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102"/>
  </p:notesMasterIdLst>
  <p:handoutMasterIdLst>
    <p:handoutMasterId r:id="rId103"/>
  </p:handoutMasterIdLst>
  <p:sldIdLst>
    <p:sldId id="257" r:id="rId3"/>
    <p:sldId id="739" r:id="rId4"/>
    <p:sldId id="2145706625" r:id="rId5"/>
    <p:sldId id="862" r:id="rId6"/>
    <p:sldId id="279" r:id="rId7"/>
    <p:sldId id="301" r:id="rId8"/>
    <p:sldId id="815" r:id="rId9"/>
    <p:sldId id="2140755281" r:id="rId10"/>
    <p:sldId id="2140755287" r:id="rId11"/>
    <p:sldId id="2147483569" r:id="rId12"/>
    <p:sldId id="2140755291" r:id="rId13"/>
    <p:sldId id="319" r:id="rId14"/>
    <p:sldId id="2147483565" r:id="rId15"/>
    <p:sldId id="2147483624" r:id="rId16"/>
    <p:sldId id="2140755393" r:id="rId17"/>
    <p:sldId id="2147483594" r:id="rId18"/>
    <p:sldId id="2147483573" r:id="rId19"/>
    <p:sldId id="2147483616" r:id="rId20"/>
    <p:sldId id="2147483570" r:id="rId21"/>
    <p:sldId id="2147483610" r:id="rId22"/>
    <p:sldId id="2140755390" r:id="rId23"/>
    <p:sldId id="2140755391" r:id="rId24"/>
    <p:sldId id="2140755294" r:id="rId25"/>
    <p:sldId id="2147473884" r:id="rId26"/>
    <p:sldId id="2147473881" r:id="rId27"/>
    <p:sldId id="2147473882" r:id="rId28"/>
    <p:sldId id="2147483611" r:id="rId29"/>
    <p:sldId id="2140755292" r:id="rId30"/>
    <p:sldId id="287" r:id="rId31"/>
    <p:sldId id="2140755225" r:id="rId32"/>
    <p:sldId id="2147483622" r:id="rId33"/>
    <p:sldId id="2147483612" r:id="rId34"/>
    <p:sldId id="2147483618" r:id="rId35"/>
    <p:sldId id="2140755257" r:id="rId36"/>
    <p:sldId id="264" r:id="rId37"/>
    <p:sldId id="271" r:id="rId38"/>
    <p:sldId id="284" r:id="rId39"/>
    <p:sldId id="270" r:id="rId40"/>
    <p:sldId id="384" r:id="rId41"/>
    <p:sldId id="2147483620" r:id="rId42"/>
    <p:sldId id="408" r:id="rId43"/>
    <p:sldId id="2147473942" r:id="rId44"/>
    <p:sldId id="2147483613" r:id="rId45"/>
    <p:sldId id="528" r:id="rId46"/>
    <p:sldId id="2147483589" r:id="rId47"/>
    <p:sldId id="1101" r:id="rId48"/>
    <p:sldId id="2145706626" r:id="rId49"/>
    <p:sldId id="468" r:id="rId50"/>
    <p:sldId id="1093" r:id="rId51"/>
    <p:sldId id="2147483619" r:id="rId52"/>
    <p:sldId id="2147483614" r:id="rId53"/>
    <p:sldId id="2145706628" r:id="rId54"/>
    <p:sldId id="2145706629" r:id="rId55"/>
    <p:sldId id="2147483572" r:id="rId56"/>
    <p:sldId id="2147483602" r:id="rId57"/>
    <p:sldId id="2147483621" r:id="rId58"/>
    <p:sldId id="2147483591" r:id="rId59"/>
    <p:sldId id="2147483593" r:id="rId60"/>
    <p:sldId id="2147483590" r:id="rId61"/>
    <p:sldId id="2140755356" r:id="rId62"/>
    <p:sldId id="2147483608" r:id="rId63"/>
    <p:sldId id="2147483592" r:id="rId64"/>
    <p:sldId id="2147483561" r:id="rId65"/>
    <p:sldId id="2140755047" r:id="rId66"/>
    <p:sldId id="2140755371" r:id="rId67"/>
    <p:sldId id="432" r:id="rId68"/>
    <p:sldId id="2140755346" r:id="rId69"/>
    <p:sldId id="2140755232" r:id="rId70"/>
    <p:sldId id="2140755233" r:id="rId71"/>
    <p:sldId id="2140755237" r:id="rId72"/>
    <p:sldId id="2140755239" r:id="rId73"/>
    <p:sldId id="2140755263" r:id="rId74"/>
    <p:sldId id="2140755382" r:id="rId75"/>
    <p:sldId id="2140755388" r:id="rId76"/>
    <p:sldId id="2147483575" r:id="rId77"/>
    <p:sldId id="2147483576" r:id="rId78"/>
    <p:sldId id="2147483578" r:id="rId79"/>
    <p:sldId id="2147483579" r:id="rId80"/>
    <p:sldId id="2147483580" r:id="rId81"/>
    <p:sldId id="2147483581" r:id="rId82"/>
    <p:sldId id="2147483582" r:id="rId83"/>
    <p:sldId id="2147473851" r:id="rId84"/>
    <p:sldId id="2147473877" r:id="rId85"/>
    <p:sldId id="266" r:id="rId86"/>
    <p:sldId id="2140755338" r:id="rId87"/>
    <p:sldId id="407" r:id="rId88"/>
    <p:sldId id="2147483577" r:id="rId89"/>
    <p:sldId id="773" r:id="rId90"/>
    <p:sldId id="2147483574" r:id="rId91"/>
    <p:sldId id="2140755347" r:id="rId92"/>
    <p:sldId id="2147483566" r:id="rId93"/>
    <p:sldId id="317" r:id="rId94"/>
    <p:sldId id="314" r:id="rId95"/>
    <p:sldId id="318" r:id="rId96"/>
    <p:sldId id="2147473855" r:id="rId97"/>
    <p:sldId id="265" r:id="rId98"/>
    <p:sldId id="2147473938" r:id="rId99"/>
    <p:sldId id="396" r:id="rId100"/>
    <p:sldId id="405" r:id="rId101"/>
  </p:sldIdLst>
  <p:sldSz cx="12192000" cy="6858000"/>
  <p:notesSz cx="6889750" cy="100187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no Baldo" initials="MB [2]"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0" autoAdjust="0"/>
    <p:restoredTop sz="86433" autoAdjust="0"/>
  </p:normalViewPr>
  <p:slideViewPr>
    <p:cSldViewPr snapToGrid="0" snapToObjects="1">
      <p:cViewPr varScale="1">
        <p:scale>
          <a:sx n="62" d="100"/>
          <a:sy n="62" d="100"/>
        </p:scale>
        <p:origin x="38" y="5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902075" y="0"/>
            <a:ext cx="2986088" cy="501650"/>
          </a:xfrm>
          <a:prstGeom prst="rect">
            <a:avLst/>
          </a:prstGeom>
        </p:spPr>
        <p:txBody>
          <a:bodyPr vert="horz" lIns="91440" tIns="45720" rIns="91440" bIns="45720" rtlCol="0"/>
          <a:lstStyle>
            <a:lvl1pPr algn="r">
              <a:defRPr sz="1200"/>
            </a:lvl1pPr>
          </a:lstStyle>
          <a:p>
            <a:fld id="{BC6C3BE7-B89A-44B3-B3D7-732F008A788C}" type="datetimeFigureOut">
              <a:rPr lang="it-IT" smtClean="0"/>
              <a:t>12/05/2026</a:t>
            </a:fld>
            <a:endParaRPr lang="it-IT"/>
          </a:p>
        </p:txBody>
      </p:sp>
      <p:sp>
        <p:nvSpPr>
          <p:cNvPr id="4" name="Segnaposto piè di pagina 3"/>
          <p:cNvSpPr>
            <a:spLocks noGrp="1"/>
          </p:cNvSpPr>
          <p:nvPr>
            <p:ph type="ftr" sz="quarter" idx="2"/>
          </p:nvPr>
        </p:nvSpPr>
        <p:spPr>
          <a:xfrm>
            <a:off x="0" y="9515475"/>
            <a:ext cx="2986088" cy="50165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902075" y="9515475"/>
            <a:ext cx="2986088" cy="501650"/>
          </a:xfrm>
          <a:prstGeom prst="rect">
            <a:avLst/>
          </a:prstGeom>
        </p:spPr>
        <p:txBody>
          <a:bodyPr vert="horz" lIns="91440" tIns="45720" rIns="91440" bIns="45720" rtlCol="0" anchor="b"/>
          <a:lstStyle>
            <a:lvl1pPr algn="r">
              <a:defRPr sz="1200"/>
            </a:lvl1pPr>
          </a:lstStyle>
          <a:p>
            <a:fld id="{A312C9F4-5291-4ACA-9D60-BA64F8B7E34A}" type="slidenum">
              <a:rPr lang="it-IT" smtClean="0"/>
              <a:t>‹N›</a:t>
            </a:fld>
            <a:endParaRPr lang="it-IT"/>
          </a:p>
        </p:txBody>
      </p:sp>
    </p:spTree>
    <p:extLst>
      <p:ext uri="{BB962C8B-B14F-4D97-AF65-F5344CB8AC3E}">
        <p14:creationId xmlns:p14="http://schemas.microsoft.com/office/powerpoint/2010/main" val="3195259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it-IT"/>
          </a:p>
        </p:txBody>
      </p:sp>
      <p:sp>
        <p:nvSpPr>
          <p:cNvPr id="3" name="Segnaposto data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3979ACBC-7E07-2C47-AA80-B4B0849EF7F5}" type="datetimeFigureOut">
              <a:rPr lang="it-IT" smtClean="0"/>
              <a:t>12/05/2026</a:t>
            </a:fld>
            <a:endParaRPr lang="it-IT"/>
          </a:p>
        </p:txBody>
      </p:sp>
      <p:sp>
        <p:nvSpPr>
          <p:cNvPr id="4" name="Segnaposto immagine diapositiva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it-IT"/>
          </a:p>
        </p:txBody>
      </p:sp>
      <p:sp>
        <p:nvSpPr>
          <p:cNvPr id="5" name="Segnaposto note 4"/>
          <p:cNvSpPr>
            <a:spLocks noGrp="1"/>
          </p:cNvSpPr>
          <p:nvPr>
            <p:ph type="body" sz="quarter" idx="3"/>
          </p:nvPr>
        </p:nvSpPr>
        <p:spPr>
          <a:xfrm>
            <a:off x="688975" y="4821506"/>
            <a:ext cx="5511800" cy="3944868"/>
          </a:xfrm>
          <a:prstGeom prst="rect">
            <a:avLst/>
          </a:prstGeom>
        </p:spPr>
        <p:txBody>
          <a:bodyPr vert="horz" lIns="96616" tIns="48308" rIns="96616" bIns="48308"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it-IT"/>
          </a:p>
        </p:txBody>
      </p:sp>
      <p:sp>
        <p:nvSpPr>
          <p:cNvPr id="7" name="Segnaposto numero diapositiva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CE6CBDC0-1052-CC4E-8E7A-0E945718BD1C}" type="slidenum">
              <a:rPr lang="it-IT" smtClean="0"/>
              <a:t>‹N›</a:t>
            </a:fld>
            <a:endParaRPr lang="it-IT"/>
          </a:p>
        </p:txBody>
      </p:sp>
    </p:spTree>
    <p:extLst>
      <p:ext uri="{BB962C8B-B14F-4D97-AF65-F5344CB8AC3E}">
        <p14:creationId xmlns:p14="http://schemas.microsoft.com/office/powerpoint/2010/main" val="975100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 name="TextShape 1"/>
          <p:cNvSpPr txBox="1"/>
          <p:nvPr/>
        </p:nvSpPr>
        <p:spPr>
          <a:xfrm>
            <a:off x="3794969" y="10330713"/>
            <a:ext cx="2903098" cy="545113"/>
          </a:xfrm>
          <a:prstGeom prst="rect">
            <a:avLst/>
          </a:prstGeom>
          <a:noFill/>
          <a:ln w="0">
            <a:noFill/>
          </a:ln>
        </p:spPr>
        <p:txBody>
          <a:bodyPr lIns="96616" tIns="48308" rIns="96616" bIns="48308" anchor="b">
            <a:noAutofit/>
          </a:bodyPr>
          <a:lstStyle/>
          <a:p>
            <a:pPr algn="r">
              <a:tabLst>
                <a:tab pos="0" algn="l"/>
                <a:tab pos="967677" algn="l"/>
                <a:tab pos="1939157" algn="l"/>
                <a:tab pos="2910257" algn="l"/>
                <a:tab pos="3879835" algn="l"/>
                <a:tab pos="4850935" algn="l"/>
                <a:tab pos="5820514" algn="l"/>
                <a:tab pos="6791613" algn="l"/>
                <a:tab pos="7761192" algn="l"/>
                <a:tab pos="8732292" algn="l"/>
                <a:tab pos="9703392" algn="l"/>
                <a:tab pos="10672970" algn="l"/>
              </a:tabLst>
            </a:pPr>
            <a:fld id="{B991C21C-F11E-4E2E-BBE6-AF79590885C9}" type="slidenum">
              <a:rPr lang="it-IT" sz="1300" spc="-1">
                <a:solidFill>
                  <a:srgbClr val="000000"/>
                </a:solidFill>
                <a:latin typeface="Arial"/>
              </a:rPr>
              <a:pPr algn="r">
                <a:tabLst>
                  <a:tab pos="0" algn="l"/>
                  <a:tab pos="967677" algn="l"/>
                  <a:tab pos="1939157" algn="l"/>
                  <a:tab pos="2910257" algn="l"/>
                  <a:tab pos="3879835" algn="l"/>
                  <a:tab pos="4850935" algn="l"/>
                  <a:tab pos="5820514" algn="l"/>
                  <a:tab pos="6791613" algn="l"/>
                  <a:tab pos="7761192" algn="l"/>
                  <a:tab pos="8732292" algn="l"/>
                  <a:tab pos="9703392" algn="l"/>
                  <a:tab pos="10672970" algn="l"/>
                </a:tabLst>
              </a:pPr>
              <a:t>1</a:t>
            </a:fld>
            <a:endParaRPr lang="it-IT" sz="1300" spc="-1">
              <a:latin typeface="Times New Roman"/>
            </a:endParaRPr>
          </a:p>
        </p:txBody>
      </p:sp>
      <p:sp>
        <p:nvSpPr>
          <p:cNvPr id="1670" name="PlaceHolder 2"/>
          <p:cNvSpPr>
            <a:spLocks noGrp="1" noRot="1" noChangeAspect="1"/>
          </p:cNvSpPr>
          <p:nvPr>
            <p:ph type="sldImg"/>
          </p:nvPr>
        </p:nvSpPr>
        <p:spPr>
          <a:xfrm>
            <a:off x="-595313" y="879475"/>
            <a:ext cx="7831138" cy="4405313"/>
          </a:xfrm>
          <a:prstGeom prst="rect">
            <a:avLst/>
          </a:prstGeom>
        </p:spPr>
      </p:sp>
      <p:sp>
        <p:nvSpPr>
          <p:cNvPr id="1671" name="PlaceHolder 3"/>
          <p:cNvSpPr>
            <a:spLocks noGrp="1"/>
          </p:cNvSpPr>
          <p:nvPr>
            <p:ph type="body"/>
          </p:nvPr>
        </p:nvSpPr>
        <p:spPr>
          <a:xfrm>
            <a:off x="663297" y="5578135"/>
            <a:ext cx="5313607" cy="5283885"/>
          </a:xfrm>
          <a:prstGeom prst="rect">
            <a:avLst/>
          </a:prstGeom>
        </p:spPr>
        <p:txBody>
          <a:bodyPr anchor="ctr">
            <a:noAutofit/>
          </a:bodyPr>
          <a:lstStyle/>
          <a:p>
            <a:endParaRPr lang="it-IT" sz="2100" spc="-1">
              <a:latin typeface="Arial"/>
            </a:endParaRPr>
          </a:p>
        </p:txBody>
      </p:sp>
    </p:spTree>
    <p:extLst>
      <p:ext uri="{BB962C8B-B14F-4D97-AF65-F5344CB8AC3E}">
        <p14:creationId xmlns:p14="http://schemas.microsoft.com/office/powerpoint/2010/main" val="678401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immagine diapositiva 1"/>
          <p:cNvSpPr>
            <a:spLocks noGrp="1" noRot="1" noChangeAspect="1" noTextEdit="1"/>
          </p:cNvSpPr>
          <p:nvPr>
            <p:ph type="sldImg"/>
          </p:nvPr>
        </p:nvSpPr>
        <p:spPr>
          <a:xfrm>
            <a:off x="439738" y="1252538"/>
            <a:ext cx="6010275" cy="3381375"/>
          </a:xfrm>
          <a:ln/>
        </p:spPr>
      </p:sp>
      <p:sp>
        <p:nvSpPr>
          <p:cNvPr id="1536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endParaRPr lang="it-IT" altLang="it-IT" dirty="0"/>
          </a:p>
          <a:p>
            <a:pPr>
              <a:spcBef>
                <a:spcPct val="0"/>
              </a:spcBef>
            </a:pPr>
            <a:r>
              <a:rPr lang="it-IT" altLang="it-IT" dirty="0"/>
              <a:t>L’algoritmo diagnostico parte da una dettagliata anamnesi</a:t>
            </a:r>
          </a:p>
          <a:p>
            <a:pPr>
              <a:spcBef>
                <a:spcPct val="0"/>
              </a:spcBef>
            </a:pPr>
            <a:endParaRPr lang="it-IT" altLang="it-IT" dirty="0"/>
          </a:p>
          <a:p>
            <a:pPr>
              <a:spcBef>
                <a:spcPct val="0"/>
              </a:spcBef>
            </a:pPr>
            <a:endParaRPr lang="it-IT" altLang="it-IT" dirty="0"/>
          </a:p>
          <a:p>
            <a:pPr>
              <a:spcBef>
                <a:spcPct val="0"/>
              </a:spcBef>
            </a:pPr>
            <a:r>
              <a:rPr lang="it-IT" altLang="it-IT" dirty="0"/>
              <a:t>(…quindi la DG diventa sempre più complicata e deve essere completata ed approfondita, partendo dalla dettagliata anamnesi, che va ad evidenziare stagionalità e periodicità della patologia </a:t>
            </a:r>
          </a:p>
        </p:txBody>
      </p:sp>
      <p:sp>
        <p:nvSpPr>
          <p:cNvPr id="15364" name="Segnaposto numero diapositiva 3"/>
          <p:cNvSpPr txBox="1">
            <a:spLocks noGrp="1"/>
          </p:cNvSpPr>
          <p:nvPr/>
        </p:nvSpPr>
        <p:spPr bwMode="auto">
          <a:xfrm>
            <a:off x="3902597" y="9516038"/>
            <a:ext cx="2985558" cy="50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r" eaLnBrk="1" hangingPunct="1"/>
            <a:fld id="{55CECC8C-B80E-4F4B-B975-DE04E2DA58DF}" type="slidenum">
              <a:rPr lang="it-IT" altLang="it-IT" sz="1300">
                <a:solidFill>
                  <a:srgbClr val="000000"/>
                </a:solidFill>
                <a:latin typeface="Calibri" panose="020F0502020204030204" pitchFamily="34" charset="0"/>
              </a:rPr>
              <a:pPr algn="r" eaLnBrk="1" hangingPunct="1"/>
              <a:t>11</a:t>
            </a:fld>
            <a:endParaRPr lang="it-IT" altLang="it-IT" sz="1300">
              <a:solidFill>
                <a:srgbClr val="000000"/>
              </a:solidFill>
              <a:latin typeface="Calibri" panose="020F0502020204030204" pitchFamily="34" charset="0"/>
            </a:endParaRPr>
          </a:p>
        </p:txBody>
      </p:sp>
    </p:spTree>
    <p:extLst>
      <p:ext uri="{BB962C8B-B14F-4D97-AF65-F5344CB8AC3E}">
        <p14:creationId xmlns:p14="http://schemas.microsoft.com/office/powerpoint/2010/main" val="687383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dirty="0"/>
              <a:t>…se il meccanismo patogenetico è di natura </a:t>
            </a:r>
            <a:r>
              <a:rPr lang="it-IT" dirty="0" err="1"/>
              <a:t>reaginica</a:t>
            </a:r>
            <a:r>
              <a:rPr lang="it-IT" dirty="0"/>
              <a:t> moltissimi fattori possono essere in causa quindi è </a:t>
            </a:r>
            <a:r>
              <a:rPr lang="it-IT" dirty="0" err="1"/>
              <a:t>fondamntale</a:t>
            </a:r>
            <a:r>
              <a:rPr lang="it-IT" dirty="0"/>
              <a:t> una dettagliata e mirata anamnesi</a:t>
            </a:r>
          </a:p>
        </p:txBody>
      </p:sp>
    </p:spTree>
    <p:extLst>
      <p:ext uri="{BB962C8B-B14F-4D97-AF65-F5344CB8AC3E}">
        <p14:creationId xmlns:p14="http://schemas.microsoft.com/office/powerpoint/2010/main" val="3933852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Questo datato articolo delle principali società scientifiche in ambito </a:t>
            </a:r>
            <a:r>
              <a:rPr lang="it-IT" sz="1200" b="0" i="0" kern="1200" dirty="0" err="1">
                <a:solidFill>
                  <a:schemeClr val="tx1"/>
                </a:solidFill>
                <a:effectLst/>
                <a:latin typeface="+mn-lt"/>
                <a:ea typeface="+mn-ea"/>
                <a:cs typeface="+mn-cs"/>
              </a:rPr>
              <a:t>allergo</a:t>
            </a:r>
            <a:r>
              <a:rPr lang="it-IT" sz="1200" b="0" i="0" kern="1200" dirty="0">
                <a:solidFill>
                  <a:schemeClr val="tx1"/>
                </a:solidFill>
                <a:effectLst/>
                <a:latin typeface="+mn-lt"/>
                <a:ea typeface="+mn-ea"/>
                <a:cs typeface="+mn-cs"/>
              </a:rPr>
              <a:t> Immunologico e </a:t>
            </a:r>
            <a:r>
              <a:rPr lang="it-IT" sz="1200" b="0" i="0" kern="1200" dirty="0" err="1">
                <a:solidFill>
                  <a:schemeClr val="tx1"/>
                </a:solidFill>
                <a:effectLst/>
                <a:latin typeface="+mn-lt"/>
                <a:ea typeface="+mn-ea"/>
                <a:cs typeface="+mn-cs"/>
              </a:rPr>
              <a:t>respirtaorio</a:t>
            </a:r>
            <a:r>
              <a:rPr lang="it-IT" sz="1200" b="0" i="0" kern="1200" dirty="0">
                <a:solidFill>
                  <a:schemeClr val="tx1"/>
                </a:solidFill>
                <a:effectLst/>
                <a:latin typeface="+mn-lt"/>
                <a:ea typeface="+mn-ea"/>
                <a:cs typeface="+mn-cs"/>
              </a:rPr>
              <a:t> indicano come la storia clinica sia la GUIDA della diagnosi  delle malattie allergiche.</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I medici di tutte le specialità si imbattono spesso in pazienti con sintomi compatibili con un'allergia. </a:t>
            </a:r>
          </a:p>
          <a:p>
            <a:r>
              <a:rPr lang="it-IT" sz="1200" b="0" i="0" kern="1200" dirty="0">
                <a:solidFill>
                  <a:schemeClr val="tx1"/>
                </a:solidFill>
                <a:effectLst/>
                <a:latin typeface="+mn-lt"/>
                <a:ea typeface="+mn-ea"/>
                <a:cs typeface="+mn-cs"/>
              </a:rPr>
              <a:t>LA  storia clinica guida </a:t>
            </a:r>
            <a:r>
              <a:rPr lang="it-IT" sz="1200" b="0" i="0" kern="1200" dirty="0" err="1">
                <a:solidFill>
                  <a:schemeClr val="tx1"/>
                </a:solidFill>
                <a:effectLst/>
                <a:latin typeface="+mn-lt"/>
                <a:ea typeface="+mn-ea"/>
                <a:cs typeface="+mn-cs"/>
              </a:rPr>
              <a:t>guida</a:t>
            </a:r>
            <a:r>
              <a:rPr lang="it-IT" sz="1200" b="0" i="0" kern="1200" dirty="0">
                <a:solidFill>
                  <a:schemeClr val="tx1"/>
                </a:solidFill>
                <a:effectLst/>
                <a:latin typeface="+mn-lt"/>
                <a:ea typeface="+mn-ea"/>
                <a:cs typeface="+mn-cs"/>
              </a:rPr>
              <a:t> la diagnosi.</a:t>
            </a:r>
            <a:endParaRPr lang="it-IT" dirty="0"/>
          </a:p>
        </p:txBody>
      </p:sp>
      <p:sp>
        <p:nvSpPr>
          <p:cNvPr id="4" name="Segnaposto numero diapositiva 3"/>
          <p:cNvSpPr>
            <a:spLocks noGrp="1"/>
          </p:cNvSpPr>
          <p:nvPr>
            <p:ph type="sldNum" sz="quarter" idx="5"/>
          </p:nvPr>
        </p:nvSpPr>
        <p:spPr/>
        <p:txBody>
          <a:bodyPr/>
          <a:lstStyle/>
          <a:p>
            <a:fld id="{CE6CBDC0-1052-CC4E-8E7A-0E945718BD1C}" type="slidenum">
              <a:rPr lang="it-IT" smtClean="0"/>
              <a:t>13</a:t>
            </a:fld>
            <a:endParaRPr lang="it-IT"/>
          </a:p>
        </p:txBody>
      </p:sp>
    </p:spTree>
    <p:extLst>
      <p:ext uri="{BB962C8B-B14F-4D97-AF65-F5344CB8AC3E}">
        <p14:creationId xmlns:p14="http://schemas.microsoft.com/office/powerpoint/2010/main" val="3627477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7F056-8945-B435-EF98-DC7AFDED598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737F735-BECC-1F07-D07D-A4F31C9FD20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D9AC7A9-B534-A174-8850-C75D34240A31}"/>
              </a:ext>
            </a:extLst>
          </p:cNvPr>
          <p:cNvSpPr>
            <a:spLocks noGrp="1"/>
          </p:cNvSpPr>
          <p:nvPr>
            <p:ph type="body" idx="1"/>
          </p:nvPr>
        </p:nvSpPr>
        <p:spPr/>
        <p:txBody>
          <a:bodyPr/>
          <a:lstStyle/>
          <a:p>
            <a:r>
              <a:rPr lang="it-IT" dirty="0"/>
              <a:t>Un anamnesi che deve prendere in considerazione tutta una serie di aspetti Vediamo quali sono i punti su cui dobbiamo focalizzare la nostra anamnesi</a:t>
            </a:r>
          </a:p>
        </p:txBody>
      </p:sp>
      <p:sp>
        <p:nvSpPr>
          <p:cNvPr id="4" name="Segnaposto numero diapositiva 3">
            <a:extLst>
              <a:ext uri="{FF2B5EF4-FFF2-40B4-BE49-F238E27FC236}">
                <a16:creationId xmlns:a16="http://schemas.microsoft.com/office/drawing/2014/main" id="{4F9674D8-458D-34B8-98C0-EC2243A0803A}"/>
              </a:ext>
            </a:extLst>
          </p:cNvPr>
          <p:cNvSpPr>
            <a:spLocks noGrp="1"/>
          </p:cNvSpPr>
          <p:nvPr>
            <p:ph type="sldNum" sz="quarter" idx="5"/>
          </p:nvPr>
        </p:nvSpPr>
        <p:spPr/>
        <p:txBody>
          <a:bodyPr/>
          <a:lstStyle/>
          <a:p>
            <a:fld id="{CE6CBDC0-1052-CC4E-8E7A-0E945718BD1C}" type="slidenum">
              <a:rPr lang="it-IT" smtClean="0"/>
              <a:t>14</a:t>
            </a:fld>
            <a:endParaRPr lang="it-IT"/>
          </a:p>
        </p:txBody>
      </p:sp>
    </p:spTree>
    <p:extLst>
      <p:ext uri="{BB962C8B-B14F-4D97-AF65-F5344CB8AC3E}">
        <p14:creationId xmlns:p14="http://schemas.microsoft.com/office/powerpoint/2010/main" val="1386038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Vediamo quali sono i punti su cui dobbiamo focalizzare la nostra anamnesi</a:t>
            </a:r>
          </a:p>
        </p:txBody>
      </p:sp>
      <p:sp>
        <p:nvSpPr>
          <p:cNvPr id="4" name="Segnaposto numero diapositiva 3"/>
          <p:cNvSpPr>
            <a:spLocks noGrp="1"/>
          </p:cNvSpPr>
          <p:nvPr>
            <p:ph type="sldNum" sz="quarter" idx="5"/>
          </p:nvPr>
        </p:nvSpPr>
        <p:spPr/>
        <p:txBody>
          <a:bodyPr/>
          <a:lstStyle/>
          <a:p>
            <a:fld id="{CE6CBDC0-1052-CC4E-8E7A-0E945718BD1C}" type="slidenum">
              <a:rPr lang="it-IT" smtClean="0"/>
              <a:t>15</a:t>
            </a:fld>
            <a:endParaRPr lang="it-IT"/>
          </a:p>
        </p:txBody>
      </p:sp>
    </p:spTree>
    <p:extLst>
      <p:ext uri="{BB962C8B-B14F-4D97-AF65-F5344CB8AC3E}">
        <p14:creationId xmlns:p14="http://schemas.microsoft.com/office/powerpoint/2010/main" val="1353795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ABFB6-1B17-5EE5-AF53-A69C8AAC137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A5489A8-A205-DF0D-84C6-3B58886785B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E1716A0-BE2B-A483-92EB-381B87F17A3A}"/>
              </a:ext>
            </a:extLst>
          </p:cNvPr>
          <p:cNvSpPr>
            <a:spLocks noGrp="1"/>
          </p:cNvSpPr>
          <p:nvPr>
            <p:ph type="body" idx="1"/>
          </p:nvPr>
        </p:nvSpPr>
        <p:spPr/>
        <p:txBody>
          <a:bodyPr/>
          <a:lstStyle/>
          <a:p>
            <a:r>
              <a:rPr lang="it-IT" dirty="0"/>
              <a:t>Forse questo è l’aspetto più critico riuscire a </a:t>
            </a:r>
            <a:r>
              <a:rPr lang="it-IT" dirty="0" err="1"/>
              <a:t>distinguiere</a:t>
            </a:r>
            <a:r>
              <a:rPr lang="it-IT" dirty="0"/>
              <a:t> la periodicità dei sintomi Vediamo quali sono i punti su cui dobbiamo focalizzare la nostra anamnesi</a:t>
            </a:r>
          </a:p>
        </p:txBody>
      </p:sp>
      <p:sp>
        <p:nvSpPr>
          <p:cNvPr id="4" name="Segnaposto numero diapositiva 3">
            <a:extLst>
              <a:ext uri="{FF2B5EF4-FFF2-40B4-BE49-F238E27FC236}">
                <a16:creationId xmlns:a16="http://schemas.microsoft.com/office/drawing/2014/main" id="{C2363FEE-9FDB-5D52-9E0D-D77C7D1671A8}"/>
              </a:ext>
            </a:extLst>
          </p:cNvPr>
          <p:cNvSpPr>
            <a:spLocks noGrp="1"/>
          </p:cNvSpPr>
          <p:nvPr>
            <p:ph type="sldNum" sz="quarter" idx="5"/>
          </p:nvPr>
        </p:nvSpPr>
        <p:spPr/>
        <p:txBody>
          <a:bodyPr/>
          <a:lstStyle/>
          <a:p>
            <a:fld id="{CE6CBDC0-1052-CC4E-8E7A-0E945718BD1C}" type="slidenum">
              <a:rPr lang="it-IT" smtClean="0"/>
              <a:t>20</a:t>
            </a:fld>
            <a:endParaRPr lang="it-IT"/>
          </a:p>
        </p:txBody>
      </p:sp>
    </p:spTree>
    <p:extLst>
      <p:ext uri="{BB962C8B-B14F-4D97-AF65-F5344CB8AC3E}">
        <p14:creationId xmlns:p14="http://schemas.microsoft.com/office/powerpoint/2010/main" val="450076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920140" y="10427463"/>
            <a:ext cx="2999912" cy="54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254" tIns="48627" rIns="97254" bIns="48627" anchor="b"/>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r"/>
            <a:fld id="{2D9E7333-4043-4437-8943-4E9558845105}" type="slidenum">
              <a:rPr lang="it-IT" altLang="it-IT" sz="1300">
                <a:latin typeface="Arial" panose="020B0604020202020204" pitchFamily="34" charset="0"/>
              </a:rPr>
              <a:pPr algn="r"/>
              <a:t>22</a:t>
            </a:fld>
            <a:endParaRPr lang="it-IT" altLang="it-IT" sz="130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23419" y="5212862"/>
            <a:ext cx="5074811" cy="49397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Tree>
    <p:extLst>
      <p:ext uri="{BB962C8B-B14F-4D97-AF65-F5344CB8AC3E}">
        <p14:creationId xmlns:p14="http://schemas.microsoft.com/office/powerpoint/2010/main" val="3720927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immagine diapositiva 1"/>
          <p:cNvSpPr>
            <a:spLocks noGrp="1" noRot="1" noChangeAspect="1" noTextEdit="1"/>
          </p:cNvSpPr>
          <p:nvPr>
            <p:ph type="sldImg"/>
          </p:nvPr>
        </p:nvSpPr>
        <p:spPr>
          <a:ln/>
        </p:spPr>
      </p:sp>
      <p:sp>
        <p:nvSpPr>
          <p:cNvPr id="21507"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…e la polisensibilizzazione porta ad un prolongamento della sintomatologia che diviene cronica anche nei pazienti con semìnsibilizzazione ad allergeni pollinici che iniziano nei primi mesi dell’aa e sono presenti fino a all’inverno inoltrato.</a:t>
            </a:r>
          </a:p>
        </p:txBody>
      </p:sp>
      <p:sp>
        <p:nvSpPr>
          <p:cNvPr id="21508"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000">
                <a:solidFill>
                  <a:schemeClr val="tx1"/>
                </a:solidFill>
                <a:latin typeface="Times New Roman" panose="02020603050405020304" pitchFamily="18" charset="0"/>
              </a:defRPr>
            </a:lvl1pPr>
            <a:lvl2pPr marL="785001" indent="-301923">
              <a:defRPr sz="7000">
                <a:solidFill>
                  <a:schemeClr val="tx1"/>
                </a:solidFill>
                <a:latin typeface="Times New Roman" panose="02020603050405020304" pitchFamily="18" charset="0"/>
              </a:defRPr>
            </a:lvl2pPr>
            <a:lvl3pPr marL="1207694" indent="-241539">
              <a:defRPr sz="7000">
                <a:solidFill>
                  <a:schemeClr val="tx1"/>
                </a:solidFill>
                <a:latin typeface="Times New Roman" panose="02020603050405020304" pitchFamily="18" charset="0"/>
              </a:defRPr>
            </a:lvl3pPr>
            <a:lvl4pPr marL="1690771" indent="-241539">
              <a:defRPr sz="7000">
                <a:solidFill>
                  <a:schemeClr val="tx1"/>
                </a:solidFill>
                <a:latin typeface="Times New Roman" panose="02020603050405020304" pitchFamily="18" charset="0"/>
              </a:defRPr>
            </a:lvl4pPr>
            <a:lvl5pPr marL="2173849" indent="-241539">
              <a:defRPr sz="7000">
                <a:solidFill>
                  <a:schemeClr val="tx1"/>
                </a:solidFill>
                <a:latin typeface="Times New Roman" panose="02020603050405020304" pitchFamily="18" charset="0"/>
              </a:defRPr>
            </a:lvl5pPr>
            <a:lvl6pPr marL="2656926" indent="-241539" eaLnBrk="0" fontAlgn="base" hangingPunct="0">
              <a:spcBef>
                <a:spcPct val="0"/>
              </a:spcBef>
              <a:spcAft>
                <a:spcPct val="0"/>
              </a:spcAft>
              <a:defRPr sz="7000">
                <a:solidFill>
                  <a:schemeClr val="tx1"/>
                </a:solidFill>
                <a:latin typeface="Times New Roman" panose="02020603050405020304" pitchFamily="18" charset="0"/>
              </a:defRPr>
            </a:lvl6pPr>
            <a:lvl7pPr marL="3140004" indent="-241539" eaLnBrk="0" fontAlgn="base" hangingPunct="0">
              <a:spcBef>
                <a:spcPct val="0"/>
              </a:spcBef>
              <a:spcAft>
                <a:spcPct val="0"/>
              </a:spcAft>
              <a:defRPr sz="7000">
                <a:solidFill>
                  <a:schemeClr val="tx1"/>
                </a:solidFill>
                <a:latin typeface="Times New Roman" panose="02020603050405020304" pitchFamily="18" charset="0"/>
              </a:defRPr>
            </a:lvl7pPr>
            <a:lvl8pPr marL="3623081" indent="-241539" eaLnBrk="0" fontAlgn="base" hangingPunct="0">
              <a:spcBef>
                <a:spcPct val="0"/>
              </a:spcBef>
              <a:spcAft>
                <a:spcPct val="0"/>
              </a:spcAft>
              <a:defRPr sz="7000">
                <a:solidFill>
                  <a:schemeClr val="tx1"/>
                </a:solidFill>
                <a:latin typeface="Times New Roman" panose="02020603050405020304" pitchFamily="18" charset="0"/>
              </a:defRPr>
            </a:lvl8pPr>
            <a:lvl9pPr marL="4106159" indent="-241539" eaLnBrk="0" fontAlgn="base" hangingPunct="0">
              <a:spcBef>
                <a:spcPct val="0"/>
              </a:spcBef>
              <a:spcAft>
                <a:spcPct val="0"/>
              </a:spcAft>
              <a:defRPr sz="7000">
                <a:solidFill>
                  <a:schemeClr val="tx1"/>
                </a:solidFill>
                <a:latin typeface="Times New Roman" panose="02020603050405020304" pitchFamily="18" charset="0"/>
              </a:defRPr>
            </a:lvl9pPr>
          </a:lstStyle>
          <a:p>
            <a:fld id="{664CC3F0-4833-4F31-AE7F-59A30D9D5C68}" type="slidenum">
              <a:rPr lang="it-IT" altLang="it-IT" sz="1300"/>
              <a:pPr/>
              <a:t>23</a:t>
            </a:fld>
            <a:endParaRPr lang="it-IT" altLang="it-IT" sz="1300"/>
          </a:p>
        </p:txBody>
      </p:sp>
    </p:spTree>
    <p:extLst>
      <p:ext uri="{BB962C8B-B14F-4D97-AF65-F5344CB8AC3E}">
        <p14:creationId xmlns:p14="http://schemas.microsoft.com/office/powerpoint/2010/main" val="3981222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83025" y="9447213"/>
            <a:ext cx="29702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r"/>
            <a:fld id="{80B4467B-4499-4222-A9E6-9235D287BC29}" type="slidenum">
              <a:rPr lang="it-IT" altLang="it-IT" sz="1200" b="1">
                <a:cs typeface="Arial" panose="020B0604020202020204" pitchFamily="34" charset="0"/>
              </a:rPr>
              <a:pPr algn="r"/>
              <a:t>24</a:t>
            </a:fld>
            <a:endParaRPr lang="it-IT" altLang="it-IT" sz="1200" b="1">
              <a:cs typeface="Arial" panose="020B0604020202020204" pitchFamily="34" charset="0"/>
            </a:endParaRPr>
          </a:p>
        </p:txBody>
      </p:sp>
      <p:sp>
        <p:nvSpPr>
          <p:cNvPr id="115715" name="Rectangle 2"/>
          <p:cNvSpPr>
            <a:spLocks noGrp="1" noRot="1" noChangeAspect="1" noChangeArrowheads="1" noTextEdit="1"/>
          </p:cNvSpPr>
          <p:nvPr>
            <p:ph type="sldImg"/>
          </p:nvPr>
        </p:nvSpPr>
        <p:spPr>
          <a:xfrm>
            <a:off x="115888" y="714375"/>
            <a:ext cx="6624637" cy="3727450"/>
          </a:xfrm>
          <a:ln/>
        </p:spPr>
      </p:sp>
      <p:sp>
        <p:nvSpPr>
          <p:cNvPr id="115716" name="Rectangle 3"/>
          <p:cNvSpPr>
            <a:spLocks noGrp="1" noChangeArrowheads="1"/>
          </p:cNvSpPr>
          <p:nvPr>
            <p:ph type="body" idx="1"/>
          </p:nvPr>
        </p:nvSpPr>
        <p:spPr>
          <a:xfrm>
            <a:off x="912813" y="4757738"/>
            <a:ext cx="5027612"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sz="2000" dirty="0"/>
              <a:t>..e questo è un fenomeno legato alla sensibilizzazione ad una proteina comune  he determina sensibilizzazione a più allergeni,</a:t>
            </a:r>
          </a:p>
          <a:p>
            <a:endParaRPr lang="it-IT" altLang="it-IT"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sz="2000" dirty="0"/>
              <a:t>Se un </a:t>
            </a:r>
            <a:r>
              <a:rPr lang="en-US" altLang="it-IT" sz="2000" dirty="0" err="1"/>
              <a:t>paziente</a:t>
            </a:r>
            <a:r>
              <a:rPr lang="en-US" altLang="it-IT" sz="2000" dirty="0"/>
              <a:t> è </a:t>
            </a:r>
            <a:r>
              <a:rPr lang="en-US" altLang="it-IT" sz="2000" dirty="0" err="1"/>
              <a:t>sensibilizzato</a:t>
            </a:r>
            <a:r>
              <a:rPr lang="en-US" altLang="it-IT" sz="2000" dirty="0"/>
              <a:t> ad </a:t>
            </a:r>
            <a:r>
              <a:rPr lang="en-US" altLang="it-IT" sz="2000" dirty="0" err="1"/>
              <a:t>una</a:t>
            </a:r>
            <a:r>
              <a:rPr lang="en-US" altLang="it-IT" sz="2000" dirty="0"/>
              <a:t> </a:t>
            </a:r>
            <a:r>
              <a:rPr lang="en-US" altLang="it-IT" sz="2000" dirty="0" err="1"/>
              <a:t>proteina</a:t>
            </a:r>
            <a:r>
              <a:rPr lang="en-US" altLang="it-IT" sz="2000" dirty="0"/>
              <a:t> commune ai </a:t>
            </a:r>
            <a:r>
              <a:rPr lang="en-US" altLang="it-IT" sz="2000" dirty="0" err="1"/>
              <a:t>pollini</a:t>
            </a:r>
            <a:r>
              <a:rPr lang="en-US" altLang="it-IT" sz="2000" dirty="0"/>
              <a:t> la </a:t>
            </a:r>
            <a:r>
              <a:rPr lang="en-US" altLang="it-IT" sz="2000" dirty="0" err="1"/>
              <a:t>sintomatoogia</a:t>
            </a:r>
            <a:r>
              <a:rPr lang="en-US" altLang="it-IT" sz="2000" dirty="0"/>
              <a:t> </a:t>
            </a:r>
            <a:r>
              <a:rPr lang="en-US" altLang="it-IT" sz="2000" dirty="0" err="1"/>
              <a:t>può</a:t>
            </a:r>
            <a:r>
              <a:rPr lang="en-US" altLang="it-IT" sz="2000" dirty="0"/>
              <a:t> </a:t>
            </a:r>
            <a:r>
              <a:rPr lang="en-US" altLang="it-IT" sz="2000" dirty="0" err="1"/>
              <a:t>essrre</a:t>
            </a:r>
            <a:r>
              <a:rPr lang="en-US" altLang="it-IT" sz="2000" dirty="0"/>
              <a:t> </a:t>
            </a:r>
            <a:r>
              <a:rPr lang="en-US" altLang="it-IT" sz="2000" dirty="0" err="1"/>
              <a:t>duratura</a:t>
            </a:r>
            <a:r>
              <a:rPr lang="en-US" altLang="it-IT" sz="2000" dirty="0"/>
              <a:t> </a:t>
            </a:r>
            <a:endParaRPr lang="sv-SE" altLang="it-IT" sz="2000" dirty="0"/>
          </a:p>
          <a:p>
            <a:endParaRPr lang="it-IT" altLang="it-IT" sz="2000" dirty="0"/>
          </a:p>
        </p:txBody>
      </p:sp>
    </p:spTree>
    <p:extLst>
      <p:ext uri="{BB962C8B-B14F-4D97-AF65-F5344CB8AC3E}">
        <p14:creationId xmlns:p14="http://schemas.microsoft.com/office/powerpoint/2010/main" val="2686077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xfrm>
            <a:off x="122238" y="758825"/>
            <a:ext cx="6650037" cy="3741738"/>
          </a:xfrm>
          <a:ln/>
        </p:spPr>
      </p:sp>
      <p:sp>
        <p:nvSpPr>
          <p:cNvPr id="196611" name="Rectangle 3"/>
          <p:cNvSpPr>
            <a:spLocks noGrp="1" noChangeArrowheads="1"/>
          </p:cNvSpPr>
          <p:nvPr>
            <p:ph type="body" idx="1"/>
          </p:nvPr>
        </p:nvSpPr>
        <p:spPr>
          <a:xfrm>
            <a:off x="930275" y="4759325"/>
            <a:ext cx="5048250" cy="4522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Le Calcium binding Protein hanno 2 siti di legame per il calcio. Sono state identificate nei pollini di numerose piante ( alberi, graminacee, erbe ). I pazienti che producono IgE verso CBP sono pazienti già allergici o a rischio di sviluppo di sintomi allergici in seguito a contatto con pollini. NON sono implicate in allergia piante – alimenti derivati.</a:t>
            </a:r>
          </a:p>
          <a:p>
            <a:pPr eaLnBrk="1" hangingPunct="1"/>
            <a:r>
              <a:rPr lang="it-IT" altLang="it-IT"/>
              <a:t>La germinazione pollinica avviene in presenza di ioni calcio ed è sotto controllo di una classe di proteine in grado di legare ioni calcio ca2+ che si trovano solo nel polline maturo</a:t>
            </a:r>
          </a:p>
        </p:txBody>
      </p:sp>
    </p:spTree>
    <p:extLst>
      <p:ext uri="{BB962C8B-B14F-4D97-AF65-F5344CB8AC3E}">
        <p14:creationId xmlns:p14="http://schemas.microsoft.com/office/powerpoint/2010/main" val="2267146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Tra </a:t>
            </a:r>
            <a:r>
              <a:rPr lang="it-IT" dirty="0" err="1"/>
              <a:t>lecomorbidità</a:t>
            </a:r>
            <a:r>
              <a:rPr lang="it-IT" dirty="0"/>
              <a:t> il </a:t>
            </a:r>
            <a:r>
              <a:rPr lang="it-IT" dirty="0" err="1"/>
              <a:t>polposiscion</a:t>
            </a:r>
            <a:r>
              <a:rPr lang="it-IT" dirty="0"/>
              <a:t> c’è la rinite allergica</a:t>
            </a:r>
          </a:p>
        </p:txBody>
      </p:sp>
      <p:sp>
        <p:nvSpPr>
          <p:cNvPr id="4" name="Segnaposto numero diapositiva 3"/>
          <p:cNvSpPr>
            <a:spLocks noGrp="1"/>
          </p:cNvSpPr>
          <p:nvPr>
            <p:ph type="sldNum" sz="quarter" idx="5"/>
          </p:nvPr>
        </p:nvSpPr>
        <p:spPr/>
        <p:txBody>
          <a:bodyPr/>
          <a:lstStyle/>
          <a:p>
            <a:fld id="{CE6CBDC0-1052-CC4E-8E7A-0E945718BD1C}" type="slidenum">
              <a:rPr lang="it-IT" smtClean="0"/>
              <a:t>2</a:t>
            </a:fld>
            <a:endParaRPr lang="it-IT"/>
          </a:p>
        </p:txBody>
      </p:sp>
    </p:spTree>
    <p:extLst>
      <p:ext uri="{BB962C8B-B14F-4D97-AF65-F5344CB8AC3E}">
        <p14:creationId xmlns:p14="http://schemas.microsoft.com/office/powerpoint/2010/main" val="1632823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22238" y="758825"/>
            <a:ext cx="6650037" cy="3741738"/>
          </a:xfrm>
          <a:ln/>
        </p:spPr>
      </p:sp>
      <p:sp>
        <p:nvSpPr>
          <p:cNvPr id="198659" name="Rectangle 3"/>
          <p:cNvSpPr>
            <a:spLocks noGrp="1" noChangeArrowheads="1"/>
          </p:cNvSpPr>
          <p:nvPr>
            <p:ph type="body" idx="1"/>
          </p:nvPr>
        </p:nvSpPr>
        <p:spPr>
          <a:xfrm>
            <a:off x="930275" y="4759325"/>
            <a:ext cx="5048250" cy="4522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a:p>
            <a:pPr eaLnBrk="1" hangingPunct="1"/>
            <a:endParaRPr lang="it-IT" altLang="it-IT"/>
          </a:p>
          <a:p>
            <a:pPr eaLnBrk="1" hangingPunct="1"/>
            <a:endParaRPr lang="it-IT" altLang="it-IT"/>
          </a:p>
        </p:txBody>
      </p:sp>
    </p:spTree>
    <p:extLst>
      <p:ext uri="{BB962C8B-B14F-4D97-AF65-F5344CB8AC3E}">
        <p14:creationId xmlns:p14="http://schemas.microsoft.com/office/powerpoint/2010/main" val="3936167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9A85D-D30E-7848-595B-AA02E95B451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81A6517-F7AD-DD19-666A-E1DB06416AB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94FCC6E-4BAE-2322-CF02-EA997309673D}"/>
              </a:ext>
            </a:extLst>
          </p:cNvPr>
          <p:cNvSpPr>
            <a:spLocks noGrp="1"/>
          </p:cNvSpPr>
          <p:nvPr>
            <p:ph type="body" idx="1"/>
          </p:nvPr>
        </p:nvSpPr>
        <p:spPr/>
        <p:txBody>
          <a:bodyPr/>
          <a:lstStyle/>
          <a:p>
            <a:r>
              <a:rPr lang="it-IT" dirty="0"/>
              <a:t>Vediamo quali sono i punti su cui dobbiamo focalizzare la nostra anamnesi</a:t>
            </a:r>
          </a:p>
        </p:txBody>
      </p:sp>
      <p:sp>
        <p:nvSpPr>
          <p:cNvPr id="4" name="Segnaposto numero diapositiva 3">
            <a:extLst>
              <a:ext uri="{FF2B5EF4-FFF2-40B4-BE49-F238E27FC236}">
                <a16:creationId xmlns:a16="http://schemas.microsoft.com/office/drawing/2014/main" id="{0A03B59A-8373-B826-2109-5BDA439B5359}"/>
              </a:ext>
            </a:extLst>
          </p:cNvPr>
          <p:cNvSpPr>
            <a:spLocks noGrp="1"/>
          </p:cNvSpPr>
          <p:nvPr>
            <p:ph type="sldNum" sz="quarter" idx="5"/>
          </p:nvPr>
        </p:nvSpPr>
        <p:spPr/>
        <p:txBody>
          <a:bodyPr/>
          <a:lstStyle/>
          <a:p>
            <a:fld id="{CE6CBDC0-1052-CC4E-8E7A-0E945718BD1C}" type="slidenum">
              <a:rPr lang="it-IT" smtClean="0"/>
              <a:t>27</a:t>
            </a:fld>
            <a:endParaRPr lang="it-IT"/>
          </a:p>
        </p:txBody>
      </p:sp>
    </p:spTree>
    <p:extLst>
      <p:ext uri="{BB962C8B-B14F-4D97-AF65-F5344CB8AC3E}">
        <p14:creationId xmlns:p14="http://schemas.microsoft.com/office/powerpoint/2010/main" val="2332958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000">
                <a:solidFill>
                  <a:schemeClr val="tx1"/>
                </a:solidFill>
                <a:latin typeface="Times New Roman" panose="02020603050405020304" pitchFamily="18" charset="0"/>
              </a:defRPr>
            </a:lvl1pPr>
            <a:lvl2pPr marL="785001" indent="-301923">
              <a:defRPr sz="7000">
                <a:solidFill>
                  <a:schemeClr val="tx1"/>
                </a:solidFill>
                <a:latin typeface="Times New Roman" panose="02020603050405020304" pitchFamily="18" charset="0"/>
              </a:defRPr>
            </a:lvl2pPr>
            <a:lvl3pPr marL="1207694" indent="-241539">
              <a:defRPr sz="7000">
                <a:solidFill>
                  <a:schemeClr val="tx1"/>
                </a:solidFill>
                <a:latin typeface="Times New Roman" panose="02020603050405020304" pitchFamily="18" charset="0"/>
              </a:defRPr>
            </a:lvl3pPr>
            <a:lvl4pPr marL="1690771" indent="-241539">
              <a:defRPr sz="7000">
                <a:solidFill>
                  <a:schemeClr val="tx1"/>
                </a:solidFill>
                <a:latin typeface="Times New Roman" panose="02020603050405020304" pitchFamily="18" charset="0"/>
              </a:defRPr>
            </a:lvl4pPr>
            <a:lvl5pPr marL="2173849" indent="-241539">
              <a:defRPr sz="7000">
                <a:solidFill>
                  <a:schemeClr val="tx1"/>
                </a:solidFill>
                <a:latin typeface="Times New Roman" panose="02020603050405020304" pitchFamily="18" charset="0"/>
              </a:defRPr>
            </a:lvl5pPr>
            <a:lvl6pPr marL="2656926" indent="-241539" eaLnBrk="0" fontAlgn="base" hangingPunct="0">
              <a:spcBef>
                <a:spcPct val="0"/>
              </a:spcBef>
              <a:spcAft>
                <a:spcPct val="0"/>
              </a:spcAft>
              <a:defRPr sz="7000">
                <a:solidFill>
                  <a:schemeClr val="tx1"/>
                </a:solidFill>
                <a:latin typeface="Times New Roman" panose="02020603050405020304" pitchFamily="18" charset="0"/>
              </a:defRPr>
            </a:lvl6pPr>
            <a:lvl7pPr marL="3140004" indent="-241539" eaLnBrk="0" fontAlgn="base" hangingPunct="0">
              <a:spcBef>
                <a:spcPct val="0"/>
              </a:spcBef>
              <a:spcAft>
                <a:spcPct val="0"/>
              </a:spcAft>
              <a:defRPr sz="7000">
                <a:solidFill>
                  <a:schemeClr val="tx1"/>
                </a:solidFill>
                <a:latin typeface="Times New Roman" panose="02020603050405020304" pitchFamily="18" charset="0"/>
              </a:defRPr>
            </a:lvl7pPr>
            <a:lvl8pPr marL="3623081" indent="-241539" eaLnBrk="0" fontAlgn="base" hangingPunct="0">
              <a:spcBef>
                <a:spcPct val="0"/>
              </a:spcBef>
              <a:spcAft>
                <a:spcPct val="0"/>
              </a:spcAft>
              <a:defRPr sz="7000">
                <a:solidFill>
                  <a:schemeClr val="tx1"/>
                </a:solidFill>
                <a:latin typeface="Times New Roman" panose="02020603050405020304" pitchFamily="18" charset="0"/>
              </a:defRPr>
            </a:lvl8pPr>
            <a:lvl9pPr marL="4106159" indent="-241539" eaLnBrk="0" fontAlgn="base" hangingPunct="0">
              <a:spcBef>
                <a:spcPct val="0"/>
              </a:spcBef>
              <a:spcAft>
                <a:spcPct val="0"/>
              </a:spcAft>
              <a:defRPr sz="7000">
                <a:solidFill>
                  <a:schemeClr val="tx1"/>
                </a:solidFill>
                <a:latin typeface="Times New Roman" panose="02020603050405020304" pitchFamily="18" charset="0"/>
              </a:defRPr>
            </a:lvl9pPr>
          </a:lstStyle>
          <a:p>
            <a:r>
              <a:rPr lang="it-IT" altLang="it-IT" sz="1300"/>
              <a:t>II Corso AIA di formazione in Aerobiologia</a:t>
            </a:r>
          </a:p>
        </p:txBody>
      </p:sp>
      <p:sp>
        <p:nvSpPr>
          <p:cNvPr id="1741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000">
                <a:solidFill>
                  <a:schemeClr val="tx1"/>
                </a:solidFill>
                <a:latin typeface="Times New Roman" panose="02020603050405020304" pitchFamily="18" charset="0"/>
              </a:defRPr>
            </a:lvl1pPr>
            <a:lvl2pPr marL="785001" indent="-301923">
              <a:defRPr sz="7000">
                <a:solidFill>
                  <a:schemeClr val="tx1"/>
                </a:solidFill>
                <a:latin typeface="Times New Roman" panose="02020603050405020304" pitchFamily="18" charset="0"/>
              </a:defRPr>
            </a:lvl2pPr>
            <a:lvl3pPr marL="1207694" indent="-241539">
              <a:defRPr sz="7000">
                <a:solidFill>
                  <a:schemeClr val="tx1"/>
                </a:solidFill>
                <a:latin typeface="Times New Roman" panose="02020603050405020304" pitchFamily="18" charset="0"/>
              </a:defRPr>
            </a:lvl3pPr>
            <a:lvl4pPr marL="1690771" indent="-241539">
              <a:defRPr sz="7000">
                <a:solidFill>
                  <a:schemeClr val="tx1"/>
                </a:solidFill>
                <a:latin typeface="Times New Roman" panose="02020603050405020304" pitchFamily="18" charset="0"/>
              </a:defRPr>
            </a:lvl4pPr>
            <a:lvl5pPr marL="2173849" indent="-241539">
              <a:defRPr sz="7000">
                <a:solidFill>
                  <a:schemeClr val="tx1"/>
                </a:solidFill>
                <a:latin typeface="Times New Roman" panose="02020603050405020304" pitchFamily="18" charset="0"/>
              </a:defRPr>
            </a:lvl5pPr>
            <a:lvl6pPr marL="2656926" indent="-241539" eaLnBrk="0" fontAlgn="base" hangingPunct="0">
              <a:spcBef>
                <a:spcPct val="0"/>
              </a:spcBef>
              <a:spcAft>
                <a:spcPct val="0"/>
              </a:spcAft>
              <a:defRPr sz="7000">
                <a:solidFill>
                  <a:schemeClr val="tx1"/>
                </a:solidFill>
                <a:latin typeface="Times New Roman" panose="02020603050405020304" pitchFamily="18" charset="0"/>
              </a:defRPr>
            </a:lvl6pPr>
            <a:lvl7pPr marL="3140004" indent="-241539" eaLnBrk="0" fontAlgn="base" hangingPunct="0">
              <a:spcBef>
                <a:spcPct val="0"/>
              </a:spcBef>
              <a:spcAft>
                <a:spcPct val="0"/>
              </a:spcAft>
              <a:defRPr sz="7000">
                <a:solidFill>
                  <a:schemeClr val="tx1"/>
                </a:solidFill>
                <a:latin typeface="Times New Roman" panose="02020603050405020304" pitchFamily="18" charset="0"/>
              </a:defRPr>
            </a:lvl7pPr>
            <a:lvl8pPr marL="3623081" indent="-241539" eaLnBrk="0" fontAlgn="base" hangingPunct="0">
              <a:spcBef>
                <a:spcPct val="0"/>
              </a:spcBef>
              <a:spcAft>
                <a:spcPct val="0"/>
              </a:spcAft>
              <a:defRPr sz="7000">
                <a:solidFill>
                  <a:schemeClr val="tx1"/>
                </a:solidFill>
                <a:latin typeface="Times New Roman" panose="02020603050405020304" pitchFamily="18" charset="0"/>
              </a:defRPr>
            </a:lvl8pPr>
            <a:lvl9pPr marL="4106159" indent="-241539" eaLnBrk="0" fontAlgn="base" hangingPunct="0">
              <a:spcBef>
                <a:spcPct val="0"/>
              </a:spcBef>
              <a:spcAft>
                <a:spcPct val="0"/>
              </a:spcAft>
              <a:defRPr sz="7000">
                <a:solidFill>
                  <a:schemeClr val="tx1"/>
                </a:solidFill>
                <a:latin typeface="Times New Roman" panose="02020603050405020304" pitchFamily="18" charset="0"/>
              </a:defRPr>
            </a:lvl9pPr>
          </a:lstStyle>
          <a:p>
            <a:fld id="{546A5886-B374-4987-94C4-5D082EFF5964}" type="slidenum">
              <a:rPr lang="it-IT" altLang="it-IT" sz="1300"/>
              <a:pPr/>
              <a:t>28</a:t>
            </a:fld>
            <a:endParaRPr lang="it-IT" altLang="it-IT" sz="1300"/>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xfrm>
            <a:off x="923419" y="5212862"/>
            <a:ext cx="5074811" cy="49397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..ma la storia clinica è sempre più complessa per il prolungamento della stagione dei pollini </a:t>
            </a:r>
          </a:p>
        </p:txBody>
      </p:sp>
    </p:spTree>
    <p:extLst>
      <p:ext uri="{BB962C8B-B14F-4D97-AF65-F5344CB8AC3E}">
        <p14:creationId xmlns:p14="http://schemas.microsoft.com/office/powerpoint/2010/main" val="2414010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t>
            </a:r>
            <a:r>
              <a:rPr lang="it-IT" dirty="0" err="1"/>
              <a:t>alternaria</a:t>
            </a:r>
            <a:r>
              <a:rPr lang="it-IT" dirty="0"/>
              <a:t> è prolungata</a:t>
            </a:r>
          </a:p>
        </p:txBody>
      </p:sp>
      <p:sp>
        <p:nvSpPr>
          <p:cNvPr id="4" name="Segnaposto numero diapositiva 3"/>
          <p:cNvSpPr>
            <a:spLocks noGrp="1"/>
          </p:cNvSpPr>
          <p:nvPr>
            <p:ph type="sldNum" sz="quarter" idx="5"/>
          </p:nvPr>
        </p:nvSpPr>
        <p:spPr/>
        <p:txBody>
          <a:bodyPr/>
          <a:lstStyle/>
          <a:p>
            <a:fld id="{CE6CBDC0-1052-CC4E-8E7A-0E945718BD1C}" type="slidenum">
              <a:rPr lang="it-IT" smtClean="0"/>
              <a:t>30</a:t>
            </a:fld>
            <a:endParaRPr lang="it-IT"/>
          </a:p>
        </p:txBody>
      </p:sp>
    </p:spTree>
    <p:extLst>
      <p:ext uri="{BB962C8B-B14F-4D97-AF65-F5344CB8AC3E}">
        <p14:creationId xmlns:p14="http://schemas.microsoft.com/office/powerpoint/2010/main" val="2138127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7E739-8DEF-C20F-E7AD-5986F189400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36392FD-EC62-99B7-4195-E08BCE14434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F308B07-30D6-18C3-9B8B-649C0C77FA5B}"/>
              </a:ext>
            </a:extLst>
          </p:cNvPr>
          <p:cNvSpPr>
            <a:spLocks noGrp="1"/>
          </p:cNvSpPr>
          <p:nvPr>
            <p:ph type="body" idx="1"/>
          </p:nvPr>
        </p:nvSpPr>
        <p:spPr/>
        <p:txBody>
          <a:bodyPr/>
          <a:lstStyle/>
          <a:p>
            <a:r>
              <a:rPr lang="it-IT" dirty="0"/>
              <a:t>Vediamo quali sono i punti su cui dobbiamo focalizzare la nostra anamnesi</a:t>
            </a:r>
          </a:p>
        </p:txBody>
      </p:sp>
      <p:sp>
        <p:nvSpPr>
          <p:cNvPr id="4" name="Segnaposto numero diapositiva 3">
            <a:extLst>
              <a:ext uri="{FF2B5EF4-FFF2-40B4-BE49-F238E27FC236}">
                <a16:creationId xmlns:a16="http://schemas.microsoft.com/office/drawing/2014/main" id="{02D8B44A-3C35-5903-6C85-50110C4AF968}"/>
              </a:ext>
            </a:extLst>
          </p:cNvPr>
          <p:cNvSpPr>
            <a:spLocks noGrp="1"/>
          </p:cNvSpPr>
          <p:nvPr>
            <p:ph type="sldNum" sz="quarter" idx="5"/>
          </p:nvPr>
        </p:nvSpPr>
        <p:spPr/>
        <p:txBody>
          <a:bodyPr/>
          <a:lstStyle/>
          <a:p>
            <a:fld id="{CE6CBDC0-1052-CC4E-8E7A-0E945718BD1C}" type="slidenum">
              <a:rPr lang="it-IT" smtClean="0"/>
              <a:t>32</a:t>
            </a:fld>
            <a:endParaRPr lang="it-IT"/>
          </a:p>
        </p:txBody>
      </p:sp>
    </p:spTree>
    <p:extLst>
      <p:ext uri="{BB962C8B-B14F-4D97-AF65-F5344CB8AC3E}">
        <p14:creationId xmlns:p14="http://schemas.microsoft.com/office/powerpoint/2010/main" val="1777532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85001" indent="-301923">
              <a:defRPr>
                <a:solidFill>
                  <a:schemeClr val="tx1"/>
                </a:solidFill>
                <a:latin typeface="Arial" panose="020B0604020202020204" pitchFamily="34" charset="0"/>
                <a:cs typeface="Arial" panose="020B0604020202020204" pitchFamily="34" charset="0"/>
              </a:defRPr>
            </a:lvl2pPr>
            <a:lvl3pPr marL="1207694" indent="-241539">
              <a:defRPr>
                <a:solidFill>
                  <a:schemeClr val="tx1"/>
                </a:solidFill>
                <a:latin typeface="Arial" panose="020B0604020202020204" pitchFamily="34" charset="0"/>
                <a:cs typeface="Arial" panose="020B0604020202020204" pitchFamily="34" charset="0"/>
              </a:defRPr>
            </a:lvl3pPr>
            <a:lvl4pPr marL="1690771" indent="-241539">
              <a:defRPr>
                <a:solidFill>
                  <a:schemeClr val="tx1"/>
                </a:solidFill>
                <a:latin typeface="Arial" panose="020B0604020202020204" pitchFamily="34" charset="0"/>
                <a:cs typeface="Arial" panose="020B0604020202020204" pitchFamily="34" charset="0"/>
              </a:defRPr>
            </a:lvl4pPr>
            <a:lvl5pPr marL="2173849" indent="-241539">
              <a:defRPr>
                <a:solidFill>
                  <a:schemeClr val="tx1"/>
                </a:solidFill>
                <a:latin typeface="Arial" panose="020B0604020202020204" pitchFamily="34" charset="0"/>
                <a:cs typeface="Arial" panose="020B0604020202020204" pitchFamily="34" charset="0"/>
              </a:defRPr>
            </a:lvl5pPr>
            <a:lvl6pPr marL="2656926"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0004"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3081"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6159"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91A3D1-5122-4F52-B49A-1AAC7AC5B8E2}" type="slidenum">
              <a:rPr lang="it-IT" altLang="it-IT"/>
              <a:pPr/>
              <a:t>34</a:t>
            </a:fld>
            <a:endParaRPr lang="it-IT" altLang="it-IT"/>
          </a:p>
        </p:txBody>
      </p:sp>
      <p:sp>
        <p:nvSpPr>
          <p:cNvPr id="104451" name="Rectangle 2"/>
          <p:cNvSpPr>
            <a:spLocks noGrp="1" noRot="1" noChangeAspect="1" noChangeArrowheads="1" noTextEdit="1"/>
          </p:cNvSpPr>
          <p:nvPr>
            <p:ph type="sldImg"/>
          </p:nvPr>
        </p:nvSpPr>
        <p:spPr>
          <a:xfrm>
            <a:off x="323850" y="871538"/>
            <a:ext cx="6242050" cy="3511550"/>
          </a:xfrm>
          <a:ln/>
        </p:spPr>
      </p:sp>
      <p:sp>
        <p:nvSpPr>
          <p:cNvPr id="104452" name="Rectangle 3"/>
          <p:cNvSpPr>
            <a:spLocks noGrp="1" noChangeArrowheads="1"/>
          </p:cNvSpPr>
          <p:nvPr>
            <p:ph type="body" idx="1"/>
          </p:nvPr>
        </p:nvSpPr>
        <p:spPr>
          <a:xfrm>
            <a:off x="918634" y="4774544"/>
            <a:ext cx="5052483" cy="4531032"/>
          </a:xfrm>
          <a:noFill/>
        </p:spPr>
        <p:txBody>
          <a:bodyPr/>
          <a:lstStyle/>
          <a:p>
            <a:pPr eaLnBrk="1" hangingPunct="1"/>
            <a:r>
              <a:rPr lang="it-IT" altLang="it-IT" dirty="0"/>
              <a:t>I lavori sono molti  !!!!!!!!!!!!!!!!!!!!!!!!!</a:t>
            </a:r>
          </a:p>
        </p:txBody>
      </p:sp>
    </p:spTree>
    <p:extLst>
      <p:ext uri="{BB962C8B-B14F-4D97-AF65-F5344CB8AC3E}">
        <p14:creationId xmlns:p14="http://schemas.microsoft.com/office/powerpoint/2010/main" val="2988223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 esiste lo vediamo dall’epidemiologia dove vediamo che i dati di prevalenza ci indicano……</a:t>
            </a:r>
          </a:p>
          <a:p>
            <a:r>
              <a:rPr lang="it-IT" dirty="0"/>
              <a:t>e</a:t>
            </a:r>
            <a:r>
              <a:rPr lang="it-IT" baseline="0" dirty="0"/>
              <a:t> sappiamo che l’asma è preceduta dalla rinite …….leggere</a:t>
            </a:r>
            <a:endParaRPr lang="it-IT" dirty="0"/>
          </a:p>
        </p:txBody>
      </p:sp>
      <p:sp>
        <p:nvSpPr>
          <p:cNvPr id="4" name="Segnaposto numero diapositiva 3"/>
          <p:cNvSpPr>
            <a:spLocks noGrp="1"/>
          </p:cNvSpPr>
          <p:nvPr>
            <p:ph type="sldNum" sz="quarter" idx="10"/>
          </p:nvPr>
        </p:nvSpPr>
        <p:spPr/>
        <p:txBody>
          <a:bodyPr/>
          <a:lstStyle/>
          <a:p>
            <a:fld id="{CE6CBDC0-1052-CC4E-8E7A-0E945718BD1C}" type="slidenum">
              <a:rPr lang="it-IT" smtClean="0"/>
              <a:t>35</a:t>
            </a:fld>
            <a:endParaRPr lang="it-IT"/>
          </a:p>
        </p:txBody>
      </p:sp>
    </p:spTree>
    <p:extLst>
      <p:ext uri="{BB962C8B-B14F-4D97-AF65-F5344CB8AC3E}">
        <p14:creationId xmlns:p14="http://schemas.microsoft.com/office/powerpoint/2010/main" val="1320605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Xi</a:t>
            </a:r>
            <a:r>
              <a:rPr lang="it-IT" dirty="0"/>
              <a:t> sono comunque nuovi agenti determinanti Asma in relazione alla nuove lavorazioni ……………………..</a:t>
            </a:r>
            <a:r>
              <a:rPr lang="it-IT" dirty="0" err="1"/>
              <a:t>leggereLMW</a:t>
            </a:r>
            <a:endParaRPr lang="it-IT" dirty="0"/>
          </a:p>
          <a:p>
            <a:endParaRPr lang="it-IT" dirty="0"/>
          </a:p>
          <a:p>
            <a:r>
              <a:rPr lang="it-IT" dirty="0"/>
              <a:t>Segnalate una serie di nuove sostanze in relazione a nuove </a:t>
            </a:r>
            <a:r>
              <a:rPr lang="it-IT" dirty="0" err="1"/>
              <a:t>realta</a:t>
            </a:r>
            <a:r>
              <a:rPr lang="it-IT" dirty="0"/>
              <a:t> produttive, la tecnologia ha portato all’esposizione a specifiche sostanze , </a:t>
            </a:r>
            <a:r>
              <a:rPr lang="it-IT" dirty="0" err="1"/>
              <a:t>pensiamio</a:t>
            </a:r>
            <a:r>
              <a:rPr lang="it-IT" dirty="0"/>
              <a:t> agli acrilati nell’estetica , isocianati nell’edile</a:t>
            </a:r>
          </a:p>
        </p:txBody>
      </p:sp>
      <p:sp>
        <p:nvSpPr>
          <p:cNvPr id="4" name="Segnaposto numero diapositiva 3"/>
          <p:cNvSpPr>
            <a:spLocks noGrp="1"/>
          </p:cNvSpPr>
          <p:nvPr>
            <p:ph type="sldNum" sz="quarter" idx="5"/>
          </p:nvPr>
        </p:nvSpPr>
        <p:spPr/>
        <p:txBody>
          <a:bodyPr/>
          <a:lstStyle/>
          <a:p>
            <a:fld id="{E750D833-C22C-4DFD-B71A-381555EB330D}" type="slidenum">
              <a:rPr lang="it-IT" smtClean="0"/>
              <a:t>36</a:t>
            </a:fld>
            <a:endParaRPr lang="it-IT"/>
          </a:p>
        </p:txBody>
      </p:sp>
    </p:spTree>
    <p:extLst>
      <p:ext uri="{BB962C8B-B14F-4D97-AF65-F5344CB8AC3E}">
        <p14:creationId xmlns:p14="http://schemas.microsoft.com/office/powerpoint/2010/main" val="1373457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Vi segnalo anche questo </a:t>
            </a:r>
          </a:p>
        </p:txBody>
      </p:sp>
      <p:sp>
        <p:nvSpPr>
          <p:cNvPr id="4" name="Segnaposto numero diapositiva 3"/>
          <p:cNvSpPr>
            <a:spLocks noGrp="1"/>
          </p:cNvSpPr>
          <p:nvPr>
            <p:ph type="sldNum" sz="quarter" idx="5"/>
          </p:nvPr>
        </p:nvSpPr>
        <p:spPr/>
        <p:txBody>
          <a:bodyPr/>
          <a:lstStyle/>
          <a:p>
            <a:fld id="{F658D4BF-E345-4F3E-B19E-5370B4AD51A9}" type="slidenum">
              <a:rPr lang="it-IT" smtClean="0"/>
              <a:t>38</a:t>
            </a:fld>
            <a:endParaRPr lang="it-IT"/>
          </a:p>
        </p:txBody>
      </p:sp>
    </p:spTree>
    <p:extLst>
      <p:ext uri="{BB962C8B-B14F-4D97-AF65-F5344CB8AC3E}">
        <p14:creationId xmlns:p14="http://schemas.microsoft.com/office/powerpoint/2010/main" val="1439315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genere femminile </a:t>
            </a:r>
            <a:r>
              <a:rPr lang="it-IT" dirty="0" err="1"/>
              <a:t>invcvece</a:t>
            </a:r>
            <a:r>
              <a:rPr lang="it-IT" dirty="0"/>
              <a:t> risulta un maggiore numero si casi di patologia respiratoria ostruttiva in relazione ad esposizione a </a:t>
            </a:r>
            <a:r>
              <a:rPr lang="it-IT" dirty="0" err="1"/>
              <a:t>a</a:t>
            </a:r>
            <a:r>
              <a:rPr lang="it-IT" dirty="0"/>
              <a:t> prodotti per capelli, muffe allergeni alimentari  e animali</a:t>
            </a:r>
          </a:p>
        </p:txBody>
      </p:sp>
      <p:sp>
        <p:nvSpPr>
          <p:cNvPr id="4" name="Segnaposto numero diapositiva 3"/>
          <p:cNvSpPr>
            <a:spLocks noGrp="1"/>
          </p:cNvSpPr>
          <p:nvPr>
            <p:ph type="sldNum" sz="quarter" idx="5"/>
          </p:nvPr>
        </p:nvSpPr>
        <p:spPr/>
        <p:txBody>
          <a:bodyPr/>
          <a:lstStyle/>
          <a:p>
            <a:fld id="{93F209C8-AEDA-45F4-B183-EF4760F4B49A}" type="slidenum">
              <a:rPr lang="it-IT" smtClean="0"/>
              <a:t>39</a:t>
            </a:fld>
            <a:endParaRPr lang="it-IT"/>
          </a:p>
        </p:txBody>
      </p:sp>
    </p:spTree>
    <p:extLst>
      <p:ext uri="{BB962C8B-B14F-4D97-AF65-F5344CB8AC3E}">
        <p14:creationId xmlns:p14="http://schemas.microsoft.com/office/powerpoint/2010/main" val="245393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egnaposto immagine diapositiva 1">
            <a:extLst>
              <a:ext uri="{FF2B5EF4-FFF2-40B4-BE49-F238E27FC236}">
                <a16:creationId xmlns:a16="http://schemas.microsoft.com/office/drawing/2014/main" id="{D22F937F-9B51-47FD-A612-5E28566B9581}"/>
              </a:ext>
            </a:extLst>
          </p:cNvPr>
          <p:cNvSpPr>
            <a:spLocks noGrp="1" noRot="1" noChangeAspect="1" noChangeArrowheads="1" noTextEdit="1"/>
          </p:cNvSpPr>
          <p:nvPr>
            <p:ph type="sldImg"/>
          </p:nvPr>
        </p:nvSpPr>
        <p:spPr>
          <a:ln/>
        </p:spPr>
      </p:sp>
      <p:sp>
        <p:nvSpPr>
          <p:cNvPr id="92163" name="Segnaposto note 2">
            <a:extLst>
              <a:ext uri="{FF2B5EF4-FFF2-40B4-BE49-F238E27FC236}">
                <a16:creationId xmlns:a16="http://schemas.microsoft.com/office/drawing/2014/main" id="{58E7346E-D57A-42E5-9796-155A9869C9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a:t>Considerando tra le maggiore comorbidità dell’asma la rinite ci concentreremo sull’anamnesi allergologica di asma e rinite</a:t>
            </a:r>
          </a:p>
        </p:txBody>
      </p:sp>
      <p:sp>
        <p:nvSpPr>
          <p:cNvPr id="92164" name="Segnaposto numero diapositiva 3">
            <a:extLst>
              <a:ext uri="{FF2B5EF4-FFF2-40B4-BE49-F238E27FC236}">
                <a16:creationId xmlns:a16="http://schemas.microsoft.com/office/drawing/2014/main" id="{CD7823E5-28E7-442A-B11A-7E34CC1A72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2000">
                <a:solidFill>
                  <a:schemeClr val="tx1"/>
                </a:solidFill>
                <a:latin typeface="Times New Roman" panose="02020603050405020304" pitchFamily="18" charset="0"/>
              </a:defRPr>
            </a:lvl1pPr>
            <a:lvl2pPr defTabSz="909638">
              <a:defRPr sz="2000">
                <a:solidFill>
                  <a:schemeClr val="tx1"/>
                </a:solidFill>
                <a:latin typeface="Times New Roman" panose="02020603050405020304" pitchFamily="18" charset="0"/>
              </a:defRPr>
            </a:lvl2pPr>
            <a:lvl3pPr defTabSz="909638">
              <a:defRPr sz="2000">
                <a:solidFill>
                  <a:schemeClr val="tx1"/>
                </a:solidFill>
                <a:latin typeface="Times New Roman" panose="02020603050405020304" pitchFamily="18" charset="0"/>
              </a:defRPr>
            </a:lvl3pPr>
            <a:lvl4pPr defTabSz="909638">
              <a:defRPr sz="2000">
                <a:solidFill>
                  <a:schemeClr val="tx1"/>
                </a:solidFill>
                <a:latin typeface="Times New Roman" panose="02020603050405020304" pitchFamily="18" charset="0"/>
              </a:defRPr>
            </a:lvl4pPr>
            <a:lvl5pPr defTabSz="909638">
              <a:defRPr sz="2000">
                <a:solidFill>
                  <a:schemeClr val="tx1"/>
                </a:solidFill>
                <a:latin typeface="Times New Roman" panose="02020603050405020304" pitchFamily="18" charset="0"/>
              </a:defRPr>
            </a:lvl5pPr>
            <a:lvl6pPr marL="2014538" indent="271463" defTabSz="909638" eaLnBrk="0" fontAlgn="base" hangingPunct="0">
              <a:spcBef>
                <a:spcPct val="0"/>
              </a:spcBef>
              <a:spcAft>
                <a:spcPct val="0"/>
              </a:spcAft>
              <a:defRPr sz="2000">
                <a:solidFill>
                  <a:schemeClr val="tx1"/>
                </a:solidFill>
                <a:latin typeface="Times New Roman" panose="02020603050405020304" pitchFamily="18" charset="0"/>
              </a:defRPr>
            </a:lvl6pPr>
            <a:lvl7pPr marL="2471738" indent="271463" defTabSz="909638" eaLnBrk="0" fontAlgn="base" hangingPunct="0">
              <a:spcBef>
                <a:spcPct val="0"/>
              </a:spcBef>
              <a:spcAft>
                <a:spcPct val="0"/>
              </a:spcAft>
              <a:defRPr sz="2000">
                <a:solidFill>
                  <a:schemeClr val="tx1"/>
                </a:solidFill>
                <a:latin typeface="Times New Roman" panose="02020603050405020304" pitchFamily="18" charset="0"/>
              </a:defRPr>
            </a:lvl7pPr>
            <a:lvl8pPr marL="2928938" indent="271463" defTabSz="909638" eaLnBrk="0" fontAlgn="base" hangingPunct="0">
              <a:spcBef>
                <a:spcPct val="0"/>
              </a:spcBef>
              <a:spcAft>
                <a:spcPct val="0"/>
              </a:spcAft>
              <a:defRPr sz="2000">
                <a:solidFill>
                  <a:schemeClr val="tx1"/>
                </a:solidFill>
                <a:latin typeface="Times New Roman" panose="02020603050405020304" pitchFamily="18" charset="0"/>
              </a:defRPr>
            </a:lvl8pPr>
            <a:lvl9pPr marL="3386138" indent="271463" defTabSz="909638" eaLnBrk="0" fontAlgn="base" hangingPunct="0">
              <a:spcBef>
                <a:spcPct val="0"/>
              </a:spcBef>
              <a:spcAft>
                <a:spcPct val="0"/>
              </a:spcAft>
              <a:defRPr sz="2000">
                <a:solidFill>
                  <a:schemeClr val="tx1"/>
                </a:solidFill>
                <a:latin typeface="Times New Roman" panose="02020603050405020304" pitchFamily="18" charset="0"/>
              </a:defRPr>
            </a:lvl9pPr>
          </a:lstStyle>
          <a:p>
            <a:fld id="{B14708AA-4DC9-428E-BC59-08FE82720425}" type="slidenum">
              <a:rPr lang="it-IT" altLang="it-IT" sz="1200"/>
              <a:pPr/>
              <a:t>3</a:t>
            </a:fld>
            <a:endParaRPr lang="it-IT" altLang="it-IT"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6AF837D-5E1F-D94B-88DF-806C322F6C35}" type="slidenum">
              <a:rPr lang="it-IT" smtClean="0"/>
              <a:pPr/>
              <a:t>42</a:t>
            </a:fld>
            <a:endParaRPr lang="it-IT"/>
          </a:p>
        </p:txBody>
      </p:sp>
    </p:spTree>
    <p:extLst>
      <p:ext uri="{BB962C8B-B14F-4D97-AF65-F5344CB8AC3E}">
        <p14:creationId xmlns:p14="http://schemas.microsoft.com/office/powerpoint/2010/main" val="2953191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500C2-1254-8B21-F1CB-D7509B1C0AF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0E0A2AD-14C1-94A1-06EF-CC1A25628D9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3E80F96-9765-EF1D-F32C-83DF1B95F454}"/>
              </a:ext>
            </a:extLst>
          </p:cNvPr>
          <p:cNvSpPr>
            <a:spLocks noGrp="1"/>
          </p:cNvSpPr>
          <p:nvPr>
            <p:ph type="body" idx="1"/>
          </p:nvPr>
        </p:nvSpPr>
        <p:spPr/>
        <p:txBody>
          <a:bodyPr/>
          <a:lstStyle/>
          <a:p>
            <a:r>
              <a:rPr lang="it-IT" dirty="0"/>
              <a:t>Vediamo quali sono i punti su cui dobbiamo focalizzare la nostra anamnesi</a:t>
            </a:r>
          </a:p>
        </p:txBody>
      </p:sp>
      <p:sp>
        <p:nvSpPr>
          <p:cNvPr id="4" name="Segnaposto numero diapositiva 3">
            <a:extLst>
              <a:ext uri="{FF2B5EF4-FFF2-40B4-BE49-F238E27FC236}">
                <a16:creationId xmlns:a16="http://schemas.microsoft.com/office/drawing/2014/main" id="{D5119284-0D0D-D506-CABF-03CCB4A53C61}"/>
              </a:ext>
            </a:extLst>
          </p:cNvPr>
          <p:cNvSpPr>
            <a:spLocks noGrp="1"/>
          </p:cNvSpPr>
          <p:nvPr>
            <p:ph type="sldNum" sz="quarter" idx="5"/>
          </p:nvPr>
        </p:nvSpPr>
        <p:spPr/>
        <p:txBody>
          <a:bodyPr/>
          <a:lstStyle/>
          <a:p>
            <a:fld id="{CE6CBDC0-1052-CC4E-8E7A-0E945718BD1C}" type="slidenum">
              <a:rPr lang="it-IT" smtClean="0"/>
              <a:t>43</a:t>
            </a:fld>
            <a:endParaRPr lang="it-IT"/>
          </a:p>
        </p:txBody>
      </p:sp>
    </p:spTree>
    <p:extLst>
      <p:ext uri="{BB962C8B-B14F-4D97-AF65-F5344CB8AC3E}">
        <p14:creationId xmlns:p14="http://schemas.microsoft.com/office/powerpoint/2010/main" val="2072995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57E0E7C8-A434-41C6-9A45-72C115CD7802}" type="slidenum">
              <a:rPr lang="it-IT" altLang="it-IT" smtClean="0">
                <a:latin typeface="Arial" charset="0"/>
                <a:cs typeface="Arial" charset="0"/>
              </a:rPr>
              <a:pPr/>
              <a:t>44</a:t>
            </a:fld>
            <a:endParaRPr lang="it-IT" altLang="it-IT">
              <a:latin typeface="Arial" charset="0"/>
              <a:cs typeface="Arial"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eaLnBrk="1" hangingPunct="1"/>
            <a:endParaRPr lang="it-IT" altLang="it-IT"/>
          </a:p>
        </p:txBody>
      </p:sp>
    </p:spTree>
    <p:extLst>
      <p:ext uri="{BB962C8B-B14F-4D97-AF65-F5344CB8AC3E}">
        <p14:creationId xmlns:p14="http://schemas.microsoft.com/office/powerpoint/2010/main" val="1277769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2AC5B31D-8471-4D67-9E50-70AD23D325C9}"/>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1B3BE549-1B95-43E6-952D-F1900F0DEF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Calibri" panose="020F0502020204030204" pitchFamily="34" charset="0"/>
              <a:ea typeface="ＭＳ Ｐゴシック" panose="020B0600070205080204" pitchFamily="34" charset="-128"/>
            </a:endParaRPr>
          </a:p>
          <a:p>
            <a:pPr eaLnBrk="1" hangingPunct="1">
              <a:spcBef>
                <a:spcPct val="0"/>
              </a:spcBef>
            </a:pPr>
            <a:endParaRPr lang="it-IT" altLang="it-IT">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egnaposto immagine diapositiva 1">
            <a:extLst>
              <a:ext uri="{FF2B5EF4-FFF2-40B4-BE49-F238E27FC236}">
                <a16:creationId xmlns:a16="http://schemas.microsoft.com/office/drawing/2014/main" id="{2B97156A-0994-42BB-8879-913CA6CB0D19}"/>
              </a:ext>
            </a:extLst>
          </p:cNvPr>
          <p:cNvSpPr>
            <a:spLocks noGrp="1" noRot="1" noChangeAspect="1" noChangeArrowheads="1" noTextEdit="1"/>
          </p:cNvSpPr>
          <p:nvPr>
            <p:ph type="sldImg"/>
          </p:nvPr>
        </p:nvSpPr>
        <p:spPr>
          <a:ln/>
        </p:spPr>
      </p:sp>
      <p:sp>
        <p:nvSpPr>
          <p:cNvPr id="107523" name="Segnaposto note 2">
            <a:extLst>
              <a:ext uri="{FF2B5EF4-FFF2-40B4-BE49-F238E27FC236}">
                <a16:creationId xmlns:a16="http://schemas.microsoft.com/office/drawing/2014/main" id="{0CBC08A5-B12B-48C6-B05C-317EE255A4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7524" name="Segnaposto numero diapositiva 3">
            <a:extLst>
              <a:ext uri="{FF2B5EF4-FFF2-40B4-BE49-F238E27FC236}">
                <a16:creationId xmlns:a16="http://schemas.microsoft.com/office/drawing/2014/main" id="{DAA04BDA-7D7D-41A5-83EC-28C68F11E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2000">
                <a:solidFill>
                  <a:schemeClr val="tx1"/>
                </a:solidFill>
                <a:latin typeface="Times New Roman" panose="02020603050405020304" pitchFamily="18" charset="0"/>
              </a:defRPr>
            </a:lvl1pPr>
            <a:lvl2pPr defTabSz="909638">
              <a:defRPr sz="2000">
                <a:solidFill>
                  <a:schemeClr val="tx1"/>
                </a:solidFill>
                <a:latin typeface="Times New Roman" panose="02020603050405020304" pitchFamily="18" charset="0"/>
              </a:defRPr>
            </a:lvl2pPr>
            <a:lvl3pPr defTabSz="909638">
              <a:defRPr sz="2000">
                <a:solidFill>
                  <a:schemeClr val="tx1"/>
                </a:solidFill>
                <a:latin typeface="Times New Roman" panose="02020603050405020304" pitchFamily="18" charset="0"/>
              </a:defRPr>
            </a:lvl3pPr>
            <a:lvl4pPr defTabSz="909638">
              <a:defRPr sz="2000">
                <a:solidFill>
                  <a:schemeClr val="tx1"/>
                </a:solidFill>
                <a:latin typeface="Times New Roman" panose="02020603050405020304" pitchFamily="18" charset="0"/>
              </a:defRPr>
            </a:lvl4pPr>
            <a:lvl5pPr defTabSz="909638">
              <a:defRPr sz="2000">
                <a:solidFill>
                  <a:schemeClr val="tx1"/>
                </a:solidFill>
                <a:latin typeface="Times New Roman" panose="02020603050405020304" pitchFamily="18" charset="0"/>
              </a:defRPr>
            </a:lvl5pPr>
            <a:lvl6pPr marL="2014538" indent="271463" defTabSz="909638" eaLnBrk="0" fontAlgn="base" hangingPunct="0">
              <a:spcBef>
                <a:spcPct val="0"/>
              </a:spcBef>
              <a:spcAft>
                <a:spcPct val="0"/>
              </a:spcAft>
              <a:defRPr sz="2000">
                <a:solidFill>
                  <a:schemeClr val="tx1"/>
                </a:solidFill>
                <a:latin typeface="Times New Roman" panose="02020603050405020304" pitchFamily="18" charset="0"/>
              </a:defRPr>
            </a:lvl6pPr>
            <a:lvl7pPr marL="2471738" indent="271463" defTabSz="909638" eaLnBrk="0" fontAlgn="base" hangingPunct="0">
              <a:spcBef>
                <a:spcPct val="0"/>
              </a:spcBef>
              <a:spcAft>
                <a:spcPct val="0"/>
              </a:spcAft>
              <a:defRPr sz="2000">
                <a:solidFill>
                  <a:schemeClr val="tx1"/>
                </a:solidFill>
                <a:latin typeface="Times New Roman" panose="02020603050405020304" pitchFamily="18" charset="0"/>
              </a:defRPr>
            </a:lvl7pPr>
            <a:lvl8pPr marL="2928938" indent="271463" defTabSz="909638" eaLnBrk="0" fontAlgn="base" hangingPunct="0">
              <a:spcBef>
                <a:spcPct val="0"/>
              </a:spcBef>
              <a:spcAft>
                <a:spcPct val="0"/>
              </a:spcAft>
              <a:defRPr sz="2000">
                <a:solidFill>
                  <a:schemeClr val="tx1"/>
                </a:solidFill>
                <a:latin typeface="Times New Roman" panose="02020603050405020304" pitchFamily="18" charset="0"/>
              </a:defRPr>
            </a:lvl8pPr>
            <a:lvl9pPr marL="3386138" indent="271463" defTabSz="909638" eaLnBrk="0" fontAlgn="base" hangingPunct="0">
              <a:spcBef>
                <a:spcPct val="0"/>
              </a:spcBef>
              <a:spcAft>
                <a:spcPct val="0"/>
              </a:spcAft>
              <a:defRPr sz="2000">
                <a:solidFill>
                  <a:schemeClr val="tx1"/>
                </a:solidFill>
                <a:latin typeface="Times New Roman" panose="02020603050405020304" pitchFamily="18" charset="0"/>
              </a:defRPr>
            </a:lvl9pPr>
          </a:lstStyle>
          <a:p>
            <a:fld id="{3CB25C5C-97B2-4867-A997-00714AB32244}" type="slidenum">
              <a:rPr lang="it-IT" altLang="it-IT" sz="1200"/>
              <a:pPr/>
              <a:t>46</a:t>
            </a:fld>
            <a:endParaRPr lang="it-IT" altLang="it-IT"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immagine diapositiva 1">
            <a:extLst>
              <a:ext uri="{FF2B5EF4-FFF2-40B4-BE49-F238E27FC236}">
                <a16:creationId xmlns:a16="http://schemas.microsoft.com/office/drawing/2014/main" id="{2965BAC2-CE57-4E19-90EB-1E4B7DACFC5A}"/>
              </a:ext>
            </a:extLst>
          </p:cNvPr>
          <p:cNvSpPr>
            <a:spLocks noGrp="1" noRot="1" noChangeAspect="1" noChangeArrowheads="1" noTextEdit="1"/>
          </p:cNvSpPr>
          <p:nvPr>
            <p:ph type="sldImg"/>
          </p:nvPr>
        </p:nvSpPr>
        <p:spPr>
          <a:ln/>
        </p:spPr>
      </p:sp>
      <p:sp>
        <p:nvSpPr>
          <p:cNvPr id="102403" name="Segnaposto note 2">
            <a:extLst>
              <a:ext uri="{FF2B5EF4-FFF2-40B4-BE49-F238E27FC236}">
                <a16:creationId xmlns:a16="http://schemas.microsoft.com/office/drawing/2014/main" id="{CF032BDF-34C6-4EC1-A5CF-FB9508B3A3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2404" name="Segnaposto numero diapositiva 3">
            <a:extLst>
              <a:ext uri="{FF2B5EF4-FFF2-40B4-BE49-F238E27FC236}">
                <a16:creationId xmlns:a16="http://schemas.microsoft.com/office/drawing/2014/main" id="{7D64F2B3-B08F-4673-B400-8B1831CDBC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2000">
                <a:solidFill>
                  <a:schemeClr val="tx1"/>
                </a:solidFill>
                <a:latin typeface="Times New Roman" panose="02020603050405020304" pitchFamily="18" charset="0"/>
              </a:defRPr>
            </a:lvl1pPr>
            <a:lvl2pPr defTabSz="909638">
              <a:defRPr sz="2000">
                <a:solidFill>
                  <a:schemeClr val="tx1"/>
                </a:solidFill>
                <a:latin typeface="Times New Roman" panose="02020603050405020304" pitchFamily="18" charset="0"/>
              </a:defRPr>
            </a:lvl2pPr>
            <a:lvl3pPr defTabSz="909638">
              <a:defRPr sz="2000">
                <a:solidFill>
                  <a:schemeClr val="tx1"/>
                </a:solidFill>
                <a:latin typeface="Times New Roman" panose="02020603050405020304" pitchFamily="18" charset="0"/>
              </a:defRPr>
            </a:lvl3pPr>
            <a:lvl4pPr defTabSz="909638">
              <a:defRPr sz="2000">
                <a:solidFill>
                  <a:schemeClr val="tx1"/>
                </a:solidFill>
                <a:latin typeface="Times New Roman" panose="02020603050405020304" pitchFamily="18" charset="0"/>
              </a:defRPr>
            </a:lvl4pPr>
            <a:lvl5pPr defTabSz="909638">
              <a:defRPr sz="2000">
                <a:solidFill>
                  <a:schemeClr val="tx1"/>
                </a:solidFill>
                <a:latin typeface="Times New Roman" panose="02020603050405020304" pitchFamily="18" charset="0"/>
              </a:defRPr>
            </a:lvl5pPr>
            <a:lvl6pPr marL="2014538" indent="271463" defTabSz="909638" eaLnBrk="0" fontAlgn="base" hangingPunct="0">
              <a:spcBef>
                <a:spcPct val="0"/>
              </a:spcBef>
              <a:spcAft>
                <a:spcPct val="0"/>
              </a:spcAft>
              <a:defRPr sz="2000">
                <a:solidFill>
                  <a:schemeClr val="tx1"/>
                </a:solidFill>
                <a:latin typeface="Times New Roman" panose="02020603050405020304" pitchFamily="18" charset="0"/>
              </a:defRPr>
            </a:lvl6pPr>
            <a:lvl7pPr marL="2471738" indent="271463" defTabSz="909638" eaLnBrk="0" fontAlgn="base" hangingPunct="0">
              <a:spcBef>
                <a:spcPct val="0"/>
              </a:spcBef>
              <a:spcAft>
                <a:spcPct val="0"/>
              </a:spcAft>
              <a:defRPr sz="2000">
                <a:solidFill>
                  <a:schemeClr val="tx1"/>
                </a:solidFill>
                <a:latin typeface="Times New Roman" panose="02020603050405020304" pitchFamily="18" charset="0"/>
              </a:defRPr>
            </a:lvl7pPr>
            <a:lvl8pPr marL="2928938" indent="271463" defTabSz="909638" eaLnBrk="0" fontAlgn="base" hangingPunct="0">
              <a:spcBef>
                <a:spcPct val="0"/>
              </a:spcBef>
              <a:spcAft>
                <a:spcPct val="0"/>
              </a:spcAft>
              <a:defRPr sz="2000">
                <a:solidFill>
                  <a:schemeClr val="tx1"/>
                </a:solidFill>
                <a:latin typeface="Times New Roman" panose="02020603050405020304" pitchFamily="18" charset="0"/>
              </a:defRPr>
            </a:lvl8pPr>
            <a:lvl9pPr marL="3386138" indent="271463" defTabSz="909638" eaLnBrk="0" fontAlgn="base" hangingPunct="0">
              <a:spcBef>
                <a:spcPct val="0"/>
              </a:spcBef>
              <a:spcAft>
                <a:spcPct val="0"/>
              </a:spcAft>
              <a:defRPr sz="2000">
                <a:solidFill>
                  <a:schemeClr val="tx1"/>
                </a:solidFill>
                <a:latin typeface="Times New Roman" panose="02020603050405020304" pitchFamily="18" charset="0"/>
              </a:defRPr>
            </a:lvl9pPr>
          </a:lstStyle>
          <a:p>
            <a:fld id="{2DD7B658-E4EF-45C5-BB38-A127ABD412DB}" type="slidenum">
              <a:rPr lang="it-IT" altLang="it-IT" sz="1200"/>
              <a:pPr/>
              <a:t>47</a:t>
            </a:fld>
            <a:endParaRPr lang="it-IT" altLang="it-IT"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a:extLst>
              <a:ext uri="{FF2B5EF4-FFF2-40B4-BE49-F238E27FC236}">
                <a16:creationId xmlns:a16="http://schemas.microsoft.com/office/drawing/2014/main" id="{77A1CEDF-B282-421E-A4FB-4261DB799249}"/>
              </a:ext>
            </a:extLst>
          </p:cNvPr>
          <p:cNvSpPr>
            <a:spLocks noGrp="1" noRot="1" noChangeAspect="1" noChangeArrowheads="1" noTextEdit="1"/>
          </p:cNvSpPr>
          <p:nvPr>
            <p:ph type="sldImg"/>
          </p:nvPr>
        </p:nvSpPr>
        <p:spPr>
          <a:ln/>
        </p:spPr>
      </p:sp>
      <p:sp>
        <p:nvSpPr>
          <p:cNvPr id="38915" name="Segnaposto note 2">
            <a:extLst>
              <a:ext uri="{FF2B5EF4-FFF2-40B4-BE49-F238E27FC236}">
                <a16:creationId xmlns:a16="http://schemas.microsoft.com/office/drawing/2014/main" id="{4FCE4EA3-6033-4E21-A71A-0644B96AA8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it-IT"/>
              <a:t>The risk of development of new asthma symptoms is high in AR. The highest risk of novel asthma symptoms in a general population of Danish adults was found for those with HDM-related AR.52 The y-axis refers to the percentage of patients with AR related to sensitization to pollens, animals, or HDMs who</a:t>
            </a:r>
          </a:p>
          <a:p>
            <a:pPr eaLnBrk="1" hangingPunct="1">
              <a:spcBef>
                <a:spcPct val="0"/>
              </a:spcBef>
            </a:pPr>
            <a:r>
              <a:rPr lang="en-US" altLang="it-IT"/>
              <a:t>developed asthma symptoms, grouped by the presence or absence of AR at the start of the study.</a:t>
            </a:r>
            <a:endParaRPr lang="it-IT" altLang="it-IT"/>
          </a:p>
        </p:txBody>
      </p:sp>
      <p:sp>
        <p:nvSpPr>
          <p:cNvPr id="38916" name="Segnaposto numero diapositiva 3">
            <a:extLst>
              <a:ext uri="{FF2B5EF4-FFF2-40B4-BE49-F238E27FC236}">
                <a16:creationId xmlns:a16="http://schemas.microsoft.com/office/drawing/2014/main" id="{74C6459C-5478-4191-85AB-489632658B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sz="1000">
                <a:solidFill>
                  <a:schemeClr val="tx1"/>
                </a:solidFill>
                <a:latin typeface="Times New Roman" panose="02020603050405020304" pitchFamily="18" charset="0"/>
              </a:defRPr>
            </a:lvl1pPr>
            <a:lvl2pPr marL="742950" indent="-285750" defTabSz="909638">
              <a:spcBef>
                <a:spcPct val="30000"/>
              </a:spcBef>
              <a:defRPr sz="1000">
                <a:solidFill>
                  <a:schemeClr val="tx1"/>
                </a:solidFill>
                <a:latin typeface="Times New Roman" panose="02020603050405020304" pitchFamily="18" charset="0"/>
              </a:defRPr>
            </a:lvl2pPr>
            <a:lvl3pPr marL="1143000" indent="-228600" defTabSz="909638">
              <a:spcBef>
                <a:spcPct val="30000"/>
              </a:spcBef>
              <a:defRPr sz="1000">
                <a:solidFill>
                  <a:schemeClr val="tx1"/>
                </a:solidFill>
                <a:latin typeface="Times New Roman" panose="02020603050405020304" pitchFamily="18" charset="0"/>
              </a:defRPr>
            </a:lvl3pPr>
            <a:lvl4pPr marL="1600200" indent="-228600" defTabSz="909638">
              <a:spcBef>
                <a:spcPct val="30000"/>
              </a:spcBef>
              <a:defRPr sz="1000">
                <a:solidFill>
                  <a:schemeClr val="tx1"/>
                </a:solidFill>
                <a:latin typeface="Times New Roman" panose="02020603050405020304" pitchFamily="18" charset="0"/>
              </a:defRPr>
            </a:lvl4pPr>
            <a:lvl5pPr marL="2057400" indent="-228600" defTabSz="909638">
              <a:spcBef>
                <a:spcPct val="30000"/>
              </a:spcBef>
              <a:defRPr sz="1000">
                <a:solidFill>
                  <a:schemeClr val="tx1"/>
                </a:solidFill>
                <a:latin typeface="Times New Roman" panose="02020603050405020304" pitchFamily="18" charset="0"/>
              </a:defRPr>
            </a:lvl5pPr>
            <a:lvl6pPr marL="2514600" indent="-228600" defTabSz="909638" eaLnBrk="0" fontAlgn="base" hangingPunct="0">
              <a:spcBef>
                <a:spcPct val="30000"/>
              </a:spcBef>
              <a:spcAft>
                <a:spcPct val="0"/>
              </a:spcAft>
              <a:defRPr sz="1000">
                <a:solidFill>
                  <a:schemeClr val="tx1"/>
                </a:solidFill>
                <a:latin typeface="Times New Roman" panose="02020603050405020304" pitchFamily="18" charset="0"/>
              </a:defRPr>
            </a:lvl6pPr>
            <a:lvl7pPr marL="2971800" indent="-228600" defTabSz="909638" eaLnBrk="0" fontAlgn="base" hangingPunct="0">
              <a:spcBef>
                <a:spcPct val="30000"/>
              </a:spcBef>
              <a:spcAft>
                <a:spcPct val="0"/>
              </a:spcAft>
              <a:defRPr sz="1000">
                <a:solidFill>
                  <a:schemeClr val="tx1"/>
                </a:solidFill>
                <a:latin typeface="Times New Roman" panose="02020603050405020304" pitchFamily="18" charset="0"/>
              </a:defRPr>
            </a:lvl7pPr>
            <a:lvl8pPr marL="3429000" indent="-228600" defTabSz="909638" eaLnBrk="0" fontAlgn="base" hangingPunct="0">
              <a:spcBef>
                <a:spcPct val="30000"/>
              </a:spcBef>
              <a:spcAft>
                <a:spcPct val="0"/>
              </a:spcAft>
              <a:defRPr sz="1000">
                <a:solidFill>
                  <a:schemeClr val="tx1"/>
                </a:solidFill>
                <a:latin typeface="Times New Roman" panose="02020603050405020304" pitchFamily="18" charset="0"/>
              </a:defRPr>
            </a:lvl8pPr>
            <a:lvl9pPr marL="3886200" indent="-228600" defTabSz="909638" eaLnBrk="0" fontAlgn="base" hangingPunct="0">
              <a:spcBef>
                <a:spcPct val="30000"/>
              </a:spcBef>
              <a:spcAft>
                <a:spcPct val="0"/>
              </a:spcAft>
              <a:defRPr sz="1000">
                <a:solidFill>
                  <a:schemeClr val="tx1"/>
                </a:solidFill>
                <a:latin typeface="Times New Roman" panose="02020603050405020304" pitchFamily="18" charset="0"/>
              </a:defRPr>
            </a:lvl9pPr>
          </a:lstStyle>
          <a:p>
            <a:pPr>
              <a:spcBef>
                <a:spcPct val="0"/>
              </a:spcBef>
            </a:pPr>
            <a:fld id="{66CA1331-89B1-4661-B878-7CAC5C6A586A}" type="slidenum">
              <a:rPr lang="it-IT" altLang="it-IT" sz="1200"/>
              <a:pPr>
                <a:spcBef>
                  <a:spcPct val="0"/>
                </a:spcBef>
              </a:pPr>
              <a:t>48</a:t>
            </a:fld>
            <a:endParaRPr lang="it-IT" altLang="it-IT"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immagine diapositiva 1">
            <a:extLst>
              <a:ext uri="{FF2B5EF4-FFF2-40B4-BE49-F238E27FC236}">
                <a16:creationId xmlns:a16="http://schemas.microsoft.com/office/drawing/2014/main" id="{7DD0183C-4BE1-4EA0-A5FC-6DAC5C87CF57}"/>
              </a:ext>
            </a:extLst>
          </p:cNvPr>
          <p:cNvSpPr>
            <a:spLocks noGrp="1" noRot="1" noChangeAspect="1" noChangeArrowheads="1" noTextEdit="1"/>
          </p:cNvSpPr>
          <p:nvPr>
            <p:ph type="sldImg"/>
          </p:nvPr>
        </p:nvSpPr>
        <p:spPr>
          <a:ln/>
        </p:spPr>
      </p:sp>
      <p:sp>
        <p:nvSpPr>
          <p:cNvPr id="98307" name="Segnaposto note 2">
            <a:extLst>
              <a:ext uri="{FF2B5EF4-FFF2-40B4-BE49-F238E27FC236}">
                <a16:creationId xmlns:a16="http://schemas.microsoft.com/office/drawing/2014/main" id="{9D75DFFF-6474-4BCB-825F-222FE61DFC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1800">
              <a:solidFill>
                <a:srgbClr val="282323"/>
              </a:solidFill>
              <a:latin typeface="Times" panose="02020603050405020304" pitchFamily="18" charset="0"/>
            </a:endParaRPr>
          </a:p>
          <a:p>
            <a:endParaRPr lang="it-IT" altLang="it-IT"/>
          </a:p>
          <a:p>
            <a:endParaRPr lang="it-IT" altLang="it-IT">
              <a:solidFill>
                <a:srgbClr val="212121"/>
              </a:solidFill>
              <a:latin typeface="system-ui"/>
            </a:endParaRPr>
          </a:p>
          <a:p>
            <a:endParaRPr lang="it-IT" altLang="it-IT"/>
          </a:p>
        </p:txBody>
      </p:sp>
      <p:sp>
        <p:nvSpPr>
          <p:cNvPr id="98308" name="Segnaposto numero diapositiva 3">
            <a:extLst>
              <a:ext uri="{FF2B5EF4-FFF2-40B4-BE49-F238E27FC236}">
                <a16:creationId xmlns:a16="http://schemas.microsoft.com/office/drawing/2014/main" id="{2EC533AD-279B-4AAB-A27B-C453333C5A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2000">
                <a:solidFill>
                  <a:schemeClr val="tx1"/>
                </a:solidFill>
                <a:latin typeface="Times New Roman" panose="02020603050405020304" pitchFamily="18" charset="0"/>
              </a:defRPr>
            </a:lvl1pPr>
            <a:lvl2pPr defTabSz="909638">
              <a:defRPr sz="2000">
                <a:solidFill>
                  <a:schemeClr val="tx1"/>
                </a:solidFill>
                <a:latin typeface="Times New Roman" panose="02020603050405020304" pitchFamily="18" charset="0"/>
              </a:defRPr>
            </a:lvl2pPr>
            <a:lvl3pPr defTabSz="909638">
              <a:defRPr sz="2000">
                <a:solidFill>
                  <a:schemeClr val="tx1"/>
                </a:solidFill>
                <a:latin typeface="Times New Roman" panose="02020603050405020304" pitchFamily="18" charset="0"/>
              </a:defRPr>
            </a:lvl3pPr>
            <a:lvl4pPr defTabSz="909638">
              <a:defRPr sz="2000">
                <a:solidFill>
                  <a:schemeClr val="tx1"/>
                </a:solidFill>
                <a:latin typeface="Times New Roman" panose="02020603050405020304" pitchFamily="18" charset="0"/>
              </a:defRPr>
            </a:lvl4pPr>
            <a:lvl5pPr defTabSz="909638">
              <a:defRPr sz="2000">
                <a:solidFill>
                  <a:schemeClr val="tx1"/>
                </a:solidFill>
                <a:latin typeface="Times New Roman" panose="02020603050405020304" pitchFamily="18" charset="0"/>
              </a:defRPr>
            </a:lvl5pPr>
            <a:lvl6pPr marL="2014538" indent="271463" defTabSz="909638" eaLnBrk="0" fontAlgn="base" hangingPunct="0">
              <a:spcBef>
                <a:spcPct val="0"/>
              </a:spcBef>
              <a:spcAft>
                <a:spcPct val="0"/>
              </a:spcAft>
              <a:defRPr sz="2000">
                <a:solidFill>
                  <a:schemeClr val="tx1"/>
                </a:solidFill>
                <a:latin typeface="Times New Roman" panose="02020603050405020304" pitchFamily="18" charset="0"/>
              </a:defRPr>
            </a:lvl6pPr>
            <a:lvl7pPr marL="2471738" indent="271463" defTabSz="909638" eaLnBrk="0" fontAlgn="base" hangingPunct="0">
              <a:spcBef>
                <a:spcPct val="0"/>
              </a:spcBef>
              <a:spcAft>
                <a:spcPct val="0"/>
              </a:spcAft>
              <a:defRPr sz="2000">
                <a:solidFill>
                  <a:schemeClr val="tx1"/>
                </a:solidFill>
                <a:latin typeface="Times New Roman" panose="02020603050405020304" pitchFamily="18" charset="0"/>
              </a:defRPr>
            </a:lvl7pPr>
            <a:lvl8pPr marL="2928938" indent="271463" defTabSz="909638" eaLnBrk="0" fontAlgn="base" hangingPunct="0">
              <a:spcBef>
                <a:spcPct val="0"/>
              </a:spcBef>
              <a:spcAft>
                <a:spcPct val="0"/>
              </a:spcAft>
              <a:defRPr sz="2000">
                <a:solidFill>
                  <a:schemeClr val="tx1"/>
                </a:solidFill>
                <a:latin typeface="Times New Roman" panose="02020603050405020304" pitchFamily="18" charset="0"/>
              </a:defRPr>
            </a:lvl8pPr>
            <a:lvl9pPr marL="3386138" indent="271463" defTabSz="909638" eaLnBrk="0" fontAlgn="base" hangingPunct="0">
              <a:spcBef>
                <a:spcPct val="0"/>
              </a:spcBef>
              <a:spcAft>
                <a:spcPct val="0"/>
              </a:spcAft>
              <a:defRPr sz="2000">
                <a:solidFill>
                  <a:schemeClr val="tx1"/>
                </a:solidFill>
                <a:latin typeface="Times New Roman" panose="02020603050405020304" pitchFamily="18" charset="0"/>
              </a:defRPr>
            </a:lvl9pPr>
          </a:lstStyle>
          <a:p>
            <a:fld id="{E6602375-41E1-44A6-92A9-B32D37A36640}" type="slidenum">
              <a:rPr lang="it-IT" altLang="it-IT" sz="1200"/>
              <a:pPr/>
              <a:t>49</a:t>
            </a:fld>
            <a:endParaRPr lang="it-IT" altLang="it-IT"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96680-2DDC-5104-762A-20A652AF8F6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41BFD96-3BD9-AADB-FCA6-8A3FD57F39F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00B3330-959F-D153-5430-D4E0B7338ED9}"/>
              </a:ext>
            </a:extLst>
          </p:cNvPr>
          <p:cNvSpPr>
            <a:spLocks noGrp="1"/>
          </p:cNvSpPr>
          <p:nvPr>
            <p:ph type="body" idx="1"/>
          </p:nvPr>
        </p:nvSpPr>
        <p:spPr/>
        <p:txBody>
          <a:bodyPr/>
          <a:lstStyle/>
          <a:p>
            <a:r>
              <a:rPr lang="it-IT" dirty="0"/>
              <a:t>Vediamo quali sono i punti su cui dobbiamo focalizzare la nostra anamnesi</a:t>
            </a:r>
          </a:p>
        </p:txBody>
      </p:sp>
      <p:sp>
        <p:nvSpPr>
          <p:cNvPr id="4" name="Segnaposto numero diapositiva 3">
            <a:extLst>
              <a:ext uri="{FF2B5EF4-FFF2-40B4-BE49-F238E27FC236}">
                <a16:creationId xmlns:a16="http://schemas.microsoft.com/office/drawing/2014/main" id="{41B43A1A-166D-248B-4556-57D2C328EA48}"/>
              </a:ext>
            </a:extLst>
          </p:cNvPr>
          <p:cNvSpPr>
            <a:spLocks noGrp="1"/>
          </p:cNvSpPr>
          <p:nvPr>
            <p:ph type="sldNum" sz="quarter" idx="5"/>
          </p:nvPr>
        </p:nvSpPr>
        <p:spPr/>
        <p:txBody>
          <a:bodyPr/>
          <a:lstStyle/>
          <a:p>
            <a:fld id="{CE6CBDC0-1052-CC4E-8E7A-0E945718BD1C}" type="slidenum">
              <a:rPr lang="it-IT" smtClean="0"/>
              <a:t>51</a:t>
            </a:fld>
            <a:endParaRPr lang="it-IT"/>
          </a:p>
        </p:txBody>
      </p:sp>
    </p:spTree>
    <p:extLst>
      <p:ext uri="{BB962C8B-B14F-4D97-AF65-F5344CB8AC3E}">
        <p14:creationId xmlns:p14="http://schemas.microsoft.com/office/powerpoint/2010/main" val="2549905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egnaposto immagine diapositiva 1">
            <a:extLst>
              <a:ext uri="{FF2B5EF4-FFF2-40B4-BE49-F238E27FC236}">
                <a16:creationId xmlns:a16="http://schemas.microsoft.com/office/drawing/2014/main" id="{9A4CFA5D-BEE8-4425-81B7-2C86A09C93C7}"/>
              </a:ext>
            </a:extLst>
          </p:cNvPr>
          <p:cNvSpPr>
            <a:spLocks noGrp="1" noRot="1" noChangeAspect="1" noChangeArrowheads="1" noTextEdit="1"/>
          </p:cNvSpPr>
          <p:nvPr>
            <p:ph type="sldImg"/>
          </p:nvPr>
        </p:nvSpPr>
        <p:spPr>
          <a:ln/>
        </p:spPr>
      </p:sp>
      <p:sp>
        <p:nvSpPr>
          <p:cNvPr id="88067" name="Segnaposto note 2">
            <a:extLst>
              <a:ext uri="{FF2B5EF4-FFF2-40B4-BE49-F238E27FC236}">
                <a16:creationId xmlns:a16="http://schemas.microsoft.com/office/drawing/2014/main" id="{0724AA1C-69AC-405D-B0CD-3D6723600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solidFill>
                  <a:srgbClr val="212121"/>
                </a:solidFill>
                <a:latin typeface="system-ui"/>
              </a:rPr>
              <a:t>.</a:t>
            </a:r>
          </a:p>
          <a:p>
            <a:endParaRPr lang="it-IT" altLang="it-IT"/>
          </a:p>
        </p:txBody>
      </p:sp>
      <p:sp>
        <p:nvSpPr>
          <p:cNvPr id="88068" name="Segnaposto numero diapositiva 3">
            <a:extLst>
              <a:ext uri="{FF2B5EF4-FFF2-40B4-BE49-F238E27FC236}">
                <a16:creationId xmlns:a16="http://schemas.microsoft.com/office/drawing/2014/main" id="{36792AEE-D5E7-44AF-887F-D75E23594E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sz="2000">
                <a:solidFill>
                  <a:schemeClr val="tx1"/>
                </a:solidFill>
                <a:latin typeface="Times New Roman" panose="02020603050405020304" pitchFamily="18" charset="0"/>
              </a:defRPr>
            </a:lvl1pPr>
            <a:lvl2pPr defTabSz="909638">
              <a:defRPr sz="2000">
                <a:solidFill>
                  <a:schemeClr val="tx1"/>
                </a:solidFill>
                <a:latin typeface="Times New Roman" panose="02020603050405020304" pitchFamily="18" charset="0"/>
              </a:defRPr>
            </a:lvl2pPr>
            <a:lvl3pPr defTabSz="909638">
              <a:defRPr sz="2000">
                <a:solidFill>
                  <a:schemeClr val="tx1"/>
                </a:solidFill>
                <a:latin typeface="Times New Roman" panose="02020603050405020304" pitchFamily="18" charset="0"/>
              </a:defRPr>
            </a:lvl3pPr>
            <a:lvl4pPr defTabSz="909638">
              <a:defRPr sz="2000">
                <a:solidFill>
                  <a:schemeClr val="tx1"/>
                </a:solidFill>
                <a:latin typeface="Times New Roman" panose="02020603050405020304" pitchFamily="18" charset="0"/>
              </a:defRPr>
            </a:lvl4pPr>
            <a:lvl5pPr defTabSz="909638">
              <a:defRPr sz="2000">
                <a:solidFill>
                  <a:schemeClr val="tx1"/>
                </a:solidFill>
                <a:latin typeface="Times New Roman" panose="02020603050405020304" pitchFamily="18" charset="0"/>
              </a:defRPr>
            </a:lvl5pPr>
            <a:lvl6pPr marL="2014538" indent="271463" defTabSz="909638" eaLnBrk="0" fontAlgn="base" hangingPunct="0">
              <a:spcBef>
                <a:spcPct val="0"/>
              </a:spcBef>
              <a:spcAft>
                <a:spcPct val="0"/>
              </a:spcAft>
              <a:defRPr sz="2000">
                <a:solidFill>
                  <a:schemeClr val="tx1"/>
                </a:solidFill>
                <a:latin typeface="Times New Roman" panose="02020603050405020304" pitchFamily="18" charset="0"/>
              </a:defRPr>
            </a:lvl6pPr>
            <a:lvl7pPr marL="2471738" indent="271463" defTabSz="909638" eaLnBrk="0" fontAlgn="base" hangingPunct="0">
              <a:spcBef>
                <a:spcPct val="0"/>
              </a:spcBef>
              <a:spcAft>
                <a:spcPct val="0"/>
              </a:spcAft>
              <a:defRPr sz="2000">
                <a:solidFill>
                  <a:schemeClr val="tx1"/>
                </a:solidFill>
                <a:latin typeface="Times New Roman" panose="02020603050405020304" pitchFamily="18" charset="0"/>
              </a:defRPr>
            </a:lvl7pPr>
            <a:lvl8pPr marL="2928938" indent="271463" defTabSz="909638" eaLnBrk="0" fontAlgn="base" hangingPunct="0">
              <a:spcBef>
                <a:spcPct val="0"/>
              </a:spcBef>
              <a:spcAft>
                <a:spcPct val="0"/>
              </a:spcAft>
              <a:defRPr sz="2000">
                <a:solidFill>
                  <a:schemeClr val="tx1"/>
                </a:solidFill>
                <a:latin typeface="Times New Roman" panose="02020603050405020304" pitchFamily="18" charset="0"/>
              </a:defRPr>
            </a:lvl8pPr>
            <a:lvl9pPr marL="3386138" indent="271463" defTabSz="909638" eaLnBrk="0" fontAlgn="base" hangingPunct="0">
              <a:spcBef>
                <a:spcPct val="0"/>
              </a:spcBef>
              <a:spcAft>
                <a:spcPct val="0"/>
              </a:spcAft>
              <a:defRPr sz="2000">
                <a:solidFill>
                  <a:schemeClr val="tx1"/>
                </a:solidFill>
                <a:latin typeface="Times New Roman" panose="02020603050405020304" pitchFamily="18" charset="0"/>
              </a:defRPr>
            </a:lvl9pPr>
          </a:lstStyle>
          <a:p>
            <a:fld id="{72432FCC-CEAE-477D-8522-12CB39632B53}" type="slidenum">
              <a:rPr lang="it-IT" altLang="it-IT" sz="1200"/>
              <a:pPr/>
              <a:t>53</a:t>
            </a:fld>
            <a:endParaRPr lang="it-IT" altLang="it-IT"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Sia tra i fenotipi  e dell’Asma una grossa fetta è </a:t>
            </a:r>
            <a:r>
              <a:rPr lang="it-IT" dirty="0" err="1"/>
              <a:t>ovccupata</a:t>
            </a:r>
            <a:r>
              <a:rPr lang="it-IT" dirty="0"/>
              <a:t> dalle forme Allergiche </a:t>
            </a:r>
          </a:p>
          <a:p>
            <a:r>
              <a:rPr lang="it-IT" dirty="0"/>
              <a:t>Parliamo </a:t>
            </a:r>
            <a:r>
              <a:rPr lang="it-IT" dirty="0" err="1"/>
              <a:t>semplicemnet</a:t>
            </a:r>
            <a:r>
              <a:rPr lang="it-IT" dirty="0"/>
              <a:t> dell’importanza dell’anamnesi </a:t>
            </a:r>
            <a:r>
              <a:rPr lang="it-IT" dirty="0" err="1"/>
              <a:t>Allergooigica</a:t>
            </a:r>
            <a:r>
              <a:rPr lang="it-IT" dirty="0"/>
              <a:t> in questo </a:t>
            </a:r>
            <a:r>
              <a:rPr lang="it-IT" dirty="0" err="1"/>
              <a:t>Pneumotrieste</a:t>
            </a:r>
            <a:r>
              <a:rPr lang="it-IT" dirty="0"/>
              <a:t> perché in effetti la patologia respiratoria la fetta di forme allergiche è importante sia nell’asma che nella rinite.</a:t>
            </a:r>
          </a:p>
        </p:txBody>
      </p:sp>
      <p:sp>
        <p:nvSpPr>
          <p:cNvPr id="4" name="Segnaposto numero diapositiva 3"/>
          <p:cNvSpPr>
            <a:spLocks noGrp="1"/>
          </p:cNvSpPr>
          <p:nvPr>
            <p:ph type="sldNum" sz="quarter" idx="5"/>
          </p:nvPr>
        </p:nvSpPr>
        <p:spPr/>
        <p:txBody>
          <a:bodyPr/>
          <a:lstStyle/>
          <a:p>
            <a:fld id="{CE6CBDC0-1052-CC4E-8E7A-0E945718BD1C}" type="slidenum">
              <a:rPr lang="it-IT" smtClean="0"/>
              <a:t>4</a:t>
            </a:fld>
            <a:endParaRPr lang="it-IT"/>
          </a:p>
        </p:txBody>
      </p:sp>
    </p:spTree>
    <p:extLst>
      <p:ext uri="{BB962C8B-B14F-4D97-AF65-F5344CB8AC3E}">
        <p14:creationId xmlns:p14="http://schemas.microsoft.com/office/powerpoint/2010/main" val="4010817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BCB49-D8D9-4D49-5E4E-4B19BEA7331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16F2EAE-B651-E837-9132-BF4A2E4AC33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78ABFC2-19E6-5F67-77D1-AC25B86B6522}"/>
              </a:ext>
            </a:extLst>
          </p:cNvPr>
          <p:cNvSpPr>
            <a:spLocks noGrp="1"/>
          </p:cNvSpPr>
          <p:nvPr>
            <p:ph type="body" idx="1"/>
          </p:nvPr>
        </p:nvSpPr>
        <p:spPr/>
        <p:txBody>
          <a:bodyPr/>
          <a:lstStyle/>
          <a:p>
            <a:r>
              <a:rPr lang="it-IT" dirty="0"/>
              <a:t>Vediamo quali sono i punti su cui dobbiamo focalizzare la nostra anamnesi</a:t>
            </a:r>
          </a:p>
        </p:txBody>
      </p:sp>
      <p:sp>
        <p:nvSpPr>
          <p:cNvPr id="4" name="Segnaposto numero diapositiva 3">
            <a:extLst>
              <a:ext uri="{FF2B5EF4-FFF2-40B4-BE49-F238E27FC236}">
                <a16:creationId xmlns:a16="http://schemas.microsoft.com/office/drawing/2014/main" id="{E57789F1-646B-3FF0-1D36-04EA5D5B25B2}"/>
              </a:ext>
            </a:extLst>
          </p:cNvPr>
          <p:cNvSpPr>
            <a:spLocks noGrp="1"/>
          </p:cNvSpPr>
          <p:nvPr>
            <p:ph type="sldNum" sz="quarter" idx="5"/>
          </p:nvPr>
        </p:nvSpPr>
        <p:spPr/>
        <p:txBody>
          <a:bodyPr/>
          <a:lstStyle/>
          <a:p>
            <a:fld id="{CE6CBDC0-1052-CC4E-8E7A-0E945718BD1C}" type="slidenum">
              <a:rPr lang="it-IT" smtClean="0"/>
              <a:t>56</a:t>
            </a:fld>
            <a:endParaRPr lang="it-IT"/>
          </a:p>
        </p:txBody>
      </p:sp>
    </p:spTree>
    <p:extLst>
      <p:ext uri="{BB962C8B-B14F-4D97-AF65-F5344CB8AC3E}">
        <p14:creationId xmlns:p14="http://schemas.microsoft.com/office/powerpoint/2010/main" val="3607125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PlaceHolder 1"/>
          <p:cNvSpPr>
            <a:spLocks noGrp="1" noRot="1" noChangeAspect="1"/>
          </p:cNvSpPr>
          <p:nvPr>
            <p:ph type="sldImg"/>
          </p:nvPr>
        </p:nvSpPr>
        <p:spPr>
          <a:xfrm>
            <a:off x="104775" y="750888"/>
            <a:ext cx="6680200" cy="3757612"/>
          </a:xfrm>
          <a:prstGeom prst="rect">
            <a:avLst/>
          </a:prstGeom>
        </p:spPr>
      </p:sp>
      <p:sp>
        <p:nvSpPr>
          <p:cNvPr id="565" name="PlaceHolder 2"/>
          <p:cNvSpPr>
            <a:spLocks noGrp="1"/>
          </p:cNvSpPr>
          <p:nvPr>
            <p:ph type="body"/>
          </p:nvPr>
        </p:nvSpPr>
        <p:spPr>
          <a:xfrm>
            <a:off x="688975" y="4758889"/>
            <a:ext cx="5511438" cy="4508026"/>
          </a:xfrm>
          <a:prstGeom prst="rect">
            <a:avLst/>
          </a:prstGeom>
        </p:spPr>
        <p:txBody>
          <a:bodyPr>
            <a:noAutofit/>
          </a:bodyPr>
          <a:lstStyle/>
          <a:p>
            <a:endParaRPr lang="it-IT" sz="3000" spc="-1">
              <a:latin typeface="Arial"/>
            </a:endParaRPr>
          </a:p>
        </p:txBody>
      </p:sp>
      <p:sp>
        <p:nvSpPr>
          <p:cNvPr id="566" name="TextShape 3"/>
          <p:cNvSpPr txBox="1"/>
          <p:nvPr/>
        </p:nvSpPr>
        <p:spPr>
          <a:xfrm>
            <a:off x="3902745" y="9516200"/>
            <a:ext cx="2985197" cy="500541"/>
          </a:xfrm>
          <a:prstGeom prst="rect">
            <a:avLst/>
          </a:prstGeom>
          <a:noFill/>
          <a:ln w="0">
            <a:noFill/>
          </a:ln>
        </p:spPr>
        <p:txBody>
          <a:bodyPr lIns="96616" tIns="48308" rIns="96616" bIns="48308" anchor="b">
            <a:noAutofit/>
          </a:bodyPr>
          <a:lstStyle/>
          <a:p>
            <a:pPr algn="r">
              <a:lnSpc>
                <a:spcPct val="100000"/>
              </a:lnSpc>
            </a:pPr>
            <a:fld id="{C9DAB164-31FA-450B-9FD5-1199DFFC5091}" type="slidenum">
              <a:rPr lang="it-IT" sz="1300" spc="-1">
                <a:solidFill>
                  <a:srgbClr val="000000"/>
                </a:solidFill>
                <a:latin typeface="Times New Roman"/>
              </a:rPr>
              <a:t>60</a:t>
            </a:fld>
            <a:endParaRPr lang="it-IT" sz="1300" spc="-1">
              <a:latin typeface="Times New Roman"/>
            </a:endParaRPr>
          </a:p>
        </p:txBody>
      </p:sp>
    </p:spTree>
    <p:extLst>
      <p:ext uri="{BB962C8B-B14F-4D97-AF65-F5344CB8AC3E}">
        <p14:creationId xmlns:p14="http://schemas.microsoft.com/office/powerpoint/2010/main" val="18067843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 name="TextShape 1"/>
          <p:cNvSpPr txBox="1"/>
          <p:nvPr/>
        </p:nvSpPr>
        <p:spPr>
          <a:xfrm>
            <a:off x="3794969" y="10330713"/>
            <a:ext cx="2903098" cy="545113"/>
          </a:xfrm>
          <a:prstGeom prst="rect">
            <a:avLst/>
          </a:prstGeom>
          <a:noFill/>
          <a:ln w="0">
            <a:noFill/>
          </a:ln>
        </p:spPr>
        <p:txBody>
          <a:bodyPr lIns="96616" tIns="48308" rIns="96616" bIns="48308" anchor="b">
            <a:noAutofit/>
          </a:bodyPr>
          <a:lstStyle/>
          <a:p>
            <a:pPr algn="r">
              <a:tabLst>
                <a:tab pos="0" algn="l"/>
                <a:tab pos="967677" algn="l"/>
                <a:tab pos="1939157" algn="l"/>
                <a:tab pos="2910257" algn="l"/>
                <a:tab pos="3879835" algn="l"/>
                <a:tab pos="4850935" algn="l"/>
                <a:tab pos="5820514" algn="l"/>
                <a:tab pos="6791613" algn="l"/>
                <a:tab pos="7761192" algn="l"/>
                <a:tab pos="8732292" algn="l"/>
                <a:tab pos="9703392" algn="l"/>
                <a:tab pos="10672970" algn="l"/>
              </a:tabLst>
            </a:pPr>
            <a:fld id="{B991C21C-F11E-4E2E-BBE6-AF79590885C9}" type="slidenum">
              <a:rPr lang="it-IT" sz="1300" spc="-1">
                <a:solidFill>
                  <a:srgbClr val="000000"/>
                </a:solidFill>
                <a:latin typeface="Arial"/>
              </a:rPr>
              <a:pPr algn="r">
                <a:tabLst>
                  <a:tab pos="0" algn="l"/>
                  <a:tab pos="967677" algn="l"/>
                  <a:tab pos="1939157" algn="l"/>
                  <a:tab pos="2910257" algn="l"/>
                  <a:tab pos="3879835" algn="l"/>
                  <a:tab pos="4850935" algn="l"/>
                  <a:tab pos="5820514" algn="l"/>
                  <a:tab pos="6791613" algn="l"/>
                  <a:tab pos="7761192" algn="l"/>
                  <a:tab pos="8732292" algn="l"/>
                  <a:tab pos="9703392" algn="l"/>
                  <a:tab pos="10672970" algn="l"/>
                </a:tabLst>
              </a:pPr>
              <a:t>61</a:t>
            </a:fld>
            <a:endParaRPr lang="it-IT" sz="1300" spc="-1">
              <a:latin typeface="Times New Roman"/>
            </a:endParaRPr>
          </a:p>
        </p:txBody>
      </p:sp>
      <p:sp>
        <p:nvSpPr>
          <p:cNvPr id="1670" name="PlaceHolder 2"/>
          <p:cNvSpPr>
            <a:spLocks noGrp="1" noRot="1" noChangeAspect="1"/>
          </p:cNvSpPr>
          <p:nvPr>
            <p:ph type="sldImg"/>
          </p:nvPr>
        </p:nvSpPr>
        <p:spPr>
          <a:xfrm>
            <a:off x="-595313" y="879475"/>
            <a:ext cx="7831138" cy="4405313"/>
          </a:xfrm>
          <a:prstGeom prst="rect">
            <a:avLst/>
          </a:prstGeom>
        </p:spPr>
      </p:sp>
      <p:sp>
        <p:nvSpPr>
          <p:cNvPr id="1671" name="PlaceHolder 3"/>
          <p:cNvSpPr>
            <a:spLocks noGrp="1"/>
          </p:cNvSpPr>
          <p:nvPr>
            <p:ph type="body"/>
          </p:nvPr>
        </p:nvSpPr>
        <p:spPr>
          <a:xfrm>
            <a:off x="663297" y="5578135"/>
            <a:ext cx="5313607" cy="5283885"/>
          </a:xfrm>
          <a:prstGeom prst="rect">
            <a:avLst/>
          </a:prstGeom>
        </p:spPr>
        <p:txBody>
          <a:bodyPr anchor="ctr">
            <a:noAutofit/>
          </a:bodyPr>
          <a:lstStyle/>
          <a:p>
            <a:endParaRPr lang="it-IT" sz="2100" spc="-1">
              <a:latin typeface="Arial"/>
            </a:endParaRPr>
          </a:p>
        </p:txBody>
      </p:sp>
    </p:spTree>
    <p:extLst>
      <p:ext uri="{BB962C8B-B14F-4D97-AF65-F5344CB8AC3E}">
        <p14:creationId xmlns:p14="http://schemas.microsoft.com/office/powerpoint/2010/main" val="3538125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Mi preme sottolineare parlando di </a:t>
            </a:r>
            <a:r>
              <a:rPr lang="it-IT" dirty="0" err="1"/>
              <a:t>IgE</a:t>
            </a:r>
            <a:r>
              <a:rPr lang="it-IT" dirty="0"/>
              <a:t> parliamo di Atopia determinante allergia nel momento in cui associammo a sintomatologia di natura </a:t>
            </a:r>
            <a:r>
              <a:rPr lang="it-IT" dirty="0" err="1"/>
              <a:t>reaginica</a:t>
            </a:r>
            <a:r>
              <a:rPr lang="it-IT" dirty="0"/>
              <a:t>.</a:t>
            </a:r>
          </a:p>
          <a:p>
            <a:r>
              <a:rPr lang="it-IT" dirty="0"/>
              <a:t>Atopia non sempre significa Allergia </a:t>
            </a:r>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r>
              <a:rPr lang="it-IT" dirty="0"/>
              <a:t>Una piccola parentesi visto che in questa relazione userò</a:t>
            </a:r>
            <a:r>
              <a:rPr lang="it-IT" baseline="0" dirty="0"/>
              <a:t> frequentemente il termine di atopia e allergia dal </a:t>
            </a:r>
            <a:r>
              <a:rPr lang="it-IT" baseline="0" dirty="0" err="1"/>
              <a:t>glosario</a:t>
            </a:r>
            <a:r>
              <a:rPr lang="it-IT" baseline="0" dirty="0"/>
              <a:t> allergologico segnalo che Atopia significa….. E Allergia significa……….</a:t>
            </a:r>
            <a:endParaRPr lang="it-IT" dirty="0"/>
          </a:p>
        </p:txBody>
      </p:sp>
    </p:spTree>
    <p:extLst>
      <p:ext uri="{BB962C8B-B14F-4D97-AF65-F5344CB8AC3E}">
        <p14:creationId xmlns:p14="http://schemas.microsoft.com/office/powerpoint/2010/main" val="4025885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aseline="0" dirty="0"/>
          </a:p>
          <a:p>
            <a:r>
              <a:rPr lang="it-IT" baseline="0" dirty="0"/>
              <a:t>…INIZIO CON UN RIFERIMENTO ALLE NOSTRE LINEE GUIDA UFFICIALI E DA QUESTE LINEE GUIDA VEDIAMO CHE NELL’AREA DELL </a:t>
            </a:r>
            <a:r>
              <a:rPr lang="it-IT" baseline="0" dirty="0" err="1"/>
              <a:t>rspWp</a:t>
            </a:r>
            <a:r>
              <a:rPr lang="it-IT" baseline="0" dirty="0"/>
              <a:t> UNA GROSSA FETTA è OCCUPATA DALL’ALLERGIA </a:t>
            </a:r>
          </a:p>
          <a:p>
            <a:endParaRPr lang="it-IT" baseline="0" dirty="0"/>
          </a:p>
          <a:p>
            <a:r>
              <a:rPr lang="it-IT" dirty="0"/>
              <a:t>….direi</a:t>
            </a:r>
            <a:r>
              <a:rPr lang="it-IT" baseline="0" dirty="0"/>
              <a:t> di si, che l’allergologo ha un  ruolo nella Dg di </a:t>
            </a:r>
            <a:r>
              <a:rPr lang="it-IT" baseline="0" dirty="0" err="1"/>
              <a:t>RSCwP</a:t>
            </a:r>
            <a:r>
              <a:rPr lang="it-IT" baseline="0" dirty="0"/>
              <a:t> infatti le linee ci indicano come la </a:t>
            </a:r>
            <a:r>
              <a:rPr lang="it-IT" baseline="0" dirty="0" err="1"/>
              <a:t>Rinosinusite</a:t>
            </a:r>
            <a:r>
              <a:rPr lang="it-IT" baseline="0" dirty="0"/>
              <a:t> con poliposi rientra nel quadrante dell’Allergia.</a:t>
            </a:r>
            <a:endParaRPr lang="it-IT" dirty="0"/>
          </a:p>
        </p:txBody>
      </p:sp>
      <p:sp>
        <p:nvSpPr>
          <p:cNvPr id="4" name="Segnaposto numero diapositiva 3"/>
          <p:cNvSpPr>
            <a:spLocks noGrp="1"/>
          </p:cNvSpPr>
          <p:nvPr>
            <p:ph type="sldNum" sz="quarter" idx="5"/>
          </p:nvPr>
        </p:nvSpPr>
        <p:spPr/>
        <p:txBody>
          <a:bodyPr/>
          <a:lstStyle/>
          <a:p>
            <a:fld id="{CE6CBDC0-1052-CC4E-8E7A-0E945718BD1C}" type="slidenum">
              <a:rPr lang="it-IT" smtClean="0"/>
              <a:t>64</a:t>
            </a:fld>
            <a:endParaRPr lang="it-IT"/>
          </a:p>
        </p:txBody>
      </p:sp>
    </p:spTree>
    <p:extLst>
      <p:ext uri="{BB962C8B-B14F-4D97-AF65-F5344CB8AC3E}">
        <p14:creationId xmlns:p14="http://schemas.microsoft.com/office/powerpoint/2010/main" val="3657685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 name="TextShape 1"/>
          <p:cNvSpPr txBox="1"/>
          <p:nvPr/>
        </p:nvSpPr>
        <p:spPr>
          <a:xfrm>
            <a:off x="3794969" y="10330713"/>
            <a:ext cx="2903098" cy="545113"/>
          </a:xfrm>
          <a:prstGeom prst="rect">
            <a:avLst/>
          </a:prstGeom>
          <a:noFill/>
          <a:ln w="0">
            <a:noFill/>
          </a:ln>
        </p:spPr>
        <p:txBody>
          <a:bodyPr lIns="96616" tIns="48308" rIns="96616" bIns="48308" anchor="b">
            <a:noAutofit/>
          </a:bodyPr>
          <a:lstStyle/>
          <a:p>
            <a:pPr algn="r">
              <a:tabLst>
                <a:tab pos="0" algn="l"/>
                <a:tab pos="967677" algn="l"/>
                <a:tab pos="1939157" algn="l"/>
                <a:tab pos="2910257" algn="l"/>
                <a:tab pos="3879835" algn="l"/>
                <a:tab pos="4850935" algn="l"/>
                <a:tab pos="5820514" algn="l"/>
                <a:tab pos="6791613" algn="l"/>
                <a:tab pos="7761192" algn="l"/>
                <a:tab pos="8732292" algn="l"/>
                <a:tab pos="9703392" algn="l"/>
                <a:tab pos="10672970" algn="l"/>
              </a:tabLst>
            </a:pPr>
            <a:fld id="{B991C21C-F11E-4E2E-BBE6-AF79590885C9}" type="slidenum">
              <a:rPr lang="it-IT" sz="1300" spc="-1">
                <a:solidFill>
                  <a:srgbClr val="000000"/>
                </a:solidFill>
                <a:latin typeface="Arial"/>
              </a:rPr>
              <a:pPr algn="r">
                <a:tabLst>
                  <a:tab pos="0" algn="l"/>
                  <a:tab pos="967677" algn="l"/>
                  <a:tab pos="1939157" algn="l"/>
                  <a:tab pos="2910257" algn="l"/>
                  <a:tab pos="3879835" algn="l"/>
                  <a:tab pos="4850935" algn="l"/>
                  <a:tab pos="5820514" algn="l"/>
                  <a:tab pos="6791613" algn="l"/>
                  <a:tab pos="7761192" algn="l"/>
                  <a:tab pos="8732292" algn="l"/>
                  <a:tab pos="9703392" algn="l"/>
                  <a:tab pos="10672970" algn="l"/>
                </a:tabLst>
              </a:pPr>
              <a:t>65</a:t>
            </a:fld>
            <a:endParaRPr lang="it-IT" sz="1300" spc="-1">
              <a:latin typeface="Times New Roman"/>
            </a:endParaRPr>
          </a:p>
        </p:txBody>
      </p:sp>
      <p:sp>
        <p:nvSpPr>
          <p:cNvPr id="1670" name="PlaceHolder 2"/>
          <p:cNvSpPr>
            <a:spLocks noGrp="1" noRot="1" noChangeAspect="1"/>
          </p:cNvSpPr>
          <p:nvPr>
            <p:ph type="sldImg"/>
          </p:nvPr>
        </p:nvSpPr>
        <p:spPr>
          <a:xfrm>
            <a:off x="-595313" y="879475"/>
            <a:ext cx="7831138" cy="4405313"/>
          </a:xfrm>
          <a:prstGeom prst="rect">
            <a:avLst/>
          </a:prstGeom>
        </p:spPr>
      </p:sp>
      <p:sp>
        <p:nvSpPr>
          <p:cNvPr id="1671" name="PlaceHolder 3"/>
          <p:cNvSpPr>
            <a:spLocks noGrp="1"/>
          </p:cNvSpPr>
          <p:nvPr>
            <p:ph type="body"/>
          </p:nvPr>
        </p:nvSpPr>
        <p:spPr>
          <a:xfrm>
            <a:off x="663297" y="5578135"/>
            <a:ext cx="5313607" cy="5283885"/>
          </a:xfrm>
          <a:prstGeom prst="rect">
            <a:avLst/>
          </a:prstGeom>
        </p:spPr>
        <p:txBody>
          <a:bodyPr anchor="ctr">
            <a:noAutofit/>
          </a:bodyPr>
          <a:lstStyle/>
          <a:p>
            <a:endParaRPr lang="it-IT" sz="2100" spc="-1">
              <a:latin typeface="Arial"/>
            </a:endParaRPr>
          </a:p>
        </p:txBody>
      </p:sp>
    </p:spTree>
    <p:extLst>
      <p:ext uri="{BB962C8B-B14F-4D97-AF65-F5344CB8AC3E}">
        <p14:creationId xmlns:p14="http://schemas.microsoft.com/office/powerpoint/2010/main" val="1317195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immagine diapositiva 1"/>
          <p:cNvSpPr>
            <a:spLocks noGrp="1" noRot="1" noChangeAspect="1" noTextEdit="1"/>
          </p:cNvSpPr>
          <p:nvPr>
            <p:ph type="sldImg"/>
          </p:nvPr>
        </p:nvSpPr>
        <p:spPr>
          <a:xfrm>
            <a:off x="439738" y="1252538"/>
            <a:ext cx="6010275" cy="3381375"/>
          </a:xfrm>
          <a:ln/>
        </p:spPr>
      </p:sp>
      <p:sp>
        <p:nvSpPr>
          <p:cNvPr id="5632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In questo senso un decisivo progresso viene dalla diagnostica molecolare che è finalizzata ad identificare non più e non solo l’allergene responsabile ma la proteina/e responsabili nell’ambito della singola fonte allergenica.</a:t>
            </a:r>
          </a:p>
          <a:p>
            <a:endParaRPr lang="it-IT" altLang="it-IT"/>
          </a:p>
        </p:txBody>
      </p:sp>
      <p:sp>
        <p:nvSpPr>
          <p:cNvPr id="5632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000">
                <a:solidFill>
                  <a:schemeClr val="tx1"/>
                </a:solidFill>
                <a:latin typeface="Times New Roman" pitchFamily="18" charset="0"/>
              </a:defRPr>
            </a:lvl1pPr>
            <a:lvl2pPr marL="785001" indent="-301923">
              <a:defRPr sz="7000">
                <a:solidFill>
                  <a:schemeClr val="tx1"/>
                </a:solidFill>
                <a:latin typeface="Times New Roman" pitchFamily="18" charset="0"/>
              </a:defRPr>
            </a:lvl2pPr>
            <a:lvl3pPr marL="1207694" indent="-241539">
              <a:defRPr sz="7000">
                <a:solidFill>
                  <a:schemeClr val="tx1"/>
                </a:solidFill>
                <a:latin typeface="Times New Roman" pitchFamily="18" charset="0"/>
              </a:defRPr>
            </a:lvl3pPr>
            <a:lvl4pPr marL="1690771" indent="-241539">
              <a:defRPr sz="7000">
                <a:solidFill>
                  <a:schemeClr val="tx1"/>
                </a:solidFill>
                <a:latin typeface="Times New Roman" pitchFamily="18" charset="0"/>
              </a:defRPr>
            </a:lvl4pPr>
            <a:lvl5pPr marL="2173849" indent="-241539">
              <a:defRPr sz="7000">
                <a:solidFill>
                  <a:schemeClr val="tx1"/>
                </a:solidFill>
                <a:latin typeface="Times New Roman" pitchFamily="18" charset="0"/>
              </a:defRPr>
            </a:lvl5pPr>
            <a:lvl6pPr marL="2656926" indent="-241539" eaLnBrk="0" fontAlgn="base" hangingPunct="0">
              <a:spcBef>
                <a:spcPct val="0"/>
              </a:spcBef>
              <a:spcAft>
                <a:spcPct val="0"/>
              </a:spcAft>
              <a:defRPr sz="7000">
                <a:solidFill>
                  <a:schemeClr val="tx1"/>
                </a:solidFill>
                <a:latin typeface="Times New Roman" pitchFamily="18" charset="0"/>
              </a:defRPr>
            </a:lvl6pPr>
            <a:lvl7pPr marL="3140004" indent="-241539" eaLnBrk="0" fontAlgn="base" hangingPunct="0">
              <a:spcBef>
                <a:spcPct val="0"/>
              </a:spcBef>
              <a:spcAft>
                <a:spcPct val="0"/>
              </a:spcAft>
              <a:defRPr sz="7000">
                <a:solidFill>
                  <a:schemeClr val="tx1"/>
                </a:solidFill>
                <a:latin typeface="Times New Roman" pitchFamily="18" charset="0"/>
              </a:defRPr>
            </a:lvl7pPr>
            <a:lvl8pPr marL="3623081" indent="-241539" eaLnBrk="0" fontAlgn="base" hangingPunct="0">
              <a:spcBef>
                <a:spcPct val="0"/>
              </a:spcBef>
              <a:spcAft>
                <a:spcPct val="0"/>
              </a:spcAft>
              <a:defRPr sz="7000">
                <a:solidFill>
                  <a:schemeClr val="tx1"/>
                </a:solidFill>
                <a:latin typeface="Times New Roman" pitchFamily="18" charset="0"/>
              </a:defRPr>
            </a:lvl8pPr>
            <a:lvl9pPr marL="4106159" indent="-241539" eaLnBrk="0" fontAlgn="base" hangingPunct="0">
              <a:spcBef>
                <a:spcPct val="0"/>
              </a:spcBef>
              <a:spcAft>
                <a:spcPct val="0"/>
              </a:spcAft>
              <a:defRPr sz="7000">
                <a:solidFill>
                  <a:schemeClr val="tx1"/>
                </a:solidFill>
                <a:latin typeface="Times New Roman" pitchFamily="18" charset="0"/>
              </a:defRPr>
            </a:lvl9pPr>
          </a:lstStyle>
          <a:p>
            <a:fld id="{11AC12E7-4A25-410C-BAE5-38C652293B18}" type="slidenum">
              <a:rPr lang="it-IT" altLang="it-IT" sz="1300"/>
              <a:pPr/>
              <a:t>67</a:t>
            </a:fld>
            <a:endParaRPr lang="it-IT" altLang="it-IT" sz="1300"/>
          </a:p>
        </p:txBody>
      </p:sp>
    </p:spTree>
    <p:extLst>
      <p:ext uri="{BB962C8B-B14F-4D97-AF65-F5344CB8AC3E}">
        <p14:creationId xmlns:p14="http://schemas.microsoft.com/office/powerpoint/2010/main" val="2299825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t>
            </a:r>
            <a:r>
              <a:rPr lang="it-IT" dirty="0" err="1"/>
              <a:t>etò</a:t>
            </a:r>
            <a:r>
              <a:rPr lang="it-IT" dirty="0"/>
              <a:t> e progressione di insorgenza</a:t>
            </a:r>
          </a:p>
        </p:txBody>
      </p:sp>
      <p:sp>
        <p:nvSpPr>
          <p:cNvPr id="4" name="Segnaposto numero diapositiva 3"/>
          <p:cNvSpPr>
            <a:spLocks noGrp="1"/>
          </p:cNvSpPr>
          <p:nvPr>
            <p:ph type="sldNum" sz="quarter" idx="10"/>
          </p:nvPr>
        </p:nvSpPr>
        <p:spPr/>
        <p:txBody>
          <a:bodyPr/>
          <a:lstStyle/>
          <a:p>
            <a:fld id="{CE6CBDC0-1052-CC4E-8E7A-0E945718BD1C}" type="slidenum">
              <a:rPr lang="it-IT" smtClean="0"/>
              <a:t>68</a:t>
            </a:fld>
            <a:endParaRPr lang="it-IT"/>
          </a:p>
        </p:txBody>
      </p:sp>
    </p:spTree>
    <p:extLst>
      <p:ext uri="{BB962C8B-B14F-4D97-AF65-F5344CB8AC3E}">
        <p14:creationId xmlns:p14="http://schemas.microsoft.com/office/powerpoint/2010/main" val="556661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atin typeface="Arial" panose="020B0604020202020204" pitchFamily="34" charset="0"/>
            </a:endParaRPr>
          </a:p>
        </p:txBody>
      </p:sp>
    </p:spTree>
    <p:extLst>
      <p:ext uri="{BB962C8B-B14F-4D97-AF65-F5344CB8AC3E}">
        <p14:creationId xmlns:p14="http://schemas.microsoft.com/office/powerpoint/2010/main" val="42304776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E6CBDC0-1052-CC4E-8E7A-0E945718BD1C}" type="slidenum">
              <a:rPr lang="it-IT" smtClean="0"/>
              <a:t>70</a:t>
            </a:fld>
            <a:endParaRPr lang="it-IT"/>
          </a:p>
        </p:txBody>
      </p:sp>
    </p:spTree>
    <p:extLst>
      <p:ext uri="{BB962C8B-B14F-4D97-AF65-F5344CB8AC3E}">
        <p14:creationId xmlns:p14="http://schemas.microsoft.com/office/powerpoint/2010/main" val="3854874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n…,nel circuito della gestione </a:t>
            </a:r>
          </a:p>
        </p:txBody>
      </p:sp>
      <p:sp>
        <p:nvSpPr>
          <p:cNvPr id="4" name="Segnaposto numero diapositiva 3"/>
          <p:cNvSpPr>
            <a:spLocks noGrp="1"/>
          </p:cNvSpPr>
          <p:nvPr>
            <p:ph type="sldNum" sz="quarter" idx="5"/>
          </p:nvPr>
        </p:nvSpPr>
        <p:spPr/>
        <p:txBody>
          <a:bodyPr/>
          <a:lstStyle/>
          <a:p>
            <a:fld id="{CE6CBDC0-1052-CC4E-8E7A-0E945718BD1C}" type="slidenum">
              <a:rPr lang="it-IT" smtClean="0"/>
              <a:t>5</a:t>
            </a:fld>
            <a:endParaRPr lang="it-IT"/>
          </a:p>
        </p:txBody>
      </p:sp>
    </p:spTree>
    <p:extLst>
      <p:ext uri="{BB962C8B-B14F-4D97-AF65-F5344CB8AC3E}">
        <p14:creationId xmlns:p14="http://schemas.microsoft.com/office/powerpoint/2010/main" val="3583572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dirty="0"/>
              <a:t>Il meccanismo patogenetico è dovuto all’inibizione della via metabolica della </a:t>
            </a:r>
            <a:r>
              <a:rPr lang="it-IT" sz="1200" dirty="0" err="1"/>
              <a:t>cicloossigenasi</a:t>
            </a:r>
            <a:r>
              <a:rPr lang="it-IT" sz="1200" dirty="0"/>
              <a:t> (COX-1 e COX-2) a favore della via della </a:t>
            </a:r>
            <a:r>
              <a:rPr lang="it-IT" sz="1200" dirty="0" err="1"/>
              <a:t>lipoossigenasi</a:t>
            </a:r>
            <a:r>
              <a:rPr lang="it-IT" sz="1200" dirty="0"/>
              <a:t> (LPO), con produzione di fattori pro-infiammatori (leucotrieni: LTC4, LTD4, LTE4, </a:t>
            </a:r>
            <a:r>
              <a:rPr lang="it-IT" sz="1200" dirty="0" err="1"/>
              <a:t>ecc</a:t>
            </a:r>
            <a:endParaRPr lang="it-IT" sz="1200" dirty="0"/>
          </a:p>
          <a:p>
            <a:r>
              <a:rPr lang="it-IT" sz="1200" dirty="0"/>
              <a:t>E l’aspirina potenzia</a:t>
            </a:r>
            <a:r>
              <a:rPr lang="it-IT" sz="1200" baseline="0" dirty="0"/>
              <a:t> l’inibizione della via metabolica della </a:t>
            </a:r>
            <a:r>
              <a:rPr lang="it-IT" sz="1200" baseline="0" dirty="0" err="1"/>
              <a:t>lipoossigenasi</a:t>
            </a:r>
            <a:r>
              <a:rPr lang="it-IT" sz="1200" baseline="0" dirty="0"/>
              <a:t> , riducendo la produzione di prostaglandine e si riduce l’effetto inibente sui Leucotrieni che hanno un effetto di aumentare l’essudazione , l’ipersecrezione e la costrizione toracica.</a:t>
            </a:r>
            <a:endParaRPr lang="it-IT" dirty="0"/>
          </a:p>
          <a:p>
            <a:endParaRPr lang="it-IT" dirty="0">
              <a:latin typeface="Arial" panose="020B0604020202020204" pitchFamily="34" charset="0"/>
            </a:endParaRPr>
          </a:p>
        </p:txBody>
      </p:sp>
    </p:spTree>
    <p:extLst>
      <p:ext uri="{BB962C8B-B14F-4D97-AF65-F5344CB8AC3E}">
        <p14:creationId xmlns:p14="http://schemas.microsoft.com/office/powerpoint/2010/main" val="22156287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 name="TextShape 1"/>
          <p:cNvSpPr txBox="1"/>
          <p:nvPr/>
        </p:nvSpPr>
        <p:spPr>
          <a:xfrm>
            <a:off x="3794969" y="10330713"/>
            <a:ext cx="2903098" cy="545113"/>
          </a:xfrm>
          <a:prstGeom prst="rect">
            <a:avLst/>
          </a:prstGeom>
          <a:noFill/>
          <a:ln w="0">
            <a:noFill/>
          </a:ln>
        </p:spPr>
        <p:txBody>
          <a:bodyPr lIns="96616" tIns="48308" rIns="96616" bIns="48308" anchor="b">
            <a:noAutofit/>
          </a:bodyPr>
          <a:lstStyle/>
          <a:p>
            <a:pPr algn="r">
              <a:tabLst>
                <a:tab pos="0" algn="l"/>
                <a:tab pos="967677" algn="l"/>
                <a:tab pos="1939157" algn="l"/>
                <a:tab pos="2910257" algn="l"/>
                <a:tab pos="3879835" algn="l"/>
                <a:tab pos="4850935" algn="l"/>
                <a:tab pos="5820514" algn="l"/>
                <a:tab pos="6791613" algn="l"/>
                <a:tab pos="7761192" algn="l"/>
                <a:tab pos="8732292" algn="l"/>
                <a:tab pos="9703392" algn="l"/>
                <a:tab pos="10672970" algn="l"/>
              </a:tabLst>
            </a:pPr>
            <a:fld id="{B991C21C-F11E-4E2E-BBE6-AF79590885C9}" type="slidenum">
              <a:rPr lang="it-IT" sz="1300" spc="-1">
                <a:solidFill>
                  <a:srgbClr val="000000"/>
                </a:solidFill>
                <a:latin typeface="Arial"/>
              </a:rPr>
              <a:pPr algn="r">
                <a:tabLst>
                  <a:tab pos="0" algn="l"/>
                  <a:tab pos="967677" algn="l"/>
                  <a:tab pos="1939157" algn="l"/>
                  <a:tab pos="2910257" algn="l"/>
                  <a:tab pos="3879835" algn="l"/>
                  <a:tab pos="4850935" algn="l"/>
                  <a:tab pos="5820514" algn="l"/>
                  <a:tab pos="6791613" algn="l"/>
                  <a:tab pos="7761192" algn="l"/>
                  <a:tab pos="8732292" algn="l"/>
                  <a:tab pos="9703392" algn="l"/>
                  <a:tab pos="10672970" algn="l"/>
                </a:tabLst>
              </a:pPr>
              <a:t>74</a:t>
            </a:fld>
            <a:endParaRPr lang="it-IT" sz="1300" spc="-1">
              <a:latin typeface="Times New Roman"/>
            </a:endParaRPr>
          </a:p>
        </p:txBody>
      </p:sp>
      <p:sp>
        <p:nvSpPr>
          <p:cNvPr id="1670" name="PlaceHolder 2"/>
          <p:cNvSpPr>
            <a:spLocks noGrp="1" noRot="1" noChangeAspect="1"/>
          </p:cNvSpPr>
          <p:nvPr>
            <p:ph type="sldImg"/>
          </p:nvPr>
        </p:nvSpPr>
        <p:spPr>
          <a:xfrm>
            <a:off x="-595313" y="879475"/>
            <a:ext cx="7831138" cy="4405313"/>
          </a:xfrm>
          <a:prstGeom prst="rect">
            <a:avLst/>
          </a:prstGeom>
        </p:spPr>
      </p:sp>
      <p:sp>
        <p:nvSpPr>
          <p:cNvPr id="1671" name="PlaceHolder 3"/>
          <p:cNvSpPr>
            <a:spLocks noGrp="1"/>
          </p:cNvSpPr>
          <p:nvPr>
            <p:ph type="body"/>
          </p:nvPr>
        </p:nvSpPr>
        <p:spPr>
          <a:xfrm>
            <a:off x="663297" y="5578135"/>
            <a:ext cx="5313607" cy="5283885"/>
          </a:xfrm>
          <a:prstGeom prst="rect">
            <a:avLst/>
          </a:prstGeom>
        </p:spPr>
        <p:txBody>
          <a:bodyPr anchor="ctr">
            <a:noAutofit/>
          </a:bodyPr>
          <a:lstStyle/>
          <a:p>
            <a:endParaRPr lang="it-IT" sz="2100" spc="-1">
              <a:latin typeface="Arial"/>
            </a:endParaRPr>
          </a:p>
        </p:txBody>
      </p:sp>
    </p:spTree>
    <p:extLst>
      <p:ext uri="{BB962C8B-B14F-4D97-AF65-F5344CB8AC3E}">
        <p14:creationId xmlns:p14="http://schemas.microsoft.com/office/powerpoint/2010/main" val="857028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correlazione del meccani</a:t>
            </a:r>
            <a:r>
              <a:rPr lang="it-IT" baseline="0" dirty="0"/>
              <a:t> immunologico parte proprio dalla risposta Immunologica immediata dove vediamo come il contatto con l’allergene ………………………..</a:t>
            </a:r>
            <a:endParaRPr lang="it-IT" dirty="0"/>
          </a:p>
        </p:txBody>
      </p:sp>
      <p:sp>
        <p:nvSpPr>
          <p:cNvPr id="4" name="Segnaposto numero diapositiva 3"/>
          <p:cNvSpPr>
            <a:spLocks noGrp="1"/>
          </p:cNvSpPr>
          <p:nvPr>
            <p:ph type="sldNum" sz="quarter" idx="10"/>
          </p:nvPr>
        </p:nvSpPr>
        <p:spPr/>
        <p:txBody>
          <a:bodyPr/>
          <a:lstStyle/>
          <a:p>
            <a:fld id="{C6AF837D-5E1F-D94B-88DF-806C322F6C35}" type="slidenum">
              <a:rPr lang="it-IT" smtClean="0"/>
              <a:pPr/>
              <a:t>82</a:t>
            </a:fld>
            <a:endParaRPr lang="it-IT"/>
          </a:p>
        </p:txBody>
      </p:sp>
    </p:spTree>
    <p:extLst>
      <p:ext uri="{BB962C8B-B14F-4D97-AF65-F5344CB8AC3E}">
        <p14:creationId xmlns:p14="http://schemas.microsoft.com/office/powerpoint/2010/main" val="3387797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egnaposto immagine diapositiva 1"/>
          <p:cNvSpPr>
            <a:spLocks noGrp="1" noRot="1" noChangeAspect="1" noChangeArrowheads="1" noTextEdit="1"/>
          </p:cNvSpPr>
          <p:nvPr>
            <p:ph type="sldImg"/>
          </p:nvPr>
        </p:nvSpPr>
        <p:spPr>
          <a:ln/>
        </p:spPr>
      </p:sp>
      <p:sp>
        <p:nvSpPr>
          <p:cNvPr id="18841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INTRODUCIAMO IL CONCETTO DI PROTEINE CON SPECIFICHE CARATTERISTICHE Fisiche di termoresistenza</a:t>
            </a:r>
          </a:p>
        </p:txBody>
      </p:sp>
      <p:sp>
        <p:nvSpPr>
          <p:cNvPr id="18842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fld id="{6E00AF39-C312-4D8C-90EF-0806D98E68A4}" type="slidenum">
              <a:rPr lang="it-IT" altLang="it-IT" sz="1200"/>
              <a:pPr/>
              <a:t>83</a:t>
            </a:fld>
            <a:endParaRPr lang="it-IT" altLang="it-IT" sz="1200"/>
          </a:p>
        </p:txBody>
      </p:sp>
    </p:spTree>
    <p:extLst>
      <p:ext uri="{BB962C8B-B14F-4D97-AF65-F5344CB8AC3E}">
        <p14:creationId xmlns:p14="http://schemas.microsoft.com/office/powerpoint/2010/main" val="3544337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 </a:t>
            </a:r>
            <a:endParaRPr lang="it-IT" dirty="0"/>
          </a:p>
          <a:p>
            <a:endParaRPr lang="it-IT" dirty="0"/>
          </a:p>
        </p:txBody>
      </p:sp>
      <p:sp>
        <p:nvSpPr>
          <p:cNvPr id="4" name="Segnaposto numero diapositiva 3"/>
          <p:cNvSpPr>
            <a:spLocks noGrp="1"/>
          </p:cNvSpPr>
          <p:nvPr>
            <p:ph type="sldNum" sz="quarter" idx="5"/>
          </p:nvPr>
        </p:nvSpPr>
        <p:spPr/>
        <p:txBody>
          <a:bodyPr/>
          <a:lstStyle/>
          <a:p>
            <a:fld id="{93F209C8-AEDA-45F4-B183-EF4760F4B49A}" type="slidenum">
              <a:rPr lang="it-IT" smtClean="0"/>
              <a:t>84</a:t>
            </a:fld>
            <a:endParaRPr lang="it-IT"/>
          </a:p>
        </p:txBody>
      </p:sp>
    </p:spTree>
    <p:extLst>
      <p:ext uri="{BB962C8B-B14F-4D97-AF65-F5344CB8AC3E}">
        <p14:creationId xmlns:p14="http://schemas.microsoft.com/office/powerpoint/2010/main" val="31090606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egnaposto immagine diapositiva 1"/>
          <p:cNvSpPr>
            <a:spLocks noGrp="1" noRot="1" noChangeAspect="1" noTextEdit="1"/>
          </p:cNvSpPr>
          <p:nvPr>
            <p:ph type="sldImg"/>
          </p:nvPr>
        </p:nvSpPr>
        <p:spPr>
          <a:ln/>
        </p:spPr>
      </p:sp>
      <p:sp>
        <p:nvSpPr>
          <p:cNvPr id="11673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a:solidFill>
                  <a:srgbClr val="FF0000"/>
                </a:solidFill>
              </a:rPr>
              <a:t>Dal punto di vista immunologico la flogosi allergica apre le porte ad una infiammazione eosinofila che peraltro in questa immagine appare evidente </a:t>
            </a:r>
            <a:r>
              <a:rPr lang="it-IT" altLang="it-IT" dirty="0"/>
              <a:t>come comunque nell’ambito della reazione immunologica la prima linea di difesa immunologica innata rappresentata dalle ILC2 attivate anche da stimoli aspecifici quali possono essere </a:t>
            </a:r>
            <a:r>
              <a:rPr lang="it-IT" altLang="it-IT" dirty="0" err="1"/>
              <a:t>pollutant</a:t>
            </a:r>
            <a:r>
              <a:rPr lang="it-IT" altLang="it-IT" dirty="0"/>
              <a:t> flogosi infettiva determina la liberazione di una serie di </a:t>
            </a:r>
            <a:r>
              <a:rPr lang="it-IT" altLang="it-IT" dirty="0" err="1"/>
              <a:t>allarmine</a:t>
            </a:r>
            <a:r>
              <a:rPr lang="it-IT" altLang="it-IT" dirty="0"/>
              <a:t>   che a loro volta attivano il sistema immunologico con il coinvolgimento degli eosinofili.</a:t>
            </a:r>
          </a:p>
          <a:p>
            <a:r>
              <a:rPr lang="it-IT" altLang="it-IT" dirty="0"/>
              <a:t>Ecco quindi che i casi di flogosi cronica grave frequentemente oltre al meccanismo </a:t>
            </a:r>
            <a:r>
              <a:rPr lang="it-IT" altLang="it-IT" dirty="0" err="1"/>
              <a:t>IgE</a:t>
            </a:r>
            <a:r>
              <a:rPr lang="it-IT" altLang="it-IT" dirty="0"/>
              <a:t> mediato la cronicizzazione è legata ad un coinvolgimento di </a:t>
            </a:r>
            <a:r>
              <a:rPr lang="it-IT" altLang="it-IT" dirty="0" err="1"/>
              <a:t>di</a:t>
            </a:r>
            <a:r>
              <a:rPr lang="it-IT" altLang="it-IT" dirty="0"/>
              <a:t> quelli che sono gli attori della flogosi cronica quali gli eosinofili che troviamo aumentati anche in </a:t>
            </a:r>
            <a:r>
              <a:rPr lang="it-IT" altLang="it-IT" dirty="0" err="1"/>
              <a:t>moltevforme</a:t>
            </a:r>
            <a:r>
              <a:rPr lang="it-IT" altLang="it-IT" dirty="0"/>
              <a:t> di asma allergico grave e ciò è documentato sia dalla </a:t>
            </a:r>
            <a:r>
              <a:rPr lang="it-IT" altLang="it-IT" dirty="0" err="1"/>
              <a:t>ìmisuirazione</a:t>
            </a:r>
            <a:r>
              <a:rPr lang="it-IT" altLang="it-IT" dirty="0"/>
              <a:t> dell’ FENO che dallo sputo indotto che abbiamo analizzato </a:t>
            </a:r>
            <a:r>
              <a:rPr lang="it-IT" altLang="it-IT" dirty="0" err="1"/>
              <a:t>neinostri</a:t>
            </a:r>
            <a:r>
              <a:rPr lang="it-IT" altLang="it-IT" dirty="0"/>
              <a:t> pazienti.</a:t>
            </a:r>
          </a:p>
          <a:p>
            <a:endParaRPr lang="it-IT" altLang="it-IT" dirty="0"/>
          </a:p>
        </p:txBody>
      </p:sp>
      <p:sp>
        <p:nvSpPr>
          <p:cNvPr id="116740" name="Segnaposto numero diapositiva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1077552" algn="l"/>
                <a:tab pos="2156879" algn="l"/>
                <a:tab pos="3234431" algn="l"/>
                <a:tab pos="4313755" algn="l"/>
                <a:tab pos="5393081" algn="l"/>
                <a:tab pos="6470634" algn="l"/>
                <a:tab pos="7549959" algn="l"/>
                <a:tab pos="8627511" algn="l"/>
                <a:tab pos="9706836" algn="l"/>
                <a:tab pos="10786161" algn="l"/>
                <a:tab pos="11863714" algn="l"/>
              </a:tabLst>
              <a:defRPr>
                <a:solidFill>
                  <a:schemeClr val="bg1"/>
                </a:solidFill>
                <a:latin typeface="Arial" panose="020B0604020202020204" pitchFamily="34" charset="0"/>
                <a:ea typeface="Microsoft YaHei" panose="020B0503020204020204" pitchFamily="34" charset="-122"/>
              </a:defRPr>
            </a:lvl1pPr>
            <a:lvl2pPr>
              <a:tabLst>
                <a:tab pos="0" algn="l"/>
                <a:tab pos="1077552" algn="l"/>
                <a:tab pos="2156879" algn="l"/>
                <a:tab pos="3234431" algn="l"/>
                <a:tab pos="4313755" algn="l"/>
                <a:tab pos="5393081" algn="l"/>
                <a:tab pos="6470634" algn="l"/>
                <a:tab pos="7549959" algn="l"/>
                <a:tab pos="8627511" algn="l"/>
                <a:tab pos="9706836" algn="l"/>
                <a:tab pos="10786161" algn="l"/>
                <a:tab pos="11863714" algn="l"/>
              </a:tabLst>
              <a:defRPr>
                <a:solidFill>
                  <a:schemeClr val="bg1"/>
                </a:solidFill>
                <a:latin typeface="Arial" panose="020B0604020202020204" pitchFamily="34" charset="0"/>
                <a:ea typeface="Microsoft YaHei" panose="020B0503020204020204" pitchFamily="34" charset="-122"/>
              </a:defRPr>
            </a:lvl2pPr>
            <a:lvl3pPr>
              <a:tabLst>
                <a:tab pos="0" algn="l"/>
                <a:tab pos="1077552" algn="l"/>
                <a:tab pos="2156879" algn="l"/>
                <a:tab pos="3234431" algn="l"/>
                <a:tab pos="4313755" algn="l"/>
                <a:tab pos="5393081" algn="l"/>
                <a:tab pos="6470634" algn="l"/>
                <a:tab pos="7549959" algn="l"/>
                <a:tab pos="8627511" algn="l"/>
                <a:tab pos="9706836" algn="l"/>
                <a:tab pos="10786161" algn="l"/>
                <a:tab pos="11863714" algn="l"/>
              </a:tabLst>
              <a:defRPr>
                <a:solidFill>
                  <a:schemeClr val="bg1"/>
                </a:solidFill>
                <a:latin typeface="Arial" panose="020B0604020202020204" pitchFamily="34" charset="0"/>
                <a:ea typeface="Microsoft YaHei" panose="020B0503020204020204" pitchFamily="34" charset="-122"/>
              </a:defRPr>
            </a:lvl3pPr>
            <a:lvl4pPr>
              <a:tabLst>
                <a:tab pos="0" algn="l"/>
                <a:tab pos="1077552" algn="l"/>
                <a:tab pos="2156879" algn="l"/>
                <a:tab pos="3234431" algn="l"/>
                <a:tab pos="4313755" algn="l"/>
                <a:tab pos="5393081" algn="l"/>
                <a:tab pos="6470634" algn="l"/>
                <a:tab pos="7549959" algn="l"/>
                <a:tab pos="8627511" algn="l"/>
                <a:tab pos="9706836" algn="l"/>
                <a:tab pos="10786161" algn="l"/>
                <a:tab pos="11863714" algn="l"/>
              </a:tabLst>
              <a:defRPr>
                <a:solidFill>
                  <a:schemeClr val="bg1"/>
                </a:solidFill>
                <a:latin typeface="Arial" panose="020B0604020202020204" pitchFamily="34" charset="0"/>
                <a:ea typeface="Microsoft YaHei" panose="020B0503020204020204" pitchFamily="34" charset="-122"/>
              </a:defRPr>
            </a:lvl4pPr>
            <a:lvl5pPr>
              <a:tabLst>
                <a:tab pos="0" algn="l"/>
                <a:tab pos="1077552" algn="l"/>
                <a:tab pos="2156879" algn="l"/>
                <a:tab pos="3234431" algn="l"/>
                <a:tab pos="4313755" algn="l"/>
                <a:tab pos="5393081" algn="l"/>
                <a:tab pos="6470634" algn="l"/>
                <a:tab pos="7549959" algn="l"/>
                <a:tab pos="8627511" algn="l"/>
                <a:tab pos="9706836" algn="l"/>
                <a:tab pos="10786161" algn="l"/>
                <a:tab pos="11863714" algn="l"/>
              </a:tabLst>
              <a:defRPr>
                <a:solidFill>
                  <a:schemeClr val="bg1"/>
                </a:solidFill>
                <a:latin typeface="Arial" panose="020B0604020202020204" pitchFamily="34" charset="0"/>
                <a:ea typeface="Microsoft YaHei" panose="020B0503020204020204" pitchFamily="34" charset="-122"/>
              </a:defRPr>
            </a:lvl5pPr>
            <a:lvl6pPr marL="2807308" indent="-255210" defTabSz="501559" eaLnBrk="0" fontAlgn="base" hangingPunct="0">
              <a:spcBef>
                <a:spcPct val="0"/>
              </a:spcBef>
              <a:spcAft>
                <a:spcPct val="0"/>
              </a:spcAft>
              <a:tabLst>
                <a:tab pos="0" algn="l"/>
                <a:tab pos="1077552" algn="l"/>
                <a:tab pos="2156879" algn="l"/>
                <a:tab pos="3234431" algn="l"/>
                <a:tab pos="4313755" algn="l"/>
                <a:tab pos="5393081" algn="l"/>
                <a:tab pos="6470634" algn="l"/>
                <a:tab pos="7549959" algn="l"/>
                <a:tab pos="8627511" algn="l"/>
                <a:tab pos="9706836" algn="l"/>
                <a:tab pos="10786161" algn="l"/>
                <a:tab pos="11863714" algn="l"/>
              </a:tabLst>
              <a:defRPr>
                <a:solidFill>
                  <a:schemeClr val="bg1"/>
                </a:solidFill>
                <a:latin typeface="Arial" panose="020B0604020202020204" pitchFamily="34" charset="0"/>
                <a:ea typeface="Microsoft YaHei" panose="020B0503020204020204" pitchFamily="34" charset="-122"/>
              </a:defRPr>
            </a:lvl6pPr>
            <a:lvl7pPr marL="3317728" indent="-255210" defTabSz="501559" eaLnBrk="0" fontAlgn="base" hangingPunct="0">
              <a:spcBef>
                <a:spcPct val="0"/>
              </a:spcBef>
              <a:spcAft>
                <a:spcPct val="0"/>
              </a:spcAft>
              <a:tabLst>
                <a:tab pos="0" algn="l"/>
                <a:tab pos="1077552" algn="l"/>
                <a:tab pos="2156879" algn="l"/>
                <a:tab pos="3234431" algn="l"/>
                <a:tab pos="4313755" algn="l"/>
                <a:tab pos="5393081" algn="l"/>
                <a:tab pos="6470634" algn="l"/>
                <a:tab pos="7549959" algn="l"/>
                <a:tab pos="8627511" algn="l"/>
                <a:tab pos="9706836" algn="l"/>
                <a:tab pos="10786161" algn="l"/>
                <a:tab pos="11863714" algn="l"/>
              </a:tabLst>
              <a:defRPr>
                <a:solidFill>
                  <a:schemeClr val="bg1"/>
                </a:solidFill>
                <a:latin typeface="Arial" panose="020B0604020202020204" pitchFamily="34" charset="0"/>
                <a:ea typeface="Microsoft YaHei" panose="020B0503020204020204" pitchFamily="34" charset="-122"/>
              </a:defRPr>
            </a:lvl7pPr>
            <a:lvl8pPr marL="3828147" indent="-255210" defTabSz="501559" eaLnBrk="0" fontAlgn="base" hangingPunct="0">
              <a:spcBef>
                <a:spcPct val="0"/>
              </a:spcBef>
              <a:spcAft>
                <a:spcPct val="0"/>
              </a:spcAft>
              <a:tabLst>
                <a:tab pos="0" algn="l"/>
                <a:tab pos="1077552" algn="l"/>
                <a:tab pos="2156879" algn="l"/>
                <a:tab pos="3234431" algn="l"/>
                <a:tab pos="4313755" algn="l"/>
                <a:tab pos="5393081" algn="l"/>
                <a:tab pos="6470634" algn="l"/>
                <a:tab pos="7549959" algn="l"/>
                <a:tab pos="8627511" algn="l"/>
                <a:tab pos="9706836" algn="l"/>
                <a:tab pos="10786161" algn="l"/>
                <a:tab pos="11863714" algn="l"/>
              </a:tabLst>
              <a:defRPr>
                <a:solidFill>
                  <a:schemeClr val="bg1"/>
                </a:solidFill>
                <a:latin typeface="Arial" panose="020B0604020202020204" pitchFamily="34" charset="0"/>
                <a:ea typeface="Microsoft YaHei" panose="020B0503020204020204" pitchFamily="34" charset="-122"/>
              </a:defRPr>
            </a:lvl8pPr>
            <a:lvl9pPr marL="4338568" indent="-255210" defTabSz="501559" eaLnBrk="0" fontAlgn="base" hangingPunct="0">
              <a:spcBef>
                <a:spcPct val="0"/>
              </a:spcBef>
              <a:spcAft>
                <a:spcPct val="0"/>
              </a:spcAft>
              <a:tabLst>
                <a:tab pos="0" algn="l"/>
                <a:tab pos="1077552" algn="l"/>
                <a:tab pos="2156879" algn="l"/>
                <a:tab pos="3234431" algn="l"/>
                <a:tab pos="4313755" algn="l"/>
                <a:tab pos="5393081" algn="l"/>
                <a:tab pos="6470634" algn="l"/>
                <a:tab pos="7549959" algn="l"/>
                <a:tab pos="8627511" algn="l"/>
                <a:tab pos="9706836" algn="l"/>
                <a:tab pos="10786161" algn="l"/>
                <a:tab pos="11863714" algn="l"/>
              </a:tabLst>
              <a:defRPr>
                <a:solidFill>
                  <a:schemeClr val="bg1"/>
                </a:solidFill>
                <a:latin typeface="Arial" panose="020B0604020202020204" pitchFamily="34" charset="0"/>
                <a:ea typeface="Microsoft YaHei" panose="020B0503020204020204" pitchFamily="34" charset="-122"/>
              </a:defRPr>
            </a:lvl9pPr>
          </a:lstStyle>
          <a:p>
            <a:fld id="{FFF76677-5132-4060-B4C1-EF800E198F02}" type="slidenum">
              <a:rPr lang="it-IT" altLang="it-IT">
                <a:solidFill>
                  <a:srgbClr val="000000"/>
                </a:solidFill>
              </a:rPr>
              <a:pPr/>
              <a:t>85</a:t>
            </a:fld>
            <a:endParaRPr lang="it-IT" altLang="it-IT">
              <a:solidFill>
                <a:srgbClr val="000000"/>
              </a:solidFill>
            </a:endParaRPr>
          </a:p>
        </p:txBody>
      </p:sp>
    </p:spTree>
    <p:extLst>
      <p:ext uri="{BB962C8B-B14F-4D97-AF65-F5344CB8AC3E}">
        <p14:creationId xmlns:p14="http://schemas.microsoft.com/office/powerpoint/2010/main" val="13457048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p:spPr>
        <p:txBody>
          <a:bodyPr/>
          <a:lstStyle/>
          <a:p>
            <a:fld id="{C9E19CBD-56F7-4CE9-B02E-05127D44AFC2}" type="slidenum">
              <a:rPr lang="it-IT" altLang="it-IT" smtClean="0">
                <a:latin typeface="Arial" charset="0"/>
                <a:cs typeface="Arial" charset="0"/>
              </a:rPr>
              <a:pPr/>
              <a:t>86</a:t>
            </a:fld>
            <a:endParaRPr lang="it-IT" altLang="it-IT">
              <a:latin typeface="Arial" charset="0"/>
              <a:cs typeface="Arial" charset="0"/>
            </a:endParaRPr>
          </a:p>
        </p:txBody>
      </p:sp>
      <p:sp>
        <p:nvSpPr>
          <p:cNvPr id="288770" name="Rectangle 2"/>
          <p:cNvSpPr>
            <a:spLocks noGrp="1" noRot="1" noChangeAspect="1" noChangeArrowheads="1" noTextEdit="1"/>
          </p:cNvSpPr>
          <p:nvPr>
            <p:ph type="sldImg"/>
          </p:nvPr>
        </p:nvSpPr>
        <p:spPr>
          <a:xfrm>
            <a:off x="46038" y="698500"/>
            <a:ext cx="6599237" cy="3713163"/>
          </a:xfrm>
          <a:ln/>
        </p:spPr>
      </p:sp>
      <p:sp>
        <p:nvSpPr>
          <p:cNvPr id="288771" name="Rectangle 3"/>
          <p:cNvSpPr>
            <a:spLocks noGrp="1" noChangeArrowheads="1"/>
          </p:cNvSpPr>
          <p:nvPr>
            <p:ph type="body" idx="1"/>
          </p:nvPr>
        </p:nvSpPr>
        <p:spPr>
          <a:xfrm>
            <a:off x="892175" y="4643438"/>
            <a:ext cx="4910138" cy="4413250"/>
          </a:xfrm>
          <a:noFill/>
          <a:ln/>
        </p:spPr>
        <p:txBody>
          <a:bodyPr/>
          <a:lstStyle/>
          <a:p>
            <a:pPr eaLnBrk="1" hangingPunct="1"/>
            <a:r>
              <a:rPr lang="it-IT" altLang="it-IT" dirty="0"/>
              <a:t>Asma è associata a Rinite nel70-80% dei casi </a:t>
            </a:r>
          </a:p>
        </p:txBody>
      </p:sp>
    </p:spTree>
    <p:extLst>
      <p:ext uri="{BB962C8B-B14F-4D97-AF65-F5344CB8AC3E}">
        <p14:creationId xmlns:p14="http://schemas.microsoft.com/office/powerpoint/2010/main" val="35669084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439738" y="1252538"/>
            <a:ext cx="6010275" cy="3381375"/>
          </a:xfrm>
          <a:ln/>
        </p:spPr>
      </p:sp>
      <p:sp>
        <p:nvSpPr>
          <p:cNvPr id="624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83078"/>
            <a:r>
              <a:rPr lang="en-US" altLang="it-IT" dirty="0"/>
              <a:t>Se un </a:t>
            </a:r>
            <a:r>
              <a:rPr lang="en-US" altLang="it-IT" dirty="0" err="1"/>
              <a:t>paziente</a:t>
            </a:r>
            <a:r>
              <a:rPr lang="en-US" altLang="it-IT" dirty="0"/>
              <a:t> è </a:t>
            </a:r>
            <a:r>
              <a:rPr lang="en-US" altLang="it-IT" dirty="0" err="1"/>
              <a:t>sensibilizzato</a:t>
            </a:r>
            <a:r>
              <a:rPr lang="en-US" altLang="it-IT" dirty="0"/>
              <a:t> ad una </a:t>
            </a:r>
            <a:r>
              <a:rPr lang="en-US" altLang="it-IT" dirty="0" err="1"/>
              <a:t>proteina</a:t>
            </a:r>
            <a:r>
              <a:rPr lang="en-US" altLang="it-IT" dirty="0"/>
              <a:t> commune ai </a:t>
            </a:r>
            <a:r>
              <a:rPr lang="en-US" altLang="it-IT" dirty="0" err="1"/>
              <a:t>pollini</a:t>
            </a:r>
            <a:r>
              <a:rPr lang="en-US" altLang="it-IT" dirty="0"/>
              <a:t> la </a:t>
            </a:r>
            <a:r>
              <a:rPr lang="en-US" altLang="it-IT" dirty="0" err="1"/>
              <a:t>sintomatoogia</a:t>
            </a:r>
            <a:r>
              <a:rPr lang="en-US" altLang="it-IT" dirty="0"/>
              <a:t> </a:t>
            </a:r>
            <a:r>
              <a:rPr lang="en-US" altLang="it-IT" dirty="0" err="1"/>
              <a:t>può</a:t>
            </a:r>
            <a:r>
              <a:rPr lang="en-US" altLang="it-IT" dirty="0"/>
              <a:t> </a:t>
            </a:r>
            <a:r>
              <a:rPr lang="en-US" altLang="it-IT" dirty="0" err="1"/>
              <a:t>essrre</a:t>
            </a:r>
            <a:r>
              <a:rPr lang="en-US" altLang="it-IT" dirty="0"/>
              <a:t> </a:t>
            </a:r>
            <a:r>
              <a:rPr lang="en-US" altLang="it-IT" dirty="0" err="1"/>
              <a:t>duratura</a:t>
            </a:r>
            <a:r>
              <a:rPr lang="en-US" altLang="it-IT" dirty="0"/>
              <a:t> </a:t>
            </a:r>
            <a:endParaRPr lang="sv-SE" altLang="it-IT" dirty="0"/>
          </a:p>
        </p:txBody>
      </p:sp>
      <p:sp>
        <p:nvSpPr>
          <p:cNvPr id="62468" name="Slide Number Placeholder 3"/>
          <p:cNvSpPr txBox="1">
            <a:spLocks noGrp="1"/>
          </p:cNvSpPr>
          <p:nvPr/>
        </p:nvSpPr>
        <p:spPr bwMode="auto">
          <a:xfrm>
            <a:off x="3902117" y="9516498"/>
            <a:ext cx="2986037" cy="50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nchor="b"/>
          <a:lstStyle>
            <a:lvl1pPr defTabSz="457200">
              <a:defRPr sz="6600">
                <a:solidFill>
                  <a:schemeClr val="tx1"/>
                </a:solidFill>
                <a:latin typeface="Times New Roman" pitchFamily="18" charset="0"/>
              </a:defRPr>
            </a:lvl1pPr>
            <a:lvl2pPr marL="742950" indent="-285750" defTabSz="457200">
              <a:defRPr sz="6600">
                <a:solidFill>
                  <a:schemeClr val="tx1"/>
                </a:solidFill>
                <a:latin typeface="Times New Roman" pitchFamily="18" charset="0"/>
              </a:defRPr>
            </a:lvl2pPr>
            <a:lvl3pPr marL="1143000" indent="-228600" defTabSz="457200">
              <a:defRPr sz="6600">
                <a:solidFill>
                  <a:schemeClr val="tx1"/>
                </a:solidFill>
                <a:latin typeface="Times New Roman" pitchFamily="18" charset="0"/>
              </a:defRPr>
            </a:lvl3pPr>
            <a:lvl4pPr marL="1600200" indent="-228600" defTabSz="457200">
              <a:defRPr sz="6600">
                <a:solidFill>
                  <a:schemeClr val="tx1"/>
                </a:solidFill>
                <a:latin typeface="Times New Roman" pitchFamily="18" charset="0"/>
              </a:defRPr>
            </a:lvl4pPr>
            <a:lvl5pPr marL="2057400" indent="-228600" defTabSz="457200">
              <a:defRPr sz="6600">
                <a:solidFill>
                  <a:schemeClr val="tx1"/>
                </a:solidFill>
                <a:latin typeface="Times New Roman" pitchFamily="18" charset="0"/>
              </a:defRPr>
            </a:lvl5pPr>
            <a:lvl6pPr marL="2514600" indent="-228600" defTabSz="457200" eaLnBrk="0" fontAlgn="base" hangingPunct="0">
              <a:spcBef>
                <a:spcPct val="0"/>
              </a:spcBef>
              <a:spcAft>
                <a:spcPct val="0"/>
              </a:spcAft>
              <a:defRPr sz="6600">
                <a:solidFill>
                  <a:schemeClr val="tx1"/>
                </a:solidFill>
                <a:latin typeface="Times New Roman" pitchFamily="18" charset="0"/>
              </a:defRPr>
            </a:lvl6pPr>
            <a:lvl7pPr marL="2971800" indent="-228600" defTabSz="457200" eaLnBrk="0" fontAlgn="base" hangingPunct="0">
              <a:spcBef>
                <a:spcPct val="0"/>
              </a:spcBef>
              <a:spcAft>
                <a:spcPct val="0"/>
              </a:spcAft>
              <a:defRPr sz="6600">
                <a:solidFill>
                  <a:schemeClr val="tx1"/>
                </a:solidFill>
                <a:latin typeface="Times New Roman" pitchFamily="18" charset="0"/>
              </a:defRPr>
            </a:lvl7pPr>
            <a:lvl8pPr marL="3429000" indent="-228600" defTabSz="457200" eaLnBrk="0" fontAlgn="base" hangingPunct="0">
              <a:spcBef>
                <a:spcPct val="0"/>
              </a:spcBef>
              <a:spcAft>
                <a:spcPct val="0"/>
              </a:spcAft>
              <a:defRPr sz="6600">
                <a:solidFill>
                  <a:schemeClr val="tx1"/>
                </a:solidFill>
                <a:latin typeface="Times New Roman" pitchFamily="18" charset="0"/>
              </a:defRPr>
            </a:lvl8pPr>
            <a:lvl9pPr marL="3886200" indent="-228600" defTabSz="457200" eaLnBrk="0" fontAlgn="base" hangingPunct="0">
              <a:spcBef>
                <a:spcPct val="0"/>
              </a:spcBef>
              <a:spcAft>
                <a:spcPct val="0"/>
              </a:spcAft>
              <a:defRPr sz="6600">
                <a:solidFill>
                  <a:schemeClr val="tx1"/>
                </a:solidFill>
                <a:latin typeface="Times New Roman" pitchFamily="18" charset="0"/>
              </a:defRPr>
            </a:lvl9pPr>
          </a:lstStyle>
          <a:p>
            <a:pPr algn="r"/>
            <a:fld id="{1B7168F9-DE3C-4F22-ABEA-49303F333D6C}" type="slidenum">
              <a:rPr lang="en-US" altLang="it-IT" sz="1300">
                <a:latin typeface="Calibri" pitchFamily="34" charset="0"/>
              </a:rPr>
              <a:pPr algn="r"/>
              <a:t>90</a:t>
            </a:fld>
            <a:endParaRPr lang="en-US" altLang="it-IT" sz="1300">
              <a:latin typeface="Calibri" pitchFamily="34" charset="0"/>
            </a:endParaRPr>
          </a:p>
        </p:txBody>
      </p:sp>
    </p:spTree>
    <p:extLst>
      <p:ext uri="{BB962C8B-B14F-4D97-AF65-F5344CB8AC3E}">
        <p14:creationId xmlns:p14="http://schemas.microsoft.com/office/powerpoint/2010/main" val="8010771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CHIEDERE COSA FA; con cosa </a:t>
            </a:r>
            <a:r>
              <a:rPr lang="it-IT" dirty="0" err="1"/>
              <a:t>viejne</a:t>
            </a:r>
            <a:r>
              <a:rPr lang="it-IT" dirty="0"/>
              <a:t> a contatt90!!!!!!!!!!!!!!!!!!!!!!!!!!!!!!!!!!!!!</a:t>
            </a:r>
          </a:p>
          <a:p>
            <a:endParaRPr lang="it-IT" dirty="0"/>
          </a:p>
          <a:p>
            <a:endParaRPr lang="it-IT" dirty="0"/>
          </a:p>
          <a:p>
            <a:endParaRPr lang="it-IT" dirty="0"/>
          </a:p>
          <a:p>
            <a:endParaRPr lang="it-IT" dirty="0"/>
          </a:p>
          <a:p>
            <a:endParaRPr lang="it-IT" dirty="0"/>
          </a:p>
          <a:p>
            <a:r>
              <a:rPr lang="it-IT" dirty="0"/>
              <a:t>Vediamo</a:t>
            </a:r>
            <a:r>
              <a:rPr lang="it-IT" baseline="0" dirty="0"/>
              <a:t> alcuni esempi di allergeni derivanti dalla manipolazione/preparazione e conservazione degli alimenti:</a:t>
            </a:r>
            <a:endParaRPr lang="it-IT" dirty="0"/>
          </a:p>
          <a:p>
            <a:r>
              <a:rPr lang="it-IT" dirty="0"/>
              <a:t>ALLERGENI CONTENUTI</a:t>
            </a:r>
            <a:r>
              <a:rPr lang="it-IT" baseline="0" dirty="0"/>
              <a:t> NEGLI </a:t>
            </a:r>
            <a:r>
              <a:rPr lang="it-IT" dirty="0"/>
              <a:t>ALIMENTI IN PRIMIS</a:t>
            </a:r>
          </a:p>
          <a:p>
            <a:r>
              <a:rPr lang="it-IT" dirty="0"/>
              <a:t>(FARINE DI cereali E NON CEREALI</a:t>
            </a:r>
          </a:p>
          <a:p>
            <a:r>
              <a:rPr lang="it-IT" dirty="0"/>
              <a:t> piante/verdure/frutti/spezie, semi, tisane, funghi, frutti di mare e prodotti agricoli)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kern="1200" dirty="0">
                <a:solidFill>
                  <a:schemeClr val="tx1"/>
                </a:solidFill>
                <a:effectLst/>
                <a:latin typeface="+mn-lt"/>
                <a:ea typeface="+mn-ea"/>
                <a:cs typeface="+mn-cs"/>
              </a:rPr>
              <a:t>Per lo sgrassaggio e la tintura si usano formulati che contengono al loro interno prodotti sintetizzati a partire da lattosio, quindi uno scarto del siero (lavorazione del latte):</a:t>
            </a:r>
            <a:r>
              <a:rPr lang="it-IT" sz="1200" b="0" i="0" kern="1200" baseline="0" dirty="0">
                <a:solidFill>
                  <a:schemeClr val="tx1"/>
                </a:solidFill>
                <a:effectLst/>
                <a:latin typeface="+mn-lt"/>
                <a:ea typeface="+mn-ea"/>
                <a:cs typeface="+mn-cs"/>
              </a:rPr>
              <a:t> nuove conce naturali.</a:t>
            </a:r>
          </a:p>
          <a:p>
            <a:endParaRPr lang="it-IT" dirty="0"/>
          </a:p>
        </p:txBody>
      </p:sp>
      <p:sp>
        <p:nvSpPr>
          <p:cNvPr id="4" name="Segnaposto numero diapositiva 3"/>
          <p:cNvSpPr>
            <a:spLocks noGrp="1"/>
          </p:cNvSpPr>
          <p:nvPr>
            <p:ph type="sldNum" sz="quarter" idx="10"/>
          </p:nvPr>
        </p:nvSpPr>
        <p:spPr/>
        <p:txBody>
          <a:bodyPr/>
          <a:lstStyle/>
          <a:p>
            <a:fld id="{C95B34D1-DD0C-4821-93A5-385839CD2646}" type="slidenum">
              <a:rPr lang="it-IT">
                <a:solidFill>
                  <a:prstClr val="black"/>
                </a:solidFill>
              </a:rPr>
              <a:pPr/>
              <a:t>92</a:t>
            </a:fld>
            <a:endParaRPr lang="it-IT" dirty="0">
              <a:solidFill>
                <a:prstClr val="black"/>
              </a:solidFill>
            </a:endParaRPr>
          </a:p>
        </p:txBody>
      </p:sp>
    </p:spTree>
    <p:extLst>
      <p:ext uri="{BB962C8B-B14F-4D97-AF65-F5344CB8AC3E}">
        <p14:creationId xmlns:p14="http://schemas.microsoft.com/office/powerpoint/2010/main" val="3394780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L’esposizione ad alimenti è responsabile del 25% dei casi di asma occupazionale.</a:t>
            </a:r>
          </a:p>
        </p:txBody>
      </p:sp>
      <p:sp>
        <p:nvSpPr>
          <p:cNvPr id="4" name="Segnaposto numero diapositiva 3"/>
          <p:cNvSpPr>
            <a:spLocks noGrp="1"/>
          </p:cNvSpPr>
          <p:nvPr>
            <p:ph type="sldNum" sz="quarter" idx="5"/>
          </p:nvPr>
        </p:nvSpPr>
        <p:spPr/>
        <p:txBody>
          <a:bodyPr/>
          <a:lstStyle/>
          <a:p>
            <a:fld id="{F658D4BF-E345-4F3E-B19E-5370B4AD51A9}" type="slidenum">
              <a:rPr lang="it-IT" smtClean="0"/>
              <a:t>93</a:t>
            </a:fld>
            <a:endParaRPr lang="it-IT"/>
          </a:p>
        </p:txBody>
      </p:sp>
    </p:spTree>
    <p:extLst>
      <p:ext uri="{BB962C8B-B14F-4D97-AF65-F5344CB8AC3E}">
        <p14:creationId xmlns:p14="http://schemas.microsoft.com/office/powerpoint/2010/main" val="230808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anche nelle forma </a:t>
            </a:r>
            <a:r>
              <a:rPr lang="it-IT" dirty="0" err="1"/>
              <a:t>èiù</a:t>
            </a:r>
            <a:r>
              <a:rPr lang="it-IT" dirty="0"/>
              <a:t> severe sia di asma </a:t>
            </a:r>
          </a:p>
          <a:p>
            <a:r>
              <a:rPr lang="it-IT" dirty="0"/>
              <a:t>Inquadramento fondamentale anche per la gestione dell’asma</a:t>
            </a:r>
          </a:p>
        </p:txBody>
      </p:sp>
      <p:sp>
        <p:nvSpPr>
          <p:cNvPr id="4" name="Segnaposto numero diapositiva 3"/>
          <p:cNvSpPr>
            <a:spLocks noGrp="1"/>
          </p:cNvSpPr>
          <p:nvPr>
            <p:ph type="sldNum" sz="quarter" idx="5"/>
          </p:nvPr>
        </p:nvSpPr>
        <p:spPr/>
        <p:txBody>
          <a:bodyPr/>
          <a:lstStyle/>
          <a:p>
            <a:fld id="{CE6CBDC0-1052-CC4E-8E7A-0E945718BD1C}" type="slidenum">
              <a:rPr lang="it-IT" smtClean="0"/>
              <a:t>6</a:t>
            </a:fld>
            <a:endParaRPr lang="it-IT"/>
          </a:p>
        </p:txBody>
      </p:sp>
    </p:spTree>
    <p:extLst>
      <p:ext uri="{BB962C8B-B14F-4D97-AF65-F5344CB8AC3E}">
        <p14:creationId xmlns:p14="http://schemas.microsoft.com/office/powerpoint/2010/main" val="26557600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additivi (coloranti, addensanti, solfiti ed enzimi)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kern="1200" dirty="0" err="1">
                <a:solidFill>
                  <a:schemeClr val="dk1"/>
                </a:solidFill>
                <a:effectLst/>
                <a:latin typeface="+mn-lt"/>
                <a:ea typeface="+mn-ea"/>
                <a:cs typeface="+mn-cs"/>
              </a:rPr>
              <a:t>Transglutaminasi</a:t>
            </a:r>
            <a:r>
              <a:rPr lang="it-IT" sz="1200" b="0" i="0" kern="1200" dirty="0">
                <a:solidFill>
                  <a:schemeClr val="dk1"/>
                </a:solidFill>
                <a:effectLst/>
                <a:latin typeface="+mn-lt"/>
                <a:ea typeface="+mn-ea"/>
                <a:cs typeface="+mn-cs"/>
              </a:rPr>
              <a:t>: migliorare l'aspetto di prodotti emulsionati a base di carne. Legante per migliorare la consistenza degli alimenti ricchi di proteine (</a:t>
            </a:r>
            <a:r>
              <a:rPr lang="it-IT" sz="1200" b="0" i="0" kern="1200" dirty="0" err="1">
                <a:solidFill>
                  <a:schemeClr val="dk1"/>
                </a:solidFill>
                <a:effectLst/>
                <a:latin typeface="+mn-lt"/>
                <a:ea typeface="+mn-ea"/>
                <a:cs typeface="+mn-cs"/>
              </a:rPr>
              <a:t>surimi,prosciutto</a:t>
            </a:r>
            <a:r>
              <a:rPr lang="it-IT" sz="1200" b="0" i="0" kern="1200" dirty="0">
                <a:solidFill>
                  <a:schemeClr val="dk1"/>
                </a:solidFill>
                <a:effectLst/>
                <a:latin typeface="+mn-lt"/>
                <a:ea typeface="+mn-ea"/>
                <a:cs typeface="+mn-cs"/>
              </a:rPr>
              <a:t>)</a:t>
            </a:r>
          </a:p>
          <a:p>
            <a:r>
              <a:rPr lang="it-IT" dirty="0"/>
              <a:t>Alfa</a:t>
            </a:r>
            <a:r>
              <a:rPr lang="it-IT" baseline="0" dirty="0"/>
              <a:t> amilasi: favoriscono la fermentazione dell’impasto</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i="0" kern="1200" dirty="0">
                <a:solidFill>
                  <a:schemeClr val="tx1"/>
                </a:solidFill>
                <a:effectLst/>
                <a:latin typeface="+mn-lt"/>
                <a:ea typeface="+mn-ea"/>
                <a:cs typeface="+mn-cs"/>
              </a:rPr>
              <a:t>La papaina è un batticarne efficace perché segna le catene proteiche che rendono le carni fibrose e difficili da tagliare. </a:t>
            </a:r>
            <a:r>
              <a:rPr lang="it-IT" sz="1200" b="0" i="0" kern="1200" dirty="0">
                <a:solidFill>
                  <a:schemeClr val="tx1"/>
                </a:solidFill>
                <a:effectLst/>
                <a:latin typeface="+mn-lt"/>
                <a:ea typeface="+mn-ea"/>
                <a:cs typeface="+mn-cs"/>
              </a:rPr>
              <a:t>Questo enzima che scinde le proteine ​​e la digestione delle proteine ​​rompe le fibrille e il tessuto connettivo che contribuiscono a l'integrità strutturale della carne, quindi </a:t>
            </a:r>
            <a:r>
              <a:rPr lang="it-IT" sz="1200" b="0" i="0" kern="1200" dirty="0" err="1">
                <a:solidFill>
                  <a:schemeClr val="tx1"/>
                </a:solidFill>
                <a:effectLst/>
                <a:latin typeface="+mn-lt"/>
                <a:ea typeface="+mn-ea"/>
                <a:cs typeface="+mn-cs"/>
              </a:rPr>
              <a:t>tenderizzandola</a:t>
            </a:r>
            <a:r>
              <a:rPr lang="it-IT" sz="1200" b="0" i="0" kern="1200" dirty="0">
                <a:solidFill>
                  <a:schemeClr val="tx1"/>
                </a:solidFill>
                <a:effectLst/>
                <a:latin typeface="+mn-lt"/>
                <a:ea typeface="+mn-ea"/>
                <a:cs typeface="+mn-cs"/>
              </a:rPr>
              <a:t>.</a:t>
            </a:r>
            <a:endParaRPr lang="it-IT" dirty="0"/>
          </a:p>
          <a:p>
            <a:endParaRPr lang="it-IT" dirty="0"/>
          </a:p>
          <a:p>
            <a:endParaRPr lang="it-IT" dirty="0"/>
          </a:p>
          <a:p>
            <a:r>
              <a:rPr lang="it-IT" dirty="0"/>
              <a:t>contaminanti alimentari (acari, insetti, funghi e parassiti) presenti nelle strutture di lavorazione, preparazione e conservazione degli alimenti. Questi agenti contengono comunemente proteine (&gt;10 </a:t>
            </a:r>
            <a:r>
              <a:rPr lang="it-IT" dirty="0" err="1"/>
              <a:t>kDa</a:t>
            </a:r>
            <a:r>
              <a:rPr lang="it-IT" dirty="0"/>
              <a:t>) derivate da fonti alimentari, che agiscono come sensibilizzatori respiratori attraverso l'induzione di reazioni </a:t>
            </a:r>
            <a:r>
              <a:rPr lang="it-IT" dirty="0" err="1"/>
              <a:t>IgE</a:t>
            </a:r>
            <a:r>
              <a:rPr lang="it-IT" dirty="0"/>
              <a:t>-mediate.</a:t>
            </a:r>
            <a:r>
              <a:rPr lang="it-IT" baseline="0" dirty="0"/>
              <a:t> Ma non solo </a:t>
            </a:r>
            <a:r>
              <a:rPr lang="it-IT" baseline="0" dirty="0" err="1"/>
              <a:t>Ige</a:t>
            </a:r>
            <a:r>
              <a:rPr lang="it-IT" baseline="0" dirty="0"/>
              <a:t> mediate!!!VEDI DOPO MECCANISMI</a:t>
            </a:r>
            <a:endParaRPr lang="it-IT" dirty="0"/>
          </a:p>
        </p:txBody>
      </p:sp>
      <p:sp>
        <p:nvSpPr>
          <p:cNvPr id="4" name="Segnaposto numero diapositiva 3"/>
          <p:cNvSpPr>
            <a:spLocks noGrp="1"/>
          </p:cNvSpPr>
          <p:nvPr>
            <p:ph type="sldNum" sz="quarter" idx="10"/>
          </p:nvPr>
        </p:nvSpPr>
        <p:spPr/>
        <p:txBody>
          <a:bodyPr/>
          <a:lstStyle/>
          <a:p>
            <a:fld id="{C95B34D1-DD0C-4821-93A5-385839CD2646}" type="slidenum">
              <a:rPr lang="it-IT">
                <a:solidFill>
                  <a:prstClr val="black"/>
                </a:solidFill>
              </a:rPr>
              <a:pPr/>
              <a:t>94</a:t>
            </a:fld>
            <a:endParaRPr lang="it-IT" dirty="0">
              <a:solidFill>
                <a:prstClr val="black"/>
              </a:solidFill>
            </a:endParaRPr>
          </a:p>
        </p:txBody>
      </p:sp>
    </p:spTree>
    <p:extLst>
      <p:ext uri="{BB962C8B-B14F-4D97-AF65-F5344CB8AC3E}">
        <p14:creationId xmlns:p14="http://schemas.microsoft.com/office/powerpoint/2010/main" val="866002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766763"/>
            <a:ext cx="5486400" cy="3086100"/>
          </a:xfrm>
        </p:spPr>
      </p:sp>
      <p:sp>
        <p:nvSpPr>
          <p:cNvPr id="5" name="Notes Placeholder 4">
            <a:extLst>
              <a:ext uri="{FF2B5EF4-FFF2-40B4-BE49-F238E27FC236}">
                <a16:creationId xmlns:a16="http://schemas.microsoft.com/office/drawing/2014/main" id="{A2499D1D-AC2C-4811-B9E5-AA142546A7E4}"/>
              </a:ext>
            </a:extLst>
          </p:cNvPr>
          <p:cNvSpPr>
            <a:spLocks noGrp="1"/>
          </p:cNvSpPr>
          <p:nvPr>
            <p:ph type="body" sz="quarter" idx="3"/>
          </p:nvPr>
        </p:nvSpPr>
        <p:spPr/>
        <p:txBody>
          <a:bodyPr/>
          <a:lstStyle/>
          <a:p>
            <a:r>
              <a:rPr lang="en-US" dirty="0"/>
              <a:t>E </a:t>
            </a:r>
            <a:r>
              <a:rPr lang="en-US" dirty="0" err="1"/>
              <a:t>riunisce</a:t>
            </a:r>
            <a:r>
              <a:rPr lang="en-US" dirty="0"/>
              <a:t> una </a:t>
            </a:r>
            <a:r>
              <a:rPr lang="en-US" dirty="0" err="1"/>
              <a:t>serie</a:t>
            </a:r>
            <a:r>
              <a:rPr lang="en-US" dirty="0"/>
              <a:t> di </a:t>
            </a:r>
            <a:r>
              <a:rPr lang="en-US" dirty="0" err="1"/>
              <a:t>patologie</a:t>
            </a:r>
            <a:r>
              <a:rPr lang="en-US" dirty="0"/>
              <a:t>  </a:t>
            </a:r>
            <a:r>
              <a:rPr lang="en-US" dirty="0" err="1"/>
              <a:t>che</a:t>
            </a:r>
            <a:r>
              <a:rPr lang="en-US" dirty="0"/>
              <a:t>…(</a:t>
            </a:r>
            <a:r>
              <a:rPr lang="en-US" dirty="0" err="1"/>
              <a:t>scrivere</a:t>
            </a:r>
            <a:r>
              <a:rPr lang="en-US" dirty="0"/>
              <a:t> </a:t>
            </a:r>
            <a:r>
              <a:rPr lang="en-US" dirty="0" err="1"/>
              <a:t>quello</a:t>
            </a:r>
            <a:r>
              <a:rPr lang="en-US" dirty="0"/>
              <a:t> </a:t>
            </a:r>
            <a:r>
              <a:rPr lang="en-US" dirty="0" err="1"/>
              <a:t>che</a:t>
            </a:r>
            <a:r>
              <a:rPr lang="en-US" dirty="0"/>
              <a:t> ha </a:t>
            </a:r>
            <a:r>
              <a:rPr lang="en-US" dirty="0" err="1"/>
              <a:t>detto</a:t>
            </a:r>
            <a:r>
              <a:rPr lang="en-US" dirty="0"/>
              <a:t> </a:t>
            </a:r>
            <a:r>
              <a:rPr lang="en-US" dirty="0" err="1"/>
              <a:t>Asero</a:t>
            </a:r>
            <a:r>
              <a:rPr lang="en-US" dirty="0"/>
              <a:t>) con </a:t>
            </a:r>
            <a:r>
              <a:rPr lang="en-US" dirty="0" err="1"/>
              <a:t>età</a:t>
            </a:r>
            <a:r>
              <a:rPr lang="en-US" dirty="0"/>
              <a:t> di </a:t>
            </a:r>
            <a:r>
              <a:rPr lang="en-US" dirty="0" err="1"/>
              <a:t>insorgenza</a:t>
            </a:r>
            <a:r>
              <a:rPr lang="en-US" dirty="0"/>
              <a:t> </a:t>
            </a:r>
            <a:r>
              <a:rPr lang="en-US" dirty="0" err="1"/>
              <a:t>diversa</a:t>
            </a:r>
            <a:r>
              <a:rPr lang="en-US" dirty="0"/>
              <a:t> diverse e </a:t>
            </a:r>
            <a:r>
              <a:rPr lang="en-US" dirty="0" err="1"/>
              <a:t>specifiche</a:t>
            </a:r>
            <a:r>
              <a:rPr lang="en-US" dirty="0"/>
              <a:t> </a:t>
            </a:r>
            <a:r>
              <a:rPr lang="en-US" dirty="0" err="1"/>
              <a:t>manifestazioni</a:t>
            </a:r>
            <a:r>
              <a:rPr lang="en-US" dirty="0"/>
              <a:t> </a:t>
            </a:r>
            <a:r>
              <a:rPr lang="en-US" dirty="0" err="1"/>
              <a:t>cliniche</a:t>
            </a:r>
            <a:r>
              <a:rPr lang="en-US" dirty="0"/>
              <a:t> ma</a:t>
            </a:r>
          </a:p>
          <a:p>
            <a:r>
              <a:rPr lang="en-US" dirty="0"/>
              <a:t>Ma </a:t>
            </a:r>
            <a:r>
              <a:rPr lang="en-US" dirty="0" err="1"/>
              <a:t>vediamo</a:t>
            </a:r>
            <a:r>
              <a:rPr lang="en-US" dirty="0"/>
              <a:t> </a:t>
            </a:r>
            <a:r>
              <a:rPr lang="en-US" dirty="0" err="1"/>
              <a:t>che</a:t>
            </a:r>
            <a:r>
              <a:rPr lang="en-US" dirty="0"/>
              <a:t> una </a:t>
            </a:r>
            <a:r>
              <a:rPr lang="en-US" dirty="0" err="1"/>
              <a:t>hanno</a:t>
            </a:r>
            <a:r>
              <a:rPr lang="en-US" dirty="0"/>
              <a:t> un </a:t>
            </a:r>
            <a:r>
              <a:rPr lang="en-US" dirty="0" err="1"/>
              <a:t>denominatore</a:t>
            </a:r>
            <a:r>
              <a:rPr lang="en-US" dirty="0"/>
              <a:t> commune , la RINITE  ALLERGICA</a:t>
            </a:r>
          </a:p>
          <a:p>
            <a:endParaRPr lang="en-US" dirty="0"/>
          </a:p>
          <a:p>
            <a:r>
              <a:rPr lang="en-US" dirty="0"/>
              <a:t>La </a:t>
            </a:r>
            <a:r>
              <a:rPr lang="en-US" dirty="0" err="1"/>
              <a:t>patologia</a:t>
            </a:r>
            <a:r>
              <a:rPr lang="en-US" dirty="0"/>
              <a:t> </a:t>
            </a:r>
            <a:r>
              <a:rPr lang="en-US" dirty="0" err="1"/>
              <a:t>maggiormente</a:t>
            </a:r>
            <a:r>
              <a:rPr lang="en-US" dirty="0"/>
              <a:t> </a:t>
            </a:r>
            <a:r>
              <a:rPr lang="en-US" dirty="0" err="1"/>
              <a:t>assocata</a:t>
            </a:r>
            <a:r>
              <a:rPr lang="en-US" dirty="0"/>
              <a:t> a </a:t>
            </a:r>
            <a:r>
              <a:rPr lang="en-US" dirty="0" err="1"/>
              <a:t>Rinite</a:t>
            </a:r>
            <a:r>
              <a:rPr lang="en-US" dirty="0"/>
              <a:t> </a:t>
            </a:r>
            <a:r>
              <a:rPr lang="en-US" dirty="0" err="1"/>
              <a:t>allergica</a:t>
            </a:r>
            <a:r>
              <a:rPr lang="en-US" dirty="0"/>
              <a:t> , </a:t>
            </a:r>
            <a:r>
              <a:rPr lang="en-US" dirty="0" err="1"/>
              <a:t>fino</a:t>
            </a:r>
            <a:r>
              <a:rPr lang="en-US" dirty="0"/>
              <a:t> al 76%.</a:t>
            </a:r>
          </a:p>
          <a:p>
            <a:endParaRPr lang="en-US" dirty="0"/>
          </a:p>
          <a:p>
            <a:endParaRPr lang="en-US" dirty="0"/>
          </a:p>
          <a:p>
            <a:endParaRPr lang="en-US" dirty="0"/>
          </a:p>
          <a:p>
            <a:endParaRPr lang="en-US" dirty="0"/>
          </a:p>
          <a:p>
            <a:r>
              <a:rPr lang="en-US" dirty="0"/>
              <a:t>Ma le </a:t>
            </a:r>
            <a:r>
              <a:rPr lang="en-US" dirty="0" err="1"/>
              <a:t>frequenti</a:t>
            </a:r>
            <a:r>
              <a:rPr lang="en-US" dirty="0"/>
              <a:t> </a:t>
            </a:r>
            <a:r>
              <a:rPr lang="en-US" dirty="0" err="1"/>
              <a:t>associazioni</a:t>
            </a:r>
            <a:r>
              <a:rPr lang="en-US" dirty="0"/>
              <a:t> di </a:t>
            </a:r>
            <a:r>
              <a:rPr lang="en-US" dirty="0" err="1"/>
              <a:t>tipologia</a:t>
            </a:r>
            <a:r>
              <a:rPr lang="en-US" dirty="0"/>
              <a:t> di </a:t>
            </a:r>
            <a:r>
              <a:rPr lang="en-US" dirty="0" err="1"/>
              <a:t>patologia</a:t>
            </a:r>
            <a:r>
              <a:rPr lang="en-US" dirty="0"/>
              <a:t> </a:t>
            </a:r>
          </a:p>
          <a:p>
            <a:endParaRPr lang="en-US" dirty="0"/>
          </a:p>
          <a:p>
            <a:r>
              <a:rPr lang="en-US" dirty="0"/>
              <a:t>La </a:t>
            </a:r>
            <a:r>
              <a:rPr lang="en-US" dirty="0" err="1"/>
              <a:t>coesistenza</a:t>
            </a:r>
            <a:r>
              <a:rPr lang="en-US" dirty="0"/>
              <a:t> di</a:t>
            </a:r>
            <a:r>
              <a:rPr lang="en-US" baseline="0" dirty="0"/>
              <a:t> </a:t>
            </a:r>
            <a:r>
              <a:rPr lang="en-US" baseline="0" dirty="0" err="1"/>
              <a:t>malattie</a:t>
            </a:r>
            <a:r>
              <a:rPr lang="en-US" baseline="0" dirty="0"/>
              <a:t> Tipo2 , </a:t>
            </a:r>
            <a:r>
              <a:rPr lang="en-US" baseline="0" dirty="0" err="1"/>
              <a:t>può</a:t>
            </a:r>
            <a:r>
              <a:rPr lang="en-US" baseline="0" dirty="0"/>
              <a:t> </a:t>
            </a:r>
            <a:r>
              <a:rPr lang="en-US" baseline="0" dirty="0" err="1"/>
              <a:t>aggiungere</a:t>
            </a:r>
            <a:r>
              <a:rPr lang="en-US" baseline="0" dirty="0"/>
              <a:t> un peso </a:t>
            </a:r>
            <a:r>
              <a:rPr lang="en-US" baseline="0" dirty="0" err="1"/>
              <a:t>complessivo</a:t>
            </a:r>
            <a:r>
              <a:rPr lang="en-US" baseline="0" dirty="0"/>
              <a:t> </a:t>
            </a:r>
            <a:r>
              <a:rPr lang="en-US" baseline="0" dirty="0" err="1"/>
              <a:t>alla</a:t>
            </a:r>
            <a:r>
              <a:rPr lang="en-US" baseline="0" dirty="0"/>
              <a:t> </a:t>
            </a:r>
            <a:r>
              <a:rPr lang="en-US" baseline="0" dirty="0" err="1"/>
              <a:t>malattia</a:t>
            </a:r>
            <a:r>
              <a:rPr lang="en-US" baseline="0" dirty="0"/>
              <a:t> </a:t>
            </a:r>
            <a:endParaRPr lang="en-US" dirty="0"/>
          </a:p>
        </p:txBody>
      </p:sp>
      <p:sp>
        <p:nvSpPr>
          <p:cNvPr id="10" name="Slide Number Placeholder 3">
            <a:extLst>
              <a:ext uri="{FF2B5EF4-FFF2-40B4-BE49-F238E27FC236}">
                <a16:creationId xmlns:a16="http://schemas.microsoft.com/office/drawing/2014/main" id="{889C2228-07EC-4879-A401-2FA2809B5E2B}"/>
              </a:ext>
            </a:extLst>
          </p:cNvPr>
          <p:cNvSpPr>
            <a:spLocks noGrp="1"/>
          </p:cNvSpPr>
          <p:nvPr>
            <p:ph type="sldNum" sz="quarter" idx="5"/>
          </p:nvPr>
        </p:nvSpPr>
        <p:spPr>
          <a:xfrm>
            <a:off x="3884613" y="8685213"/>
            <a:ext cx="2971800"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A385B-B3A7-44A1-B040-743E307CF7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7734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p>
            <a:fld id="{5ABBF64B-C666-4801-BF55-13EDBF80A91E}" type="slidenum">
              <a:rPr lang="it-IT" altLang="it-IT" smtClean="0">
                <a:latin typeface="Arial" charset="0"/>
                <a:cs typeface="Arial" charset="0"/>
              </a:rPr>
              <a:pPr/>
              <a:t>96</a:t>
            </a:fld>
            <a:endParaRPr lang="it-IT" altLang="it-IT">
              <a:latin typeface="Arial" charset="0"/>
              <a:cs typeface="Arial"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pPr eaLnBrk="1" hangingPunct="1"/>
            <a:endParaRPr lang="it-IT" altLang="it-IT"/>
          </a:p>
        </p:txBody>
      </p:sp>
    </p:spTree>
    <p:extLst>
      <p:ext uri="{BB962C8B-B14F-4D97-AF65-F5344CB8AC3E}">
        <p14:creationId xmlns:p14="http://schemas.microsoft.com/office/powerpoint/2010/main" val="14092865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Epideche</a:t>
            </a:r>
            <a:r>
              <a:rPr lang="it-IT" dirty="0"/>
              <a:t> sappiamo essere presente nel 38%dei casi di </a:t>
            </a:r>
            <a:r>
              <a:rPr lang="it-IT" dirty="0" err="1"/>
              <a:t>CRSwNP</a:t>
            </a:r>
            <a:endParaRPr lang="it-IT" dirty="0"/>
          </a:p>
        </p:txBody>
      </p:sp>
      <p:sp>
        <p:nvSpPr>
          <p:cNvPr id="4" name="Segnaposto numero diapositiva 3"/>
          <p:cNvSpPr>
            <a:spLocks noGrp="1"/>
          </p:cNvSpPr>
          <p:nvPr>
            <p:ph type="sldNum" sz="quarter" idx="10"/>
          </p:nvPr>
        </p:nvSpPr>
        <p:spPr/>
        <p:txBody>
          <a:bodyPr/>
          <a:lstStyle/>
          <a:p>
            <a:fld id="{C6AF837D-5E1F-D94B-88DF-806C322F6C35}" type="slidenum">
              <a:rPr lang="it-IT" smtClean="0"/>
              <a:pPr/>
              <a:t>97</a:t>
            </a:fld>
            <a:endParaRPr lang="it-IT"/>
          </a:p>
        </p:txBody>
      </p:sp>
    </p:spTree>
    <p:extLst>
      <p:ext uri="{BB962C8B-B14F-4D97-AF65-F5344CB8AC3E}">
        <p14:creationId xmlns:p14="http://schemas.microsoft.com/office/powerpoint/2010/main" val="9236057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EBA8BB47-DFB8-4D9F-B613-2C958735072A}" type="slidenum">
              <a:rPr lang="it-IT" altLang="it-IT" smtClean="0"/>
              <a:pPr>
                <a:defRPr/>
              </a:pPr>
              <a:t>98</a:t>
            </a:fld>
            <a:endParaRPr lang="it-IT" altLang="it-IT"/>
          </a:p>
        </p:txBody>
      </p:sp>
    </p:spTree>
    <p:extLst>
      <p:ext uri="{BB962C8B-B14F-4D97-AF65-F5344CB8AC3E}">
        <p14:creationId xmlns:p14="http://schemas.microsoft.com/office/powerpoint/2010/main" val="2701677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6"/>
          <p:cNvSpPr>
            <a:spLocks noGrp="1" noChangeArrowheads="1"/>
          </p:cNvSpPr>
          <p:nvPr>
            <p:ph type="sldNum" sz="quarter" idx="5"/>
          </p:nvPr>
        </p:nvSpPr>
        <p:spPr>
          <a:noFill/>
        </p:spPr>
        <p:txBody>
          <a:bodyPr/>
          <a:lstStyle/>
          <a:p>
            <a:fld id="{DBEBDA1C-3CD4-4B9F-9784-2F630C1AFAAD}" type="slidenum">
              <a:rPr lang="en-GB" altLang="it-IT" smtClean="0">
                <a:latin typeface="Arial" charset="0"/>
                <a:cs typeface="Arial" charset="0"/>
              </a:rPr>
              <a:pPr/>
              <a:t>7</a:t>
            </a:fld>
            <a:endParaRPr lang="en-GB" altLang="it-IT">
              <a:latin typeface="Arial" charset="0"/>
              <a:cs typeface="Arial" charset="0"/>
            </a:endParaRPr>
          </a:p>
        </p:txBody>
      </p:sp>
      <p:sp>
        <p:nvSpPr>
          <p:cNvPr id="145411" name="Rectangle 1"/>
          <p:cNvSpPr>
            <a:spLocks noGrp="1" noRot="1" noChangeAspect="1" noChangeArrowheads="1" noTextEdit="1"/>
          </p:cNvSpPr>
          <p:nvPr>
            <p:ph type="sldImg"/>
          </p:nvPr>
        </p:nvSpPr>
        <p:spPr>
          <a:xfrm>
            <a:off x="104775" y="742950"/>
            <a:ext cx="6513513" cy="3663950"/>
          </a:xfrm>
          <a:solidFill>
            <a:srgbClr val="FFFFFF"/>
          </a:solidFill>
          <a:ln/>
        </p:spPr>
      </p:sp>
      <p:sp>
        <p:nvSpPr>
          <p:cNvPr id="145412" name="Text Box 2"/>
          <p:cNvSpPr>
            <a:spLocks noGrp="1" noChangeArrowheads="1"/>
          </p:cNvSpPr>
          <p:nvPr>
            <p:ph type="body" idx="1"/>
          </p:nvPr>
        </p:nvSpPr>
        <p:spPr>
          <a:xfrm>
            <a:off x="673100" y="4641850"/>
            <a:ext cx="5378450" cy="4398963"/>
          </a:xfrm>
          <a:noFill/>
          <a:ln/>
        </p:spPr>
        <p:txBody>
          <a:bodyPr tIns="9566"/>
          <a:lstStyle/>
          <a:p>
            <a:pPr algn="just" eaLnBrk="1">
              <a:lnSpc>
                <a:spcPct val="93000"/>
              </a:lnSpc>
              <a:spcBef>
                <a:spcPct val="0"/>
              </a:spcBef>
              <a:tabLst>
                <a:tab pos="652463" algn="l"/>
                <a:tab pos="1306513" algn="l"/>
                <a:tab pos="1960563" algn="l"/>
                <a:tab pos="2616200" algn="l"/>
                <a:tab pos="3270250" algn="l"/>
                <a:tab pos="3922713" algn="l"/>
                <a:tab pos="4578350" algn="l"/>
                <a:tab pos="5232400" algn="l"/>
              </a:tabLst>
            </a:pPr>
            <a:endParaRPr lang="it-IT" altLang="it-IT" dirty="0"/>
          </a:p>
          <a:p>
            <a:pPr algn="just" eaLnBrk="1">
              <a:lnSpc>
                <a:spcPct val="93000"/>
              </a:lnSpc>
              <a:spcBef>
                <a:spcPct val="0"/>
              </a:spcBef>
              <a:tabLst>
                <a:tab pos="652463" algn="l"/>
                <a:tab pos="1306513" algn="l"/>
                <a:tab pos="1960563" algn="l"/>
                <a:tab pos="2616200" algn="l"/>
                <a:tab pos="3270250" algn="l"/>
                <a:tab pos="3922713" algn="l"/>
                <a:tab pos="4578350" algn="l"/>
                <a:tab pos="5232400" algn="l"/>
              </a:tabLst>
            </a:pPr>
            <a:r>
              <a:rPr lang="it-IT" altLang="it-IT" dirty="0"/>
              <a:t>Lo stimo dall’esposizione induce una risposta immunologica </a:t>
            </a:r>
            <a:r>
              <a:rPr lang="it-IT" altLang="it-IT" dirty="0" err="1"/>
              <a:t>sistimolando</a:t>
            </a:r>
            <a:r>
              <a:rPr lang="it-IT" altLang="it-IT" dirty="0"/>
              <a:t> il sistema immunitario sua innato che adattativo</a:t>
            </a:r>
          </a:p>
          <a:p>
            <a:pPr algn="just" eaLnBrk="1">
              <a:lnSpc>
                <a:spcPct val="93000"/>
              </a:lnSpc>
              <a:spcBef>
                <a:spcPct val="0"/>
              </a:spcBef>
              <a:tabLst>
                <a:tab pos="652463" algn="l"/>
                <a:tab pos="1306513" algn="l"/>
                <a:tab pos="1960563" algn="l"/>
                <a:tab pos="2616200" algn="l"/>
                <a:tab pos="3270250" algn="l"/>
                <a:tab pos="3922713" algn="l"/>
                <a:tab pos="4578350" algn="l"/>
                <a:tab pos="5232400" algn="l"/>
              </a:tabLst>
            </a:pPr>
            <a:endParaRPr lang="it-IT" altLang="it-IT" dirty="0"/>
          </a:p>
          <a:p>
            <a:pPr algn="just" eaLnBrk="1">
              <a:lnSpc>
                <a:spcPct val="93000"/>
              </a:lnSpc>
              <a:spcBef>
                <a:spcPct val="0"/>
              </a:spcBef>
              <a:tabLst>
                <a:tab pos="652463" algn="l"/>
                <a:tab pos="1306513" algn="l"/>
                <a:tab pos="1960563" algn="l"/>
                <a:tab pos="2616200" algn="l"/>
                <a:tab pos="3270250" algn="l"/>
                <a:tab pos="3922713" algn="l"/>
                <a:tab pos="4578350" algn="l"/>
                <a:tab pos="5232400" algn="l"/>
              </a:tabLst>
            </a:pPr>
            <a:r>
              <a:rPr lang="it-IT" altLang="it-IT" dirty="0" err="1"/>
              <a:t>Pathophysiological</a:t>
            </a:r>
            <a:r>
              <a:rPr lang="it-IT" altLang="it-IT" dirty="0"/>
              <a:t> </a:t>
            </a:r>
            <a:r>
              <a:rPr lang="it-IT" altLang="it-IT" dirty="0" err="1"/>
              <a:t>mechanisms</a:t>
            </a:r>
            <a:r>
              <a:rPr lang="it-IT" altLang="it-IT" dirty="0"/>
              <a:t> in </a:t>
            </a:r>
            <a:r>
              <a:rPr lang="it-IT" altLang="it-IT" dirty="0" err="1"/>
              <a:t>asthma</a:t>
            </a:r>
            <a:r>
              <a:rPr lang="it-IT" altLang="it-IT" dirty="0"/>
              <a:t> </a:t>
            </a:r>
            <a:r>
              <a:rPr lang="it-IT" altLang="it-IT" dirty="0" err="1"/>
              <a:t>illustrated</a:t>
            </a:r>
            <a:r>
              <a:rPr lang="it-IT" altLang="it-IT" dirty="0"/>
              <a:t> by the </a:t>
            </a:r>
            <a:r>
              <a:rPr lang="it-IT" altLang="it-IT" dirty="0" err="1"/>
              <a:t>interactions</a:t>
            </a:r>
            <a:r>
              <a:rPr lang="it-IT" altLang="it-IT" dirty="0"/>
              <a:t> </a:t>
            </a:r>
            <a:r>
              <a:rPr lang="it-IT" altLang="it-IT" dirty="0" err="1"/>
              <a:t>between</a:t>
            </a:r>
            <a:r>
              <a:rPr lang="it-IT" altLang="it-IT" dirty="0"/>
              <a:t> </a:t>
            </a:r>
            <a:r>
              <a:rPr lang="it-IT" altLang="it-IT" dirty="0" err="1"/>
              <a:t>resident</a:t>
            </a:r>
            <a:r>
              <a:rPr lang="it-IT" altLang="it-IT" dirty="0"/>
              <a:t> and </a:t>
            </a:r>
            <a:r>
              <a:rPr lang="it-IT" altLang="it-IT" dirty="0" err="1"/>
              <a:t>inflammatory</a:t>
            </a:r>
            <a:r>
              <a:rPr lang="it-IT" altLang="it-IT" dirty="0"/>
              <a:t> </a:t>
            </a:r>
            <a:r>
              <a:rPr lang="it-IT" altLang="it-IT" dirty="0" err="1"/>
              <a:t>cells</a:t>
            </a:r>
            <a:r>
              <a:rPr lang="it-IT" altLang="it-IT" dirty="0"/>
              <a:t> and the external </a:t>
            </a:r>
            <a:r>
              <a:rPr lang="it-IT" altLang="it-IT" dirty="0" err="1"/>
              <a:t>environment</a:t>
            </a:r>
            <a:r>
              <a:rPr lang="it-IT" altLang="it-IT" dirty="0"/>
              <a:t>. The </a:t>
            </a:r>
            <a:r>
              <a:rPr lang="it-IT" altLang="it-IT" dirty="0" err="1"/>
              <a:t>importance</a:t>
            </a:r>
            <a:r>
              <a:rPr lang="it-IT" altLang="it-IT" dirty="0"/>
              <a:t> of the T helper </a:t>
            </a:r>
            <a:r>
              <a:rPr lang="it-IT" altLang="it-IT" dirty="0" err="1"/>
              <a:t>type</a:t>
            </a:r>
            <a:r>
              <a:rPr lang="it-IT" altLang="it-IT" dirty="0"/>
              <a:t> 2 (Th2) </a:t>
            </a:r>
            <a:r>
              <a:rPr lang="it-IT" altLang="it-IT" dirty="0" err="1"/>
              <a:t>cells</a:t>
            </a:r>
            <a:r>
              <a:rPr lang="it-IT" altLang="it-IT" dirty="0"/>
              <a:t> </a:t>
            </a:r>
            <a:r>
              <a:rPr lang="it-IT" altLang="it-IT" dirty="0" err="1"/>
              <a:t>is</a:t>
            </a:r>
            <a:r>
              <a:rPr lang="it-IT" altLang="it-IT" dirty="0"/>
              <a:t> </a:t>
            </a:r>
            <a:r>
              <a:rPr lang="it-IT" altLang="it-IT" dirty="0" err="1"/>
              <a:t>shown</a:t>
            </a:r>
            <a:r>
              <a:rPr lang="it-IT" altLang="it-IT" dirty="0"/>
              <a:t> by the </a:t>
            </a:r>
            <a:r>
              <a:rPr lang="it-IT" altLang="it-IT" dirty="0" err="1"/>
              <a:t>contribution</a:t>
            </a:r>
            <a:r>
              <a:rPr lang="it-IT" altLang="it-IT" dirty="0"/>
              <a:t> of Th2 </a:t>
            </a:r>
            <a:r>
              <a:rPr lang="it-IT" altLang="it-IT" dirty="0" err="1"/>
              <a:t>cytokines</a:t>
            </a:r>
            <a:r>
              <a:rPr lang="it-IT" altLang="it-IT" dirty="0"/>
              <a:t> IL‐4, IL‐5 and IL‐13 to </a:t>
            </a:r>
            <a:r>
              <a:rPr lang="it-IT" altLang="it-IT" dirty="0" err="1"/>
              <a:t>eosinophilic</a:t>
            </a:r>
            <a:r>
              <a:rPr lang="it-IT" altLang="it-IT" dirty="0"/>
              <a:t> </a:t>
            </a:r>
            <a:r>
              <a:rPr lang="it-IT" altLang="it-IT" dirty="0" err="1"/>
              <a:t>inflammation</a:t>
            </a:r>
            <a:r>
              <a:rPr lang="it-IT" altLang="it-IT" dirty="0"/>
              <a:t> and </a:t>
            </a:r>
            <a:r>
              <a:rPr lang="it-IT" altLang="it-IT" dirty="0" err="1"/>
              <a:t>IgE</a:t>
            </a:r>
            <a:r>
              <a:rPr lang="it-IT" altLang="it-IT" dirty="0"/>
              <a:t> production. Innate </a:t>
            </a:r>
            <a:r>
              <a:rPr lang="it-IT" altLang="it-IT" dirty="0" err="1"/>
              <a:t>lymphoid</a:t>
            </a:r>
            <a:r>
              <a:rPr lang="it-IT" altLang="it-IT" dirty="0"/>
              <a:t> </a:t>
            </a:r>
            <a:r>
              <a:rPr lang="it-IT" altLang="it-IT" dirty="0" err="1"/>
              <a:t>cell</a:t>
            </a:r>
            <a:r>
              <a:rPr lang="it-IT" altLang="it-IT" dirty="0"/>
              <a:t> </a:t>
            </a:r>
            <a:r>
              <a:rPr lang="it-IT" altLang="it-IT" dirty="0" err="1"/>
              <a:t>type</a:t>
            </a:r>
            <a:r>
              <a:rPr lang="it-IT" altLang="it-IT" dirty="0"/>
              <a:t> 2 (ILC‐2) </a:t>
            </a:r>
            <a:r>
              <a:rPr lang="it-IT" altLang="it-IT" dirty="0" err="1"/>
              <a:t>may</a:t>
            </a:r>
            <a:r>
              <a:rPr lang="it-IT" altLang="it-IT" dirty="0"/>
              <a:t> </a:t>
            </a:r>
            <a:r>
              <a:rPr lang="it-IT" altLang="it-IT" dirty="0" err="1"/>
              <a:t>also</a:t>
            </a:r>
            <a:r>
              <a:rPr lang="it-IT" altLang="it-IT" dirty="0"/>
              <a:t> </a:t>
            </a:r>
            <a:r>
              <a:rPr lang="it-IT" altLang="it-IT" dirty="0" err="1"/>
              <a:t>contribute</a:t>
            </a:r>
            <a:r>
              <a:rPr lang="it-IT" altLang="it-IT" dirty="0"/>
              <a:t> to the production of IL‐5 and IL‐13, and Th1 and Th17 </a:t>
            </a:r>
            <a:r>
              <a:rPr lang="it-IT" altLang="it-IT" dirty="0" err="1"/>
              <a:t>cells</a:t>
            </a:r>
            <a:r>
              <a:rPr lang="it-IT" altLang="it-IT" dirty="0"/>
              <a:t> to a more </a:t>
            </a:r>
            <a:r>
              <a:rPr lang="it-IT" altLang="it-IT" dirty="0" err="1"/>
              <a:t>neutrophilic</a:t>
            </a:r>
            <a:r>
              <a:rPr lang="it-IT" altLang="it-IT" dirty="0"/>
              <a:t> </a:t>
            </a:r>
            <a:r>
              <a:rPr lang="it-IT" altLang="it-IT" dirty="0" err="1"/>
              <a:t>inflammation</a:t>
            </a:r>
            <a:r>
              <a:rPr lang="it-IT" altLang="it-IT" dirty="0"/>
              <a:t>. </a:t>
            </a:r>
            <a:r>
              <a:rPr lang="it-IT" altLang="it-IT" dirty="0" err="1"/>
              <a:t>Airway</a:t>
            </a:r>
            <a:r>
              <a:rPr lang="it-IT" altLang="it-IT" dirty="0"/>
              <a:t> wall </a:t>
            </a:r>
            <a:r>
              <a:rPr lang="it-IT" altLang="it-IT" dirty="0" err="1"/>
              <a:t>remodelling</a:t>
            </a:r>
            <a:r>
              <a:rPr lang="it-IT" altLang="it-IT" dirty="0"/>
              <a:t> and </a:t>
            </a:r>
            <a:r>
              <a:rPr lang="it-IT" altLang="it-IT" dirty="0" err="1"/>
              <a:t>repair</a:t>
            </a:r>
            <a:r>
              <a:rPr lang="it-IT" altLang="it-IT" dirty="0"/>
              <a:t> are </a:t>
            </a:r>
            <a:r>
              <a:rPr lang="it-IT" altLang="it-IT" dirty="0" err="1"/>
              <a:t>also</a:t>
            </a:r>
            <a:r>
              <a:rPr lang="it-IT" altLang="it-IT" dirty="0"/>
              <a:t> </a:t>
            </a:r>
            <a:r>
              <a:rPr lang="it-IT" altLang="it-IT" dirty="0" err="1"/>
              <a:t>important</a:t>
            </a:r>
            <a:r>
              <a:rPr lang="it-IT" altLang="it-IT" dirty="0"/>
              <a:t> </a:t>
            </a:r>
            <a:r>
              <a:rPr lang="it-IT" altLang="it-IT" dirty="0" err="1"/>
              <a:t>processes</a:t>
            </a:r>
            <a:r>
              <a:rPr lang="it-IT" altLang="it-IT" dirty="0"/>
              <a:t> </a:t>
            </a:r>
            <a:r>
              <a:rPr lang="it-IT" altLang="it-IT" dirty="0" err="1"/>
              <a:t>that</a:t>
            </a:r>
            <a:r>
              <a:rPr lang="it-IT" altLang="it-IT" dirty="0"/>
              <a:t> </a:t>
            </a:r>
            <a:r>
              <a:rPr lang="it-IT" altLang="it-IT" dirty="0" err="1"/>
              <a:t>could</a:t>
            </a:r>
            <a:r>
              <a:rPr lang="it-IT" altLang="it-IT" dirty="0"/>
              <a:t> be </a:t>
            </a:r>
            <a:r>
              <a:rPr lang="it-IT" altLang="it-IT" dirty="0" err="1"/>
              <a:t>driven</a:t>
            </a:r>
            <a:r>
              <a:rPr lang="it-IT" altLang="it-IT" dirty="0"/>
              <a:t> by Th2 </a:t>
            </a:r>
            <a:r>
              <a:rPr lang="it-IT" altLang="it-IT" dirty="0" err="1"/>
              <a:t>cytokines</a:t>
            </a:r>
            <a:r>
              <a:rPr lang="it-IT" altLang="it-IT" dirty="0"/>
              <a:t> </a:t>
            </a:r>
            <a:r>
              <a:rPr lang="it-IT" altLang="it-IT" dirty="0" err="1"/>
              <a:t>as</a:t>
            </a:r>
            <a:r>
              <a:rPr lang="it-IT" altLang="it-IT" dirty="0"/>
              <a:t> </a:t>
            </a:r>
            <a:r>
              <a:rPr lang="it-IT" altLang="it-IT" dirty="0" err="1"/>
              <a:t>well</a:t>
            </a:r>
            <a:r>
              <a:rPr lang="it-IT" altLang="it-IT" dirty="0"/>
              <a:t> </a:t>
            </a:r>
            <a:r>
              <a:rPr lang="it-IT" altLang="it-IT" dirty="0" err="1"/>
              <a:t>as</a:t>
            </a:r>
            <a:r>
              <a:rPr lang="it-IT" altLang="it-IT" dirty="0"/>
              <a:t> by growth factors and </a:t>
            </a:r>
            <a:r>
              <a:rPr lang="it-IT" altLang="it-IT" dirty="0" err="1"/>
              <a:t>cytokines</a:t>
            </a:r>
            <a:r>
              <a:rPr lang="it-IT" altLang="it-IT" dirty="0"/>
              <a:t> </a:t>
            </a:r>
            <a:r>
              <a:rPr lang="it-IT" altLang="it-IT" dirty="0" err="1"/>
              <a:t>derived</a:t>
            </a:r>
            <a:r>
              <a:rPr lang="it-IT" altLang="it-IT" dirty="0"/>
              <a:t> from </a:t>
            </a:r>
            <a:r>
              <a:rPr lang="it-IT" altLang="it-IT" dirty="0" err="1"/>
              <a:t>epithelial</a:t>
            </a:r>
            <a:r>
              <a:rPr lang="it-IT" altLang="it-IT" dirty="0"/>
              <a:t> </a:t>
            </a:r>
            <a:r>
              <a:rPr lang="it-IT" altLang="it-IT" dirty="0" err="1"/>
              <a:t>cells</a:t>
            </a:r>
            <a:r>
              <a:rPr lang="it-IT" altLang="it-IT" dirty="0"/>
              <a:t> and </a:t>
            </a:r>
            <a:r>
              <a:rPr lang="it-IT" altLang="it-IT" dirty="0" err="1"/>
              <a:t>macrophages</a:t>
            </a:r>
            <a:r>
              <a:rPr lang="it-IT" altLang="it-IT" dirty="0"/>
              <a:t>.</a:t>
            </a:r>
          </a:p>
          <a:p>
            <a:pPr>
              <a:tabLst>
                <a:tab pos="652463" algn="l"/>
                <a:tab pos="1306513" algn="l"/>
                <a:tab pos="1960563" algn="l"/>
                <a:tab pos="2616200" algn="l"/>
                <a:tab pos="3270250" algn="l"/>
                <a:tab pos="3922713" algn="l"/>
                <a:tab pos="4578350" algn="l"/>
                <a:tab pos="5232400" algn="l"/>
              </a:tabLst>
            </a:pPr>
            <a:endParaRPr lang="it-IT" altLang="it-IT" dirty="0"/>
          </a:p>
          <a:p>
            <a:pPr>
              <a:tabLst>
                <a:tab pos="652463" algn="l"/>
                <a:tab pos="1306513" algn="l"/>
                <a:tab pos="1960563" algn="l"/>
                <a:tab pos="2616200" algn="l"/>
                <a:tab pos="3270250" algn="l"/>
                <a:tab pos="3922713" algn="l"/>
                <a:tab pos="4578350" algn="l"/>
                <a:tab pos="5232400" algn="l"/>
              </a:tabLst>
            </a:pPr>
            <a:r>
              <a:rPr lang="en-GB" altLang="it-IT" dirty="0"/>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it-IT" altLang="it-IT" dirty="0"/>
          </a:p>
        </p:txBody>
      </p:sp>
    </p:spTree>
    <p:extLst>
      <p:ext uri="{BB962C8B-B14F-4D97-AF65-F5344CB8AC3E}">
        <p14:creationId xmlns:p14="http://schemas.microsoft.com/office/powerpoint/2010/main" val="95741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…analizzando i singoli meccanismi dell’Allergia </a:t>
            </a:r>
          </a:p>
          <a:p>
            <a:endParaRPr lang="it-IT" dirty="0"/>
          </a:p>
          <a:p>
            <a:endParaRPr lang="it-IT" dirty="0"/>
          </a:p>
          <a:p>
            <a:r>
              <a:rPr lang="it-IT" dirty="0"/>
              <a:t>Che sono fortemente </a:t>
            </a:r>
            <a:r>
              <a:rPr lang="it-IT" dirty="0" err="1"/>
              <a:t>cominucanti</a:t>
            </a:r>
            <a:r>
              <a:rPr lang="it-IT" dirty="0"/>
              <a:t> tra di loro ma …………………………………</a:t>
            </a:r>
          </a:p>
          <a:p>
            <a:r>
              <a:rPr lang="it-IT" dirty="0"/>
              <a:t>Ricordiamo come</a:t>
            </a:r>
            <a:r>
              <a:rPr lang="it-IT" baseline="0" dirty="0"/>
              <a:t> il meccanismo immunologico dell’infiammazione tipo 2 comprende la risposta immune adattativa dallo stimolo allergenico e la risposta immune Innata </a:t>
            </a:r>
          </a:p>
          <a:p>
            <a:r>
              <a:rPr lang="it-IT" baseline="0" dirty="0"/>
              <a:t>Le </a:t>
            </a:r>
            <a:r>
              <a:rPr lang="it-IT" baseline="0" dirty="0" err="1"/>
              <a:t>IgE</a:t>
            </a:r>
            <a:r>
              <a:rPr lang="it-IT" baseline="0" dirty="0"/>
              <a:t> hanno un’</a:t>
            </a:r>
            <a:r>
              <a:rPr lang="it-IT" baseline="0" dirty="0" err="1"/>
              <a:t>aziene</a:t>
            </a:r>
            <a:r>
              <a:rPr lang="it-IT" baseline="0" dirty="0"/>
              <a:t> sinergica di ulteriore STIMOLO DELLA RISPOSTA IMMAUNOLOGICA INNATA</a:t>
            </a:r>
            <a:endParaRPr lang="it-IT" dirty="0"/>
          </a:p>
        </p:txBody>
      </p:sp>
      <p:sp>
        <p:nvSpPr>
          <p:cNvPr id="4" name="Segnaposto numero diapositiva 3"/>
          <p:cNvSpPr>
            <a:spLocks noGrp="1"/>
          </p:cNvSpPr>
          <p:nvPr>
            <p:ph type="sldNum" sz="quarter" idx="10"/>
          </p:nvPr>
        </p:nvSpPr>
        <p:spPr/>
        <p:txBody>
          <a:bodyPr/>
          <a:lstStyle/>
          <a:p>
            <a:fld id="{CE6CBDC0-1052-CC4E-8E7A-0E945718BD1C}" type="slidenum">
              <a:rPr lang="it-IT" smtClean="0"/>
              <a:t>8</a:t>
            </a:fld>
            <a:endParaRPr lang="it-IT"/>
          </a:p>
        </p:txBody>
      </p:sp>
    </p:spTree>
    <p:extLst>
      <p:ext uri="{BB962C8B-B14F-4D97-AF65-F5344CB8AC3E}">
        <p14:creationId xmlns:p14="http://schemas.microsoft.com/office/powerpoint/2010/main" val="331481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t>
            </a:r>
          </a:p>
          <a:p>
            <a:r>
              <a:rPr lang="it-IT" dirty="0"/>
              <a:t>SAPPIAMO CHE LE </a:t>
            </a:r>
            <a:r>
              <a:rPr lang="it-IT" dirty="0" err="1"/>
              <a:t>iGe</a:t>
            </a:r>
            <a:r>
              <a:rPr lang="it-IT" dirty="0"/>
              <a:t> HANNO UN RUOLO </a:t>
            </a:r>
            <a:r>
              <a:rPr lang="it-IT" b="1" dirty="0"/>
              <a:t>NON SOLO </a:t>
            </a:r>
            <a:r>
              <a:rPr lang="it-IT" dirty="0"/>
              <a:t>NELLA REAZIONE IMMEDIATA MA con la </a:t>
            </a:r>
            <a:r>
              <a:rPr lang="it-IT" baseline="0" dirty="0"/>
              <a:t>persistenza dello stimolo le stesse </a:t>
            </a:r>
            <a:r>
              <a:rPr lang="it-IT" baseline="0" dirty="0" err="1"/>
              <a:t>IgE</a:t>
            </a:r>
            <a:r>
              <a:rPr lang="it-IT" baseline="0" dirty="0"/>
              <a:t> </a:t>
            </a:r>
            <a:r>
              <a:rPr lang="it-IT" baseline="0" dirty="0" err="1"/>
              <a:t>agsicono</a:t>
            </a:r>
            <a:r>
              <a:rPr lang="it-IT" baseline="0" dirty="0"/>
              <a:t> anche sulla cellule della risposta adattativa </a:t>
            </a:r>
            <a:r>
              <a:rPr lang="it-IT" baseline="0" dirty="0" err="1"/>
              <a:t>avolgendo</a:t>
            </a:r>
            <a:r>
              <a:rPr lang="it-IT" baseline="0" dirty="0"/>
              <a:t> un </a:t>
            </a:r>
            <a:r>
              <a:rPr lang="it-IT" baseline="0" dirty="0" err="1"/>
              <a:t>afunzione</a:t>
            </a:r>
            <a:r>
              <a:rPr lang="it-IT" baseline="0" dirty="0"/>
              <a:t> sulla </a:t>
            </a:r>
            <a:r>
              <a:rPr lang="it-IT" b="1" baseline="0" dirty="0"/>
              <a:t>perpetuazione dell’infiammazione </a:t>
            </a:r>
            <a:r>
              <a:rPr lang="it-IT" baseline="0" dirty="0"/>
              <a:t>e sulla cronicità della patologia che </a:t>
            </a:r>
            <a:r>
              <a:rPr lang="it-IT" dirty="0"/>
              <a:t>dobbiamo pensare alle</a:t>
            </a:r>
            <a:r>
              <a:rPr lang="it-IT" baseline="0" dirty="0"/>
              <a:t> forme </a:t>
            </a:r>
            <a:r>
              <a:rPr lang="it-IT" baseline="0" dirty="0" err="1"/>
              <a:t>IgE</a:t>
            </a:r>
            <a:r>
              <a:rPr lang="it-IT" baseline="0" dirty="0"/>
              <a:t> mediate come sintomatologia acuta ma anche cronica, diventa pertanto fondamenta l’ANAMNESI nel capire la storia ella patologia</a:t>
            </a:r>
            <a:endParaRPr lang="it-IT" dirty="0"/>
          </a:p>
        </p:txBody>
      </p:sp>
      <p:sp>
        <p:nvSpPr>
          <p:cNvPr id="4" name="Segnaposto numero diapositiva 3"/>
          <p:cNvSpPr>
            <a:spLocks noGrp="1"/>
          </p:cNvSpPr>
          <p:nvPr>
            <p:ph type="sldNum" sz="quarter" idx="10"/>
          </p:nvPr>
        </p:nvSpPr>
        <p:spPr/>
        <p:txBody>
          <a:bodyPr/>
          <a:lstStyle/>
          <a:p>
            <a:fld id="{CE6CBDC0-1052-CC4E-8E7A-0E945718BD1C}" type="slidenum">
              <a:rPr lang="it-IT" smtClean="0"/>
              <a:t>9</a:t>
            </a:fld>
            <a:endParaRPr lang="it-IT"/>
          </a:p>
        </p:txBody>
      </p:sp>
    </p:spTree>
    <p:extLst>
      <p:ext uri="{BB962C8B-B14F-4D97-AF65-F5344CB8AC3E}">
        <p14:creationId xmlns:p14="http://schemas.microsoft.com/office/powerpoint/2010/main" val="250329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3277A5-1724-AC48-9B6D-D08FE1577CC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C331927-50DB-584E-BDF0-7333C217F4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9126D34-51E9-0546-BDB8-CE7089E4ED2F}"/>
              </a:ext>
            </a:extLst>
          </p:cNvPr>
          <p:cNvSpPr>
            <a:spLocks noGrp="1"/>
          </p:cNvSpPr>
          <p:nvPr>
            <p:ph type="dt" sz="half" idx="10"/>
          </p:nvPr>
        </p:nvSpPr>
        <p:spPr/>
        <p:txBody>
          <a:bodyPr/>
          <a:lstStyle/>
          <a:p>
            <a:fld id="{6DDA2076-163D-DC41-BE91-F6E244672BE7}" type="datetimeFigureOut">
              <a:rPr lang="it-IT" smtClean="0"/>
              <a:t>12/05/2026</a:t>
            </a:fld>
            <a:endParaRPr lang="it-IT"/>
          </a:p>
        </p:txBody>
      </p:sp>
      <p:sp>
        <p:nvSpPr>
          <p:cNvPr id="5" name="Segnaposto piè di pagina 4">
            <a:extLst>
              <a:ext uri="{FF2B5EF4-FFF2-40B4-BE49-F238E27FC236}">
                <a16:creationId xmlns:a16="http://schemas.microsoft.com/office/drawing/2014/main" id="{99CFDE30-FFB5-1740-BD5D-E389CF8AC77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581DEDF-7AA4-A74F-AE6C-3B6FA70087A2}"/>
              </a:ext>
            </a:extLst>
          </p:cNvPr>
          <p:cNvSpPr>
            <a:spLocks noGrp="1"/>
          </p:cNvSpPr>
          <p:nvPr>
            <p:ph type="sldNum" sz="quarter" idx="12"/>
          </p:nvPr>
        </p:nvSpPr>
        <p:spPr/>
        <p:txBody>
          <a:bodyPr/>
          <a:lstStyle/>
          <a:p>
            <a:fld id="{7E143278-771F-9B44-880E-684285A4833A}" type="slidenum">
              <a:rPr lang="it-IT" smtClean="0"/>
              <a:t>‹N›</a:t>
            </a:fld>
            <a:endParaRPr lang="it-IT"/>
          </a:p>
        </p:txBody>
      </p:sp>
    </p:spTree>
    <p:extLst>
      <p:ext uri="{BB962C8B-B14F-4D97-AF65-F5344CB8AC3E}">
        <p14:creationId xmlns:p14="http://schemas.microsoft.com/office/powerpoint/2010/main" val="173011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775A9E-CC71-0E43-BE71-B9E04BB1302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F347175-3648-F642-9041-5C2265C3C46B}"/>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747B90F4-3F70-214A-8D8A-579DF81552FD}"/>
              </a:ext>
            </a:extLst>
          </p:cNvPr>
          <p:cNvSpPr>
            <a:spLocks noGrp="1"/>
          </p:cNvSpPr>
          <p:nvPr>
            <p:ph type="dt" sz="half" idx="10"/>
          </p:nvPr>
        </p:nvSpPr>
        <p:spPr/>
        <p:txBody>
          <a:bodyPr/>
          <a:lstStyle/>
          <a:p>
            <a:fld id="{6DDA2076-163D-DC41-BE91-F6E244672BE7}" type="datetimeFigureOut">
              <a:rPr lang="it-IT" smtClean="0"/>
              <a:t>12/05/2026</a:t>
            </a:fld>
            <a:endParaRPr lang="it-IT"/>
          </a:p>
        </p:txBody>
      </p:sp>
      <p:sp>
        <p:nvSpPr>
          <p:cNvPr id="5" name="Segnaposto piè di pagina 4">
            <a:extLst>
              <a:ext uri="{FF2B5EF4-FFF2-40B4-BE49-F238E27FC236}">
                <a16:creationId xmlns:a16="http://schemas.microsoft.com/office/drawing/2014/main" id="{14BF0B41-C5B4-AB44-ADC0-6ED5FC24971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BD11CCA-C90F-314F-840E-836DEFE523FB}"/>
              </a:ext>
            </a:extLst>
          </p:cNvPr>
          <p:cNvSpPr>
            <a:spLocks noGrp="1"/>
          </p:cNvSpPr>
          <p:nvPr>
            <p:ph type="sldNum" sz="quarter" idx="12"/>
          </p:nvPr>
        </p:nvSpPr>
        <p:spPr/>
        <p:txBody>
          <a:bodyPr/>
          <a:lstStyle/>
          <a:p>
            <a:fld id="{7E143278-771F-9B44-880E-684285A4833A}" type="slidenum">
              <a:rPr lang="it-IT" smtClean="0"/>
              <a:t>‹N›</a:t>
            </a:fld>
            <a:endParaRPr lang="it-IT"/>
          </a:p>
        </p:txBody>
      </p:sp>
    </p:spTree>
    <p:extLst>
      <p:ext uri="{BB962C8B-B14F-4D97-AF65-F5344CB8AC3E}">
        <p14:creationId xmlns:p14="http://schemas.microsoft.com/office/powerpoint/2010/main" val="3171394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A4CFF79-15E7-3842-ACB2-946AC0FE01D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B500BFE-0C9D-CF48-AA94-FEE9CCEC85FE}"/>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ACD7BDC8-28B4-7549-AA4A-7CEBFFADC5B9}"/>
              </a:ext>
            </a:extLst>
          </p:cNvPr>
          <p:cNvSpPr>
            <a:spLocks noGrp="1"/>
          </p:cNvSpPr>
          <p:nvPr>
            <p:ph type="dt" sz="half" idx="10"/>
          </p:nvPr>
        </p:nvSpPr>
        <p:spPr/>
        <p:txBody>
          <a:bodyPr/>
          <a:lstStyle/>
          <a:p>
            <a:fld id="{6DDA2076-163D-DC41-BE91-F6E244672BE7}" type="datetimeFigureOut">
              <a:rPr lang="it-IT" smtClean="0"/>
              <a:t>12/05/2026</a:t>
            </a:fld>
            <a:endParaRPr lang="it-IT"/>
          </a:p>
        </p:txBody>
      </p:sp>
      <p:sp>
        <p:nvSpPr>
          <p:cNvPr id="5" name="Segnaposto piè di pagina 4">
            <a:extLst>
              <a:ext uri="{FF2B5EF4-FFF2-40B4-BE49-F238E27FC236}">
                <a16:creationId xmlns:a16="http://schemas.microsoft.com/office/drawing/2014/main" id="{CAADB657-3FB6-3648-B8CF-69BB812CE36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DAE8C04-A204-5C4F-9AD5-BA296993E5CD}"/>
              </a:ext>
            </a:extLst>
          </p:cNvPr>
          <p:cNvSpPr>
            <a:spLocks noGrp="1"/>
          </p:cNvSpPr>
          <p:nvPr>
            <p:ph type="sldNum" sz="quarter" idx="12"/>
          </p:nvPr>
        </p:nvSpPr>
        <p:spPr/>
        <p:txBody>
          <a:bodyPr/>
          <a:lstStyle/>
          <a:p>
            <a:fld id="{7E143278-771F-9B44-880E-684285A4833A}" type="slidenum">
              <a:rPr lang="it-IT" smtClean="0"/>
              <a:t>‹N›</a:t>
            </a:fld>
            <a:endParaRPr lang="it-IT"/>
          </a:p>
        </p:txBody>
      </p:sp>
    </p:spTree>
    <p:extLst>
      <p:ext uri="{BB962C8B-B14F-4D97-AF65-F5344CB8AC3E}">
        <p14:creationId xmlns:p14="http://schemas.microsoft.com/office/powerpoint/2010/main" val="216272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914400" y="609600"/>
            <a:ext cx="103632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914400" y="1981200"/>
            <a:ext cx="508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981200"/>
            <a:ext cx="508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3"/>
          <p:cNvSpPr>
            <a:spLocks noGrp="1" noChangeArrowheads="1"/>
          </p:cNvSpPr>
          <p:nvPr>
            <p:ph type="dt" sz="half" idx="10"/>
          </p:nvPr>
        </p:nvSpPr>
        <p:spPr/>
        <p:txBody>
          <a:bodyPr/>
          <a:lstStyle>
            <a:lvl1pPr>
              <a:defRPr/>
            </a:lvl1pPr>
          </a:lstStyle>
          <a:p>
            <a:pPr>
              <a:defRPr/>
            </a:pPr>
            <a:endParaRPr lang="en-US" altLang="it-IT"/>
          </a:p>
        </p:txBody>
      </p:sp>
      <p:sp>
        <p:nvSpPr>
          <p:cNvPr id="6" name="Rectangle 14"/>
          <p:cNvSpPr>
            <a:spLocks noGrp="1" noChangeArrowheads="1"/>
          </p:cNvSpPr>
          <p:nvPr>
            <p:ph type="ftr" sz="quarter" idx="11"/>
          </p:nvPr>
        </p:nvSpPr>
        <p:spPr/>
        <p:txBody>
          <a:bodyPr/>
          <a:lstStyle>
            <a:lvl1pPr>
              <a:defRPr/>
            </a:lvl1pPr>
          </a:lstStyle>
          <a:p>
            <a:pPr>
              <a:defRPr/>
            </a:pPr>
            <a:endParaRPr lang="en-US" altLang="it-IT"/>
          </a:p>
        </p:txBody>
      </p:sp>
      <p:sp>
        <p:nvSpPr>
          <p:cNvPr id="7" name="Rectangle 15"/>
          <p:cNvSpPr>
            <a:spLocks noGrp="1" noChangeArrowheads="1"/>
          </p:cNvSpPr>
          <p:nvPr>
            <p:ph type="sldNum" sz="quarter" idx="12"/>
          </p:nvPr>
        </p:nvSpPr>
        <p:spPr/>
        <p:txBody>
          <a:bodyPr/>
          <a:lstStyle>
            <a:lvl1pPr>
              <a:defRPr/>
            </a:lvl1pPr>
          </a:lstStyle>
          <a:p>
            <a:fld id="{5B2AD308-9341-426E-9647-B39F067326EC}" type="slidenum">
              <a:rPr lang="en-US" altLang="it-IT"/>
              <a:pPr/>
              <a:t>‹N›</a:t>
            </a:fld>
            <a:endParaRPr lang="en-US" altLang="it-IT"/>
          </a:p>
        </p:txBody>
      </p:sp>
    </p:spTree>
    <p:extLst>
      <p:ext uri="{BB962C8B-B14F-4D97-AF65-F5344CB8AC3E}">
        <p14:creationId xmlns:p14="http://schemas.microsoft.com/office/powerpoint/2010/main" val="3042213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46" name="Sindrome RinoSinusoBronchiale Roma - Slide interna.jpg" descr="Sindrome RinoSinusoBronchiale Roma - Slide interna.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7" name="Titolo Testo"/>
          <p:cNvSpPr txBox="1">
            <a:spLocks noGrp="1"/>
          </p:cNvSpPr>
          <p:nvPr>
            <p:ph type="title"/>
          </p:nvPr>
        </p:nvSpPr>
        <p:spPr>
          <a:xfrm>
            <a:off x="476116" y="966328"/>
            <a:ext cx="11239768" cy="1093744"/>
          </a:xfrm>
          <a:prstGeom prst="rect">
            <a:avLst/>
          </a:prstGeom>
        </p:spPr>
        <p:txBody>
          <a:bodyPr/>
          <a:lstStyle>
            <a:lvl1pPr>
              <a:defRPr>
                <a:solidFill>
                  <a:srgbClr val="0074A8"/>
                </a:solidFill>
              </a:defRPr>
            </a:lvl1pPr>
          </a:lstStyle>
          <a:p>
            <a:r>
              <a:t>Titolo Testo</a:t>
            </a:r>
          </a:p>
        </p:txBody>
      </p:sp>
      <p:sp>
        <p:nvSpPr>
          <p:cNvPr id="48" name="Corpo livello uno…"/>
          <p:cNvSpPr txBox="1">
            <a:spLocks noGrp="1"/>
          </p:cNvSpPr>
          <p:nvPr>
            <p:ph type="body" idx="1"/>
          </p:nvPr>
        </p:nvSpPr>
        <p:spPr>
          <a:xfrm>
            <a:off x="476116" y="2172287"/>
            <a:ext cx="11239768" cy="4318503"/>
          </a:xfrm>
          <a:prstGeom prst="rect">
            <a:avLst/>
          </a:prstGeom>
        </p:spPr>
        <p:txBody>
          <a:bodyPr/>
          <a:lstStyle>
            <a:lvl1pPr>
              <a:defRPr sz="2133">
                <a:solidFill>
                  <a:srgbClr val="7E8285"/>
                </a:solidFill>
              </a:defRPr>
            </a:lvl1pPr>
            <a:lvl2pPr>
              <a:defRPr sz="2133">
                <a:solidFill>
                  <a:srgbClr val="7E8285"/>
                </a:solidFill>
              </a:defRPr>
            </a:lvl2pPr>
            <a:lvl3pPr>
              <a:defRPr sz="2133">
                <a:solidFill>
                  <a:srgbClr val="7E8285"/>
                </a:solidFill>
              </a:defRPr>
            </a:lvl3pPr>
            <a:lvl4pPr>
              <a:defRPr sz="2133">
                <a:solidFill>
                  <a:srgbClr val="7E8285"/>
                </a:solidFill>
              </a:defRPr>
            </a:lvl4pPr>
            <a:lvl5pPr>
              <a:defRPr sz="2133">
                <a:solidFill>
                  <a:srgbClr val="7E8285"/>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03554977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hartAndTx">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914400" y="609600"/>
            <a:ext cx="10363200" cy="1143000"/>
          </a:xfrm>
        </p:spPr>
        <p:txBody>
          <a:bodyPr/>
          <a:lstStyle/>
          <a:p>
            <a:r>
              <a:rPr lang="it-IT"/>
              <a:t>Fare clic per modificare lo stile del titolo</a:t>
            </a:r>
          </a:p>
        </p:txBody>
      </p:sp>
      <p:sp>
        <p:nvSpPr>
          <p:cNvPr id="3" name="Segnaposto grafico 2"/>
          <p:cNvSpPr>
            <a:spLocks noGrp="1"/>
          </p:cNvSpPr>
          <p:nvPr>
            <p:ph type="chart" sz="half" idx="1"/>
          </p:nvPr>
        </p:nvSpPr>
        <p:spPr>
          <a:xfrm>
            <a:off x="914400" y="1981200"/>
            <a:ext cx="5080000" cy="4114800"/>
          </a:xfrm>
        </p:spPr>
        <p:txBody>
          <a:bodyPr rtlCol="0">
            <a:normAutofit/>
          </a:bodyPr>
          <a:lstStyle/>
          <a:p>
            <a:pPr lvl="0"/>
            <a:endParaRPr lang="it-IT" noProof="0"/>
          </a:p>
        </p:txBody>
      </p:sp>
      <p:sp>
        <p:nvSpPr>
          <p:cNvPr id="4" name="Segnaposto testo 3"/>
          <p:cNvSpPr>
            <a:spLocks noGrp="1"/>
          </p:cNvSpPr>
          <p:nvPr>
            <p:ph type="body" sz="half" idx="2"/>
          </p:nvPr>
        </p:nvSpPr>
        <p:spPr>
          <a:xfrm>
            <a:off x="6197600" y="1981200"/>
            <a:ext cx="508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3"/>
          <p:cNvSpPr>
            <a:spLocks noGrp="1"/>
          </p:cNvSpPr>
          <p:nvPr>
            <p:ph type="dt" sz="half" idx="10"/>
          </p:nvPr>
        </p:nvSpPr>
        <p:spPr/>
        <p:txBody>
          <a:bodyPr/>
          <a:lstStyle>
            <a:lvl1pPr>
              <a:defRPr/>
            </a:lvl1pPr>
          </a:lstStyle>
          <a:p>
            <a:pPr>
              <a:defRPr/>
            </a:pPr>
            <a:endParaRPr lang="en-US" altLang="it-IT"/>
          </a:p>
        </p:txBody>
      </p:sp>
      <p:sp>
        <p:nvSpPr>
          <p:cNvPr id="6" name="Footer Placeholder 4"/>
          <p:cNvSpPr>
            <a:spLocks noGrp="1"/>
          </p:cNvSpPr>
          <p:nvPr>
            <p:ph type="ftr" sz="quarter" idx="11"/>
          </p:nvPr>
        </p:nvSpPr>
        <p:spPr/>
        <p:txBody>
          <a:bodyPr/>
          <a:lstStyle>
            <a:lvl1pPr>
              <a:defRPr/>
            </a:lvl1pPr>
          </a:lstStyle>
          <a:p>
            <a:pPr>
              <a:defRPr/>
            </a:pPr>
            <a:endParaRPr lang="en-US" altLang="it-IT"/>
          </a:p>
        </p:txBody>
      </p:sp>
      <p:sp>
        <p:nvSpPr>
          <p:cNvPr id="7" name="Slide Number Placeholder 5"/>
          <p:cNvSpPr>
            <a:spLocks noGrp="1"/>
          </p:cNvSpPr>
          <p:nvPr>
            <p:ph type="sldNum" sz="quarter" idx="12"/>
          </p:nvPr>
        </p:nvSpPr>
        <p:spPr/>
        <p:txBody>
          <a:bodyPr/>
          <a:lstStyle>
            <a:lvl1pPr>
              <a:defRPr/>
            </a:lvl1pPr>
          </a:lstStyle>
          <a:p>
            <a:pPr>
              <a:defRPr/>
            </a:pPr>
            <a:fld id="{EF126294-443D-4DD0-9ABA-E936D6CBE994}" type="slidenum">
              <a:rPr lang="en-US" altLang="it-IT"/>
              <a:pPr>
                <a:defRPr/>
              </a:pPr>
              <a:t>‹N›</a:t>
            </a:fld>
            <a:endParaRPr lang="en-US" altLang="it-IT"/>
          </a:p>
        </p:txBody>
      </p:sp>
    </p:spTree>
    <p:extLst>
      <p:ext uri="{BB962C8B-B14F-4D97-AF65-F5344CB8AC3E}">
        <p14:creationId xmlns:p14="http://schemas.microsoft.com/office/powerpoint/2010/main" val="2852066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128371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Layout personalizzato">
    <p:spTree>
      <p:nvGrpSpPr>
        <p:cNvPr id="1" name=""/>
        <p:cNvGrpSpPr/>
        <p:nvPr/>
      </p:nvGrpSpPr>
      <p:grpSpPr>
        <a:xfrm>
          <a:off x="0" y="0"/>
          <a:ext cx="0" cy="0"/>
          <a:chOff x="0" y="0"/>
          <a:chExt cx="0" cy="0"/>
        </a:xfrm>
      </p:grpSpPr>
      <p:pic>
        <p:nvPicPr>
          <p:cNvPr id="19" name="Sindrome RSB Firenze 5 aprile 24 - Slide relatori interna.jpg" descr="Sindrome RSB Firenze 5 aprile 24 - Slide relatori interna.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60541234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pPr/>
              <a:t>12/05/2026</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pPr/>
              <a:t>‹N›</a:t>
            </a:fld>
            <a:endParaRPr lang="en-AU" altLang="en-US"/>
          </a:p>
        </p:txBody>
      </p:sp>
    </p:spTree>
    <p:extLst>
      <p:ext uri="{BB962C8B-B14F-4D97-AF65-F5344CB8AC3E}">
        <p14:creationId xmlns:p14="http://schemas.microsoft.com/office/powerpoint/2010/main" val="2886702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olo e contenuto">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377528" y="164498"/>
            <a:ext cx="11436944" cy="1045200"/>
          </a:xfrm>
          <a:prstGeom prst="snip2DiagRect">
            <a:avLst/>
          </a:prstGeom>
          <a:gradFill flip="none" rotWithShape="1">
            <a:gsLst>
              <a:gs pos="52000">
                <a:schemeClr val="accent5">
                  <a:lumMod val="5000"/>
                  <a:lumOff val="95000"/>
                </a:schemeClr>
              </a:gs>
              <a:gs pos="0">
                <a:schemeClr val="accent5">
                  <a:lumMod val="45000"/>
                  <a:lumOff val="55000"/>
                </a:schemeClr>
              </a:gs>
              <a:gs pos="12000">
                <a:schemeClr val="accent5">
                  <a:lumMod val="45000"/>
                  <a:lumOff val="55000"/>
                </a:schemeClr>
              </a:gs>
              <a:gs pos="100000">
                <a:schemeClr val="bg1"/>
              </a:gs>
            </a:gsLst>
            <a:lin ang="2700000" scaled="1"/>
            <a:tileRect/>
          </a:gra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6"/>
          <p:cNvPicPr>
            <a:picLocks noChangeAspect="1"/>
          </p:cNvPicPr>
          <p:nvPr/>
        </p:nvPicPr>
        <p:blipFill>
          <a:blip r:embed="rId3"/>
          <a:srcRect/>
          <a:stretch>
            <a:fillRect/>
          </a:stretch>
        </p:blipFill>
        <p:spPr bwMode="auto">
          <a:xfrm>
            <a:off x="10521951" y="165101"/>
            <a:ext cx="1293283" cy="993775"/>
          </a:xfrm>
          <a:prstGeom prst="rect">
            <a:avLst/>
          </a:prstGeom>
          <a:noFill/>
          <a:ln w="9525">
            <a:noFill/>
            <a:miter lim="800000"/>
            <a:headEnd/>
            <a:tailEnd/>
          </a:ln>
        </p:spPr>
      </p:pic>
      <p:pic>
        <p:nvPicPr>
          <p:cNvPr id="4" name="Segnaposto contenuto 3"/>
          <p:cNvPicPr>
            <a:picLocks noChangeAspect="1"/>
          </p:cNvPicPr>
          <p:nvPr/>
        </p:nvPicPr>
        <p:blipFill>
          <a:blip r:embed="rId4"/>
          <a:srcRect/>
          <a:stretch>
            <a:fillRect/>
          </a:stretch>
        </p:blipFill>
        <p:spPr bwMode="auto">
          <a:xfrm>
            <a:off x="0" y="6742114"/>
            <a:ext cx="12192000" cy="115887"/>
          </a:xfrm>
          <a:prstGeom prst="rect">
            <a:avLst/>
          </a:prstGeom>
          <a:noFill/>
          <a:ln w="9525">
            <a:noFill/>
            <a:miter lim="800000"/>
            <a:headEnd/>
            <a:tailEnd/>
          </a:ln>
        </p:spPr>
      </p:pic>
    </p:spTree>
    <p:extLst>
      <p:ext uri="{BB962C8B-B14F-4D97-AF65-F5344CB8AC3E}">
        <p14:creationId xmlns:p14="http://schemas.microsoft.com/office/powerpoint/2010/main" val="2885617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157218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E89770-D3A7-0044-9990-E607072E418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BD7B470-B4B6-3644-B9A9-E0DDB301AE1D}"/>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6C2A61FE-373A-2F4C-980F-2630A545BD9D}"/>
              </a:ext>
            </a:extLst>
          </p:cNvPr>
          <p:cNvSpPr>
            <a:spLocks noGrp="1"/>
          </p:cNvSpPr>
          <p:nvPr>
            <p:ph type="dt" sz="half" idx="10"/>
          </p:nvPr>
        </p:nvSpPr>
        <p:spPr/>
        <p:txBody>
          <a:bodyPr/>
          <a:lstStyle/>
          <a:p>
            <a:fld id="{6DDA2076-163D-DC41-BE91-F6E244672BE7}" type="datetimeFigureOut">
              <a:rPr lang="it-IT" smtClean="0"/>
              <a:t>12/05/2026</a:t>
            </a:fld>
            <a:endParaRPr lang="it-IT"/>
          </a:p>
        </p:txBody>
      </p:sp>
      <p:sp>
        <p:nvSpPr>
          <p:cNvPr id="5" name="Segnaposto piè di pagina 4">
            <a:extLst>
              <a:ext uri="{FF2B5EF4-FFF2-40B4-BE49-F238E27FC236}">
                <a16:creationId xmlns:a16="http://schemas.microsoft.com/office/drawing/2014/main" id="{2481C70B-79E6-0E47-96A6-F5CB19D2EBC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DDE322-D230-FB48-86C1-3FCF357E7DFA}"/>
              </a:ext>
            </a:extLst>
          </p:cNvPr>
          <p:cNvSpPr>
            <a:spLocks noGrp="1"/>
          </p:cNvSpPr>
          <p:nvPr>
            <p:ph type="sldNum" sz="quarter" idx="12"/>
          </p:nvPr>
        </p:nvSpPr>
        <p:spPr/>
        <p:txBody>
          <a:bodyPr/>
          <a:lstStyle/>
          <a:p>
            <a:fld id="{7E143278-771F-9B44-880E-684285A4833A}" type="slidenum">
              <a:rPr lang="it-IT" smtClean="0"/>
              <a:t>‹N›</a:t>
            </a:fld>
            <a:endParaRPr lang="it-IT"/>
          </a:p>
        </p:txBody>
      </p:sp>
    </p:spTree>
    <p:extLst>
      <p:ext uri="{BB962C8B-B14F-4D97-AF65-F5344CB8AC3E}">
        <p14:creationId xmlns:p14="http://schemas.microsoft.com/office/powerpoint/2010/main" val="3980666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3600"/>
            <a:ext cx="10972320" cy="1144800"/>
          </a:xfrm>
          <a:prstGeom prst="rect">
            <a:avLst/>
          </a:prstGeom>
        </p:spPr>
        <p:txBody>
          <a:bodyPr lIns="0" tIns="0" rIns="0" bIns="0" anchor="ctr">
            <a:noAutofit/>
          </a:bodyPr>
          <a:lstStyle/>
          <a:p>
            <a:endParaRPr lang="en-US" sz="2400" b="0" strike="noStrike" spc="-1">
              <a:solidFill>
                <a:srgbClr val="000000"/>
              </a:solidFill>
              <a:latin typeface="Aptos"/>
            </a:endParaRPr>
          </a:p>
        </p:txBody>
      </p:sp>
      <p:sp>
        <p:nvSpPr>
          <p:cNvPr id="6" name="PlaceHolder 2"/>
          <p:cNvSpPr>
            <a:spLocks noGrp="1"/>
          </p:cNvSpPr>
          <p:nvPr>
            <p:ph type="subTitle"/>
          </p:nvPr>
        </p:nvSpPr>
        <p:spPr>
          <a:xfrm>
            <a:off x="609600" y="1604640"/>
            <a:ext cx="10972320" cy="3977280"/>
          </a:xfrm>
          <a:prstGeom prst="rect">
            <a:avLst/>
          </a:prstGeom>
        </p:spPr>
        <p:txBody>
          <a:bodyPr lIns="0" tIns="0" rIns="0" bIns="0" anchor="ctr">
            <a:noAutofit/>
          </a:bodyPr>
          <a:lstStyle/>
          <a:p>
            <a:pPr algn="ctr"/>
            <a:endParaRPr lang="it-IT" sz="4267" b="0" strike="noStrike" spc="-1">
              <a:latin typeface="Arial"/>
            </a:endParaRPr>
          </a:p>
        </p:txBody>
      </p:sp>
    </p:spTree>
    <p:extLst>
      <p:ext uri="{BB962C8B-B14F-4D97-AF65-F5344CB8AC3E}">
        <p14:creationId xmlns:p14="http://schemas.microsoft.com/office/powerpoint/2010/main" val="85330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it-IT"/>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584ABA3A-1AC7-45C2-48A1-056161C802D3}"/>
              </a:ext>
            </a:extLst>
          </p:cNvPr>
          <p:cNvSpPr>
            <a:spLocks noGrp="1"/>
          </p:cNvSpPr>
          <p:nvPr>
            <p:ph type="dt" sz="half" idx="10"/>
          </p:nvPr>
        </p:nvSpPr>
        <p:spPr/>
        <p:txBody>
          <a:bodyPr/>
          <a:lstStyle>
            <a:lvl1pPr>
              <a:defRPr/>
            </a:lvl1pPr>
          </a:lstStyle>
          <a:p>
            <a:pPr>
              <a:defRPr/>
            </a:pPr>
            <a:endParaRPr lang="en-US" altLang="it-IT"/>
          </a:p>
        </p:txBody>
      </p:sp>
      <p:sp>
        <p:nvSpPr>
          <p:cNvPr id="5" name="Footer Placeholder 4">
            <a:extLst>
              <a:ext uri="{FF2B5EF4-FFF2-40B4-BE49-F238E27FC236}">
                <a16:creationId xmlns:a16="http://schemas.microsoft.com/office/drawing/2014/main" id="{51BAC201-1FF6-0CF5-CC10-9A651A8FD1ED}"/>
              </a:ext>
            </a:extLst>
          </p:cNvPr>
          <p:cNvSpPr>
            <a:spLocks noGrp="1"/>
          </p:cNvSpPr>
          <p:nvPr>
            <p:ph type="ftr" sz="quarter" idx="11"/>
          </p:nvPr>
        </p:nvSpPr>
        <p:spPr/>
        <p:txBody>
          <a:bodyPr/>
          <a:lstStyle>
            <a:lvl1pPr>
              <a:defRPr/>
            </a:lvl1pPr>
          </a:lstStyle>
          <a:p>
            <a:pPr>
              <a:defRPr/>
            </a:pPr>
            <a:endParaRPr lang="en-US" altLang="it-IT"/>
          </a:p>
        </p:txBody>
      </p:sp>
      <p:sp>
        <p:nvSpPr>
          <p:cNvPr id="6" name="Slide Number Placeholder 5">
            <a:extLst>
              <a:ext uri="{FF2B5EF4-FFF2-40B4-BE49-F238E27FC236}">
                <a16:creationId xmlns:a16="http://schemas.microsoft.com/office/drawing/2014/main" id="{B80D7E65-ECC8-9111-618B-F6C91EF98D6B}"/>
              </a:ext>
            </a:extLst>
          </p:cNvPr>
          <p:cNvSpPr>
            <a:spLocks noGrp="1"/>
          </p:cNvSpPr>
          <p:nvPr>
            <p:ph type="sldNum" sz="quarter" idx="12"/>
          </p:nvPr>
        </p:nvSpPr>
        <p:spPr/>
        <p:txBody>
          <a:bodyPr/>
          <a:lstStyle>
            <a:lvl1pPr>
              <a:defRPr/>
            </a:lvl1pPr>
          </a:lstStyle>
          <a:p>
            <a:fld id="{C6960297-45B2-4E7C-999A-1E612B484EC9}" type="slidenum">
              <a:rPr lang="en-US" altLang="it-IT"/>
              <a:pPr/>
              <a:t>‹N›</a:t>
            </a:fld>
            <a:endParaRPr lang="en-US" altLang="it-IT"/>
          </a:p>
        </p:txBody>
      </p:sp>
    </p:spTree>
    <p:extLst>
      <p:ext uri="{BB962C8B-B14F-4D97-AF65-F5344CB8AC3E}">
        <p14:creationId xmlns:p14="http://schemas.microsoft.com/office/powerpoint/2010/main" val="2638858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3CB146F9-2EB4-0449-8D9E-2E54E09087DE}"/>
              </a:ext>
            </a:extLst>
          </p:cNvPr>
          <p:cNvSpPr>
            <a:spLocks noGrp="1"/>
          </p:cNvSpPr>
          <p:nvPr>
            <p:ph type="dt" sz="half" idx="10"/>
          </p:nvPr>
        </p:nvSpPr>
        <p:spPr/>
        <p:txBody>
          <a:bodyPr/>
          <a:lstStyle>
            <a:lvl1pPr>
              <a:defRPr/>
            </a:lvl1pPr>
          </a:lstStyle>
          <a:p>
            <a:pPr>
              <a:defRPr/>
            </a:pPr>
            <a:endParaRPr lang="en-US" altLang="it-IT"/>
          </a:p>
        </p:txBody>
      </p:sp>
      <p:sp>
        <p:nvSpPr>
          <p:cNvPr id="5" name="Footer Placeholder 4">
            <a:extLst>
              <a:ext uri="{FF2B5EF4-FFF2-40B4-BE49-F238E27FC236}">
                <a16:creationId xmlns:a16="http://schemas.microsoft.com/office/drawing/2014/main" id="{603DDCC4-0A62-1B50-ADE8-6BC685EDF279}"/>
              </a:ext>
            </a:extLst>
          </p:cNvPr>
          <p:cNvSpPr>
            <a:spLocks noGrp="1"/>
          </p:cNvSpPr>
          <p:nvPr>
            <p:ph type="ftr" sz="quarter" idx="11"/>
          </p:nvPr>
        </p:nvSpPr>
        <p:spPr/>
        <p:txBody>
          <a:bodyPr/>
          <a:lstStyle>
            <a:lvl1pPr>
              <a:defRPr/>
            </a:lvl1pPr>
          </a:lstStyle>
          <a:p>
            <a:pPr>
              <a:defRPr/>
            </a:pPr>
            <a:endParaRPr lang="en-US" altLang="it-IT"/>
          </a:p>
        </p:txBody>
      </p:sp>
      <p:sp>
        <p:nvSpPr>
          <p:cNvPr id="6" name="Slide Number Placeholder 5">
            <a:extLst>
              <a:ext uri="{FF2B5EF4-FFF2-40B4-BE49-F238E27FC236}">
                <a16:creationId xmlns:a16="http://schemas.microsoft.com/office/drawing/2014/main" id="{EFBC3933-20FC-E7B9-2190-2DEFF9B5F0DE}"/>
              </a:ext>
            </a:extLst>
          </p:cNvPr>
          <p:cNvSpPr>
            <a:spLocks noGrp="1"/>
          </p:cNvSpPr>
          <p:nvPr>
            <p:ph type="sldNum" sz="quarter" idx="12"/>
          </p:nvPr>
        </p:nvSpPr>
        <p:spPr/>
        <p:txBody>
          <a:bodyPr/>
          <a:lstStyle>
            <a:lvl1pPr>
              <a:defRPr/>
            </a:lvl1pPr>
          </a:lstStyle>
          <a:p>
            <a:fld id="{E6A6A067-CEF9-490E-9D4A-54BB5AE9AF40}" type="slidenum">
              <a:rPr lang="en-US" altLang="it-IT"/>
              <a:pPr/>
              <a:t>‹N›</a:t>
            </a:fld>
            <a:endParaRPr lang="en-US" altLang="it-IT"/>
          </a:p>
        </p:txBody>
      </p:sp>
    </p:spTree>
    <p:extLst>
      <p:ext uri="{BB962C8B-B14F-4D97-AF65-F5344CB8AC3E}">
        <p14:creationId xmlns:p14="http://schemas.microsoft.com/office/powerpoint/2010/main" val="1860221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it-IT"/>
              <a:t>Fare clic per modificare lo stile del titolo</a:t>
            </a:r>
            <a:endParaRPr lang="en-US" dirty="0"/>
          </a:p>
        </p:txBody>
      </p:sp>
      <p:sp>
        <p:nvSpPr>
          <p:cNvPr id="3" name="Text Placeholder 2"/>
          <p:cNvSpPr>
            <a:spLocks noGrp="1"/>
          </p:cNvSpPr>
          <p:nvPr>
            <p:ph type="body" idx="1"/>
          </p:nvPr>
        </p:nvSpPr>
        <p:spPr>
          <a:xfrm>
            <a:off x="831851" y="4552635"/>
            <a:ext cx="10515600" cy="1500187"/>
          </a:xfrm>
        </p:spPr>
        <p:txBody>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stili del testo dello schema</a:t>
            </a:r>
          </a:p>
        </p:txBody>
      </p:sp>
      <p:sp>
        <p:nvSpPr>
          <p:cNvPr id="4" name="Date Placeholder 3">
            <a:extLst>
              <a:ext uri="{FF2B5EF4-FFF2-40B4-BE49-F238E27FC236}">
                <a16:creationId xmlns:a16="http://schemas.microsoft.com/office/drawing/2014/main" id="{E11D7C25-D960-B66A-910D-F381313B3C02}"/>
              </a:ext>
            </a:extLst>
          </p:cNvPr>
          <p:cNvSpPr>
            <a:spLocks noGrp="1"/>
          </p:cNvSpPr>
          <p:nvPr>
            <p:ph type="dt" sz="half" idx="10"/>
          </p:nvPr>
        </p:nvSpPr>
        <p:spPr/>
        <p:txBody>
          <a:bodyPr/>
          <a:lstStyle>
            <a:lvl1pPr>
              <a:defRPr/>
            </a:lvl1pPr>
          </a:lstStyle>
          <a:p>
            <a:pPr>
              <a:defRPr/>
            </a:pPr>
            <a:endParaRPr lang="en-US" altLang="it-IT"/>
          </a:p>
        </p:txBody>
      </p:sp>
      <p:sp>
        <p:nvSpPr>
          <p:cNvPr id="5" name="Footer Placeholder 4">
            <a:extLst>
              <a:ext uri="{FF2B5EF4-FFF2-40B4-BE49-F238E27FC236}">
                <a16:creationId xmlns:a16="http://schemas.microsoft.com/office/drawing/2014/main" id="{D80F4584-C233-0D66-A135-9387DA5591BE}"/>
              </a:ext>
            </a:extLst>
          </p:cNvPr>
          <p:cNvSpPr>
            <a:spLocks noGrp="1"/>
          </p:cNvSpPr>
          <p:nvPr>
            <p:ph type="ftr" sz="quarter" idx="11"/>
          </p:nvPr>
        </p:nvSpPr>
        <p:spPr/>
        <p:txBody>
          <a:bodyPr/>
          <a:lstStyle>
            <a:lvl1pPr>
              <a:defRPr/>
            </a:lvl1pPr>
          </a:lstStyle>
          <a:p>
            <a:pPr>
              <a:defRPr/>
            </a:pPr>
            <a:endParaRPr lang="en-US" altLang="it-IT"/>
          </a:p>
        </p:txBody>
      </p:sp>
      <p:sp>
        <p:nvSpPr>
          <p:cNvPr id="6" name="Slide Number Placeholder 5">
            <a:extLst>
              <a:ext uri="{FF2B5EF4-FFF2-40B4-BE49-F238E27FC236}">
                <a16:creationId xmlns:a16="http://schemas.microsoft.com/office/drawing/2014/main" id="{70B50748-1D4B-AA30-1265-3E2240F64AC9}"/>
              </a:ext>
            </a:extLst>
          </p:cNvPr>
          <p:cNvSpPr>
            <a:spLocks noGrp="1"/>
          </p:cNvSpPr>
          <p:nvPr>
            <p:ph type="sldNum" sz="quarter" idx="12"/>
          </p:nvPr>
        </p:nvSpPr>
        <p:spPr/>
        <p:txBody>
          <a:bodyPr/>
          <a:lstStyle>
            <a:lvl1pPr>
              <a:defRPr/>
            </a:lvl1pPr>
          </a:lstStyle>
          <a:p>
            <a:fld id="{CD117A21-DB41-4ADB-B3F1-4A05C825317A}" type="slidenum">
              <a:rPr lang="en-US" altLang="it-IT"/>
              <a:pPr/>
              <a:t>‹N›</a:t>
            </a:fld>
            <a:endParaRPr lang="en-US" altLang="it-IT"/>
          </a:p>
        </p:txBody>
      </p:sp>
    </p:spTree>
    <p:extLst>
      <p:ext uri="{BB962C8B-B14F-4D97-AF65-F5344CB8AC3E}">
        <p14:creationId xmlns:p14="http://schemas.microsoft.com/office/powerpoint/2010/main" val="2826348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355B430C-DCBF-FBAD-4CD2-C317134D9DCC}"/>
              </a:ext>
            </a:extLst>
          </p:cNvPr>
          <p:cNvSpPr>
            <a:spLocks noGrp="1"/>
          </p:cNvSpPr>
          <p:nvPr>
            <p:ph type="dt" sz="half" idx="10"/>
          </p:nvPr>
        </p:nvSpPr>
        <p:spPr/>
        <p:txBody>
          <a:bodyPr/>
          <a:lstStyle>
            <a:lvl1pPr>
              <a:defRPr/>
            </a:lvl1pPr>
          </a:lstStyle>
          <a:p>
            <a:pPr>
              <a:defRPr/>
            </a:pPr>
            <a:endParaRPr lang="en-US" altLang="it-IT"/>
          </a:p>
        </p:txBody>
      </p:sp>
      <p:sp>
        <p:nvSpPr>
          <p:cNvPr id="6" name="Footer Placeholder 4">
            <a:extLst>
              <a:ext uri="{FF2B5EF4-FFF2-40B4-BE49-F238E27FC236}">
                <a16:creationId xmlns:a16="http://schemas.microsoft.com/office/drawing/2014/main" id="{CABDFDC1-E5AB-0C33-5887-86AE89CCE6FA}"/>
              </a:ext>
            </a:extLst>
          </p:cNvPr>
          <p:cNvSpPr>
            <a:spLocks noGrp="1"/>
          </p:cNvSpPr>
          <p:nvPr>
            <p:ph type="ftr" sz="quarter" idx="11"/>
          </p:nvPr>
        </p:nvSpPr>
        <p:spPr/>
        <p:txBody>
          <a:bodyPr/>
          <a:lstStyle>
            <a:lvl1pPr>
              <a:defRPr/>
            </a:lvl1pPr>
          </a:lstStyle>
          <a:p>
            <a:pPr>
              <a:defRPr/>
            </a:pPr>
            <a:endParaRPr lang="en-US" altLang="it-IT"/>
          </a:p>
        </p:txBody>
      </p:sp>
      <p:sp>
        <p:nvSpPr>
          <p:cNvPr id="7" name="Slide Number Placeholder 5">
            <a:extLst>
              <a:ext uri="{FF2B5EF4-FFF2-40B4-BE49-F238E27FC236}">
                <a16:creationId xmlns:a16="http://schemas.microsoft.com/office/drawing/2014/main" id="{272FD684-A3D5-D565-C925-E357CA8ABDF5}"/>
              </a:ext>
            </a:extLst>
          </p:cNvPr>
          <p:cNvSpPr>
            <a:spLocks noGrp="1"/>
          </p:cNvSpPr>
          <p:nvPr>
            <p:ph type="sldNum" sz="quarter" idx="12"/>
          </p:nvPr>
        </p:nvSpPr>
        <p:spPr/>
        <p:txBody>
          <a:bodyPr/>
          <a:lstStyle>
            <a:lvl1pPr>
              <a:defRPr/>
            </a:lvl1pPr>
          </a:lstStyle>
          <a:p>
            <a:fld id="{6ADCFA12-6E0A-400A-8548-A32ABEFAF97E}" type="slidenum">
              <a:rPr lang="en-US" altLang="it-IT"/>
              <a:pPr/>
              <a:t>‹N›</a:t>
            </a:fld>
            <a:endParaRPr lang="en-US" altLang="it-IT"/>
          </a:p>
        </p:txBody>
      </p:sp>
    </p:spTree>
    <p:extLst>
      <p:ext uri="{BB962C8B-B14F-4D97-AF65-F5344CB8AC3E}">
        <p14:creationId xmlns:p14="http://schemas.microsoft.com/office/powerpoint/2010/main" val="967989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Content Placeholder 3"/>
          <p:cNvSpPr>
            <a:spLocks noGrp="1"/>
          </p:cNvSpPr>
          <p:nvPr>
            <p:ph sz="half" idx="2"/>
          </p:nvPr>
        </p:nvSpPr>
        <p:spPr>
          <a:xfrm>
            <a:off x="845127" y="2507552"/>
            <a:ext cx="5156200" cy="3680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Content Placeholder 5"/>
          <p:cNvSpPr>
            <a:spLocks noGrp="1"/>
          </p:cNvSpPr>
          <p:nvPr>
            <p:ph sz="quarter" idx="4"/>
          </p:nvPr>
        </p:nvSpPr>
        <p:spPr>
          <a:xfrm>
            <a:off x="6172201" y="2507552"/>
            <a:ext cx="5181601" cy="3680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Title 9"/>
          <p:cNvSpPr>
            <a:spLocks noGrp="1"/>
          </p:cNvSpPr>
          <p:nvPr>
            <p:ph type="title"/>
          </p:nvPr>
        </p:nvSpPr>
        <p:spPr/>
        <p:txBody>
          <a:bodyPr/>
          <a:lstStyle/>
          <a:p>
            <a:r>
              <a:rPr lang="it-IT"/>
              <a:t>Fare clic per modificare lo stile del titolo</a:t>
            </a:r>
            <a:endParaRPr lang="en-US" dirty="0"/>
          </a:p>
        </p:txBody>
      </p:sp>
      <p:sp>
        <p:nvSpPr>
          <p:cNvPr id="7" name="Date Placeholder 3">
            <a:extLst>
              <a:ext uri="{FF2B5EF4-FFF2-40B4-BE49-F238E27FC236}">
                <a16:creationId xmlns:a16="http://schemas.microsoft.com/office/drawing/2014/main" id="{836F705D-D1A5-076F-9DFA-CD594E79FB7F}"/>
              </a:ext>
            </a:extLst>
          </p:cNvPr>
          <p:cNvSpPr>
            <a:spLocks noGrp="1"/>
          </p:cNvSpPr>
          <p:nvPr>
            <p:ph type="dt" sz="half" idx="10"/>
          </p:nvPr>
        </p:nvSpPr>
        <p:spPr/>
        <p:txBody>
          <a:bodyPr/>
          <a:lstStyle>
            <a:lvl1pPr>
              <a:defRPr/>
            </a:lvl1pPr>
          </a:lstStyle>
          <a:p>
            <a:pPr>
              <a:defRPr/>
            </a:pPr>
            <a:endParaRPr lang="en-US" altLang="it-IT"/>
          </a:p>
        </p:txBody>
      </p:sp>
      <p:sp>
        <p:nvSpPr>
          <p:cNvPr id="8" name="Footer Placeholder 4">
            <a:extLst>
              <a:ext uri="{FF2B5EF4-FFF2-40B4-BE49-F238E27FC236}">
                <a16:creationId xmlns:a16="http://schemas.microsoft.com/office/drawing/2014/main" id="{6C818969-C2B4-B0C3-FFDB-0D606B1EB871}"/>
              </a:ext>
            </a:extLst>
          </p:cNvPr>
          <p:cNvSpPr>
            <a:spLocks noGrp="1"/>
          </p:cNvSpPr>
          <p:nvPr>
            <p:ph type="ftr" sz="quarter" idx="11"/>
          </p:nvPr>
        </p:nvSpPr>
        <p:spPr/>
        <p:txBody>
          <a:bodyPr/>
          <a:lstStyle>
            <a:lvl1pPr>
              <a:defRPr/>
            </a:lvl1pPr>
          </a:lstStyle>
          <a:p>
            <a:pPr>
              <a:defRPr/>
            </a:pPr>
            <a:endParaRPr lang="en-US" altLang="it-IT"/>
          </a:p>
        </p:txBody>
      </p:sp>
      <p:sp>
        <p:nvSpPr>
          <p:cNvPr id="9" name="Slide Number Placeholder 5">
            <a:extLst>
              <a:ext uri="{FF2B5EF4-FFF2-40B4-BE49-F238E27FC236}">
                <a16:creationId xmlns:a16="http://schemas.microsoft.com/office/drawing/2014/main" id="{F9856E31-93AB-416F-2F50-33A8775AEDD9}"/>
              </a:ext>
            </a:extLst>
          </p:cNvPr>
          <p:cNvSpPr>
            <a:spLocks noGrp="1"/>
          </p:cNvSpPr>
          <p:nvPr>
            <p:ph type="sldNum" sz="quarter" idx="12"/>
          </p:nvPr>
        </p:nvSpPr>
        <p:spPr/>
        <p:txBody>
          <a:bodyPr/>
          <a:lstStyle>
            <a:lvl1pPr>
              <a:defRPr/>
            </a:lvl1pPr>
          </a:lstStyle>
          <a:p>
            <a:fld id="{FFF4AE9D-03DF-4A1A-A1F2-82F8478C578E}" type="slidenum">
              <a:rPr lang="en-US" altLang="it-IT"/>
              <a:pPr/>
              <a:t>‹N›</a:t>
            </a:fld>
            <a:endParaRPr lang="en-US" altLang="it-IT"/>
          </a:p>
        </p:txBody>
      </p:sp>
    </p:spTree>
    <p:extLst>
      <p:ext uri="{BB962C8B-B14F-4D97-AF65-F5344CB8AC3E}">
        <p14:creationId xmlns:p14="http://schemas.microsoft.com/office/powerpoint/2010/main" val="3326545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a:t>
            </a:r>
            <a:endParaRPr lang="en-US"/>
          </a:p>
        </p:txBody>
      </p:sp>
      <p:sp>
        <p:nvSpPr>
          <p:cNvPr id="3" name="Date Placeholder 3">
            <a:extLst>
              <a:ext uri="{FF2B5EF4-FFF2-40B4-BE49-F238E27FC236}">
                <a16:creationId xmlns:a16="http://schemas.microsoft.com/office/drawing/2014/main" id="{680DE499-ECFF-655C-0CD9-E67511B85634}"/>
              </a:ext>
            </a:extLst>
          </p:cNvPr>
          <p:cNvSpPr>
            <a:spLocks noGrp="1"/>
          </p:cNvSpPr>
          <p:nvPr>
            <p:ph type="dt" sz="half" idx="10"/>
          </p:nvPr>
        </p:nvSpPr>
        <p:spPr/>
        <p:txBody>
          <a:bodyPr/>
          <a:lstStyle>
            <a:lvl1pPr>
              <a:defRPr/>
            </a:lvl1pPr>
          </a:lstStyle>
          <a:p>
            <a:pPr>
              <a:defRPr/>
            </a:pPr>
            <a:endParaRPr lang="en-US" altLang="it-IT"/>
          </a:p>
        </p:txBody>
      </p:sp>
      <p:sp>
        <p:nvSpPr>
          <p:cNvPr id="4" name="Footer Placeholder 4">
            <a:extLst>
              <a:ext uri="{FF2B5EF4-FFF2-40B4-BE49-F238E27FC236}">
                <a16:creationId xmlns:a16="http://schemas.microsoft.com/office/drawing/2014/main" id="{7D710CCE-34D0-04E6-8BE2-BB14AEA1FA6A}"/>
              </a:ext>
            </a:extLst>
          </p:cNvPr>
          <p:cNvSpPr>
            <a:spLocks noGrp="1"/>
          </p:cNvSpPr>
          <p:nvPr>
            <p:ph type="ftr" sz="quarter" idx="11"/>
          </p:nvPr>
        </p:nvSpPr>
        <p:spPr/>
        <p:txBody>
          <a:bodyPr/>
          <a:lstStyle>
            <a:lvl1pPr>
              <a:defRPr/>
            </a:lvl1pPr>
          </a:lstStyle>
          <a:p>
            <a:pPr>
              <a:defRPr/>
            </a:pPr>
            <a:endParaRPr lang="en-US" altLang="it-IT"/>
          </a:p>
        </p:txBody>
      </p:sp>
      <p:sp>
        <p:nvSpPr>
          <p:cNvPr id="5" name="Slide Number Placeholder 5">
            <a:extLst>
              <a:ext uri="{FF2B5EF4-FFF2-40B4-BE49-F238E27FC236}">
                <a16:creationId xmlns:a16="http://schemas.microsoft.com/office/drawing/2014/main" id="{D80C2F87-87AD-742C-59AA-F4C58E939E50}"/>
              </a:ext>
            </a:extLst>
          </p:cNvPr>
          <p:cNvSpPr>
            <a:spLocks noGrp="1"/>
          </p:cNvSpPr>
          <p:nvPr>
            <p:ph type="sldNum" sz="quarter" idx="12"/>
          </p:nvPr>
        </p:nvSpPr>
        <p:spPr/>
        <p:txBody>
          <a:bodyPr/>
          <a:lstStyle>
            <a:lvl1pPr>
              <a:defRPr/>
            </a:lvl1pPr>
          </a:lstStyle>
          <a:p>
            <a:fld id="{E726AAC8-4D59-4A63-97F2-84B461EA00E7}" type="slidenum">
              <a:rPr lang="en-US" altLang="it-IT"/>
              <a:pPr/>
              <a:t>‹N›</a:t>
            </a:fld>
            <a:endParaRPr lang="en-US" altLang="it-IT"/>
          </a:p>
        </p:txBody>
      </p:sp>
    </p:spTree>
    <p:extLst>
      <p:ext uri="{BB962C8B-B14F-4D97-AF65-F5344CB8AC3E}">
        <p14:creationId xmlns:p14="http://schemas.microsoft.com/office/powerpoint/2010/main" val="3730818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09C2643-EB53-E5B3-A228-0C55B4A76825}"/>
              </a:ext>
            </a:extLst>
          </p:cNvPr>
          <p:cNvSpPr>
            <a:spLocks noGrp="1"/>
          </p:cNvSpPr>
          <p:nvPr>
            <p:ph type="dt" sz="half" idx="10"/>
          </p:nvPr>
        </p:nvSpPr>
        <p:spPr/>
        <p:txBody>
          <a:bodyPr/>
          <a:lstStyle>
            <a:lvl1pPr>
              <a:defRPr/>
            </a:lvl1pPr>
          </a:lstStyle>
          <a:p>
            <a:pPr>
              <a:defRPr/>
            </a:pPr>
            <a:endParaRPr lang="en-US" altLang="it-IT"/>
          </a:p>
        </p:txBody>
      </p:sp>
      <p:sp>
        <p:nvSpPr>
          <p:cNvPr id="3" name="Footer Placeholder 4">
            <a:extLst>
              <a:ext uri="{FF2B5EF4-FFF2-40B4-BE49-F238E27FC236}">
                <a16:creationId xmlns:a16="http://schemas.microsoft.com/office/drawing/2014/main" id="{88F50A04-F04D-E1D9-A372-2F4A8E154502}"/>
              </a:ext>
            </a:extLst>
          </p:cNvPr>
          <p:cNvSpPr>
            <a:spLocks noGrp="1"/>
          </p:cNvSpPr>
          <p:nvPr>
            <p:ph type="ftr" sz="quarter" idx="11"/>
          </p:nvPr>
        </p:nvSpPr>
        <p:spPr/>
        <p:txBody>
          <a:bodyPr/>
          <a:lstStyle>
            <a:lvl1pPr>
              <a:defRPr/>
            </a:lvl1pPr>
          </a:lstStyle>
          <a:p>
            <a:pPr>
              <a:defRPr/>
            </a:pPr>
            <a:endParaRPr lang="en-US" altLang="it-IT"/>
          </a:p>
        </p:txBody>
      </p:sp>
      <p:sp>
        <p:nvSpPr>
          <p:cNvPr id="4" name="Slide Number Placeholder 5">
            <a:extLst>
              <a:ext uri="{FF2B5EF4-FFF2-40B4-BE49-F238E27FC236}">
                <a16:creationId xmlns:a16="http://schemas.microsoft.com/office/drawing/2014/main" id="{3C1750F4-720B-900E-80C2-1B888C1BAD09}"/>
              </a:ext>
            </a:extLst>
          </p:cNvPr>
          <p:cNvSpPr>
            <a:spLocks noGrp="1"/>
          </p:cNvSpPr>
          <p:nvPr>
            <p:ph type="sldNum" sz="quarter" idx="12"/>
          </p:nvPr>
        </p:nvSpPr>
        <p:spPr/>
        <p:txBody>
          <a:bodyPr/>
          <a:lstStyle>
            <a:lvl1pPr>
              <a:defRPr/>
            </a:lvl1pPr>
          </a:lstStyle>
          <a:p>
            <a:fld id="{FEC5DA97-6047-4974-9EFB-86E7B1799E6B}" type="slidenum">
              <a:rPr lang="en-US" altLang="it-IT"/>
              <a:pPr/>
              <a:t>‹N›</a:t>
            </a:fld>
            <a:endParaRPr lang="en-US" altLang="it-IT"/>
          </a:p>
        </p:txBody>
      </p:sp>
    </p:spTree>
    <p:extLst>
      <p:ext uri="{BB962C8B-B14F-4D97-AF65-F5344CB8AC3E}">
        <p14:creationId xmlns:p14="http://schemas.microsoft.com/office/powerpoint/2010/main" val="2297201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41248" y="2057399"/>
            <a:ext cx="3931920" cy="3810001"/>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Date Placeholder 3">
            <a:extLst>
              <a:ext uri="{FF2B5EF4-FFF2-40B4-BE49-F238E27FC236}">
                <a16:creationId xmlns:a16="http://schemas.microsoft.com/office/drawing/2014/main" id="{A8DBA421-A2F6-D517-EA35-224AE74A9FE2}"/>
              </a:ext>
            </a:extLst>
          </p:cNvPr>
          <p:cNvSpPr>
            <a:spLocks noGrp="1"/>
          </p:cNvSpPr>
          <p:nvPr>
            <p:ph type="dt" sz="half" idx="10"/>
          </p:nvPr>
        </p:nvSpPr>
        <p:spPr/>
        <p:txBody>
          <a:bodyPr/>
          <a:lstStyle>
            <a:lvl1pPr>
              <a:defRPr/>
            </a:lvl1pPr>
          </a:lstStyle>
          <a:p>
            <a:pPr>
              <a:defRPr/>
            </a:pPr>
            <a:endParaRPr lang="en-US" altLang="it-IT"/>
          </a:p>
        </p:txBody>
      </p:sp>
      <p:sp>
        <p:nvSpPr>
          <p:cNvPr id="6" name="Footer Placeholder 4">
            <a:extLst>
              <a:ext uri="{FF2B5EF4-FFF2-40B4-BE49-F238E27FC236}">
                <a16:creationId xmlns:a16="http://schemas.microsoft.com/office/drawing/2014/main" id="{854336F6-1E56-08AB-89DB-845CE8D9F683}"/>
              </a:ext>
            </a:extLst>
          </p:cNvPr>
          <p:cNvSpPr>
            <a:spLocks noGrp="1"/>
          </p:cNvSpPr>
          <p:nvPr>
            <p:ph type="ftr" sz="quarter" idx="11"/>
          </p:nvPr>
        </p:nvSpPr>
        <p:spPr/>
        <p:txBody>
          <a:bodyPr/>
          <a:lstStyle>
            <a:lvl1pPr>
              <a:defRPr/>
            </a:lvl1pPr>
          </a:lstStyle>
          <a:p>
            <a:pPr>
              <a:defRPr/>
            </a:pPr>
            <a:endParaRPr lang="en-US" altLang="it-IT"/>
          </a:p>
        </p:txBody>
      </p:sp>
      <p:sp>
        <p:nvSpPr>
          <p:cNvPr id="7" name="Slide Number Placeholder 5">
            <a:extLst>
              <a:ext uri="{FF2B5EF4-FFF2-40B4-BE49-F238E27FC236}">
                <a16:creationId xmlns:a16="http://schemas.microsoft.com/office/drawing/2014/main" id="{5F1E3994-F62D-0280-177A-8D39C0F24203}"/>
              </a:ext>
            </a:extLst>
          </p:cNvPr>
          <p:cNvSpPr>
            <a:spLocks noGrp="1"/>
          </p:cNvSpPr>
          <p:nvPr>
            <p:ph type="sldNum" sz="quarter" idx="12"/>
          </p:nvPr>
        </p:nvSpPr>
        <p:spPr/>
        <p:txBody>
          <a:bodyPr/>
          <a:lstStyle>
            <a:lvl1pPr>
              <a:defRPr/>
            </a:lvl1pPr>
          </a:lstStyle>
          <a:p>
            <a:fld id="{53883845-3B64-4928-B2DE-342A42681101}" type="slidenum">
              <a:rPr lang="en-US" altLang="it-IT"/>
              <a:pPr/>
              <a:t>‹N›</a:t>
            </a:fld>
            <a:endParaRPr lang="en-US" altLang="it-IT"/>
          </a:p>
        </p:txBody>
      </p:sp>
    </p:spTree>
    <p:extLst>
      <p:ext uri="{BB962C8B-B14F-4D97-AF65-F5344CB8AC3E}">
        <p14:creationId xmlns:p14="http://schemas.microsoft.com/office/powerpoint/2010/main" val="4005951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it-IT"/>
              <a:t>Fare clic per modificare lo stile del titolo</a:t>
            </a:r>
            <a:endParaRPr lang="en-US" dirty="0"/>
          </a:p>
        </p:txBody>
      </p:sp>
      <p:sp>
        <p:nvSpPr>
          <p:cNvPr id="3" name="Picture Placeholder 2"/>
          <p:cNvSpPr>
            <a:spLocks noGrp="1"/>
          </p:cNvSpPr>
          <p:nvPr>
            <p:ph type="pic" idx="1"/>
          </p:nvPr>
        </p:nvSpPr>
        <p:spPr>
          <a:xfrm>
            <a:off x="5181600" y="990600"/>
            <a:ext cx="6172200" cy="4876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841248" y="2057400"/>
            <a:ext cx="3931920" cy="3810000"/>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Date Placeholder 3">
            <a:extLst>
              <a:ext uri="{FF2B5EF4-FFF2-40B4-BE49-F238E27FC236}">
                <a16:creationId xmlns:a16="http://schemas.microsoft.com/office/drawing/2014/main" id="{41D1DF3A-2973-B7C0-09D1-0E1C344B0147}"/>
              </a:ext>
            </a:extLst>
          </p:cNvPr>
          <p:cNvSpPr>
            <a:spLocks noGrp="1"/>
          </p:cNvSpPr>
          <p:nvPr>
            <p:ph type="dt" sz="half" idx="10"/>
          </p:nvPr>
        </p:nvSpPr>
        <p:spPr/>
        <p:txBody>
          <a:bodyPr/>
          <a:lstStyle>
            <a:lvl1pPr>
              <a:defRPr/>
            </a:lvl1pPr>
          </a:lstStyle>
          <a:p>
            <a:pPr>
              <a:defRPr/>
            </a:pPr>
            <a:endParaRPr lang="en-US" altLang="it-IT"/>
          </a:p>
        </p:txBody>
      </p:sp>
      <p:sp>
        <p:nvSpPr>
          <p:cNvPr id="6" name="Footer Placeholder 4">
            <a:extLst>
              <a:ext uri="{FF2B5EF4-FFF2-40B4-BE49-F238E27FC236}">
                <a16:creationId xmlns:a16="http://schemas.microsoft.com/office/drawing/2014/main" id="{DA548664-EAC0-B4BF-D983-9C5731D44A26}"/>
              </a:ext>
            </a:extLst>
          </p:cNvPr>
          <p:cNvSpPr>
            <a:spLocks noGrp="1"/>
          </p:cNvSpPr>
          <p:nvPr>
            <p:ph type="ftr" sz="quarter" idx="11"/>
          </p:nvPr>
        </p:nvSpPr>
        <p:spPr/>
        <p:txBody>
          <a:bodyPr/>
          <a:lstStyle>
            <a:lvl1pPr>
              <a:defRPr/>
            </a:lvl1pPr>
          </a:lstStyle>
          <a:p>
            <a:pPr>
              <a:defRPr/>
            </a:pPr>
            <a:endParaRPr lang="en-US" altLang="it-IT"/>
          </a:p>
        </p:txBody>
      </p:sp>
      <p:sp>
        <p:nvSpPr>
          <p:cNvPr id="7" name="Slide Number Placeholder 5">
            <a:extLst>
              <a:ext uri="{FF2B5EF4-FFF2-40B4-BE49-F238E27FC236}">
                <a16:creationId xmlns:a16="http://schemas.microsoft.com/office/drawing/2014/main" id="{9AF9C9E3-8A08-4F3C-9FDE-F9B56D40C2A3}"/>
              </a:ext>
            </a:extLst>
          </p:cNvPr>
          <p:cNvSpPr>
            <a:spLocks noGrp="1"/>
          </p:cNvSpPr>
          <p:nvPr>
            <p:ph type="sldNum" sz="quarter" idx="12"/>
          </p:nvPr>
        </p:nvSpPr>
        <p:spPr/>
        <p:txBody>
          <a:bodyPr/>
          <a:lstStyle>
            <a:lvl1pPr>
              <a:defRPr/>
            </a:lvl1pPr>
          </a:lstStyle>
          <a:p>
            <a:fld id="{570DDCD5-2FB1-42F7-98D2-3B0D0DE2DD8C}" type="slidenum">
              <a:rPr lang="en-US" altLang="it-IT"/>
              <a:pPr/>
              <a:t>‹N›</a:t>
            </a:fld>
            <a:endParaRPr lang="en-US" altLang="it-IT"/>
          </a:p>
        </p:txBody>
      </p:sp>
    </p:spTree>
    <p:extLst>
      <p:ext uri="{BB962C8B-B14F-4D97-AF65-F5344CB8AC3E}">
        <p14:creationId xmlns:p14="http://schemas.microsoft.com/office/powerpoint/2010/main" val="103763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CB4BE1-324E-884C-9931-7E6189B2A6E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C3E34F5-658B-D341-B984-F1A85C8BC0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419E24A5-4186-3440-BE7F-AD58DE37864E}"/>
              </a:ext>
            </a:extLst>
          </p:cNvPr>
          <p:cNvSpPr>
            <a:spLocks noGrp="1"/>
          </p:cNvSpPr>
          <p:nvPr>
            <p:ph type="dt" sz="half" idx="10"/>
          </p:nvPr>
        </p:nvSpPr>
        <p:spPr/>
        <p:txBody>
          <a:bodyPr/>
          <a:lstStyle/>
          <a:p>
            <a:fld id="{6DDA2076-163D-DC41-BE91-F6E244672BE7}" type="datetimeFigureOut">
              <a:rPr lang="it-IT" smtClean="0"/>
              <a:t>12/05/2026</a:t>
            </a:fld>
            <a:endParaRPr lang="it-IT"/>
          </a:p>
        </p:txBody>
      </p:sp>
      <p:sp>
        <p:nvSpPr>
          <p:cNvPr id="5" name="Segnaposto piè di pagina 4">
            <a:extLst>
              <a:ext uri="{FF2B5EF4-FFF2-40B4-BE49-F238E27FC236}">
                <a16:creationId xmlns:a16="http://schemas.microsoft.com/office/drawing/2014/main" id="{EFC77E44-E17F-6141-9608-B7530AEFD1B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BF7323-9E81-764A-A610-C70E8FCA4C66}"/>
              </a:ext>
            </a:extLst>
          </p:cNvPr>
          <p:cNvSpPr>
            <a:spLocks noGrp="1"/>
          </p:cNvSpPr>
          <p:nvPr>
            <p:ph type="sldNum" sz="quarter" idx="12"/>
          </p:nvPr>
        </p:nvSpPr>
        <p:spPr/>
        <p:txBody>
          <a:bodyPr/>
          <a:lstStyle/>
          <a:p>
            <a:fld id="{7E143278-771F-9B44-880E-684285A4833A}" type="slidenum">
              <a:rPr lang="it-IT" smtClean="0"/>
              <a:t>‹N›</a:t>
            </a:fld>
            <a:endParaRPr lang="it-IT"/>
          </a:p>
        </p:txBody>
      </p:sp>
    </p:spTree>
    <p:extLst>
      <p:ext uri="{BB962C8B-B14F-4D97-AF65-F5344CB8AC3E}">
        <p14:creationId xmlns:p14="http://schemas.microsoft.com/office/powerpoint/2010/main" val="488517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B11B7A16-2ED7-7C45-715B-A2B75C746326}"/>
              </a:ext>
            </a:extLst>
          </p:cNvPr>
          <p:cNvSpPr>
            <a:spLocks noGrp="1"/>
          </p:cNvSpPr>
          <p:nvPr>
            <p:ph type="dt" sz="half" idx="10"/>
          </p:nvPr>
        </p:nvSpPr>
        <p:spPr/>
        <p:txBody>
          <a:bodyPr/>
          <a:lstStyle>
            <a:lvl1pPr>
              <a:defRPr/>
            </a:lvl1pPr>
          </a:lstStyle>
          <a:p>
            <a:pPr>
              <a:defRPr/>
            </a:pPr>
            <a:endParaRPr lang="en-US" altLang="it-IT"/>
          </a:p>
        </p:txBody>
      </p:sp>
      <p:sp>
        <p:nvSpPr>
          <p:cNvPr id="5" name="Footer Placeholder 4">
            <a:extLst>
              <a:ext uri="{FF2B5EF4-FFF2-40B4-BE49-F238E27FC236}">
                <a16:creationId xmlns:a16="http://schemas.microsoft.com/office/drawing/2014/main" id="{B5395B82-D22F-D33E-D169-06F0D1101B35}"/>
              </a:ext>
            </a:extLst>
          </p:cNvPr>
          <p:cNvSpPr>
            <a:spLocks noGrp="1"/>
          </p:cNvSpPr>
          <p:nvPr>
            <p:ph type="ftr" sz="quarter" idx="11"/>
          </p:nvPr>
        </p:nvSpPr>
        <p:spPr/>
        <p:txBody>
          <a:bodyPr/>
          <a:lstStyle>
            <a:lvl1pPr>
              <a:defRPr/>
            </a:lvl1pPr>
          </a:lstStyle>
          <a:p>
            <a:pPr>
              <a:defRPr/>
            </a:pPr>
            <a:endParaRPr lang="en-US" altLang="it-IT"/>
          </a:p>
        </p:txBody>
      </p:sp>
      <p:sp>
        <p:nvSpPr>
          <p:cNvPr id="6" name="Slide Number Placeholder 5">
            <a:extLst>
              <a:ext uri="{FF2B5EF4-FFF2-40B4-BE49-F238E27FC236}">
                <a16:creationId xmlns:a16="http://schemas.microsoft.com/office/drawing/2014/main" id="{DFFDB0CC-3FBB-BF84-F153-25FBB2F6FA8E}"/>
              </a:ext>
            </a:extLst>
          </p:cNvPr>
          <p:cNvSpPr>
            <a:spLocks noGrp="1"/>
          </p:cNvSpPr>
          <p:nvPr>
            <p:ph type="sldNum" sz="quarter" idx="12"/>
          </p:nvPr>
        </p:nvSpPr>
        <p:spPr/>
        <p:txBody>
          <a:bodyPr/>
          <a:lstStyle>
            <a:lvl1pPr>
              <a:defRPr/>
            </a:lvl1pPr>
          </a:lstStyle>
          <a:p>
            <a:fld id="{3E9BA5D5-473A-4E66-AF8D-855A38BA6474}" type="slidenum">
              <a:rPr lang="en-US" altLang="it-IT"/>
              <a:pPr/>
              <a:t>‹N›</a:t>
            </a:fld>
            <a:endParaRPr lang="en-US" altLang="it-IT"/>
          </a:p>
        </p:txBody>
      </p:sp>
    </p:spTree>
    <p:extLst>
      <p:ext uri="{BB962C8B-B14F-4D97-AF65-F5344CB8AC3E}">
        <p14:creationId xmlns:p14="http://schemas.microsoft.com/office/powerpoint/2010/main" val="2576526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it-IT"/>
              <a:t>Fare clic per modificare lo stile del titolo</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a:extLst>
              <a:ext uri="{FF2B5EF4-FFF2-40B4-BE49-F238E27FC236}">
                <a16:creationId xmlns:a16="http://schemas.microsoft.com/office/drawing/2014/main" id="{C4F182F6-82F5-E6D9-2C36-802AEBD0BB2C}"/>
              </a:ext>
            </a:extLst>
          </p:cNvPr>
          <p:cNvSpPr>
            <a:spLocks noGrp="1"/>
          </p:cNvSpPr>
          <p:nvPr>
            <p:ph type="dt" sz="half" idx="10"/>
          </p:nvPr>
        </p:nvSpPr>
        <p:spPr/>
        <p:txBody>
          <a:bodyPr/>
          <a:lstStyle>
            <a:lvl1pPr>
              <a:defRPr/>
            </a:lvl1pPr>
          </a:lstStyle>
          <a:p>
            <a:pPr>
              <a:defRPr/>
            </a:pPr>
            <a:endParaRPr lang="en-US" altLang="it-IT"/>
          </a:p>
        </p:txBody>
      </p:sp>
      <p:sp>
        <p:nvSpPr>
          <p:cNvPr id="5" name="Footer Placeholder 4">
            <a:extLst>
              <a:ext uri="{FF2B5EF4-FFF2-40B4-BE49-F238E27FC236}">
                <a16:creationId xmlns:a16="http://schemas.microsoft.com/office/drawing/2014/main" id="{5BA39E8A-7CCE-E761-C813-A671FB0341BB}"/>
              </a:ext>
            </a:extLst>
          </p:cNvPr>
          <p:cNvSpPr>
            <a:spLocks noGrp="1"/>
          </p:cNvSpPr>
          <p:nvPr>
            <p:ph type="ftr" sz="quarter" idx="11"/>
          </p:nvPr>
        </p:nvSpPr>
        <p:spPr/>
        <p:txBody>
          <a:bodyPr/>
          <a:lstStyle>
            <a:lvl1pPr>
              <a:defRPr/>
            </a:lvl1pPr>
          </a:lstStyle>
          <a:p>
            <a:pPr>
              <a:defRPr/>
            </a:pPr>
            <a:endParaRPr lang="en-US" altLang="it-IT"/>
          </a:p>
        </p:txBody>
      </p:sp>
      <p:sp>
        <p:nvSpPr>
          <p:cNvPr id="6" name="Slide Number Placeholder 5">
            <a:extLst>
              <a:ext uri="{FF2B5EF4-FFF2-40B4-BE49-F238E27FC236}">
                <a16:creationId xmlns:a16="http://schemas.microsoft.com/office/drawing/2014/main" id="{114A1D85-942D-F031-6ECE-228205FFA1E6}"/>
              </a:ext>
            </a:extLst>
          </p:cNvPr>
          <p:cNvSpPr>
            <a:spLocks noGrp="1"/>
          </p:cNvSpPr>
          <p:nvPr>
            <p:ph type="sldNum" sz="quarter" idx="12"/>
          </p:nvPr>
        </p:nvSpPr>
        <p:spPr/>
        <p:txBody>
          <a:bodyPr/>
          <a:lstStyle>
            <a:lvl1pPr>
              <a:defRPr/>
            </a:lvl1pPr>
          </a:lstStyle>
          <a:p>
            <a:fld id="{D1BF74F4-4AA3-434E-B8AC-E22523C86455}" type="slidenum">
              <a:rPr lang="en-US" altLang="it-IT"/>
              <a:pPr/>
              <a:t>‹N›</a:t>
            </a:fld>
            <a:endParaRPr lang="en-US" altLang="it-IT"/>
          </a:p>
        </p:txBody>
      </p:sp>
    </p:spTree>
    <p:extLst>
      <p:ext uri="{BB962C8B-B14F-4D97-AF65-F5344CB8AC3E}">
        <p14:creationId xmlns:p14="http://schemas.microsoft.com/office/powerpoint/2010/main" val="755868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chartAndTx">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914400" y="609600"/>
            <a:ext cx="10363200" cy="1143000"/>
          </a:xfrm>
        </p:spPr>
        <p:txBody>
          <a:bodyPr/>
          <a:lstStyle/>
          <a:p>
            <a:r>
              <a:rPr lang="it-IT"/>
              <a:t>Fare clic per modificare lo stile del titolo</a:t>
            </a:r>
          </a:p>
        </p:txBody>
      </p:sp>
      <p:sp>
        <p:nvSpPr>
          <p:cNvPr id="3" name="Segnaposto grafico 2"/>
          <p:cNvSpPr>
            <a:spLocks noGrp="1"/>
          </p:cNvSpPr>
          <p:nvPr>
            <p:ph type="chart" sz="half" idx="1"/>
          </p:nvPr>
        </p:nvSpPr>
        <p:spPr>
          <a:xfrm>
            <a:off x="914400" y="1981200"/>
            <a:ext cx="5080000" cy="4114800"/>
          </a:xfrm>
        </p:spPr>
        <p:txBody>
          <a:bodyPr rtlCol="0">
            <a:normAutofit/>
          </a:bodyPr>
          <a:lstStyle/>
          <a:p>
            <a:pPr lvl="0"/>
            <a:endParaRPr lang="it-IT" noProof="0"/>
          </a:p>
        </p:txBody>
      </p:sp>
      <p:sp>
        <p:nvSpPr>
          <p:cNvPr id="4" name="Segnaposto testo 3"/>
          <p:cNvSpPr>
            <a:spLocks noGrp="1"/>
          </p:cNvSpPr>
          <p:nvPr>
            <p:ph type="body" sz="half" idx="2"/>
          </p:nvPr>
        </p:nvSpPr>
        <p:spPr>
          <a:xfrm>
            <a:off x="6197600" y="1981200"/>
            <a:ext cx="508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3">
            <a:extLst>
              <a:ext uri="{FF2B5EF4-FFF2-40B4-BE49-F238E27FC236}">
                <a16:creationId xmlns:a16="http://schemas.microsoft.com/office/drawing/2014/main" id="{EC83080E-F4DB-727B-6B16-F3E8415B14BC}"/>
              </a:ext>
            </a:extLst>
          </p:cNvPr>
          <p:cNvSpPr>
            <a:spLocks noGrp="1"/>
          </p:cNvSpPr>
          <p:nvPr>
            <p:ph type="dt" sz="half" idx="10"/>
          </p:nvPr>
        </p:nvSpPr>
        <p:spPr/>
        <p:txBody>
          <a:bodyPr/>
          <a:lstStyle>
            <a:lvl1pPr>
              <a:defRPr/>
            </a:lvl1pPr>
          </a:lstStyle>
          <a:p>
            <a:pPr>
              <a:defRPr/>
            </a:pPr>
            <a:endParaRPr lang="en-US" altLang="it-IT"/>
          </a:p>
        </p:txBody>
      </p:sp>
      <p:sp>
        <p:nvSpPr>
          <p:cNvPr id="6" name="Footer Placeholder 4">
            <a:extLst>
              <a:ext uri="{FF2B5EF4-FFF2-40B4-BE49-F238E27FC236}">
                <a16:creationId xmlns:a16="http://schemas.microsoft.com/office/drawing/2014/main" id="{E55F4DA4-49A7-4BCE-1E34-E1BF2FDC1277}"/>
              </a:ext>
            </a:extLst>
          </p:cNvPr>
          <p:cNvSpPr>
            <a:spLocks noGrp="1"/>
          </p:cNvSpPr>
          <p:nvPr>
            <p:ph type="ftr" sz="quarter" idx="11"/>
          </p:nvPr>
        </p:nvSpPr>
        <p:spPr/>
        <p:txBody>
          <a:bodyPr/>
          <a:lstStyle>
            <a:lvl1pPr>
              <a:defRPr/>
            </a:lvl1pPr>
          </a:lstStyle>
          <a:p>
            <a:pPr>
              <a:defRPr/>
            </a:pPr>
            <a:endParaRPr lang="en-US" altLang="it-IT"/>
          </a:p>
        </p:txBody>
      </p:sp>
      <p:sp>
        <p:nvSpPr>
          <p:cNvPr id="7" name="Slide Number Placeholder 5">
            <a:extLst>
              <a:ext uri="{FF2B5EF4-FFF2-40B4-BE49-F238E27FC236}">
                <a16:creationId xmlns:a16="http://schemas.microsoft.com/office/drawing/2014/main" id="{993E2A1A-37E7-9D93-9280-6F6D9920ED41}"/>
              </a:ext>
            </a:extLst>
          </p:cNvPr>
          <p:cNvSpPr>
            <a:spLocks noGrp="1"/>
          </p:cNvSpPr>
          <p:nvPr>
            <p:ph type="sldNum" sz="quarter" idx="12"/>
          </p:nvPr>
        </p:nvSpPr>
        <p:spPr/>
        <p:txBody>
          <a:bodyPr/>
          <a:lstStyle>
            <a:lvl1pPr>
              <a:defRPr/>
            </a:lvl1pPr>
          </a:lstStyle>
          <a:p>
            <a:fld id="{0651F6D8-D960-4B28-97F5-A7F4964C396B}" type="slidenum">
              <a:rPr lang="en-US" altLang="it-IT"/>
              <a:pPr/>
              <a:t>‹N›</a:t>
            </a:fld>
            <a:endParaRPr lang="en-US" altLang="it-IT"/>
          </a:p>
        </p:txBody>
      </p:sp>
    </p:spTree>
    <p:extLst>
      <p:ext uri="{BB962C8B-B14F-4D97-AF65-F5344CB8AC3E}">
        <p14:creationId xmlns:p14="http://schemas.microsoft.com/office/powerpoint/2010/main" val="2465040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914400" y="609600"/>
            <a:ext cx="103632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914400" y="1981200"/>
            <a:ext cx="508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981200"/>
            <a:ext cx="508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3">
            <a:extLst>
              <a:ext uri="{FF2B5EF4-FFF2-40B4-BE49-F238E27FC236}">
                <a16:creationId xmlns:a16="http://schemas.microsoft.com/office/drawing/2014/main" id="{9D624456-2EFE-C230-F273-75353F8B4557}"/>
              </a:ext>
            </a:extLst>
          </p:cNvPr>
          <p:cNvSpPr>
            <a:spLocks noGrp="1"/>
          </p:cNvSpPr>
          <p:nvPr>
            <p:ph type="dt" sz="half" idx="10"/>
          </p:nvPr>
        </p:nvSpPr>
        <p:spPr/>
        <p:txBody>
          <a:bodyPr/>
          <a:lstStyle>
            <a:lvl1pPr>
              <a:defRPr/>
            </a:lvl1pPr>
          </a:lstStyle>
          <a:p>
            <a:pPr>
              <a:defRPr/>
            </a:pPr>
            <a:endParaRPr lang="en-US" altLang="it-IT"/>
          </a:p>
        </p:txBody>
      </p:sp>
      <p:sp>
        <p:nvSpPr>
          <p:cNvPr id="6" name="Footer Placeholder 4">
            <a:extLst>
              <a:ext uri="{FF2B5EF4-FFF2-40B4-BE49-F238E27FC236}">
                <a16:creationId xmlns:a16="http://schemas.microsoft.com/office/drawing/2014/main" id="{5EC19F4C-315E-0206-6157-E0C5B0D5FC2E}"/>
              </a:ext>
            </a:extLst>
          </p:cNvPr>
          <p:cNvSpPr>
            <a:spLocks noGrp="1"/>
          </p:cNvSpPr>
          <p:nvPr>
            <p:ph type="ftr" sz="quarter" idx="11"/>
          </p:nvPr>
        </p:nvSpPr>
        <p:spPr/>
        <p:txBody>
          <a:bodyPr/>
          <a:lstStyle>
            <a:lvl1pPr>
              <a:defRPr/>
            </a:lvl1pPr>
          </a:lstStyle>
          <a:p>
            <a:pPr>
              <a:defRPr/>
            </a:pPr>
            <a:endParaRPr lang="en-US" altLang="it-IT"/>
          </a:p>
        </p:txBody>
      </p:sp>
      <p:sp>
        <p:nvSpPr>
          <p:cNvPr id="7" name="Slide Number Placeholder 5">
            <a:extLst>
              <a:ext uri="{FF2B5EF4-FFF2-40B4-BE49-F238E27FC236}">
                <a16:creationId xmlns:a16="http://schemas.microsoft.com/office/drawing/2014/main" id="{C08F3025-AF8F-F9A2-4CE8-824BB7792DED}"/>
              </a:ext>
            </a:extLst>
          </p:cNvPr>
          <p:cNvSpPr>
            <a:spLocks noGrp="1"/>
          </p:cNvSpPr>
          <p:nvPr>
            <p:ph type="sldNum" sz="quarter" idx="12"/>
          </p:nvPr>
        </p:nvSpPr>
        <p:spPr/>
        <p:txBody>
          <a:bodyPr/>
          <a:lstStyle>
            <a:lvl1pPr>
              <a:defRPr/>
            </a:lvl1pPr>
          </a:lstStyle>
          <a:p>
            <a:fld id="{F890549A-BA9F-4E70-BC75-E0B233DB3617}" type="slidenum">
              <a:rPr lang="en-US" altLang="it-IT"/>
              <a:pPr/>
              <a:t>‹N›</a:t>
            </a:fld>
            <a:endParaRPr lang="en-US" altLang="it-IT"/>
          </a:p>
        </p:txBody>
      </p:sp>
    </p:spTree>
    <p:extLst>
      <p:ext uri="{BB962C8B-B14F-4D97-AF65-F5344CB8AC3E}">
        <p14:creationId xmlns:p14="http://schemas.microsoft.com/office/powerpoint/2010/main" val="2153728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1041400" y="0"/>
            <a:ext cx="9348893" cy="679160"/>
          </a:xfrm>
          <a:prstGeom prst="rect">
            <a:avLst/>
          </a:prstGeom>
        </p:spPr>
        <p:txBody>
          <a:bodyPr/>
          <a:lstStyle/>
          <a:p>
            <a:r>
              <a:rPr lang="it-IT"/>
              <a:t>Fare clic per modificare lo stile del titolo</a:t>
            </a:r>
            <a:endParaRPr lang="it-IT" dirty="0"/>
          </a:p>
        </p:txBody>
      </p:sp>
      <p:sp>
        <p:nvSpPr>
          <p:cNvPr id="3" name="Segnaposto numero diapositiva 4">
            <a:extLst>
              <a:ext uri="{FF2B5EF4-FFF2-40B4-BE49-F238E27FC236}">
                <a16:creationId xmlns:a16="http://schemas.microsoft.com/office/drawing/2014/main" id="{55787D12-6FAF-913B-624F-C3507760BE62}"/>
              </a:ext>
            </a:extLst>
          </p:cNvPr>
          <p:cNvSpPr>
            <a:spLocks noGrp="1"/>
          </p:cNvSpPr>
          <p:nvPr>
            <p:ph type="sldNum" sz="quarter" idx="10"/>
          </p:nvPr>
        </p:nvSpPr>
        <p:spPr/>
        <p:txBody>
          <a:bodyPr/>
          <a:lstStyle>
            <a:lvl1pPr>
              <a:defRPr/>
            </a:lvl1pPr>
          </a:lstStyle>
          <a:p>
            <a:fld id="{93CD6A0F-9CDA-4228-9E60-12261AB0216D}" type="slidenum">
              <a:rPr lang="it-IT" altLang="it-IT"/>
              <a:pPr/>
              <a:t>‹N›</a:t>
            </a:fld>
            <a:endParaRPr lang="it-IT" altLang="it-IT"/>
          </a:p>
        </p:txBody>
      </p:sp>
      <p:sp>
        <p:nvSpPr>
          <p:cNvPr id="4" name="Segnaposto piè di pagina 6">
            <a:extLst>
              <a:ext uri="{FF2B5EF4-FFF2-40B4-BE49-F238E27FC236}">
                <a16:creationId xmlns:a16="http://schemas.microsoft.com/office/drawing/2014/main" id="{5C78AAEC-8D70-8001-284A-9854A7B62315}"/>
              </a:ext>
            </a:extLst>
          </p:cNvPr>
          <p:cNvSpPr>
            <a:spLocks noGrp="1"/>
          </p:cNvSpPr>
          <p:nvPr>
            <p:ph type="ftr" sz="quarter" idx="11"/>
          </p:nvPr>
        </p:nvSpPr>
        <p:spPr/>
        <p:txBody>
          <a:bodyPr/>
          <a:lstStyle>
            <a:lvl1pPr>
              <a:defRPr/>
            </a:lvl1pPr>
          </a:lstStyle>
          <a:p>
            <a:pPr>
              <a:defRPr/>
            </a:pPr>
            <a:r>
              <a:rPr lang="it-IT"/>
              <a:t>© 2011 PROGETTO LIBRA • www.progetto-aria.it •</a:t>
            </a:r>
          </a:p>
        </p:txBody>
      </p:sp>
    </p:spTree>
    <p:extLst>
      <p:ext uri="{BB962C8B-B14F-4D97-AF65-F5344CB8AC3E}">
        <p14:creationId xmlns:p14="http://schemas.microsoft.com/office/powerpoint/2010/main" val="973132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olo e contenuto">
    <p:spTree>
      <p:nvGrpSpPr>
        <p:cNvPr id="1" name=""/>
        <p:cNvGrpSpPr/>
        <p:nvPr/>
      </p:nvGrpSpPr>
      <p:grpSpPr>
        <a:xfrm>
          <a:off x="0" y="0"/>
          <a:ext cx="0" cy="0"/>
          <a:chOff x="0" y="0"/>
          <a:chExt cx="0" cy="0"/>
        </a:xfrm>
      </p:grpSpPr>
      <p:pic>
        <p:nvPicPr>
          <p:cNvPr id="2" name="Immagine 6" descr="slide-2.jpg">
            <a:extLst>
              <a:ext uri="{FF2B5EF4-FFF2-40B4-BE49-F238E27FC236}">
                <a16:creationId xmlns:a16="http://schemas.microsoft.com/office/drawing/2014/main" id="{A0938D54-AE87-BDAE-B1A1-2C75F21569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708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1_Intestazione sezione">
    <p:spTree>
      <p:nvGrpSpPr>
        <p:cNvPr id="1" name=""/>
        <p:cNvGrpSpPr/>
        <p:nvPr/>
      </p:nvGrpSpPr>
      <p:grpSpPr>
        <a:xfrm>
          <a:off x="0" y="0"/>
          <a:ext cx="0" cy="0"/>
          <a:chOff x="0" y="0"/>
          <a:chExt cx="0" cy="0"/>
        </a:xfrm>
      </p:grpSpPr>
      <p:pic>
        <p:nvPicPr>
          <p:cNvPr id="2" name="Immagine 6" descr="3.jpg">
            <a:extLst>
              <a:ext uri="{FF2B5EF4-FFF2-40B4-BE49-F238E27FC236}">
                <a16:creationId xmlns:a16="http://schemas.microsoft.com/office/drawing/2014/main" id="{EBDDD101-14BE-DCEC-FB45-E09DB2D234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95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0E2414-AD2F-744F-BD79-BDFC0DA9370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51A3595-5F3A-5844-A6D8-1FB43D5545E0}"/>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F43A0BEB-D994-204C-96FF-0D861F938DDA}"/>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6BA5E901-46E6-3941-A6F2-E84AE8072C8B}"/>
              </a:ext>
            </a:extLst>
          </p:cNvPr>
          <p:cNvSpPr>
            <a:spLocks noGrp="1"/>
          </p:cNvSpPr>
          <p:nvPr>
            <p:ph type="dt" sz="half" idx="10"/>
          </p:nvPr>
        </p:nvSpPr>
        <p:spPr/>
        <p:txBody>
          <a:bodyPr/>
          <a:lstStyle/>
          <a:p>
            <a:fld id="{6DDA2076-163D-DC41-BE91-F6E244672BE7}" type="datetimeFigureOut">
              <a:rPr lang="it-IT" smtClean="0"/>
              <a:t>12/05/2026</a:t>
            </a:fld>
            <a:endParaRPr lang="it-IT"/>
          </a:p>
        </p:txBody>
      </p:sp>
      <p:sp>
        <p:nvSpPr>
          <p:cNvPr id="6" name="Segnaposto piè di pagina 5">
            <a:extLst>
              <a:ext uri="{FF2B5EF4-FFF2-40B4-BE49-F238E27FC236}">
                <a16:creationId xmlns:a16="http://schemas.microsoft.com/office/drawing/2014/main" id="{382D05D4-B0AC-6F4B-8FEB-3E2726A8FC8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597FBCE-8E13-6F42-962A-10B076D61A10}"/>
              </a:ext>
            </a:extLst>
          </p:cNvPr>
          <p:cNvSpPr>
            <a:spLocks noGrp="1"/>
          </p:cNvSpPr>
          <p:nvPr>
            <p:ph type="sldNum" sz="quarter" idx="12"/>
          </p:nvPr>
        </p:nvSpPr>
        <p:spPr/>
        <p:txBody>
          <a:bodyPr/>
          <a:lstStyle/>
          <a:p>
            <a:fld id="{7E143278-771F-9B44-880E-684285A4833A}" type="slidenum">
              <a:rPr lang="it-IT" smtClean="0"/>
              <a:t>‹N›</a:t>
            </a:fld>
            <a:endParaRPr lang="it-IT"/>
          </a:p>
        </p:txBody>
      </p:sp>
    </p:spTree>
    <p:extLst>
      <p:ext uri="{BB962C8B-B14F-4D97-AF65-F5344CB8AC3E}">
        <p14:creationId xmlns:p14="http://schemas.microsoft.com/office/powerpoint/2010/main" val="3282114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0972EE-BB17-A947-89B9-D4633DE58B1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A8BE196-B827-5E43-90CA-D8871595FF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5BF3F27A-F49F-7A41-8351-89AF166B8352}"/>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D94858EF-224C-0048-AA26-D96B490BDF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D17EB8AD-8B64-5947-8DE9-386689B38628}"/>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59AD02B2-1E01-5441-A570-9105CFDB2E3B}"/>
              </a:ext>
            </a:extLst>
          </p:cNvPr>
          <p:cNvSpPr>
            <a:spLocks noGrp="1"/>
          </p:cNvSpPr>
          <p:nvPr>
            <p:ph type="dt" sz="half" idx="10"/>
          </p:nvPr>
        </p:nvSpPr>
        <p:spPr/>
        <p:txBody>
          <a:bodyPr/>
          <a:lstStyle/>
          <a:p>
            <a:fld id="{6DDA2076-163D-DC41-BE91-F6E244672BE7}" type="datetimeFigureOut">
              <a:rPr lang="it-IT" smtClean="0"/>
              <a:t>12/05/2026</a:t>
            </a:fld>
            <a:endParaRPr lang="it-IT"/>
          </a:p>
        </p:txBody>
      </p:sp>
      <p:sp>
        <p:nvSpPr>
          <p:cNvPr id="8" name="Segnaposto piè di pagina 7">
            <a:extLst>
              <a:ext uri="{FF2B5EF4-FFF2-40B4-BE49-F238E27FC236}">
                <a16:creationId xmlns:a16="http://schemas.microsoft.com/office/drawing/2014/main" id="{57606F37-0F75-DA48-B936-D92C952920C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555D743-5163-1A41-9D8E-1979E32FA19F}"/>
              </a:ext>
            </a:extLst>
          </p:cNvPr>
          <p:cNvSpPr>
            <a:spLocks noGrp="1"/>
          </p:cNvSpPr>
          <p:nvPr>
            <p:ph type="sldNum" sz="quarter" idx="12"/>
          </p:nvPr>
        </p:nvSpPr>
        <p:spPr/>
        <p:txBody>
          <a:bodyPr/>
          <a:lstStyle/>
          <a:p>
            <a:fld id="{7E143278-771F-9B44-880E-684285A4833A}" type="slidenum">
              <a:rPr lang="it-IT" smtClean="0"/>
              <a:t>‹N›</a:t>
            </a:fld>
            <a:endParaRPr lang="it-IT"/>
          </a:p>
        </p:txBody>
      </p:sp>
    </p:spTree>
    <p:extLst>
      <p:ext uri="{BB962C8B-B14F-4D97-AF65-F5344CB8AC3E}">
        <p14:creationId xmlns:p14="http://schemas.microsoft.com/office/powerpoint/2010/main" val="74969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F0CD54-20F9-5B44-89CC-0411CFEA409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9D85B66-A92D-EA4C-9506-B36CDCD86FBE}"/>
              </a:ext>
            </a:extLst>
          </p:cNvPr>
          <p:cNvSpPr>
            <a:spLocks noGrp="1"/>
          </p:cNvSpPr>
          <p:nvPr>
            <p:ph type="dt" sz="half" idx="10"/>
          </p:nvPr>
        </p:nvSpPr>
        <p:spPr/>
        <p:txBody>
          <a:bodyPr/>
          <a:lstStyle/>
          <a:p>
            <a:fld id="{6DDA2076-163D-DC41-BE91-F6E244672BE7}" type="datetimeFigureOut">
              <a:rPr lang="it-IT" smtClean="0"/>
              <a:t>12/05/2026</a:t>
            </a:fld>
            <a:endParaRPr lang="it-IT"/>
          </a:p>
        </p:txBody>
      </p:sp>
      <p:sp>
        <p:nvSpPr>
          <p:cNvPr id="4" name="Segnaposto piè di pagina 3">
            <a:extLst>
              <a:ext uri="{FF2B5EF4-FFF2-40B4-BE49-F238E27FC236}">
                <a16:creationId xmlns:a16="http://schemas.microsoft.com/office/drawing/2014/main" id="{38F7AA6B-160C-4846-8322-2C3914D3A37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30DFD61-B1B7-F940-AF78-908D73B0290B}"/>
              </a:ext>
            </a:extLst>
          </p:cNvPr>
          <p:cNvSpPr>
            <a:spLocks noGrp="1"/>
          </p:cNvSpPr>
          <p:nvPr>
            <p:ph type="sldNum" sz="quarter" idx="12"/>
          </p:nvPr>
        </p:nvSpPr>
        <p:spPr/>
        <p:txBody>
          <a:bodyPr/>
          <a:lstStyle/>
          <a:p>
            <a:fld id="{7E143278-771F-9B44-880E-684285A4833A}" type="slidenum">
              <a:rPr lang="it-IT" smtClean="0"/>
              <a:t>‹N›</a:t>
            </a:fld>
            <a:endParaRPr lang="it-IT"/>
          </a:p>
        </p:txBody>
      </p:sp>
    </p:spTree>
    <p:extLst>
      <p:ext uri="{BB962C8B-B14F-4D97-AF65-F5344CB8AC3E}">
        <p14:creationId xmlns:p14="http://schemas.microsoft.com/office/powerpoint/2010/main" val="2948146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F4025FA-C011-8C4D-93AD-C13A609BA412}"/>
              </a:ext>
            </a:extLst>
          </p:cNvPr>
          <p:cNvSpPr>
            <a:spLocks noGrp="1"/>
          </p:cNvSpPr>
          <p:nvPr>
            <p:ph type="dt" sz="half" idx="10"/>
          </p:nvPr>
        </p:nvSpPr>
        <p:spPr/>
        <p:txBody>
          <a:bodyPr/>
          <a:lstStyle/>
          <a:p>
            <a:fld id="{6DDA2076-163D-DC41-BE91-F6E244672BE7}" type="datetimeFigureOut">
              <a:rPr lang="it-IT" smtClean="0"/>
              <a:t>12/05/2026</a:t>
            </a:fld>
            <a:endParaRPr lang="it-IT"/>
          </a:p>
        </p:txBody>
      </p:sp>
      <p:sp>
        <p:nvSpPr>
          <p:cNvPr id="3" name="Segnaposto piè di pagina 2">
            <a:extLst>
              <a:ext uri="{FF2B5EF4-FFF2-40B4-BE49-F238E27FC236}">
                <a16:creationId xmlns:a16="http://schemas.microsoft.com/office/drawing/2014/main" id="{AA1571C0-BF4C-0C41-B82C-90CA07A8DE4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9335BCF-D8ED-DB4F-A7F8-28324F32A6B8}"/>
              </a:ext>
            </a:extLst>
          </p:cNvPr>
          <p:cNvSpPr>
            <a:spLocks noGrp="1"/>
          </p:cNvSpPr>
          <p:nvPr>
            <p:ph type="sldNum" sz="quarter" idx="12"/>
          </p:nvPr>
        </p:nvSpPr>
        <p:spPr/>
        <p:txBody>
          <a:bodyPr/>
          <a:lstStyle/>
          <a:p>
            <a:fld id="{7E143278-771F-9B44-880E-684285A4833A}" type="slidenum">
              <a:rPr lang="it-IT" smtClean="0"/>
              <a:t>‹N›</a:t>
            </a:fld>
            <a:endParaRPr lang="it-IT"/>
          </a:p>
        </p:txBody>
      </p:sp>
    </p:spTree>
    <p:extLst>
      <p:ext uri="{BB962C8B-B14F-4D97-AF65-F5344CB8AC3E}">
        <p14:creationId xmlns:p14="http://schemas.microsoft.com/office/powerpoint/2010/main" val="230160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3A18BE-1C50-C848-BF22-C1F0D866B69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C53FF09-7FBF-BE43-9CF1-2D3ACBBE20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1D113F5A-7774-FD4E-9450-3B6F56D85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BE66C2B8-52D7-7D41-9926-BE45CEAA9F33}"/>
              </a:ext>
            </a:extLst>
          </p:cNvPr>
          <p:cNvSpPr>
            <a:spLocks noGrp="1"/>
          </p:cNvSpPr>
          <p:nvPr>
            <p:ph type="dt" sz="half" idx="10"/>
          </p:nvPr>
        </p:nvSpPr>
        <p:spPr/>
        <p:txBody>
          <a:bodyPr/>
          <a:lstStyle/>
          <a:p>
            <a:fld id="{6DDA2076-163D-DC41-BE91-F6E244672BE7}" type="datetimeFigureOut">
              <a:rPr lang="it-IT" smtClean="0"/>
              <a:t>12/05/2026</a:t>
            </a:fld>
            <a:endParaRPr lang="it-IT"/>
          </a:p>
        </p:txBody>
      </p:sp>
      <p:sp>
        <p:nvSpPr>
          <p:cNvPr id="6" name="Segnaposto piè di pagina 5">
            <a:extLst>
              <a:ext uri="{FF2B5EF4-FFF2-40B4-BE49-F238E27FC236}">
                <a16:creationId xmlns:a16="http://schemas.microsoft.com/office/drawing/2014/main" id="{B03DEF9F-974D-9F4B-80A3-0B41FE78D5D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758C8B0-DA74-FD45-8B57-99428F92EABF}"/>
              </a:ext>
            </a:extLst>
          </p:cNvPr>
          <p:cNvSpPr>
            <a:spLocks noGrp="1"/>
          </p:cNvSpPr>
          <p:nvPr>
            <p:ph type="sldNum" sz="quarter" idx="12"/>
          </p:nvPr>
        </p:nvSpPr>
        <p:spPr/>
        <p:txBody>
          <a:bodyPr/>
          <a:lstStyle/>
          <a:p>
            <a:fld id="{7E143278-771F-9B44-880E-684285A4833A}" type="slidenum">
              <a:rPr lang="it-IT" smtClean="0"/>
              <a:t>‹N›</a:t>
            </a:fld>
            <a:endParaRPr lang="it-IT"/>
          </a:p>
        </p:txBody>
      </p:sp>
    </p:spTree>
    <p:extLst>
      <p:ext uri="{BB962C8B-B14F-4D97-AF65-F5344CB8AC3E}">
        <p14:creationId xmlns:p14="http://schemas.microsoft.com/office/powerpoint/2010/main" val="244815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1F4B58-1A1D-4C43-9936-1943D129E41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09BD5DA-D5E4-944F-B933-76B97E20BE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FA306FA-91DC-CD4F-9936-2965FBBBB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1E504D9C-F6BF-054A-AE48-0DD8F92B717C}"/>
              </a:ext>
            </a:extLst>
          </p:cNvPr>
          <p:cNvSpPr>
            <a:spLocks noGrp="1"/>
          </p:cNvSpPr>
          <p:nvPr>
            <p:ph type="dt" sz="half" idx="10"/>
          </p:nvPr>
        </p:nvSpPr>
        <p:spPr/>
        <p:txBody>
          <a:bodyPr/>
          <a:lstStyle/>
          <a:p>
            <a:fld id="{6DDA2076-163D-DC41-BE91-F6E244672BE7}" type="datetimeFigureOut">
              <a:rPr lang="it-IT" smtClean="0"/>
              <a:t>12/05/2026</a:t>
            </a:fld>
            <a:endParaRPr lang="it-IT"/>
          </a:p>
        </p:txBody>
      </p:sp>
      <p:sp>
        <p:nvSpPr>
          <p:cNvPr id="6" name="Segnaposto piè di pagina 5">
            <a:extLst>
              <a:ext uri="{FF2B5EF4-FFF2-40B4-BE49-F238E27FC236}">
                <a16:creationId xmlns:a16="http://schemas.microsoft.com/office/drawing/2014/main" id="{1C9BC435-5DAB-3646-B150-1C56DBD977A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5947319-A18A-5B4D-89A4-F6B4162389BF}"/>
              </a:ext>
            </a:extLst>
          </p:cNvPr>
          <p:cNvSpPr>
            <a:spLocks noGrp="1"/>
          </p:cNvSpPr>
          <p:nvPr>
            <p:ph type="sldNum" sz="quarter" idx="12"/>
          </p:nvPr>
        </p:nvSpPr>
        <p:spPr/>
        <p:txBody>
          <a:bodyPr/>
          <a:lstStyle/>
          <a:p>
            <a:fld id="{7E143278-771F-9B44-880E-684285A4833A}" type="slidenum">
              <a:rPr lang="it-IT" smtClean="0"/>
              <a:t>‹N›</a:t>
            </a:fld>
            <a:endParaRPr lang="it-IT"/>
          </a:p>
        </p:txBody>
      </p:sp>
    </p:spTree>
    <p:extLst>
      <p:ext uri="{BB962C8B-B14F-4D97-AF65-F5344CB8AC3E}">
        <p14:creationId xmlns:p14="http://schemas.microsoft.com/office/powerpoint/2010/main" val="400513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B20D666-E17B-AE43-97E9-600606D4C7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974059F-C367-2F46-8C6A-C89D9C8136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94570073-2DE0-864B-89DC-248C3BCE8A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A2076-163D-DC41-BE91-F6E244672BE7}" type="datetimeFigureOut">
              <a:rPr lang="it-IT" smtClean="0"/>
              <a:t>12/05/2026</a:t>
            </a:fld>
            <a:endParaRPr lang="it-IT"/>
          </a:p>
        </p:txBody>
      </p:sp>
      <p:sp>
        <p:nvSpPr>
          <p:cNvPr id="5" name="Segnaposto piè di pagina 4">
            <a:extLst>
              <a:ext uri="{FF2B5EF4-FFF2-40B4-BE49-F238E27FC236}">
                <a16:creationId xmlns:a16="http://schemas.microsoft.com/office/drawing/2014/main" id="{150DDA53-3115-2046-B55F-DC2FBE351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3CC440A-E9C2-F64D-8B5A-7960239C79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143278-771F-9B44-880E-684285A4833A}" type="slidenum">
              <a:rPr lang="it-IT" smtClean="0"/>
              <a:t>‹N›</a:t>
            </a:fld>
            <a:endParaRPr lang="it-IT"/>
          </a:p>
        </p:txBody>
      </p:sp>
    </p:spTree>
    <p:extLst>
      <p:ext uri="{BB962C8B-B14F-4D97-AF65-F5344CB8AC3E}">
        <p14:creationId xmlns:p14="http://schemas.microsoft.com/office/powerpoint/2010/main" val="2080349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 id="2147483682" r:id="rId13"/>
    <p:sldLayoutId id="2147483683" r:id="rId14"/>
    <p:sldLayoutId id="2147483684" r:id="rId15"/>
    <p:sldLayoutId id="2147483686" r:id="rId16"/>
    <p:sldLayoutId id="2147483688" r:id="rId17"/>
    <p:sldLayoutId id="2147483689" r:id="rId18"/>
    <p:sldLayoutId id="2147483690" r:id="rId19"/>
    <p:sldLayoutId id="214748369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4CA45EB-CB8C-E122-0CAD-537A5B8F8C4B}"/>
              </a:ext>
            </a:extLst>
          </p:cNvPr>
          <p:cNvSpPr>
            <a:spLocks noGrp="1"/>
          </p:cNvSpPr>
          <p:nvPr>
            <p:ph type="title"/>
          </p:nvPr>
        </p:nvSpPr>
        <p:spPr bwMode="auto">
          <a:xfrm>
            <a:off x="844551"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endParaRPr lang="en-US" altLang="it-IT"/>
          </a:p>
        </p:txBody>
      </p:sp>
      <p:sp>
        <p:nvSpPr>
          <p:cNvPr id="1027" name="Text Placeholder 2">
            <a:extLst>
              <a:ext uri="{FF2B5EF4-FFF2-40B4-BE49-F238E27FC236}">
                <a16:creationId xmlns:a16="http://schemas.microsoft.com/office/drawing/2014/main" id="{6A755556-0D3C-F6CE-0006-D523882B8C4C}"/>
              </a:ext>
            </a:extLst>
          </p:cNvPr>
          <p:cNvSpPr>
            <a:spLocks noGrp="1"/>
          </p:cNvSpPr>
          <p:nvPr>
            <p:ph type="body" idx="1"/>
          </p:nvPr>
        </p:nvSpPr>
        <p:spPr bwMode="auto">
          <a:xfrm>
            <a:off x="844551" y="18288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D23680EE-F7E9-074E-1ED0-835170053EB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a:defRPr/>
            </a:pPr>
            <a:endParaRPr lang="en-US" altLang="it-IT"/>
          </a:p>
        </p:txBody>
      </p:sp>
      <p:sp>
        <p:nvSpPr>
          <p:cNvPr id="5" name="Footer Placeholder 4">
            <a:extLst>
              <a:ext uri="{FF2B5EF4-FFF2-40B4-BE49-F238E27FC236}">
                <a16:creationId xmlns:a16="http://schemas.microsoft.com/office/drawing/2014/main" id="{77BB615B-C290-CE95-4CE6-0D44071557F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a:defRPr/>
            </a:pPr>
            <a:endParaRPr lang="en-US" altLang="it-IT"/>
          </a:p>
        </p:txBody>
      </p:sp>
      <p:sp>
        <p:nvSpPr>
          <p:cNvPr id="6" name="Slide Number Placeholder 5">
            <a:extLst>
              <a:ext uri="{FF2B5EF4-FFF2-40B4-BE49-F238E27FC236}">
                <a16:creationId xmlns:a16="http://schemas.microsoft.com/office/drawing/2014/main" id="{E855464A-8040-E01E-A6C0-8DF7202CD95F}"/>
              </a:ext>
            </a:extLst>
          </p:cNvPr>
          <p:cNvSpPr>
            <a:spLocks noGrp="1"/>
          </p:cNvSpPr>
          <p:nvPr>
            <p:ph type="sldNum" sz="quarter" idx="4"/>
          </p:nvPr>
        </p:nvSpPr>
        <p:spPr>
          <a:xfrm>
            <a:off x="8616951"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800">
                <a:solidFill>
                  <a:srgbClr val="898989"/>
                </a:solidFill>
              </a:defRPr>
            </a:lvl1pPr>
          </a:lstStyle>
          <a:p>
            <a:fld id="{BEC80F12-82DA-4322-9955-BE614FFD9730}" type="slidenum">
              <a:rPr lang="en-US" altLang="it-IT"/>
              <a:pPr/>
              <a:t>‹N›</a:t>
            </a:fld>
            <a:endParaRPr lang="en-US" altLang="it-IT"/>
          </a:p>
        </p:txBody>
      </p:sp>
    </p:spTree>
    <p:extLst>
      <p:ext uri="{BB962C8B-B14F-4D97-AF65-F5344CB8AC3E}">
        <p14:creationId xmlns:p14="http://schemas.microsoft.com/office/powerpoint/2010/main" val="297465767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oleObject" Target="../embeddings/oleObject1.bin"/><Relationship Id="rId7" Type="http://schemas.openxmlformats.org/officeDocument/2006/relationships/image" Target="../media/image32.png"/><Relationship Id="rId12"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9.png"/><Relationship Id="rId5" Type="http://schemas.openxmlformats.org/officeDocument/2006/relationships/image" Target="../media/image30.png"/><Relationship Id="rId10" Type="http://schemas.openxmlformats.org/officeDocument/2006/relationships/image" Target="../media/image10.png"/><Relationship Id="rId4" Type="http://schemas.openxmlformats.org/officeDocument/2006/relationships/image" Target="../media/image29.emf"/><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8.png"/><Relationship Id="rId7"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3.bin"/><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emf"/><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0.wmf"/><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content.karger.com/ProdukteDB/produkte.asp?Aktion=showproducts&amp;searchWhat=authorsproducts&amp;searchParm=valenta&amp;ProduktNr=0" TargetMode="External"/><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3.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3.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wmf"/><Relationship Id="rId4" Type="http://schemas.openxmlformats.org/officeDocument/2006/relationships/image" Target="../media/image54.png"/><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9.png"/><Relationship Id="rId5" Type="http://schemas.openxmlformats.org/officeDocument/2006/relationships/image" Target="../media/image63.jpeg"/><Relationship Id="rId10" Type="http://schemas.openxmlformats.org/officeDocument/2006/relationships/image" Target="../media/image67.jpeg"/><Relationship Id="rId4" Type="http://schemas.openxmlformats.org/officeDocument/2006/relationships/image" Target="../media/image62.jpeg"/><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9.emf"/></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wmf"/><Relationship Id="rId7" Type="http://schemas.openxmlformats.org/officeDocument/2006/relationships/hyperlink" Target="http://occmed.oxfordjournals.org/content/current" TargetMode="External"/><Relationship Id="rId2" Type="http://schemas.openxmlformats.org/officeDocument/2006/relationships/image" Target="../media/image70.wmf"/><Relationship Id="rId1" Type="http://schemas.openxmlformats.org/officeDocument/2006/relationships/slideLayout" Target="../slideLayouts/slideLayout12.xml"/><Relationship Id="rId6" Type="http://schemas.openxmlformats.org/officeDocument/2006/relationships/image" Target="../media/image74.wmf"/><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6.emf"/><Relationship Id="rId7"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7.emf"/></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9.emf"/><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wmf"/><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3.jpe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36.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3.png"/><Relationship Id="rId7"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 Id="rId9"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9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13" Type="http://schemas.openxmlformats.org/officeDocument/2006/relationships/image" Target="../media/image121.png"/><Relationship Id="rId18" Type="http://schemas.openxmlformats.org/officeDocument/2006/relationships/image" Target="../media/image126.png"/><Relationship Id="rId26" Type="http://schemas.openxmlformats.org/officeDocument/2006/relationships/image" Target="../media/image134.png"/><Relationship Id="rId39" Type="http://schemas.openxmlformats.org/officeDocument/2006/relationships/image" Target="../media/image147.png"/><Relationship Id="rId21" Type="http://schemas.openxmlformats.org/officeDocument/2006/relationships/image" Target="../media/image129.png"/><Relationship Id="rId34" Type="http://schemas.openxmlformats.org/officeDocument/2006/relationships/image" Target="../media/image142.png"/><Relationship Id="rId42" Type="http://schemas.openxmlformats.org/officeDocument/2006/relationships/image" Target="../media/image10.png"/><Relationship Id="rId7" Type="http://schemas.openxmlformats.org/officeDocument/2006/relationships/image" Target="../media/image115.png"/><Relationship Id="rId2" Type="http://schemas.openxmlformats.org/officeDocument/2006/relationships/notesSlide" Target="../notesSlides/notesSlide43.xml"/><Relationship Id="rId16" Type="http://schemas.openxmlformats.org/officeDocument/2006/relationships/image" Target="../media/image124.png"/><Relationship Id="rId20" Type="http://schemas.openxmlformats.org/officeDocument/2006/relationships/image" Target="../media/image128.png"/><Relationship Id="rId29" Type="http://schemas.openxmlformats.org/officeDocument/2006/relationships/image" Target="../media/image137.png"/><Relationship Id="rId41" Type="http://schemas.openxmlformats.org/officeDocument/2006/relationships/image" Target="../media/image149.png"/><Relationship Id="rId1" Type="http://schemas.openxmlformats.org/officeDocument/2006/relationships/slideLayout" Target="../slideLayouts/slideLayout16.xml"/><Relationship Id="rId6" Type="http://schemas.openxmlformats.org/officeDocument/2006/relationships/image" Target="../media/image114.jpeg"/><Relationship Id="rId11" Type="http://schemas.openxmlformats.org/officeDocument/2006/relationships/image" Target="../media/image119.png"/><Relationship Id="rId24" Type="http://schemas.openxmlformats.org/officeDocument/2006/relationships/image" Target="../media/image132.png"/><Relationship Id="rId32" Type="http://schemas.openxmlformats.org/officeDocument/2006/relationships/image" Target="../media/image140.png"/><Relationship Id="rId37" Type="http://schemas.openxmlformats.org/officeDocument/2006/relationships/image" Target="../media/image145.png"/><Relationship Id="rId40" Type="http://schemas.openxmlformats.org/officeDocument/2006/relationships/image" Target="../media/image148.png"/><Relationship Id="rId5" Type="http://schemas.openxmlformats.org/officeDocument/2006/relationships/image" Target="../media/image113.jpeg"/><Relationship Id="rId15" Type="http://schemas.openxmlformats.org/officeDocument/2006/relationships/image" Target="../media/image123.png"/><Relationship Id="rId23" Type="http://schemas.openxmlformats.org/officeDocument/2006/relationships/image" Target="../media/image131.png"/><Relationship Id="rId28" Type="http://schemas.openxmlformats.org/officeDocument/2006/relationships/image" Target="../media/image136.png"/><Relationship Id="rId36" Type="http://schemas.openxmlformats.org/officeDocument/2006/relationships/image" Target="../media/image144.png"/><Relationship Id="rId10" Type="http://schemas.openxmlformats.org/officeDocument/2006/relationships/image" Target="../media/image118.png"/><Relationship Id="rId19" Type="http://schemas.openxmlformats.org/officeDocument/2006/relationships/image" Target="../media/image127.png"/><Relationship Id="rId31" Type="http://schemas.openxmlformats.org/officeDocument/2006/relationships/image" Target="../media/image139.png"/><Relationship Id="rId4" Type="http://schemas.openxmlformats.org/officeDocument/2006/relationships/image" Target="../media/image112.jpeg"/><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30.png"/><Relationship Id="rId27" Type="http://schemas.openxmlformats.org/officeDocument/2006/relationships/image" Target="../media/image135.png"/><Relationship Id="rId30" Type="http://schemas.openxmlformats.org/officeDocument/2006/relationships/image" Target="../media/image138.png"/><Relationship Id="rId35" Type="http://schemas.openxmlformats.org/officeDocument/2006/relationships/image" Target="../media/image143.png"/><Relationship Id="rId43" Type="http://schemas.openxmlformats.org/officeDocument/2006/relationships/image" Target="../media/image36.png"/><Relationship Id="rId8" Type="http://schemas.openxmlformats.org/officeDocument/2006/relationships/image" Target="../media/image116.png"/><Relationship Id="rId3" Type="http://schemas.openxmlformats.org/officeDocument/2006/relationships/image" Target="../media/image111.png"/><Relationship Id="rId12" Type="http://schemas.openxmlformats.org/officeDocument/2006/relationships/image" Target="../media/image120.png"/><Relationship Id="rId17" Type="http://schemas.openxmlformats.org/officeDocument/2006/relationships/image" Target="../media/image125.png"/><Relationship Id="rId25" Type="http://schemas.openxmlformats.org/officeDocument/2006/relationships/image" Target="../media/image133.png"/><Relationship Id="rId33" Type="http://schemas.openxmlformats.org/officeDocument/2006/relationships/image" Target="../media/image141.png"/><Relationship Id="rId38" Type="http://schemas.openxmlformats.org/officeDocument/2006/relationships/image" Target="../media/image146.png"/></Relationships>
</file>

<file path=ppt/slides/_rels/slide64.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1.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_rels/slide68.x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hyperlink" Target="http://www.sciencedirect.com/science?_ob=RedirectURL&amp;_method=gejLink&amp;_linkType=general&amp;_cdi=4892&amp;_issn=00142999&amp;_targetURL=http://www.elsevier.com/locate/inca/506087&amp;_acct=C000024641&amp;_version=1&amp;_userid=500062&amp;md5=11a6e38220ba453249cc2ba7504c18c1"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7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gif"/><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5.tiff"/><Relationship Id="rId7" Type="http://schemas.openxmlformats.org/officeDocument/2006/relationships/image" Target="../media/image177.png"/><Relationship Id="rId2" Type="http://schemas.openxmlformats.org/officeDocument/2006/relationships/notesSlide" Target="../notesSlides/notesSlide54.xml"/><Relationship Id="rId1" Type="http://schemas.openxmlformats.org/officeDocument/2006/relationships/slideLayout" Target="../slideLayouts/slideLayout20.xml"/><Relationship Id="rId6" Type="http://schemas.openxmlformats.org/officeDocument/2006/relationships/image" Target="../media/image10.png"/><Relationship Id="rId11" Type="http://schemas.openxmlformats.org/officeDocument/2006/relationships/image" Target="../media/image179.jpeg"/><Relationship Id="rId5" Type="http://schemas.openxmlformats.org/officeDocument/2006/relationships/image" Target="../media/image36.png"/><Relationship Id="rId10" Type="http://schemas.openxmlformats.org/officeDocument/2006/relationships/image" Target="../media/image66.png"/><Relationship Id="rId4" Type="http://schemas.openxmlformats.org/officeDocument/2006/relationships/image" Target="../media/image176.jpeg"/><Relationship Id="rId9" Type="http://schemas.openxmlformats.org/officeDocument/2006/relationships/oleObject" Target="../embeddings/oleObject5.bin"/></Relationships>
</file>

<file path=ppt/slides/_rels/slide8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1.png"/></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3.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5.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4.jpeg"/><Relationship Id="rId7"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 Id="rId9" Type="http://schemas.openxmlformats.org/officeDocument/2006/relationships/image" Target="../media/image11.png"/></Relationships>
</file>

<file path=ppt/slides/_rels/slide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image" Target="../media/image190.gif"/><Relationship Id="rId7"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91.png"/></Relationships>
</file>

<file path=ppt/slides/_rels/slide9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0.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93.png"/><Relationship Id="rId4" Type="http://schemas.openxmlformats.org/officeDocument/2006/relationships/image" Target="../media/image36.png"/></Relationships>
</file>

<file path=ppt/slides/_rels/slide98.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64.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5.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6"/>
          <p:cNvPicPr/>
          <p:nvPr/>
        </p:nvPicPr>
        <p:blipFill>
          <a:blip r:embed="rId3"/>
          <a:stretch/>
        </p:blipFill>
        <p:spPr>
          <a:xfrm>
            <a:off x="5679529" y="1700954"/>
            <a:ext cx="6564453" cy="2212560"/>
          </a:xfrm>
          <a:prstGeom prst="rect">
            <a:avLst/>
          </a:prstGeom>
          <a:ln w="0">
            <a:noFill/>
          </a:ln>
        </p:spPr>
      </p:pic>
      <p:grpSp>
        <p:nvGrpSpPr>
          <p:cNvPr id="467" name="Group 1"/>
          <p:cNvGrpSpPr/>
          <p:nvPr/>
        </p:nvGrpSpPr>
        <p:grpSpPr>
          <a:xfrm>
            <a:off x="1709640" y="38160"/>
            <a:ext cx="9327960" cy="541440"/>
            <a:chOff x="1709640" y="38160"/>
            <a:chExt cx="9327960" cy="541440"/>
          </a:xfrm>
        </p:grpSpPr>
        <p:pic>
          <p:nvPicPr>
            <p:cNvPr id="468" name="Text Box 12"/>
            <p:cNvPicPr/>
            <p:nvPr/>
          </p:nvPicPr>
          <p:blipFill>
            <a:blip r:embed="rId4"/>
            <a:stretch/>
          </p:blipFill>
          <p:spPr>
            <a:xfrm>
              <a:off x="1709640" y="38160"/>
              <a:ext cx="9327960" cy="541440"/>
            </a:xfrm>
            <a:prstGeom prst="rect">
              <a:avLst/>
            </a:prstGeom>
            <a:ln w="0">
              <a:noFill/>
            </a:ln>
          </p:spPr>
        </p:pic>
        <p:sp>
          <p:nvSpPr>
            <p:cNvPr id="469" name="CustomShape 2"/>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470" name="CustomShape 3"/>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sp>
        <p:nvSpPr>
          <p:cNvPr id="477" name="CustomShape 8"/>
          <p:cNvSpPr/>
          <p:nvPr/>
        </p:nvSpPr>
        <p:spPr>
          <a:xfrm>
            <a:off x="5797532" y="1582866"/>
            <a:ext cx="5829120" cy="1836360"/>
          </a:xfrm>
          <a:prstGeom prst="rect">
            <a:avLst/>
          </a:prstGeom>
          <a:noFill/>
          <a:ln w="0">
            <a:noFill/>
          </a:ln>
        </p:spPr>
        <p:style>
          <a:lnRef idx="0">
            <a:scrgbClr r="0" g="0" b="0"/>
          </a:lnRef>
          <a:fillRef idx="0">
            <a:scrgbClr r="0" g="0" b="0"/>
          </a:fillRef>
          <a:effectRef idx="0">
            <a:scrgbClr r="0" g="0" b="0"/>
          </a:effectRef>
          <a:fontRef idx="minor"/>
        </p:style>
      </p:sp>
      <p:sp>
        <p:nvSpPr>
          <p:cNvPr id="478" name="CustomShape 9"/>
          <p:cNvSpPr/>
          <p:nvPr/>
        </p:nvSpPr>
        <p:spPr>
          <a:xfrm>
            <a:off x="6464533" y="1982409"/>
            <a:ext cx="4994444" cy="158051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70000"/>
              </a:lnSpc>
              <a:spcBef>
                <a:spcPts val="1199"/>
              </a:spcBef>
            </a:pPr>
            <a:r>
              <a:rPr lang="it-IT" sz="2800" b="1" spc="-1" dirty="0">
                <a:solidFill>
                  <a:srgbClr val="C00000"/>
                </a:solidFill>
                <a:latin typeface="Arial"/>
              </a:rPr>
              <a:t>Come si fa</a:t>
            </a:r>
          </a:p>
          <a:p>
            <a:pPr algn="ctr">
              <a:lnSpc>
                <a:spcPct val="70000"/>
              </a:lnSpc>
              <a:spcBef>
                <a:spcPts val="1199"/>
              </a:spcBef>
            </a:pPr>
            <a:r>
              <a:rPr lang="it-IT" sz="2800" b="1" spc="-1" dirty="0">
                <a:solidFill>
                  <a:srgbClr val="C00000"/>
                </a:solidFill>
                <a:latin typeface="Arial"/>
              </a:rPr>
              <a:t> (bene) </a:t>
            </a:r>
          </a:p>
          <a:p>
            <a:pPr algn="ctr">
              <a:lnSpc>
                <a:spcPct val="70000"/>
              </a:lnSpc>
              <a:spcBef>
                <a:spcPts val="1199"/>
              </a:spcBef>
            </a:pPr>
            <a:r>
              <a:rPr lang="it-IT" sz="2800" b="1" spc="-1" dirty="0">
                <a:solidFill>
                  <a:srgbClr val="C00000"/>
                </a:solidFill>
                <a:latin typeface="Arial"/>
              </a:rPr>
              <a:t>l’anamnesi allergologica</a:t>
            </a:r>
            <a:endParaRPr lang="it-IT" sz="2800" b="1" strike="noStrike" spc="-1" dirty="0">
              <a:solidFill>
                <a:srgbClr val="C00000"/>
              </a:solidFill>
              <a:latin typeface="Arial"/>
            </a:endParaRPr>
          </a:p>
          <a:p>
            <a:pPr>
              <a:lnSpc>
                <a:spcPct val="100000"/>
              </a:lnSpc>
            </a:pPr>
            <a:endParaRPr lang="it-IT" sz="1800" b="0" strike="noStrike" spc="-1" dirty="0">
              <a:latin typeface="Arial"/>
            </a:endParaRPr>
          </a:p>
        </p:txBody>
      </p:sp>
      <p:pic>
        <p:nvPicPr>
          <p:cNvPr id="480" name="Picture 2"/>
          <p:cNvPicPr/>
          <p:nvPr/>
        </p:nvPicPr>
        <p:blipFill>
          <a:blip r:embed="rId5"/>
          <a:srcRect l="11629" t="29346" r="14194" b="30924"/>
          <a:stretch/>
        </p:blipFill>
        <p:spPr>
          <a:xfrm>
            <a:off x="0" y="42480"/>
            <a:ext cx="1709280" cy="430920"/>
          </a:xfrm>
          <a:prstGeom prst="rect">
            <a:avLst/>
          </a:prstGeom>
          <a:ln w="0">
            <a:noFill/>
          </a:ln>
        </p:spPr>
      </p:pic>
      <p:pic>
        <p:nvPicPr>
          <p:cNvPr id="481" name="Picture 3"/>
          <p:cNvPicPr/>
          <p:nvPr/>
        </p:nvPicPr>
        <p:blipFill>
          <a:blip r:embed="rId6"/>
          <a:stretch/>
        </p:blipFill>
        <p:spPr>
          <a:xfrm>
            <a:off x="11604240" y="20520"/>
            <a:ext cx="363960" cy="549720"/>
          </a:xfrm>
          <a:prstGeom prst="rect">
            <a:avLst/>
          </a:prstGeom>
          <a:ln w="0">
            <a:noFill/>
          </a:ln>
        </p:spPr>
      </p:pic>
      <p:grpSp>
        <p:nvGrpSpPr>
          <p:cNvPr id="18" name="Group 11"/>
          <p:cNvGrpSpPr/>
          <p:nvPr/>
        </p:nvGrpSpPr>
        <p:grpSpPr>
          <a:xfrm>
            <a:off x="5982315" y="4687567"/>
            <a:ext cx="6332040" cy="2212560"/>
            <a:chOff x="5680946" y="5044712"/>
            <a:chExt cx="6332040" cy="2212560"/>
          </a:xfrm>
        </p:grpSpPr>
        <p:pic>
          <p:nvPicPr>
            <p:cNvPr id="19" name="Picture 6"/>
            <p:cNvPicPr/>
            <p:nvPr/>
          </p:nvPicPr>
          <p:blipFill>
            <a:blip r:embed="rId3"/>
            <a:stretch/>
          </p:blipFill>
          <p:spPr>
            <a:xfrm>
              <a:off x="5680946" y="5044712"/>
              <a:ext cx="6332040" cy="2212560"/>
            </a:xfrm>
            <a:prstGeom prst="rect">
              <a:avLst/>
            </a:prstGeom>
            <a:ln w="0">
              <a:noFill/>
            </a:ln>
          </p:spPr>
        </p:pic>
        <p:sp>
          <p:nvSpPr>
            <p:cNvPr id="20" name="CustomShape 12"/>
            <p:cNvSpPr/>
            <p:nvPr/>
          </p:nvSpPr>
          <p:spPr>
            <a:xfrm>
              <a:off x="6715568" y="5182478"/>
              <a:ext cx="4442040" cy="1639960"/>
            </a:xfrm>
            <a:prstGeom prst="rect">
              <a:avLst/>
            </a:prstGeom>
            <a:noFill/>
            <a:ln w="9525">
              <a:noFill/>
            </a:ln>
          </p:spPr>
          <p:style>
            <a:lnRef idx="0">
              <a:scrgbClr r="0" g="0" b="0"/>
            </a:lnRef>
            <a:fillRef idx="0">
              <a:scrgbClr r="0" g="0" b="0"/>
            </a:fillRef>
            <a:effectRef idx="0">
              <a:scrgbClr r="0" g="0" b="0"/>
            </a:effectRef>
            <a:fontRef idx="minor"/>
          </p:style>
          <p:txBody>
            <a:bodyPr lIns="51840" tIns="25920" rIns="51840" bIns="25920">
              <a:spAutoFit/>
            </a:bodyPr>
            <a:lstStyle/>
            <a:p>
              <a:pPr algn="ctr">
                <a:lnSpc>
                  <a:spcPct val="100000"/>
                </a:lnSpc>
                <a:spcBef>
                  <a:spcPts val="751"/>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it-IT" sz="1400" b="1" strike="noStrike" spc="-1" dirty="0">
                  <a:solidFill>
                    <a:schemeClr val="accent1">
                      <a:lumMod val="50000"/>
                    </a:schemeClr>
                  </a:solidFill>
                  <a:latin typeface="Arial"/>
                  <a:ea typeface="ＭＳ Ｐゴシック"/>
                </a:rPr>
                <a:t>Dr.ssa  </a:t>
              </a:r>
              <a:r>
                <a:rPr lang="it-IT" sz="1400" b="1" strike="noStrike" spc="-1" dirty="0" err="1">
                  <a:solidFill>
                    <a:schemeClr val="accent1">
                      <a:lumMod val="50000"/>
                    </a:schemeClr>
                  </a:solidFill>
                  <a:latin typeface="Arial"/>
                  <a:ea typeface="ＭＳ Ｐゴシック"/>
                </a:rPr>
                <a:t>M.A.Crivellaro</a:t>
              </a:r>
              <a:endParaRPr lang="it-IT" sz="1400" b="0" strike="noStrike" spc="-1" dirty="0">
                <a:solidFill>
                  <a:schemeClr val="accent1">
                    <a:lumMod val="50000"/>
                  </a:schemeClr>
                </a:solidFill>
                <a:latin typeface="Arial"/>
              </a:endParaRPr>
            </a:p>
            <a:p>
              <a:pPr algn="ctr">
                <a:lnSpc>
                  <a:spcPct val="100000"/>
                </a:lnSpc>
                <a:spcBef>
                  <a:spcPts val="655"/>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it-IT" sz="1200" b="0" strike="noStrike" spc="-1" dirty="0">
                  <a:solidFill>
                    <a:schemeClr val="accent1">
                      <a:lumMod val="50000"/>
                    </a:schemeClr>
                  </a:solidFill>
                  <a:latin typeface="Arial"/>
                  <a:ea typeface="ＭＳ Ｐゴシック"/>
                </a:rPr>
                <a:t>Dipartimento di Medicina dei sistemi</a:t>
              </a:r>
              <a:endParaRPr lang="it-IT" sz="1200" b="0" strike="noStrike" spc="-1" dirty="0">
                <a:solidFill>
                  <a:schemeClr val="accent1">
                    <a:lumMod val="50000"/>
                  </a:schemeClr>
                </a:solidFill>
                <a:latin typeface="Arial"/>
              </a:endParaRPr>
            </a:p>
            <a:p>
              <a:pPr algn="ctr">
                <a:lnSpc>
                  <a:spcPct val="100000"/>
                </a:lnSpc>
                <a:spcBef>
                  <a:spcPts val="655"/>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it-IT" sz="1200" b="0" strike="noStrike" spc="-1" dirty="0">
                  <a:solidFill>
                    <a:schemeClr val="accent1">
                      <a:lumMod val="50000"/>
                    </a:schemeClr>
                  </a:solidFill>
                  <a:latin typeface="Arial"/>
                  <a:ea typeface="ＭＳ Ｐゴシック"/>
                </a:rPr>
                <a:t>UOSD di Allergologia</a:t>
              </a:r>
              <a:endParaRPr lang="it-IT" sz="1200" b="0" strike="noStrike" spc="-1" dirty="0">
                <a:solidFill>
                  <a:schemeClr val="accent1">
                    <a:lumMod val="50000"/>
                  </a:schemeClr>
                </a:solidFill>
                <a:latin typeface="Arial"/>
              </a:endParaRPr>
            </a:p>
            <a:p>
              <a:pPr algn="ctr">
                <a:lnSpc>
                  <a:spcPct val="100000"/>
                </a:lnSpc>
                <a:spcBef>
                  <a:spcPts val="655"/>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it-IT" sz="1200" b="0" strike="noStrike" spc="-1" dirty="0">
                  <a:solidFill>
                    <a:schemeClr val="accent1">
                      <a:lumMod val="50000"/>
                    </a:schemeClr>
                  </a:solidFill>
                  <a:latin typeface="Arial"/>
                  <a:ea typeface="ＭＳ Ｐゴシック"/>
                </a:rPr>
                <a:t>Azienda Ospedale -Università di Padova</a:t>
              </a:r>
            </a:p>
            <a:p>
              <a:pPr algn="ctr">
                <a:lnSpc>
                  <a:spcPct val="100000"/>
                </a:lnSpc>
                <a:spcBef>
                  <a:spcPts val="655"/>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it-IT" sz="1200" spc="-1" dirty="0">
                  <a:solidFill>
                    <a:schemeClr val="accent1">
                      <a:lumMod val="50000"/>
                    </a:schemeClr>
                  </a:solidFill>
                  <a:latin typeface="Arial"/>
                  <a:ea typeface="ＭＳ Ｐゴシック"/>
                </a:rPr>
                <a:t>mariaangiola.crivellaro@unipd.it</a:t>
              </a:r>
              <a:endParaRPr lang="it-IT" sz="1200" b="0" strike="noStrike" spc="-1" dirty="0">
                <a:solidFill>
                  <a:schemeClr val="accent1">
                    <a:lumMod val="50000"/>
                  </a:schemeClr>
                </a:solidFill>
                <a:latin typeface="Arial"/>
              </a:endParaRPr>
            </a:p>
            <a:p>
              <a:pPr algn="ctr">
                <a:lnSpc>
                  <a:spcPct val="100000"/>
                </a:lnSpc>
                <a:spcBef>
                  <a:spcPts val="655"/>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endParaRPr lang="it-IT" sz="1200" b="0" strike="noStrike" spc="-1" dirty="0">
                <a:latin typeface="Arial"/>
              </a:endParaRPr>
            </a:p>
          </p:txBody>
        </p:sp>
      </p:grpSp>
      <p:sp>
        <p:nvSpPr>
          <p:cNvPr id="2" name="Rettangolo 1">
            <a:extLst>
              <a:ext uri="{FF2B5EF4-FFF2-40B4-BE49-F238E27FC236}">
                <a16:creationId xmlns:a16="http://schemas.microsoft.com/office/drawing/2014/main" id="{2A1017C7-749E-4B20-B8A7-82CEB25B0E6B}"/>
              </a:ext>
            </a:extLst>
          </p:cNvPr>
          <p:cNvSpPr/>
          <p:nvPr/>
        </p:nvSpPr>
        <p:spPr>
          <a:xfrm>
            <a:off x="5982315" y="664890"/>
            <a:ext cx="6096000" cy="646331"/>
          </a:xfrm>
          <a:prstGeom prst="rect">
            <a:avLst/>
          </a:prstGeom>
        </p:spPr>
        <p:txBody>
          <a:bodyPr>
            <a:spAutoFit/>
          </a:bodyPr>
          <a:lstStyle/>
          <a:p>
            <a:r>
              <a:rPr lang="it-IT" dirty="0"/>
              <a:t>Non seguiamo una malattia, ma una traiettoria evolutiva: ed è l’anamnesi il primo strumento per intercettarla.”</a:t>
            </a:r>
          </a:p>
        </p:txBody>
      </p:sp>
      <p:pic>
        <p:nvPicPr>
          <p:cNvPr id="3" name="Immagine 2">
            <a:extLst>
              <a:ext uri="{FF2B5EF4-FFF2-40B4-BE49-F238E27FC236}">
                <a16:creationId xmlns:a16="http://schemas.microsoft.com/office/drawing/2014/main" id="{77753330-DEBB-426C-95FF-CCA438176FA7}"/>
              </a:ext>
            </a:extLst>
          </p:cNvPr>
          <p:cNvPicPr>
            <a:picLocks noChangeAspect="1"/>
          </p:cNvPicPr>
          <p:nvPr/>
        </p:nvPicPr>
        <p:blipFill>
          <a:blip r:embed="rId7"/>
          <a:stretch>
            <a:fillRect/>
          </a:stretch>
        </p:blipFill>
        <p:spPr>
          <a:xfrm>
            <a:off x="120368" y="589320"/>
            <a:ext cx="5677164" cy="6110694"/>
          </a:xfrm>
          <a:prstGeom prst="rect">
            <a:avLst/>
          </a:prstGeom>
        </p:spPr>
      </p:pic>
      <p:pic>
        <p:nvPicPr>
          <p:cNvPr id="4" name="Immagine 3">
            <a:extLst>
              <a:ext uri="{FF2B5EF4-FFF2-40B4-BE49-F238E27FC236}">
                <a16:creationId xmlns:a16="http://schemas.microsoft.com/office/drawing/2014/main" id="{690E88F9-6750-4209-9FA8-3B79332C3436}"/>
              </a:ext>
            </a:extLst>
          </p:cNvPr>
          <p:cNvPicPr>
            <a:picLocks noChangeAspect="1"/>
          </p:cNvPicPr>
          <p:nvPr/>
        </p:nvPicPr>
        <p:blipFill>
          <a:blip r:embed="rId8"/>
          <a:stretch>
            <a:fillRect/>
          </a:stretch>
        </p:blipFill>
        <p:spPr>
          <a:xfrm>
            <a:off x="176934" y="1487393"/>
            <a:ext cx="2065444" cy="3062796"/>
          </a:xfrm>
          <a:prstGeom prst="rect">
            <a:avLst/>
          </a:prstGeom>
        </p:spPr>
      </p:pic>
    </p:spTree>
    <p:extLst>
      <p:ext uri="{BB962C8B-B14F-4D97-AF65-F5344CB8AC3E}">
        <p14:creationId xmlns:p14="http://schemas.microsoft.com/office/powerpoint/2010/main" val="1894752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6A81184-1873-4537-936D-023D89135F08}"/>
              </a:ext>
            </a:extLst>
          </p:cNvPr>
          <p:cNvPicPr>
            <a:picLocks noChangeAspect="1"/>
          </p:cNvPicPr>
          <p:nvPr/>
        </p:nvPicPr>
        <p:blipFill>
          <a:blip r:embed="rId2"/>
          <a:stretch>
            <a:fillRect/>
          </a:stretch>
        </p:blipFill>
        <p:spPr>
          <a:xfrm>
            <a:off x="1568093" y="997527"/>
            <a:ext cx="9240540" cy="5297243"/>
          </a:xfrm>
          <a:prstGeom prst="rect">
            <a:avLst/>
          </a:prstGeom>
        </p:spPr>
      </p:pic>
    </p:spTree>
    <p:extLst>
      <p:ext uri="{BB962C8B-B14F-4D97-AF65-F5344CB8AC3E}">
        <p14:creationId xmlns:p14="http://schemas.microsoft.com/office/powerpoint/2010/main" val="3293755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Titolo 1"/>
          <p:cNvSpPr>
            <a:spLocks noGrp="1"/>
          </p:cNvSpPr>
          <p:nvPr>
            <p:ph type="title" idx="4294967295"/>
          </p:nvPr>
        </p:nvSpPr>
        <p:spPr>
          <a:xfrm>
            <a:off x="5519738" y="1274763"/>
            <a:ext cx="6908800" cy="857250"/>
          </a:xfrm>
        </p:spPr>
        <p:txBody>
          <a:bodyPr vert="horz" lIns="68015" tIns="34009" rIns="68015" bIns="34009" rtlCol="0" anchor="ctr">
            <a:normAutofit/>
          </a:bodyPr>
          <a:lstStyle/>
          <a:p>
            <a:pPr>
              <a:defRPr/>
            </a:pPr>
            <a:r>
              <a:rPr lang="it-IT" altLang="it-IT" sz="1575" dirty="0" err="1">
                <a:solidFill>
                  <a:srgbClr val="FF0000"/>
                </a:solidFill>
              </a:rPr>
              <a:t>Stepwise</a:t>
            </a:r>
            <a:r>
              <a:rPr lang="it-IT" altLang="it-IT" sz="1575" dirty="0">
                <a:solidFill>
                  <a:srgbClr val="FF0000"/>
                </a:solidFill>
              </a:rPr>
              <a:t> </a:t>
            </a:r>
            <a:r>
              <a:rPr lang="it-IT" altLang="it-IT" sz="1575" dirty="0" err="1">
                <a:solidFill>
                  <a:srgbClr val="FF0000"/>
                </a:solidFill>
              </a:rPr>
              <a:t>approach</a:t>
            </a:r>
            <a:endParaRPr lang="it-IT" altLang="it-IT" sz="1575" dirty="0">
              <a:solidFill>
                <a:srgbClr val="FF0000"/>
              </a:solidFill>
            </a:endParaRPr>
          </a:p>
        </p:txBody>
      </p:sp>
      <p:sp>
        <p:nvSpPr>
          <p:cNvPr id="87043" name="Rettangolo 3"/>
          <p:cNvSpPr>
            <a:spLocks noChangeArrowheads="1"/>
          </p:cNvSpPr>
          <p:nvPr/>
        </p:nvSpPr>
        <p:spPr bwMode="auto">
          <a:xfrm>
            <a:off x="2547939" y="5189538"/>
            <a:ext cx="7273925" cy="811212"/>
          </a:xfrm>
          <a:prstGeom prst="rect">
            <a:avLst/>
          </a:prstGeom>
          <a:solidFill>
            <a:srgbClr val="72FF72"/>
          </a:solidFill>
          <a:ln w="25400" algn="ctr">
            <a:solidFill>
              <a:srgbClr val="72FF72"/>
            </a:solidFill>
            <a:miter lim="800000"/>
            <a:headEnd/>
            <a:tailEnd/>
          </a:ln>
        </p:spPr>
        <p:txBody>
          <a:bodyPr lIns="68015" tIns="34009" rIns="68015" bIns="34009" anchor="ctr"/>
          <a:lstStyle>
            <a:lvl1pPr defTabSz="906463">
              <a:spcBef>
                <a:spcPct val="20000"/>
              </a:spcBef>
              <a:buChar char="•"/>
              <a:defRPr sz="3200">
                <a:solidFill>
                  <a:schemeClr val="tx1"/>
                </a:solidFill>
                <a:latin typeface="Times New Roman" pitchFamily="18" charset="0"/>
              </a:defRPr>
            </a:lvl1pPr>
            <a:lvl2pPr marL="742950" indent="-285750" defTabSz="906463">
              <a:spcBef>
                <a:spcPct val="20000"/>
              </a:spcBef>
              <a:buChar char="–"/>
              <a:defRPr sz="2800">
                <a:solidFill>
                  <a:schemeClr val="tx1"/>
                </a:solidFill>
                <a:latin typeface="Times New Roman" pitchFamily="18" charset="0"/>
              </a:defRPr>
            </a:lvl2pPr>
            <a:lvl3pPr marL="1143000" indent="-228600" defTabSz="906463">
              <a:spcBef>
                <a:spcPct val="20000"/>
              </a:spcBef>
              <a:buChar char="•"/>
              <a:defRPr sz="2400">
                <a:solidFill>
                  <a:schemeClr val="tx1"/>
                </a:solidFill>
                <a:latin typeface="Times New Roman" pitchFamily="18" charset="0"/>
              </a:defRPr>
            </a:lvl3pPr>
            <a:lvl4pPr marL="1600200" indent="-228600" defTabSz="906463">
              <a:spcBef>
                <a:spcPct val="20000"/>
              </a:spcBef>
              <a:buChar char="–"/>
              <a:defRPr sz="2000">
                <a:solidFill>
                  <a:schemeClr val="tx1"/>
                </a:solidFill>
                <a:latin typeface="Times New Roman" pitchFamily="18" charset="0"/>
              </a:defRPr>
            </a:lvl4pPr>
            <a:lvl5pPr marL="2057400" indent="-228600" defTabSz="906463">
              <a:spcBef>
                <a:spcPct val="20000"/>
              </a:spcBef>
              <a:buChar char="»"/>
              <a:defRPr sz="2000">
                <a:solidFill>
                  <a:schemeClr val="tx1"/>
                </a:solidFill>
                <a:latin typeface="Times New Roman" pitchFamily="18" charset="0"/>
              </a:defRPr>
            </a:lvl5pPr>
            <a:lvl6pPr marL="2514600" indent="-228600" defTabSz="906463"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906463"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906463"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906463"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endParaRPr lang="it-IT" altLang="it-IT" sz="1350" dirty="0">
              <a:solidFill>
                <a:srgbClr val="FFFFFF"/>
              </a:solidFill>
              <a:cs typeface="Arial" pitchFamily="34" charset="0"/>
            </a:endParaRPr>
          </a:p>
          <a:p>
            <a:pPr algn="ctr" eaLnBrk="1" hangingPunct="1">
              <a:spcBef>
                <a:spcPct val="0"/>
              </a:spcBef>
              <a:buFontTx/>
              <a:buNone/>
              <a:defRPr/>
            </a:pPr>
            <a:r>
              <a:rPr lang="it-IT" altLang="it-IT" sz="1800" dirty="0">
                <a:solidFill>
                  <a:srgbClr val="113CB7"/>
                </a:solidFill>
                <a:cs typeface="Arial" pitchFamily="34" charset="0"/>
              </a:rPr>
              <a:t>Comprehensive </a:t>
            </a:r>
            <a:r>
              <a:rPr lang="it-IT" altLang="it-IT" sz="1800" dirty="0" err="1">
                <a:solidFill>
                  <a:srgbClr val="113CB7"/>
                </a:solidFill>
                <a:cs typeface="Arial" pitchFamily="34" charset="0"/>
              </a:rPr>
              <a:t>clinical</a:t>
            </a:r>
            <a:r>
              <a:rPr lang="it-IT" altLang="it-IT" sz="1800" dirty="0">
                <a:solidFill>
                  <a:srgbClr val="113CB7"/>
                </a:solidFill>
                <a:cs typeface="Arial" pitchFamily="34" charset="0"/>
              </a:rPr>
              <a:t> </a:t>
            </a:r>
            <a:r>
              <a:rPr lang="it-IT" altLang="it-IT" sz="1800" dirty="0" err="1">
                <a:solidFill>
                  <a:srgbClr val="113CB7"/>
                </a:solidFill>
                <a:cs typeface="Arial" pitchFamily="34" charset="0"/>
              </a:rPr>
              <a:t>history</a:t>
            </a:r>
            <a:endParaRPr lang="it-IT" altLang="it-IT" sz="1800" dirty="0">
              <a:solidFill>
                <a:srgbClr val="113CB7"/>
              </a:solidFill>
              <a:cs typeface="Arial" pitchFamily="34" charset="0"/>
            </a:endParaRPr>
          </a:p>
          <a:p>
            <a:pPr algn="ctr" eaLnBrk="1" hangingPunct="1">
              <a:spcBef>
                <a:spcPct val="0"/>
              </a:spcBef>
              <a:buFontTx/>
              <a:buNone/>
              <a:defRPr/>
            </a:pPr>
            <a:r>
              <a:rPr lang="it-IT" altLang="it-IT" sz="1800" dirty="0" err="1">
                <a:solidFill>
                  <a:srgbClr val="113CB7"/>
                </a:solidFill>
                <a:cs typeface="Arial" pitchFamily="34" charset="0"/>
              </a:rPr>
              <a:t>Associated</a:t>
            </a:r>
            <a:r>
              <a:rPr lang="it-IT" altLang="it-IT" sz="1800" dirty="0">
                <a:solidFill>
                  <a:srgbClr val="113CB7"/>
                </a:solidFill>
                <a:cs typeface="Arial" pitchFamily="34" charset="0"/>
              </a:rPr>
              <a:t> </a:t>
            </a:r>
            <a:r>
              <a:rPr lang="it-IT" altLang="it-IT" sz="1800" dirty="0" err="1">
                <a:solidFill>
                  <a:srgbClr val="113CB7"/>
                </a:solidFill>
                <a:cs typeface="Arial" pitchFamily="34" charset="0"/>
              </a:rPr>
              <a:t>disorders</a:t>
            </a:r>
            <a:r>
              <a:rPr lang="it-IT" altLang="it-IT" sz="1800" dirty="0">
                <a:solidFill>
                  <a:srgbClr val="113CB7"/>
                </a:solidFill>
                <a:cs typeface="Arial" pitchFamily="34" charset="0"/>
              </a:rPr>
              <a:t>: </a:t>
            </a:r>
            <a:r>
              <a:rPr lang="it-IT" altLang="it-IT" sz="1800" dirty="0" err="1">
                <a:solidFill>
                  <a:srgbClr val="113CB7"/>
                </a:solidFill>
                <a:cs typeface="Arial" pitchFamily="34" charset="0"/>
              </a:rPr>
              <a:t>rhinitis</a:t>
            </a:r>
            <a:r>
              <a:rPr lang="it-IT" altLang="it-IT" sz="1800" dirty="0">
                <a:solidFill>
                  <a:srgbClr val="113CB7"/>
                </a:solidFill>
                <a:cs typeface="Arial" pitchFamily="34" charset="0"/>
              </a:rPr>
              <a:t> , urticaria, </a:t>
            </a:r>
            <a:r>
              <a:rPr lang="it-IT" altLang="it-IT" sz="1800" dirty="0" err="1">
                <a:solidFill>
                  <a:srgbClr val="113CB7"/>
                </a:solidFill>
                <a:cs typeface="Arial" pitchFamily="34" charset="0"/>
              </a:rPr>
              <a:t>dermititis</a:t>
            </a:r>
            <a:endParaRPr lang="it-IT" altLang="it-IT" sz="1800" dirty="0">
              <a:solidFill>
                <a:srgbClr val="113CB7"/>
              </a:solidFill>
              <a:cs typeface="Arial" pitchFamily="34" charset="0"/>
            </a:endParaRPr>
          </a:p>
          <a:p>
            <a:pPr algn="ctr" eaLnBrk="1" hangingPunct="1">
              <a:spcBef>
                <a:spcPct val="0"/>
              </a:spcBef>
              <a:buFontTx/>
              <a:buNone/>
              <a:defRPr/>
            </a:pPr>
            <a:endParaRPr lang="it-IT" altLang="it-IT" sz="1350" dirty="0">
              <a:solidFill>
                <a:srgbClr val="FFFFFF"/>
              </a:solidFill>
              <a:cs typeface="Arial" pitchFamily="34" charset="0"/>
            </a:endParaRPr>
          </a:p>
        </p:txBody>
      </p:sp>
      <p:sp>
        <p:nvSpPr>
          <p:cNvPr id="87044" name="Rettangolo 4"/>
          <p:cNvSpPr>
            <a:spLocks noChangeArrowheads="1"/>
          </p:cNvSpPr>
          <p:nvPr/>
        </p:nvSpPr>
        <p:spPr bwMode="auto">
          <a:xfrm>
            <a:off x="2908301" y="4248150"/>
            <a:ext cx="6913563" cy="941388"/>
          </a:xfrm>
          <a:prstGeom prst="rect">
            <a:avLst/>
          </a:prstGeom>
          <a:solidFill>
            <a:srgbClr val="DDDDE1"/>
          </a:solidFill>
          <a:ln w="25400" algn="ctr">
            <a:solidFill>
              <a:srgbClr val="DDDDE1"/>
            </a:solidFill>
            <a:miter lim="800000"/>
            <a:headEnd/>
            <a:tailEnd/>
          </a:ln>
        </p:spPr>
        <p:txBody>
          <a:bodyPr lIns="68015" tIns="34009" rIns="68015" bIns="34009" anchor="ctr"/>
          <a:lstStyle>
            <a:lvl1pPr defTabSz="906463">
              <a:spcBef>
                <a:spcPct val="20000"/>
              </a:spcBef>
              <a:buChar char="•"/>
              <a:defRPr sz="3200">
                <a:solidFill>
                  <a:schemeClr val="tx1"/>
                </a:solidFill>
                <a:latin typeface="Times New Roman" pitchFamily="18" charset="0"/>
              </a:defRPr>
            </a:lvl1pPr>
            <a:lvl2pPr marL="742950" indent="-285750" defTabSz="906463">
              <a:spcBef>
                <a:spcPct val="20000"/>
              </a:spcBef>
              <a:buChar char="–"/>
              <a:defRPr sz="2800">
                <a:solidFill>
                  <a:schemeClr val="tx1"/>
                </a:solidFill>
                <a:latin typeface="Times New Roman" pitchFamily="18" charset="0"/>
              </a:defRPr>
            </a:lvl2pPr>
            <a:lvl3pPr marL="1143000" indent="-228600" defTabSz="906463">
              <a:spcBef>
                <a:spcPct val="20000"/>
              </a:spcBef>
              <a:buChar char="•"/>
              <a:defRPr sz="2400">
                <a:solidFill>
                  <a:schemeClr val="tx1"/>
                </a:solidFill>
                <a:latin typeface="Times New Roman" pitchFamily="18" charset="0"/>
              </a:defRPr>
            </a:lvl3pPr>
            <a:lvl4pPr marL="1600200" indent="-228600" defTabSz="906463">
              <a:spcBef>
                <a:spcPct val="20000"/>
              </a:spcBef>
              <a:buChar char="–"/>
              <a:defRPr sz="2000">
                <a:solidFill>
                  <a:schemeClr val="tx1"/>
                </a:solidFill>
                <a:latin typeface="Times New Roman" pitchFamily="18" charset="0"/>
              </a:defRPr>
            </a:lvl4pPr>
            <a:lvl5pPr marL="2057400" indent="-228600" defTabSz="906463">
              <a:spcBef>
                <a:spcPct val="20000"/>
              </a:spcBef>
              <a:buChar char="»"/>
              <a:defRPr sz="2000">
                <a:solidFill>
                  <a:schemeClr val="tx1"/>
                </a:solidFill>
                <a:latin typeface="Times New Roman" pitchFamily="18" charset="0"/>
              </a:defRPr>
            </a:lvl5pPr>
            <a:lvl6pPr marL="2514600" indent="-228600" defTabSz="906463"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906463"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906463"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906463"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defRPr/>
            </a:pPr>
            <a:r>
              <a:rPr lang="it-IT" altLang="it-IT" sz="1800" dirty="0" err="1">
                <a:solidFill>
                  <a:srgbClr val="113CB7"/>
                </a:solidFill>
                <a:cs typeface="Arial" pitchFamily="34" charset="0"/>
              </a:rPr>
              <a:t>Doiagnosis</a:t>
            </a:r>
            <a:r>
              <a:rPr lang="it-IT" altLang="it-IT" sz="1800" dirty="0">
                <a:solidFill>
                  <a:srgbClr val="113CB7"/>
                </a:solidFill>
                <a:cs typeface="Arial" pitchFamily="34" charset="0"/>
              </a:rPr>
              <a:t> </a:t>
            </a:r>
            <a:r>
              <a:rPr lang="it-IT" altLang="it-IT" sz="1800" dirty="0" err="1">
                <a:solidFill>
                  <a:srgbClr val="113CB7"/>
                </a:solidFill>
                <a:cs typeface="Arial" pitchFamily="34" charset="0"/>
              </a:rPr>
              <a:t>Asthma</a:t>
            </a:r>
            <a:r>
              <a:rPr lang="it-IT" altLang="it-IT" sz="1800" dirty="0">
                <a:solidFill>
                  <a:srgbClr val="113CB7"/>
                </a:solidFill>
                <a:cs typeface="Arial" pitchFamily="34" charset="0"/>
              </a:rPr>
              <a:t> or </a:t>
            </a:r>
            <a:r>
              <a:rPr lang="it-IT" altLang="it-IT" sz="1800" dirty="0" err="1">
                <a:solidFill>
                  <a:srgbClr val="113CB7"/>
                </a:solidFill>
                <a:cs typeface="Arial" pitchFamily="34" charset="0"/>
              </a:rPr>
              <a:t>Rhinitis</a:t>
            </a:r>
            <a:r>
              <a:rPr lang="it-IT" altLang="it-IT" sz="1800" dirty="0">
                <a:solidFill>
                  <a:srgbClr val="113CB7"/>
                </a:solidFill>
                <a:cs typeface="Arial" pitchFamily="34" charset="0"/>
              </a:rPr>
              <a:t>:</a:t>
            </a:r>
          </a:p>
          <a:p>
            <a:pPr algn="ctr" eaLnBrk="1" hangingPunct="1">
              <a:spcBef>
                <a:spcPct val="0"/>
              </a:spcBef>
              <a:buFontTx/>
              <a:buNone/>
              <a:defRPr/>
            </a:pPr>
            <a:r>
              <a:rPr lang="it-IT" altLang="it-IT" sz="1200" dirty="0">
                <a:solidFill>
                  <a:srgbClr val="113CB7"/>
                </a:solidFill>
                <a:cs typeface="Arial" pitchFamily="34" charset="0"/>
              </a:rPr>
              <a:t> -</a:t>
            </a:r>
            <a:r>
              <a:rPr lang="it-IT" altLang="it-IT" sz="1200" dirty="0" err="1">
                <a:solidFill>
                  <a:srgbClr val="113CB7"/>
                </a:solidFill>
                <a:cs typeface="Arial" pitchFamily="34" charset="0"/>
              </a:rPr>
              <a:t>Reversible</a:t>
            </a:r>
            <a:r>
              <a:rPr lang="it-IT" altLang="it-IT" sz="1200" dirty="0">
                <a:solidFill>
                  <a:srgbClr val="113CB7"/>
                </a:solidFill>
                <a:cs typeface="Arial" pitchFamily="34" charset="0"/>
              </a:rPr>
              <a:t> </a:t>
            </a:r>
            <a:r>
              <a:rPr lang="it-IT" altLang="it-IT" sz="1200" dirty="0" err="1">
                <a:solidFill>
                  <a:srgbClr val="113CB7"/>
                </a:solidFill>
                <a:cs typeface="Arial" pitchFamily="34" charset="0"/>
              </a:rPr>
              <a:t>airflow</a:t>
            </a:r>
            <a:r>
              <a:rPr lang="it-IT" altLang="it-IT" sz="1200" dirty="0">
                <a:solidFill>
                  <a:srgbClr val="113CB7"/>
                </a:solidFill>
                <a:cs typeface="Arial" pitchFamily="34" charset="0"/>
              </a:rPr>
              <a:t> </a:t>
            </a:r>
            <a:r>
              <a:rPr lang="it-IT" altLang="it-IT" sz="1200" dirty="0" err="1">
                <a:solidFill>
                  <a:srgbClr val="113CB7"/>
                </a:solidFill>
                <a:cs typeface="Arial" pitchFamily="34" charset="0"/>
              </a:rPr>
              <a:t>limitation</a:t>
            </a:r>
            <a:endParaRPr lang="it-IT" altLang="it-IT" sz="1200" dirty="0">
              <a:solidFill>
                <a:srgbClr val="113CB7"/>
              </a:solidFill>
              <a:cs typeface="Arial" pitchFamily="34" charset="0"/>
            </a:endParaRPr>
          </a:p>
          <a:p>
            <a:pPr algn="ctr" eaLnBrk="1" hangingPunct="1">
              <a:spcBef>
                <a:spcPct val="0"/>
              </a:spcBef>
              <a:buFontTx/>
              <a:buNone/>
              <a:defRPr/>
            </a:pPr>
            <a:r>
              <a:rPr lang="it-IT" altLang="it-IT" sz="1200" dirty="0">
                <a:solidFill>
                  <a:srgbClr val="113CB7"/>
                </a:solidFill>
                <a:cs typeface="Arial" pitchFamily="34" charset="0"/>
              </a:rPr>
              <a:t>-Non </a:t>
            </a:r>
            <a:r>
              <a:rPr lang="it-IT" altLang="it-IT" sz="1200" dirty="0" err="1">
                <a:solidFill>
                  <a:srgbClr val="113CB7"/>
                </a:solidFill>
                <a:cs typeface="Arial" pitchFamily="34" charset="0"/>
              </a:rPr>
              <a:t>specific</a:t>
            </a:r>
            <a:r>
              <a:rPr lang="it-IT" altLang="it-IT" sz="1200" dirty="0">
                <a:solidFill>
                  <a:srgbClr val="113CB7"/>
                </a:solidFill>
                <a:cs typeface="Arial" pitchFamily="34" charset="0"/>
              </a:rPr>
              <a:t>  </a:t>
            </a:r>
            <a:r>
              <a:rPr lang="it-IT" altLang="it-IT" sz="1200" dirty="0" err="1">
                <a:solidFill>
                  <a:srgbClr val="113CB7"/>
                </a:solidFill>
                <a:cs typeface="Arial" pitchFamily="34" charset="0"/>
              </a:rPr>
              <a:t>bronchial</a:t>
            </a:r>
            <a:r>
              <a:rPr lang="it-IT" altLang="it-IT" sz="1200" dirty="0">
                <a:solidFill>
                  <a:srgbClr val="113CB7"/>
                </a:solidFill>
                <a:cs typeface="Arial" pitchFamily="34" charset="0"/>
              </a:rPr>
              <a:t> </a:t>
            </a:r>
            <a:r>
              <a:rPr lang="it-IT" altLang="it-IT" sz="1200" dirty="0" err="1">
                <a:solidFill>
                  <a:srgbClr val="113CB7"/>
                </a:solidFill>
                <a:cs typeface="Arial" pitchFamily="34" charset="0"/>
              </a:rPr>
              <a:t>hyperresponsiveness</a:t>
            </a:r>
            <a:r>
              <a:rPr lang="it-IT" altLang="it-IT" sz="1200" dirty="0">
                <a:solidFill>
                  <a:srgbClr val="113CB7"/>
                </a:solidFill>
                <a:cs typeface="Arial" pitchFamily="34" charset="0"/>
              </a:rPr>
              <a:t> (NSBH</a:t>
            </a:r>
            <a:r>
              <a:rPr lang="it-IT" altLang="it-IT" sz="1350" dirty="0">
                <a:solidFill>
                  <a:srgbClr val="FFFFFF"/>
                </a:solidFill>
                <a:cs typeface="Arial" pitchFamily="34" charset="0"/>
              </a:rPr>
              <a:t>)</a:t>
            </a:r>
          </a:p>
        </p:txBody>
      </p:sp>
      <p:sp>
        <p:nvSpPr>
          <p:cNvPr id="14341" name="Rettangolo 5"/>
          <p:cNvSpPr>
            <a:spLocks noChangeArrowheads="1"/>
          </p:cNvSpPr>
          <p:nvPr/>
        </p:nvSpPr>
        <p:spPr bwMode="auto">
          <a:xfrm>
            <a:off x="3479800" y="3384550"/>
            <a:ext cx="6337300" cy="863600"/>
          </a:xfrm>
          <a:prstGeom prst="rect">
            <a:avLst/>
          </a:prstGeom>
          <a:solidFill>
            <a:srgbClr val="F0F0F0"/>
          </a:solidFill>
          <a:ln w="25400" algn="ctr">
            <a:solidFill>
              <a:srgbClr val="F0F0F0"/>
            </a:solidFill>
            <a:miter lim="800000"/>
            <a:headEnd/>
            <a:tailEnd/>
          </a:ln>
        </p:spPr>
        <p:txBody>
          <a:bodyPr lIns="68015" tIns="34009" rIns="68015" bIns="34009" anchor="ctr"/>
          <a:lstStyle>
            <a:lvl1pPr defTabSz="906463">
              <a:defRPr sz="6600">
                <a:solidFill>
                  <a:schemeClr val="tx1"/>
                </a:solidFill>
                <a:latin typeface="Times New Roman" panose="02020603050405020304" pitchFamily="18" charset="0"/>
              </a:defRPr>
            </a:lvl1pPr>
            <a:lvl2pPr marL="742950" indent="-285750" defTabSz="906463">
              <a:defRPr sz="6600">
                <a:solidFill>
                  <a:schemeClr val="tx1"/>
                </a:solidFill>
                <a:latin typeface="Times New Roman" panose="02020603050405020304" pitchFamily="18" charset="0"/>
              </a:defRPr>
            </a:lvl2pPr>
            <a:lvl3pPr marL="1143000" indent="-228600" defTabSz="906463">
              <a:defRPr sz="6600">
                <a:solidFill>
                  <a:schemeClr val="tx1"/>
                </a:solidFill>
                <a:latin typeface="Times New Roman" panose="02020603050405020304" pitchFamily="18" charset="0"/>
              </a:defRPr>
            </a:lvl3pPr>
            <a:lvl4pPr marL="1600200" indent="-228600" defTabSz="906463">
              <a:defRPr sz="6600">
                <a:solidFill>
                  <a:schemeClr val="tx1"/>
                </a:solidFill>
                <a:latin typeface="Times New Roman" panose="02020603050405020304" pitchFamily="18" charset="0"/>
              </a:defRPr>
            </a:lvl4pPr>
            <a:lvl5pPr marL="2057400" indent="-228600" defTabSz="906463">
              <a:defRPr sz="6600">
                <a:solidFill>
                  <a:schemeClr val="tx1"/>
                </a:solidFill>
                <a:latin typeface="Times New Roman" panose="02020603050405020304" pitchFamily="18" charset="0"/>
              </a:defRPr>
            </a:lvl5pPr>
            <a:lvl6pPr marL="2514600" indent="-228600" defTabSz="906463"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defTabSz="906463"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defTabSz="906463"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defTabSz="906463" eaLnBrk="0" fontAlgn="base" hangingPunct="0">
              <a:spcBef>
                <a:spcPct val="0"/>
              </a:spcBef>
              <a:spcAft>
                <a:spcPct val="0"/>
              </a:spcAft>
              <a:defRPr sz="6600">
                <a:solidFill>
                  <a:schemeClr val="tx1"/>
                </a:solidFill>
                <a:latin typeface="Times New Roman" panose="02020603050405020304" pitchFamily="18" charset="0"/>
              </a:defRPr>
            </a:lvl9pPr>
          </a:lstStyle>
          <a:p>
            <a:pPr algn="ctr" eaLnBrk="1" hangingPunct="1"/>
            <a:r>
              <a:rPr lang="it-IT" altLang="it-IT" sz="1800">
                <a:solidFill>
                  <a:srgbClr val="113CB7"/>
                </a:solidFill>
                <a:cs typeface="Arial" panose="020B0604020202020204" pitchFamily="34" charset="0"/>
              </a:rPr>
              <a:t>Immunologic assessment :</a:t>
            </a:r>
          </a:p>
          <a:p>
            <a:pPr algn="ctr" eaLnBrk="1" hangingPunct="1"/>
            <a:r>
              <a:rPr lang="it-IT" altLang="it-IT" sz="1800">
                <a:solidFill>
                  <a:srgbClr val="113CB7"/>
                </a:solidFill>
                <a:cs typeface="Arial" panose="020B0604020202020204" pitchFamily="34" charset="0"/>
              </a:rPr>
              <a:t>Skin prick test and/or sIgE  test</a:t>
            </a:r>
          </a:p>
          <a:p>
            <a:pPr algn="ctr" eaLnBrk="1" hangingPunct="1"/>
            <a:r>
              <a:rPr lang="it-IT" altLang="it-IT" sz="1800">
                <a:solidFill>
                  <a:srgbClr val="113CB7"/>
                </a:solidFill>
                <a:cs typeface="Arial" panose="020B0604020202020204" pitchFamily="34" charset="0"/>
              </a:rPr>
              <a:t>BAT, microarray</a:t>
            </a:r>
          </a:p>
        </p:txBody>
      </p:sp>
      <p:sp>
        <p:nvSpPr>
          <p:cNvPr id="14342" name="Rettangolo 6"/>
          <p:cNvSpPr>
            <a:spLocks noChangeArrowheads="1"/>
          </p:cNvSpPr>
          <p:nvPr/>
        </p:nvSpPr>
        <p:spPr bwMode="auto">
          <a:xfrm>
            <a:off x="3984626" y="2790826"/>
            <a:ext cx="5832475" cy="593725"/>
          </a:xfrm>
          <a:prstGeom prst="rect">
            <a:avLst/>
          </a:prstGeom>
          <a:solidFill>
            <a:srgbClr val="828282"/>
          </a:solidFill>
          <a:ln w="25400" algn="ctr">
            <a:solidFill>
              <a:srgbClr val="828282"/>
            </a:solidFill>
            <a:miter lim="800000"/>
            <a:headEnd/>
            <a:tailEnd/>
          </a:ln>
        </p:spPr>
        <p:txBody>
          <a:bodyPr lIns="68015" tIns="34009" rIns="68015" bIns="34009" anchor="ctr"/>
          <a:lstStyle>
            <a:lvl1pPr defTabSz="906463">
              <a:defRPr sz="6600">
                <a:solidFill>
                  <a:schemeClr val="tx1"/>
                </a:solidFill>
                <a:latin typeface="Times New Roman" panose="02020603050405020304" pitchFamily="18" charset="0"/>
              </a:defRPr>
            </a:lvl1pPr>
            <a:lvl2pPr marL="742950" indent="-285750" defTabSz="906463">
              <a:defRPr sz="6600">
                <a:solidFill>
                  <a:schemeClr val="tx1"/>
                </a:solidFill>
                <a:latin typeface="Times New Roman" panose="02020603050405020304" pitchFamily="18" charset="0"/>
              </a:defRPr>
            </a:lvl2pPr>
            <a:lvl3pPr marL="1143000" indent="-228600" defTabSz="906463">
              <a:defRPr sz="6600">
                <a:solidFill>
                  <a:schemeClr val="tx1"/>
                </a:solidFill>
                <a:latin typeface="Times New Roman" panose="02020603050405020304" pitchFamily="18" charset="0"/>
              </a:defRPr>
            </a:lvl3pPr>
            <a:lvl4pPr marL="1600200" indent="-228600" defTabSz="906463">
              <a:defRPr sz="6600">
                <a:solidFill>
                  <a:schemeClr val="tx1"/>
                </a:solidFill>
                <a:latin typeface="Times New Roman" panose="02020603050405020304" pitchFamily="18" charset="0"/>
              </a:defRPr>
            </a:lvl4pPr>
            <a:lvl5pPr marL="2057400" indent="-228600" defTabSz="906463">
              <a:defRPr sz="6600">
                <a:solidFill>
                  <a:schemeClr val="tx1"/>
                </a:solidFill>
                <a:latin typeface="Times New Roman" panose="02020603050405020304" pitchFamily="18" charset="0"/>
              </a:defRPr>
            </a:lvl5pPr>
            <a:lvl6pPr marL="2514600" indent="-228600" defTabSz="906463"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defTabSz="906463"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defTabSz="906463"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defTabSz="906463" eaLnBrk="0" fontAlgn="base" hangingPunct="0">
              <a:spcBef>
                <a:spcPct val="0"/>
              </a:spcBef>
              <a:spcAft>
                <a:spcPct val="0"/>
              </a:spcAft>
              <a:defRPr sz="6600">
                <a:solidFill>
                  <a:schemeClr val="tx1"/>
                </a:solidFill>
                <a:latin typeface="Times New Roman" panose="02020603050405020304" pitchFamily="18" charset="0"/>
              </a:defRPr>
            </a:lvl9pPr>
          </a:lstStyle>
          <a:p>
            <a:pPr algn="ctr" eaLnBrk="1" hangingPunct="1"/>
            <a:r>
              <a:rPr lang="it-IT" altLang="it-IT" sz="1800">
                <a:solidFill>
                  <a:srgbClr val="FFFFFF"/>
                </a:solidFill>
                <a:cs typeface="Arial" panose="020B0604020202020204" pitchFamily="34" charset="0"/>
              </a:rPr>
              <a:t>Serial PEF measurement, FE NO, </a:t>
            </a:r>
          </a:p>
          <a:p>
            <a:pPr algn="ctr" eaLnBrk="1" hangingPunct="1"/>
            <a:r>
              <a:rPr lang="it-IT" altLang="it-IT" sz="1800">
                <a:solidFill>
                  <a:srgbClr val="FFFFFF"/>
                </a:solidFill>
                <a:cs typeface="Arial" panose="020B0604020202020204" pitchFamily="34" charset="0"/>
              </a:rPr>
              <a:t>Serial measurement of NSBH</a:t>
            </a:r>
          </a:p>
        </p:txBody>
      </p:sp>
      <p:sp>
        <p:nvSpPr>
          <p:cNvPr id="14343" name="Rettangolo 7"/>
          <p:cNvSpPr>
            <a:spLocks noChangeArrowheads="1"/>
          </p:cNvSpPr>
          <p:nvPr/>
        </p:nvSpPr>
        <p:spPr bwMode="auto">
          <a:xfrm>
            <a:off x="4416426" y="1873251"/>
            <a:ext cx="5400675" cy="917575"/>
          </a:xfrm>
          <a:prstGeom prst="rect">
            <a:avLst/>
          </a:prstGeom>
          <a:solidFill>
            <a:srgbClr val="DFE9FF"/>
          </a:solidFill>
          <a:ln w="25400" algn="ctr">
            <a:solidFill>
              <a:srgbClr val="DFE9FF"/>
            </a:solidFill>
            <a:miter lim="800000"/>
            <a:headEnd/>
            <a:tailEnd/>
          </a:ln>
        </p:spPr>
        <p:txBody>
          <a:bodyPr lIns="68015" tIns="34009" rIns="68015" bIns="34009" anchor="ctr"/>
          <a:lstStyle>
            <a:lvl1pPr defTabSz="906463">
              <a:defRPr sz="6600">
                <a:solidFill>
                  <a:schemeClr val="tx1"/>
                </a:solidFill>
                <a:latin typeface="Times New Roman" panose="02020603050405020304" pitchFamily="18" charset="0"/>
              </a:defRPr>
            </a:lvl1pPr>
            <a:lvl2pPr marL="742950" indent="-285750" defTabSz="906463">
              <a:defRPr sz="6600">
                <a:solidFill>
                  <a:schemeClr val="tx1"/>
                </a:solidFill>
                <a:latin typeface="Times New Roman" panose="02020603050405020304" pitchFamily="18" charset="0"/>
              </a:defRPr>
            </a:lvl2pPr>
            <a:lvl3pPr marL="1143000" indent="-228600" defTabSz="906463">
              <a:defRPr sz="6600">
                <a:solidFill>
                  <a:schemeClr val="tx1"/>
                </a:solidFill>
                <a:latin typeface="Times New Roman" panose="02020603050405020304" pitchFamily="18" charset="0"/>
              </a:defRPr>
            </a:lvl3pPr>
            <a:lvl4pPr marL="1600200" indent="-228600" defTabSz="906463">
              <a:defRPr sz="6600">
                <a:solidFill>
                  <a:schemeClr val="tx1"/>
                </a:solidFill>
                <a:latin typeface="Times New Roman" panose="02020603050405020304" pitchFamily="18" charset="0"/>
              </a:defRPr>
            </a:lvl4pPr>
            <a:lvl5pPr marL="2057400" indent="-228600" defTabSz="906463">
              <a:defRPr sz="6600">
                <a:solidFill>
                  <a:schemeClr val="tx1"/>
                </a:solidFill>
                <a:latin typeface="Times New Roman" panose="02020603050405020304" pitchFamily="18" charset="0"/>
              </a:defRPr>
            </a:lvl5pPr>
            <a:lvl6pPr marL="2514600" indent="-228600" defTabSz="906463"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defTabSz="906463"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defTabSz="906463"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defTabSz="906463" eaLnBrk="0" fontAlgn="base" hangingPunct="0">
              <a:spcBef>
                <a:spcPct val="0"/>
              </a:spcBef>
              <a:spcAft>
                <a:spcPct val="0"/>
              </a:spcAft>
              <a:defRPr sz="6600">
                <a:solidFill>
                  <a:schemeClr val="tx1"/>
                </a:solidFill>
                <a:latin typeface="Times New Roman" panose="02020603050405020304" pitchFamily="18" charset="0"/>
              </a:defRPr>
            </a:lvl9pPr>
          </a:lstStyle>
          <a:p>
            <a:pPr algn="ctr" eaLnBrk="1" hangingPunct="1"/>
            <a:r>
              <a:rPr lang="it-IT" altLang="it-IT" sz="1800">
                <a:solidFill>
                  <a:srgbClr val="113CB7"/>
                </a:solidFill>
                <a:cs typeface="Arial" panose="020B0604020202020204" pitchFamily="34" charset="0"/>
              </a:rPr>
              <a:t>Assessment of inflammation</a:t>
            </a:r>
          </a:p>
        </p:txBody>
      </p:sp>
      <p:sp>
        <p:nvSpPr>
          <p:cNvPr id="14344" name="Rettangolo 9"/>
          <p:cNvSpPr>
            <a:spLocks noChangeArrowheads="1"/>
          </p:cNvSpPr>
          <p:nvPr/>
        </p:nvSpPr>
        <p:spPr bwMode="auto">
          <a:xfrm>
            <a:off x="1847850" y="955676"/>
            <a:ext cx="8567738" cy="638175"/>
          </a:xfrm>
          <a:prstGeom prst="rect">
            <a:avLst/>
          </a:prstGeom>
          <a:solidFill>
            <a:srgbClr val="DFE9FF"/>
          </a:solidFill>
          <a:ln w="25400" algn="ctr">
            <a:solidFill>
              <a:srgbClr val="DFE9FF"/>
            </a:solidFill>
            <a:miter lim="800000"/>
            <a:headEnd/>
            <a:tailEnd/>
          </a:ln>
        </p:spPr>
        <p:txBody>
          <a:bodyPr lIns="68015" tIns="34009" rIns="68015" bIns="34009" anchor="ctr"/>
          <a:lstStyle>
            <a:lvl1pPr defTabSz="906463">
              <a:defRPr sz="6600">
                <a:solidFill>
                  <a:schemeClr val="tx1"/>
                </a:solidFill>
                <a:latin typeface="Times New Roman" panose="02020603050405020304" pitchFamily="18" charset="0"/>
              </a:defRPr>
            </a:lvl1pPr>
            <a:lvl2pPr marL="742950" indent="-285750" defTabSz="906463">
              <a:defRPr sz="6600">
                <a:solidFill>
                  <a:schemeClr val="tx1"/>
                </a:solidFill>
                <a:latin typeface="Times New Roman" panose="02020603050405020304" pitchFamily="18" charset="0"/>
              </a:defRPr>
            </a:lvl2pPr>
            <a:lvl3pPr marL="1143000" indent="-228600" defTabSz="906463">
              <a:defRPr sz="6600">
                <a:solidFill>
                  <a:schemeClr val="tx1"/>
                </a:solidFill>
                <a:latin typeface="Times New Roman" panose="02020603050405020304" pitchFamily="18" charset="0"/>
              </a:defRPr>
            </a:lvl3pPr>
            <a:lvl4pPr marL="1600200" indent="-228600" defTabSz="906463">
              <a:defRPr sz="6600">
                <a:solidFill>
                  <a:schemeClr val="tx1"/>
                </a:solidFill>
                <a:latin typeface="Times New Roman" panose="02020603050405020304" pitchFamily="18" charset="0"/>
              </a:defRPr>
            </a:lvl4pPr>
            <a:lvl5pPr marL="2057400" indent="-228600" defTabSz="906463">
              <a:defRPr sz="6600">
                <a:solidFill>
                  <a:schemeClr val="tx1"/>
                </a:solidFill>
                <a:latin typeface="Times New Roman" panose="02020603050405020304" pitchFamily="18" charset="0"/>
              </a:defRPr>
            </a:lvl5pPr>
            <a:lvl6pPr marL="2514600" indent="-228600" defTabSz="906463"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defTabSz="906463"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defTabSz="906463"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defTabSz="906463" eaLnBrk="0" fontAlgn="base" hangingPunct="0">
              <a:spcBef>
                <a:spcPct val="0"/>
              </a:spcBef>
              <a:spcAft>
                <a:spcPct val="0"/>
              </a:spcAft>
              <a:defRPr sz="6600">
                <a:solidFill>
                  <a:schemeClr val="tx1"/>
                </a:solidFill>
                <a:latin typeface="Times New Roman" panose="02020603050405020304" pitchFamily="18" charset="0"/>
              </a:defRPr>
            </a:lvl9pPr>
          </a:lstStyle>
          <a:p>
            <a:pPr algn="ctr" eaLnBrk="1" hangingPunct="1"/>
            <a:r>
              <a:rPr lang="it-IT" altLang="it-IT" sz="2400" b="1" dirty="0" err="1">
                <a:solidFill>
                  <a:srgbClr val="FF0000"/>
                </a:solidFill>
                <a:cs typeface="Arial" panose="020B0604020202020204" pitchFamily="34" charset="0"/>
              </a:rPr>
              <a:t>Diagnostic</a:t>
            </a:r>
            <a:r>
              <a:rPr lang="it-IT" altLang="it-IT" sz="2400" b="1" dirty="0">
                <a:solidFill>
                  <a:srgbClr val="FF0000"/>
                </a:solidFill>
                <a:cs typeface="Arial" panose="020B0604020202020204" pitchFamily="34" charset="0"/>
              </a:rPr>
              <a:t> </a:t>
            </a:r>
            <a:r>
              <a:rPr lang="it-IT" altLang="it-IT" sz="2400" b="1" dirty="0" err="1">
                <a:solidFill>
                  <a:srgbClr val="FF0000"/>
                </a:solidFill>
                <a:cs typeface="Arial" panose="020B0604020202020204" pitchFamily="34" charset="0"/>
              </a:rPr>
              <a:t>algorithm</a:t>
            </a:r>
            <a:r>
              <a:rPr lang="it-IT" altLang="it-IT" sz="2400" b="1" dirty="0">
                <a:solidFill>
                  <a:srgbClr val="FF0000"/>
                </a:solidFill>
                <a:cs typeface="Arial" panose="020B0604020202020204" pitchFamily="34" charset="0"/>
              </a:rPr>
              <a:t> for </a:t>
            </a:r>
            <a:r>
              <a:rPr lang="it-IT" altLang="it-IT" sz="2400" b="1" dirty="0" err="1">
                <a:solidFill>
                  <a:srgbClr val="FF0000"/>
                </a:solidFill>
                <a:cs typeface="Arial" panose="020B0604020202020204" pitchFamily="34" charset="0"/>
              </a:rPr>
              <a:t>allergy</a:t>
            </a:r>
            <a:endParaRPr lang="it-IT" altLang="it-IT" sz="2400" b="1" dirty="0">
              <a:solidFill>
                <a:srgbClr val="FF0000"/>
              </a:solidFill>
              <a:cs typeface="Arial" panose="020B0604020202020204" pitchFamily="34" charset="0"/>
            </a:endParaRPr>
          </a:p>
        </p:txBody>
      </p:sp>
      <p:sp>
        <p:nvSpPr>
          <p:cNvPr id="466954" name="AutoShape 11"/>
          <p:cNvSpPr>
            <a:spLocks noChangeArrowheads="1"/>
          </p:cNvSpPr>
          <p:nvPr/>
        </p:nvSpPr>
        <p:spPr bwMode="auto">
          <a:xfrm>
            <a:off x="2219325" y="5308601"/>
            <a:ext cx="1447800" cy="574675"/>
          </a:xfrm>
          <a:prstGeom prst="rightArrow">
            <a:avLst>
              <a:gd name="adj1" fmla="val 50000"/>
              <a:gd name="adj2" fmla="val 94965"/>
            </a:avLst>
          </a:prstGeom>
          <a:solidFill>
            <a:srgbClr val="FF0000"/>
          </a:solidFill>
          <a:ln w="9525">
            <a:solidFill>
              <a:schemeClr val="tx1"/>
            </a:solidFill>
            <a:miter lim="800000"/>
            <a:headEnd/>
            <a:tailEnd/>
          </a:ln>
        </p:spPr>
        <p:txBody>
          <a:bodyPr wrap="none"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eaLnBrk="1" hangingPunct="1"/>
            <a:endParaRPr lang="it-IT" altLang="it-IT" sz="2100">
              <a:latin typeface="Arial" panose="020B0604020202020204" pitchFamily="34" charset="0"/>
              <a:cs typeface="Arial" panose="020B0604020202020204" pitchFamily="34" charset="0"/>
            </a:endParaRPr>
          </a:p>
        </p:txBody>
      </p:sp>
      <p:grpSp>
        <p:nvGrpSpPr>
          <p:cNvPr id="14346" name="Group 1"/>
          <p:cNvGrpSpPr>
            <a:grpSpLocks/>
          </p:cNvGrpSpPr>
          <p:nvPr/>
        </p:nvGrpSpPr>
        <p:grpSpPr bwMode="auto">
          <a:xfrm>
            <a:off x="2806701" y="28575"/>
            <a:ext cx="6996113" cy="406400"/>
            <a:chOff x="1709640" y="38160"/>
            <a:chExt cx="9327960" cy="541440"/>
          </a:xfrm>
        </p:grpSpPr>
        <p:pic>
          <p:nvPicPr>
            <p:cNvPr id="14350" name="Text Box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640" y="38160"/>
              <a:ext cx="9327960" cy="54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13" name="CustomShape 2"/>
            <p:cNvSpPr/>
            <p:nvPr/>
          </p:nvSpPr>
          <p:spPr>
            <a:xfrm>
              <a:off x="1872621" y="57196"/>
              <a:ext cx="8441094" cy="260144"/>
            </a:xfrm>
            <a:prstGeom prst="rect">
              <a:avLst/>
            </a:prstGeom>
            <a:noFill/>
            <a:ln w="0">
              <a:noFill/>
            </a:ln>
          </p:spPr>
          <p:style>
            <a:lnRef idx="0">
              <a:scrgbClr r="0" g="0" b="0"/>
            </a:lnRef>
            <a:fillRef idx="0">
              <a:scrgbClr r="0" g="0" b="0"/>
            </a:fillRef>
            <a:effectRef idx="0">
              <a:scrgbClr r="0" g="0" b="0"/>
            </a:effectRef>
            <a:fontRef idx="minor"/>
          </p:style>
        </p:sp>
      </p:grpSp>
      <p:sp>
        <p:nvSpPr>
          <p:cNvPr id="14" name="CustomShape 3"/>
          <p:cNvSpPr/>
          <p:nvPr/>
        </p:nvSpPr>
        <p:spPr>
          <a:xfrm>
            <a:off x="2867026" y="20638"/>
            <a:ext cx="7324725" cy="3810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4348" name="Picture 2"/>
          <p:cNvPicPr>
            <a:picLocks noChangeAspect="1" noChangeArrowheads="1"/>
          </p:cNvPicPr>
          <p:nvPr/>
        </p:nvPicPr>
        <p:blipFill>
          <a:blip r:embed="rId4">
            <a:extLst>
              <a:ext uri="{28A0092B-C50C-407E-A947-70E740481C1C}">
                <a14:useLocalDpi xmlns:a14="http://schemas.microsoft.com/office/drawing/2010/main" val="0"/>
              </a:ext>
            </a:extLst>
          </a:blip>
          <a:srcRect l="11629" t="29346" r="14194" b="30923"/>
          <a:stretch>
            <a:fillRect/>
          </a:stretch>
        </p:blipFill>
        <p:spPr bwMode="auto">
          <a:xfrm>
            <a:off x="1554163" y="46038"/>
            <a:ext cx="12827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143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6675" y="15876"/>
            <a:ext cx="2730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grpSp>
        <p:nvGrpSpPr>
          <p:cNvPr id="2" name="Group 1">
            <a:extLst>
              <a:ext uri="{FF2B5EF4-FFF2-40B4-BE49-F238E27FC236}">
                <a16:creationId xmlns:a16="http://schemas.microsoft.com/office/drawing/2014/main" id="{4B948740-3F0D-725A-0559-7C9106A2E7F3}"/>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C0B2CFC1-6C45-3A52-A67D-D65643A5A4D1}"/>
                </a:ext>
              </a:extLst>
            </p:cNvPr>
            <p:cNvPicPr/>
            <p:nvPr/>
          </p:nvPicPr>
          <p:blipFill>
            <a:blip r:embed="rId3"/>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52F98DDC-5FB0-6D71-D0A0-7380812C7B05}"/>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E4E51274-1137-46D6-0528-126C7392948E}"/>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5528989F-8AC6-FC4F-5754-FD97BFFFD3D5}"/>
              </a:ext>
            </a:extLst>
          </p:cNvPr>
          <p:cNvPicPr/>
          <p:nvPr/>
        </p:nvPicPr>
        <p:blipFill>
          <a:blip r:embed="rId4"/>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656AEFF1-C97B-2B83-D2CC-3A26C256EDE1}"/>
              </a:ext>
            </a:extLst>
          </p:cNvPr>
          <p:cNvPicPr/>
          <p:nvPr/>
        </p:nvPicPr>
        <p:blipFill>
          <a:blip r:embed="rId5"/>
          <a:stretch/>
        </p:blipFill>
        <p:spPr>
          <a:xfrm>
            <a:off x="11604240" y="20520"/>
            <a:ext cx="363960" cy="549720"/>
          </a:xfrm>
          <a:prstGeom prst="rect">
            <a:avLst/>
          </a:prstGeom>
          <a:ln w="0">
            <a:noFill/>
          </a:ln>
        </p:spPr>
      </p:pic>
    </p:spTree>
    <p:extLst>
      <p:ext uri="{BB962C8B-B14F-4D97-AF65-F5344CB8AC3E}">
        <p14:creationId xmlns:p14="http://schemas.microsoft.com/office/powerpoint/2010/main" val="293342326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524000" y="0"/>
          <a:ext cx="8763000" cy="6572250"/>
        </p:xfrm>
        <a:graphic>
          <a:graphicData uri="http://schemas.openxmlformats.org/presentationml/2006/ole">
            <mc:AlternateContent xmlns:mc="http://schemas.openxmlformats.org/markup-compatibility/2006">
              <mc:Choice xmlns:v="urn:schemas-microsoft-com:vml" Requires="v">
                <p:oleObj name="Diapositiva" r:id="rId3" imgW="4658874" imgH="3494685" progId="PowerPoint.Slide.8">
                  <p:embed/>
                </p:oleObj>
              </mc:Choice>
              <mc:Fallback>
                <p:oleObj name="Diapositiva" r:id="rId3" imgW="4658874" imgH="3494685" progId="PowerPoint.Slide.8">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8763000" cy="657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3200" y="4729164"/>
            <a:ext cx="28448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1" y="3200401"/>
            <a:ext cx="23717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2636912"/>
            <a:ext cx="167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3600" y="228600"/>
            <a:ext cx="3251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8088" y="5758646"/>
            <a:ext cx="904220" cy="1099355"/>
          </a:xfrm>
          <a:prstGeom prst="rect">
            <a:avLst/>
          </a:prstGeom>
          <a:gradFill rotWithShape="0">
            <a:gsLst>
              <a:gs pos="0">
                <a:srgbClr val="000066"/>
              </a:gs>
              <a:gs pos="50000">
                <a:srgbClr val="00002F"/>
              </a:gs>
              <a:gs pos="100000">
                <a:srgbClr val="000066"/>
              </a:gs>
            </a:gsLst>
            <a:lin ang="5400000" scaled="1"/>
          </a:gradFill>
          <a:ln w="9525">
            <a:solidFill>
              <a:schemeClr val="bg1"/>
            </a:solidFill>
            <a:miter lim="800000"/>
            <a:headEnd/>
            <a:tailEnd/>
          </a:ln>
        </p:spPr>
      </p:pic>
      <p:pic>
        <p:nvPicPr>
          <p:cNvPr id="8" name="Picture 2"/>
          <p:cNvPicPr>
            <a:picLocks noChangeAspect="1"/>
          </p:cNvPicPr>
          <p:nvPr/>
        </p:nvPicPr>
        <p:blipFill>
          <a:blip r:embed="rId10" cstate="print">
            <a:alphaModFix/>
            <a:lum/>
          </a:blip>
          <a:srcRect l="11613" t="29310" r="14193" b="30916"/>
          <a:stretch>
            <a:fillRect/>
          </a:stretch>
        </p:blipFill>
        <p:spPr>
          <a:xfrm>
            <a:off x="1524001" y="6359400"/>
            <a:ext cx="1655999" cy="498600"/>
          </a:xfrm>
          <a:prstGeom prst="rect">
            <a:avLst/>
          </a:prstGeom>
          <a:noFill/>
          <a:ln>
            <a:noFill/>
          </a:ln>
        </p:spPr>
      </p:pic>
      <p:sp>
        <p:nvSpPr>
          <p:cNvPr id="2" name="CasellaDiTesto 1">
            <a:extLst>
              <a:ext uri="{FF2B5EF4-FFF2-40B4-BE49-F238E27FC236}">
                <a16:creationId xmlns:a16="http://schemas.microsoft.com/office/drawing/2014/main" id="{3F36C7EA-FD65-4C17-918B-35B76D98788D}"/>
              </a:ext>
            </a:extLst>
          </p:cNvPr>
          <p:cNvSpPr txBox="1"/>
          <p:nvPr/>
        </p:nvSpPr>
        <p:spPr>
          <a:xfrm>
            <a:off x="3792681" y="2329170"/>
            <a:ext cx="5902037" cy="1446550"/>
          </a:xfrm>
          <a:prstGeom prst="rect">
            <a:avLst/>
          </a:prstGeom>
          <a:solidFill>
            <a:srgbClr val="C00000"/>
          </a:solidFill>
          <a:ln w="76200">
            <a:solidFill>
              <a:schemeClr val="bg1"/>
            </a:solidFill>
          </a:ln>
        </p:spPr>
        <p:txBody>
          <a:bodyPr wrap="square" rtlCol="0">
            <a:spAutoFit/>
          </a:bodyPr>
          <a:lstStyle/>
          <a:p>
            <a:pPr algn="ctr"/>
            <a:r>
              <a:rPr lang="it-IT" sz="4400" dirty="0">
                <a:solidFill>
                  <a:schemeClr val="bg1"/>
                </a:solidFill>
              </a:rPr>
              <a:t>Dettagliata e mirata ANAMNESI </a:t>
            </a:r>
          </a:p>
        </p:txBody>
      </p:sp>
      <p:grpSp>
        <p:nvGrpSpPr>
          <p:cNvPr id="3" name="Group 1">
            <a:extLst>
              <a:ext uri="{FF2B5EF4-FFF2-40B4-BE49-F238E27FC236}">
                <a16:creationId xmlns:a16="http://schemas.microsoft.com/office/drawing/2014/main" id="{34340182-8665-5A77-0230-07EAC0E58C1B}"/>
              </a:ext>
            </a:extLst>
          </p:cNvPr>
          <p:cNvGrpSpPr/>
          <p:nvPr/>
        </p:nvGrpSpPr>
        <p:grpSpPr>
          <a:xfrm>
            <a:off x="1709640" y="38160"/>
            <a:ext cx="9327960" cy="541440"/>
            <a:chOff x="1709640" y="38160"/>
            <a:chExt cx="9327960" cy="541440"/>
          </a:xfrm>
        </p:grpSpPr>
        <p:pic>
          <p:nvPicPr>
            <p:cNvPr id="4" name="Text Box 12">
              <a:extLst>
                <a:ext uri="{FF2B5EF4-FFF2-40B4-BE49-F238E27FC236}">
                  <a16:creationId xmlns:a16="http://schemas.microsoft.com/office/drawing/2014/main" id="{D6121320-84E2-1B4A-C19F-9CCA5CA68C5F}"/>
                </a:ext>
              </a:extLst>
            </p:cNvPr>
            <p:cNvPicPr/>
            <p:nvPr/>
          </p:nvPicPr>
          <p:blipFill>
            <a:blip r:embed="rId11"/>
            <a:stretch/>
          </p:blipFill>
          <p:spPr>
            <a:xfrm>
              <a:off x="1709640" y="38160"/>
              <a:ext cx="9327960" cy="541440"/>
            </a:xfrm>
            <a:prstGeom prst="rect">
              <a:avLst/>
            </a:prstGeom>
            <a:ln w="0">
              <a:noFill/>
            </a:ln>
          </p:spPr>
        </p:pic>
        <p:sp>
          <p:nvSpPr>
            <p:cNvPr id="5" name="CustomShape 2">
              <a:extLst>
                <a:ext uri="{FF2B5EF4-FFF2-40B4-BE49-F238E27FC236}">
                  <a16:creationId xmlns:a16="http://schemas.microsoft.com/office/drawing/2014/main" id="{3468ADC5-99C0-523D-A870-D95DA71A7E4D}"/>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6" name="CustomShape 3">
            <a:extLst>
              <a:ext uri="{FF2B5EF4-FFF2-40B4-BE49-F238E27FC236}">
                <a16:creationId xmlns:a16="http://schemas.microsoft.com/office/drawing/2014/main" id="{E62BA922-BE94-89A0-E690-9109CBF25502}"/>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7" name="Picture 2">
            <a:extLst>
              <a:ext uri="{FF2B5EF4-FFF2-40B4-BE49-F238E27FC236}">
                <a16:creationId xmlns:a16="http://schemas.microsoft.com/office/drawing/2014/main" id="{3C83EED6-CC93-909D-D4BE-A73AB565AFE8}"/>
              </a:ext>
            </a:extLst>
          </p:cNvPr>
          <p:cNvPicPr/>
          <p:nvPr/>
        </p:nvPicPr>
        <p:blipFill>
          <a:blip r:embed="rId10"/>
          <a:srcRect l="11629" t="29346" r="14194" b="30924"/>
          <a:stretch/>
        </p:blipFill>
        <p:spPr>
          <a:xfrm>
            <a:off x="0" y="42480"/>
            <a:ext cx="1709280" cy="430920"/>
          </a:xfrm>
          <a:prstGeom prst="rect">
            <a:avLst/>
          </a:prstGeom>
          <a:ln w="0">
            <a:noFill/>
          </a:ln>
        </p:spPr>
      </p:pic>
      <p:pic>
        <p:nvPicPr>
          <p:cNvPr id="9" name="Picture 3">
            <a:extLst>
              <a:ext uri="{FF2B5EF4-FFF2-40B4-BE49-F238E27FC236}">
                <a16:creationId xmlns:a16="http://schemas.microsoft.com/office/drawing/2014/main" id="{AAC2159E-001B-A824-EDAD-30AB4D52BBD4}"/>
              </a:ext>
            </a:extLst>
          </p:cNvPr>
          <p:cNvPicPr/>
          <p:nvPr/>
        </p:nvPicPr>
        <p:blipFill>
          <a:blip r:embed="rId12"/>
          <a:stretch/>
        </p:blipFill>
        <p:spPr>
          <a:xfrm>
            <a:off x="11604240" y="20520"/>
            <a:ext cx="363960" cy="549720"/>
          </a:xfrm>
          <a:prstGeom prst="rect">
            <a:avLst/>
          </a:prstGeom>
          <a:ln w="0">
            <a:noFill/>
          </a:ln>
        </p:spPr>
      </p:pic>
      <p:sp>
        <p:nvSpPr>
          <p:cNvPr id="10" name="CasellaDiTesto 9">
            <a:extLst>
              <a:ext uri="{FF2B5EF4-FFF2-40B4-BE49-F238E27FC236}">
                <a16:creationId xmlns:a16="http://schemas.microsoft.com/office/drawing/2014/main" id="{B9B8511F-30A6-C309-CB4F-4422A45C0BE7}"/>
              </a:ext>
            </a:extLst>
          </p:cNvPr>
          <p:cNvSpPr txBox="1"/>
          <p:nvPr/>
        </p:nvSpPr>
        <p:spPr>
          <a:xfrm>
            <a:off x="2488638" y="43318"/>
            <a:ext cx="8832282" cy="523220"/>
          </a:xfrm>
          <a:prstGeom prst="rect">
            <a:avLst/>
          </a:prstGeom>
          <a:noFill/>
        </p:spPr>
        <p:txBody>
          <a:bodyPr wrap="square" rtlCol="0">
            <a:spAutoFit/>
          </a:bodyPr>
          <a:lstStyle/>
          <a:p>
            <a:r>
              <a:rPr lang="it-IT" sz="2800" dirty="0">
                <a:solidFill>
                  <a:schemeClr val="bg1"/>
                </a:solidFill>
              </a:rPr>
              <a:t>Come si fa </a:t>
            </a:r>
            <a:r>
              <a:rPr lang="it-IT" sz="2800" b="1" dirty="0">
                <a:solidFill>
                  <a:schemeClr val="bg1"/>
                </a:solidFill>
              </a:rPr>
              <a:t>bene</a:t>
            </a:r>
            <a:r>
              <a:rPr lang="it-IT" sz="2800" dirty="0">
                <a:solidFill>
                  <a:schemeClr val="bg1"/>
                </a:solidFill>
              </a:rPr>
              <a:t> l’ANAMNESI ALLERGOLOGICA </a:t>
            </a:r>
          </a:p>
        </p:txBody>
      </p:sp>
    </p:spTree>
    <p:extLst>
      <p:ext uri="{BB962C8B-B14F-4D97-AF65-F5344CB8AC3E}">
        <p14:creationId xmlns:p14="http://schemas.microsoft.com/office/powerpoint/2010/main" val="2755726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13F9E03-C4D1-45EC-A32F-7107B731AC75}"/>
              </a:ext>
            </a:extLst>
          </p:cNvPr>
          <p:cNvPicPr>
            <a:picLocks noChangeAspect="1"/>
          </p:cNvPicPr>
          <p:nvPr/>
        </p:nvPicPr>
        <p:blipFill>
          <a:blip r:embed="rId3"/>
          <a:stretch>
            <a:fillRect/>
          </a:stretch>
        </p:blipFill>
        <p:spPr>
          <a:xfrm>
            <a:off x="2462252" y="687028"/>
            <a:ext cx="6768728" cy="20527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Rettangolo 3">
            <a:extLst>
              <a:ext uri="{FF2B5EF4-FFF2-40B4-BE49-F238E27FC236}">
                <a16:creationId xmlns:a16="http://schemas.microsoft.com/office/drawing/2014/main" id="{4503CF2D-4605-4B3B-8E42-DEF286774592}"/>
              </a:ext>
            </a:extLst>
          </p:cNvPr>
          <p:cNvSpPr/>
          <p:nvPr/>
        </p:nvSpPr>
        <p:spPr>
          <a:xfrm>
            <a:off x="160481" y="6211669"/>
            <a:ext cx="11623963" cy="646331"/>
          </a:xfrm>
          <a:prstGeom prst="rect">
            <a:avLst/>
          </a:prstGeom>
        </p:spPr>
        <p:txBody>
          <a:bodyPr wrap="square">
            <a:spAutoFit/>
          </a:bodyPr>
          <a:lstStyle/>
          <a:p>
            <a:r>
              <a:rPr lang="en-US" dirty="0">
                <a:solidFill>
                  <a:srgbClr val="1F1F1F"/>
                </a:solidFill>
                <a:latin typeface="ElsevierGulliver"/>
              </a:rPr>
              <a:t>The members of the American College of Allergy, Asthma and Immunology/American Academy of Allergy, Asthma and Immunology, EAACI, WAO.</a:t>
            </a:r>
            <a:endParaRPr lang="it-IT" dirty="0"/>
          </a:p>
        </p:txBody>
      </p:sp>
      <p:sp>
        <p:nvSpPr>
          <p:cNvPr id="5" name="Rettangolo 4">
            <a:extLst>
              <a:ext uri="{FF2B5EF4-FFF2-40B4-BE49-F238E27FC236}">
                <a16:creationId xmlns:a16="http://schemas.microsoft.com/office/drawing/2014/main" id="{164E277B-C4C9-463C-99FA-7B831BE6B791}"/>
              </a:ext>
            </a:extLst>
          </p:cNvPr>
          <p:cNvSpPr/>
          <p:nvPr/>
        </p:nvSpPr>
        <p:spPr>
          <a:xfrm>
            <a:off x="2535026" y="4781181"/>
            <a:ext cx="7181629" cy="923330"/>
          </a:xfrm>
          <a:prstGeom prst="rect">
            <a:avLst/>
          </a:prstGeom>
          <a:ln w="76200">
            <a:solidFill>
              <a:srgbClr val="C00000"/>
            </a:solidFill>
          </a:ln>
        </p:spPr>
        <p:txBody>
          <a:bodyPr wrap="square">
            <a:spAutoFit/>
          </a:bodyPr>
          <a:lstStyle/>
          <a:p>
            <a:r>
              <a:rPr lang="en-US" dirty="0">
                <a:solidFill>
                  <a:srgbClr val="1F1F1F"/>
                </a:solidFill>
                <a:latin typeface="ElsevierGulliver"/>
              </a:rPr>
              <a:t>The </a:t>
            </a:r>
            <a:r>
              <a:rPr lang="en-US" u="sng" dirty="0">
                <a:solidFill>
                  <a:srgbClr val="1F1F1F"/>
                </a:solidFill>
                <a:latin typeface="ElsevierGulliver"/>
              </a:rPr>
              <a:t>clinical history </a:t>
            </a:r>
            <a:r>
              <a:rPr lang="en-US" sz="3600" b="1" u="sng" dirty="0">
                <a:solidFill>
                  <a:srgbClr val="C00000"/>
                </a:solidFill>
                <a:latin typeface="ElsevierGulliver"/>
              </a:rPr>
              <a:t>drives </a:t>
            </a:r>
            <a:r>
              <a:rPr lang="en-US" u="sng" dirty="0">
                <a:solidFill>
                  <a:srgbClr val="1F1F1F"/>
                </a:solidFill>
                <a:latin typeface="ElsevierGulliver"/>
              </a:rPr>
              <a:t>the diagnosis </a:t>
            </a:r>
            <a:r>
              <a:rPr lang="en-US" dirty="0">
                <a:solidFill>
                  <a:srgbClr val="1F1F1F"/>
                </a:solidFill>
                <a:latin typeface="ElsevierGulliver"/>
              </a:rPr>
              <a:t>of human </a:t>
            </a:r>
            <a:r>
              <a:rPr lang="en-US" u="sng" dirty="0">
                <a:solidFill>
                  <a:srgbClr val="1F1F1F"/>
                </a:solidFill>
                <a:latin typeface="ElsevierGulliver"/>
              </a:rPr>
              <a:t>allergic disease</a:t>
            </a:r>
            <a:r>
              <a:rPr lang="en-US" dirty="0">
                <a:solidFill>
                  <a:srgbClr val="1F1F1F"/>
                </a:solidFill>
                <a:latin typeface="ElsevierGulliver"/>
              </a:rPr>
              <a:t>. </a:t>
            </a:r>
          </a:p>
          <a:p>
            <a:endParaRPr lang="it-IT" dirty="0"/>
          </a:p>
        </p:txBody>
      </p:sp>
      <p:sp>
        <p:nvSpPr>
          <p:cNvPr id="6" name="Rettangolo 5">
            <a:extLst>
              <a:ext uri="{FF2B5EF4-FFF2-40B4-BE49-F238E27FC236}">
                <a16:creationId xmlns:a16="http://schemas.microsoft.com/office/drawing/2014/main" id="{547BF22F-2D6E-4579-B1B2-9980DFC74FB9}"/>
              </a:ext>
            </a:extLst>
          </p:cNvPr>
          <p:cNvSpPr/>
          <p:nvPr/>
        </p:nvSpPr>
        <p:spPr>
          <a:xfrm>
            <a:off x="465280" y="3325758"/>
            <a:ext cx="10762673" cy="1169551"/>
          </a:xfrm>
          <a:prstGeom prst="rect">
            <a:avLst/>
          </a:prstGeom>
          <a:ln>
            <a:solidFill>
              <a:schemeClr val="tx1"/>
            </a:solidFill>
          </a:ln>
        </p:spPr>
        <p:txBody>
          <a:bodyPr wrap="square">
            <a:spAutoFit/>
          </a:bodyPr>
          <a:lstStyle/>
          <a:p>
            <a:r>
              <a:rPr lang="en-US" sz="1400" dirty="0">
                <a:solidFill>
                  <a:srgbClr val="1F1F1F"/>
                </a:solidFill>
                <a:latin typeface="ElsevierGulliver"/>
              </a:rPr>
              <a:t>INTRODUCTION</a:t>
            </a:r>
          </a:p>
          <a:p>
            <a:r>
              <a:rPr lang="en-US" sz="1400" b="1" dirty="0">
                <a:solidFill>
                  <a:srgbClr val="1F1F1F"/>
                </a:solidFill>
                <a:latin typeface="ElsevierGulliver"/>
              </a:rPr>
              <a:t>Physicians of all specialties commonly encounter patients with symptoms consistent with allergy</a:t>
            </a:r>
            <a:r>
              <a:rPr lang="en-US" sz="1400" dirty="0">
                <a:solidFill>
                  <a:srgbClr val="1F1F1F"/>
                </a:solidFill>
                <a:latin typeface="ElsevierGulliver"/>
              </a:rPr>
              <a:t>. It can be difficult to determine if these symptoms are caused by an allergic mechanism (</a:t>
            </a:r>
            <a:r>
              <a:rPr lang="en-US" sz="1400" dirty="0" err="1">
                <a:solidFill>
                  <a:srgbClr val="1F1F1F"/>
                </a:solidFill>
                <a:latin typeface="ElsevierGulliver"/>
              </a:rPr>
              <a:t>eg</a:t>
            </a:r>
            <a:r>
              <a:rPr lang="en-US" sz="1400" dirty="0">
                <a:solidFill>
                  <a:srgbClr val="1F1F1F"/>
                </a:solidFill>
                <a:latin typeface="ElsevierGulliver"/>
              </a:rPr>
              <a:t>, perennial rhinitis caused by dust mite sensitivity vs nonallergic rhinitis with eosinophilia syndrome) or what allergen is causing the symptoms (</a:t>
            </a:r>
            <a:r>
              <a:rPr lang="en-US" sz="1400" dirty="0" err="1">
                <a:solidFill>
                  <a:srgbClr val="1F1F1F"/>
                </a:solidFill>
                <a:latin typeface="ElsevierGulliver"/>
              </a:rPr>
              <a:t>ie</a:t>
            </a:r>
            <a:r>
              <a:rPr lang="en-US" sz="1400" dirty="0">
                <a:solidFill>
                  <a:srgbClr val="1F1F1F"/>
                </a:solidFill>
                <a:latin typeface="ElsevierGulliver"/>
              </a:rPr>
              <a:t>, some allergens have overlapping seasons; house dust can contain multiple allergens) with the patient's history alone.</a:t>
            </a:r>
            <a:endParaRPr lang="en-US" sz="1400" b="0" i="0" dirty="0">
              <a:solidFill>
                <a:srgbClr val="1F1F1F"/>
              </a:solidFill>
              <a:effectLst/>
              <a:latin typeface="ElsevierGulliver"/>
            </a:endParaRPr>
          </a:p>
        </p:txBody>
      </p:sp>
      <p:pic>
        <p:nvPicPr>
          <p:cNvPr id="7" name="Picture 2">
            <a:extLst>
              <a:ext uri="{FF2B5EF4-FFF2-40B4-BE49-F238E27FC236}">
                <a16:creationId xmlns:a16="http://schemas.microsoft.com/office/drawing/2014/main" id="{72182276-F1BA-406B-951B-0EAA4BFC168B}"/>
              </a:ext>
            </a:extLst>
          </p:cNvPr>
          <p:cNvPicPr>
            <a:picLocks noChangeAspect="1"/>
          </p:cNvPicPr>
          <p:nvPr/>
        </p:nvPicPr>
        <p:blipFill>
          <a:blip r:embed="rId4" cstate="print">
            <a:alphaModFix/>
            <a:lum/>
          </a:blip>
          <a:srcRect l="11613" t="29310" r="14193" b="30916"/>
          <a:stretch>
            <a:fillRect/>
          </a:stretch>
        </p:blipFill>
        <p:spPr>
          <a:xfrm>
            <a:off x="0" y="25562"/>
            <a:ext cx="2207999" cy="375594"/>
          </a:xfrm>
          <a:prstGeom prst="rect">
            <a:avLst/>
          </a:prstGeom>
          <a:noFill/>
          <a:ln>
            <a:noFill/>
          </a:ln>
        </p:spPr>
      </p:pic>
      <p:sp>
        <p:nvSpPr>
          <p:cNvPr id="8" name="Text Box 4">
            <a:extLst>
              <a:ext uri="{FF2B5EF4-FFF2-40B4-BE49-F238E27FC236}">
                <a16:creationId xmlns:a16="http://schemas.microsoft.com/office/drawing/2014/main" id="{E9E4F780-AA31-4C7D-AE75-94588E13B5B9}"/>
              </a:ext>
            </a:extLst>
          </p:cNvPr>
          <p:cNvSpPr txBox="1">
            <a:spLocks noChangeArrowheads="1"/>
          </p:cNvSpPr>
          <p:nvPr/>
        </p:nvSpPr>
        <p:spPr bwMode="auto">
          <a:xfrm>
            <a:off x="2161187" y="31824"/>
            <a:ext cx="9755531" cy="369332"/>
          </a:xfrm>
          <a:prstGeom prst="rect">
            <a:avLst/>
          </a:prstGeom>
          <a:solidFill>
            <a:srgbClr val="C00000"/>
          </a:solidFill>
          <a:ln w="9525">
            <a:solidFill>
              <a:schemeClr val="bg1"/>
            </a:solidFill>
            <a:miter lim="800000"/>
            <a:headEnd/>
            <a:tailEnd/>
          </a:ln>
        </p:spPr>
        <p:txBody>
          <a:bodyPr wrap="square">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ctr"/>
            <a:endParaRPr lang="it-IT" sz="1800" b="1" dirty="0">
              <a:solidFill>
                <a:schemeClr val="bg1"/>
              </a:solidFill>
            </a:endParaRPr>
          </a:p>
        </p:txBody>
      </p:sp>
      <p:pic>
        <p:nvPicPr>
          <p:cNvPr id="9" name="Picture 3">
            <a:extLst>
              <a:ext uri="{FF2B5EF4-FFF2-40B4-BE49-F238E27FC236}">
                <a16:creationId xmlns:a16="http://schemas.microsoft.com/office/drawing/2014/main" id="{51C7DFC1-3BE3-4999-B9F4-0D125DAE4D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36730" y="31824"/>
            <a:ext cx="455270" cy="41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04951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A3F35AB-A87C-D195-9944-5D9412A352CA}"/>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5F217895-14AC-6539-453D-76BA9DB477D4}"/>
              </a:ext>
            </a:extLst>
          </p:cNvPr>
          <p:cNvSpPr/>
          <p:nvPr/>
        </p:nvSpPr>
        <p:spPr>
          <a:xfrm>
            <a:off x="484094" y="1183341"/>
            <a:ext cx="11073706" cy="5325035"/>
          </a:xfrm>
          <a:prstGeom prst="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Tabella 1">
            <a:extLst>
              <a:ext uri="{FF2B5EF4-FFF2-40B4-BE49-F238E27FC236}">
                <a16:creationId xmlns:a16="http://schemas.microsoft.com/office/drawing/2014/main" id="{C455E99F-FD83-004E-C968-6D662F7850CE}"/>
              </a:ext>
            </a:extLst>
          </p:cNvPr>
          <p:cNvGraphicFramePr>
            <a:graphicFrameLocks noGrp="1"/>
          </p:cNvGraphicFramePr>
          <p:nvPr/>
        </p:nvGraphicFramePr>
        <p:xfrm>
          <a:off x="640830" y="1303666"/>
          <a:ext cx="10425081" cy="4930668"/>
        </p:xfrm>
        <a:graphic>
          <a:graphicData uri="http://schemas.openxmlformats.org/drawingml/2006/table">
            <a:tbl>
              <a:tblPr/>
              <a:tblGrid>
                <a:gridCol w="3475027">
                  <a:extLst>
                    <a:ext uri="{9D8B030D-6E8A-4147-A177-3AD203B41FA5}">
                      <a16:colId xmlns:a16="http://schemas.microsoft.com/office/drawing/2014/main" val="3775175276"/>
                    </a:ext>
                  </a:extLst>
                </a:gridCol>
                <a:gridCol w="3475027">
                  <a:extLst>
                    <a:ext uri="{9D8B030D-6E8A-4147-A177-3AD203B41FA5}">
                      <a16:colId xmlns:a16="http://schemas.microsoft.com/office/drawing/2014/main" val="2040399482"/>
                    </a:ext>
                  </a:extLst>
                </a:gridCol>
                <a:gridCol w="3475027">
                  <a:extLst>
                    <a:ext uri="{9D8B030D-6E8A-4147-A177-3AD203B41FA5}">
                      <a16:colId xmlns:a16="http://schemas.microsoft.com/office/drawing/2014/main" val="2296160566"/>
                    </a:ext>
                  </a:extLst>
                </a:gridCol>
              </a:tblGrid>
              <a:tr h="362611">
                <a:tc>
                  <a:txBody>
                    <a:bodyPr/>
                    <a:lstStyle/>
                    <a:p>
                      <a:r>
                        <a:rPr lang="it-IT" sz="1800" b="1" dirty="0"/>
                        <a:t>Aspetto</a:t>
                      </a:r>
                      <a:endParaRPr lang="it-IT" sz="1800" dirty="0"/>
                    </a:p>
                  </a:txBody>
                  <a:tcPr marL="90653" marR="90653" marT="45326" marB="45326" anchor="ctr">
                    <a:lnL>
                      <a:noFill/>
                    </a:lnL>
                    <a:lnR>
                      <a:noFill/>
                    </a:lnR>
                    <a:lnT>
                      <a:noFill/>
                    </a:lnT>
                    <a:lnB>
                      <a:noFill/>
                    </a:lnB>
                  </a:tcPr>
                </a:tc>
                <a:tc>
                  <a:txBody>
                    <a:bodyPr/>
                    <a:lstStyle/>
                    <a:p>
                      <a:r>
                        <a:rPr lang="it-IT" sz="1800" b="1"/>
                        <a:t>EAACI</a:t>
                      </a:r>
                      <a:endParaRPr lang="it-IT" sz="1800"/>
                    </a:p>
                  </a:txBody>
                  <a:tcPr marL="90653" marR="90653" marT="45326" marB="45326" anchor="ctr">
                    <a:lnL>
                      <a:noFill/>
                    </a:lnL>
                    <a:lnR>
                      <a:noFill/>
                    </a:lnR>
                    <a:lnT>
                      <a:noFill/>
                    </a:lnT>
                    <a:lnB>
                      <a:noFill/>
                    </a:lnB>
                  </a:tcPr>
                </a:tc>
                <a:tc>
                  <a:txBody>
                    <a:bodyPr/>
                    <a:lstStyle/>
                    <a:p>
                      <a:r>
                        <a:rPr lang="it-IT" sz="1800" b="1"/>
                        <a:t>GINA</a:t>
                      </a:r>
                      <a:endParaRPr lang="it-IT" sz="1800"/>
                    </a:p>
                  </a:txBody>
                  <a:tcPr marL="90653" marR="90653" marT="45326" marB="45326" anchor="ctr">
                    <a:lnL>
                      <a:noFill/>
                    </a:lnL>
                    <a:lnR>
                      <a:noFill/>
                    </a:lnR>
                    <a:lnT>
                      <a:noFill/>
                    </a:lnT>
                    <a:lnB>
                      <a:noFill/>
                    </a:lnB>
                  </a:tcPr>
                </a:tc>
                <a:extLst>
                  <a:ext uri="{0D108BD9-81ED-4DB2-BD59-A6C34878D82A}">
                    <a16:rowId xmlns:a16="http://schemas.microsoft.com/office/drawing/2014/main" val="1392363002"/>
                  </a:ext>
                </a:extLst>
              </a:tr>
              <a:tr h="634570">
                <a:tc>
                  <a:txBody>
                    <a:bodyPr/>
                    <a:lstStyle/>
                    <a:p>
                      <a:r>
                        <a:rPr lang="it-IT" sz="1800" b="1" dirty="0"/>
                        <a:t>Focus sui sintomi</a:t>
                      </a:r>
                      <a:endParaRPr lang="it-IT" sz="1800" dirty="0"/>
                    </a:p>
                  </a:txBody>
                  <a:tcPr marL="90653" marR="90653" marT="45326" marB="45326" anchor="ctr">
                    <a:lnL>
                      <a:noFill/>
                    </a:lnL>
                    <a:lnR>
                      <a:noFill/>
                    </a:lnR>
                    <a:lnT>
                      <a:noFill/>
                    </a:lnT>
                    <a:lnB>
                      <a:noFill/>
                    </a:lnB>
                  </a:tcPr>
                </a:tc>
                <a:tc>
                  <a:txBody>
                    <a:bodyPr/>
                    <a:lstStyle/>
                    <a:p>
                      <a:r>
                        <a:rPr lang="it-IT" sz="1800" dirty="0"/>
                        <a:t>Pattern stagionale/perenne</a:t>
                      </a:r>
                    </a:p>
                  </a:txBody>
                  <a:tcPr marL="90653" marR="90653" marT="45326" marB="45326" anchor="ctr">
                    <a:lnL>
                      <a:noFill/>
                    </a:lnL>
                    <a:lnR>
                      <a:noFill/>
                    </a:lnR>
                    <a:lnT>
                      <a:noFill/>
                    </a:lnT>
                    <a:lnB>
                      <a:noFill/>
                    </a:lnB>
                  </a:tcPr>
                </a:tc>
                <a:tc>
                  <a:txBody>
                    <a:bodyPr/>
                    <a:lstStyle/>
                    <a:p>
                      <a:r>
                        <a:rPr lang="it-IT" sz="1800" dirty="0"/>
                        <a:t>Variabilità e reversibilità dei sintomi</a:t>
                      </a:r>
                    </a:p>
                  </a:txBody>
                  <a:tcPr marL="90653" marR="90653" marT="45326" marB="45326" anchor="ctr">
                    <a:lnL>
                      <a:noFill/>
                    </a:lnL>
                    <a:lnR>
                      <a:noFill/>
                    </a:lnR>
                    <a:lnT>
                      <a:noFill/>
                    </a:lnT>
                    <a:lnB>
                      <a:noFill/>
                    </a:lnB>
                  </a:tcPr>
                </a:tc>
                <a:extLst>
                  <a:ext uri="{0D108BD9-81ED-4DB2-BD59-A6C34878D82A}">
                    <a16:rowId xmlns:a16="http://schemas.microsoft.com/office/drawing/2014/main" val="1653301581"/>
                  </a:ext>
                </a:extLst>
              </a:tr>
              <a:tr h="634570">
                <a:tc>
                  <a:txBody>
                    <a:bodyPr/>
                    <a:lstStyle/>
                    <a:p>
                      <a:r>
                        <a:rPr lang="it-IT" sz="1800" b="1" dirty="0"/>
                        <a:t>Approccio temporale</a:t>
                      </a:r>
                      <a:endParaRPr lang="it-IT" sz="1800" dirty="0"/>
                    </a:p>
                  </a:txBody>
                  <a:tcPr marL="90653" marR="90653" marT="45326" marB="45326" anchor="ctr">
                    <a:lnL>
                      <a:noFill/>
                    </a:lnL>
                    <a:lnR>
                      <a:noFill/>
                    </a:lnR>
                    <a:lnT>
                      <a:noFill/>
                    </a:lnT>
                    <a:lnB>
                      <a:noFill/>
                    </a:lnB>
                  </a:tcPr>
                </a:tc>
                <a:tc>
                  <a:txBody>
                    <a:bodyPr/>
                    <a:lstStyle/>
                    <a:p>
                      <a:r>
                        <a:rPr lang="it-IT" sz="1800" dirty="0"/>
                        <a:t>Life-</a:t>
                      </a:r>
                      <a:r>
                        <a:rPr lang="it-IT" sz="1800" dirty="0" err="1"/>
                        <a:t>course</a:t>
                      </a:r>
                      <a:r>
                        <a:rPr lang="it-IT" sz="1800" dirty="0"/>
                        <a:t> (visione longitudinale)</a:t>
                      </a:r>
                    </a:p>
                  </a:txBody>
                  <a:tcPr marL="90653" marR="90653" marT="45326" marB="45326" anchor="ctr">
                    <a:lnL>
                      <a:noFill/>
                    </a:lnL>
                    <a:lnR>
                      <a:noFill/>
                    </a:lnR>
                    <a:lnT>
                      <a:noFill/>
                    </a:lnT>
                    <a:lnB>
                      <a:noFill/>
                    </a:lnB>
                  </a:tcPr>
                </a:tc>
                <a:tc>
                  <a:txBody>
                    <a:bodyPr/>
                    <a:lstStyle/>
                    <a:p>
                      <a:r>
                        <a:rPr lang="it-IT" sz="1800"/>
                        <a:t>Variabilità nel tempo (monitoraggio continuo)</a:t>
                      </a:r>
                    </a:p>
                  </a:txBody>
                  <a:tcPr marL="90653" marR="90653" marT="45326" marB="45326" anchor="ctr">
                    <a:lnL>
                      <a:noFill/>
                    </a:lnL>
                    <a:lnR>
                      <a:noFill/>
                    </a:lnR>
                    <a:lnT>
                      <a:noFill/>
                    </a:lnT>
                    <a:lnB>
                      <a:noFill/>
                    </a:lnB>
                  </a:tcPr>
                </a:tc>
                <a:extLst>
                  <a:ext uri="{0D108BD9-81ED-4DB2-BD59-A6C34878D82A}">
                    <a16:rowId xmlns:a16="http://schemas.microsoft.com/office/drawing/2014/main" val="2499847142"/>
                  </a:ext>
                </a:extLst>
              </a:tr>
              <a:tr h="362611">
                <a:tc>
                  <a:txBody>
                    <a:bodyPr/>
                    <a:lstStyle/>
                    <a:p>
                      <a:endParaRPr lang="it-IT" dirty="0"/>
                    </a:p>
                  </a:txBody>
                  <a:tcPr marL="90653" marR="90653" marT="45326" marB="45326" anchor="ctr">
                    <a:lnL>
                      <a:noFill/>
                    </a:lnL>
                    <a:lnR>
                      <a:noFill/>
                    </a:lnR>
                    <a:lnT>
                      <a:noFill/>
                    </a:lnT>
                    <a:lnB>
                      <a:noFill/>
                    </a:lnB>
                  </a:tcPr>
                </a:tc>
                <a:tc>
                  <a:txBody>
                    <a:bodyPr/>
                    <a:lstStyle/>
                    <a:p>
                      <a:endParaRPr lang="it-IT"/>
                    </a:p>
                  </a:txBody>
                  <a:tcPr marL="90653" marR="90653" marT="45326" marB="45326" anchor="ctr">
                    <a:lnL>
                      <a:noFill/>
                    </a:lnL>
                    <a:lnR>
                      <a:noFill/>
                    </a:lnR>
                    <a:lnT>
                      <a:noFill/>
                    </a:lnT>
                    <a:lnB>
                      <a:noFill/>
                    </a:lnB>
                  </a:tcPr>
                </a:tc>
                <a:tc>
                  <a:txBody>
                    <a:bodyPr/>
                    <a:lstStyle/>
                    <a:p>
                      <a:endParaRPr lang="it-IT" dirty="0"/>
                    </a:p>
                  </a:txBody>
                  <a:tcPr marL="90653" marR="90653" marT="45326" marB="45326" anchor="ctr">
                    <a:lnL>
                      <a:noFill/>
                    </a:lnL>
                    <a:lnR>
                      <a:noFill/>
                    </a:lnR>
                    <a:lnT>
                      <a:noFill/>
                    </a:lnT>
                    <a:lnB>
                      <a:noFill/>
                    </a:lnB>
                  </a:tcPr>
                </a:tc>
                <a:extLst>
                  <a:ext uri="{0D108BD9-81ED-4DB2-BD59-A6C34878D82A}">
                    <a16:rowId xmlns:a16="http://schemas.microsoft.com/office/drawing/2014/main" val="335204445"/>
                  </a:ext>
                </a:extLst>
              </a:tr>
              <a:tr h="362611">
                <a:tc>
                  <a:txBody>
                    <a:bodyPr/>
                    <a:lstStyle/>
                    <a:p>
                      <a:r>
                        <a:rPr lang="it-IT" sz="1800" b="1"/>
                        <a:t>Trigger</a:t>
                      </a:r>
                      <a:endParaRPr lang="it-IT" sz="1800"/>
                    </a:p>
                  </a:txBody>
                  <a:tcPr marL="90653" marR="90653" marT="45326" marB="45326" anchor="ctr">
                    <a:lnL>
                      <a:noFill/>
                    </a:lnL>
                    <a:lnR>
                      <a:noFill/>
                    </a:lnR>
                    <a:lnT>
                      <a:noFill/>
                    </a:lnT>
                    <a:lnB>
                      <a:noFill/>
                    </a:lnB>
                  </a:tcPr>
                </a:tc>
                <a:tc>
                  <a:txBody>
                    <a:bodyPr/>
                    <a:lstStyle/>
                    <a:p>
                      <a:r>
                        <a:rPr lang="it-IT" sz="1800"/>
                        <a:t>Allergeni specifici</a:t>
                      </a:r>
                    </a:p>
                  </a:txBody>
                  <a:tcPr marL="90653" marR="90653" marT="45326" marB="45326" anchor="ctr">
                    <a:lnL>
                      <a:noFill/>
                    </a:lnL>
                    <a:lnR>
                      <a:noFill/>
                    </a:lnR>
                    <a:lnT>
                      <a:noFill/>
                    </a:lnT>
                    <a:lnB>
                      <a:noFill/>
                    </a:lnB>
                  </a:tcPr>
                </a:tc>
                <a:tc>
                  <a:txBody>
                    <a:bodyPr/>
                    <a:lstStyle/>
                    <a:p>
                      <a:r>
                        <a:rPr lang="it-IT" sz="1800"/>
                        <a:t>Allergeni + fattori non allergici</a:t>
                      </a:r>
                    </a:p>
                  </a:txBody>
                  <a:tcPr marL="90653" marR="90653" marT="45326" marB="45326" anchor="ctr">
                    <a:lnL>
                      <a:noFill/>
                    </a:lnL>
                    <a:lnR>
                      <a:noFill/>
                    </a:lnR>
                    <a:lnT>
                      <a:noFill/>
                    </a:lnT>
                    <a:lnB>
                      <a:noFill/>
                    </a:lnB>
                  </a:tcPr>
                </a:tc>
                <a:extLst>
                  <a:ext uri="{0D108BD9-81ED-4DB2-BD59-A6C34878D82A}">
                    <a16:rowId xmlns:a16="http://schemas.microsoft.com/office/drawing/2014/main" val="2634965337"/>
                  </a:ext>
                </a:extLst>
              </a:tr>
              <a:tr h="634570">
                <a:tc>
                  <a:txBody>
                    <a:bodyPr/>
                    <a:lstStyle/>
                    <a:p>
                      <a:r>
                        <a:rPr lang="it-IT" sz="1800" b="1" dirty="0"/>
                        <a:t>Comorbidità</a:t>
                      </a:r>
                      <a:endParaRPr lang="it-IT" sz="1800" dirty="0"/>
                    </a:p>
                  </a:txBody>
                  <a:tcPr marL="90653" marR="90653" marT="45326" marB="45326" anchor="ctr">
                    <a:lnL>
                      <a:noFill/>
                    </a:lnL>
                    <a:lnR>
                      <a:noFill/>
                    </a:lnR>
                    <a:lnT>
                      <a:noFill/>
                    </a:lnT>
                    <a:lnB>
                      <a:noFill/>
                    </a:lnB>
                  </a:tcPr>
                </a:tc>
                <a:tc>
                  <a:txBody>
                    <a:bodyPr/>
                    <a:lstStyle/>
                    <a:p>
                      <a:r>
                        <a:rPr lang="it-IT" sz="1800"/>
                        <a:t>Forte enfasi su rinite-asma</a:t>
                      </a:r>
                    </a:p>
                  </a:txBody>
                  <a:tcPr marL="90653" marR="90653" marT="45326" marB="45326" anchor="ctr">
                    <a:lnL>
                      <a:noFill/>
                    </a:lnL>
                    <a:lnR>
                      <a:noFill/>
                    </a:lnR>
                    <a:lnT>
                      <a:noFill/>
                    </a:lnT>
                    <a:lnB>
                      <a:noFill/>
                    </a:lnB>
                  </a:tcPr>
                </a:tc>
                <a:tc>
                  <a:txBody>
                    <a:bodyPr/>
                    <a:lstStyle/>
                    <a:p>
                      <a:r>
                        <a:rPr lang="it-IT" sz="1800"/>
                        <a:t>Include rinite come fattore di rischio</a:t>
                      </a:r>
                    </a:p>
                  </a:txBody>
                  <a:tcPr marL="90653" marR="90653" marT="45326" marB="45326" anchor="ctr">
                    <a:lnL>
                      <a:noFill/>
                    </a:lnL>
                    <a:lnR>
                      <a:noFill/>
                    </a:lnR>
                    <a:lnT>
                      <a:noFill/>
                    </a:lnT>
                    <a:lnB>
                      <a:noFill/>
                    </a:lnB>
                  </a:tcPr>
                </a:tc>
                <a:extLst>
                  <a:ext uri="{0D108BD9-81ED-4DB2-BD59-A6C34878D82A}">
                    <a16:rowId xmlns:a16="http://schemas.microsoft.com/office/drawing/2014/main" val="698414493"/>
                  </a:ext>
                </a:extLst>
              </a:tr>
              <a:tr h="362611">
                <a:tc>
                  <a:txBody>
                    <a:bodyPr/>
                    <a:lstStyle/>
                    <a:p>
                      <a:r>
                        <a:rPr lang="it-IT" sz="1800" b="1"/>
                        <a:t>Concetto chiave</a:t>
                      </a:r>
                      <a:endParaRPr lang="it-IT" sz="1800"/>
                    </a:p>
                  </a:txBody>
                  <a:tcPr marL="90653" marR="90653" marT="45326" marB="45326" anchor="ctr">
                    <a:lnL>
                      <a:noFill/>
                    </a:lnL>
                    <a:lnR>
                      <a:noFill/>
                    </a:lnR>
                    <a:lnT>
                      <a:noFill/>
                    </a:lnT>
                    <a:lnB>
                      <a:noFill/>
                    </a:lnB>
                  </a:tcPr>
                </a:tc>
                <a:tc>
                  <a:txBody>
                    <a:bodyPr/>
                    <a:lstStyle/>
                    <a:p>
                      <a:r>
                        <a:rPr lang="it-IT" sz="1800" i="1"/>
                        <a:t>United Airway Disease</a:t>
                      </a:r>
                      <a:endParaRPr lang="it-IT" sz="1800"/>
                    </a:p>
                  </a:txBody>
                  <a:tcPr marL="90653" marR="90653" marT="45326" marB="45326" anchor="ctr">
                    <a:lnL>
                      <a:noFill/>
                    </a:lnL>
                    <a:lnR>
                      <a:noFill/>
                    </a:lnR>
                    <a:lnT>
                      <a:noFill/>
                    </a:lnT>
                    <a:lnB>
                      <a:noFill/>
                    </a:lnB>
                  </a:tcPr>
                </a:tc>
                <a:tc>
                  <a:txBody>
                    <a:bodyPr/>
                    <a:lstStyle/>
                    <a:p>
                      <a:r>
                        <a:rPr lang="it-IT" sz="1800"/>
                        <a:t>Asma come malattia eterogenea</a:t>
                      </a:r>
                    </a:p>
                  </a:txBody>
                  <a:tcPr marL="90653" marR="90653" marT="45326" marB="45326" anchor="ctr">
                    <a:lnL>
                      <a:noFill/>
                    </a:lnL>
                    <a:lnR>
                      <a:noFill/>
                    </a:lnR>
                    <a:lnT>
                      <a:noFill/>
                    </a:lnT>
                    <a:lnB>
                      <a:noFill/>
                    </a:lnB>
                  </a:tcPr>
                </a:tc>
                <a:extLst>
                  <a:ext uri="{0D108BD9-81ED-4DB2-BD59-A6C34878D82A}">
                    <a16:rowId xmlns:a16="http://schemas.microsoft.com/office/drawing/2014/main" val="1087361165"/>
                  </a:ext>
                </a:extLst>
              </a:tr>
              <a:tr h="634570">
                <a:tc>
                  <a:txBody>
                    <a:bodyPr/>
                    <a:lstStyle/>
                    <a:p>
                      <a:r>
                        <a:rPr lang="it-IT" sz="1800" b="1"/>
                        <a:t>Predizione evolutiva</a:t>
                      </a:r>
                      <a:endParaRPr lang="it-IT" sz="1800"/>
                    </a:p>
                  </a:txBody>
                  <a:tcPr marL="90653" marR="90653" marT="45326" marB="45326" anchor="ctr">
                    <a:lnL>
                      <a:noFill/>
                    </a:lnL>
                    <a:lnR>
                      <a:noFill/>
                    </a:lnR>
                    <a:lnT>
                      <a:noFill/>
                    </a:lnT>
                    <a:lnB>
                      <a:noFill/>
                    </a:lnB>
                  </a:tcPr>
                </a:tc>
                <a:tc>
                  <a:txBody>
                    <a:bodyPr/>
                    <a:lstStyle/>
                    <a:p>
                      <a:r>
                        <a:rPr lang="it-IT" sz="1800"/>
                        <a:t>Implicita (rinite → asma)</a:t>
                      </a:r>
                    </a:p>
                  </a:txBody>
                  <a:tcPr marL="90653" marR="90653" marT="45326" marB="45326" anchor="ctr">
                    <a:lnL>
                      <a:noFill/>
                    </a:lnL>
                    <a:lnR>
                      <a:noFill/>
                    </a:lnR>
                    <a:lnT>
                      <a:noFill/>
                    </a:lnT>
                    <a:lnB>
                      <a:noFill/>
                    </a:lnB>
                  </a:tcPr>
                </a:tc>
                <a:tc>
                  <a:txBody>
                    <a:bodyPr/>
                    <a:lstStyle/>
                    <a:p>
                      <a:r>
                        <a:rPr lang="it-IT" sz="1800"/>
                        <a:t>Esplicita (fattori di rischio per peggioramento)</a:t>
                      </a:r>
                    </a:p>
                  </a:txBody>
                  <a:tcPr marL="90653" marR="90653" marT="45326" marB="45326" anchor="ctr">
                    <a:lnL>
                      <a:noFill/>
                    </a:lnL>
                    <a:lnR>
                      <a:noFill/>
                    </a:lnR>
                    <a:lnT>
                      <a:noFill/>
                    </a:lnT>
                    <a:lnB>
                      <a:noFill/>
                    </a:lnB>
                  </a:tcPr>
                </a:tc>
                <a:extLst>
                  <a:ext uri="{0D108BD9-81ED-4DB2-BD59-A6C34878D82A}">
                    <a16:rowId xmlns:a16="http://schemas.microsoft.com/office/drawing/2014/main" val="380850254"/>
                  </a:ext>
                </a:extLst>
              </a:tr>
              <a:tr h="362611">
                <a:tc>
                  <a:txBody>
                    <a:bodyPr/>
                    <a:lstStyle/>
                    <a:p>
                      <a:r>
                        <a:rPr lang="it-IT" sz="1800" b="1" dirty="0"/>
                        <a:t>Obiettivo clinico</a:t>
                      </a:r>
                      <a:endParaRPr lang="it-IT" sz="1800" dirty="0"/>
                    </a:p>
                  </a:txBody>
                  <a:tcPr marL="90653" marR="90653" marT="45326" marB="45326" anchor="ctr">
                    <a:lnL>
                      <a:noFill/>
                    </a:lnL>
                    <a:lnR>
                      <a:noFill/>
                    </a:lnR>
                    <a:lnT>
                      <a:noFill/>
                    </a:lnT>
                    <a:lnB>
                      <a:noFill/>
                    </a:lnB>
                  </a:tcPr>
                </a:tc>
                <a:tc>
                  <a:txBody>
                    <a:bodyPr/>
                    <a:lstStyle/>
                    <a:p>
                      <a:r>
                        <a:rPr lang="it-IT" sz="1800" dirty="0"/>
                        <a:t>Identificare fenotipi allergici,  comorbidità  e andamento dei sintomi </a:t>
                      </a:r>
                    </a:p>
                  </a:txBody>
                  <a:tcPr marL="90653" marR="90653" marT="45326" marB="45326" anchor="ctr">
                    <a:lnL>
                      <a:noFill/>
                    </a:lnL>
                    <a:lnR>
                      <a:noFill/>
                    </a:lnR>
                    <a:lnT>
                      <a:noFill/>
                    </a:lnT>
                    <a:lnB>
                      <a:noFill/>
                    </a:lnB>
                  </a:tcPr>
                </a:tc>
                <a:tc>
                  <a:txBody>
                    <a:bodyPr/>
                    <a:lstStyle/>
                    <a:p>
                      <a:r>
                        <a:rPr lang="it-IT" sz="1800" dirty="0"/>
                        <a:t>Personalizzare terapia e prevenire</a:t>
                      </a:r>
                    </a:p>
                  </a:txBody>
                  <a:tcPr marL="90653" marR="90653" marT="45326" marB="45326" anchor="ctr">
                    <a:lnL>
                      <a:noFill/>
                    </a:lnL>
                    <a:lnR>
                      <a:noFill/>
                    </a:lnR>
                    <a:lnT>
                      <a:noFill/>
                    </a:lnT>
                    <a:lnB>
                      <a:noFill/>
                    </a:lnB>
                  </a:tcPr>
                </a:tc>
                <a:extLst>
                  <a:ext uri="{0D108BD9-81ED-4DB2-BD59-A6C34878D82A}">
                    <a16:rowId xmlns:a16="http://schemas.microsoft.com/office/drawing/2014/main" val="4173110296"/>
                  </a:ext>
                </a:extLst>
              </a:tr>
            </a:tbl>
          </a:graphicData>
        </a:graphic>
      </p:graphicFrame>
      <p:sp>
        <p:nvSpPr>
          <p:cNvPr id="3" name="Rectangle 1">
            <a:extLst>
              <a:ext uri="{FF2B5EF4-FFF2-40B4-BE49-F238E27FC236}">
                <a16:creationId xmlns:a16="http://schemas.microsoft.com/office/drawing/2014/main" id="{799CB1AA-6889-4AA0-A1EF-78C12608031E}"/>
              </a:ext>
            </a:extLst>
          </p:cNvPr>
          <p:cNvSpPr>
            <a:spLocks noChangeArrowheads="1"/>
          </p:cNvSpPr>
          <p:nvPr/>
        </p:nvSpPr>
        <p:spPr bwMode="auto">
          <a:xfrm>
            <a:off x="3393262" y="611385"/>
            <a:ext cx="574529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C00000"/>
                </a:solidFill>
                <a:effectLst/>
                <a:latin typeface="Arial" panose="020B0604020202020204" pitchFamily="34" charset="0"/>
              </a:rPr>
              <a:t>EAACI vs GINA – Ruolo dell’anamnesi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grpSp>
        <p:nvGrpSpPr>
          <p:cNvPr id="5" name="Group 1">
            <a:extLst>
              <a:ext uri="{FF2B5EF4-FFF2-40B4-BE49-F238E27FC236}">
                <a16:creationId xmlns:a16="http://schemas.microsoft.com/office/drawing/2014/main" id="{7A5DE942-98BC-023C-0675-C7C7B227246B}"/>
              </a:ext>
            </a:extLst>
          </p:cNvPr>
          <p:cNvGrpSpPr/>
          <p:nvPr/>
        </p:nvGrpSpPr>
        <p:grpSpPr>
          <a:xfrm>
            <a:off x="1709640" y="38160"/>
            <a:ext cx="9327960" cy="541440"/>
            <a:chOff x="1709640" y="38160"/>
            <a:chExt cx="9327960" cy="541440"/>
          </a:xfrm>
        </p:grpSpPr>
        <p:pic>
          <p:nvPicPr>
            <p:cNvPr id="6" name="Text Box 12">
              <a:extLst>
                <a:ext uri="{FF2B5EF4-FFF2-40B4-BE49-F238E27FC236}">
                  <a16:creationId xmlns:a16="http://schemas.microsoft.com/office/drawing/2014/main" id="{067E0CBA-2231-F5B5-2180-041573D202C1}"/>
                </a:ext>
              </a:extLst>
            </p:cNvPr>
            <p:cNvPicPr/>
            <p:nvPr/>
          </p:nvPicPr>
          <p:blipFill>
            <a:blip r:embed="rId3"/>
            <a:stretch/>
          </p:blipFill>
          <p:spPr>
            <a:xfrm>
              <a:off x="1709640" y="38160"/>
              <a:ext cx="9327960" cy="541440"/>
            </a:xfrm>
            <a:prstGeom prst="rect">
              <a:avLst/>
            </a:prstGeom>
            <a:ln w="0">
              <a:noFill/>
            </a:ln>
          </p:spPr>
        </p:pic>
        <p:sp>
          <p:nvSpPr>
            <p:cNvPr id="7" name="CustomShape 2">
              <a:extLst>
                <a:ext uri="{FF2B5EF4-FFF2-40B4-BE49-F238E27FC236}">
                  <a16:creationId xmlns:a16="http://schemas.microsoft.com/office/drawing/2014/main" id="{4B72C623-07C1-7BCC-8C2B-D0FD6C5472CB}"/>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8" name="CustomShape 3">
            <a:extLst>
              <a:ext uri="{FF2B5EF4-FFF2-40B4-BE49-F238E27FC236}">
                <a16:creationId xmlns:a16="http://schemas.microsoft.com/office/drawing/2014/main" id="{BE7A8185-7085-92F6-FBDD-6AC7D2AE6D72}"/>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9" name="Picture 2">
            <a:extLst>
              <a:ext uri="{FF2B5EF4-FFF2-40B4-BE49-F238E27FC236}">
                <a16:creationId xmlns:a16="http://schemas.microsoft.com/office/drawing/2014/main" id="{017A0ACB-0629-5E92-3357-D8A2D1CB0D8B}"/>
              </a:ext>
            </a:extLst>
          </p:cNvPr>
          <p:cNvPicPr/>
          <p:nvPr/>
        </p:nvPicPr>
        <p:blipFill>
          <a:blip r:embed="rId4"/>
          <a:srcRect l="11629" t="29346" r="14194" b="30924"/>
          <a:stretch/>
        </p:blipFill>
        <p:spPr>
          <a:xfrm>
            <a:off x="0" y="42480"/>
            <a:ext cx="1709280" cy="430920"/>
          </a:xfrm>
          <a:prstGeom prst="rect">
            <a:avLst/>
          </a:prstGeom>
          <a:ln w="0">
            <a:noFill/>
          </a:ln>
        </p:spPr>
      </p:pic>
      <p:pic>
        <p:nvPicPr>
          <p:cNvPr id="10" name="Picture 3">
            <a:extLst>
              <a:ext uri="{FF2B5EF4-FFF2-40B4-BE49-F238E27FC236}">
                <a16:creationId xmlns:a16="http://schemas.microsoft.com/office/drawing/2014/main" id="{812985E2-1246-7DF2-156A-105D7483FD0A}"/>
              </a:ext>
            </a:extLst>
          </p:cNvPr>
          <p:cNvPicPr/>
          <p:nvPr/>
        </p:nvPicPr>
        <p:blipFill>
          <a:blip r:embed="rId5"/>
          <a:stretch/>
        </p:blipFill>
        <p:spPr>
          <a:xfrm>
            <a:off x="11604240" y="20520"/>
            <a:ext cx="363960" cy="549720"/>
          </a:xfrm>
          <a:prstGeom prst="rect">
            <a:avLst/>
          </a:prstGeom>
          <a:ln w="0">
            <a:noFill/>
          </a:ln>
        </p:spPr>
      </p:pic>
      <p:cxnSp>
        <p:nvCxnSpPr>
          <p:cNvPr id="13" name="Connettore diritto 12">
            <a:extLst>
              <a:ext uri="{FF2B5EF4-FFF2-40B4-BE49-F238E27FC236}">
                <a16:creationId xmlns:a16="http://schemas.microsoft.com/office/drawing/2014/main" id="{BD888A9E-CD34-C2ED-B07C-7A703504D984}"/>
              </a:ext>
            </a:extLst>
          </p:cNvPr>
          <p:cNvCxnSpPr>
            <a:cxnSpLocks/>
          </p:cNvCxnSpPr>
          <p:nvPr/>
        </p:nvCxnSpPr>
        <p:spPr>
          <a:xfrm flipV="1">
            <a:off x="539926" y="3131833"/>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F1DE0737-615E-8EC6-833B-6C0263C25F54}"/>
              </a:ext>
            </a:extLst>
          </p:cNvPr>
          <p:cNvCxnSpPr>
            <a:cxnSpLocks/>
          </p:cNvCxnSpPr>
          <p:nvPr/>
        </p:nvCxnSpPr>
        <p:spPr>
          <a:xfrm>
            <a:off x="530534" y="3725254"/>
            <a:ext cx="109156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6F95F321-38A3-8BCB-7E1C-C10C6BF42461}"/>
              </a:ext>
            </a:extLst>
          </p:cNvPr>
          <p:cNvCxnSpPr>
            <a:cxnSpLocks/>
          </p:cNvCxnSpPr>
          <p:nvPr/>
        </p:nvCxnSpPr>
        <p:spPr>
          <a:xfrm flipV="1">
            <a:off x="539926" y="4235814"/>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C340CDBD-9614-3302-FFA9-7640308F7C9D}"/>
              </a:ext>
            </a:extLst>
          </p:cNvPr>
          <p:cNvCxnSpPr>
            <a:cxnSpLocks/>
          </p:cNvCxnSpPr>
          <p:nvPr/>
        </p:nvCxnSpPr>
        <p:spPr>
          <a:xfrm flipV="1">
            <a:off x="530534" y="4760941"/>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B1C9F139-D48D-24C3-DDD7-3B5067576BCE}"/>
              </a:ext>
            </a:extLst>
          </p:cNvPr>
          <p:cNvCxnSpPr>
            <a:cxnSpLocks/>
          </p:cNvCxnSpPr>
          <p:nvPr/>
        </p:nvCxnSpPr>
        <p:spPr>
          <a:xfrm flipV="1">
            <a:off x="516746" y="5332897"/>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8FF0B92F-2230-E080-955E-507D164BAED3}"/>
              </a:ext>
            </a:extLst>
          </p:cNvPr>
          <p:cNvCxnSpPr/>
          <p:nvPr/>
        </p:nvCxnSpPr>
        <p:spPr>
          <a:xfrm>
            <a:off x="3141233" y="1183341"/>
            <a:ext cx="0" cy="53250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C2A93B41-9BDA-8CF5-89D9-52C492768664}"/>
              </a:ext>
            </a:extLst>
          </p:cNvPr>
          <p:cNvCxnSpPr/>
          <p:nvPr/>
        </p:nvCxnSpPr>
        <p:spPr>
          <a:xfrm>
            <a:off x="7403054" y="1183340"/>
            <a:ext cx="0" cy="5325035"/>
          </a:xfrm>
          <a:prstGeom prst="line">
            <a:avLst/>
          </a:prstGeom>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6DC16115-5FB6-703A-823D-87926308AB1F}"/>
              </a:ext>
            </a:extLst>
          </p:cNvPr>
          <p:cNvSpPr txBox="1"/>
          <p:nvPr/>
        </p:nvSpPr>
        <p:spPr>
          <a:xfrm>
            <a:off x="8451924" y="6535548"/>
            <a:ext cx="3994671" cy="369332"/>
          </a:xfrm>
          <a:prstGeom prst="rect">
            <a:avLst/>
          </a:prstGeom>
          <a:noFill/>
        </p:spPr>
        <p:txBody>
          <a:bodyPr wrap="square" rtlCol="0">
            <a:spAutoFit/>
          </a:bodyPr>
          <a:lstStyle/>
          <a:p>
            <a:r>
              <a:rPr lang="it-IT" dirty="0">
                <a:solidFill>
                  <a:schemeClr val="bg2">
                    <a:lumMod val="90000"/>
                  </a:schemeClr>
                </a:solidFill>
              </a:rPr>
              <a:t>M.A. Crivellaro </a:t>
            </a:r>
            <a:r>
              <a:rPr lang="it-IT" dirty="0" err="1">
                <a:solidFill>
                  <a:schemeClr val="bg2">
                    <a:lumMod val="90000"/>
                  </a:schemeClr>
                </a:solidFill>
              </a:rPr>
              <a:t>Pneumotrieste</a:t>
            </a:r>
            <a:r>
              <a:rPr lang="it-IT" dirty="0">
                <a:solidFill>
                  <a:schemeClr val="bg2">
                    <a:lumMod val="90000"/>
                  </a:schemeClr>
                </a:solidFill>
              </a:rPr>
              <a:t> 2026 </a:t>
            </a:r>
          </a:p>
        </p:txBody>
      </p:sp>
      <p:sp>
        <p:nvSpPr>
          <p:cNvPr id="15" name="CasellaDiTesto 14">
            <a:extLst>
              <a:ext uri="{FF2B5EF4-FFF2-40B4-BE49-F238E27FC236}">
                <a16:creationId xmlns:a16="http://schemas.microsoft.com/office/drawing/2014/main" id="{7EB37528-BFCA-149F-D74F-8FAB6215B1B4}"/>
              </a:ext>
            </a:extLst>
          </p:cNvPr>
          <p:cNvSpPr txBox="1"/>
          <p:nvPr/>
        </p:nvSpPr>
        <p:spPr>
          <a:xfrm>
            <a:off x="2488638" y="43318"/>
            <a:ext cx="8832282" cy="523220"/>
          </a:xfrm>
          <a:prstGeom prst="rect">
            <a:avLst/>
          </a:prstGeom>
          <a:noFill/>
        </p:spPr>
        <p:txBody>
          <a:bodyPr wrap="square" rtlCol="0">
            <a:spAutoFit/>
          </a:bodyPr>
          <a:lstStyle/>
          <a:p>
            <a:r>
              <a:rPr lang="it-IT" sz="2800" dirty="0">
                <a:solidFill>
                  <a:schemeClr val="bg1"/>
                </a:solidFill>
              </a:rPr>
              <a:t>Come si fa </a:t>
            </a:r>
            <a:r>
              <a:rPr lang="it-IT" sz="2800" b="1" dirty="0">
                <a:solidFill>
                  <a:schemeClr val="bg1"/>
                </a:solidFill>
              </a:rPr>
              <a:t>bene</a:t>
            </a:r>
            <a:r>
              <a:rPr lang="it-IT" sz="2800" dirty="0">
                <a:solidFill>
                  <a:schemeClr val="bg1"/>
                </a:solidFill>
              </a:rPr>
              <a:t> l’ANAMNESI ALLERGOLOGICA </a:t>
            </a:r>
          </a:p>
        </p:txBody>
      </p:sp>
      <p:cxnSp>
        <p:nvCxnSpPr>
          <p:cNvPr id="16" name="Connettore diritto 15">
            <a:extLst>
              <a:ext uri="{FF2B5EF4-FFF2-40B4-BE49-F238E27FC236}">
                <a16:creationId xmlns:a16="http://schemas.microsoft.com/office/drawing/2014/main" id="{E2164F92-F4A4-F7F5-8A14-4973236A804E}"/>
              </a:ext>
            </a:extLst>
          </p:cNvPr>
          <p:cNvCxnSpPr>
            <a:cxnSpLocks/>
          </p:cNvCxnSpPr>
          <p:nvPr/>
        </p:nvCxnSpPr>
        <p:spPr>
          <a:xfrm flipV="1">
            <a:off x="395329" y="2211741"/>
            <a:ext cx="10962042" cy="37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9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0D813DCC-1DEA-D712-ED0F-A5B6114E2CBE}"/>
              </a:ext>
            </a:extLst>
          </p:cNvPr>
          <p:cNvSpPr/>
          <p:nvPr/>
        </p:nvSpPr>
        <p:spPr>
          <a:xfrm>
            <a:off x="484094" y="1183341"/>
            <a:ext cx="11073706" cy="5325035"/>
          </a:xfrm>
          <a:prstGeom prst="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Tabella 1">
            <a:extLst>
              <a:ext uri="{FF2B5EF4-FFF2-40B4-BE49-F238E27FC236}">
                <a16:creationId xmlns:a16="http://schemas.microsoft.com/office/drawing/2014/main" id="{44CC50E9-7E16-4510-A9EB-2436CB842F18}"/>
              </a:ext>
            </a:extLst>
          </p:cNvPr>
          <p:cNvGraphicFramePr>
            <a:graphicFrameLocks noGrp="1"/>
          </p:cNvGraphicFramePr>
          <p:nvPr>
            <p:extLst>
              <p:ext uri="{D42A27DB-BD31-4B8C-83A1-F6EECF244321}">
                <p14:modId xmlns:p14="http://schemas.microsoft.com/office/powerpoint/2010/main" val="3654300850"/>
              </p:ext>
            </p:extLst>
          </p:nvPr>
        </p:nvGraphicFramePr>
        <p:xfrm>
          <a:off x="640830" y="1303666"/>
          <a:ext cx="10425081" cy="4930668"/>
        </p:xfrm>
        <a:graphic>
          <a:graphicData uri="http://schemas.openxmlformats.org/drawingml/2006/table">
            <a:tbl>
              <a:tblPr/>
              <a:tblGrid>
                <a:gridCol w="3475027">
                  <a:extLst>
                    <a:ext uri="{9D8B030D-6E8A-4147-A177-3AD203B41FA5}">
                      <a16:colId xmlns:a16="http://schemas.microsoft.com/office/drawing/2014/main" val="3775175276"/>
                    </a:ext>
                  </a:extLst>
                </a:gridCol>
                <a:gridCol w="3475027">
                  <a:extLst>
                    <a:ext uri="{9D8B030D-6E8A-4147-A177-3AD203B41FA5}">
                      <a16:colId xmlns:a16="http://schemas.microsoft.com/office/drawing/2014/main" val="2040399482"/>
                    </a:ext>
                  </a:extLst>
                </a:gridCol>
                <a:gridCol w="3475027">
                  <a:extLst>
                    <a:ext uri="{9D8B030D-6E8A-4147-A177-3AD203B41FA5}">
                      <a16:colId xmlns:a16="http://schemas.microsoft.com/office/drawing/2014/main" val="2296160566"/>
                    </a:ext>
                  </a:extLst>
                </a:gridCol>
              </a:tblGrid>
              <a:tr h="362611">
                <a:tc>
                  <a:txBody>
                    <a:bodyPr/>
                    <a:lstStyle/>
                    <a:p>
                      <a:r>
                        <a:rPr lang="it-IT" sz="1800" b="1" dirty="0"/>
                        <a:t>Aspetto</a:t>
                      </a:r>
                      <a:endParaRPr lang="it-IT" sz="1800" dirty="0"/>
                    </a:p>
                  </a:txBody>
                  <a:tcPr marL="90653" marR="90653" marT="45326" marB="45326" anchor="ctr">
                    <a:lnL>
                      <a:noFill/>
                    </a:lnL>
                    <a:lnR>
                      <a:noFill/>
                    </a:lnR>
                    <a:lnT>
                      <a:noFill/>
                    </a:lnT>
                    <a:lnB>
                      <a:noFill/>
                    </a:lnB>
                  </a:tcPr>
                </a:tc>
                <a:tc>
                  <a:txBody>
                    <a:bodyPr/>
                    <a:lstStyle/>
                    <a:p>
                      <a:r>
                        <a:rPr lang="it-IT" sz="1800" b="1"/>
                        <a:t>EAACI</a:t>
                      </a:r>
                      <a:endParaRPr lang="it-IT" sz="1800"/>
                    </a:p>
                  </a:txBody>
                  <a:tcPr marL="90653" marR="90653" marT="45326" marB="45326" anchor="ctr">
                    <a:lnL>
                      <a:noFill/>
                    </a:lnL>
                    <a:lnR>
                      <a:noFill/>
                    </a:lnR>
                    <a:lnT>
                      <a:noFill/>
                    </a:lnT>
                    <a:lnB>
                      <a:noFill/>
                    </a:lnB>
                  </a:tcPr>
                </a:tc>
                <a:tc>
                  <a:txBody>
                    <a:bodyPr/>
                    <a:lstStyle/>
                    <a:p>
                      <a:r>
                        <a:rPr lang="it-IT" sz="1800" b="1"/>
                        <a:t>GINA</a:t>
                      </a:r>
                      <a:endParaRPr lang="it-IT" sz="1800"/>
                    </a:p>
                  </a:txBody>
                  <a:tcPr marL="90653" marR="90653" marT="45326" marB="45326" anchor="ctr">
                    <a:lnL>
                      <a:noFill/>
                    </a:lnL>
                    <a:lnR>
                      <a:noFill/>
                    </a:lnR>
                    <a:lnT>
                      <a:noFill/>
                    </a:lnT>
                    <a:lnB>
                      <a:noFill/>
                    </a:lnB>
                  </a:tcPr>
                </a:tc>
                <a:extLst>
                  <a:ext uri="{0D108BD9-81ED-4DB2-BD59-A6C34878D82A}">
                    <a16:rowId xmlns:a16="http://schemas.microsoft.com/office/drawing/2014/main" val="1392363002"/>
                  </a:ext>
                </a:extLst>
              </a:tr>
              <a:tr h="634570">
                <a:tc>
                  <a:txBody>
                    <a:bodyPr/>
                    <a:lstStyle/>
                    <a:p>
                      <a:r>
                        <a:rPr lang="it-IT" sz="1800" b="1" dirty="0"/>
                        <a:t>Focus sui sintomi</a:t>
                      </a:r>
                      <a:endParaRPr lang="it-IT" sz="1800" dirty="0"/>
                    </a:p>
                  </a:txBody>
                  <a:tcPr marL="90653" marR="90653" marT="45326" marB="45326" anchor="ctr">
                    <a:lnL>
                      <a:noFill/>
                    </a:lnL>
                    <a:lnR>
                      <a:noFill/>
                    </a:lnR>
                    <a:lnT>
                      <a:noFill/>
                    </a:lnT>
                    <a:lnB>
                      <a:noFill/>
                    </a:lnB>
                  </a:tcPr>
                </a:tc>
                <a:tc>
                  <a:txBody>
                    <a:bodyPr/>
                    <a:lstStyle/>
                    <a:p>
                      <a:r>
                        <a:rPr lang="it-IT" sz="1800" dirty="0"/>
                        <a:t>Pattern stagionale/perenne</a:t>
                      </a:r>
                    </a:p>
                  </a:txBody>
                  <a:tcPr marL="90653" marR="90653" marT="45326" marB="45326" anchor="ctr">
                    <a:lnL>
                      <a:noFill/>
                    </a:lnL>
                    <a:lnR>
                      <a:noFill/>
                    </a:lnR>
                    <a:lnT>
                      <a:noFill/>
                    </a:lnT>
                    <a:lnB>
                      <a:noFill/>
                    </a:lnB>
                  </a:tcPr>
                </a:tc>
                <a:tc>
                  <a:txBody>
                    <a:bodyPr/>
                    <a:lstStyle/>
                    <a:p>
                      <a:r>
                        <a:rPr lang="it-IT" sz="1800" dirty="0"/>
                        <a:t>Variabilità e reversibilità dei sintomi</a:t>
                      </a:r>
                    </a:p>
                  </a:txBody>
                  <a:tcPr marL="90653" marR="90653" marT="45326" marB="45326" anchor="ctr">
                    <a:lnL>
                      <a:noFill/>
                    </a:lnL>
                    <a:lnR>
                      <a:noFill/>
                    </a:lnR>
                    <a:lnT>
                      <a:noFill/>
                    </a:lnT>
                    <a:lnB>
                      <a:noFill/>
                    </a:lnB>
                  </a:tcPr>
                </a:tc>
                <a:extLst>
                  <a:ext uri="{0D108BD9-81ED-4DB2-BD59-A6C34878D82A}">
                    <a16:rowId xmlns:a16="http://schemas.microsoft.com/office/drawing/2014/main" val="1653301581"/>
                  </a:ext>
                </a:extLst>
              </a:tr>
              <a:tr h="634570">
                <a:tc>
                  <a:txBody>
                    <a:bodyPr/>
                    <a:lstStyle/>
                    <a:p>
                      <a:r>
                        <a:rPr lang="it-IT" sz="1800" b="1" dirty="0"/>
                        <a:t>Approccio temporale</a:t>
                      </a:r>
                      <a:endParaRPr lang="it-IT" sz="1800" dirty="0"/>
                    </a:p>
                  </a:txBody>
                  <a:tcPr marL="90653" marR="90653" marT="45326" marB="45326" anchor="ctr">
                    <a:lnL>
                      <a:noFill/>
                    </a:lnL>
                    <a:lnR>
                      <a:noFill/>
                    </a:lnR>
                    <a:lnT>
                      <a:noFill/>
                    </a:lnT>
                    <a:lnB>
                      <a:noFill/>
                    </a:lnB>
                  </a:tcPr>
                </a:tc>
                <a:tc>
                  <a:txBody>
                    <a:bodyPr/>
                    <a:lstStyle/>
                    <a:p>
                      <a:r>
                        <a:rPr lang="it-IT" sz="1800" dirty="0"/>
                        <a:t>Life-</a:t>
                      </a:r>
                      <a:r>
                        <a:rPr lang="it-IT" sz="1800" dirty="0" err="1"/>
                        <a:t>course</a:t>
                      </a:r>
                      <a:r>
                        <a:rPr lang="it-IT" sz="1800" dirty="0"/>
                        <a:t> (visione longitudinale)</a:t>
                      </a:r>
                    </a:p>
                  </a:txBody>
                  <a:tcPr marL="90653" marR="90653" marT="45326" marB="45326" anchor="ctr">
                    <a:lnL>
                      <a:noFill/>
                    </a:lnL>
                    <a:lnR>
                      <a:noFill/>
                    </a:lnR>
                    <a:lnT>
                      <a:noFill/>
                    </a:lnT>
                    <a:lnB>
                      <a:noFill/>
                    </a:lnB>
                  </a:tcPr>
                </a:tc>
                <a:tc>
                  <a:txBody>
                    <a:bodyPr/>
                    <a:lstStyle/>
                    <a:p>
                      <a:r>
                        <a:rPr lang="it-IT" sz="1800"/>
                        <a:t>Variabilità nel tempo (monitoraggio continuo)</a:t>
                      </a:r>
                    </a:p>
                  </a:txBody>
                  <a:tcPr marL="90653" marR="90653" marT="45326" marB="45326" anchor="ctr">
                    <a:lnL>
                      <a:noFill/>
                    </a:lnL>
                    <a:lnR>
                      <a:noFill/>
                    </a:lnR>
                    <a:lnT>
                      <a:noFill/>
                    </a:lnT>
                    <a:lnB>
                      <a:noFill/>
                    </a:lnB>
                  </a:tcPr>
                </a:tc>
                <a:extLst>
                  <a:ext uri="{0D108BD9-81ED-4DB2-BD59-A6C34878D82A}">
                    <a16:rowId xmlns:a16="http://schemas.microsoft.com/office/drawing/2014/main" val="2499847142"/>
                  </a:ext>
                </a:extLst>
              </a:tr>
              <a:tr h="362611">
                <a:tc>
                  <a:txBody>
                    <a:bodyPr/>
                    <a:lstStyle/>
                    <a:p>
                      <a:endParaRPr lang="it-IT" dirty="0"/>
                    </a:p>
                  </a:txBody>
                  <a:tcPr marL="90653" marR="90653" marT="45326" marB="45326" anchor="ctr">
                    <a:lnL>
                      <a:noFill/>
                    </a:lnL>
                    <a:lnR>
                      <a:noFill/>
                    </a:lnR>
                    <a:lnT>
                      <a:noFill/>
                    </a:lnT>
                    <a:lnB>
                      <a:noFill/>
                    </a:lnB>
                  </a:tcPr>
                </a:tc>
                <a:tc>
                  <a:txBody>
                    <a:bodyPr/>
                    <a:lstStyle/>
                    <a:p>
                      <a:endParaRPr lang="it-IT"/>
                    </a:p>
                  </a:txBody>
                  <a:tcPr marL="90653" marR="90653" marT="45326" marB="45326" anchor="ctr">
                    <a:lnL>
                      <a:noFill/>
                    </a:lnL>
                    <a:lnR>
                      <a:noFill/>
                    </a:lnR>
                    <a:lnT>
                      <a:noFill/>
                    </a:lnT>
                    <a:lnB>
                      <a:noFill/>
                    </a:lnB>
                  </a:tcPr>
                </a:tc>
                <a:tc>
                  <a:txBody>
                    <a:bodyPr/>
                    <a:lstStyle/>
                    <a:p>
                      <a:endParaRPr lang="it-IT" dirty="0"/>
                    </a:p>
                  </a:txBody>
                  <a:tcPr marL="90653" marR="90653" marT="45326" marB="45326" anchor="ctr">
                    <a:lnL>
                      <a:noFill/>
                    </a:lnL>
                    <a:lnR>
                      <a:noFill/>
                    </a:lnR>
                    <a:lnT>
                      <a:noFill/>
                    </a:lnT>
                    <a:lnB>
                      <a:noFill/>
                    </a:lnB>
                  </a:tcPr>
                </a:tc>
                <a:extLst>
                  <a:ext uri="{0D108BD9-81ED-4DB2-BD59-A6C34878D82A}">
                    <a16:rowId xmlns:a16="http://schemas.microsoft.com/office/drawing/2014/main" val="335204445"/>
                  </a:ext>
                </a:extLst>
              </a:tr>
              <a:tr h="362611">
                <a:tc>
                  <a:txBody>
                    <a:bodyPr/>
                    <a:lstStyle/>
                    <a:p>
                      <a:r>
                        <a:rPr lang="it-IT" sz="1800" b="1"/>
                        <a:t>Trigger</a:t>
                      </a:r>
                      <a:endParaRPr lang="it-IT" sz="1800"/>
                    </a:p>
                  </a:txBody>
                  <a:tcPr marL="90653" marR="90653" marT="45326" marB="45326" anchor="ctr">
                    <a:lnL>
                      <a:noFill/>
                    </a:lnL>
                    <a:lnR>
                      <a:noFill/>
                    </a:lnR>
                    <a:lnT>
                      <a:noFill/>
                    </a:lnT>
                    <a:lnB>
                      <a:noFill/>
                    </a:lnB>
                  </a:tcPr>
                </a:tc>
                <a:tc>
                  <a:txBody>
                    <a:bodyPr/>
                    <a:lstStyle/>
                    <a:p>
                      <a:r>
                        <a:rPr lang="it-IT" sz="1800"/>
                        <a:t>Allergeni specifici</a:t>
                      </a:r>
                    </a:p>
                  </a:txBody>
                  <a:tcPr marL="90653" marR="90653" marT="45326" marB="45326" anchor="ctr">
                    <a:lnL>
                      <a:noFill/>
                    </a:lnL>
                    <a:lnR>
                      <a:noFill/>
                    </a:lnR>
                    <a:lnT>
                      <a:noFill/>
                    </a:lnT>
                    <a:lnB>
                      <a:noFill/>
                    </a:lnB>
                  </a:tcPr>
                </a:tc>
                <a:tc>
                  <a:txBody>
                    <a:bodyPr/>
                    <a:lstStyle/>
                    <a:p>
                      <a:r>
                        <a:rPr lang="it-IT" sz="1800"/>
                        <a:t>Allergeni + fattori non allergici</a:t>
                      </a:r>
                    </a:p>
                  </a:txBody>
                  <a:tcPr marL="90653" marR="90653" marT="45326" marB="45326" anchor="ctr">
                    <a:lnL>
                      <a:noFill/>
                    </a:lnL>
                    <a:lnR>
                      <a:noFill/>
                    </a:lnR>
                    <a:lnT>
                      <a:noFill/>
                    </a:lnT>
                    <a:lnB>
                      <a:noFill/>
                    </a:lnB>
                  </a:tcPr>
                </a:tc>
                <a:extLst>
                  <a:ext uri="{0D108BD9-81ED-4DB2-BD59-A6C34878D82A}">
                    <a16:rowId xmlns:a16="http://schemas.microsoft.com/office/drawing/2014/main" val="2634965337"/>
                  </a:ext>
                </a:extLst>
              </a:tr>
              <a:tr h="634570">
                <a:tc>
                  <a:txBody>
                    <a:bodyPr/>
                    <a:lstStyle/>
                    <a:p>
                      <a:r>
                        <a:rPr lang="it-IT" sz="1800" b="1" dirty="0"/>
                        <a:t>Comorbidità</a:t>
                      </a:r>
                      <a:endParaRPr lang="it-IT" sz="1800" dirty="0"/>
                    </a:p>
                  </a:txBody>
                  <a:tcPr marL="90653" marR="90653" marT="45326" marB="45326" anchor="ctr">
                    <a:lnL>
                      <a:noFill/>
                    </a:lnL>
                    <a:lnR>
                      <a:noFill/>
                    </a:lnR>
                    <a:lnT>
                      <a:noFill/>
                    </a:lnT>
                    <a:lnB>
                      <a:noFill/>
                    </a:lnB>
                  </a:tcPr>
                </a:tc>
                <a:tc>
                  <a:txBody>
                    <a:bodyPr/>
                    <a:lstStyle/>
                    <a:p>
                      <a:r>
                        <a:rPr lang="it-IT" sz="1800"/>
                        <a:t>Forte enfasi su rinite-asma</a:t>
                      </a:r>
                    </a:p>
                  </a:txBody>
                  <a:tcPr marL="90653" marR="90653" marT="45326" marB="45326" anchor="ctr">
                    <a:lnL>
                      <a:noFill/>
                    </a:lnL>
                    <a:lnR>
                      <a:noFill/>
                    </a:lnR>
                    <a:lnT>
                      <a:noFill/>
                    </a:lnT>
                    <a:lnB>
                      <a:noFill/>
                    </a:lnB>
                  </a:tcPr>
                </a:tc>
                <a:tc>
                  <a:txBody>
                    <a:bodyPr/>
                    <a:lstStyle/>
                    <a:p>
                      <a:r>
                        <a:rPr lang="it-IT" sz="1800"/>
                        <a:t>Include rinite come fattore di rischio</a:t>
                      </a:r>
                    </a:p>
                  </a:txBody>
                  <a:tcPr marL="90653" marR="90653" marT="45326" marB="45326" anchor="ctr">
                    <a:lnL>
                      <a:noFill/>
                    </a:lnL>
                    <a:lnR>
                      <a:noFill/>
                    </a:lnR>
                    <a:lnT>
                      <a:noFill/>
                    </a:lnT>
                    <a:lnB>
                      <a:noFill/>
                    </a:lnB>
                  </a:tcPr>
                </a:tc>
                <a:extLst>
                  <a:ext uri="{0D108BD9-81ED-4DB2-BD59-A6C34878D82A}">
                    <a16:rowId xmlns:a16="http://schemas.microsoft.com/office/drawing/2014/main" val="698414493"/>
                  </a:ext>
                </a:extLst>
              </a:tr>
              <a:tr h="362611">
                <a:tc>
                  <a:txBody>
                    <a:bodyPr/>
                    <a:lstStyle/>
                    <a:p>
                      <a:r>
                        <a:rPr lang="it-IT" sz="1800" b="1"/>
                        <a:t>Concetto chiave</a:t>
                      </a:r>
                      <a:endParaRPr lang="it-IT" sz="1800"/>
                    </a:p>
                  </a:txBody>
                  <a:tcPr marL="90653" marR="90653" marT="45326" marB="45326" anchor="ctr">
                    <a:lnL>
                      <a:noFill/>
                    </a:lnL>
                    <a:lnR>
                      <a:noFill/>
                    </a:lnR>
                    <a:lnT>
                      <a:noFill/>
                    </a:lnT>
                    <a:lnB>
                      <a:noFill/>
                    </a:lnB>
                  </a:tcPr>
                </a:tc>
                <a:tc>
                  <a:txBody>
                    <a:bodyPr/>
                    <a:lstStyle/>
                    <a:p>
                      <a:r>
                        <a:rPr lang="it-IT" sz="1800" i="1"/>
                        <a:t>United Airway Disease</a:t>
                      </a:r>
                      <a:endParaRPr lang="it-IT" sz="1800"/>
                    </a:p>
                  </a:txBody>
                  <a:tcPr marL="90653" marR="90653" marT="45326" marB="45326" anchor="ctr">
                    <a:lnL>
                      <a:noFill/>
                    </a:lnL>
                    <a:lnR>
                      <a:noFill/>
                    </a:lnR>
                    <a:lnT>
                      <a:noFill/>
                    </a:lnT>
                    <a:lnB>
                      <a:noFill/>
                    </a:lnB>
                  </a:tcPr>
                </a:tc>
                <a:tc>
                  <a:txBody>
                    <a:bodyPr/>
                    <a:lstStyle/>
                    <a:p>
                      <a:r>
                        <a:rPr lang="it-IT" sz="1800"/>
                        <a:t>Asma come malattia eterogenea</a:t>
                      </a:r>
                    </a:p>
                  </a:txBody>
                  <a:tcPr marL="90653" marR="90653" marT="45326" marB="45326" anchor="ctr">
                    <a:lnL>
                      <a:noFill/>
                    </a:lnL>
                    <a:lnR>
                      <a:noFill/>
                    </a:lnR>
                    <a:lnT>
                      <a:noFill/>
                    </a:lnT>
                    <a:lnB>
                      <a:noFill/>
                    </a:lnB>
                  </a:tcPr>
                </a:tc>
                <a:extLst>
                  <a:ext uri="{0D108BD9-81ED-4DB2-BD59-A6C34878D82A}">
                    <a16:rowId xmlns:a16="http://schemas.microsoft.com/office/drawing/2014/main" val="1087361165"/>
                  </a:ext>
                </a:extLst>
              </a:tr>
              <a:tr h="634570">
                <a:tc>
                  <a:txBody>
                    <a:bodyPr/>
                    <a:lstStyle/>
                    <a:p>
                      <a:r>
                        <a:rPr lang="it-IT" sz="1800" b="1"/>
                        <a:t>Predizione evolutiva</a:t>
                      </a:r>
                      <a:endParaRPr lang="it-IT" sz="1800"/>
                    </a:p>
                  </a:txBody>
                  <a:tcPr marL="90653" marR="90653" marT="45326" marB="45326" anchor="ctr">
                    <a:lnL>
                      <a:noFill/>
                    </a:lnL>
                    <a:lnR>
                      <a:noFill/>
                    </a:lnR>
                    <a:lnT>
                      <a:noFill/>
                    </a:lnT>
                    <a:lnB>
                      <a:noFill/>
                    </a:lnB>
                  </a:tcPr>
                </a:tc>
                <a:tc>
                  <a:txBody>
                    <a:bodyPr/>
                    <a:lstStyle/>
                    <a:p>
                      <a:r>
                        <a:rPr lang="it-IT" sz="1800"/>
                        <a:t>Implicita (rinite → asma)</a:t>
                      </a:r>
                    </a:p>
                  </a:txBody>
                  <a:tcPr marL="90653" marR="90653" marT="45326" marB="45326" anchor="ctr">
                    <a:lnL>
                      <a:noFill/>
                    </a:lnL>
                    <a:lnR>
                      <a:noFill/>
                    </a:lnR>
                    <a:lnT>
                      <a:noFill/>
                    </a:lnT>
                    <a:lnB>
                      <a:noFill/>
                    </a:lnB>
                  </a:tcPr>
                </a:tc>
                <a:tc>
                  <a:txBody>
                    <a:bodyPr/>
                    <a:lstStyle/>
                    <a:p>
                      <a:r>
                        <a:rPr lang="it-IT" sz="1800"/>
                        <a:t>Esplicita (fattori di rischio per peggioramento)</a:t>
                      </a:r>
                    </a:p>
                  </a:txBody>
                  <a:tcPr marL="90653" marR="90653" marT="45326" marB="45326" anchor="ctr">
                    <a:lnL>
                      <a:noFill/>
                    </a:lnL>
                    <a:lnR>
                      <a:noFill/>
                    </a:lnR>
                    <a:lnT>
                      <a:noFill/>
                    </a:lnT>
                    <a:lnB>
                      <a:noFill/>
                    </a:lnB>
                  </a:tcPr>
                </a:tc>
                <a:extLst>
                  <a:ext uri="{0D108BD9-81ED-4DB2-BD59-A6C34878D82A}">
                    <a16:rowId xmlns:a16="http://schemas.microsoft.com/office/drawing/2014/main" val="380850254"/>
                  </a:ext>
                </a:extLst>
              </a:tr>
              <a:tr h="362611">
                <a:tc>
                  <a:txBody>
                    <a:bodyPr/>
                    <a:lstStyle/>
                    <a:p>
                      <a:r>
                        <a:rPr lang="it-IT" sz="1800" b="1" dirty="0"/>
                        <a:t>Obiettivo clinico</a:t>
                      </a:r>
                      <a:endParaRPr lang="it-IT" sz="1800" dirty="0"/>
                    </a:p>
                  </a:txBody>
                  <a:tcPr marL="90653" marR="90653" marT="45326" marB="45326" anchor="ctr">
                    <a:lnL>
                      <a:noFill/>
                    </a:lnL>
                    <a:lnR>
                      <a:noFill/>
                    </a:lnR>
                    <a:lnT>
                      <a:noFill/>
                    </a:lnT>
                    <a:lnB>
                      <a:noFill/>
                    </a:lnB>
                  </a:tcPr>
                </a:tc>
                <a:tc>
                  <a:txBody>
                    <a:bodyPr/>
                    <a:lstStyle/>
                    <a:p>
                      <a:r>
                        <a:rPr lang="it-IT" sz="1800" dirty="0"/>
                        <a:t>Identificare fenotipi allergici,  comorbidità  e andamento dei sintomi </a:t>
                      </a:r>
                    </a:p>
                  </a:txBody>
                  <a:tcPr marL="90653" marR="90653" marT="45326" marB="45326" anchor="ctr">
                    <a:lnL>
                      <a:noFill/>
                    </a:lnL>
                    <a:lnR>
                      <a:noFill/>
                    </a:lnR>
                    <a:lnT>
                      <a:noFill/>
                    </a:lnT>
                    <a:lnB>
                      <a:noFill/>
                    </a:lnB>
                  </a:tcPr>
                </a:tc>
                <a:tc>
                  <a:txBody>
                    <a:bodyPr/>
                    <a:lstStyle/>
                    <a:p>
                      <a:r>
                        <a:rPr lang="it-IT" sz="1800" dirty="0"/>
                        <a:t>Personalizzare terapia e prevenire</a:t>
                      </a:r>
                    </a:p>
                  </a:txBody>
                  <a:tcPr marL="90653" marR="90653" marT="45326" marB="45326" anchor="ctr">
                    <a:lnL>
                      <a:noFill/>
                    </a:lnL>
                    <a:lnR>
                      <a:noFill/>
                    </a:lnR>
                    <a:lnT>
                      <a:noFill/>
                    </a:lnT>
                    <a:lnB>
                      <a:noFill/>
                    </a:lnB>
                  </a:tcPr>
                </a:tc>
                <a:extLst>
                  <a:ext uri="{0D108BD9-81ED-4DB2-BD59-A6C34878D82A}">
                    <a16:rowId xmlns:a16="http://schemas.microsoft.com/office/drawing/2014/main" val="4173110296"/>
                  </a:ext>
                </a:extLst>
              </a:tr>
            </a:tbl>
          </a:graphicData>
        </a:graphic>
      </p:graphicFrame>
      <p:sp>
        <p:nvSpPr>
          <p:cNvPr id="3" name="Rectangle 1">
            <a:extLst>
              <a:ext uri="{FF2B5EF4-FFF2-40B4-BE49-F238E27FC236}">
                <a16:creationId xmlns:a16="http://schemas.microsoft.com/office/drawing/2014/main" id="{8FEF4525-CECD-42B7-9414-A3E6FCB53A21}"/>
              </a:ext>
            </a:extLst>
          </p:cNvPr>
          <p:cNvSpPr>
            <a:spLocks noChangeArrowheads="1"/>
          </p:cNvSpPr>
          <p:nvPr/>
        </p:nvSpPr>
        <p:spPr bwMode="auto">
          <a:xfrm>
            <a:off x="3393262" y="611385"/>
            <a:ext cx="574529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C00000"/>
                </a:solidFill>
                <a:effectLst/>
                <a:latin typeface="Arial" panose="020B0604020202020204" pitchFamily="34" charset="0"/>
              </a:rPr>
              <a:t>EAACI vs GINA – Ruolo dell’anamnesi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4" name="Rettangolo 3">
            <a:extLst>
              <a:ext uri="{FF2B5EF4-FFF2-40B4-BE49-F238E27FC236}">
                <a16:creationId xmlns:a16="http://schemas.microsoft.com/office/drawing/2014/main" id="{8A779B1B-3923-41B5-A440-27DDB50AD455}"/>
              </a:ext>
            </a:extLst>
          </p:cNvPr>
          <p:cNvSpPr/>
          <p:nvPr/>
        </p:nvSpPr>
        <p:spPr>
          <a:xfrm>
            <a:off x="484094" y="1648290"/>
            <a:ext cx="11212945" cy="76661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a:extLst>
              <a:ext uri="{FF2B5EF4-FFF2-40B4-BE49-F238E27FC236}">
                <a16:creationId xmlns:a16="http://schemas.microsoft.com/office/drawing/2014/main" id="{A1C0CE03-AAC9-4B39-8277-EC650EB50AEE}"/>
              </a:ext>
            </a:extLst>
          </p:cNvPr>
          <p:cNvGrpSpPr/>
          <p:nvPr/>
        </p:nvGrpSpPr>
        <p:grpSpPr>
          <a:xfrm>
            <a:off x="1709640" y="38160"/>
            <a:ext cx="9327960" cy="541440"/>
            <a:chOff x="1709640" y="38160"/>
            <a:chExt cx="9327960" cy="541440"/>
          </a:xfrm>
        </p:grpSpPr>
        <p:pic>
          <p:nvPicPr>
            <p:cNvPr id="6" name="Text Box 12">
              <a:extLst>
                <a:ext uri="{FF2B5EF4-FFF2-40B4-BE49-F238E27FC236}">
                  <a16:creationId xmlns:a16="http://schemas.microsoft.com/office/drawing/2014/main" id="{28AF79BB-6F93-46B5-955B-1E7EB0C2D1A1}"/>
                </a:ext>
              </a:extLst>
            </p:cNvPr>
            <p:cNvPicPr/>
            <p:nvPr/>
          </p:nvPicPr>
          <p:blipFill>
            <a:blip r:embed="rId3"/>
            <a:stretch/>
          </p:blipFill>
          <p:spPr>
            <a:xfrm>
              <a:off x="1709640" y="38160"/>
              <a:ext cx="9327960" cy="541440"/>
            </a:xfrm>
            <a:prstGeom prst="rect">
              <a:avLst/>
            </a:prstGeom>
            <a:ln w="0">
              <a:noFill/>
            </a:ln>
          </p:spPr>
        </p:pic>
        <p:sp>
          <p:nvSpPr>
            <p:cNvPr id="7" name="CustomShape 2">
              <a:extLst>
                <a:ext uri="{FF2B5EF4-FFF2-40B4-BE49-F238E27FC236}">
                  <a16:creationId xmlns:a16="http://schemas.microsoft.com/office/drawing/2014/main" id="{A81013D8-31DC-4F1C-8AD3-40056C843C09}"/>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8" name="CustomShape 3">
            <a:extLst>
              <a:ext uri="{FF2B5EF4-FFF2-40B4-BE49-F238E27FC236}">
                <a16:creationId xmlns:a16="http://schemas.microsoft.com/office/drawing/2014/main" id="{F253531D-2441-4368-AFE4-8492CBFC4AAD}"/>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9" name="Picture 2">
            <a:extLst>
              <a:ext uri="{FF2B5EF4-FFF2-40B4-BE49-F238E27FC236}">
                <a16:creationId xmlns:a16="http://schemas.microsoft.com/office/drawing/2014/main" id="{29C440AF-5101-44AF-B15A-7EEB84FFA20B}"/>
              </a:ext>
            </a:extLst>
          </p:cNvPr>
          <p:cNvPicPr/>
          <p:nvPr/>
        </p:nvPicPr>
        <p:blipFill>
          <a:blip r:embed="rId4"/>
          <a:srcRect l="11629" t="29346" r="14194" b="30924"/>
          <a:stretch/>
        </p:blipFill>
        <p:spPr>
          <a:xfrm>
            <a:off x="0" y="42480"/>
            <a:ext cx="1709280" cy="430920"/>
          </a:xfrm>
          <a:prstGeom prst="rect">
            <a:avLst/>
          </a:prstGeom>
          <a:ln w="0">
            <a:noFill/>
          </a:ln>
        </p:spPr>
      </p:pic>
      <p:pic>
        <p:nvPicPr>
          <p:cNvPr id="10" name="Picture 3">
            <a:extLst>
              <a:ext uri="{FF2B5EF4-FFF2-40B4-BE49-F238E27FC236}">
                <a16:creationId xmlns:a16="http://schemas.microsoft.com/office/drawing/2014/main" id="{D45AD98E-12FB-4D66-B51D-858EE6EF5B51}"/>
              </a:ext>
            </a:extLst>
          </p:cNvPr>
          <p:cNvPicPr/>
          <p:nvPr/>
        </p:nvPicPr>
        <p:blipFill>
          <a:blip r:embed="rId5"/>
          <a:stretch/>
        </p:blipFill>
        <p:spPr>
          <a:xfrm>
            <a:off x="11604240" y="20520"/>
            <a:ext cx="363960" cy="549720"/>
          </a:xfrm>
          <a:prstGeom prst="rect">
            <a:avLst/>
          </a:prstGeom>
          <a:ln w="0">
            <a:noFill/>
          </a:ln>
        </p:spPr>
      </p:pic>
      <p:cxnSp>
        <p:nvCxnSpPr>
          <p:cNvPr id="13" name="Connettore diritto 12">
            <a:extLst>
              <a:ext uri="{FF2B5EF4-FFF2-40B4-BE49-F238E27FC236}">
                <a16:creationId xmlns:a16="http://schemas.microsoft.com/office/drawing/2014/main" id="{FB73082C-EFC1-B49F-C4FB-3B4A7BB2B225}"/>
              </a:ext>
            </a:extLst>
          </p:cNvPr>
          <p:cNvCxnSpPr>
            <a:cxnSpLocks/>
          </p:cNvCxnSpPr>
          <p:nvPr/>
        </p:nvCxnSpPr>
        <p:spPr>
          <a:xfrm flipV="1">
            <a:off x="539926" y="3131833"/>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AF69BF61-06A0-028D-A4E6-7A9D991C8F9B}"/>
              </a:ext>
            </a:extLst>
          </p:cNvPr>
          <p:cNvCxnSpPr>
            <a:cxnSpLocks/>
          </p:cNvCxnSpPr>
          <p:nvPr/>
        </p:nvCxnSpPr>
        <p:spPr>
          <a:xfrm>
            <a:off x="530534" y="3725254"/>
            <a:ext cx="109156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ED5E06DA-F2E2-45C7-F78C-54738C4CBC83}"/>
              </a:ext>
            </a:extLst>
          </p:cNvPr>
          <p:cNvCxnSpPr>
            <a:cxnSpLocks/>
          </p:cNvCxnSpPr>
          <p:nvPr/>
        </p:nvCxnSpPr>
        <p:spPr>
          <a:xfrm flipV="1">
            <a:off x="539926" y="4235814"/>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1A21990D-7AF4-BEBB-7C36-8908A7700B6B}"/>
              </a:ext>
            </a:extLst>
          </p:cNvPr>
          <p:cNvCxnSpPr>
            <a:cxnSpLocks/>
          </p:cNvCxnSpPr>
          <p:nvPr/>
        </p:nvCxnSpPr>
        <p:spPr>
          <a:xfrm flipV="1">
            <a:off x="530534" y="4760941"/>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AE8FF72F-76B5-C16E-62A7-7DA731BFD5EE}"/>
              </a:ext>
            </a:extLst>
          </p:cNvPr>
          <p:cNvCxnSpPr>
            <a:cxnSpLocks/>
          </p:cNvCxnSpPr>
          <p:nvPr/>
        </p:nvCxnSpPr>
        <p:spPr>
          <a:xfrm flipV="1">
            <a:off x="516746" y="5332897"/>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D08ABB22-7A44-1B36-C62E-4B2FC8092963}"/>
              </a:ext>
            </a:extLst>
          </p:cNvPr>
          <p:cNvCxnSpPr/>
          <p:nvPr/>
        </p:nvCxnSpPr>
        <p:spPr>
          <a:xfrm>
            <a:off x="3141233" y="1183341"/>
            <a:ext cx="0" cy="53250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1C8A723E-9AEF-02D2-3019-EBC97A449D0F}"/>
              </a:ext>
            </a:extLst>
          </p:cNvPr>
          <p:cNvCxnSpPr/>
          <p:nvPr/>
        </p:nvCxnSpPr>
        <p:spPr>
          <a:xfrm>
            <a:off x="7403054" y="1183340"/>
            <a:ext cx="0" cy="5325035"/>
          </a:xfrm>
          <a:prstGeom prst="line">
            <a:avLst/>
          </a:prstGeom>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42537B98-932D-5DC1-B85B-5E7949C831CB}"/>
              </a:ext>
            </a:extLst>
          </p:cNvPr>
          <p:cNvSpPr txBox="1"/>
          <p:nvPr/>
        </p:nvSpPr>
        <p:spPr>
          <a:xfrm>
            <a:off x="8451924" y="6535548"/>
            <a:ext cx="3994671" cy="369332"/>
          </a:xfrm>
          <a:prstGeom prst="rect">
            <a:avLst/>
          </a:prstGeom>
          <a:noFill/>
        </p:spPr>
        <p:txBody>
          <a:bodyPr wrap="square" rtlCol="0">
            <a:spAutoFit/>
          </a:bodyPr>
          <a:lstStyle/>
          <a:p>
            <a:r>
              <a:rPr lang="it-IT" dirty="0">
                <a:solidFill>
                  <a:schemeClr val="bg2">
                    <a:lumMod val="90000"/>
                  </a:schemeClr>
                </a:solidFill>
              </a:rPr>
              <a:t>M.A. Crivellaro </a:t>
            </a:r>
            <a:r>
              <a:rPr lang="it-IT" dirty="0" err="1">
                <a:solidFill>
                  <a:schemeClr val="bg2">
                    <a:lumMod val="90000"/>
                  </a:schemeClr>
                </a:solidFill>
              </a:rPr>
              <a:t>Pneumotrieste</a:t>
            </a:r>
            <a:r>
              <a:rPr lang="it-IT" dirty="0">
                <a:solidFill>
                  <a:schemeClr val="bg2">
                    <a:lumMod val="90000"/>
                  </a:schemeClr>
                </a:solidFill>
              </a:rPr>
              <a:t> 2026 </a:t>
            </a:r>
          </a:p>
        </p:txBody>
      </p:sp>
    </p:spTree>
    <p:extLst>
      <p:ext uri="{BB962C8B-B14F-4D97-AF65-F5344CB8AC3E}">
        <p14:creationId xmlns:p14="http://schemas.microsoft.com/office/powerpoint/2010/main" val="1734892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01256A9-F258-417C-856A-5398087EC59C}"/>
              </a:ext>
            </a:extLst>
          </p:cNvPr>
          <p:cNvPicPr>
            <a:picLocks noChangeAspect="1"/>
          </p:cNvPicPr>
          <p:nvPr/>
        </p:nvPicPr>
        <p:blipFill>
          <a:blip r:embed="rId2"/>
          <a:stretch>
            <a:fillRect/>
          </a:stretch>
        </p:blipFill>
        <p:spPr>
          <a:xfrm>
            <a:off x="854640" y="589320"/>
            <a:ext cx="4435038" cy="6275723"/>
          </a:xfrm>
          <a:prstGeom prst="rect">
            <a:avLst/>
          </a:prstGeom>
          <a:ln>
            <a:solidFill>
              <a:schemeClr val="tx1"/>
            </a:solidFill>
          </a:ln>
        </p:spPr>
      </p:pic>
      <p:pic>
        <p:nvPicPr>
          <p:cNvPr id="4" name="Immagine 3">
            <a:extLst>
              <a:ext uri="{FF2B5EF4-FFF2-40B4-BE49-F238E27FC236}">
                <a16:creationId xmlns:a16="http://schemas.microsoft.com/office/drawing/2014/main" id="{E773ED6A-2C43-433F-B90E-18817151DA5E}"/>
              </a:ext>
            </a:extLst>
          </p:cNvPr>
          <p:cNvPicPr>
            <a:picLocks noChangeAspect="1"/>
          </p:cNvPicPr>
          <p:nvPr/>
        </p:nvPicPr>
        <p:blipFill>
          <a:blip r:embed="rId3"/>
          <a:stretch>
            <a:fillRect/>
          </a:stretch>
        </p:blipFill>
        <p:spPr>
          <a:xfrm>
            <a:off x="6219577" y="506461"/>
            <a:ext cx="4712583" cy="6441439"/>
          </a:xfrm>
          <a:prstGeom prst="rect">
            <a:avLst/>
          </a:prstGeom>
          <a:ln>
            <a:solidFill>
              <a:schemeClr val="tx1"/>
            </a:solidFill>
          </a:ln>
        </p:spPr>
      </p:pic>
      <p:pic>
        <p:nvPicPr>
          <p:cNvPr id="6" name="Immagine 5">
            <a:extLst>
              <a:ext uri="{FF2B5EF4-FFF2-40B4-BE49-F238E27FC236}">
                <a16:creationId xmlns:a16="http://schemas.microsoft.com/office/drawing/2014/main" id="{4BCCE98F-F054-4F12-B49F-3D107E577A07}"/>
              </a:ext>
            </a:extLst>
          </p:cNvPr>
          <p:cNvPicPr>
            <a:picLocks noChangeAspect="1"/>
          </p:cNvPicPr>
          <p:nvPr/>
        </p:nvPicPr>
        <p:blipFill>
          <a:blip r:embed="rId4"/>
          <a:stretch>
            <a:fillRect/>
          </a:stretch>
        </p:blipFill>
        <p:spPr>
          <a:xfrm>
            <a:off x="1207832" y="1443913"/>
            <a:ext cx="4105848" cy="1105054"/>
          </a:xfrm>
          <a:prstGeom prst="rect">
            <a:avLst/>
          </a:prstGeom>
          <a:ln w="57150">
            <a:solidFill>
              <a:srgbClr val="C00000"/>
            </a:solidFill>
          </a:ln>
        </p:spPr>
      </p:pic>
      <p:pic>
        <p:nvPicPr>
          <p:cNvPr id="7" name="Immagine 6">
            <a:extLst>
              <a:ext uri="{FF2B5EF4-FFF2-40B4-BE49-F238E27FC236}">
                <a16:creationId xmlns:a16="http://schemas.microsoft.com/office/drawing/2014/main" id="{E51E83C1-8267-4D35-8A29-BA3F2E338585}"/>
              </a:ext>
            </a:extLst>
          </p:cNvPr>
          <p:cNvPicPr>
            <a:picLocks noChangeAspect="1"/>
          </p:cNvPicPr>
          <p:nvPr/>
        </p:nvPicPr>
        <p:blipFill>
          <a:blip r:embed="rId5"/>
          <a:stretch>
            <a:fillRect/>
          </a:stretch>
        </p:blipFill>
        <p:spPr>
          <a:xfrm>
            <a:off x="6280002" y="1343886"/>
            <a:ext cx="5688198" cy="1305107"/>
          </a:xfrm>
          <a:prstGeom prst="rect">
            <a:avLst/>
          </a:prstGeom>
          <a:ln w="57150">
            <a:solidFill>
              <a:srgbClr val="C00000"/>
            </a:solidFill>
          </a:ln>
        </p:spPr>
      </p:pic>
      <p:grpSp>
        <p:nvGrpSpPr>
          <p:cNvPr id="2" name="Group 1">
            <a:extLst>
              <a:ext uri="{FF2B5EF4-FFF2-40B4-BE49-F238E27FC236}">
                <a16:creationId xmlns:a16="http://schemas.microsoft.com/office/drawing/2014/main" id="{62F45762-DF77-0C90-DF80-35128E6ADA81}"/>
              </a:ext>
            </a:extLst>
          </p:cNvPr>
          <p:cNvGrpSpPr/>
          <p:nvPr/>
        </p:nvGrpSpPr>
        <p:grpSpPr>
          <a:xfrm>
            <a:off x="1709640" y="38160"/>
            <a:ext cx="9327960" cy="541440"/>
            <a:chOff x="1709640" y="38160"/>
            <a:chExt cx="9327960" cy="541440"/>
          </a:xfrm>
        </p:grpSpPr>
        <p:pic>
          <p:nvPicPr>
            <p:cNvPr id="5" name="Text Box 12">
              <a:extLst>
                <a:ext uri="{FF2B5EF4-FFF2-40B4-BE49-F238E27FC236}">
                  <a16:creationId xmlns:a16="http://schemas.microsoft.com/office/drawing/2014/main" id="{C212D6EF-C1A5-2289-4240-627F3444FB90}"/>
                </a:ext>
              </a:extLst>
            </p:cNvPr>
            <p:cNvPicPr/>
            <p:nvPr/>
          </p:nvPicPr>
          <p:blipFill>
            <a:blip r:embed="rId6"/>
            <a:stretch/>
          </p:blipFill>
          <p:spPr>
            <a:xfrm>
              <a:off x="1709640" y="38160"/>
              <a:ext cx="9327960" cy="541440"/>
            </a:xfrm>
            <a:prstGeom prst="rect">
              <a:avLst/>
            </a:prstGeom>
            <a:ln w="0">
              <a:noFill/>
            </a:ln>
          </p:spPr>
        </p:pic>
        <p:sp>
          <p:nvSpPr>
            <p:cNvPr id="8" name="CustomShape 2">
              <a:extLst>
                <a:ext uri="{FF2B5EF4-FFF2-40B4-BE49-F238E27FC236}">
                  <a16:creationId xmlns:a16="http://schemas.microsoft.com/office/drawing/2014/main" id="{6460D098-289C-065A-CC64-09835AB9B4E6}"/>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9" name="CustomShape 3">
            <a:extLst>
              <a:ext uri="{FF2B5EF4-FFF2-40B4-BE49-F238E27FC236}">
                <a16:creationId xmlns:a16="http://schemas.microsoft.com/office/drawing/2014/main" id="{E928358D-4018-1F39-CE3D-743DF869B1C9}"/>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0" name="Picture 2">
            <a:extLst>
              <a:ext uri="{FF2B5EF4-FFF2-40B4-BE49-F238E27FC236}">
                <a16:creationId xmlns:a16="http://schemas.microsoft.com/office/drawing/2014/main" id="{4FB6E309-E501-374E-BD54-19FBC5AC8F44}"/>
              </a:ext>
            </a:extLst>
          </p:cNvPr>
          <p:cNvPicPr/>
          <p:nvPr/>
        </p:nvPicPr>
        <p:blipFill>
          <a:blip r:embed="rId7"/>
          <a:srcRect l="11629" t="29346" r="14194" b="30924"/>
          <a:stretch/>
        </p:blipFill>
        <p:spPr>
          <a:xfrm>
            <a:off x="0" y="42480"/>
            <a:ext cx="1709280" cy="430920"/>
          </a:xfrm>
          <a:prstGeom prst="rect">
            <a:avLst/>
          </a:prstGeom>
          <a:ln w="0">
            <a:noFill/>
          </a:ln>
        </p:spPr>
      </p:pic>
      <p:pic>
        <p:nvPicPr>
          <p:cNvPr id="11" name="Picture 3">
            <a:extLst>
              <a:ext uri="{FF2B5EF4-FFF2-40B4-BE49-F238E27FC236}">
                <a16:creationId xmlns:a16="http://schemas.microsoft.com/office/drawing/2014/main" id="{AE713633-68B4-846D-6917-B0E59B29AAA5}"/>
              </a:ext>
            </a:extLst>
          </p:cNvPr>
          <p:cNvPicPr/>
          <p:nvPr/>
        </p:nvPicPr>
        <p:blipFill>
          <a:blip r:embed="rId8"/>
          <a:stretch/>
        </p:blipFill>
        <p:spPr>
          <a:xfrm>
            <a:off x="11604240" y="20520"/>
            <a:ext cx="363960" cy="549720"/>
          </a:xfrm>
          <a:prstGeom prst="rect">
            <a:avLst/>
          </a:prstGeom>
          <a:ln w="0">
            <a:noFill/>
          </a:ln>
        </p:spPr>
      </p:pic>
      <p:sp>
        <p:nvSpPr>
          <p:cNvPr id="12" name="Freccia a destra 11">
            <a:extLst>
              <a:ext uri="{FF2B5EF4-FFF2-40B4-BE49-F238E27FC236}">
                <a16:creationId xmlns:a16="http://schemas.microsoft.com/office/drawing/2014/main" id="{B51C3338-72D7-9B54-4D55-B7718E24BD79}"/>
              </a:ext>
            </a:extLst>
          </p:cNvPr>
          <p:cNvSpPr/>
          <p:nvPr/>
        </p:nvSpPr>
        <p:spPr>
          <a:xfrm>
            <a:off x="661772" y="1451982"/>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0A225351-94D2-F5DE-0BB8-A373BE00EA88}"/>
              </a:ext>
            </a:extLst>
          </p:cNvPr>
          <p:cNvSpPr/>
          <p:nvPr/>
        </p:nvSpPr>
        <p:spPr>
          <a:xfrm>
            <a:off x="5711577" y="1443913"/>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65531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42D20B1-84E8-4661-9E73-601CC2602BC6}"/>
              </a:ext>
            </a:extLst>
          </p:cNvPr>
          <p:cNvPicPr>
            <a:picLocks noChangeAspect="1"/>
          </p:cNvPicPr>
          <p:nvPr/>
        </p:nvPicPr>
        <p:blipFill>
          <a:blip r:embed="rId2"/>
          <a:stretch>
            <a:fillRect/>
          </a:stretch>
        </p:blipFill>
        <p:spPr>
          <a:xfrm>
            <a:off x="1499546" y="1016000"/>
            <a:ext cx="9192908" cy="5766268"/>
          </a:xfrm>
          <a:prstGeom prst="rect">
            <a:avLst/>
          </a:prstGeom>
        </p:spPr>
      </p:pic>
      <p:grpSp>
        <p:nvGrpSpPr>
          <p:cNvPr id="3" name="Group 1">
            <a:extLst>
              <a:ext uri="{FF2B5EF4-FFF2-40B4-BE49-F238E27FC236}">
                <a16:creationId xmlns:a16="http://schemas.microsoft.com/office/drawing/2014/main" id="{A33B3B5E-7726-3735-1868-D6F32EA990FA}"/>
              </a:ext>
            </a:extLst>
          </p:cNvPr>
          <p:cNvGrpSpPr/>
          <p:nvPr/>
        </p:nvGrpSpPr>
        <p:grpSpPr>
          <a:xfrm>
            <a:off x="1709640" y="38160"/>
            <a:ext cx="9327960" cy="541440"/>
            <a:chOff x="1709640" y="38160"/>
            <a:chExt cx="9327960" cy="541440"/>
          </a:xfrm>
        </p:grpSpPr>
        <p:pic>
          <p:nvPicPr>
            <p:cNvPr id="4" name="Text Box 12">
              <a:extLst>
                <a:ext uri="{FF2B5EF4-FFF2-40B4-BE49-F238E27FC236}">
                  <a16:creationId xmlns:a16="http://schemas.microsoft.com/office/drawing/2014/main" id="{014AF2B1-2034-7801-17E6-7228A8E558C5}"/>
                </a:ext>
              </a:extLst>
            </p:cNvPr>
            <p:cNvPicPr/>
            <p:nvPr/>
          </p:nvPicPr>
          <p:blipFill>
            <a:blip r:embed="rId3"/>
            <a:stretch/>
          </p:blipFill>
          <p:spPr>
            <a:xfrm>
              <a:off x="1709640" y="38160"/>
              <a:ext cx="9327960" cy="541440"/>
            </a:xfrm>
            <a:prstGeom prst="rect">
              <a:avLst/>
            </a:prstGeom>
            <a:ln w="0">
              <a:noFill/>
            </a:ln>
          </p:spPr>
        </p:pic>
        <p:sp>
          <p:nvSpPr>
            <p:cNvPr id="5" name="CustomShape 2">
              <a:extLst>
                <a:ext uri="{FF2B5EF4-FFF2-40B4-BE49-F238E27FC236}">
                  <a16:creationId xmlns:a16="http://schemas.microsoft.com/office/drawing/2014/main" id="{843479AB-9A9E-CCBE-3B95-BDAF1CAC9D40}"/>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6" name="CustomShape 3">
            <a:extLst>
              <a:ext uri="{FF2B5EF4-FFF2-40B4-BE49-F238E27FC236}">
                <a16:creationId xmlns:a16="http://schemas.microsoft.com/office/drawing/2014/main" id="{D9232F05-90B7-65FB-9051-65CF1F915640}"/>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7" name="Picture 2">
            <a:extLst>
              <a:ext uri="{FF2B5EF4-FFF2-40B4-BE49-F238E27FC236}">
                <a16:creationId xmlns:a16="http://schemas.microsoft.com/office/drawing/2014/main" id="{179885C4-2E4C-DC0F-E4B9-D67C4EDA5B69}"/>
              </a:ext>
            </a:extLst>
          </p:cNvPr>
          <p:cNvPicPr/>
          <p:nvPr/>
        </p:nvPicPr>
        <p:blipFill>
          <a:blip r:embed="rId4"/>
          <a:srcRect l="11629" t="29346" r="14194" b="30924"/>
          <a:stretch/>
        </p:blipFill>
        <p:spPr>
          <a:xfrm>
            <a:off x="0" y="42480"/>
            <a:ext cx="1709280" cy="430920"/>
          </a:xfrm>
          <a:prstGeom prst="rect">
            <a:avLst/>
          </a:prstGeom>
          <a:ln w="0">
            <a:noFill/>
          </a:ln>
        </p:spPr>
      </p:pic>
      <p:pic>
        <p:nvPicPr>
          <p:cNvPr id="8" name="Picture 3">
            <a:extLst>
              <a:ext uri="{FF2B5EF4-FFF2-40B4-BE49-F238E27FC236}">
                <a16:creationId xmlns:a16="http://schemas.microsoft.com/office/drawing/2014/main" id="{D237ED33-D632-12A8-475B-0826FF1FA292}"/>
              </a:ext>
            </a:extLst>
          </p:cNvPr>
          <p:cNvPicPr/>
          <p:nvPr/>
        </p:nvPicPr>
        <p:blipFill>
          <a:blip r:embed="rId5"/>
          <a:stretch/>
        </p:blipFill>
        <p:spPr>
          <a:xfrm>
            <a:off x="11604240" y="20520"/>
            <a:ext cx="363960" cy="549720"/>
          </a:xfrm>
          <a:prstGeom prst="rect">
            <a:avLst/>
          </a:prstGeom>
          <a:ln w="0">
            <a:noFill/>
          </a:ln>
        </p:spPr>
      </p:pic>
      <p:sp>
        <p:nvSpPr>
          <p:cNvPr id="9" name="CasellaDiTesto 8">
            <a:extLst>
              <a:ext uri="{FF2B5EF4-FFF2-40B4-BE49-F238E27FC236}">
                <a16:creationId xmlns:a16="http://schemas.microsoft.com/office/drawing/2014/main" id="{EC8BD869-A747-5075-BAFF-90AA0324BD1D}"/>
              </a:ext>
            </a:extLst>
          </p:cNvPr>
          <p:cNvSpPr txBox="1"/>
          <p:nvPr/>
        </p:nvSpPr>
        <p:spPr>
          <a:xfrm>
            <a:off x="1791001" y="4211053"/>
            <a:ext cx="4305000" cy="2454442"/>
          </a:xfrm>
          <a:prstGeom prst="rect">
            <a:avLst/>
          </a:prstGeom>
          <a:noFill/>
          <a:ln w="57150">
            <a:solidFill>
              <a:srgbClr val="C00000"/>
            </a:solidFill>
          </a:ln>
        </p:spPr>
        <p:txBody>
          <a:bodyPr wrap="square" rtlCol="0">
            <a:spAutoFit/>
          </a:bodyPr>
          <a:lstStyle/>
          <a:p>
            <a:endParaRPr lang="it-IT" dirty="0"/>
          </a:p>
        </p:txBody>
      </p:sp>
    </p:spTree>
    <p:extLst>
      <p:ext uri="{BB962C8B-B14F-4D97-AF65-F5344CB8AC3E}">
        <p14:creationId xmlns:p14="http://schemas.microsoft.com/office/powerpoint/2010/main" val="127881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C236CB0-3E76-D648-832C-7E64020CB989}"/>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DD5A6EA6-F120-C5D3-5CA1-DD3EE672ACAF}"/>
              </a:ext>
            </a:extLst>
          </p:cNvPr>
          <p:cNvPicPr>
            <a:picLocks noChangeAspect="1"/>
          </p:cNvPicPr>
          <p:nvPr/>
        </p:nvPicPr>
        <p:blipFill>
          <a:blip r:embed="rId2"/>
          <a:stretch>
            <a:fillRect/>
          </a:stretch>
        </p:blipFill>
        <p:spPr>
          <a:xfrm>
            <a:off x="854640" y="589320"/>
            <a:ext cx="4435038" cy="6275723"/>
          </a:xfrm>
          <a:prstGeom prst="rect">
            <a:avLst/>
          </a:prstGeom>
          <a:ln>
            <a:solidFill>
              <a:schemeClr val="tx1"/>
            </a:solidFill>
          </a:ln>
        </p:spPr>
      </p:pic>
      <p:pic>
        <p:nvPicPr>
          <p:cNvPr id="4" name="Immagine 3">
            <a:extLst>
              <a:ext uri="{FF2B5EF4-FFF2-40B4-BE49-F238E27FC236}">
                <a16:creationId xmlns:a16="http://schemas.microsoft.com/office/drawing/2014/main" id="{E52910D1-57AE-A532-5756-EE722FB9A873}"/>
              </a:ext>
            </a:extLst>
          </p:cNvPr>
          <p:cNvPicPr>
            <a:picLocks noChangeAspect="1"/>
          </p:cNvPicPr>
          <p:nvPr/>
        </p:nvPicPr>
        <p:blipFill>
          <a:blip r:embed="rId3"/>
          <a:stretch>
            <a:fillRect/>
          </a:stretch>
        </p:blipFill>
        <p:spPr>
          <a:xfrm>
            <a:off x="6219577" y="589320"/>
            <a:ext cx="4712583" cy="6358580"/>
          </a:xfrm>
          <a:prstGeom prst="rect">
            <a:avLst/>
          </a:prstGeom>
          <a:ln>
            <a:solidFill>
              <a:schemeClr val="tx1"/>
            </a:solidFill>
          </a:ln>
        </p:spPr>
      </p:pic>
      <p:grpSp>
        <p:nvGrpSpPr>
          <p:cNvPr id="2" name="Group 1">
            <a:extLst>
              <a:ext uri="{FF2B5EF4-FFF2-40B4-BE49-F238E27FC236}">
                <a16:creationId xmlns:a16="http://schemas.microsoft.com/office/drawing/2014/main" id="{8D6606C8-0A91-2EF8-A3DD-FE0F13BC8845}"/>
              </a:ext>
            </a:extLst>
          </p:cNvPr>
          <p:cNvGrpSpPr/>
          <p:nvPr/>
        </p:nvGrpSpPr>
        <p:grpSpPr>
          <a:xfrm>
            <a:off x="1709640" y="38160"/>
            <a:ext cx="9327960" cy="541440"/>
            <a:chOff x="1709640" y="38160"/>
            <a:chExt cx="9327960" cy="541440"/>
          </a:xfrm>
        </p:grpSpPr>
        <p:pic>
          <p:nvPicPr>
            <p:cNvPr id="5" name="Text Box 12">
              <a:extLst>
                <a:ext uri="{FF2B5EF4-FFF2-40B4-BE49-F238E27FC236}">
                  <a16:creationId xmlns:a16="http://schemas.microsoft.com/office/drawing/2014/main" id="{68696F0F-5C57-4551-6232-607AAE9FEC45}"/>
                </a:ext>
              </a:extLst>
            </p:cNvPr>
            <p:cNvPicPr/>
            <p:nvPr/>
          </p:nvPicPr>
          <p:blipFill>
            <a:blip r:embed="rId4"/>
            <a:stretch/>
          </p:blipFill>
          <p:spPr>
            <a:xfrm>
              <a:off x="1709640" y="38160"/>
              <a:ext cx="9327960" cy="541440"/>
            </a:xfrm>
            <a:prstGeom prst="rect">
              <a:avLst/>
            </a:prstGeom>
            <a:ln w="0">
              <a:noFill/>
            </a:ln>
          </p:spPr>
        </p:pic>
        <p:sp>
          <p:nvSpPr>
            <p:cNvPr id="8" name="CustomShape 2">
              <a:extLst>
                <a:ext uri="{FF2B5EF4-FFF2-40B4-BE49-F238E27FC236}">
                  <a16:creationId xmlns:a16="http://schemas.microsoft.com/office/drawing/2014/main" id="{C0C51556-8C95-66FC-1C04-B57A5CAA255C}"/>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9" name="CustomShape 3">
            <a:extLst>
              <a:ext uri="{FF2B5EF4-FFF2-40B4-BE49-F238E27FC236}">
                <a16:creationId xmlns:a16="http://schemas.microsoft.com/office/drawing/2014/main" id="{3B591B41-DA2A-1899-B5BC-29892C564715}"/>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txBody>
          <a:bodyPr/>
          <a:lstStyle/>
          <a:p>
            <a:endParaRPr lang="it-IT" dirty="0"/>
          </a:p>
        </p:txBody>
      </p:sp>
      <p:pic>
        <p:nvPicPr>
          <p:cNvPr id="10" name="Picture 2">
            <a:extLst>
              <a:ext uri="{FF2B5EF4-FFF2-40B4-BE49-F238E27FC236}">
                <a16:creationId xmlns:a16="http://schemas.microsoft.com/office/drawing/2014/main" id="{04D373CF-CBE8-A297-09CD-8FC825A3FA91}"/>
              </a:ext>
            </a:extLst>
          </p:cNvPr>
          <p:cNvPicPr/>
          <p:nvPr/>
        </p:nvPicPr>
        <p:blipFill>
          <a:blip r:embed="rId5"/>
          <a:srcRect l="11629" t="29346" r="14194" b="30924"/>
          <a:stretch/>
        </p:blipFill>
        <p:spPr>
          <a:xfrm>
            <a:off x="0" y="42480"/>
            <a:ext cx="1709280" cy="430920"/>
          </a:xfrm>
          <a:prstGeom prst="rect">
            <a:avLst/>
          </a:prstGeom>
          <a:ln w="0">
            <a:noFill/>
          </a:ln>
        </p:spPr>
      </p:pic>
      <p:pic>
        <p:nvPicPr>
          <p:cNvPr id="11" name="Picture 3">
            <a:extLst>
              <a:ext uri="{FF2B5EF4-FFF2-40B4-BE49-F238E27FC236}">
                <a16:creationId xmlns:a16="http://schemas.microsoft.com/office/drawing/2014/main" id="{456AAAC1-6907-7078-FA19-1833B1273719}"/>
              </a:ext>
            </a:extLst>
          </p:cNvPr>
          <p:cNvPicPr/>
          <p:nvPr/>
        </p:nvPicPr>
        <p:blipFill>
          <a:blip r:embed="rId6"/>
          <a:stretch/>
        </p:blipFill>
        <p:spPr>
          <a:xfrm>
            <a:off x="11604240" y="20520"/>
            <a:ext cx="363960" cy="549720"/>
          </a:xfrm>
          <a:prstGeom prst="rect">
            <a:avLst/>
          </a:prstGeom>
          <a:ln w="0">
            <a:noFill/>
          </a:ln>
        </p:spPr>
      </p:pic>
      <p:sp>
        <p:nvSpPr>
          <p:cNvPr id="12" name="Freccia a destra 11">
            <a:extLst>
              <a:ext uri="{FF2B5EF4-FFF2-40B4-BE49-F238E27FC236}">
                <a16:creationId xmlns:a16="http://schemas.microsoft.com/office/drawing/2014/main" id="{03A28169-9ACF-2020-A224-A6117D7186B6}"/>
              </a:ext>
            </a:extLst>
          </p:cNvPr>
          <p:cNvSpPr/>
          <p:nvPr/>
        </p:nvSpPr>
        <p:spPr>
          <a:xfrm>
            <a:off x="600640" y="1590033"/>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711B1CBC-C389-AE49-6EAE-E1E9DEF91FBF}"/>
              </a:ext>
            </a:extLst>
          </p:cNvPr>
          <p:cNvSpPr/>
          <p:nvPr/>
        </p:nvSpPr>
        <p:spPr>
          <a:xfrm>
            <a:off x="5761099" y="1425411"/>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a:extLst>
              <a:ext uri="{FF2B5EF4-FFF2-40B4-BE49-F238E27FC236}">
                <a16:creationId xmlns:a16="http://schemas.microsoft.com/office/drawing/2014/main" id="{EB8B44DE-65CE-EAA9-3803-3E8AFFAE4FDE}"/>
              </a:ext>
            </a:extLst>
          </p:cNvPr>
          <p:cNvSpPr/>
          <p:nvPr/>
        </p:nvSpPr>
        <p:spPr>
          <a:xfrm>
            <a:off x="5687575" y="2678602"/>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a:extLst>
              <a:ext uri="{FF2B5EF4-FFF2-40B4-BE49-F238E27FC236}">
                <a16:creationId xmlns:a16="http://schemas.microsoft.com/office/drawing/2014/main" id="{F76C0A7F-B612-5717-2CC0-ECABA466E11A}"/>
              </a:ext>
            </a:extLst>
          </p:cNvPr>
          <p:cNvSpPr/>
          <p:nvPr/>
        </p:nvSpPr>
        <p:spPr>
          <a:xfrm>
            <a:off x="560172" y="2849233"/>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FE6E7783-AA86-1DD9-C941-F90BB75E4CA1}"/>
              </a:ext>
            </a:extLst>
          </p:cNvPr>
          <p:cNvSpPr/>
          <p:nvPr/>
        </p:nvSpPr>
        <p:spPr>
          <a:xfrm>
            <a:off x="1068172" y="2816358"/>
            <a:ext cx="4033217" cy="44420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C3E5B877-BAEE-F321-D85E-796824E99E36}"/>
              </a:ext>
            </a:extLst>
          </p:cNvPr>
          <p:cNvSpPr/>
          <p:nvPr/>
        </p:nvSpPr>
        <p:spPr>
          <a:xfrm>
            <a:off x="6227443" y="2612668"/>
            <a:ext cx="4492693" cy="44420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66390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BC0771B-8916-45C2-B5AB-7C62CCF0B870}"/>
              </a:ext>
            </a:extLst>
          </p:cNvPr>
          <p:cNvPicPr>
            <a:picLocks noChangeAspect="1"/>
          </p:cNvPicPr>
          <p:nvPr/>
        </p:nvPicPr>
        <p:blipFill>
          <a:blip r:embed="rId2"/>
          <a:stretch>
            <a:fillRect/>
          </a:stretch>
        </p:blipFill>
        <p:spPr>
          <a:xfrm>
            <a:off x="1537651" y="28100"/>
            <a:ext cx="9116697" cy="6801799"/>
          </a:xfrm>
          <a:prstGeom prst="rect">
            <a:avLst/>
          </a:prstGeom>
        </p:spPr>
      </p:pic>
    </p:spTree>
    <p:extLst>
      <p:ext uri="{BB962C8B-B14F-4D97-AF65-F5344CB8AC3E}">
        <p14:creationId xmlns:p14="http://schemas.microsoft.com/office/powerpoint/2010/main" val="1193062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5" name="Oval 4"/>
          <p:cNvSpPr>
            <a:spLocks noChangeArrowheads="1"/>
          </p:cNvSpPr>
          <p:nvPr/>
        </p:nvSpPr>
        <p:spPr bwMode="auto">
          <a:xfrm>
            <a:off x="5303838" y="3573463"/>
            <a:ext cx="1439862" cy="647700"/>
          </a:xfrm>
          <a:prstGeom prst="ellipse">
            <a:avLst/>
          </a:prstGeom>
          <a:noFill/>
          <a:ln w="9525">
            <a:solidFill>
              <a:schemeClr val="tx1"/>
            </a:solidFill>
            <a:round/>
            <a:headEnd/>
            <a:tailEnd/>
          </a:ln>
        </p:spPr>
        <p:txBody>
          <a:bodyPr wrap="none" anchor="ctr"/>
          <a:lstStyle/>
          <a:p>
            <a:pPr algn="ctr"/>
            <a:endParaRPr lang="it-IT" altLang="it-IT"/>
          </a:p>
        </p:txBody>
      </p:sp>
      <p:sp>
        <p:nvSpPr>
          <p:cNvPr id="169986" name="Text Box 5"/>
          <p:cNvSpPr txBox="1">
            <a:spLocks noChangeArrowheads="1"/>
          </p:cNvSpPr>
          <p:nvPr/>
        </p:nvSpPr>
        <p:spPr bwMode="auto">
          <a:xfrm>
            <a:off x="5599053" y="3709988"/>
            <a:ext cx="898644" cy="369332"/>
          </a:xfrm>
          <a:prstGeom prst="rect">
            <a:avLst/>
          </a:prstGeom>
          <a:noFill/>
          <a:ln w="9525">
            <a:noFill/>
            <a:miter lim="800000"/>
            <a:headEnd/>
            <a:tailEnd/>
          </a:ln>
        </p:spPr>
        <p:txBody>
          <a:bodyPr wrap="none">
            <a:spAutoFit/>
          </a:bodyPr>
          <a:lstStyle/>
          <a:p>
            <a:pPr algn="ctr"/>
            <a:r>
              <a:rPr lang="it-IT" altLang="it-IT"/>
              <a:t>Asthma</a:t>
            </a:r>
          </a:p>
        </p:txBody>
      </p:sp>
      <p:sp>
        <p:nvSpPr>
          <p:cNvPr id="169987" name="Text Box 4"/>
          <p:cNvSpPr txBox="1">
            <a:spLocks noChangeArrowheads="1"/>
          </p:cNvSpPr>
          <p:nvPr/>
        </p:nvSpPr>
        <p:spPr bwMode="auto">
          <a:xfrm>
            <a:off x="3883881" y="607631"/>
            <a:ext cx="3703514" cy="523220"/>
          </a:xfrm>
          <a:prstGeom prst="rect">
            <a:avLst/>
          </a:prstGeom>
          <a:noFill/>
          <a:ln w="9525" algn="ctr">
            <a:noFill/>
            <a:miter lim="800000"/>
            <a:headEnd/>
            <a:tailEnd/>
          </a:ln>
        </p:spPr>
        <p:txBody>
          <a:bodyPr wrap="none">
            <a:spAutoFit/>
          </a:bodyPr>
          <a:lstStyle/>
          <a:p>
            <a:pPr algn="ctr"/>
            <a:r>
              <a:rPr lang="it-IT" altLang="it-IT" sz="2800" dirty="0"/>
              <a:t>Le comorbilità nell’asma</a:t>
            </a:r>
          </a:p>
        </p:txBody>
      </p:sp>
      <p:sp>
        <p:nvSpPr>
          <p:cNvPr id="169988" name="Line 4"/>
          <p:cNvSpPr>
            <a:spLocks noChangeShapeType="1"/>
          </p:cNvSpPr>
          <p:nvPr/>
        </p:nvSpPr>
        <p:spPr bwMode="auto">
          <a:xfrm>
            <a:off x="2279650" y="1196975"/>
            <a:ext cx="8388350" cy="0"/>
          </a:xfrm>
          <a:prstGeom prst="line">
            <a:avLst/>
          </a:prstGeom>
          <a:noFill/>
          <a:ln w="28575">
            <a:solidFill>
              <a:srgbClr val="FFCC00"/>
            </a:solidFill>
            <a:round/>
            <a:headEnd/>
            <a:tailEnd/>
          </a:ln>
        </p:spPr>
        <p:txBody>
          <a:bodyPr/>
          <a:lstStyle/>
          <a:p>
            <a:endParaRPr lang="it-IT" dirty="0"/>
          </a:p>
        </p:txBody>
      </p:sp>
      <p:grpSp>
        <p:nvGrpSpPr>
          <p:cNvPr id="169989" name="Group 18"/>
          <p:cNvGrpSpPr>
            <a:grpSpLocks/>
          </p:cNvGrpSpPr>
          <p:nvPr/>
        </p:nvGrpSpPr>
        <p:grpSpPr bwMode="auto">
          <a:xfrm>
            <a:off x="5375275" y="1557338"/>
            <a:ext cx="1512888" cy="1225550"/>
            <a:chOff x="2472" y="981"/>
            <a:chExt cx="771" cy="680"/>
          </a:xfrm>
        </p:grpSpPr>
        <p:sp>
          <p:nvSpPr>
            <p:cNvPr id="170045" name="Rectangle 6"/>
            <p:cNvSpPr>
              <a:spLocks noChangeArrowheads="1"/>
            </p:cNvSpPr>
            <p:nvPr/>
          </p:nvSpPr>
          <p:spPr bwMode="auto">
            <a:xfrm>
              <a:off x="2472" y="981"/>
              <a:ext cx="771" cy="680"/>
            </a:xfrm>
            <a:prstGeom prst="rect">
              <a:avLst/>
            </a:prstGeom>
            <a:noFill/>
            <a:ln w="9525">
              <a:solidFill>
                <a:schemeClr val="tx1"/>
              </a:solidFill>
              <a:miter lim="800000"/>
              <a:headEnd/>
              <a:tailEnd/>
            </a:ln>
          </p:spPr>
          <p:txBody>
            <a:bodyPr wrap="none" anchor="ctr"/>
            <a:lstStyle/>
            <a:p>
              <a:pPr algn="ctr"/>
              <a:endParaRPr lang="it-IT" altLang="it-IT"/>
            </a:p>
          </p:txBody>
        </p:sp>
        <p:sp>
          <p:nvSpPr>
            <p:cNvPr id="170046" name="Text Box 9"/>
            <p:cNvSpPr txBox="1">
              <a:spLocks noChangeArrowheads="1"/>
            </p:cNvSpPr>
            <p:nvPr/>
          </p:nvSpPr>
          <p:spPr bwMode="auto">
            <a:xfrm>
              <a:off x="2504" y="989"/>
              <a:ext cx="719" cy="564"/>
            </a:xfrm>
            <a:prstGeom prst="rect">
              <a:avLst/>
            </a:prstGeom>
            <a:noFill/>
            <a:ln w="9525">
              <a:noFill/>
              <a:miter lim="800000"/>
              <a:headEnd/>
              <a:tailEnd/>
            </a:ln>
          </p:spPr>
          <p:txBody>
            <a:bodyPr>
              <a:spAutoFit/>
            </a:bodyPr>
            <a:lstStyle/>
            <a:p>
              <a:pPr algn="ctr"/>
              <a:r>
                <a:rPr lang="it-IT" altLang="it-IT" sz="1500"/>
                <a:t>Rhinitis:</a:t>
              </a:r>
            </a:p>
            <a:p>
              <a:pPr algn="ctr"/>
              <a:r>
                <a:rPr lang="it-IT" altLang="it-IT" sz="1500"/>
                <a:t>Allergic</a:t>
              </a:r>
            </a:p>
            <a:p>
              <a:pPr algn="ctr"/>
              <a:r>
                <a:rPr lang="it-IT" altLang="it-IT" sz="1500"/>
                <a:t>Nonallergic</a:t>
              </a:r>
            </a:p>
            <a:p>
              <a:pPr algn="ctr"/>
              <a:r>
                <a:rPr lang="it-IT" altLang="it-IT" sz="1500"/>
                <a:t>polypoid</a:t>
              </a:r>
            </a:p>
          </p:txBody>
        </p:sp>
      </p:grpSp>
      <p:grpSp>
        <p:nvGrpSpPr>
          <p:cNvPr id="169990" name="Group 17"/>
          <p:cNvGrpSpPr>
            <a:grpSpLocks/>
          </p:cNvGrpSpPr>
          <p:nvPr/>
        </p:nvGrpSpPr>
        <p:grpSpPr bwMode="auto">
          <a:xfrm>
            <a:off x="7359650" y="2133603"/>
            <a:ext cx="1257300" cy="554038"/>
            <a:chOff x="1181" y="2014"/>
            <a:chExt cx="792" cy="349"/>
          </a:xfrm>
        </p:grpSpPr>
        <p:sp>
          <p:nvSpPr>
            <p:cNvPr id="170043" name="Rectangle 15"/>
            <p:cNvSpPr>
              <a:spLocks noChangeArrowheads="1"/>
            </p:cNvSpPr>
            <p:nvPr/>
          </p:nvSpPr>
          <p:spPr bwMode="auto">
            <a:xfrm>
              <a:off x="1202" y="2024"/>
              <a:ext cx="771" cy="317"/>
            </a:xfrm>
            <a:prstGeom prst="rect">
              <a:avLst/>
            </a:prstGeom>
            <a:noFill/>
            <a:ln w="9525">
              <a:solidFill>
                <a:schemeClr val="tx1"/>
              </a:solidFill>
              <a:miter lim="800000"/>
              <a:headEnd/>
              <a:tailEnd/>
            </a:ln>
          </p:spPr>
          <p:txBody>
            <a:bodyPr wrap="none" anchor="ctr"/>
            <a:lstStyle/>
            <a:p>
              <a:pPr algn="ctr"/>
              <a:endParaRPr lang="it-IT" altLang="it-IT"/>
            </a:p>
          </p:txBody>
        </p:sp>
        <p:sp>
          <p:nvSpPr>
            <p:cNvPr id="170044" name="Text Box 16"/>
            <p:cNvSpPr txBox="1">
              <a:spLocks noChangeArrowheads="1"/>
            </p:cNvSpPr>
            <p:nvPr/>
          </p:nvSpPr>
          <p:spPr bwMode="auto">
            <a:xfrm>
              <a:off x="1181" y="2014"/>
              <a:ext cx="773" cy="349"/>
            </a:xfrm>
            <a:prstGeom prst="rect">
              <a:avLst/>
            </a:prstGeom>
            <a:noFill/>
            <a:ln w="9525">
              <a:noFill/>
              <a:miter lim="800000"/>
              <a:headEnd/>
              <a:tailEnd/>
            </a:ln>
          </p:spPr>
          <p:txBody>
            <a:bodyPr wrap="none">
              <a:spAutoFit/>
            </a:bodyPr>
            <a:lstStyle/>
            <a:p>
              <a:pPr algn="ctr"/>
              <a:r>
                <a:rPr lang="it-IT" altLang="it-IT" sz="1500"/>
                <a:t>Chronic </a:t>
              </a:r>
            </a:p>
            <a:p>
              <a:pPr algn="ctr"/>
              <a:r>
                <a:rPr lang="it-IT" altLang="it-IT" sz="1500"/>
                <a:t>rhinosinusitis</a:t>
              </a:r>
            </a:p>
          </p:txBody>
        </p:sp>
      </p:grpSp>
      <p:grpSp>
        <p:nvGrpSpPr>
          <p:cNvPr id="169991" name="Group 20"/>
          <p:cNvGrpSpPr>
            <a:grpSpLocks/>
          </p:cNvGrpSpPr>
          <p:nvPr/>
        </p:nvGrpSpPr>
        <p:grpSpPr bwMode="auto">
          <a:xfrm>
            <a:off x="3071813" y="3700463"/>
            <a:ext cx="792162" cy="379412"/>
            <a:chOff x="1066" y="2478"/>
            <a:chExt cx="499" cy="239"/>
          </a:xfrm>
        </p:grpSpPr>
        <p:sp>
          <p:nvSpPr>
            <p:cNvPr id="170041" name="Rectangle 12"/>
            <p:cNvSpPr>
              <a:spLocks noChangeArrowheads="1"/>
            </p:cNvSpPr>
            <p:nvPr/>
          </p:nvSpPr>
          <p:spPr bwMode="auto">
            <a:xfrm>
              <a:off x="1066" y="2478"/>
              <a:ext cx="499" cy="226"/>
            </a:xfrm>
            <a:prstGeom prst="rect">
              <a:avLst/>
            </a:prstGeom>
            <a:noFill/>
            <a:ln w="9525">
              <a:solidFill>
                <a:schemeClr val="tx1"/>
              </a:solidFill>
              <a:miter lim="800000"/>
              <a:headEnd/>
              <a:tailEnd/>
            </a:ln>
          </p:spPr>
          <p:txBody>
            <a:bodyPr wrap="none" anchor="ctr"/>
            <a:lstStyle/>
            <a:p>
              <a:pPr algn="ctr"/>
              <a:endParaRPr lang="it-IT" altLang="it-IT"/>
            </a:p>
          </p:txBody>
        </p:sp>
        <p:sp>
          <p:nvSpPr>
            <p:cNvPr id="170042" name="Text Box 19"/>
            <p:cNvSpPr txBox="1">
              <a:spLocks noChangeArrowheads="1"/>
            </p:cNvSpPr>
            <p:nvPr/>
          </p:nvSpPr>
          <p:spPr bwMode="auto">
            <a:xfrm>
              <a:off x="1133" y="2513"/>
              <a:ext cx="393" cy="204"/>
            </a:xfrm>
            <a:prstGeom prst="rect">
              <a:avLst/>
            </a:prstGeom>
            <a:noFill/>
            <a:ln w="9525">
              <a:noFill/>
              <a:miter lim="800000"/>
              <a:headEnd/>
              <a:tailEnd/>
            </a:ln>
          </p:spPr>
          <p:txBody>
            <a:bodyPr wrap="none">
              <a:spAutoFit/>
            </a:bodyPr>
            <a:lstStyle/>
            <a:p>
              <a:pPr algn="ctr"/>
              <a:r>
                <a:rPr lang="it-IT" altLang="it-IT" sz="1500"/>
                <a:t>GERD</a:t>
              </a:r>
            </a:p>
          </p:txBody>
        </p:sp>
      </p:grpSp>
      <p:grpSp>
        <p:nvGrpSpPr>
          <p:cNvPr id="169992" name="Group 22"/>
          <p:cNvGrpSpPr>
            <a:grpSpLocks/>
          </p:cNvGrpSpPr>
          <p:nvPr/>
        </p:nvGrpSpPr>
        <p:grpSpPr bwMode="auto">
          <a:xfrm>
            <a:off x="3432176" y="4403725"/>
            <a:ext cx="792163" cy="323850"/>
            <a:chOff x="1020" y="2956"/>
            <a:chExt cx="499" cy="204"/>
          </a:xfrm>
        </p:grpSpPr>
        <p:sp>
          <p:nvSpPr>
            <p:cNvPr id="170039" name="Rectangle 14"/>
            <p:cNvSpPr>
              <a:spLocks noChangeArrowheads="1"/>
            </p:cNvSpPr>
            <p:nvPr/>
          </p:nvSpPr>
          <p:spPr bwMode="auto">
            <a:xfrm>
              <a:off x="1020" y="2976"/>
              <a:ext cx="499" cy="182"/>
            </a:xfrm>
            <a:prstGeom prst="rect">
              <a:avLst/>
            </a:prstGeom>
            <a:noFill/>
            <a:ln w="9525">
              <a:solidFill>
                <a:schemeClr val="tx1"/>
              </a:solidFill>
              <a:miter lim="800000"/>
              <a:headEnd/>
              <a:tailEnd/>
            </a:ln>
          </p:spPr>
          <p:txBody>
            <a:bodyPr wrap="none" anchor="ctr"/>
            <a:lstStyle/>
            <a:p>
              <a:pPr algn="ctr"/>
              <a:endParaRPr lang="it-IT" altLang="it-IT"/>
            </a:p>
          </p:txBody>
        </p:sp>
        <p:sp>
          <p:nvSpPr>
            <p:cNvPr id="170040" name="Text Box 21"/>
            <p:cNvSpPr txBox="1">
              <a:spLocks noChangeArrowheads="1"/>
            </p:cNvSpPr>
            <p:nvPr/>
          </p:nvSpPr>
          <p:spPr bwMode="auto">
            <a:xfrm>
              <a:off x="1033" y="2956"/>
              <a:ext cx="475" cy="204"/>
            </a:xfrm>
            <a:prstGeom prst="rect">
              <a:avLst/>
            </a:prstGeom>
            <a:noFill/>
            <a:ln w="9525">
              <a:noFill/>
              <a:miter lim="800000"/>
              <a:headEnd/>
              <a:tailEnd/>
            </a:ln>
          </p:spPr>
          <p:txBody>
            <a:bodyPr wrap="none">
              <a:spAutoFit/>
            </a:bodyPr>
            <a:lstStyle/>
            <a:p>
              <a:pPr algn="ctr"/>
              <a:r>
                <a:rPr lang="it-IT" altLang="it-IT" sz="1500"/>
                <a:t>obesity</a:t>
              </a:r>
            </a:p>
          </p:txBody>
        </p:sp>
      </p:grpSp>
      <p:grpSp>
        <p:nvGrpSpPr>
          <p:cNvPr id="169993" name="Group 25"/>
          <p:cNvGrpSpPr>
            <a:grpSpLocks/>
          </p:cNvGrpSpPr>
          <p:nvPr/>
        </p:nvGrpSpPr>
        <p:grpSpPr bwMode="auto">
          <a:xfrm>
            <a:off x="2778126" y="5053013"/>
            <a:ext cx="1444625" cy="323850"/>
            <a:chOff x="972" y="3375"/>
            <a:chExt cx="910" cy="204"/>
          </a:xfrm>
        </p:grpSpPr>
        <p:sp>
          <p:nvSpPr>
            <p:cNvPr id="170037" name="Rectangle 23"/>
            <p:cNvSpPr>
              <a:spLocks noChangeArrowheads="1"/>
            </p:cNvSpPr>
            <p:nvPr/>
          </p:nvSpPr>
          <p:spPr bwMode="auto">
            <a:xfrm>
              <a:off x="975" y="3385"/>
              <a:ext cx="907" cy="181"/>
            </a:xfrm>
            <a:prstGeom prst="rect">
              <a:avLst/>
            </a:prstGeom>
            <a:noFill/>
            <a:ln w="9525">
              <a:solidFill>
                <a:schemeClr val="tx1"/>
              </a:solidFill>
              <a:miter lim="800000"/>
              <a:headEnd/>
              <a:tailEnd/>
            </a:ln>
          </p:spPr>
          <p:txBody>
            <a:bodyPr wrap="none" anchor="ctr"/>
            <a:lstStyle/>
            <a:p>
              <a:pPr algn="ctr"/>
              <a:endParaRPr lang="it-IT" altLang="it-IT"/>
            </a:p>
          </p:txBody>
        </p:sp>
        <p:sp>
          <p:nvSpPr>
            <p:cNvPr id="170038" name="Text Box 24"/>
            <p:cNvSpPr txBox="1">
              <a:spLocks noChangeArrowheads="1"/>
            </p:cNvSpPr>
            <p:nvPr/>
          </p:nvSpPr>
          <p:spPr bwMode="auto">
            <a:xfrm>
              <a:off x="972" y="3375"/>
              <a:ext cx="868" cy="204"/>
            </a:xfrm>
            <a:prstGeom prst="rect">
              <a:avLst/>
            </a:prstGeom>
            <a:noFill/>
            <a:ln w="9525">
              <a:noFill/>
              <a:miter lim="800000"/>
              <a:headEnd/>
              <a:tailEnd/>
            </a:ln>
          </p:spPr>
          <p:txBody>
            <a:bodyPr wrap="none">
              <a:spAutoFit/>
            </a:bodyPr>
            <a:lstStyle/>
            <a:p>
              <a:pPr algn="ctr"/>
              <a:r>
                <a:rPr lang="it-IT" altLang="it-IT" sz="1500"/>
                <a:t>Sleep disorders</a:t>
              </a:r>
            </a:p>
          </p:txBody>
        </p:sp>
      </p:grpSp>
      <p:grpSp>
        <p:nvGrpSpPr>
          <p:cNvPr id="169994" name="Group 28"/>
          <p:cNvGrpSpPr>
            <a:grpSpLocks/>
          </p:cNvGrpSpPr>
          <p:nvPr/>
        </p:nvGrpSpPr>
        <p:grpSpPr bwMode="auto">
          <a:xfrm>
            <a:off x="4037016" y="5688018"/>
            <a:ext cx="1223963" cy="554038"/>
            <a:chOff x="2562" y="3475"/>
            <a:chExt cx="771" cy="349"/>
          </a:xfrm>
        </p:grpSpPr>
        <p:sp>
          <p:nvSpPr>
            <p:cNvPr id="170035" name="Rectangle 26"/>
            <p:cNvSpPr>
              <a:spLocks noChangeArrowheads="1"/>
            </p:cNvSpPr>
            <p:nvPr/>
          </p:nvSpPr>
          <p:spPr bwMode="auto">
            <a:xfrm>
              <a:off x="2562" y="3475"/>
              <a:ext cx="771" cy="318"/>
            </a:xfrm>
            <a:prstGeom prst="rect">
              <a:avLst/>
            </a:prstGeom>
            <a:noFill/>
            <a:ln w="9525">
              <a:solidFill>
                <a:schemeClr val="tx1"/>
              </a:solidFill>
              <a:miter lim="800000"/>
              <a:headEnd/>
              <a:tailEnd/>
            </a:ln>
          </p:spPr>
          <p:txBody>
            <a:bodyPr wrap="none" anchor="ctr"/>
            <a:lstStyle/>
            <a:p>
              <a:pPr algn="ctr"/>
              <a:endParaRPr lang="it-IT" altLang="it-IT"/>
            </a:p>
          </p:txBody>
        </p:sp>
        <p:sp>
          <p:nvSpPr>
            <p:cNvPr id="170036" name="Text Box 27"/>
            <p:cNvSpPr txBox="1">
              <a:spLocks noChangeArrowheads="1"/>
            </p:cNvSpPr>
            <p:nvPr/>
          </p:nvSpPr>
          <p:spPr bwMode="auto">
            <a:xfrm>
              <a:off x="2588" y="3475"/>
              <a:ext cx="745" cy="349"/>
            </a:xfrm>
            <a:prstGeom prst="rect">
              <a:avLst/>
            </a:prstGeom>
            <a:noFill/>
            <a:ln w="9525">
              <a:noFill/>
              <a:miter lim="800000"/>
              <a:headEnd/>
              <a:tailEnd/>
            </a:ln>
          </p:spPr>
          <p:txBody>
            <a:bodyPr wrap="none">
              <a:spAutoFit/>
            </a:bodyPr>
            <a:lstStyle/>
            <a:p>
              <a:pPr algn="ctr"/>
              <a:r>
                <a:rPr lang="it-IT" altLang="it-IT" sz="1500"/>
                <a:t>Hormonal</a:t>
              </a:r>
            </a:p>
            <a:p>
              <a:pPr algn="ctr"/>
              <a:r>
                <a:rPr lang="it-IT" altLang="it-IT" sz="1500"/>
                <a:t>disturbances</a:t>
              </a:r>
            </a:p>
          </p:txBody>
        </p:sp>
      </p:grpSp>
      <p:grpSp>
        <p:nvGrpSpPr>
          <p:cNvPr id="169995" name="Group 32"/>
          <p:cNvGrpSpPr>
            <a:grpSpLocks/>
          </p:cNvGrpSpPr>
          <p:nvPr/>
        </p:nvGrpSpPr>
        <p:grpSpPr bwMode="auto">
          <a:xfrm>
            <a:off x="5732463" y="5300663"/>
            <a:ext cx="1587500" cy="1079500"/>
            <a:chOff x="3513" y="3430"/>
            <a:chExt cx="1000" cy="680"/>
          </a:xfrm>
        </p:grpSpPr>
        <p:sp>
          <p:nvSpPr>
            <p:cNvPr id="170033" name="Rectangle 29"/>
            <p:cNvSpPr>
              <a:spLocks noChangeArrowheads="1"/>
            </p:cNvSpPr>
            <p:nvPr/>
          </p:nvSpPr>
          <p:spPr bwMode="auto">
            <a:xfrm>
              <a:off x="3515" y="3430"/>
              <a:ext cx="998" cy="680"/>
            </a:xfrm>
            <a:prstGeom prst="rect">
              <a:avLst/>
            </a:prstGeom>
            <a:noFill/>
            <a:ln w="9525">
              <a:solidFill>
                <a:schemeClr val="tx1"/>
              </a:solidFill>
              <a:miter lim="800000"/>
              <a:headEnd/>
              <a:tailEnd/>
            </a:ln>
          </p:spPr>
          <p:txBody>
            <a:bodyPr wrap="none" anchor="ctr"/>
            <a:lstStyle/>
            <a:p>
              <a:pPr algn="ctr"/>
              <a:endParaRPr lang="it-IT" altLang="it-IT"/>
            </a:p>
          </p:txBody>
        </p:sp>
        <p:sp>
          <p:nvSpPr>
            <p:cNvPr id="170034" name="Text Box 31"/>
            <p:cNvSpPr txBox="1">
              <a:spLocks noChangeArrowheads="1"/>
            </p:cNvSpPr>
            <p:nvPr/>
          </p:nvSpPr>
          <p:spPr bwMode="auto">
            <a:xfrm>
              <a:off x="3513" y="3431"/>
              <a:ext cx="976" cy="640"/>
            </a:xfrm>
            <a:prstGeom prst="rect">
              <a:avLst/>
            </a:prstGeom>
            <a:noFill/>
            <a:ln w="9525">
              <a:noFill/>
              <a:miter lim="800000"/>
              <a:headEnd/>
              <a:tailEnd/>
            </a:ln>
          </p:spPr>
          <p:txBody>
            <a:bodyPr wrap="none">
              <a:spAutoFit/>
            </a:bodyPr>
            <a:lstStyle/>
            <a:p>
              <a:pPr algn="ctr"/>
              <a:r>
                <a:rPr lang="it-IT" altLang="it-IT" sz="1500"/>
                <a:t>Other conditions:</a:t>
              </a:r>
            </a:p>
            <a:p>
              <a:pPr algn="ctr"/>
              <a:r>
                <a:rPr lang="it-IT" altLang="it-IT" sz="1500"/>
                <a:t>Atopic dermatitis</a:t>
              </a:r>
            </a:p>
            <a:p>
              <a:pPr algn="ctr"/>
              <a:r>
                <a:rPr lang="it-IT" altLang="it-IT" sz="1500"/>
                <a:t>ABPA</a:t>
              </a:r>
            </a:p>
            <a:p>
              <a:pPr algn="ctr"/>
              <a:r>
                <a:rPr lang="it-IT" altLang="it-IT" sz="1500"/>
                <a:t>Bronchiectasis</a:t>
              </a:r>
            </a:p>
          </p:txBody>
        </p:sp>
      </p:grpSp>
      <p:grpSp>
        <p:nvGrpSpPr>
          <p:cNvPr id="169996" name="Group 35"/>
          <p:cNvGrpSpPr>
            <a:grpSpLocks/>
          </p:cNvGrpSpPr>
          <p:nvPr/>
        </p:nvGrpSpPr>
        <p:grpSpPr bwMode="auto">
          <a:xfrm>
            <a:off x="7399341" y="4652967"/>
            <a:ext cx="1223963" cy="554038"/>
            <a:chOff x="3787" y="2886"/>
            <a:chExt cx="771" cy="349"/>
          </a:xfrm>
        </p:grpSpPr>
        <p:sp>
          <p:nvSpPr>
            <p:cNvPr id="170031" name="Rectangle 33"/>
            <p:cNvSpPr>
              <a:spLocks noChangeArrowheads="1"/>
            </p:cNvSpPr>
            <p:nvPr/>
          </p:nvSpPr>
          <p:spPr bwMode="auto">
            <a:xfrm>
              <a:off x="3787" y="2886"/>
              <a:ext cx="771" cy="317"/>
            </a:xfrm>
            <a:prstGeom prst="rect">
              <a:avLst/>
            </a:prstGeom>
            <a:noFill/>
            <a:ln w="9525">
              <a:solidFill>
                <a:schemeClr val="tx1"/>
              </a:solidFill>
              <a:miter lim="800000"/>
              <a:headEnd/>
              <a:tailEnd/>
            </a:ln>
          </p:spPr>
          <p:txBody>
            <a:bodyPr wrap="none" anchor="ctr"/>
            <a:lstStyle/>
            <a:p>
              <a:pPr algn="ctr"/>
              <a:endParaRPr lang="it-IT" altLang="it-IT"/>
            </a:p>
          </p:txBody>
        </p:sp>
        <p:sp>
          <p:nvSpPr>
            <p:cNvPr id="170032" name="Text Box 34"/>
            <p:cNvSpPr txBox="1">
              <a:spLocks noChangeArrowheads="1"/>
            </p:cNvSpPr>
            <p:nvPr/>
          </p:nvSpPr>
          <p:spPr bwMode="auto">
            <a:xfrm>
              <a:off x="3809" y="2886"/>
              <a:ext cx="676" cy="349"/>
            </a:xfrm>
            <a:prstGeom prst="rect">
              <a:avLst/>
            </a:prstGeom>
            <a:noFill/>
            <a:ln w="9525">
              <a:noFill/>
              <a:miter lim="800000"/>
              <a:headEnd/>
              <a:tailEnd/>
            </a:ln>
          </p:spPr>
          <p:txBody>
            <a:bodyPr wrap="none">
              <a:spAutoFit/>
            </a:bodyPr>
            <a:lstStyle/>
            <a:p>
              <a:pPr algn="ctr"/>
              <a:r>
                <a:rPr lang="it-IT" altLang="it-IT" sz="1500"/>
                <a:t>Respiratory</a:t>
              </a:r>
            </a:p>
            <a:p>
              <a:pPr algn="ctr"/>
              <a:r>
                <a:rPr lang="it-IT" altLang="it-IT" sz="1500"/>
                <a:t>infections</a:t>
              </a:r>
            </a:p>
          </p:txBody>
        </p:sp>
      </p:grpSp>
      <p:grpSp>
        <p:nvGrpSpPr>
          <p:cNvPr id="169997" name="Group 38"/>
          <p:cNvGrpSpPr>
            <a:grpSpLocks/>
          </p:cNvGrpSpPr>
          <p:nvPr/>
        </p:nvGrpSpPr>
        <p:grpSpPr bwMode="auto">
          <a:xfrm>
            <a:off x="8342309" y="4005264"/>
            <a:ext cx="720725" cy="363537"/>
            <a:chOff x="4195" y="2341"/>
            <a:chExt cx="454" cy="229"/>
          </a:xfrm>
        </p:grpSpPr>
        <p:sp>
          <p:nvSpPr>
            <p:cNvPr id="170029" name="Rectangle 36"/>
            <p:cNvSpPr>
              <a:spLocks noChangeArrowheads="1"/>
            </p:cNvSpPr>
            <p:nvPr/>
          </p:nvSpPr>
          <p:spPr bwMode="auto">
            <a:xfrm>
              <a:off x="4195" y="2341"/>
              <a:ext cx="454" cy="227"/>
            </a:xfrm>
            <a:prstGeom prst="rect">
              <a:avLst/>
            </a:prstGeom>
            <a:noFill/>
            <a:ln w="9525">
              <a:solidFill>
                <a:schemeClr val="tx1"/>
              </a:solidFill>
              <a:miter lim="800000"/>
              <a:headEnd/>
              <a:tailEnd/>
            </a:ln>
          </p:spPr>
          <p:txBody>
            <a:bodyPr wrap="none" anchor="ctr"/>
            <a:lstStyle/>
            <a:p>
              <a:pPr algn="ctr"/>
              <a:endParaRPr lang="it-IT" altLang="it-IT"/>
            </a:p>
          </p:txBody>
        </p:sp>
        <p:sp>
          <p:nvSpPr>
            <p:cNvPr id="170030" name="Text Box 37"/>
            <p:cNvSpPr txBox="1">
              <a:spLocks noChangeArrowheads="1"/>
            </p:cNvSpPr>
            <p:nvPr/>
          </p:nvSpPr>
          <p:spPr bwMode="auto">
            <a:xfrm>
              <a:off x="4219" y="2366"/>
              <a:ext cx="397" cy="204"/>
            </a:xfrm>
            <a:prstGeom prst="rect">
              <a:avLst/>
            </a:prstGeom>
            <a:noFill/>
            <a:ln w="9525">
              <a:noFill/>
              <a:miter lim="800000"/>
              <a:headEnd/>
              <a:tailEnd/>
            </a:ln>
          </p:spPr>
          <p:txBody>
            <a:bodyPr wrap="none">
              <a:spAutoFit/>
            </a:bodyPr>
            <a:lstStyle/>
            <a:p>
              <a:pPr algn="ctr"/>
              <a:r>
                <a:rPr lang="it-IT" altLang="it-IT" sz="1500"/>
                <a:t>COPD</a:t>
              </a:r>
            </a:p>
          </p:txBody>
        </p:sp>
      </p:grpSp>
      <p:grpSp>
        <p:nvGrpSpPr>
          <p:cNvPr id="169998" name="Group 41"/>
          <p:cNvGrpSpPr>
            <a:grpSpLocks/>
          </p:cNvGrpSpPr>
          <p:nvPr/>
        </p:nvGrpSpPr>
        <p:grpSpPr bwMode="auto">
          <a:xfrm>
            <a:off x="7716838" y="3068640"/>
            <a:ext cx="1881188" cy="554038"/>
            <a:chOff x="4241" y="1406"/>
            <a:chExt cx="1185" cy="349"/>
          </a:xfrm>
        </p:grpSpPr>
        <p:sp>
          <p:nvSpPr>
            <p:cNvPr id="170027" name="Rectangle 39"/>
            <p:cNvSpPr>
              <a:spLocks noChangeArrowheads="1"/>
            </p:cNvSpPr>
            <p:nvPr/>
          </p:nvSpPr>
          <p:spPr bwMode="auto">
            <a:xfrm>
              <a:off x="4241" y="1434"/>
              <a:ext cx="1179" cy="318"/>
            </a:xfrm>
            <a:prstGeom prst="rect">
              <a:avLst/>
            </a:prstGeom>
            <a:noFill/>
            <a:ln w="9525">
              <a:solidFill>
                <a:schemeClr val="tx1"/>
              </a:solidFill>
              <a:miter lim="800000"/>
              <a:headEnd/>
              <a:tailEnd/>
            </a:ln>
          </p:spPr>
          <p:txBody>
            <a:bodyPr wrap="none" anchor="ctr"/>
            <a:lstStyle/>
            <a:p>
              <a:pPr algn="ctr"/>
              <a:endParaRPr lang="it-IT" altLang="it-IT"/>
            </a:p>
          </p:txBody>
        </p:sp>
        <p:sp>
          <p:nvSpPr>
            <p:cNvPr id="170028" name="Text Box 40"/>
            <p:cNvSpPr txBox="1">
              <a:spLocks noChangeArrowheads="1"/>
            </p:cNvSpPr>
            <p:nvPr/>
          </p:nvSpPr>
          <p:spPr bwMode="auto">
            <a:xfrm>
              <a:off x="4257" y="1406"/>
              <a:ext cx="1169" cy="349"/>
            </a:xfrm>
            <a:prstGeom prst="rect">
              <a:avLst/>
            </a:prstGeom>
            <a:noFill/>
            <a:ln w="9525">
              <a:noFill/>
              <a:miter lim="800000"/>
              <a:headEnd/>
              <a:tailEnd/>
            </a:ln>
          </p:spPr>
          <p:txBody>
            <a:bodyPr wrap="none">
              <a:spAutoFit/>
            </a:bodyPr>
            <a:lstStyle/>
            <a:p>
              <a:pPr algn="ctr"/>
              <a:r>
                <a:rPr lang="it-IT" altLang="it-IT" sz="1500"/>
                <a:t>Smoking</a:t>
              </a:r>
            </a:p>
            <a:p>
              <a:pPr algn="ctr"/>
              <a:r>
                <a:rPr lang="it-IT" altLang="it-IT" sz="1500"/>
                <a:t>Nicotine dependence</a:t>
              </a:r>
            </a:p>
          </p:txBody>
        </p:sp>
      </p:grpSp>
      <p:grpSp>
        <p:nvGrpSpPr>
          <p:cNvPr id="169999" name="Group 44"/>
          <p:cNvGrpSpPr>
            <a:grpSpLocks/>
          </p:cNvGrpSpPr>
          <p:nvPr/>
        </p:nvGrpSpPr>
        <p:grpSpPr bwMode="auto">
          <a:xfrm>
            <a:off x="3362328" y="1916113"/>
            <a:ext cx="1227138" cy="576262"/>
            <a:chOff x="4014" y="1207"/>
            <a:chExt cx="773" cy="363"/>
          </a:xfrm>
        </p:grpSpPr>
        <p:sp>
          <p:nvSpPr>
            <p:cNvPr id="170025" name="Rectangle 42"/>
            <p:cNvSpPr>
              <a:spLocks noChangeArrowheads="1"/>
            </p:cNvSpPr>
            <p:nvPr/>
          </p:nvSpPr>
          <p:spPr bwMode="auto">
            <a:xfrm>
              <a:off x="4014" y="1207"/>
              <a:ext cx="771" cy="363"/>
            </a:xfrm>
            <a:prstGeom prst="rect">
              <a:avLst/>
            </a:prstGeom>
            <a:noFill/>
            <a:ln w="9525">
              <a:solidFill>
                <a:schemeClr val="tx1"/>
              </a:solidFill>
              <a:miter lim="800000"/>
              <a:headEnd/>
              <a:tailEnd/>
            </a:ln>
          </p:spPr>
          <p:txBody>
            <a:bodyPr wrap="none" anchor="ctr"/>
            <a:lstStyle/>
            <a:p>
              <a:pPr algn="ctr"/>
              <a:endParaRPr lang="it-IT" altLang="it-IT"/>
            </a:p>
          </p:txBody>
        </p:sp>
        <p:sp>
          <p:nvSpPr>
            <p:cNvPr id="170026" name="Text Box 43"/>
            <p:cNvSpPr txBox="1">
              <a:spLocks noChangeArrowheads="1"/>
            </p:cNvSpPr>
            <p:nvPr/>
          </p:nvSpPr>
          <p:spPr bwMode="auto">
            <a:xfrm>
              <a:off x="4056" y="1207"/>
              <a:ext cx="731" cy="349"/>
            </a:xfrm>
            <a:prstGeom prst="rect">
              <a:avLst/>
            </a:prstGeom>
            <a:noFill/>
            <a:ln w="9525">
              <a:noFill/>
              <a:miter lim="800000"/>
              <a:headEnd/>
              <a:tailEnd/>
            </a:ln>
          </p:spPr>
          <p:txBody>
            <a:bodyPr wrap="none">
              <a:spAutoFit/>
            </a:bodyPr>
            <a:lstStyle/>
            <a:p>
              <a:pPr algn="ctr"/>
              <a:r>
                <a:rPr lang="it-IT" altLang="it-IT" sz="1500"/>
                <a:t>Psychosocial</a:t>
              </a:r>
            </a:p>
            <a:p>
              <a:pPr algn="ctr"/>
              <a:r>
                <a:rPr lang="it-IT" altLang="it-IT" sz="1500"/>
                <a:t>factors</a:t>
              </a:r>
            </a:p>
          </p:txBody>
        </p:sp>
      </p:grpSp>
      <p:grpSp>
        <p:nvGrpSpPr>
          <p:cNvPr id="170000" name="Group 48"/>
          <p:cNvGrpSpPr>
            <a:grpSpLocks/>
          </p:cNvGrpSpPr>
          <p:nvPr/>
        </p:nvGrpSpPr>
        <p:grpSpPr bwMode="auto">
          <a:xfrm>
            <a:off x="2065336" y="2782889"/>
            <a:ext cx="2159000" cy="574675"/>
            <a:chOff x="3969" y="845"/>
            <a:chExt cx="1360" cy="362"/>
          </a:xfrm>
        </p:grpSpPr>
        <p:sp>
          <p:nvSpPr>
            <p:cNvPr id="170023" name="Text Box 46"/>
            <p:cNvSpPr txBox="1">
              <a:spLocks noChangeArrowheads="1"/>
            </p:cNvSpPr>
            <p:nvPr/>
          </p:nvSpPr>
          <p:spPr bwMode="auto">
            <a:xfrm>
              <a:off x="3998" y="845"/>
              <a:ext cx="1290" cy="349"/>
            </a:xfrm>
            <a:prstGeom prst="rect">
              <a:avLst/>
            </a:prstGeom>
            <a:noFill/>
            <a:ln w="9525">
              <a:noFill/>
              <a:miter lim="800000"/>
              <a:headEnd/>
              <a:tailEnd/>
            </a:ln>
          </p:spPr>
          <p:txBody>
            <a:bodyPr wrap="none">
              <a:spAutoFit/>
            </a:bodyPr>
            <a:lstStyle/>
            <a:p>
              <a:pPr algn="ctr"/>
              <a:r>
                <a:rPr lang="it-IT" altLang="it-IT" sz="1500"/>
                <a:t>Dysfunctional breathing</a:t>
              </a:r>
            </a:p>
            <a:p>
              <a:pPr algn="ctr"/>
              <a:r>
                <a:rPr lang="it-IT" altLang="it-IT" sz="1500"/>
                <a:t>Vocal cord dysfunction</a:t>
              </a:r>
            </a:p>
          </p:txBody>
        </p:sp>
        <p:sp>
          <p:nvSpPr>
            <p:cNvPr id="170024" name="Rectangle 47"/>
            <p:cNvSpPr>
              <a:spLocks noChangeArrowheads="1"/>
            </p:cNvSpPr>
            <p:nvPr/>
          </p:nvSpPr>
          <p:spPr bwMode="auto">
            <a:xfrm>
              <a:off x="3969" y="845"/>
              <a:ext cx="1360" cy="362"/>
            </a:xfrm>
            <a:prstGeom prst="rect">
              <a:avLst/>
            </a:prstGeom>
            <a:noFill/>
            <a:ln w="9525">
              <a:solidFill>
                <a:schemeClr val="tx1"/>
              </a:solidFill>
              <a:miter lim="800000"/>
              <a:headEnd/>
              <a:tailEnd/>
            </a:ln>
          </p:spPr>
          <p:txBody>
            <a:bodyPr wrap="none" anchor="ctr"/>
            <a:lstStyle/>
            <a:p>
              <a:pPr algn="ctr"/>
              <a:endParaRPr lang="it-IT" altLang="it-IT"/>
            </a:p>
          </p:txBody>
        </p:sp>
      </p:grpSp>
      <p:sp>
        <p:nvSpPr>
          <p:cNvPr id="170001" name="Line 49"/>
          <p:cNvSpPr>
            <a:spLocks noChangeShapeType="1"/>
          </p:cNvSpPr>
          <p:nvPr/>
        </p:nvSpPr>
        <p:spPr bwMode="auto">
          <a:xfrm flipH="1" flipV="1">
            <a:off x="6672264" y="4076701"/>
            <a:ext cx="719137" cy="576263"/>
          </a:xfrm>
          <a:prstGeom prst="line">
            <a:avLst/>
          </a:prstGeom>
          <a:noFill/>
          <a:ln w="9525">
            <a:solidFill>
              <a:schemeClr val="tx1"/>
            </a:solidFill>
            <a:round/>
            <a:headEnd/>
            <a:tailEnd type="triangle" w="med" len="med"/>
          </a:ln>
        </p:spPr>
        <p:txBody>
          <a:bodyPr/>
          <a:lstStyle/>
          <a:p>
            <a:endParaRPr lang="it-IT"/>
          </a:p>
        </p:txBody>
      </p:sp>
      <p:sp>
        <p:nvSpPr>
          <p:cNvPr id="170002" name="Line 50"/>
          <p:cNvSpPr>
            <a:spLocks noChangeShapeType="1"/>
          </p:cNvSpPr>
          <p:nvPr/>
        </p:nvSpPr>
        <p:spPr bwMode="auto">
          <a:xfrm flipH="1" flipV="1">
            <a:off x="6743701" y="3860801"/>
            <a:ext cx="1584325" cy="288925"/>
          </a:xfrm>
          <a:prstGeom prst="line">
            <a:avLst/>
          </a:prstGeom>
          <a:noFill/>
          <a:ln w="9525">
            <a:solidFill>
              <a:schemeClr val="tx1"/>
            </a:solidFill>
            <a:round/>
            <a:headEnd/>
            <a:tailEnd type="triangle" w="med" len="med"/>
          </a:ln>
        </p:spPr>
        <p:txBody>
          <a:bodyPr/>
          <a:lstStyle/>
          <a:p>
            <a:endParaRPr lang="it-IT"/>
          </a:p>
        </p:txBody>
      </p:sp>
      <p:sp>
        <p:nvSpPr>
          <p:cNvPr id="170003" name="Line 51"/>
          <p:cNvSpPr>
            <a:spLocks noChangeShapeType="1"/>
          </p:cNvSpPr>
          <p:nvPr/>
        </p:nvSpPr>
        <p:spPr bwMode="auto">
          <a:xfrm flipH="1">
            <a:off x="6600825" y="3357564"/>
            <a:ext cx="1079500" cy="358775"/>
          </a:xfrm>
          <a:prstGeom prst="line">
            <a:avLst/>
          </a:prstGeom>
          <a:noFill/>
          <a:ln w="9525">
            <a:solidFill>
              <a:schemeClr val="tx1"/>
            </a:solidFill>
            <a:round/>
            <a:headEnd/>
            <a:tailEnd type="triangle" w="med" len="med"/>
          </a:ln>
        </p:spPr>
        <p:txBody>
          <a:bodyPr/>
          <a:lstStyle/>
          <a:p>
            <a:endParaRPr lang="it-IT"/>
          </a:p>
        </p:txBody>
      </p:sp>
      <p:sp>
        <p:nvSpPr>
          <p:cNvPr id="170004" name="Line 52"/>
          <p:cNvSpPr>
            <a:spLocks noChangeShapeType="1"/>
          </p:cNvSpPr>
          <p:nvPr/>
        </p:nvSpPr>
        <p:spPr bwMode="auto">
          <a:xfrm flipH="1">
            <a:off x="6383338" y="2708276"/>
            <a:ext cx="1008062" cy="936625"/>
          </a:xfrm>
          <a:prstGeom prst="line">
            <a:avLst/>
          </a:prstGeom>
          <a:noFill/>
          <a:ln w="9525">
            <a:solidFill>
              <a:schemeClr val="tx1"/>
            </a:solidFill>
            <a:round/>
            <a:headEnd/>
            <a:tailEnd type="triangle" w="med" len="med"/>
          </a:ln>
        </p:spPr>
        <p:txBody>
          <a:bodyPr/>
          <a:lstStyle/>
          <a:p>
            <a:endParaRPr lang="it-IT"/>
          </a:p>
        </p:txBody>
      </p:sp>
      <p:sp>
        <p:nvSpPr>
          <p:cNvPr id="170005" name="Line 53"/>
          <p:cNvSpPr>
            <a:spLocks noChangeShapeType="1"/>
          </p:cNvSpPr>
          <p:nvPr/>
        </p:nvSpPr>
        <p:spPr bwMode="auto">
          <a:xfrm>
            <a:off x="5951538" y="2636839"/>
            <a:ext cx="0" cy="936625"/>
          </a:xfrm>
          <a:prstGeom prst="line">
            <a:avLst/>
          </a:prstGeom>
          <a:noFill/>
          <a:ln w="9525">
            <a:solidFill>
              <a:schemeClr val="tx1"/>
            </a:solidFill>
            <a:round/>
            <a:headEnd type="triangle" w="med" len="med"/>
            <a:tailEnd type="triangle" w="med" len="med"/>
          </a:ln>
        </p:spPr>
        <p:txBody>
          <a:bodyPr/>
          <a:lstStyle/>
          <a:p>
            <a:endParaRPr lang="it-IT"/>
          </a:p>
        </p:txBody>
      </p:sp>
      <p:sp>
        <p:nvSpPr>
          <p:cNvPr id="170006" name="Line 54"/>
          <p:cNvSpPr>
            <a:spLocks noChangeShapeType="1"/>
          </p:cNvSpPr>
          <p:nvPr/>
        </p:nvSpPr>
        <p:spPr bwMode="auto">
          <a:xfrm>
            <a:off x="4583114" y="2492376"/>
            <a:ext cx="936625" cy="1152525"/>
          </a:xfrm>
          <a:prstGeom prst="line">
            <a:avLst/>
          </a:prstGeom>
          <a:noFill/>
          <a:ln w="9525">
            <a:solidFill>
              <a:schemeClr val="tx1"/>
            </a:solidFill>
            <a:round/>
            <a:headEnd type="triangle" w="med" len="med"/>
            <a:tailEnd type="triangle" w="med" len="med"/>
          </a:ln>
        </p:spPr>
        <p:txBody>
          <a:bodyPr/>
          <a:lstStyle/>
          <a:p>
            <a:endParaRPr lang="it-IT"/>
          </a:p>
        </p:txBody>
      </p:sp>
      <p:sp>
        <p:nvSpPr>
          <p:cNvPr id="170007" name="Line 55"/>
          <p:cNvSpPr>
            <a:spLocks noChangeShapeType="1"/>
          </p:cNvSpPr>
          <p:nvPr/>
        </p:nvSpPr>
        <p:spPr bwMode="auto">
          <a:xfrm>
            <a:off x="4224339" y="3357563"/>
            <a:ext cx="1150937" cy="431800"/>
          </a:xfrm>
          <a:prstGeom prst="line">
            <a:avLst/>
          </a:prstGeom>
          <a:noFill/>
          <a:ln w="9525">
            <a:solidFill>
              <a:schemeClr val="tx1"/>
            </a:solidFill>
            <a:round/>
            <a:headEnd/>
            <a:tailEnd type="triangle" w="med" len="med"/>
          </a:ln>
        </p:spPr>
        <p:txBody>
          <a:bodyPr/>
          <a:lstStyle/>
          <a:p>
            <a:endParaRPr lang="it-IT"/>
          </a:p>
        </p:txBody>
      </p:sp>
      <p:sp>
        <p:nvSpPr>
          <p:cNvPr id="170008" name="Line 56"/>
          <p:cNvSpPr>
            <a:spLocks noChangeShapeType="1"/>
          </p:cNvSpPr>
          <p:nvPr/>
        </p:nvSpPr>
        <p:spPr bwMode="auto">
          <a:xfrm>
            <a:off x="3863976" y="3860801"/>
            <a:ext cx="1439863" cy="73025"/>
          </a:xfrm>
          <a:prstGeom prst="line">
            <a:avLst/>
          </a:prstGeom>
          <a:noFill/>
          <a:ln w="9525">
            <a:solidFill>
              <a:schemeClr val="tx1"/>
            </a:solidFill>
            <a:round/>
            <a:headEnd/>
            <a:tailEnd type="triangle" w="med" len="med"/>
          </a:ln>
        </p:spPr>
        <p:txBody>
          <a:bodyPr/>
          <a:lstStyle/>
          <a:p>
            <a:endParaRPr lang="it-IT"/>
          </a:p>
        </p:txBody>
      </p:sp>
      <p:sp>
        <p:nvSpPr>
          <p:cNvPr id="170009" name="Line 57"/>
          <p:cNvSpPr>
            <a:spLocks noChangeShapeType="1"/>
          </p:cNvSpPr>
          <p:nvPr/>
        </p:nvSpPr>
        <p:spPr bwMode="auto">
          <a:xfrm flipV="1">
            <a:off x="4224338" y="4076701"/>
            <a:ext cx="1223962" cy="504825"/>
          </a:xfrm>
          <a:prstGeom prst="line">
            <a:avLst/>
          </a:prstGeom>
          <a:noFill/>
          <a:ln w="9525">
            <a:solidFill>
              <a:schemeClr val="tx1"/>
            </a:solidFill>
            <a:round/>
            <a:headEnd/>
            <a:tailEnd type="triangle" w="med" len="med"/>
          </a:ln>
        </p:spPr>
        <p:txBody>
          <a:bodyPr/>
          <a:lstStyle/>
          <a:p>
            <a:endParaRPr lang="it-IT"/>
          </a:p>
        </p:txBody>
      </p:sp>
      <p:sp>
        <p:nvSpPr>
          <p:cNvPr id="170010" name="Line 58"/>
          <p:cNvSpPr>
            <a:spLocks noChangeShapeType="1"/>
          </p:cNvSpPr>
          <p:nvPr/>
        </p:nvSpPr>
        <p:spPr bwMode="auto">
          <a:xfrm flipV="1">
            <a:off x="4224338" y="4149725"/>
            <a:ext cx="1293812" cy="935038"/>
          </a:xfrm>
          <a:prstGeom prst="line">
            <a:avLst/>
          </a:prstGeom>
          <a:noFill/>
          <a:ln w="9525">
            <a:solidFill>
              <a:schemeClr val="tx1"/>
            </a:solidFill>
            <a:round/>
            <a:headEnd type="triangle" w="med" len="med"/>
            <a:tailEnd type="triangle" w="med" len="med"/>
          </a:ln>
        </p:spPr>
        <p:txBody>
          <a:bodyPr/>
          <a:lstStyle/>
          <a:p>
            <a:endParaRPr lang="it-IT"/>
          </a:p>
        </p:txBody>
      </p:sp>
      <p:sp>
        <p:nvSpPr>
          <p:cNvPr id="170011" name="Line 59"/>
          <p:cNvSpPr>
            <a:spLocks noChangeShapeType="1"/>
          </p:cNvSpPr>
          <p:nvPr/>
        </p:nvSpPr>
        <p:spPr bwMode="auto">
          <a:xfrm flipV="1">
            <a:off x="5232400" y="4221163"/>
            <a:ext cx="503238" cy="1439862"/>
          </a:xfrm>
          <a:prstGeom prst="line">
            <a:avLst/>
          </a:prstGeom>
          <a:noFill/>
          <a:ln w="9525">
            <a:solidFill>
              <a:schemeClr val="tx1"/>
            </a:solidFill>
            <a:round/>
            <a:headEnd/>
            <a:tailEnd type="triangle" w="med" len="med"/>
          </a:ln>
        </p:spPr>
        <p:txBody>
          <a:bodyPr/>
          <a:lstStyle/>
          <a:p>
            <a:endParaRPr lang="it-IT"/>
          </a:p>
        </p:txBody>
      </p:sp>
      <p:sp>
        <p:nvSpPr>
          <p:cNvPr id="170012" name="Line 60"/>
          <p:cNvSpPr>
            <a:spLocks noChangeShapeType="1"/>
          </p:cNvSpPr>
          <p:nvPr/>
        </p:nvSpPr>
        <p:spPr bwMode="auto">
          <a:xfrm flipH="1" flipV="1">
            <a:off x="6167439" y="4221163"/>
            <a:ext cx="288925" cy="1079500"/>
          </a:xfrm>
          <a:prstGeom prst="line">
            <a:avLst/>
          </a:prstGeom>
          <a:noFill/>
          <a:ln w="9525">
            <a:solidFill>
              <a:schemeClr val="tx1"/>
            </a:solidFill>
            <a:round/>
            <a:headEnd type="triangle" w="med" len="med"/>
            <a:tailEnd type="triangle" w="med" len="med"/>
          </a:ln>
        </p:spPr>
        <p:txBody>
          <a:bodyPr/>
          <a:lstStyle/>
          <a:p>
            <a:endParaRPr lang="it-IT"/>
          </a:p>
        </p:txBody>
      </p:sp>
      <p:sp>
        <p:nvSpPr>
          <p:cNvPr id="170013" name="AutoShape 62"/>
          <p:cNvSpPr>
            <a:spLocks noChangeArrowheads="1"/>
          </p:cNvSpPr>
          <p:nvPr/>
        </p:nvSpPr>
        <p:spPr bwMode="auto">
          <a:xfrm>
            <a:off x="6600826" y="2349501"/>
            <a:ext cx="790575" cy="142875"/>
          </a:xfrm>
          <a:prstGeom prst="rightArrow">
            <a:avLst>
              <a:gd name="adj1" fmla="val 50000"/>
              <a:gd name="adj2" fmla="val 138333"/>
            </a:avLst>
          </a:prstGeom>
          <a:solidFill>
            <a:srgbClr val="800080"/>
          </a:solidFill>
          <a:ln w="9525">
            <a:noFill/>
            <a:miter lim="800000"/>
            <a:headEnd/>
            <a:tailEnd/>
          </a:ln>
        </p:spPr>
        <p:txBody>
          <a:bodyPr wrap="none" anchor="ctr"/>
          <a:lstStyle/>
          <a:p>
            <a:pPr algn="ctr"/>
            <a:endParaRPr lang="it-IT" altLang="it-IT"/>
          </a:p>
        </p:txBody>
      </p:sp>
      <p:sp>
        <p:nvSpPr>
          <p:cNvPr id="170014" name="AutoShape 63"/>
          <p:cNvSpPr>
            <a:spLocks noChangeArrowheads="1"/>
          </p:cNvSpPr>
          <p:nvPr/>
        </p:nvSpPr>
        <p:spPr bwMode="auto">
          <a:xfrm rot="5400000">
            <a:off x="3629820" y="2547145"/>
            <a:ext cx="288925" cy="179387"/>
          </a:xfrm>
          <a:prstGeom prst="rightArrow">
            <a:avLst>
              <a:gd name="adj1" fmla="val 50000"/>
              <a:gd name="adj2" fmla="val 40266"/>
            </a:avLst>
          </a:prstGeom>
          <a:solidFill>
            <a:srgbClr val="800080"/>
          </a:solidFill>
          <a:ln w="9525">
            <a:noFill/>
            <a:miter lim="800000"/>
            <a:headEnd/>
            <a:tailEnd/>
          </a:ln>
        </p:spPr>
        <p:txBody>
          <a:bodyPr wrap="none" anchor="ctr"/>
          <a:lstStyle/>
          <a:p>
            <a:pPr algn="ctr"/>
            <a:endParaRPr lang="it-IT" altLang="it-IT"/>
          </a:p>
        </p:txBody>
      </p:sp>
      <p:sp>
        <p:nvSpPr>
          <p:cNvPr id="170015" name="AutoShape 64"/>
          <p:cNvSpPr>
            <a:spLocks noChangeArrowheads="1"/>
          </p:cNvSpPr>
          <p:nvPr/>
        </p:nvSpPr>
        <p:spPr bwMode="auto">
          <a:xfrm rot="9790715">
            <a:off x="4159251" y="2695576"/>
            <a:ext cx="1222375" cy="157163"/>
          </a:xfrm>
          <a:prstGeom prst="rightArrow">
            <a:avLst>
              <a:gd name="adj1" fmla="val 50000"/>
              <a:gd name="adj2" fmla="val 194444"/>
            </a:avLst>
          </a:prstGeom>
          <a:solidFill>
            <a:srgbClr val="800080"/>
          </a:solidFill>
          <a:ln w="9525">
            <a:noFill/>
            <a:miter lim="800000"/>
            <a:headEnd/>
            <a:tailEnd/>
          </a:ln>
        </p:spPr>
        <p:txBody>
          <a:bodyPr wrap="none" anchor="ctr"/>
          <a:lstStyle/>
          <a:p>
            <a:pPr algn="ctr"/>
            <a:endParaRPr lang="it-IT" altLang="it-IT"/>
          </a:p>
        </p:txBody>
      </p:sp>
      <p:sp>
        <p:nvSpPr>
          <p:cNvPr id="170016" name="AutoShape 65"/>
          <p:cNvSpPr>
            <a:spLocks noChangeArrowheads="1"/>
          </p:cNvSpPr>
          <p:nvPr/>
        </p:nvSpPr>
        <p:spPr bwMode="auto">
          <a:xfrm rot="-5400000">
            <a:off x="3467895" y="3464720"/>
            <a:ext cx="358775" cy="144463"/>
          </a:xfrm>
          <a:prstGeom prst="rightArrow">
            <a:avLst>
              <a:gd name="adj1" fmla="val 50000"/>
              <a:gd name="adj2" fmla="val 62088"/>
            </a:avLst>
          </a:prstGeom>
          <a:solidFill>
            <a:srgbClr val="800080"/>
          </a:solidFill>
          <a:ln w="9525">
            <a:noFill/>
            <a:miter lim="800000"/>
            <a:headEnd/>
            <a:tailEnd/>
          </a:ln>
        </p:spPr>
        <p:txBody>
          <a:bodyPr wrap="none" anchor="ctr"/>
          <a:lstStyle/>
          <a:p>
            <a:pPr algn="ctr"/>
            <a:endParaRPr lang="it-IT" altLang="it-IT"/>
          </a:p>
        </p:txBody>
      </p:sp>
      <p:sp>
        <p:nvSpPr>
          <p:cNvPr id="170017" name="AutoShape 66"/>
          <p:cNvSpPr>
            <a:spLocks noChangeArrowheads="1"/>
          </p:cNvSpPr>
          <p:nvPr/>
        </p:nvSpPr>
        <p:spPr bwMode="auto">
          <a:xfrm rot="-5400000">
            <a:off x="3540920" y="4185445"/>
            <a:ext cx="358775" cy="144463"/>
          </a:xfrm>
          <a:prstGeom prst="rightArrow">
            <a:avLst>
              <a:gd name="adj1" fmla="val 50000"/>
              <a:gd name="adj2" fmla="val 62088"/>
            </a:avLst>
          </a:prstGeom>
          <a:solidFill>
            <a:srgbClr val="800080"/>
          </a:solidFill>
          <a:ln w="9525">
            <a:noFill/>
            <a:miter lim="800000"/>
            <a:headEnd/>
            <a:tailEnd/>
          </a:ln>
        </p:spPr>
        <p:txBody>
          <a:bodyPr wrap="none" anchor="ctr"/>
          <a:lstStyle/>
          <a:p>
            <a:pPr algn="ctr"/>
            <a:endParaRPr lang="it-IT" altLang="it-IT"/>
          </a:p>
        </p:txBody>
      </p:sp>
      <p:sp>
        <p:nvSpPr>
          <p:cNvPr id="170018" name="AutoShape 68"/>
          <p:cNvSpPr>
            <a:spLocks noChangeArrowheads="1"/>
          </p:cNvSpPr>
          <p:nvPr/>
        </p:nvSpPr>
        <p:spPr bwMode="auto">
          <a:xfrm rot="5400000">
            <a:off x="3540126" y="4832351"/>
            <a:ext cx="360363" cy="144463"/>
          </a:xfrm>
          <a:prstGeom prst="rightArrow">
            <a:avLst>
              <a:gd name="adj1" fmla="val 50000"/>
              <a:gd name="adj2" fmla="val 62363"/>
            </a:avLst>
          </a:prstGeom>
          <a:solidFill>
            <a:srgbClr val="800080"/>
          </a:solidFill>
          <a:ln w="9525">
            <a:noFill/>
            <a:miter lim="800000"/>
            <a:headEnd/>
            <a:tailEnd/>
          </a:ln>
        </p:spPr>
        <p:txBody>
          <a:bodyPr wrap="none" anchor="ctr"/>
          <a:lstStyle/>
          <a:p>
            <a:pPr algn="ctr"/>
            <a:endParaRPr lang="it-IT" altLang="it-IT"/>
          </a:p>
        </p:txBody>
      </p:sp>
      <p:sp>
        <p:nvSpPr>
          <p:cNvPr id="170019" name="AutoShape 69"/>
          <p:cNvSpPr>
            <a:spLocks noChangeArrowheads="1"/>
          </p:cNvSpPr>
          <p:nvPr/>
        </p:nvSpPr>
        <p:spPr bwMode="auto">
          <a:xfrm rot="5400000">
            <a:off x="2640013" y="4508501"/>
            <a:ext cx="1008063" cy="144462"/>
          </a:xfrm>
          <a:prstGeom prst="rightArrow">
            <a:avLst>
              <a:gd name="adj1" fmla="val 50000"/>
              <a:gd name="adj2" fmla="val 174451"/>
            </a:avLst>
          </a:prstGeom>
          <a:solidFill>
            <a:srgbClr val="800080"/>
          </a:solidFill>
          <a:ln w="9525">
            <a:noFill/>
            <a:miter lim="800000"/>
            <a:headEnd/>
            <a:tailEnd/>
          </a:ln>
        </p:spPr>
        <p:txBody>
          <a:bodyPr wrap="none" anchor="ctr"/>
          <a:lstStyle/>
          <a:p>
            <a:pPr algn="ctr"/>
            <a:endParaRPr lang="it-IT" altLang="it-IT"/>
          </a:p>
        </p:txBody>
      </p:sp>
      <p:sp>
        <p:nvSpPr>
          <p:cNvPr id="170020" name="AutoShape 70"/>
          <p:cNvSpPr>
            <a:spLocks noChangeArrowheads="1"/>
          </p:cNvSpPr>
          <p:nvPr/>
        </p:nvSpPr>
        <p:spPr bwMode="auto">
          <a:xfrm rot="5400000">
            <a:off x="8418513" y="3735388"/>
            <a:ext cx="360363" cy="179388"/>
          </a:xfrm>
          <a:prstGeom prst="rightArrow">
            <a:avLst>
              <a:gd name="adj1" fmla="val 50000"/>
              <a:gd name="adj2" fmla="val 50221"/>
            </a:avLst>
          </a:prstGeom>
          <a:solidFill>
            <a:srgbClr val="800080"/>
          </a:solidFill>
          <a:ln w="9525">
            <a:noFill/>
            <a:miter lim="800000"/>
            <a:headEnd/>
            <a:tailEnd/>
          </a:ln>
        </p:spPr>
        <p:txBody>
          <a:bodyPr wrap="none" anchor="ctr"/>
          <a:lstStyle/>
          <a:p>
            <a:pPr algn="ctr"/>
            <a:endParaRPr lang="it-IT" altLang="it-IT"/>
          </a:p>
        </p:txBody>
      </p:sp>
      <p:sp>
        <p:nvSpPr>
          <p:cNvPr id="170021" name="AutoShape 71"/>
          <p:cNvSpPr>
            <a:spLocks noChangeArrowheads="1"/>
          </p:cNvSpPr>
          <p:nvPr/>
        </p:nvSpPr>
        <p:spPr bwMode="auto">
          <a:xfrm rot="5400000">
            <a:off x="8328026" y="4437064"/>
            <a:ext cx="288925" cy="142875"/>
          </a:xfrm>
          <a:prstGeom prst="rightArrow">
            <a:avLst>
              <a:gd name="adj1" fmla="val 50000"/>
              <a:gd name="adj2" fmla="val 50556"/>
            </a:avLst>
          </a:prstGeom>
          <a:solidFill>
            <a:srgbClr val="800080"/>
          </a:solidFill>
          <a:ln w="9525">
            <a:noFill/>
            <a:miter lim="800000"/>
            <a:headEnd/>
            <a:tailEnd/>
          </a:ln>
        </p:spPr>
        <p:txBody>
          <a:bodyPr wrap="none" anchor="ctr"/>
          <a:lstStyle/>
          <a:p>
            <a:pPr algn="ctr"/>
            <a:endParaRPr lang="it-IT" altLang="it-IT"/>
          </a:p>
        </p:txBody>
      </p:sp>
      <p:sp>
        <p:nvSpPr>
          <p:cNvPr id="170022" name="Text Box 3"/>
          <p:cNvSpPr txBox="1">
            <a:spLocks noChangeArrowheads="1"/>
          </p:cNvSpPr>
          <p:nvPr/>
        </p:nvSpPr>
        <p:spPr bwMode="auto">
          <a:xfrm>
            <a:off x="4503739" y="6553201"/>
            <a:ext cx="3024187" cy="277813"/>
          </a:xfrm>
          <a:prstGeom prst="rect">
            <a:avLst/>
          </a:prstGeom>
          <a:noFill/>
          <a:ln w="9525">
            <a:noFill/>
            <a:miter lim="800000"/>
            <a:headEnd/>
            <a:tailEnd/>
          </a:ln>
        </p:spPr>
        <p:txBody>
          <a:bodyPr>
            <a:spAutoFit/>
          </a:bodyPr>
          <a:lstStyle/>
          <a:p>
            <a:pPr algn="ctr"/>
            <a:r>
              <a:rPr lang="it-IT" altLang="it-IT" sz="1200"/>
              <a:t>Adapted from Boulet, ERJ 2009</a:t>
            </a:r>
          </a:p>
        </p:txBody>
      </p:sp>
      <p:grpSp>
        <p:nvGrpSpPr>
          <p:cNvPr id="2" name="Group 1">
            <a:extLst>
              <a:ext uri="{FF2B5EF4-FFF2-40B4-BE49-F238E27FC236}">
                <a16:creationId xmlns:a16="http://schemas.microsoft.com/office/drawing/2014/main" id="{F43848DB-496C-F1BF-CF5E-F53157B26E79}"/>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6B468180-1EA1-2230-4816-ACF496981AC0}"/>
                </a:ext>
              </a:extLst>
            </p:cNvPr>
            <p:cNvPicPr/>
            <p:nvPr/>
          </p:nvPicPr>
          <p:blipFill>
            <a:blip r:embed="rId3"/>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AE1113E3-3B51-6EBB-280E-5ADCCF2016BD}"/>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F9913E30-308D-9B2D-164D-1360138FA26F}"/>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1EF2A139-2E56-611B-4DE3-0FDFDAA70BC9}"/>
              </a:ext>
            </a:extLst>
          </p:cNvPr>
          <p:cNvPicPr/>
          <p:nvPr/>
        </p:nvPicPr>
        <p:blipFill>
          <a:blip r:embed="rId4"/>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9CE911FA-4774-7204-86D5-86F512E0357A}"/>
              </a:ext>
            </a:extLst>
          </p:cNvPr>
          <p:cNvPicPr/>
          <p:nvPr/>
        </p:nvPicPr>
        <p:blipFill>
          <a:blip r:embed="rId5"/>
          <a:stretch/>
        </p:blipFill>
        <p:spPr>
          <a:xfrm>
            <a:off x="11604240" y="20520"/>
            <a:ext cx="363960" cy="549720"/>
          </a:xfrm>
          <a:prstGeom prst="rect">
            <a:avLst/>
          </a:prstGeom>
          <a:ln w="0">
            <a:noFill/>
          </a:ln>
        </p:spPr>
      </p:pic>
      <p:sp>
        <p:nvSpPr>
          <p:cNvPr id="8" name="Freccia destra 1">
            <a:extLst>
              <a:ext uri="{FF2B5EF4-FFF2-40B4-BE49-F238E27FC236}">
                <a16:creationId xmlns:a16="http://schemas.microsoft.com/office/drawing/2014/main" id="{68C0E1F2-F9CE-88A4-828D-63D7CE0CDD33}"/>
              </a:ext>
            </a:extLst>
          </p:cNvPr>
          <p:cNvSpPr/>
          <p:nvPr/>
        </p:nvSpPr>
        <p:spPr>
          <a:xfrm rot="1455058">
            <a:off x="4510617" y="1260611"/>
            <a:ext cx="937683" cy="706543"/>
          </a:xfrm>
          <a:prstGeom prst="rightArrow">
            <a:avLst/>
          </a:prstGeom>
          <a:solidFill>
            <a:srgbClr val="FF0000"/>
          </a:solidFill>
          <a:ln>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FA53901-C9FE-94F0-9741-89B9B0E7A819}"/>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53E90B77-9A30-9183-2F5C-4C9825FE0AB8}"/>
              </a:ext>
            </a:extLst>
          </p:cNvPr>
          <p:cNvSpPr/>
          <p:nvPr/>
        </p:nvSpPr>
        <p:spPr>
          <a:xfrm>
            <a:off x="484094" y="1183341"/>
            <a:ext cx="11073706" cy="5325035"/>
          </a:xfrm>
          <a:prstGeom prst="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Tabella 1">
            <a:extLst>
              <a:ext uri="{FF2B5EF4-FFF2-40B4-BE49-F238E27FC236}">
                <a16:creationId xmlns:a16="http://schemas.microsoft.com/office/drawing/2014/main" id="{DD606612-5E81-8BFC-7477-7714EAFB955D}"/>
              </a:ext>
            </a:extLst>
          </p:cNvPr>
          <p:cNvGraphicFramePr>
            <a:graphicFrameLocks noGrp="1"/>
          </p:cNvGraphicFramePr>
          <p:nvPr>
            <p:extLst>
              <p:ext uri="{D42A27DB-BD31-4B8C-83A1-F6EECF244321}">
                <p14:modId xmlns:p14="http://schemas.microsoft.com/office/powerpoint/2010/main" val="2367448895"/>
              </p:ext>
            </p:extLst>
          </p:nvPr>
        </p:nvGraphicFramePr>
        <p:xfrm>
          <a:off x="640830" y="1303666"/>
          <a:ext cx="10425081" cy="4930668"/>
        </p:xfrm>
        <a:graphic>
          <a:graphicData uri="http://schemas.openxmlformats.org/drawingml/2006/table">
            <a:tbl>
              <a:tblPr/>
              <a:tblGrid>
                <a:gridCol w="3475027">
                  <a:extLst>
                    <a:ext uri="{9D8B030D-6E8A-4147-A177-3AD203B41FA5}">
                      <a16:colId xmlns:a16="http://schemas.microsoft.com/office/drawing/2014/main" val="3775175276"/>
                    </a:ext>
                  </a:extLst>
                </a:gridCol>
                <a:gridCol w="3475027">
                  <a:extLst>
                    <a:ext uri="{9D8B030D-6E8A-4147-A177-3AD203B41FA5}">
                      <a16:colId xmlns:a16="http://schemas.microsoft.com/office/drawing/2014/main" val="2040399482"/>
                    </a:ext>
                  </a:extLst>
                </a:gridCol>
                <a:gridCol w="3475027">
                  <a:extLst>
                    <a:ext uri="{9D8B030D-6E8A-4147-A177-3AD203B41FA5}">
                      <a16:colId xmlns:a16="http://schemas.microsoft.com/office/drawing/2014/main" val="2296160566"/>
                    </a:ext>
                  </a:extLst>
                </a:gridCol>
              </a:tblGrid>
              <a:tr h="362611">
                <a:tc>
                  <a:txBody>
                    <a:bodyPr/>
                    <a:lstStyle/>
                    <a:p>
                      <a:r>
                        <a:rPr lang="it-IT" sz="1800" b="1" dirty="0"/>
                        <a:t>Aspetto</a:t>
                      </a:r>
                      <a:endParaRPr lang="it-IT" sz="1800" dirty="0"/>
                    </a:p>
                  </a:txBody>
                  <a:tcPr marL="90653" marR="90653" marT="45326" marB="45326" anchor="ctr">
                    <a:lnL>
                      <a:noFill/>
                    </a:lnL>
                    <a:lnR>
                      <a:noFill/>
                    </a:lnR>
                    <a:lnT>
                      <a:noFill/>
                    </a:lnT>
                    <a:lnB>
                      <a:noFill/>
                    </a:lnB>
                  </a:tcPr>
                </a:tc>
                <a:tc>
                  <a:txBody>
                    <a:bodyPr/>
                    <a:lstStyle/>
                    <a:p>
                      <a:r>
                        <a:rPr lang="it-IT" sz="1800" b="1"/>
                        <a:t>EAACI</a:t>
                      </a:r>
                      <a:endParaRPr lang="it-IT" sz="1800"/>
                    </a:p>
                  </a:txBody>
                  <a:tcPr marL="90653" marR="90653" marT="45326" marB="45326" anchor="ctr">
                    <a:lnL>
                      <a:noFill/>
                    </a:lnL>
                    <a:lnR>
                      <a:noFill/>
                    </a:lnR>
                    <a:lnT>
                      <a:noFill/>
                    </a:lnT>
                    <a:lnB>
                      <a:noFill/>
                    </a:lnB>
                  </a:tcPr>
                </a:tc>
                <a:tc>
                  <a:txBody>
                    <a:bodyPr/>
                    <a:lstStyle/>
                    <a:p>
                      <a:r>
                        <a:rPr lang="it-IT" sz="1800" b="1"/>
                        <a:t>GINA</a:t>
                      </a:r>
                      <a:endParaRPr lang="it-IT" sz="1800"/>
                    </a:p>
                  </a:txBody>
                  <a:tcPr marL="90653" marR="90653" marT="45326" marB="45326" anchor="ctr">
                    <a:lnL>
                      <a:noFill/>
                    </a:lnL>
                    <a:lnR>
                      <a:noFill/>
                    </a:lnR>
                    <a:lnT>
                      <a:noFill/>
                    </a:lnT>
                    <a:lnB>
                      <a:noFill/>
                    </a:lnB>
                  </a:tcPr>
                </a:tc>
                <a:extLst>
                  <a:ext uri="{0D108BD9-81ED-4DB2-BD59-A6C34878D82A}">
                    <a16:rowId xmlns:a16="http://schemas.microsoft.com/office/drawing/2014/main" val="1392363002"/>
                  </a:ext>
                </a:extLst>
              </a:tr>
              <a:tr h="634570">
                <a:tc>
                  <a:txBody>
                    <a:bodyPr/>
                    <a:lstStyle/>
                    <a:p>
                      <a:r>
                        <a:rPr lang="it-IT" sz="1800" b="1" dirty="0"/>
                        <a:t>Focus sui sintomi</a:t>
                      </a:r>
                      <a:endParaRPr lang="it-IT" sz="1800" dirty="0"/>
                    </a:p>
                  </a:txBody>
                  <a:tcPr marL="90653" marR="90653" marT="45326" marB="45326" anchor="ctr">
                    <a:lnL>
                      <a:noFill/>
                    </a:lnL>
                    <a:lnR>
                      <a:noFill/>
                    </a:lnR>
                    <a:lnT>
                      <a:noFill/>
                    </a:lnT>
                    <a:lnB>
                      <a:noFill/>
                    </a:lnB>
                  </a:tcPr>
                </a:tc>
                <a:tc>
                  <a:txBody>
                    <a:bodyPr/>
                    <a:lstStyle/>
                    <a:p>
                      <a:r>
                        <a:rPr lang="it-IT" sz="1800" dirty="0"/>
                        <a:t>Pattern stagionale/perenne</a:t>
                      </a:r>
                    </a:p>
                  </a:txBody>
                  <a:tcPr marL="90653" marR="90653" marT="45326" marB="45326" anchor="ctr">
                    <a:lnL>
                      <a:noFill/>
                    </a:lnL>
                    <a:lnR>
                      <a:noFill/>
                    </a:lnR>
                    <a:lnT>
                      <a:noFill/>
                    </a:lnT>
                    <a:lnB>
                      <a:noFill/>
                    </a:lnB>
                  </a:tcPr>
                </a:tc>
                <a:tc>
                  <a:txBody>
                    <a:bodyPr/>
                    <a:lstStyle/>
                    <a:p>
                      <a:r>
                        <a:rPr lang="it-IT" sz="1800" dirty="0"/>
                        <a:t>Variabilità e reversibilità dei sintomi</a:t>
                      </a:r>
                    </a:p>
                  </a:txBody>
                  <a:tcPr marL="90653" marR="90653" marT="45326" marB="45326" anchor="ctr">
                    <a:lnL>
                      <a:noFill/>
                    </a:lnL>
                    <a:lnR>
                      <a:noFill/>
                    </a:lnR>
                    <a:lnT>
                      <a:noFill/>
                    </a:lnT>
                    <a:lnB>
                      <a:noFill/>
                    </a:lnB>
                  </a:tcPr>
                </a:tc>
                <a:extLst>
                  <a:ext uri="{0D108BD9-81ED-4DB2-BD59-A6C34878D82A}">
                    <a16:rowId xmlns:a16="http://schemas.microsoft.com/office/drawing/2014/main" val="1653301581"/>
                  </a:ext>
                </a:extLst>
              </a:tr>
              <a:tr h="634570">
                <a:tc>
                  <a:txBody>
                    <a:bodyPr/>
                    <a:lstStyle/>
                    <a:p>
                      <a:r>
                        <a:rPr lang="it-IT" sz="1800" b="1" dirty="0"/>
                        <a:t>Approccio temporale</a:t>
                      </a:r>
                      <a:endParaRPr lang="it-IT" sz="1800" dirty="0"/>
                    </a:p>
                  </a:txBody>
                  <a:tcPr marL="90653" marR="90653" marT="45326" marB="45326" anchor="ctr">
                    <a:lnL>
                      <a:noFill/>
                    </a:lnL>
                    <a:lnR>
                      <a:noFill/>
                    </a:lnR>
                    <a:lnT>
                      <a:noFill/>
                    </a:lnT>
                    <a:lnB>
                      <a:noFill/>
                    </a:lnB>
                  </a:tcPr>
                </a:tc>
                <a:tc>
                  <a:txBody>
                    <a:bodyPr/>
                    <a:lstStyle/>
                    <a:p>
                      <a:r>
                        <a:rPr lang="it-IT" sz="1800" dirty="0" err="1"/>
                        <a:t>Periodività</a:t>
                      </a:r>
                      <a:r>
                        <a:rPr lang="it-IT" sz="1800" dirty="0"/>
                        <a:t> (visione longitudinale)</a:t>
                      </a:r>
                    </a:p>
                  </a:txBody>
                  <a:tcPr marL="90653" marR="90653" marT="45326" marB="45326" anchor="ctr">
                    <a:lnL>
                      <a:noFill/>
                    </a:lnL>
                    <a:lnR>
                      <a:noFill/>
                    </a:lnR>
                    <a:lnT>
                      <a:noFill/>
                    </a:lnT>
                    <a:lnB>
                      <a:noFill/>
                    </a:lnB>
                  </a:tcPr>
                </a:tc>
                <a:tc>
                  <a:txBody>
                    <a:bodyPr/>
                    <a:lstStyle/>
                    <a:p>
                      <a:r>
                        <a:rPr lang="it-IT" sz="1800"/>
                        <a:t>Variabilità nel tempo (monitoraggio continuo)</a:t>
                      </a:r>
                    </a:p>
                  </a:txBody>
                  <a:tcPr marL="90653" marR="90653" marT="45326" marB="45326" anchor="ctr">
                    <a:lnL>
                      <a:noFill/>
                    </a:lnL>
                    <a:lnR>
                      <a:noFill/>
                    </a:lnR>
                    <a:lnT>
                      <a:noFill/>
                    </a:lnT>
                    <a:lnB>
                      <a:noFill/>
                    </a:lnB>
                  </a:tcPr>
                </a:tc>
                <a:extLst>
                  <a:ext uri="{0D108BD9-81ED-4DB2-BD59-A6C34878D82A}">
                    <a16:rowId xmlns:a16="http://schemas.microsoft.com/office/drawing/2014/main" val="2499847142"/>
                  </a:ext>
                </a:extLst>
              </a:tr>
              <a:tr h="362611">
                <a:tc>
                  <a:txBody>
                    <a:bodyPr/>
                    <a:lstStyle/>
                    <a:p>
                      <a:endParaRPr lang="it-IT" dirty="0"/>
                    </a:p>
                  </a:txBody>
                  <a:tcPr marL="90653" marR="90653" marT="45326" marB="45326" anchor="ctr">
                    <a:lnL>
                      <a:noFill/>
                    </a:lnL>
                    <a:lnR>
                      <a:noFill/>
                    </a:lnR>
                    <a:lnT>
                      <a:noFill/>
                    </a:lnT>
                    <a:lnB>
                      <a:noFill/>
                    </a:lnB>
                  </a:tcPr>
                </a:tc>
                <a:tc>
                  <a:txBody>
                    <a:bodyPr/>
                    <a:lstStyle/>
                    <a:p>
                      <a:endParaRPr lang="it-IT"/>
                    </a:p>
                  </a:txBody>
                  <a:tcPr marL="90653" marR="90653" marT="45326" marB="45326" anchor="ctr">
                    <a:lnL>
                      <a:noFill/>
                    </a:lnL>
                    <a:lnR>
                      <a:noFill/>
                    </a:lnR>
                    <a:lnT>
                      <a:noFill/>
                    </a:lnT>
                    <a:lnB>
                      <a:noFill/>
                    </a:lnB>
                  </a:tcPr>
                </a:tc>
                <a:tc>
                  <a:txBody>
                    <a:bodyPr/>
                    <a:lstStyle/>
                    <a:p>
                      <a:endParaRPr lang="it-IT" dirty="0"/>
                    </a:p>
                  </a:txBody>
                  <a:tcPr marL="90653" marR="90653" marT="45326" marB="45326" anchor="ctr">
                    <a:lnL>
                      <a:noFill/>
                    </a:lnL>
                    <a:lnR>
                      <a:noFill/>
                    </a:lnR>
                    <a:lnT>
                      <a:noFill/>
                    </a:lnT>
                    <a:lnB>
                      <a:noFill/>
                    </a:lnB>
                  </a:tcPr>
                </a:tc>
                <a:extLst>
                  <a:ext uri="{0D108BD9-81ED-4DB2-BD59-A6C34878D82A}">
                    <a16:rowId xmlns:a16="http://schemas.microsoft.com/office/drawing/2014/main" val="335204445"/>
                  </a:ext>
                </a:extLst>
              </a:tr>
              <a:tr h="362611">
                <a:tc>
                  <a:txBody>
                    <a:bodyPr/>
                    <a:lstStyle/>
                    <a:p>
                      <a:r>
                        <a:rPr lang="it-IT" sz="1800" b="1" dirty="0"/>
                        <a:t>Trigger</a:t>
                      </a:r>
                      <a:endParaRPr lang="it-IT" sz="1800" dirty="0"/>
                    </a:p>
                  </a:txBody>
                  <a:tcPr marL="90653" marR="90653" marT="45326" marB="45326" anchor="ctr">
                    <a:lnL>
                      <a:noFill/>
                    </a:lnL>
                    <a:lnR>
                      <a:noFill/>
                    </a:lnR>
                    <a:lnT>
                      <a:noFill/>
                    </a:lnT>
                    <a:lnB>
                      <a:noFill/>
                    </a:lnB>
                  </a:tcPr>
                </a:tc>
                <a:tc>
                  <a:txBody>
                    <a:bodyPr/>
                    <a:lstStyle/>
                    <a:p>
                      <a:r>
                        <a:rPr lang="it-IT" sz="1800"/>
                        <a:t>Allergeni specifici</a:t>
                      </a:r>
                    </a:p>
                  </a:txBody>
                  <a:tcPr marL="90653" marR="90653" marT="45326" marB="45326" anchor="ctr">
                    <a:lnL>
                      <a:noFill/>
                    </a:lnL>
                    <a:lnR>
                      <a:noFill/>
                    </a:lnR>
                    <a:lnT>
                      <a:noFill/>
                    </a:lnT>
                    <a:lnB>
                      <a:noFill/>
                    </a:lnB>
                  </a:tcPr>
                </a:tc>
                <a:tc>
                  <a:txBody>
                    <a:bodyPr/>
                    <a:lstStyle/>
                    <a:p>
                      <a:r>
                        <a:rPr lang="it-IT" sz="1800"/>
                        <a:t>Allergeni + fattori non allergici</a:t>
                      </a:r>
                    </a:p>
                  </a:txBody>
                  <a:tcPr marL="90653" marR="90653" marT="45326" marB="45326" anchor="ctr">
                    <a:lnL>
                      <a:noFill/>
                    </a:lnL>
                    <a:lnR>
                      <a:noFill/>
                    </a:lnR>
                    <a:lnT>
                      <a:noFill/>
                    </a:lnT>
                    <a:lnB>
                      <a:noFill/>
                    </a:lnB>
                  </a:tcPr>
                </a:tc>
                <a:extLst>
                  <a:ext uri="{0D108BD9-81ED-4DB2-BD59-A6C34878D82A}">
                    <a16:rowId xmlns:a16="http://schemas.microsoft.com/office/drawing/2014/main" val="2634965337"/>
                  </a:ext>
                </a:extLst>
              </a:tr>
              <a:tr h="634570">
                <a:tc>
                  <a:txBody>
                    <a:bodyPr/>
                    <a:lstStyle/>
                    <a:p>
                      <a:r>
                        <a:rPr lang="it-IT" sz="1800" b="1" dirty="0"/>
                        <a:t>Comorbidità</a:t>
                      </a:r>
                      <a:endParaRPr lang="it-IT" sz="1800" dirty="0"/>
                    </a:p>
                  </a:txBody>
                  <a:tcPr marL="90653" marR="90653" marT="45326" marB="45326" anchor="ctr">
                    <a:lnL>
                      <a:noFill/>
                    </a:lnL>
                    <a:lnR>
                      <a:noFill/>
                    </a:lnR>
                    <a:lnT>
                      <a:noFill/>
                    </a:lnT>
                    <a:lnB>
                      <a:noFill/>
                    </a:lnB>
                  </a:tcPr>
                </a:tc>
                <a:tc>
                  <a:txBody>
                    <a:bodyPr/>
                    <a:lstStyle/>
                    <a:p>
                      <a:r>
                        <a:rPr lang="it-IT" sz="1800"/>
                        <a:t>Forte enfasi su rinite-asma</a:t>
                      </a:r>
                    </a:p>
                  </a:txBody>
                  <a:tcPr marL="90653" marR="90653" marT="45326" marB="45326" anchor="ctr">
                    <a:lnL>
                      <a:noFill/>
                    </a:lnL>
                    <a:lnR>
                      <a:noFill/>
                    </a:lnR>
                    <a:lnT>
                      <a:noFill/>
                    </a:lnT>
                    <a:lnB>
                      <a:noFill/>
                    </a:lnB>
                  </a:tcPr>
                </a:tc>
                <a:tc>
                  <a:txBody>
                    <a:bodyPr/>
                    <a:lstStyle/>
                    <a:p>
                      <a:r>
                        <a:rPr lang="it-IT" sz="1800"/>
                        <a:t>Include rinite come fattore di rischio</a:t>
                      </a:r>
                    </a:p>
                  </a:txBody>
                  <a:tcPr marL="90653" marR="90653" marT="45326" marB="45326" anchor="ctr">
                    <a:lnL>
                      <a:noFill/>
                    </a:lnL>
                    <a:lnR>
                      <a:noFill/>
                    </a:lnR>
                    <a:lnT>
                      <a:noFill/>
                    </a:lnT>
                    <a:lnB>
                      <a:noFill/>
                    </a:lnB>
                  </a:tcPr>
                </a:tc>
                <a:extLst>
                  <a:ext uri="{0D108BD9-81ED-4DB2-BD59-A6C34878D82A}">
                    <a16:rowId xmlns:a16="http://schemas.microsoft.com/office/drawing/2014/main" val="698414493"/>
                  </a:ext>
                </a:extLst>
              </a:tr>
              <a:tr h="362611">
                <a:tc>
                  <a:txBody>
                    <a:bodyPr/>
                    <a:lstStyle/>
                    <a:p>
                      <a:r>
                        <a:rPr lang="it-IT" sz="1800" b="1"/>
                        <a:t>Concetto chiave</a:t>
                      </a:r>
                      <a:endParaRPr lang="it-IT" sz="1800"/>
                    </a:p>
                  </a:txBody>
                  <a:tcPr marL="90653" marR="90653" marT="45326" marB="45326" anchor="ctr">
                    <a:lnL>
                      <a:noFill/>
                    </a:lnL>
                    <a:lnR>
                      <a:noFill/>
                    </a:lnR>
                    <a:lnT>
                      <a:noFill/>
                    </a:lnT>
                    <a:lnB>
                      <a:noFill/>
                    </a:lnB>
                  </a:tcPr>
                </a:tc>
                <a:tc>
                  <a:txBody>
                    <a:bodyPr/>
                    <a:lstStyle/>
                    <a:p>
                      <a:r>
                        <a:rPr lang="it-IT" sz="1800" i="1"/>
                        <a:t>United Airway Disease</a:t>
                      </a:r>
                      <a:endParaRPr lang="it-IT" sz="1800"/>
                    </a:p>
                  </a:txBody>
                  <a:tcPr marL="90653" marR="90653" marT="45326" marB="45326" anchor="ctr">
                    <a:lnL>
                      <a:noFill/>
                    </a:lnL>
                    <a:lnR>
                      <a:noFill/>
                    </a:lnR>
                    <a:lnT>
                      <a:noFill/>
                    </a:lnT>
                    <a:lnB>
                      <a:noFill/>
                    </a:lnB>
                  </a:tcPr>
                </a:tc>
                <a:tc>
                  <a:txBody>
                    <a:bodyPr/>
                    <a:lstStyle/>
                    <a:p>
                      <a:r>
                        <a:rPr lang="it-IT" sz="1800"/>
                        <a:t>Asma come malattia eterogenea</a:t>
                      </a:r>
                    </a:p>
                  </a:txBody>
                  <a:tcPr marL="90653" marR="90653" marT="45326" marB="45326" anchor="ctr">
                    <a:lnL>
                      <a:noFill/>
                    </a:lnL>
                    <a:lnR>
                      <a:noFill/>
                    </a:lnR>
                    <a:lnT>
                      <a:noFill/>
                    </a:lnT>
                    <a:lnB>
                      <a:noFill/>
                    </a:lnB>
                  </a:tcPr>
                </a:tc>
                <a:extLst>
                  <a:ext uri="{0D108BD9-81ED-4DB2-BD59-A6C34878D82A}">
                    <a16:rowId xmlns:a16="http://schemas.microsoft.com/office/drawing/2014/main" val="1087361165"/>
                  </a:ext>
                </a:extLst>
              </a:tr>
              <a:tr h="634570">
                <a:tc>
                  <a:txBody>
                    <a:bodyPr/>
                    <a:lstStyle/>
                    <a:p>
                      <a:r>
                        <a:rPr lang="it-IT" sz="1800" b="1"/>
                        <a:t>Predizione evolutiva</a:t>
                      </a:r>
                      <a:endParaRPr lang="it-IT" sz="1800"/>
                    </a:p>
                  </a:txBody>
                  <a:tcPr marL="90653" marR="90653" marT="45326" marB="45326" anchor="ctr">
                    <a:lnL>
                      <a:noFill/>
                    </a:lnL>
                    <a:lnR>
                      <a:noFill/>
                    </a:lnR>
                    <a:lnT>
                      <a:noFill/>
                    </a:lnT>
                    <a:lnB>
                      <a:noFill/>
                    </a:lnB>
                  </a:tcPr>
                </a:tc>
                <a:tc>
                  <a:txBody>
                    <a:bodyPr/>
                    <a:lstStyle/>
                    <a:p>
                      <a:r>
                        <a:rPr lang="it-IT" sz="1800"/>
                        <a:t>Implicita (rinite → asma)</a:t>
                      </a:r>
                    </a:p>
                  </a:txBody>
                  <a:tcPr marL="90653" marR="90653" marT="45326" marB="45326" anchor="ctr">
                    <a:lnL>
                      <a:noFill/>
                    </a:lnL>
                    <a:lnR>
                      <a:noFill/>
                    </a:lnR>
                    <a:lnT>
                      <a:noFill/>
                    </a:lnT>
                    <a:lnB>
                      <a:noFill/>
                    </a:lnB>
                  </a:tcPr>
                </a:tc>
                <a:tc>
                  <a:txBody>
                    <a:bodyPr/>
                    <a:lstStyle/>
                    <a:p>
                      <a:r>
                        <a:rPr lang="it-IT" sz="1800"/>
                        <a:t>Esplicita (fattori di rischio per peggioramento)</a:t>
                      </a:r>
                    </a:p>
                  </a:txBody>
                  <a:tcPr marL="90653" marR="90653" marT="45326" marB="45326" anchor="ctr">
                    <a:lnL>
                      <a:noFill/>
                    </a:lnL>
                    <a:lnR>
                      <a:noFill/>
                    </a:lnR>
                    <a:lnT>
                      <a:noFill/>
                    </a:lnT>
                    <a:lnB>
                      <a:noFill/>
                    </a:lnB>
                  </a:tcPr>
                </a:tc>
                <a:extLst>
                  <a:ext uri="{0D108BD9-81ED-4DB2-BD59-A6C34878D82A}">
                    <a16:rowId xmlns:a16="http://schemas.microsoft.com/office/drawing/2014/main" val="380850254"/>
                  </a:ext>
                </a:extLst>
              </a:tr>
              <a:tr h="362611">
                <a:tc>
                  <a:txBody>
                    <a:bodyPr/>
                    <a:lstStyle/>
                    <a:p>
                      <a:r>
                        <a:rPr lang="it-IT" sz="1800" b="1" dirty="0"/>
                        <a:t>Obiettivo clinico</a:t>
                      </a:r>
                      <a:endParaRPr lang="it-IT" sz="1800" dirty="0"/>
                    </a:p>
                  </a:txBody>
                  <a:tcPr marL="90653" marR="90653" marT="45326" marB="45326" anchor="ctr">
                    <a:lnL>
                      <a:noFill/>
                    </a:lnL>
                    <a:lnR>
                      <a:noFill/>
                    </a:lnR>
                    <a:lnT>
                      <a:noFill/>
                    </a:lnT>
                    <a:lnB>
                      <a:noFill/>
                    </a:lnB>
                  </a:tcPr>
                </a:tc>
                <a:tc>
                  <a:txBody>
                    <a:bodyPr/>
                    <a:lstStyle/>
                    <a:p>
                      <a:r>
                        <a:rPr lang="it-IT" sz="1800" dirty="0"/>
                        <a:t>Identificare fenotipi allergici,  comorbidità  e andamento dei sintomi </a:t>
                      </a:r>
                    </a:p>
                  </a:txBody>
                  <a:tcPr marL="90653" marR="90653" marT="45326" marB="45326" anchor="ctr">
                    <a:lnL>
                      <a:noFill/>
                    </a:lnL>
                    <a:lnR>
                      <a:noFill/>
                    </a:lnR>
                    <a:lnT>
                      <a:noFill/>
                    </a:lnT>
                    <a:lnB>
                      <a:noFill/>
                    </a:lnB>
                  </a:tcPr>
                </a:tc>
                <a:tc>
                  <a:txBody>
                    <a:bodyPr/>
                    <a:lstStyle/>
                    <a:p>
                      <a:r>
                        <a:rPr lang="it-IT" sz="1800" dirty="0"/>
                        <a:t>Personalizzare terapia e prevenire</a:t>
                      </a:r>
                    </a:p>
                  </a:txBody>
                  <a:tcPr marL="90653" marR="90653" marT="45326" marB="45326" anchor="ctr">
                    <a:lnL>
                      <a:noFill/>
                    </a:lnL>
                    <a:lnR>
                      <a:noFill/>
                    </a:lnR>
                    <a:lnT>
                      <a:noFill/>
                    </a:lnT>
                    <a:lnB>
                      <a:noFill/>
                    </a:lnB>
                  </a:tcPr>
                </a:tc>
                <a:extLst>
                  <a:ext uri="{0D108BD9-81ED-4DB2-BD59-A6C34878D82A}">
                    <a16:rowId xmlns:a16="http://schemas.microsoft.com/office/drawing/2014/main" val="4173110296"/>
                  </a:ext>
                </a:extLst>
              </a:tr>
            </a:tbl>
          </a:graphicData>
        </a:graphic>
      </p:graphicFrame>
      <p:sp>
        <p:nvSpPr>
          <p:cNvPr id="3" name="Rectangle 1">
            <a:extLst>
              <a:ext uri="{FF2B5EF4-FFF2-40B4-BE49-F238E27FC236}">
                <a16:creationId xmlns:a16="http://schemas.microsoft.com/office/drawing/2014/main" id="{604117FF-400F-8CA4-4473-17B3B452B78A}"/>
              </a:ext>
            </a:extLst>
          </p:cNvPr>
          <p:cNvSpPr>
            <a:spLocks noChangeArrowheads="1"/>
          </p:cNvSpPr>
          <p:nvPr/>
        </p:nvSpPr>
        <p:spPr bwMode="auto">
          <a:xfrm>
            <a:off x="3393262" y="611385"/>
            <a:ext cx="574529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C00000"/>
                </a:solidFill>
                <a:effectLst/>
                <a:latin typeface="Arial" panose="020B0604020202020204" pitchFamily="34" charset="0"/>
              </a:rPr>
              <a:t>EAACI vs GINA – Ruolo dell’anamnesi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4" name="Rettangolo 3">
            <a:extLst>
              <a:ext uri="{FF2B5EF4-FFF2-40B4-BE49-F238E27FC236}">
                <a16:creationId xmlns:a16="http://schemas.microsoft.com/office/drawing/2014/main" id="{88AE936E-A189-3F8D-1C47-C9870F68DC95}"/>
              </a:ext>
            </a:extLst>
          </p:cNvPr>
          <p:cNvSpPr/>
          <p:nvPr/>
        </p:nvSpPr>
        <p:spPr>
          <a:xfrm>
            <a:off x="405082" y="2327261"/>
            <a:ext cx="11212945" cy="76661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a:extLst>
              <a:ext uri="{FF2B5EF4-FFF2-40B4-BE49-F238E27FC236}">
                <a16:creationId xmlns:a16="http://schemas.microsoft.com/office/drawing/2014/main" id="{9DB10550-2F06-F9AA-7615-61A2CA8D8F40}"/>
              </a:ext>
            </a:extLst>
          </p:cNvPr>
          <p:cNvGrpSpPr/>
          <p:nvPr/>
        </p:nvGrpSpPr>
        <p:grpSpPr>
          <a:xfrm>
            <a:off x="1709640" y="38160"/>
            <a:ext cx="9327960" cy="541440"/>
            <a:chOff x="1709640" y="38160"/>
            <a:chExt cx="9327960" cy="541440"/>
          </a:xfrm>
        </p:grpSpPr>
        <p:pic>
          <p:nvPicPr>
            <p:cNvPr id="6" name="Text Box 12">
              <a:extLst>
                <a:ext uri="{FF2B5EF4-FFF2-40B4-BE49-F238E27FC236}">
                  <a16:creationId xmlns:a16="http://schemas.microsoft.com/office/drawing/2014/main" id="{CF1A2CB2-B713-E783-B557-19B06E738E01}"/>
                </a:ext>
              </a:extLst>
            </p:cNvPr>
            <p:cNvPicPr/>
            <p:nvPr/>
          </p:nvPicPr>
          <p:blipFill>
            <a:blip r:embed="rId3"/>
            <a:stretch/>
          </p:blipFill>
          <p:spPr>
            <a:xfrm>
              <a:off x="1709640" y="38160"/>
              <a:ext cx="9327960" cy="541440"/>
            </a:xfrm>
            <a:prstGeom prst="rect">
              <a:avLst/>
            </a:prstGeom>
            <a:ln w="0">
              <a:noFill/>
            </a:ln>
          </p:spPr>
        </p:pic>
        <p:sp>
          <p:nvSpPr>
            <p:cNvPr id="7" name="CustomShape 2">
              <a:extLst>
                <a:ext uri="{FF2B5EF4-FFF2-40B4-BE49-F238E27FC236}">
                  <a16:creationId xmlns:a16="http://schemas.microsoft.com/office/drawing/2014/main" id="{9C517037-0B4E-4BE5-997F-6B2A363EA292}"/>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8" name="CustomShape 3">
            <a:extLst>
              <a:ext uri="{FF2B5EF4-FFF2-40B4-BE49-F238E27FC236}">
                <a16:creationId xmlns:a16="http://schemas.microsoft.com/office/drawing/2014/main" id="{BE6BAE38-98D7-BA3A-41DC-D800AC7348B9}"/>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9" name="Picture 2">
            <a:extLst>
              <a:ext uri="{FF2B5EF4-FFF2-40B4-BE49-F238E27FC236}">
                <a16:creationId xmlns:a16="http://schemas.microsoft.com/office/drawing/2014/main" id="{9A748A84-DEC7-8D68-BF4D-5BE9AE174BE8}"/>
              </a:ext>
            </a:extLst>
          </p:cNvPr>
          <p:cNvPicPr/>
          <p:nvPr/>
        </p:nvPicPr>
        <p:blipFill>
          <a:blip r:embed="rId4"/>
          <a:srcRect l="11629" t="29346" r="14194" b="30924"/>
          <a:stretch/>
        </p:blipFill>
        <p:spPr>
          <a:xfrm>
            <a:off x="0" y="42480"/>
            <a:ext cx="1709280" cy="430920"/>
          </a:xfrm>
          <a:prstGeom prst="rect">
            <a:avLst/>
          </a:prstGeom>
          <a:ln w="0">
            <a:noFill/>
          </a:ln>
        </p:spPr>
      </p:pic>
      <p:pic>
        <p:nvPicPr>
          <p:cNvPr id="10" name="Picture 3">
            <a:extLst>
              <a:ext uri="{FF2B5EF4-FFF2-40B4-BE49-F238E27FC236}">
                <a16:creationId xmlns:a16="http://schemas.microsoft.com/office/drawing/2014/main" id="{8973D4DC-96FE-EB40-E53B-115140C90550}"/>
              </a:ext>
            </a:extLst>
          </p:cNvPr>
          <p:cNvPicPr/>
          <p:nvPr/>
        </p:nvPicPr>
        <p:blipFill>
          <a:blip r:embed="rId5"/>
          <a:stretch/>
        </p:blipFill>
        <p:spPr>
          <a:xfrm>
            <a:off x="11604240" y="20520"/>
            <a:ext cx="363960" cy="549720"/>
          </a:xfrm>
          <a:prstGeom prst="rect">
            <a:avLst/>
          </a:prstGeom>
          <a:ln w="0">
            <a:noFill/>
          </a:ln>
        </p:spPr>
      </p:pic>
      <p:cxnSp>
        <p:nvCxnSpPr>
          <p:cNvPr id="13" name="Connettore diritto 12">
            <a:extLst>
              <a:ext uri="{FF2B5EF4-FFF2-40B4-BE49-F238E27FC236}">
                <a16:creationId xmlns:a16="http://schemas.microsoft.com/office/drawing/2014/main" id="{803CAC09-2DCF-44EF-DF04-D2EB42678BAD}"/>
              </a:ext>
            </a:extLst>
          </p:cNvPr>
          <p:cNvCxnSpPr>
            <a:cxnSpLocks/>
          </p:cNvCxnSpPr>
          <p:nvPr/>
        </p:nvCxnSpPr>
        <p:spPr>
          <a:xfrm flipV="1">
            <a:off x="539926" y="3131833"/>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9C18D6F2-4BE6-C906-D2BC-F256194444A6}"/>
              </a:ext>
            </a:extLst>
          </p:cNvPr>
          <p:cNvCxnSpPr>
            <a:cxnSpLocks/>
          </p:cNvCxnSpPr>
          <p:nvPr/>
        </p:nvCxnSpPr>
        <p:spPr>
          <a:xfrm>
            <a:off x="530534" y="3725254"/>
            <a:ext cx="109156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E8E26BCF-A413-F9FE-3728-F650D2EBCA1B}"/>
              </a:ext>
            </a:extLst>
          </p:cNvPr>
          <p:cNvCxnSpPr>
            <a:cxnSpLocks/>
          </p:cNvCxnSpPr>
          <p:nvPr/>
        </p:nvCxnSpPr>
        <p:spPr>
          <a:xfrm flipV="1">
            <a:off x="539926" y="4235814"/>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2EFF9821-DF0D-646E-F573-82A3DB7DED36}"/>
              </a:ext>
            </a:extLst>
          </p:cNvPr>
          <p:cNvCxnSpPr>
            <a:cxnSpLocks/>
          </p:cNvCxnSpPr>
          <p:nvPr/>
        </p:nvCxnSpPr>
        <p:spPr>
          <a:xfrm flipV="1">
            <a:off x="530534" y="4760941"/>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2C5AE2E2-3B33-1B4D-9BBB-28080781B07E}"/>
              </a:ext>
            </a:extLst>
          </p:cNvPr>
          <p:cNvCxnSpPr>
            <a:cxnSpLocks/>
          </p:cNvCxnSpPr>
          <p:nvPr/>
        </p:nvCxnSpPr>
        <p:spPr>
          <a:xfrm flipV="1">
            <a:off x="516746" y="5332897"/>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0B261A50-71ED-743C-8380-DB6605E8C319}"/>
              </a:ext>
            </a:extLst>
          </p:cNvPr>
          <p:cNvCxnSpPr/>
          <p:nvPr/>
        </p:nvCxnSpPr>
        <p:spPr>
          <a:xfrm>
            <a:off x="3141233" y="1183341"/>
            <a:ext cx="0" cy="53250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FEDF7A99-7FEF-2D39-129E-27778A49ADE1}"/>
              </a:ext>
            </a:extLst>
          </p:cNvPr>
          <p:cNvCxnSpPr/>
          <p:nvPr/>
        </p:nvCxnSpPr>
        <p:spPr>
          <a:xfrm>
            <a:off x="7403054" y="1183340"/>
            <a:ext cx="0" cy="5325035"/>
          </a:xfrm>
          <a:prstGeom prst="line">
            <a:avLst/>
          </a:prstGeom>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FC738361-0F02-B543-D52D-93AF6740A47D}"/>
              </a:ext>
            </a:extLst>
          </p:cNvPr>
          <p:cNvSpPr txBox="1"/>
          <p:nvPr/>
        </p:nvSpPr>
        <p:spPr>
          <a:xfrm>
            <a:off x="8451924" y="6535548"/>
            <a:ext cx="3994671" cy="369332"/>
          </a:xfrm>
          <a:prstGeom prst="rect">
            <a:avLst/>
          </a:prstGeom>
          <a:noFill/>
        </p:spPr>
        <p:txBody>
          <a:bodyPr wrap="square" rtlCol="0">
            <a:spAutoFit/>
          </a:bodyPr>
          <a:lstStyle/>
          <a:p>
            <a:r>
              <a:rPr lang="it-IT" dirty="0">
                <a:solidFill>
                  <a:schemeClr val="bg2">
                    <a:lumMod val="90000"/>
                  </a:schemeClr>
                </a:solidFill>
              </a:rPr>
              <a:t>M.A. Crivellaro </a:t>
            </a:r>
            <a:r>
              <a:rPr lang="it-IT" dirty="0" err="1">
                <a:solidFill>
                  <a:schemeClr val="bg2">
                    <a:lumMod val="90000"/>
                  </a:schemeClr>
                </a:solidFill>
              </a:rPr>
              <a:t>Pneumotrieste</a:t>
            </a:r>
            <a:r>
              <a:rPr lang="it-IT" dirty="0">
                <a:solidFill>
                  <a:schemeClr val="bg2">
                    <a:lumMod val="90000"/>
                  </a:schemeClr>
                </a:solidFill>
              </a:rPr>
              <a:t> 2026 </a:t>
            </a:r>
          </a:p>
        </p:txBody>
      </p:sp>
      <p:sp>
        <p:nvSpPr>
          <p:cNvPr id="12" name="CasellaDiTesto 11">
            <a:extLst>
              <a:ext uri="{FF2B5EF4-FFF2-40B4-BE49-F238E27FC236}">
                <a16:creationId xmlns:a16="http://schemas.microsoft.com/office/drawing/2014/main" id="{A605B146-FC33-4816-B16E-D7EDED812B8D}"/>
              </a:ext>
            </a:extLst>
          </p:cNvPr>
          <p:cNvSpPr txBox="1"/>
          <p:nvPr/>
        </p:nvSpPr>
        <p:spPr>
          <a:xfrm>
            <a:off x="4878789" y="3214204"/>
            <a:ext cx="4941455" cy="1723549"/>
          </a:xfrm>
          <a:prstGeom prst="rect">
            <a:avLst/>
          </a:prstGeom>
          <a:solidFill>
            <a:schemeClr val="bg2"/>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it-IT" sz="2400" dirty="0"/>
              <a:t>COMPLESSO PER: </a:t>
            </a:r>
          </a:p>
          <a:p>
            <a:r>
              <a:rPr lang="it-IT" sz="2800" b="1" dirty="0">
                <a:solidFill>
                  <a:srgbClr val="C00000"/>
                </a:solidFill>
              </a:rPr>
              <a:t>I° paziente </a:t>
            </a:r>
            <a:r>
              <a:rPr lang="it-IT" sz="2800" b="1" dirty="0" err="1">
                <a:solidFill>
                  <a:srgbClr val="C00000"/>
                </a:solidFill>
              </a:rPr>
              <a:t>polisensibile</a:t>
            </a:r>
            <a:r>
              <a:rPr lang="it-IT" sz="2800" b="1" dirty="0">
                <a:solidFill>
                  <a:srgbClr val="C00000"/>
                </a:solidFill>
              </a:rPr>
              <a:t> </a:t>
            </a:r>
          </a:p>
          <a:p>
            <a:endParaRPr lang="it-IT" dirty="0"/>
          </a:p>
          <a:p>
            <a:r>
              <a:rPr lang="it-IT" dirty="0"/>
              <a:t>II° cambiamenti climatici e delle stagioni polliniche</a:t>
            </a:r>
          </a:p>
          <a:p>
            <a:endParaRPr lang="it-IT" dirty="0"/>
          </a:p>
        </p:txBody>
      </p:sp>
      <p:sp>
        <p:nvSpPr>
          <p:cNvPr id="15" name="Freccia circolare a destra 14">
            <a:extLst>
              <a:ext uri="{FF2B5EF4-FFF2-40B4-BE49-F238E27FC236}">
                <a16:creationId xmlns:a16="http://schemas.microsoft.com/office/drawing/2014/main" id="{7541E446-0EFF-44E3-B379-0733364963FE}"/>
              </a:ext>
            </a:extLst>
          </p:cNvPr>
          <p:cNvSpPr/>
          <p:nvPr/>
        </p:nvSpPr>
        <p:spPr>
          <a:xfrm rot="18707965">
            <a:off x="3734257" y="3127953"/>
            <a:ext cx="859782" cy="1435806"/>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80784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255" y="267821"/>
            <a:ext cx="6534150" cy="13335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251" y="6343370"/>
            <a:ext cx="2152650" cy="12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8444753" y="6192602"/>
            <a:ext cx="2770094" cy="369332"/>
          </a:xfrm>
          <a:prstGeom prst="rect">
            <a:avLst/>
          </a:prstGeom>
          <a:noFill/>
        </p:spPr>
        <p:txBody>
          <a:bodyPr wrap="square" rtlCol="0">
            <a:spAutoFit/>
          </a:bodyPr>
          <a:lstStyle/>
          <a:p>
            <a:r>
              <a:rPr lang="it-IT" sz="1400" dirty="0"/>
              <a:t>C. Beutner et al</a:t>
            </a:r>
            <a:r>
              <a:rPr lang="it-IT" dirty="0"/>
              <a:t>.</a:t>
            </a:r>
          </a:p>
        </p:txBody>
      </p: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604" y="1708483"/>
            <a:ext cx="6467475" cy="503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7209141" y="1814678"/>
            <a:ext cx="4577079" cy="3847207"/>
          </a:xfrm>
          <a:prstGeom prst="rect">
            <a:avLst/>
          </a:prstGeom>
          <a:noFill/>
          <a:ln>
            <a:solidFill>
              <a:schemeClr val="tx1"/>
            </a:solidFill>
          </a:ln>
        </p:spPr>
        <p:txBody>
          <a:bodyPr wrap="square" rtlCol="0">
            <a:spAutoFit/>
          </a:bodyPr>
          <a:lstStyle/>
          <a:p>
            <a:r>
              <a:rPr lang="en-US" sz="2400" dirty="0"/>
              <a:t>Discussion: Our patient-based study demonstrates a continuing increase in </a:t>
            </a:r>
            <a:r>
              <a:rPr lang="en-US" sz="2400" dirty="0" err="1">
                <a:solidFill>
                  <a:srgbClr val="C00000"/>
                </a:solidFill>
              </a:rPr>
              <a:t>polysensitization</a:t>
            </a:r>
            <a:r>
              <a:rPr lang="en-US" sz="2400" dirty="0"/>
              <a:t> rates over the last 20 years, with boys and young men being most frequently affected. Our data—without being a population-based study—suggest a scenario with climbing rates of allergic rhinitis and asthma</a:t>
            </a:r>
            <a:r>
              <a:rPr lang="en-US" sz="2800" dirty="0"/>
              <a:t>.</a:t>
            </a:r>
            <a:endParaRPr lang="it-IT" sz="2800" dirty="0"/>
          </a:p>
        </p:txBody>
      </p:sp>
      <p:cxnSp>
        <p:nvCxnSpPr>
          <p:cNvPr id="5" name="Connettore 1 4"/>
          <p:cNvCxnSpPr/>
          <p:nvPr/>
        </p:nvCxnSpPr>
        <p:spPr>
          <a:xfrm>
            <a:off x="9699251" y="3720353"/>
            <a:ext cx="735667" cy="1792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7207062" y="3989294"/>
            <a:ext cx="148870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 name="Group 1">
            <a:extLst>
              <a:ext uri="{FF2B5EF4-FFF2-40B4-BE49-F238E27FC236}">
                <a16:creationId xmlns:a16="http://schemas.microsoft.com/office/drawing/2014/main" id="{773895B6-B108-1140-F7E3-625D4397E4A5}"/>
              </a:ext>
            </a:extLst>
          </p:cNvPr>
          <p:cNvGrpSpPr/>
          <p:nvPr/>
        </p:nvGrpSpPr>
        <p:grpSpPr>
          <a:xfrm>
            <a:off x="1709640" y="38160"/>
            <a:ext cx="9327960" cy="541440"/>
            <a:chOff x="1709640" y="38160"/>
            <a:chExt cx="9327960" cy="541440"/>
          </a:xfrm>
        </p:grpSpPr>
        <p:pic>
          <p:nvPicPr>
            <p:cNvPr id="6" name="Text Box 12">
              <a:extLst>
                <a:ext uri="{FF2B5EF4-FFF2-40B4-BE49-F238E27FC236}">
                  <a16:creationId xmlns:a16="http://schemas.microsoft.com/office/drawing/2014/main" id="{90428ADD-6772-E96B-888E-F874B14F59EC}"/>
                </a:ext>
              </a:extLst>
            </p:cNvPr>
            <p:cNvPicPr/>
            <p:nvPr/>
          </p:nvPicPr>
          <p:blipFill>
            <a:blip r:embed="rId5"/>
            <a:stretch/>
          </p:blipFill>
          <p:spPr>
            <a:xfrm>
              <a:off x="1709640" y="38160"/>
              <a:ext cx="9327960" cy="541440"/>
            </a:xfrm>
            <a:prstGeom prst="rect">
              <a:avLst/>
            </a:prstGeom>
            <a:ln w="0">
              <a:noFill/>
            </a:ln>
          </p:spPr>
        </p:pic>
        <p:sp>
          <p:nvSpPr>
            <p:cNvPr id="7" name="CustomShape 2">
              <a:extLst>
                <a:ext uri="{FF2B5EF4-FFF2-40B4-BE49-F238E27FC236}">
                  <a16:creationId xmlns:a16="http://schemas.microsoft.com/office/drawing/2014/main" id="{1ED7A756-2A1B-94D1-16F6-A7D7DC2F7050}"/>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8" name="CustomShape 3">
            <a:extLst>
              <a:ext uri="{FF2B5EF4-FFF2-40B4-BE49-F238E27FC236}">
                <a16:creationId xmlns:a16="http://schemas.microsoft.com/office/drawing/2014/main" id="{FD9B1477-BF86-7CE4-9081-84A778507F1C}"/>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0" name="Picture 2">
            <a:extLst>
              <a:ext uri="{FF2B5EF4-FFF2-40B4-BE49-F238E27FC236}">
                <a16:creationId xmlns:a16="http://schemas.microsoft.com/office/drawing/2014/main" id="{D41C6C56-4F57-758E-9686-1BA009909F61}"/>
              </a:ext>
            </a:extLst>
          </p:cNvPr>
          <p:cNvPicPr/>
          <p:nvPr/>
        </p:nvPicPr>
        <p:blipFill>
          <a:blip r:embed="rId6"/>
          <a:srcRect l="11629" t="29346" r="14194" b="30924"/>
          <a:stretch/>
        </p:blipFill>
        <p:spPr>
          <a:xfrm>
            <a:off x="0" y="42480"/>
            <a:ext cx="1709280" cy="430920"/>
          </a:xfrm>
          <a:prstGeom prst="rect">
            <a:avLst/>
          </a:prstGeom>
          <a:ln w="0">
            <a:noFill/>
          </a:ln>
        </p:spPr>
      </p:pic>
      <p:pic>
        <p:nvPicPr>
          <p:cNvPr id="11" name="Picture 3">
            <a:extLst>
              <a:ext uri="{FF2B5EF4-FFF2-40B4-BE49-F238E27FC236}">
                <a16:creationId xmlns:a16="http://schemas.microsoft.com/office/drawing/2014/main" id="{45A66767-0139-2948-DAEE-7103FFAEF386}"/>
              </a:ext>
            </a:extLst>
          </p:cNvPr>
          <p:cNvPicPr/>
          <p:nvPr/>
        </p:nvPicPr>
        <p:blipFill>
          <a:blip r:embed="rId7"/>
          <a:stretch/>
        </p:blipFill>
        <p:spPr>
          <a:xfrm>
            <a:off x="11604240" y="20520"/>
            <a:ext cx="363960" cy="549720"/>
          </a:xfrm>
          <a:prstGeom prst="rect">
            <a:avLst/>
          </a:prstGeom>
          <a:ln w="0">
            <a:noFill/>
          </a:ln>
        </p:spPr>
      </p:pic>
    </p:spTree>
    <p:extLst>
      <p:ext uri="{BB962C8B-B14F-4D97-AF65-F5344CB8AC3E}">
        <p14:creationId xmlns:p14="http://schemas.microsoft.com/office/powerpoint/2010/main" val="2457736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it-IT" altLang="it-IT" sz="3400">
                <a:solidFill>
                  <a:srgbClr val="990000"/>
                </a:solidFill>
              </a:rPr>
              <a:t>Prevalenza di soggetti polisensibilizzati</a:t>
            </a:r>
          </a:p>
        </p:txBody>
      </p:sp>
      <p:graphicFrame>
        <p:nvGraphicFramePr>
          <p:cNvPr id="33795" name="Object 3"/>
          <p:cNvGraphicFramePr>
            <a:graphicFrameLocks noGrp="1" noChangeAspect="1"/>
          </p:cNvGraphicFramePr>
          <p:nvPr>
            <p:ph type="chart" sz="half" idx="1"/>
          </p:nvPr>
        </p:nvGraphicFramePr>
        <p:xfrm>
          <a:off x="6515100" y="1773239"/>
          <a:ext cx="4038600" cy="4319587"/>
        </p:xfrm>
        <a:graphic>
          <a:graphicData uri="http://schemas.openxmlformats.org/presentationml/2006/ole">
            <mc:AlternateContent xmlns:mc="http://schemas.openxmlformats.org/markup-compatibility/2006">
              <mc:Choice xmlns:v="urn:schemas-microsoft-com:vml" Requires="v">
                <p:oleObj r:id="rId3" imgW="4035902" imgH="4316342" progId="Excel.Chart.8">
                  <p:embed/>
                </p:oleObj>
              </mc:Choice>
              <mc:Fallback>
                <p:oleObj r:id="rId3" imgW="4035902" imgH="4316342" progId="Excel.Char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100" y="1773239"/>
                        <a:ext cx="403860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Segnaposto contenuto 1"/>
          <p:cNvSpPr>
            <a:spLocks noGrp="1"/>
          </p:cNvSpPr>
          <p:nvPr>
            <p:ph type="body" sz="half" idx="2"/>
          </p:nvPr>
        </p:nvSpPr>
        <p:spPr>
          <a:xfrm>
            <a:off x="1703389" y="1600201"/>
            <a:ext cx="4752975" cy="4525963"/>
          </a:xfrm>
        </p:spPr>
        <p:txBody>
          <a:bodyPr rtlCol="0">
            <a:normAutofit/>
          </a:bodyPr>
          <a:lstStyle/>
          <a:p>
            <a:pPr marL="0" indent="0" algn="just">
              <a:buNone/>
              <a:defRPr/>
            </a:pPr>
            <a:r>
              <a:rPr lang="it-IT" sz="2400" dirty="0"/>
              <a:t>Attualmente la maggior parte dei pazienti presenta ai test cutanei o in vitro una sensibilizzazione a </a:t>
            </a:r>
            <a:r>
              <a:rPr lang="it-IT" sz="2400" i="1" dirty="0">
                <a:solidFill>
                  <a:srgbClr val="C00000"/>
                </a:solidFill>
              </a:rPr>
              <a:t>più di un solo </a:t>
            </a:r>
            <a:r>
              <a:rPr lang="it-IT" sz="2400" dirty="0"/>
              <a:t>allergene:</a:t>
            </a:r>
          </a:p>
          <a:p>
            <a:pPr>
              <a:spcBef>
                <a:spcPts val="1800"/>
              </a:spcBef>
              <a:buClr>
                <a:srgbClr val="C00000"/>
              </a:buClr>
              <a:defRPr/>
            </a:pPr>
            <a:r>
              <a:rPr lang="it-IT" sz="2400" dirty="0"/>
              <a:t>può trattarsi di vera </a:t>
            </a:r>
            <a:r>
              <a:rPr lang="it-IT" sz="2400" i="1" dirty="0" err="1">
                <a:solidFill>
                  <a:srgbClr val="C00000"/>
                </a:solidFill>
              </a:rPr>
              <a:t>polisensibilizzazion</a:t>
            </a:r>
            <a:r>
              <a:rPr lang="it-IT" sz="2400" dirty="0" err="1">
                <a:solidFill>
                  <a:srgbClr val="C00000"/>
                </a:solidFill>
              </a:rPr>
              <a:t>e</a:t>
            </a:r>
            <a:endParaRPr lang="it-IT" sz="2400" dirty="0">
              <a:solidFill>
                <a:srgbClr val="C00000"/>
              </a:solidFill>
            </a:endParaRPr>
          </a:p>
          <a:p>
            <a:pPr algn="just">
              <a:spcBef>
                <a:spcPts val="1800"/>
              </a:spcBef>
              <a:buClr>
                <a:srgbClr val="C00000"/>
              </a:buClr>
              <a:defRPr/>
            </a:pPr>
            <a:r>
              <a:rPr lang="it-IT" sz="2400" dirty="0"/>
              <a:t>oppure può essere legata ad una </a:t>
            </a:r>
            <a:r>
              <a:rPr lang="it-IT" sz="2400" i="1" dirty="0">
                <a:solidFill>
                  <a:srgbClr val="C00000"/>
                </a:solidFill>
              </a:rPr>
              <a:t>cross-reattività</a:t>
            </a:r>
            <a:r>
              <a:rPr lang="it-IT" sz="2400" dirty="0"/>
              <a:t> a molecole provenienti da sorgenti diverse </a:t>
            </a:r>
          </a:p>
        </p:txBody>
      </p:sp>
      <p:sp>
        <p:nvSpPr>
          <p:cNvPr id="33797" name="Text Box 5"/>
          <p:cNvSpPr txBox="1">
            <a:spLocks noChangeArrowheads="1"/>
          </p:cNvSpPr>
          <p:nvPr/>
        </p:nvSpPr>
        <p:spPr bwMode="auto">
          <a:xfrm>
            <a:off x="8534400" y="6262688"/>
            <a:ext cx="29619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spcBef>
                <a:spcPct val="50000"/>
              </a:spcBef>
            </a:pPr>
            <a:r>
              <a:rPr lang="it-IT" altLang="it-IT" sz="1400" dirty="0"/>
              <a:t>Servizio di Allergologia AOUP , 2018</a:t>
            </a:r>
          </a:p>
        </p:txBody>
      </p:sp>
      <p:grpSp>
        <p:nvGrpSpPr>
          <p:cNvPr id="3" name="Group 1">
            <a:extLst>
              <a:ext uri="{FF2B5EF4-FFF2-40B4-BE49-F238E27FC236}">
                <a16:creationId xmlns:a16="http://schemas.microsoft.com/office/drawing/2014/main" id="{9FE60197-9881-BA0D-9F81-E49F2C2CFCAE}"/>
              </a:ext>
            </a:extLst>
          </p:cNvPr>
          <p:cNvGrpSpPr/>
          <p:nvPr/>
        </p:nvGrpSpPr>
        <p:grpSpPr>
          <a:xfrm>
            <a:off x="1709640" y="38160"/>
            <a:ext cx="9327960" cy="541440"/>
            <a:chOff x="1709640" y="38160"/>
            <a:chExt cx="9327960" cy="541440"/>
          </a:xfrm>
        </p:grpSpPr>
        <p:pic>
          <p:nvPicPr>
            <p:cNvPr id="4" name="Text Box 12">
              <a:extLst>
                <a:ext uri="{FF2B5EF4-FFF2-40B4-BE49-F238E27FC236}">
                  <a16:creationId xmlns:a16="http://schemas.microsoft.com/office/drawing/2014/main" id="{B23B2A7B-BDDB-E9AA-7618-261F68A0B608}"/>
                </a:ext>
              </a:extLst>
            </p:cNvPr>
            <p:cNvPicPr/>
            <p:nvPr/>
          </p:nvPicPr>
          <p:blipFill>
            <a:blip r:embed="rId5"/>
            <a:stretch/>
          </p:blipFill>
          <p:spPr>
            <a:xfrm>
              <a:off x="1709640" y="38160"/>
              <a:ext cx="9327960" cy="541440"/>
            </a:xfrm>
            <a:prstGeom prst="rect">
              <a:avLst/>
            </a:prstGeom>
            <a:ln w="0">
              <a:noFill/>
            </a:ln>
          </p:spPr>
        </p:pic>
        <p:sp>
          <p:nvSpPr>
            <p:cNvPr id="5" name="CustomShape 2">
              <a:extLst>
                <a:ext uri="{FF2B5EF4-FFF2-40B4-BE49-F238E27FC236}">
                  <a16:creationId xmlns:a16="http://schemas.microsoft.com/office/drawing/2014/main" id="{3CA33C49-5BE6-4327-8291-B65CCF975F01}"/>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6" name="CustomShape 3">
            <a:extLst>
              <a:ext uri="{FF2B5EF4-FFF2-40B4-BE49-F238E27FC236}">
                <a16:creationId xmlns:a16="http://schemas.microsoft.com/office/drawing/2014/main" id="{6C6C45F0-C017-9906-03D5-6A09184A577D}"/>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7" name="Picture 2">
            <a:extLst>
              <a:ext uri="{FF2B5EF4-FFF2-40B4-BE49-F238E27FC236}">
                <a16:creationId xmlns:a16="http://schemas.microsoft.com/office/drawing/2014/main" id="{7F0F1E2F-B683-9DA7-334F-EA08A33ADFCD}"/>
              </a:ext>
            </a:extLst>
          </p:cNvPr>
          <p:cNvPicPr/>
          <p:nvPr/>
        </p:nvPicPr>
        <p:blipFill>
          <a:blip r:embed="rId6"/>
          <a:srcRect l="11629" t="29346" r="14194" b="30924"/>
          <a:stretch/>
        </p:blipFill>
        <p:spPr>
          <a:xfrm>
            <a:off x="0" y="42480"/>
            <a:ext cx="1709280" cy="430920"/>
          </a:xfrm>
          <a:prstGeom prst="rect">
            <a:avLst/>
          </a:prstGeom>
          <a:ln w="0">
            <a:noFill/>
          </a:ln>
        </p:spPr>
      </p:pic>
      <p:pic>
        <p:nvPicPr>
          <p:cNvPr id="8" name="Picture 3">
            <a:extLst>
              <a:ext uri="{FF2B5EF4-FFF2-40B4-BE49-F238E27FC236}">
                <a16:creationId xmlns:a16="http://schemas.microsoft.com/office/drawing/2014/main" id="{FCF34A8F-5E56-62FC-1B13-E288C6DA44D3}"/>
              </a:ext>
            </a:extLst>
          </p:cNvPr>
          <p:cNvPicPr/>
          <p:nvPr/>
        </p:nvPicPr>
        <p:blipFill>
          <a:blip r:embed="rId7"/>
          <a:stretch/>
        </p:blipFill>
        <p:spPr>
          <a:xfrm>
            <a:off x="11604240" y="20520"/>
            <a:ext cx="363960" cy="549720"/>
          </a:xfrm>
          <a:prstGeom prst="rect">
            <a:avLst/>
          </a:prstGeom>
          <a:ln w="0">
            <a:noFill/>
          </a:ln>
        </p:spPr>
      </p:pic>
    </p:spTree>
    <p:extLst>
      <p:ext uri="{BB962C8B-B14F-4D97-AF65-F5344CB8AC3E}">
        <p14:creationId xmlns:p14="http://schemas.microsoft.com/office/powerpoint/2010/main" val="33744509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925764" y="476251"/>
            <a:ext cx="70580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defRPr sz="6600">
                <a:solidFill>
                  <a:schemeClr val="tx1"/>
                </a:solidFill>
                <a:latin typeface="Times New Roman" panose="02020603050405020304" pitchFamily="18" charset="0"/>
              </a:defRPr>
            </a:lvl1pPr>
            <a:lvl2pPr marL="742950" indent="-285750" defTabSz="762000">
              <a:defRPr sz="6600">
                <a:solidFill>
                  <a:schemeClr val="tx1"/>
                </a:solidFill>
                <a:latin typeface="Times New Roman" panose="02020603050405020304" pitchFamily="18" charset="0"/>
              </a:defRPr>
            </a:lvl2pPr>
            <a:lvl3pPr marL="1143000" indent="-228600" defTabSz="762000">
              <a:defRPr sz="6600">
                <a:solidFill>
                  <a:schemeClr val="tx1"/>
                </a:solidFill>
                <a:latin typeface="Times New Roman" panose="02020603050405020304" pitchFamily="18" charset="0"/>
              </a:defRPr>
            </a:lvl3pPr>
            <a:lvl4pPr marL="1600200" indent="-228600" defTabSz="762000">
              <a:defRPr sz="6600">
                <a:solidFill>
                  <a:schemeClr val="tx1"/>
                </a:solidFill>
                <a:latin typeface="Times New Roman" panose="02020603050405020304" pitchFamily="18" charset="0"/>
              </a:defRPr>
            </a:lvl4pPr>
            <a:lvl5pPr marL="2057400" indent="-228600" defTabSz="762000">
              <a:defRPr sz="66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6600">
                <a:solidFill>
                  <a:schemeClr val="tx1"/>
                </a:solidFill>
                <a:latin typeface="Times New Roman" panose="02020603050405020304" pitchFamily="18" charset="0"/>
              </a:defRPr>
            </a:lvl9pPr>
          </a:lstStyle>
          <a:p>
            <a:r>
              <a:rPr lang="it-IT" altLang="it-IT" sz="4000">
                <a:solidFill>
                  <a:srgbClr val="990000"/>
                </a:solidFill>
                <a:cs typeface="Arial" panose="020B0604020202020204" pitchFamily="34" charset="0"/>
              </a:rPr>
              <a:t>Andamento dei sintomi stagionali</a:t>
            </a:r>
          </a:p>
        </p:txBody>
      </p:sp>
      <p:graphicFrame>
        <p:nvGraphicFramePr>
          <p:cNvPr id="20483" name="Object 3"/>
          <p:cNvGraphicFramePr>
            <a:graphicFrameLocks noChangeAspect="1"/>
          </p:cNvGraphicFramePr>
          <p:nvPr/>
        </p:nvGraphicFramePr>
        <p:xfrm>
          <a:off x="2190750" y="1524000"/>
          <a:ext cx="7875588" cy="5334000"/>
        </p:xfrm>
        <a:graphic>
          <a:graphicData uri="http://schemas.openxmlformats.org/presentationml/2006/ole">
            <mc:AlternateContent xmlns:mc="http://schemas.openxmlformats.org/markup-compatibility/2006">
              <mc:Choice xmlns:v="urn:schemas-microsoft-com:vml" Requires="v">
                <p:oleObj name="Grafico" r:id="rId3" imgW="7867628" imgH="5334102" progId="MSGraph.Chart.8">
                  <p:embed followColorScheme="full"/>
                </p:oleObj>
              </mc:Choice>
              <mc:Fallback>
                <p:oleObj name="Grafico" r:id="rId3" imgW="7867628" imgH="5334102" progId="MSGraph.Chart.8">
                  <p:embed followColorScheme="full"/>
                  <p:pic>
                    <p:nvPicPr>
                      <p:cNvPr id="20483" name="Object 3"/>
                      <p:cNvPicPr>
                        <a:picLocks noChangeAspect="1" noChangeArrowheads="1"/>
                      </p:cNvPicPr>
                      <p:nvPr/>
                    </p:nvPicPr>
                    <p:blipFill>
                      <a:blip r:embed="rId4"/>
                      <a:srcRect/>
                      <a:stretch>
                        <a:fillRect/>
                      </a:stretch>
                    </p:blipFill>
                    <p:spPr bwMode="auto">
                      <a:xfrm>
                        <a:off x="2190750" y="1524000"/>
                        <a:ext cx="787558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04" name="Text Box 4"/>
          <p:cNvSpPr txBox="1">
            <a:spLocks noChangeArrowheads="1"/>
          </p:cNvSpPr>
          <p:nvPr/>
        </p:nvSpPr>
        <p:spPr bwMode="auto">
          <a:xfrm>
            <a:off x="7467600" y="3124200"/>
            <a:ext cx="2286000" cy="427038"/>
          </a:xfrm>
          <a:prstGeom prst="rect">
            <a:avLst/>
          </a:prstGeom>
          <a:noFill/>
          <a:ln w="9525">
            <a:noFill/>
            <a:miter lim="800000"/>
            <a:headEnd/>
            <a:tailEnd/>
          </a:ln>
          <a:effec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it-IT" altLang="it-IT" sz="2200" b="1" i="1" u="sng">
                <a:solidFill>
                  <a:srgbClr val="000066"/>
                </a:solidFill>
                <a:effectLst>
                  <a:outerShdw blurRad="38100" dist="38100" dir="2700000" algn="tl">
                    <a:srgbClr val="C0C0C0"/>
                  </a:outerShdw>
                </a:effectLst>
                <a:cs typeface="Arial" pitchFamily="34" charset="0"/>
              </a:rPr>
              <a:t>Sensibilizzazione:</a:t>
            </a:r>
          </a:p>
        </p:txBody>
      </p:sp>
      <p:pic>
        <p:nvPicPr>
          <p:cNvPr id="20485" name="Picture 5" descr="logo_unip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424" y="857250"/>
            <a:ext cx="669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5863" y="1125538"/>
            <a:ext cx="2952750"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
            <a:extLst>
              <a:ext uri="{FF2B5EF4-FFF2-40B4-BE49-F238E27FC236}">
                <a16:creationId xmlns:a16="http://schemas.microsoft.com/office/drawing/2014/main" id="{10162A3C-1EEB-4AE1-AB01-FFE3A251D762}"/>
              </a:ext>
            </a:extLst>
          </p:cNvPr>
          <p:cNvGrpSpPr/>
          <p:nvPr/>
        </p:nvGrpSpPr>
        <p:grpSpPr>
          <a:xfrm>
            <a:off x="1709640" y="38160"/>
            <a:ext cx="9327960" cy="541440"/>
            <a:chOff x="1709640" y="38160"/>
            <a:chExt cx="9327960" cy="541440"/>
          </a:xfrm>
        </p:grpSpPr>
        <p:pic>
          <p:nvPicPr>
            <p:cNvPr id="8" name="Text Box 12">
              <a:extLst>
                <a:ext uri="{FF2B5EF4-FFF2-40B4-BE49-F238E27FC236}">
                  <a16:creationId xmlns:a16="http://schemas.microsoft.com/office/drawing/2014/main" id="{A9388FB5-0475-4986-9093-0B0991F6FC94}"/>
                </a:ext>
              </a:extLst>
            </p:cNvPr>
            <p:cNvPicPr/>
            <p:nvPr/>
          </p:nvPicPr>
          <p:blipFill>
            <a:blip r:embed="rId7"/>
            <a:stretch/>
          </p:blipFill>
          <p:spPr>
            <a:xfrm>
              <a:off x="1709640" y="38160"/>
              <a:ext cx="9327960" cy="541440"/>
            </a:xfrm>
            <a:prstGeom prst="rect">
              <a:avLst/>
            </a:prstGeom>
            <a:ln w="0">
              <a:noFill/>
            </a:ln>
          </p:spPr>
        </p:pic>
        <p:sp>
          <p:nvSpPr>
            <p:cNvPr id="9" name="CustomShape 2">
              <a:extLst>
                <a:ext uri="{FF2B5EF4-FFF2-40B4-BE49-F238E27FC236}">
                  <a16:creationId xmlns:a16="http://schemas.microsoft.com/office/drawing/2014/main" id="{472D3936-E48A-4467-9605-956CB05851EF}"/>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10" name="CustomShape 3">
            <a:extLst>
              <a:ext uri="{FF2B5EF4-FFF2-40B4-BE49-F238E27FC236}">
                <a16:creationId xmlns:a16="http://schemas.microsoft.com/office/drawing/2014/main" id="{7AFE5ED9-7EEB-45E6-8208-E6F0C2CD5078}"/>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1" name="Picture 2">
            <a:extLst>
              <a:ext uri="{FF2B5EF4-FFF2-40B4-BE49-F238E27FC236}">
                <a16:creationId xmlns:a16="http://schemas.microsoft.com/office/drawing/2014/main" id="{7ADB72CC-57E5-49F9-9865-366BFC646160}"/>
              </a:ext>
            </a:extLst>
          </p:cNvPr>
          <p:cNvPicPr/>
          <p:nvPr/>
        </p:nvPicPr>
        <p:blipFill>
          <a:blip r:embed="rId8"/>
          <a:srcRect l="11629" t="29346" r="14194" b="30924"/>
          <a:stretch/>
        </p:blipFill>
        <p:spPr>
          <a:xfrm>
            <a:off x="0" y="42480"/>
            <a:ext cx="1709280" cy="430920"/>
          </a:xfrm>
          <a:prstGeom prst="rect">
            <a:avLst/>
          </a:prstGeom>
          <a:ln w="0">
            <a:noFill/>
          </a:ln>
        </p:spPr>
      </p:pic>
      <p:pic>
        <p:nvPicPr>
          <p:cNvPr id="12" name="Picture 3">
            <a:extLst>
              <a:ext uri="{FF2B5EF4-FFF2-40B4-BE49-F238E27FC236}">
                <a16:creationId xmlns:a16="http://schemas.microsoft.com/office/drawing/2014/main" id="{CB08949B-887D-4483-800F-2236A332C3DE}"/>
              </a:ext>
            </a:extLst>
          </p:cNvPr>
          <p:cNvPicPr/>
          <p:nvPr/>
        </p:nvPicPr>
        <p:blipFill>
          <a:blip r:embed="rId9"/>
          <a:stretch/>
        </p:blipFill>
        <p:spPr>
          <a:xfrm>
            <a:off x="11604240" y="20520"/>
            <a:ext cx="363960" cy="549720"/>
          </a:xfrm>
          <a:prstGeom prst="rect">
            <a:avLst/>
          </a:prstGeom>
          <a:ln w="0">
            <a:noFill/>
          </a:ln>
        </p:spPr>
      </p:pic>
      <p:sp>
        <p:nvSpPr>
          <p:cNvPr id="2" name="CasellaDiTesto 1">
            <a:extLst>
              <a:ext uri="{FF2B5EF4-FFF2-40B4-BE49-F238E27FC236}">
                <a16:creationId xmlns:a16="http://schemas.microsoft.com/office/drawing/2014/main" id="{9DF9B392-682F-71CD-B53C-16A1C7DED814}"/>
              </a:ext>
            </a:extLst>
          </p:cNvPr>
          <p:cNvSpPr txBox="1"/>
          <p:nvPr/>
        </p:nvSpPr>
        <p:spPr>
          <a:xfrm>
            <a:off x="152401" y="2695073"/>
            <a:ext cx="2285999" cy="2677656"/>
          </a:xfrm>
          <a:prstGeom prst="rect">
            <a:avLst/>
          </a:prstGeom>
          <a:noFill/>
          <a:ln>
            <a:solidFill>
              <a:schemeClr val="tx1"/>
            </a:solidFill>
          </a:ln>
        </p:spPr>
        <p:txBody>
          <a:bodyPr wrap="square" rtlCol="0">
            <a:spAutoFit/>
          </a:bodyPr>
          <a:lstStyle/>
          <a:p>
            <a:r>
              <a:rPr lang="it-IT" sz="2400" dirty="0"/>
              <a:t>Nel caso di sensibilizzazione a più allergeni la sovrapposizione delle stagioni può causare sintomi protratti</a:t>
            </a:r>
          </a:p>
        </p:txBody>
      </p:sp>
    </p:spTree>
    <p:extLst>
      <p:ext uri="{BB962C8B-B14F-4D97-AF65-F5344CB8AC3E}">
        <p14:creationId xmlns:p14="http://schemas.microsoft.com/office/powerpoint/2010/main" val="42506950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b="32104"/>
          <a:stretch>
            <a:fillRect/>
          </a:stretch>
        </p:blipFill>
        <p:spPr bwMode="auto">
          <a:xfrm>
            <a:off x="2219326" y="1341438"/>
            <a:ext cx="844867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4691" name="Rectangle 3"/>
          <p:cNvSpPr>
            <a:spLocks noChangeArrowheads="1"/>
          </p:cNvSpPr>
          <p:nvPr/>
        </p:nvSpPr>
        <p:spPr bwMode="auto">
          <a:xfrm>
            <a:off x="2279650" y="447675"/>
            <a:ext cx="843915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r>
              <a:rPr lang="en-US" altLang="it-IT" sz="4400" b="1">
                <a:solidFill>
                  <a:schemeClr val="tx2"/>
                </a:solidFill>
                <a:latin typeface="Arial Narrow" panose="020B0606020202030204" pitchFamily="34" charset="0"/>
                <a:cs typeface="Arial" panose="020B0604020202020204" pitchFamily="34" charset="0"/>
              </a:rPr>
              <a:t>     </a:t>
            </a:r>
            <a:r>
              <a:rPr lang="en-US" altLang="it-IT" sz="3200" b="1" i="1">
                <a:solidFill>
                  <a:srgbClr val="339933"/>
                </a:solidFill>
                <a:cs typeface="Arial" panose="020B0604020202020204" pitchFamily="34" charset="0"/>
              </a:rPr>
              <a:t>Cross reactive or polisensitized?   </a:t>
            </a:r>
            <a:r>
              <a:rPr lang="en-US" altLang="it-IT" sz="3200" b="1">
                <a:solidFill>
                  <a:srgbClr val="339933"/>
                </a:solidFill>
                <a:cs typeface="Arial" panose="020B0604020202020204" pitchFamily="34" charset="0"/>
              </a:rPr>
              <a:t>      </a:t>
            </a:r>
            <a:r>
              <a:rPr lang="sv-SE" altLang="it-IT" sz="1800" b="1" i="1">
                <a:solidFill>
                  <a:srgbClr val="339933"/>
                </a:solidFill>
                <a:cs typeface="Arial" panose="020B0604020202020204" pitchFamily="34" charset="0"/>
              </a:rPr>
              <a:t>Differential analysis</a:t>
            </a:r>
            <a:endParaRPr lang="sv-SE" altLang="it-IT" sz="2400" b="1">
              <a:solidFill>
                <a:srgbClr val="339933"/>
              </a:solidFill>
              <a:cs typeface="Arial" panose="020B0604020202020204" pitchFamily="34" charset="0"/>
            </a:endParaRPr>
          </a:p>
        </p:txBody>
      </p:sp>
      <p:sp>
        <p:nvSpPr>
          <p:cNvPr id="114692" name="Text Box 4"/>
          <p:cNvSpPr txBox="1">
            <a:spLocks noChangeArrowheads="1"/>
          </p:cNvSpPr>
          <p:nvPr/>
        </p:nvSpPr>
        <p:spPr bwMode="auto">
          <a:xfrm>
            <a:off x="4291013" y="6186489"/>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endParaRPr lang="it-IT" altLang="it-IT" sz="1200" b="1" i="1">
              <a:latin typeface="Arial Narrow" panose="020B0606020202030204" pitchFamily="34" charset="0"/>
              <a:cs typeface="Arial" panose="020B0604020202020204" pitchFamily="34" charset="0"/>
            </a:endParaRPr>
          </a:p>
        </p:txBody>
      </p:sp>
      <p:sp>
        <p:nvSpPr>
          <p:cNvPr id="114693" name="Rectangle 5"/>
          <p:cNvSpPr>
            <a:spLocks noChangeArrowheads="1"/>
          </p:cNvSpPr>
          <p:nvPr/>
        </p:nvSpPr>
        <p:spPr bwMode="auto">
          <a:xfrm>
            <a:off x="2971801" y="6248400"/>
            <a:ext cx="68040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1113" algn="ctr">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r>
              <a:rPr lang="it-IT" altLang="it-IT" sz="1400" b="1">
                <a:solidFill>
                  <a:schemeClr val="bg1"/>
                </a:solidFill>
                <a:latin typeface="Arial" panose="020B0604020202020204" pitchFamily="34" charset="0"/>
                <a:cs typeface="Arial" panose="020B0604020202020204" pitchFamily="34" charset="0"/>
              </a:rPr>
              <a:t>Recombinant Marker Allergens: Diagnostic Gatekeepers for the Treatment of Allergy</a:t>
            </a:r>
            <a:br>
              <a:rPr lang="it-IT" altLang="it-IT" sz="1400" b="1" i="1">
                <a:solidFill>
                  <a:schemeClr val="bg1"/>
                </a:solidFill>
                <a:latin typeface="Arial" panose="020B0604020202020204" pitchFamily="34" charset="0"/>
                <a:cs typeface="Arial" panose="020B0604020202020204" pitchFamily="34" charset="0"/>
              </a:rPr>
            </a:br>
            <a:r>
              <a:rPr lang="it-IT" altLang="it-IT" sz="1400" b="1">
                <a:solidFill>
                  <a:schemeClr val="bg1"/>
                </a:solidFill>
                <a:latin typeface="Arial" panose="020B0604020202020204" pitchFamily="34" charset="0"/>
                <a:cs typeface="Arial" panose="020B0604020202020204" pitchFamily="34" charset="0"/>
              </a:rPr>
              <a:t>Kazemi-Shirazi L et al</a:t>
            </a:r>
            <a:r>
              <a:rPr lang="it-IT" altLang="it-IT" sz="1400" b="1">
                <a:solidFill>
                  <a:schemeClr val="bg1"/>
                </a:solidFill>
                <a:latin typeface="Arial" panose="020B0604020202020204" pitchFamily="34" charset="0"/>
                <a:cs typeface="Arial" panose="020B0604020202020204" pitchFamily="34" charset="0"/>
                <a:hlinkClick r:id="rId4"/>
              </a:rPr>
              <a:t>.</a:t>
            </a:r>
            <a:r>
              <a:rPr lang="it-IT" altLang="it-IT" sz="1400" b="1">
                <a:solidFill>
                  <a:schemeClr val="bg1"/>
                </a:solidFill>
                <a:latin typeface="Arial" panose="020B0604020202020204" pitchFamily="34" charset="0"/>
                <a:cs typeface="Arial" panose="020B0604020202020204" pitchFamily="34" charset="0"/>
              </a:rPr>
              <a:t> Int Arch Allergy Immunol 2002;127:259-268 . </a:t>
            </a:r>
          </a:p>
        </p:txBody>
      </p:sp>
      <p:grpSp>
        <p:nvGrpSpPr>
          <p:cNvPr id="114694" name="Group 6"/>
          <p:cNvGrpSpPr>
            <a:grpSpLocks/>
          </p:cNvGrpSpPr>
          <p:nvPr/>
        </p:nvGrpSpPr>
        <p:grpSpPr bwMode="auto">
          <a:xfrm>
            <a:off x="1992314" y="1341438"/>
            <a:ext cx="3190875" cy="2317750"/>
            <a:chOff x="158" y="972"/>
            <a:chExt cx="2010" cy="1460"/>
          </a:xfrm>
        </p:grpSpPr>
        <p:pic>
          <p:nvPicPr>
            <p:cNvPr id="11470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 y="972"/>
              <a:ext cx="1952" cy="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1" y="1434"/>
              <a:ext cx="377"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06" name="Line 9"/>
            <p:cNvSpPr>
              <a:spLocks noChangeShapeType="1"/>
            </p:cNvSpPr>
            <p:nvPr/>
          </p:nvSpPr>
          <p:spPr bwMode="auto">
            <a:xfrm flipV="1">
              <a:off x="657" y="2251"/>
              <a:ext cx="136" cy="90"/>
            </a:xfrm>
            <a:prstGeom prst="line">
              <a:avLst/>
            </a:prstGeom>
            <a:noFill/>
            <a:ln w="11113">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4707" name="Line 10"/>
            <p:cNvSpPr>
              <a:spLocks noChangeShapeType="1"/>
            </p:cNvSpPr>
            <p:nvPr/>
          </p:nvSpPr>
          <p:spPr bwMode="auto">
            <a:xfrm flipV="1">
              <a:off x="1247" y="2296"/>
              <a:ext cx="45" cy="136"/>
            </a:xfrm>
            <a:prstGeom prst="line">
              <a:avLst/>
            </a:prstGeom>
            <a:noFill/>
            <a:ln w="11113">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4708" name="Line 11"/>
            <p:cNvSpPr>
              <a:spLocks noChangeShapeType="1"/>
            </p:cNvSpPr>
            <p:nvPr/>
          </p:nvSpPr>
          <p:spPr bwMode="auto">
            <a:xfrm flipH="1" flipV="1">
              <a:off x="1610" y="1979"/>
              <a:ext cx="136" cy="90"/>
            </a:xfrm>
            <a:prstGeom prst="line">
              <a:avLst/>
            </a:prstGeom>
            <a:noFill/>
            <a:ln w="11113">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60428" name="Rectangle 12"/>
          <p:cNvSpPr>
            <a:spLocks noChangeArrowheads="1"/>
          </p:cNvSpPr>
          <p:nvPr/>
        </p:nvSpPr>
        <p:spPr bwMode="auto">
          <a:xfrm>
            <a:off x="6024563" y="1844676"/>
            <a:ext cx="1008062" cy="576263"/>
          </a:xfrm>
          <a:prstGeom prst="rect">
            <a:avLst/>
          </a:prstGeom>
          <a:solidFill>
            <a:schemeClr val="bg1"/>
          </a:solidFill>
          <a:ln w="9525">
            <a:noFill/>
            <a:miter lim="800000"/>
            <a:headEnd/>
            <a:tailEnd/>
          </a:ln>
          <a:effectLst>
            <a:prstShdw prst="shdw17" dist="17961" dir="2700000">
              <a:schemeClr val="bg1">
                <a:gamma/>
                <a:shade val="60000"/>
                <a:invGamma/>
                <a:alpha val="50000"/>
              </a:schemeClr>
            </a:prstShdw>
          </a:effectLst>
        </p:spPr>
        <p:txBody>
          <a:bodyPr wrap="none" anchor="ctr"/>
          <a:lstStyle/>
          <a:p>
            <a:pPr eaLnBrk="1" hangingPunct="1">
              <a:defRPr/>
            </a:pPr>
            <a:endParaRPr lang="it-IT" b="1">
              <a:latin typeface="Arial" charset="0"/>
              <a:cs typeface="Arial" charset="0"/>
            </a:endParaRPr>
          </a:p>
        </p:txBody>
      </p:sp>
      <p:sp>
        <p:nvSpPr>
          <p:cNvPr id="60429" name="Rectangle 13"/>
          <p:cNvSpPr>
            <a:spLocks noChangeArrowheads="1"/>
          </p:cNvSpPr>
          <p:nvPr/>
        </p:nvSpPr>
        <p:spPr bwMode="auto">
          <a:xfrm>
            <a:off x="7535863" y="1844676"/>
            <a:ext cx="1008062" cy="576263"/>
          </a:xfrm>
          <a:prstGeom prst="rect">
            <a:avLst/>
          </a:prstGeom>
          <a:solidFill>
            <a:schemeClr val="bg1"/>
          </a:solidFill>
          <a:ln w="9525">
            <a:noFill/>
            <a:miter lim="800000"/>
            <a:headEnd/>
            <a:tailEnd/>
          </a:ln>
          <a:effectLst>
            <a:prstShdw prst="shdw17" dist="17961" dir="2700000">
              <a:schemeClr val="bg1">
                <a:gamma/>
                <a:shade val="60000"/>
                <a:invGamma/>
                <a:alpha val="50000"/>
              </a:schemeClr>
            </a:prstShdw>
          </a:effectLst>
        </p:spPr>
        <p:txBody>
          <a:bodyPr wrap="none" anchor="ctr"/>
          <a:lstStyle/>
          <a:p>
            <a:pPr algn="ctr" eaLnBrk="1" hangingPunct="1">
              <a:defRPr/>
            </a:pPr>
            <a:r>
              <a:rPr lang="it-IT" b="1" dirty="0" err="1">
                <a:latin typeface="Arial" charset="0"/>
                <a:cs typeface="Arial" charset="0"/>
              </a:rPr>
              <a:t>Bett</a:t>
            </a:r>
            <a:r>
              <a:rPr lang="it-IT" b="1" dirty="0">
                <a:latin typeface="Arial" charset="0"/>
                <a:cs typeface="Arial" charset="0"/>
              </a:rPr>
              <a:t>.</a:t>
            </a:r>
          </a:p>
        </p:txBody>
      </p:sp>
      <p:sp>
        <p:nvSpPr>
          <p:cNvPr id="60430" name="Rectangle 14"/>
          <p:cNvSpPr>
            <a:spLocks noChangeArrowheads="1"/>
          </p:cNvSpPr>
          <p:nvPr/>
        </p:nvSpPr>
        <p:spPr bwMode="auto">
          <a:xfrm>
            <a:off x="8975726" y="1844676"/>
            <a:ext cx="1008063" cy="576263"/>
          </a:xfrm>
          <a:prstGeom prst="rect">
            <a:avLst/>
          </a:prstGeom>
          <a:solidFill>
            <a:schemeClr val="bg1"/>
          </a:solidFill>
          <a:ln w="9525">
            <a:noFill/>
            <a:miter lim="800000"/>
            <a:headEnd/>
            <a:tailEnd/>
          </a:ln>
          <a:effectLst>
            <a:prstShdw prst="shdw17" dist="17961" dir="2700000">
              <a:schemeClr val="bg1">
                <a:gamma/>
                <a:shade val="60000"/>
                <a:invGamma/>
                <a:alpha val="50000"/>
              </a:schemeClr>
            </a:prstShdw>
          </a:effectLst>
        </p:spPr>
        <p:txBody>
          <a:bodyPr wrap="none" anchor="ctr"/>
          <a:lstStyle/>
          <a:p>
            <a:pPr eaLnBrk="1" hangingPunct="1">
              <a:defRPr/>
            </a:pPr>
            <a:endParaRPr lang="it-IT" b="1">
              <a:latin typeface="Arial" charset="0"/>
              <a:cs typeface="Arial" charset="0"/>
            </a:endParaRPr>
          </a:p>
        </p:txBody>
      </p:sp>
      <p:sp>
        <p:nvSpPr>
          <p:cNvPr id="60431" name="Text Box 15"/>
          <p:cNvSpPr txBox="1">
            <a:spLocks noChangeArrowheads="1"/>
          </p:cNvSpPr>
          <p:nvPr/>
        </p:nvSpPr>
        <p:spPr bwMode="auto">
          <a:xfrm>
            <a:off x="6096001" y="1989138"/>
            <a:ext cx="792163" cy="64611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it-IT" b="1" dirty="0" err="1">
                <a:latin typeface="Arial" charset="0"/>
                <a:cs typeface="Arial" charset="0"/>
              </a:rPr>
              <a:t>Gram</a:t>
            </a:r>
            <a:r>
              <a:rPr lang="it-IT" b="1" dirty="0">
                <a:latin typeface="Arial" charset="0"/>
                <a:cs typeface="Arial" charset="0"/>
              </a:rPr>
              <a:t>.</a:t>
            </a:r>
          </a:p>
        </p:txBody>
      </p:sp>
      <p:sp>
        <p:nvSpPr>
          <p:cNvPr id="60432" name="Text Box 16"/>
          <p:cNvSpPr txBox="1">
            <a:spLocks noChangeArrowheads="1"/>
          </p:cNvSpPr>
          <p:nvPr/>
        </p:nvSpPr>
        <p:spPr bwMode="auto">
          <a:xfrm>
            <a:off x="9120189" y="1916113"/>
            <a:ext cx="865187" cy="36671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it-IT" b="1" dirty="0" err="1">
                <a:latin typeface="Arial" charset="0"/>
                <a:cs typeface="Arial" charset="0"/>
              </a:rPr>
              <a:t>Nocc</a:t>
            </a:r>
            <a:r>
              <a:rPr lang="it-IT" b="1" dirty="0">
                <a:latin typeface="Arial" charset="0"/>
                <a:cs typeface="Arial" charset="0"/>
              </a:rPr>
              <a:t>.</a:t>
            </a:r>
          </a:p>
        </p:txBody>
      </p:sp>
      <p:sp>
        <p:nvSpPr>
          <p:cNvPr id="60433" name="Rectangle 17"/>
          <p:cNvSpPr>
            <a:spLocks noChangeArrowheads="1"/>
          </p:cNvSpPr>
          <p:nvPr/>
        </p:nvSpPr>
        <p:spPr bwMode="auto">
          <a:xfrm>
            <a:off x="5303838" y="3644900"/>
            <a:ext cx="647700" cy="1728788"/>
          </a:xfrm>
          <a:prstGeom prst="rect">
            <a:avLst/>
          </a:prstGeom>
          <a:solidFill>
            <a:schemeClr val="bg1"/>
          </a:solidFill>
          <a:ln w="9525">
            <a:noFill/>
            <a:miter lim="800000"/>
            <a:headEnd/>
            <a:tailEnd/>
          </a:ln>
          <a:effectLst>
            <a:prstShdw prst="shdw17" dist="17961" dir="2700000">
              <a:schemeClr val="bg1">
                <a:gamma/>
                <a:shade val="60000"/>
                <a:invGamma/>
                <a:alpha val="50000"/>
              </a:schemeClr>
            </a:prstShdw>
          </a:effectLst>
        </p:spPr>
        <p:txBody>
          <a:bodyPr wrap="none" anchor="ctr"/>
          <a:lstStyle/>
          <a:p>
            <a:pPr eaLnBrk="1" hangingPunct="1">
              <a:defRPr/>
            </a:pPr>
            <a:endParaRPr lang="it-IT" b="1">
              <a:latin typeface="Arial" charset="0"/>
              <a:cs typeface="Arial" charset="0"/>
            </a:endParaRPr>
          </a:p>
        </p:txBody>
      </p:sp>
      <p:grpSp>
        <p:nvGrpSpPr>
          <p:cNvPr id="2" name="Group 1">
            <a:extLst>
              <a:ext uri="{FF2B5EF4-FFF2-40B4-BE49-F238E27FC236}">
                <a16:creationId xmlns:a16="http://schemas.microsoft.com/office/drawing/2014/main" id="{9BE32AF3-AA89-FCE4-15D6-C61B9189C427}"/>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F991D1DD-08A2-F6F6-44F1-F2D53B866DD6}"/>
                </a:ext>
              </a:extLst>
            </p:cNvPr>
            <p:cNvPicPr/>
            <p:nvPr/>
          </p:nvPicPr>
          <p:blipFill>
            <a:blip r:embed="rId7"/>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01FFA565-A8C0-5708-1CA8-13F6EBAF0A52}"/>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0EAFDBA5-AEEE-2B1A-C227-8CC3D2787BA4}"/>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4AFD1B82-82D5-A3FD-750A-E73F12382697}"/>
              </a:ext>
            </a:extLst>
          </p:cNvPr>
          <p:cNvPicPr/>
          <p:nvPr/>
        </p:nvPicPr>
        <p:blipFill>
          <a:blip r:embed="rId8"/>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91852E77-7190-8D69-647C-5998FEF99E2F}"/>
              </a:ext>
            </a:extLst>
          </p:cNvPr>
          <p:cNvPicPr/>
          <p:nvPr/>
        </p:nvPicPr>
        <p:blipFill>
          <a:blip r:embed="rId9"/>
          <a:stretch/>
        </p:blipFill>
        <p:spPr>
          <a:xfrm>
            <a:off x="11604240" y="20520"/>
            <a:ext cx="363960" cy="549720"/>
          </a:xfrm>
          <a:prstGeom prst="rect">
            <a:avLst/>
          </a:prstGeom>
          <a:ln w="0">
            <a:noFill/>
          </a:ln>
        </p:spPr>
      </p:pic>
      <p:sp>
        <p:nvSpPr>
          <p:cNvPr id="10" name="CasellaDiTesto 9">
            <a:extLst>
              <a:ext uri="{FF2B5EF4-FFF2-40B4-BE49-F238E27FC236}">
                <a16:creationId xmlns:a16="http://schemas.microsoft.com/office/drawing/2014/main" id="{222176BA-DCB6-36D9-CA09-9231F225EBBF}"/>
              </a:ext>
            </a:extLst>
          </p:cNvPr>
          <p:cNvSpPr txBox="1"/>
          <p:nvPr/>
        </p:nvSpPr>
        <p:spPr>
          <a:xfrm>
            <a:off x="3046997" y="3202087"/>
            <a:ext cx="6093994" cy="646331"/>
          </a:xfrm>
          <a:prstGeom prst="rect">
            <a:avLst/>
          </a:prstGeom>
          <a:noFill/>
        </p:spPr>
        <p:txBody>
          <a:bodyPr wrap="square">
            <a:spAutoFit/>
          </a:bodyPr>
          <a:lstStyle/>
          <a:p>
            <a:pPr defTabSz="483078"/>
            <a:r>
              <a:rPr lang="en-US" altLang="it-IT" dirty="0"/>
              <a:t>Se un </a:t>
            </a:r>
            <a:r>
              <a:rPr lang="en-US" altLang="it-IT" dirty="0" err="1"/>
              <a:t>paziente</a:t>
            </a:r>
            <a:r>
              <a:rPr lang="en-US" altLang="it-IT" dirty="0"/>
              <a:t> è </a:t>
            </a:r>
            <a:r>
              <a:rPr lang="en-US" altLang="it-IT" dirty="0" err="1"/>
              <a:t>sensibilizzato</a:t>
            </a:r>
            <a:r>
              <a:rPr lang="en-US" altLang="it-IT" dirty="0"/>
              <a:t> ad </a:t>
            </a:r>
            <a:r>
              <a:rPr lang="en-US" altLang="it-IT" dirty="0" err="1"/>
              <a:t>una</a:t>
            </a:r>
            <a:r>
              <a:rPr lang="en-US" altLang="it-IT" dirty="0"/>
              <a:t> </a:t>
            </a:r>
            <a:r>
              <a:rPr lang="en-US" altLang="it-IT" dirty="0" err="1"/>
              <a:t>proteina</a:t>
            </a:r>
            <a:r>
              <a:rPr lang="en-US" altLang="it-IT" dirty="0"/>
              <a:t> commune ai </a:t>
            </a:r>
            <a:r>
              <a:rPr lang="en-US" altLang="it-IT" dirty="0" err="1"/>
              <a:t>pollini</a:t>
            </a:r>
            <a:r>
              <a:rPr lang="en-US" altLang="it-IT" dirty="0"/>
              <a:t> la </a:t>
            </a:r>
            <a:r>
              <a:rPr lang="en-US" altLang="it-IT" dirty="0" err="1"/>
              <a:t>sintomatoogia</a:t>
            </a:r>
            <a:r>
              <a:rPr lang="en-US" altLang="it-IT" dirty="0"/>
              <a:t> </a:t>
            </a:r>
            <a:r>
              <a:rPr lang="en-US" altLang="it-IT" dirty="0" err="1"/>
              <a:t>può</a:t>
            </a:r>
            <a:r>
              <a:rPr lang="en-US" altLang="it-IT" dirty="0"/>
              <a:t> </a:t>
            </a:r>
            <a:r>
              <a:rPr lang="en-US" altLang="it-IT" dirty="0" err="1"/>
              <a:t>essrre</a:t>
            </a:r>
            <a:r>
              <a:rPr lang="en-US" altLang="it-IT" dirty="0"/>
              <a:t> </a:t>
            </a:r>
            <a:r>
              <a:rPr lang="en-US" altLang="it-IT" dirty="0" err="1"/>
              <a:t>duratura</a:t>
            </a:r>
            <a:r>
              <a:rPr lang="en-US" altLang="it-IT" dirty="0"/>
              <a:t> </a:t>
            </a:r>
            <a:endParaRPr lang="sv-SE" altLang="it-IT" dirty="0"/>
          </a:p>
        </p:txBody>
      </p:sp>
    </p:spTree>
    <p:extLst>
      <p:ext uri="{BB962C8B-B14F-4D97-AF65-F5344CB8AC3E}">
        <p14:creationId xmlns:p14="http://schemas.microsoft.com/office/powerpoint/2010/main" val="370509329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5586" name="Text Box 12"/>
          <p:cNvGrpSpPr>
            <a:grpSpLocks/>
          </p:cNvGrpSpPr>
          <p:nvPr/>
        </p:nvGrpSpPr>
        <p:grpSpPr bwMode="auto">
          <a:xfrm>
            <a:off x="2475707" y="555228"/>
            <a:ext cx="7921625" cy="1295400"/>
            <a:chOff x="3460" y="1701"/>
            <a:chExt cx="4512" cy="2657"/>
          </a:xfrm>
        </p:grpSpPr>
        <p:pic>
          <p:nvPicPr>
            <p:cNvPr id="195608" name="Text Box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 y="1701"/>
              <a:ext cx="4512" cy="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609" name="Text Box 4"/>
            <p:cNvSpPr txBox="1">
              <a:spLocks noChangeArrowheads="1"/>
            </p:cNvSpPr>
            <p:nvPr/>
          </p:nvSpPr>
          <p:spPr bwMode="auto">
            <a:xfrm>
              <a:off x="3538" y="1800"/>
              <a:ext cx="4083" cy="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275" tIns="34637" rIns="69275" bIns="34637">
              <a:spAutoFit/>
            </a:bodyPr>
            <a:lstStyle>
              <a:lvl1pPr defTabSz="692150">
                <a:defRPr sz="6600">
                  <a:solidFill>
                    <a:schemeClr val="tx1"/>
                  </a:solidFill>
                  <a:latin typeface="Times New Roman" panose="02020603050405020304" pitchFamily="18" charset="0"/>
                </a:defRPr>
              </a:lvl1pPr>
              <a:lvl2pPr marL="742950" indent="-285750" defTabSz="692150">
                <a:defRPr sz="6600">
                  <a:solidFill>
                    <a:schemeClr val="tx1"/>
                  </a:solidFill>
                  <a:latin typeface="Times New Roman" panose="02020603050405020304" pitchFamily="18" charset="0"/>
                </a:defRPr>
              </a:lvl2pPr>
              <a:lvl3pPr marL="1143000" indent="-228600" defTabSz="692150">
                <a:defRPr sz="6600">
                  <a:solidFill>
                    <a:schemeClr val="tx1"/>
                  </a:solidFill>
                  <a:latin typeface="Times New Roman" panose="02020603050405020304" pitchFamily="18" charset="0"/>
                </a:defRPr>
              </a:lvl3pPr>
              <a:lvl4pPr marL="1600200" indent="-228600" defTabSz="692150">
                <a:defRPr sz="6600">
                  <a:solidFill>
                    <a:schemeClr val="tx1"/>
                  </a:solidFill>
                  <a:latin typeface="Times New Roman" panose="02020603050405020304" pitchFamily="18" charset="0"/>
                </a:defRPr>
              </a:lvl4pPr>
              <a:lvl5pPr marL="2057400" indent="-228600" defTabSz="692150">
                <a:defRPr sz="6600">
                  <a:solidFill>
                    <a:schemeClr val="tx1"/>
                  </a:solidFill>
                  <a:latin typeface="Times New Roman" panose="02020603050405020304" pitchFamily="18" charset="0"/>
                </a:defRPr>
              </a:lvl5pPr>
              <a:lvl6pPr marL="2514600" indent="-228600" defTabSz="69215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defTabSz="69215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defTabSz="69215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defTabSz="692150" eaLnBrk="0" fontAlgn="base" hangingPunct="0">
                <a:spcBef>
                  <a:spcPct val="0"/>
                </a:spcBef>
                <a:spcAft>
                  <a:spcPct val="0"/>
                </a:spcAft>
                <a:defRPr sz="6600">
                  <a:solidFill>
                    <a:schemeClr val="tx1"/>
                  </a:solidFill>
                  <a:latin typeface="Times New Roman" panose="02020603050405020304" pitchFamily="18" charset="0"/>
                </a:defRPr>
              </a:lvl9pPr>
            </a:lstStyle>
            <a:p>
              <a:pPr algn="ctr" eaLnBrk="1" hangingPunct="1"/>
              <a:endParaRPr lang="it-IT" altLang="it-IT" sz="2100">
                <a:cs typeface="Arial" panose="020B0604020202020204" pitchFamily="34" charset="0"/>
              </a:endParaRPr>
            </a:p>
          </p:txBody>
        </p:sp>
      </p:grpSp>
      <p:sp>
        <p:nvSpPr>
          <p:cNvPr id="195587" name="Line 2"/>
          <p:cNvSpPr>
            <a:spLocks noChangeShapeType="1"/>
          </p:cNvSpPr>
          <p:nvPr/>
        </p:nvSpPr>
        <p:spPr bwMode="auto">
          <a:xfrm flipH="1">
            <a:off x="2781301" y="2549525"/>
            <a:ext cx="747713" cy="623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3491" name="AutoShape 3"/>
          <p:cNvSpPr>
            <a:spLocks noChangeArrowheads="1"/>
          </p:cNvSpPr>
          <p:nvPr/>
        </p:nvSpPr>
        <p:spPr bwMode="auto">
          <a:xfrm>
            <a:off x="1773238" y="3343276"/>
            <a:ext cx="1655762" cy="542925"/>
          </a:xfrm>
          <a:prstGeom prst="flowChartProcess">
            <a:avLst/>
          </a:prstGeom>
          <a:gradFill rotWithShape="1">
            <a:gsLst>
              <a:gs pos="0">
                <a:schemeClr val="accent1">
                  <a:gamma/>
                  <a:tint val="3922"/>
                  <a:invGamma/>
                </a:schemeClr>
              </a:gs>
              <a:gs pos="100000">
                <a:schemeClr val="accent1"/>
              </a:gs>
            </a:gsLst>
            <a:path path="shape">
              <a:fillToRect l="50000" t="50000" r="50000" b="50000"/>
            </a:path>
          </a:gradFill>
          <a:ln w="9525">
            <a:solidFill>
              <a:schemeClr val="tx1"/>
            </a:solidFill>
            <a:miter lim="800000"/>
            <a:headEnd/>
            <a:tailEnd/>
          </a:ln>
          <a:effectLst/>
        </p:spPr>
        <p:txBody>
          <a:bodyPr wrap="none" anchor="ctr"/>
          <a:lstStyle/>
          <a:p>
            <a:pPr algn="ctr">
              <a:defRPr/>
            </a:pPr>
            <a:r>
              <a:rPr lang="it-IT" sz="2400" b="1">
                <a:latin typeface="Arial Narrow" pitchFamily="34" charset="0"/>
                <a:cs typeface="Arial" charset="0"/>
              </a:rPr>
              <a:t>Phl p1, Phl p5</a:t>
            </a:r>
          </a:p>
        </p:txBody>
      </p:sp>
      <p:sp>
        <p:nvSpPr>
          <p:cNvPr id="63492" name="AutoShape 4"/>
          <p:cNvSpPr>
            <a:spLocks noChangeArrowheads="1"/>
          </p:cNvSpPr>
          <p:nvPr/>
        </p:nvSpPr>
        <p:spPr bwMode="auto">
          <a:xfrm>
            <a:off x="5524500" y="3355976"/>
            <a:ext cx="1079500" cy="542925"/>
          </a:xfrm>
          <a:prstGeom prst="flowChartProcess">
            <a:avLst/>
          </a:prstGeom>
          <a:gradFill rotWithShape="1">
            <a:gsLst>
              <a:gs pos="0">
                <a:schemeClr val="accent1"/>
              </a:gs>
              <a:gs pos="100000">
                <a:schemeClr val="accent1">
                  <a:gamma/>
                  <a:tint val="0"/>
                  <a:invGamma/>
                </a:schemeClr>
              </a:gs>
            </a:gsLst>
            <a:path path="shape">
              <a:fillToRect l="50000" t="50000" r="50000" b="50000"/>
            </a:path>
          </a:gradFill>
          <a:ln w="9525">
            <a:solidFill>
              <a:schemeClr val="tx1"/>
            </a:solidFill>
            <a:miter lim="800000"/>
            <a:headEnd/>
            <a:tailEnd/>
          </a:ln>
          <a:effectLst/>
        </p:spPr>
        <p:txBody>
          <a:bodyPr wrap="none" anchor="ctr"/>
          <a:lstStyle/>
          <a:p>
            <a:pPr algn="ctr">
              <a:defRPr/>
            </a:pPr>
            <a:r>
              <a:rPr lang="it-IT" sz="2400" b="1">
                <a:latin typeface="Arial Narrow" pitchFamily="34" charset="0"/>
                <a:cs typeface="Arial" charset="0"/>
              </a:rPr>
              <a:t>Phl p12</a:t>
            </a:r>
          </a:p>
        </p:txBody>
      </p:sp>
      <p:sp>
        <p:nvSpPr>
          <p:cNvPr id="195590" name="Line 5"/>
          <p:cNvSpPr>
            <a:spLocks noChangeShapeType="1"/>
          </p:cNvSpPr>
          <p:nvPr/>
        </p:nvSpPr>
        <p:spPr bwMode="auto">
          <a:xfrm>
            <a:off x="4360863" y="2565400"/>
            <a:ext cx="520700" cy="666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95591" name="Picture 6"/>
          <p:cNvPicPr>
            <a:picLocks noChangeAspect="1" noChangeArrowheads="1"/>
          </p:cNvPicPr>
          <p:nvPr/>
        </p:nvPicPr>
        <p:blipFill>
          <a:blip r:embed="rId4">
            <a:extLst>
              <a:ext uri="{28A0092B-C50C-407E-A947-70E740481C1C}">
                <a14:useLocalDpi xmlns:a14="http://schemas.microsoft.com/office/drawing/2010/main" val="0"/>
              </a:ext>
            </a:extLst>
          </a:blip>
          <a:srcRect l="44531" t="17708" r="20313" b="43753"/>
          <a:stretch>
            <a:fillRect/>
          </a:stretch>
        </p:blipFill>
        <p:spPr bwMode="auto">
          <a:xfrm>
            <a:off x="5375275" y="3933825"/>
            <a:ext cx="2865438"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95592" name="Text Box 7"/>
          <p:cNvSpPr txBox="1">
            <a:spLocks noChangeArrowheads="1"/>
          </p:cNvSpPr>
          <p:nvPr/>
        </p:nvSpPr>
        <p:spPr bwMode="auto">
          <a:xfrm>
            <a:off x="2205039" y="3108325"/>
            <a:ext cx="541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1200" b="1">
                <a:latin typeface="Arial Narrow" panose="020B0606020202030204" pitchFamily="34" charset="0"/>
                <a:cs typeface="Arial" panose="020B0604020202020204" pitchFamily="34" charset="0"/>
              </a:rPr>
              <a:t>90 %</a:t>
            </a:r>
          </a:p>
        </p:txBody>
      </p:sp>
      <p:sp>
        <p:nvSpPr>
          <p:cNvPr id="195593" name="Text Box 8"/>
          <p:cNvSpPr txBox="1">
            <a:spLocks noChangeArrowheads="1"/>
          </p:cNvSpPr>
          <p:nvPr/>
        </p:nvSpPr>
        <p:spPr bwMode="auto">
          <a:xfrm>
            <a:off x="2840039" y="3108325"/>
            <a:ext cx="541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1200" b="1">
                <a:latin typeface="Arial Narrow" panose="020B0606020202030204" pitchFamily="34" charset="0"/>
                <a:cs typeface="Arial" panose="020B0604020202020204" pitchFamily="34" charset="0"/>
              </a:rPr>
              <a:t>85 %</a:t>
            </a:r>
          </a:p>
        </p:txBody>
      </p:sp>
      <p:sp>
        <p:nvSpPr>
          <p:cNvPr id="195594" name="Text Box 9"/>
          <p:cNvSpPr txBox="1">
            <a:spLocks noChangeArrowheads="1"/>
          </p:cNvSpPr>
          <p:nvPr/>
        </p:nvSpPr>
        <p:spPr bwMode="auto">
          <a:xfrm>
            <a:off x="6594476" y="3438526"/>
            <a:ext cx="1306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r>
              <a:rPr lang="it-IT" altLang="it-IT" sz="2000" b="1">
                <a:solidFill>
                  <a:srgbClr val="FF0000"/>
                </a:solidFill>
                <a:latin typeface="Arial Narrow" panose="020B0606020202030204" pitchFamily="34" charset="0"/>
                <a:cs typeface="Arial" panose="020B0604020202020204" pitchFamily="34" charset="0"/>
              </a:rPr>
              <a:t>PROFILINA</a:t>
            </a:r>
          </a:p>
        </p:txBody>
      </p:sp>
      <p:grpSp>
        <p:nvGrpSpPr>
          <p:cNvPr id="195595" name="Group 10"/>
          <p:cNvGrpSpPr>
            <a:grpSpLocks/>
          </p:cNvGrpSpPr>
          <p:nvPr/>
        </p:nvGrpSpPr>
        <p:grpSpPr bwMode="auto">
          <a:xfrm>
            <a:off x="3648076" y="3429001"/>
            <a:ext cx="1439863" cy="2144713"/>
            <a:chOff x="3062" y="2182"/>
            <a:chExt cx="907" cy="1351"/>
          </a:xfrm>
        </p:grpSpPr>
        <p:sp>
          <p:nvSpPr>
            <p:cNvPr id="195605" name="Line 11"/>
            <p:cNvSpPr>
              <a:spLocks noChangeShapeType="1"/>
            </p:cNvSpPr>
            <p:nvPr/>
          </p:nvSpPr>
          <p:spPr bwMode="auto">
            <a:xfrm flipH="1">
              <a:off x="3560" y="2568"/>
              <a:ext cx="273" cy="5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5606" name="Text Box 12"/>
            <p:cNvSpPr txBox="1">
              <a:spLocks noChangeArrowheads="1"/>
            </p:cNvSpPr>
            <p:nvPr/>
          </p:nvSpPr>
          <p:spPr bwMode="auto">
            <a:xfrm>
              <a:off x="3062" y="3203"/>
              <a:ext cx="90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1400" b="1">
                  <a:latin typeface="Arial Narrow" panose="020B0606020202030204" pitchFamily="34" charset="0"/>
                  <a:cs typeface="Arial" panose="020B0604020202020204" pitchFamily="34" charset="0"/>
                </a:rPr>
                <a:t>Pollini, alberi, erbe, graminacee</a:t>
              </a:r>
            </a:p>
          </p:txBody>
        </p:sp>
        <p:sp>
          <p:nvSpPr>
            <p:cNvPr id="195607" name="Text Box 13"/>
            <p:cNvSpPr txBox="1">
              <a:spLocks noChangeArrowheads="1"/>
            </p:cNvSpPr>
            <p:nvPr/>
          </p:nvSpPr>
          <p:spPr bwMode="auto">
            <a:xfrm>
              <a:off x="3166" y="2182"/>
              <a:ext cx="3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r>
                <a:rPr lang="it-IT" altLang="it-IT" sz="2000" b="1">
                  <a:solidFill>
                    <a:srgbClr val="FF0000"/>
                  </a:solidFill>
                  <a:latin typeface="Arial Narrow" panose="020B0606020202030204" pitchFamily="34" charset="0"/>
                  <a:cs typeface="Arial" panose="020B0604020202020204" pitchFamily="34" charset="0"/>
                </a:rPr>
                <a:t>CBP</a:t>
              </a:r>
            </a:p>
          </p:txBody>
        </p:sp>
      </p:grpSp>
      <p:sp>
        <p:nvSpPr>
          <p:cNvPr id="63502" name="AutoShape 14"/>
          <p:cNvSpPr>
            <a:spLocks noChangeArrowheads="1"/>
          </p:cNvSpPr>
          <p:nvPr/>
        </p:nvSpPr>
        <p:spPr bwMode="auto">
          <a:xfrm>
            <a:off x="3090864" y="1989139"/>
            <a:ext cx="2212975" cy="530225"/>
          </a:xfrm>
          <a:prstGeom prst="flowChartProcess">
            <a:avLst/>
          </a:prstGeom>
          <a:gradFill rotWithShape="1">
            <a:gsLst>
              <a:gs pos="0">
                <a:schemeClr val="accent1">
                  <a:gamma/>
                  <a:tint val="0"/>
                  <a:invGamma/>
                </a:schemeClr>
              </a:gs>
              <a:gs pos="100000">
                <a:schemeClr val="accent1"/>
              </a:gs>
            </a:gsLst>
            <a:path path="shape">
              <a:fillToRect l="50000" t="50000" r="50000" b="50000"/>
            </a:path>
          </a:gradFill>
          <a:ln w="9525">
            <a:solidFill>
              <a:schemeClr val="tx1"/>
            </a:solidFill>
            <a:miter lim="800000"/>
            <a:headEnd/>
            <a:tailEnd/>
          </a:ln>
          <a:effectLst/>
        </p:spPr>
        <p:txBody>
          <a:bodyPr wrap="none" anchor="ctr"/>
          <a:lstStyle/>
          <a:p>
            <a:pPr algn="ctr">
              <a:defRPr/>
            </a:pPr>
            <a:r>
              <a:rPr lang="it-IT" sz="2400" b="1">
                <a:latin typeface="Arial Narrow" pitchFamily="34" charset="0"/>
                <a:cs typeface="Arial" charset="0"/>
              </a:rPr>
              <a:t>Phleum pratense</a:t>
            </a:r>
            <a:endParaRPr lang="it-IT" sz="1000" b="1">
              <a:latin typeface="Arial Narrow" pitchFamily="34" charset="0"/>
              <a:cs typeface="Arial" charset="0"/>
            </a:endParaRPr>
          </a:p>
        </p:txBody>
      </p:sp>
      <p:sp>
        <p:nvSpPr>
          <p:cNvPr id="63503" name="AutoShape 15"/>
          <p:cNvSpPr>
            <a:spLocks noChangeArrowheads="1"/>
          </p:cNvSpPr>
          <p:nvPr/>
        </p:nvSpPr>
        <p:spPr bwMode="auto">
          <a:xfrm>
            <a:off x="4437063" y="3376614"/>
            <a:ext cx="1008062" cy="542925"/>
          </a:xfrm>
          <a:prstGeom prst="flowChartProcess">
            <a:avLst/>
          </a:prstGeom>
          <a:gradFill rotWithShape="1">
            <a:gsLst>
              <a:gs pos="0">
                <a:schemeClr val="accent1"/>
              </a:gs>
              <a:gs pos="100000">
                <a:schemeClr val="accent1">
                  <a:gamma/>
                  <a:tint val="0"/>
                  <a:invGamma/>
                </a:schemeClr>
              </a:gs>
            </a:gsLst>
            <a:path path="shape">
              <a:fillToRect l="50000" t="50000" r="50000" b="50000"/>
            </a:path>
          </a:gradFill>
          <a:ln w="9525">
            <a:solidFill>
              <a:schemeClr val="tx1"/>
            </a:solidFill>
            <a:miter lim="800000"/>
            <a:headEnd/>
            <a:tailEnd/>
          </a:ln>
          <a:effectLst/>
        </p:spPr>
        <p:txBody>
          <a:bodyPr wrap="none" anchor="ctr"/>
          <a:lstStyle/>
          <a:p>
            <a:pPr algn="ctr">
              <a:defRPr/>
            </a:pPr>
            <a:r>
              <a:rPr lang="it-IT" sz="2400" b="1">
                <a:latin typeface="Arial Narrow" pitchFamily="34" charset="0"/>
                <a:cs typeface="Arial" charset="0"/>
              </a:rPr>
              <a:t>Phl p7</a:t>
            </a:r>
          </a:p>
        </p:txBody>
      </p:sp>
      <p:pic>
        <p:nvPicPr>
          <p:cNvPr id="195598" name="Picture 16"/>
          <p:cNvPicPr>
            <a:picLocks noChangeAspect="1" noChangeArrowheads="1"/>
          </p:cNvPicPr>
          <p:nvPr/>
        </p:nvPicPr>
        <p:blipFill>
          <a:blip r:embed="rId5">
            <a:extLst>
              <a:ext uri="{28A0092B-C50C-407E-A947-70E740481C1C}">
                <a14:useLocalDpi xmlns:a14="http://schemas.microsoft.com/office/drawing/2010/main" val="0"/>
              </a:ext>
            </a:extLst>
          </a:blip>
          <a:srcRect l="25635" t="3125" r="26367" b="10634"/>
          <a:stretch>
            <a:fillRect/>
          </a:stretch>
        </p:blipFill>
        <p:spPr bwMode="auto">
          <a:xfrm>
            <a:off x="7993064" y="1700213"/>
            <a:ext cx="23510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5310" name="Rectangle 17"/>
          <p:cNvSpPr>
            <a:spLocks noChangeArrowheads="1"/>
          </p:cNvSpPr>
          <p:nvPr/>
        </p:nvSpPr>
        <p:spPr bwMode="auto">
          <a:xfrm>
            <a:off x="2601119" y="486568"/>
            <a:ext cx="6911975" cy="1230313"/>
          </a:xfrm>
          <a:prstGeom prst="rect">
            <a:avLst/>
          </a:prstGeom>
          <a:noFill/>
          <a:ln>
            <a:noFill/>
          </a:ln>
        </p:spPr>
        <p:txBody>
          <a:bodyPr lIns="0" tIns="0" rIns="0" bIns="0">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defRPr/>
            </a:pPr>
            <a:r>
              <a:rPr lang="it-IT" altLang="it-IT" sz="4000" b="1" i="1" dirty="0">
                <a:solidFill>
                  <a:srgbClr val="C00000"/>
                </a:solidFill>
                <a:latin typeface="Arial Narrow" pitchFamily="34" charset="0"/>
                <a:cs typeface="Arial" pitchFamily="34" charset="0"/>
              </a:rPr>
              <a:t>Diagnostica Molecolare - </a:t>
            </a:r>
            <a:r>
              <a:rPr lang="it-IT" altLang="it-IT" sz="4000" b="1" i="1" dirty="0">
                <a:solidFill>
                  <a:schemeClr val="accent6">
                    <a:lumMod val="60000"/>
                    <a:lumOff val="40000"/>
                  </a:schemeClr>
                </a:solidFill>
                <a:latin typeface="Arial Narrow" pitchFamily="34" charset="0"/>
                <a:cs typeface="Arial" pitchFamily="34" charset="0"/>
              </a:rPr>
              <a:t>Graminacee</a:t>
            </a:r>
          </a:p>
        </p:txBody>
      </p:sp>
      <p:sp>
        <p:nvSpPr>
          <p:cNvPr id="195600" name="Line 18"/>
          <p:cNvSpPr>
            <a:spLocks noChangeShapeType="1"/>
          </p:cNvSpPr>
          <p:nvPr/>
        </p:nvSpPr>
        <p:spPr bwMode="auto">
          <a:xfrm>
            <a:off x="5303838" y="2546350"/>
            <a:ext cx="520700" cy="666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195601" name="Group 10"/>
          <p:cNvGrpSpPr>
            <a:grpSpLocks/>
          </p:cNvGrpSpPr>
          <p:nvPr/>
        </p:nvGrpSpPr>
        <p:grpSpPr bwMode="auto">
          <a:xfrm>
            <a:off x="3648076" y="3429001"/>
            <a:ext cx="1439863" cy="2144713"/>
            <a:chOff x="3062" y="2182"/>
            <a:chExt cx="907" cy="1351"/>
          </a:xfrm>
        </p:grpSpPr>
        <p:sp>
          <p:nvSpPr>
            <p:cNvPr id="195602" name="Line 11"/>
            <p:cNvSpPr>
              <a:spLocks noChangeShapeType="1"/>
            </p:cNvSpPr>
            <p:nvPr/>
          </p:nvSpPr>
          <p:spPr bwMode="auto">
            <a:xfrm flipH="1">
              <a:off x="3560" y="2568"/>
              <a:ext cx="273" cy="5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5603" name="Text Box 12"/>
            <p:cNvSpPr txBox="1">
              <a:spLocks noChangeArrowheads="1"/>
            </p:cNvSpPr>
            <p:nvPr/>
          </p:nvSpPr>
          <p:spPr bwMode="auto">
            <a:xfrm>
              <a:off x="3062" y="3203"/>
              <a:ext cx="90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1400" b="1">
                  <a:latin typeface="Arial Narrow" panose="020B0606020202030204" pitchFamily="34" charset="0"/>
                  <a:cs typeface="Arial" panose="020B0604020202020204" pitchFamily="34" charset="0"/>
                </a:rPr>
                <a:t>Pollini, alberi, erbe, graminacee</a:t>
              </a:r>
            </a:p>
          </p:txBody>
        </p:sp>
        <p:sp>
          <p:nvSpPr>
            <p:cNvPr id="195604" name="Text Box 13"/>
            <p:cNvSpPr txBox="1">
              <a:spLocks noChangeArrowheads="1"/>
            </p:cNvSpPr>
            <p:nvPr/>
          </p:nvSpPr>
          <p:spPr bwMode="auto">
            <a:xfrm>
              <a:off x="3166" y="2182"/>
              <a:ext cx="3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r>
                <a:rPr lang="it-IT" altLang="it-IT" sz="2000" b="1">
                  <a:solidFill>
                    <a:srgbClr val="FF0000"/>
                  </a:solidFill>
                  <a:latin typeface="Arial Narrow" panose="020B0606020202030204" pitchFamily="34" charset="0"/>
                  <a:cs typeface="Arial" panose="020B0604020202020204" pitchFamily="34" charset="0"/>
                </a:rPr>
                <a:t>CBP</a:t>
              </a:r>
            </a:p>
          </p:txBody>
        </p:sp>
      </p:grpSp>
      <p:grpSp>
        <p:nvGrpSpPr>
          <p:cNvPr id="2" name="Group 1">
            <a:extLst>
              <a:ext uri="{FF2B5EF4-FFF2-40B4-BE49-F238E27FC236}">
                <a16:creationId xmlns:a16="http://schemas.microsoft.com/office/drawing/2014/main" id="{5D7C0C11-14CC-F8C3-73FC-B0EB613E902F}"/>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2BD13B7C-FFC4-B436-258B-BDEF06228994}"/>
                </a:ext>
              </a:extLst>
            </p:cNvPr>
            <p:cNvPicPr/>
            <p:nvPr/>
          </p:nvPicPr>
          <p:blipFill>
            <a:blip r:embed="rId6"/>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2C31C99C-8CC0-64F7-D61F-593A9B0A8AC2}"/>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C039520C-1EDA-3A8B-DAC3-F522BA1E1DC3}"/>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58CE9DEC-8093-DE01-6E6E-113DE161B84A}"/>
              </a:ext>
            </a:extLst>
          </p:cNvPr>
          <p:cNvPicPr/>
          <p:nvPr/>
        </p:nvPicPr>
        <p:blipFill>
          <a:blip r:embed="rId7"/>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6A078500-A6BC-21A6-D2FA-A510D447636E}"/>
              </a:ext>
            </a:extLst>
          </p:cNvPr>
          <p:cNvPicPr/>
          <p:nvPr/>
        </p:nvPicPr>
        <p:blipFill>
          <a:blip r:embed="rId8"/>
          <a:stretch/>
        </p:blipFill>
        <p:spPr>
          <a:xfrm>
            <a:off x="11604240" y="20520"/>
            <a:ext cx="363960" cy="549720"/>
          </a:xfrm>
          <a:prstGeom prst="rect">
            <a:avLst/>
          </a:prstGeom>
          <a:ln w="0">
            <a:noFill/>
          </a:ln>
        </p:spPr>
      </p:pic>
    </p:spTree>
    <p:extLst>
      <p:ext uri="{BB962C8B-B14F-4D97-AF65-F5344CB8AC3E}">
        <p14:creationId xmlns:p14="http://schemas.microsoft.com/office/powerpoint/2010/main" val="4192327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197634" name="Text Box 12"/>
          <p:cNvGrpSpPr>
            <a:grpSpLocks/>
          </p:cNvGrpSpPr>
          <p:nvPr/>
        </p:nvGrpSpPr>
        <p:grpSpPr bwMode="auto">
          <a:xfrm>
            <a:off x="2714381" y="579440"/>
            <a:ext cx="7920038" cy="1295400"/>
            <a:chOff x="3460" y="1701"/>
            <a:chExt cx="4512" cy="2657"/>
          </a:xfrm>
        </p:grpSpPr>
        <p:pic>
          <p:nvPicPr>
            <p:cNvPr id="197659" name="Text Box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 y="1701"/>
              <a:ext cx="4512" cy="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60" name="Text Box 4"/>
            <p:cNvSpPr txBox="1">
              <a:spLocks noChangeArrowheads="1"/>
            </p:cNvSpPr>
            <p:nvPr/>
          </p:nvSpPr>
          <p:spPr bwMode="auto">
            <a:xfrm>
              <a:off x="3538" y="1800"/>
              <a:ext cx="4083" cy="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275" tIns="34637" rIns="69275" bIns="34637">
              <a:spAutoFit/>
            </a:bodyPr>
            <a:lstStyle>
              <a:lvl1pPr defTabSz="692150">
                <a:defRPr sz="6600">
                  <a:solidFill>
                    <a:schemeClr val="tx1"/>
                  </a:solidFill>
                  <a:latin typeface="Times New Roman" panose="02020603050405020304" pitchFamily="18" charset="0"/>
                </a:defRPr>
              </a:lvl1pPr>
              <a:lvl2pPr marL="742950" indent="-285750" defTabSz="692150">
                <a:defRPr sz="6600">
                  <a:solidFill>
                    <a:schemeClr val="tx1"/>
                  </a:solidFill>
                  <a:latin typeface="Times New Roman" panose="02020603050405020304" pitchFamily="18" charset="0"/>
                </a:defRPr>
              </a:lvl2pPr>
              <a:lvl3pPr marL="1143000" indent="-228600" defTabSz="692150">
                <a:defRPr sz="6600">
                  <a:solidFill>
                    <a:schemeClr val="tx1"/>
                  </a:solidFill>
                  <a:latin typeface="Times New Roman" panose="02020603050405020304" pitchFamily="18" charset="0"/>
                </a:defRPr>
              </a:lvl3pPr>
              <a:lvl4pPr marL="1600200" indent="-228600" defTabSz="692150">
                <a:defRPr sz="6600">
                  <a:solidFill>
                    <a:schemeClr val="tx1"/>
                  </a:solidFill>
                  <a:latin typeface="Times New Roman" panose="02020603050405020304" pitchFamily="18" charset="0"/>
                </a:defRPr>
              </a:lvl4pPr>
              <a:lvl5pPr marL="2057400" indent="-228600" defTabSz="692150">
                <a:defRPr sz="6600">
                  <a:solidFill>
                    <a:schemeClr val="tx1"/>
                  </a:solidFill>
                  <a:latin typeface="Times New Roman" panose="02020603050405020304" pitchFamily="18" charset="0"/>
                </a:defRPr>
              </a:lvl5pPr>
              <a:lvl6pPr marL="2514600" indent="-228600" defTabSz="69215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defTabSz="69215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defTabSz="69215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defTabSz="692150" eaLnBrk="0" fontAlgn="base" hangingPunct="0">
                <a:spcBef>
                  <a:spcPct val="0"/>
                </a:spcBef>
                <a:spcAft>
                  <a:spcPct val="0"/>
                </a:spcAft>
                <a:defRPr sz="6600">
                  <a:solidFill>
                    <a:schemeClr val="tx1"/>
                  </a:solidFill>
                  <a:latin typeface="Times New Roman" panose="02020603050405020304" pitchFamily="18" charset="0"/>
                </a:defRPr>
              </a:lvl9pPr>
            </a:lstStyle>
            <a:p>
              <a:pPr algn="ctr" eaLnBrk="1" hangingPunct="1"/>
              <a:endParaRPr lang="it-IT" altLang="it-IT" sz="2100">
                <a:cs typeface="Arial" panose="020B0604020202020204" pitchFamily="34" charset="0"/>
              </a:endParaRPr>
            </a:p>
          </p:txBody>
        </p:sp>
      </p:grpSp>
      <p:sp>
        <p:nvSpPr>
          <p:cNvPr id="57346" name="Rectangle 2"/>
          <p:cNvSpPr>
            <a:spLocks noChangeArrowheads="1"/>
          </p:cNvSpPr>
          <p:nvPr/>
        </p:nvSpPr>
        <p:spPr bwMode="auto">
          <a:xfrm>
            <a:off x="2839158" y="533061"/>
            <a:ext cx="7056438" cy="1230313"/>
          </a:xfrm>
          <a:prstGeom prst="rect">
            <a:avLst/>
          </a:prstGeom>
          <a:noFill/>
          <a:ln>
            <a:noFill/>
          </a:ln>
        </p:spPr>
        <p:txBody>
          <a:bodyPr lIns="0" tIns="0" rIns="0" bIns="0">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defRPr/>
            </a:pPr>
            <a:r>
              <a:rPr lang="it-IT" altLang="it-IT" sz="4000" b="1" i="1" dirty="0">
                <a:solidFill>
                  <a:srgbClr val="C00000"/>
                </a:solidFill>
                <a:latin typeface="Arial Narrow" pitchFamily="34" charset="0"/>
                <a:cs typeface="Arial" pitchFamily="34" charset="0"/>
              </a:rPr>
              <a:t>Diagnostica Molecolare </a:t>
            </a:r>
            <a:r>
              <a:rPr lang="it-IT" altLang="it-IT" sz="4000" b="1" i="1" dirty="0">
                <a:solidFill>
                  <a:srgbClr val="005295"/>
                </a:solidFill>
                <a:latin typeface="Arial Narrow" pitchFamily="34" charset="0"/>
                <a:cs typeface="Arial" pitchFamily="34" charset="0"/>
              </a:rPr>
              <a:t> </a:t>
            </a:r>
          </a:p>
          <a:p>
            <a:pPr algn="ctr">
              <a:defRPr/>
            </a:pPr>
            <a:r>
              <a:rPr lang="it-IT" altLang="it-IT" sz="4000" b="1" i="1" dirty="0">
                <a:solidFill>
                  <a:schemeClr val="accent6">
                    <a:lumMod val="60000"/>
                    <a:lumOff val="40000"/>
                  </a:schemeClr>
                </a:solidFill>
                <a:latin typeface="Arial Narrow" pitchFamily="34" charset="0"/>
                <a:cs typeface="Arial" pitchFamily="34" charset="0"/>
              </a:rPr>
              <a:t>Betulla</a:t>
            </a:r>
          </a:p>
        </p:txBody>
      </p:sp>
      <p:sp>
        <p:nvSpPr>
          <p:cNvPr id="197636" name="Line 3"/>
          <p:cNvSpPr>
            <a:spLocks noChangeShapeType="1"/>
          </p:cNvSpPr>
          <p:nvPr/>
        </p:nvSpPr>
        <p:spPr bwMode="auto">
          <a:xfrm flipH="1">
            <a:off x="3330575" y="2400300"/>
            <a:ext cx="617538" cy="679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7828" name="AutoShape 4"/>
          <p:cNvSpPr>
            <a:spLocks noChangeArrowheads="1"/>
          </p:cNvSpPr>
          <p:nvPr/>
        </p:nvSpPr>
        <p:spPr bwMode="auto">
          <a:xfrm>
            <a:off x="2490789" y="3249614"/>
            <a:ext cx="1311275" cy="542925"/>
          </a:xfrm>
          <a:prstGeom prst="flowChartProcess">
            <a:avLst/>
          </a:prstGeom>
          <a:gradFill rotWithShape="1">
            <a:gsLst>
              <a:gs pos="0">
                <a:schemeClr val="accent1">
                  <a:gamma/>
                  <a:tint val="0"/>
                  <a:invGamma/>
                </a:schemeClr>
              </a:gs>
              <a:gs pos="100000">
                <a:schemeClr val="accent1"/>
              </a:gs>
            </a:gsLst>
            <a:path path="shape">
              <a:fillToRect l="50000" t="50000" r="50000" b="50000"/>
            </a:path>
          </a:gradFill>
          <a:ln w="9525">
            <a:solidFill>
              <a:schemeClr val="tx1"/>
            </a:solidFill>
            <a:miter lim="800000"/>
            <a:headEnd/>
            <a:tailEnd/>
          </a:ln>
          <a:effectLst/>
        </p:spPr>
        <p:txBody>
          <a:bodyPr wrap="none" anchor="ctr"/>
          <a:lstStyle/>
          <a:p>
            <a:pPr algn="ctr">
              <a:defRPr/>
            </a:pPr>
            <a:r>
              <a:rPr lang="it-IT" sz="2400" b="1">
                <a:latin typeface="Arial Narrow" pitchFamily="34" charset="0"/>
                <a:cs typeface="Arial" charset="0"/>
              </a:rPr>
              <a:t>Bet v 1</a:t>
            </a:r>
          </a:p>
        </p:txBody>
      </p:sp>
      <p:sp>
        <p:nvSpPr>
          <p:cNvPr id="197638" name="Line 5"/>
          <p:cNvSpPr>
            <a:spLocks noChangeShapeType="1"/>
          </p:cNvSpPr>
          <p:nvPr/>
        </p:nvSpPr>
        <p:spPr bwMode="auto">
          <a:xfrm flipH="1">
            <a:off x="3138488" y="5148263"/>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7639" name="AutoShape 6"/>
          <p:cNvSpPr>
            <a:spLocks noChangeArrowheads="1"/>
          </p:cNvSpPr>
          <p:nvPr/>
        </p:nvSpPr>
        <p:spPr bwMode="auto">
          <a:xfrm>
            <a:off x="5094289" y="3262314"/>
            <a:ext cx="1311275" cy="542925"/>
          </a:xfrm>
          <a:prstGeom prst="flowChartProcess">
            <a:avLst/>
          </a:prstGeom>
          <a:gradFill rotWithShape="1">
            <a:gsLst>
              <a:gs pos="0">
                <a:srgbClr val="FFFFFF"/>
              </a:gs>
              <a:gs pos="100000">
                <a:srgbClr val="FF6600"/>
              </a:gs>
            </a:gsLst>
            <a:path path="shape">
              <a:fillToRect l="50000" t="50000" r="50000" b="50000"/>
            </a:path>
          </a:gradFill>
          <a:ln w="9525">
            <a:solidFill>
              <a:schemeClr val="tx1"/>
            </a:solidFill>
            <a:miter lim="800000"/>
            <a:headEnd/>
            <a:tailEnd/>
          </a:ln>
        </p:spPr>
        <p:txBody>
          <a:bodyPr wrap="none"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r>
              <a:rPr lang="it-IT" altLang="it-IT" sz="2400" b="1">
                <a:latin typeface="Arial Narrow" panose="020B0606020202030204" pitchFamily="34" charset="0"/>
                <a:cs typeface="Arial" panose="020B0604020202020204" pitchFamily="34" charset="0"/>
              </a:rPr>
              <a:t>Bet v 2</a:t>
            </a:r>
          </a:p>
        </p:txBody>
      </p:sp>
      <p:sp>
        <p:nvSpPr>
          <p:cNvPr id="197640" name="Line 7"/>
          <p:cNvSpPr>
            <a:spLocks noChangeShapeType="1"/>
          </p:cNvSpPr>
          <p:nvPr/>
        </p:nvSpPr>
        <p:spPr bwMode="auto">
          <a:xfrm>
            <a:off x="4938713" y="2413000"/>
            <a:ext cx="520700" cy="666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7641" name="Text Box 8"/>
          <p:cNvSpPr txBox="1">
            <a:spLocks noChangeArrowheads="1"/>
          </p:cNvSpPr>
          <p:nvPr/>
        </p:nvSpPr>
        <p:spPr bwMode="auto">
          <a:xfrm>
            <a:off x="2495551" y="2814639"/>
            <a:ext cx="8810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1200" b="1">
                <a:latin typeface="Arial Narrow" panose="020B0606020202030204" pitchFamily="34" charset="0"/>
                <a:cs typeface="Arial" panose="020B0604020202020204" pitchFamily="34" charset="0"/>
              </a:rPr>
              <a:t>90 – 98 %</a:t>
            </a:r>
          </a:p>
        </p:txBody>
      </p:sp>
      <p:sp>
        <p:nvSpPr>
          <p:cNvPr id="197642" name="Text Box 9"/>
          <p:cNvSpPr txBox="1">
            <a:spLocks noChangeArrowheads="1"/>
          </p:cNvSpPr>
          <p:nvPr/>
        </p:nvSpPr>
        <p:spPr bwMode="auto">
          <a:xfrm>
            <a:off x="5170488" y="2557464"/>
            <a:ext cx="8810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1200" b="1">
                <a:latin typeface="Arial Narrow" panose="020B0606020202030204" pitchFamily="34" charset="0"/>
                <a:cs typeface="Arial" panose="020B0604020202020204" pitchFamily="34" charset="0"/>
              </a:rPr>
              <a:t>10 – 20 %</a:t>
            </a:r>
          </a:p>
        </p:txBody>
      </p:sp>
      <p:pic>
        <p:nvPicPr>
          <p:cNvPr id="197643" name="Picture 10"/>
          <p:cNvPicPr>
            <a:picLocks noChangeAspect="1" noChangeArrowheads="1"/>
          </p:cNvPicPr>
          <p:nvPr/>
        </p:nvPicPr>
        <p:blipFill>
          <a:blip r:embed="rId4">
            <a:extLst>
              <a:ext uri="{28A0092B-C50C-407E-A947-70E740481C1C}">
                <a14:useLocalDpi xmlns:a14="http://schemas.microsoft.com/office/drawing/2010/main" val="0"/>
              </a:ext>
            </a:extLst>
          </a:blip>
          <a:srcRect l="44531" t="17708" r="20313" b="43753"/>
          <a:stretch>
            <a:fillRect/>
          </a:stretch>
        </p:blipFill>
        <p:spPr bwMode="auto">
          <a:xfrm>
            <a:off x="4583113" y="3795713"/>
            <a:ext cx="2481262"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764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3773489"/>
            <a:ext cx="2401887"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5" name="Line 12"/>
          <p:cNvSpPr>
            <a:spLocks noChangeShapeType="1"/>
          </p:cNvSpPr>
          <p:nvPr/>
        </p:nvSpPr>
        <p:spPr bwMode="auto">
          <a:xfrm flipH="1">
            <a:off x="5808663" y="52292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7646" name="Text Box 13"/>
          <p:cNvSpPr txBox="1">
            <a:spLocks noChangeArrowheads="1"/>
          </p:cNvSpPr>
          <p:nvPr/>
        </p:nvSpPr>
        <p:spPr bwMode="auto">
          <a:xfrm>
            <a:off x="5591176" y="2814639"/>
            <a:ext cx="1306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r>
              <a:rPr lang="it-IT" altLang="it-IT" sz="2000" b="1">
                <a:solidFill>
                  <a:srgbClr val="FF0000"/>
                </a:solidFill>
                <a:latin typeface="Arial Narrow" panose="020B0606020202030204" pitchFamily="34" charset="0"/>
                <a:cs typeface="Arial" panose="020B0604020202020204" pitchFamily="34" charset="0"/>
              </a:rPr>
              <a:t>PROFILINA</a:t>
            </a:r>
          </a:p>
        </p:txBody>
      </p:sp>
      <p:sp>
        <p:nvSpPr>
          <p:cNvPr id="77838" name="AutoShape 14"/>
          <p:cNvSpPr>
            <a:spLocks noChangeArrowheads="1"/>
          </p:cNvSpPr>
          <p:nvPr/>
        </p:nvSpPr>
        <p:spPr bwMode="auto">
          <a:xfrm>
            <a:off x="4151313" y="1701801"/>
            <a:ext cx="2736850" cy="542925"/>
          </a:xfrm>
          <a:prstGeom prst="flowChartProcess">
            <a:avLst/>
          </a:prstGeom>
          <a:gradFill rotWithShape="1">
            <a:gsLst>
              <a:gs pos="0">
                <a:schemeClr val="accent1">
                  <a:gamma/>
                  <a:tint val="0"/>
                  <a:invGamma/>
                </a:schemeClr>
              </a:gs>
              <a:gs pos="100000">
                <a:schemeClr val="accent1"/>
              </a:gs>
            </a:gsLst>
            <a:path path="shape">
              <a:fillToRect l="50000" t="50000" r="50000" b="50000"/>
            </a:path>
          </a:gradFill>
          <a:ln w="9525">
            <a:solidFill>
              <a:schemeClr val="tx1"/>
            </a:solidFill>
            <a:miter lim="800000"/>
            <a:headEnd/>
            <a:tailEnd/>
          </a:ln>
          <a:effectLst/>
        </p:spPr>
        <p:txBody>
          <a:bodyPr wrap="none" anchor="ctr"/>
          <a:lstStyle/>
          <a:p>
            <a:pPr algn="ctr">
              <a:defRPr/>
            </a:pPr>
            <a:r>
              <a:rPr lang="it-IT" sz="2400" b="1">
                <a:latin typeface="Arial Narrow" pitchFamily="34" charset="0"/>
                <a:cs typeface="Arial" charset="0"/>
              </a:rPr>
              <a:t>Birch (</a:t>
            </a:r>
            <a:r>
              <a:rPr lang="it-IT" sz="1600" b="1">
                <a:latin typeface="Arial Narrow" pitchFamily="34" charset="0"/>
                <a:cs typeface="Arial" charset="0"/>
              </a:rPr>
              <a:t>fagales</a:t>
            </a:r>
            <a:r>
              <a:rPr lang="it-IT" sz="2400" b="1">
                <a:latin typeface="Arial Narrow" pitchFamily="34" charset="0"/>
                <a:cs typeface="Arial" charset="0"/>
              </a:rPr>
              <a:t>)</a:t>
            </a:r>
            <a:endParaRPr lang="it-IT" sz="4400" b="1">
              <a:latin typeface="Arial Narrow" pitchFamily="34" charset="0"/>
              <a:cs typeface="Arial" charset="0"/>
            </a:endParaRPr>
          </a:p>
        </p:txBody>
      </p:sp>
      <p:sp>
        <p:nvSpPr>
          <p:cNvPr id="197648" name="Text Box 15"/>
          <p:cNvSpPr txBox="1">
            <a:spLocks noChangeArrowheads="1"/>
          </p:cNvSpPr>
          <p:nvPr/>
        </p:nvSpPr>
        <p:spPr bwMode="auto">
          <a:xfrm>
            <a:off x="6022975" y="5457825"/>
            <a:ext cx="1962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1200" b="1">
                <a:latin typeface="Arial Narrow" panose="020B0606020202030204" pitchFamily="34" charset="0"/>
                <a:cs typeface="Arial" panose="020B0604020202020204" pitchFamily="34" charset="0"/>
              </a:rPr>
              <a:t>Pollini, alimenti</a:t>
            </a:r>
          </a:p>
        </p:txBody>
      </p:sp>
      <p:sp>
        <p:nvSpPr>
          <p:cNvPr id="197649" name="AutoShape 16"/>
          <p:cNvSpPr>
            <a:spLocks noChangeArrowheads="1"/>
          </p:cNvSpPr>
          <p:nvPr/>
        </p:nvSpPr>
        <p:spPr bwMode="auto">
          <a:xfrm>
            <a:off x="7377114" y="3260726"/>
            <a:ext cx="1311275" cy="542925"/>
          </a:xfrm>
          <a:prstGeom prst="flowChartProcess">
            <a:avLst/>
          </a:prstGeom>
          <a:gradFill rotWithShape="1">
            <a:gsLst>
              <a:gs pos="0">
                <a:srgbClr val="FFFF66"/>
              </a:gs>
              <a:gs pos="100000">
                <a:srgbClr val="76762F"/>
              </a:gs>
            </a:gsLst>
            <a:path path="shape">
              <a:fillToRect l="50000" t="50000" r="50000" b="50000"/>
            </a:path>
          </a:gradFill>
          <a:ln w="9525">
            <a:solidFill>
              <a:schemeClr val="tx1"/>
            </a:solidFill>
            <a:miter lim="800000"/>
            <a:headEnd/>
            <a:tailEnd/>
          </a:ln>
        </p:spPr>
        <p:txBody>
          <a:bodyPr wrap="none"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r>
              <a:rPr lang="it-IT" altLang="it-IT" sz="2400" b="1">
                <a:latin typeface="Arial Narrow" panose="020B0606020202030204" pitchFamily="34" charset="0"/>
                <a:cs typeface="Arial" panose="020B0604020202020204" pitchFamily="34" charset="0"/>
              </a:rPr>
              <a:t>Bet v 4</a:t>
            </a:r>
          </a:p>
        </p:txBody>
      </p:sp>
      <p:sp>
        <p:nvSpPr>
          <p:cNvPr id="197650" name="Line 17"/>
          <p:cNvSpPr>
            <a:spLocks noChangeShapeType="1"/>
          </p:cNvSpPr>
          <p:nvPr/>
        </p:nvSpPr>
        <p:spPr bwMode="auto">
          <a:xfrm>
            <a:off x="6815139" y="2382839"/>
            <a:ext cx="936625" cy="649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197651" name="Group 18"/>
          <p:cNvGrpSpPr>
            <a:grpSpLocks/>
          </p:cNvGrpSpPr>
          <p:nvPr/>
        </p:nvGrpSpPr>
        <p:grpSpPr bwMode="auto">
          <a:xfrm>
            <a:off x="7464426" y="3933826"/>
            <a:ext cx="1439863" cy="1120775"/>
            <a:chOff x="3742" y="2659"/>
            <a:chExt cx="907" cy="706"/>
          </a:xfrm>
        </p:grpSpPr>
        <p:sp>
          <p:nvSpPr>
            <p:cNvPr id="197656" name="Text Box 19"/>
            <p:cNvSpPr txBox="1">
              <a:spLocks noChangeArrowheads="1"/>
            </p:cNvSpPr>
            <p:nvPr/>
          </p:nvSpPr>
          <p:spPr bwMode="auto">
            <a:xfrm>
              <a:off x="3742" y="3035"/>
              <a:ext cx="90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1400" b="1">
                  <a:latin typeface="Arial Narrow" panose="020B0606020202030204" pitchFamily="34" charset="0"/>
                  <a:cs typeface="Arial" panose="020B0604020202020204" pitchFamily="34" charset="0"/>
                </a:rPr>
                <a:t>Polleni, alberi, graminacee, erbe</a:t>
              </a:r>
            </a:p>
          </p:txBody>
        </p:sp>
        <p:sp>
          <p:nvSpPr>
            <p:cNvPr id="197657" name="Line 20"/>
            <p:cNvSpPr>
              <a:spLocks noChangeShapeType="1"/>
            </p:cNvSpPr>
            <p:nvPr/>
          </p:nvSpPr>
          <p:spPr bwMode="auto">
            <a:xfrm>
              <a:off x="4104" y="2680"/>
              <a:ext cx="0"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97658" name="Text Box 21"/>
            <p:cNvSpPr txBox="1">
              <a:spLocks noChangeArrowheads="1"/>
            </p:cNvSpPr>
            <p:nvPr/>
          </p:nvSpPr>
          <p:spPr bwMode="auto">
            <a:xfrm>
              <a:off x="4195" y="2659"/>
              <a:ext cx="3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r>
                <a:rPr lang="it-IT" altLang="it-IT" sz="2000" b="1">
                  <a:solidFill>
                    <a:srgbClr val="FF0000"/>
                  </a:solidFill>
                  <a:latin typeface="Arial Narrow" panose="020B0606020202030204" pitchFamily="34" charset="0"/>
                  <a:cs typeface="Arial" panose="020B0604020202020204" pitchFamily="34" charset="0"/>
                </a:rPr>
                <a:t>CBP</a:t>
              </a:r>
            </a:p>
          </p:txBody>
        </p:sp>
      </p:grpSp>
      <p:pic>
        <p:nvPicPr>
          <p:cNvPr id="197652" name="Picture 22"/>
          <p:cNvPicPr>
            <a:picLocks noChangeAspect="1" noChangeArrowheads="1"/>
          </p:cNvPicPr>
          <p:nvPr/>
        </p:nvPicPr>
        <p:blipFill>
          <a:blip r:embed="rId6">
            <a:extLst>
              <a:ext uri="{28A0092B-C50C-407E-A947-70E740481C1C}">
                <a14:useLocalDpi xmlns:a14="http://schemas.microsoft.com/office/drawing/2010/main" val="0"/>
              </a:ext>
            </a:extLst>
          </a:blip>
          <a:srcRect l="28596" t="3125" r="28596" b="9636"/>
          <a:stretch>
            <a:fillRect/>
          </a:stretch>
        </p:blipFill>
        <p:spPr bwMode="auto">
          <a:xfrm>
            <a:off x="8759826" y="1628776"/>
            <a:ext cx="16478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7847" name="AutoShape 23"/>
          <p:cNvSpPr>
            <a:spLocks noChangeArrowheads="1"/>
          </p:cNvSpPr>
          <p:nvPr/>
        </p:nvSpPr>
        <p:spPr bwMode="auto">
          <a:xfrm>
            <a:off x="1558925" y="5740400"/>
            <a:ext cx="2916238" cy="928688"/>
          </a:xfrm>
          <a:prstGeom prst="flowChartProcess">
            <a:avLst/>
          </a:prstGeom>
          <a:gradFill rotWithShape="1">
            <a:gsLst>
              <a:gs pos="0">
                <a:schemeClr val="accent1">
                  <a:gamma/>
                  <a:tint val="10196"/>
                  <a:invGamma/>
                </a:schemeClr>
              </a:gs>
              <a:gs pos="100000">
                <a:schemeClr val="accent1">
                  <a:alpha val="53999"/>
                </a:schemeClr>
              </a:gs>
            </a:gsLst>
            <a:path path="shape">
              <a:fillToRect l="50000" t="50000" r="50000" b="50000"/>
            </a:path>
          </a:gradFill>
          <a:ln w="9525">
            <a:solidFill>
              <a:schemeClr val="tx1"/>
            </a:solidFill>
            <a:miter lim="800000"/>
            <a:headEnd/>
            <a:tailEnd/>
          </a:ln>
          <a:effectLst/>
        </p:spPr>
        <p:txBody>
          <a:bodyPr wrap="none" anchor="ctr"/>
          <a:lstStyle/>
          <a:p>
            <a:pPr algn="ctr">
              <a:defRPr/>
            </a:pPr>
            <a:r>
              <a:rPr lang="it-IT" sz="1400" b="1" dirty="0">
                <a:latin typeface="Arial Narrow" pitchFamily="34" charset="0"/>
                <a:cs typeface="Arial" charset="0"/>
              </a:rPr>
              <a:t>mela, ciliegia, pera, albicocca, carota,</a:t>
            </a:r>
          </a:p>
          <a:p>
            <a:pPr algn="ctr">
              <a:defRPr/>
            </a:pPr>
            <a:r>
              <a:rPr lang="it-IT" sz="1400" b="1" dirty="0">
                <a:latin typeface="Arial Narrow" pitchFamily="34" charset="0"/>
                <a:cs typeface="Arial" charset="0"/>
              </a:rPr>
              <a:t> sedano, soia,</a:t>
            </a:r>
          </a:p>
          <a:p>
            <a:pPr algn="ctr">
              <a:defRPr/>
            </a:pPr>
            <a:r>
              <a:rPr lang="it-IT" sz="1400" b="1" dirty="0">
                <a:latin typeface="Arial Narrow" pitchFamily="34" charset="0"/>
                <a:cs typeface="Arial" charset="0"/>
              </a:rPr>
              <a:t>pomodoro, ontano, nocciolo, carpino</a:t>
            </a:r>
          </a:p>
        </p:txBody>
      </p:sp>
      <p:sp>
        <p:nvSpPr>
          <p:cNvPr id="197654" name="AutoShape 24"/>
          <p:cNvSpPr>
            <a:spLocks noChangeArrowheads="1"/>
          </p:cNvSpPr>
          <p:nvPr/>
        </p:nvSpPr>
        <p:spPr bwMode="auto">
          <a:xfrm>
            <a:off x="4511676" y="5732464"/>
            <a:ext cx="4105275" cy="936625"/>
          </a:xfrm>
          <a:prstGeom prst="flowChartProcess">
            <a:avLst/>
          </a:prstGeom>
          <a:gradFill rotWithShape="1">
            <a:gsLst>
              <a:gs pos="0">
                <a:srgbClr val="FFFFFF"/>
              </a:gs>
              <a:gs pos="100000">
                <a:srgbClr val="FF6600">
                  <a:alpha val="50000"/>
                </a:srgbClr>
              </a:gs>
            </a:gsLst>
            <a:path path="shape">
              <a:fillToRect l="50000" t="50000" r="50000" b="50000"/>
            </a:path>
          </a:gradFill>
          <a:ln w="9525">
            <a:solidFill>
              <a:schemeClr val="tx1"/>
            </a:solidFill>
            <a:miter lim="800000"/>
            <a:headEnd/>
            <a:tailEnd/>
          </a:ln>
        </p:spPr>
        <p:txBody>
          <a:bodyPr wrap="none"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r>
              <a:rPr lang="it-IT" altLang="it-IT" sz="1800" b="1">
                <a:latin typeface="Arial Narrow" panose="020B0606020202030204" pitchFamily="34" charset="0"/>
                <a:cs typeface="Arial" panose="020B0604020202020204" pitchFamily="34" charset="0"/>
              </a:rPr>
              <a:t>Alberi, graminacee, erbe, frutta, vegetali, </a:t>
            </a:r>
          </a:p>
          <a:p>
            <a:pPr algn="ctr"/>
            <a:r>
              <a:rPr lang="it-IT" altLang="it-IT" sz="1800" b="1">
                <a:latin typeface="Arial Narrow" panose="020B0606020202030204" pitchFamily="34" charset="0"/>
                <a:cs typeface="Arial" panose="020B0604020202020204" pitchFamily="34" charset="0"/>
              </a:rPr>
              <a:t>frutta con guscio, spezie, latice</a:t>
            </a:r>
          </a:p>
        </p:txBody>
      </p:sp>
      <p:sp>
        <p:nvSpPr>
          <p:cNvPr id="73731" name="AutoShape 3"/>
          <p:cNvSpPr>
            <a:spLocks noChangeArrowheads="1"/>
          </p:cNvSpPr>
          <p:nvPr/>
        </p:nvSpPr>
        <p:spPr bwMode="auto">
          <a:xfrm>
            <a:off x="2424113" y="1700214"/>
            <a:ext cx="1727200" cy="542925"/>
          </a:xfrm>
          <a:prstGeom prst="flowChartProcess">
            <a:avLst/>
          </a:prstGeom>
          <a:gradFill rotWithShape="1">
            <a:gsLst>
              <a:gs pos="0">
                <a:schemeClr val="accent1">
                  <a:gamma/>
                  <a:tint val="0"/>
                  <a:invGamma/>
                </a:schemeClr>
              </a:gs>
              <a:gs pos="100000">
                <a:schemeClr val="accent1"/>
              </a:gs>
            </a:gsLst>
            <a:path path="shape">
              <a:fillToRect l="50000" t="50000" r="50000" b="50000"/>
            </a:path>
          </a:gradFill>
          <a:ln w="9525">
            <a:solidFill>
              <a:schemeClr val="tx1"/>
            </a:solidFill>
            <a:miter lim="800000"/>
            <a:headEnd/>
            <a:tailEnd/>
          </a:ln>
          <a:effectLst/>
        </p:spPr>
        <p:txBody>
          <a:bodyPr wrap="none" anchor="ctr"/>
          <a:lstStyle/>
          <a:p>
            <a:pPr algn="ctr">
              <a:defRPr/>
            </a:pPr>
            <a:r>
              <a:rPr lang="it-IT" sz="2400" b="1">
                <a:latin typeface="Arial Narrow" pitchFamily="34" charset="0"/>
                <a:cs typeface="Arial" charset="0"/>
              </a:rPr>
              <a:t>Betulla (</a:t>
            </a:r>
            <a:r>
              <a:rPr lang="it-IT" sz="1600" b="1">
                <a:latin typeface="Arial Narrow" pitchFamily="34" charset="0"/>
                <a:cs typeface="Arial" charset="0"/>
              </a:rPr>
              <a:t>fagales</a:t>
            </a:r>
            <a:r>
              <a:rPr lang="it-IT" sz="2400" b="1">
                <a:latin typeface="Arial Narrow" pitchFamily="34" charset="0"/>
                <a:cs typeface="Arial" charset="0"/>
              </a:rPr>
              <a:t>)</a:t>
            </a:r>
            <a:endParaRPr lang="it-IT" sz="4400" b="1">
              <a:latin typeface="Arial Narrow" pitchFamily="34" charset="0"/>
              <a:cs typeface="Arial" charset="0"/>
            </a:endParaRPr>
          </a:p>
        </p:txBody>
      </p:sp>
      <p:grpSp>
        <p:nvGrpSpPr>
          <p:cNvPr id="2" name="Group 1">
            <a:extLst>
              <a:ext uri="{FF2B5EF4-FFF2-40B4-BE49-F238E27FC236}">
                <a16:creationId xmlns:a16="http://schemas.microsoft.com/office/drawing/2014/main" id="{9F9AD9EE-60FF-A2B7-00BF-C9D546D503C9}"/>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EF725207-E156-FC2A-4260-A52E180FCA5B}"/>
                </a:ext>
              </a:extLst>
            </p:cNvPr>
            <p:cNvPicPr/>
            <p:nvPr/>
          </p:nvPicPr>
          <p:blipFill>
            <a:blip r:embed="rId7"/>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846C9F92-99B7-1691-E9E2-43CC2A82BA19}"/>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2B632058-835C-07A0-2012-53BDDFB0CDCD}"/>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0C433C36-F20D-AF77-BDDD-745C2A03329C}"/>
              </a:ext>
            </a:extLst>
          </p:cNvPr>
          <p:cNvPicPr/>
          <p:nvPr/>
        </p:nvPicPr>
        <p:blipFill>
          <a:blip r:embed="rId8"/>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EFB4C5F3-C1DB-83F0-45F3-680A23A3DF56}"/>
              </a:ext>
            </a:extLst>
          </p:cNvPr>
          <p:cNvPicPr/>
          <p:nvPr/>
        </p:nvPicPr>
        <p:blipFill>
          <a:blip r:embed="rId9"/>
          <a:stretch/>
        </p:blipFill>
        <p:spPr>
          <a:xfrm>
            <a:off x="11604240" y="20520"/>
            <a:ext cx="363960" cy="549720"/>
          </a:xfrm>
          <a:prstGeom prst="rect">
            <a:avLst/>
          </a:prstGeom>
          <a:ln w="0">
            <a:noFill/>
          </a:ln>
        </p:spPr>
      </p:pic>
    </p:spTree>
    <p:extLst>
      <p:ext uri="{BB962C8B-B14F-4D97-AF65-F5344CB8AC3E}">
        <p14:creationId xmlns:p14="http://schemas.microsoft.com/office/powerpoint/2010/main" val="2768107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976001E-BD39-73B4-D242-E76201FD602B}"/>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F46512BC-CDE7-8A39-A60A-BF745E12E039}"/>
              </a:ext>
            </a:extLst>
          </p:cNvPr>
          <p:cNvSpPr/>
          <p:nvPr/>
        </p:nvSpPr>
        <p:spPr>
          <a:xfrm>
            <a:off x="484094" y="1183341"/>
            <a:ext cx="11073706" cy="5325035"/>
          </a:xfrm>
          <a:prstGeom prst="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Tabella 1">
            <a:extLst>
              <a:ext uri="{FF2B5EF4-FFF2-40B4-BE49-F238E27FC236}">
                <a16:creationId xmlns:a16="http://schemas.microsoft.com/office/drawing/2014/main" id="{514075E8-FD1B-5AB6-AC9A-257B5F5413F2}"/>
              </a:ext>
            </a:extLst>
          </p:cNvPr>
          <p:cNvGraphicFramePr>
            <a:graphicFrameLocks noGrp="1"/>
          </p:cNvGraphicFramePr>
          <p:nvPr/>
        </p:nvGraphicFramePr>
        <p:xfrm>
          <a:off x="640830" y="1303666"/>
          <a:ext cx="10425081" cy="4930668"/>
        </p:xfrm>
        <a:graphic>
          <a:graphicData uri="http://schemas.openxmlformats.org/drawingml/2006/table">
            <a:tbl>
              <a:tblPr/>
              <a:tblGrid>
                <a:gridCol w="3475027">
                  <a:extLst>
                    <a:ext uri="{9D8B030D-6E8A-4147-A177-3AD203B41FA5}">
                      <a16:colId xmlns:a16="http://schemas.microsoft.com/office/drawing/2014/main" val="3775175276"/>
                    </a:ext>
                  </a:extLst>
                </a:gridCol>
                <a:gridCol w="3475027">
                  <a:extLst>
                    <a:ext uri="{9D8B030D-6E8A-4147-A177-3AD203B41FA5}">
                      <a16:colId xmlns:a16="http://schemas.microsoft.com/office/drawing/2014/main" val="2040399482"/>
                    </a:ext>
                  </a:extLst>
                </a:gridCol>
                <a:gridCol w="3475027">
                  <a:extLst>
                    <a:ext uri="{9D8B030D-6E8A-4147-A177-3AD203B41FA5}">
                      <a16:colId xmlns:a16="http://schemas.microsoft.com/office/drawing/2014/main" val="2296160566"/>
                    </a:ext>
                  </a:extLst>
                </a:gridCol>
              </a:tblGrid>
              <a:tr h="362611">
                <a:tc>
                  <a:txBody>
                    <a:bodyPr/>
                    <a:lstStyle/>
                    <a:p>
                      <a:r>
                        <a:rPr lang="it-IT" sz="1800" b="1" dirty="0"/>
                        <a:t>Aspetto</a:t>
                      </a:r>
                      <a:endParaRPr lang="it-IT" sz="1800" dirty="0"/>
                    </a:p>
                  </a:txBody>
                  <a:tcPr marL="90653" marR="90653" marT="45326" marB="45326" anchor="ctr">
                    <a:lnL>
                      <a:noFill/>
                    </a:lnL>
                    <a:lnR>
                      <a:noFill/>
                    </a:lnR>
                    <a:lnT>
                      <a:noFill/>
                    </a:lnT>
                    <a:lnB>
                      <a:noFill/>
                    </a:lnB>
                  </a:tcPr>
                </a:tc>
                <a:tc>
                  <a:txBody>
                    <a:bodyPr/>
                    <a:lstStyle/>
                    <a:p>
                      <a:r>
                        <a:rPr lang="it-IT" sz="1800" b="1"/>
                        <a:t>EAACI</a:t>
                      </a:r>
                      <a:endParaRPr lang="it-IT" sz="1800"/>
                    </a:p>
                  </a:txBody>
                  <a:tcPr marL="90653" marR="90653" marT="45326" marB="45326" anchor="ctr">
                    <a:lnL>
                      <a:noFill/>
                    </a:lnL>
                    <a:lnR>
                      <a:noFill/>
                    </a:lnR>
                    <a:lnT>
                      <a:noFill/>
                    </a:lnT>
                    <a:lnB>
                      <a:noFill/>
                    </a:lnB>
                  </a:tcPr>
                </a:tc>
                <a:tc>
                  <a:txBody>
                    <a:bodyPr/>
                    <a:lstStyle/>
                    <a:p>
                      <a:r>
                        <a:rPr lang="it-IT" sz="1800" b="1"/>
                        <a:t>GINA</a:t>
                      </a:r>
                      <a:endParaRPr lang="it-IT" sz="1800"/>
                    </a:p>
                  </a:txBody>
                  <a:tcPr marL="90653" marR="90653" marT="45326" marB="45326" anchor="ctr">
                    <a:lnL>
                      <a:noFill/>
                    </a:lnL>
                    <a:lnR>
                      <a:noFill/>
                    </a:lnR>
                    <a:lnT>
                      <a:noFill/>
                    </a:lnT>
                    <a:lnB>
                      <a:noFill/>
                    </a:lnB>
                  </a:tcPr>
                </a:tc>
                <a:extLst>
                  <a:ext uri="{0D108BD9-81ED-4DB2-BD59-A6C34878D82A}">
                    <a16:rowId xmlns:a16="http://schemas.microsoft.com/office/drawing/2014/main" val="1392363002"/>
                  </a:ext>
                </a:extLst>
              </a:tr>
              <a:tr h="634570">
                <a:tc>
                  <a:txBody>
                    <a:bodyPr/>
                    <a:lstStyle/>
                    <a:p>
                      <a:r>
                        <a:rPr lang="it-IT" sz="1800" b="1" dirty="0"/>
                        <a:t>Focus sui sintomi</a:t>
                      </a:r>
                      <a:endParaRPr lang="it-IT" sz="1800" dirty="0"/>
                    </a:p>
                  </a:txBody>
                  <a:tcPr marL="90653" marR="90653" marT="45326" marB="45326" anchor="ctr">
                    <a:lnL>
                      <a:noFill/>
                    </a:lnL>
                    <a:lnR>
                      <a:noFill/>
                    </a:lnR>
                    <a:lnT>
                      <a:noFill/>
                    </a:lnT>
                    <a:lnB>
                      <a:noFill/>
                    </a:lnB>
                  </a:tcPr>
                </a:tc>
                <a:tc>
                  <a:txBody>
                    <a:bodyPr/>
                    <a:lstStyle/>
                    <a:p>
                      <a:r>
                        <a:rPr lang="it-IT" sz="1800" dirty="0"/>
                        <a:t>Pattern stagionale/perenne</a:t>
                      </a:r>
                    </a:p>
                  </a:txBody>
                  <a:tcPr marL="90653" marR="90653" marT="45326" marB="45326" anchor="ctr">
                    <a:lnL>
                      <a:noFill/>
                    </a:lnL>
                    <a:lnR>
                      <a:noFill/>
                    </a:lnR>
                    <a:lnT>
                      <a:noFill/>
                    </a:lnT>
                    <a:lnB>
                      <a:noFill/>
                    </a:lnB>
                  </a:tcPr>
                </a:tc>
                <a:tc>
                  <a:txBody>
                    <a:bodyPr/>
                    <a:lstStyle/>
                    <a:p>
                      <a:r>
                        <a:rPr lang="it-IT" sz="1800" dirty="0"/>
                        <a:t>Variabilità e reversibilità dei sintomi</a:t>
                      </a:r>
                    </a:p>
                  </a:txBody>
                  <a:tcPr marL="90653" marR="90653" marT="45326" marB="45326" anchor="ctr">
                    <a:lnL>
                      <a:noFill/>
                    </a:lnL>
                    <a:lnR>
                      <a:noFill/>
                    </a:lnR>
                    <a:lnT>
                      <a:noFill/>
                    </a:lnT>
                    <a:lnB>
                      <a:noFill/>
                    </a:lnB>
                  </a:tcPr>
                </a:tc>
                <a:extLst>
                  <a:ext uri="{0D108BD9-81ED-4DB2-BD59-A6C34878D82A}">
                    <a16:rowId xmlns:a16="http://schemas.microsoft.com/office/drawing/2014/main" val="1653301581"/>
                  </a:ext>
                </a:extLst>
              </a:tr>
              <a:tr h="634570">
                <a:tc>
                  <a:txBody>
                    <a:bodyPr/>
                    <a:lstStyle/>
                    <a:p>
                      <a:r>
                        <a:rPr lang="it-IT" sz="1800" b="1" dirty="0"/>
                        <a:t>Approccio temporale</a:t>
                      </a:r>
                      <a:endParaRPr lang="it-IT" sz="1800" dirty="0"/>
                    </a:p>
                  </a:txBody>
                  <a:tcPr marL="90653" marR="90653" marT="45326" marB="45326" anchor="ctr">
                    <a:lnL>
                      <a:noFill/>
                    </a:lnL>
                    <a:lnR>
                      <a:noFill/>
                    </a:lnR>
                    <a:lnT>
                      <a:noFill/>
                    </a:lnT>
                    <a:lnB>
                      <a:noFill/>
                    </a:lnB>
                  </a:tcPr>
                </a:tc>
                <a:tc>
                  <a:txBody>
                    <a:bodyPr/>
                    <a:lstStyle/>
                    <a:p>
                      <a:r>
                        <a:rPr lang="it-IT" sz="1800" dirty="0"/>
                        <a:t>Life-</a:t>
                      </a:r>
                      <a:r>
                        <a:rPr lang="it-IT" sz="1800" dirty="0" err="1"/>
                        <a:t>course</a:t>
                      </a:r>
                      <a:r>
                        <a:rPr lang="it-IT" sz="1800" dirty="0"/>
                        <a:t> (visione longitudinale)</a:t>
                      </a:r>
                    </a:p>
                  </a:txBody>
                  <a:tcPr marL="90653" marR="90653" marT="45326" marB="45326" anchor="ctr">
                    <a:lnL>
                      <a:noFill/>
                    </a:lnL>
                    <a:lnR>
                      <a:noFill/>
                    </a:lnR>
                    <a:lnT>
                      <a:noFill/>
                    </a:lnT>
                    <a:lnB>
                      <a:noFill/>
                    </a:lnB>
                  </a:tcPr>
                </a:tc>
                <a:tc>
                  <a:txBody>
                    <a:bodyPr/>
                    <a:lstStyle/>
                    <a:p>
                      <a:r>
                        <a:rPr lang="it-IT" sz="1800"/>
                        <a:t>Variabilità nel tempo (monitoraggio continuo)</a:t>
                      </a:r>
                    </a:p>
                  </a:txBody>
                  <a:tcPr marL="90653" marR="90653" marT="45326" marB="45326" anchor="ctr">
                    <a:lnL>
                      <a:noFill/>
                    </a:lnL>
                    <a:lnR>
                      <a:noFill/>
                    </a:lnR>
                    <a:lnT>
                      <a:noFill/>
                    </a:lnT>
                    <a:lnB>
                      <a:noFill/>
                    </a:lnB>
                  </a:tcPr>
                </a:tc>
                <a:extLst>
                  <a:ext uri="{0D108BD9-81ED-4DB2-BD59-A6C34878D82A}">
                    <a16:rowId xmlns:a16="http://schemas.microsoft.com/office/drawing/2014/main" val="2499847142"/>
                  </a:ext>
                </a:extLst>
              </a:tr>
              <a:tr h="362611">
                <a:tc>
                  <a:txBody>
                    <a:bodyPr/>
                    <a:lstStyle/>
                    <a:p>
                      <a:endParaRPr lang="it-IT" dirty="0"/>
                    </a:p>
                  </a:txBody>
                  <a:tcPr marL="90653" marR="90653" marT="45326" marB="45326" anchor="ctr">
                    <a:lnL>
                      <a:noFill/>
                    </a:lnL>
                    <a:lnR>
                      <a:noFill/>
                    </a:lnR>
                    <a:lnT>
                      <a:noFill/>
                    </a:lnT>
                    <a:lnB>
                      <a:noFill/>
                    </a:lnB>
                  </a:tcPr>
                </a:tc>
                <a:tc>
                  <a:txBody>
                    <a:bodyPr/>
                    <a:lstStyle/>
                    <a:p>
                      <a:endParaRPr lang="it-IT"/>
                    </a:p>
                  </a:txBody>
                  <a:tcPr marL="90653" marR="90653" marT="45326" marB="45326" anchor="ctr">
                    <a:lnL>
                      <a:noFill/>
                    </a:lnL>
                    <a:lnR>
                      <a:noFill/>
                    </a:lnR>
                    <a:lnT>
                      <a:noFill/>
                    </a:lnT>
                    <a:lnB>
                      <a:noFill/>
                    </a:lnB>
                  </a:tcPr>
                </a:tc>
                <a:tc>
                  <a:txBody>
                    <a:bodyPr/>
                    <a:lstStyle/>
                    <a:p>
                      <a:endParaRPr lang="it-IT" dirty="0"/>
                    </a:p>
                  </a:txBody>
                  <a:tcPr marL="90653" marR="90653" marT="45326" marB="45326" anchor="ctr">
                    <a:lnL>
                      <a:noFill/>
                    </a:lnL>
                    <a:lnR>
                      <a:noFill/>
                    </a:lnR>
                    <a:lnT>
                      <a:noFill/>
                    </a:lnT>
                    <a:lnB>
                      <a:noFill/>
                    </a:lnB>
                  </a:tcPr>
                </a:tc>
                <a:extLst>
                  <a:ext uri="{0D108BD9-81ED-4DB2-BD59-A6C34878D82A}">
                    <a16:rowId xmlns:a16="http://schemas.microsoft.com/office/drawing/2014/main" val="335204445"/>
                  </a:ext>
                </a:extLst>
              </a:tr>
              <a:tr h="362611">
                <a:tc>
                  <a:txBody>
                    <a:bodyPr/>
                    <a:lstStyle/>
                    <a:p>
                      <a:r>
                        <a:rPr lang="it-IT" sz="1800" b="1" dirty="0"/>
                        <a:t>Trigger</a:t>
                      </a:r>
                      <a:endParaRPr lang="it-IT" sz="1800" dirty="0"/>
                    </a:p>
                  </a:txBody>
                  <a:tcPr marL="90653" marR="90653" marT="45326" marB="45326" anchor="ctr">
                    <a:lnL>
                      <a:noFill/>
                    </a:lnL>
                    <a:lnR>
                      <a:noFill/>
                    </a:lnR>
                    <a:lnT>
                      <a:noFill/>
                    </a:lnT>
                    <a:lnB>
                      <a:noFill/>
                    </a:lnB>
                  </a:tcPr>
                </a:tc>
                <a:tc>
                  <a:txBody>
                    <a:bodyPr/>
                    <a:lstStyle/>
                    <a:p>
                      <a:r>
                        <a:rPr lang="it-IT" sz="1800"/>
                        <a:t>Allergeni specifici</a:t>
                      </a:r>
                    </a:p>
                  </a:txBody>
                  <a:tcPr marL="90653" marR="90653" marT="45326" marB="45326" anchor="ctr">
                    <a:lnL>
                      <a:noFill/>
                    </a:lnL>
                    <a:lnR>
                      <a:noFill/>
                    </a:lnR>
                    <a:lnT>
                      <a:noFill/>
                    </a:lnT>
                    <a:lnB>
                      <a:noFill/>
                    </a:lnB>
                  </a:tcPr>
                </a:tc>
                <a:tc>
                  <a:txBody>
                    <a:bodyPr/>
                    <a:lstStyle/>
                    <a:p>
                      <a:r>
                        <a:rPr lang="it-IT" sz="1800"/>
                        <a:t>Allergeni + fattori non allergici</a:t>
                      </a:r>
                    </a:p>
                  </a:txBody>
                  <a:tcPr marL="90653" marR="90653" marT="45326" marB="45326" anchor="ctr">
                    <a:lnL>
                      <a:noFill/>
                    </a:lnL>
                    <a:lnR>
                      <a:noFill/>
                    </a:lnR>
                    <a:lnT>
                      <a:noFill/>
                    </a:lnT>
                    <a:lnB>
                      <a:noFill/>
                    </a:lnB>
                  </a:tcPr>
                </a:tc>
                <a:extLst>
                  <a:ext uri="{0D108BD9-81ED-4DB2-BD59-A6C34878D82A}">
                    <a16:rowId xmlns:a16="http://schemas.microsoft.com/office/drawing/2014/main" val="2634965337"/>
                  </a:ext>
                </a:extLst>
              </a:tr>
              <a:tr h="634570">
                <a:tc>
                  <a:txBody>
                    <a:bodyPr/>
                    <a:lstStyle/>
                    <a:p>
                      <a:r>
                        <a:rPr lang="it-IT" sz="1800" b="1" dirty="0"/>
                        <a:t>Comorbidità</a:t>
                      </a:r>
                      <a:endParaRPr lang="it-IT" sz="1800" dirty="0"/>
                    </a:p>
                  </a:txBody>
                  <a:tcPr marL="90653" marR="90653" marT="45326" marB="45326" anchor="ctr">
                    <a:lnL>
                      <a:noFill/>
                    </a:lnL>
                    <a:lnR>
                      <a:noFill/>
                    </a:lnR>
                    <a:lnT>
                      <a:noFill/>
                    </a:lnT>
                    <a:lnB>
                      <a:noFill/>
                    </a:lnB>
                  </a:tcPr>
                </a:tc>
                <a:tc>
                  <a:txBody>
                    <a:bodyPr/>
                    <a:lstStyle/>
                    <a:p>
                      <a:r>
                        <a:rPr lang="it-IT" sz="1800"/>
                        <a:t>Forte enfasi su rinite-asma</a:t>
                      </a:r>
                    </a:p>
                  </a:txBody>
                  <a:tcPr marL="90653" marR="90653" marT="45326" marB="45326" anchor="ctr">
                    <a:lnL>
                      <a:noFill/>
                    </a:lnL>
                    <a:lnR>
                      <a:noFill/>
                    </a:lnR>
                    <a:lnT>
                      <a:noFill/>
                    </a:lnT>
                    <a:lnB>
                      <a:noFill/>
                    </a:lnB>
                  </a:tcPr>
                </a:tc>
                <a:tc>
                  <a:txBody>
                    <a:bodyPr/>
                    <a:lstStyle/>
                    <a:p>
                      <a:r>
                        <a:rPr lang="it-IT" sz="1800"/>
                        <a:t>Include rinite come fattore di rischio</a:t>
                      </a:r>
                    </a:p>
                  </a:txBody>
                  <a:tcPr marL="90653" marR="90653" marT="45326" marB="45326" anchor="ctr">
                    <a:lnL>
                      <a:noFill/>
                    </a:lnL>
                    <a:lnR>
                      <a:noFill/>
                    </a:lnR>
                    <a:lnT>
                      <a:noFill/>
                    </a:lnT>
                    <a:lnB>
                      <a:noFill/>
                    </a:lnB>
                  </a:tcPr>
                </a:tc>
                <a:extLst>
                  <a:ext uri="{0D108BD9-81ED-4DB2-BD59-A6C34878D82A}">
                    <a16:rowId xmlns:a16="http://schemas.microsoft.com/office/drawing/2014/main" val="698414493"/>
                  </a:ext>
                </a:extLst>
              </a:tr>
              <a:tr h="362611">
                <a:tc>
                  <a:txBody>
                    <a:bodyPr/>
                    <a:lstStyle/>
                    <a:p>
                      <a:r>
                        <a:rPr lang="it-IT" sz="1800" b="1"/>
                        <a:t>Concetto chiave</a:t>
                      </a:r>
                      <a:endParaRPr lang="it-IT" sz="1800"/>
                    </a:p>
                  </a:txBody>
                  <a:tcPr marL="90653" marR="90653" marT="45326" marB="45326" anchor="ctr">
                    <a:lnL>
                      <a:noFill/>
                    </a:lnL>
                    <a:lnR>
                      <a:noFill/>
                    </a:lnR>
                    <a:lnT>
                      <a:noFill/>
                    </a:lnT>
                    <a:lnB>
                      <a:noFill/>
                    </a:lnB>
                  </a:tcPr>
                </a:tc>
                <a:tc>
                  <a:txBody>
                    <a:bodyPr/>
                    <a:lstStyle/>
                    <a:p>
                      <a:r>
                        <a:rPr lang="it-IT" sz="1800" i="1"/>
                        <a:t>United Airway Disease</a:t>
                      </a:r>
                      <a:endParaRPr lang="it-IT" sz="1800"/>
                    </a:p>
                  </a:txBody>
                  <a:tcPr marL="90653" marR="90653" marT="45326" marB="45326" anchor="ctr">
                    <a:lnL>
                      <a:noFill/>
                    </a:lnL>
                    <a:lnR>
                      <a:noFill/>
                    </a:lnR>
                    <a:lnT>
                      <a:noFill/>
                    </a:lnT>
                    <a:lnB>
                      <a:noFill/>
                    </a:lnB>
                  </a:tcPr>
                </a:tc>
                <a:tc>
                  <a:txBody>
                    <a:bodyPr/>
                    <a:lstStyle/>
                    <a:p>
                      <a:r>
                        <a:rPr lang="it-IT" sz="1800"/>
                        <a:t>Asma come malattia eterogenea</a:t>
                      </a:r>
                    </a:p>
                  </a:txBody>
                  <a:tcPr marL="90653" marR="90653" marT="45326" marB="45326" anchor="ctr">
                    <a:lnL>
                      <a:noFill/>
                    </a:lnL>
                    <a:lnR>
                      <a:noFill/>
                    </a:lnR>
                    <a:lnT>
                      <a:noFill/>
                    </a:lnT>
                    <a:lnB>
                      <a:noFill/>
                    </a:lnB>
                  </a:tcPr>
                </a:tc>
                <a:extLst>
                  <a:ext uri="{0D108BD9-81ED-4DB2-BD59-A6C34878D82A}">
                    <a16:rowId xmlns:a16="http://schemas.microsoft.com/office/drawing/2014/main" val="1087361165"/>
                  </a:ext>
                </a:extLst>
              </a:tr>
              <a:tr h="634570">
                <a:tc>
                  <a:txBody>
                    <a:bodyPr/>
                    <a:lstStyle/>
                    <a:p>
                      <a:r>
                        <a:rPr lang="it-IT" sz="1800" b="1"/>
                        <a:t>Predizione evolutiva</a:t>
                      </a:r>
                      <a:endParaRPr lang="it-IT" sz="1800"/>
                    </a:p>
                  </a:txBody>
                  <a:tcPr marL="90653" marR="90653" marT="45326" marB="45326" anchor="ctr">
                    <a:lnL>
                      <a:noFill/>
                    </a:lnL>
                    <a:lnR>
                      <a:noFill/>
                    </a:lnR>
                    <a:lnT>
                      <a:noFill/>
                    </a:lnT>
                    <a:lnB>
                      <a:noFill/>
                    </a:lnB>
                  </a:tcPr>
                </a:tc>
                <a:tc>
                  <a:txBody>
                    <a:bodyPr/>
                    <a:lstStyle/>
                    <a:p>
                      <a:r>
                        <a:rPr lang="it-IT" sz="1800"/>
                        <a:t>Implicita (rinite → asma)</a:t>
                      </a:r>
                    </a:p>
                  </a:txBody>
                  <a:tcPr marL="90653" marR="90653" marT="45326" marB="45326" anchor="ctr">
                    <a:lnL>
                      <a:noFill/>
                    </a:lnL>
                    <a:lnR>
                      <a:noFill/>
                    </a:lnR>
                    <a:lnT>
                      <a:noFill/>
                    </a:lnT>
                    <a:lnB>
                      <a:noFill/>
                    </a:lnB>
                  </a:tcPr>
                </a:tc>
                <a:tc>
                  <a:txBody>
                    <a:bodyPr/>
                    <a:lstStyle/>
                    <a:p>
                      <a:r>
                        <a:rPr lang="it-IT" sz="1800"/>
                        <a:t>Esplicita (fattori di rischio per peggioramento)</a:t>
                      </a:r>
                    </a:p>
                  </a:txBody>
                  <a:tcPr marL="90653" marR="90653" marT="45326" marB="45326" anchor="ctr">
                    <a:lnL>
                      <a:noFill/>
                    </a:lnL>
                    <a:lnR>
                      <a:noFill/>
                    </a:lnR>
                    <a:lnT>
                      <a:noFill/>
                    </a:lnT>
                    <a:lnB>
                      <a:noFill/>
                    </a:lnB>
                  </a:tcPr>
                </a:tc>
                <a:extLst>
                  <a:ext uri="{0D108BD9-81ED-4DB2-BD59-A6C34878D82A}">
                    <a16:rowId xmlns:a16="http://schemas.microsoft.com/office/drawing/2014/main" val="380850254"/>
                  </a:ext>
                </a:extLst>
              </a:tr>
              <a:tr h="362611">
                <a:tc>
                  <a:txBody>
                    <a:bodyPr/>
                    <a:lstStyle/>
                    <a:p>
                      <a:r>
                        <a:rPr lang="it-IT" sz="1800" b="1" dirty="0"/>
                        <a:t>Obiettivo clinico</a:t>
                      </a:r>
                      <a:endParaRPr lang="it-IT" sz="1800" dirty="0"/>
                    </a:p>
                  </a:txBody>
                  <a:tcPr marL="90653" marR="90653" marT="45326" marB="45326" anchor="ctr">
                    <a:lnL>
                      <a:noFill/>
                    </a:lnL>
                    <a:lnR>
                      <a:noFill/>
                    </a:lnR>
                    <a:lnT>
                      <a:noFill/>
                    </a:lnT>
                    <a:lnB>
                      <a:noFill/>
                    </a:lnB>
                  </a:tcPr>
                </a:tc>
                <a:tc>
                  <a:txBody>
                    <a:bodyPr/>
                    <a:lstStyle/>
                    <a:p>
                      <a:r>
                        <a:rPr lang="it-IT" sz="1800" dirty="0"/>
                        <a:t>Identificare fenotipi allergici,  comorbidità  e andamento dei sintomi </a:t>
                      </a:r>
                    </a:p>
                  </a:txBody>
                  <a:tcPr marL="90653" marR="90653" marT="45326" marB="45326" anchor="ctr">
                    <a:lnL>
                      <a:noFill/>
                    </a:lnL>
                    <a:lnR>
                      <a:noFill/>
                    </a:lnR>
                    <a:lnT>
                      <a:noFill/>
                    </a:lnT>
                    <a:lnB>
                      <a:noFill/>
                    </a:lnB>
                  </a:tcPr>
                </a:tc>
                <a:tc>
                  <a:txBody>
                    <a:bodyPr/>
                    <a:lstStyle/>
                    <a:p>
                      <a:r>
                        <a:rPr lang="it-IT" sz="1800" dirty="0"/>
                        <a:t>Personalizzare terapia e prevenire</a:t>
                      </a:r>
                    </a:p>
                  </a:txBody>
                  <a:tcPr marL="90653" marR="90653" marT="45326" marB="45326" anchor="ctr">
                    <a:lnL>
                      <a:noFill/>
                    </a:lnL>
                    <a:lnR>
                      <a:noFill/>
                    </a:lnR>
                    <a:lnT>
                      <a:noFill/>
                    </a:lnT>
                    <a:lnB>
                      <a:noFill/>
                    </a:lnB>
                  </a:tcPr>
                </a:tc>
                <a:extLst>
                  <a:ext uri="{0D108BD9-81ED-4DB2-BD59-A6C34878D82A}">
                    <a16:rowId xmlns:a16="http://schemas.microsoft.com/office/drawing/2014/main" val="4173110296"/>
                  </a:ext>
                </a:extLst>
              </a:tr>
            </a:tbl>
          </a:graphicData>
        </a:graphic>
      </p:graphicFrame>
      <p:sp>
        <p:nvSpPr>
          <p:cNvPr id="3" name="Rectangle 1">
            <a:extLst>
              <a:ext uri="{FF2B5EF4-FFF2-40B4-BE49-F238E27FC236}">
                <a16:creationId xmlns:a16="http://schemas.microsoft.com/office/drawing/2014/main" id="{3259F664-DD4E-F89C-F57A-18F65B05969A}"/>
              </a:ext>
            </a:extLst>
          </p:cNvPr>
          <p:cNvSpPr>
            <a:spLocks noChangeArrowheads="1"/>
          </p:cNvSpPr>
          <p:nvPr/>
        </p:nvSpPr>
        <p:spPr bwMode="auto">
          <a:xfrm>
            <a:off x="3393262" y="611385"/>
            <a:ext cx="574529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C00000"/>
                </a:solidFill>
                <a:effectLst/>
                <a:latin typeface="Arial" panose="020B0604020202020204" pitchFamily="34" charset="0"/>
              </a:rPr>
              <a:t>EAACI vs GINA – Ruolo dell’anamnesi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grpSp>
        <p:nvGrpSpPr>
          <p:cNvPr id="5" name="Group 1">
            <a:extLst>
              <a:ext uri="{FF2B5EF4-FFF2-40B4-BE49-F238E27FC236}">
                <a16:creationId xmlns:a16="http://schemas.microsoft.com/office/drawing/2014/main" id="{F4D66C72-E524-8536-6200-1B396A518D57}"/>
              </a:ext>
            </a:extLst>
          </p:cNvPr>
          <p:cNvGrpSpPr/>
          <p:nvPr/>
        </p:nvGrpSpPr>
        <p:grpSpPr>
          <a:xfrm>
            <a:off x="1709640" y="38160"/>
            <a:ext cx="9327960" cy="541440"/>
            <a:chOff x="1709640" y="38160"/>
            <a:chExt cx="9327960" cy="541440"/>
          </a:xfrm>
        </p:grpSpPr>
        <p:pic>
          <p:nvPicPr>
            <p:cNvPr id="6" name="Text Box 12">
              <a:extLst>
                <a:ext uri="{FF2B5EF4-FFF2-40B4-BE49-F238E27FC236}">
                  <a16:creationId xmlns:a16="http://schemas.microsoft.com/office/drawing/2014/main" id="{BC34A385-1C62-94D6-A201-68ED8C30FBAD}"/>
                </a:ext>
              </a:extLst>
            </p:cNvPr>
            <p:cNvPicPr/>
            <p:nvPr/>
          </p:nvPicPr>
          <p:blipFill>
            <a:blip r:embed="rId3"/>
            <a:stretch/>
          </p:blipFill>
          <p:spPr>
            <a:xfrm>
              <a:off x="1709640" y="38160"/>
              <a:ext cx="9327960" cy="541440"/>
            </a:xfrm>
            <a:prstGeom prst="rect">
              <a:avLst/>
            </a:prstGeom>
            <a:ln w="0">
              <a:noFill/>
            </a:ln>
          </p:spPr>
        </p:pic>
        <p:sp>
          <p:nvSpPr>
            <p:cNvPr id="7" name="CustomShape 2">
              <a:extLst>
                <a:ext uri="{FF2B5EF4-FFF2-40B4-BE49-F238E27FC236}">
                  <a16:creationId xmlns:a16="http://schemas.microsoft.com/office/drawing/2014/main" id="{A9E8ED8A-CE2B-7FAE-DA2F-ED097E103CC1}"/>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8" name="CustomShape 3">
            <a:extLst>
              <a:ext uri="{FF2B5EF4-FFF2-40B4-BE49-F238E27FC236}">
                <a16:creationId xmlns:a16="http://schemas.microsoft.com/office/drawing/2014/main" id="{91E75381-FB6A-3B6D-30EC-95405C597841}"/>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9" name="Picture 2">
            <a:extLst>
              <a:ext uri="{FF2B5EF4-FFF2-40B4-BE49-F238E27FC236}">
                <a16:creationId xmlns:a16="http://schemas.microsoft.com/office/drawing/2014/main" id="{9DC6769E-20B6-7A05-5130-F645059F1AB6}"/>
              </a:ext>
            </a:extLst>
          </p:cNvPr>
          <p:cNvPicPr/>
          <p:nvPr/>
        </p:nvPicPr>
        <p:blipFill>
          <a:blip r:embed="rId4"/>
          <a:srcRect l="11629" t="29346" r="14194" b="30924"/>
          <a:stretch/>
        </p:blipFill>
        <p:spPr>
          <a:xfrm>
            <a:off x="0" y="42480"/>
            <a:ext cx="1709280" cy="430920"/>
          </a:xfrm>
          <a:prstGeom prst="rect">
            <a:avLst/>
          </a:prstGeom>
          <a:ln w="0">
            <a:noFill/>
          </a:ln>
        </p:spPr>
      </p:pic>
      <p:pic>
        <p:nvPicPr>
          <p:cNvPr id="10" name="Picture 3">
            <a:extLst>
              <a:ext uri="{FF2B5EF4-FFF2-40B4-BE49-F238E27FC236}">
                <a16:creationId xmlns:a16="http://schemas.microsoft.com/office/drawing/2014/main" id="{FCD25CBA-DC3C-C44C-5990-E6528084D4D3}"/>
              </a:ext>
            </a:extLst>
          </p:cNvPr>
          <p:cNvPicPr/>
          <p:nvPr/>
        </p:nvPicPr>
        <p:blipFill>
          <a:blip r:embed="rId5"/>
          <a:stretch/>
        </p:blipFill>
        <p:spPr>
          <a:xfrm>
            <a:off x="11604240" y="20520"/>
            <a:ext cx="363960" cy="549720"/>
          </a:xfrm>
          <a:prstGeom prst="rect">
            <a:avLst/>
          </a:prstGeom>
          <a:ln w="0">
            <a:noFill/>
          </a:ln>
        </p:spPr>
      </p:pic>
      <p:cxnSp>
        <p:nvCxnSpPr>
          <p:cNvPr id="13" name="Connettore diritto 12">
            <a:extLst>
              <a:ext uri="{FF2B5EF4-FFF2-40B4-BE49-F238E27FC236}">
                <a16:creationId xmlns:a16="http://schemas.microsoft.com/office/drawing/2014/main" id="{0FAC38B6-4BB2-B9AF-B247-6DBADB09AD94}"/>
              </a:ext>
            </a:extLst>
          </p:cNvPr>
          <p:cNvCxnSpPr>
            <a:cxnSpLocks/>
          </p:cNvCxnSpPr>
          <p:nvPr/>
        </p:nvCxnSpPr>
        <p:spPr>
          <a:xfrm flipV="1">
            <a:off x="539926" y="3131833"/>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386787E1-8AA2-8FF9-C686-6C9D7723BB74}"/>
              </a:ext>
            </a:extLst>
          </p:cNvPr>
          <p:cNvCxnSpPr>
            <a:cxnSpLocks/>
          </p:cNvCxnSpPr>
          <p:nvPr/>
        </p:nvCxnSpPr>
        <p:spPr>
          <a:xfrm>
            <a:off x="530534" y="3725254"/>
            <a:ext cx="109156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9596ADF6-F872-9C9A-2CE4-8F5243C172FB}"/>
              </a:ext>
            </a:extLst>
          </p:cNvPr>
          <p:cNvCxnSpPr>
            <a:cxnSpLocks/>
          </p:cNvCxnSpPr>
          <p:nvPr/>
        </p:nvCxnSpPr>
        <p:spPr>
          <a:xfrm flipV="1">
            <a:off x="539926" y="4235814"/>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2D46EE09-A8AA-E4D8-7032-9CDB6D5306D9}"/>
              </a:ext>
            </a:extLst>
          </p:cNvPr>
          <p:cNvCxnSpPr>
            <a:cxnSpLocks/>
          </p:cNvCxnSpPr>
          <p:nvPr/>
        </p:nvCxnSpPr>
        <p:spPr>
          <a:xfrm flipV="1">
            <a:off x="530534" y="4760941"/>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886C8C24-CA34-2633-952A-8B3341A48935}"/>
              </a:ext>
            </a:extLst>
          </p:cNvPr>
          <p:cNvCxnSpPr>
            <a:cxnSpLocks/>
          </p:cNvCxnSpPr>
          <p:nvPr/>
        </p:nvCxnSpPr>
        <p:spPr>
          <a:xfrm flipV="1">
            <a:off x="516746" y="5332897"/>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04EF1CD7-7B9D-3DBD-078A-C30F9DEAC7D1}"/>
              </a:ext>
            </a:extLst>
          </p:cNvPr>
          <p:cNvCxnSpPr/>
          <p:nvPr/>
        </p:nvCxnSpPr>
        <p:spPr>
          <a:xfrm>
            <a:off x="7403054" y="1183340"/>
            <a:ext cx="0" cy="5325035"/>
          </a:xfrm>
          <a:prstGeom prst="line">
            <a:avLst/>
          </a:prstGeom>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C1874635-BA94-D995-C76E-152A62599A7A}"/>
              </a:ext>
            </a:extLst>
          </p:cNvPr>
          <p:cNvSpPr txBox="1"/>
          <p:nvPr/>
        </p:nvSpPr>
        <p:spPr>
          <a:xfrm>
            <a:off x="8451924" y="6535548"/>
            <a:ext cx="3994671" cy="369332"/>
          </a:xfrm>
          <a:prstGeom prst="rect">
            <a:avLst/>
          </a:prstGeom>
          <a:noFill/>
        </p:spPr>
        <p:txBody>
          <a:bodyPr wrap="square" rtlCol="0">
            <a:spAutoFit/>
          </a:bodyPr>
          <a:lstStyle/>
          <a:p>
            <a:r>
              <a:rPr lang="it-IT" dirty="0">
                <a:solidFill>
                  <a:schemeClr val="bg2">
                    <a:lumMod val="90000"/>
                  </a:schemeClr>
                </a:solidFill>
              </a:rPr>
              <a:t>M.A. Crivellaro </a:t>
            </a:r>
            <a:r>
              <a:rPr lang="it-IT" dirty="0" err="1">
                <a:solidFill>
                  <a:schemeClr val="bg2">
                    <a:lumMod val="90000"/>
                  </a:schemeClr>
                </a:solidFill>
              </a:rPr>
              <a:t>Pneumotrieste</a:t>
            </a:r>
            <a:r>
              <a:rPr lang="it-IT" dirty="0">
                <a:solidFill>
                  <a:schemeClr val="bg2">
                    <a:lumMod val="90000"/>
                  </a:schemeClr>
                </a:solidFill>
              </a:rPr>
              <a:t> 2026 </a:t>
            </a:r>
          </a:p>
        </p:txBody>
      </p:sp>
      <p:sp>
        <p:nvSpPr>
          <p:cNvPr id="12" name="CasellaDiTesto 11">
            <a:extLst>
              <a:ext uri="{FF2B5EF4-FFF2-40B4-BE49-F238E27FC236}">
                <a16:creationId xmlns:a16="http://schemas.microsoft.com/office/drawing/2014/main" id="{96180F5B-B78E-D6FC-2DD7-5A11D99CB72D}"/>
              </a:ext>
            </a:extLst>
          </p:cNvPr>
          <p:cNvSpPr txBox="1"/>
          <p:nvPr/>
        </p:nvSpPr>
        <p:spPr>
          <a:xfrm>
            <a:off x="4878789" y="3233020"/>
            <a:ext cx="4941455" cy="2308324"/>
          </a:xfrm>
          <a:prstGeom prst="rect">
            <a:avLst/>
          </a:prstGeom>
          <a:solidFill>
            <a:schemeClr val="bg2"/>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it-IT" sz="2400" dirty="0"/>
              <a:t>COMPLESSO PER: </a:t>
            </a:r>
          </a:p>
          <a:p>
            <a:r>
              <a:rPr lang="it-IT" sz="2800" b="1" dirty="0">
                <a:solidFill>
                  <a:srgbClr val="FFA3A3"/>
                </a:solidFill>
              </a:rPr>
              <a:t>I° paziente </a:t>
            </a:r>
            <a:r>
              <a:rPr lang="it-IT" sz="2800" b="1" dirty="0" err="1">
                <a:solidFill>
                  <a:srgbClr val="FFA3A3"/>
                </a:solidFill>
              </a:rPr>
              <a:t>polisensibile</a:t>
            </a:r>
            <a:r>
              <a:rPr lang="it-IT" sz="2800" b="1" dirty="0">
                <a:solidFill>
                  <a:srgbClr val="FFA3A3"/>
                </a:solidFill>
              </a:rPr>
              <a:t> </a:t>
            </a:r>
          </a:p>
          <a:p>
            <a:endParaRPr lang="it-IT" dirty="0"/>
          </a:p>
          <a:p>
            <a:r>
              <a:rPr lang="it-IT" sz="2800" b="1" dirty="0">
                <a:solidFill>
                  <a:srgbClr val="C00000"/>
                </a:solidFill>
              </a:rPr>
              <a:t>II° cambiamenti climatici e delle stagioni polliniche</a:t>
            </a:r>
          </a:p>
          <a:p>
            <a:endParaRPr lang="it-IT" dirty="0"/>
          </a:p>
        </p:txBody>
      </p:sp>
      <p:sp>
        <p:nvSpPr>
          <p:cNvPr id="15" name="Freccia circolare a destra 14">
            <a:extLst>
              <a:ext uri="{FF2B5EF4-FFF2-40B4-BE49-F238E27FC236}">
                <a16:creationId xmlns:a16="http://schemas.microsoft.com/office/drawing/2014/main" id="{DA344AA1-4125-E51D-9A89-71022BA1B398}"/>
              </a:ext>
            </a:extLst>
          </p:cNvPr>
          <p:cNvSpPr/>
          <p:nvPr/>
        </p:nvSpPr>
        <p:spPr>
          <a:xfrm rot="19251496">
            <a:off x="3584724" y="3088090"/>
            <a:ext cx="859782" cy="2121271"/>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cxnSp>
        <p:nvCxnSpPr>
          <p:cNvPr id="22" name="Connettore diritto 21">
            <a:extLst>
              <a:ext uri="{FF2B5EF4-FFF2-40B4-BE49-F238E27FC236}">
                <a16:creationId xmlns:a16="http://schemas.microsoft.com/office/drawing/2014/main" id="{04A80269-37B7-F24B-4B24-CE32DF3F37C6}"/>
              </a:ext>
            </a:extLst>
          </p:cNvPr>
          <p:cNvCxnSpPr/>
          <p:nvPr/>
        </p:nvCxnSpPr>
        <p:spPr>
          <a:xfrm>
            <a:off x="3141233" y="1183341"/>
            <a:ext cx="0" cy="5325035"/>
          </a:xfrm>
          <a:prstGeom prst="line">
            <a:avLst/>
          </a:prstGeom>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48E4D517-7705-3A87-E57F-6EC0E4D073E0}"/>
              </a:ext>
            </a:extLst>
          </p:cNvPr>
          <p:cNvSpPr/>
          <p:nvPr/>
        </p:nvSpPr>
        <p:spPr>
          <a:xfrm>
            <a:off x="405082" y="2327261"/>
            <a:ext cx="11212945" cy="76661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49520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1" y="1143001"/>
            <a:ext cx="169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endParaRPr lang="it-IT" altLang="it-IT" sz="2000" b="1"/>
          </a:p>
        </p:txBody>
      </p:sp>
      <p:sp>
        <p:nvSpPr>
          <p:cNvPr id="16387" name="Text Box 3"/>
          <p:cNvSpPr txBox="1">
            <a:spLocks noChangeArrowheads="1"/>
          </p:cNvSpPr>
          <p:nvPr/>
        </p:nvSpPr>
        <p:spPr bwMode="auto">
          <a:xfrm>
            <a:off x="2322514" y="827089"/>
            <a:ext cx="18473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endParaRPr lang="it-IT" altLang="it-IT" sz="2200"/>
          </a:p>
        </p:txBody>
      </p:sp>
      <p:grpSp>
        <p:nvGrpSpPr>
          <p:cNvPr id="16388" name="Group 4"/>
          <p:cNvGrpSpPr>
            <a:grpSpLocks/>
          </p:cNvGrpSpPr>
          <p:nvPr/>
        </p:nvGrpSpPr>
        <p:grpSpPr bwMode="auto">
          <a:xfrm>
            <a:off x="4295775" y="1773238"/>
            <a:ext cx="5691188" cy="4011612"/>
            <a:chOff x="1008" y="624"/>
            <a:chExt cx="4848" cy="3024"/>
          </a:xfrm>
        </p:grpSpPr>
        <p:sp>
          <p:nvSpPr>
            <p:cNvPr id="16420" name="Line 5"/>
            <p:cNvSpPr>
              <a:spLocks noChangeShapeType="1"/>
            </p:cNvSpPr>
            <p:nvPr/>
          </p:nvSpPr>
          <p:spPr bwMode="auto">
            <a:xfrm>
              <a:off x="1008" y="624"/>
              <a:ext cx="0" cy="30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6421" name="Line 6"/>
            <p:cNvSpPr>
              <a:spLocks noChangeShapeType="1"/>
            </p:cNvSpPr>
            <p:nvPr/>
          </p:nvSpPr>
          <p:spPr bwMode="auto">
            <a:xfrm>
              <a:off x="1008" y="3648"/>
              <a:ext cx="48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6389" name="Text Box 7"/>
          <p:cNvSpPr txBox="1">
            <a:spLocks noChangeArrowheads="1"/>
          </p:cNvSpPr>
          <p:nvPr/>
        </p:nvSpPr>
        <p:spPr bwMode="auto">
          <a:xfrm>
            <a:off x="4079875" y="5734051"/>
            <a:ext cx="6142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1800" b="1">
                <a:solidFill>
                  <a:schemeClr val="tx2"/>
                </a:solidFill>
              </a:rPr>
              <a:t>Gen   Feb  Mar  Apr  Mag  Giu  Lug  Ago  Set  Ott  Nov  Dic</a:t>
            </a:r>
          </a:p>
        </p:txBody>
      </p:sp>
      <p:sp>
        <p:nvSpPr>
          <p:cNvPr id="16390" name="Rectangle 8"/>
          <p:cNvSpPr>
            <a:spLocks noChangeArrowheads="1"/>
          </p:cNvSpPr>
          <p:nvPr/>
        </p:nvSpPr>
        <p:spPr bwMode="auto">
          <a:xfrm>
            <a:off x="4876801" y="1600200"/>
            <a:ext cx="1674813" cy="407988"/>
          </a:xfrm>
          <a:prstGeom prst="rect">
            <a:avLst/>
          </a:prstGeom>
          <a:gradFill rotWithShape="0">
            <a:gsLst>
              <a:gs pos="0">
                <a:srgbClr val="185E18"/>
              </a:gs>
              <a:gs pos="50000">
                <a:srgbClr val="33CC33"/>
              </a:gs>
              <a:gs pos="100000">
                <a:srgbClr val="185E18"/>
              </a:gs>
            </a:gsLst>
            <a:lin ang="5400000" scaled="1"/>
          </a:gradFill>
          <a:ln w="9525">
            <a:solidFill>
              <a:srgbClr val="008000"/>
            </a:solidFill>
            <a:miter lim="800000"/>
            <a:headEnd/>
            <a:tailEnd/>
          </a:ln>
        </p:spPr>
        <p:txBody>
          <a:bodyPr wrap="none"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endParaRPr lang="it-IT" altLang="it-IT"/>
          </a:p>
        </p:txBody>
      </p:sp>
      <p:sp>
        <p:nvSpPr>
          <p:cNvPr id="263177" name="Rectangle 9"/>
          <p:cNvSpPr>
            <a:spLocks noChangeArrowheads="1"/>
          </p:cNvSpPr>
          <p:nvPr/>
        </p:nvSpPr>
        <p:spPr bwMode="auto">
          <a:xfrm>
            <a:off x="6096000" y="2209800"/>
            <a:ext cx="1371600" cy="407988"/>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accent1"/>
            </a:solidFill>
            <a:miter lim="800000"/>
            <a:headEnd/>
            <a:tailEnd/>
          </a:ln>
          <a:effectLst/>
        </p:spPr>
        <p:txBody>
          <a:bodyPr wrap="none" anchor="ctr"/>
          <a:lstStyle/>
          <a:p>
            <a:pPr>
              <a:defRPr/>
            </a:pPr>
            <a:endParaRPr lang="it-IT"/>
          </a:p>
        </p:txBody>
      </p:sp>
      <p:sp>
        <p:nvSpPr>
          <p:cNvPr id="263178" name="Rectangle 10"/>
          <p:cNvSpPr>
            <a:spLocks noChangeArrowheads="1"/>
          </p:cNvSpPr>
          <p:nvPr/>
        </p:nvSpPr>
        <p:spPr bwMode="auto">
          <a:xfrm>
            <a:off x="6511925" y="2781300"/>
            <a:ext cx="393700" cy="407988"/>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accent2"/>
            </a:solidFill>
            <a:miter lim="800000"/>
            <a:headEnd/>
            <a:tailEnd/>
          </a:ln>
          <a:effectLst/>
        </p:spPr>
        <p:txBody>
          <a:bodyPr wrap="none" anchor="ctr"/>
          <a:lstStyle/>
          <a:p>
            <a:pPr>
              <a:defRPr/>
            </a:pPr>
            <a:endParaRPr lang="it-IT"/>
          </a:p>
        </p:txBody>
      </p:sp>
      <p:sp>
        <p:nvSpPr>
          <p:cNvPr id="16393" name="Rectangle 11"/>
          <p:cNvSpPr>
            <a:spLocks noChangeArrowheads="1"/>
          </p:cNvSpPr>
          <p:nvPr/>
        </p:nvSpPr>
        <p:spPr bwMode="auto">
          <a:xfrm>
            <a:off x="6196013" y="4438651"/>
            <a:ext cx="2366962" cy="358775"/>
          </a:xfrm>
          <a:prstGeom prst="rect">
            <a:avLst/>
          </a:prstGeom>
          <a:gradFill rotWithShape="0">
            <a:gsLst>
              <a:gs pos="0">
                <a:srgbClr val="760000"/>
              </a:gs>
              <a:gs pos="50000">
                <a:srgbClr val="FF0000"/>
              </a:gs>
              <a:gs pos="100000">
                <a:srgbClr val="760000"/>
              </a:gs>
            </a:gsLst>
            <a:lin ang="5400000" scaled="1"/>
          </a:gradFill>
          <a:ln w="9525">
            <a:solidFill>
              <a:schemeClr val="hlink"/>
            </a:solidFill>
            <a:miter lim="800000"/>
            <a:headEnd/>
            <a:tailEnd/>
          </a:ln>
        </p:spPr>
        <p:txBody>
          <a:bodyPr wrap="none"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endParaRPr lang="it-IT" altLang="it-IT"/>
          </a:p>
        </p:txBody>
      </p:sp>
      <p:sp>
        <p:nvSpPr>
          <p:cNvPr id="16394" name="Rectangle 12"/>
          <p:cNvSpPr>
            <a:spLocks noChangeArrowheads="1"/>
          </p:cNvSpPr>
          <p:nvPr/>
        </p:nvSpPr>
        <p:spPr bwMode="auto">
          <a:xfrm>
            <a:off x="7864476" y="4021139"/>
            <a:ext cx="563563" cy="319087"/>
          </a:xfrm>
          <a:prstGeom prst="rect">
            <a:avLst/>
          </a:prstGeom>
          <a:gradFill rotWithShape="0">
            <a:gsLst>
              <a:gs pos="0">
                <a:srgbClr val="5E4776"/>
              </a:gs>
              <a:gs pos="50000">
                <a:srgbClr val="CC99FF"/>
              </a:gs>
              <a:gs pos="100000">
                <a:srgbClr val="5E4776"/>
              </a:gs>
            </a:gsLst>
            <a:lin ang="5400000" scaled="1"/>
          </a:gradFill>
          <a:ln w="9525">
            <a:solidFill>
              <a:srgbClr val="CC99FF"/>
            </a:solidFill>
            <a:miter lim="800000"/>
            <a:headEnd/>
            <a:tailEnd/>
          </a:ln>
        </p:spPr>
        <p:txBody>
          <a:bodyPr wrap="none"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endParaRPr lang="it-IT" altLang="it-IT"/>
          </a:p>
        </p:txBody>
      </p:sp>
      <p:sp>
        <p:nvSpPr>
          <p:cNvPr id="16395" name="Text Box 13"/>
          <p:cNvSpPr txBox="1">
            <a:spLocks noChangeArrowheads="1"/>
          </p:cNvSpPr>
          <p:nvPr/>
        </p:nvSpPr>
        <p:spPr bwMode="auto">
          <a:xfrm>
            <a:off x="1862138" y="1635126"/>
            <a:ext cx="21764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2800" b="1"/>
              <a:t>P. d’albero*</a:t>
            </a:r>
          </a:p>
        </p:txBody>
      </p:sp>
      <p:sp>
        <p:nvSpPr>
          <p:cNvPr id="16396" name="Text Box 14"/>
          <p:cNvSpPr txBox="1">
            <a:spLocks noChangeArrowheads="1"/>
          </p:cNvSpPr>
          <p:nvPr/>
        </p:nvSpPr>
        <p:spPr bwMode="auto">
          <a:xfrm>
            <a:off x="1862138" y="2233613"/>
            <a:ext cx="21002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2800" b="1"/>
              <a:t>Graminacee</a:t>
            </a:r>
          </a:p>
        </p:txBody>
      </p:sp>
      <p:sp>
        <p:nvSpPr>
          <p:cNvPr id="16397" name="Text Box 15"/>
          <p:cNvSpPr txBox="1">
            <a:spLocks noChangeArrowheads="1"/>
          </p:cNvSpPr>
          <p:nvPr/>
        </p:nvSpPr>
        <p:spPr bwMode="auto">
          <a:xfrm>
            <a:off x="1862138" y="2808288"/>
            <a:ext cx="16938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2800" b="1"/>
              <a:t>Olivo</a:t>
            </a:r>
          </a:p>
        </p:txBody>
      </p:sp>
      <p:sp>
        <p:nvSpPr>
          <p:cNvPr id="16398" name="Text Box 16"/>
          <p:cNvSpPr txBox="1">
            <a:spLocks noChangeArrowheads="1"/>
          </p:cNvSpPr>
          <p:nvPr/>
        </p:nvSpPr>
        <p:spPr bwMode="auto">
          <a:xfrm>
            <a:off x="1847850" y="3284538"/>
            <a:ext cx="203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2800" b="1"/>
              <a:t>Parietaria</a:t>
            </a:r>
          </a:p>
        </p:txBody>
      </p:sp>
      <p:sp>
        <p:nvSpPr>
          <p:cNvPr id="16399" name="Text Box 17"/>
          <p:cNvSpPr txBox="1">
            <a:spLocks noChangeArrowheads="1"/>
          </p:cNvSpPr>
          <p:nvPr/>
        </p:nvSpPr>
        <p:spPr bwMode="auto">
          <a:xfrm>
            <a:off x="1862138" y="3789363"/>
            <a:ext cx="18605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2800" b="1"/>
              <a:t>Composite</a:t>
            </a:r>
          </a:p>
        </p:txBody>
      </p:sp>
      <p:sp>
        <p:nvSpPr>
          <p:cNvPr id="16400" name="Text Box 18"/>
          <p:cNvSpPr txBox="1">
            <a:spLocks noChangeArrowheads="1"/>
          </p:cNvSpPr>
          <p:nvPr/>
        </p:nvSpPr>
        <p:spPr bwMode="auto">
          <a:xfrm>
            <a:off x="1847851" y="4781551"/>
            <a:ext cx="19478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2800" b="1"/>
              <a:t>Acari</a:t>
            </a:r>
          </a:p>
        </p:txBody>
      </p:sp>
      <p:sp>
        <p:nvSpPr>
          <p:cNvPr id="16401" name="Text Box 19"/>
          <p:cNvSpPr txBox="1">
            <a:spLocks noChangeArrowheads="1"/>
          </p:cNvSpPr>
          <p:nvPr/>
        </p:nvSpPr>
        <p:spPr bwMode="auto">
          <a:xfrm>
            <a:off x="2279650" y="455614"/>
            <a:ext cx="8064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r>
              <a:rPr lang="it-IT" altLang="it-IT" sz="2400" dirty="0">
                <a:solidFill>
                  <a:srgbClr val="990000"/>
                </a:solidFill>
              </a:rPr>
              <a:t>Stagionalità dei pollini </a:t>
            </a:r>
            <a:r>
              <a:rPr lang="it-IT" altLang="it-IT" sz="2400" dirty="0" err="1">
                <a:solidFill>
                  <a:srgbClr val="990000"/>
                </a:solidFill>
              </a:rPr>
              <a:t>aerodispersi</a:t>
            </a:r>
            <a:r>
              <a:rPr lang="it-IT" altLang="it-IT" sz="2400" dirty="0">
                <a:solidFill>
                  <a:srgbClr val="990000"/>
                </a:solidFill>
              </a:rPr>
              <a:t>,</a:t>
            </a:r>
          </a:p>
          <a:p>
            <a:pPr algn="ctr"/>
            <a:r>
              <a:rPr lang="it-IT" altLang="it-IT" sz="2400" dirty="0">
                <a:solidFill>
                  <a:srgbClr val="990000"/>
                </a:solidFill>
              </a:rPr>
              <a:t>e della sintomatologia correlata, modificata negli ultimi aa. </a:t>
            </a:r>
          </a:p>
        </p:txBody>
      </p:sp>
      <p:sp>
        <p:nvSpPr>
          <p:cNvPr id="16402" name="Text Box 20"/>
          <p:cNvSpPr txBox="1">
            <a:spLocks noChangeArrowheads="1"/>
          </p:cNvSpPr>
          <p:nvPr/>
        </p:nvSpPr>
        <p:spPr bwMode="auto">
          <a:xfrm>
            <a:off x="2507245" y="6272212"/>
            <a:ext cx="81049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lgn="ctr">
              <a:spcBef>
                <a:spcPct val="50000"/>
              </a:spcBef>
            </a:pPr>
            <a:r>
              <a:rPr lang="it-IT" altLang="it-IT" sz="2600" dirty="0"/>
              <a:t> </a:t>
            </a:r>
            <a:r>
              <a:rPr lang="it-IT" altLang="it-IT" sz="3200" b="1" dirty="0">
                <a:solidFill>
                  <a:srgbClr val="C00000"/>
                </a:solidFill>
              </a:rPr>
              <a:t>Prolungamento della stagione pollinica</a:t>
            </a:r>
            <a:r>
              <a:rPr lang="it-IT" altLang="it-IT" sz="2400" b="1" dirty="0">
                <a:solidFill>
                  <a:srgbClr val="C00000"/>
                </a:solidFill>
              </a:rPr>
              <a:t>.</a:t>
            </a:r>
          </a:p>
        </p:txBody>
      </p:sp>
      <p:grpSp>
        <p:nvGrpSpPr>
          <p:cNvPr id="16403" name="Group 21"/>
          <p:cNvGrpSpPr>
            <a:grpSpLocks/>
          </p:cNvGrpSpPr>
          <p:nvPr/>
        </p:nvGrpSpPr>
        <p:grpSpPr bwMode="auto">
          <a:xfrm>
            <a:off x="4656139" y="5013325"/>
            <a:ext cx="5184775" cy="215900"/>
            <a:chOff x="1970" y="3067"/>
            <a:chExt cx="3266" cy="272"/>
          </a:xfrm>
        </p:grpSpPr>
        <p:sp>
          <p:nvSpPr>
            <p:cNvPr id="16417" name="Rectangle 22"/>
            <p:cNvSpPr>
              <a:spLocks noChangeArrowheads="1"/>
            </p:cNvSpPr>
            <p:nvPr/>
          </p:nvSpPr>
          <p:spPr bwMode="auto">
            <a:xfrm>
              <a:off x="1970" y="3076"/>
              <a:ext cx="3266" cy="256"/>
            </a:xfrm>
            <a:prstGeom prst="rect">
              <a:avLst/>
            </a:prstGeom>
            <a:gradFill rotWithShape="0">
              <a:gsLst>
                <a:gs pos="0">
                  <a:srgbClr val="595959"/>
                </a:gs>
                <a:gs pos="50000">
                  <a:srgbClr val="C0C0C0"/>
                </a:gs>
                <a:gs pos="100000">
                  <a:srgbClr val="595959"/>
                </a:gs>
              </a:gsLst>
              <a:lin ang="5400000" scaled="1"/>
            </a:gradFill>
            <a:ln w="9525">
              <a:solidFill>
                <a:schemeClr val="folHlink"/>
              </a:solidFill>
              <a:miter lim="800000"/>
              <a:headEnd/>
              <a:tailEnd/>
            </a:ln>
          </p:spPr>
          <p:txBody>
            <a:bodyPr wrap="none"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endParaRPr lang="it-IT" altLang="it-IT"/>
            </a:p>
          </p:txBody>
        </p:sp>
        <p:sp>
          <p:nvSpPr>
            <p:cNvPr id="16418" name="Rectangle 23"/>
            <p:cNvSpPr>
              <a:spLocks noChangeArrowheads="1"/>
            </p:cNvSpPr>
            <p:nvPr/>
          </p:nvSpPr>
          <p:spPr bwMode="auto">
            <a:xfrm>
              <a:off x="2200" y="3067"/>
              <a:ext cx="136" cy="272"/>
            </a:xfrm>
            <a:prstGeom prst="rect">
              <a:avLst/>
            </a:prstGeom>
            <a:solidFill>
              <a:srgbClr val="333333"/>
            </a:solidFill>
            <a:ln w="9525">
              <a:solidFill>
                <a:schemeClr val="tx1"/>
              </a:solidFill>
              <a:miter lim="800000"/>
              <a:headEnd/>
              <a:tailEnd/>
            </a:ln>
          </p:spPr>
          <p:txBody>
            <a:bodyPr wrap="none"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endParaRPr lang="it-IT" altLang="it-IT"/>
            </a:p>
          </p:txBody>
        </p:sp>
        <p:sp>
          <p:nvSpPr>
            <p:cNvPr id="16419" name="Rectangle 24"/>
            <p:cNvSpPr>
              <a:spLocks noChangeArrowheads="1"/>
            </p:cNvSpPr>
            <p:nvPr/>
          </p:nvSpPr>
          <p:spPr bwMode="auto">
            <a:xfrm>
              <a:off x="4831" y="3067"/>
              <a:ext cx="136" cy="272"/>
            </a:xfrm>
            <a:prstGeom prst="rect">
              <a:avLst/>
            </a:prstGeom>
            <a:solidFill>
              <a:srgbClr val="333333"/>
            </a:solidFill>
            <a:ln w="9525">
              <a:solidFill>
                <a:schemeClr val="tx1"/>
              </a:solidFill>
              <a:miter lim="800000"/>
              <a:headEnd/>
              <a:tailEnd/>
            </a:ln>
          </p:spPr>
          <p:txBody>
            <a:bodyPr wrap="none"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endParaRPr lang="it-IT" altLang="it-IT"/>
            </a:p>
          </p:txBody>
        </p:sp>
      </p:grpSp>
      <p:grpSp>
        <p:nvGrpSpPr>
          <p:cNvPr id="16404" name="Group 21"/>
          <p:cNvGrpSpPr>
            <a:grpSpLocks/>
          </p:cNvGrpSpPr>
          <p:nvPr/>
        </p:nvGrpSpPr>
        <p:grpSpPr bwMode="auto">
          <a:xfrm>
            <a:off x="4656139" y="5376864"/>
            <a:ext cx="5184775" cy="212725"/>
            <a:chOff x="1970" y="3067"/>
            <a:chExt cx="3266" cy="272"/>
          </a:xfrm>
        </p:grpSpPr>
        <p:sp>
          <p:nvSpPr>
            <p:cNvPr id="16414" name="Rectangle 22"/>
            <p:cNvSpPr>
              <a:spLocks noChangeArrowheads="1"/>
            </p:cNvSpPr>
            <p:nvPr/>
          </p:nvSpPr>
          <p:spPr bwMode="auto">
            <a:xfrm>
              <a:off x="1970" y="3076"/>
              <a:ext cx="3266" cy="256"/>
            </a:xfrm>
            <a:prstGeom prst="rect">
              <a:avLst/>
            </a:prstGeom>
            <a:gradFill rotWithShape="0">
              <a:gsLst>
                <a:gs pos="0">
                  <a:srgbClr val="595959"/>
                </a:gs>
                <a:gs pos="50000">
                  <a:srgbClr val="C0C0C0"/>
                </a:gs>
                <a:gs pos="100000">
                  <a:srgbClr val="595959"/>
                </a:gs>
              </a:gsLst>
              <a:lin ang="5400000" scaled="1"/>
            </a:gradFill>
            <a:ln w="9525">
              <a:solidFill>
                <a:schemeClr val="folHlink"/>
              </a:solidFill>
              <a:miter lim="800000"/>
              <a:headEnd/>
              <a:tailEnd/>
            </a:ln>
          </p:spPr>
          <p:txBody>
            <a:bodyPr wrap="none"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endParaRPr lang="it-IT" altLang="it-IT"/>
            </a:p>
          </p:txBody>
        </p:sp>
        <p:sp>
          <p:nvSpPr>
            <p:cNvPr id="16415" name="Rectangle 23"/>
            <p:cNvSpPr>
              <a:spLocks noChangeArrowheads="1"/>
            </p:cNvSpPr>
            <p:nvPr/>
          </p:nvSpPr>
          <p:spPr bwMode="auto">
            <a:xfrm>
              <a:off x="2200" y="3067"/>
              <a:ext cx="136" cy="272"/>
            </a:xfrm>
            <a:prstGeom prst="rect">
              <a:avLst/>
            </a:prstGeom>
            <a:solidFill>
              <a:srgbClr val="333333"/>
            </a:solidFill>
            <a:ln w="9525">
              <a:solidFill>
                <a:schemeClr val="tx1"/>
              </a:solidFill>
              <a:miter lim="800000"/>
              <a:headEnd/>
              <a:tailEnd/>
            </a:ln>
          </p:spPr>
          <p:txBody>
            <a:bodyPr wrap="none"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endParaRPr lang="it-IT" altLang="it-IT"/>
            </a:p>
          </p:txBody>
        </p:sp>
        <p:sp>
          <p:nvSpPr>
            <p:cNvPr id="16416" name="Rectangle 24"/>
            <p:cNvSpPr>
              <a:spLocks noChangeArrowheads="1"/>
            </p:cNvSpPr>
            <p:nvPr/>
          </p:nvSpPr>
          <p:spPr bwMode="auto">
            <a:xfrm>
              <a:off x="4831" y="3067"/>
              <a:ext cx="136" cy="272"/>
            </a:xfrm>
            <a:prstGeom prst="rect">
              <a:avLst/>
            </a:prstGeom>
            <a:solidFill>
              <a:srgbClr val="333333"/>
            </a:solidFill>
            <a:ln w="9525">
              <a:solidFill>
                <a:schemeClr val="tx1"/>
              </a:solidFill>
              <a:miter lim="800000"/>
              <a:headEnd/>
              <a:tailEnd/>
            </a:ln>
          </p:spPr>
          <p:txBody>
            <a:bodyPr wrap="none" anchor="ct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endParaRPr lang="it-IT" altLang="it-IT"/>
            </a:p>
          </p:txBody>
        </p:sp>
      </p:grpSp>
      <p:sp>
        <p:nvSpPr>
          <p:cNvPr id="16405" name="Text Box 18"/>
          <p:cNvSpPr txBox="1">
            <a:spLocks noChangeArrowheads="1"/>
          </p:cNvSpPr>
          <p:nvPr/>
        </p:nvSpPr>
        <p:spPr bwMode="auto">
          <a:xfrm>
            <a:off x="1847850" y="5335588"/>
            <a:ext cx="2592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2400" b="1"/>
              <a:t>Animali domestici</a:t>
            </a:r>
          </a:p>
        </p:txBody>
      </p:sp>
      <p:sp>
        <p:nvSpPr>
          <p:cNvPr id="6" name="Rettangolo 5"/>
          <p:cNvSpPr/>
          <p:nvPr/>
        </p:nvSpPr>
        <p:spPr>
          <a:xfrm>
            <a:off x="6494463" y="3503614"/>
            <a:ext cx="2481262" cy="3016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 name="Rettangolo 1"/>
          <p:cNvSpPr/>
          <p:nvPr/>
        </p:nvSpPr>
        <p:spPr>
          <a:xfrm>
            <a:off x="6167439" y="3429001"/>
            <a:ext cx="3246437" cy="3968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2" name="Rettangolo 31"/>
          <p:cNvSpPr/>
          <p:nvPr/>
        </p:nvSpPr>
        <p:spPr>
          <a:xfrm>
            <a:off x="4611689" y="1597026"/>
            <a:ext cx="2492375" cy="3968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3" name="Rettangolo 32"/>
          <p:cNvSpPr/>
          <p:nvPr/>
        </p:nvSpPr>
        <p:spPr>
          <a:xfrm>
            <a:off x="5894388" y="2208214"/>
            <a:ext cx="2493962" cy="3968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4" name="Rettangolo 33"/>
          <p:cNvSpPr/>
          <p:nvPr/>
        </p:nvSpPr>
        <p:spPr>
          <a:xfrm>
            <a:off x="6311900" y="2792414"/>
            <a:ext cx="1079500" cy="3968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411" name="Text Box 17"/>
          <p:cNvSpPr txBox="1">
            <a:spLocks noChangeArrowheads="1"/>
          </p:cNvSpPr>
          <p:nvPr/>
        </p:nvSpPr>
        <p:spPr bwMode="auto">
          <a:xfrm>
            <a:off x="1865313" y="4292601"/>
            <a:ext cx="18605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pPr>
              <a:spcBef>
                <a:spcPct val="50000"/>
              </a:spcBef>
            </a:pPr>
            <a:r>
              <a:rPr lang="it-IT" altLang="it-IT" sz="2800" b="1"/>
              <a:t>Alternaria</a:t>
            </a:r>
          </a:p>
        </p:txBody>
      </p:sp>
      <p:sp>
        <p:nvSpPr>
          <p:cNvPr id="36" name="Rettangolo 35"/>
          <p:cNvSpPr/>
          <p:nvPr/>
        </p:nvSpPr>
        <p:spPr>
          <a:xfrm>
            <a:off x="5880100" y="4437063"/>
            <a:ext cx="2998788" cy="311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7" name="Rettangolo 36"/>
          <p:cNvSpPr/>
          <p:nvPr/>
        </p:nvSpPr>
        <p:spPr>
          <a:xfrm>
            <a:off x="7620000" y="4021139"/>
            <a:ext cx="996950" cy="3190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8" name="Connettore 1 37"/>
          <p:cNvCxnSpPr/>
          <p:nvPr/>
        </p:nvCxnSpPr>
        <p:spPr>
          <a:xfrm>
            <a:off x="8562975" y="1393723"/>
            <a:ext cx="0" cy="361960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a:off x="4814426" y="1424398"/>
            <a:ext cx="0" cy="361960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5" name="CustomShape 3"/>
          <p:cNvSpPr/>
          <p:nvPr/>
        </p:nvSpPr>
        <p:spPr>
          <a:xfrm>
            <a:off x="1730978" y="20520"/>
            <a:ext cx="9995578" cy="44496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46" name="Picture 2"/>
          <p:cNvPicPr/>
          <p:nvPr/>
        </p:nvPicPr>
        <p:blipFill>
          <a:blip r:embed="rId3"/>
          <a:srcRect l="11629" t="29346" r="14194" b="30924"/>
          <a:stretch/>
        </p:blipFill>
        <p:spPr>
          <a:xfrm>
            <a:off x="-14302" y="42480"/>
            <a:ext cx="1723582" cy="430920"/>
          </a:xfrm>
          <a:prstGeom prst="rect">
            <a:avLst/>
          </a:prstGeom>
          <a:ln w="0">
            <a:noFill/>
          </a:ln>
        </p:spPr>
      </p:pic>
      <p:pic>
        <p:nvPicPr>
          <p:cNvPr id="47" name="Picture 3"/>
          <p:cNvPicPr/>
          <p:nvPr/>
        </p:nvPicPr>
        <p:blipFill>
          <a:blip r:embed="rId4"/>
          <a:stretch/>
        </p:blipFill>
        <p:spPr>
          <a:xfrm>
            <a:off x="11778174" y="0"/>
            <a:ext cx="367005" cy="473400"/>
          </a:xfrm>
          <a:prstGeom prst="rect">
            <a:avLst/>
          </a:prstGeom>
          <a:ln w="0">
            <a:noFill/>
          </a:ln>
        </p:spPr>
      </p:pic>
    </p:spTree>
    <p:extLst>
      <p:ext uri="{BB962C8B-B14F-4D97-AF65-F5344CB8AC3E}">
        <p14:creationId xmlns:p14="http://schemas.microsoft.com/office/powerpoint/2010/main" val="268134525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olo 1">
            <a:extLst>
              <a:ext uri="{FF2B5EF4-FFF2-40B4-BE49-F238E27FC236}">
                <a16:creationId xmlns:a16="http://schemas.microsoft.com/office/drawing/2014/main" id="{08F9018B-FD4D-DB4C-0734-8FDA5C9431E2}"/>
              </a:ext>
            </a:extLst>
          </p:cNvPr>
          <p:cNvSpPr>
            <a:spLocks noGrp="1" noChangeArrowheads="1"/>
          </p:cNvSpPr>
          <p:nvPr>
            <p:ph type="title" idx="4294967295"/>
          </p:nvPr>
        </p:nvSpPr>
        <p:spPr>
          <a:xfrm>
            <a:off x="2660566" y="487207"/>
            <a:ext cx="7751764" cy="1517651"/>
          </a:xfrm>
        </p:spPr>
        <p:txBody>
          <a:bodyPr>
            <a:normAutofit/>
          </a:bodyPr>
          <a:lstStyle/>
          <a:p>
            <a:r>
              <a:rPr lang="it-IT" altLang="it-IT" sz="3600" b="1" dirty="0"/>
              <a:t>Padova:</a:t>
            </a:r>
            <a:r>
              <a:rPr lang="it-IT" altLang="it-IT" sz="3600" b="1" dirty="0">
                <a:solidFill>
                  <a:srgbClr val="C00000"/>
                </a:solidFill>
              </a:rPr>
              <a:t> Totale pollini</a:t>
            </a:r>
            <a:br>
              <a:rPr lang="it-IT" altLang="it-IT" sz="2800" dirty="0"/>
            </a:br>
            <a:r>
              <a:rPr lang="it-IT" altLang="it-IT" sz="2800" dirty="0"/>
              <a:t>concentrazione media giornaliera anno 2015 </a:t>
            </a:r>
            <a:br>
              <a:rPr lang="it-IT" altLang="it-IT" sz="2800" dirty="0"/>
            </a:br>
            <a:r>
              <a:rPr lang="it-IT" altLang="it-IT" sz="2800" dirty="0"/>
              <a:t>vs media anni 2005-2010</a:t>
            </a:r>
          </a:p>
        </p:txBody>
      </p:sp>
      <p:pic>
        <p:nvPicPr>
          <p:cNvPr id="4" name="Picture 8">
            <a:extLst>
              <a:ext uri="{FF2B5EF4-FFF2-40B4-BE49-F238E27FC236}">
                <a16:creationId xmlns:a16="http://schemas.microsoft.com/office/drawing/2014/main" id="{FE1E96E4-6F5C-F860-4515-BCF6E40B118B}"/>
              </a:ext>
            </a:extLst>
          </p:cNvPr>
          <p:cNvPicPr>
            <a:picLocks noChangeAspect="1" noChangeArrowheads="1"/>
          </p:cNvPicPr>
          <p:nvPr/>
        </p:nvPicPr>
        <p:blipFill>
          <a:blip r:embed="rId2" cstate="print"/>
          <a:srcRect/>
          <a:stretch>
            <a:fillRect/>
          </a:stretch>
        </p:blipFill>
        <p:spPr bwMode="auto">
          <a:xfrm>
            <a:off x="312231" y="729822"/>
            <a:ext cx="1362583" cy="1074344"/>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28676" name="Gruppo 12">
            <a:extLst>
              <a:ext uri="{FF2B5EF4-FFF2-40B4-BE49-F238E27FC236}">
                <a16:creationId xmlns:a16="http://schemas.microsoft.com/office/drawing/2014/main" id="{02B8F39D-0ED6-4170-80F2-6D794ED1DCFC}"/>
              </a:ext>
            </a:extLst>
          </p:cNvPr>
          <p:cNvGrpSpPr>
            <a:grpSpLocks/>
          </p:cNvGrpSpPr>
          <p:nvPr/>
        </p:nvGrpSpPr>
        <p:grpSpPr bwMode="auto">
          <a:xfrm>
            <a:off x="1674814" y="1949105"/>
            <a:ext cx="8618537" cy="4152900"/>
            <a:chOff x="151034" y="1728439"/>
            <a:chExt cx="8618906" cy="4153828"/>
          </a:xfrm>
        </p:grpSpPr>
        <p:pic>
          <p:nvPicPr>
            <p:cNvPr id="3" name="Immagine 2">
              <a:extLst>
                <a:ext uri="{FF2B5EF4-FFF2-40B4-BE49-F238E27FC236}">
                  <a16:creationId xmlns:a16="http://schemas.microsoft.com/office/drawing/2014/main" id="{EB855FCA-C7B0-B1F4-E4A7-437CDDBC3334}"/>
                </a:ext>
              </a:extLst>
            </p:cNvPr>
            <p:cNvPicPr>
              <a:picLocks noChangeAspect="1"/>
            </p:cNvPicPr>
            <p:nvPr/>
          </p:nvPicPr>
          <p:blipFill rotWithShape="1">
            <a:blip r:embed="rId3"/>
            <a:srcRect l="4017" t="14024" r="6786"/>
            <a:stretch/>
          </p:blipFill>
          <p:spPr>
            <a:xfrm>
              <a:off x="151034" y="1728439"/>
              <a:ext cx="8618906" cy="4153828"/>
            </a:xfrm>
            <a:prstGeom prst="rect">
              <a:avLst/>
            </a:prstGeom>
            <a:effectLst>
              <a:outerShdw blurRad="50800" dist="38100" dir="5400000" algn="t" rotWithShape="0">
                <a:prstClr val="black">
                  <a:alpha val="40000"/>
                </a:prstClr>
              </a:outerShdw>
            </a:effectLst>
          </p:spPr>
        </p:pic>
        <p:cxnSp>
          <p:nvCxnSpPr>
            <p:cNvPr id="6" name="Connettore diritto 5">
              <a:extLst>
                <a:ext uri="{FF2B5EF4-FFF2-40B4-BE49-F238E27FC236}">
                  <a16:creationId xmlns:a16="http://schemas.microsoft.com/office/drawing/2014/main" id="{6067FC1C-FE8E-BF23-7459-099C6E70BD81}"/>
                </a:ext>
              </a:extLst>
            </p:cNvPr>
            <p:cNvCxnSpPr/>
            <p:nvPr/>
          </p:nvCxnSpPr>
          <p:spPr>
            <a:xfrm>
              <a:off x="551101" y="4473839"/>
              <a:ext cx="807119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 name="Gruppo 16">
            <a:extLst>
              <a:ext uri="{FF2B5EF4-FFF2-40B4-BE49-F238E27FC236}">
                <a16:creationId xmlns:a16="http://schemas.microsoft.com/office/drawing/2014/main" id="{21A3F929-2E04-5F3F-7585-1DE3B7901014}"/>
              </a:ext>
            </a:extLst>
          </p:cNvPr>
          <p:cNvGrpSpPr>
            <a:grpSpLocks/>
          </p:cNvGrpSpPr>
          <p:nvPr/>
        </p:nvGrpSpPr>
        <p:grpSpPr bwMode="auto">
          <a:xfrm>
            <a:off x="2287588" y="6118224"/>
            <a:ext cx="6617873" cy="369332"/>
            <a:chOff x="763754" y="6118235"/>
            <a:chExt cx="6354801" cy="368776"/>
          </a:xfrm>
        </p:grpSpPr>
        <p:sp>
          <p:nvSpPr>
            <p:cNvPr id="28679" name="CasellaDiTesto 14">
              <a:extLst>
                <a:ext uri="{FF2B5EF4-FFF2-40B4-BE49-F238E27FC236}">
                  <a16:creationId xmlns:a16="http://schemas.microsoft.com/office/drawing/2014/main" id="{AC0C30F5-A1D5-9427-CD79-EA1E7D6250D7}"/>
                </a:ext>
              </a:extLst>
            </p:cNvPr>
            <p:cNvSpPr txBox="1">
              <a:spLocks noChangeArrowheads="1"/>
            </p:cNvSpPr>
            <p:nvPr/>
          </p:nvSpPr>
          <p:spPr bwMode="auto">
            <a:xfrm>
              <a:off x="1901276" y="6118235"/>
              <a:ext cx="5217279" cy="36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dirty="0">
                  <a:solidFill>
                    <a:srgbClr val="000000"/>
                  </a:solidFill>
                  <a:latin typeface="Calibri" panose="020F0502020204030204" pitchFamily="34" charset="0"/>
                </a:rPr>
                <a:t>Soglia indicativa di comparsa sintomi: 30 particelle m</a:t>
              </a:r>
              <a:r>
                <a:rPr lang="it-IT" altLang="it-IT" sz="1800" baseline="30000" dirty="0">
                  <a:solidFill>
                    <a:srgbClr val="000000"/>
                  </a:solidFill>
                  <a:latin typeface="Calibri" panose="020F0502020204030204" pitchFamily="34" charset="0"/>
                </a:rPr>
                <a:t>-3</a:t>
              </a:r>
            </a:p>
          </p:txBody>
        </p:sp>
        <p:cxnSp>
          <p:nvCxnSpPr>
            <p:cNvPr id="16" name="Connettore diritto 15">
              <a:extLst>
                <a:ext uri="{FF2B5EF4-FFF2-40B4-BE49-F238E27FC236}">
                  <a16:creationId xmlns:a16="http://schemas.microsoft.com/office/drawing/2014/main" id="{AC24ED01-3850-D13C-3035-9D99CD34D117}"/>
                </a:ext>
              </a:extLst>
            </p:cNvPr>
            <p:cNvCxnSpPr/>
            <p:nvPr/>
          </p:nvCxnSpPr>
          <p:spPr>
            <a:xfrm>
              <a:off x="763754" y="6303694"/>
              <a:ext cx="992193"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8678" name="CasellaDiTesto 2">
            <a:extLst>
              <a:ext uri="{FF2B5EF4-FFF2-40B4-BE49-F238E27FC236}">
                <a16:creationId xmlns:a16="http://schemas.microsoft.com/office/drawing/2014/main" id="{2EE91A44-B090-1C74-39BF-24CBE8C945E2}"/>
              </a:ext>
            </a:extLst>
          </p:cNvPr>
          <p:cNvSpPr txBox="1">
            <a:spLocks noChangeArrowheads="1"/>
          </p:cNvSpPr>
          <p:nvPr/>
        </p:nvSpPr>
        <p:spPr bwMode="auto">
          <a:xfrm>
            <a:off x="9996528" y="6364445"/>
            <a:ext cx="21259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400" dirty="0" err="1">
                <a:solidFill>
                  <a:srgbClr val="000000"/>
                </a:solidFill>
                <a:latin typeface="Arial" panose="020B0604020202020204" pitchFamily="34" charset="0"/>
              </a:rPr>
              <a:t>Courtesy</a:t>
            </a:r>
            <a:r>
              <a:rPr lang="it-IT" altLang="it-IT" sz="1400" dirty="0">
                <a:solidFill>
                  <a:srgbClr val="000000"/>
                </a:solidFill>
                <a:latin typeface="Arial" panose="020B0604020202020204" pitchFamily="34" charset="0"/>
              </a:rPr>
              <a:t> M.A. </a:t>
            </a:r>
            <a:r>
              <a:rPr lang="it-IT" altLang="it-IT" sz="1400" dirty="0" err="1">
                <a:solidFill>
                  <a:srgbClr val="000000"/>
                </a:solidFill>
                <a:latin typeface="Arial" panose="020B0604020202020204" pitchFamily="34" charset="0"/>
              </a:rPr>
              <a:t>Crivellaro</a:t>
            </a:r>
            <a:endParaRPr lang="it-IT" altLang="it-IT" sz="1400" dirty="0">
              <a:solidFill>
                <a:srgbClr val="000000"/>
              </a:solidFill>
              <a:latin typeface="Arial" panose="020B0604020202020204" pitchFamily="34" charset="0"/>
            </a:endParaRPr>
          </a:p>
        </p:txBody>
      </p:sp>
      <p:grpSp>
        <p:nvGrpSpPr>
          <p:cNvPr id="2" name="Group 1">
            <a:extLst>
              <a:ext uri="{FF2B5EF4-FFF2-40B4-BE49-F238E27FC236}">
                <a16:creationId xmlns:a16="http://schemas.microsoft.com/office/drawing/2014/main" id="{351F67D4-AD0D-9AD2-6A3E-ACFF5651D371}"/>
              </a:ext>
            </a:extLst>
          </p:cNvPr>
          <p:cNvGrpSpPr/>
          <p:nvPr/>
        </p:nvGrpSpPr>
        <p:grpSpPr>
          <a:xfrm>
            <a:off x="1709640" y="38160"/>
            <a:ext cx="9327960" cy="541440"/>
            <a:chOff x="1709640" y="38160"/>
            <a:chExt cx="9327960" cy="541440"/>
          </a:xfrm>
        </p:grpSpPr>
        <p:pic>
          <p:nvPicPr>
            <p:cNvPr id="7" name="Text Box 12">
              <a:extLst>
                <a:ext uri="{FF2B5EF4-FFF2-40B4-BE49-F238E27FC236}">
                  <a16:creationId xmlns:a16="http://schemas.microsoft.com/office/drawing/2014/main" id="{193047E6-66E5-2CFC-4901-104A5BFF6BAA}"/>
                </a:ext>
              </a:extLst>
            </p:cNvPr>
            <p:cNvPicPr/>
            <p:nvPr/>
          </p:nvPicPr>
          <p:blipFill>
            <a:blip r:embed="rId4"/>
            <a:stretch/>
          </p:blipFill>
          <p:spPr>
            <a:xfrm>
              <a:off x="1709640" y="38160"/>
              <a:ext cx="9327960" cy="541440"/>
            </a:xfrm>
            <a:prstGeom prst="rect">
              <a:avLst/>
            </a:prstGeom>
            <a:ln w="0">
              <a:noFill/>
            </a:ln>
          </p:spPr>
        </p:pic>
        <p:sp>
          <p:nvSpPr>
            <p:cNvPr id="8" name="CustomShape 2">
              <a:extLst>
                <a:ext uri="{FF2B5EF4-FFF2-40B4-BE49-F238E27FC236}">
                  <a16:creationId xmlns:a16="http://schemas.microsoft.com/office/drawing/2014/main" id="{457B179B-BCD6-03A8-DB1A-5BFCF8D2BE14}"/>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9" name="CustomShape 3">
            <a:extLst>
              <a:ext uri="{FF2B5EF4-FFF2-40B4-BE49-F238E27FC236}">
                <a16:creationId xmlns:a16="http://schemas.microsoft.com/office/drawing/2014/main" id="{C9D9D5BA-CE85-724E-A73B-0E1F54743FA0}"/>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0" name="Picture 2">
            <a:extLst>
              <a:ext uri="{FF2B5EF4-FFF2-40B4-BE49-F238E27FC236}">
                <a16:creationId xmlns:a16="http://schemas.microsoft.com/office/drawing/2014/main" id="{0CC6FD75-EE2E-7CC6-6136-61EF7FC38D70}"/>
              </a:ext>
            </a:extLst>
          </p:cNvPr>
          <p:cNvPicPr/>
          <p:nvPr/>
        </p:nvPicPr>
        <p:blipFill>
          <a:blip r:embed="rId5"/>
          <a:srcRect l="11629" t="29346" r="14194" b="30924"/>
          <a:stretch/>
        </p:blipFill>
        <p:spPr>
          <a:xfrm>
            <a:off x="0" y="42480"/>
            <a:ext cx="1709280" cy="430920"/>
          </a:xfrm>
          <a:prstGeom prst="rect">
            <a:avLst/>
          </a:prstGeom>
          <a:ln w="0">
            <a:noFill/>
          </a:ln>
        </p:spPr>
      </p:pic>
      <p:pic>
        <p:nvPicPr>
          <p:cNvPr id="11" name="Picture 3">
            <a:extLst>
              <a:ext uri="{FF2B5EF4-FFF2-40B4-BE49-F238E27FC236}">
                <a16:creationId xmlns:a16="http://schemas.microsoft.com/office/drawing/2014/main" id="{5AB09B94-DD1B-9F0B-6BA1-9A403A657EAF}"/>
              </a:ext>
            </a:extLst>
          </p:cNvPr>
          <p:cNvPicPr/>
          <p:nvPr/>
        </p:nvPicPr>
        <p:blipFill>
          <a:blip r:embed="rId6"/>
          <a:stretch/>
        </p:blipFill>
        <p:spPr>
          <a:xfrm>
            <a:off x="11604240" y="20520"/>
            <a:ext cx="363960" cy="549720"/>
          </a:xfrm>
          <a:prstGeom prst="rect">
            <a:avLst/>
          </a:prstGeom>
          <a:ln w="0">
            <a:noFill/>
          </a:ln>
        </p:spPr>
      </p:pic>
    </p:spTree>
    <p:extLst>
      <p:ext uri="{BB962C8B-B14F-4D97-AF65-F5344CB8AC3E}">
        <p14:creationId xmlns:p14="http://schemas.microsoft.com/office/powerpoint/2010/main" val="1942296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Immagine 5">
            <a:extLst>
              <a:ext uri="{FF2B5EF4-FFF2-40B4-BE49-F238E27FC236}">
                <a16:creationId xmlns:a16="http://schemas.microsoft.com/office/drawing/2014/main" id="{BDA079C4-27EF-43AE-851F-225B7604CC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2207684"/>
            <a:ext cx="7366000" cy="41740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F5E7422C-9690-43B8-B37D-05011963775A}"/>
              </a:ext>
            </a:extLst>
          </p:cNvPr>
          <p:cNvSpPr txBox="1"/>
          <p:nvPr/>
        </p:nvSpPr>
        <p:spPr>
          <a:xfrm>
            <a:off x="10306051" y="6093885"/>
            <a:ext cx="1322798" cy="256545"/>
          </a:xfrm>
          <a:prstGeom prst="rect">
            <a:avLst/>
          </a:prstGeom>
          <a:noFill/>
        </p:spPr>
        <p:txBody>
          <a:bodyPr wrap="none">
            <a:spAutoFit/>
          </a:bodyPr>
          <a:lstStyle/>
          <a:p>
            <a:pPr>
              <a:defRPr/>
            </a:pPr>
            <a:r>
              <a:rPr lang="it-IT" sz="1067" i="1" dirty="0" err="1">
                <a:solidFill>
                  <a:schemeClr val="bg1">
                    <a:lumMod val="50000"/>
                  </a:schemeClr>
                </a:solidFill>
                <a:latin typeface="Helvetica" charset="0"/>
                <a:ea typeface="Helvetica" charset="0"/>
                <a:cs typeface="Helvetica" charset="0"/>
              </a:rPr>
              <a:t>Tiotiu</a:t>
            </a:r>
            <a:r>
              <a:rPr lang="it-IT" sz="1067" i="1" dirty="0">
                <a:solidFill>
                  <a:schemeClr val="bg1">
                    <a:lumMod val="50000"/>
                  </a:schemeClr>
                </a:solidFill>
                <a:latin typeface="Helvetica" charset="0"/>
                <a:ea typeface="Helvetica" charset="0"/>
                <a:cs typeface="Helvetica" charset="0"/>
              </a:rPr>
              <a:t> A et al, 2018</a:t>
            </a:r>
          </a:p>
        </p:txBody>
      </p:sp>
      <p:sp>
        <p:nvSpPr>
          <p:cNvPr id="2" name="Freccia destra 1">
            <a:extLst>
              <a:ext uri="{FF2B5EF4-FFF2-40B4-BE49-F238E27FC236}">
                <a16:creationId xmlns:a16="http://schemas.microsoft.com/office/drawing/2014/main" id="{7C495AE7-9FFB-4B93-BAC1-EE151FB722B9}"/>
              </a:ext>
            </a:extLst>
          </p:cNvPr>
          <p:cNvSpPr/>
          <p:nvPr/>
        </p:nvSpPr>
        <p:spPr>
          <a:xfrm>
            <a:off x="1475317" y="2226795"/>
            <a:ext cx="937683" cy="706543"/>
          </a:xfrm>
          <a:prstGeom prst="rightArrow">
            <a:avLst/>
          </a:prstGeom>
          <a:solidFill>
            <a:srgbClr val="FF0000"/>
          </a:solidFill>
          <a:ln>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p>
        </p:txBody>
      </p:sp>
      <p:sp>
        <p:nvSpPr>
          <p:cNvPr id="91141" name="Titolo 2">
            <a:extLst>
              <a:ext uri="{FF2B5EF4-FFF2-40B4-BE49-F238E27FC236}">
                <a16:creationId xmlns:a16="http://schemas.microsoft.com/office/drawing/2014/main" id="{1C638937-23E6-4DD5-A574-D385171BC81A}"/>
              </a:ext>
            </a:extLst>
          </p:cNvPr>
          <p:cNvSpPr>
            <a:spLocks noGrp="1" noChangeArrowheads="1"/>
          </p:cNvSpPr>
          <p:nvPr>
            <p:ph type="title"/>
          </p:nvPr>
        </p:nvSpPr>
        <p:spPr>
          <a:xfrm>
            <a:off x="476116" y="800204"/>
            <a:ext cx="11239768" cy="109374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it-IT" altLang="it-IT" sz="3600" dirty="0" err="1">
                <a:latin typeface="Helvetica" panose="020B0604020202020204" pitchFamily="34" charset="0"/>
                <a:cs typeface="Helvetica" panose="020B0604020202020204" pitchFamily="34" charset="0"/>
              </a:rPr>
              <a:t>Prevalence</a:t>
            </a:r>
            <a:r>
              <a:rPr lang="it-IT" altLang="it-IT" sz="3600" dirty="0">
                <a:latin typeface="Helvetica" panose="020B0604020202020204" pitchFamily="34" charset="0"/>
                <a:cs typeface="Helvetica" panose="020B0604020202020204" pitchFamily="34" charset="0"/>
              </a:rPr>
              <a:t>, </a:t>
            </a:r>
            <a:r>
              <a:rPr lang="it-IT" altLang="it-IT" sz="3600" dirty="0" err="1">
                <a:latin typeface="Helvetica" panose="020B0604020202020204" pitchFamily="34" charset="0"/>
                <a:cs typeface="Helvetica" panose="020B0604020202020204" pitchFamily="34" charset="0"/>
              </a:rPr>
              <a:t>diagnosis</a:t>
            </a:r>
            <a:r>
              <a:rPr lang="it-IT" altLang="it-IT" sz="3600" dirty="0">
                <a:latin typeface="Helvetica" panose="020B0604020202020204" pitchFamily="34" charset="0"/>
                <a:cs typeface="Helvetica" panose="020B0604020202020204" pitchFamily="34" charset="0"/>
              </a:rPr>
              <a:t> and management of </a:t>
            </a:r>
            <a:r>
              <a:rPr lang="it-IT" altLang="it-IT" sz="3600" dirty="0" err="1">
                <a:latin typeface="Helvetica" panose="020B0604020202020204" pitchFamily="34" charset="0"/>
                <a:cs typeface="Helvetica" panose="020B0604020202020204" pitchFamily="34" charset="0"/>
              </a:rPr>
              <a:t>ear</a:t>
            </a:r>
            <a:r>
              <a:rPr lang="it-IT" altLang="it-IT" sz="3600" dirty="0">
                <a:latin typeface="Helvetica" panose="020B0604020202020204" pitchFamily="34" charset="0"/>
                <a:cs typeface="Helvetica" panose="020B0604020202020204" pitchFamily="34" charset="0"/>
              </a:rPr>
              <a:t>, </a:t>
            </a:r>
            <a:br>
              <a:rPr lang="it-IT" altLang="it-IT" sz="3600" dirty="0">
                <a:latin typeface="Helvetica" panose="020B0604020202020204" pitchFamily="34" charset="0"/>
                <a:cs typeface="Helvetica" panose="020B0604020202020204" pitchFamily="34" charset="0"/>
              </a:rPr>
            </a:br>
            <a:r>
              <a:rPr lang="it-IT" altLang="it-IT" sz="3600" dirty="0" err="1">
                <a:latin typeface="Helvetica" panose="020B0604020202020204" pitchFamily="34" charset="0"/>
                <a:cs typeface="Helvetica" panose="020B0604020202020204" pitchFamily="34" charset="0"/>
              </a:rPr>
              <a:t>nose</a:t>
            </a:r>
            <a:r>
              <a:rPr lang="it-IT" altLang="it-IT" sz="3600" dirty="0">
                <a:latin typeface="Helvetica" panose="020B0604020202020204" pitchFamily="34" charset="0"/>
                <a:cs typeface="Helvetica" panose="020B0604020202020204" pitchFamily="34" charset="0"/>
              </a:rPr>
              <a:t> and </a:t>
            </a:r>
            <a:r>
              <a:rPr lang="it-IT" altLang="it-IT" sz="3600" dirty="0" err="1">
                <a:latin typeface="Helvetica" panose="020B0604020202020204" pitchFamily="34" charset="0"/>
                <a:cs typeface="Helvetica" panose="020B0604020202020204" pitchFamily="34" charset="0"/>
              </a:rPr>
              <a:t>throat</a:t>
            </a:r>
            <a:r>
              <a:rPr lang="it-IT" altLang="it-IT" sz="3600" dirty="0">
                <a:latin typeface="Helvetica" panose="020B0604020202020204" pitchFamily="34" charset="0"/>
                <a:cs typeface="Helvetica" panose="020B0604020202020204" pitchFamily="34" charset="0"/>
              </a:rPr>
              <a:t> </a:t>
            </a:r>
            <a:r>
              <a:rPr lang="it-IT" altLang="it-IT" sz="3600" u="sng" dirty="0" err="1">
                <a:latin typeface="Helvetica" panose="020B0604020202020204" pitchFamily="34" charset="0"/>
                <a:cs typeface="Helvetica" panose="020B0604020202020204" pitchFamily="34" charset="0"/>
              </a:rPr>
              <a:t>comorbidities</a:t>
            </a:r>
            <a:r>
              <a:rPr lang="it-IT" altLang="it-IT" sz="3600" u="sng" dirty="0">
                <a:latin typeface="Helvetica" panose="020B0604020202020204" pitchFamily="34" charset="0"/>
                <a:cs typeface="Helvetica" panose="020B0604020202020204" pitchFamily="34" charset="0"/>
              </a:rPr>
              <a:t> in </a:t>
            </a:r>
            <a:r>
              <a:rPr lang="it-IT" altLang="it-IT" sz="3600" u="sng" dirty="0" err="1">
                <a:latin typeface="Helvetica" panose="020B0604020202020204" pitchFamily="34" charset="0"/>
                <a:cs typeface="Helvetica" panose="020B0604020202020204" pitchFamily="34" charset="0"/>
              </a:rPr>
              <a:t>asthma</a:t>
            </a:r>
            <a:endParaRPr lang="it-IT" altLang="it-IT" sz="3600" u="sng" dirty="0">
              <a:latin typeface="Helvetica" panose="020B0604020202020204" pitchFamily="34" charset="0"/>
              <a:cs typeface="Helvetica" panose="020B0604020202020204" pitchFamily="34" charset="0"/>
            </a:endParaRPr>
          </a:p>
        </p:txBody>
      </p:sp>
      <p:grpSp>
        <p:nvGrpSpPr>
          <p:cNvPr id="3" name="Group 1">
            <a:extLst>
              <a:ext uri="{FF2B5EF4-FFF2-40B4-BE49-F238E27FC236}">
                <a16:creationId xmlns:a16="http://schemas.microsoft.com/office/drawing/2014/main" id="{B2CD5224-0CC8-F876-5702-B8762D161C7E}"/>
              </a:ext>
            </a:extLst>
          </p:cNvPr>
          <p:cNvGrpSpPr/>
          <p:nvPr/>
        </p:nvGrpSpPr>
        <p:grpSpPr>
          <a:xfrm>
            <a:off x="1709640" y="38160"/>
            <a:ext cx="9327960" cy="541440"/>
            <a:chOff x="1709640" y="38160"/>
            <a:chExt cx="9327960" cy="541440"/>
          </a:xfrm>
        </p:grpSpPr>
        <p:pic>
          <p:nvPicPr>
            <p:cNvPr id="4" name="Text Box 12">
              <a:extLst>
                <a:ext uri="{FF2B5EF4-FFF2-40B4-BE49-F238E27FC236}">
                  <a16:creationId xmlns:a16="http://schemas.microsoft.com/office/drawing/2014/main" id="{97EA623E-B235-5793-FD09-ECE6521E0580}"/>
                </a:ext>
              </a:extLst>
            </p:cNvPr>
            <p:cNvPicPr/>
            <p:nvPr/>
          </p:nvPicPr>
          <p:blipFill>
            <a:blip r:embed="rId4"/>
            <a:stretch/>
          </p:blipFill>
          <p:spPr>
            <a:xfrm>
              <a:off x="1709640" y="38160"/>
              <a:ext cx="9327960" cy="541440"/>
            </a:xfrm>
            <a:prstGeom prst="rect">
              <a:avLst/>
            </a:prstGeom>
            <a:ln w="0">
              <a:noFill/>
            </a:ln>
          </p:spPr>
        </p:pic>
        <p:sp>
          <p:nvSpPr>
            <p:cNvPr id="5" name="CustomShape 2">
              <a:extLst>
                <a:ext uri="{FF2B5EF4-FFF2-40B4-BE49-F238E27FC236}">
                  <a16:creationId xmlns:a16="http://schemas.microsoft.com/office/drawing/2014/main" id="{ABA79935-1F1F-5DEB-7DBA-8697E1B910C1}"/>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6" name="CustomShape 3">
            <a:extLst>
              <a:ext uri="{FF2B5EF4-FFF2-40B4-BE49-F238E27FC236}">
                <a16:creationId xmlns:a16="http://schemas.microsoft.com/office/drawing/2014/main" id="{10AAFD41-E82B-1599-7C7D-79D8E49A9237}"/>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8" name="Picture 2">
            <a:extLst>
              <a:ext uri="{FF2B5EF4-FFF2-40B4-BE49-F238E27FC236}">
                <a16:creationId xmlns:a16="http://schemas.microsoft.com/office/drawing/2014/main" id="{479EB366-6EDB-02D5-D2A4-160169F6D0D6}"/>
              </a:ext>
            </a:extLst>
          </p:cNvPr>
          <p:cNvPicPr/>
          <p:nvPr/>
        </p:nvPicPr>
        <p:blipFill>
          <a:blip r:embed="rId5"/>
          <a:srcRect l="11629" t="29346" r="14194" b="30924"/>
          <a:stretch/>
        </p:blipFill>
        <p:spPr>
          <a:xfrm>
            <a:off x="0" y="42480"/>
            <a:ext cx="1709280" cy="430920"/>
          </a:xfrm>
          <a:prstGeom prst="rect">
            <a:avLst/>
          </a:prstGeom>
          <a:ln w="0">
            <a:noFill/>
          </a:ln>
        </p:spPr>
      </p:pic>
      <p:pic>
        <p:nvPicPr>
          <p:cNvPr id="9" name="Picture 3">
            <a:extLst>
              <a:ext uri="{FF2B5EF4-FFF2-40B4-BE49-F238E27FC236}">
                <a16:creationId xmlns:a16="http://schemas.microsoft.com/office/drawing/2014/main" id="{A69FF3E2-60DC-E14D-19C9-AFAE14EF3203}"/>
              </a:ext>
            </a:extLst>
          </p:cNvPr>
          <p:cNvPicPr/>
          <p:nvPr/>
        </p:nvPicPr>
        <p:blipFill>
          <a:blip r:embed="rId6"/>
          <a:stretch/>
        </p:blipFill>
        <p:spPr>
          <a:xfrm>
            <a:off x="11604240" y="20520"/>
            <a:ext cx="363960" cy="549720"/>
          </a:xfrm>
          <a:prstGeom prst="rect">
            <a:avLst/>
          </a:prstGeom>
          <a:ln w="0">
            <a:noFill/>
          </a:ln>
        </p:spPr>
      </p:pic>
      <p:sp>
        <p:nvSpPr>
          <p:cNvPr id="10" name="Rettangolo 9">
            <a:extLst>
              <a:ext uri="{FF2B5EF4-FFF2-40B4-BE49-F238E27FC236}">
                <a16:creationId xmlns:a16="http://schemas.microsoft.com/office/drawing/2014/main" id="{FD81DB32-E1EF-96D4-77A9-9695441BF808}"/>
              </a:ext>
            </a:extLst>
          </p:cNvPr>
          <p:cNvSpPr/>
          <p:nvPr/>
        </p:nvSpPr>
        <p:spPr>
          <a:xfrm>
            <a:off x="2410883" y="2033195"/>
            <a:ext cx="7572213" cy="1093744"/>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1" name="Rectangle 1030" descr="&quot;&quot;"/>
          <p:cNvSpPr>
            <a:spLocks noGrp="1" noRot="1" noChangeAspect="1" noMove="1" noResize="1" noEditPoints="1" noAdjustHandles="1" noChangeArrowheads="1" noChangeShapeType="1" noTextEdit="1"/>
          </p:cNvSpPr>
          <p:nvPr/>
        </p:nvSpPr>
        <p:spPr>
          <a:xfrm>
            <a:off x="0" y="652463"/>
            <a:ext cx="12192000" cy="736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en-US" sz="2400"/>
          </a:p>
        </p:txBody>
      </p:sp>
      <p:sp>
        <p:nvSpPr>
          <p:cNvPr id="2051" name="Titolo 1"/>
          <p:cNvSpPr>
            <a:spLocks noGrp="1" noChangeArrowheads="1"/>
          </p:cNvSpPr>
          <p:nvPr>
            <p:ph type="title"/>
          </p:nvPr>
        </p:nvSpPr>
        <p:spPr>
          <a:xfrm>
            <a:off x="557214" y="642939"/>
            <a:ext cx="11210925" cy="746125"/>
          </a:xfrm>
        </p:spPr>
        <p:txBody>
          <a:bodyPr/>
          <a:lstStyle/>
          <a:p>
            <a:pPr algn="ctr" eaLnBrk="1" hangingPunct="1"/>
            <a:r>
              <a:rPr lang="it-IT" altLang="it-IT" sz="3200" b="1">
                <a:solidFill>
                  <a:schemeClr val="bg1"/>
                </a:solidFill>
              </a:rPr>
              <a:t>Evoluzione periodica indice Alternaria </a:t>
            </a:r>
          </a:p>
        </p:txBody>
      </p:sp>
      <p:pic>
        <p:nvPicPr>
          <p:cNvPr id="20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1396908"/>
            <a:ext cx="8629651" cy="49847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490449" y="6494361"/>
            <a:ext cx="5782234" cy="369332"/>
          </a:xfrm>
          <a:prstGeom prst="rect">
            <a:avLst/>
          </a:prstGeom>
          <a:noFill/>
        </p:spPr>
        <p:txBody>
          <a:bodyPr wrap="square" rtlCol="0">
            <a:spAutoFit/>
          </a:bodyPr>
          <a:lstStyle/>
          <a:p>
            <a:r>
              <a:rPr lang="it-IT" dirty="0" err="1"/>
              <a:t>Crivellaro</a:t>
            </a:r>
            <a:r>
              <a:rPr lang="it-IT" dirty="0"/>
              <a:t> M.A Dati Monitoraggio Alternaria 2001 - 2021</a:t>
            </a:r>
          </a:p>
        </p:txBody>
      </p:sp>
      <p:grpSp>
        <p:nvGrpSpPr>
          <p:cNvPr id="3" name="Group 1">
            <a:extLst>
              <a:ext uri="{FF2B5EF4-FFF2-40B4-BE49-F238E27FC236}">
                <a16:creationId xmlns:a16="http://schemas.microsoft.com/office/drawing/2014/main" id="{F0D47C65-870A-C71F-FBBA-480A2206EDD6}"/>
              </a:ext>
            </a:extLst>
          </p:cNvPr>
          <p:cNvGrpSpPr/>
          <p:nvPr/>
        </p:nvGrpSpPr>
        <p:grpSpPr>
          <a:xfrm>
            <a:off x="1709640" y="38160"/>
            <a:ext cx="9327960" cy="541440"/>
            <a:chOff x="1709640" y="38160"/>
            <a:chExt cx="9327960" cy="541440"/>
          </a:xfrm>
        </p:grpSpPr>
        <p:pic>
          <p:nvPicPr>
            <p:cNvPr id="4" name="Text Box 12">
              <a:extLst>
                <a:ext uri="{FF2B5EF4-FFF2-40B4-BE49-F238E27FC236}">
                  <a16:creationId xmlns:a16="http://schemas.microsoft.com/office/drawing/2014/main" id="{4AFC98A6-A067-95B6-2E54-CC6BAD3187CD}"/>
                </a:ext>
              </a:extLst>
            </p:cNvPr>
            <p:cNvPicPr/>
            <p:nvPr/>
          </p:nvPicPr>
          <p:blipFill>
            <a:blip r:embed="rId4"/>
            <a:stretch/>
          </p:blipFill>
          <p:spPr>
            <a:xfrm>
              <a:off x="1709640" y="38160"/>
              <a:ext cx="9327960" cy="541440"/>
            </a:xfrm>
            <a:prstGeom prst="rect">
              <a:avLst/>
            </a:prstGeom>
            <a:ln w="0">
              <a:noFill/>
            </a:ln>
          </p:spPr>
        </p:pic>
        <p:sp>
          <p:nvSpPr>
            <p:cNvPr id="5" name="CustomShape 2">
              <a:extLst>
                <a:ext uri="{FF2B5EF4-FFF2-40B4-BE49-F238E27FC236}">
                  <a16:creationId xmlns:a16="http://schemas.microsoft.com/office/drawing/2014/main" id="{CA0D5D78-E07C-272A-B346-CDCCCB789C52}"/>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6" name="CustomShape 3">
            <a:extLst>
              <a:ext uri="{FF2B5EF4-FFF2-40B4-BE49-F238E27FC236}">
                <a16:creationId xmlns:a16="http://schemas.microsoft.com/office/drawing/2014/main" id="{501D9951-B579-446A-37DE-82D9EBBC3A02}"/>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7" name="Picture 2">
            <a:extLst>
              <a:ext uri="{FF2B5EF4-FFF2-40B4-BE49-F238E27FC236}">
                <a16:creationId xmlns:a16="http://schemas.microsoft.com/office/drawing/2014/main" id="{D7512140-2BFD-5CE4-7CA5-27EF209CEC12}"/>
              </a:ext>
            </a:extLst>
          </p:cNvPr>
          <p:cNvPicPr/>
          <p:nvPr/>
        </p:nvPicPr>
        <p:blipFill>
          <a:blip r:embed="rId5"/>
          <a:srcRect l="11629" t="29346" r="14194" b="30924"/>
          <a:stretch/>
        </p:blipFill>
        <p:spPr>
          <a:xfrm>
            <a:off x="0" y="42480"/>
            <a:ext cx="1709280" cy="430920"/>
          </a:xfrm>
          <a:prstGeom prst="rect">
            <a:avLst/>
          </a:prstGeom>
          <a:ln w="0">
            <a:noFill/>
          </a:ln>
        </p:spPr>
      </p:pic>
      <p:pic>
        <p:nvPicPr>
          <p:cNvPr id="8" name="Picture 3">
            <a:extLst>
              <a:ext uri="{FF2B5EF4-FFF2-40B4-BE49-F238E27FC236}">
                <a16:creationId xmlns:a16="http://schemas.microsoft.com/office/drawing/2014/main" id="{5365275E-DFC4-A797-C454-4EFB4F51FEF5}"/>
              </a:ext>
            </a:extLst>
          </p:cNvPr>
          <p:cNvPicPr/>
          <p:nvPr/>
        </p:nvPicPr>
        <p:blipFill>
          <a:blip r:embed="rId6"/>
          <a:stretch/>
        </p:blipFill>
        <p:spPr>
          <a:xfrm>
            <a:off x="11604240" y="20520"/>
            <a:ext cx="363960" cy="549720"/>
          </a:xfrm>
          <a:prstGeom prst="rect">
            <a:avLst/>
          </a:prstGeom>
          <a:ln w="0">
            <a:noFill/>
          </a:ln>
        </p:spPr>
      </p:pic>
    </p:spTree>
    <p:extLst>
      <p:ext uri="{BB962C8B-B14F-4D97-AF65-F5344CB8AC3E}">
        <p14:creationId xmlns:p14="http://schemas.microsoft.com/office/powerpoint/2010/main" val="489308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D3AD2BC-A26D-919A-D9E2-42E043096085}"/>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F85CE951-B7C0-E57B-DAD7-2775D74330B9}"/>
              </a:ext>
            </a:extLst>
          </p:cNvPr>
          <p:cNvPicPr>
            <a:picLocks noChangeAspect="1"/>
          </p:cNvPicPr>
          <p:nvPr/>
        </p:nvPicPr>
        <p:blipFill>
          <a:blip r:embed="rId2"/>
          <a:stretch>
            <a:fillRect/>
          </a:stretch>
        </p:blipFill>
        <p:spPr>
          <a:xfrm>
            <a:off x="854640" y="589320"/>
            <a:ext cx="4435038" cy="6275723"/>
          </a:xfrm>
          <a:prstGeom prst="rect">
            <a:avLst/>
          </a:prstGeom>
          <a:ln>
            <a:solidFill>
              <a:schemeClr val="tx1"/>
            </a:solidFill>
          </a:ln>
        </p:spPr>
      </p:pic>
      <p:pic>
        <p:nvPicPr>
          <p:cNvPr id="4" name="Immagine 3">
            <a:extLst>
              <a:ext uri="{FF2B5EF4-FFF2-40B4-BE49-F238E27FC236}">
                <a16:creationId xmlns:a16="http://schemas.microsoft.com/office/drawing/2014/main" id="{A1F2DC37-A729-6571-E973-36E3ABAAEC8B}"/>
              </a:ext>
            </a:extLst>
          </p:cNvPr>
          <p:cNvPicPr>
            <a:picLocks noChangeAspect="1"/>
          </p:cNvPicPr>
          <p:nvPr/>
        </p:nvPicPr>
        <p:blipFill>
          <a:blip r:embed="rId3"/>
          <a:stretch>
            <a:fillRect/>
          </a:stretch>
        </p:blipFill>
        <p:spPr>
          <a:xfrm>
            <a:off x="6219577" y="589320"/>
            <a:ext cx="4712583" cy="6358580"/>
          </a:xfrm>
          <a:prstGeom prst="rect">
            <a:avLst/>
          </a:prstGeom>
          <a:ln>
            <a:solidFill>
              <a:schemeClr val="tx1"/>
            </a:solidFill>
          </a:ln>
        </p:spPr>
      </p:pic>
      <p:grpSp>
        <p:nvGrpSpPr>
          <p:cNvPr id="2" name="Group 1">
            <a:extLst>
              <a:ext uri="{FF2B5EF4-FFF2-40B4-BE49-F238E27FC236}">
                <a16:creationId xmlns:a16="http://schemas.microsoft.com/office/drawing/2014/main" id="{C03C34BB-0B4E-E389-D40B-F188C40E0CBB}"/>
              </a:ext>
            </a:extLst>
          </p:cNvPr>
          <p:cNvGrpSpPr/>
          <p:nvPr/>
        </p:nvGrpSpPr>
        <p:grpSpPr>
          <a:xfrm>
            <a:off x="1709640" y="38160"/>
            <a:ext cx="9327960" cy="541440"/>
            <a:chOff x="1709640" y="38160"/>
            <a:chExt cx="9327960" cy="541440"/>
          </a:xfrm>
        </p:grpSpPr>
        <p:pic>
          <p:nvPicPr>
            <p:cNvPr id="5" name="Text Box 12">
              <a:extLst>
                <a:ext uri="{FF2B5EF4-FFF2-40B4-BE49-F238E27FC236}">
                  <a16:creationId xmlns:a16="http://schemas.microsoft.com/office/drawing/2014/main" id="{25C8C1AA-BF63-E6C3-7FDE-90D8D2C17077}"/>
                </a:ext>
              </a:extLst>
            </p:cNvPr>
            <p:cNvPicPr/>
            <p:nvPr/>
          </p:nvPicPr>
          <p:blipFill>
            <a:blip r:embed="rId4"/>
            <a:stretch/>
          </p:blipFill>
          <p:spPr>
            <a:xfrm>
              <a:off x="1709640" y="38160"/>
              <a:ext cx="9327960" cy="541440"/>
            </a:xfrm>
            <a:prstGeom prst="rect">
              <a:avLst/>
            </a:prstGeom>
            <a:ln w="0">
              <a:noFill/>
            </a:ln>
          </p:spPr>
        </p:pic>
        <p:sp>
          <p:nvSpPr>
            <p:cNvPr id="8" name="CustomShape 2">
              <a:extLst>
                <a:ext uri="{FF2B5EF4-FFF2-40B4-BE49-F238E27FC236}">
                  <a16:creationId xmlns:a16="http://schemas.microsoft.com/office/drawing/2014/main" id="{859ED5D9-8D30-460E-5C87-B4D3B0EDEF29}"/>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9" name="CustomShape 3">
            <a:extLst>
              <a:ext uri="{FF2B5EF4-FFF2-40B4-BE49-F238E27FC236}">
                <a16:creationId xmlns:a16="http://schemas.microsoft.com/office/drawing/2014/main" id="{B5855401-6818-8255-D957-CED644F0F278}"/>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0" name="Picture 2">
            <a:extLst>
              <a:ext uri="{FF2B5EF4-FFF2-40B4-BE49-F238E27FC236}">
                <a16:creationId xmlns:a16="http://schemas.microsoft.com/office/drawing/2014/main" id="{D9DEC7E8-5978-0A39-F6F1-3FDC1F9156AF}"/>
              </a:ext>
            </a:extLst>
          </p:cNvPr>
          <p:cNvPicPr/>
          <p:nvPr/>
        </p:nvPicPr>
        <p:blipFill>
          <a:blip r:embed="rId5"/>
          <a:srcRect l="11629" t="29346" r="14194" b="30924"/>
          <a:stretch/>
        </p:blipFill>
        <p:spPr>
          <a:xfrm>
            <a:off x="0" y="42480"/>
            <a:ext cx="1709280" cy="430920"/>
          </a:xfrm>
          <a:prstGeom prst="rect">
            <a:avLst/>
          </a:prstGeom>
          <a:ln w="0">
            <a:noFill/>
          </a:ln>
        </p:spPr>
      </p:pic>
      <p:pic>
        <p:nvPicPr>
          <p:cNvPr id="11" name="Picture 3">
            <a:extLst>
              <a:ext uri="{FF2B5EF4-FFF2-40B4-BE49-F238E27FC236}">
                <a16:creationId xmlns:a16="http://schemas.microsoft.com/office/drawing/2014/main" id="{CB8B768F-DC8E-57C4-8ECA-DC0A0517A03E}"/>
              </a:ext>
            </a:extLst>
          </p:cNvPr>
          <p:cNvPicPr/>
          <p:nvPr/>
        </p:nvPicPr>
        <p:blipFill>
          <a:blip r:embed="rId6"/>
          <a:stretch/>
        </p:blipFill>
        <p:spPr>
          <a:xfrm>
            <a:off x="11604240" y="20520"/>
            <a:ext cx="363960" cy="549720"/>
          </a:xfrm>
          <a:prstGeom prst="rect">
            <a:avLst/>
          </a:prstGeom>
          <a:ln w="0">
            <a:noFill/>
          </a:ln>
        </p:spPr>
      </p:pic>
      <p:sp>
        <p:nvSpPr>
          <p:cNvPr id="12" name="Freccia a destra 11">
            <a:extLst>
              <a:ext uri="{FF2B5EF4-FFF2-40B4-BE49-F238E27FC236}">
                <a16:creationId xmlns:a16="http://schemas.microsoft.com/office/drawing/2014/main" id="{48E4EA95-D6B7-A722-726B-ADCA2717F357}"/>
              </a:ext>
            </a:extLst>
          </p:cNvPr>
          <p:cNvSpPr/>
          <p:nvPr/>
        </p:nvSpPr>
        <p:spPr>
          <a:xfrm>
            <a:off x="661772" y="1451982"/>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01D3032F-3A73-6E7A-4744-A9A807C746B9}"/>
              </a:ext>
            </a:extLst>
          </p:cNvPr>
          <p:cNvSpPr/>
          <p:nvPr/>
        </p:nvSpPr>
        <p:spPr>
          <a:xfrm>
            <a:off x="5679709" y="1314520"/>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a:extLst>
              <a:ext uri="{FF2B5EF4-FFF2-40B4-BE49-F238E27FC236}">
                <a16:creationId xmlns:a16="http://schemas.microsoft.com/office/drawing/2014/main" id="{4B53E096-E59E-DD6B-88B1-098D345C558F}"/>
              </a:ext>
            </a:extLst>
          </p:cNvPr>
          <p:cNvSpPr/>
          <p:nvPr/>
        </p:nvSpPr>
        <p:spPr>
          <a:xfrm>
            <a:off x="5671641" y="2809306"/>
            <a:ext cx="508000" cy="619694"/>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a:extLst>
              <a:ext uri="{FF2B5EF4-FFF2-40B4-BE49-F238E27FC236}">
                <a16:creationId xmlns:a16="http://schemas.microsoft.com/office/drawing/2014/main" id="{3E0EC300-108A-2443-8DB5-96CD2C754C1F}"/>
              </a:ext>
            </a:extLst>
          </p:cNvPr>
          <p:cNvSpPr/>
          <p:nvPr/>
        </p:nvSpPr>
        <p:spPr>
          <a:xfrm>
            <a:off x="504206" y="2873029"/>
            <a:ext cx="508000" cy="670855"/>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FF593C49-C388-E69B-A342-48CC8E96688F}"/>
              </a:ext>
            </a:extLst>
          </p:cNvPr>
          <p:cNvSpPr/>
          <p:nvPr/>
        </p:nvSpPr>
        <p:spPr>
          <a:xfrm>
            <a:off x="1055550" y="3153443"/>
            <a:ext cx="4234128" cy="804946"/>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EACA0CEB-0188-B5DE-EE0E-CF658939A022}"/>
              </a:ext>
            </a:extLst>
          </p:cNvPr>
          <p:cNvSpPr/>
          <p:nvPr/>
        </p:nvSpPr>
        <p:spPr>
          <a:xfrm>
            <a:off x="6195575" y="2902645"/>
            <a:ext cx="4712583" cy="105574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a:extLst>
              <a:ext uri="{FF2B5EF4-FFF2-40B4-BE49-F238E27FC236}">
                <a16:creationId xmlns:a16="http://schemas.microsoft.com/office/drawing/2014/main" id="{E3E6AABA-9214-CF14-298F-7CA6F9E1DD4E}"/>
              </a:ext>
            </a:extLst>
          </p:cNvPr>
          <p:cNvSpPr/>
          <p:nvPr/>
        </p:nvSpPr>
        <p:spPr>
          <a:xfrm>
            <a:off x="500977" y="2627132"/>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a:extLst>
              <a:ext uri="{FF2B5EF4-FFF2-40B4-BE49-F238E27FC236}">
                <a16:creationId xmlns:a16="http://schemas.microsoft.com/office/drawing/2014/main" id="{DCAA85C0-4460-D507-EC18-0405919AB250}"/>
              </a:ext>
            </a:extLst>
          </p:cNvPr>
          <p:cNvSpPr/>
          <p:nvPr/>
        </p:nvSpPr>
        <p:spPr>
          <a:xfrm>
            <a:off x="5578109" y="2500604"/>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11073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80B9FBA-2146-6120-F0BE-2E733A0CFE0A}"/>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78396BC1-325B-4AE2-9F47-9B8AF677E917}"/>
              </a:ext>
            </a:extLst>
          </p:cNvPr>
          <p:cNvSpPr/>
          <p:nvPr/>
        </p:nvSpPr>
        <p:spPr>
          <a:xfrm>
            <a:off x="484094" y="1183341"/>
            <a:ext cx="11073706" cy="5325035"/>
          </a:xfrm>
          <a:prstGeom prst="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Tabella 1">
            <a:extLst>
              <a:ext uri="{FF2B5EF4-FFF2-40B4-BE49-F238E27FC236}">
                <a16:creationId xmlns:a16="http://schemas.microsoft.com/office/drawing/2014/main" id="{D9ECC1E6-0851-7BD4-2E30-30E94D24F072}"/>
              </a:ext>
            </a:extLst>
          </p:cNvPr>
          <p:cNvGraphicFramePr>
            <a:graphicFrameLocks noGrp="1"/>
          </p:cNvGraphicFramePr>
          <p:nvPr/>
        </p:nvGraphicFramePr>
        <p:xfrm>
          <a:off x="640830" y="1303666"/>
          <a:ext cx="10425081" cy="4930668"/>
        </p:xfrm>
        <a:graphic>
          <a:graphicData uri="http://schemas.openxmlformats.org/drawingml/2006/table">
            <a:tbl>
              <a:tblPr/>
              <a:tblGrid>
                <a:gridCol w="3475027">
                  <a:extLst>
                    <a:ext uri="{9D8B030D-6E8A-4147-A177-3AD203B41FA5}">
                      <a16:colId xmlns:a16="http://schemas.microsoft.com/office/drawing/2014/main" val="3775175276"/>
                    </a:ext>
                  </a:extLst>
                </a:gridCol>
                <a:gridCol w="3475027">
                  <a:extLst>
                    <a:ext uri="{9D8B030D-6E8A-4147-A177-3AD203B41FA5}">
                      <a16:colId xmlns:a16="http://schemas.microsoft.com/office/drawing/2014/main" val="2040399482"/>
                    </a:ext>
                  </a:extLst>
                </a:gridCol>
                <a:gridCol w="3475027">
                  <a:extLst>
                    <a:ext uri="{9D8B030D-6E8A-4147-A177-3AD203B41FA5}">
                      <a16:colId xmlns:a16="http://schemas.microsoft.com/office/drawing/2014/main" val="2296160566"/>
                    </a:ext>
                  </a:extLst>
                </a:gridCol>
              </a:tblGrid>
              <a:tr h="362611">
                <a:tc>
                  <a:txBody>
                    <a:bodyPr/>
                    <a:lstStyle/>
                    <a:p>
                      <a:r>
                        <a:rPr lang="it-IT" sz="1800" b="1" dirty="0"/>
                        <a:t>Aspetto</a:t>
                      </a:r>
                      <a:endParaRPr lang="it-IT" sz="1800" dirty="0"/>
                    </a:p>
                  </a:txBody>
                  <a:tcPr marL="90653" marR="90653" marT="45326" marB="45326" anchor="ctr">
                    <a:lnL>
                      <a:noFill/>
                    </a:lnL>
                    <a:lnR>
                      <a:noFill/>
                    </a:lnR>
                    <a:lnT>
                      <a:noFill/>
                    </a:lnT>
                    <a:lnB>
                      <a:noFill/>
                    </a:lnB>
                  </a:tcPr>
                </a:tc>
                <a:tc>
                  <a:txBody>
                    <a:bodyPr/>
                    <a:lstStyle/>
                    <a:p>
                      <a:r>
                        <a:rPr lang="it-IT" sz="1800" b="1"/>
                        <a:t>EAACI</a:t>
                      </a:r>
                      <a:endParaRPr lang="it-IT" sz="1800"/>
                    </a:p>
                  </a:txBody>
                  <a:tcPr marL="90653" marR="90653" marT="45326" marB="45326" anchor="ctr">
                    <a:lnL>
                      <a:noFill/>
                    </a:lnL>
                    <a:lnR>
                      <a:noFill/>
                    </a:lnR>
                    <a:lnT>
                      <a:noFill/>
                    </a:lnT>
                    <a:lnB>
                      <a:noFill/>
                    </a:lnB>
                  </a:tcPr>
                </a:tc>
                <a:tc>
                  <a:txBody>
                    <a:bodyPr/>
                    <a:lstStyle/>
                    <a:p>
                      <a:r>
                        <a:rPr lang="it-IT" sz="1800" b="1"/>
                        <a:t>GINA</a:t>
                      </a:r>
                      <a:endParaRPr lang="it-IT" sz="1800"/>
                    </a:p>
                  </a:txBody>
                  <a:tcPr marL="90653" marR="90653" marT="45326" marB="45326" anchor="ctr">
                    <a:lnL>
                      <a:noFill/>
                    </a:lnL>
                    <a:lnR>
                      <a:noFill/>
                    </a:lnR>
                    <a:lnT>
                      <a:noFill/>
                    </a:lnT>
                    <a:lnB>
                      <a:noFill/>
                    </a:lnB>
                  </a:tcPr>
                </a:tc>
                <a:extLst>
                  <a:ext uri="{0D108BD9-81ED-4DB2-BD59-A6C34878D82A}">
                    <a16:rowId xmlns:a16="http://schemas.microsoft.com/office/drawing/2014/main" val="1392363002"/>
                  </a:ext>
                </a:extLst>
              </a:tr>
              <a:tr h="634570">
                <a:tc>
                  <a:txBody>
                    <a:bodyPr/>
                    <a:lstStyle/>
                    <a:p>
                      <a:r>
                        <a:rPr lang="it-IT" sz="1800" b="1" dirty="0"/>
                        <a:t>Focus sui sintomi</a:t>
                      </a:r>
                      <a:endParaRPr lang="it-IT" sz="1800" dirty="0"/>
                    </a:p>
                  </a:txBody>
                  <a:tcPr marL="90653" marR="90653" marT="45326" marB="45326" anchor="ctr">
                    <a:lnL>
                      <a:noFill/>
                    </a:lnL>
                    <a:lnR>
                      <a:noFill/>
                    </a:lnR>
                    <a:lnT>
                      <a:noFill/>
                    </a:lnT>
                    <a:lnB>
                      <a:noFill/>
                    </a:lnB>
                  </a:tcPr>
                </a:tc>
                <a:tc>
                  <a:txBody>
                    <a:bodyPr/>
                    <a:lstStyle/>
                    <a:p>
                      <a:r>
                        <a:rPr lang="it-IT" sz="1800" dirty="0"/>
                        <a:t>Pattern stagionale/perenne</a:t>
                      </a:r>
                    </a:p>
                  </a:txBody>
                  <a:tcPr marL="90653" marR="90653" marT="45326" marB="45326" anchor="ctr">
                    <a:lnL>
                      <a:noFill/>
                    </a:lnL>
                    <a:lnR>
                      <a:noFill/>
                    </a:lnR>
                    <a:lnT>
                      <a:noFill/>
                    </a:lnT>
                    <a:lnB>
                      <a:noFill/>
                    </a:lnB>
                  </a:tcPr>
                </a:tc>
                <a:tc>
                  <a:txBody>
                    <a:bodyPr/>
                    <a:lstStyle/>
                    <a:p>
                      <a:r>
                        <a:rPr lang="it-IT" sz="1800" dirty="0"/>
                        <a:t>Variabilità e reversibilità dei sintomi</a:t>
                      </a:r>
                    </a:p>
                  </a:txBody>
                  <a:tcPr marL="90653" marR="90653" marT="45326" marB="45326" anchor="ctr">
                    <a:lnL>
                      <a:noFill/>
                    </a:lnL>
                    <a:lnR>
                      <a:noFill/>
                    </a:lnR>
                    <a:lnT>
                      <a:noFill/>
                    </a:lnT>
                    <a:lnB>
                      <a:noFill/>
                    </a:lnB>
                  </a:tcPr>
                </a:tc>
                <a:extLst>
                  <a:ext uri="{0D108BD9-81ED-4DB2-BD59-A6C34878D82A}">
                    <a16:rowId xmlns:a16="http://schemas.microsoft.com/office/drawing/2014/main" val="1653301581"/>
                  </a:ext>
                </a:extLst>
              </a:tr>
              <a:tr h="634570">
                <a:tc>
                  <a:txBody>
                    <a:bodyPr/>
                    <a:lstStyle/>
                    <a:p>
                      <a:r>
                        <a:rPr lang="it-IT" sz="1800" b="1" dirty="0"/>
                        <a:t>Approccio temporale</a:t>
                      </a:r>
                      <a:endParaRPr lang="it-IT" sz="1800" dirty="0"/>
                    </a:p>
                  </a:txBody>
                  <a:tcPr marL="90653" marR="90653" marT="45326" marB="45326" anchor="ctr">
                    <a:lnL>
                      <a:noFill/>
                    </a:lnL>
                    <a:lnR>
                      <a:noFill/>
                    </a:lnR>
                    <a:lnT>
                      <a:noFill/>
                    </a:lnT>
                    <a:lnB>
                      <a:noFill/>
                    </a:lnB>
                  </a:tcPr>
                </a:tc>
                <a:tc>
                  <a:txBody>
                    <a:bodyPr/>
                    <a:lstStyle/>
                    <a:p>
                      <a:r>
                        <a:rPr lang="it-IT" sz="1800" dirty="0"/>
                        <a:t>Life-</a:t>
                      </a:r>
                      <a:r>
                        <a:rPr lang="it-IT" sz="1800" dirty="0" err="1"/>
                        <a:t>course</a:t>
                      </a:r>
                      <a:r>
                        <a:rPr lang="it-IT" sz="1800" dirty="0"/>
                        <a:t> (visione longitudinale)</a:t>
                      </a:r>
                    </a:p>
                  </a:txBody>
                  <a:tcPr marL="90653" marR="90653" marT="45326" marB="45326" anchor="ctr">
                    <a:lnL>
                      <a:noFill/>
                    </a:lnL>
                    <a:lnR>
                      <a:noFill/>
                    </a:lnR>
                    <a:lnT>
                      <a:noFill/>
                    </a:lnT>
                    <a:lnB>
                      <a:noFill/>
                    </a:lnB>
                  </a:tcPr>
                </a:tc>
                <a:tc>
                  <a:txBody>
                    <a:bodyPr/>
                    <a:lstStyle/>
                    <a:p>
                      <a:r>
                        <a:rPr lang="it-IT" sz="1800"/>
                        <a:t>Variabilità nel tempo (monitoraggio continuo)</a:t>
                      </a:r>
                    </a:p>
                  </a:txBody>
                  <a:tcPr marL="90653" marR="90653" marT="45326" marB="45326" anchor="ctr">
                    <a:lnL>
                      <a:noFill/>
                    </a:lnL>
                    <a:lnR>
                      <a:noFill/>
                    </a:lnR>
                    <a:lnT>
                      <a:noFill/>
                    </a:lnT>
                    <a:lnB>
                      <a:noFill/>
                    </a:lnB>
                  </a:tcPr>
                </a:tc>
                <a:extLst>
                  <a:ext uri="{0D108BD9-81ED-4DB2-BD59-A6C34878D82A}">
                    <a16:rowId xmlns:a16="http://schemas.microsoft.com/office/drawing/2014/main" val="2499847142"/>
                  </a:ext>
                </a:extLst>
              </a:tr>
              <a:tr h="362611">
                <a:tc>
                  <a:txBody>
                    <a:bodyPr/>
                    <a:lstStyle/>
                    <a:p>
                      <a:endParaRPr lang="it-IT" dirty="0"/>
                    </a:p>
                  </a:txBody>
                  <a:tcPr marL="90653" marR="90653" marT="45326" marB="45326" anchor="ctr">
                    <a:lnL>
                      <a:noFill/>
                    </a:lnL>
                    <a:lnR>
                      <a:noFill/>
                    </a:lnR>
                    <a:lnT>
                      <a:noFill/>
                    </a:lnT>
                    <a:lnB>
                      <a:noFill/>
                    </a:lnB>
                  </a:tcPr>
                </a:tc>
                <a:tc>
                  <a:txBody>
                    <a:bodyPr/>
                    <a:lstStyle/>
                    <a:p>
                      <a:endParaRPr lang="it-IT"/>
                    </a:p>
                  </a:txBody>
                  <a:tcPr marL="90653" marR="90653" marT="45326" marB="45326" anchor="ctr">
                    <a:lnL>
                      <a:noFill/>
                    </a:lnL>
                    <a:lnR>
                      <a:noFill/>
                    </a:lnR>
                    <a:lnT>
                      <a:noFill/>
                    </a:lnT>
                    <a:lnB>
                      <a:noFill/>
                    </a:lnB>
                  </a:tcPr>
                </a:tc>
                <a:tc>
                  <a:txBody>
                    <a:bodyPr/>
                    <a:lstStyle/>
                    <a:p>
                      <a:endParaRPr lang="it-IT" dirty="0"/>
                    </a:p>
                  </a:txBody>
                  <a:tcPr marL="90653" marR="90653" marT="45326" marB="45326" anchor="ctr">
                    <a:lnL>
                      <a:noFill/>
                    </a:lnL>
                    <a:lnR>
                      <a:noFill/>
                    </a:lnR>
                    <a:lnT>
                      <a:noFill/>
                    </a:lnT>
                    <a:lnB>
                      <a:noFill/>
                    </a:lnB>
                  </a:tcPr>
                </a:tc>
                <a:extLst>
                  <a:ext uri="{0D108BD9-81ED-4DB2-BD59-A6C34878D82A}">
                    <a16:rowId xmlns:a16="http://schemas.microsoft.com/office/drawing/2014/main" val="335204445"/>
                  </a:ext>
                </a:extLst>
              </a:tr>
              <a:tr h="362611">
                <a:tc>
                  <a:txBody>
                    <a:bodyPr/>
                    <a:lstStyle/>
                    <a:p>
                      <a:r>
                        <a:rPr lang="it-IT" sz="1800" b="1" dirty="0"/>
                        <a:t>Trigger</a:t>
                      </a:r>
                      <a:endParaRPr lang="it-IT" sz="1800" dirty="0"/>
                    </a:p>
                  </a:txBody>
                  <a:tcPr marL="90653" marR="90653" marT="45326" marB="45326" anchor="ctr">
                    <a:lnL>
                      <a:noFill/>
                    </a:lnL>
                    <a:lnR>
                      <a:noFill/>
                    </a:lnR>
                    <a:lnT>
                      <a:noFill/>
                    </a:lnT>
                    <a:lnB>
                      <a:noFill/>
                    </a:lnB>
                  </a:tcPr>
                </a:tc>
                <a:tc>
                  <a:txBody>
                    <a:bodyPr/>
                    <a:lstStyle/>
                    <a:p>
                      <a:r>
                        <a:rPr lang="it-IT" sz="1800"/>
                        <a:t>Allergeni specifici</a:t>
                      </a:r>
                    </a:p>
                  </a:txBody>
                  <a:tcPr marL="90653" marR="90653" marT="45326" marB="45326" anchor="ctr">
                    <a:lnL>
                      <a:noFill/>
                    </a:lnL>
                    <a:lnR>
                      <a:noFill/>
                    </a:lnR>
                    <a:lnT>
                      <a:noFill/>
                    </a:lnT>
                    <a:lnB>
                      <a:noFill/>
                    </a:lnB>
                  </a:tcPr>
                </a:tc>
                <a:tc>
                  <a:txBody>
                    <a:bodyPr/>
                    <a:lstStyle/>
                    <a:p>
                      <a:r>
                        <a:rPr lang="it-IT" sz="1800"/>
                        <a:t>Allergeni + fattori non allergici</a:t>
                      </a:r>
                    </a:p>
                  </a:txBody>
                  <a:tcPr marL="90653" marR="90653" marT="45326" marB="45326" anchor="ctr">
                    <a:lnL>
                      <a:noFill/>
                    </a:lnL>
                    <a:lnR>
                      <a:noFill/>
                    </a:lnR>
                    <a:lnT>
                      <a:noFill/>
                    </a:lnT>
                    <a:lnB>
                      <a:noFill/>
                    </a:lnB>
                  </a:tcPr>
                </a:tc>
                <a:extLst>
                  <a:ext uri="{0D108BD9-81ED-4DB2-BD59-A6C34878D82A}">
                    <a16:rowId xmlns:a16="http://schemas.microsoft.com/office/drawing/2014/main" val="2634965337"/>
                  </a:ext>
                </a:extLst>
              </a:tr>
              <a:tr h="634570">
                <a:tc>
                  <a:txBody>
                    <a:bodyPr/>
                    <a:lstStyle/>
                    <a:p>
                      <a:r>
                        <a:rPr lang="it-IT" sz="1800" b="1" dirty="0"/>
                        <a:t>Comorbidità</a:t>
                      </a:r>
                      <a:endParaRPr lang="it-IT" sz="1800" dirty="0"/>
                    </a:p>
                  </a:txBody>
                  <a:tcPr marL="90653" marR="90653" marT="45326" marB="45326" anchor="ctr">
                    <a:lnL>
                      <a:noFill/>
                    </a:lnL>
                    <a:lnR>
                      <a:noFill/>
                    </a:lnR>
                    <a:lnT>
                      <a:noFill/>
                    </a:lnT>
                    <a:lnB>
                      <a:noFill/>
                    </a:lnB>
                  </a:tcPr>
                </a:tc>
                <a:tc>
                  <a:txBody>
                    <a:bodyPr/>
                    <a:lstStyle/>
                    <a:p>
                      <a:r>
                        <a:rPr lang="it-IT" sz="1800"/>
                        <a:t>Forte enfasi su rinite-asma</a:t>
                      </a:r>
                    </a:p>
                  </a:txBody>
                  <a:tcPr marL="90653" marR="90653" marT="45326" marB="45326" anchor="ctr">
                    <a:lnL>
                      <a:noFill/>
                    </a:lnL>
                    <a:lnR>
                      <a:noFill/>
                    </a:lnR>
                    <a:lnT>
                      <a:noFill/>
                    </a:lnT>
                    <a:lnB>
                      <a:noFill/>
                    </a:lnB>
                  </a:tcPr>
                </a:tc>
                <a:tc>
                  <a:txBody>
                    <a:bodyPr/>
                    <a:lstStyle/>
                    <a:p>
                      <a:r>
                        <a:rPr lang="it-IT" sz="1800"/>
                        <a:t>Include rinite come fattore di rischio</a:t>
                      </a:r>
                    </a:p>
                  </a:txBody>
                  <a:tcPr marL="90653" marR="90653" marT="45326" marB="45326" anchor="ctr">
                    <a:lnL>
                      <a:noFill/>
                    </a:lnL>
                    <a:lnR>
                      <a:noFill/>
                    </a:lnR>
                    <a:lnT>
                      <a:noFill/>
                    </a:lnT>
                    <a:lnB>
                      <a:noFill/>
                    </a:lnB>
                  </a:tcPr>
                </a:tc>
                <a:extLst>
                  <a:ext uri="{0D108BD9-81ED-4DB2-BD59-A6C34878D82A}">
                    <a16:rowId xmlns:a16="http://schemas.microsoft.com/office/drawing/2014/main" val="698414493"/>
                  </a:ext>
                </a:extLst>
              </a:tr>
              <a:tr h="362611">
                <a:tc>
                  <a:txBody>
                    <a:bodyPr/>
                    <a:lstStyle/>
                    <a:p>
                      <a:r>
                        <a:rPr lang="it-IT" sz="1800" b="1"/>
                        <a:t>Concetto chiave</a:t>
                      </a:r>
                      <a:endParaRPr lang="it-IT" sz="1800"/>
                    </a:p>
                  </a:txBody>
                  <a:tcPr marL="90653" marR="90653" marT="45326" marB="45326" anchor="ctr">
                    <a:lnL>
                      <a:noFill/>
                    </a:lnL>
                    <a:lnR>
                      <a:noFill/>
                    </a:lnR>
                    <a:lnT>
                      <a:noFill/>
                    </a:lnT>
                    <a:lnB>
                      <a:noFill/>
                    </a:lnB>
                  </a:tcPr>
                </a:tc>
                <a:tc>
                  <a:txBody>
                    <a:bodyPr/>
                    <a:lstStyle/>
                    <a:p>
                      <a:r>
                        <a:rPr lang="it-IT" sz="1800" i="1"/>
                        <a:t>United Airway Disease</a:t>
                      </a:r>
                      <a:endParaRPr lang="it-IT" sz="1800"/>
                    </a:p>
                  </a:txBody>
                  <a:tcPr marL="90653" marR="90653" marT="45326" marB="45326" anchor="ctr">
                    <a:lnL>
                      <a:noFill/>
                    </a:lnL>
                    <a:lnR>
                      <a:noFill/>
                    </a:lnR>
                    <a:lnT>
                      <a:noFill/>
                    </a:lnT>
                    <a:lnB>
                      <a:noFill/>
                    </a:lnB>
                  </a:tcPr>
                </a:tc>
                <a:tc>
                  <a:txBody>
                    <a:bodyPr/>
                    <a:lstStyle/>
                    <a:p>
                      <a:r>
                        <a:rPr lang="it-IT" sz="1800"/>
                        <a:t>Asma come malattia eterogenea</a:t>
                      </a:r>
                    </a:p>
                  </a:txBody>
                  <a:tcPr marL="90653" marR="90653" marT="45326" marB="45326" anchor="ctr">
                    <a:lnL>
                      <a:noFill/>
                    </a:lnL>
                    <a:lnR>
                      <a:noFill/>
                    </a:lnR>
                    <a:lnT>
                      <a:noFill/>
                    </a:lnT>
                    <a:lnB>
                      <a:noFill/>
                    </a:lnB>
                  </a:tcPr>
                </a:tc>
                <a:extLst>
                  <a:ext uri="{0D108BD9-81ED-4DB2-BD59-A6C34878D82A}">
                    <a16:rowId xmlns:a16="http://schemas.microsoft.com/office/drawing/2014/main" val="1087361165"/>
                  </a:ext>
                </a:extLst>
              </a:tr>
              <a:tr h="634570">
                <a:tc>
                  <a:txBody>
                    <a:bodyPr/>
                    <a:lstStyle/>
                    <a:p>
                      <a:r>
                        <a:rPr lang="it-IT" sz="1800" b="1"/>
                        <a:t>Predizione evolutiva</a:t>
                      </a:r>
                      <a:endParaRPr lang="it-IT" sz="1800"/>
                    </a:p>
                  </a:txBody>
                  <a:tcPr marL="90653" marR="90653" marT="45326" marB="45326" anchor="ctr">
                    <a:lnL>
                      <a:noFill/>
                    </a:lnL>
                    <a:lnR>
                      <a:noFill/>
                    </a:lnR>
                    <a:lnT>
                      <a:noFill/>
                    </a:lnT>
                    <a:lnB>
                      <a:noFill/>
                    </a:lnB>
                  </a:tcPr>
                </a:tc>
                <a:tc>
                  <a:txBody>
                    <a:bodyPr/>
                    <a:lstStyle/>
                    <a:p>
                      <a:r>
                        <a:rPr lang="it-IT" sz="1800"/>
                        <a:t>Implicita (rinite → asma)</a:t>
                      </a:r>
                    </a:p>
                  </a:txBody>
                  <a:tcPr marL="90653" marR="90653" marT="45326" marB="45326" anchor="ctr">
                    <a:lnL>
                      <a:noFill/>
                    </a:lnL>
                    <a:lnR>
                      <a:noFill/>
                    </a:lnR>
                    <a:lnT>
                      <a:noFill/>
                    </a:lnT>
                    <a:lnB>
                      <a:noFill/>
                    </a:lnB>
                  </a:tcPr>
                </a:tc>
                <a:tc>
                  <a:txBody>
                    <a:bodyPr/>
                    <a:lstStyle/>
                    <a:p>
                      <a:r>
                        <a:rPr lang="it-IT" sz="1800"/>
                        <a:t>Esplicita (fattori di rischio per peggioramento)</a:t>
                      </a:r>
                    </a:p>
                  </a:txBody>
                  <a:tcPr marL="90653" marR="90653" marT="45326" marB="45326" anchor="ctr">
                    <a:lnL>
                      <a:noFill/>
                    </a:lnL>
                    <a:lnR>
                      <a:noFill/>
                    </a:lnR>
                    <a:lnT>
                      <a:noFill/>
                    </a:lnT>
                    <a:lnB>
                      <a:noFill/>
                    </a:lnB>
                  </a:tcPr>
                </a:tc>
                <a:extLst>
                  <a:ext uri="{0D108BD9-81ED-4DB2-BD59-A6C34878D82A}">
                    <a16:rowId xmlns:a16="http://schemas.microsoft.com/office/drawing/2014/main" val="380850254"/>
                  </a:ext>
                </a:extLst>
              </a:tr>
              <a:tr h="362611">
                <a:tc>
                  <a:txBody>
                    <a:bodyPr/>
                    <a:lstStyle/>
                    <a:p>
                      <a:r>
                        <a:rPr lang="it-IT" sz="1800" b="1" dirty="0"/>
                        <a:t>Obiettivo clinico</a:t>
                      </a:r>
                      <a:endParaRPr lang="it-IT" sz="1800" dirty="0"/>
                    </a:p>
                  </a:txBody>
                  <a:tcPr marL="90653" marR="90653" marT="45326" marB="45326" anchor="ctr">
                    <a:lnL>
                      <a:noFill/>
                    </a:lnL>
                    <a:lnR>
                      <a:noFill/>
                    </a:lnR>
                    <a:lnT>
                      <a:noFill/>
                    </a:lnT>
                    <a:lnB>
                      <a:noFill/>
                    </a:lnB>
                  </a:tcPr>
                </a:tc>
                <a:tc>
                  <a:txBody>
                    <a:bodyPr/>
                    <a:lstStyle/>
                    <a:p>
                      <a:r>
                        <a:rPr lang="it-IT" sz="1800" dirty="0"/>
                        <a:t>Identificare fenotipi allergici,  comorbidità  e andamento dei sintomi </a:t>
                      </a:r>
                    </a:p>
                  </a:txBody>
                  <a:tcPr marL="90653" marR="90653" marT="45326" marB="45326" anchor="ctr">
                    <a:lnL>
                      <a:noFill/>
                    </a:lnL>
                    <a:lnR>
                      <a:noFill/>
                    </a:lnR>
                    <a:lnT>
                      <a:noFill/>
                    </a:lnT>
                    <a:lnB>
                      <a:noFill/>
                    </a:lnB>
                  </a:tcPr>
                </a:tc>
                <a:tc>
                  <a:txBody>
                    <a:bodyPr/>
                    <a:lstStyle/>
                    <a:p>
                      <a:r>
                        <a:rPr lang="it-IT" sz="1800" dirty="0"/>
                        <a:t>Personalizzare terapia e prevenire</a:t>
                      </a:r>
                    </a:p>
                  </a:txBody>
                  <a:tcPr marL="90653" marR="90653" marT="45326" marB="45326" anchor="ctr">
                    <a:lnL>
                      <a:noFill/>
                    </a:lnL>
                    <a:lnR>
                      <a:noFill/>
                    </a:lnR>
                    <a:lnT>
                      <a:noFill/>
                    </a:lnT>
                    <a:lnB>
                      <a:noFill/>
                    </a:lnB>
                  </a:tcPr>
                </a:tc>
                <a:extLst>
                  <a:ext uri="{0D108BD9-81ED-4DB2-BD59-A6C34878D82A}">
                    <a16:rowId xmlns:a16="http://schemas.microsoft.com/office/drawing/2014/main" val="4173110296"/>
                  </a:ext>
                </a:extLst>
              </a:tr>
            </a:tbl>
          </a:graphicData>
        </a:graphic>
      </p:graphicFrame>
      <p:sp>
        <p:nvSpPr>
          <p:cNvPr id="3" name="Rectangle 1">
            <a:extLst>
              <a:ext uri="{FF2B5EF4-FFF2-40B4-BE49-F238E27FC236}">
                <a16:creationId xmlns:a16="http://schemas.microsoft.com/office/drawing/2014/main" id="{D888B699-9EE1-88EA-D374-E0E49B5F7369}"/>
              </a:ext>
            </a:extLst>
          </p:cNvPr>
          <p:cNvSpPr>
            <a:spLocks noChangeArrowheads="1"/>
          </p:cNvSpPr>
          <p:nvPr/>
        </p:nvSpPr>
        <p:spPr bwMode="auto">
          <a:xfrm>
            <a:off x="3393262" y="611385"/>
            <a:ext cx="574529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C00000"/>
                </a:solidFill>
                <a:effectLst/>
                <a:latin typeface="Arial" panose="020B0604020202020204" pitchFamily="34" charset="0"/>
              </a:rPr>
              <a:t>EAACI vs GINA – Ruolo dell’anamnesi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grpSp>
        <p:nvGrpSpPr>
          <p:cNvPr id="5" name="Group 1">
            <a:extLst>
              <a:ext uri="{FF2B5EF4-FFF2-40B4-BE49-F238E27FC236}">
                <a16:creationId xmlns:a16="http://schemas.microsoft.com/office/drawing/2014/main" id="{BBFC0A19-314A-2410-E2A1-0EAE6424BB78}"/>
              </a:ext>
            </a:extLst>
          </p:cNvPr>
          <p:cNvGrpSpPr/>
          <p:nvPr/>
        </p:nvGrpSpPr>
        <p:grpSpPr>
          <a:xfrm>
            <a:off x="1709640" y="38160"/>
            <a:ext cx="9327960" cy="541440"/>
            <a:chOff x="1709640" y="38160"/>
            <a:chExt cx="9327960" cy="541440"/>
          </a:xfrm>
        </p:grpSpPr>
        <p:pic>
          <p:nvPicPr>
            <p:cNvPr id="6" name="Text Box 12">
              <a:extLst>
                <a:ext uri="{FF2B5EF4-FFF2-40B4-BE49-F238E27FC236}">
                  <a16:creationId xmlns:a16="http://schemas.microsoft.com/office/drawing/2014/main" id="{9606370E-10E9-2994-0DD1-4A068E2E5F62}"/>
                </a:ext>
              </a:extLst>
            </p:cNvPr>
            <p:cNvPicPr/>
            <p:nvPr/>
          </p:nvPicPr>
          <p:blipFill>
            <a:blip r:embed="rId3"/>
            <a:stretch/>
          </p:blipFill>
          <p:spPr>
            <a:xfrm>
              <a:off x="1709640" y="38160"/>
              <a:ext cx="9327960" cy="541440"/>
            </a:xfrm>
            <a:prstGeom prst="rect">
              <a:avLst/>
            </a:prstGeom>
            <a:ln w="0">
              <a:noFill/>
            </a:ln>
          </p:spPr>
        </p:pic>
        <p:sp>
          <p:nvSpPr>
            <p:cNvPr id="7" name="CustomShape 2">
              <a:extLst>
                <a:ext uri="{FF2B5EF4-FFF2-40B4-BE49-F238E27FC236}">
                  <a16:creationId xmlns:a16="http://schemas.microsoft.com/office/drawing/2014/main" id="{92369B94-75E9-3047-1C90-08FEBEDD9330}"/>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8" name="CustomShape 3">
            <a:extLst>
              <a:ext uri="{FF2B5EF4-FFF2-40B4-BE49-F238E27FC236}">
                <a16:creationId xmlns:a16="http://schemas.microsoft.com/office/drawing/2014/main" id="{91CB97F4-BDCF-3838-DC53-AF77DDBC41EB}"/>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9" name="Picture 2">
            <a:extLst>
              <a:ext uri="{FF2B5EF4-FFF2-40B4-BE49-F238E27FC236}">
                <a16:creationId xmlns:a16="http://schemas.microsoft.com/office/drawing/2014/main" id="{204B9B38-2A57-0A10-C8FC-7F392CA56D5C}"/>
              </a:ext>
            </a:extLst>
          </p:cNvPr>
          <p:cNvPicPr/>
          <p:nvPr/>
        </p:nvPicPr>
        <p:blipFill>
          <a:blip r:embed="rId4"/>
          <a:srcRect l="11629" t="29346" r="14194" b="30924"/>
          <a:stretch/>
        </p:blipFill>
        <p:spPr>
          <a:xfrm>
            <a:off x="0" y="42480"/>
            <a:ext cx="1709280" cy="430920"/>
          </a:xfrm>
          <a:prstGeom prst="rect">
            <a:avLst/>
          </a:prstGeom>
          <a:ln w="0">
            <a:noFill/>
          </a:ln>
        </p:spPr>
      </p:pic>
      <p:pic>
        <p:nvPicPr>
          <p:cNvPr id="10" name="Picture 3">
            <a:extLst>
              <a:ext uri="{FF2B5EF4-FFF2-40B4-BE49-F238E27FC236}">
                <a16:creationId xmlns:a16="http://schemas.microsoft.com/office/drawing/2014/main" id="{D270E85E-A292-E4F5-3812-12941BD4D0C6}"/>
              </a:ext>
            </a:extLst>
          </p:cNvPr>
          <p:cNvPicPr/>
          <p:nvPr/>
        </p:nvPicPr>
        <p:blipFill>
          <a:blip r:embed="rId5"/>
          <a:stretch/>
        </p:blipFill>
        <p:spPr>
          <a:xfrm>
            <a:off x="11604240" y="20520"/>
            <a:ext cx="363960" cy="549720"/>
          </a:xfrm>
          <a:prstGeom prst="rect">
            <a:avLst/>
          </a:prstGeom>
          <a:ln w="0">
            <a:noFill/>
          </a:ln>
        </p:spPr>
      </p:pic>
      <p:cxnSp>
        <p:nvCxnSpPr>
          <p:cNvPr id="13" name="Connettore diritto 12">
            <a:extLst>
              <a:ext uri="{FF2B5EF4-FFF2-40B4-BE49-F238E27FC236}">
                <a16:creationId xmlns:a16="http://schemas.microsoft.com/office/drawing/2014/main" id="{958C42CB-CFF8-BD01-0C45-27FA7E3202F0}"/>
              </a:ext>
            </a:extLst>
          </p:cNvPr>
          <p:cNvCxnSpPr>
            <a:cxnSpLocks/>
          </p:cNvCxnSpPr>
          <p:nvPr/>
        </p:nvCxnSpPr>
        <p:spPr>
          <a:xfrm flipV="1">
            <a:off x="539926" y="3131833"/>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37BEEDD0-EC12-FFEE-35E3-E6454E45FAA1}"/>
              </a:ext>
            </a:extLst>
          </p:cNvPr>
          <p:cNvCxnSpPr>
            <a:cxnSpLocks/>
          </p:cNvCxnSpPr>
          <p:nvPr/>
        </p:nvCxnSpPr>
        <p:spPr>
          <a:xfrm>
            <a:off x="530534" y="3725254"/>
            <a:ext cx="109156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1ECB0791-AD39-17BE-189A-1E466E506F80}"/>
              </a:ext>
            </a:extLst>
          </p:cNvPr>
          <p:cNvCxnSpPr>
            <a:cxnSpLocks/>
          </p:cNvCxnSpPr>
          <p:nvPr/>
        </p:nvCxnSpPr>
        <p:spPr>
          <a:xfrm flipV="1">
            <a:off x="539926" y="4235814"/>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EEED4C3C-2BD3-6899-0375-27DCB1445E2B}"/>
              </a:ext>
            </a:extLst>
          </p:cNvPr>
          <p:cNvCxnSpPr>
            <a:cxnSpLocks/>
          </p:cNvCxnSpPr>
          <p:nvPr/>
        </p:nvCxnSpPr>
        <p:spPr>
          <a:xfrm flipV="1">
            <a:off x="530534" y="4760941"/>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84961F6B-89AB-5D7D-C7C6-7E487256B052}"/>
              </a:ext>
            </a:extLst>
          </p:cNvPr>
          <p:cNvCxnSpPr>
            <a:cxnSpLocks/>
          </p:cNvCxnSpPr>
          <p:nvPr/>
        </p:nvCxnSpPr>
        <p:spPr>
          <a:xfrm flipV="1">
            <a:off x="516746" y="5332897"/>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CCA2B7B5-9822-924A-04E4-24C6DB7DBAF4}"/>
              </a:ext>
            </a:extLst>
          </p:cNvPr>
          <p:cNvCxnSpPr/>
          <p:nvPr/>
        </p:nvCxnSpPr>
        <p:spPr>
          <a:xfrm>
            <a:off x="7403054" y="1183340"/>
            <a:ext cx="0" cy="5325035"/>
          </a:xfrm>
          <a:prstGeom prst="line">
            <a:avLst/>
          </a:prstGeom>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8ACC6F2F-70B1-9650-DE6C-EEE3666AC63D}"/>
              </a:ext>
            </a:extLst>
          </p:cNvPr>
          <p:cNvSpPr txBox="1"/>
          <p:nvPr/>
        </p:nvSpPr>
        <p:spPr>
          <a:xfrm>
            <a:off x="8451924" y="6535548"/>
            <a:ext cx="3994671" cy="369332"/>
          </a:xfrm>
          <a:prstGeom prst="rect">
            <a:avLst/>
          </a:prstGeom>
          <a:noFill/>
        </p:spPr>
        <p:txBody>
          <a:bodyPr wrap="square" rtlCol="0">
            <a:spAutoFit/>
          </a:bodyPr>
          <a:lstStyle/>
          <a:p>
            <a:r>
              <a:rPr lang="it-IT" dirty="0">
                <a:solidFill>
                  <a:schemeClr val="bg2">
                    <a:lumMod val="90000"/>
                  </a:schemeClr>
                </a:solidFill>
              </a:rPr>
              <a:t>M.A. Crivellaro </a:t>
            </a:r>
            <a:r>
              <a:rPr lang="it-IT" dirty="0" err="1">
                <a:solidFill>
                  <a:schemeClr val="bg2">
                    <a:lumMod val="90000"/>
                  </a:schemeClr>
                </a:solidFill>
              </a:rPr>
              <a:t>Pneumotrieste</a:t>
            </a:r>
            <a:r>
              <a:rPr lang="it-IT" dirty="0">
                <a:solidFill>
                  <a:schemeClr val="bg2">
                    <a:lumMod val="90000"/>
                  </a:schemeClr>
                </a:solidFill>
              </a:rPr>
              <a:t> 2026 </a:t>
            </a:r>
          </a:p>
        </p:txBody>
      </p:sp>
      <p:cxnSp>
        <p:nvCxnSpPr>
          <p:cNvPr id="22" name="Connettore diritto 21">
            <a:extLst>
              <a:ext uri="{FF2B5EF4-FFF2-40B4-BE49-F238E27FC236}">
                <a16:creationId xmlns:a16="http://schemas.microsoft.com/office/drawing/2014/main" id="{627E4052-66C7-4541-654E-DA11649FC18E}"/>
              </a:ext>
            </a:extLst>
          </p:cNvPr>
          <p:cNvCxnSpPr/>
          <p:nvPr/>
        </p:nvCxnSpPr>
        <p:spPr>
          <a:xfrm>
            <a:off x="3141233" y="1183341"/>
            <a:ext cx="0" cy="5325035"/>
          </a:xfrm>
          <a:prstGeom prst="line">
            <a:avLst/>
          </a:prstGeom>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D87D7A09-B028-3055-44EC-92632B25DD1A}"/>
              </a:ext>
            </a:extLst>
          </p:cNvPr>
          <p:cNvSpPr/>
          <p:nvPr/>
        </p:nvSpPr>
        <p:spPr>
          <a:xfrm>
            <a:off x="344855" y="3079239"/>
            <a:ext cx="11212945" cy="76661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diritto 15">
            <a:extLst>
              <a:ext uri="{FF2B5EF4-FFF2-40B4-BE49-F238E27FC236}">
                <a16:creationId xmlns:a16="http://schemas.microsoft.com/office/drawing/2014/main" id="{79D08F71-DE5A-B938-D37D-C9F9298DF613}"/>
              </a:ext>
            </a:extLst>
          </p:cNvPr>
          <p:cNvCxnSpPr>
            <a:cxnSpLocks/>
          </p:cNvCxnSpPr>
          <p:nvPr/>
        </p:nvCxnSpPr>
        <p:spPr>
          <a:xfrm flipV="1">
            <a:off x="530534" y="2261905"/>
            <a:ext cx="10962042" cy="37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513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77C043-B4A7-D468-8B78-2A227FC4017D}"/>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6E09E1C6-42AB-A0A6-52F4-C388504F9F90}"/>
              </a:ext>
            </a:extLst>
          </p:cNvPr>
          <p:cNvPicPr>
            <a:picLocks noChangeAspect="1"/>
          </p:cNvPicPr>
          <p:nvPr/>
        </p:nvPicPr>
        <p:blipFill>
          <a:blip r:embed="rId2"/>
          <a:stretch>
            <a:fillRect/>
          </a:stretch>
        </p:blipFill>
        <p:spPr>
          <a:xfrm>
            <a:off x="854640" y="589320"/>
            <a:ext cx="4435038" cy="6275723"/>
          </a:xfrm>
          <a:prstGeom prst="rect">
            <a:avLst/>
          </a:prstGeom>
          <a:ln>
            <a:solidFill>
              <a:schemeClr val="tx1"/>
            </a:solidFill>
          </a:ln>
        </p:spPr>
      </p:pic>
      <p:pic>
        <p:nvPicPr>
          <p:cNvPr id="4" name="Immagine 3">
            <a:extLst>
              <a:ext uri="{FF2B5EF4-FFF2-40B4-BE49-F238E27FC236}">
                <a16:creationId xmlns:a16="http://schemas.microsoft.com/office/drawing/2014/main" id="{FEB574DE-51C9-2907-9962-03B508BD34AD}"/>
              </a:ext>
            </a:extLst>
          </p:cNvPr>
          <p:cNvPicPr>
            <a:picLocks noChangeAspect="1"/>
          </p:cNvPicPr>
          <p:nvPr/>
        </p:nvPicPr>
        <p:blipFill>
          <a:blip r:embed="rId3"/>
          <a:stretch>
            <a:fillRect/>
          </a:stretch>
        </p:blipFill>
        <p:spPr>
          <a:xfrm>
            <a:off x="6219577" y="589320"/>
            <a:ext cx="4712583" cy="6358580"/>
          </a:xfrm>
          <a:prstGeom prst="rect">
            <a:avLst/>
          </a:prstGeom>
          <a:ln>
            <a:solidFill>
              <a:schemeClr val="tx1"/>
            </a:solidFill>
          </a:ln>
        </p:spPr>
      </p:pic>
      <p:grpSp>
        <p:nvGrpSpPr>
          <p:cNvPr id="2" name="Group 1">
            <a:extLst>
              <a:ext uri="{FF2B5EF4-FFF2-40B4-BE49-F238E27FC236}">
                <a16:creationId xmlns:a16="http://schemas.microsoft.com/office/drawing/2014/main" id="{0166BE10-AC62-928A-D714-F05C3FB0B1C1}"/>
              </a:ext>
            </a:extLst>
          </p:cNvPr>
          <p:cNvGrpSpPr/>
          <p:nvPr/>
        </p:nvGrpSpPr>
        <p:grpSpPr>
          <a:xfrm>
            <a:off x="1709640" y="38160"/>
            <a:ext cx="9327960" cy="541440"/>
            <a:chOff x="1709640" y="38160"/>
            <a:chExt cx="9327960" cy="541440"/>
          </a:xfrm>
        </p:grpSpPr>
        <p:pic>
          <p:nvPicPr>
            <p:cNvPr id="5" name="Text Box 12">
              <a:extLst>
                <a:ext uri="{FF2B5EF4-FFF2-40B4-BE49-F238E27FC236}">
                  <a16:creationId xmlns:a16="http://schemas.microsoft.com/office/drawing/2014/main" id="{C49F5AD9-4C23-A13F-7F10-F85B218EBC59}"/>
                </a:ext>
              </a:extLst>
            </p:cNvPr>
            <p:cNvPicPr/>
            <p:nvPr/>
          </p:nvPicPr>
          <p:blipFill>
            <a:blip r:embed="rId4"/>
            <a:stretch/>
          </p:blipFill>
          <p:spPr>
            <a:xfrm>
              <a:off x="1709640" y="38160"/>
              <a:ext cx="9327960" cy="541440"/>
            </a:xfrm>
            <a:prstGeom prst="rect">
              <a:avLst/>
            </a:prstGeom>
            <a:ln w="0">
              <a:noFill/>
            </a:ln>
          </p:spPr>
        </p:pic>
        <p:sp>
          <p:nvSpPr>
            <p:cNvPr id="8" name="CustomShape 2">
              <a:extLst>
                <a:ext uri="{FF2B5EF4-FFF2-40B4-BE49-F238E27FC236}">
                  <a16:creationId xmlns:a16="http://schemas.microsoft.com/office/drawing/2014/main" id="{400E845C-EB67-4D3B-B947-5BA5FC743CCA}"/>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9" name="CustomShape 3">
            <a:extLst>
              <a:ext uri="{FF2B5EF4-FFF2-40B4-BE49-F238E27FC236}">
                <a16:creationId xmlns:a16="http://schemas.microsoft.com/office/drawing/2014/main" id="{24083351-04D8-9AB4-88A4-B10FA281D758}"/>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0" name="Picture 2">
            <a:extLst>
              <a:ext uri="{FF2B5EF4-FFF2-40B4-BE49-F238E27FC236}">
                <a16:creationId xmlns:a16="http://schemas.microsoft.com/office/drawing/2014/main" id="{F4834B66-149E-A29A-C091-FE08D3C0879C}"/>
              </a:ext>
            </a:extLst>
          </p:cNvPr>
          <p:cNvPicPr/>
          <p:nvPr/>
        </p:nvPicPr>
        <p:blipFill>
          <a:blip r:embed="rId5"/>
          <a:srcRect l="11629" t="29346" r="14194" b="30924"/>
          <a:stretch/>
        </p:blipFill>
        <p:spPr>
          <a:xfrm>
            <a:off x="0" y="42480"/>
            <a:ext cx="1709280" cy="430920"/>
          </a:xfrm>
          <a:prstGeom prst="rect">
            <a:avLst/>
          </a:prstGeom>
          <a:ln w="0">
            <a:noFill/>
          </a:ln>
        </p:spPr>
      </p:pic>
      <p:pic>
        <p:nvPicPr>
          <p:cNvPr id="11" name="Picture 3">
            <a:extLst>
              <a:ext uri="{FF2B5EF4-FFF2-40B4-BE49-F238E27FC236}">
                <a16:creationId xmlns:a16="http://schemas.microsoft.com/office/drawing/2014/main" id="{BD605342-051C-0094-1976-3C32ADE03B31}"/>
              </a:ext>
            </a:extLst>
          </p:cNvPr>
          <p:cNvPicPr/>
          <p:nvPr/>
        </p:nvPicPr>
        <p:blipFill>
          <a:blip r:embed="rId6"/>
          <a:stretch/>
        </p:blipFill>
        <p:spPr>
          <a:xfrm>
            <a:off x="11604240" y="20520"/>
            <a:ext cx="363960" cy="549720"/>
          </a:xfrm>
          <a:prstGeom prst="rect">
            <a:avLst/>
          </a:prstGeom>
          <a:ln w="0">
            <a:noFill/>
          </a:ln>
        </p:spPr>
      </p:pic>
      <p:sp>
        <p:nvSpPr>
          <p:cNvPr id="12" name="Freccia a destra 11">
            <a:extLst>
              <a:ext uri="{FF2B5EF4-FFF2-40B4-BE49-F238E27FC236}">
                <a16:creationId xmlns:a16="http://schemas.microsoft.com/office/drawing/2014/main" id="{239287A7-87B2-446B-5327-88ECE4025D44}"/>
              </a:ext>
            </a:extLst>
          </p:cNvPr>
          <p:cNvSpPr/>
          <p:nvPr/>
        </p:nvSpPr>
        <p:spPr>
          <a:xfrm>
            <a:off x="586078" y="1634862"/>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07B113E4-83E8-60C6-CB0B-8F3DC0D607F4}"/>
              </a:ext>
            </a:extLst>
          </p:cNvPr>
          <p:cNvSpPr/>
          <p:nvPr/>
        </p:nvSpPr>
        <p:spPr>
          <a:xfrm>
            <a:off x="5718424" y="1452276"/>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a:extLst>
              <a:ext uri="{FF2B5EF4-FFF2-40B4-BE49-F238E27FC236}">
                <a16:creationId xmlns:a16="http://schemas.microsoft.com/office/drawing/2014/main" id="{2C04D95C-9F47-955D-22E1-CFEC8CA0459B}"/>
              </a:ext>
            </a:extLst>
          </p:cNvPr>
          <p:cNvSpPr/>
          <p:nvPr/>
        </p:nvSpPr>
        <p:spPr>
          <a:xfrm>
            <a:off x="5687575" y="2678602"/>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a:extLst>
              <a:ext uri="{FF2B5EF4-FFF2-40B4-BE49-F238E27FC236}">
                <a16:creationId xmlns:a16="http://schemas.microsoft.com/office/drawing/2014/main" id="{C6EC449F-041C-386E-7B07-7483E23CDC70}"/>
              </a:ext>
            </a:extLst>
          </p:cNvPr>
          <p:cNvSpPr/>
          <p:nvPr/>
        </p:nvSpPr>
        <p:spPr>
          <a:xfrm>
            <a:off x="560172" y="2849233"/>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F3766155-F35A-08CF-C329-8EC4E5E71A99}"/>
              </a:ext>
            </a:extLst>
          </p:cNvPr>
          <p:cNvSpPr/>
          <p:nvPr/>
        </p:nvSpPr>
        <p:spPr>
          <a:xfrm>
            <a:off x="961406" y="3991087"/>
            <a:ext cx="4221506" cy="161364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8C2FFC18-EE4C-D9D1-0253-573A7F573F6A}"/>
              </a:ext>
            </a:extLst>
          </p:cNvPr>
          <p:cNvSpPr/>
          <p:nvPr/>
        </p:nvSpPr>
        <p:spPr>
          <a:xfrm>
            <a:off x="6219577" y="4268906"/>
            <a:ext cx="4651946" cy="133582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destra 18">
            <a:extLst>
              <a:ext uri="{FF2B5EF4-FFF2-40B4-BE49-F238E27FC236}">
                <a16:creationId xmlns:a16="http://schemas.microsoft.com/office/drawing/2014/main" id="{40F9F481-F542-05C5-B05A-2AF08A82B530}"/>
              </a:ext>
            </a:extLst>
          </p:cNvPr>
          <p:cNvSpPr/>
          <p:nvPr/>
        </p:nvSpPr>
        <p:spPr>
          <a:xfrm>
            <a:off x="5687575" y="2960386"/>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a destra 19">
            <a:extLst>
              <a:ext uri="{FF2B5EF4-FFF2-40B4-BE49-F238E27FC236}">
                <a16:creationId xmlns:a16="http://schemas.microsoft.com/office/drawing/2014/main" id="{9B9FD733-455C-ECED-12F1-1392165F46E8}"/>
              </a:ext>
            </a:extLst>
          </p:cNvPr>
          <p:cNvSpPr/>
          <p:nvPr/>
        </p:nvSpPr>
        <p:spPr>
          <a:xfrm>
            <a:off x="548171" y="3122960"/>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a:extLst>
              <a:ext uri="{FF2B5EF4-FFF2-40B4-BE49-F238E27FC236}">
                <a16:creationId xmlns:a16="http://schemas.microsoft.com/office/drawing/2014/main" id="{C76EB050-2A81-4268-9295-E0E149A7D42E}"/>
              </a:ext>
            </a:extLst>
          </p:cNvPr>
          <p:cNvSpPr/>
          <p:nvPr/>
        </p:nvSpPr>
        <p:spPr>
          <a:xfrm>
            <a:off x="707406" y="4971524"/>
            <a:ext cx="508000" cy="633210"/>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a:extLst>
              <a:ext uri="{FF2B5EF4-FFF2-40B4-BE49-F238E27FC236}">
                <a16:creationId xmlns:a16="http://schemas.microsoft.com/office/drawing/2014/main" id="{5BF044A3-460A-92AD-11FC-409585CB0128}"/>
              </a:ext>
            </a:extLst>
          </p:cNvPr>
          <p:cNvSpPr/>
          <p:nvPr/>
        </p:nvSpPr>
        <p:spPr>
          <a:xfrm>
            <a:off x="5904940" y="4893788"/>
            <a:ext cx="508000" cy="633210"/>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9161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26" name="Picture 2" descr="SRO%20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57200"/>
            <a:ext cx="617855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5" name="Picture 3" descr="News_asthma020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04800"/>
            <a:ext cx="3862388"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7" name="Picture 5" descr="inspe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28601"/>
            <a:ext cx="45720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113088"/>
            <a:ext cx="6019800"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97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994" y="2312988"/>
            <a:ext cx="762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9800" name="Object 8"/>
          <p:cNvGraphicFramePr>
            <a:graphicFrameLocks noChangeAspect="1"/>
          </p:cNvGraphicFramePr>
          <p:nvPr/>
        </p:nvGraphicFramePr>
        <p:xfrm>
          <a:off x="7086601" y="152400"/>
          <a:ext cx="3287713" cy="3962400"/>
        </p:xfrm>
        <a:graphic>
          <a:graphicData uri="http://schemas.openxmlformats.org/presentationml/2006/ole">
            <mc:AlternateContent xmlns:mc="http://schemas.openxmlformats.org/markup-compatibility/2006">
              <mc:Choice xmlns:v="urn:schemas-microsoft-com:vml" Requires="v">
                <p:oleObj name="Fotografia di Photo Editor " r:id="rId8" imgW="6849431" imgH="8257143" progId="MSPhotoEd.3">
                  <p:embed/>
                </p:oleObj>
              </mc:Choice>
              <mc:Fallback>
                <p:oleObj name="Fotografia di Photo Editor " r:id="rId8" imgW="6849431" imgH="8257143" progId="MSPhotoEd.3">
                  <p:embed/>
                  <p:pic>
                    <p:nvPicPr>
                      <p:cNvPr id="28980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1" y="152400"/>
                        <a:ext cx="3287713" cy="3962400"/>
                      </a:xfrm>
                      <a:prstGeom prst="rect">
                        <a:avLst/>
                      </a:prstGeom>
                      <a:noFill/>
                      <a:ln w="571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9796" name="Picture 4" descr="Img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1447800"/>
            <a:ext cx="55626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
          <p:cNvGrpSpPr/>
          <p:nvPr/>
        </p:nvGrpSpPr>
        <p:grpSpPr>
          <a:xfrm>
            <a:off x="1823120" y="38658"/>
            <a:ext cx="9327960" cy="541440"/>
            <a:chOff x="1709640" y="38160"/>
            <a:chExt cx="9327960" cy="541440"/>
          </a:xfrm>
        </p:grpSpPr>
        <p:pic>
          <p:nvPicPr>
            <p:cNvPr id="10" name="Text Box 12"/>
            <p:cNvPicPr/>
            <p:nvPr/>
          </p:nvPicPr>
          <p:blipFill>
            <a:blip r:embed="rId11"/>
            <a:stretch/>
          </p:blipFill>
          <p:spPr>
            <a:xfrm>
              <a:off x="1709640" y="38160"/>
              <a:ext cx="9327960" cy="541440"/>
            </a:xfrm>
            <a:prstGeom prst="rect">
              <a:avLst/>
            </a:prstGeom>
            <a:ln w="0">
              <a:noFill/>
            </a:ln>
          </p:spPr>
        </p:pic>
        <p:sp>
          <p:nvSpPr>
            <p:cNvPr id="11" name="CustomShape 2"/>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12" name="CustomShape 3"/>
          <p:cNvSpPr/>
          <p:nvPr/>
        </p:nvSpPr>
        <p:spPr>
          <a:xfrm>
            <a:off x="1904480" y="28938"/>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3" name="Picture 2"/>
          <p:cNvPicPr/>
          <p:nvPr/>
        </p:nvPicPr>
        <p:blipFill>
          <a:blip r:embed="rId12"/>
          <a:srcRect l="11629" t="29346" r="14194" b="30924"/>
          <a:stretch/>
        </p:blipFill>
        <p:spPr>
          <a:xfrm>
            <a:off x="113480" y="42978"/>
            <a:ext cx="1709280" cy="430920"/>
          </a:xfrm>
          <a:prstGeom prst="rect">
            <a:avLst/>
          </a:prstGeom>
          <a:ln w="0">
            <a:noFill/>
          </a:ln>
        </p:spPr>
      </p:pic>
      <p:pic>
        <p:nvPicPr>
          <p:cNvPr id="14" name="Picture 3"/>
          <p:cNvPicPr/>
          <p:nvPr/>
        </p:nvPicPr>
        <p:blipFill>
          <a:blip r:embed="rId13"/>
          <a:stretch/>
        </p:blipFill>
        <p:spPr>
          <a:xfrm>
            <a:off x="11717720" y="21018"/>
            <a:ext cx="363960" cy="549720"/>
          </a:xfrm>
          <a:prstGeom prst="rect">
            <a:avLst/>
          </a:prstGeom>
          <a:ln w="0">
            <a:noFill/>
          </a:ln>
        </p:spPr>
      </p:pic>
    </p:spTree>
    <p:extLst>
      <p:ext uri="{BB962C8B-B14F-4D97-AF65-F5344CB8AC3E}">
        <p14:creationId xmlns:p14="http://schemas.microsoft.com/office/powerpoint/2010/main" val="110239988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itolo 1"/>
          <p:cNvSpPr>
            <a:spLocks noGrp="1"/>
          </p:cNvSpPr>
          <p:nvPr>
            <p:ph type="title" idx="4294967295"/>
          </p:nvPr>
        </p:nvSpPr>
        <p:spPr>
          <a:xfrm>
            <a:off x="1873080" y="596216"/>
            <a:ext cx="9527931" cy="1143000"/>
          </a:xfrm>
        </p:spPr>
        <p:txBody>
          <a:bodyPr>
            <a:normAutofit/>
          </a:bodyPr>
          <a:lstStyle/>
          <a:p>
            <a:pPr eaLnBrk="1" hangingPunct="1"/>
            <a:r>
              <a:rPr lang="it-IT" altLang="it-IT" sz="2400" b="1" dirty="0">
                <a:solidFill>
                  <a:srgbClr val="C00000"/>
                </a:solidFill>
              </a:rPr>
              <a:t>Patologie </a:t>
            </a:r>
            <a:r>
              <a:rPr lang="it-IT" altLang="it-IT" sz="2400" b="1" u="sng" dirty="0">
                <a:solidFill>
                  <a:srgbClr val="C00000"/>
                </a:solidFill>
              </a:rPr>
              <a:t>professionali allergica </a:t>
            </a:r>
            <a:r>
              <a:rPr lang="it-IT" altLang="it-IT" sz="2400" b="1" dirty="0">
                <a:solidFill>
                  <a:srgbClr val="C00000"/>
                </a:solidFill>
              </a:rPr>
              <a:t>: epidemiologia</a:t>
            </a:r>
          </a:p>
        </p:txBody>
      </p:sp>
      <p:graphicFrame>
        <p:nvGraphicFramePr>
          <p:cNvPr id="15389" name="Group 29"/>
          <p:cNvGraphicFramePr>
            <a:graphicFrameLocks noGrp="1"/>
          </p:cNvGraphicFramePr>
          <p:nvPr>
            <p:ph idx="4294967295"/>
            <p:extLst>
              <p:ext uri="{D42A27DB-BD31-4B8C-83A1-F6EECF244321}">
                <p14:modId xmlns:p14="http://schemas.microsoft.com/office/powerpoint/2010/main" val="3819435605"/>
              </p:ext>
            </p:extLst>
          </p:nvPr>
        </p:nvGraphicFramePr>
        <p:xfrm>
          <a:off x="1837440" y="1624263"/>
          <a:ext cx="9200160" cy="5738812"/>
        </p:xfrm>
        <a:graphic>
          <a:graphicData uri="http://schemas.openxmlformats.org/drawingml/2006/table">
            <a:tbl>
              <a:tblPr/>
              <a:tblGrid>
                <a:gridCol w="2818259">
                  <a:extLst>
                    <a:ext uri="{9D8B030D-6E8A-4147-A177-3AD203B41FA5}">
                      <a16:colId xmlns:a16="http://schemas.microsoft.com/office/drawing/2014/main" val="3852576961"/>
                    </a:ext>
                  </a:extLst>
                </a:gridCol>
                <a:gridCol w="3315181">
                  <a:extLst>
                    <a:ext uri="{9D8B030D-6E8A-4147-A177-3AD203B41FA5}">
                      <a16:colId xmlns:a16="http://schemas.microsoft.com/office/drawing/2014/main" val="1573657452"/>
                    </a:ext>
                  </a:extLst>
                </a:gridCol>
                <a:gridCol w="3066720">
                  <a:extLst>
                    <a:ext uri="{9D8B030D-6E8A-4147-A177-3AD203B41FA5}">
                      <a16:colId xmlns:a16="http://schemas.microsoft.com/office/drawing/2014/main" val="3534363676"/>
                    </a:ext>
                  </a:extLst>
                </a:gridCol>
              </a:tblGrid>
              <a:tr h="37838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Patologia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Prevalenza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a:ln>
                            <a:noFill/>
                          </a:ln>
                          <a:solidFill>
                            <a:srgbClr val="FFFFFF"/>
                          </a:solidFill>
                          <a:effectLst/>
                          <a:latin typeface="Arial" panose="020B0604020202020204" pitchFamily="34" charset="0"/>
                          <a:cs typeface="Arial" panose="020B0604020202020204" pitchFamily="34" charset="0"/>
                        </a:rPr>
                        <a:t>Bibliografia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635156924"/>
                  </a:ext>
                </a:extLst>
              </a:tr>
              <a:tr h="9459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000000"/>
                          </a:solidFill>
                          <a:effectLst/>
                          <a:latin typeface="Arial" panose="020B0604020202020204" pitchFamily="34" charset="0"/>
                          <a:cs typeface="Arial" panose="020B0604020202020204" pitchFamily="34" charset="0"/>
                        </a:rPr>
                        <a:t>Asma bronchiale professionale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10-15%</a:t>
                      </a:r>
                      <a:r>
                        <a:rPr kumimoji="0" lang="it-IT" altLang="it-IT"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delle forme di Asma degli  adulti in età lavorativa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6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Nicholson  </a:t>
                      </a:r>
                      <a:r>
                        <a:rPr kumimoji="0" lang="it-IT" altLang="it-IT" sz="16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PJ,m</a:t>
                      </a:r>
                      <a:r>
                        <a:rPr kumimoji="0" lang="it-IT" altLang="it-IT" sz="16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et al. </a:t>
                      </a:r>
                      <a:r>
                        <a:rPr kumimoji="0" lang="it-IT" altLang="it-IT" sz="16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Occup</a:t>
                      </a:r>
                      <a:r>
                        <a:rPr kumimoji="0" lang="it-IT" altLang="it-IT" sz="16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it-IT" altLang="it-IT" sz="16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Environ</a:t>
                      </a:r>
                      <a:r>
                        <a:rPr kumimoji="0" lang="it-IT" altLang="it-IT" sz="16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it-IT" altLang="it-IT" sz="16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Med</a:t>
                      </a:r>
                      <a:r>
                        <a:rPr kumimoji="0" lang="it-IT" altLang="it-IT" sz="16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2005; 42:290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532081980"/>
                  </a:ext>
                </a:extLst>
              </a:tr>
              <a:tr h="135587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Rinite professionale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285750" indent="-28575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it-IT" altLang="it-IT" sz="1600" b="0" i="0" u="none" strike="noStrike" cap="none" normalizeH="0" baseline="0">
                          <a:ln>
                            <a:noFill/>
                          </a:ln>
                          <a:solidFill>
                            <a:srgbClr val="000000"/>
                          </a:solidFill>
                          <a:effectLst/>
                          <a:latin typeface="Arial" panose="020B0604020202020204" pitchFamily="34" charset="0"/>
                          <a:cs typeface="Arial" panose="020B0604020202020204" pitchFamily="34" charset="0"/>
                        </a:rPr>
                        <a:t>Spesso precede l’asma</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it-IT" altLang="it-IT" sz="1600" b="0" i="0" u="none" strike="noStrike" cap="none" normalizeH="0" baseline="0">
                          <a:ln>
                            <a:noFill/>
                          </a:ln>
                          <a:solidFill>
                            <a:srgbClr val="000000"/>
                          </a:solidFill>
                          <a:effectLst/>
                          <a:latin typeface="Arial" panose="020B0604020202020204" pitchFamily="34" charset="0"/>
                          <a:cs typeface="Arial" panose="020B0604020202020204" pitchFamily="34" charset="0"/>
                        </a:rPr>
                        <a:t>Si associa all’asma in oltre il </a:t>
                      </a:r>
                      <a:r>
                        <a:rPr kumimoji="0" lang="it-IT" altLang="it-IT" sz="1600" b="0" i="0" u="none" strike="noStrike" cap="none" normalizeH="0" baseline="0">
                          <a:ln>
                            <a:noFill/>
                          </a:ln>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70%</a:t>
                      </a:r>
                      <a:r>
                        <a:rPr kumimoji="0" lang="it-IT" altLang="it-IT" sz="1600" b="0" i="0" u="none" strike="noStrike" cap="none" normalizeH="0" baseline="0">
                          <a:ln>
                            <a:noFill/>
                          </a:ln>
                          <a:solidFill>
                            <a:srgbClr val="000000"/>
                          </a:solidFill>
                          <a:effectLst/>
                          <a:latin typeface="Arial" panose="020B0604020202020204" pitchFamily="34" charset="0"/>
                          <a:cs typeface="Arial" panose="020B0604020202020204" pitchFamily="34" charset="0"/>
                        </a:rPr>
                        <a:t> dei casi</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it-IT" altLang="it-IT" sz="1600" b="0" i="0" u="none" strike="noStrike" cap="none" normalizeH="0" baseline="0">
                          <a:ln>
                            <a:noFill/>
                          </a:ln>
                          <a:solidFill>
                            <a:srgbClr val="000000"/>
                          </a:solidFill>
                          <a:effectLst/>
                          <a:latin typeface="Arial" panose="020B0604020202020204" pitchFamily="34" charset="0"/>
                          <a:cs typeface="Arial" panose="020B0604020202020204" pitchFamily="34" charset="0"/>
                        </a:rPr>
                        <a:t> La prevalenza è stimata </a:t>
                      </a:r>
                      <a:r>
                        <a:rPr kumimoji="0" lang="it-IT" altLang="it-IT" sz="1600" b="0" i="0" u="sng" strike="noStrike" cap="none" normalizeH="0" baseline="0">
                          <a:ln>
                            <a:noFill/>
                          </a:ln>
                          <a:solidFill>
                            <a:srgbClr val="FF0000"/>
                          </a:solidFill>
                          <a:effectLst/>
                          <a:latin typeface="Arial" panose="020B0604020202020204" pitchFamily="34" charset="0"/>
                          <a:cs typeface="Arial" panose="020B0604020202020204" pitchFamily="34" charset="0"/>
                        </a:rPr>
                        <a:t>2-4 volte &gt; </a:t>
                      </a:r>
                      <a:r>
                        <a:rPr kumimoji="0" lang="it-IT" altLang="it-IT" sz="1600" b="0" i="0" u="none" strike="noStrike" cap="none" normalizeH="0" baseline="0">
                          <a:ln>
                            <a:noFill/>
                          </a:ln>
                          <a:solidFill>
                            <a:srgbClr val="000000"/>
                          </a:solidFill>
                          <a:effectLst/>
                          <a:latin typeface="Arial" panose="020B0604020202020204" pitchFamily="34" charset="0"/>
                          <a:cs typeface="Arial" panose="020B0604020202020204" pitchFamily="34" charset="0"/>
                        </a:rPr>
                        <a:t>quella dell’asma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16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Moscato G, et al. </a:t>
                      </a:r>
                      <a:r>
                        <a:rPr kumimoji="0" lang="it-IT" altLang="it-IT" sz="16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Curr</a:t>
                      </a:r>
                      <a:r>
                        <a:rPr kumimoji="0" lang="it-IT" altLang="it-IT" sz="16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it-IT" altLang="it-IT" sz="16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Opin</a:t>
                      </a:r>
                      <a:r>
                        <a:rPr kumimoji="0" lang="it-IT" altLang="it-IT" sz="16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it-IT" altLang="it-IT" sz="16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All</a:t>
                      </a:r>
                      <a:r>
                        <a:rPr kumimoji="0" lang="it-IT" altLang="it-IT" sz="16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it-IT" altLang="it-IT" sz="16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Clin</a:t>
                      </a:r>
                      <a:r>
                        <a:rPr kumimoji="0" lang="it-IT" altLang="it-IT" sz="16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it-IT" altLang="it-IT" sz="16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Immunol</a:t>
                      </a:r>
                      <a:r>
                        <a:rPr kumimoji="0" lang="it-IT" altLang="it-IT" sz="16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2009; 9:110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043317885"/>
                  </a:ext>
                </a:extLst>
              </a:tr>
              <a:tr h="9459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Polmonite da ipersensibilità </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(HP /AAE)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rgbClr val="C00000"/>
                          </a:solidFill>
                          <a:effectLst/>
                          <a:latin typeface="Arial" panose="020B0604020202020204" pitchFamily="34" charset="0"/>
                          <a:cs typeface="Arial" panose="020B0604020202020204" pitchFamily="34" charset="0"/>
                        </a:rPr>
                        <a:t>(?) Non nota. Probabilmente sottostimata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altLang="it-IT" sz="1800" b="0" i="1"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137993586"/>
                  </a:ext>
                </a:extLst>
              </a:tr>
              <a:tr h="2112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000000"/>
                          </a:solidFill>
                          <a:effectLst/>
                          <a:latin typeface="Arial" panose="020B0604020202020204" pitchFamily="34" charset="0"/>
                          <a:cs typeface="Arial" panose="020B0604020202020204" pitchFamily="34" charset="0"/>
                        </a:rPr>
                        <a:t>Dermatite da contatto</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285750" indent="-28575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it-IT" altLang="it-IT"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Incidenza: </a:t>
                      </a:r>
                      <a:r>
                        <a:rPr kumimoji="0" lang="it-IT" altLang="it-IT" sz="1600" b="0" i="0" u="none" strike="noStrike" cap="none" normalizeH="0" baseline="0" dirty="0">
                          <a:ln>
                            <a:noFill/>
                          </a:ln>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11-86</a:t>
                      </a:r>
                      <a:r>
                        <a:rPr kumimoji="0" lang="it-IT" altLang="it-IT"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casi per 100.000 lavoratori/anno</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it-IT" altLang="it-IT" sz="1600" dirty="0"/>
                        <a:t>Le dermatiti da contatto rappresentano circa il 90% delle </a:t>
                      </a:r>
                      <a:r>
                        <a:rPr lang="it-IT" altLang="it-IT" sz="1600" u="sng" dirty="0"/>
                        <a:t>malattie professionali della pelle. Causata da sostanze irritanti</a:t>
                      </a:r>
                      <a:r>
                        <a:rPr lang="it-IT" altLang="it-IT" sz="1600" u="sng" baseline="0" dirty="0"/>
                        <a:t> e sensibilizzanti.</a:t>
                      </a:r>
                      <a:endParaRPr lang="it-IT" altLang="it-IT" sz="1600" u="sng" dirty="0"/>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6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Nicholson PJ, et al Clinics in </a:t>
                      </a:r>
                      <a:r>
                        <a:rPr kumimoji="0" lang="it-IT" altLang="it-IT" sz="16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Dermatology</a:t>
                      </a:r>
                      <a:r>
                        <a:rPr kumimoji="0" lang="it-IT" altLang="it-IT" sz="16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2011: 29:325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169557759"/>
                  </a:ext>
                </a:extLst>
              </a:tr>
            </a:tbl>
          </a:graphicData>
        </a:graphic>
      </p:graphicFrame>
      <p:sp>
        <p:nvSpPr>
          <p:cNvPr id="7" name="Rettangolo 6">
            <a:extLst>
              <a:ext uri="{FF2B5EF4-FFF2-40B4-BE49-F238E27FC236}">
                <a16:creationId xmlns:a16="http://schemas.microsoft.com/office/drawing/2014/main" id="{27045D3C-3062-9B75-51F7-223F1F0DFD28}"/>
              </a:ext>
            </a:extLst>
          </p:cNvPr>
          <p:cNvSpPr/>
          <p:nvPr/>
        </p:nvSpPr>
        <p:spPr>
          <a:xfrm>
            <a:off x="1585048" y="2006328"/>
            <a:ext cx="9562765" cy="2403705"/>
          </a:xfrm>
          <a:prstGeom prst="rect">
            <a:avLst/>
          </a:prstGeom>
          <a:noFill/>
          <a:ln w="57150">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1585049" y="6087291"/>
            <a:ext cx="8952322" cy="770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5" name="Group 1"/>
          <p:cNvGrpSpPr/>
          <p:nvPr/>
        </p:nvGrpSpPr>
        <p:grpSpPr>
          <a:xfrm>
            <a:off x="1819854" y="6299143"/>
            <a:ext cx="9327960" cy="541440"/>
            <a:chOff x="1709640" y="38160"/>
            <a:chExt cx="9327960" cy="541440"/>
          </a:xfrm>
        </p:grpSpPr>
        <p:pic>
          <p:nvPicPr>
            <p:cNvPr id="16" name="Text Box 12"/>
            <p:cNvPicPr/>
            <p:nvPr/>
          </p:nvPicPr>
          <p:blipFill>
            <a:blip r:embed="rId3"/>
            <a:stretch/>
          </p:blipFill>
          <p:spPr>
            <a:xfrm>
              <a:off x="1709640" y="38160"/>
              <a:ext cx="9327960" cy="541440"/>
            </a:xfrm>
            <a:prstGeom prst="rect">
              <a:avLst/>
            </a:prstGeom>
            <a:ln w="0">
              <a:noFill/>
            </a:ln>
          </p:spPr>
        </p:pic>
        <p:sp>
          <p:nvSpPr>
            <p:cNvPr id="17" name="CustomShape 2"/>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it-IT"/>
            </a:p>
          </p:txBody>
        </p:sp>
      </p:grpSp>
      <p:sp>
        <p:nvSpPr>
          <p:cNvPr id="18" name="CustomShape 3"/>
          <p:cNvSpPr/>
          <p:nvPr/>
        </p:nvSpPr>
        <p:spPr>
          <a:xfrm>
            <a:off x="1585049" y="6359109"/>
            <a:ext cx="10129405" cy="507600"/>
          </a:xfrm>
          <a:prstGeom prst="rect">
            <a:avLst/>
          </a:prstGeom>
          <a:solidFill>
            <a:srgbClr val="C00000"/>
          </a:solidFill>
          <a:ln w="0">
            <a:noFill/>
          </a:ln>
        </p:spPr>
        <p:style>
          <a:lnRef idx="0">
            <a:scrgbClr r="0" g="0" b="0"/>
          </a:lnRef>
          <a:fillRef idx="0">
            <a:scrgbClr r="0" g="0" b="0"/>
          </a:fillRef>
          <a:effectRef idx="0">
            <a:scrgbClr r="0" g="0" b="0"/>
          </a:effectRef>
          <a:fontRef idx="minor"/>
        </p:style>
        <p:txBody>
          <a:bodyPr/>
          <a:lstStyle/>
          <a:p>
            <a:endParaRPr lang="it-IT"/>
          </a:p>
        </p:txBody>
      </p:sp>
      <p:pic>
        <p:nvPicPr>
          <p:cNvPr id="19" name="Picture 2"/>
          <p:cNvPicPr/>
          <p:nvPr/>
        </p:nvPicPr>
        <p:blipFill>
          <a:blip r:embed="rId4"/>
          <a:srcRect l="11629" t="29346" r="14194" b="30924"/>
          <a:stretch/>
        </p:blipFill>
        <p:spPr>
          <a:xfrm>
            <a:off x="0" y="6354403"/>
            <a:ext cx="1709280" cy="512306"/>
          </a:xfrm>
          <a:prstGeom prst="rect">
            <a:avLst/>
          </a:prstGeom>
          <a:ln w="0">
            <a:noFill/>
          </a:ln>
        </p:spPr>
      </p:pic>
      <p:pic>
        <p:nvPicPr>
          <p:cNvPr id="20" name="Picture 3"/>
          <p:cNvPicPr/>
          <p:nvPr/>
        </p:nvPicPr>
        <p:blipFill>
          <a:blip r:embed="rId5"/>
          <a:stretch/>
        </p:blipFill>
        <p:spPr>
          <a:xfrm>
            <a:off x="11683377" y="6362384"/>
            <a:ext cx="363960" cy="549720"/>
          </a:xfrm>
          <a:prstGeom prst="rect">
            <a:avLst/>
          </a:prstGeom>
          <a:ln w="0">
            <a:noFill/>
          </a:ln>
        </p:spPr>
      </p:pic>
      <p:grpSp>
        <p:nvGrpSpPr>
          <p:cNvPr id="12" name="Group 1">
            <a:extLst>
              <a:ext uri="{FF2B5EF4-FFF2-40B4-BE49-F238E27FC236}">
                <a16:creationId xmlns:a16="http://schemas.microsoft.com/office/drawing/2014/main" id="{929856FB-1595-4806-9B23-575D329D3E8B}"/>
              </a:ext>
            </a:extLst>
          </p:cNvPr>
          <p:cNvGrpSpPr/>
          <p:nvPr/>
        </p:nvGrpSpPr>
        <p:grpSpPr>
          <a:xfrm>
            <a:off x="1709640" y="38160"/>
            <a:ext cx="9327960" cy="541440"/>
            <a:chOff x="1709640" y="38160"/>
            <a:chExt cx="9327960" cy="541440"/>
          </a:xfrm>
        </p:grpSpPr>
        <p:pic>
          <p:nvPicPr>
            <p:cNvPr id="13" name="Text Box 12">
              <a:extLst>
                <a:ext uri="{FF2B5EF4-FFF2-40B4-BE49-F238E27FC236}">
                  <a16:creationId xmlns:a16="http://schemas.microsoft.com/office/drawing/2014/main" id="{CB66A571-0AF9-4B78-9CA6-CC7183E95214}"/>
                </a:ext>
              </a:extLst>
            </p:cNvPr>
            <p:cNvPicPr/>
            <p:nvPr/>
          </p:nvPicPr>
          <p:blipFill>
            <a:blip r:embed="rId3"/>
            <a:stretch/>
          </p:blipFill>
          <p:spPr>
            <a:xfrm>
              <a:off x="1709640" y="38160"/>
              <a:ext cx="9327960" cy="541440"/>
            </a:xfrm>
            <a:prstGeom prst="rect">
              <a:avLst/>
            </a:prstGeom>
            <a:ln w="0">
              <a:noFill/>
            </a:ln>
          </p:spPr>
        </p:pic>
        <p:sp>
          <p:nvSpPr>
            <p:cNvPr id="14" name="CustomShape 2">
              <a:extLst>
                <a:ext uri="{FF2B5EF4-FFF2-40B4-BE49-F238E27FC236}">
                  <a16:creationId xmlns:a16="http://schemas.microsoft.com/office/drawing/2014/main" id="{E5586CF1-8A09-483C-91A2-0724DD433C52}"/>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21" name="CustomShape 3">
            <a:extLst>
              <a:ext uri="{FF2B5EF4-FFF2-40B4-BE49-F238E27FC236}">
                <a16:creationId xmlns:a16="http://schemas.microsoft.com/office/drawing/2014/main" id="{2CB90E14-98E8-42FD-87AA-4BE0F9C692A3}"/>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22" name="Picture 2">
            <a:extLst>
              <a:ext uri="{FF2B5EF4-FFF2-40B4-BE49-F238E27FC236}">
                <a16:creationId xmlns:a16="http://schemas.microsoft.com/office/drawing/2014/main" id="{12E0FACE-01C7-486A-A19B-0119AD8FB6AD}"/>
              </a:ext>
            </a:extLst>
          </p:cNvPr>
          <p:cNvPicPr/>
          <p:nvPr/>
        </p:nvPicPr>
        <p:blipFill>
          <a:blip r:embed="rId4"/>
          <a:srcRect l="11629" t="29346" r="14194" b="30924"/>
          <a:stretch/>
        </p:blipFill>
        <p:spPr>
          <a:xfrm>
            <a:off x="0" y="42480"/>
            <a:ext cx="1709280" cy="430920"/>
          </a:xfrm>
          <a:prstGeom prst="rect">
            <a:avLst/>
          </a:prstGeom>
          <a:ln w="0">
            <a:noFill/>
          </a:ln>
        </p:spPr>
      </p:pic>
      <p:pic>
        <p:nvPicPr>
          <p:cNvPr id="23" name="Picture 3">
            <a:extLst>
              <a:ext uri="{FF2B5EF4-FFF2-40B4-BE49-F238E27FC236}">
                <a16:creationId xmlns:a16="http://schemas.microsoft.com/office/drawing/2014/main" id="{9D87B012-8145-4B67-AECA-1A96117556BF}"/>
              </a:ext>
            </a:extLst>
          </p:cNvPr>
          <p:cNvPicPr/>
          <p:nvPr/>
        </p:nvPicPr>
        <p:blipFill>
          <a:blip r:embed="rId5"/>
          <a:stretch/>
        </p:blipFill>
        <p:spPr>
          <a:xfrm>
            <a:off x="11604240" y="20520"/>
            <a:ext cx="363960" cy="549720"/>
          </a:xfrm>
          <a:prstGeom prst="rect">
            <a:avLst/>
          </a:prstGeom>
          <a:ln w="0">
            <a:noFill/>
          </a:ln>
        </p:spPr>
      </p:pic>
      <p:grpSp>
        <p:nvGrpSpPr>
          <p:cNvPr id="24" name="Group 1">
            <a:extLst>
              <a:ext uri="{FF2B5EF4-FFF2-40B4-BE49-F238E27FC236}">
                <a16:creationId xmlns:a16="http://schemas.microsoft.com/office/drawing/2014/main" id="{E92FA2B9-0D34-4396-AC1B-D77951620A5A}"/>
              </a:ext>
            </a:extLst>
          </p:cNvPr>
          <p:cNvGrpSpPr/>
          <p:nvPr/>
        </p:nvGrpSpPr>
        <p:grpSpPr>
          <a:xfrm>
            <a:off x="1756080" y="47880"/>
            <a:ext cx="9327960" cy="541440"/>
            <a:chOff x="1709640" y="38160"/>
            <a:chExt cx="9327960" cy="541440"/>
          </a:xfrm>
        </p:grpSpPr>
        <p:pic>
          <p:nvPicPr>
            <p:cNvPr id="25" name="Text Box 12">
              <a:extLst>
                <a:ext uri="{FF2B5EF4-FFF2-40B4-BE49-F238E27FC236}">
                  <a16:creationId xmlns:a16="http://schemas.microsoft.com/office/drawing/2014/main" id="{582DA937-02F8-4FDA-BA0B-85E898064F6C}"/>
                </a:ext>
              </a:extLst>
            </p:cNvPr>
            <p:cNvPicPr/>
            <p:nvPr/>
          </p:nvPicPr>
          <p:blipFill>
            <a:blip r:embed="rId3"/>
            <a:stretch/>
          </p:blipFill>
          <p:spPr>
            <a:xfrm>
              <a:off x="1709640" y="38160"/>
              <a:ext cx="9327960" cy="541440"/>
            </a:xfrm>
            <a:prstGeom prst="rect">
              <a:avLst/>
            </a:prstGeom>
            <a:ln w="0">
              <a:noFill/>
            </a:ln>
          </p:spPr>
        </p:pic>
        <p:sp>
          <p:nvSpPr>
            <p:cNvPr id="26" name="CustomShape 2">
              <a:extLst>
                <a:ext uri="{FF2B5EF4-FFF2-40B4-BE49-F238E27FC236}">
                  <a16:creationId xmlns:a16="http://schemas.microsoft.com/office/drawing/2014/main" id="{F83B02D0-A83A-4D7C-9605-F6A44039925A}"/>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27" name="CustomShape 3">
            <a:extLst>
              <a:ext uri="{FF2B5EF4-FFF2-40B4-BE49-F238E27FC236}">
                <a16:creationId xmlns:a16="http://schemas.microsoft.com/office/drawing/2014/main" id="{CF74B2E7-09FD-4316-80B4-2058CCD78478}"/>
              </a:ext>
            </a:extLst>
          </p:cNvPr>
          <p:cNvSpPr/>
          <p:nvPr/>
        </p:nvSpPr>
        <p:spPr>
          <a:xfrm>
            <a:off x="1837440" y="3816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28" name="Picture 2">
            <a:extLst>
              <a:ext uri="{FF2B5EF4-FFF2-40B4-BE49-F238E27FC236}">
                <a16:creationId xmlns:a16="http://schemas.microsoft.com/office/drawing/2014/main" id="{C2632435-ACFB-4B6D-B4B4-4EA70E52CAA0}"/>
              </a:ext>
            </a:extLst>
          </p:cNvPr>
          <p:cNvPicPr/>
          <p:nvPr/>
        </p:nvPicPr>
        <p:blipFill>
          <a:blip r:embed="rId4"/>
          <a:srcRect l="11629" t="29346" r="14194" b="30924"/>
          <a:stretch/>
        </p:blipFill>
        <p:spPr>
          <a:xfrm>
            <a:off x="46440" y="52200"/>
            <a:ext cx="1709280" cy="430920"/>
          </a:xfrm>
          <a:prstGeom prst="rect">
            <a:avLst/>
          </a:prstGeom>
          <a:ln w="0">
            <a:noFill/>
          </a:ln>
        </p:spPr>
      </p:pic>
      <p:pic>
        <p:nvPicPr>
          <p:cNvPr id="29" name="Picture 3">
            <a:extLst>
              <a:ext uri="{FF2B5EF4-FFF2-40B4-BE49-F238E27FC236}">
                <a16:creationId xmlns:a16="http://schemas.microsoft.com/office/drawing/2014/main" id="{0788CB48-40BD-40E7-990F-9792833B0AD0}"/>
              </a:ext>
            </a:extLst>
          </p:cNvPr>
          <p:cNvPicPr/>
          <p:nvPr/>
        </p:nvPicPr>
        <p:blipFill>
          <a:blip r:embed="rId5"/>
          <a:stretch/>
        </p:blipFill>
        <p:spPr>
          <a:xfrm>
            <a:off x="11650680" y="30240"/>
            <a:ext cx="363960" cy="549720"/>
          </a:xfrm>
          <a:prstGeom prst="rect">
            <a:avLst/>
          </a:prstGeom>
          <a:ln w="0">
            <a:noFill/>
          </a:ln>
        </p:spPr>
      </p:pic>
      <p:sp>
        <p:nvSpPr>
          <p:cNvPr id="3" name="Rettangolo 2">
            <a:extLst>
              <a:ext uri="{FF2B5EF4-FFF2-40B4-BE49-F238E27FC236}">
                <a16:creationId xmlns:a16="http://schemas.microsoft.com/office/drawing/2014/main" id="{76F50937-9457-B5F1-CB8A-F11F56B1749E}"/>
              </a:ext>
            </a:extLst>
          </p:cNvPr>
          <p:cNvSpPr/>
          <p:nvPr/>
        </p:nvSpPr>
        <p:spPr>
          <a:xfrm>
            <a:off x="4584032" y="6912104"/>
            <a:ext cx="2646947" cy="450972"/>
          </a:xfrm>
          <a:prstGeom prst="rect">
            <a:avLst/>
          </a:prstGeom>
          <a:solidFill>
            <a:schemeClr val="bg2"/>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7909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913299" y="1226547"/>
            <a:ext cx="8916626" cy="5519327"/>
          </a:xfrm>
          <a:prstGeom prst="rect">
            <a:avLst/>
          </a:prstGeom>
        </p:spPr>
      </p:pic>
      <p:pic>
        <p:nvPicPr>
          <p:cNvPr id="3" name="Immagine 2"/>
          <p:cNvPicPr>
            <a:picLocks noChangeAspect="1"/>
          </p:cNvPicPr>
          <p:nvPr/>
        </p:nvPicPr>
        <p:blipFill>
          <a:blip r:embed="rId4"/>
          <a:stretch>
            <a:fillRect/>
          </a:stretch>
        </p:blipFill>
        <p:spPr>
          <a:xfrm>
            <a:off x="2175602" y="64762"/>
            <a:ext cx="7662149" cy="1156523"/>
          </a:xfrm>
          <a:prstGeom prst="rect">
            <a:avLst/>
          </a:prstGeom>
          <a:ln>
            <a:noFill/>
          </a:ln>
          <a:effectLst>
            <a:outerShdw blurRad="184150" dist="241300" dir="11520000" sx="110000" sy="110000" algn="ctr">
              <a:srgbClr val="000000">
                <a:alpha val="18000"/>
              </a:srgbClr>
            </a:outerShdw>
          </a:effectLst>
        </p:spPr>
      </p:pic>
      <p:sp>
        <p:nvSpPr>
          <p:cNvPr id="5" name="CasellaDiTesto 4"/>
          <p:cNvSpPr txBox="1"/>
          <p:nvPr/>
        </p:nvSpPr>
        <p:spPr>
          <a:xfrm>
            <a:off x="9705853" y="6550223"/>
            <a:ext cx="3546691" cy="307777"/>
          </a:xfrm>
          <a:prstGeom prst="rect">
            <a:avLst/>
          </a:prstGeom>
          <a:noFill/>
        </p:spPr>
        <p:txBody>
          <a:bodyPr wrap="square" rtlCol="0">
            <a:spAutoFit/>
          </a:bodyPr>
          <a:lstStyle/>
          <a:p>
            <a:r>
              <a:rPr lang="it-IT" sz="1400" dirty="0"/>
              <a:t>A I. </a:t>
            </a:r>
            <a:r>
              <a:rPr lang="it-IT" sz="1400" dirty="0" err="1"/>
              <a:t>Tiotiu</a:t>
            </a:r>
            <a:r>
              <a:rPr lang="it-IT" sz="1400" dirty="0"/>
              <a:t> et </a:t>
            </a:r>
            <a:r>
              <a:rPr lang="it-IT" sz="1400" dirty="0" err="1"/>
              <a:t>all</a:t>
            </a:r>
            <a:r>
              <a:rPr lang="it-IT" sz="1400" dirty="0"/>
              <a:t>. 2020, 17,4553</a:t>
            </a:r>
          </a:p>
        </p:txBody>
      </p:sp>
      <p:cxnSp>
        <p:nvCxnSpPr>
          <p:cNvPr id="7" name="Connettore 2 6">
            <a:extLst>
              <a:ext uri="{FF2B5EF4-FFF2-40B4-BE49-F238E27FC236}">
                <a16:creationId xmlns:a16="http://schemas.microsoft.com/office/drawing/2014/main" id="{D06D5FEF-839A-4A97-80FF-CC6322212632}"/>
              </a:ext>
            </a:extLst>
          </p:cNvPr>
          <p:cNvCxnSpPr/>
          <p:nvPr/>
        </p:nvCxnSpPr>
        <p:spPr>
          <a:xfrm>
            <a:off x="1650997" y="4584700"/>
            <a:ext cx="5246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976610B0-E427-4518-9845-30C221ABF42C}"/>
              </a:ext>
            </a:extLst>
          </p:cNvPr>
          <p:cNvCxnSpPr/>
          <p:nvPr/>
        </p:nvCxnSpPr>
        <p:spPr>
          <a:xfrm>
            <a:off x="1651001" y="4787900"/>
            <a:ext cx="5246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AA7E8FB6-94ED-473D-8701-867D9BC0D254}"/>
              </a:ext>
            </a:extLst>
          </p:cNvPr>
          <p:cNvCxnSpPr/>
          <p:nvPr/>
        </p:nvCxnSpPr>
        <p:spPr>
          <a:xfrm>
            <a:off x="1650998" y="5003800"/>
            <a:ext cx="5246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2A603E4B-86B3-450C-AF2C-02F4A530EF35}"/>
              </a:ext>
            </a:extLst>
          </p:cNvPr>
          <p:cNvCxnSpPr/>
          <p:nvPr/>
        </p:nvCxnSpPr>
        <p:spPr>
          <a:xfrm>
            <a:off x="1650999" y="5194300"/>
            <a:ext cx="5246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D6C2C653-9FC2-446A-B827-72C79C7072C9}"/>
              </a:ext>
            </a:extLst>
          </p:cNvPr>
          <p:cNvCxnSpPr/>
          <p:nvPr/>
        </p:nvCxnSpPr>
        <p:spPr>
          <a:xfrm>
            <a:off x="1651001" y="4305300"/>
            <a:ext cx="5246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5FA37E70-41FC-4590-A17B-BEB736AB9FFA}"/>
              </a:ext>
            </a:extLst>
          </p:cNvPr>
          <p:cNvCxnSpPr/>
          <p:nvPr/>
        </p:nvCxnSpPr>
        <p:spPr>
          <a:xfrm>
            <a:off x="1650995" y="5702300"/>
            <a:ext cx="5246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EA5C4063-2B43-4921-B995-19A4D5ED6E82}"/>
              </a:ext>
            </a:extLst>
          </p:cNvPr>
          <p:cNvCxnSpPr/>
          <p:nvPr/>
        </p:nvCxnSpPr>
        <p:spPr>
          <a:xfrm>
            <a:off x="1650995" y="5943600"/>
            <a:ext cx="5246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D1B381CC-61BF-41C7-A678-E4D34B2E4534}"/>
              </a:ext>
            </a:extLst>
          </p:cNvPr>
          <p:cNvSpPr/>
          <p:nvPr/>
        </p:nvSpPr>
        <p:spPr>
          <a:xfrm>
            <a:off x="2075909" y="6227348"/>
            <a:ext cx="1093379" cy="225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18" name="Picture 2"/>
          <p:cNvPicPr/>
          <p:nvPr/>
        </p:nvPicPr>
        <p:blipFill>
          <a:blip r:embed="rId5"/>
          <a:srcRect l="11629" t="29346" r="14194" b="30924"/>
          <a:stretch/>
        </p:blipFill>
        <p:spPr>
          <a:xfrm>
            <a:off x="10112819" y="1159738"/>
            <a:ext cx="1709280" cy="430920"/>
          </a:xfrm>
          <a:prstGeom prst="rect">
            <a:avLst/>
          </a:prstGeom>
          <a:ln w="0">
            <a:noFill/>
          </a:ln>
        </p:spPr>
      </p:pic>
      <p:pic>
        <p:nvPicPr>
          <p:cNvPr id="19" name="Picture 3"/>
          <p:cNvPicPr/>
          <p:nvPr/>
        </p:nvPicPr>
        <p:blipFill>
          <a:blip r:embed="rId6"/>
          <a:stretch/>
        </p:blipFill>
        <p:spPr>
          <a:xfrm>
            <a:off x="11822099" y="1159738"/>
            <a:ext cx="363960" cy="430920"/>
          </a:xfrm>
          <a:prstGeom prst="rect">
            <a:avLst/>
          </a:prstGeom>
          <a:ln w="0">
            <a:noFill/>
          </a:ln>
        </p:spPr>
      </p:pic>
    </p:spTree>
    <p:extLst>
      <p:ext uri="{BB962C8B-B14F-4D97-AF65-F5344CB8AC3E}">
        <p14:creationId xmlns:p14="http://schemas.microsoft.com/office/powerpoint/2010/main" val="2669505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222251" y="166689"/>
            <a:ext cx="10714567" cy="955675"/>
          </a:xfrm>
          <a:noFill/>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1" y="6189664"/>
            <a:ext cx="7977716"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1" y="6402389"/>
            <a:ext cx="736388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084" y="1428751"/>
            <a:ext cx="1155488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1" y="5178425"/>
            <a:ext cx="1155488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9" descr="Occupational Medicin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1501" y="0"/>
            <a:ext cx="1460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10"/>
          <p:cNvSpPr txBox="1">
            <a:spLocks noChangeArrowheads="1"/>
          </p:cNvSpPr>
          <p:nvPr/>
        </p:nvSpPr>
        <p:spPr bwMode="auto">
          <a:xfrm>
            <a:off x="1358900" y="2744788"/>
            <a:ext cx="10524067"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2067" tIns="41035" rIns="82067" bIns="41035">
            <a:spAutoFit/>
          </a:bodyPr>
          <a:lstStyle>
            <a:lvl1pPr defTabSz="828675">
              <a:spcBef>
                <a:spcPct val="20000"/>
              </a:spcBef>
              <a:buChar char="•"/>
              <a:defRPr sz="3200">
                <a:solidFill>
                  <a:schemeClr val="tx1"/>
                </a:solidFill>
                <a:latin typeface="Times New Roman" pitchFamily="18" charset="0"/>
              </a:defRPr>
            </a:lvl1pPr>
            <a:lvl2pPr marL="742950" indent="-285750" defTabSz="828675">
              <a:spcBef>
                <a:spcPct val="20000"/>
              </a:spcBef>
              <a:buChar char="–"/>
              <a:defRPr sz="2800">
                <a:solidFill>
                  <a:schemeClr val="tx1"/>
                </a:solidFill>
                <a:latin typeface="Times New Roman" pitchFamily="18" charset="0"/>
              </a:defRPr>
            </a:lvl2pPr>
            <a:lvl3pPr marL="1143000" indent="-228600" defTabSz="828675">
              <a:spcBef>
                <a:spcPct val="20000"/>
              </a:spcBef>
              <a:buChar char="•"/>
              <a:defRPr sz="2400">
                <a:solidFill>
                  <a:schemeClr val="tx1"/>
                </a:solidFill>
                <a:latin typeface="Times New Roman" pitchFamily="18" charset="0"/>
              </a:defRPr>
            </a:lvl3pPr>
            <a:lvl4pPr marL="1600200" indent="-228600" defTabSz="828675">
              <a:spcBef>
                <a:spcPct val="20000"/>
              </a:spcBef>
              <a:buChar char="–"/>
              <a:defRPr sz="2000">
                <a:solidFill>
                  <a:schemeClr val="tx1"/>
                </a:solidFill>
                <a:latin typeface="Times New Roman" pitchFamily="18" charset="0"/>
              </a:defRPr>
            </a:lvl4pPr>
            <a:lvl5pPr marL="2057400" indent="-228600" defTabSz="828675">
              <a:spcBef>
                <a:spcPct val="20000"/>
              </a:spcBef>
              <a:buChar char="»"/>
              <a:defRPr sz="2000">
                <a:solidFill>
                  <a:schemeClr val="tx1"/>
                </a:solidFill>
                <a:latin typeface="Times New Roman"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1800">
                <a:latin typeface="Arial" pitchFamily="34" charset="0"/>
                <a:cs typeface="Arial" pitchFamily="34" charset="0"/>
              </a:rPr>
              <a:t>“The prevalence of asthma in working-age adult was 12% (8-15%) and the prevalence of AO in working- age asthmatics was 0,3% (0-08%).”</a:t>
            </a:r>
          </a:p>
        </p:txBody>
      </p:sp>
      <p:sp>
        <p:nvSpPr>
          <p:cNvPr id="39945" name="Text Box 11"/>
          <p:cNvSpPr txBox="1">
            <a:spLocks noChangeArrowheads="1"/>
          </p:cNvSpPr>
          <p:nvPr/>
        </p:nvSpPr>
        <p:spPr bwMode="auto">
          <a:xfrm>
            <a:off x="1358900" y="3560764"/>
            <a:ext cx="10524067" cy="11908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2067" tIns="41035" rIns="82067" bIns="41035">
            <a:spAutoFit/>
          </a:bodyPr>
          <a:lstStyle>
            <a:lvl1pPr defTabSz="828675">
              <a:spcBef>
                <a:spcPct val="20000"/>
              </a:spcBef>
              <a:buChar char="•"/>
              <a:defRPr sz="3200">
                <a:solidFill>
                  <a:schemeClr val="tx1"/>
                </a:solidFill>
                <a:latin typeface="Times New Roman" pitchFamily="18" charset="0"/>
              </a:defRPr>
            </a:lvl1pPr>
            <a:lvl2pPr marL="742950" indent="-285750" defTabSz="828675">
              <a:spcBef>
                <a:spcPct val="20000"/>
              </a:spcBef>
              <a:buChar char="–"/>
              <a:defRPr sz="2800">
                <a:solidFill>
                  <a:schemeClr val="tx1"/>
                </a:solidFill>
                <a:latin typeface="Times New Roman" pitchFamily="18" charset="0"/>
              </a:defRPr>
            </a:lvl2pPr>
            <a:lvl3pPr marL="1143000" indent="-228600" defTabSz="828675">
              <a:spcBef>
                <a:spcPct val="20000"/>
              </a:spcBef>
              <a:buChar char="•"/>
              <a:defRPr sz="2400">
                <a:solidFill>
                  <a:schemeClr val="tx1"/>
                </a:solidFill>
                <a:latin typeface="Times New Roman" pitchFamily="18" charset="0"/>
              </a:defRPr>
            </a:lvl3pPr>
            <a:lvl4pPr marL="1600200" indent="-228600" defTabSz="828675">
              <a:spcBef>
                <a:spcPct val="20000"/>
              </a:spcBef>
              <a:buChar char="–"/>
              <a:defRPr sz="2000">
                <a:solidFill>
                  <a:schemeClr val="tx1"/>
                </a:solidFill>
                <a:latin typeface="Times New Roman" pitchFamily="18" charset="0"/>
              </a:defRPr>
            </a:lvl4pPr>
            <a:lvl5pPr marL="2057400" indent="-228600" defTabSz="828675">
              <a:spcBef>
                <a:spcPct val="20000"/>
              </a:spcBef>
              <a:buChar char="»"/>
              <a:defRPr sz="2000">
                <a:solidFill>
                  <a:schemeClr val="tx1"/>
                </a:solidFill>
                <a:latin typeface="Times New Roman"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1800">
                <a:latin typeface="Arial" pitchFamily="34" charset="0"/>
                <a:cs typeface="Arial" pitchFamily="34" charset="0"/>
              </a:rPr>
              <a:t>UK guidelines suggest that all patients with new onset or reactivated asthma symptoms in adulthood should be asked their occupation and screened about work effect. Two simple questions (“are you symptoms better on days away from work, at weekends?” and “ are you symptoms  better on holidays?”) have high sensitivity when both questions are asked.</a:t>
            </a:r>
          </a:p>
        </p:txBody>
      </p:sp>
      <p:sp>
        <p:nvSpPr>
          <p:cNvPr id="39946" name="Line 14"/>
          <p:cNvSpPr>
            <a:spLocks noChangeShapeType="1"/>
          </p:cNvSpPr>
          <p:nvPr/>
        </p:nvSpPr>
        <p:spPr bwMode="auto">
          <a:xfrm>
            <a:off x="6570133" y="2274888"/>
            <a:ext cx="5207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90548" tIns="45276" rIns="90548" bIns="45276"/>
          <a:lstStyle/>
          <a:p>
            <a:endParaRPr lang="it-IT"/>
          </a:p>
        </p:txBody>
      </p:sp>
      <p:sp>
        <p:nvSpPr>
          <p:cNvPr id="39947" name="Line 15"/>
          <p:cNvSpPr>
            <a:spLocks noChangeShapeType="1"/>
          </p:cNvSpPr>
          <p:nvPr/>
        </p:nvSpPr>
        <p:spPr bwMode="auto">
          <a:xfrm>
            <a:off x="1915584" y="2546350"/>
            <a:ext cx="198966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90548" tIns="45276" rIns="90548" bIns="45276"/>
          <a:lstStyle/>
          <a:p>
            <a:endParaRPr lang="it-IT"/>
          </a:p>
        </p:txBody>
      </p:sp>
      <p:sp>
        <p:nvSpPr>
          <p:cNvPr id="39948" name="Line 16"/>
          <p:cNvSpPr>
            <a:spLocks noChangeShapeType="1"/>
          </p:cNvSpPr>
          <p:nvPr/>
        </p:nvSpPr>
        <p:spPr bwMode="auto">
          <a:xfrm>
            <a:off x="6218767" y="2546350"/>
            <a:ext cx="32512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lIns="90548" tIns="45276" rIns="90548" bIns="45276"/>
          <a:lstStyle/>
          <a:p>
            <a:endParaRPr lang="it-IT"/>
          </a:p>
        </p:txBody>
      </p:sp>
      <p:sp>
        <p:nvSpPr>
          <p:cNvPr id="39949" name="Line 15"/>
          <p:cNvSpPr>
            <a:spLocks noChangeShapeType="1"/>
          </p:cNvSpPr>
          <p:nvPr/>
        </p:nvSpPr>
        <p:spPr bwMode="auto">
          <a:xfrm>
            <a:off x="3962400" y="4419600"/>
            <a:ext cx="2946400" cy="0"/>
          </a:xfrm>
          <a:prstGeom prst="line">
            <a:avLst/>
          </a:prstGeom>
          <a:noFill/>
          <a:ln w="5715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noFill/>
              </a14:hiddenFill>
            </a:ext>
          </a:extLst>
        </p:spPr>
        <p:txBody>
          <a:bodyPr/>
          <a:lstStyle/>
          <a:p>
            <a:endParaRPr lang="it-IT"/>
          </a:p>
        </p:txBody>
      </p:sp>
      <p:sp>
        <p:nvSpPr>
          <p:cNvPr id="39951" name="Line 15"/>
          <p:cNvSpPr>
            <a:spLocks noChangeShapeType="1"/>
          </p:cNvSpPr>
          <p:nvPr/>
        </p:nvSpPr>
        <p:spPr bwMode="auto">
          <a:xfrm>
            <a:off x="1320800" y="4724400"/>
            <a:ext cx="90424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cxnSp>
        <p:nvCxnSpPr>
          <p:cNvPr id="3" name="Connettore diritto 2"/>
          <p:cNvCxnSpPr/>
          <p:nvPr/>
        </p:nvCxnSpPr>
        <p:spPr>
          <a:xfrm>
            <a:off x="8247185" y="4132385"/>
            <a:ext cx="201343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Line 15">
            <a:extLst>
              <a:ext uri="{FF2B5EF4-FFF2-40B4-BE49-F238E27FC236}">
                <a16:creationId xmlns:a16="http://schemas.microsoft.com/office/drawing/2014/main" id="{6F59642D-E05D-A910-FA1C-85E8BE2F8991}"/>
              </a:ext>
            </a:extLst>
          </p:cNvPr>
          <p:cNvSpPr>
            <a:spLocks noChangeShapeType="1"/>
          </p:cNvSpPr>
          <p:nvPr/>
        </p:nvSpPr>
        <p:spPr bwMode="auto">
          <a:xfrm>
            <a:off x="7969252" y="4438650"/>
            <a:ext cx="2946400" cy="0"/>
          </a:xfrm>
          <a:prstGeom prst="line">
            <a:avLst/>
          </a:prstGeom>
          <a:noFill/>
          <a:ln w="5715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noFill/>
              </a14:hiddenFill>
            </a:ext>
          </a:extLst>
        </p:spPr>
        <p:txBody>
          <a:bodyPr/>
          <a:lstStyle/>
          <a:p>
            <a:endParaRPr lang="it-IT"/>
          </a:p>
        </p:txBody>
      </p:sp>
      <p:sp>
        <p:nvSpPr>
          <p:cNvPr id="6" name="Line 15">
            <a:extLst>
              <a:ext uri="{FF2B5EF4-FFF2-40B4-BE49-F238E27FC236}">
                <a16:creationId xmlns:a16="http://schemas.microsoft.com/office/drawing/2014/main" id="{87077FE2-29F6-E5EB-CC30-02AC8C24ACDF}"/>
              </a:ext>
            </a:extLst>
          </p:cNvPr>
          <p:cNvSpPr>
            <a:spLocks noChangeShapeType="1"/>
          </p:cNvSpPr>
          <p:nvPr/>
        </p:nvSpPr>
        <p:spPr bwMode="auto">
          <a:xfrm>
            <a:off x="1358900" y="4724400"/>
            <a:ext cx="1041400" cy="0"/>
          </a:xfrm>
          <a:prstGeom prst="line">
            <a:avLst/>
          </a:prstGeom>
          <a:noFill/>
          <a:ln w="5715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391861285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87585" y="757120"/>
            <a:ext cx="5301407" cy="144440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4" name="Immagine 3"/>
          <p:cNvPicPr>
            <a:picLocks noChangeAspect="1"/>
          </p:cNvPicPr>
          <p:nvPr/>
        </p:nvPicPr>
        <p:blipFill>
          <a:blip r:embed="rId4"/>
          <a:stretch>
            <a:fillRect/>
          </a:stretch>
        </p:blipFill>
        <p:spPr>
          <a:xfrm>
            <a:off x="3846501" y="599401"/>
            <a:ext cx="8221042" cy="6856582"/>
          </a:xfrm>
          <a:prstGeom prst="rect">
            <a:avLst/>
          </a:prstGeom>
        </p:spPr>
      </p:pic>
      <p:sp>
        <p:nvSpPr>
          <p:cNvPr id="12" name="Freccia a destra 11">
            <a:extLst>
              <a:ext uri="{FF2B5EF4-FFF2-40B4-BE49-F238E27FC236}">
                <a16:creationId xmlns:a16="http://schemas.microsoft.com/office/drawing/2014/main" id="{692D98E6-BE43-44DB-94B6-5E27F59CDCE7}"/>
              </a:ext>
            </a:extLst>
          </p:cNvPr>
          <p:cNvSpPr/>
          <p:nvPr/>
        </p:nvSpPr>
        <p:spPr>
          <a:xfrm>
            <a:off x="4636307" y="5794361"/>
            <a:ext cx="469900" cy="889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sz="2400"/>
          </a:p>
        </p:txBody>
      </p:sp>
      <p:sp>
        <p:nvSpPr>
          <p:cNvPr id="13" name="Freccia a destra 12">
            <a:extLst>
              <a:ext uri="{FF2B5EF4-FFF2-40B4-BE49-F238E27FC236}">
                <a16:creationId xmlns:a16="http://schemas.microsoft.com/office/drawing/2014/main" id="{BCFEB39D-C199-4160-A50C-56FCE2DE388A}"/>
              </a:ext>
            </a:extLst>
          </p:cNvPr>
          <p:cNvSpPr/>
          <p:nvPr/>
        </p:nvSpPr>
        <p:spPr>
          <a:xfrm>
            <a:off x="3375132" y="4331300"/>
            <a:ext cx="469900" cy="889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sz="2400"/>
          </a:p>
        </p:txBody>
      </p:sp>
      <p:sp>
        <p:nvSpPr>
          <p:cNvPr id="14" name="Freccia a destra 13">
            <a:extLst>
              <a:ext uri="{FF2B5EF4-FFF2-40B4-BE49-F238E27FC236}">
                <a16:creationId xmlns:a16="http://schemas.microsoft.com/office/drawing/2014/main" id="{1446AE31-769D-445B-AA14-6A891EB35384}"/>
              </a:ext>
            </a:extLst>
          </p:cNvPr>
          <p:cNvSpPr/>
          <p:nvPr/>
        </p:nvSpPr>
        <p:spPr>
          <a:xfrm>
            <a:off x="3325473" y="4548891"/>
            <a:ext cx="469900" cy="889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sz="2400"/>
          </a:p>
        </p:txBody>
      </p:sp>
      <p:sp>
        <p:nvSpPr>
          <p:cNvPr id="15" name="Freccia a destra 14">
            <a:extLst>
              <a:ext uri="{FF2B5EF4-FFF2-40B4-BE49-F238E27FC236}">
                <a16:creationId xmlns:a16="http://schemas.microsoft.com/office/drawing/2014/main" id="{FF47797A-8EA9-428A-9D63-761D77EC5FE3}"/>
              </a:ext>
            </a:extLst>
          </p:cNvPr>
          <p:cNvSpPr/>
          <p:nvPr/>
        </p:nvSpPr>
        <p:spPr>
          <a:xfrm>
            <a:off x="3325473" y="4973978"/>
            <a:ext cx="469900" cy="889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sz="2400"/>
          </a:p>
        </p:txBody>
      </p:sp>
      <p:sp>
        <p:nvSpPr>
          <p:cNvPr id="17" name="Freccia a destra 16">
            <a:extLst>
              <a:ext uri="{FF2B5EF4-FFF2-40B4-BE49-F238E27FC236}">
                <a16:creationId xmlns:a16="http://schemas.microsoft.com/office/drawing/2014/main" id="{990223EC-807B-4655-948C-B7D7ACC2C594}"/>
              </a:ext>
            </a:extLst>
          </p:cNvPr>
          <p:cNvSpPr/>
          <p:nvPr/>
        </p:nvSpPr>
        <p:spPr>
          <a:xfrm>
            <a:off x="3375132" y="3970000"/>
            <a:ext cx="469900" cy="889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sz="2400"/>
          </a:p>
        </p:txBody>
      </p:sp>
      <p:sp>
        <p:nvSpPr>
          <p:cNvPr id="19" name="Freccia a destra 18">
            <a:extLst>
              <a:ext uri="{FF2B5EF4-FFF2-40B4-BE49-F238E27FC236}">
                <a16:creationId xmlns:a16="http://schemas.microsoft.com/office/drawing/2014/main" id="{6DC7A759-3409-4B22-8E17-0C44AA25AC6C}"/>
              </a:ext>
            </a:extLst>
          </p:cNvPr>
          <p:cNvSpPr/>
          <p:nvPr/>
        </p:nvSpPr>
        <p:spPr>
          <a:xfrm>
            <a:off x="4636307" y="5617569"/>
            <a:ext cx="469900" cy="889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sz="2400"/>
          </a:p>
        </p:txBody>
      </p:sp>
      <p:sp>
        <p:nvSpPr>
          <p:cNvPr id="18" name="Freccia a destra 17">
            <a:extLst>
              <a:ext uri="{FF2B5EF4-FFF2-40B4-BE49-F238E27FC236}">
                <a16:creationId xmlns:a16="http://schemas.microsoft.com/office/drawing/2014/main" id="{15F5B4DF-0901-4A62-95F8-8D451B41C8A5}"/>
              </a:ext>
            </a:extLst>
          </p:cNvPr>
          <p:cNvSpPr/>
          <p:nvPr/>
        </p:nvSpPr>
        <p:spPr>
          <a:xfrm>
            <a:off x="3375132" y="3415676"/>
            <a:ext cx="577515" cy="433049"/>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sz="2400"/>
          </a:p>
        </p:txBody>
      </p:sp>
      <p:grpSp>
        <p:nvGrpSpPr>
          <p:cNvPr id="5" name="Group 1">
            <a:extLst>
              <a:ext uri="{FF2B5EF4-FFF2-40B4-BE49-F238E27FC236}">
                <a16:creationId xmlns:a16="http://schemas.microsoft.com/office/drawing/2014/main" id="{44E6D813-3741-45D2-0646-B665405C737F}"/>
              </a:ext>
            </a:extLst>
          </p:cNvPr>
          <p:cNvGrpSpPr/>
          <p:nvPr/>
        </p:nvGrpSpPr>
        <p:grpSpPr>
          <a:xfrm>
            <a:off x="1709640" y="38160"/>
            <a:ext cx="9327960" cy="541440"/>
            <a:chOff x="1709640" y="38160"/>
            <a:chExt cx="9327960" cy="541440"/>
          </a:xfrm>
        </p:grpSpPr>
        <p:pic>
          <p:nvPicPr>
            <p:cNvPr id="6" name="Text Box 12">
              <a:extLst>
                <a:ext uri="{FF2B5EF4-FFF2-40B4-BE49-F238E27FC236}">
                  <a16:creationId xmlns:a16="http://schemas.microsoft.com/office/drawing/2014/main" id="{B1474024-7A4B-2F1A-0DD8-552DBC4B0005}"/>
                </a:ext>
              </a:extLst>
            </p:cNvPr>
            <p:cNvPicPr/>
            <p:nvPr/>
          </p:nvPicPr>
          <p:blipFill>
            <a:blip r:embed="rId5"/>
            <a:stretch/>
          </p:blipFill>
          <p:spPr>
            <a:xfrm>
              <a:off x="1709640" y="38160"/>
              <a:ext cx="9327960" cy="541440"/>
            </a:xfrm>
            <a:prstGeom prst="rect">
              <a:avLst/>
            </a:prstGeom>
            <a:ln w="0">
              <a:noFill/>
            </a:ln>
          </p:spPr>
        </p:pic>
        <p:sp>
          <p:nvSpPr>
            <p:cNvPr id="7" name="CustomShape 2">
              <a:extLst>
                <a:ext uri="{FF2B5EF4-FFF2-40B4-BE49-F238E27FC236}">
                  <a16:creationId xmlns:a16="http://schemas.microsoft.com/office/drawing/2014/main" id="{498318E8-307F-BBDA-331D-4D1D93555F64}"/>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8" name="CustomShape 3">
            <a:extLst>
              <a:ext uri="{FF2B5EF4-FFF2-40B4-BE49-F238E27FC236}">
                <a16:creationId xmlns:a16="http://schemas.microsoft.com/office/drawing/2014/main" id="{3D331062-4A2D-9FB5-1810-92AC69EB65D9}"/>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9" name="Picture 2">
            <a:extLst>
              <a:ext uri="{FF2B5EF4-FFF2-40B4-BE49-F238E27FC236}">
                <a16:creationId xmlns:a16="http://schemas.microsoft.com/office/drawing/2014/main" id="{0633C40E-9699-8BB3-1BBC-DFB0153F3730}"/>
              </a:ext>
            </a:extLst>
          </p:cNvPr>
          <p:cNvPicPr/>
          <p:nvPr/>
        </p:nvPicPr>
        <p:blipFill>
          <a:blip r:embed="rId6"/>
          <a:srcRect l="11629" t="29346" r="14194" b="30924"/>
          <a:stretch/>
        </p:blipFill>
        <p:spPr>
          <a:xfrm>
            <a:off x="0" y="42480"/>
            <a:ext cx="1709280" cy="430920"/>
          </a:xfrm>
          <a:prstGeom prst="rect">
            <a:avLst/>
          </a:prstGeom>
          <a:ln w="0">
            <a:noFill/>
          </a:ln>
        </p:spPr>
      </p:pic>
      <p:pic>
        <p:nvPicPr>
          <p:cNvPr id="10" name="Picture 3">
            <a:extLst>
              <a:ext uri="{FF2B5EF4-FFF2-40B4-BE49-F238E27FC236}">
                <a16:creationId xmlns:a16="http://schemas.microsoft.com/office/drawing/2014/main" id="{B0959D45-1A65-6E99-4D30-77DACC37F272}"/>
              </a:ext>
            </a:extLst>
          </p:cNvPr>
          <p:cNvPicPr/>
          <p:nvPr/>
        </p:nvPicPr>
        <p:blipFill>
          <a:blip r:embed="rId7"/>
          <a:stretch/>
        </p:blipFill>
        <p:spPr>
          <a:xfrm>
            <a:off x="11604240" y="20520"/>
            <a:ext cx="363960" cy="549720"/>
          </a:xfrm>
          <a:prstGeom prst="rect">
            <a:avLst/>
          </a:prstGeom>
          <a:ln w="0">
            <a:noFill/>
          </a:ln>
        </p:spPr>
      </p:pic>
      <p:pic>
        <p:nvPicPr>
          <p:cNvPr id="11" name="Immagine 10"/>
          <p:cNvPicPr>
            <a:picLocks noChangeAspect="1"/>
          </p:cNvPicPr>
          <p:nvPr/>
        </p:nvPicPr>
        <p:blipFill>
          <a:blip r:embed="rId8"/>
          <a:stretch>
            <a:fillRect/>
          </a:stretch>
        </p:blipFill>
        <p:spPr>
          <a:xfrm>
            <a:off x="122485" y="6450718"/>
            <a:ext cx="3501189" cy="263677"/>
          </a:xfrm>
          <a:prstGeom prst="rect">
            <a:avLst/>
          </a:prstGeom>
        </p:spPr>
      </p:pic>
    </p:spTree>
    <p:extLst>
      <p:ext uri="{BB962C8B-B14F-4D97-AF65-F5344CB8AC3E}">
        <p14:creationId xmlns:p14="http://schemas.microsoft.com/office/powerpoint/2010/main" val="952281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E655CCB-92A3-4794-BC5E-CF688EE8CCDE}"/>
              </a:ext>
            </a:extLst>
          </p:cNvPr>
          <p:cNvPicPr>
            <a:picLocks noChangeAspect="1"/>
          </p:cNvPicPr>
          <p:nvPr/>
        </p:nvPicPr>
        <p:blipFill>
          <a:blip r:embed="rId3"/>
          <a:stretch>
            <a:fillRect/>
          </a:stretch>
        </p:blipFill>
        <p:spPr>
          <a:xfrm>
            <a:off x="1090385" y="2596132"/>
            <a:ext cx="10171416" cy="3949153"/>
          </a:xfrm>
          <a:prstGeom prst="rect">
            <a:avLst/>
          </a:prstGeom>
          <a:ln>
            <a:solidFill>
              <a:schemeClr val="tx2">
                <a:lumMod val="75000"/>
                <a:lumOff val="25000"/>
              </a:schemeClr>
            </a:solidFill>
          </a:ln>
        </p:spPr>
      </p:pic>
      <p:sp>
        <p:nvSpPr>
          <p:cNvPr id="3" name="Rettangolo 2">
            <a:extLst>
              <a:ext uri="{FF2B5EF4-FFF2-40B4-BE49-F238E27FC236}">
                <a16:creationId xmlns:a16="http://schemas.microsoft.com/office/drawing/2014/main" id="{2449EED5-88C1-4DE0-932C-1E2867A7497C}"/>
              </a:ext>
            </a:extLst>
          </p:cNvPr>
          <p:cNvSpPr/>
          <p:nvPr/>
        </p:nvSpPr>
        <p:spPr>
          <a:xfrm>
            <a:off x="9297027" y="6545285"/>
            <a:ext cx="2949846" cy="256545"/>
          </a:xfrm>
          <a:prstGeom prst="rect">
            <a:avLst/>
          </a:prstGeom>
          <a:solidFill>
            <a:schemeClr val="bg1"/>
          </a:solidFill>
        </p:spPr>
        <p:txBody>
          <a:bodyPr wrap="none">
            <a:spAutoFit/>
          </a:bodyPr>
          <a:lstStyle/>
          <a:p>
            <a:r>
              <a:rPr lang="it-IT" sz="1067" i="1" dirty="0" err="1">
                <a:latin typeface="Lato-Italic"/>
              </a:rPr>
              <a:t>Allergy</a:t>
            </a:r>
            <a:r>
              <a:rPr lang="it-IT" sz="1067" i="1" dirty="0">
                <a:latin typeface="Lato-Italic"/>
              </a:rPr>
              <a:t>. </a:t>
            </a:r>
            <a:r>
              <a:rPr lang="it-IT" sz="1067" dirty="0">
                <a:latin typeface="Lato-Regular"/>
              </a:rPr>
              <a:t>2020;75:2753–2763. ﻿</a:t>
            </a:r>
            <a:r>
              <a:rPr lang="it-IT" sz="1067" dirty="0" err="1">
                <a:latin typeface="Lato-Regular"/>
              </a:rPr>
              <a:t>wileyonlinelibrary</a:t>
            </a:r>
            <a:endParaRPr lang="it-IT" sz="2400" dirty="0"/>
          </a:p>
        </p:txBody>
      </p:sp>
      <p:pic>
        <p:nvPicPr>
          <p:cNvPr id="4" name="Immagine 3">
            <a:extLst>
              <a:ext uri="{FF2B5EF4-FFF2-40B4-BE49-F238E27FC236}">
                <a16:creationId xmlns:a16="http://schemas.microsoft.com/office/drawing/2014/main" id="{E5E1AC8D-767F-411B-B78B-E7063480E167}"/>
              </a:ext>
            </a:extLst>
          </p:cNvPr>
          <p:cNvPicPr>
            <a:picLocks noChangeAspect="1"/>
          </p:cNvPicPr>
          <p:nvPr/>
        </p:nvPicPr>
        <p:blipFill>
          <a:blip r:embed="rId4"/>
          <a:stretch>
            <a:fillRect/>
          </a:stretch>
        </p:blipFill>
        <p:spPr>
          <a:xfrm>
            <a:off x="3568608" y="720463"/>
            <a:ext cx="6082393" cy="1854459"/>
          </a:xfrm>
          <a:prstGeom prst="rect">
            <a:avLst/>
          </a:prstGeom>
          <a:ln>
            <a:solidFill>
              <a:schemeClr val="tx1"/>
            </a:solidFill>
          </a:ln>
        </p:spPr>
      </p:pic>
      <p:sp>
        <p:nvSpPr>
          <p:cNvPr id="7" name="Freccia in giù 6">
            <a:extLst>
              <a:ext uri="{FF2B5EF4-FFF2-40B4-BE49-F238E27FC236}">
                <a16:creationId xmlns:a16="http://schemas.microsoft.com/office/drawing/2014/main" id="{D79B59D7-83C7-4FC5-B775-A82BA7C4796A}"/>
              </a:ext>
            </a:extLst>
          </p:cNvPr>
          <p:cNvSpPr/>
          <p:nvPr/>
        </p:nvSpPr>
        <p:spPr>
          <a:xfrm rot="5400000">
            <a:off x="8713646" y="3384321"/>
            <a:ext cx="382669" cy="830535"/>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8" name="Freccia in giù 7">
            <a:extLst>
              <a:ext uri="{FF2B5EF4-FFF2-40B4-BE49-F238E27FC236}">
                <a16:creationId xmlns:a16="http://schemas.microsoft.com/office/drawing/2014/main" id="{15E40B8F-5FF0-4024-9936-F414CF928264}"/>
              </a:ext>
            </a:extLst>
          </p:cNvPr>
          <p:cNvSpPr/>
          <p:nvPr/>
        </p:nvSpPr>
        <p:spPr>
          <a:xfrm rot="5400000">
            <a:off x="7981391" y="3662321"/>
            <a:ext cx="382669" cy="830535"/>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9" name="Freccia in giù 8">
            <a:extLst>
              <a:ext uri="{FF2B5EF4-FFF2-40B4-BE49-F238E27FC236}">
                <a16:creationId xmlns:a16="http://schemas.microsoft.com/office/drawing/2014/main" id="{E20B4E31-6EBB-4CCC-908F-399849A1DD63}"/>
              </a:ext>
            </a:extLst>
          </p:cNvPr>
          <p:cNvSpPr/>
          <p:nvPr/>
        </p:nvSpPr>
        <p:spPr>
          <a:xfrm rot="5400000">
            <a:off x="7987100" y="4235534"/>
            <a:ext cx="382669" cy="830535"/>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11" name="Freccia in giù 10">
            <a:extLst>
              <a:ext uri="{FF2B5EF4-FFF2-40B4-BE49-F238E27FC236}">
                <a16:creationId xmlns:a16="http://schemas.microsoft.com/office/drawing/2014/main" id="{62B42AD2-F8D6-4265-A212-860B8C5B1993}"/>
              </a:ext>
            </a:extLst>
          </p:cNvPr>
          <p:cNvSpPr/>
          <p:nvPr/>
        </p:nvSpPr>
        <p:spPr>
          <a:xfrm rot="5400000">
            <a:off x="8829922" y="4933710"/>
            <a:ext cx="382669" cy="830535"/>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12" name="Immagine 11">
            <a:extLst>
              <a:ext uri="{FF2B5EF4-FFF2-40B4-BE49-F238E27FC236}">
                <a16:creationId xmlns:a16="http://schemas.microsoft.com/office/drawing/2014/main" id="{AC0D8B8B-11BC-44FF-A296-861FA765A8CC}"/>
              </a:ext>
            </a:extLst>
          </p:cNvPr>
          <p:cNvPicPr>
            <a:picLocks noChangeAspect="1"/>
          </p:cNvPicPr>
          <p:nvPr/>
        </p:nvPicPr>
        <p:blipFill>
          <a:blip r:embed="rId5"/>
          <a:stretch>
            <a:fillRect/>
          </a:stretch>
        </p:blipFill>
        <p:spPr>
          <a:xfrm>
            <a:off x="9958455" y="2889175"/>
            <a:ext cx="1143160" cy="1079651"/>
          </a:xfrm>
          <a:prstGeom prst="rect">
            <a:avLst/>
          </a:prstGeom>
        </p:spPr>
      </p:pic>
      <p:pic>
        <p:nvPicPr>
          <p:cNvPr id="13" name="Immagine 12">
            <a:extLst>
              <a:ext uri="{FF2B5EF4-FFF2-40B4-BE49-F238E27FC236}">
                <a16:creationId xmlns:a16="http://schemas.microsoft.com/office/drawing/2014/main" id="{71BC3737-C38B-4CB3-AFF5-B3DEBF38C86B}"/>
              </a:ext>
            </a:extLst>
          </p:cNvPr>
          <p:cNvPicPr>
            <a:picLocks noChangeAspect="1"/>
          </p:cNvPicPr>
          <p:nvPr/>
        </p:nvPicPr>
        <p:blipFill>
          <a:blip r:embed="rId6"/>
          <a:stretch>
            <a:fillRect/>
          </a:stretch>
        </p:blipFill>
        <p:spPr>
          <a:xfrm>
            <a:off x="10937952" y="1415848"/>
            <a:ext cx="1254049" cy="1032152"/>
          </a:xfrm>
          <a:prstGeom prst="rect">
            <a:avLst/>
          </a:prstGeom>
        </p:spPr>
      </p:pic>
      <p:grpSp>
        <p:nvGrpSpPr>
          <p:cNvPr id="5" name="Group 1">
            <a:extLst>
              <a:ext uri="{FF2B5EF4-FFF2-40B4-BE49-F238E27FC236}">
                <a16:creationId xmlns:a16="http://schemas.microsoft.com/office/drawing/2014/main" id="{00957998-CCA6-7561-1293-EF4BD8DF70F2}"/>
              </a:ext>
            </a:extLst>
          </p:cNvPr>
          <p:cNvGrpSpPr/>
          <p:nvPr/>
        </p:nvGrpSpPr>
        <p:grpSpPr>
          <a:xfrm>
            <a:off x="1709640" y="38160"/>
            <a:ext cx="9327960" cy="541440"/>
            <a:chOff x="1709640" y="38160"/>
            <a:chExt cx="9327960" cy="541440"/>
          </a:xfrm>
        </p:grpSpPr>
        <p:pic>
          <p:nvPicPr>
            <p:cNvPr id="6" name="Text Box 12">
              <a:extLst>
                <a:ext uri="{FF2B5EF4-FFF2-40B4-BE49-F238E27FC236}">
                  <a16:creationId xmlns:a16="http://schemas.microsoft.com/office/drawing/2014/main" id="{07C627FA-C48C-85CA-6FCE-6C83667ECE87}"/>
                </a:ext>
              </a:extLst>
            </p:cNvPr>
            <p:cNvPicPr/>
            <p:nvPr/>
          </p:nvPicPr>
          <p:blipFill>
            <a:blip r:embed="rId7"/>
            <a:stretch/>
          </p:blipFill>
          <p:spPr>
            <a:xfrm>
              <a:off x="1709640" y="38160"/>
              <a:ext cx="9327960" cy="541440"/>
            </a:xfrm>
            <a:prstGeom prst="rect">
              <a:avLst/>
            </a:prstGeom>
            <a:ln w="0">
              <a:noFill/>
            </a:ln>
          </p:spPr>
        </p:pic>
        <p:sp>
          <p:nvSpPr>
            <p:cNvPr id="10" name="CustomShape 2">
              <a:extLst>
                <a:ext uri="{FF2B5EF4-FFF2-40B4-BE49-F238E27FC236}">
                  <a16:creationId xmlns:a16="http://schemas.microsoft.com/office/drawing/2014/main" id="{B2C754F4-BDFB-6901-6853-79A0A4154C5C}"/>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14" name="CustomShape 3">
            <a:extLst>
              <a:ext uri="{FF2B5EF4-FFF2-40B4-BE49-F238E27FC236}">
                <a16:creationId xmlns:a16="http://schemas.microsoft.com/office/drawing/2014/main" id="{2456C3F8-7AE7-0458-9FE2-0F757253A650}"/>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5" name="Picture 2">
            <a:extLst>
              <a:ext uri="{FF2B5EF4-FFF2-40B4-BE49-F238E27FC236}">
                <a16:creationId xmlns:a16="http://schemas.microsoft.com/office/drawing/2014/main" id="{8191425D-2E5D-2488-5329-80593C3F8788}"/>
              </a:ext>
            </a:extLst>
          </p:cNvPr>
          <p:cNvPicPr/>
          <p:nvPr/>
        </p:nvPicPr>
        <p:blipFill>
          <a:blip r:embed="rId8"/>
          <a:srcRect l="11629" t="29346" r="14194" b="30924"/>
          <a:stretch/>
        </p:blipFill>
        <p:spPr>
          <a:xfrm>
            <a:off x="0" y="42480"/>
            <a:ext cx="1709280" cy="430920"/>
          </a:xfrm>
          <a:prstGeom prst="rect">
            <a:avLst/>
          </a:prstGeom>
          <a:ln w="0">
            <a:noFill/>
          </a:ln>
        </p:spPr>
      </p:pic>
      <p:pic>
        <p:nvPicPr>
          <p:cNvPr id="16" name="Picture 3">
            <a:extLst>
              <a:ext uri="{FF2B5EF4-FFF2-40B4-BE49-F238E27FC236}">
                <a16:creationId xmlns:a16="http://schemas.microsoft.com/office/drawing/2014/main" id="{0FEB3C85-A117-4D2A-A8CC-FE2A2E354FA1}"/>
              </a:ext>
            </a:extLst>
          </p:cNvPr>
          <p:cNvPicPr/>
          <p:nvPr/>
        </p:nvPicPr>
        <p:blipFill>
          <a:blip r:embed="rId9"/>
          <a:stretch/>
        </p:blipFill>
        <p:spPr>
          <a:xfrm>
            <a:off x="11604240" y="20520"/>
            <a:ext cx="363960" cy="549720"/>
          </a:xfrm>
          <a:prstGeom prst="rect">
            <a:avLst/>
          </a:prstGeom>
          <a:ln w="0">
            <a:noFill/>
          </a:ln>
        </p:spPr>
      </p:pic>
    </p:spTree>
    <p:extLst>
      <p:ext uri="{BB962C8B-B14F-4D97-AF65-F5344CB8AC3E}">
        <p14:creationId xmlns:p14="http://schemas.microsoft.com/office/powerpoint/2010/main" val="2697238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5217" name="Picture 2"/>
          <p:cNvPicPr>
            <a:picLocks noChangeAspect="1" noChangeArrowheads="1"/>
          </p:cNvPicPr>
          <p:nvPr/>
        </p:nvPicPr>
        <p:blipFill>
          <a:blip r:embed="rId3"/>
          <a:srcRect/>
          <a:stretch>
            <a:fillRect/>
          </a:stretch>
        </p:blipFill>
        <p:spPr bwMode="auto">
          <a:xfrm>
            <a:off x="6488443" y="2600114"/>
            <a:ext cx="4952432" cy="4075979"/>
          </a:xfrm>
          <a:prstGeom prst="rect">
            <a:avLst/>
          </a:prstGeom>
          <a:noFill/>
          <a:ln w="9525">
            <a:noFill/>
            <a:miter lim="800000"/>
            <a:headEnd/>
            <a:tailEnd/>
          </a:ln>
        </p:spPr>
      </p:pic>
      <p:sp>
        <p:nvSpPr>
          <p:cNvPr id="394243" name="Rectangle 3"/>
          <p:cNvSpPr>
            <a:spLocks noGrp="1" noChangeArrowheads="1"/>
          </p:cNvSpPr>
          <p:nvPr>
            <p:ph type="title"/>
          </p:nvPr>
        </p:nvSpPr>
        <p:spPr>
          <a:xfrm>
            <a:off x="7853400" y="1944931"/>
            <a:ext cx="8229600" cy="1143000"/>
          </a:xfrm>
        </p:spPr>
        <p:txBody>
          <a:bodyPr>
            <a:normAutofit/>
          </a:bodyPr>
          <a:lstStyle/>
          <a:p>
            <a:pPr>
              <a:defRPr/>
            </a:pPr>
            <a:r>
              <a:rPr lang="nl-BE" sz="2000" b="1" u="sng" dirty="0">
                <a:solidFill>
                  <a:schemeClr val="accent1">
                    <a:lumMod val="75000"/>
                  </a:schemeClr>
                </a:solidFill>
              </a:rPr>
              <a:t>Fenotipi dell’asma </a:t>
            </a:r>
            <a:r>
              <a:rPr lang="nl-BE" sz="1200" b="1" u="sng" dirty="0">
                <a:solidFill>
                  <a:schemeClr val="accent1">
                    <a:lumMod val="75000"/>
                  </a:schemeClr>
                </a:solidFill>
              </a:rPr>
              <a:t>(grave)</a:t>
            </a:r>
            <a:endParaRPr lang="nl-NL" sz="2000" b="1" u="sng" dirty="0">
              <a:solidFill>
                <a:schemeClr val="accent1">
                  <a:lumMod val="75000"/>
                </a:schemeClr>
              </a:solidFill>
            </a:endParaRPr>
          </a:p>
        </p:txBody>
      </p:sp>
      <p:sp>
        <p:nvSpPr>
          <p:cNvPr id="265219" name="Text Box 4"/>
          <p:cNvSpPr txBox="1">
            <a:spLocks noChangeArrowheads="1"/>
          </p:cNvSpPr>
          <p:nvPr/>
        </p:nvSpPr>
        <p:spPr bwMode="auto">
          <a:xfrm>
            <a:off x="2952751" y="6357938"/>
            <a:ext cx="3355855" cy="369332"/>
          </a:xfrm>
          <a:prstGeom prst="rect">
            <a:avLst/>
          </a:prstGeom>
          <a:noFill/>
          <a:ln w="9525">
            <a:noFill/>
            <a:miter lim="800000"/>
            <a:headEnd/>
            <a:tailEnd/>
          </a:ln>
        </p:spPr>
        <p:txBody>
          <a:bodyPr wrap="none">
            <a:spAutoFit/>
          </a:bodyPr>
          <a:lstStyle/>
          <a:p>
            <a:r>
              <a:rPr lang="nl-BE" altLang="it-IT">
                <a:solidFill>
                  <a:srgbClr val="FFFFFF"/>
                </a:solidFill>
              </a:rPr>
              <a:t>Wenzel S., Nature Medicine 2012.</a:t>
            </a:r>
            <a:endParaRPr lang="nl-NL" altLang="it-IT">
              <a:solidFill>
                <a:srgbClr val="FFFFFF"/>
              </a:solidFill>
            </a:endParaRPr>
          </a:p>
        </p:txBody>
      </p:sp>
      <p:sp>
        <p:nvSpPr>
          <p:cNvPr id="265220" name="Tekstvak 5"/>
          <p:cNvSpPr txBox="1">
            <a:spLocks noChangeArrowheads="1"/>
          </p:cNvSpPr>
          <p:nvPr/>
        </p:nvSpPr>
        <p:spPr bwMode="auto">
          <a:xfrm>
            <a:off x="4932364" y="1344613"/>
            <a:ext cx="710451" cy="369332"/>
          </a:xfrm>
          <a:prstGeom prst="rect">
            <a:avLst/>
          </a:prstGeom>
          <a:solidFill>
            <a:schemeClr val="bg1"/>
          </a:solidFill>
          <a:ln w="9525">
            <a:noFill/>
            <a:miter lim="800000"/>
            <a:headEnd/>
            <a:tailEnd/>
          </a:ln>
        </p:spPr>
        <p:txBody>
          <a:bodyPr wrap="none">
            <a:spAutoFit/>
          </a:bodyPr>
          <a:lstStyle/>
          <a:p>
            <a:r>
              <a:rPr lang="nl-BE" altLang="it-IT" dirty="0">
                <a:solidFill>
                  <a:srgbClr val="000000"/>
                </a:solidFill>
              </a:rPr>
              <a:t>Tipo2</a:t>
            </a:r>
          </a:p>
        </p:txBody>
      </p:sp>
      <p:sp>
        <p:nvSpPr>
          <p:cNvPr id="265221" name="Tekstvak 6"/>
          <p:cNvSpPr txBox="1">
            <a:spLocks noChangeArrowheads="1"/>
          </p:cNvSpPr>
          <p:nvPr/>
        </p:nvSpPr>
        <p:spPr bwMode="auto">
          <a:xfrm>
            <a:off x="7218364" y="1344613"/>
            <a:ext cx="1138453" cy="369332"/>
          </a:xfrm>
          <a:prstGeom prst="rect">
            <a:avLst/>
          </a:prstGeom>
          <a:solidFill>
            <a:schemeClr val="bg1"/>
          </a:solidFill>
          <a:ln w="9525">
            <a:noFill/>
            <a:miter lim="800000"/>
            <a:headEnd/>
            <a:tailEnd/>
          </a:ln>
        </p:spPr>
        <p:txBody>
          <a:bodyPr wrap="none">
            <a:spAutoFit/>
          </a:bodyPr>
          <a:lstStyle/>
          <a:p>
            <a:r>
              <a:rPr lang="nl-BE" altLang="it-IT">
                <a:solidFill>
                  <a:srgbClr val="000000"/>
                </a:solidFill>
              </a:rPr>
              <a:t>Non-tipo2</a:t>
            </a:r>
          </a:p>
        </p:txBody>
      </p:sp>
      <p:pic>
        <p:nvPicPr>
          <p:cNvPr id="2" name="Immagine 1">
            <a:extLst>
              <a:ext uri="{FF2B5EF4-FFF2-40B4-BE49-F238E27FC236}">
                <a16:creationId xmlns:a16="http://schemas.microsoft.com/office/drawing/2014/main" id="{662B9E38-386F-45E0-AA20-EF6DAFCB893E}"/>
              </a:ext>
            </a:extLst>
          </p:cNvPr>
          <p:cNvPicPr>
            <a:picLocks noChangeAspect="1"/>
          </p:cNvPicPr>
          <p:nvPr/>
        </p:nvPicPr>
        <p:blipFill>
          <a:blip r:embed="rId4"/>
          <a:stretch>
            <a:fillRect/>
          </a:stretch>
        </p:blipFill>
        <p:spPr>
          <a:xfrm>
            <a:off x="7026418" y="629290"/>
            <a:ext cx="4391638" cy="1743318"/>
          </a:xfrm>
          <a:prstGeom prst="rect">
            <a:avLst/>
          </a:prstGeom>
        </p:spPr>
      </p:pic>
      <p:pic>
        <p:nvPicPr>
          <p:cNvPr id="9" name="Immagine 8">
            <a:extLst>
              <a:ext uri="{FF2B5EF4-FFF2-40B4-BE49-F238E27FC236}">
                <a16:creationId xmlns:a16="http://schemas.microsoft.com/office/drawing/2014/main" id="{3C1E42ED-5ABC-4A57-9B45-4A4FE3DFD187}"/>
              </a:ext>
            </a:extLst>
          </p:cNvPr>
          <p:cNvPicPr>
            <a:picLocks noChangeAspect="1"/>
          </p:cNvPicPr>
          <p:nvPr/>
        </p:nvPicPr>
        <p:blipFill>
          <a:blip r:embed="rId5"/>
          <a:stretch>
            <a:fillRect/>
          </a:stretch>
        </p:blipFill>
        <p:spPr>
          <a:xfrm>
            <a:off x="540220" y="756334"/>
            <a:ext cx="5292785" cy="5900630"/>
          </a:xfrm>
          <a:prstGeom prst="rect">
            <a:avLst/>
          </a:prstGeom>
        </p:spPr>
      </p:pic>
      <p:grpSp>
        <p:nvGrpSpPr>
          <p:cNvPr id="10" name="Group 1">
            <a:extLst>
              <a:ext uri="{FF2B5EF4-FFF2-40B4-BE49-F238E27FC236}">
                <a16:creationId xmlns:a16="http://schemas.microsoft.com/office/drawing/2014/main" id="{FEDDD8E0-E773-49A3-8D76-7B4C3122889B}"/>
              </a:ext>
            </a:extLst>
          </p:cNvPr>
          <p:cNvGrpSpPr/>
          <p:nvPr/>
        </p:nvGrpSpPr>
        <p:grpSpPr>
          <a:xfrm>
            <a:off x="1709640" y="38160"/>
            <a:ext cx="9327960" cy="541440"/>
            <a:chOff x="1709640" y="38160"/>
            <a:chExt cx="9327960" cy="541440"/>
          </a:xfrm>
        </p:grpSpPr>
        <p:pic>
          <p:nvPicPr>
            <p:cNvPr id="11" name="Text Box 12">
              <a:extLst>
                <a:ext uri="{FF2B5EF4-FFF2-40B4-BE49-F238E27FC236}">
                  <a16:creationId xmlns:a16="http://schemas.microsoft.com/office/drawing/2014/main" id="{10A9E6FE-3D9D-4569-B6A0-14F10C053A21}"/>
                </a:ext>
              </a:extLst>
            </p:cNvPr>
            <p:cNvPicPr/>
            <p:nvPr/>
          </p:nvPicPr>
          <p:blipFill>
            <a:blip r:embed="rId6"/>
            <a:stretch/>
          </p:blipFill>
          <p:spPr>
            <a:xfrm>
              <a:off x="1709640" y="38160"/>
              <a:ext cx="9327960" cy="541440"/>
            </a:xfrm>
            <a:prstGeom prst="rect">
              <a:avLst/>
            </a:prstGeom>
            <a:ln w="0">
              <a:noFill/>
            </a:ln>
          </p:spPr>
        </p:pic>
        <p:sp>
          <p:nvSpPr>
            <p:cNvPr id="12" name="CustomShape 2">
              <a:extLst>
                <a:ext uri="{FF2B5EF4-FFF2-40B4-BE49-F238E27FC236}">
                  <a16:creationId xmlns:a16="http://schemas.microsoft.com/office/drawing/2014/main" id="{03D026DA-5511-4C8D-81E4-7C393333F327}"/>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13" name="CustomShape 3">
            <a:extLst>
              <a:ext uri="{FF2B5EF4-FFF2-40B4-BE49-F238E27FC236}">
                <a16:creationId xmlns:a16="http://schemas.microsoft.com/office/drawing/2014/main" id="{F5404767-E70D-4E6D-AA79-CC5864550304}"/>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4" name="Picture 2">
            <a:extLst>
              <a:ext uri="{FF2B5EF4-FFF2-40B4-BE49-F238E27FC236}">
                <a16:creationId xmlns:a16="http://schemas.microsoft.com/office/drawing/2014/main" id="{217A5C11-DD4A-4FFE-833E-85E4D9257430}"/>
              </a:ext>
            </a:extLst>
          </p:cNvPr>
          <p:cNvPicPr/>
          <p:nvPr/>
        </p:nvPicPr>
        <p:blipFill>
          <a:blip r:embed="rId7"/>
          <a:srcRect l="11629" t="29346" r="14194" b="30924"/>
          <a:stretch/>
        </p:blipFill>
        <p:spPr>
          <a:xfrm>
            <a:off x="0" y="42480"/>
            <a:ext cx="1709280" cy="430920"/>
          </a:xfrm>
          <a:prstGeom prst="rect">
            <a:avLst/>
          </a:prstGeom>
          <a:ln w="0">
            <a:noFill/>
          </a:ln>
        </p:spPr>
      </p:pic>
      <p:pic>
        <p:nvPicPr>
          <p:cNvPr id="15" name="Picture 3">
            <a:extLst>
              <a:ext uri="{FF2B5EF4-FFF2-40B4-BE49-F238E27FC236}">
                <a16:creationId xmlns:a16="http://schemas.microsoft.com/office/drawing/2014/main" id="{2965BCCB-BE26-4129-98DD-0D9252364445}"/>
              </a:ext>
            </a:extLst>
          </p:cNvPr>
          <p:cNvPicPr/>
          <p:nvPr/>
        </p:nvPicPr>
        <p:blipFill>
          <a:blip r:embed="rId8"/>
          <a:stretch/>
        </p:blipFill>
        <p:spPr>
          <a:xfrm>
            <a:off x="11604240" y="20520"/>
            <a:ext cx="363960" cy="549720"/>
          </a:xfrm>
          <a:prstGeom prst="rect">
            <a:avLst/>
          </a:prstGeom>
          <a:ln w="0">
            <a:noFill/>
          </a:ln>
        </p:spPr>
      </p:pic>
      <p:sp>
        <p:nvSpPr>
          <p:cNvPr id="16" name="Freccia a destra 15">
            <a:extLst>
              <a:ext uri="{FF2B5EF4-FFF2-40B4-BE49-F238E27FC236}">
                <a16:creationId xmlns:a16="http://schemas.microsoft.com/office/drawing/2014/main" id="{FED0B851-6158-475B-BA10-B99015143CE0}"/>
              </a:ext>
            </a:extLst>
          </p:cNvPr>
          <p:cNvSpPr/>
          <p:nvPr/>
        </p:nvSpPr>
        <p:spPr>
          <a:xfrm rot="19014366">
            <a:off x="7552136" y="4706616"/>
            <a:ext cx="1012595" cy="532725"/>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Freccia a destra 16">
            <a:extLst>
              <a:ext uri="{FF2B5EF4-FFF2-40B4-BE49-F238E27FC236}">
                <a16:creationId xmlns:a16="http://schemas.microsoft.com/office/drawing/2014/main" id="{F8F8387A-171D-4E0C-9D00-812C9C159CF4}"/>
              </a:ext>
            </a:extLst>
          </p:cNvPr>
          <p:cNvSpPr/>
          <p:nvPr/>
        </p:nvSpPr>
        <p:spPr>
          <a:xfrm rot="19014366">
            <a:off x="585616" y="3831334"/>
            <a:ext cx="1012595" cy="532725"/>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5E347C0-7E33-BA35-11C7-6C07C51FE7E5}"/>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7EF08B1F-C318-0FA6-7D53-35BCE34819A8}"/>
              </a:ext>
            </a:extLst>
          </p:cNvPr>
          <p:cNvPicPr>
            <a:picLocks noChangeAspect="1"/>
          </p:cNvPicPr>
          <p:nvPr/>
        </p:nvPicPr>
        <p:blipFill>
          <a:blip r:embed="rId2"/>
          <a:stretch>
            <a:fillRect/>
          </a:stretch>
        </p:blipFill>
        <p:spPr>
          <a:xfrm>
            <a:off x="854640" y="589320"/>
            <a:ext cx="4435038" cy="6275723"/>
          </a:xfrm>
          <a:prstGeom prst="rect">
            <a:avLst/>
          </a:prstGeom>
          <a:ln>
            <a:solidFill>
              <a:schemeClr val="tx1"/>
            </a:solidFill>
          </a:ln>
        </p:spPr>
      </p:pic>
      <p:pic>
        <p:nvPicPr>
          <p:cNvPr id="4" name="Immagine 3">
            <a:extLst>
              <a:ext uri="{FF2B5EF4-FFF2-40B4-BE49-F238E27FC236}">
                <a16:creationId xmlns:a16="http://schemas.microsoft.com/office/drawing/2014/main" id="{92A50B9C-813B-D335-79D8-33795F3052D4}"/>
              </a:ext>
            </a:extLst>
          </p:cNvPr>
          <p:cNvPicPr>
            <a:picLocks noChangeAspect="1"/>
          </p:cNvPicPr>
          <p:nvPr/>
        </p:nvPicPr>
        <p:blipFill>
          <a:blip r:embed="rId3"/>
          <a:stretch>
            <a:fillRect/>
          </a:stretch>
        </p:blipFill>
        <p:spPr>
          <a:xfrm>
            <a:off x="6219577" y="589320"/>
            <a:ext cx="4712583" cy="6358580"/>
          </a:xfrm>
          <a:prstGeom prst="rect">
            <a:avLst/>
          </a:prstGeom>
          <a:ln>
            <a:solidFill>
              <a:schemeClr val="tx1"/>
            </a:solidFill>
          </a:ln>
        </p:spPr>
      </p:pic>
      <p:grpSp>
        <p:nvGrpSpPr>
          <p:cNvPr id="2" name="Group 1">
            <a:extLst>
              <a:ext uri="{FF2B5EF4-FFF2-40B4-BE49-F238E27FC236}">
                <a16:creationId xmlns:a16="http://schemas.microsoft.com/office/drawing/2014/main" id="{857E759E-E1AD-653B-BA67-0B525BC7AD82}"/>
              </a:ext>
            </a:extLst>
          </p:cNvPr>
          <p:cNvGrpSpPr/>
          <p:nvPr/>
        </p:nvGrpSpPr>
        <p:grpSpPr>
          <a:xfrm>
            <a:off x="1709640" y="38160"/>
            <a:ext cx="9327960" cy="541440"/>
            <a:chOff x="1709640" y="38160"/>
            <a:chExt cx="9327960" cy="541440"/>
          </a:xfrm>
        </p:grpSpPr>
        <p:pic>
          <p:nvPicPr>
            <p:cNvPr id="5" name="Text Box 12">
              <a:extLst>
                <a:ext uri="{FF2B5EF4-FFF2-40B4-BE49-F238E27FC236}">
                  <a16:creationId xmlns:a16="http://schemas.microsoft.com/office/drawing/2014/main" id="{55611BEE-E7FB-48E8-2A0F-D37774A1EA20}"/>
                </a:ext>
              </a:extLst>
            </p:cNvPr>
            <p:cNvPicPr/>
            <p:nvPr/>
          </p:nvPicPr>
          <p:blipFill>
            <a:blip r:embed="rId4"/>
            <a:stretch/>
          </p:blipFill>
          <p:spPr>
            <a:xfrm>
              <a:off x="1709640" y="38160"/>
              <a:ext cx="9327960" cy="541440"/>
            </a:xfrm>
            <a:prstGeom prst="rect">
              <a:avLst/>
            </a:prstGeom>
            <a:ln w="0">
              <a:noFill/>
            </a:ln>
          </p:spPr>
        </p:pic>
        <p:sp>
          <p:nvSpPr>
            <p:cNvPr id="8" name="CustomShape 2">
              <a:extLst>
                <a:ext uri="{FF2B5EF4-FFF2-40B4-BE49-F238E27FC236}">
                  <a16:creationId xmlns:a16="http://schemas.microsoft.com/office/drawing/2014/main" id="{6FAD8761-0CBA-A513-21C9-890A8CA0AA48}"/>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9" name="CustomShape 3">
            <a:extLst>
              <a:ext uri="{FF2B5EF4-FFF2-40B4-BE49-F238E27FC236}">
                <a16:creationId xmlns:a16="http://schemas.microsoft.com/office/drawing/2014/main" id="{1F91B878-E64F-4054-9747-1BE43D36B624}"/>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0" name="Picture 2">
            <a:extLst>
              <a:ext uri="{FF2B5EF4-FFF2-40B4-BE49-F238E27FC236}">
                <a16:creationId xmlns:a16="http://schemas.microsoft.com/office/drawing/2014/main" id="{2EE97C1D-DC10-0E7B-8287-5D79037228B4}"/>
              </a:ext>
            </a:extLst>
          </p:cNvPr>
          <p:cNvPicPr/>
          <p:nvPr/>
        </p:nvPicPr>
        <p:blipFill>
          <a:blip r:embed="rId5"/>
          <a:srcRect l="11629" t="29346" r="14194" b="30924"/>
          <a:stretch/>
        </p:blipFill>
        <p:spPr>
          <a:xfrm>
            <a:off x="0" y="42480"/>
            <a:ext cx="1709280" cy="430920"/>
          </a:xfrm>
          <a:prstGeom prst="rect">
            <a:avLst/>
          </a:prstGeom>
          <a:ln w="0">
            <a:noFill/>
          </a:ln>
        </p:spPr>
      </p:pic>
      <p:pic>
        <p:nvPicPr>
          <p:cNvPr id="11" name="Picture 3">
            <a:extLst>
              <a:ext uri="{FF2B5EF4-FFF2-40B4-BE49-F238E27FC236}">
                <a16:creationId xmlns:a16="http://schemas.microsoft.com/office/drawing/2014/main" id="{BBA25AD3-1D93-BA54-F98D-242974337B4B}"/>
              </a:ext>
            </a:extLst>
          </p:cNvPr>
          <p:cNvPicPr/>
          <p:nvPr/>
        </p:nvPicPr>
        <p:blipFill>
          <a:blip r:embed="rId6"/>
          <a:stretch/>
        </p:blipFill>
        <p:spPr>
          <a:xfrm>
            <a:off x="11604240" y="20520"/>
            <a:ext cx="363960" cy="549720"/>
          </a:xfrm>
          <a:prstGeom prst="rect">
            <a:avLst/>
          </a:prstGeom>
          <a:ln w="0">
            <a:noFill/>
          </a:ln>
        </p:spPr>
      </p:pic>
      <p:sp>
        <p:nvSpPr>
          <p:cNvPr id="12" name="Freccia a destra 11">
            <a:extLst>
              <a:ext uri="{FF2B5EF4-FFF2-40B4-BE49-F238E27FC236}">
                <a16:creationId xmlns:a16="http://schemas.microsoft.com/office/drawing/2014/main" id="{46BCFDAF-A306-2C7A-292A-1058B0E9892D}"/>
              </a:ext>
            </a:extLst>
          </p:cNvPr>
          <p:cNvSpPr/>
          <p:nvPr/>
        </p:nvSpPr>
        <p:spPr>
          <a:xfrm>
            <a:off x="586078" y="1634862"/>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1C91FE47-9378-0707-6295-42D53EEF0947}"/>
              </a:ext>
            </a:extLst>
          </p:cNvPr>
          <p:cNvSpPr/>
          <p:nvPr/>
        </p:nvSpPr>
        <p:spPr>
          <a:xfrm>
            <a:off x="5718424" y="1452276"/>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a:extLst>
              <a:ext uri="{FF2B5EF4-FFF2-40B4-BE49-F238E27FC236}">
                <a16:creationId xmlns:a16="http://schemas.microsoft.com/office/drawing/2014/main" id="{751CBFE5-F05A-2F80-76ED-07017BF288D3}"/>
              </a:ext>
            </a:extLst>
          </p:cNvPr>
          <p:cNvSpPr/>
          <p:nvPr/>
        </p:nvSpPr>
        <p:spPr>
          <a:xfrm>
            <a:off x="5687575" y="2678602"/>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a:extLst>
              <a:ext uri="{FF2B5EF4-FFF2-40B4-BE49-F238E27FC236}">
                <a16:creationId xmlns:a16="http://schemas.microsoft.com/office/drawing/2014/main" id="{F47077D9-000A-8923-4763-D889BAE51C4A}"/>
              </a:ext>
            </a:extLst>
          </p:cNvPr>
          <p:cNvSpPr/>
          <p:nvPr/>
        </p:nvSpPr>
        <p:spPr>
          <a:xfrm>
            <a:off x="560172" y="2849233"/>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06CF06C6-87A7-9CE9-98C7-DD083A43A8B2}"/>
              </a:ext>
            </a:extLst>
          </p:cNvPr>
          <p:cNvSpPr/>
          <p:nvPr/>
        </p:nvSpPr>
        <p:spPr>
          <a:xfrm>
            <a:off x="961406" y="3991087"/>
            <a:ext cx="4221506" cy="161364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51FD0A49-2535-4CAF-3485-B41F332BBC00}"/>
              </a:ext>
            </a:extLst>
          </p:cNvPr>
          <p:cNvSpPr/>
          <p:nvPr/>
        </p:nvSpPr>
        <p:spPr>
          <a:xfrm>
            <a:off x="6219577" y="4268906"/>
            <a:ext cx="4651946" cy="133582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destra 18">
            <a:extLst>
              <a:ext uri="{FF2B5EF4-FFF2-40B4-BE49-F238E27FC236}">
                <a16:creationId xmlns:a16="http://schemas.microsoft.com/office/drawing/2014/main" id="{7966D979-05E9-B43C-4BBA-111AEF0A4C2A}"/>
              </a:ext>
            </a:extLst>
          </p:cNvPr>
          <p:cNvSpPr/>
          <p:nvPr/>
        </p:nvSpPr>
        <p:spPr>
          <a:xfrm>
            <a:off x="5687575" y="2960386"/>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a destra 19">
            <a:extLst>
              <a:ext uri="{FF2B5EF4-FFF2-40B4-BE49-F238E27FC236}">
                <a16:creationId xmlns:a16="http://schemas.microsoft.com/office/drawing/2014/main" id="{0EA0D118-A14A-EBA1-3B92-C56F7794C24F}"/>
              </a:ext>
            </a:extLst>
          </p:cNvPr>
          <p:cNvSpPr/>
          <p:nvPr/>
        </p:nvSpPr>
        <p:spPr>
          <a:xfrm>
            <a:off x="548171" y="3122960"/>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a:extLst>
              <a:ext uri="{FF2B5EF4-FFF2-40B4-BE49-F238E27FC236}">
                <a16:creationId xmlns:a16="http://schemas.microsoft.com/office/drawing/2014/main" id="{9006BFA5-9A20-6920-4FFD-48514FFCA014}"/>
              </a:ext>
            </a:extLst>
          </p:cNvPr>
          <p:cNvSpPr/>
          <p:nvPr/>
        </p:nvSpPr>
        <p:spPr>
          <a:xfrm>
            <a:off x="695405" y="4481305"/>
            <a:ext cx="508000" cy="633210"/>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a:extLst>
              <a:ext uri="{FF2B5EF4-FFF2-40B4-BE49-F238E27FC236}">
                <a16:creationId xmlns:a16="http://schemas.microsoft.com/office/drawing/2014/main" id="{67065276-52AF-D02E-40C1-D96C97FC58FF}"/>
              </a:ext>
            </a:extLst>
          </p:cNvPr>
          <p:cNvSpPr/>
          <p:nvPr/>
        </p:nvSpPr>
        <p:spPr>
          <a:xfrm>
            <a:off x="5904940" y="4620215"/>
            <a:ext cx="508000" cy="633210"/>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3264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descr="Independent risk factors for severe asthma">
            <a:extLst>
              <a:ext uri="{FF2B5EF4-FFF2-40B4-BE49-F238E27FC236}">
                <a16:creationId xmlns:a16="http://schemas.microsoft.com/office/drawing/2014/main" id="{91246F0C-AEEA-4A61-8F3E-06D048C76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2802"/>
          <a:stretch>
            <a:fillRect/>
          </a:stretch>
        </p:blipFill>
        <p:spPr bwMode="auto">
          <a:xfrm>
            <a:off x="1136470" y="1703918"/>
            <a:ext cx="8991782" cy="408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F2A215EE-3BA6-43BB-A510-A0BB6377EBF3}"/>
              </a:ext>
            </a:extLst>
          </p:cNvPr>
          <p:cNvSpPr/>
          <p:nvPr/>
        </p:nvSpPr>
        <p:spPr>
          <a:xfrm>
            <a:off x="7968078" y="2279650"/>
            <a:ext cx="1633122" cy="35073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it-IT" altLang="it-IT" sz="2400">
              <a:solidFill>
                <a:srgbClr val="FFFFFF"/>
              </a:solidFill>
            </a:endParaRPr>
          </a:p>
        </p:txBody>
      </p:sp>
      <p:sp>
        <p:nvSpPr>
          <p:cNvPr id="51204" name="Titolo 3">
            <a:extLst>
              <a:ext uri="{FF2B5EF4-FFF2-40B4-BE49-F238E27FC236}">
                <a16:creationId xmlns:a16="http://schemas.microsoft.com/office/drawing/2014/main" id="{96EA9FB0-E142-40D5-9FF9-4C7CC1AD7DF8}"/>
              </a:ext>
            </a:extLst>
          </p:cNvPr>
          <p:cNvSpPr>
            <a:spLocks noGrp="1" noChangeArrowheads="1"/>
          </p:cNvSpPr>
          <p:nvPr>
            <p:ph type="title"/>
          </p:nvPr>
        </p:nvSpPr>
        <p:spPr>
          <a:xfrm>
            <a:off x="691677" y="570240"/>
            <a:ext cx="11239768" cy="1093744"/>
          </a:xfrm>
        </p:spPr>
        <p:txBody>
          <a:bodyPr>
            <a:noAutofit/>
          </a:bodyPr>
          <a:lstStyle/>
          <a:p>
            <a:pPr eaLnBrk="1" hangingPunct="1"/>
            <a:r>
              <a:rPr lang="it-IT" altLang="it-IT" sz="2800" dirty="0">
                <a:latin typeface="Helvetica" panose="020B0604020202020204" pitchFamily="34" charset="0"/>
                <a:cs typeface="Helvetica" panose="020B0604020202020204" pitchFamily="34" charset="0"/>
              </a:rPr>
              <a:t>Flogosi </a:t>
            </a:r>
            <a:r>
              <a:rPr lang="it-IT" altLang="it-IT" sz="2800" dirty="0" err="1">
                <a:latin typeface="Helvetica" panose="020B0604020202020204" pitchFamily="34" charset="0"/>
                <a:cs typeface="Helvetica" panose="020B0604020202020204" pitchFamily="34" charset="0"/>
              </a:rPr>
              <a:t>rinosinusale</a:t>
            </a:r>
            <a:r>
              <a:rPr lang="it-IT" altLang="it-IT" sz="2800" dirty="0">
                <a:latin typeface="Helvetica" panose="020B0604020202020204" pitchFamily="34" charset="0"/>
                <a:cs typeface="Helvetica" panose="020B0604020202020204" pitchFamily="34" charset="0"/>
              </a:rPr>
              <a:t> come fattore di rischio per asma bronchiale</a:t>
            </a:r>
          </a:p>
        </p:txBody>
      </p:sp>
      <p:sp>
        <p:nvSpPr>
          <p:cNvPr id="51205" name="TextBox 5">
            <a:extLst>
              <a:ext uri="{FF2B5EF4-FFF2-40B4-BE49-F238E27FC236}">
                <a16:creationId xmlns:a16="http://schemas.microsoft.com/office/drawing/2014/main" id="{91A01A42-0B9D-45B5-AAB1-07A4BBD2E47D}"/>
              </a:ext>
            </a:extLst>
          </p:cNvPr>
          <p:cNvSpPr txBox="1">
            <a:spLocks noChangeArrowheads="1"/>
          </p:cNvSpPr>
          <p:nvPr/>
        </p:nvSpPr>
        <p:spPr bwMode="auto">
          <a:xfrm>
            <a:off x="6792384" y="6414807"/>
            <a:ext cx="5060949" cy="38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1143000" indent="-22860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r" eaLnBrk="1" hangingPunct="1">
              <a:spcBef>
                <a:spcPct val="0"/>
              </a:spcBef>
              <a:buFontTx/>
              <a:buNone/>
            </a:pPr>
            <a:r>
              <a:rPr lang="en-US" altLang="it-IT" sz="1067" i="1">
                <a:solidFill>
                  <a:srgbClr val="7F7F7F"/>
                </a:solidFill>
              </a:rPr>
              <a:t> Toppila-Salmi S, et al. BMC Pulm Med. 2021</a:t>
            </a:r>
            <a:endParaRPr lang="it-IT" altLang="it-IT" sz="1067" i="1">
              <a:solidFill>
                <a:srgbClr val="7F7F7F"/>
              </a:solidFill>
            </a:endParaRPr>
          </a:p>
        </p:txBody>
      </p:sp>
      <p:grpSp>
        <p:nvGrpSpPr>
          <p:cNvPr id="2" name="Group 1">
            <a:extLst>
              <a:ext uri="{FF2B5EF4-FFF2-40B4-BE49-F238E27FC236}">
                <a16:creationId xmlns:a16="http://schemas.microsoft.com/office/drawing/2014/main" id="{28111ACA-C515-4C87-09A6-4466781FE7DA}"/>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3DDC91DA-B456-911D-4E86-17159CBAD296}"/>
                </a:ext>
              </a:extLst>
            </p:cNvPr>
            <p:cNvPicPr/>
            <p:nvPr/>
          </p:nvPicPr>
          <p:blipFill>
            <a:blip r:embed="rId3"/>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D0C9B7D1-F295-673D-D2EA-47869DA1BC41}"/>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6" name="CustomShape 3">
            <a:extLst>
              <a:ext uri="{FF2B5EF4-FFF2-40B4-BE49-F238E27FC236}">
                <a16:creationId xmlns:a16="http://schemas.microsoft.com/office/drawing/2014/main" id="{4D7CC601-17BE-ED20-561F-5F3691C4ED68}"/>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7" name="Picture 2">
            <a:extLst>
              <a:ext uri="{FF2B5EF4-FFF2-40B4-BE49-F238E27FC236}">
                <a16:creationId xmlns:a16="http://schemas.microsoft.com/office/drawing/2014/main" id="{BFF5B7D5-80D8-1830-9986-40EDC0A6F925}"/>
              </a:ext>
            </a:extLst>
          </p:cNvPr>
          <p:cNvPicPr/>
          <p:nvPr/>
        </p:nvPicPr>
        <p:blipFill>
          <a:blip r:embed="rId4"/>
          <a:srcRect l="11629" t="29346" r="14194" b="30924"/>
          <a:stretch/>
        </p:blipFill>
        <p:spPr>
          <a:xfrm>
            <a:off x="0" y="42480"/>
            <a:ext cx="1709280" cy="430920"/>
          </a:xfrm>
          <a:prstGeom prst="rect">
            <a:avLst/>
          </a:prstGeom>
          <a:ln w="0">
            <a:noFill/>
          </a:ln>
        </p:spPr>
      </p:pic>
      <p:pic>
        <p:nvPicPr>
          <p:cNvPr id="8" name="Picture 3">
            <a:extLst>
              <a:ext uri="{FF2B5EF4-FFF2-40B4-BE49-F238E27FC236}">
                <a16:creationId xmlns:a16="http://schemas.microsoft.com/office/drawing/2014/main" id="{FFF4968C-3AA8-1CE3-1558-C7B8D7EDF767}"/>
              </a:ext>
            </a:extLst>
          </p:cNvPr>
          <p:cNvPicPr/>
          <p:nvPr/>
        </p:nvPicPr>
        <p:blipFill>
          <a:blip r:embed="rId5"/>
          <a:stretch/>
        </p:blipFill>
        <p:spPr>
          <a:xfrm>
            <a:off x="11604240" y="20520"/>
            <a:ext cx="363960" cy="549720"/>
          </a:xfrm>
          <a:prstGeom prst="rect">
            <a:avLst/>
          </a:prstGeom>
          <a:ln w="0">
            <a:noFill/>
          </a:ln>
        </p:spPr>
      </p:pic>
    </p:spTree>
    <p:extLst>
      <p:ext uri="{BB962C8B-B14F-4D97-AF65-F5344CB8AC3E}">
        <p14:creationId xmlns:p14="http://schemas.microsoft.com/office/powerpoint/2010/main" val="406045748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29E027E-2820-6060-FFD5-0749F8CF9D6F}"/>
              </a:ext>
            </a:extLst>
          </p:cNvPr>
          <p:cNvPicPr>
            <a:picLocks noChangeAspect="1"/>
          </p:cNvPicPr>
          <p:nvPr/>
        </p:nvPicPr>
        <p:blipFill>
          <a:blip r:embed="rId3"/>
          <a:stretch>
            <a:fillRect/>
          </a:stretch>
        </p:blipFill>
        <p:spPr>
          <a:xfrm>
            <a:off x="1264501" y="421614"/>
            <a:ext cx="9662997" cy="18899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2">
            <a:extLst>
              <a:ext uri="{FF2B5EF4-FFF2-40B4-BE49-F238E27FC236}">
                <a16:creationId xmlns:a16="http://schemas.microsoft.com/office/drawing/2014/main" id="{A4B86284-5C12-40C7-8EF1-97690DD6C30C}"/>
              </a:ext>
            </a:extLst>
          </p:cNvPr>
          <p:cNvPicPr>
            <a:picLocks noChangeAspect="1"/>
          </p:cNvPicPr>
          <p:nvPr/>
        </p:nvPicPr>
        <p:blipFill>
          <a:blip r:embed="rId4" cstate="print">
            <a:alphaModFix/>
            <a:lum/>
          </a:blip>
          <a:srcRect l="11613" t="29310" r="14193" b="30916"/>
          <a:stretch>
            <a:fillRect/>
          </a:stretch>
        </p:blipFill>
        <p:spPr>
          <a:xfrm>
            <a:off x="0" y="25562"/>
            <a:ext cx="2207999" cy="375594"/>
          </a:xfrm>
          <a:prstGeom prst="rect">
            <a:avLst/>
          </a:prstGeom>
          <a:noFill/>
          <a:ln>
            <a:noFill/>
          </a:ln>
        </p:spPr>
      </p:pic>
      <p:sp>
        <p:nvSpPr>
          <p:cNvPr id="8" name="Text Box 4">
            <a:extLst>
              <a:ext uri="{FF2B5EF4-FFF2-40B4-BE49-F238E27FC236}">
                <a16:creationId xmlns:a16="http://schemas.microsoft.com/office/drawing/2014/main" id="{838B3EB5-B4F4-498F-ABFE-81CB6ECA9124}"/>
              </a:ext>
            </a:extLst>
          </p:cNvPr>
          <p:cNvSpPr txBox="1">
            <a:spLocks noChangeArrowheads="1"/>
          </p:cNvSpPr>
          <p:nvPr/>
        </p:nvSpPr>
        <p:spPr bwMode="auto">
          <a:xfrm>
            <a:off x="2161187" y="31824"/>
            <a:ext cx="9755531" cy="369332"/>
          </a:xfrm>
          <a:prstGeom prst="rect">
            <a:avLst/>
          </a:prstGeom>
          <a:solidFill>
            <a:srgbClr val="C00000"/>
          </a:solidFill>
          <a:ln w="9525">
            <a:solidFill>
              <a:schemeClr val="bg1"/>
            </a:solidFill>
            <a:miter lim="800000"/>
            <a:headEnd/>
            <a:tailEnd/>
          </a:ln>
        </p:spPr>
        <p:txBody>
          <a:bodyPr wrap="square">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ctr"/>
            <a:endParaRPr lang="it-IT" sz="1800" b="1" dirty="0">
              <a:solidFill>
                <a:schemeClr val="bg1"/>
              </a:solidFill>
            </a:endParaRPr>
          </a:p>
        </p:txBody>
      </p:sp>
      <p:pic>
        <p:nvPicPr>
          <p:cNvPr id="9" name="Picture 3">
            <a:extLst>
              <a:ext uri="{FF2B5EF4-FFF2-40B4-BE49-F238E27FC236}">
                <a16:creationId xmlns:a16="http://schemas.microsoft.com/office/drawing/2014/main" id="{F47C4D89-29FF-4D19-8F32-1E731F97DA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36730" y="31824"/>
            <a:ext cx="455270" cy="41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a:extLst>
              <a:ext uri="{FF2B5EF4-FFF2-40B4-BE49-F238E27FC236}">
                <a16:creationId xmlns:a16="http://schemas.microsoft.com/office/drawing/2014/main" id="{0A258286-6932-44AD-A8B6-89D90F5B5715}"/>
              </a:ext>
            </a:extLst>
          </p:cNvPr>
          <p:cNvSpPr/>
          <p:nvPr/>
        </p:nvSpPr>
        <p:spPr>
          <a:xfrm>
            <a:off x="0" y="5735462"/>
            <a:ext cx="6096000" cy="1200329"/>
          </a:xfrm>
          <a:prstGeom prst="rect">
            <a:avLst/>
          </a:prstGeom>
        </p:spPr>
        <p:txBody>
          <a:bodyPr>
            <a:spAutoFit/>
          </a:bodyPr>
          <a:lstStyle/>
          <a:p>
            <a:endParaRPr lang="it-IT" sz="3600" dirty="0">
              <a:solidFill>
                <a:srgbClr val="000000"/>
              </a:solidFill>
              <a:latin typeface="MIBOH G+ Adv O Tf 2586c 63"/>
            </a:endParaRPr>
          </a:p>
          <a:p>
            <a:r>
              <a:rPr lang="it-IT" sz="3600" dirty="0">
                <a:solidFill>
                  <a:srgbClr val="000000"/>
                </a:solidFill>
                <a:latin typeface="MIBOH G+ Adv O Tf 2586c 63"/>
              </a:rPr>
              <a:t> </a:t>
            </a:r>
            <a:r>
              <a:rPr lang="it-IT" sz="800" dirty="0">
                <a:solidFill>
                  <a:srgbClr val="000000"/>
                </a:solidFill>
                <a:latin typeface="MIBOH G+ Adv O Tf 2586c 63"/>
              </a:rPr>
              <a:t>Philadelphia,</a:t>
            </a:r>
            <a:endParaRPr lang="it-IT" dirty="0"/>
          </a:p>
        </p:txBody>
      </p:sp>
      <p:sp>
        <p:nvSpPr>
          <p:cNvPr id="12" name="CasellaDiTesto 11">
            <a:extLst>
              <a:ext uri="{FF2B5EF4-FFF2-40B4-BE49-F238E27FC236}">
                <a16:creationId xmlns:a16="http://schemas.microsoft.com/office/drawing/2014/main" id="{47A4A7ED-6FE7-6809-E73C-0048A9720F49}"/>
              </a:ext>
            </a:extLst>
          </p:cNvPr>
          <p:cNvSpPr txBox="1"/>
          <p:nvPr/>
        </p:nvSpPr>
        <p:spPr>
          <a:xfrm>
            <a:off x="9702855" y="6451010"/>
            <a:ext cx="2449286" cy="369332"/>
          </a:xfrm>
          <a:prstGeom prst="rect">
            <a:avLst/>
          </a:prstGeom>
          <a:noFill/>
        </p:spPr>
        <p:txBody>
          <a:bodyPr wrap="square">
            <a:spAutoFit/>
          </a:bodyPr>
          <a:lstStyle/>
          <a:p>
            <a:r>
              <a:rPr lang="it-IT" dirty="0" err="1"/>
              <a:t>Allergy</a:t>
            </a:r>
            <a:r>
              <a:rPr lang="it-IT" dirty="0"/>
              <a:t>. 2019;74:28–39</a:t>
            </a:r>
          </a:p>
        </p:txBody>
      </p:sp>
      <p:sp>
        <p:nvSpPr>
          <p:cNvPr id="14" name="CasellaDiTesto 13">
            <a:extLst>
              <a:ext uri="{FF2B5EF4-FFF2-40B4-BE49-F238E27FC236}">
                <a16:creationId xmlns:a16="http://schemas.microsoft.com/office/drawing/2014/main" id="{D74C75E0-A856-5916-AA3A-35EAA6EC6D71}"/>
              </a:ext>
            </a:extLst>
          </p:cNvPr>
          <p:cNvSpPr txBox="1"/>
          <p:nvPr/>
        </p:nvSpPr>
        <p:spPr>
          <a:xfrm>
            <a:off x="5832393" y="3150139"/>
            <a:ext cx="5551714" cy="2862322"/>
          </a:xfrm>
          <a:prstGeom prst="rect">
            <a:avLst/>
          </a:prstGeom>
          <a:noFill/>
          <a:ln>
            <a:solidFill>
              <a:schemeClr val="tx1"/>
            </a:solidFill>
          </a:ln>
        </p:spPr>
        <p:txBody>
          <a:bodyPr wrap="square">
            <a:spAutoFit/>
          </a:bodyPr>
          <a:lstStyle/>
          <a:p>
            <a:r>
              <a:rPr lang="it-IT" dirty="0"/>
              <a:t>NSAID‐</a:t>
            </a:r>
            <a:r>
              <a:rPr lang="it-IT" dirty="0" err="1"/>
              <a:t>exacerbated</a:t>
            </a:r>
            <a:r>
              <a:rPr lang="it-IT" dirty="0"/>
              <a:t> </a:t>
            </a:r>
            <a:r>
              <a:rPr lang="it-IT" dirty="0" err="1"/>
              <a:t>respiratory</a:t>
            </a:r>
            <a:r>
              <a:rPr lang="it-IT" dirty="0"/>
              <a:t> </a:t>
            </a:r>
            <a:r>
              <a:rPr lang="it-IT" dirty="0" err="1"/>
              <a:t>disease</a:t>
            </a:r>
            <a:r>
              <a:rPr lang="it-IT" dirty="0"/>
              <a:t> (N‐ERD) </a:t>
            </a:r>
            <a:r>
              <a:rPr lang="it-IT" dirty="0" err="1"/>
              <a:t>is</a:t>
            </a:r>
            <a:r>
              <a:rPr lang="it-IT" dirty="0"/>
              <a:t> a </a:t>
            </a:r>
            <a:r>
              <a:rPr lang="it-IT" dirty="0" err="1">
                <a:solidFill>
                  <a:srgbClr val="C00000"/>
                </a:solidFill>
              </a:rPr>
              <a:t>chronic</a:t>
            </a:r>
            <a:r>
              <a:rPr lang="it-IT" dirty="0">
                <a:solidFill>
                  <a:srgbClr val="C00000"/>
                </a:solidFill>
              </a:rPr>
              <a:t> </a:t>
            </a:r>
            <a:r>
              <a:rPr lang="it-IT" dirty="0" err="1">
                <a:solidFill>
                  <a:srgbClr val="C00000"/>
                </a:solidFill>
              </a:rPr>
              <a:t>eosinophilic</a:t>
            </a:r>
            <a:r>
              <a:rPr lang="it-IT" dirty="0">
                <a:solidFill>
                  <a:srgbClr val="C00000"/>
                </a:solidFill>
              </a:rPr>
              <a:t>, </a:t>
            </a:r>
            <a:r>
              <a:rPr lang="it-IT" dirty="0" err="1">
                <a:solidFill>
                  <a:srgbClr val="C00000"/>
                </a:solidFill>
              </a:rPr>
              <a:t>inflammatory</a:t>
            </a:r>
            <a:r>
              <a:rPr lang="it-IT" dirty="0">
                <a:solidFill>
                  <a:srgbClr val="C00000"/>
                </a:solidFill>
              </a:rPr>
              <a:t> </a:t>
            </a:r>
            <a:r>
              <a:rPr lang="it-IT" dirty="0"/>
              <a:t>disorder of the </a:t>
            </a:r>
            <a:r>
              <a:rPr lang="it-IT" dirty="0" err="1">
                <a:solidFill>
                  <a:srgbClr val="C00000"/>
                </a:solidFill>
              </a:rPr>
              <a:t>respiratory</a:t>
            </a:r>
            <a:r>
              <a:rPr lang="it-IT" dirty="0">
                <a:solidFill>
                  <a:srgbClr val="C00000"/>
                </a:solidFill>
              </a:rPr>
              <a:t> </a:t>
            </a:r>
            <a:r>
              <a:rPr lang="it-IT" dirty="0" err="1">
                <a:solidFill>
                  <a:srgbClr val="C00000"/>
                </a:solidFill>
              </a:rPr>
              <a:t>tract</a:t>
            </a:r>
            <a:r>
              <a:rPr lang="it-IT" dirty="0">
                <a:solidFill>
                  <a:srgbClr val="C00000"/>
                </a:solidFill>
              </a:rPr>
              <a:t> </a:t>
            </a:r>
            <a:r>
              <a:rPr lang="it-IT" dirty="0" err="1"/>
              <a:t>occurring</a:t>
            </a:r>
            <a:r>
              <a:rPr lang="it-IT" dirty="0"/>
              <a:t> in </a:t>
            </a:r>
            <a:r>
              <a:rPr lang="it-IT" dirty="0" err="1"/>
              <a:t>patients</a:t>
            </a:r>
            <a:r>
              <a:rPr lang="it-IT" dirty="0"/>
              <a:t> with </a:t>
            </a:r>
            <a:r>
              <a:rPr lang="it-IT" dirty="0" err="1"/>
              <a:t>asthma</a:t>
            </a:r>
            <a:r>
              <a:rPr lang="it-IT" dirty="0"/>
              <a:t> and/or </a:t>
            </a:r>
            <a:r>
              <a:rPr lang="it-IT" dirty="0" err="1"/>
              <a:t>chronic</a:t>
            </a:r>
            <a:r>
              <a:rPr lang="it-IT" dirty="0"/>
              <a:t> </a:t>
            </a:r>
            <a:r>
              <a:rPr lang="it-IT" dirty="0" err="1"/>
              <a:t>rhinosinusitis</a:t>
            </a:r>
            <a:r>
              <a:rPr lang="it-IT" dirty="0"/>
              <a:t> with </a:t>
            </a:r>
            <a:r>
              <a:rPr lang="it-IT" dirty="0" err="1"/>
              <a:t>nasal</a:t>
            </a:r>
            <a:r>
              <a:rPr lang="it-IT" dirty="0"/>
              <a:t> </a:t>
            </a:r>
            <a:r>
              <a:rPr lang="it-IT" dirty="0" err="1"/>
              <a:t>polyps</a:t>
            </a:r>
            <a:r>
              <a:rPr lang="it-IT" dirty="0"/>
              <a:t> (</a:t>
            </a:r>
            <a:r>
              <a:rPr lang="it-IT" dirty="0" err="1"/>
              <a:t>CRSwNP</a:t>
            </a:r>
            <a:r>
              <a:rPr lang="it-IT" dirty="0"/>
              <a:t>), </a:t>
            </a:r>
            <a:r>
              <a:rPr lang="it-IT" dirty="0" err="1"/>
              <a:t>symptoms</a:t>
            </a:r>
            <a:r>
              <a:rPr lang="it-IT" dirty="0"/>
              <a:t> of </a:t>
            </a:r>
            <a:r>
              <a:rPr lang="it-IT" dirty="0" err="1"/>
              <a:t>which</a:t>
            </a:r>
            <a:r>
              <a:rPr lang="it-IT" dirty="0"/>
              <a:t> are </a:t>
            </a:r>
            <a:r>
              <a:rPr lang="it-IT" dirty="0" err="1"/>
              <a:t>exacerbated</a:t>
            </a:r>
            <a:r>
              <a:rPr lang="it-IT" dirty="0"/>
              <a:t> by </a:t>
            </a:r>
            <a:r>
              <a:rPr lang="it-IT" dirty="0" err="1"/>
              <a:t>NSAIDs</a:t>
            </a:r>
            <a:r>
              <a:rPr lang="it-IT" dirty="0"/>
              <a:t>, </a:t>
            </a:r>
            <a:r>
              <a:rPr lang="it-IT" dirty="0" err="1"/>
              <a:t>including</a:t>
            </a:r>
            <a:r>
              <a:rPr lang="it-IT" dirty="0"/>
              <a:t> </a:t>
            </a:r>
            <a:r>
              <a:rPr lang="it-IT" dirty="0" err="1"/>
              <a:t>aspirin</a:t>
            </a:r>
            <a:r>
              <a:rPr lang="it-IT" dirty="0"/>
              <a:t>. </a:t>
            </a:r>
            <a:r>
              <a:rPr lang="it-IT" dirty="0" err="1"/>
              <a:t>Despite</a:t>
            </a:r>
            <a:r>
              <a:rPr lang="it-IT" dirty="0"/>
              <a:t> some progress in understanding of the </a:t>
            </a:r>
            <a:r>
              <a:rPr lang="it-IT" dirty="0" err="1"/>
              <a:t>pathophysiology</a:t>
            </a:r>
            <a:r>
              <a:rPr lang="it-IT" dirty="0"/>
              <a:t> of the </a:t>
            </a:r>
            <a:r>
              <a:rPr lang="it-IT" dirty="0" err="1"/>
              <a:t>syndrome</a:t>
            </a:r>
            <a:r>
              <a:rPr lang="it-IT" dirty="0"/>
              <a:t>, </a:t>
            </a:r>
            <a:r>
              <a:rPr lang="it-IT" dirty="0" err="1"/>
              <a:t>which</a:t>
            </a:r>
            <a:r>
              <a:rPr lang="it-IT" dirty="0"/>
              <a:t> </a:t>
            </a:r>
            <a:r>
              <a:rPr lang="it-IT" b="1" dirty="0" err="1">
                <a:solidFill>
                  <a:srgbClr val="C00000"/>
                </a:solidFill>
              </a:rPr>
              <a:t>affects</a:t>
            </a:r>
            <a:r>
              <a:rPr lang="it-IT" b="1" dirty="0">
                <a:solidFill>
                  <a:srgbClr val="C00000"/>
                </a:solidFill>
              </a:rPr>
              <a:t> 1/10 of </a:t>
            </a:r>
            <a:r>
              <a:rPr lang="it-IT" b="1" dirty="0" err="1">
                <a:solidFill>
                  <a:srgbClr val="C00000"/>
                </a:solidFill>
              </a:rPr>
              <a:t>patients</a:t>
            </a:r>
            <a:r>
              <a:rPr lang="it-IT" b="1" dirty="0">
                <a:solidFill>
                  <a:srgbClr val="C00000"/>
                </a:solidFill>
              </a:rPr>
              <a:t> with </a:t>
            </a:r>
            <a:r>
              <a:rPr lang="it-IT" b="1" dirty="0" err="1">
                <a:solidFill>
                  <a:srgbClr val="C00000"/>
                </a:solidFill>
              </a:rPr>
              <a:t>asthma</a:t>
            </a:r>
            <a:r>
              <a:rPr lang="it-IT" b="1" dirty="0">
                <a:solidFill>
                  <a:srgbClr val="C00000"/>
                </a:solidFill>
              </a:rPr>
              <a:t> and </a:t>
            </a:r>
            <a:r>
              <a:rPr lang="it-IT" b="1" dirty="0" err="1">
                <a:solidFill>
                  <a:srgbClr val="C00000"/>
                </a:solidFill>
              </a:rPr>
              <a:t>rhinosinusitis</a:t>
            </a:r>
            <a:r>
              <a:rPr lang="it-IT" dirty="0"/>
              <a:t>, </a:t>
            </a:r>
            <a:r>
              <a:rPr lang="it-IT" dirty="0" err="1"/>
              <a:t>it</a:t>
            </a:r>
            <a:r>
              <a:rPr lang="it-IT" dirty="0"/>
              <a:t> </a:t>
            </a:r>
            <a:r>
              <a:rPr lang="it-IT" dirty="0" err="1"/>
              <a:t>remains</a:t>
            </a:r>
            <a:r>
              <a:rPr lang="it-IT" dirty="0"/>
              <a:t> a </a:t>
            </a:r>
            <a:r>
              <a:rPr lang="it-IT" dirty="0" err="1"/>
              <a:t>diagnostic</a:t>
            </a:r>
            <a:r>
              <a:rPr lang="it-IT" dirty="0"/>
              <a:t> and </a:t>
            </a:r>
            <a:r>
              <a:rPr lang="it-IT" dirty="0" err="1"/>
              <a:t>therapeutic</a:t>
            </a:r>
            <a:r>
              <a:rPr lang="it-IT" dirty="0"/>
              <a:t> </a:t>
            </a:r>
            <a:r>
              <a:rPr lang="it-IT" dirty="0" err="1"/>
              <a:t>challenge</a:t>
            </a:r>
            <a:r>
              <a:rPr lang="it-IT" dirty="0"/>
              <a:t>.</a:t>
            </a:r>
          </a:p>
          <a:p>
            <a:r>
              <a:rPr lang="en-US" u="sng" dirty="0">
                <a:solidFill>
                  <a:srgbClr val="000000"/>
                </a:solidFill>
                <a:latin typeface="AdvOT1ef757c0"/>
              </a:rPr>
              <a:t>Peak onset occurs in the </a:t>
            </a:r>
            <a:r>
              <a:rPr lang="en-US" u="sng" dirty="0">
                <a:solidFill>
                  <a:srgbClr val="C00000"/>
                </a:solidFill>
                <a:latin typeface="AdvOT1ef757c0"/>
              </a:rPr>
              <a:t>III°-IV°  decades of life</a:t>
            </a:r>
            <a:r>
              <a:rPr lang="en-US" dirty="0">
                <a:solidFill>
                  <a:srgbClr val="C00000"/>
                </a:solidFill>
                <a:latin typeface="AdvOT1ef757c0"/>
              </a:rPr>
              <a:t>.</a:t>
            </a:r>
            <a:endParaRPr lang="it-IT" dirty="0">
              <a:solidFill>
                <a:srgbClr val="C00000"/>
              </a:solidFill>
            </a:endParaRPr>
          </a:p>
        </p:txBody>
      </p:sp>
      <p:pic>
        <p:nvPicPr>
          <p:cNvPr id="16" name="Immagine 15">
            <a:extLst>
              <a:ext uri="{FF2B5EF4-FFF2-40B4-BE49-F238E27FC236}">
                <a16:creationId xmlns:a16="http://schemas.microsoft.com/office/drawing/2014/main" id="{CCFF287E-AE1B-EC7F-A061-5C70752816E9}"/>
              </a:ext>
            </a:extLst>
          </p:cNvPr>
          <p:cNvPicPr>
            <a:picLocks noChangeAspect="1"/>
          </p:cNvPicPr>
          <p:nvPr/>
        </p:nvPicPr>
        <p:blipFill>
          <a:blip r:embed="rId6"/>
          <a:stretch>
            <a:fillRect/>
          </a:stretch>
        </p:blipFill>
        <p:spPr>
          <a:xfrm>
            <a:off x="617808" y="2643156"/>
            <a:ext cx="4945131" cy="4016883"/>
          </a:xfrm>
          <a:prstGeom prst="rect">
            <a:avLst/>
          </a:prstGeom>
          <a:ln>
            <a:solidFill>
              <a:schemeClr val="tx1"/>
            </a:solidFill>
          </a:ln>
        </p:spPr>
      </p:pic>
      <p:sp>
        <p:nvSpPr>
          <p:cNvPr id="2" name="Rettangolo 1"/>
          <p:cNvSpPr/>
          <p:nvPr/>
        </p:nvSpPr>
        <p:spPr>
          <a:xfrm>
            <a:off x="712063" y="2293111"/>
            <a:ext cx="10672044" cy="369332"/>
          </a:xfrm>
          <a:prstGeom prst="rect">
            <a:avLst/>
          </a:prstGeom>
        </p:spPr>
        <p:txBody>
          <a:bodyPr wrap="square">
            <a:spAutoFit/>
          </a:bodyPr>
          <a:lstStyle/>
          <a:p>
            <a:pPr algn="ctr"/>
            <a:r>
              <a:rPr lang="en-US" dirty="0">
                <a:solidFill>
                  <a:srgbClr val="000000"/>
                </a:solidFill>
                <a:latin typeface="AdvOT1ef757c0"/>
              </a:rPr>
              <a:t>NSAID -  N-ERD, also known as </a:t>
            </a:r>
            <a:r>
              <a:rPr lang="en-US" dirty="0" err="1">
                <a:solidFill>
                  <a:srgbClr val="000000"/>
                </a:solidFill>
                <a:latin typeface="AdvOT1ef757c0"/>
              </a:rPr>
              <a:t>Samter</a:t>
            </a:r>
            <a:r>
              <a:rPr lang="en-US" dirty="0" err="1">
                <a:solidFill>
                  <a:srgbClr val="000000"/>
                </a:solidFill>
                <a:latin typeface="AdvOT1ef757c0+20"/>
              </a:rPr>
              <a:t>’</a:t>
            </a:r>
            <a:r>
              <a:rPr lang="en-US" dirty="0" err="1">
                <a:solidFill>
                  <a:srgbClr val="000000"/>
                </a:solidFill>
                <a:latin typeface="AdvOT1ef757c0"/>
              </a:rPr>
              <a:t>s</a:t>
            </a:r>
            <a:r>
              <a:rPr lang="en-US" dirty="0">
                <a:solidFill>
                  <a:srgbClr val="000000"/>
                </a:solidFill>
                <a:latin typeface="AdvOT1ef757c0"/>
              </a:rPr>
              <a:t> triad or aspirin-exacerbated respiratory disease (AERD),</a:t>
            </a:r>
          </a:p>
        </p:txBody>
      </p:sp>
    </p:spTree>
    <p:extLst>
      <p:ext uri="{BB962C8B-B14F-4D97-AF65-F5344CB8AC3E}">
        <p14:creationId xmlns:p14="http://schemas.microsoft.com/office/powerpoint/2010/main" val="3697968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E5F6B21-D99F-A86E-BEE9-2F246C63FE7B}"/>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AA00101C-4657-9167-FD16-AC0EF5C95EA3}"/>
              </a:ext>
            </a:extLst>
          </p:cNvPr>
          <p:cNvSpPr/>
          <p:nvPr/>
        </p:nvSpPr>
        <p:spPr>
          <a:xfrm>
            <a:off x="484094" y="1183341"/>
            <a:ext cx="11073706" cy="5325035"/>
          </a:xfrm>
          <a:prstGeom prst="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Tabella 1">
            <a:extLst>
              <a:ext uri="{FF2B5EF4-FFF2-40B4-BE49-F238E27FC236}">
                <a16:creationId xmlns:a16="http://schemas.microsoft.com/office/drawing/2014/main" id="{545982B8-86C0-35FD-0381-CCF3492CCD90}"/>
              </a:ext>
            </a:extLst>
          </p:cNvPr>
          <p:cNvGraphicFramePr>
            <a:graphicFrameLocks noGrp="1"/>
          </p:cNvGraphicFramePr>
          <p:nvPr/>
        </p:nvGraphicFramePr>
        <p:xfrm>
          <a:off x="640830" y="1303666"/>
          <a:ext cx="10425081" cy="4930668"/>
        </p:xfrm>
        <a:graphic>
          <a:graphicData uri="http://schemas.openxmlformats.org/drawingml/2006/table">
            <a:tbl>
              <a:tblPr/>
              <a:tblGrid>
                <a:gridCol w="3475027">
                  <a:extLst>
                    <a:ext uri="{9D8B030D-6E8A-4147-A177-3AD203B41FA5}">
                      <a16:colId xmlns:a16="http://schemas.microsoft.com/office/drawing/2014/main" val="3775175276"/>
                    </a:ext>
                  </a:extLst>
                </a:gridCol>
                <a:gridCol w="3475027">
                  <a:extLst>
                    <a:ext uri="{9D8B030D-6E8A-4147-A177-3AD203B41FA5}">
                      <a16:colId xmlns:a16="http://schemas.microsoft.com/office/drawing/2014/main" val="2040399482"/>
                    </a:ext>
                  </a:extLst>
                </a:gridCol>
                <a:gridCol w="3475027">
                  <a:extLst>
                    <a:ext uri="{9D8B030D-6E8A-4147-A177-3AD203B41FA5}">
                      <a16:colId xmlns:a16="http://schemas.microsoft.com/office/drawing/2014/main" val="2296160566"/>
                    </a:ext>
                  </a:extLst>
                </a:gridCol>
              </a:tblGrid>
              <a:tr h="362611">
                <a:tc>
                  <a:txBody>
                    <a:bodyPr/>
                    <a:lstStyle/>
                    <a:p>
                      <a:r>
                        <a:rPr lang="it-IT" sz="1800" b="1" dirty="0"/>
                        <a:t>Aspetto</a:t>
                      </a:r>
                      <a:endParaRPr lang="it-IT" sz="1800" dirty="0"/>
                    </a:p>
                  </a:txBody>
                  <a:tcPr marL="90653" marR="90653" marT="45326" marB="45326" anchor="ctr">
                    <a:lnL>
                      <a:noFill/>
                    </a:lnL>
                    <a:lnR>
                      <a:noFill/>
                    </a:lnR>
                    <a:lnT>
                      <a:noFill/>
                    </a:lnT>
                    <a:lnB>
                      <a:noFill/>
                    </a:lnB>
                  </a:tcPr>
                </a:tc>
                <a:tc>
                  <a:txBody>
                    <a:bodyPr/>
                    <a:lstStyle/>
                    <a:p>
                      <a:r>
                        <a:rPr lang="it-IT" sz="1800" b="1"/>
                        <a:t>EAACI</a:t>
                      </a:r>
                      <a:endParaRPr lang="it-IT" sz="1800"/>
                    </a:p>
                  </a:txBody>
                  <a:tcPr marL="90653" marR="90653" marT="45326" marB="45326" anchor="ctr">
                    <a:lnL>
                      <a:noFill/>
                    </a:lnL>
                    <a:lnR>
                      <a:noFill/>
                    </a:lnR>
                    <a:lnT>
                      <a:noFill/>
                    </a:lnT>
                    <a:lnB>
                      <a:noFill/>
                    </a:lnB>
                  </a:tcPr>
                </a:tc>
                <a:tc>
                  <a:txBody>
                    <a:bodyPr/>
                    <a:lstStyle/>
                    <a:p>
                      <a:r>
                        <a:rPr lang="it-IT" sz="1800" b="1"/>
                        <a:t>GINA</a:t>
                      </a:r>
                      <a:endParaRPr lang="it-IT" sz="1800"/>
                    </a:p>
                  </a:txBody>
                  <a:tcPr marL="90653" marR="90653" marT="45326" marB="45326" anchor="ctr">
                    <a:lnL>
                      <a:noFill/>
                    </a:lnL>
                    <a:lnR>
                      <a:noFill/>
                    </a:lnR>
                    <a:lnT>
                      <a:noFill/>
                    </a:lnT>
                    <a:lnB>
                      <a:noFill/>
                    </a:lnB>
                  </a:tcPr>
                </a:tc>
                <a:extLst>
                  <a:ext uri="{0D108BD9-81ED-4DB2-BD59-A6C34878D82A}">
                    <a16:rowId xmlns:a16="http://schemas.microsoft.com/office/drawing/2014/main" val="1392363002"/>
                  </a:ext>
                </a:extLst>
              </a:tr>
              <a:tr h="634570">
                <a:tc>
                  <a:txBody>
                    <a:bodyPr/>
                    <a:lstStyle/>
                    <a:p>
                      <a:r>
                        <a:rPr lang="it-IT" sz="1800" b="1" dirty="0"/>
                        <a:t>Focus sui sintomi</a:t>
                      </a:r>
                      <a:endParaRPr lang="it-IT" sz="1800" dirty="0"/>
                    </a:p>
                  </a:txBody>
                  <a:tcPr marL="90653" marR="90653" marT="45326" marB="45326" anchor="ctr">
                    <a:lnL>
                      <a:noFill/>
                    </a:lnL>
                    <a:lnR>
                      <a:noFill/>
                    </a:lnR>
                    <a:lnT>
                      <a:noFill/>
                    </a:lnT>
                    <a:lnB>
                      <a:noFill/>
                    </a:lnB>
                  </a:tcPr>
                </a:tc>
                <a:tc>
                  <a:txBody>
                    <a:bodyPr/>
                    <a:lstStyle/>
                    <a:p>
                      <a:r>
                        <a:rPr lang="it-IT" sz="1800" dirty="0"/>
                        <a:t>Pattern stagionale/perenne</a:t>
                      </a:r>
                    </a:p>
                  </a:txBody>
                  <a:tcPr marL="90653" marR="90653" marT="45326" marB="45326" anchor="ctr">
                    <a:lnL>
                      <a:noFill/>
                    </a:lnL>
                    <a:lnR>
                      <a:noFill/>
                    </a:lnR>
                    <a:lnT>
                      <a:noFill/>
                    </a:lnT>
                    <a:lnB>
                      <a:noFill/>
                    </a:lnB>
                  </a:tcPr>
                </a:tc>
                <a:tc>
                  <a:txBody>
                    <a:bodyPr/>
                    <a:lstStyle/>
                    <a:p>
                      <a:r>
                        <a:rPr lang="it-IT" sz="1800" dirty="0"/>
                        <a:t>Variabilità e reversibilità dei sintomi</a:t>
                      </a:r>
                    </a:p>
                  </a:txBody>
                  <a:tcPr marL="90653" marR="90653" marT="45326" marB="45326" anchor="ctr">
                    <a:lnL>
                      <a:noFill/>
                    </a:lnL>
                    <a:lnR>
                      <a:noFill/>
                    </a:lnR>
                    <a:lnT>
                      <a:noFill/>
                    </a:lnT>
                    <a:lnB>
                      <a:noFill/>
                    </a:lnB>
                  </a:tcPr>
                </a:tc>
                <a:extLst>
                  <a:ext uri="{0D108BD9-81ED-4DB2-BD59-A6C34878D82A}">
                    <a16:rowId xmlns:a16="http://schemas.microsoft.com/office/drawing/2014/main" val="1653301581"/>
                  </a:ext>
                </a:extLst>
              </a:tr>
              <a:tr h="634570">
                <a:tc>
                  <a:txBody>
                    <a:bodyPr/>
                    <a:lstStyle/>
                    <a:p>
                      <a:r>
                        <a:rPr lang="it-IT" sz="1800" b="1" dirty="0"/>
                        <a:t>Approccio temporale</a:t>
                      </a:r>
                      <a:endParaRPr lang="it-IT" sz="1800" dirty="0"/>
                    </a:p>
                  </a:txBody>
                  <a:tcPr marL="90653" marR="90653" marT="45326" marB="45326" anchor="ctr">
                    <a:lnL>
                      <a:noFill/>
                    </a:lnL>
                    <a:lnR>
                      <a:noFill/>
                    </a:lnR>
                    <a:lnT>
                      <a:noFill/>
                    </a:lnT>
                    <a:lnB>
                      <a:noFill/>
                    </a:lnB>
                  </a:tcPr>
                </a:tc>
                <a:tc>
                  <a:txBody>
                    <a:bodyPr/>
                    <a:lstStyle/>
                    <a:p>
                      <a:r>
                        <a:rPr lang="it-IT" sz="1800" dirty="0"/>
                        <a:t>Life-</a:t>
                      </a:r>
                      <a:r>
                        <a:rPr lang="it-IT" sz="1800" dirty="0" err="1"/>
                        <a:t>course</a:t>
                      </a:r>
                      <a:r>
                        <a:rPr lang="it-IT" sz="1800" dirty="0"/>
                        <a:t> (visione longitudinale)</a:t>
                      </a:r>
                    </a:p>
                  </a:txBody>
                  <a:tcPr marL="90653" marR="90653" marT="45326" marB="45326" anchor="ctr">
                    <a:lnL>
                      <a:noFill/>
                    </a:lnL>
                    <a:lnR>
                      <a:noFill/>
                    </a:lnR>
                    <a:lnT>
                      <a:noFill/>
                    </a:lnT>
                    <a:lnB>
                      <a:noFill/>
                    </a:lnB>
                  </a:tcPr>
                </a:tc>
                <a:tc>
                  <a:txBody>
                    <a:bodyPr/>
                    <a:lstStyle/>
                    <a:p>
                      <a:r>
                        <a:rPr lang="it-IT" sz="1800"/>
                        <a:t>Variabilità nel tempo (monitoraggio continuo)</a:t>
                      </a:r>
                    </a:p>
                  </a:txBody>
                  <a:tcPr marL="90653" marR="90653" marT="45326" marB="45326" anchor="ctr">
                    <a:lnL>
                      <a:noFill/>
                    </a:lnL>
                    <a:lnR>
                      <a:noFill/>
                    </a:lnR>
                    <a:lnT>
                      <a:noFill/>
                    </a:lnT>
                    <a:lnB>
                      <a:noFill/>
                    </a:lnB>
                  </a:tcPr>
                </a:tc>
                <a:extLst>
                  <a:ext uri="{0D108BD9-81ED-4DB2-BD59-A6C34878D82A}">
                    <a16:rowId xmlns:a16="http://schemas.microsoft.com/office/drawing/2014/main" val="2499847142"/>
                  </a:ext>
                </a:extLst>
              </a:tr>
              <a:tr h="362611">
                <a:tc>
                  <a:txBody>
                    <a:bodyPr/>
                    <a:lstStyle/>
                    <a:p>
                      <a:endParaRPr lang="it-IT" dirty="0"/>
                    </a:p>
                  </a:txBody>
                  <a:tcPr marL="90653" marR="90653" marT="45326" marB="45326" anchor="ctr">
                    <a:lnL>
                      <a:noFill/>
                    </a:lnL>
                    <a:lnR>
                      <a:noFill/>
                    </a:lnR>
                    <a:lnT>
                      <a:noFill/>
                    </a:lnT>
                    <a:lnB>
                      <a:noFill/>
                    </a:lnB>
                  </a:tcPr>
                </a:tc>
                <a:tc>
                  <a:txBody>
                    <a:bodyPr/>
                    <a:lstStyle/>
                    <a:p>
                      <a:endParaRPr lang="it-IT"/>
                    </a:p>
                  </a:txBody>
                  <a:tcPr marL="90653" marR="90653" marT="45326" marB="45326" anchor="ctr">
                    <a:lnL>
                      <a:noFill/>
                    </a:lnL>
                    <a:lnR>
                      <a:noFill/>
                    </a:lnR>
                    <a:lnT>
                      <a:noFill/>
                    </a:lnT>
                    <a:lnB>
                      <a:noFill/>
                    </a:lnB>
                  </a:tcPr>
                </a:tc>
                <a:tc>
                  <a:txBody>
                    <a:bodyPr/>
                    <a:lstStyle/>
                    <a:p>
                      <a:endParaRPr lang="it-IT" dirty="0"/>
                    </a:p>
                  </a:txBody>
                  <a:tcPr marL="90653" marR="90653" marT="45326" marB="45326" anchor="ctr">
                    <a:lnL>
                      <a:noFill/>
                    </a:lnL>
                    <a:lnR>
                      <a:noFill/>
                    </a:lnR>
                    <a:lnT>
                      <a:noFill/>
                    </a:lnT>
                    <a:lnB>
                      <a:noFill/>
                    </a:lnB>
                  </a:tcPr>
                </a:tc>
                <a:extLst>
                  <a:ext uri="{0D108BD9-81ED-4DB2-BD59-A6C34878D82A}">
                    <a16:rowId xmlns:a16="http://schemas.microsoft.com/office/drawing/2014/main" val="335204445"/>
                  </a:ext>
                </a:extLst>
              </a:tr>
              <a:tr h="362611">
                <a:tc>
                  <a:txBody>
                    <a:bodyPr/>
                    <a:lstStyle/>
                    <a:p>
                      <a:r>
                        <a:rPr lang="it-IT" sz="1800" b="1" dirty="0"/>
                        <a:t>Trigger</a:t>
                      </a:r>
                      <a:endParaRPr lang="it-IT" sz="1800" dirty="0"/>
                    </a:p>
                  </a:txBody>
                  <a:tcPr marL="90653" marR="90653" marT="45326" marB="45326" anchor="ctr">
                    <a:lnL>
                      <a:noFill/>
                    </a:lnL>
                    <a:lnR>
                      <a:noFill/>
                    </a:lnR>
                    <a:lnT>
                      <a:noFill/>
                    </a:lnT>
                    <a:lnB>
                      <a:noFill/>
                    </a:lnB>
                  </a:tcPr>
                </a:tc>
                <a:tc>
                  <a:txBody>
                    <a:bodyPr/>
                    <a:lstStyle/>
                    <a:p>
                      <a:r>
                        <a:rPr lang="it-IT" sz="1800"/>
                        <a:t>Allergeni specifici</a:t>
                      </a:r>
                    </a:p>
                  </a:txBody>
                  <a:tcPr marL="90653" marR="90653" marT="45326" marB="45326" anchor="ctr">
                    <a:lnL>
                      <a:noFill/>
                    </a:lnL>
                    <a:lnR>
                      <a:noFill/>
                    </a:lnR>
                    <a:lnT>
                      <a:noFill/>
                    </a:lnT>
                    <a:lnB>
                      <a:noFill/>
                    </a:lnB>
                  </a:tcPr>
                </a:tc>
                <a:tc>
                  <a:txBody>
                    <a:bodyPr/>
                    <a:lstStyle/>
                    <a:p>
                      <a:r>
                        <a:rPr lang="it-IT" sz="1800"/>
                        <a:t>Allergeni + fattori non allergici</a:t>
                      </a:r>
                    </a:p>
                  </a:txBody>
                  <a:tcPr marL="90653" marR="90653" marT="45326" marB="45326" anchor="ctr">
                    <a:lnL>
                      <a:noFill/>
                    </a:lnL>
                    <a:lnR>
                      <a:noFill/>
                    </a:lnR>
                    <a:lnT>
                      <a:noFill/>
                    </a:lnT>
                    <a:lnB>
                      <a:noFill/>
                    </a:lnB>
                  </a:tcPr>
                </a:tc>
                <a:extLst>
                  <a:ext uri="{0D108BD9-81ED-4DB2-BD59-A6C34878D82A}">
                    <a16:rowId xmlns:a16="http://schemas.microsoft.com/office/drawing/2014/main" val="2634965337"/>
                  </a:ext>
                </a:extLst>
              </a:tr>
              <a:tr h="634570">
                <a:tc>
                  <a:txBody>
                    <a:bodyPr/>
                    <a:lstStyle/>
                    <a:p>
                      <a:r>
                        <a:rPr lang="it-IT" sz="1800" b="1" dirty="0"/>
                        <a:t>Comorbidità</a:t>
                      </a:r>
                      <a:endParaRPr lang="it-IT" sz="1800" dirty="0"/>
                    </a:p>
                  </a:txBody>
                  <a:tcPr marL="90653" marR="90653" marT="45326" marB="45326" anchor="ctr">
                    <a:lnL>
                      <a:noFill/>
                    </a:lnL>
                    <a:lnR>
                      <a:noFill/>
                    </a:lnR>
                    <a:lnT>
                      <a:noFill/>
                    </a:lnT>
                    <a:lnB>
                      <a:noFill/>
                    </a:lnB>
                  </a:tcPr>
                </a:tc>
                <a:tc>
                  <a:txBody>
                    <a:bodyPr/>
                    <a:lstStyle/>
                    <a:p>
                      <a:r>
                        <a:rPr lang="it-IT" sz="1800"/>
                        <a:t>Forte enfasi su rinite-asma</a:t>
                      </a:r>
                    </a:p>
                  </a:txBody>
                  <a:tcPr marL="90653" marR="90653" marT="45326" marB="45326" anchor="ctr">
                    <a:lnL>
                      <a:noFill/>
                    </a:lnL>
                    <a:lnR>
                      <a:noFill/>
                    </a:lnR>
                    <a:lnT>
                      <a:noFill/>
                    </a:lnT>
                    <a:lnB>
                      <a:noFill/>
                    </a:lnB>
                  </a:tcPr>
                </a:tc>
                <a:tc>
                  <a:txBody>
                    <a:bodyPr/>
                    <a:lstStyle/>
                    <a:p>
                      <a:r>
                        <a:rPr lang="it-IT" sz="1800"/>
                        <a:t>Include rinite come fattore di rischio</a:t>
                      </a:r>
                    </a:p>
                  </a:txBody>
                  <a:tcPr marL="90653" marR="90653" marT="45326" marB="45326" anchor="ctr">
                    <a:lnL>
                      <a:noFill/>
                    </a:lnL>
                    <a:lnR>
                      <a:noFill/>
                    </a:lnR>
                    <a:lnT>
                      <a:noFill/>
                    </a:lnT>
                    <a:lnB>
                      <a:noFill/>
                    </a:lnB>
                  </a:tcPr>
                </a:tc>
                <a:extLst>
                  <a:ext uri="{0D108BD9-81ED-4DB2-BD59-A6C34878D82A}">
                    <a16:rowId xmlns:a16="http://schemas.microsoft.com/office/drawing/2014/main" val="698414493"/>
                  </a:ext>
                </a:extLst>
              </a:tr>
              <a:tr h="362611">
                <a:tc>
                  <a:txBody>
                    <a:bodyPr/>
                    <a:lstStyle/>
                    <a:p>
                      <a:r>
                        <a:rPr lang="it-IT" sz="1800" b="1"/>
                        <a:t>Concetto chiave</a:t>
                      </a:r>
                      <a:endParaRPr lang="it-IT" sz="1800"/>
                    </a:p>
                  </a:txBody>
                  <a:tcPr marL="90653" marR="90653" marT="45326" marB="45326" anchor="ctr">
                    <a:lnL>
                      <a:noFill/>
                    </a:lnL>
                    <a:lnR>
                      <a:noFill/>
                    </a:lnR>
                    <a:lnT>
                      <a:noFill/>
                    </a:lnT>
                    <a:lnB>
                      <a:noFill/>
                    </a:lnB>
                  </a:tcPr>
                </a:tc>
                <a:tc>
                  <a:txBody>
                    <a:bodyPr/>
                    <a:lstStyle/>
                    <a:p>
                      <a:r>
                        <a:rPr lang="it-IT" sz="1800" i="1"/>
                        <a:t>United Airway Disease</a:t>
                      </a:r>
                      <a:endParaRPr lang="it-IT" sz="1800"/>
                    </a:p>
                  </a:txBody>
                  <a:tcPr marL="90653" marR="90653" marT="45326" marB="45326" anchor="ctr">
                    <a:lnL>
                      <a:noFill/>
                    </a:lnL>
                    <a:lnR>
                      <a:noFill/>
                    </a:lnR>
                    <a:lnT>
                      <a:noFill/>
                    </a:lnT>
                    <a:lnB>
                      <a:noFill/>
                    </a:lnB>
                  </a:tcPr>
                </a:tc>
                <a:tc>
                  <a:txBody>
                    <a:bodyPr/>
                    <a:lstStyle/>
                    <a:p>
                      <a:r>
                        <a:rPr lang="it-IT" sz="1800"/>
                        <a:t>Asma come malattia eterogenea</a:t>
                      </a:r>
                    </a:p>
                  </a:txBody>
                  <a:tcPr marL="90653" marR="90653" marT="45326" marB="45326" anchor="ctr">
                    <a:lnL>
                      <a:noFill/>
                    </a:lnL>
                    <a:lnR>
                      <a:noFill/>
                    </a:lnR>
                    <a:lnT>
                      <a:noFill/>
                    </a:lnT>
                    <a:lnB>
                      <a:noFill/>
                    </a:lnB>
                  </a:tcPr>
                </a:tc>
                <a:extLst>
                  <a:ext uri="{0D108BD9-81ED-4DB2-BD59-A6C34878D82A}">
                    <a16:rowId xmlns:a16="http://schemas.microsoft.com/office/drawing/2014/main" val="1087361165"/>
                  </a:ext>
                </a:extLst>
              </a:tr>
              <a:tr h="634570">
                <a:tc>
                  <a:txBody>
                    <a:bodyPr/>
                    <a:lstStyle/>
                    <a:p>
                      <a:r>
                        <a:rPr lang="it-IT" sz="1800" b="1"/>
                        <a:t>Predizione evolutiva</a:t>
                      </a:r>
                      <a:endParaRPr lang="it-IT" sz="1800"/>
                    </a:p>
                  </a:txBody>
                  <a:tcPr marL="90653" marR="90653" marT="45326" marB="45326" anchor="ctr">
                    <a:lnL>
                      <a:noFill/>
                    </a:lnL>
                    <a:lnR>
                      <a:noFill/>
                    </a:lnR>
                    <a:lnT>
                      <a:noFill/>
                    </a:lnT>
                    <a:lnB>
                      <a:noFill/>
                    </a:lnB>
                  </a:tcPr>
                </a:tc>
                <a:tc>
                  <a:txBody>
                    <a:bodyPr/>
                    <a:lstStyle/>
                    <a:p>
                      <a:r>
                        <a:rPr lang="it-IT" sz="1800"/>
                        <a:t>Implicita (rinite → asma)</a:t>
                      </a:r>
                    </a:p>
                  </a:txBody>
                  <a:tcPr marL="90653" marR="90653" marT="45326" marB="45326" anchor="ctr">
                    <a:lnL>
                      <a:noFill/>
                    </a:lnL>
                    <a:lnR>
                      <a:noFill/>
                    </a:lnR>
                    <a:lnT>
                      <a:noFill/>
                    </a:lnT>
                    <a:lnB>
                      <a:noFill/>
                    </a:lnB>
                  </a:tcPr>
                </a:tc>
                <a:tc>
                  <a:txBody>
                    <a:bodyPr/>
                    <a:lstStyle/>
                    <a:p>
                      <a:r>
                        <a:rPr lang="it-IT" sz="1800"/>
                        <a:t>Esplicita (fattori di rischio per peggioramento)</a:t>
                      </a:r>
                    </a:p>
                  </a:txBody>
                  <a:tcPr marL="90653" marR="90653" marT="45326" marB="45326" anchor="ctr">
                    <a:lnL>
                      <a:noFill/>
                    </a:lnL>
                    <a:lnR>
                      <a:noFill/>
                    </a:lnR>
                    <a:lnT>
                      <a:noFill/>
                    </a:lnT>
                    <a:lnB>
                      <a:noFill/>
                    </a:lnB>
                  </a:tcPr>
                </a:tc>
                <a:extLst>
                  <a:ext uri="{0D108BD9-81ED-4DB2-BD59-A6C34878D82A}">
                    <a16:rowId xmlns:a16="http://schemas.microsoft.com/office/drawing/2014/main" val="380850254"/>
                  </a:ext>
                </a:extLst>
              </a:tr>
              <a:tr h="362611">
                <a:tc>
                  <a:txBody>
                    <a:bodyPr/>
                    <a:lstStyle/>
                    <a:p>
                      <a:r>
                        <a:rPr lang="it-IT" sz="1800" b="1" dirty="0"/>
                        <a:t>Obiettivo clinico</a:t>
                      </a:r>
                      <a:endParaRPr lang="it-IT" sz="1800" dirty="0"/>
                    </a:p>
                  </a:txBody>
                  <a:tcPr marL="90653" marR="90653" marT="45326" marB="45326" anchor="ctr">
                    <a:lnL>
                      <a:noFill/>
                    </a:lnL>
                    <a:lnR>
                      <a:noFill/>
                    </a:lnR>
                    <a:lnT>
                      <a:noFill/>
                    </a:lnT>
                    <a:lnB>
                      <a:noFill/>
                    </a:lnB>
                  </a:tcPr>
                </a:tc>
                <a:tc>
                  <a:txBody>
                    <a:bodyPr/>
                    <a:lstStyle/>
                    <a:p>
                      <a:r>
                        <a:rPr lang="it-IT" sz="1800" dirty="0"/>
                        <a:t>Identificare fenotipi allergici,  comorbidità  e andamento dei sintomi </a:t>
                      </a:r>
                    </a:p>
                  </a:txBody>
                  <a:tcPr marL="90653" marR="90653" marT="45326" marB="45326" anchor="ctr">
                    <a:lnL>
                      <a:noFill/>
                    </a:lnL>
                    <a:lnR>
                      <a:noFill/>
                    </a:lnR>
                    <a:lnT>
                      <a:noFill/>
                    </a:lnT>
                    <a:lnB>
                      <a:noFill/>
                    </a:lnB>
                  </a:tcPr>
                </a:tc>
                <a:tc>
                  <a:txBody>
                    <a:bodyPr/>
                    <a:lstStyle/>
                    <a:p>
                      <a:r>
                        <a:rPr lang="it-IT" sz="1800" dirty="0"/>
                        <a:t>Personalizzare terapia e prevenire</a:t>
                      </a:r>
                    </a:p>
                  </a:txBody>
                  <a:tcPr marL="90653" marR="90653" marT="45326" marB="45326" anchor="ctr">
                    <a:lnL>
                      <a:noFill/>
                    </a:lnL>
                    <a:lnR>
                      <a:noFill/>
                    </a:lnR>
                    <a:lnT>
                      <a:noFill/>
                    </a:lnT>
                    <a:lnB>
                      <a:noFill/>
                    </a:lnB>
                  </a:tcPr>
                </a:tc>
                <a:extLst>
                  <a:ext uri="{0D108BD9-81ED-4DB2-BD59-A6C34878D82A}">
                    <a16:rowId xmlns:a16="http://schemas.microsoft.com/office/drawing/2014/main" val="4173110296"/>
                  </a:ext>
                </a:extLst>
              </a:tr>
            </a:tbl>
          </a:graphicData>
        </a:graphic>
      </p:graphicFrame>
      <p:sp>
        <p:nvSpPr>
          <p:cNvPr id="3" name="Rectangle 1">
            <a:extLst>
              <a:ext uri="{FF2B5EF4-FFF2-40B4-BE49-F238E27FC236}">
                <a16:creationId xmlns:a16="http://schemas.microsoft.com/office/drawing/2014/main" id="{698B24F2-7C97-1257-D5D6-47A8D7074F7A}"/>
              </a:ext>
            </a:extLst>
          </p:cNvPr>
          <p:cNvSpPr>
            <a:spLocks noChangeArrowheads="1"/>
          </p:cNvSpPr>
          <p:nvPr/>
        </p:nvSpPr>
        <p:spPr bwMode="auto">
          <a:xfrm>
            <a:off x="3393262" y="611385"/>
            <a:ext cx="574529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C00000"/>
                </a:solidFill>
                <a:effectLst/>
                <a:latin typeface="Arial" panose="020B0604020202020204" pitchFamily="34" charset="0"/>
              </a:rPr>
              <a:t>EAACI vs GINA – Ruolo dell’anamnesi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grpSp>
        <p:nvGrpSpPr>
          <p:cNvPr id="5" name="Group 1">
            <a:extLst>
              <a:ext uri="{FF2B5EF4-FFF2-40B4-BE49-F238E27FC236}">
                <a16:creationId xmlns:a16="http://schemas.microsoft.com/office/drawing/2014/main" id="{47102C91-98B8-C1B1-DC55-7B72B0CACA1F}"/>
              </a:ext>
            </a:extLst>
          </p:cNvPr>
          <p:cNvGrpSpPr/>
          <p:nvPr/>
        </p:nvGrpSpPr>
        <p:grpSpPr>
          <a:xfrm>
            <a:off x="1709640" y="38160"/>
            <a:ext cx="9327960" cy="541440"/>
            <a:chOff x="1709640" y="38160"/>
            <a:chExt cx="9327960" cy="541440"/>
          </a:xfrm>
        </p:grpSpPr>
        <p:pic>
          <p:nvPicPr>
            <p:cNvPr id="6" name="Text Box 12">
              <a:extLst>
                <a:ext uri="{FF2B5EF4-FFF2-40B4-BE49-F238E27FC236}">
                  <a16:creationId xmlns:a16="http://schemas.microsoft.com/office/drawing/2014/main" id="{5EDF54C9-8419-E6DE-B2DE-71A3304960B1}"/>
                </a:ext>
              </a:extLst>
            </p:cNvPr>
            <p:cNvPicPr/>
            <p:nvPr/>
          </p:nvPicPr>
          <p:blipFill>
            <a:blip r:embed="rId3"/>
            <a:stretch/>
          </p:blipFill>
          <p:spPr>
            <a:xfrm>
              <a:off x="1709640" y="38160"/>
              <a:ext cx="9327960" cy="541440"/>
            </a:xfrm>
            <a:prstGeom prst="rect">
              <a:avLst/>
            </a:prstGeom>
            <a:ln w="0">
              <a:noFill/>
            </a:ln>
          </p:spPr>
        </p:pic>
        <p:sp>
          <p:nvSpPr>
            <p:cNvPr id="7" name="CustomShape 2">
              <a:extLst>
                <a:ext uri="{FF2B5EF4-FFF2-40B4-BE49-F238E27FC236}">
                  <a16:creationId xmlns:a16="http://schemas.microsoft.com/office/drawing/2014/main" id="{46267322-438A-9526-097A-F48B0141A86C}"/>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8" name="CustomShape 3">
            <a:extLst>
              <a:ext uri="{FF2B5EF4-FFF2-40B4-BE49-F238E27FC236}">
                <a16:creationId xmlns:a16="http://schemas.microsoft.com/office/drawing/2014/main" id="{AF60171D-8709-AEFE-985A-04B15BB9C7AC}"/>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9" name="Picture 2">
            <a:extLst>
              <a:ext uri="{FF2B5EF4-FFF2-40B4-BE49-F238E27FC236}">
                <a16:creationId xmlns:a16="http://schemas.microsoft.com/office/drawing/2014/main" id="{6F4D0F2C-70F8-049D-7338-3CD80364B0F8}"/>
              </a:ext>
            </a:extLst>
          </p:cNvPr>
          <p:cNvPicPr/>
          <p:nvPr/>
        </p:nvPicPr>
        <p:blipFill>
          <a:blip r:embed="rId4"/>
          <a:srcRect l="11629" t="29346" r="14194" b="30924"/>
          <a:stretch/>
        </p:blipFill>
        <p:spPr>
          <a:xfrm>
            <a:off x="0" y="42480"/>
            <a:ext cx="1709280" cy="430920"/>
          </a:xfrm>
          <a:prstGeom prst="rect">
            <a:avLst/>
          </a:prstGeom>
          <a:ln w="0">
            <a:noFill/>
          </a:ln>
        </p:spPr>
      </p:pic>
      <p:pic>
        <p:nvPicPr>
          <p:cNvPr id="10" name="Picture 3">
            <a:extLst>
              <a:ext uri="{FF2B5EF4-FFF2-40B4-BE49-F238E27FC236}">
                <a16:creationId xmlns:a16="http://schemas.microsoft.com/office/drawing/2014/main" id="{C11233F5-EBD7-764D-B910-0FE0A7B5E733}"/>
              </a:ext>
            </a:extLst>
          </p:cNvPr>
          <p:cNvPicPr/>
          <p:nvPr/>
        </p:nvPicPr>
        <p:blipFill>
          <a:blip r:embed="rId5"/>
          <a:stretch/>
        </p:blipFill>
        <p:spPr>
          <a:xfrm>
            <a:off x="11604240" y="20520"/>
            <a:ext cx="363960" cy="549720"/>
          </a:xfrm>
          <a:prstGeom prst="rect">
            <a:avLst/>
          </a:prstGeom>
          <a:ln w="0">
            <a:noFill/>
          </a:ln>
        </p:spPr>
      </p:pic>
      <p:cxnSp>
        <p:nvCxnSpPr>
          <p:cNvPr id="13" name="Connettore diritto 12">
            <a:extLst>
              <a:ext uri="{FF2B5EF4-FFF2-40B4-BE49-F238E27FC236}">
                <a16:creationId xmlns:a16="http://schemas.microsoft.com/office/drawing/2014/main" id="{617E7B4C-9417-AF58-495E-3F3BE9B7FB61}"/>
              </a:ext>
            </a:extLst>
          </p:cNvPr>
          <p:cNvCxnSpPr>
            <a:cxnSpLocks/>
          </p:cNvCxnSpPr>
          <p:nvPr/>
        </p:nvCxnSpPr>
        <p:spPr>
          <a:xfrm flipV="1">
            <a:off x="539926" y="3131833"/>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7C98B893-8CC4-3B89-EB37-A2B650C9809F}"/>
              </a:ext>
            </a:extLst>
          </p:cNvPr>
          <p:cNvCxnSpPr>
            <a:cxnSpLocks/>
          </p:cNvCxnSpPr>
          <p:nvPr/>
        </p:nvCxnSpPr>
        <p:spPr>
          <a:xfrm>
            <a:off x="530534" y="3725254"/>
            <a:ext cx="109156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E615EEAD-CB56-6AED-F3F4-81C9FA8C5506}"/>
              </a:ext>
            </a:extLst>
          </p:cNvPr>
          <p:cNvCxnSpPr>
            <a:cxnSpLocks/>
          </p:cNvCxnSpPr>
          <p:nvPr/>
        </p:nvCxnSpPr>
        <p:spPr>
          <a:xfrm flipV="1">
            <a:off x="539926" y="4235814"/>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FCBCD215-40A8-CEA4-C0C3-544916F25506}"/>
              </a:ext>
            </a:extLst>
          </p:cNvPr>
          <p:cNvCxnSpPr>
            <a:cxnSpLocks/>
          </p:cNvCxnSpPr>
          <p:nvPr/>
        </p:nvCxnSpPr>
        <p:spPr>
          <a:xfrm flipV="1">
            <a:off x="530534" y="4760941"/>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5DCB4A5D-59CB-B479-8565-AB8CDC38B6E3}"/>
              </a:ext>
            </a:extLst>
          </p:cNvPr>
          <p:cNvCxnSpPr>
            <a:cxnSpLocks/>
          </p:cNvCxnSpPr>
          <p:nvPr/>
        </p:nvCxnSpPr>
        <p:spPr>
          <a:xfrm flipV="1">
            <a:off x="516746" y="5332897"/>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D34DDEA9-A26A-F996-A23B-BDE0D98EA2E6}"/>
              </a:ext>
            </a:extLst>
          </p:cNvPr>
          <p:cNvCxnSpPr/>
          <p:nvPr/>
        </p:nvCxnSpPr>
        <p:spPr>
          <a:xfrm>
            <a:off x="7403054" y="1183340"/>
            <a:ext cx="0" cy="5325035"/>
          </a:xfrm>
          <a:prstGeom prst="line">
            <a:avLst/>
          </a:prstGeom>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A409C034-897A-32D6-C3AA-29F6D7B44726}"/>
              </a:ext>
            </a:extLst>
          </p:cNvPr>
          <p:cNvSpPr txBox="1"/>
          <p:nvPr/>
        </p:nvSpPr>
        <p:spPr>
          <a:xfrm>
            <a:off x="8451924" y="6535548"/>
            <a:ext cx="3994671" cy="369332"/>
          </a:xfrm>
          <a:prstGeom prst="rect">
            <a:avLst/>
          </a:prstGeom>
          <a:noFill/>
        </p:spPr>
        <p:txBody>
          <a:bodyPr wrap="square" rtlCol="0">
            <a:spAutoFit/>
          </a:bodyPr>
          <a:lstStyle/>
          <a:p>
            <a:r>
              <a:rPr lang="it-IT" dirty="0">
                <a:solidFill>
                  <a:schemeClr val="bg2">
                    <a:lumMod val="90000"/>
                  </a:schemeClr>
                </a:solidFill>
              </a:rPr>
              <a:t>M.A. Crivellaro </a:t>
            </a:r>
            <a:r>
              <a:rPr lang="it-IT" dirty="0" err="1">
                <a:solidFill>
                  <a:schemeClr val="bg2">
                    <a:lumMod val="90000"/>
                  </a:schemeClr>
                </a:solidFill>
              </a:rPr>
              <a:t>Pneumotrieste</a:t>
            </a:r>
            <a:r>
              <a:rPr lang="it-IT" dirty="0">
                <a:solidFill>
                  <a:schemeClr val="bg2">
                    <a:lumMod val="90000"/>
                  </a:schemeClr>
                </a:solidFill>
              </a:rPr>
              <a:t> 2026 </a:t>
            </a:r>
          </a:p>
        </p:txBody>
      </p:sp>
      <p:cxnSp>
        <p:nvCxnSpPr>
          <p:cNvPr id="22" name="Connettore diritto 21">
            <a:extLst>
              <a:ext uri="{FF2B5EF4-FFF2-40B4-BE49-F238E27FC236}">
                <a16:creationId xmlns:a16="http://schemas.microsoft.com/office/drawing/2014/main" id="{CB4AC346-E452-CE7A-08E5-88E1468DA8BA}"/>
              </a:ext>
            </a:extLst>
          </p:cNvPr>
          <p:cNvCxnSpPr/>
          <p:nvPr/>
        </p:nvCxnSpPr>
        <p:spPr>
          <a:xfrm>
            <a:off x="3141233" y="1183341"/>
            <a:ext cx="0" cy="5325035"/>
          </a:xfrm>
          <a:prstGeom prst="line">
            <a:avLst/>
          </a:prstGeom>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2AC13514-18B9-8156-DB32-CEFB84D0FD50}"/>
              </a:ext>
            </a:extLst>
          </p:cNvPr>
          <p:cNvSpPr/>
          <p:nvPr/>
        </p:nvSpPr>
        <p:spPr>
          <a:xfrm>
            <a:off x="360843" y="3703789"/>
            <a:ext cx="11212945" cy="106089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diritto 11">
            <a:extLst>
              <a:ext uri="{FF2B5EF4-FFF2-40B4-BE49-F238E27FC236}">
                <a16:creationId xmlns:a16="http://schemas.microsoft.com/office/drawing/2014/main" id="{6BA1FA8F-1153-1996-B5C6-1A5C183FDE68}"/>
              </a:ext>
            </a:extLst>
          </p:cNvPr>
          <p:cNvCxnSpPr>
            <a:cxnSpLocks/>
          </p:cNvCxnSpPr>
          <p:nvPr/>
        </p:nvCxnSpPr>
        <p:spPr>
          <a:xfrm flipV="1">
            <a:off x="530534" y="2261905"/>
            <a:ext cx="10962042" cy="37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738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Text Box 2"/>
          <p:cNvSpPr txBox="1">
            <a:spLocks noChangeArrowheads="1"/>
          </p:cNvSpPr>
          <p:nvPr/>
        </p:nvSpPr>
        <p:spPr bwMode="auto">
          <a:xfrm>
            <a:off x="1976440" y="628858"/>
            <a:ext cx="7561262" cy="566737"/>
          </a:xfrm>
          <a:prstGeom prst="rect">
            <a:avLst/>
          </a:prstGeom>
          <a:noFill/>
          <a:ln w="9525" algn="ctr">
            <a:noFill/>
            <a:miter lim="800000"/>
            <a:headEnd/>
            <a:tailEnd/>
          </a:ln>
        </p:spPr>
        <p:txBody>
          <a:bodyPr anchor="ctr"/>
          <a:lstStyle/>
          <a:p>
            <a:pPr algn="ctr"/>
            <a:r>
              <a:rPr lang="it-IT" altLang="it-IT" sz="2400" dirty="0"/>
              <a:t>Fattori di rischio per asma </a:t>
            </a:r>
          </a:p>
          <a:p>
            <a:pPr algn="ctr"/>
            <a:r>
              <a:rPr lang="it-IT" altLang="it-IT" sz="2400" dirty="0">
                <a:ea typeface="MS PGothic" pitchFamily="34" charset="-128"/>
              </a:rPr>
              <a:t>Rinosinusite: </a:t>
            </a:r>
            <a:r>
              <a:rPr lang="it-IT" altLang="it-IT" sz="2400" dirty="0">
                <a:solidFill>
                  <a:srgbClr val="FF0000"/>
                </a:solidFill>
                <a:ea typeface="MS PGothic" pitchFamily="34" charset="-128"/>
              </a:rPr>
              <a:t>interazione tra alte e basse vie aeree</a:t>
            </a:r>
          </a:p>
        </p:txBody>
      </p:sp>
      <p:sp>
        <p:nvSpPr>
          <p:cNvPr id="124930" name="Line 41"/>
          <p:cNvSpPr>
            <a:spLocks noChangeShapeType="1"/>
          </p:cNvSpPr>
          <p:nvPr/>
        </p:nvSpPr>
        <p:spPr bwMode="auto">
          <a:xfrm>
            <a:off x="2279650" y="1500188"/>
            <a:ext cx="8388350" cy="0"/>
          </a:xfrm>
          <a:prstGeom prst="line">
            <a:avLst/>
          </a:prstGeom>
          <a:noFill/>
          <a:ln w="28575">
            <a:solidFill>
              <a:srgbClr val="FFCC00"/>
            </a:solidFill>
            <a:round/>
            <a:headEnd/>
            <a:tailEnd/>
          </a:ln>
        </p:spPr>
        <p:txBody>
          <a:bodyPr/>
          <a:lstStyle/>
          <a:p>
            <a:endParaRPr lang="it-IT"/>
          </a:p>
        </p:txBody>
      </p:sp>
      <p:grpSp>
        <p:nvGrpSpPr>
          <p:cNvPr id="124931" name="Gruppo 40"/>
          <p:cNvGrpSpPr>
            <a:grpSpLocks/>
          </p:cNvGrpSpPr>
          <p:nvPr/>
        </p:nvGrpSpPr>
        <p:grpSpPr bwMode="auto">
          <a:xfrm>
            <a:off x="2135189" y="1700213"/>
            <a:ext cx="8474075" cy="4908610"/>
            <a:chOff x="403225" y="1700213"/>
            <a:chExt cx="8474075" cy="4908610"/>
          </a:xfrm>
        </p:grpSpPr>
        <p:sp>
          <p:nvSpPr>
            <p:cNvPr id="124932" name="Text Box 3"/>
            <p:cNvSpPr txBox="1">
              <a:spLocks noChangeArrowheads="1"/>
            </p:cNvSpPr>
            <p:nvPr/>
          </p:nvSpPr>
          <p:spPr bwMode="auto">
            <a:xfrm>
              <a:off x="3406775" y="6208713"/>
              <a:ext cx="1924629" cy="400110"/>
            </a:xfrm>
            <a:prstGeom prst="rect">
              <a:avLst/>
            </a:prstGeom>
            <a:noFill/>
            <a:ln w="9525">
              <a:noFill/>
              <a:miter lim="800000"/>
              <a:headEnd/>
              <a:tailEnd/>
            </a:ln>
          </p:spPr>
          <p:txBody>
            <a:bodyPr wrap="none">
              <a:spAutoFit/>
            </a:bodyPr>
            <a:lstStyle/>
            <a:p>
              <a:pPr eaLnBrk="0" hangingPunct="0"/>
              <a:r>
                <a:rPr lang="it-IT" altLang="it-IT" sz="2000">
                  <a:ea typeface="MS PGothic" pitchFamily="34" charset="-128"/>
                </a:rPr>
                <a:t>Asma bronchiale</a:t>
              </a:r>
            </a:p>
          </p:txBody>
        </p:sp>
        <p:sp>
          <p:nvSpPr>
            <p:cNvPr id="124933" name="Rectangle 4"/>
            <p:cNvSpPr>
              <a:spLocks noChangeArrowheads="1"/>
            </p:cNvSpPr>
            <p:nvPr/>
          </p:nvSpPr>
          <p:spPr bwMode="auto">
            <a:xfrm>
              <a:off x="406400" y="5265738"/>
              <a:ext cx="8162925" cy="993775"/>
            </a:xfrm>
            <a:prstGeom prst="rect">
              <a:avLst/>
            </a:prstGeom>
            <a:solidFill>
              <a:srgbClr val="DFBEFB"/>
            </a:solidFill>
            <a:ln w="9525" cap="rnd">
              <a:solidFill>
                <a:srgbClr val="000099"/>
              </a:solidFill>
              <a:prstDash val="sysDot"/>
              <a:miter lim="800000"/>
              <a:headEnd/>
              <a:tailEnd/>
            </a:ln>
          </p:spPr>
          <p:txBody>
            <a:bodyPr wrap="none" anchor="ctr"/>
            <a:lstStyle/>
            <a:p>
              <a:pPr>
                <a:spcBef>
                  <a:spcPct val="50000"/>
                </a:spcBef>
              </a:pPr>
              <a:endParaRPr lang="it-IT" altLang="it-IT">
                <a:solidFill>
                  <a:srgbClr val="FFFF00"/>
                </a:solidFill>
              </a:endParaRPr>
            </a:p>
          </p:txBody>
        </p:sp>
        <p:sp>
          <p:nvSpPr>
            <p:cNvPr id="124934" name="Rectangle 5"/>
            <p:cNvSpPr>
              <a:spLocks noChangeArrowheads="1"/>
            </p:cNvSpPr>
            <p:nvPr/>
          </p:nvSpPr>
          <p:spPr bwMode="auto">
            <a:xfrm>
              <a:off x="403225" y="1700213"/>
              <a:ext cx="8201025" cy="1009650"/>
            </a:xfrm>
            <a:prstGeom prst="rect">
              <a:avLst/>
            </a:prstGeom>
            <a:solidFill>
              <a:srgbClr val="00CCFF"/>
            </a:solidFill>
            <a:ln w="9525" cap="rnd">
              <a:solidFill>
                <a:srgbClr val="000099"/>
              </a:solidFill>
              <a:prstDash val="sysDot"/>
              <a:miter lim="800000"/>
              <a:headEnd/>
              <a:tailEnd/>
            </a:ln>
          </p:spPr>
          <p:txBody>
            <a:bodyPr wrap="none" anchor="ctr"/>
            <a:lstStyle/>
            <a:p>
              <a:pPr algn="ctr" eaLnBrk="0" hangingPunct="0"/>
              <a:endParaRPr lang="it-IT" altLang="it-IT" sz="2400">
                <a:ea typeface="MS PGothic" pitchFamily="34" charset="-128"/>
              </a:endParaRPr>
            </a:p>
          </p:txBody>
        </p:sp>
        <p:pic>
          <p:nvPicPr>
            <p:cNvPr id="124935" name="Picture 6" descr="naso"/>
            <p:cNvPicPr>
              <a:picLocks noChangeAspect="1" noChangeArrowheads="1"/>
            </p:cNvPicPr>
            <p:nvPr/>
          </p:nvPicPr>
          <p:blipFill>
            <a:blip r:embed="rId3"/>
            <a:srcRect/>
            <a:stretch>
              <a:fillRect/>
            </a:stretch>
          </p:blipFill>
          <p:spPr bwMode="auto">
            <a:xfrm>
              <a:off x="4175125" y="1901825"/>
              <a:ext cx="677863" cy="676275"/>
            </a:xfrm>
            <a:prstGeom prst="rect">
              <a:avLst/>
            </a:prstGeom>
            <a:noFill/>
            <a:ln w="9525">
              <a:noFill/>
              <a:miter lim="800000"/>
              <a:headEnd/>
              <a:tailEnd/>
            </a:ln>
          </p:spPr>
        </p:pic>
        <p:sp>
          <p:nvSpPr>
            <p:cNvPr id="124936" name="Line 8"/>
            <p:cNvSpPr>
              <a:spLocks noChangeShapeType="1"/>
            </p:cNvSpPr>
            <p:nvPr/>
          </p:nvSpPr>
          <p:spPr bwMode="auto">
            <a:xfrm>
              <a:off x="6297613" y="4840288"/>
              <a:ext cx="0" cy="63500"/>
            </a:xfrm>
            <a:prstGeom prst="line">
              <a:avLst/>
            </a:prstGeom>
            <a:noFill/>
            <a:ln w="9525">
              <a:solidFill>
                <a:schemeClr val="tx1"/>
              </a:solidFill>
              <a:round/>
              <a:headEnd type="triangle" w="med" len="med"/>
              <a:tailEnd/>
            </a:ln>
          </p:spPr>
          <p:txBody>
            <a:bodyPr wrap="none" anchor="ctr"/>
            <a:lstStyle/>
            <a:p>
              <a:endParaRPr lang="it-IT"/>
            </a:p>
          </p:txBody>
        </p:sp>
        <p:pic>
          <p:nvPicPr>
            <p:cNvPr id="124937" name="Picture 9" descr="bronchi"/>
            <p:cNvPicPr>
              <a:picLocks noChangeAspect="1" noChangeArrowheads="1"/>
            </p:cNvPicPr>
            <p:nvPr/>
          </p:nvPicPr>
          <p:blipFill>
            <a:blip r:embed="rId4"/>
            <a:srcRect/>
            <a:stretch>
              <a:fillRect/>
            </a:stretch>
          </p:blipFill>
          <p:spPr bwMode="auto">
            <a:xfrm>
              <a:off x="4114800" y="5319713"/>
              <a:ext cx="889000" cy="846137"/>
            </a:xfrm>
            <a:prstGeom prst="rect">
              <a:avLst/>
            </a:prstGeom>
            <a:noFill/>
            <a:ln w="9525">
              <a:noFill/>
              <a:miter lim="800000"/>
              <a:headEnd/>
              <a:tailEnd/>
            </a:ln>
          </p:spPr>
        </p:pic>
        <p:sp>
          <p:nvSpPr>
            <p:cNvPr id="124938" name="Freeform 10"/>
            <p:cNvSpPr>
              <a:spLocks/>
            </p:cNvSpPr>
            <p:nvPr/>
          </p:nvSpPr>
          <p:spPr bwMode="auto">
            <a:xfrm>
              <a:off x="4824413" y="2317750"/>
              <a:ext cx="365125" cy="3168650"/>
            </a:xfrm>
            <a:custGeom>
              <a:avLst/>
              <a:gdLst>
                <a:gd name="T0" fmla="*/ 0 w 240"/>
                <a:gd name="T1" fmla="*/ 2147483647 h 2976"/>
                <a:gd name="T2" fmla="*/ 2147483647 w 240"/>
                <a:gd name="T3" fmla="*/ 2147483647 h 2976"/>
                <a:gd name="T4" fmla="*/ 2147483647 w 240"/>
                <a:gd name="T5" fmla="*/ 0 h 2976"/>
                <a:gd name="T6" fmla="*/ 0 w 240"/>
                <a:gd name="T7" fmla="*/ 0 h 2976"/>
                <a:gd name="T8" fmla="*/ 0 60000 65536"/>
                <a:gd name="T9" fmla="*/ 0 60000 65536"/>
                <a:gd name="T10" fmla="*/ 0 60000 65536"/>
                <a:gd name="T11" fmla="*/ 0 60000 65536"/>
                <a:gd name="T12" fmla="*/ 0 w 240"/>
                <a:gd name="T13" fmla="*/ 0 h 2976"/>
                <a:gd name="T14" fmla="*/ 240 w 240"/>
                <a:gd name="T15" fmla="*/ 2976 h 2976"/>
              </a:gdLst>
              <a:ahLst/>
              <a:cxnLst>
                <a:cxn ang="T8">
                  <a:pos x="T0" y="T1"/>
                </a:cxn>
                <a:cxn ang="T9">
                  <a:pos x="T2" y="T3"/>
                </a:cxn>
                <a:cxn ang="T10">
                  <a:pos x="T4" y="T5"/>
                </a:cxn>
                <a:cxn ang="T11">
                  <a:pos x="T6" y="T7"/>
                </a:cxn>
              </a:cxnLst>
              <a:rect l="T12" t="T13" r="T14" b="T15"/>
              <a:pathLst>
                <a:path w="240" h="2976">
                  <a:moveTo>
                    <a:pt x="0" y="2976"/>
                  </a:moveTo>
                  <a:lnTo>
                    <a:pt x="240" y="2976"/>
                  </a:lnTo>
                  <a:lnTo>
                    <a:pt x="240" y="0"/>
                  </a:lnTo>
                  <a:lnTo>
                    <a:pt x="0" y="0"/>
                  </a:lnTo>
                </a:path>
              </a:pathLst>
            </a:custGeom>
            <a:noFill/>
            <a:ln w="15875">
              <a:solidFill>
                <a:schemeClr val="tx1"/>
              </a:solidFill>
              <a:round/>
              <a:headEnd type="triangle" w="med" len="med"/>
              <a:tailEnd/>
            </a:ln>
          </p:spPr>
          <p:txBody>
            <a:bodyPr wrap="none" anchor="ctr"/>
            <a:lstStyle/>
            <a:p>
              <a:endParaRPr lang="it-IT"/>
            </a:p>
          </p:txBody>
        </p:sp>
        <p:sp>
          <p:nvSpPr>
            <p:cNvPr id="124939" name="Freeform 11"/>
            <p:cNvSpPr>
              <a:spLocks/>
            </p:cNvSpPr>
            <p:nvPr/>
          </p:nvSpPr>
          <p:spPr bwMode="auto">
            <a:xfrm>
              <a:off x="4824413" y="2201863"/>
              <a:ext cx="950912" cy="3400425"/>
            </a:xfrm>
            <a:custGeom>
              <a:avLst/>
              <a:gdLst>
                <a:gd name="T0" fmla="*/ 0 w 240"/>
                <a:gd name="T1" fmla="*/ 2147483647 h 2976"/>
                <a:gd name="T2" fmla="*/ 2147483647 w 240"/>
                <a:gd name="T3" fmla="*/ 2147483647 h 2976"/>
                <a:gd name="T4" fmla="*/ 2147483647 w 240"/>
                <a:gd name="T5" fmla="*/ 0 h 2976"/>
                <a:gd name="T6" fmla="*/ 0 w 240"/>
                <a:gd name="T7" fmla="*/ 0 h 2976"/>
                <a:gd name="T8" fmla="*/ 0 60000 65536"/>
                <a:gd name="T9" fmla="*/ 0 60000 65536"/>
                <a:gd name="T10" fmla="*/ 0 60000 65536"/>
                <a:gd name="T11" fmla="*/ 0 60000 65536"/>
                <a:gd name="T12" fmla="*/ 0 w 240"/>
                <a:gd name="T13" fmla="*/ 0 h 2976"/>
                <a:gd name="T14" fmla="*/ 240 w 240"/>
                <a:gd name="T15" fmla="*/ 2976 h 2976"/>
              </a:gdLst>
              <a:ahLst/>
              <a:cxnLst>
                <a:cxn ang="T8">
                  <a:pos x="T0" y="T1"/>
                </a:cxn>
                <a:cxn ang="T9">
                  <a:pos x="T2" y="T3"/>
                </a:cxn>
                <a:cxn ang="T10">
                  <a:pos x="T4" y="T5"/>
                </a:cxn>
                <a:cxn ang="T11">
                  <a:pos x="T6" y="T7"/>
                </a:cxn>
              </a:cxnLst>
              <a:rect l="T12" t="T13" r="T14" b="T15"/>
              <a:pathLst>
                <a:path w="240" h="2976">
                  <a:moveTo>
                    <a:pt x="0" y="2976"/>
                  </a:moveTo>
                  <a:lnTo>
                    <a:pt x="240" y="2976"/>
                  </a:lnTo>
                  <a:lnTo>
                    <a:pt x="240" y="0"/>
                  </a:lnTo>
                  <a:lnTo>
                    <a:pt x="0" y="0"/>
                  </a:lnTo>
                </a:path>
              </a:pathLst>
            </a:custGeom>
            <a:noFill/>
            <a:ln w="15875">
              <a:solidFill>
                <a:schemeClr val="tx1"/>
              </a:solidFill>
              <a:round/>
              <a:headEnd type="triangle" w="med" len="med"/>
              <a:tailEnd type="triangle" w="med" len="med"/>
            </a:ln>
          </p:spPr>
          <p:txBody>
            <a:bodyPr wrap="none" anchor="ctr"/>
            <a:lstStyle/>
            <a:p>
              <a:endParaRPr lang="it-IT"/>
            </a:p>
          </p:txBody>
        </p:sp>
        <p:sp>
          <p:nvSpPr>
            <p:cNvPr id="124940" name="Freeform 12"/>
            <p:cNvSpPr>
              <a:spLocks/>
            </p:cNvSpPr>
            <p:nvPr/>
          </p:nvSpPr>
          <p:spPr bwMode="auto">
            <a:xfrm flipH="1">
              <a:off x="3878263" y="2303463"/>
              <a:ext cx="292100" cy="3167062"/>
            </a:xfrm>
            <a:custGeom>
              <a:avLst/>
              <a:gdLst>
                <a:gd name="T0" fmla="*/ 0 w 240"/>
                <a:gd name="T1" fmla="*/ 2147483647 h 2976"/>
                <a:gd name="T2" fmla="*/ 2147483647 w 240"/>
                <a:gd name="T3" fmla="*/ 2147483647 h 2976"/>
                <a:gd name="T4" fmla="*/ 2147483647 w 240"/>
                <a:gd name="T5" fmla="*/ 0 h 2976"/>
                <a:gd name="T6" fmla="*/ 0 w 240"/>
                <a:gd name="T7" fmla="*/ 0 h 2976"/>
                <a:gd name="T8" fmla="*/ 0 60000 65536"/>
                <a:gd name="T9" fmla="*/ 0 60000 65536"/>
                <a:gd name="T10" fmla="*/ 0 60000 65536"/>
                <a:gd name="T11" fmla="*/ 0 60000 65536"/>
                <a:gd name="T12" fmla="*/ 0 w 240"/>
                <a:gd name="T13" fmla="*/ 0 h 2976"/>
                <a:gd name="T14" fmla="*/ 240 w 240"/>
                <a:gd name="T15" fmla="*/ 2976 h 2976"/>
              </a:gdLst>
              <a:ahLst/>
              <a:cxnLst>
                <a:cxn ang="T8">
                  <a:pos x="T0" y="T1"/>
                </a:cxn>
                <a:cxn ang="T9">
                  <a:pos x="T2" y="T3"/>
                </a:cxn>
                <a:cxn ang="T10">
                  <a:pos x="T4" y="T5"/>
                </a:cxn>
                <a:cxn ang="T11">
                  <a:pos x="T6" y="T7"/>
                </a:cxn>
              </a:cxnLst>
              <a:rect l="T12" t="T13" r="T14" b="T15"/>
              <a:pathLst>
                <a:path w="240" h="2976">
                  <a:moveTo>
                    <a:pt x="0" y="2976"/>
                  </a:moveTo>
                  <a:lnTo>
                    <a:pt x="240" y="2976"/>
                  </a:lnTo>
                  <a:lnTo>
                    <a:pt x="240" y="0"/>
                  </a:lnTo>
                  <a:lnTo>
                    <a:pt x="0" y="0"/>
                  </a:lnTo>
                </a:path>
              </a:pathLst>
            </a:custGeom>
            <a:noFill/>
            <a:ln w="9525">
              <a:solidFill>
                <a:schemeClr val="tx1"/>
              </a:solidFill>
              <a:round/>
              <a:headEnd type="triangle" w="med" len="med"/>
              <a:tailEnd/>
            </a:ln>
          </p:spPr>
          <p:txBody>
            <a:bodyPr wrap="none" anchor="ctr"/>
            <a:lstStyle/>
            <a:p>
              <a:endParaRPr lang="it-IT"/>
            </a:p>
          </p:txBody>
        </p:sp>
        <p:sp>
          <p:nvSpPr>
            <p:cNvPr id="124941" name="Freeform 13"/>
            <p:cNvSpPr>
              <a:spLocks/>
            </p:cNvSpPr>
            <p:nvPr/>
          </p:nvSpPr>
          <p:spPr bwMode="auto">
            <a:xfrm flipH="1">
              <a:off x="3219450" y="2195513"/>
              <a:ext cx="950913" cy="3400425"/>
            </a:xfrm>
            <a:custGeom>
              <a:avLst/>
              <a:gdLst>
                <a:gd name="T0" fmla="*/ 0 w 240"/>
                <a:gd name="T1" fmla="*/ 2147483647 h 2976"/>
                <a:gd name="T2" fmla="*/ 2147483647 w 240"/>
                <a:gd name="T3" fmla="*/ 2147483647 h 2976"/>
                <a:gd name="T4" fmla="*/ 2147483647 w 240"/>
                <a:gd name="T5" fmla="*/ 0 h 2976"/>
                <a:gd name="T6" fmla="*/ 0 w 240"/>
                <a:gd name="T7" fmla="*/ 0 h 2976"/>
                <a:gd name="T8" fmla="*/ 0 60000 65536"/>
                <a:gd name="T9" fmla="*/ 0 60000 65536"/>
                <a:gd name="T10" fmla="*/ 0 60000 65536"/>
                <a:gd name="T11" fmla="*/ 0 60000 65536"/>
                <a:gd name="T12" fmla="*/ 0 w 240"/>
                <a:gd name="T13" fmla="*/ 0 h 2976"/>
                <a:gd name="T14" fmla="*/ 240 w 240"/>
                <a:gd name="T15" fmla="*/ 2976 h 2976"/>
              </a:gdLst>
              <a:ahLst/>
              <a:cxnLst>
                <a:cxn ang="T8">
                  <a:pos x="T0" y="T1"/>
                </a:cxn>
                <a:cxn ang="T9">
                  <a:pos x="T2" y="T3"/>
                </a:cxn>
                <a:cxn ang="T10">
                  <a:pos x="T4" y="T5"/>
                </a:cxn>
                <a:cxn ang="T11">
                  <a:pos x="T6" y="T7"/>
                </a:cxn>
              </a:cxnLst>
              <a:rect l="T12" t="T13" r="T14" b="T15"/>
              <a:pathLst>
                <a:path w="240" h="2976">
                  <a:moveTo>
                    <a:pt x="0" y="2976"/>
                  </a:moveTo>
                  <a:lnTo>
                    <a:pt x="240" y="2976"/>
                  </a:lnTo>
                  <a:lnTo>
                    <a:pt x="240" y="0"/>
                  </a:lnTo>
                  <a:lnTo>
                    <a:pt x="0" y="0"/>
                  </a:lnTo>
                </a:path>
              </a:pathLst>
            </a:custGeom>
            <a:noFill/>
            <a:ln w="9525">
              <a:solidFill>
                <a:schemeClr val="tx1"/>
              </a:solidFill>
              <a:round/>
              <a:headEnd type="triangle" w="med" len="med"/>
              <a:tailEnd/>
            </a:ln>
          </p:spPr>
          <p:txBody>
            <a:bodyPr wrap="none" anchor="ctr"/>
            <a:lstStyle/>
            <a:p>
              <a:endParaRPr lang="it-IT"/>
            </a:p>
          </p:txBody>
        </p:sp>
        <p:sp>
          <p:nvSpPr>
            <p:cNvPr id="124942" name="Freeform 14"/>
            <p:cNvSpPr>
              <a:spLocks/>
            </p:cNvSpPr>
            <p:nvPr/>
          </p:nvSpPr>
          <p:spPr bwMode="auto">
            <a:xfrm flipH="1">
              <a:off x="2755900" y="2100263"/>
              <a:ext cx="1414463" cy="3703637"/>
            </a:xfrm>
            <a:custGeom>
              <a:avLst/>
              <a:gdLst>
                <a:gd name="T0" fmla="*/ 0 w 240"/>
                <a:gd name="T1" fmla="*/ 2147483647 h 2976"/>
                <a:gd name="T2" fmla="*/ 2147483647 w 240"/>
                <a:gd name="T3" fmla="*/ 2147483647 h 2976"/>
                <a:gd name="T4" fmla="*/ 2147483647 w 240"/>
                <a:gd name="T5" fmla="*/ 0 h 2976"/>
                <a:gd name="T6" fmla="*/ 0 w 240"/>
                <a:gd name="T7" fmla="*/ 0 h 2976"/>
                <a:gd name="T8" fmla="*/ 0 60000 65536"/>
                <a:gd name="T9" fmla="*/ 0 60000 65536"/>
                <a:gd name="T10" fmla="*/ 0 60000 65536"/>
                <a:gd name="T11" fmla="*/ 0 60000 65536"/>
                <a:gd name="T12" fmla="*/ 0 w 240"/>
                <a:gd name="T13" fmla="*/ 0 h 2976"/>
                <a:gd name="T14" fmla="*/ 240 w 240"/>
                <a:gd name="T15" fmla="*/ 2976 h 2976"/>
              </a:gdLst>
              <a:ahLst/>
              <a:cxnLst>
                <a:cxn ang="T8">
                  <a:pos x="T0" y="T1"/>
                </a:cxn>
                <a:cxn ang="T9">
                  <a:pos x="T2" y="T3"/>
                </a:cxn>
                <a:cxn ang="T10">
                  <a:pos x="T4" y="T5"/>
                </a:cxn>
                <a:cxn ang="T11">
                  <a:pos x="T6" y="T7"/>
                </a:cxn>
              </a:cxnLst>
              <a:rect l="T12" t="T13" r="T14" b="T15"/>
              <a:pathLst>
                <a:path w="240" h="2976">
                  <a:moveTo>
                    <a:pt x="0" y="2976"/>
                  </a:moveTo>
                  <a:lnTo>
                    <a:pt x="240" y="2976"/>
                  </a:lnTo>
                  <a:lnTo>
                    <a:pt x="240" y="0"/>
                  </a:lnTo>
                  <a:lnTo>
                    <a:pt x="0" y="0"/>
                  </a:lnTo>
                </a:path>
              </a:pathLst>
            </a:custGeom>
            <a:noFill/>
            <a:ln w="9525">
              <a:solidFill>
                <a:schemeClr val="tx1"/>
              </a:solidFill>
              <a:round/>
              <a:headEnd type="triangle" w="med" len="med"/>
              <a:tailEnd/>
            </a:ln>
          </p:spPr>
          <p:txBody>
            <a:bodyPr wrap="none" anchor="ctr"/>
            <a:lstStyle/>
            <a:p>
              <a:endParaRPr lang="it-IT"/>
            </a:p>
          </p:txBody>
        </p:sp>
        <p:sp>
          <p:nvSpPr>
            <p:cNvPr id="124943" name="Freeform 15"/>
            <p:cNvSpPr>
              <a:spLocks/>
            </p:cNvSpPr>
            <p:nvPr/>
          </p:nvSpPr>
          <p:spPr bwMode="auto">
            <a:xfrm flipH="1">
              <a:off x="2243138" y="1992313"/>
              <a:ext cx="1927225" cy="3940175"/>
            </a:xfrm>
            <a:custGeom>
              <a:avLst/>
              <a:gdLst>
                <a:gd name="T0" fmla="*/ 0 w 240"/>
                <a:gd name="T1" fmla="*/ 2147483647 h 2976"/>
                <a:gd name="T2" fmla="*/ 2147483647 w 240"/>
                <a:gd name="T3" fmla="*/ 2147483647 h 2976"/>
                <a:gd name="T4" fmla="*/ 2147483647 w 240"/>
                <a:gd name="T5" fmla="*/ 0 h 2976"/>
                <a:gd name="T6" fmla="*/ 0 w 240"/>
                <a:gd name="T7" fmla="*/ 0 h 2976"/>
                <a:gd name="T8" fmla="*/ 0 60000 65536"/>
                <a:gd name="T9" fmla="*/ 0 60000 65536"/>
                <a:gd name="T10" fmla="*/ 0 60000 65536"/>
                <a:gd name="T11" fmla="*/ 0 60000 65536"/>
                <a:gd name="T12" fmla="*/ 0 w 240"/>
                <a:gd name="T13" fmla="*/ 0 h 2976"/>
                <a:gd name="T14" fmla="*/ 240 w 240"/>
                <a:gd name="T15" fmla="*/ 2976 h 2976"/>
              </a:gdLst>
              <a:ahLst/>
              <a:cxnLst>
                <a:cxn ang="T8">
                  <a:pos x="T0" y="T1"/>
                </a:cxn>
                <a:cxn ang="T9">
                  <a:pos x="T2" y="T3"/>
                </a:cxn>
                <a:cxn ang="T10">
                  <a:pos x="T4" y="T5"/>
                </a:cxn>
                <a:cxn ang="T11">
                  <a:pos x="T6" y="T7"/>
                </a:cxn>
              </a:cxnLst>
              <a:rect l="T12" t="T13" r="T14" b="T15"/>
              <a:pathLst>
                <a:path w="240" h="2976">
                  <a:moveTo>
                    <a:pt x="0" y="2976"/>
                  </a:moveTo>
                  <a:lnTo>
                    <a:pt x="240" y="2976"/>
                  </a:lnTo>
                  <a:lnTo>
                    <a:pt x="240" y="0"/>
                  </a:lnTo>
                  <a:lnTo>
                    <a:pt x="0" y="0"/>
                  </a:lnTo>
                </a:path>
              </a:pathLst>
            </a:custGeom>
            <a:noFill/>
            <a:ln w="15875">
              <a:solidFill>
                <a:schemeClr val="tx1"/>
              </a:solidFill>
              <a:round/>
              <a:headEnd type="triangle" w="med" len="med"/>
              <a:tailEnd type="triangle" w="med" len="med"/>
            </a:ln>
          </p:spPr>
          <p:txBody>
            <a:bodyPr wrap="none" anchor="ctr"/>
            <a:lstStyle/>
            <a:p>
              <a:endParaRPr lang="it-IT"/>
            </a:p>
          </p:txBody>
        </p:sp>
        <p:sp>
          <p:nvSpPr>
            <p:cNvPr id="124944" name="Freeform 16"/>
            <p:cNvSpPr>
              <a:spLocks/>
            </p:cNvSpPr>
            <p:nvPr/>
          </p:nvSpPr>
          <p:spPr bwMode="auto">
            <a:xfrm>
              <a:off x="4838700" y="1982788"/>
              <a:ext cx="1457325" cy="3941762"/>
            </a:xfrm>
            <a:custGeom>
              <a:avLst/>
              <a:gdLst>
                <a:gd name="T0" fmla="*/ 0 w 240"/>
                <a:gd name="T1" fmla="*/ 2147483647 h 2976"/>
                <a:gd name="T2" fmla="*/ 2147483647 w 240"/>
                <a:gd name="T3" fmla="*/ 2147483647 h 2976"/>
                <a:gd name="T4" fmla="*/ 2147483647 w 240"/>
                <a:gd name="T5" fmla="*/ 0 h 2976"/>
                <a:gd name="T6" fmla="*/ 0 w 240"/>
                <a:gd name="T7" fmla="*/ 0 h 2976"/>
                <a:gd name="T8" fmla="*/ 0 60000 65536"/>
                <a:gd name="T9" fmla="*/ 0 60000 65536"/>
                <a:gd name="T10" fmla="*/ 0 60000 65536"/>
                <a:gd name="T11" fmla="*/ 0 60000 65536"/>
                <a:gd name="T12" fmla="*/ 0 w 240"/>
                <a:gd name="T13" fmla="*/ 0 h 2976"/>
                <a:gd name="T14" fmla="*/ 240 w 240"/>
                <a:gd name="T15" fmla="*/ 2976 h 2976"/>
              </a:gdLst>
              <a:ahLst/>
              <a:cxnLst>
                <a:cxn ang="T8">
                  <a:pos x="T0" y="T1"/>
                </a:cxn>
                <a:cxn ang="T9">
                  <a:pos x="T2" y="T3"/>
                </a:cxn>
                <a:cxn ang="T10">
                  <a:pos x="T4" y="T5"/>
                </a:cxn>
                <a:cxn ang="T11">
                  <a:pos x="T6" y="T7"/>
                </a:cxn>
              </a:cxnLst>
              <a:rect l="T12" t="T13" r="T14" b="T15"/>
              <a:pathLst>
                <a:path w="240" h="2976">
                  <a:moveTo>
                    <a:pt x="0" y="2976"/>
                  </a:moveTo>
                  <a:lnTo>
                    <a:pt x="240" y="2976"/>
                  </a:lnTo>
                  <a:lnTo>
                    <a:pt x="240" y="0"/>
                  </a:lnTo>
                  <a:lnTo>
                    <a:pt x="0" y="0"/>
                  </a:lnTo>
                </a:path>
              </a:pathLst>
            </a:custGeom>
            <a:noFill/>
            <a:ln w="15875">
              <a:solidFill>
                <a:schemeClr val="tx1"/>
              </a:solidFill>
              <a:round/>
              <a:headEnd/>
              <a:tailEnd type="triangle" w="med" len="med"/>
            </a:ln>
          </p:spPr>
          <p:txBody>
            <a:bodyPr wrap="none" anchor="ctr"/>
            <a:lstStyle/>
            <a:p>
              <a:endParaRPr lang="it-IT"/>
            </a:p>
          </p:txBody>
        </p:sp>
        <p:sp>
          <p:nvSpPr>
            <p:cNvPr id="124945" name="Line 17"/>
            <p:cNvSpPr>
              <a:spLocks noChangeShapeType="1"/>
            </p:cNvSpPr>
            <p:nvPr/>
          </p:nvSpPr>
          <p:spPr bwMode="auto">
            <a:xfrm>
              <a:off x="6291263" y="4130675"/>
              <a:ext cx="0" cy="74613"/>
            </a:xfrm>
            <a:prstGeom prst="line">
              <a:avLst/>
            </a:prstGeom>
            <a:noFill/>
            <a:ln w="9525">
              <a:solidFill>
                <a:schemeClr val="tx1"/>
              </a:solidFill>
              <a:round/>
              <a:headEnd type="triangle" w="med" len="med"/>
              <a:tailEnd/>
            </a:ln>
          </p:spPr>
          <p:txBody>
            <a:bodyPr wrap="none" anchor="ctr"/>
            <a:lstStyle/>
            <a:p>
              <a:endParaRPr lang="it-IT"/>
            </a:p>
          </p:txBody>
        </p:sp>
        <p:sp>
          <p:nvSpPr>
            <p:cNvPr id="124946" name="Text Box 18"/>
            <p:cNvSpPr txBox="1">
              <a:spLocks noChangeArrowheads="1"/>
            </p:cNvSpPr>
            <p:nvPr/>
          </p:nvSpPr>
          <p:spPr bwMode="auto">
            <a:xfrm>
              <a:off x="6965905" y="5445125"/>
              <a:ext cx="1125628" cy="738664"/>
            </a:xfrm>
            <a:prstGeom prst="rect">
              <a:avLst/>
            </a:prstGeom>
            <a:noFill/>
            <a:ln w="9525">
              <a:noFill/>
              <a:miter lim="800000"/>
              <a:headEnd/>
              <a:tailEnd/>
            </a:ln>
          </p:spPr>
          <p:txBody>
            <a:bodyPr wrap="none">
              <a:spAutoFit/>
            </a:bodyPr>
            <a:lstStyle/>
            <a:p>
              <a:pPr algn="ctr" eaLnBrk="0" hangingPunct="0"/>
              <a:r>
                <a:rPr lang="it-IT" altLang="it-IT" sz="1400">
                  <a:ea typeface="MS PGothic" pitchFamily="34" charset="-128"/>
                </a:rPr>
                <a:t>Stimolazione</a:t>
              </a:r>
            </a:p>
            <a:p>
              <a:pPr algn="ctr" eaLnBrk="0" hangingPunct="0"/>
              <a:r>
                <a:rPr lang="it-IT" altLang="it-IT" sz="1400">
                  <a:ea typeface="MS PGothic" pitchFamily="34" charset="-128"/>
                </a:rPr>
                <a:t>allergenica </a:t>
              </a:r>
            </a:p>
            <a:p>
              <a:pPr algn="ctr" eaLnBrk="0" hangingPunct="0"/>
              <a:r>
                <a:rPr lang="it-IT" altLang="it-IT" sz="1400">
                  <a:ea typeface="MS PGothic" pitchFamily="34" charset="-128"/>
                </a:rPr>
                <a:t>bronchiale</a:t>
              </a:r>
            </a:p>
          </p:txBody>
        </p:sp>
        <p:grpSp>
          <p:nvGrpSpPr>
            <p:cNvPr id="124947" name="Group 19"/>
            <p:cNvGrpSpPr>
              <a:grpSpLocks/>
            </p:cNvGrpSpPr>
            <p:nvPr/>
          </p:nvGrpSpPr>
          <p:grpSpPr bwMode="auto">
            <a:xfrm>
              <a:off x="6640513" y="1708150"/>
              <a:ext cx="2236787" cy="1016053"/>
              <a:chOff x="4313" y="570"/>
              <a:chExt cx="1409" cy="728"/>
            </a:xfrm>
          </p:grpSpPr>
          <p:sp>
            <p:nvSpPr>
              <p:cNvPr id="124964" name="Text Box 20"/>
              <p:cNvSpPr txBox="1">
                <a:spLocks noChangeArrowheads="1"/>
              </p:cNvSpPr>
              <p:nvPr/>
            </p:nvSpPr>
            <p:spPr bwMode="auto">
              <a:xfrm>
                <a:off x="4320" y="570"/>
                <a:ext cx="1402" cy="728"/>
              </a:xfrm>
              <a:prstGeom prst="rect">
                <a:avLst/>
              </a:prstGeom>
              <a:noFill/>
              <a:ln w="9525">
                <a:noFill/>
                <a:miter lim="800000"/>
                <a:headEnd/>
                <a:tailEnd/>
              </a:ln>
            </p:spPr>
            <p:txBody>
              <a:bodyPr>
                <a:spAutoFit/>
              </a:bodyPr>
              <a:lstStyle/>
              <a:p>
                <a:pPr eaLnBrk="0" hangingPunct="0"/>
                <a:r>
                  <a:rPr lang="it-IT" altLang="it-IT" sz="1200">
                    <a:ea typeface="MS PGothic" pitchFamily="34" charset="-128"/>
                  </a:rPr>
                  <a:t>Eosinofili</a:t>
                </a:r>
              </a:p>
              <a:p>
                <a:pPr eaLnBrk="0" hangingPunct="0"/>
                <a:r>
                  <a:rPr lang="it-IT" altLang="it-IT" sz="1200">
                    <a:ea typeface="MS PGothic" pitchFamily="34" charset="-128"/>
                  </a:rPr>
                  <a:t>IL-5</a:t>
                </a:r>
              </a:p>
              <a:p>
                <a:pPr eaLnBrk="0" hangingPunct="0"/>
                <a:r>
                  <a:rPr lang="it-IT" altLang="it-IT" sz="1200">
                    <a:ea typeface="MS PGothic" pitchFamily="34" charset="-128"/>
                  </a:rPr>
                  <a:t>Basofili</a:t>
                </a:r>
              </a:p>
              <a:p>
                <a:pPr eaLnBrk="0" hangingPunct="0"/>
                <a:r>
                  <a:rPr lang="it-IT" altLang="it-IT" sz="1200">
                    <a:ea typeface="MS PGothic" pitchFamily="34" charset="-128"/>
                  </a:rPr>
                  <a:t>Degranulazione</a:t>
                </a:r>
              </a:p>
              <a:p>
                <a:pPr eaLnBrk="0" hangingPunct="0"/>
                <a:r>
                  <a:rPr lang="it-IT" altLang="it-IT" sz="1200">
                    <a:ea typeface="MS PGothic" pitchFamily="34" charset="-128"/>
                  </a:rPr>
                  <a:t>mastocitaria</a:t>
                </a:r>
              </a:p>
            </p:txBody>
          </p:sp>
          <p:sp>
            <p:nvSpPr>
              <p:cNvPr id="124965" name="Line 21"/>
              <p:cNvSpPr>
                <a:spLocks noChangeShapeType="1"/>
              </p:cNvSpPr>
              <p:nvPr/>
            </p:nvSpPr>
            <p:spPr bwMode="auto">
              <a:xfrm>
                <a:off x="4315" y="612"/>
                <a:ext cx="0" cy="89"/>
              </a:xfrm>
              <a:prstGeom prst="line">
                <a:avLst/>
              </a:prstGeom>
              <a:noFill/>
              <a:ln w="9525">
                <a:solidFill>
                  <a:schemeClr val="tx1"/>
                </a:solidFill>
                <a:round/>
                <a:headEnd type="triangle" w="med" len="med"/>
                <a:tailEnd/>
              </a:ln>
            </p:spPr>
            <p:txBody>
              <a:bodyPr wrap="none" anchor="ctr"/>
              <a:lstStyle/>
              <a:p>
                <a:endParaRPr lang="it-IT"/>
              </a:p>
            </p:txBody>
          </p:sp>
          <p:sp>
            <p:nvSpPr>
              <p:cNvPr id="124966" name="Line 22"/>
              <p:cNvSpPr>
                <a:spLocks noChangeShapeType="1"/>
              </p:cNvSpPr>
              <p:nvPr/>
            </p:nvSpPr>
            <p:spPr bwMode="auto">
              <a:xfrm>
                <a:off x="4313" y="755"/>
                <a:ext cx="0" cy="89"/>
              </a:xfrm>
              <a:prstGeom prst="line">
                <a:avLst/>
              </a:prstGeom>
              <a:noFill/>
              <a:ln w="9525">
                <a:solidFill>
                  <a:schemeClr val="tx1"/>
                </a:solidFill>
                <a:round/>
                <a:headEnd type="triangle" w="med" len="med"/>
                <a:tailEnd/>
              </a:ln>
            </p:spPr>
            <p:txBody>
              <a:bodyPr wrap="none" anchor="ctr"/>
              <a:lstStyle/>
              <a:p>
                <a:endParaRPr lang="it-IT"/>
              </a:p>
            </p:txBody>
          </p:sp>
          <p:sp>
            <p:nvSpPr>
              <p:cNvPr id="124967" name="Line 23"/>
              <p:cNvSpPr>
                <a:spLocks noChangeShapeType="1"/>
              </p:cNvSpPr>
              <p:nvPr/>
            </p:nvSpPr>
            <p:spPr bwMode="auto">
              <a:xfrm>
                <a:off x="4314" y="887"/>
                <a:ext cx="0" cy="90"/>
              </a:xfrm>
              <a:prstGeom prst="line">
                <a:avLst/>
              </a:prstGeom>
              <a:noFill/>
              <a:ln w="9525">
                <a:solidFill>
                  <a:schemeClr val="tx1"/>
                </a:solidFill>
                <a:round/>
                <a:headEnd type="triangle" w="med" len="med"/>
                <a:tailEnd/>
              </a:ln>
            </p:spPr>
            <p:txBody>
              <a:bodyPr wrap="none" anchor="ctr"/>
              <a:lstStyle/>
              <a:p>
                <a:endParaRPr lang="it-IT"/>
              </a:p>
            </p:txBody>
          </p:sp>
          <p:sp>
            <p:nvSpPr>
              <p:cNvPr id="124968" name="Line 24"/>
              <p:cNvSpPr>
                <a:spLocks noChangeShapeType="1"/>
              </p:cNvSpPr>
              <p:nvPr/>
            </p:nvSpPr>
            <p:spPr bwMode="auto">
              <a:xfrm>
                <a:off x="4316" y="1029"/>
                <a:ext cx="0" cy="90"/>
              </a:xfrm>
              <a:prstGeom prst="line">
                <a:avLst/>
              </a:prstGeom>
              <a:noFill/>
              <a:ln w="9525">
                <a:solidFill>
                  <a:schemeClr val="tx1"/>
                </a:solidFill>
                <a:round/>
                <a:headEnd type="triangle" w="med" len="med"/>
                <a:tailEnd/>
              </a:ln>
            </p:spPr>
            <p:txBody>
              <a:bodyPr wrap="none" anchor="ctr"/>
              <a:lstStyle/>
              <a:p>
                <a:endParaRPr lang="it-IT"/>
              </a:p>
            </p:txBody>
          </p:sp>
        </p:grpSp>
        <p:sp>
          <p:nvSpPr>
            <p:cNvPr id="124948" name="Text Box 25"/>
            <p:cNvSpPr txBox="1">
              <a:spLocks noChangeArrowheads="1"/>
            </p:cNvSpPr>
            <p:nvPr/>
          </p:nvSpPr>
          <p:spPr bwMode="auto">
            <a:xfrm>
              <a:off x="636588" y="5424488"/>
              <a:ext cx="845040" cy="954107"/>
            </a:xfrm>
            <a:prstGeom prst="rect">
              <a:avLst/>
            </a:prstGeom>
            <a:noFill/>
            <a:ln w="9525">
              <a:noFill/>
              <a:miter lim="800000"/>
              <a:headEnd/>
              <a:tailEnd/>
            </a:ln>
          </p:spPr>
          <p:txBody>
            <a:bodyPr wrap="none">
              <a:spAutoFit/>
            </a:bodyPr>
            <a:lstStyle/>
            <a:p>
              <a:pPr eaLnBrk="0" hangingPunct="0"/>
              <a:r>
                <a:rPr lang="it-IT" altLang="it-IT" sz="1400">
                  <a:ea typeface="MS PGothic" pitchFamily="34" charset="-128"/>
                </a:rPr>
                <a:t>Eosinofili</a:t>
              </a:r>
            </a:p>
            <a:p>
              <a:pPr eaLnBrk="0" hangingPunct="0"/>
              <a:r>
                <a:rPr lang="it-IT" altLang="it-IT" sz="1400">
                  <a:ea typeface="MS PGothic" pitchFamily="34" charset="-128"/>
                </a:rPr>
                <a:t>ICAM-1</a:t>
              </a:r>
            </a:p>
            <a:p>
              <a:pPr eaLnBrk="0" hangingPunct="0"/>
              <a:r>
                <a:rPr lang="it-IT" altLang="it-IT" sz="1400">
                  <a:ea typeface="MS PGothic" pitchFamily="34" charset="-128"/>
                </a:rPr>
                <a:t>VCAM-1</a:t>
              </a:r>
            </a:p>
            <a:p>
              <a:pPr eaLnBrk="0" hangingPunct="0"/>
              <a:endParaRPr lang="it-IT" altLang="it-IT" sz="1400">
                <a:ea typeface="MS PGothic" pitchFamily="34" charset="-128"/>
              </a:endParaRPr>
            </a:p>
          </p:txBody>
        </p:sp>
        <p:sp>
          <p:nvSpPr>
            <p:cNvPr id="124949" name="Line 26"/>
            <p:cNvSpPr>
              <a:spLocks noChangeShapeType="1"/>
            </p:cNvSpPr>
            <p:nvPr/>
          </p:nvSpPr>
          <p:spPr bwMode="auto">
            <a:xfrm>
              <a:off x="657225" y="5511800"/>
              <a:ext cx="0" cy="125413"/>
            </a:xfrm>
            <a:prstGeom prst="line">
              <a:avLst/>
            </a:prstGeom>
            <a:noFill/>
            <a:ln w="9525">
              <a:solidFill>
                <a:schemeClr val="tx1"/>
              </a:solidFill>
              <a:round/>
              <a:headEnd type="triangle" w="med" len="med"/>
              <a:tailEnd/>
            </a:ln>
          </p:spPr>
          <p:txBody>
            <a:bodyPr wrap="none" anchor="ctr"/>
            <a:lstStyle/>
            <a:p>
              <a:endParaRPr lang="it-IT"/>
            </a:p>
          </p:txBody>
        </p:sp>
        <p:sp>
          <p:nvSpPr>
            <p:cNvPr id="124950" name="Line 27"/>
            <p:cNvSpPr>
              <a:spLocks noChangeShapeType="1"/>
            </p:cNvSpPr>
            <p:nvPr/>
          </p:nvSpPr>
          <p:spPr bwMode="auto">
            <a:xfrm>
              <a:off x="654050" y="5708650"/>
              <a:ext cx="0" cy="125413"/>
            </a:xfrm>
            <a:prstGeom prst="line">
              <a:avLst/>
            </a:prstGeom>
            <a:noFill/>
            <a:ln w="9525">
              <a:solidFill>
                <a:schemeClr val="tx1"/>
              </a:solidFill>
              <a:round/>
              <a:headEnd type="triangle" w="med" len="med"/>
              <a:tailEnd/>
            </a:ln>
          </p:spPr>
          <p:txBody>
            <a:bodyPr wrap="none" anchor="ctr"/>
            <a:lstStyle/>
            <a:p>
              <a:endParaRPr lang="it-IT"/>
            </a:p>
          </p:txBody>
        </p:sp>
        <p:sp>
          <p:nvSpPr>
            <p:cNvPr id="124951" name="Line 28"/>
            <p:cNvSpPr>
              <a:spLocks noChangeShapeType="1"/>
            </p:cNvSpPr>
            <p:nvPr/>
          </p:nvSpPr>
          <p:spPr bwMode="auto">
            <a:xfrm>
              <a:off x="661988" y="5940425"/>
              <a:ext cx="0" cy="123825"/>
            </a:xfrm>
            <a:prstGeom prst="line">
              <a:avLst/>
            </a:prstGeom>
            <a:noFill/>
            <a:ln w="9525">
              <a:solidFill>
                <a:schemeClr val="tx1"/>
              </a:solidFill>
              <a:round/>
              <a:headEnd type="triangle" w="med" len="med"/>
              <a:tailEnd/>
            </a:ln>
          </p:spPr>
          <p:txBody>
            <a:bodyPr wrap="none" anchor="ctr"/>
            <a:lstStyle/>
            <a:p>
              <a:endParaRPr lang="it-IT"/>
            </a:p>
          </p:txBody>
        </p:sp>
        <p:sp>
          <p:nvSpPr>
            <p:cNvPr id="124952" name="AutoShape 29"/>
            <p:cNvSpPr>
              <a:spLocks noChangeArrowheads="1"/>
            </p:cNvSpPr>
            <p:nvPr/>
          </p:nvSpPr>
          <p:spPr bwMode="auto">
            <a:xfrm>
              <a:off x="868363" y="2636838"/>
              <a:ext cx="542925" cy="2592387"/>
            </a:xfrm>
            <a:prstGeom prst="downArrow">
              <a:avLst>
                <a:gd name="adj1" fmla="val 46630"/>
                <a:gd name="adj2" fmla="val 61963"/>
              </a:avLst>
            </a:prstGeom>
            <a:gradFill rotWithShape="1">
              <a:gsLst>
                <a:gs pos="0">
                  <a:schemeClr val="bg1"/>
                </a:gs>
                <a:gs pos="100000">
                  <a:srgbClr val="FF6600"/>
                </a:gs>
              </a:gsLst>
              <a:lin ang="5400000" scaled="1"/>
            </a:gradFill>
            <a:ln w="15875">
              <a:solidFill>
                <a:schemeClr val="bg1"/>
              </a:solidFill>
              <a:miter lim="800000"/>
              <a:headEnd/>
              <a:tailEnd/>
            </a:ln>
          </p:spPr>
          <p:txBody>
            <a:bodyPr wrap="none" anchor="ctr"/>
            <a:lstStyle/>
            <a:p>
              <a:pPr>
                <a:spcBef>
                  <a:spcPct val="50000"/>
                </a:spcBef>
              </a:pPr>
              <a:endParaRPr lang="it-IT" altLang="it-IT">
                <a:solidFill>
                  <a:srgbClr val="FFFF00"/>
                </a:solidFill>
              </a:endParaRPr>
            </a:p>
          </p:txBody>
        </p:sp>
        <p:sp>
          <p:nvSpPr>
            <p:cNvPr id="124953" name="AutoShape 30"/>
            <p:cNvSpPr>
              <a:spLocks noChangeArrowheads="1"/>
            </p:cNvSpPr>
            <p:nvPr/>
          </p:nvSpPr>
          <p:spPr bwMode="auto">
            <a:xfrm flipV="1">
              <a:off x="7262813" y="2765425"/>
              <a:ext cx="542925" cy="2665413"/>
            </a:xfrm>
            <a:prstGeom prst="downArrow">
              <a:avLst>
                <a:gd name="adj1" fmla="val 46630"/>
                <a:gd name="adj2" fmla="val 63708"/>
              </a:avLst>
            </a:prstGeom>
            <a:gradFill rotWithShape="1">
              <a:gsLst>
                <a:gs pos="0">
                  <a:schemeClr val="bg1"/>
                </a:gs>
                <a:gs pos="100000">
                  <a:srgbClr val="FF6600"/>
                </a:gs>
              </a:gsLst>
              <a:lin ang="5400000" scaled="1"/>
            </a:gradFill>
            <a:ln w="15875">
              <a:solidFill>
                <a:schemeClr val="bg1"/>
              </a:solidFill>
              <a:miter lim="800000"/>
              <a:headEnd/>
              <a:tailEnd/>
            </a:ln>
          </p:spPr>
          <p:txBody>
            <a:bodyPr wrap="none" anchor="ctr"/>
            <a:lstStyle/>
            <a:p>
              <a:pPr>
                <a:spcBef>
                  <a:spcPct val="50000"/>
                </a:spcBef>
              </a:pPr>
              <a:endParaRPr lang="it-IT" altLang="it-IT">
                <a:solidFill>
                  <a:srgbClr val="FFFF00"/>
                </a:solidFill>
              </a:endParaRPr>
            </a:p>
          </p:txBody>
        </p:sp>
        <p:sp>
          <p:nvSpPr>
            <p:cNvPr id="124954" name="Text Box 31"/>
            <p:cNvSpPr txBox="1">
              <a:spLocks noChangeArrowheads="1"/>
            </p:cNvSpPr>
            <p:nvPr/>
          </p:nvSpPr>
          <p:spPr bwMode="auto">
            <a:xfrm>
              <a:off x="641305" y="1874838"/>
              <a:ext cx="1125628" cy="738664"/>
            </a:xfrm>
            <a:prstGeom prst="rect">
              <a:avLst/>
            </a:prstGeom>
            <a:noFill/>
            <a:ln w="9525">
              <a:noFill/>
              <a:miter lim="800000"/>
              <a:headEnd/>
              <a:tailEnd/>
            </a:ln>
          </p:spPr>
          <p:txBody>
            <a:bodyPr wrap="none">
              <a:spAutoFit/>
            </a:bodyPr>
            <a:lstStyle/>
            <a:p>
              <a:pPr algn="ctr" eaLnBrk="0" hangingPunct="0"/>
              <a:r>
                <a:rPr lang="it-IT" altLang="it-IT" sz="1400">
                  <a:ea typeface="MS PGothic" pitchFamily="34" charset="-128"/>
                </a:rPr>
                <a:t>Stimolazione</a:t>
              </a:r>
            </a:p>
            <a:p>
              <a:pPr algn="ctr" eaLnBrk="0" hangingPunct="0"/>
              <a:r>
                <a:rPr lang="it-IT" altLang="it-IT" sz="1400">
                  <a:ea typeface="MS PGothic" pitchFamily="34" charset="-128"/>
                </a:rPr>
                <a:t>allergenica </a:t>
              </a:r>
            </a:p>
            <a:p>
              <a:pPr algn="ctr" eaLnBrk="0" hangingPunct="0"/>
              <a:r>
                <a:rPr lang="it-IT" altLang="it-IT" sz="1400">
                  <a:ea typeface="MS PGothic" pitchFamily="34" charset="-128"/>
                </a:rPr>
                <a:t>nasale</a:t>
              </a:r>
            </a:p>
          </p:txBody>
        </p:sp>
        <p:sp>
          <p:nvSpPr>
            <p:cNvPr id="124955" name="Text Box 32"/>
            <p:cNvSpPr txBox="1">
              <a:spLocks noChangeArrowheads="1"/>
            </p:cNvSpPr>
            <p:nvPr/>
          </p:nvSpPr>
          <p:spPr bwMode="auto">
            <a:xfrm>
              <a:off x="4657931" y="3562350"/>
              <a:ext cx="1001300" cy="461665"/>
            </a:xfrm>
            <a:prstGeom prst="rect">
              <a:avLst/>
            </a:prstGeom>
            <a:solidFill>
              <a:srgbClr val="003366"/>
            </a:solidFill>
            <a:ln w="9525">
              <a:solidFill>
                <a:schemeClr val="tx1"/>
              </a:solidFill>
              <a:miter lim="800000"/>
              <a:headEnd/>
              <a:tailEnd/>
            </a:ln>
          </p:spPr>
          <p:txBody>
            <a:bodyPr wrap="none">
              <a:spAutoFit/>
            </a:bodyPr>
            <a:lstStyle/>
            <a:p>
              <a:pPr algn="ctr" eaLnBrk="0" hangingPunct="0"/>
              <a:r>
                <a:rPr lang="it-IT" altLang="it-IT" sz="1200">
                  <a:solidFill>
                    <a:schemeClr val="bg1"/>
                  </a:solidFill>
                  <a:ea typeface="MS PGothic" pitchFamily="34" charset="-128"/>
                </a:rPr>
                <a:t>Riflesso</a:t>
              </a:r>
            </a:p>
            <a:p>
              <a:pPr algn="ctr" eaLnBrk="0" hangingPunct="0"/>
              <a:r>
                <a:rPr lang="it-IT" altLang="it-IT" sz="1200">
                  <a:solidFill>
                    <a:schemeClr val="bg1"/>
                  </a:solidFill>
                  <a:ea typeface="MS PGothic" pitchFamily="34" charset="-128"/>
                </a:rPr>
                <a:t>naso-bronchi</a:t>
              </a:r>
            </a:p>
          </p:txBody>
        </p:sp>
        <p:sp>
          <p:nvSpPr>
            <p:cNvPr id="124956" name="Text Box 33"/>
            <p:cNvSpPr txBox="1">
              <a:spLocks noChangeArrowheads="1"/>
            </p:cNvSpPr>
            <p:nvPr/>
          </p:nvSpPr>
          <p:spPr bwMode="auto">
            <a:xfrm>
              <a:off x="5414314" y="2803525"/>
              <a:ext cx="777585" cy="276999"/>
            </a:xfrm>
            <a:prstGeom prst="rect">
              <a:avLst/>
            </a:prstGeom>
            <a:solidFill>
              <a:srgbClr val="003366"/>
            </a:solidFill>
            <a:ln w="9525">
              <a:solidFill>
                <a:schemeClr val="tx1"/>
              </a:solidFill>
              <a:miter lim="800000"/>
              <a:headEnd/>
              <a:tailEnd/>
            </a:ln>
          </p:spPr>
          <p:txBody>
            <a:bodyPr wrap="none">
              <a:spAutoFit/>
            </a:bodyPr>
            <a:lstStyle/>
            <a:p>
              <a:pPr algn="ctr" eaLnBrk="0" hangingPunct="0"/>
              <a:r>
                <a:rPr lang="it-IT" altLang="it-IT" sz="1200">
                  <a:solidFill>
                    <a:schemeClr val="bg1"/>
                  </a:solidFill>
                  <a:ea typeface="MS PGothic" pitchFamily="34" charset="-128"/>
                </a:rPr>
                <a:t>Allergene</a:t>
              </a:r>
            </a:p>
          </p:txBody>
        </p:sp>
        <p:sp>
          <p:nvSpPr>
            <p:cNvPr id="124957" name="Text Box 34"/>
            <p:cNvSpPr txBox="1">
              <a:spLocks noChangeArrowheads="1"/>
            </p:cNvSpPr>
            <p:nvPr/>
          </p:nvSpPr>
          <p:spPr bwMode="auto">
            <a:xfrm>
              <a:off x="3259694" y="3560763"/>
              <a:ext cx="1132361" cy="461665"/>
            </a:xfrm>
            <a:prstGeom prst="rect">
              <a:avLst/>
            </a:prstGeom>
            <a:solidFill>
              <a:srgbClr val="003366"/>
            </a:solidFill>
            <a:ln w="9525">
              <a:solidFill>
                <a:schemeClr val="tx1"/>
              </a:solidFill>
              <a:miter lim="800000"/>
              <a:headEnd/>
              <a:tailEnd/>
            </a:ln>
          </p:spPr>
          <p:txBody>
            <a:bodyPr wrap="none">
              <a:spAutoFit/>
            </a:bodyPr>
            <a:lstStyle/>
            <a:p>
              <a:pPr algn="ctr" eaLnBrk="0" hangingPunct="0"/>
              <a:r>
                <a:rPr lang="it-IT" altLang="it-IT" sz="1200">
                  <a:solidFill>
                    <a:schemeClr val="bg1"/>
                  </a:solidFill>
                  <a:ea typeface="MS PGothic" pitchFamily="34" charset="-128"/>
                </a:rPr>
                <a:t>Gocciolamento</a:t>
              </a:r>
            </a:p>
            <a:p>
              <a:pPr algn="ctr" eaLnBrk="0" hangingPunct="0"/>
              <a:r>
                <a:rPr lang="it-IT" altLang="it-IT" sz="1200">
                  <a:solidFill>
                    <a:schemeClr val="bg1"/>
                  </a:solidFill>
                  <a:ea typeface="MS PGothic" pitchFamily="34" charset="-128"/>
                </a:rPr>
                <a:t>retronasale</a:t>
              </a:r>
            </a:p>
          </p:txBody>
        </p:sp>
        <p:sp>
          <p:nvSpPr>
            <p:cNvPr id="124958" name="Text Box 35"/>
            <p:cNvSpPr txBox="1">
              <a:spLocks noChangeArrowheads="1"/>
            </p:cNvSpPr>
            <p:nvPr/>
          </p:nvSpPr>
          <p:spPr bwMode="auto">
            <a:xfrm>
              <a:off x="2814653" y="4184650"/>
              <a:ext cx="771493" cy="276999"/>
            </a:xfrm>
            <a:prstGeom prst="rect">
              <a:avLst/>
            </a:prstGeom>
            <a:solidFill>
              <a:srgbClr val="003366"/>
            </a:solidFill>
            <a:ln w="9525">
              <a:solidFill>
                <a:schemeClr val="tx1"/>
              </a:solidFill>
              <a:miter lim="800000"/>
              <a:headEnd/>
              <a:tailEnd/>
            </a:ln>
          </p:spPr>
          <p:txBody>
            <a:bodyPr wrap="none">
              <a:spAutoFit/>
            </a:bodyPr>
            <a:lstStyle/>
            <a:p>
              <a:pPr algn="ctr" eaLnBrk="0" hangingPunct="0"/>
              <a:r>
                <a:rPr lang="it-IT" altLang="it-IT" sz="1200">
                  <a:solidFill>
                    <a:schemeClr val="bg1"/>
                  </a:solidFill>
                  <a:ea typeface="MS PGothic" pitchFamily="34" charset="-128"/>
                </a:rPr>
                <a:t>Citochine</a:t>
              </a:r>
            </a:p>
          </p:txBody>
        </p:sp>
        <p:sp>
          <p:nvSpPr>
            <p:cNvPr id="124959" name="Text Box 36"/>
            <p:cNvSpPr txBox="1">
              <a:spLocks noChangeArrowheads="1"/>
            </p:cNvSpPr>
            <p:nvPr/>
          </p:nvSpPr>
          <p:spPr bwMode="auto">
            <a:xfrm>
              <a:off x="2261650" y="2794000"/>
              <a:ext cx="964688" cy="646331"/>
            </a:xfrm>
            <a:prstGeom prst="rect">
              <a:avLst/>
            </a:prstGeom>
            <a:solidFill>
              <a:srgbClr val="003366"/>
            </a:solidFill>
            <a:ln w="9525">
              <a:solidFill>
                <a:schemeClr val="tx1"/>
              </a:solidFill>
              <a:miter lim="800000"/>
              <a:headEnd/>
              <a:tailEnd/>
            </a:ln>
          </p:spPr>
          <p:txBody>
            <a:bodyPr wrap="none">
              <a:spAutoFit/>
            </a:bodyPr>
            <a:lstStyle/>
            <a:p>
              <a:pPr algn="ctr" eaLnBrk="0" hangingPunct="0"/>
              <a:r>
                <a:rPr lang="it-IT" altLang="it-IT" sz="1200">
                  <a:solidFill>
                    <a:schemeClr val="bg1"/>
                  </a:solidFill>
                  <a:ea typeface="MS PGothic" pitchFamily="34" charset="-128"/>
                </a:rPr>
                <a:t>Perdita della</a:t>
              </a:r>
            </a:p>
            <a:p>
              <a:pPr algn="ctr" eaLnBrk="0" hangingPunct="0"/>
              <a:r>
                <a:rPr lang="it-IT" altLang="it-IT" sz="1200">
                  <a:solidFill>
                    <a:schemeClr val="bg1"/>
                  </a:solidFill>
                  <a:ea typeface="MS PGothic" pitchFamily="34" charset="-128"/>
                </a:rPr>
                <a:t>funzione</a:t>
              </a:r>
            </a:p>
            <a:p>
              <a:pPr algn="ctr" eaLnBrk="0" hangingPunct="0"/>
              <a:r>
                <a:rPr lang="it-IT" altLang="it-IT" sz="1200">
                  <a:solidFill>
                    <a:schemeClr val="bg1"/>
                  </a:solidFill>
                  <a:ea typeface="MS PGothic" pitchFamily="34" charset="-128"/>
                </a:rPr>
                <a:t>filtrante</a:t>
              </a:r>
            </a:p>
          </p:txBody>
        </p:sp>
        <p:sp>
          <p:nvSpPr>
            <p:cNvPr id="124960" name="Text Box 37"/>
            <p:cNvSpPr txBox="1">
              <a:spLocks noChangeArrowheads="1"/>
            </p:cNvSpPr>
            <p:nvPr/>
          </p:nvSpPr>
          <p:spPr bwMode="auto">
            <a:xfrm>
              <a:off x="1874105" y="4884738"/>
              <a:ext cx="755528" cy="461665"/>
            </a:xfrm>
            <a:prstGeom prst="rect">
              <a:avLst/>
            </a:prstGeom>
            <a:solidFill>
              <a:srgbClr val="003366"/>
            </a:solidFill>
            <a:ln w="9525">
              <a:solidFill>
                <a:schemeClr val="tx1"/>
              </a:solidFill>
              <a:miter lim="800000"/>
              <a:headEnd/>
              <a:tailEnd/>
            </a:ln>
          </p:spPr>
          <p:txBody>
            <a:bodyPr wrap="none">
              <a:spAutoFit/>
            </a:bodyPr>
            <a:lstStyle/>
            <a:p>
              <a:pPr algn="ctr" eaLnBrk="0" hangingPunct="0"/>
              <a:r>
                <a:rPr lang="it-IT" altLang="it-IT" sz="1200">
                  <a:solidFill>
                    <a:schemeClr val="bg1"/>
                  </a:solidFill>
                  <a:ea typeface="MS PGothic" pitchFamily="34" charset="-128"/>
                </a:rPr>
                <a:t>Infezione</a:t>
              </a:r>
            </a:p>
            <a:p>
              <a:pPr algn="ctr" eaLnBrk="0" hangingPunct="0"/>
              <a:r>
                <a:rPr lang="it-IT" altLang="it-IT" sz="1200">
                  <a:solidFill>
                    <a:schemeClr val="bg1"/>
                  </a:solidFill>
                  <a:ea typeface="MS PGothic" pitchFamily="34" charset="-128"/>
                </a:rPr>
                <a:t>virale</a:t>
              </a:r>
            </a:p>
          </p:txBody>
        </p:sp>
        <p:sp>
          <p:nvSpPr>
            <p:cNvPr id="124961" name="Text Box 38"/>
            <p:cNvSpPr txBox="1">
              <a:spLocks noChangeArrowheads="1"/>
            </p:cNvSpPr>
            <p:nvPr/>
          </p:nvSpPr>
          <p:spPr bwMode="auto">
            <a:xfrm>
              <a:off x="5769232" y="4629150"/>
              <a:ext cx="1063112" cy="276999"/>
            </a:xfrm>
            <a:prstGeom prst="rect">
              <a:avLst/>
            </a:prstGeom>
            <a:solidFill>
              <a:srgbClr val="003366"/>
            </a:solidFill>
            <a:ln w="9525">
              <a:solidFill>
                <a:schemeClr val="tx1"/>
              </a:solidFill>
              <a:miter lim="800000"/>
              <a:headEnd/>
              <a:tailEnd/>
            </a:ln>
          </p:spPr>
          <p:txBody>
            <a:bodyPr wrap="none">
              <a:spAutoFit/>
            </a:bodyPr>
            <a:lstStyle/>
            <a:p>
              <a:pPr algn="ctr" eaLnBrk="0" hangingPunct="0"/>
              <a:r>
                <a:rPr lang="it-IT" altLang="it-IT" sz="1200">
                  <a:solidFill>
                    <a:schemeClr val="bg1"/>
                  </a:solidFill>
                  <a:ea typeface="MS PGothic" pitchFamily="34" charset="-128"/>
                </a:rPr>
                <a:t>Midollo osseo</a:t>
              </a:r>
            </a:p>
          </p:txBody>
        </p:sp>
        <p:sp>
          <p:nvSpPr>
            <p:cNvPr id="124962" name="Text Box 39"/>
            <p:cNvSpPr txBox="1">
              <a:spLocks noChangeArrowheads="1"/>
            </p:cNvSpPr>
            <p:nvPr/>
          </p:nvSpPr>
          <p:spPr bwMode="auto">
            <a:xfrm>
              <a:off x="5890202" y="3921125"/>
              <a:ext cx="819583" cy="276999"/>
            </a:xfrm>
            <a:prstGeom prst="rect">
              <a:avLst/>
            </a:prstGeom>
            <a:solidFill>
              <a:srgbClr val="003366"/>
            </a:solidFill>
            <a:ln w="9525">
              <a:solidFill>
                <a:schemeClr val="tx1"/>
              </a:solidFill>
              <a:miter lim="800000"/>
              <a:headEnd/>
              <a:tailEnd/>
            </a:ln>
          </p:spPr>
          <p:txBody>
            <a:bodyPr wrap="none">
              <a:spAutoFit/>
            </a:bodyPr>
            <a:lstStyle/>
            <a:p>
              <a:pPr algn="ctr" eaLnBrk="0" hangingPunct="0"/>
              <a:r>
                <a:rPr lang="it-IT" altLang="it-IT" sz="1200">
                  <a:solidFill>
                    <a:schemeClr val="bg1"/>
                  </a:solidFill>
                  <a:ea typeface="MS PGothic" pitchFamily="34" charset="-128"/>
                </a:rPr>
                <a:t>Precursori</a:t>
              </a:r>
            </a:p>
          </p:txBody>
        </p:sp>
        <p:sp>
          <p:nvSpPr>
            <p:cNvPr id="124963" name="AutoShape 7"/>
            <p:cNvSpPr>
              <a:spLocks noChangeArrowheads="1"/>
            </p:cNvSpPr>
            <p:nvPr/>
          </p:nvSpPr>
          <p:spPr bwMode="auto">
            <a:xfrm>
              <a:off x="4335463" y="2711450"/>
              <a:ext cx="390525" cy="2543175"/>
            </a:xfrm>
            <a:prstGeom prst="upDownArrow">
              <a:avLst>
                <a:gd name="adj1" fmla="val 36630"/>
                <a:gd name="adj2" fmla="val 52339"/>
              </a:avLst>
            </a:prstGeom>
            <a:solidFill>
              <a:srgbClr val="FF8000"/>
            </a:solidFill>
            <a:ln w="9525">
              <a:noFill/>
              <a:miter lim="800000"/>
              <a:headEnd/>
              <a:tailEnd/>
            </a:ln>
          </p:spPr>
          <p:txBody>
            <a:bodyPr wrap="none" anchor="ctr"/>
            <a:lstStyle/>
            <a:p>
              <a:pPr>
                <a:spcBef>
                  <a:spcPct val="50000"/>
                </a:spcBef>
              </a:pPr>
              <a:endParaRPr lang="it-IT" altLang="it-IT">
                <a:solidFill>
                  <a:srgbClr val="FFFF00"/>
                </a:solidFill>
              </a:endParaRPr>
            </a:p>
          </p:txBody>
        </p:sp>
      </p:grpSp>
      <p:grpSp>
        <p:nvGrpSpPr>
          <p:cNvPr id="2" name="Group 1">
            <a:extLst>
              <a:ext uri="{FF2B5EF4-FFF2-40B4-BE49-F238E27FC236}">
                <a16:creationId xmlns:a16="http://schemas.microsoft.com/office/drawing/2014/main" id="{33AB0050-B000-EF0D-80AE-793DBF02ED72}"/>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7ADAAEFC-08A7-C63B-BB1A-3EDCB531E4E6}"/>
                </a:ext>
              </a:extLst>
            </p:cNvPr>
            <p:cNvPicPr/>
            <p:nvPr/>
          </p:nvPicPr>
          <p:blipFill>
            <a:blip r:embed="rId5"/>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5DDAA35F-AB08-37FD-1B5B-592BDFF10A25}"/>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FADB6730-32DE-B173-725D-4D17FA292A62}"/>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B93A651D-8412-270C-ECEF-B38660BEDC0C}"/>
              </a:ext>
            </a:extLst>
          </p:cNvPr>
          <p:cNvPicPr/>
          <p:nvPr/>
        </p:nvPicPr>
        <p:blipFill>
          <a:blip r:embed="rId6"/>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A529E4AE-1118-9FE3-4E39-8D5FD76DB8B1}"/>
              </a:ext>
            </a:extLst>
          </p:cNvPr>
          <p:cNvPicPr/>
          <p:nvPr/>
        </p:nvPicPr>
        <p:blipFill>
          <a:blip r:embed="rId7"/>
          <a:stretch/>
        </p:blipFill>
        <p:spPr>
          <a:xfrm>
            <a:off x="11604240" y="20520"/>
            <a:ext cx="363960" cy="549720"/>
          </a:xfrm>
          <a:prstGeom prst="rect">
            <a:avLst/>
          </a:prstGeom>
          <a:ln w="0">
            <a:noFill/>
          </a:ln>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153">
            <a:extLst>
              <a:ext uri="{FF2B5EF4-FFF2-40B4-BE49-F238E27FC236}">
                <a16:creationId xmlns:a16="http://schemas.microsoft.com/office/drawing/2014/main" id="{A904BAE0-8CFE-4445-96A1-DDF3F59C8DFC}"/>
              </a:ext>
            </a:extLst>
          </p:cNvPr>
          <p:cNvSpPr>
            <a:spLocks noGrp="1" noChangeArrowheads="1"/>
          </p:cNvSpPr>
          <p:nvPr>
            <p:ph type="title"/>
          </p:nvPr>
        </p:nvSpPr>
        <p:spPr/>
        <p:txBody>
          <a:bodyPr>
            <a:normAutofit fontScale="90000"/>
          </a:bodyPr>
          <a:lstStyle/>
          <a:p>
            <a:r>
              <a:rPr lang="en-US" altLang="it-IT">
                <a:latin typeface="Helvetica" panose="020B0604020202020204" pitchFamily="34" charset="0"/>
                <a:cs typeface="Helvetica" panose="020B0604020202020204" pitchFamily="34" charset="0"/>
              </a:rPr>
              <a:t>Allergic Rhinitis Is the Strongest Predictor of Asthma</a:t>
            </a:r>
          </a:p>
        </p:txBody>
      </p:sp>
      <p:sp>
        <p:nvSpPr>
          <p:cNvPr id="149508" name="Rectangle 8">
            <a:extLst>
              <a:ext uri="{FF2B5EF4-FFF2-40B4-BE49-F238E27FC236}">
                <a16:creationId xmlns:a16="http://schemas.microsoft.com/office/drawing/2014/main" id="{B751DB04-30A5-42DE-A8EC-8B66F7431365}"/>
              </a:ext>
            </a:extLst>
          </p:cNvPr>
          <p:cNvSpPr>
            <a:spLocks noChangeArrowheads="1"/>
          </p:cNvSpPr>
          <p:nvPr/>
        </p:nvSpPr>
        <p:spPr bwMode="invGray">
          <a:xfrm>
            <a:off x="3290260" y="6509550"/>
            <a:ext cx="8602133" cy="319617"/>
          </a:xfrm>
          <a:prstGeom prst="rect">
            <a:avLst/>
          </a:prstGeom>
          <a:noFill/>
          <a:ln>
            <a:noFill/>
          </a:ln>
        </p:spPr>
        <p:txBody>
          <a:bodyPr lIns="0" rIns="0" bIns="0"/>
          <a:lstStyle/>
          <a:p>
            <a:pPr algn="r">
              <a:defRPr/>
            </a:pPr>
            <a:r>
              <a:rPr lang="en-US" sz="1067" i="1" dirty="0" err="1">
                <a:solidFill>
                  <a:schemeClr val="bg1">
                    <a:lumMod val="50000"/>
                  </a:schemeClr>
                </a:solidFill>
                <a:latin typeface="Helvetica" charset="0"/>
                <a:ea typeface="Helvetica" charset="0"/>
                <a:cs typeface="Helvetica" charset="0"/>
              </a:rPr>
              <a:t>Shaaban</a:t>
            </a:r>
            <a:r>
              <a:rPr lang="en-US" sz="1067" i="1" dirty="0">
                <a:solidFill>
                  <a:schemeClr val="bg1">
                    <a:lumMod val="50000"/>
                  </a:schemeClr>
                </a:solidFill>
                <a:latin typeface="Helvetica" charset="0"/>
                <a:ea typeface="Helvetica" charset="0"/>
                <a:cs typeface="Helvetica" charset="0"/>
              </a:rPr>
              <a:t> et al. Lancet. 2008;372:1049.</a:t>
            </a:r>
          </a:p>
        </p:txBody>
      </p:sp>
      <p:sp>
        <p:nvSpPr>
          <p:cNvPr id="93188" name="Text Box 9">
            <a:extLst>
              <a:ext uri="{FF2B5EF4-FFF2-40B4-BE49-F238E27FC236}">
                <a16:creationId xmlns:a16="http://schemas.microsoft.com/office/drawing/2014/main" id="{3C3C18E8-4538-4C0C-8DF2-1D8E265BB94C}"/>
              </a:ext>
            </a:extLst>
          </p:cNvPr>
          <p:cNvSpPr txBox="1">
            <a:spLocks noChangeArrowheads="1"/>
          </p:cNvSpPr>
          <p:nvPr/>
        </p:nvSpPr>
        <p:spPr bwMode="invGray">
          <a:xfrm>
            <a:off x="9205384" y="1604434"/>
            <a:ext cx="11493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n-US" altLang="it-IT">
                <a:solidFill>
                  <a:schemeClr val="tx1"/>
                </a:solidFill>
              </a:rPr>
              <a:t>Adjusted RR</a:t>
            </a:r>
          </a:p>
        </p:txBody>
      </p:sp>
      <p:sp>
        <p:nvSpPr>
          <p:cNvPr id="93189" name="Text Box 10">
            <a:extLst>
              <a:ext uri="{FF2B5EF4-FFF2-40B4-BE49-F238E27FC236}">
                <a16:creationId xmlns:a16="http://schemas.microsoft.com/office/drawing/2014/main" id="{88A0C71B-97CB-42F7-933B-8A4D098FCAFA}"/>
              </a:ext>
            </a:extLst>
          </p:cNvPr>
          <p:cNvSpPr txBox="1">
            <a:spLocks noChangeArrowheads="1"/>
          </p:cNvSpPr>
          <p:nvPr/>
        </p:nvSpPr>
        <p:spPr bwMode="invGray">
          <a:xfrm>
            <a:off x="9618134" y="2046818"/>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n-US" altLang="it-IT">
                <a:solidFill>
                  <a:schemeClr val="tx1"/>
                </a:solidFill>
              </a:rPr>
              <a:t>3.35</a:t>
            </a:r>
          </a:p>
        </p:txBody>
      </p:sp>
      <p:sp>
        <p:nvSpPr>
          <p:cNvPr id="93190" name="Text Box 11">
            <a:extLst>
              <a:ext uri="{FF2B5EF4-FFF2-40B4-BE49-F238E27FC236}">
                <a16:creationId xmlns:a16="http://schemas.microsoft.com/office/drawing/2014/main" id="{83043EC6-EFBB-4B4B-ABD9-CEDB077EFBCF}"/>
              </a:ext>
            </a:extLst>
          </p:cNvPr>
          <p:cNvSpPr txBox="1">
            <a:spLocks noChangeArrowheads="1"/>
          </p:cNvSpPr>
          <p:nvPr/>
        </p:nvSpPr>
        <p:spPr bwMode="invGray">
          <a:xfrm>
            <a:off x="9628718" y="2556934"/>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n-US" altLang="it-IT">
                <a:solidFill>
                  <a:schemeClr val="tx1"/>
                </a:solidFill>
              </a:rPr>
              <a:t>2.36</a:t>
            </a:r>
          </a:p>
        </p:txBody>
      </p:sp>
      <p:sp>
        <p:nvSpPr>
          <p:cNvPr id="93191" name="Text Box 12">
            <a:extLst>
              <a:ext uri="{FF2B5EF4-FFF2-40B4-BE49-F238E27FC236}">
                <a16:creationId xmlns:a16="http://schemas.microsoft.com/office/drawing/2014/main" id="{6716993A-A79C-47F9-9181-E51495B739BC}"/>
              </a:ext>
            </a:extLst>
          </p:cNvPr>
          <p:cNvSpPr txBox="1">
            <a:spLocks noChangeArrowheads="1"/>
          </p:cNvSpPr>
          <p:nvPr/>
        </p:nvSpPr>
        <p:spPr bwMode="invGray">
          <a:xfrm>
            <a:off x="9628718" y="3285067"/>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n-US" altLang="it-IT">
                <a:solidFill>
                  <a:schemeClr val="tx1"/>
                </a:solidFill>
              </a:rPr>
              <a:t>1.20</a:t>
            </a:r>
          </a:p>
        </p:txBody>
      </p:sp>
      <p:sp>
        <p:nvSpPr>
          <p:cNvPr id="93192" name="Text Box 13">
            <a:extLst>
              <a:ext uri="{FF2B5EF4-FFF2-40B4-BE49-F238E27FC236}">
                <a16:creationId xmlns:a16="http://schemas.microsoft.com/office/drawing/2014/main" id="{AACBB6B7-4902-4F4E-87BE-63A4C43ACFD0}"/>
              </a:ext>
            </a:extLst>
          </p:cNvPr>
          <p:cNvSpPr txBox="1">
            <a:spLocks noChangeArrowheads="1"/>
          </p:cNvSpPr>
          <p:nvPr/>
        </p:nvSpPr>
        <p:spPr bwMode="invGray">
          <a:xfrm>
            <a:off x="9637184" y="3795185"/>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n-US" altLang="it-IT">
                <a:solidFill>
                  <a:schemeClr val="tx1"/>
                </a:solidFill>
              </a:rPr>
              <a:t>1.00</a:t>
            </a:r>
          </a:p>
        </p:txBody>
      </p:sp>
      <p:sp>
        <p:nvSpPr>
          <p:cNvPr id="93193" name="Freeform 20">
            <a:extLst>
              <a:ext uri="{FF2B5EF4-FFF2-40B4-BE49-F238E27FC236}">
                <a16:creationId xmlns:a16="http://schemas.microsoft.com/office/drawing/2014/main" id="{6174C05B-1E03-45A4-826D-95B7F8DB1DDA}"/>
              </a:ext>
            </a:extLst>
          </p:cNvPr>
          <p:cNvSpPr>
            <a:spLocks/>
          </p:cNvSpPr>
          <p:nvPr/>
        </p:nvSpPr>
        <p:spPr bwMode="invGray">
          <a:xfrm>
            <a:off x="3799417" y="1894418"/>
            <a:ext cx="5588000" cy="2671233"/>
          </a:xfrm>
          <a:custGeom>
            <a:avLst/>
            <a:gdLst>
              <a:gd name="T0" fmla="*/ 0 w 3520"/>
              <a:gd name="T1" fmla="*/ 0 h 1683"/>
              <a:gd name="T2" fmla="*/ 0 w 3520"/>
              <a:gd name="T3" fmla="*/ 2147483646 h 1683"/>
              <a:gd name="T4" fmla="*/ 2147483646 w 3520"/>
              <a:gd name="T5" fmla="*/ 2147483646 h 1683"/>
              <a:gd name="T6" fmla="*/ 0 60000 65536"/>
              <a:gd name="T7" fmla="*/ 0 60000 65536"/>
              <a:gd name="T8" fmla="*/ 0 60000 65536"/>
              <a:gd name="T9" fmla="*/ 0 w 3520"/>
              <a:gd name="T10" fmla="*/ 0 h 1683"/>
              <a:gd name="T11" fmla="*/ 3520 w 3520"/>
              <a:gd name="T12" fmla="*/ 1683 h 1683"/>
            </a:gdLst>
            <a:ahLst/>
            <a:cxnLst>
              <a:cxn ang="T6">
                <a:pos x="T0" y="T1"/>
              </a:cxn>
              <a:cxn ang="T7">
                <a:pos x="T2" y="T3"/>
              </a:cxn>
              <a:cxn ang="T8">
                <a:pos x="T4" y="T5"/>
              </a:cxn>
            </a:cxnLst>
            <a:rect l="T9" t="T10" r="T11" b="T12"/>
            <a:pathLst>
              <a:path w="3520" h="1683">
                <a:moveTo>
                  <a:pt x="0" y="0"/>
                </a:moveTo>
                <a:lnTo>
                  <a:pt x="0" y="1683"/>
                </a:lnTo>
                <a:lnTo>
                  <a:pt x="3520" y="1683"/>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sz="2400"/>
          </a:p>
        </p:txBody>
      </p:sp>
      <p:sp>
        <p:nvSpPr>
          <p:cNvPr id="93194" name="Line 22">
            <a:extLst>
              <a:ext uri="{FF2B5EF4-FFF2-40B4-BE49-F238E27FC236}">
                <a16:creationId xmlns:a16="http://schemas.microsoft.com/office/drawing/2014/main" id="{AE16C8BD-4DC4-44B2-AFAE-9BE4D5482B83}"/>
              </a:ext>
            </a:extLst>
          </p:cNvPr>
          <p:cNvSpPr>
            <a:spLocks noChangeShapeType="1"/>
          </p:cNvSpPr>
          <p:nvPr/>
        </p:nvSpPr>
        <p:spPr bwMode="invGray">
          <a:xfrm flipH="1">
            <a:off x="3697817" y="1898651"/>
            <a:ext cx="101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195" name="Line 23">
            <a:extLst>
              <a:ext uri="{FF2B5EF4-FFF2-40B4-BE49-F238E27FC236}">
                <a16:creationId xmlns:a16="http://schemas.microsoft.com/office/drawing/2014/main" id="{72D60814-3C24-4ADF-B80A-652165685049}"/>
              </a:ext>
            </a:extLst>
          </p:cNvPr>
          <p:cNvSpPr>
            <a:spLocks noChangeShapeType="1"/>
          </p:cNvSpPr>
          <p:nvPr/>
        </p:nvSpPr>
        <p:spPr bwMode="invGray">
          <a:xfrm flipH="1">
            <a:off x="3697817" y="2194984"/>
            <a:ext cx="101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196" name="Line 24">
            <a:extLst>
              <a:ext uri="{FF2B5EF4-FFF2-40B4-BE49-F238E27FC236}">
                <a16:creationId xmlns:a16="http://schemas.microsoft.com/office/drawing/2014/main" id="{96BFF781-2A49-45AD-A8DB-29A0F3F76069}"/>
              </a:ext>
            </a:extLst>
          </p:cNvPr>
          <p:cNvSpPr>
            <a:spLocks noChangeShapeType="1"/>
          </p:cNvSpPr>
          <p:nvPr/>
        </p:nvSpPr>
        <p:spPr bwMode="invGray">
          <a:xfrm flipH="1">
            <a:off x="3697817" y="2489200"/>
            <a:ext cx="101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197" name="Line 25">
            <a:extLst>
              <a:ext uri="{FF2B5EF4-FFF2-40B4-BE49-F238E27FC236}">
                <a16:creationId xmlns:a16="http://schemas.microsoft.com/office/drawing/2014/main" id="{F79E893A-9D48-43B4-B75E-16FB3E8686BC}"/>
              </a:ext>
            </a:extLst>
          </p:cNvPr>
          <p:cNvSpPr>
            <a:spLocks noChangeShapeType="1"/>
          </p:cNvSpPr>
          <p:nvPr/>
        </p:nvSpPr>
        <p:spPr bwMode="invGray">
          <a:xfrm flipH="1">
            <a:off x="3697817" y="2794000"/>
            <a:ext cx="101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198" name="Line 26">
            <a:extLst>
              <a:ext uri="{FF2B5EF4-FFF2-40B4-BE49-F238E27FC236}">
                <a16:creationId xmlns:a16="http://schemas.microsoft.com/office/drawing/2014/main" id="{17DCC8E9-A85E-4091-9C90-FA5708420112}"/>
              </a:ext>
            </a:extLst>
          </p:cNvPr>
          <p:cNvSpPr>
            <a:spLocks noChangeShapeType="1"/>
          </p:cNvSpPr>
          <p:nvPr/>
        </p:nvSpPr>
        <p:spPr bwMode="invGray">
          <a:xfrm flipH="1">
            <a:off x="3697817" y="3090333"/>
            <a:ext cx="101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199" name="Line 27">
            <a:extLst>
              <a:ext uri="{FF2B5EF4-FFF2-40B4-BE49-F238E27FC236}">
                <a16:creationId xmlns:a16="http://schemas.microsoft.com/office/drawing/2014/main" id="{C6A282F2-3611-4D25-8708-4C5C831D8D64}"/>
              </a:ext>
            </a:extLst>
          </p:cNvPr>
          <p:cNvSpPr>
            <a:spLocks noChangeShapeType="1"/>
          </p:cNvSpPr>
          <p:nvPr/>
        </p:nvSpPr>
        <p:spPr bwMode="invGray">
          <a:xfrm flipH="1">
            <a:off x="3697817" y="3384551"/>
            <a:ext cx="101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00" name="Line 28">
            <a:extLst>
              <a:ext uri="{FF2B5EF4-FFF2-40B4-BE49-F238E27FC236}">
                <a16:creationId xmlns:a16="http://schemas.microsoft.com/office/drawing/2014/main" id="{0B5F425B-E145-4B70-90D7-0D3AD2C4A4F9}"/>
              </a:ext>
            </a:extLst>
          </p:cNvPr>
          <p:cNvSpPr>
            <a:spLocks noChangeShapeType="1"/>
          </p:cNvSpPr>
          <p:nvPr/>
        </p:nvSpPr>
        <p:spPr bwMode="invGray">
          <a:xfrm flipH="1">
            <a:off x="3697817" y="3685117"/>
            <a:ext cx="101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01" name="Line 29">
            <a:extLst>
              <a:ext uri="{FF2B5EF4-FFF2-40B4-BE49-F238E27FC236}">
                <a16:creationId xmlns:a16="http://schemas.microsoft.com/office/drawing/2014/main" id="{C2C71097-4DFF-459B-B8D5-236D59B47316}"/>
              </a:ext>
            </a:extLst>
          </p:cNvPr>
          <p:cNvSpPr>
            <a:spLocks noChangeShapeType="1"/>
          </p:cNvSpPr>
          <p:nvPr/>
        </p:nvSpPr>
        <p:spPr bwMode="invGray">
          <a:xfrm flipH="1">
            <a:off x="3697817" y="3985684"/>
            <a:ext cx="101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02" name="Line 30">
            <a:extLst>
              <a:ext uri="{FF2B5EF4-FFF2-40B4-BE49-F238E27FC236}">
                <a16:creationId xmlns:a16="http://schemas.microsoft.com/office/drawing/2014/main" id="{519D60D3-8A54-4773-9090-86B17D30BE61}"/>
              </a:ext>
            </a:extLst>
          </p:cNvPr>
          <p:cNvSpPr>
            <a:spLocks noChangeShapeType="1"/>
          </p:cNvSpPr>
          <p:nvPr/>
        </p:nvSpPr>
        <p:spPr bwMode="invGray">
          <a:xfrm flipH="1">
            <a:off x="3697817" y="4279900"/>
            <a:ext cx="101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03" name="Line 31">
            <a:extLst>
              <a:ext uri="{FF2B5EF4-FFF2-40B4-BE49-F238E27FC236}">
                <a16:creationId xmlns:a16="http://schemas.microsoft.com/office/drawing/2014/main" id="{3E58BC75-4B80-40F5-8EE4-5BFC3EA6477E}"/>
              </a:ext>
            </a:extLst>
          </p:cNvPr>
          <p:cNvSpPr>
            <a:spLocks noChangeShapeType="1"/>
          </p:cNvSpPr>
          <p:nvPr/>
        </p:nvSpPr>
        <p:spPr bwMode="invGray">
          <a:xfrm flipH="1">
            <a:off x="3697817" y="4565651"/>
            <a:ext cx="101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04" name="Line 32">
            <a:extLst>
              <a:ext uri="{FF2B5EF4-FFF2-40B4-BE49-F238E27FC236}">
                <a16:creationId xmlns:a16="http://schemas.microsoft.com/office/drawing/2014/main" id="{54E8EF24-EF42-41F5-A2DC-FEA0F8252FE1}"/>
              </a:ext>
            </a:extLst>
          </p:cNvPr>
          <p:cNvSpPr>
            <a:spLocks noChangeShapeType="1"/>
          </p:cNvSpPr>
          <p:nvPr/>
        </p:nvSpPr>
        <p:spPr bwMode="invGray">
          <a:xfrm>
            <a:off x="3799417" y="4572001"/>
            <a:ext cx="0" cy="1058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05" name="Line 33">
            <a:extLst>
              <a:ext uri="{FF2B5EF4-FFF2-40B4-BE49-F238E27FC236}">
                <a16:creationId xmlns:a16="http://schemas.microsoft.com/office/drawing/2014/main" id="{5CEF52A3-D422-4EE7-974B-AF251D83AB84}"/>
              </a:ext>
            </a:extLst>
          </p:cNvPr>
          <p:cNvSpPr>
            <a:spLocks noChangeShapeType="1"/>
          </p:cNvSpPr>
          <p:nvPr/>
        </p:nvSpPr>
        <p:spPr bwMode="invGray">
          <a:xfrm>
            <a:off x="5039784" y="4572001"/>
            <a:ext cx="0" cy="1058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06" name="Line 34">
            <a:extLst>
              <a:ext uri="{FF2B5EF4-FFF2-40B4-BE49-F238E27FC236}">
                <a16:creationId xmlns:a16="http://schemas.microsoft.com/office/drawing/2014/main" id="{505C50D2-E0C0-4E30-BCA4-29332764953A}"/>
              </a:ext>
            </a:extLst>
          </p:cNvPr>
          <p:cNvSpPr>
            <a:spLocks noChangeShapeType="1"/>
          </p:cNvSpPr>
          <p:nvPr/>
        </p:nvSpPr>
        <p:spPr bwMode="invGray">
          <a:xfrm>
            <a:off x="6286500" y="4572001"/>
            <a:ext cx="0" cy="1058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07" name="Line 35">
            <a:extLst>
              <a:ext uri="{FF2B5EF4-FFF2-40B4-BE49-F238E27FC236}">
                <a16:creationId xmlns:a16="http://schemas.microsoft.com/office/drawing/2014/main" id="{3DB470CE-6862-44E1-AC9F-476731799DED}"/>
              </a:ext>
            </a:extLst>
          </p:cNvPr>
          <p:cNvSpPr>
            <a:spLocks noChangeShapeType="1"/>
          </p:cNvSpPr>
          <p:nvPr/>
        </p:nvSpPr>
        <p:spPr bwMode="invGray">
          <a:xfrm>
            <a:off x="7520517" y="4572001"/>
            <a:ext cx="0" cy="1058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08" name="Line 36">
            <a:extLst>
              <a:ext uri="{FF2B5EF4-FFF2-40B4-BE49-F238E27FC236}">
                <a16:creationId xmlns:a16="http://schemas.microsoft.com/office/drawing/2014/main" id="{D01B8D9F-03E9-40C9-B455-1FA80889F934}"/>
              </a:ext>
            </a:extLst>
          </p:cNvPr>
          <p:cNvSpPr>
            <a:spLocks noChangeShapeType="1"/>
          </p:cNvSpPr>
          <p:nvPr/>
        </p:nvSpPr>
        <p:spPr bwMode="invGray">
          <a:xfrm>
            <a:off x="8767233" y="4572001"/>
            <a:ext cx="0" cy="1058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09" name="Text Box 37">
            <a:extLst>
              <a:ext uri="{FF2B5EF4-FFF2-40B4-BE49-F238E27FC236}">
                <a16:creationId xmlns:a16="http://schemas.microsoft.com/office/drawing/2014/main" id="{F7F9B681-306D-4AA5-8D1B-3448FB1EE1AF}"/>
              </a:ext>
            </a:extLst>
          </p:cNvPr>
          <p:cNvSpPr txBox="1">
            <a:spLocks noChangeArrowheads="1"/>
          </p:cNvSpPr>
          <p:nvPr/>
        </p:nvSpPr>
        <p:spPr bwMode="invGray">
          <a:xfrm>
            <a:off x="8720667" y="4673601"/>
            <a:ext cx="94578"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n-US" altLang="it-IT" sz="1333">
                <a:solidFill>
                  <a:schemeClr val="tx1"/>
                </a:solidFill>
              </a:rPr>
              <a:t>8</a:t>
            </a:r>
          </a:p>
        </p:txBody>
      </p:sp>
      <p:sp>
        <p:nvSpPr>
          <p:cNvPr id="93210" name="Text Box 38">
            <a:extLst>
              <a:ext uri="{FF2B5EF4-FFF2-40B4-BE49-F238E27FC236}">
                <a16:creationId xmlns:a16="http://schemas.microsoft.com/office/drawing/2014/main" id="{05FD2555-B489-41E0-B84F-A2F674F2EB27}"/>
              </a:ext>
            </a:extLst>
          </p:cNvPr>
          <p:cNvSpPr txBox="1">
            <a:spLocks noChangeArrowheads="1"/>
          </p:cNvSpPr>
          <p:nvPr/>
        </p:nvSpPr>
        <p:spPr bwMode="invGray">
          <a:xfrm>
            <a:off x="7471833" y="4673601"/>
            <a:ext cx="94578"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n-US" altLang="it-IT" sz="1333">
                <a:solidFill>
                  <a:schemeClr val="tx1"/>
                </a:solidFill>
              </a:rPr>
              <a:t>6</a:t>
            </a:r>
          </a:p>
        </p:txBody>
      </p:sp>
      <p:sp>
        <p:nvSpPr>
          <p:cNvPr id="93211" name="Text Box 39">
            <a:extLst>
              <a:ext uri="{FF2B5EF4-FFF2-40B4-BE49-F238E27FC236}">
                <a16:creationId xmlns:a16="http://schemas.microsoft.com/office/drawing/2014/main" id="{107374CF-2322-4C34-BD03-A4F45834FB91}"/>
              </a:ext>
            </a:extLst>
          </p:cNvPr>
          <p:cNvSpPr txBox="1">
            <a:spLocks noChangeArrowheads="1"/>
          </p:cNvSpPr>
          <p:nvPr/>
        </p:nvSpPr>
        <p:spPr bwMode="invGray">
          <a:xfrm>
            <a:off x="6237817" y="4673601"/>
            <a:ext cx="94578"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n-US" altLang="it-IT" sz="1333">
                <a:solidFill>
                  <a:schemeClr val="tx1"/>
                </a:solidFill>
              </a:rPr>
              <a:t>4</a:t>
            </a:r>
          </a:p>
        </p:txBody>
      </p:sp>
      <p:sp>
        <p:nvSpPr>
          <p:cNvPr id="93212" name="Text Box 40">
            <a:extLst>
              <a:ext uri="{FF2B5EF4-FFF2-40B4-BE49-F238E27FC236}">
                <a16:creationId xmlns:a16="http://schemas.microsoft.com/office/drawing/2014/main" id="{B09854EF-EE15-45C2-BE25-1E0BCD353064}"/>
              </a:ext>
            </a:extLst>
          </p:cNvPr>
          <p:cNvSpPr txBox="1">
            <a:spLocks noChangeArrowheads="1"/>
          </p:cNvSpPr>
          <p:nvPr/>
        </p:nvSpPr>
        <p:spPr bwMode="invGray">
          <a:xfrm>
            <a:off x="4991100" y="4673601"/>
            <a:ext cx="94578"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n-US" altLang="it-IT" sz="1333">
                <a:solidFill>
                  <a:schemeClr val="tx1"/>
                </a:solidFill>
              </a:rPr>
              <a:t>2</a:t>
            </a:r>
          </a:p>
        </p:txBody>
      </p:sp>
      <p:sp>
        <p:nvSpPr>
          <p:cNvPr id="93213" name="Text Box 41">
            <a:extLst>
              <a:ext uri="{FF2B5EF4-FFF2-40B4-BE49-F238E27FC236}">
                <a16:creationId xmlns:a16="http://schemas.microsoft.com/office/drawing/2014/main" id="{85EE61A6-D8F7-49B3-8A30-31BBE586924D}"/>
              </a:ext>
            </a:extLst>
          </p:cNvPr>
          <p:cNvSpPr txBox="1">
            <a:spLocks noChangeArrowheads="1"/>
          </p:cNvSpPr>
          <p:nvPr/>
        </p:nvSpPr>
        <p:spPr bwMode="invGray">
          <a:xfrm>
            <a:off x="3748617" y="4673601"/>
            <a:ext cx="94578"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n-US" altLang="it-IT" sz="1333">
                <a:solidFill>
                  <a:schemeClr val="tx1"/>
                </a:solidFill>
              </a:rPr>
              <a:t>0</a:t>
            </a:r>
          </a:p>
        </p:txBody>
      </p:sp>
      <p:sp>
        <p:nvSpPr>
          <p:cNvPr id="93214" name="Text Box 42">
            <a:extLst>
              <a:ext uri="{FF2B5EF4-FFF2-40B4-BE49-F238E27FC236}">
                <a16:creationId xmlns:a16="http://schemas.microsoft.com/office/drawing/2014/main" id="{3A64EE8C-9E1A-41A7-BF7C-0503ED39E8BA}"/>
              </a:ext>
            </a:extLst>
          </p:cNvPr>
          <p:cNvSpPr txBox="1">
            <a:spLocks noChangeArrowheads="1"/>
          </p:cNvSpPr>
          <p:nvPr/>
        </p:nvSpPr>
        <p:spPr bwMode="invGray">
          <a:xfrm>
            <a:off x="3571489" y="4474634"/>
            <a:ext cx="94578"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r" eaLnBrk="1" hangingPunct="1">
              <a:spcBef>
                <a:spcPct val="0"/>
              </a:spcBef>
              <a:buFontTx/>
              <a:buNone/>
            </a:pPr>
            <a:r>
              <a:rPr lang="en-US" altLang="it-IT" sz="1333">
                <a:solidFill>
                  <a:schemeClr val="tx1"/>
                </a:solidFill>
              </a:rPr>
              <a:t>0</a:t>
            </a:r>
          </a:p>
        </p:txBody>
      </p:sp>
      <p:sp>
        <p:nvSpPr>
          <p:cNvPr id="93215" name="Text Box 43">
            <a:extLst>
              <a:ext uri="{FF2B5EF4-FFF2-40B4-BE49-F238E27FC236}">
                <a16:creationId xmlns:a16="http://schemas.microsoft.com/office/drawing/2014/main" id="{BC52DF4E-F657-4921-A537-BB01829CD2DE}"/>
              </a:ext>
            </a:extLst>
          </p:cNvPr>
          <p:cNvSpPr txBox="1">
            <a:spLocks noChangeArrowheads="1"/>
          </p:cNvSpPr>
          <p:nvPr/>
        </p:nvSpPr>
        <p:spPr bwMode="invGray">
          <a:xfrm>
            <a:off x="3428823" y="4178301"/>
            <a:ext cx="237244"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r" eaLnBrk="1" hangingPunct="1">
              <a:spcBef>
                <a:spcPct val="0"/>
              </a:spcBef>
              <a:buFontTx/>
              <a:buNone/>
            </a:pPr>
            <a:r>
              <a:rPr lang="en-US" altLang="it-IT" sz="1333">
                <a:solidFill>
                  <a:schemeClr val="tx1"/>
                </a:solidFill>
              </a:rPr>
              <a:t>0.5</a:t>
            </a:r>
          </a:p>
        </p:txBody>
      </p:sp>
      <p:sp>
        <p:nvSpPr>
          <p:cNvPr id="93216" name="Text Box 44">
            <a:extLst>
              <a:ext uri="{FF2B5EF4-FFF2-40B4-BE49-F238E27FC236}">
                <a16:creationId xmlns:a16="http://schemas.microsoft.com/office/drawing/2014/main" id="{AE3C4734-676C-4AA2-B659-E3BF405D7DD1}"/>
              </a:ext>
            </a:extLst>
          </p:cNvPr>
          <p:cNvSpPr txBox="1">
            <a:spLocks noChangeArrowheads="1"/>
          </p:cNvSpPr>
          <p:nvPr/>
        </p:nvSpPr>
        <p:spPr bwMode="invGray">
          <a:xfrm>
            <a:off x="3428823" y="3873501"/>
            <a:ext cx="237244"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r" eaLnBrk="1" hangingPunct="1">
              <a:spcBef>
                <a:spcPct val="0"/>
              </a:spcBef>
              <a:buFontTx/>
              <a:buNone/>
            </a:pPr>
            <a:r>
              <a:rPr lang="en-US" altLang="it-IT" sz="1333">
                <a:solidFill>
                  <a:schemeClr val="tx1"/>
                </a:solidFill>
              </a:rPr>
              <a:t>1.0</a:t>
            </a:r>
          </a:p>
        </p:txBody>
      </p:sp>
      <p:sp>
        <p:nvSpPr>
          <p:cNvPr id="93217" name="Text Box 45">
            <a:extLst>
              <a:ext uri="{FF2B5EF4-FFF2-40B4-BE49-F238E27FC236}">
                <a16:creationId xmlns:a16="http://schemas.microsoft.com/office/drawing/2014/main" id="{915FCB9F-CDFE-4B8D-91F8-D112F5C8A430}"/>
              </a:ext>
            </a:extLst>
          </p:cNvPr>
          <p:cNvSpPr txBox="1">
            <a:spLocks noChangeArrowheads="1"/>
          </p:cNvSpPr>
          <p:nvPr/>
        </p:nvSpPr>
        <p:spPr bwMode="invGray">
          <a:xfrm>
            <a:off x="3428823" y="3583518"/>
            <a:ext cx="237244"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r" eaLnBrk="1" hangingPunct="1">
              <a:spcBef>
                <a:spcPct val="0"/>
              </a:spcBef>
              <a:buFontTx/>
              <a:buNone/>
            </a:pPr>
            <a:r>
              <a:rPr lang="en-US" altLang="it-IT" sz="1333">
                <a:solidFill>
                  <a:schemeClr val="tx1"/>
                </a:solidFill>
              </a:rPr>
              <a:t>1.5</a:t>
            </a:r>
          </a:p>
        </p:txBody>
      </p:sp>
      <p:sp>
        <p:nvSpPr>
          <p:cNvPr id="93218" name="Text Box 46">
            <a:extLst>
              <a:ext uri="{FF2B5EF4-FFF2-40B4-BE49-F238E27FC236}">
                <a16:creationId xmlns:a16="http://schemas.microsoft.com/office/drawing/2014/main" id="{183EB6D6-9E07-424A-99CF-0260DDB3FAD1}"/>
              </a:ext>
            </a:extLst>
          </p:cNvPr>
          <p:cNvSpPr txBox="1">
            <a:spLocks noChangeArrowheads="1"/>
          </p:cNvSpPr>
          <p:nvPr/>
        </p:nvSpPr>
        <p:spPr bwMode="invGray">
          <a:xfrm>
            <a:off x="3428823" y="3282951"/>
            <a:ext cx="237244"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r" eaLnBrk="1" hangingPunct="1">
              <a:spcBef>
                <a:spcPct val="0"/>
              </a:spcBef>
              <a:buFontTx/>
              <a:buNone/>
            </a:pPr>
            <a:r>
              <a:rPr lang="en-US" altLang="it-IT" sz="1333">
                <a:solidFill>
                  <a:schemeClr val="tx1"/>
                </a:solidFill>
              </a:rPr>
              <a:t>2.0</a:t>
            </a:r>
          </a:p>
        </p:txBody>
      </p:sp>
      <p:sp>
        <p:nvSpPr>
          <p:cNvPr id="93219" name="Text Box 47">
            <a:extLst>
              <a:ext uri="{FF2B5EF4-FFF2-40B4-BE49-F238E27FC236}">
                <a16:creationId xmlns:a16="http://schemas.microsoft.com/office/drawing/2014/main" id="{9764C670-1211-44EA-B463-91FE1562D713}"/>
              </a:ext>
            </a:extLst>
          </p:cNvPr>
          <p:cNvSpPr txBox="1">
            <a:spLocks noChangeArrowheads="1"/>
          </p:cNvSpPr>
          <p:nvPr/>
        </p:nvSpPr>
        <p:spPr bwMode="invGray">
          <a:xfrm>
            <a:off x="3428823" y="2984501"/>
            <a:ext cx="237244"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r" eaLnBrk="1" hangingPunct="1">
              <a:spcBef>
                <a:spcPct val="0"/>
              </a:spcBef>
              <a:buFontTx/>
              <a:buNone/>
            </a:pPr>
            <a:r>
              <a:rPr lang="en-US" altLang="it-IT" sz="1333">
                <a:solidFill>
                  <a:schemeClr val="tx1"/>
                </a:solidFill>
              </a:rPr>
              <a:t>2.5</a:t>
            </a:r>
          </a:p>
        </p:txBody>
      </p:sp>
      <p:sp>
        <p:nvSpPr>
          <p:cNvPr id="93220" name="Text Box 48">
            <a:extLst>
              <a:ext uri="{FF2B5EF4-FFF2-40B4-BE49-F238E27FC236}">
                <a16:creationId xmlns:a16="http://schemas.microsoft.com/office/drawing/2014/main" id="{6274C063-46E0-4133-AECD-057CDDE00797}"/>
              </a:ext>
            </a:extLst>
          </p:cNvPr>
          <p:cNvSpPr txBox="1">
            <a:spLocks noChangeArrowheads="1"/>
          </p:cNvSpPr>
          <p:nvPr/>
        </p:nvSpPr>
        <p:spPr bwMode="invGray">
          <a:xfrm>
            <a:off x="3428823" y="2702985"/>
            <a:ext cx="237244"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r" eaLnBrk="1" hangingPunct="1">
              <a:spcBef>
                <a:spcPct val="0"/>
              </a:spcBef>
              <a:buFontTx/>
              <a:buNone/>
            </a:pPr>
            <a:r>
              <a:rPr lang="en-US" altLang="it-IT" sz="1333">
                <a:solidFill>
                  <a:schemeClr val="tx1"/>
                </a:solidFill>
              </a:rPr>
              <a:t>3.0</a:t>
            </a:r>
          </a:p>
        </p:txBody>
      </p:sp>
      <p:sp>
        <p:nvSpPr>
          <p:cNvPr id="93221" name="Text Box 49">
            <a:extLst>
              <a:ext uri="{FF2B5EF4-FFF2-40B4-BE49-F238E27FC236}">
                <a16:creationId xmlns:a16="http://schemas.microsoft.com/office/drawing/2014/main" id="{0B30632F-A421-4869-890D-802C993176C3}"/>
              </a:ext>
            </a:extLst>
          </p:cNvPr>
          <p:cNvSpPr txBox="1">
            <a:spLocks noChangeArrowheads="1"/>
          </p:cNvSpPr>
          <p:nvPr/>
        </p:nvSpPr>
        <p:spPr bwMode="invGray">
          <a:xfrm>
            <a:off x="3428823" y="2402418"/>
            <a:ext cx="237244"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r" eaLnBrk="1" hangingPunct="1">
              <a:spcBef>
                <a:spcPct val="0"/>
              </a:spcBef>
              <a:buFontTx/>
              <a:buNone/>
            </a:pPr>
            <a:r>
              <a:rPr lang="en-US" altLang="it-IT" sz="1333">
                <a:solidFill>
                  <a:schemeClr val="tx1"/>
                </a:solidFill>
              </a:rPr>
              <a:t>3.5</a:t>
            </a:r>
          </a:p>
        </p:txBody>
      </p:sp>
      <p:sp>
        <p:nvSpPr>
          <p:cNvPr id="93222" name="Text Box 52">
            <a:extLst>
              <a:ext uri="{FF2B5EF4-FFF2-40B4-BE49-F238E27FC236}">
                <a16:creationId xmlns:a16="http://schemas.microsoft.com/office/drawing/2014/main" id="{19A6840D-EBDE-4ADD-B88A-27C29A518C8E}"/>
              </a:ext>
            </a:extLst>
          </p:cNvPr>
          <p:cNvSpPr txBox="1">
            <a:spLocks noChangeArrowheads="1"/>
          </p:cNvSpPr>
          <p:nvPr/>
        </p:nvSpPr>
        <p:spPr bwMode="invGray">
          <a:xfrm>
            <a:off x="3428823" y="2097618"/>
            <a:ext cx="237244"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r" eaLnBrk="1" hangingPunct="1">
              <a:spcBef>
                <a:spcPct val="0"/>
              </a:spcBef>
              <a:buFontTx/>
              <a:buNone/>
            </a:pPr>
            <a:r>
              <a:rPr lang="en-US" altLang="it-IT" sz="1333">
                <a:solidFill>
                  <a:schemeClr val="tx1"/>
                </a:solidFill>
              </a:rPr>
              <a:t>4.0</a:t>
            </a:r>
          </a:p>
        </p:txBody>
      </p:sp>
      <p:sp>
        <p:nvSpPr>
          <p:cNvPr id="93223" name="Text Box 53">
            <a:extLst>
              <a:ext uri="{FF2B5EF4-FFF2-40B4-BE49-F238E27FC236}">
                <a16:creationId xmlns:a16="http://schemas.microsoft.com/office/drawing/2014/main" id="{57ED8E09-290B-485F-A089-FB81C08D52A5}"/>
              </a:ext>
            </a:extLst>
          </p:cNvPr>
          <p:cNvSpPr txBox="1">
            <a:spLocks noChangeArrowheads="1"/>
          </p:cNvSpPr>
          <p:nvPr/>
        </p:nvSpPr>
        <p:spPr bwMode="invGray">
          <a:xfrm>
            <a:off x="3428823" y="1803401"/>
            <a:ext cx="237244"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r" eaLnBrk="1" hangingPunct="1">
              <a:spcBef>
                <a:spcPct val="0"/>
              </a:spcBef>
              <a:buFontTx/>
              <a:buNone/>
            </a:pPr>
            <a:r>
              <a:rPr lang="en-US" altLang="it-IT" sz="1333">
                <a:solidFill>
                  <a:schemeClr val="tx1"/>
                </a:solidFill>
              </a:rPr>
              <a:t>4.5</a:t>
            </a:r>
          </a:p>
        </p:txBody>
      </p:sp>
      <p:sp>
        <p:nvSpPr>
          <p:cNvPr id="93224" name="Text Box 54">
            <a:extLst>
              <a:ext uri="{FF2B5EF4-FFF2-40B4-BE49-F238E27FC236}">
                <a16:creationId xmlns:a16="http://schemas.microsoft.com/office/drawing/2014/main" id="{657A8C39-BE5B-4869-82F8-201E038F79F6}"/>
              </a:ext>
            </a:extLst>
          </p:cNvPr>
          <p:cNvSpPr txBox="1">
            <a:spLocks noChangeArrowheads="1"/>
          </p:cNvSpPr>
          <p:nvPr/>
        </p:nvSpPr>
        <p:spPr bwMode="invGray">
          <a:xfrm>
            <a:off x="4301067" y="1811867"/>
            <a:ext cx="13016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n-US" altLang="it-IT" sz="1200">
                <a:solidFill>
                  <a:schemeClr val="tx1"/>
                </a:solidFill>
              </a:rPr>
              <a:t>Control</a:t>
            </a:r>
          </a:p>
          <a:p>
            <a:pPr eaLnBrk="1" hangingPunct="1">
              <a:spcBef>
                <a:spcPct val="0"/>
              </a:spcBef>
              <a:buFontTx/>
              <a:buNone/>
            </a:pPr>
            <a:r>
              <a:rPr lang="en-US" altLang="it-IT" sz="1200">
                <a:solidFill>
                  <a:schemeClr val="tx1"/>
                </a:solidFill>
              </a:rPr>
              <a:t>Atopy, no rhinitis</a:t>
            </a:r>
          </a:p>
          <a:p>
            <a:pPr eaLnBrk="1" hangingPunct="1">
              <a:spcBef>
                <a:spcPct val="0"/>
              </a:spcBef>
              <a:buFontTx/>
              <a:buNone/>
            </a:pPr>
            <a:r>
              <a:rPr lang="en-US" altLang="it-IT" sz="1200">
                <a:solidFill>
                  <a:schemeClr val="tx1"/>
                </a:solidFill>
              </a:rPr>
              <a:t>Non-allergic rhinitis</a:t>
            </a:r>
          </a:p>
          <a:p>
            <a:pPr eaLnBrk="1" hangingPunct="1">
              <a:spcBef>
                <a:spcPct val="0"/>
              </a:spcBef>
              <a:buFontTx/>
              <a:buNone/>
            </a:pPr>
            <a:r>
              <a:rPr lang="en-US" altLang="it-IT" sz="1200">
                <a:solidFill>
                  <a:schemeClr val="tx1"/>
                </a:solidFill>
              </a:rPr>
              <a:t>Allergic rhinitis</a:t>
            </a:r>
          </a:p>
        </p:txBody>
      </p:sp>
      <p:sp>
        <p:nvSpPr>
          <p:cNvPr id="149546" name="Text Box 55">
            <a:extLst>
              <a:ext uri="{FF2B5EF4-FFF2-40B4-BE49-F238E27FC236}">
                <a16:creationId xmlns:a16="http://schemas.microsoft.com/office/drawing/2014/main" id="{C582BCDE-880D-4664-8FC2-44807AB83E4D}"/>
              </a:ext>
            </a:extLst>
          </p:cNvPr>
          <p:cNvSpPr txBox="1">
            <a:spLocks noChangeArrowheads="1"/>
          </p:cNvSpPr>
          <p:nvPr/>
        </p:nvSpPr>
        <p:spPr bwMode="invGray">
          <a:xfrm>
            <a:off x="5496984" y="4912784"/>
            <a:ext cx="1641475" cy="215444"/>
          </a:xfrm>
          <a:prstGeom prst="rect">
            <a:avLst/>
          </a:prstGeom>
          <a:noFill/>
          <a:ln>
            <a:noFill/>
          </a:ln>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a:latin typeface="Calibri" charset="0"/>
              </a:rPr>
              <a:t>Follow-up time (years)</a:t>
            </a:r>
          </a:p>
        </p:txBody>
      </p:sp>
      <p:sp>
        <p:nvSpPr>
          <p:cNvPr id="93226" name="Text Box 56">
            <a:extLst>
              <a:ext uri="{FF2B5EF4-FFF2-40B4-BE49-F238E27FC236}">
                <a16:creationId xmlns:a16="http://schemas.microsoft.com/office/drawing/2014/main" id="{1F46255B-271B-430F-AB9C-B0A206A9CA08}"/>
              </a:ext>
            </a:extLst>
          </p:cNvPr>
          <p:cNvSpPr txBox="1">
            <a:spLocks noChangeArrowheads="1"/>
          </p:cNvSpPr>
          <p:nvPr/>
        </p:nvSpPr>
        <p:spPr bwMode="invGray">
          <a:xfrm rot="16200000">
            <a:off x="1819536" y="3178276"/>
            <a:ext cx="2736327"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927100" indent="-18415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298575"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1670050" indent="-18415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1272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5844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0416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498850" indent="-18415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n-US" altLang="it-IT" sz="1333">
                <a:solidFill>
                  <a:schemeClr val="tx1"/>
                </a:solidFill>
              </a:rPr>
              <a:t>Cumulative incidence of asthma (%)</a:t>
            </a:r>
          </a:p>
        </p:txBody>
      </p:sp>
      <p:graphicFrame>
        <p:nvGraphicFramePr>
          <p:cNvPr id="1539214" name="Group 142">
            <a:extLst>
              <a:ext uri="{FF2B5EF4-FFF2-40B4-BE49-F238E27FC236}">
                <a16:creationId xmlns:a16="http://schemas.microsoft.com/office/drawing/2014/main" id="{D5949A6A-A094-4FF2-99EC-31BC060395E0}"/>
              </a:ext>
            </a:extLst>
          </p:cNvPr>
          <p:cNvGraphicFramePr>
            <a:graphicFrameLocks noGrp="1"/>
          </p:cNvGraphicFramePr>
          <p:nvPr/>
        </p:nvGraphicFramePr>
        <p:xfrm>
          <a:off x="2734734" y="4950884"/>
          <a:ext cx="7945967" cy="1143000"/>
        </p:xfrm>
        <a:graphic>
          <a:graphicData uri="http://schemas.openxmlformats.org/drawingml/2006/table">
            <a:tbl>
              <a:tblPr/>
              <a:tblGrid>
                <a:gridCol w="1854323">
                  <a:extLst>
                    <a:ext uri="{9D8B030D-6E8A-4147-A177-3AD203B41FA5}">
                      <a16:colId xmlns:a16="http://schemas.microsoft.com/office/drawing/2014/main" val="20000"/>
                    </a:ext>
                  </a:extLst>
                </a:gridCol>
                <a:gridCol w="1216107">
                  <a:extLst>
                    <a:ext uri="{9D8B030D-6E8A-4147-A177-3AD203B41FA5}">
                      <a16:colId xmlns:a16="http://schemas.microsoft.com/office/drawing/2014/main" val="20001"/>
                    </a:ext>
                  </a:extLst>
                </a:gridCol>
                <a:gridCol w="1249445">
                  <a:extLst>
                    <a:ext uri="{9D8B030D-6E8A-4147-A177-3AD203B41FA5}">
                      <a16:colId xmlns:a16="http://schemas.microsoft.com/office/drawing/2014/main" val="20002"/>
                    </a:ext>
                  </a:extLst>
                </a:gridCol>
                <a:gridCol w="1258971">
                  <a:extLst>
                    <a:ext uri="{9D8B030D-6E8A-4147-A177-3AD203B41FA5}">
                      <a16:colId xmlns:a16="http://schemas.microsoft.com/office/drawing/2014/main" val="20003"/>
                    </a:ext>
                  </a:extLst>
                </a:gridCol>
                <a:gridCol w="1239921">
                  <a:extLst>
                    <a:ext uri="{9D8B030D-6E8A-4147-A177-3AD203B41FA5}">
                      <a16:colId xmlns:a16="http://schemas.microsoft.com/office/drawing/2014/main" val="20004"/>
                    </a:ext>
                  </a:extLst>
                </a:gridCol>
                <a:gridCol w="1127200">
                  <a:extLst>
                    <a:ext uri="{9D8B030D-6E8A-4147-A177-3AD203B41FA5}">
                      <a16:colId xmlns:a16="http://schemas.microsoft.com/office/drawing/2014/main" val="20005"/>
                    </a:ext>
                  </a:extLst>
                </a:gridCol>
              </a:tblGrid>
              <a:tr h="228600">
                <a:tc>
                  <a:txBody>
                    <a:bodyPr/>
                    <a:lstStyle/>
                    <a:p>
                      <a:pPr marL="0" marR="0" lvl="0" indent="0" algn="r" defTabSz="914400" rtl="0" eaLnBrk="1" fontAlgn="base" latinLnBrk="0" hangingPunct="1">
                        <a:lnSpc>
                          <a:spcPct val="90000"/>
                        </a:lnSpc>
                        <a:spcBef>
                          <a:spcPct val="60000"/>
                        </a:spcBef>
                        <a:spcAft>
                          <a:spcPct val="0"/>
                        </a:spcAft>
                        <a:buClr>
                          <a:srgbClr val="00FFFF"/>
                        </a:buClr>
                        <a:buSzTx/>
                        <a:buFontTx/>
                        <a:buNone/>
                        <a:tabLst/>
                      </a:pPr>
                      <a:r>
                        <a:rPr kumimoji="0" lang="en-US" sz="1200" b="1" i="0" u="none" strike="noStrike" cap="none" normalizeH="0" baseline="0" dirty="0">
                          <a:ln>
                            <a:noFill/>
                          </a:ln>
                          <a:solidFill>
                            <a:schemeClr val="tx1"/>
                          </a:solidFill>
                          <a:effectLst/>
                          <a:latin typeface="Helvetica" charset="0"/>
                          <a:ea typeface="Helvetica" charset="0"/>
                          <a:cs typeface="Helvetica" charset="0"/>
                        </a:rPr>
                        <a:t>Number at risk</a:t>
                      </a:r>
                    </a:p>
                  </a:txBody>
                  <a:tcPr marL="0" marR="18289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endParaRPr kumimoji="0" lang="it-IT" sz="1200" b="0" i="0" u="none" strike="noStrike" cap="none" normalizeH="0" baseline="0" dirty="0">
                        <a:ln>
                          <a:noFill/>
                        </a:ln>
                        <a:solidFill>
                          <a:schemeClr val="tx1"/>
                        </a:solidFill>
                        <a:effectLst/>
                        <a:latin typeface="Helvetica" charset="0"/>
                        <a:ea typeface="Helvetica" charset="0"/>
                        <a:cs typeface="Helvetica"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endParaRPr kumimoji="0" lang="it-IT" sz="1200" b="0" i="0" u="none" strike="noStrike" cap="none" normalizeH="0" baseline="0" dirty="0">
                        <a:ln>
                          <a:noFill/>
                        </a:ln>
                        <a:solidFill>
                          <a:schemeClr val="tx1"/>
                        </a:solidFill>
                        <a:effectLst/>
                        <a:latin typeface="Helvetica" charset="0"/>
                        <a:ea typeface="Helvetica" charset="0"/>
                        <a:cs typeface="Helvetica"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endParaRPr kumimoji="0" lang="it-IT" sz="1200" b="0" i="0" u="none" strike="noStrike" cap="none" normalizeH="0" baseline="0" dirty="0">
                        <a:ln>
                          <a:noFill/>
                        </a:ln>
                        <a:solidFill>
                          <a:schemeClr val="tx1"/>
                        </a:solidFill>
                        <a:effectLst/>
                        <a:latin typeface="Helvetica" charset="0"/>
                        <a:ea typeface="Helvetica" charset="0"/>
                        <a:cs typeface="Helvetica"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endParaRPr kumimoji="0" lang="it-IT" sz="1200" b="0" i="0" u="none" strike="noStrike" cap="none" normalizeH="0" baseline="0">
                        <a:ln>
                          <a:noFill/>
                        </a:ln>
                        <a:solidFill>
                          <a:schemeClr val="tx1"/>
                        </a:solidFill>
                        <a:effectLst/>
                        <a:latin typeface="Helvetica" charset="0"/>
                        <a:ea typeface="Helvetica" charset="0"/>
                        <a:cs typeface="Helvetica"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endParaRPr kumimoji="0" lang="it-IT" sz="1200" b="0" i="0" u="none" strike="noStrike" cap="none" normalizeH="0" baseline="0">
                        <a:ln>
                          <a:noFill/>
                        </a:ln>
                        <a:solidFill>
                          <a:schemeClr val="tx1"/>
                        </a:solidFill>
                        <a:effectLst/>
                        <a:latin typeface="Helvetica" charset="0"/>
                        <a:ea typeface="Helvetica" charset="0"/>
                        <a:cs typeface="Helvetica"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28600">
                <a:tc>
                  <a:txBody>
                    <a:bodyPr/>
                    <a:lstStyle/>
                    <a:p>
                      <a:pPr marL="0" marR="0" lvl="0" indent="0" algn="r"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Control</a:t>
                      </a:r>
                    </a:p>
                  </a:txBody>
                  <a:tcPr marL="0" marR="18289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dirty="0">
                          <a:ln>
                            <a:noFill/>
                          </a:ln>
                          <a:solidFill>
                            <a:schemeClr val="tx1"/>
                          </a:solidFill>
                          <a:effectLst/>
                          <a:latin typeface="Helvetica" charset="0"/>
                          <a:ea typeface="Helvetica" charset="0"/>
                          <a:cs typeface="Helvetica" charset="0"/>
                        </a:rPr>
                        <a:t>3163</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3158</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dirty="0">
                          <a:ln>
                            <a:noFill/>
                          </a:ln>
                          <a:solidFill>
                            <a:schemeClr val="tx1"/>
                          </a:solidFill>
                          <a:effectLst/>
                          <a:latin typeface="Helvetica" charset="0"/>
                          <a:ea typeface="Helvetica" charset="0"/>
                          <a:cs typeface="Helvetica" charset="0"/>
                        </a:rPr>
                        <a:t>3153</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dirty="0">
                          <a:ln>
                            <a:noFill/>
                          </a:ln>
                          <a:solidFill>
                            <a:schemeClr val="tx1"/>
                          </a:solidFill>
                          <a:effectLst/>
                          <a:latin typeface="Helvetica" charset="0"/>
                          <a:ea typeface="Helvetica" charset="0"/>
                          <a:cs typeface="Helvetica" charset="0"/>
                        </a:rPr>
                        <a:t>3064</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2967</a:t>
                      </a: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228600">
                <a:tc>
                  <a:txBody>
                    <a:bodyPr/>
                    <a:lstStyle/>
                    <a:p>
                      <a:pPr marL="0" marR="0" lvl="0" indent="0" algn="r"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Atopy, no rhinitis</a:t>
                      </a:r>
                    </a:p>
                  </a:txBody>
                  <a:tcPr marL="0" marR="18289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704</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701</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698</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dirty="0">
                          <a:ln>
                            <a:noFill/>
                          </a:ln>
                          <a:solidFill>
                            <a:schemeClr val="tx1"/>
                          </a:solidFill>
                          <a:effectLst/>
                          <a:latin typeface="Helvetica" charset="0"/>
                          <a:ea typeface="Helvetica" charset="0"/>
                          <a:cs typeface="Helvetica" charset="0"/>
                        </a:rPr>
                        <a:t>669</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dirty="0">
                          <a:ln>
                            <a:noFill/>
                          </a:ln>
                          <a:solidFill>
                            <a:schemeClr val="tx1"/>
                          </a:solidFill>
                          <a:effectLst/>
                          <a:latin typeface="Helvetica" charset="0"/>
                          <a:ea typeface="Helvetica" charset="0"/>
                          <a:cs typeface="Helvetica" charset="0"/>
                        </a:rPr>
                        <a:t>642</a:t>
                      </a: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28600">
                <a:tc>
                  <a:txBody>
                    <a:bodyPr/>
                    <a:lstStyle/>
                    <a:p>
                      <a:pPr marL="0" marR="0" lvl="0" indent="0" algn="r"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Non-allergic rhinitis</a:t>
                      </a:r>
                    </a:p>
                  </a:txBody>
                  <a:tcPr marL="0" marR="18289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1377</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1396</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1358</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dirty="0">
                          <a:ln>
                            <a:noFill/>
                          </a:ln>
                          <a:solidFill>
                            <a:schemeClr val="tx1"/>
                          </a:solidFill>
                          <a:effectLst/>
                          <a:latin typeface="Helvetica" charset="0"/>
                          <a:ea typeface="Helvetica" charset="0"/>
                          <a:cs typeface="Helvetica" charset="0"/>
                        </a:rPr>
                        <a:t>1268</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dirty="0">
                          <a:ln>
                            <a:noFill/>
                          </a:ln>
                          <a:solidFill>
                            <a:schemeClr val="tx1"/>
                          </a:solidFill>
                          <a:effectLst/>
                          <a:latin typeface="Helvetica" charset="0"/>
                          <a:ea typeface="Helvetica" charset="0"/>
                          <a:cs typeface="Helvetica" charset="0"/>
                        </a:rPr>
                        <a:t>1199</a:t>
                      </a: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28600">
                <a:tc>
                  <a:txBody>
                    <a:bodyPr/>
                    <a:lstStyle/>
                    <a:p>
                      <a:pPr marL="0" marR="0" lvl="0" indent="0" algn="r"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Allergic rhinitis</a:t>
                      </a:r>
                    </a:p>
                  </a:txBody>
                  <a:tcPr marL="0" marR="18289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1217</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1208</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1194</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a:ln>
                            <a:noFill/>
                          </a:ln>
                          <a:solidFill>
                            <a:schemeClr val="tx1"/>
                          </a:solidFill>
                          <a:effectLst/>
                          <a:latin typeface="Helvetica" charset="0"/>
                          <a:ea typeface="Helvetica" charset="0"/>
                          <a:cs typeface="Helvetica" charset="0"/>
                        </a:rPr>
                        <a:t>1093</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90000"/>
                        </a:lnSpc>
                        <a:spcBef>
                          <a:spcPct val="60000"/>
                        </a:spcBef>
                        <a:spcAft>
                          <a:spcPct val="0"/>
                        </a:spcAft>
                        <a:buClr>
                          <a:srgbClr val="00FFFF"/>
                        </a:buClr>
                        <a:buSzTx/>
                        <a:buFontTx/>
                        <a:buNone/>
                        <a:tabLst/>
                      </a:pPr>
                      <a:r>
                        <a:rPr kumimoji="0" lang="en-US" sz="1200" b="0" i="0" u="none" strike="noStrike" cap="none" normalizeH="0" baseline="0" dirty="0">
                          <a:ln>
                            <a:noFill/>
                          </a:ln>
                          <a:solidFill>
                            <a:schemeClr val="tx1"/>
                          </a:solidFill>
                          <a:effectLst/>
                          <a:latin typeface="Helvetica" charset="0"/>
                          <a:ea typeface="Helvetica" charset="0"/>
                          <a:cs typeface="Helvetica" charset="0"/>
                        </a:rPr>
                        <a:t>1038</a:t>
                      </a: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3258" name="Line 144">
            <a:extLst>
              <a:ext uri="{FF2B5EF4-FFF2-40B4-BE49-F238E27FC236}">
                <a16:creationId xmlns:a16="http://schemas.microsoft.com/office/drawing/2014/main" id="{F3A6D28C-8663-4A81-9572-688D368E49EC}"/>
              </a:ext>
            </a:extLst>
          </p:cNvPr>
          <p:cNvSpPr>
            <a:spLocks noChangeShapeType="1"/>
          </p:cNvSpPr>
          <p:nvPr/>
        </p:nvSpPr>
        <p:spPr bwMode="invGray">
          <a:xfrm>
            <a:off x="3951817" y="2468033"/>
            <a:ext cx="294216" cy="0"/>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59" name="Line 145">
            <a:extLst>
              <a:ext uri="{FF2B5EF4-FFF2-40B4-BE49-F238E27FC236}">
                <a16:creationId xmlns:a16="http://schemas.microsoft.com/office/drawing/2014/main" id="{744E7C1E-1085-48DA-8C20-55A65E6A79EE}"/>
              </a:ext>
            </a:extLst>
          </p:cNvPr>
          <p:cNvSpPr>
            <a:spLocks noChangeShapeType="1"/>
          </p:cNvSpPr>
          <p:nvPr/>
        </p:nvSpPr>
        <p:spPr bwMode="invGray">
          <a:xfrm>
            <a:off x="3951817" y="2277533"/>
            <a:ext cx="294216" cy="0"/>
          </a:xfrm>
          <a:prstGeom prst="line">
            <a:avLst/>
          </a:prstGeom>
          <a:noFill/>
          <a:ln w="19050">
            <a:solidFill>
              <a:srgbClr val="33CCCC"/>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60" name="Freeform 146">
            <a:extLst>
              <a:ext uri="{FF2B5EF4-FFF2-40B4-BE49-F238E27FC236}">
                <a16:creationId xmlns:a16="http://schemas.microsoft.com/office/drawing/2014/main" id="{89E234B3-0CF4-4E87-8903-C4FB8135C8DE}"/>
              </a:ext>
            </a:extLst>
          </p:cNvPr>
          <p:cNvSpPr>
            <a:spLocks/>
          </p:cNvSpPr>
          <p:nvPr/>
        </p:nvSpPr>
        <p:spPr bwMode="invGray">
          <a:xfrm>
            <a:off x="4398433" y="2667001"/>
            <a:ext cx="4988984" cy="1909233"/>
          </a:xfrm>
          <a:custGeom>
            <a:avLst/>
            <a:gdLst>
              <a:gd name="T0" fmla="*/ 0 w 3142"/>
              <a:gd name="T1" fmla="*/ 2147483646 h 1203"/>
              <a:gd name="T2" fmla="*/ 0 w 3142"/>
              <a:gd name="T3" fmla="*/ 2147483646 h 1203"/>
              <a:gd name="T4" fmla="*/ 2147483646 w 3142"/>
              <a:gd name="T5" fmla="*/ 2147483646 h 1203"/>
              <a:gd name="T6" fmla="*/ 2147483646 w 3142"/>
              <a:gd name="T7" fmla="*/ 2147483646 h 1203"/>
              <a:gd name="T8" fmla="*/ 2147483646 w 3142"/>
              <a:gd name="T9" fmla="*/ 2147483646 h 1203"/>
              <a:gd name="T10" fmla="*/ 2147483646 w 3142"/>
              <a:gd name="T11" fmla="*/ 2147483646 h 1203"/>
              <a:gd name="T12" fmla="*/ 2147483646 w 3142"/>
              <a:gd name="T13" fmla="*/ 2147483646 h 1203"/>
              <a:gd name="T14" fmla="*/ 2147483646 w 3142"/>
              <a:gd name="T15" fmla="*/ 2147483646 h 1203"/>
              <a:gd name="T16" fmla="*/ 2147483646 w 3142"/>
              <a:gd name="T17" fmla="*/ 2147483646 h 1203"/>
              <a:gd name="T18" fmla="*/ 2147483646 w 3142"/>
              <a:gd name="T19" fmla="*/ 2147483646 h 1203"/>
              <a:gd name="T20" fmla="*/ 2147483646 w 3142"/>
              <a:gd name="T21" fmla="*/ 2147483646 h 1203"/>
              <a:gd name="T22" fmla="*/ 2147483646 w 3142"/>
              <a:gd name="T23" fmla="*/ 2147483646 h 1203"/>
              <a:gd name="T24" fmla="*/ 2147483646 w 3142"/>
              <a:gd name="T25" fmla="*/ 2147483646 h 1203"/>
              <a:gd name="T26" fmla="*/ 2147483646 w 3142"/>
              <a:gd name="T27" fmla="*/ 2147483646 h 1203"/>
              <a:gd name="T28" fmla="*/ 2147483646 w 3142"/>
              <a:gd name="T29" fmla="*/ 2147483646 h 1203"/>
              <a:gd name="T30" fmla="*/ 2147483646 w 3142"/>
              <a:gd name="T31" fmla="*/ 0 h 1203"/>
              <a:gd name="T32" fmla="*/ 2147483646 w 3142"/>
              <a:gd name="T33" fmla="*/ 0 h 1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42"/>
              <a:gd name="T52" fmla="*/ 0 h 1203"/>
              <a:gd name="T53" fmla="*/ 3142 w 3142"/>
              <a:gd name="T54" fmla="*/ 1203 h 1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42" h="1203">
                <a:moveTo>
                  <a:pt x="0" y="1203"/>
                </a:moveTo>
                <a:lnTo>
                  <a:pt x="0" y="871"/>
                </a:lnTo>
                <a:lnTo>
                  <a:pt x="396" y="871"/>
                </a:lnTo>
                <a:lnTo>
                  <a:pt x="396" y="698"/>
                </a:lnTo>
                <a:lnTo>
                  <a:pt x="787" y="698"/>
                </a:lnTo>
                <a:lnTo>
                  <a:pt x="787" y="576"/>
                </a:lnTo>
                <a:lnTo>
                  <a:pt x="1171" y="576"/>
                </a:lnTo>
                <a:lnTo>
                  <a:pt x="1171" y="442"/>
                </a:lnTo>
                <a:lnTo>
                  <a:pt x="1580" y="442"/>
                </a:lnTo>
                <a:lnTo>
                  <a:pt x="1580" y="391"/>
                </a:lnTo>
                <a:lnTo>
                  <a:pt x="1971" y="391"/>
                </a:lnTo>
                <a:lnTo>
                  <a:pt x="1971" y="205"/>
                </a:lnTo>
                <a:lnTo>
                  <a:pt x="2355" y="205"/>
                </a:lnTo>
                <a:lnTo>
                  <a:pt x="2355" y="45"/>
                </a:lnTo>
                <a:lnTo>
                  <a:pt x="2758" y="45"/>
                </a:lnTo>
                <a:lnTo>
                  <a:pt x="2758" y="0"/>
                </a:lnTo>
                <a:lnTo>
                  <a:pt x="3142" y="0"/>
                </a:lnTo>
              </a:path>
            </a:pathLst>
          </a:custGeom>
          <a:noFill/>
          <a:ln w="19050">
            <a:solidFill>
              <a:srgbClr val="33CCC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sz="2400"/>
          </a:p>
        </p:txBody>
      </p:sp>
      <p:sp>
        <p:nvSpPr>
          <p:cNvPr id="93261" name="Line 147">
            <a:extLst>
              <a:ext uri="{FF2B5EF4-FFF2-40B4-BE49-F238E27FC236}">
                <a16:creationId xmlns:a16="http://schemas.microsoft.com/office/drawing/2014/main" id="{9EB9C4BD-E5C2-4A2D-B151-BE7077DE8E92}"/>
              </a:ext>
            </a:extLst>
          </p:cNvPr>
          <p:cNvSpPr>
            <a:spLocks noChangeShapeType="1"/>
          </p:cNvSpPr>
          <p:nvPr/>
        </p:nvSpPr>
        <p:spPr bwMode="invGray">
          <a:xfrm>
            <a:off x="3951817" y="2084917"/>
            <a:ext cx="294216" cy="0"/>
          </a:xfrm>
          <a:prstGeom prst="line">
            <a:avLst/>
          </a:prstGeom>
          <a:noFill/>
          <a:ln w="19050">
            <a:solidFill>
              <a:srgbClr val="CC99FF"/>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62" name="Freeform 148">
            <a:extLst>
              <a:ext uri="{FF2B5EF4-FFF2-40B4-BE49-F238E27FC236}">
                <a16:creationId xmlns:a16="http://schemas.microsoft.com/office/drawing/2014/main" id="{28335F3D-F062-4132-BBE3-B35C43BA5659}"/>
              </a:ext>
            </a:extLst>
          </p:cNvPr>
          <p:cNvSpPr>
            <a:spLocks/>
          </p:cNvSpPr>
          <p:nvPr/>
        </p:nvSpPr>
        <p:spPr bwMode="invGray">
          <a:xfrm>
            <a:off x="4398433" y="3469218"/>
            <a:ext cx="4988984" cy="1096433"/>
          </a:xfrm>
          <a:custGeom>
            <a:avLst/>
            <a:gdLst>
              <a:gd name="T0" fmla="*/ 0 w 3143"/>
              <a:gd name="T1" fmla="*/ 2147483646 h 691"/>
              <a:gd name="T2" fmla="*/ 0 w 3143"/>
              <a:gd name="T3" fmla="*/ 2147483646 h 691"/>
              <a:gd name="T4" fmla="*/ 2147483646 w 3143"/>
              <a:gd name="T5" fmla="*/ 2147483646 h 691"/>
              <a:gd name="T6" fmla="*/ 2147483646 w 3143"/>
              <a:gd name="T7" fmla="*/ 2147483646 h 691"/>
              <a:gd name="T8" fmla="*/ 2147483646 w 3143"/>
              <a:gd name="T9" fmla="*/ 2147483646 h 691"/>
              <a:gd name="T10" fmla="*/ 2147483646 w 3143"/>
              <a:gd name="T11" fmla="*/ 2147483646 h 691"/>
              <a:gd name="T12" fmla="*/ 2147483646 w 3143"/>
              <a:gd name="T13" fmla="*/ 2147483646 h 691"/>
              <a:gd name="T14" fmla="*/ 2147483646 w 3143"/>
              <a:gd name="T15" fmla="*/ 2147483646 h 691"/>
              <a:gd name="T16" fmla="*/ 2147483646 w 3143"/>
              <a:gd name="T17" fmla="*/ 2147483646 h 691"/>
              <a:gd name="T18" fmla="*/ 2147483646 w 3143"/>
              <a:gd name="T19" fmla="*/ 0 h 691"/>
              <a:gd name="T20" fmla="*/ 2147483646 w 3143"/>
              <a:gd name="T21" fmla="*/ 0 h 6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43"/>
              <a:gd name="T34" fmla="*/ 0 h 691"/>
              <a:gd name="T35" fmla="*/ 3143 w 3143"/>
              <a:gd name="T36" fmla="*/ 691 h 6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43" h="691">
                <a:moveTo>
                  <a:pt x="0" y="691"/>
                </a:moveTo>
                <a:lnTo>
                  <a:pt x="0" y="493"/>
                </a:lnTo>
                <a:lnTo>
                  <a:pt x="403" y="493"/>
                </a:lnTo>
                <a:lnTo>
                  <a:pt x="403" y="384"/>
                </a:lnTo>
                <a:lnTo>
                  <a:pt x="787" y="384"/>
                </a:lnTo>
                <a:lnTo>
                  <a:pt x="787" y="275"/>
                </a:lnTo>
                <a:lnTo>
                  <a:pt x="1184" y="275"/>
                </a:lnTo>
                <a:lnTo>
                  <a:pt x="1184" y="166"/>
                </a:lnTo>
                <a:lnTo>
                  <a:pt x="1581" y="166"/>
                </a:lnTo>
                <a:lnTo>
                  <a:pt x="1581" y="0"/>
                </a:lnTo>
                <a:lnTo>
                  <a:pt x="3143" y="0"/>
                </a:lnTo>
              </a:path>
            </a:pathLst>
          </a:custGeom>
          <a:noFill/>
          <a:ln w="19050">
            <a:solidFill>
              <a:srgbClr val="CC99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sz="2400"/>
          </a:p>
        </p:txBody>
      </p:sp>
      <p:sp>
        <p:nvSpPr>
          <p:cNvPr id="93263" name="Line 149">
            <a:extLst>
              <a:ext uri="{FF2B5EF4-FFF2-40B4-BE49-F238E27FC236}">
                <a16:creationId xmlns:a16="http://schemas.microsoft.com/office/drawing/2014/main" id="{82B0671C-F635-42EB-A61B-A0F3322BFEA3}"/>
              </a:ext>
            </a:extLst>
          </p:cNvPr>
          <p:cNvSpPr>
            <a:spLocks noChangeShapeType="1"/>
          </p:cNvSpPr>
          <p:nvPr/>
        </p:nvSpPr>
        <p:spPr bwMode="invGray">
          <a:xfrm>
            <a:off x="3951817" y="1905000"/>
            <a:ext cx="294216" cy="0"/>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lIns="0" tIns="0" rIns="0" bIns="0"/>
          <a:lstStyle/>
          <a:p>
            <a:endParaRPr lang="it-IT" sz="2400"/>
          </a:p>
        </p:txBody>
      </p:sp>
      <p:sp>
        <p:nvSpPr>
          <p:cNvPr id="93264" name="Freeform 152">
            <a:extLst>
              <a:ext uri="{FF2B5EF4-FFF2-40B4-BE49-F238E27FC236}">
                <a16:creationId xmlns:a16="http://schemas.microsoft.com/office/drawing/2014/main" id="{1BE433AA-9ECB-408E-A0B0-524640E59A2A}"/>
              </a:ext>
            </a:extLst>
          </p:cNvPr>
          <p:cNvSpPr>
            <a:spLocks/>
          </p:cNvSpPr>
          <p:nvPr/>
        </p:nvSpPr>
        <p:spPr bwMode="invGray">
          <a:xfrm>
            <a:off x="4396318" y="3924300"/>
            <a:ext cx="4995333" cy="662517"/>
          </a:xfrm>
          <a:custGeom>
            <a:avLst/>
            <a:gdLst>
              <a:gd name="T0" fmla="*/ 0 w 3147"/>
              <a:gd name="T1" fmla="*/ 2147483646 h 417"/>
              <a:gd name="T2" fmla="*/ 0 w 3147"/>
              <a:gd name="T3" fmla="*/ 2147483646 h 417"/>
              <a:gd name="T4" fmla="*/ 2147483646 w 3147"/>
              <a:gd name="T5" fmla="*/ 2147483646 h 417"/>
              <a:gd name="T6" fmla="*/ 2147483646 w 3147"/>
              <a:gd name="T7" fmla="*/ 2147483646 h 417"/>
              <a:gd name="T8" fmla="*/ 2147483646 w 3147"/>
              <a:gd name="T9" fmla="*/ 2147483646 h 417"/>
              <a:gd name="T10" fmla="*/ 2147483646 w 3147"/>
              <a:gd name="T11" fmla="*/ 2147483646 h 417"/>
              <a:gd name="T12" fmla="*/ 2147483646 w 3147"/>
              <a:gd name="T13" fmla="*/ 2147483646 h 417"/>
              <a:gd name="T14" fmla="*/ 2147483646 w 3147"/>
              <a:gd name="T15" fmla="*/ 2147483646 h 417"/>
              <a:gd name="T16" fmla="*/ 2147483646 w 3147"/>
              <a:gd name="T17" fmla="*/ 2147483646 h 417"/>
              <a:gd name="T18" fmla="*/ 2147483646 w 3147"/>
              <a:gd name="T19" fmla="*/ 2147483646 h 417"/>
              <a:gd name="T20" fmla="*/ 2147483646 w 3147"/>
              <a:gd name="T21" fmla="*/ 2147483646 h 417"/>
              <a:gd name="T22" fmla="*/ 2147483646 w 3147"/>
              <a:gd name="T23" fmla="*/ 2147483646 h 417"/>
              <a:gd name="T24" fmla="*/ 2147483646 w 3147"/>
              <a:gd name="T25" fmla="*/ 2147483646 h 417"/>
              <a:gd name="T26" fmla="*/ 2147483646 w 3147"/>
              <a:gd name="T27" fmla="*/ 2147483646 h 417"/>
              <a:gd name="T28" fmla="*/ 2147483646 w 3147"/>
              <a:gd name="T29" fmla="*/ 2147483646 h 417"/>
              <a:gd name="T30" fmla="*/ 2147483646 w 3147"/>
              <a:gd name="T31" fmla="*/ 0 h 417"/>
              <a:gd name="T32" fmla="*/ 2147483646 w 3147"/>
              <a:gd name="T33" fmla="*/ 0 h 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47"/>
              <a:gd name="T52" fmla="*/ 0 h 417"/>
              <a:gd name="T53" fmla="*/ 3147 w 3147"/>
              <a:gd name="T54" fmla="*/ 417 h 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47" h="417">
                <a:moveTo>
                  <a:pt x="0" y="417"/>
                </a:moveTo>
                <a:lnTo>
                  <a:pt x="0" y="330"/>
                </a:lnTo>
                <a:lnTo>
                  <a:pt x="402" y="330"/>
                </a:lnTo>
                <a:lnTo>
                  <a:pt x="402" y="294"/>
                </a:lnTo>
                <a:lnTo>
                  <a:pt x="792" y="294"/>
                </a:lnTo>
                <a:lnTo>
                  <a:pt x="792" y="207"/>
                </a:lnTo>
                <a:lnTo>
                  <a:pt x="1182" y="207"/>
                </a:lnTo>
                <a:lnTo>
                  <a:pt x="1182" y="186"/>
                </a:lnTo>
                <a:lnTo>
                  <a:pt x="1584" y="186"/>
                </a:lnTo>
                <a:lnTo>
                  <a:pt x="1584" y="120"/>
                </a:lnTo>
                <a:lnTo>
                  <a:pt x="1968" y="120"/>
                </a:lnTo>
                <a:lnTo>
                  <a:pt x="1968" y="57"/>
                </a:lnTo>
                <a:lnTo>
                  <a:pt x="2364" y="57"/>
                </a:lnTo>
                <a:lnTo>
                  <a:pt x="2364" y="33"/>
                </a:lnTo>
                <a:lnTo>
                  <a:pt x="2754" y="33"/>
                </a:lnTo>
                <a:lnTo>
                  <a:pt x="2754" y="0"/>
                </a:lnTo>
                <a:lnTo>
                  <a:pt x="3147" y="0"/>
                </a:lnTo>
              </a:path>
            </a:pathLst>
          </a:custGeom>
          <a:noFill/>
          <a:ln w="1905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sz="2400"/>
          </a:p>
        </p:txBody>
      </p:sp>
      <p:sp>
        <p:nvSpPr>
          <p:cNvPr id="93265" name="Freeform 143">
            <a:extLst>
              <a:ext uri="{FF2B5EF4-FFF2-40B4-BE49-F238E27FC236}">
                <a16:creationId xmlns:a16="http://schemas.microsoft.com/office/drawing/2014/main" id="{7067D573-41EF-4C47-9C30-0D08F46A100E}"/>
              </a:ext>
            </a:extLst>
          </p:cNvPr>
          <p:cNvSpPr>
            <a:spLocks/>
          </p:cNvSpPr>
          <p:nvPr/>
        </p:nvSpPr>
        <p:spPr bwMode="invGray">
          <a:xfrm>
            <a:off x="4398434" y="2148417"/>
            <a:ext cx="4959351" cy="2427816"/>
          </a:xfrm>
          <a:custGeom>
            <a:avLst/>
            <a:gdLst>
              <a:gd name="T0" fmla="*/ 0 w 3123"/>
              <a:gd name="T1" fmla="*/ 2147483646 h 1529"/>
              <a:gd name="T2" fmla="*/ 0 w 3123"/>
              <a:gd name="T3" fmla="*/ 2147483646 h 1529"/>
              <a:gd name="T4" fmla="*/ 2147483646 w 3123"/>
              <a:gd name="T5" fmla="*/ 2147483646 h 1529"/>
              <a:gd name="T6" fmla="*/ 2147483646 w 3123"/>
              <a:gd name="T7" fmla="*/ 2147483646 h 1529"/>
              <a:gd name="T8" fmla="*/ 2147483646 w 3123"/>
              <a:gd name="T9" fmla="*/ 2147483646 h 1529"/>
              <a:gd name="T10" fmla="*/ 2147483646 w 3123"/>
              <a:gd name="T11" fmla="*/ 2147483646 h 1529"/>
              <a:gd name="T12" fmla="*/ 2147483646 w 3123"/>
              <a:gd name="T13" fmla="*/ 2147483646 h 1529"/>
              <a:gd name="T14" fmla="*/ 2147483646 w 3123"/>
              <a:gd name="T15" fmla="*/ 2147483646 h 1529"/>
              <a:gd name="T16" fmla="*/ 2147483646 w 3123"/>
              <a:gd name="T17" fmla="*/ 2147483646 h 1529"/>
              <a:gd name="T18" fmla="*/ 2147483646 w 3123"/>
              <a:gd name="T19" fmla="*/ 2147483646 h 1529"/>
              <a:gd name="T20" fmla="*/ 2147483646 w 3123"/>
              <a:gd name="T21" fmla="*/ 2147483646 h 1529"/>
              <a:gd name="T22" fmla="*/ 2147483646 w 3123"/>
              <a:gd name="T23" fmla="*/ 2147483646 h 1529"/>
              <a:gd name="T24" fmla="*/ 2147483646 w 3123"/>
              <a:gd name="T25" fmla="*/ 2147483646 h 1529"/>
              <a:gd name="T26" fmla="*/ 2147483646 w 3123"/>
              <a:gd name="T27" fmla="*/ 2147483646 h 1529"/>
              <a:gd name="T28" fmla="*/ 2147483646 w 3123"/>
              <a:gd name="T29" fmla="*/ 2147483646 h 1529"/>
              <a:gd name="T30" fmla="*/ 2147483646 w 3123"/>
              <a:gd name="T31" fmla="*/ 0 h 1529"/>
              <a:gd name="T32" fmla="*/ 2147483646 w 3123"/>
              <a:gd name="T33" fmla="*/ 0 h 15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23"/>
              <a:gd name="T52" fmla="*/ 0 h 1529"/>
              <a:gd name="T53" fmla="*/ 3123 w 3123"/>
              <a:gd name="T54" fmla="*/ 1529 h 15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23" h="1529">
                <a:moveTo>
                  <a:pt x="0" y="1529"/>
                </a:moveTo>
                <a:lnTo>
                  <a:pt x="0" y="941"/>
                </a:lnTo>
                <a:lnTo>
                  <a:pt x="396" y="941"/>
                </a:lnTo>
                <a:lnTo>
                  <a:pt x="396" y="819"/>
                </a:lnTo>
                <a:lnTo>
                  <a:pt x="787" y="819"/>
                </a:lnTo>
                <a:lnTo>
                  <a:pt x="787" y="601"/>
                </a:lnTo>
                <a:lnTo>
                  <a:pt x="1171" y="601"/>
                </a:lnTo>
                <a:lnTo>
                  <a:pt x="1171" y="563"/>
                </a:lnTo>
                <a:lnTo>
                  <a:pt x="1580" y="563"/>
                </a:lnTo>
                <a:lnTo>
                  <a:pt x="1580" y="397"/>
                </a:lnTo>
                <a:lnTo>
                  <a:pt x="1964" y="397"/>
                </a:lnTo>
                <a:lnTo>
                  <a:pt x="1964" y="198"/>
                </a:lnTo>
                <a:lnTo>
                  <a:pt x="2355" y="198"/>
                </a:lnTo>
                <a:lnTo>
                  <a:pt x="2355" y="96"/>
                </a:lnTo>
                <a:lnTo>
                  <a:pt x="2739" y="96"/>
                </a:lnTo>
                <a:lnTo>
                  <a:pt x="2739" y="0"/>
                </a:lnTo>
                <a:lnTo>
                  <a:pt x="3123" y="0"/>
                </a:lnTo>
              </a:path>
            </a:pathLst>
          </a:custGeom>
          <a:noFill/>
          <a:ln w="19050">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sz="2400"/>
          </a:p>
        </p:txBody>
      </p:sp>
      <p:sp>
        <p:nvSpPr>
          <p:cNvPr id="53" name="Anello 52">
            <a:extLst>
              <a:ext uri="{FF2B5EF4-FFF2-40B4-BE49-F238E27FC236}">
                <a16:creationId xmlns:a16="http://schemas.microsoft.com/office/drawing/2014/main" id="{9B7E83FA-B9A3-4673-8351-C90E5C72E3A5}"/>
              </a:ext>
            </a:extLst>
          </p:cNvPr>
          <p:cNvSpPr/>
          <p:nvPr/>
        </p:nvSpPr>
        <p:spPr>
          <a:xfrm>
            <a:off x="9298518" y="1892301"/>
            <a:ext cx="1037167" cy="548217"/>
          </a:xfrm>
          <a:prstGeom prst="donut">
            <a:avLst>
              <a:gd name="adj" fmla="val 12894"/>
            </a:avLst>
          </a:prstGeom>
          <a:solidFill>
            <a:srgbClr val="FF0000"/>
          </a:solid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2400">
              <a:solidFill>
                <a:schemeClr val="tx1"/>
              </a:solidFill>
              <a:ea typeface="ＭＳ Ｐゴシック" charset="-128"/>
              <a:cs typeface="ＭＳ Ｐゴシック" charset="-128"/>
            </a:endParaRPr>
          </a:p>
        </p:txBody>
      </p:sp>
      <p:pic>
        <p:nvPicPr>
          <p:cNvPr id="2" name="Immagine 1" descr="Lancet.gif">
            <a:extLst>
              <a:ext uri="{FF2B5EF4-FFF2-40B4-BE49-F238E27FC236}">
                <a16:creationId xmlns:a16="http://schemas.microsoft.com/office/drawing/2014/main" id="{0A164D9B-1C6A-45B3-8515-79518F0CD710}"/>
              </a:ext>
            </a:extLst>
          </p:cNvPr>
          <p:cNvPicPr>
            <a:picLocks noChangeAspect="1"/>
          </p:cNvPicPr>
          <p:nvPr/>
        </p:nvPicPr>
        <p:blipFill>
          <a:blip r:embed="rId3"/>
          <a:stretch>
            <a:fillRect/>
          </a:stretch>
        </p:blipFill>
        <p:spPr>
          <a:xfrm>
            <a:off x="461770" y="2843644"/>
            <a:ext cx="1689100" cy="2264833"/>
          </a:xfrm>
          <a:prstGeom prst="rect">
            <a:avLst/>
          </a:prstGeom>
          <a:ln>
            <a:noFill/>
          </a:ln>
          <a:effectLst>
            <a:outerShdw blurRad="292100" dist="139700" dir="2700000" algn="tl" rotWithShape="0">
              <a:srgbClr val="333333">
                <a:alpha val="65000"/>
              </a:srgbClr>
            </a:outerShdw>
          </a:effectLst>
        </p:spPr>
      </p:pic>
      <p:grpSp>
        <p:nvGrpSpPr>
          <p:cNvPr id="3" name="Group 1">
            <a:extLst>
              <a:ext uri="{FF2B5EF4-FFF2-40B4-BE49-F238E27FC236}">
                <a16:creationId xmlns:a16="http://schemas.microsoft.com/office/drawing/2014/main" id="{EAFB51E3-24CE-9060-5EC3-12AEEE6EDFD9}"/>
              </a:ext>
            </a:extLst>
          </p:cNvPr>
          <p:cNvGrpSpPr/>
          <p:nvPr/>
        </p:nvGrpSpPr>
        <p:grpSpPr>
          <a:xfrm>
            <a:off x="1709640" y="38160"/>
            <a:ext cx="9327960" cy="541440"/>
            <a:chOff x="1709640" y="38160"/>
            <a:chExt cx="9327960" cy="541440"/>
          </a:xfrm>
        </p:grpSpPr>
        <p:pic>
          <p:nvPicPr>
            <p:cNvPr id="4" name="Text Box 12">
              <a:extLst>
                <a:ext uri="{FF2B5EF4-FFF2-40B4-BE49-F238E27FC236}">
                  <a16:creationId xmlns:a16="http://schemas.microsoft.com/office/drawing/2014/main" id="{98933BBB-FE62-A599-EF2F-0D74D3E933CF}"/>
                </a:ext>
              </a:extLst>
            </p:cNvPr>
            <p:cNvPicPr/>
            <p:nvPr/>
          </p:nvPicPr>
          <p:blipFill>
            <a:blip r:embed="rId4"/>
            <a:stretch/>
          </p:blipFill>
          <p:spPr>
            <a:xfrm>
              <a:off x="1709640" y="38160"/>
              <a:ext cx="9327960" cy="541440"/>
            </a:xfrm>
            <a:prstGeom prst="rect">
              <a:avLst/>
            </a:prstGeom>
            <a:ln w="0">
              <a:noFill/>
            </a:ln>
          </p:spPr>
        </p:pic>
        <p:sp>
          <p:nvSpPr>
            <p:cNvPr id="5" name="CustomShape 2">
              <a:extLst>
                <a:ext uri="{FF2B5EF4-FFF2-40B4-BE49-F238E27FC236}">
                  <a16:creationId xmlns:a16="http://schemas.microsoft.com/office/drawing/2014/main" id="{741985B6-B072-2AA6-1C95-5462F54E3E7C}"/>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6" name="CustomShape 3">
            <a:extLst>
              <a:ext uri="{FF2B5EF4-FFF2-40B4-BE49-F238E27FC236}">
                <a16:creationId xmlns:a16="http://schemas.microsoft.com/office/drawing/2014/main" id="{D224E02D-C124-D4DA-E506-95411894577F}"/>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7" name="Picture 2">
            <a:extLst>
              <a:ext uri="{FF2B5EF4-FFF2-40B4-BE49-F238E27FC236}">
                <a16:creationId xmlns:a16="http://schemas.microsoft.com/office/drawing/2014/main" id="{A0F85C7A-FE95-8D0B-BAFD-E663DBBC8F64}"/>
              </a:ext>
            </a:extLst>
          </p:cNvPr>
          <p:cNvPicPr/>
          <p:nvPr/>
        </p:nvPicPr>
        <p:blipFill>
          <a:blip r:embed="rId5"/>
          <a:srcRect l="11629" t="29346" r="14194" b="30924"/>
          <a:stretch/>
        </p:blipFill>
        <p:spPr>
          <a:xfrm>
            <a:off x="0" y="42480"/>
            <a:ext cx="1709280" cy="430920"/>
          </a:xfrm>
          <a:prstGeom prst="rect">
            <a:avLst/>
          </a:prstGeom>
          <a:ln w="0">
            <a:noFill/>
          </a:ln>
        </p:spPr>
      </p:pic>
      <p:pic>
        <p:nvPicPr>
          <p:cNvPr id="8" name="Picture 3">
            <a:extLst>
              <a:ext uri="{FF2B5EF4-FFF2-40B4-BE49-F238E27FC236}">
                <a16:creationId xmlns:a16="http://schemas.microsoft.com/office/drawing/2014/main" id="{C24857F8-3849-13B9-6DF6-60D9DACB0147}"/>
              </a:ext>
            </a:extLst>
          </p:cNvPr>
          <p:cNvPicPr/>
          <p:nvPr/>
        </p:nvPicPr>
        <p:blipFill>
          <a:blip r:embed="rId6"/>
          <a:stretch/>
        </p:blipFill>
        <p:spPr>
          <a:xfrm>
            <a:off x="11604240" y="20520"/>
            <a:ext cx="363960" cy="549720"/>
          </a:xfrm>
          <a:prstGeom prst="rect">
            <a:avLst/>
          </a:prstGeom>
          <a:ln w="0">
            <a:noFill/>
          </a:ln>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3">
            <a:extLst>
              <a:ext uri="{FF2B5EF4-FFF2-40B4-BE49-F238E27FC236}">
                <a16:creationId xmlns:a16="http://schemas.microsoft.com/office/drawing/2014/main" id="{99305004-F2B4-45C3-9580-529114E97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934" y="1167509"/>
            <a:ext cx="5743074" cy="60634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6499" name="CasellaDiTesto 4">
            <a:extLst>
              <a:ext uri="{FF2B5EF4-FFF2-40B4-BE49-F238E27FC236}">
                <a16:creationId xmlns:a16="http://schemas.microsoft.com/office/drawing/2014/main" id="{5D37FC8A-BF48-4208-B1A8-B8E392F07B37}"/>
              </a:ext>
            </a:extLst>
          </p:cNvPr>
          <p:cNvSpPr txBox="1">
            <a:spLocks noChangeArrowheads="1"/>
          </p:cNvSpPr>
          <p:nvPr/>
        </p:nvSpPr>
        <p:spPr bwMode="auto">
          <a:xfrm rot="19858177">
            <a:off x="2952069" y="2962520"/>
            <a:ext cx="3384549" cy="461665"/>
          </a:xfrm>
          <a:prstGeom prst="rect">
            <a:avLst/>
          </a:prstGeom>
          <a:solidFill>
            <a:schemeClr val="bg1"/>
          </a:solidFill>
          <a:ln>
            <a:solidFill>
              <a:schemeClr val="tx1"/>
            </a:solidFill>
          </a:ln>
        </p:spPr>
        <p:txBody>
          <a:bodyPr>
            <a:spAutoFit/>
          </a:bodyPr>
          <a:lstStyle/>
          <a:p>
            <a:pPr algn="ctr"/>
            <a:r>
              <a:rPr lang="it-IT" altLang="it-IT" sz="2400" dirty="0" err="1">
                <a:solidFill>
                  <a:srgbClr val="BE4594"/>
                </a:solidFill>
                <a:latin typeface="Helvetica" panose="020B0604020202020204" pitchFamily="34" charset="0"/>
                <a:cs typeface="Helvetica" panose="020B0604020202020204" pitchFamily="34" charset="0"/>
              </a:rPr>
              <a:t>Polisensibilizzazione</a:t>
            </a:r>
            <a:endParaRPr lang="it-IT" altLang="it-IT" sz="2400" dirty="0">
              <a:solidFill>
                <a:srgbClr val="BE4594"/>
              </a:solidFill>
              <a:latin typeface="Helvetica" panose="020B0604020202020204" pitchFamily="34" charset="0"/>
              <a:cs typeface="Helvetica" panose="020B0604020202020204" pitchFamily="34" charset="0"/>
            </a:endParaRPr>
          </a:p>
        </p:txBody>
      </p:sp>
      <p:sp>
        <p:nvSpPr>
          <p:cNvPr id="106500" name="Titolo 5">
            <a:extLst>
              <a:ext uri="{FF2B5EF4-FFF2-40B4-BE49-F238E27FC236}">
                <a16:creationId xmlns:a16="http://schemas.microsoft.com/office/drawing/2014/main" id="{DF2FA793-2702-4E19-88E5-C1F7D738F2F7}"/>
              </a:ext>
            </a:extLst>
          </p:cNvPr>
          <p:cNvSpPr>
            <a:spLocks noGrp="1" noChangeArrowheads="1"/>
          </p:cNvSpPr>
          <p:nvPr>
            <p:ph type="title"/>
          </p:nvPr>
        </p:nvSpPr>
        <p:spPr>
          <a:xfrm>
            <a:off x="134379" y="808568"/>
            <a:ext cx="6427759" cy="183303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it-IT" altLang="en-US" sz="3600" dirty="0">
                <a:latin typeface="Helvetica" panose="020B0604020202020204" pitchFamily="34" charset="0"/>
                <a:cs typeface="Helvetica" panose="020B0604020202020204" pitchFamily="34" charset="0"/>
              </a:rPr>
              <a:t>The </a:t>
            </a:r>
            <a:r>
              <a:rPr lang="it-IT" altLang="en-US" sz="3600" dirty="0" err="1">
                <a:latin typeface="Helvetica" panose="020B0604020202020204" pitchFamily="34" charset="0"/>
                <a:cs typeface="Helvetica" panose="020B0604020202020204" pitchFamily="34" charset="0"/>
              </a:rPr>
              <a:t>determinants</a:t>
            </a:r>
            <a:r>
              <a:rPr lang="it-IT" altLang="en-US" sz="3600" dirty="0">
                <a:latin typeface="Helvetica" panose="020B0604020202020204" pitchFamily="34" charset="0"/>
                <a:cs typeface="Helvetica" panose="020B0604020202020204" pitchFamily="34" charset="0"/>
              </a:rPr>
              <a:t> of </a:t>
            </a:r>
            <a:r>
              <a:rPr lang="it-IT" altLang="en-US" sz="3600" dirty="0" err="1">
                <a:latin typeface="Helvetica" panose="020B0604020202020204" pitchFamily="34" charset="0"/>
                <a:cs typeface="Helvetica" panose="020B0604020202020204" pitchFamily="34" charset="0"/>
              </a:rPr>
              <a:t>bronchial</a:t>
            </a:r>
            <a:r>
              <a:rPr lang="it-IT" altLang="en-US" sz="3600" dirty="0">
                <a:latin typeface="Helvetica" panose="020B0604020202020204" pitchFamily="34" charset="0"/>
                <a:cs typeface="Helvetica" panose="020B0604020202020204" pitchFamily="34" charset="0"/>
              </a:rPr>
              <a:t> </a:t>
            </a:r>
            <a:br>
              <a:rPr lang="it-IT" altLang="en-US" sz="3600" dirty="0">
                <a:latin typeface="Helvetica" panose="020B0604020202020204" pitchFamily="34" charset="0"/>
                <a:cs typeface="Helvetica" panose="020B0604020202020204" pitchFamily="34" charset="0"/>
              </a:rPr>
            </a:br>
            <a:r>
              <a:rPr lang="it-IT" altLang="en-US" sz="3600" dirty="0" err="1">
                <a:latin typeface="Helvetica" panose="020B0604020202020204" pitchFamily="34" charset="0"/>
                <a:cs typeface="Helvetica" panose="020B0604020202020204" pitchFamily="34" charset="0"/>
              </a:rPr>
              <a:t>hyperresponsiveness</a:t>
            </a:r>
            <a:r>
              <a:rPr lang="it-IT" altLang="en-US" sz="3600" dirty="0">
                <a:latin typeface="Helvetica" panose="020B0604020202020204" pitchFamily="34" charset="0"/>
                <a:cs typeface="Helvetica" panose="020B0604020202020204" pitchFamily="34" charset="0"/>
              </a:rPr>
              <a:t> </a:t>
            </a:r>
            <a:br>
              <a:rPr lang="it-IT" altLang="en-US" sz="3600" dirty="0">
                <a:latin typeface="Helvetica" panose="020B0604020202020204" pitchFamily="34" charset="0"/>
                <a:cs typeface="Helvetica" panose="020B0604020202020204" pitchFamily="34" charset="0"/>
              </a:rPr>
            </a:br>
            <a:r>
              <a:rPr lang="it-IT" altLang="en-US" sz="3600" dirty="0">
                <a:latin typeface="Helvetica" panose="020B0604020202020204" pitchFamily="34" charset="0"/>
                <a:cs typeface="Helvetica" panose="020B0604020202020204" pitchFamily="34" charset="0"/>
              </a:rPr>
              <a:t>in </a:t>
            </a:r>
            <a:r>
              <a:rPr lang="it-IT" altLang="en-US" sz="3600" dirty="0" err="1">
                <a:latin typeface="Helvetica" panose="020B0604020202020204" pitchFamily="34" charset="0"/>
                <a:cs typeface="Helvetica" panose="020B0604020202020204" pitchFamily="34" charset="0"/>
              </a:rPr>
              <a:t>patients</a:t>
            </a:r>
            <a:r>
              <a:rPr lang="it-IT" altLang="en-US" sz="3600" dirty="0">
                <a:latin typeface="Helvetica" panose="020B0604020202020204" pitchFamily="34" charset="0"/>
                <a:cs typeface="Helvetica" panose="020B0604020202020204" pitchFamily="34" charset="0"/>
              </a:rPr>
              <a:t> with </a:t>
            </a:r>
            <a:r>
              <a:rPr lang="it-IT" altLang="en-US" sz="3600" dirty="0" err="1">
                <a:latin typeface="Helvetica" panose="020B0604020202020204" pitchFamily="34" charset="0"/>
                <a:cs typeface="Helvetica" panose="020B0604020202020204" pitchFamily="34" charset="0"/>
              </a:rPr>
              <a:t>allergic</a:t>
            </a:r>
            <a:r>
              <a:rPr lang="it-IT" altLang="en-US" sz="3600" dirty="0">
                <a:latin typeface="Helvetica" panose="020B0604020202020204" pitchFamily="34" charset="0"/>
                <a:cs typeface="Helvetica" panose="020B0604020202020204" pitchFamily="34" charset="0"/>
              </a:rPr>
              <a:t> </a:t>
            </a:r>
            <a:r>
              <a:rPr lang="it-IT" altLang="en-US" sz="3600" dirty="0" err="1">
                <a:latin typeface="Helvetica" panose="020B0604020202020204" pitchFamily="34" charset="0"/>
                <a:cs typeface="Helvetica" panose="020B0604020202020204" pitchFamily="34" charset="0"/>
              </a:rPr>
              <a:t>rhinitis</a:t>
            </a:r>
            <a:endParaRPr lang="it-IT" altLang="it-IT" sz="3600" dirty="0">
              <a:latin typeface="Helvetica" panose="020B0604020202020204" pitchFamily="34" charset="0"/>
              <a:cs typeface="Helvetica" panose="020B0604020202020204" pitchFamily="34" charset="0"/>
            </a:endParaRPr>
          </a:p>
        </p:txBody>
      </p:sp>
      <p:sp>
        <p:nvSpPr>
          <p:cNvPr id="106501" name="Segnaposto contenuto 6">
            <a:extLst>
              <a:ext uri="{FF2B5EF4-FFF2-40B4-BE49-F238E27FC236}">
                <a16:creationId xmlns:a16="http://schemas.microsoft.com/office/drawing/2014/main" id="{5583A242-D52F-49E7-B60F-A49282F70EB8}"/>
              </a:ext>
            </a:extLst>
          </p:cNvPr>
          <p:cNvSpPr>
            <a:spLocks noGrp="1" noChangeArrowheads="1"/>
          </p:cNvSpPr>
          <p:nvPr>
            <p:ph idx="1"/>
          </p:nvPr>
        </p:nvSpPr>
        <p:spPr>
          <a:xfrm>
            <a:off x="478368" y="3045884"/>
            <a:ext cx="4358327" cy="3445933"/>
          </a:xfrm>
        </p:spPr>
        <p:txBody>
          <a:bodyPr/>
          <a:lstStyle/>
          <a:p>
            <a:pPr marL="0" indent="0">
              <a:buNone/>
            </a:pPr>
            <a:r>
              <a:rPr lang="en-US" altLang="it-IT" sz="1867" dirty="0">
                <a:latin typeface="Helvetica" panose="020B0604020202020204" pitchFamily="34" charset="0"/>
                <a:cs typeface="Helvetica" panose="020B0604020202020204" pitchFamily="34" charset="0"/>
              </a:rPr>
              <a:t>Methacholine-induced BHR was detected in 39% of  patients. </a:t>
            </a:r>
          </a:p>
          <a:p>
            <a:pPr marL="0" indent="0">
              <a:buNone/>
            </a:pPr>
            <a:endParaRPr lang="en-US" altLang="it-IT" sz="1867" dirty="0">
              <a:latin typeface="Helvetica" panose="020B0604020202020204" pitchFamily="34" charset="0"/>
              <a:cs typeface="Helvetica" panose="020B0604020202020204" pitchFamily="34" charset="0"/>
            </a:endParaRPr>
          </a:p>
          <a:p>
            <a:pPr marL="0" indent="0">
              <a:buNone/>
            </a:pPr>
            <a:r>
              <a:rPr lang="en-US" altLang="it-IT" sz="1867" dirty="0">
                <a:latin typeface="Helvetica" panose="020B0604020202020204" pitchFamily="34" charset="0"/>
                <a:cs typeface="Helvetica" panose="020B0604020202020204" pitchFamily="34" charset="0"/>
              </a:rPr>
              <a:t>A significant inverse correlation between methacholine provocation concentration that caused a decrease in forced expiratory volume in 1 second of 20% (PC20) and the number of positive SPT responses </a:t>
            </a:r>
            <a:r>
              <a:rPr lang="it-IT" altLang="it-IT" sz="1867" dirty="0" err="1">
                <a:latin typeface="Helvetica" panose="020B0604020202020204" pitchFamily="34" charset="0"/>
                <a:cs typeface="Helvetica" panose="020B0604020202020204" pitchFamily="34" charset="0"/>
              </a:rPr>
              <a:t>was</a:t>
            </a:r>
            <a:r>
              <a:rPr lang="it-IT" altLang="it-IT" sz="1867" dirty="0">
                <a:latin typeface="Helvetica" panose="020B0604020202020204" pitchFamily="34" charset="0"/>
                <a:cs typeface="Helvetica" panose="020B0604020202020204" pitchFamily="34" charset="0"/>
              </a:rPr>
              <a:t> </a:t>
            </a:r>
            <a:r>
              <a:rPr lang="it-IT" altLang="it-IT" sz="1867" dirty="0" err="1">
                <a:latin typeface="Helvetica" panose="020B0604020202020204" pitchFamily="34" charset="0"/>
                <a:cs typeface="Helvetica" panose="020B0604020202020204" pitchFamily="34" charset="0"/>
              </a:rPr>
              <a:t>observed</a:t>
            </a:r>
            <a:r>
              <a:rPr lang="it-IT" altLang="it-IT" sz="1867" dirty="0">
                <a:latin typeface="Helvetica" panose="020B0604020202020204" pitchFamily="34" charset="0"/>
                <a:cs typeface="Helvetica" panose="020B0604020202020204" pitchFamily="34" charset="0"/>
              </a:rPr>
              <a:t>.</a:t>
            </a:r>
          </a:p>
        </p:txBody>
      </p:sp>
      <p:sp>
        <p:nvSpPr>
          <p:cNvPr id="12" name="Rettangolo 11">
            <a:extLst>
              <a:ext uri="{FF2B5EF4-FFF2-40B4-BE49-F238E27FC236}">
                <a16:creationId xmlns:a16="http://schemas.microsoft.com/office/drawing/2014/main" id="{AA78970E-12E0-4F19-8D52-C6283E76A276}"/>
              </a:ext>
            </a:extLst>
          </p:cNvPr>
          <p:cNvSpPr/>
          <p:nvPr/>
        </p:nvSpPr>
        <p:spPr>
          <a:xfrm>
            <a:off x="300258" y="6491817"/>
            <a:ext cx="6096000" cy="256545"/>
          </a:xfrm>
          <a:prstGeom prst="rect">
            <a:avLst/>
          </a:prstGeom>
        </p:spPr>
        <p:txBody>
          <a:bodyPr>
            <a:spAutoFit/>
          </a:bodyPr>
          <a:lstStyle/>
          <a:p>
            <a:pPr algn="r">
              <a:defRPr/>
            </a:pPr>
            <a:r>
              <a:rPr lang="it-IT" altLang="en-US" sz="1067" i="1" dirty="0">
                <a:solidFill>
                  <a:schemeClr val="bg1">
                    <a:lumMod val="50000"/>
                  </a:schemeClr>
                </a:solidFill>
                <a:latin typeface="Helvetica" charset="0"/>
                <a:ea typeface="Helvetica" charset="0"/>
                <a:cs typeface="Helvetica" charset="0"/>
              </a:rPr>
              <a:t>N. Mete et al. </a:t>
            </a:r>
            <a:r>
              <a:rPr lang="it-IT" altLang="en-US" sz="1067" i="1" dirty="0" err="1">
                <a:solidFill>
                  <a:schemeClr val="bg1">
                    <a:lumMod val="50000"/>
                  </a:schemeClr>
                </a:solidFill>
                <a:latin typeface="Helvetica" charset="0"/>
                <a:ea typeface="Helvetica" charset="0"/>
                <a:cs typeface="Helvetica" charset="0"/>
              </a:rPr>
              <a:t>Ann</a:t>
            </a:r>
            <a:r>
              <a:rPr lang="it-IT" altLang="en-US" sz="1067" i="1" dirty="0">
                <a:solidFill>
                  <a:schemeClr val="bg1">
                    <a:lumMod val="50000"/>
                  </a:schemeClr>
                </a:solidFill>
                <a:latin typeface="Helvetica" charset="0"/>
                <a:ea typeface="Helvetica" charset="0"/>
                <a:cs typeface="Helvetica" charset="0"/>
              </a:rPr>
              <a:t> </a:t>
            </a:r>
            <a:r>
              <a:rPr lang="it-IT" altLang="en-US" sz="1067" i="1" dirty="0" err="1">
                <a:solidFill>
                  <a:schemeClr val="bg1">
                    <a:lumMod val="50000"/>
                  </a:schemeClr>
                </a:solidFill>
                <a:latin typeface="Helvetica" charset="0"/>
                <a:ea typeface="Helvetica" charset="0"/>
                <a:cs typeface="Helvetica" charset="0"/>
              </a:rPr>
              <a:t>Allergy</a:t>
            </a:r>
            <a:r>
              <a:rPr lang="it-IT" altLang="en-US" sz="1067" i="1" dirty="0">
                <a:solidFill>
                  <a:schemeClr val="bg1">
                    <a:lumMod val="50000"/>
                  </a:schemeClr>
                </a:solidFill>
                <a:latin typeface="Helvetica" charset="0"/>
                <a:ea typeface="Helvetica" charset="0"/>
                <a:cs typeface="Helvetica" charset="0"/>
              </a:rPr>
              <a:t> </a:t>
            </a:r>
            <a:r>
              <a:rPr lang="it-IT" altLang="en-US" sz="1067" i="1" dirty="0" err="1">
                <a:solidFill>
                  <a:schemeClr val="bg1">
                    <a:lumMod val="50000"/>
                  </a:schemeClr>
                </a:solidFill>
                <a:latin typeface="Helvetica" charset="0"/>
                <a:ea typeface="Helvetica" charset="0"/>
                <a:cs typeface="Helvetica" charset="0"/>
              </a:rPr>
              <a:t>Asthma</a:t>
            </a:r>
            <a:r>
              <a:rPr lang="it-IT" altLang="en-US" sz="1067" i="1" dirty="0">
                <a:solidFill>
                  <a:schemeClr val="bg1">
                    <a:lumMod val="50000"/>
                  </a:schemeClr>
                </a:solidFill>
                <a:latin typeface="Helvetica" charset="0"/>
                <a:ea typeface="Helvetica" charset="0"/>
                <a:cs typeface="Helvetica" charset="0"/>
              </a:rPr>
              <a:t> </a:t>
            </a:r>
            <a:r>
              <a:rPr lang="it-IT" altLang="en-US" sz="1067" i="1" dirty="0" err="1">
                <a:solidFill>
                  <a:schemeClr val="bg1">
                    <a:lumMod val="50000"/>
                  </a:schemeClr>
                </a:solidFill>
                <a:latin typeface="Helvetica" charset="0"/>
                <a:ea typeface="Helvetica" charset="0"/>
                <a:cs typeface="Helvetica" charset="0"/>
              </a:rPr>
              <a:t>Immunol</a:t>
            </a:r>
            <a:r>
              <a:rPr lang="it-IT" altLang="en-US" sz="1067" i="1" dirty="0">
                <a:solidFill>
                  <a:schemeClr val="bg1">
                    <a:lumMod val="50000"/>
                  </a:schemeClr>
                </a:solidFill>
                <a:latin typeface="Helvetica" charset="0"/>
                <a:ea typeface="Helvetica" charset="0"/>
                <a:cs typeface="Helvetica" charset="0"/>
              </a:rPr>
              <a:t> 2004</a:t>
            </a:r>
            <a:endParaRPr lang="it-IT" sz="1067" i="1" dirty="0">
              <a:solidFill>
                <a:schemeClr val="bg1">
                  <a:lumMod val="50000"/>
                </a:schemeClr>
              </a:solidFill>
              <a:latin typeface="Helvetica" charset="0"/>
              <a:ea typeface="Helvetica" charset="0"/>
              <a:cs typeface="Helvetica" charset="0"/>
            </a:endParaRPr>
          </a:p>
        </p:txBody>
      </p:sp>
      <p:pic>
        <p:nvPicPr>
          <p:cNvPr id="7" name="Picture 4">
            <a:extLst>
              <a:ext uri="{FF2B5EF4-FFF2-40B4-BE49-F238E27FC236}">
                <a16:creationId xmlns:a16="http://schemas.microsoft.com/office/drawing/2014/main" id="{5D674ADB-3904-45CC-ABD4-5CA58C963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379" y="5749594"/>
            <a:ext cx="1130519" cy="11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00D0F937-723B-3E45-ADD5-4B8CFDFFB85A}"/>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E6D5347F-5BFA-22A1-2AE3-C02BB2A6FDF4}"/>
                </a:ext>
              </a:extLst>
            </p:cNvPr>
            <p:cNvPicPr/>
            <p:nvPr/>
          </p:nvPicPr>
          <p:blipFill>
            <a:blip r:embed="rId5"/>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1DB0FD53-D3A0-2F88-CE35-052320965495}"/>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B3D291DA-356F-AD6D-5ABB-CEA6C81BF633}"/>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B410446D-B80F-C4FD-4964-6C5C299B05F3}"/>
              </a:ext>
            </a:extLst>
          </p:cNvPr>
          <p:cNvPicPr/>
          <p:nvPr/>
        </p:nvPicPr>
        <p:blipFill>
          <a:blip r:embed="rId6"/>
          <a:srcRect l="11629" t="29346" r="14194" b="30924"/>
          <a:stretch/>
        </p:blipFill>
        <p:spPr>
          <a:xfrm>
            <a:off x="0" y="42480"/>
            <a:ext cx="1709280" cy="430920"/>
          </a:xfrm>
          <a:prstGeom prst="rect">
            <a:avLst/>
          </a:prstGeom>
          <a:ln w="0">
            <a:noFill/>
          </a:ln>
        </p:spPr>
      </p:pic>
      <p:pic>
        <p:nvPicPr>
          <p:cNvPr id="8" name="Picture 3">
            <a:extLst>
              <a:ext uri="{FF2B5EF4-FFF2-40B4-BE49-F238E27FC236}">
                <a16:creationId xmlns:a16="http://schemas.microsoft.com/office/drawing/2014/main" id="{0D6138A9-2DE3-EEB9-5981-04062E711EE0}"/>
              </a:ext>
            </a:extLst>
          </p:cNvPr>
          <p:cNvPicPr/>
          <p:nvPr/>
        </p:nvPicPr>
        <p:blipFill>
          <a:blip r:embed="rId7"/>
          <a:stretch/>
        </p:blipFill>
        <p:spPr>
          <a:xfrm>
            <a:off x="11604240" y="20520"/>
            <a:ext cx="363960" cy="549720"/>
          </a:xfrm>
          <a:prstGeom prst="rect">
            <a:avLst/>
          </a:prstGeom>
          <a:ln w="0">
            <a:noFill/>
          </a:ln>
        </p:spPr>
      </p:pic>
      <p:cxnSp>
        <p:nvCxnSpPr>
          <p:cNvPr id="10" name="Connettore diritto 9">
            <a:extLst>
              <a:ext uri="{FF2B5EF4-FFF2-40B4-BE49-F238E27FC236}">
                <a16:creationId xmlns:a16="http://schemas.microsoft.com/office/drawing/2014/main" id="{FF3581EB-9705-B158-D579-B4DF30AF86AF}"/>
              </a:ext>
            </a:extLst>
          </p:cNvPr>
          <p:cNvCxnSpPr/>
          <p:nvPr/>
        </p:nvCxnSpPr>
        <p:spPr>
          <a:xfrm>
            <a:off x="7700211" y="6620089"/>
            <a:ext cx="252663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1378" name="Immagine 1">
            <a:extLst>
              <a:ext uri="{FF2B5EF4-FFF2-40B4-BE49-F238E27FC236}">
                <a16:creationId xmlns:a16="http://schemas.microsoft.com/office/drawing/2014/main" id="{2D16ED1B-0440-414F-82BA-412B99D13D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367" y="3409951"/>
            <a:ext cx="5340351" cy="145838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1379" name="CasellaDiTesto 3">
            <a:extLst>
              <a:ext uri="{FF2B5EF4-FFF2-40B4-BE49-F238E27FC236}">
                <a16:creationId xmlns:a16="http://schemas.microsoft.com/office/drawing/2014/main" id="{77A0BB37-473D-4DE4-AE93-E54706119F0B}"/>
              </a:ext>
            </a:extLst>
          </p:cNvPr>
          <p:cNvSpPr txBox="1">
            <a:spLocks noChangeArrowheads="1"/>
          </p:cNvSpPr>
          <p:nvPr/>
        </p:nvSpPr>
        <p:spPr bwMode="auto">
          <a:xfrm>
            <a:off x="364067" y="2277534"/>
            <a:ext cx="4902200" cy="8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1733">
                <a:solidFill>
                  <a:srgbClr val="424242"/>
                </a:solidFill>
                <a:latin typeface="Helvetica" panose="020B0604020202020204" pitchFamily="34" charset="0"/>
                <a:cs typeface="Helvetica" panose="020B0604020202020204" pitchFamily="34" charset="0"/>
              </a:rPr>
              <a:t>Odds Ratio of the association between polysensitization (</a:t>
            </a:r>
            <a:r>
              <a:rPr lang="it-IT" altLang="it-IT" sz="1733" i="1">
                <a:solidFill>
                  <a:srgbClr val="424242"/>
                </a:solidFill>
                <a:latin typeface="Helvetica" panose="020B0604020202020204" pitchFamily="34" charset="0"/>
                <a:cs typeface="Helvetica" panose="020B0604020202020204" pitchFamily="34" charset="0"/>
              </a:rPr>
              <a:t>versus </a:t>
            </a:r>
            <a:r>
              <a:rPr lang="it-IT" altLang="it-IT" sz="1733">
                <a:solidFill>
                  <a:srgbClr val="424242"/>
                </a:solidFill>
                <a:latin typeface="Helvetica" panose="020B0604020202020204" pitchFamily="34" charset="0"/>
                <a:cs typeface="Helvetica" panose="020B0604020202020204" pitchFamily="34" charset="0"/>
              </a:rPr>
              <a:t>no or monosensitized) and the 6 groups </a:t>
            </a:r>
          </a:p>
        </p:txBody>
      </p:sp>
      <p:sp>
        <p:nvSpPr>
          <p:cNvPr id="101380" name="CasellaDiTesto 5">
            <a:extLst>
              <a:ext uri="{FF2B5EF4-FFF2-40B4-BE49-F238E27FC236}">
                <a16:creationId xmlns:a16="http://schemas.microsoft.com/office/drawing/2014/main" id="{E73119DB-91F3-4275-AEAD-6B76E1E6BC11}"/>
              </a:ext>
            </a:extLst>
          </p:cNvPr>
          <p:cNvSpPr txBox="1">
            <a:spLocks noChangeArrowheads="1"/>
          </p:cNvSpPr>
          <p:nvPr/>
        </p:nvSpPr>
        <p:spPr bwMode="auto">
          <a:xfrm>
            <a:off x="6127751" y="2292351"/>
            <a:ext cx="5264149" cy="8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1733">
                <a:solidFill>
                  <a:srgbClr val="424242"/>
                </a:solidFill>
                <a:latin typeface="Helvetica" panose="020B0604020202020204" pitchFamily="34" charset="0"/>
                <a:cs typeface="Helvetica" panose="020B0604020202020204" pitchFamily="34" charset="0"/>
              </a:rPr>
              <a:t>Number of allergic sensitization –Number of positive SPT- according to the group and percentage of polysensitization </a:t>
            </a:r>
          </a:p>
        </p:txBody>
      </p:sp>
      <p:sp>
        <p:nvSpPr>
          <p:cNvPr id="101381" name="CasellaDiTesto 6">
            <a:extLst>
              <a:ext uri="{FF2B5EF4-FFF2-40B4-BE49-F238E27FC236}">
                <a16:creationId xmlns:a16="http://schemas.microsoft.com/office/drawing/2014/main" id="{19CC4871-F488-4BBD-A9BF-51A11C92A902}"/>
              </a:ext>
            </a:extLst>
          </p:cNvPr>
          <p:cNvSpPr txBox="1">
            <a:spLocks noChangeArrowheads="1"/>
          </p:cNvSpPr>
          <p:nvPr/>
        </p:nvSpPr>
        <p:spPr bwMode="auto">
          <a:xfrm>
            <a:off x="9116485" y="5782734"/>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it-IT" altLang="it-IT" sz="2400"/>
          </a:p>
        </p:txBody>
      </p:sp>
      <p:pic>
        <p:nvPicPr>
          <p:cNvPr id="101382" name="Immagine 7">
            <a:extLst>
              <a:ext uri="{FF2B5EF4-FFF2-40B4-BE49-F238E27FC236}">
                <a16:creationId xmlns:a16="http://schemas.microsoft.com/office/drawing/2014/main" id="{997429C1-9A07-4C48-BA31-8505D2D4D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184" y="3337985"/>
            <a:ext cx="5359400" cy="277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CasellaDiTesto 8">
            <a:extLst>
              <a:ext uri="{FF2B5EF4-FFF2-40B4-BE49-F238E27FC236}">
                <a16:creationId xmlns:a16="http://schemas.microsoft.com/office/drawing/2014/main" id="{DA6C814F-814A-4450-9A55-780C3CF19BEA}"/>
              </a:ext>
            </a:extLst>
          </p:cNvPr>
          <p:cNvSpPr txBox="1">
            <a:spLocks noChangeArrowheads="1"/>
          </p:cNvSpPr>
          <p:nvPr/>
        </p:nvSpPr>
        <p:spPr bwMode="auto">
          <a:xfrm>
            <a:off x="364067" y="5094818"/>
            <a:ext cx="1334020" cy="35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ltLang="it-IT" sz="1733">
                <a:solidFill>
                  <a:srgbClr val="424242"/>
                </a:solidFill>
                <a:latin typeface="Helvetica" panose="020B0604020202020204" pitchFamily="34" charset="0"/>
                <a:cs typeface="Helvetica" panose="020B0604020202020204" pitchFamily="34" charset="0"/>
              </a:rPr>
              <a:t>1199 adults</a:t>
            </a:r>
          </a:p>
        </p:txBody>
      </p:sp>
      <p:sp>
        <p:nvSpPr>
          <p:cNvPr id="101384" name="CasellaDiTesto 11">
            <a:extLst>
              <a:ext uri="{FF2B5EF4-FFF2-40B4-BE49-F238E27FC236}">
                <a16:creationId xmlns:a16="http://schemas.microsoft.com/office/drawing/2014/main" id="{DDC67A24-3308-4B7B-8293-5DAA18F31ECA}"/>
              </a:ext>
            </a:extLst>
          </p:cNvPr>
          <p:cNvSpPr txBox="1">
            <a:spLocks noChangeArrowheads="1"/>
          </p:cNvSpPr>
          <p:nvPr/>
        </p:nvSpPr>
        <p:spPr bwMode="auto">
          <a:xfrm rot="1711832">
            <a:off x="9213851" y="777489"/>
            <a:ext cx="3384549"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sz="1867">
                <a:solidFill>
                  <a:srgbClr val="BE4594"/>
                </a:solidFill>
                <a:latin typeface="Helvetica" panose="020B0604020202020204" pitchFamily="34" charset="0"/>
                <a:cs typeface="Helvetica" panose="020B0604020202020204" pitchFamily="34" charset="0"/>
              </a:rPr>
              <a:t>Polisensibilizzazione</a:t>
            </a:r>
          </a:p>
        </p:txBody>
      </p:sp>
      <p:sp>
        <p:nvSpPr>
          <p:cNvPr id="101385" name="Titolo 2">
            <a:extLst>
              <a:ext uri="{FF2B5EF4-FFF2-40B4-BE49-F238E27FC236}">
                <a16:creationId xmlns:a16="http://schemas.microsoft.com/office/drawing/2014/main" id="{FC3F2469-5F81-42C0-A1ED-4DDCF4740353}"/>
              </a:ext>
            </a:extLst>
          </p:cNvPr>
          <p:cNvSpPr>
            <a:spLocks noGrp="1" noChangeArrowheads="1"/>
          </p:cNvSpPr>
          <p:nvPr>
            <p:ph type="title"/>
          </p:nvPr>
        </p:nvSpPr>
        <p:spPr>
          <a:xfrm>
            <a:off x="507867" y="828534"/>
            <a:ext cx="11239768" cy="109374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it-IT" altLang="it-IT" sz="3600" dirty="0">
                <a:latin typeface="Helvetica" panose="020B0604020202020204" pitchFamily="34" charset="0"/>
                <a:cs typeface="Helvetica" panose="020B0604020202020204" pitchFamily="34" charset="0"/>
              </a:rPr>
              <a:t>The </a:t>
            </a:r>
            <a:r>
              <a:rPr lang="it-IT" altLang="it-IT" sz="3600" dirty="0" err="1">
                <a:latin typeface="Helvetica" panose="020B0604020202020204" pitchFamily="34" charset="0"/>
                <a:cs typeface="Helvetica" panose="020B0604020202020204" pitchFamily="34" charset="0"/>
              </a:rPr>
              <a:t>sensitization</a:t>
            </a:r>
            <a:r>
              <a:rPr lang="it-IT" altLang="it-IT" sz="3600" dirty="0">
                <a:latin typeface="Helvetica" panose="020B0604020202020204" pitchFamily="34" charset="0"/>
                <a:cs typeface="Helvetica" panose="020B0604020202020204" pitchFamily="34" charset="0"/>
              </a:rPr>
              <a:t> pattern </a:t>
            </a:r>
            <a:r>
              <a:rPr lang="it-IT" altLang="it-IT" sz="3600" dirty="0" err="1">
                <a:latin typeface="Helvetica" panose="020B0604020202020204" pitchFamily="34" charset="0"/>
                <a:cs typeface="Helvetica" panose="020B0604020202020204" pitchFamily="34" charset="0"/>
              </a:rPr>
              <a:t>differs</a:t>
            </a:r>
            <a:r>
              <a:rPr lang="it-IT" altLang="it-IT" sz="3600" dirty="0">
                <a:latin typeface="Helvetica" panose="020B0604020202020204" pitchFamily="34" charset="0"/>
                <a:cs typeface="Helvetica" panose="020B0604020202020204" pitchFamily="34" charset="0"/>
              </a:rPr>
              <a:t> </a:t>
            </a:r>
            <a:r>
              <a:rPr lang="it-IT" altLang="it-IT" sz="3600" dirty="0" err="1">
                <a:latin typeface="Helvetica" panose="020B0604020202020204" pitchFamily="34" charset="0"/>
                <a:cs typeface="Helvetica" panose="020B0604020202020204" pitchFamily="34" charset="0"/>
              </a:rPr>
              <a:t>according</a:t>
            </a:r>
            <a:r>
              <a:rPr lang="it-IT" altLang="it-IT" sz="3600" dirty="0">
                <a:latin typeface="Helvetica" panose="020B0604020202020204" pitchFamily="34" charset="0"/>
                <a:cs typeface="Helvetica" panose="020B0604020202020204" pitchFamily="34" charset="0"/>
              </a:rPr>
              <a:t> to </a:t>
            </a:r>
            <a:r>
              <a:rPr lang="it-IT" altLang="it-IT" sz="3600" dirty="0" err="1">
                <a:latin typeface="Helvetica" panose="020B0604020202020204" pitchFamily="34" charset="0"/>
                <a:cs typeface="Helvetica" panose="020B0604020202020204" pitchFamily="34" charset="0"/>
              </a:rPr>
              <a:t>rhinitis</a:t>
            </a:r>
            <a:r>
              <a:rPr lang="it-IT" altLang="it-IT" sz="3600" dirty="0">
                <a:latin typeface="Helvetica" panose="020B0604020202020204" pitchFamily="34" charset="0"/>
                <a:cs typeface="Helvetica" panose="020B0604020202020204" pitchFamily="34" charset="0"/>
              </a:rPr>
              <a:t> </a:t>
            </a:r>
            <a:br>
              <a:rPr lang="it-IT" altLang="it-IT" sz="3600" dirty="0">
                <a:latin typeface="Helvetica" panose="020B0604020202020204" pitchFamily="34" charset="0"/>
                <a:cs typeface="Helvetica" panose="020B0604020202020204" pitchFamily="34" charset="0"/>
              </a:rPr>
            </a:br>
            <a:r>
              <a:rPr lang="it-IT" altLang="it-IT" sz="3600" dirty="0">
                <a:latin typeface="Helvetica" panose="020B0604020202020204" pitchFamily="34" charset="0"/>
                <a:cs typeface="Helvetica" panose="020B0604020202020204" pitchFamily="34" charset="0"/>
              </a:rPr>
              <a:t>and </a:t>
            </a:r>
            <a:r>
              <a:rPr lang="it-IT" altLang="it-IT" sz="3600" dirty="0" err="1">
                <a:latin typeface="Helvetica" panose="020B0604020202020204" pitchFamily="34" charset="0"/>
                <a:cs typeface="Helvetica" panose="020B0604020202020204" pitchFamily="34" charset="0"/>
              </a:rPr>
              <a:t>asthma</a:t>
            </a:r>
            <a:r>
              <a:rPr lang="it-IT" altLang="it-IT" sz="3600" dirty="0">
                <a:latin typeface="Helvetica" panose="020B0604020202020204" pitchFamily="34" charset="0"/>
                <a:cs typeface="Helvetica" panose="020B0604020202020204" pitchFamily="34" charset="0"/>
              </a:rPr>
              <a:t> </a:t>
            </a:r>
            <a:r>
              <a:rPr lang="it-IT" altLang="it-IT" sz="3600" dirty="0" err="1">
                <a:latin typeface="Helvetica" panose="020B0604020202020204" pitchFamily="34" charset="0"/>
                <a:cs typeface="Helvetica" panose="020B0604020202020204" pitchFamily="34" charset="0"/>
              </a:rPr>
              <a:t>multimorbidity</a:t>
            </a:r>
            <a:r>
              <a:rPr lang="it-IT" altLang="it-IT" sz="3600" dirty="0">
                <a:latin typeface="Helvetica" panose="020B0604020202020204" pitchFamily="34" charset="0"/>
                <a:cs typeface="Helvetica" panose="020B0604020202020204" pitchFamily="34" charset="0"/>
              </a:rPr>
              <a:t> in </a:t>
            </a:r>
            <a:r>
              <a:rPr lang="it-IT" altLang="it-IT" sz="3600" dirty="0" err="1">
                <a:latin typeface="Helvetica" panose="020B0604020202020204" pitchFamily="34" charset="0"/>
                <a:cs typeface="Helvetica" panose="020B0604020202020204" pitchFamily="34" charset="0"/>
              </a:rPr>
              <a:t>adults</a:t>
            </a:r>
            <a:r>
              <a:rPr lang="it-IT" altLang="it-IT" sz="3600" dirty="0">
                <a:latin typeface="Helvetica" panose="020B0604020202020204" pitchFamily="34" charset="0"/>
                <a:cs typeface="Helvetica" panose="020B0604020202020204" pitchFamily="34" charset="0"/>
              </a:rPr>
              <a:t>: the EGEA study </a:t>
            </a:r>
          </a:p>
        </p:txBody>
      </p:sp>
      <p:sp>
        <p:nvSpPr>
          <p:cNvPr id="15" name="Rectangle 8">
            <a:extLst>
              <a:ext uri="{FF2B5EF4-FFF2-40B4-BE49-F238E27FC236}">
                <a16:creationId xmlns:a16="http://schemas.microsoft.com/office/drawing/2014/main" id="{618F4EB7-FF9E-4100-9F65-7BE74162A2B6}"/>
              </a:ext>
            </a:extLst>
          </p:cNvPr>
          <p:cNvSpPr>
            <a:spLocks noChangeArrowheads="1"/>
          </p:cNvSpPr>
          <p:nvPr/>
        </p:nvSpPr>
        <p:spPr bwMode="invGray">
          <a:xfrm>
            <a:off x="3366067" y="6475411"/>
            <a:ext cx="8602133" cy="319617"/>
          </a:xfrm>
          <a:prstGeom prst="rect">
            <a:avLst/>
          </a:prstGeom>
          <a:noFill/>
          <a:ln>
            <a:noFill/>
          </a:ln>
        </p:spPr>
        <p:txBody>
          <a:bodyPr lIns="0" rIns="0" bIns="0"/>
          <a:lstStyle/>
          <a:p>
            <a:pPr algn="r">
              <a:defRPr/>
            </a:pPr>
            <a:r>
              <a:rPr lang="it-IT" sz="1067" i="1" dirty="0" err="1">
                <a:solidFill>
                  <a:schemeClr val="bg1">
                    <a:lumMod val="50000"/>
                  </a:schemeClr>
                </a:solidFill>
                <a:latin typeface="Helvetica" charset="0"/>
                <a:ea typeface="Helvetica" charset="0"/>
                <a:cs typeface="Helvetica" charset="0"/>
              </a:rPr>
              <a:t>Burte</a:t>
            </a:r>
            <a:r>
              <a:rPr lang="it-IT" sz="1067" i="1" dirty="0">
                <a:solidFill>
                  <a:schemeClr val="bg1">
                    <a:lumMod val="50000"/>
                  </a:schemeClr>
                </a:solidFill>
                <a:latin typeface="Helvetica" charset="0"/>
                <a:ea typeface="Helvetica" charset="0"/>
                <a:cs typeface="Helvetica" charset="0"/>
              </a:rPr>
              <a:t> E et al, 2017</a:t>
            </a:r>
          </a:p>
        </p:txBody>
      </p:sp>
      <p:grpSp>
        <p:nvGrpSpPr>
          <p:cNvPr id="2" name="Group 1">
            <a:extLst>
              <a:ext uri="{FF2B5EF4-FFF2-40B4-BE49-F238E27FC236}">
                <a16:creationId xmlns:a16="http://schemas.microsoft.com/office/drawing/2014/main" id="{10E464D9-A883-0B7B-D694-EB562478CC7E}"/>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2B713725-B3B8-B5D8-E0D1-2F436AEDAC27}"/>
                </a:ext>
              </a:extLst>
            </p:cNvPr>
            <p:cNvPicPr/>
            <p:nvPr/>
          </p:nvPicPr>
          <p:blipFill>
            <a:blip r:embed="rId5"/>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1FB7E834-EF3F-3919-EBBA-E3CE4B1D46E6}"/>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56AD3190-7862-E774-720E-2E95F30544F7}"/>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DE53F83D-DDA6-739F-9100-12DF35FC2851}"/>
              </a:ext>
            </a:extLst>
          </p:cNvPr>
          <p:cNvPicPr/>
          <p:nvPr/>
        </p:nvPicPr>
        <p:blipFill>
          <a:blip r:embed="rId6"/>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A25F3F66-4714-08B5-C446-460877CEC8A9}"/>
              </a:ext>
            </a:extLst>
          </p:cNvPr>
          <p:cNvPicPr/>
          <p:nvPr/>
        </p:nvPicPr>
        <p:blipFill>
          <a:blip r:embed="rId7"/>
          <a:stretch/>
        </p:blipFill>
        <p:spPr>
          <a:xfrm>
            <a:off x="11604240" y="20520"/>
            <a:ext cx="363960" cy="549720"/>
          </a:xfrm>
          <a:prstGeom prst="rect">
            <a:avLst/>
          </a:prstGeom>
          <a:ln w="0">
            <a:noFill/>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5">
            <a:extLst>
              <a:ext uri="{FF2B5EF4-FFF2-40B4-BE49-F238E27FC236}">
                <a16:creationId xmlns:a16="http://schemas.microsoft.com/office/drawing/2014/main" id="{5A3876E8-F06A-4C84-928E-83C39E095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30" t="20508" r="51205" b="12109"/>
          <a:stretch>
            <a:fillRect/>
          </a:stretch>
        </p:blipFill>
        <p:spPr bwMode="auto">
          <a:xfrm>
            <a:off x="3503085" y="2169584"/>
            <a:ext cx="4955116"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Where Does Pollen Come From? - Allergy &amp; Asthma Care">
            <a:extLst>
              <a:ext uri="{FF2B5EF4-FFF2-40B4-BE49-F238E27FC236}">
                <a16:creationId xmlns:a16="http://schemas.microsoft.com/office/drawing/2014/main" id="{EE5DFEB0-B893-470E-B4E2-6BD8858C252D}"/>
              </a:ext>
            </a:extLst>
          </p:cNvPr>
          <p:cNvPicPr>
            <a:picLocks noChangeAspect="1" noChangeArrowheads="1"/>
          </p:cNvPicPr>
          <p:nvPr/>
        </p:nvPicPr>
        <p:blipFill>
          <a:blip r:embed="rId4" cstate="print"/>
          <a:srcRect l="61330"/>
          <a:stretch>
            <a:fillRect/>
          </a:stretch>
        </p:blipFill>
        <p:spPr bwMode="auto">
          <a:xfrm>
            <a:off x="3639781" y="4251699"/>
            <a:ext cx="785819" cy="726332"/>
          </a:xfrm>
          <a:prstGeom prst="rect">
            <a:avLst/>
          </a:prstGeom>
          <a:ln>
            <a:noFill/>
          </a:ln>
          <a:effectLst>
            <a:softEdge rad="112500"/>
          </a:effectLst>
        </p:spPr>
      </p:pic>
      <p:sp>
        <p:nvSpPr>
          <p:cNvPr id="91139" name="TextBox 5">
            <a:extLst>
              <a:ext uri="{FF2B5EF4-FFF2-40B4-BE49-F238E27FC236}">
                <a16:creationId xmlns:a16="http://schemas.microsoft.com/office/drawing/2014/main" id="{159B0715-1E86-4362-B91F-211F846CB703}"/>
              </a:ext>
            </a:extLst>
          </p:cNvPr>
          <p:cNvSpPr txBox="1">
            <a:spLocks noChangeArrowheads="1"/>
          </p:cNvSpPr>
          <p:nvPr/>
        </p:nvSpPr>
        <p:spPr bwMode="auto">
          <a:xfrm>
            <a:off x="5327651" y="6309784"/>
            <a:ext cx="6500283" cy="285749"/>
          </a:xfrm>
          <a:prstGeom prst="rect">
            <a:avLst/>
          </a:prstGeom>
          <a:noFill/>
          <a:ln>
            <a:noFill/>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None/>
              <a:defRPr/>
            </a:pPr>
            <a:r>
              <a:rPr lang="en-US" altLang="it-IT" sz="1067" i="1" dirty="0">
                <a:solidFill>
                  <a:schemeClr val="bg1">
                    <a:lumMod val="50000"/>
                  </a:schemeClr>
                </a:solidFill>
                <a:latin typeface="Helvetica" charset="0"/>
                <a:ea typeface="Helvetica" charset="0"/>
                <a:cs typeface="Helvetica" charset="0"/>
              </a:rPr>
              <a:t> </a:t>
            </a:r>
            <a:r>
              <a:rPr lang="en-US" altLang="it-IT" sz="1067" i="1" dirty="0" err="1">
                <a:solidFill>
                  <a:schemeClr val="bg1">
                    <a:lumMod val="50000"/>
                  </a:schemeClr>
                </a:solidFill>
                <a:latin typeface="Helvetica" charset="0"/>
                <a:ea typeface="Helvetica" charset="0"/>
                <a:cs typeface="Helvetica" charset="0"/>
              </a:rPr>
              <a:t>Calderòn</a:t>
            </a:r>
            <a:r>
              <a:rPr lang="en-US" altLang="it-IT" sz="1067" i="1" dirty="0">
                <a:solidFill>
                  <a:schemeClr val="bg1">
                    <a:lumMod val="50000"/>
                  </a:schemeClr>
                </a:solidFill>
                <a:latin typeface="Helvetica" charset="0"/>
                <a:ea typeface="Helvetica" charset="0"/>
                <a:cs typeface="Helvetica" charset="0"/>
              </a:rPr>
              <a:t> et al. J Allergy </a:t>
            </a:r>
            <a:r>
              <a:rPr lang="en-US" altLang="it-IT" sz="1067" i="1" dirty="0" err="1">
                <a:solidFill>
                  <a:schemeClr val="bg1">
                    <a:lumMod val="50000"/>
                  </a:schemeClr>
                </a:solidFill>
                <a:latin typeface="Helvetica" charset="0"/>
                <a:ea typeface="Helvetica" charset="0"/>
                <a:cs typeface="Helvetica" charset="0"/>
              </a:rPr>
              <a:t>Clin</a:t>
            </a:r>
            <a:r>
              <a:rPr lang="en-US" altLang="it-IT" sz="1067" i="1" dirty="0">
                <a:solidFill>
                  <a:schemeClr val="bg1">
                    <a:lumMod val="50000"/>
                  </a:schemeClr>
                </a:solidFill>
                <a:latin typeface="Helvetica" charset="0"/>
                <a:ea typeface="Helvetica" charset="0"/>
                <a:cs typeface="Helvetica" charset="0"/>
              </a:rPr>
              <a:t> </a:t>
            </a:r>
            <a:r>
              <a:rPr lang="en-US" altLang="it-IT" sz="1067" i="1" dirty="0" err="1">
                <a:solidFill>
                  <a:schemeClr val="bg1">
                    <a:lumMod val="50000"/>
                  </a:schemeClr>
                </a:solidFill>
                <a:latin typeface="Helvetica" charset="0"/>
                <a:ea typeface="Helvetica" charset="0"/>
                <a:cs typeface="Helvetica" charset="0"/>
              </a:rPr>
              <a:t>Immunol</a:t>
            </a:r>
            <a:r>
              <a:rPr lang="en-US" altLang="it-IT" sz="1067" i="1" dirty="0">
                <a:solidFill>
                  <a:schemeClr val="bg1">
                    <a:lumMod val="50000"/>
                  </a:schemeClr>
                </a:solidFill>
                <a:latin typeface="Helvetica" charset="0"/>
                <a:ea typeface="Helvetica" charset="0"/>
                <a:cs typeface="Helvetica" charset="0"/>
              </a:rPr>
              <a:t> </a:t>
            </a:r>
            <a:r>
              <a:rPr lang="en-US" altLang="it-IT" sz="1067" i="1" dirty="0" err="1">
                <a:solidFill>
                  <a:schemeClr val="bg1">
                    <a:lumMod val="50000"/>
                  </a:schemeClr>
                </a:solidFill>
                <a:latin typeface="Helvetica" charset="0"/>
                <a:ea typeface="Helvetica" charset="0"/>
                <a:cs typeface="Helvetica" charset="0"/>
              </a:rPr>
              <a:t>Pract</a:t>
            </a:r>
            <a:r>
              <a:rPr lang="en-US" altLang="it-IT" sz="1067" i="1" dirty="0">
                <a:solidFill>
                  <a:schemeClr val="bg1">
                    <a:lumMod val="50000"/>
                  </a:schemeClr>
                </a:solidFill>
                <a:latin typeface="Helvetica" charset="0"/>
                <a:ea typeface="Helvetica" charset="0"/>
                <a:cs typeface="Helvetica" charset="0"/>
              </a:rPr>
              <a:t> 2015; 3 (6): 843–855</a:t>
            </a:r>
          </a:p>
        </p:txBody>
      </p:sp>
      <p:pic>
        <p:nvPicPr>
          <p:cNvPr id="37893" name="Picture 2" descr="http://cittadiariano.it/blog/pennac/files/2008/12/acari.jpg">
            <a:extLst>
              <a:ext uri="{FF2B5EF4-FFF2-40B4-BE49-F238E27FC236}">
                <a16:creationId xmlns:a16="http://schemas.microsoft.com/office/drawing/2014/main" id="{9AB69865-3684-4BC1-ADC6-DC3ADCFE4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472267"/>
            <a:ext cx="1608667" cy="108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2" descr="Rinnovo della convenzione per la gestione del Gattile">
            <a:extLst>
              <a:ext uri="{FF2B5EF4-FFF2-40B4-BE49-F238E27FC236}">
                <a16:creationId xmlns:a16="http://schemas.microsoft.com/office/drawing/2014/main" id="{1C500E46-0AC1-4649-AC30-41833DF39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5467" y="3539067"/>
            <a:ext cx="165946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itolo 1">
            <a:extLst>
              <a:ext uri="{FF2B5EF4-FFF2-40B4-BE49-F238E27FC236}">
                <a16:creationId xmlns:a16="http://schemas.microsoft.com/office/drawing/2014/main" id="{10DBC7FF-63B6-4026-A252-92F62EFE3E33}"/>
              </a:ext>
            </a:extLst>
          </p:cNvPr>
          <p:cNvSpPr>
            <a:spLocks noGrp="1" noChangeArrowheads="1"/>
          </p:cNvSpPr>
          <p:nvPr>
            <p:ph type="title"/>
          </p:nvPr>
        </p:nvSpPr>
        <p:spPr/>
        <p:txBody>
          <a:bodyPr>
            <a:noAutofit/>
          </a:bodyPr>
          <a:lstStyle/>
          <a:p>
            <a:pPr algn="ctr" eaLnBrk="1" hangingPunct="1"/>
            <a:r>
              <a:rPr lang="it-IT" altLang="it-IT" sz="2800" dirty="0">
                <a:latin typeface="Helvetica" panose="020B0604020202020204" pitchFamily="34" charset="0"/>
                <a:cs typeface="Helvetica" panose="020B0604020202020204" pitchFamily="34" charset="0"/>
              </a:rPr>
              <a:t>Il rischio di sviluppare asma bronchiale è maggiore </a:t>
            </a:r>
            <a:br>
              <a:rPr lang="it-IT" altLang="it-IT" sz="2800" dirty="0">
                <a:latin typeface="Helvetica" panose="020B0604020202020204" pitchFamily="34" charset="0"/>
                <a:cs typeface="Helvetica" panose="020B0604020202020204" pitchFamily="34" charset="0"/>
              </a:rPr>
            </a:br>
            <a:r>
              <a:rPr lang="it-IT" altLang="it-IT" sz="2800" dirty="0">
                <a:latin typeface="Helvetica" panose="020B0604020202020204" pitchFamily="34" charset="0"/>
                <a:cs typeface="Helvetica" panose="020B0604020202020204" pitchFamily="34" charset="0"/>
              </a:rPr>
              <a:t>nei soggetti rinitici allergici agli acari della polvere</a:t>
            </a:r>
          </a:p>
        </p:txBody>
      </p:sp>
      <p:grpSp>
        <p:nvGrpSpPr>
          <p:cNvPr id="2" name="Group 1">
            <a:extLst>
              <a:ext uri="{FF2B5EF4-FFF2-40B4-BE49-F238E27FC236}">
                <a16:creationId xmlns:a16="http://schemas.microsoft.com/office/drawing/2014/main" id="{F98D61B6-C66F-C59B-45EA-CC1D5F39C2EE}"/>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9DE0E02F-5A34-DE1F-0D43-47168CC9A268}"/>
                </a:ext>
              </a:extLst>
            </p:cNvPr>
            <p:cNvPicPr/>
            <p:nvPr/>
          </p:nvPicPr>
          <p:blipFill>
            <a:blip r:embed="rId7"/>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97E0AFF2-B9E6-B9A4-19B9-672D337D1D26}"/>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CEE403ED-AAA2-6401-A9F4-121E3CE95C8E}"/>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96DC0691-407C-9548-DDF9-60CB5F96230A}"/>
              </a:ext>
            </a:extLst>
          </p:cNvPr>
          <p:cNvPicPr/>
          <p:nvPr/>
        </p:nvPicPr>
        <p:blipFill>
          <a:blip r:embed="rId8"/>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4A316512-E243-39B5-BA1E-29105B2679D3}"/>
              </a:ext>
            </a:extLst>
          </p:cNvPr>
          <p:cNvPicPr/>
          <p:nvPr/>
        </p:nvPicPr>
        <p:blipFill>
          <a:blip r:embed="rId9"/>
          <a:stretch/>
        </p:blipFill>
        <p:spPr>
          <a:xfrm>
            <a:off x="11604240" y="20520"/>
            <a:ext cx="363960" cy="549720"/>
          </a:xfrm>
          <a:prstGeom prst="rect">
            <a:avLst/>
          </a:prstGeom>
          <a:ln w="0">
            <a:noFill/>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2" name="Picture 4">
            <a:extLst>
              <a:ext uri="{FF2B5EF4-FFF2-40B4-BE49-F238E27FC236}">
                <a16:creationId xmlns:a16="http://schemas.microsoft.com/office/drawing/2014/main" id="{03F513BC-AA0F-4536-8A89-CDDF94D99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33" y="897467"/>
            <a:ext cx="7416800" cy="267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5">
            <a:extLst>
              <a:ext uri="{FF2B5EF4-FFF2-40B4-BE49-F238E27FC236}">
                <a16:creationId xmlns:a16="http://schemas.microsoft.com/office/drawing/2014/main" id="{0A2B4079-2911-479B-92BF-E97640FB9351}"/>
              </a:ext>
            </a:extLst>
          </p:cNvPr>
          <p:cNvSpPr>
            <a:spLocks noChangeArrowheads="1"/>
          </p:cNvSpPr>
          <p:nvPr/>
        </p:nvSpPr>
        <p:spPr bwMode="auto">
          <a:xfrm>
            <a:off x="7829551" y="5922433"/>
            <a:ext cx="914400" cy="304800"/>
          </a:xfrm>
          <a:prstGeom prst="rect">
            <a:avLst/>
          </a:prstGeom>
          <a:solidFill>
            <a:srgbClr val="1411D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1143000" indent="-22860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97284" name="Rectangle 6">
            <a:extLst>
              <a:ext uri="{FF2B5EF4-FFF2-40B4-BE49-F238E27FC236}">
                <a16:creationId xmlns:a16="http://schemas.microsoft.com/office/drawing/2014/main" id="{4F613CFC-0D71-4F5A-B9DB-CA0E2BF54FC8}"/>
              </a:ext>
            </a:extLst>
          </p:cNvPr>
          <p:cNvSpPr>
            <a:spLocks noChangeArrowheads="1"/>
          </p:cNvSpPr>
          <p:nvPr/>
        </p:nvSpPr>
        <p:spPr bwMode="auto">
          <a:xfrm>
            <a:off x="8667751" y="5312833"/>
            <a:ext cx="914400" cy="914400"/>
          </a:xfrm>
          <a:prstGeom prst="rect">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1143000" indent="-22860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97285" name="Rectangle 7">
            <a:extLst>
              <a:ext uri="{FF2B5EF4-FFF2-40B4-BE49-F238E27FC236}">
                <a16:creationId xmlns:a16="http://schemas.microsoft.com/office/drawing/2014/main" id="{F7E2BAEE-8785-4C47-ABCF-C429DA35C5B8}"/>
              </a:ext>
            </a:extLst>
          </p:cNvPr>
          <p:cNvSpPr>
            <a:spLocks noChangeArrowheads="1"/>
          </p:cNvSpPr>
          <p:nvPr/>
        </p:nvSpPr>
        <p:spPr bwMode="auto">
          <a:xfrm>
            <a:off x="9505951" y="4703233"/>
            <a:ext cx="838200" cy="1524000"/>
          </a:xfrm>
          <a:prstGeom prst="rect">
            <a:avLst/>
          </a:prstGeom>
          <a:solidFill>
            <a:srgbClr val="00F6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1143000" indent="-22860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97286" name="Rectangle 8">
            <a:extLst>
              <a:ext uri="{FF2B5EF4-FFF2-40B4-BE49-F238E27FC236}">
                <a16:creationId xmlns:a16="http://schemas.microsoft.com/office/drawing/2014/main" id="{024F87C2-CD48-419B-94E4-3A2B8C025B60}"/>
              </a:ext>
            </a:extLst>
          </p:cNvPr>
          <p:cNvSpPr>
            <a:spLocks noChangeArrowheads="1"/>
          </p:cNvSpPr>
          <p:nvPr/>
        </p:nvSpPr>
        <p:spPr bwMode="auto">
          <a:xfrm>
            <a:off x="10344151" y="3788833"/>
            <a:ext cx="914400" cy="2438400"/>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1143000" indent="-22860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ctr" eaLnBrk="1" hangingPunct="1">
              <a:spcBef>
                <a:spcPct val="0"/>
              </a:spcBef>
              <a:buFontTx/>
              <a:buNone/>
            </a:pPr>
            <a:endParaRPr lang="en-US" altLang="en-US" sz="2400">
              <a:solidFill>
                <a:schemeClr val="tx1"/>
              </a:solidFill>
              <a:latin typeface="Times New Roman" panose="02020603050405020304" pitchFamily="18" charset="0"/>
            </a:endParaRPr>
          </a:p>
        </p:txBody>
      </p:sp>
      <p:sp>
        <p:nvSpPr>
          <p:cNvPr id="62473" name="Line 9">
            <a:extLst>
              <a:ext uri="{FF2B5EF4-FFF2-40B4-BE49-F238E27FC236}">
                <a16:creationId xmlns:a16="http://schemas.microsoft.com/office/drawing/2014/main" id="{362E291C-C905-4152-8CC0-647C5C6E03C3}"/>
              </a:ext>
            </a:extLst>
          </p:cNvPr>
          <p:cNvSpPr>
            <a:spLocks noChangeShapeType="1"/>
          </p:cNvSpPr>
          <p:nvPr/>
        </p:nvSpPr>
        <p:spPr bwMode="auto">
          <a:xfrm>
            <a:off x="7296151" y="6227233"/>
            <a:ext cx="4267200" cy="0"/>
          </a:xfrm>
          <a:prstGeom prst="line">
            <a:avLst/>
          </a:prstGeom>
          <a:noFill/>
          <a:ln w="19050">
            <a:solidFill>
              <a:schemeClr val="bg1">
                <a:lumMod val="50000"/>
              </a:schemeClr>
            </a:solidFill>
            <a:round/>
            <a:headEnd/>
            <a:tailEnd/>
          </a:ln>
        </p:spPr>
        <p:txBody>
          <a:bodyPr wrap="none" anchor="ctr"/>
          <a:lstStyle/>
          <a:p>
            <a:pPr>
              <a:defRPr/>
            </a:pPr>
            <a:endParaRPr lang="it-IT" sz="2400"/>
          </a:p>
        </p:txBody>
      </p:sp>
      <p:sp>
        <p:nvSpPr>
          <p:cNvPr id="62474" name="Line 10">
            <a:extLst>
              <a:ext uri="{FF2B5EF4-FFF2-40B4-BE49-F238E27FC236}">
                <a16:creationId xmlns:a16="http://schemas.microsoft.com/office/drawing/2014/main" id="{BE251580-C172-4EEF-97D1-E0BF6B6C782F}"/>
              </a:ext>
            </a:extLst>
          </p:cNvPr>
          <p:cNvSpPr>
            <a:spLocks noChangeShapeType="1"/>
          </p:cNvSpPr>
          <p:nvPr/>
        </p:nvSpPr>
        <p:spPr bwMode="auto">
          <a:xfrm>
            <a:off x="7296151" y="3382433"/>
            <a:ext cx="0" cy="2844800"/>
          </a:xfrm>
          <a:prstGeom prst="line">
            <a:avLst/>
          </a:prstGeom>
          <a:noFill/>
          <a:ln w="28575">
            <a:solidFill>
              <a:schemeClr val="bg1">
                <a:lumMod val="50000"/>
              </a:schemeClr>
            </a:solidFill>
            <a:round/>
            <a:headEnd/>
            <a:tailEnd/>
          </a:ln>
        </p:spPr>
        <p:txBody>
          <a:bodyPr wrap="none" anchor="ctr"/>
          <a:lstStyle/>
          <a:p>
            <a:pPr>
              <a:defRPr/>
            </a:pPr>
            <a:endParaRPr lang="it-IT" sz="2400"/>
          </a:p>
        </p:txBody>
      </p:sp>
      <p:sp>
        <p:nvSpPr>
          <p:cNvPr id="62475" name="Text Box 11">
            <a:extLst>
              <a:ext uri="{FF2B5EF4-FFF2-40B4-BE49-F238E27FC236}">
                <a16:creationId xmlns:a16="http://schemas.microsoft.com/office/drawing/2014/main" id="{6029EC65-DC38-4091-A076-067284F7B4BF}"/>
              </a:ext>
            </a:extLst>
          </p:cNvPr>
          <p:cNvSpPr txBox="1">
            <a:spLocks noChangeArrowheads="1"/>
          </p:cNvSpPr>
          <p:nvPr/>
        </p:nvSpPr>
        <p:spPr bwMode="auto">
          <a:xfrm>
            <a:off x="7372351" y="3475567"/>
            <a:ext cx="1519968" cy="338554"/>
          </a:xfrm>
          <a:prstGeom prst="rect">
            <a:avLst/>
          </a:prstGeom>
          <a:no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it-IT" altLang="en-US" sz="1600" dirty="0">
                <a:solidFill>
                  <a:schemeClr val="bg1">
                    <a:lumMod val="50000"/>
                  </a:schemeClr>
                </a:solidFill>
                <a:latin typeface="Helvetica" charset="0"/>
                <a:ea typeface="Helvetica" charset="0"/>
                <a:cs typeface="Helvetica" charset="0"/>
              </a:rPr>
              <a:t>% with </a:t>
            </a:r>
            <a:r>
              <a:rPr lang="it-IT" altLang="en-US" sz="1600" dirty="0" err="1">
                <a:solidFill>
                  <a:schemeClr val="bg1">
                    <a:lumMod val="50000"/>
                  </a:schemeClr>
                </a:solidFill>
                <a:latin typeface="Helvetica" charset="0"/>
                <a:ea typeface="Helvetica" charset="0"/>
                <a:cs typeface="Helvetica" charset="0"/>
              </a:rPr>
              <a:t>asthma</a:t>
            </a:r>
            <a:endParaRPr lang="it-IT" altLang="en-US" sz="1600" dirty="0">
              <a:solidFill>
                <a:schemeClr val="bg1">
                  <a:lumMod val="50000"/>
                </a:schemeClr>
              </a:solidFill>
              <a:latin typeface="Helvetica" charset="0"/>
              <a:ea typeface="Helvetica" charset="0"/>
              <a:cs typeface="Helvetica" charset="0"/>
            </a:endParaRPr>
          </a:p>
        </p:txBody>
      </p:sp>
      <p:sp>
        <p:nvSpPr>
          <p:cNvPr id="97290" name="Text Box 12">
            <a:extLst>
              <a:ext uri="{FF2B5EF4-FFF2-40B4-BE49-F238E27FC236}">
                <a16:creationId xmlns:a16="http://schemas.microsoft.com/office/drawing/2014/main" id="{65B74E93-ADA3-4C0F-B891-1CCB0539A2DD}"/>
              </a:ext>
            </a:extLst>
          </p:cNvPr>
          <p:cNvSpPr txBox="1">
            <a:spLocks noChangeArrowheads="1"/>
          </p:cNvSpPr>
          <p:nvPr/>
        </p:nvSpPr>
        <p:spPr bwMode="auto">
          <a:xfrm>
            <a:off x="7896981" y="5858933"/>
            <a:ext cx="686406"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1143000" indent="-22860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ctr">
              <a:spcBef>
                <a:spcPct val="0"/>
              </a:spcBef>
              <a:buFontTx/>
              <a:buNone/>
            </a:pPr>
            <a:r>
              <a:rPr lang="it-IT" altLang="en-US" sz="1067">
                <a:solidFill>
                  <a:schemeClr val="bg1"/>
                </a:solidFill>
              </a:rPr>
              <a:t>Whitout </a:t>
            </a:r>
          </a:p>
          <a:p>
            <a:pPr algn="ctr">
              <a:spcBef>
                <a:spcPct val="0"/>
              </a:spcBef>
              <a:buFontTx/>
              <a:buNone/>
            </a:pPr>
            <a:r>
              <a:rPr lang="it-IT" altLang="en-US" sz="1067">
                <a:solidFill>
                  <a:schemeClr val="bg1"/>
                </a:solidFill>
              </a:rPr>
              <a:t>rhinitis</a:t>
            </a:r>
          </a:p>
        </p:txBody>
      </p:sp>
      <p:sp>
        <p:nvSpPr>
          <p:cNvPr id="97291" name="Text Box 13">
            <a:extLst>
              <a:ext uri="{FF2B5EF4-FFF2-40B4-BE49-F238E27FC236}">
                <a16:creationId xmlns:a16="http://schemas.microsoft.com/office/drawing/2014/main" id="{89397146-A636-4C2B-9EF9-7F4A7324135A}"/>
              </a:ext>
            </a:extLst>
          </p:cNvPr>
          <p:cNvSpPr txBox="1">
            <a:spLocks noChangeArrowheads="1"/>
          </p:cNvSpPr>
          <p:nvPr/>
        </p:nvSpPr>
        <p:spPr bwMode="auto">
          <a:xfrm>
            <a:off x="8744614" y="5596467"/>
            <a:ext cx="705642"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1143000" indent="-22860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ctr">
              <a:spcBef>
                <a:spcPct val="0"/>
              </a:spcBef>
              <a:buFontTx/>
              <a:buNone/>
            </a:pPr>
            <a:r>
              <a:rPr lang="it-IT" altLang="en-US" sz="1067">
                <a:solidFill>
                  <a:schemeClr val="bg1"/>
                </a:solidFill>
              </a:rPr>
              <a:t>Rhinitis</a:t>
            </a:r>
          </a:p>
          <a:p>
            <a:pPr algn="ctr">
              <a:spcBef>
                <a:spcPct val="0"/>
              </a:spcBef>
              <a:buFontTx/>
              <a:buNone/>
            </a:pPr>
            <a:r>
              <a:rPr lang="it-IT" altLang="en-US" sz="1067">
                <a:solidFill>
                  <a:schemeClr val="bg1"/>
                </a:solidFill>
              </a:rPr>
              <a:t>(pollens)</a:t>
            </a:r>
          </a:p>
        </p:txBody>
      </p:sp>
      <p:sp>
        <p:nvSpPr>
          <p:cNvPr id="97292" name="Text Box 14">
            <a:extLst>
              <a:ext uri="{FF2B5EF4-FFF2-40B4-BE49-F238E27FC236}">
                <a16:creationId xmlns:a16="http://schemas.microsoft.com/office/drawing/2014/main" id="{E06D4ACD-37D5-4A69-A451-1437F27A1320}"/>
              </a:ext>
            </a:extLst>
          </p:cNvPr>
          <p:cNvSpPr txBox="1">
            <a:spLocks noChangeArrowheads="1"/>
          </p:cNvSpPr>
          <p:nvPr/>
        </p:nvSpPr>
        <p:spPr bwMode="auto">
          <a:xfrm>
            <a:off x="9505951" y="5367867"/>
            <a:ext cx="838200" cy="74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1143000" indent="-22860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ctr">
              <a:spcBef>
                <a:spcPct val="0"/>
              </a:spcBef>
              <a:buFontTx/>
              <a:buNone/>
            </a:pPr>
            <a:r>
              <a:rPr lang="it-IT" altLang="en-US" sz="1067">
                <a:solidFill>
                  <a:schemeClr val="tx1"/>
                </a:solidFill>
              </a:rPr>
              <a:t>Rhinitis</a:t>
            </a:r>
          </a:p>
          <a:p>
            <a:pPr algn="ctr">
              <a:spcBef>
                <a:spcPct val="0"/>
              </a:spcBef>
              <a:buFontTx/>
              <a:buNone/>
            </a:pPr>
            <a:r>
              <a:rPr lang="it-IT" altLang="en-US" sz="1067">
                <a:solidFill>
                  <a:schemeClr val="tx1"/>
                </a:solidFill>
              </a:rPr>
              <a:t>(animals</a:t>
            </a:r>
          </a:p>
          <a:p>
            <a:pPr algn="ctr">
              <a:spcBef>
                <a:spcPct val="0"/>
              </a:spcBef>
              <a:buFontTx/>
              <a:buNone/>
            </a:pPr>
            <a:r>
              <a:rPr lang="it-IT" altLang="en-US" sz="1067">
                <a:solidFill>
                  <a:schemeClr val="tx1"/>
                </a:solidFill>
              </a:rPr>
              <a:t>or</a:t>
            </a:r>
          </a:p>
          <a:p>
            <a:pPr algn="ctr">
              <a:spcBef>
                <a:spcPct val="0"/>
              </a:spcBef>
              <a:buFontTx/>
              <a:buNone/>
            </a:pPr>
            <a:r>
              <a:rPr lang="it-IT" altLang="en-US" sz="1067">
                <a:solidFill>
                  <a:schemeClr val="tx1"/>
                </a:solidFill>
              </a:rPr>
              <a:t>dust)</a:t>
            </a:r>
          </a:p>
        </p:txBody>
      </p:sp>
      <p:sp>
        <p:nvSpPr>
          <p:cNvPr id="97293" name="Text Box 15">
            <a:extLst>
              <a:ext uri="{FF2B5EF4-FFF2-40B4-BE49-F238E27FC236}">
                <a16:creationId xmlns:a16="http://schemas.microsoft.com/office/drawing/2014/main" id="{361D1638-2A73-4998-A588-742D6AD8379A}"/>
              </a:ext>
            </a:extLst>
          </p:cNvPr>
          <p:cNvSpPr txBox="1">
            <a:spLocks noChangeArrowheads="1"/>
          </p:cNvSpPr>
          <p:nvPr/>
        </p:nvSpPr>
        <p:spPr bwMode="auto">
          <a:xfrm>
            <a:off x="10344151" y="4832351"/>
            <a:ext cx="914400" cy="74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1143000" indent="-22860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algn="ctr">
              <a:spcBef>
                <a:spcPct val="0"/>
              </a:spcBef>
              <a:buFontTx/>
              <a:buNone/>
            </a:pPr>
            <a:r>
              <a:rPr lang="it-IT" altLang="en-US" sz="1067">
                <a:solidFill>
                  <a:schemeClr val="tx1"/>
                </a:solidFill>
              </a:rPr>
              <a:t>Rhinitis</a:t>
            </a:r>
          </a:p>
          <a:p>
            <a:pPr algn="ctr">
              <a:spcBef>
                <a:spcPct val="0"/>
              </a:spcBef>
              <a:buFontTx/>
              <a:buNone/>
            </a:pPr>
            <a:r>
              <a:rPr lang="it-IT" altLang="en-US" sz="1067">
                <a:solidFill>
                  <a:schemeClr val="tx1"/>
                </a:solidFill>
              </a:rPr>
              <a:t>(pollens</a:t>
            </a:r>
          </a:p>
          <a:p>
            <a:pPr algn="ctr">
              <a:spcBef>
                <a:spcPct val="0"/>
              </a:spcBef>
              <a:buFontTx/>
              <a:buNone/>
            </a:pPr>
            <a:r>
              <a:rPr lang="it-IT" altLang="en-US" sz="1067">
                <a:solidFill>
                  <a:schemeClr val="tx1"/>
                </a:solidFill>
              </a:rPr>
              <a:t>+</a:t>
            </a:r>
          </a:p>
          <a:p>
            <a:pPr algn="ctr">
              <a:spcBef>
                <a:spcPct val="0"/>
              </a:spcBef>
              <a:buFontTx/>
              <a:buNone/>
            </a:pPr>
            <a:r>
              <a:rPr lang="it-IT" altLang="en-US" sz="1067">
                <a:solidFill>
                  <a:schemeClr val="tx1"/>
                </a:solidFill>
              </a:rPr>
              <a:t>animals)</a:t>
            </a:r>
          </a:p>
        </p:txBody>
      </p:sp>
      <p:sp>
        <p:nvSpPr>
          <p:cNvPr id="62480" name="Text Box 16">
            <a:extLst>
              <a:ext uri="{FF2B5EF4-FFF2-40B4-BE49-F238E27FC236}">
                <a16:creationId xmlns:a16="http://schemas.microsoft.com/office/drawing/2014/main" id="{8A4F5144-F3B6-4FE4-AA30-3DD5C0A7EB9D}"/>
              </a:ext>
            </a:extLst>
          </p:cNvPr>
          <p:cNvSpPr txBox="1">
            <a:spLocks noChangeArrowheads="1"/>
          </p:cNvSpPr>
          <p:nvPr/>
        </p:nvSpPr>
        <p:spPr bwMode="auto">
          <a:xfrm>
            <a:off x="10115551" y="3382433"/>
            <a:ext cx="762000" cy="25654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it-IT" altLang="en-US" sz="1067">
                <a:solidFill>
                  <a:schemeClr val="bg1">
                    <a:lumMod val="50000"/>
                  </a:schemeClr>
                </a:solidFill>
                <a:latin typeface="Helvetica" charset="0"/>
                <a:ea typeface="Helvetica" charset="0"/>
                <a:cs typeface="Helvetica" charset="0"/>
              </a:rPr>
              <a:t>P&lt;0.001</a:t>
            </a:r>
          </a:p>
        </p:txBody>
      </p:sp>
      <p:sp>
        <p:nvSpPr>
          <p:cNvPr id="62481" name="Text Box 17">
            <a:extLst>
              <a:ext uri="{FF2B5EF4-FFF2-40B4-BE49-F238E27FC236}">
                <a16:creationId xmlns:a16="http://schemas.microsoft.com/office/drawing/2014/main" id="{9BA3214C-65B4-4A52-944B-0137025DB0AC}"/>
              </a:ext>
            </a:extLst>
          </p:cNvPr>
          <p:cNvSpPr txBox="1">
            <a:spLocks noChangeArrowheads="1"/>
          </p:cNvSpPr>
          <p:nvPr/>
        </p:nvSpPr>
        <p:spPr bwMode="auto">
          <a:xfrm>
            <a:off x="9124951" y="4220633"/>
            <a:ext cx="762000" cy="25654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it-IT" altLang="en-US" sz="1067">
                <a:solidFill>
                  <a:schemeClr val="bg1">
                    <a:lumMod val="50000"/>
                  </a:schemeClr>
                </a:solidFill>
                <a:latin typeface="Helvetica" charset="0"/>
                <a:ea typeface="Helvetica" charset="0"/>
                <a:cs typeface="Helvetica" charset="0"/>
              </a:rPr>
              <a:t>P&lt;0.004</a:t>
            </a:r>
          </a:p>
        </p:txBody>
      </p:sp>
      <p:sp>
        <p:nvSpPr>
          <p:cNvPr id="62482" name="Text Box 18">
            <a:extLst>
              <a:ext uri="{FF2B5EF4-FFF2-40B4-BE49-F238E27FC236}">
                <a16:creationId xmlns:a16="http://schemas.microsoft.com/office/drawing/2014/main" id="{EE880BE0-B958-4AAE-A8EE-1B61DEFADEBE}"/>
              </a:ext>
            </a:extLst>
          </p:cNvPr>
          <p:cNvSpPr txBox="1">
            <a:spLocks noChangeArrowheads="1"/>
          </p:cNvSpPr>
          <p:nvPr/>
        </p:nvSpPr>
        <p:spPr bwMode="auto">
          <a:xfrm>
            <a:off x="8134351" y="4830233"/>
            <a:ext cx="762000" cy="25654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it-IT" altLang="en-US" sz="1067" dirty="0" err="1">
                <a:solidFill>
                  <a:schemeClr val="bg1">
                    <a:lumMod val="50000"/>
                  </a:schemeClr>
                </a:solidFill>
                <a:latin typeface="Helvetica" charset="0"/>
                <a:ea typeface="Helvetica" charset="0"/>
                <a:cs typeface="Helvetica" charset="0"/>
              </a:rPr>
              <a:t>P</a:t>
            </a:r>
            <a:r>
              <a:rPr lang="it-IT" altLang="en-US" sz="1067" dirty="0">
                <a:solidFill>
                  <a:schemeClr val="bg1">
                    <a:lumMod val="50000"/>
                  </a:schemeClr>
                </a:solidFill>
                <a:latin typeface="Helvetica" charset="0"/>
                <a:ea typeface="Helvetica" charset="0"/>
                <a:cs typeface="Helvetica" charset="0"/>
              </a:rPr>
              <a:t>&lt;0.001</a:t>
            </a:r>
          </a:p>
        </p:txBody>
      </p:sp>
      <p:sp>
        <p:nvSpPr>
          <p:cNvPr id="62483" name="Text Box 19">
            <a:extLst>
              <a:ext uri="{FF2B5EF4-FFF2-40B4-BE49-F238E27FC236}">
                <a16:creationId xmlns:a16="http://schemas.microsoft.com/office/drawing/2014/main" id="{8850AB93-19BB-4696-B58D-6789A45B35D7}"/>
              </a:ext>
            </a:extLst>
          </p:cNvPr>
          <p:cNvSpPr txBox="1">
            <a:spLocks noChangeArrowheads="1"/>
          </p:cNvSpPr>
          <p:nvPr/>
        </p:nvSpPr>
        <p:spPr bwMode="auto">
          <a:xfrm>
            <a:off x="6838951" y="3513667"/>
            <a:ext cx="412292" cy="338554"/>
          </a:xfrm>
          <a:prstGeom prst="rect">
            <a:avLst/>
          </a:prstGeom>
          <a:no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it-IT" altLang="en-US" sz="1600" dirty="0">
                <a:solidFill>
                  <a:schemeClr val="bg1">
                    <a:lumMod val="50000"/>
                  </a:schemeClr>
                </a:solidFill>
                <a:latin typeface="Helvetica" charset="0"/>
                <a:ea typeface="Helvetica" charset="0"/>
                <a:cs typeface="Helvetica" charset="0"/>
              </a:rPr>
              <a:t>20</a:t>
            </a:r>
          </a:p>
        </p:txBody>
      </p:sp>
      <p:sp>
        <p:nvSpPr>
          <p:cNvPr id="62484" name="Text Box 20">
            <a:extLst>
              <a:ext uri="{FF2B5EF4-FFF2-40B4-BE49-F238E27FC236}">
                <a16:creationId xmlns:a16="http://schemas.microsoft.com/office/drawing/2014/main" id="{FC3F5677-2EC5-483F-A8C3-FFA55B546B01}"/>
              </a:ext>
            </a:extLst>
          </p:cNvPr>
          <p:cNvSpPr txBox="1">
            <a:spLocks noChangeArrowheads="1"/>
          </p:cNvSpPr>
          <p:nvPr/>
        </p:nvSpPr>
        <p:spPr bwMode="auto">
          <a:xfrm>
            <a:off x="6838951" y="4764618"/>
            <a:ext cx="412292" cy="338554"/>
          </a:xfrm>
          <a:prstGeom prst="rect">
            <a:avLst/>
          </a:prstGeom>
          <a:no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it-IT" altLang="en-US" sz="1600">
                <a:solidFill>
                  <a:schemeClr val="bg1">
                    <a:lumMod val="50000"/>
                  </a:schemeClr>
                </a:solidFill>
                <a:latin typeface="Helvetica" charset="0"/>
                <a:ea typeface="Helvetica" charset="0"/>
                <a:cs typeface="Helvetica" charset="0"/>
              </a:rPr>
              <a:t>10</a:t>
            </a:r>
          </a:p>
        </p:txBody>
      </p:sp>
      <p:sp>
        <p:nvSpPr>
          <p:cNvPr id="62485" name="Text Box 21">
            <a:extLst>
              <a:ext uri="{FF2B5EF4-FFF2-40B4-BE49-F238E27FC236}">
                <a16:creationId xmlns:a16="http://schemas.microsoft.com/office/drawing/2014/main" id="{F97A129B-12C5-4389-8CAF-83597DCBBF66}"/>
              </a:ext>
            </a:extLst>
          </p:cNvPr>
          <p:cNvSpPr txBox="1">
            <a:spLocks noChangeArrowheads="1"/>
          </p:cNvSpPr>
          <p:nvPr/>
        </p:nvSpPr>
        <p:spPr bwMode="auto">
          <a:xfrm>
            <a:off x="6985000" y="5875867"/>
            <a:ext cx="298480" cy="338554"/>
          </a:xfrm>
          <a:prstGeom prst="rect">
            <a:avLst/>
          </a:prstGeom>
          <a:no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it-IT" altLang="en-US" sz="1600">
                <a:solidFill>
                  <a:schemeClr val="bg1">
                    <a:lumMod val="50000"/>
                  </a:schemeClr>
                </a:solidFill>
                <a:latin typeface="Helvetica" charset="0"/>
                <a:ea typeface="Helvetica" charset="0"/>
                <a:cs typeface="Helvetica" charset="0"/>
              </a:rPr>
              <a:t>0</a:t>
            </a:r>
          </a:p>
        </p:txBody>
      </p:sp>
      <p:sp>
        <p:nvSpPr>
          <p:cNvPr id="97300" name="Rettangolo 1">
            <a:extLst>
              <a:ext uri="{FF2B5EF4-FFF2-40B4-BE49-F238E27FC236}">
                <a16:creationId xmlns:a16="http://schemas.microsoft.com/office/drawing/2014/main" id="{8435C679-6E0F-45CC-A567-2AD4A034D1DF}"/>
              </a:ext>
            </a:extLst>
          </p:cNvPr>
          <p:cNvSpPr>
            <a:spLocks noChangeArrowheads="1"/>
          </p:cNvSpPr>
          <p:nvPr/>
        </p:nvSpPr>
        <p:spPr bwMode="auto">
          <a:xfrm>
            <a:off x="347134" y="3699933"/>
            <a:ext cx="5778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it-IT" sz="2400">
                <a:solidFill>
                  <a:srgbClr val="424242"/>
                </a:solidFill>
                <a:latin typeface="Helvetica" panose="020B0604020202020204" pitchFamily="34" charset="0"/>
                <a:cs typeface="Helvetica" panose="020B0604020202020204" pitchFamily="34" charset="0"/>
              </a:rPr>
              <a:t>Overall, the prevalence of asthma was more than 6 times higher in subjects with rhinitis than in those without.</a:t>
            </a:r>
            <a:r>
              <a:rPr lang="it-IT" altLang="it-IT" sz="2400">
                <a:solidFill>
                  <a:srgbClr val="424242"/>
                </a:solidFill>
                <a:latin typeface="Helvetica" panose="020B0604020202020204" pitchFamily="34" charset="0"/>
                <a:cs typeface="Helvetica" panose="020B0604020202020204" pitchFamily="34" charset="0"/>
              </a:rPr>
              <a:t> </a:t>
            </a:r>
          </a:p>
        </p:txBody>
      </p:sp>
      <p:sp>
        <p:nvSpPr>
          <p:cNvPr id="97301" name="CasellaDiTesto 2">
            <a:extLst>
              <a:ext uri="{FF2B5EF4-FFF2-40B4-BE49-F238E27FC236}">
                <a16:creationId xmlns:a16="http://schemas.microsoft.com/office/drawing/2014/main" id="{94CED53B-28E1-4BBE-94CD-3CCEA2A514C9}"/>
              </a:ext>
            </a:extLst>
          </p:cNvPr>
          <p:cNvSpPr txBox="1">
            <a:spLocks noChangeArrowheads="1"/>
          </p:cNvSpPr>
          <p:nvPr/>
        </p:nvSpPr>
        <p:spPr bwMode="auto">
          <a:xfrm>
            <a:off x="10516914" y="3845985"/>
            <a:ext cx="570989"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it-IT" altLang="it-IT" sz="1067">
                <a:latin typeface="Helvetica" panose="020B0604020202020204" pitchFamily="34" charset="0"/>
                <a:cs typeface="Helvetica" panose="020B0604020202020204" pitchFamily="34" charset="0"/>
              </a:rPr>
              <a:t>18.8%</a:t>
            </a:r>
          </a:p>
        </p:txBody>
      </p:sp>
      <p:sp>
        <p:nvSpPr>
          <p:cNvPr id="97302" name="CasellaDiTesto 23">
            <a:extLst>
              <a:ext uri="{FF2B5EF4-FFF2-40B4-BE49-F238E27FC236}">
                <a16:creationId xmlns:a16="http://schemas.microsoft.com/office/drawing/2014/main" id="{5C8ED149-D735-46A1-8E18-AE6DB6DDD60E}"/>
              </a:ext>
            </a:extLst>
          </p:cNvPr>
          <p:cNvSpPr txBox="1">
            <a:spLocks noChangeArrowheads="1"/>
          </p:cNvSpPr>
          <p:nvPr/>
        </p:nvSpPr>
        <p:spPr bwMode="auto">
          <a:xfrm>
            <a:off x="9640614" y="4734985"/>
            <a:ext cx="570989"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it-IT" altLang="it-IT" sz="1067">
                <a:latin typeface="Helvetica" panose="020B0604020202020204" pitchFamily="34" charset="0"/>
                <a:cs typeface="Helvetica" panose="020B0604020202020204" pitchFamily="34" charset="0"/>
              </a:rPr>
              <a:t>11.9%</a:t>
            </a:r>
          </a:p>
        </p:txBody>
      </p:sp>
      <p:sp>
        <p:nvSpPr>
          <p:cNvPr id="97303" name="CasellaDiTesto 24">
            <a:extLst>
              <a:ext uri="{FF2B5EF4-FFF2-40B4-BE49-F238E27FC236}">
                <a16:creationId xmlns:a16="http://schemas.microsoft.com/office/drawing/2014/main" id="{82978C70-FB93-463F-921F-4110C91DA0F5}"/>
              </a:ext>
            </a:extLst>
          </p:cNvPr>
          <p:cNvSpPr txBox="1">
            <a:spLocks noChangeArrowheads="1"/>
          </p:cNvSpPr>
          <p:nvPr/>
        </p:nvSpPr>
        <p:spPr bwMode="auto">
          <a:xfrm>
            <a:off x="8857018" y="5310718"/>
            <a:ext cx="495649"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it-IT" altLang="it-IT" sz="1067">
                <a:latin typeface="Helvetica" panose="020B0604020202020204" pitchFamily="34" charset="0"/>
                <a:cs typeface="Helvetica" panose="020B0604020202020204" pitchFamily="34" charset="0"/>
              </a:rPr>
              <a:t>6.7%</a:t>
            </a:r>
          </a:p>
        </p:txBody>
      </p:sp>
      <p:sp>
        <p:nvSpPr>
          <p:cNvPr id="97304" name="CasellaDiTesto 25">
            <a:extLst>
              <a:ext uri="{FF2B5EF4-FFF2-40B4-BE49-F238E27FC236}">
                <a16:creationId xmlns:a16="http://schemas.microsoft.com/office/drawing/2014/main" id="{A3B4971B-81EA-46D8-9875-4763470483FE}"/>
              </a:ext>
            </a:extLst>
          </p:cNvPr>
          <p:cNvSpPr txBox="1">
            <a:spLocks noChangeArrowheads="1"/>
          </p:cNvSpPr>
          <p:nvPr/>
        </p:nvSpPr>
        <p:spPr bwMode="auto">
          <a:xfrm>
            <a:off x="8040800" y="5588001"/>
            <a:ext cx="381835"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it-IT" altLang="it-IT" sz="1067">
                <a:latin typeface="Helvetica" panose="020B0604020202020204" pitchFamily="34" charset="0"/>
                <a:cs typeface="Helvetica" panose="020B0604020202020204" pitchFamily="34" charset="0"/>
              </a:rPr>
              <a:t>2%</a:t>
            </a:r>
          </a:p>
        </p:txBody>
      </p:sp>
      <p:sp>
        <p:nvSpPr>
          <p:cNvPr id="97305" name="CasellaDiTesto 3">
            <a:extLst>
              <a:ext uri="{FF2B5EF4-FFF2-40B4-BE49-F238E27FC236}">
                <a16:creationId xmlns:a16="http://schemas.microsoft.com/office/drawing/2014/main" id="{87E024F3-969C-44D3-B66F-5EC00787B2E4}"/>
              </a:ext>
            </a:extLst>
          </p:cNvPr>
          <p:cNvSpPr txBox="1">
            <a:spLocks noChangeArrowheads="1"/>
          </p:cNvSpPr>
          <p:nvPr/>
        </p:nvSpPr>
        <p:spPr bwMode="auto">
          <a:xfrm rot="933610">
            <a:off x="8187267" y="1789527"/>
            <a:ext cx="33845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sz="2400">
                <a:solidFill>
                  <a:srgbClr val="BE4594"/>
                </a:solidFill>
                <a:latin typeface="Helvetica" panose="020B0604020202020204" pitchFamily="34" charset="0"/>
                <a:cs typeface="Helvetica" panose="020B0604020202020204" pitchFamily="34" charset="0"/>
              </a:rPr>
              <a:t>Tipologia dell’allergene</a:t>
            </a:r>
          </a:p>
        </p:txBody>
      </p:sp>
      <p:sp>
        <p:nvSpPr>
          <p:cNvPr id="29" name="Rectangle 8">
            <a:extLst>
              <a:ext uri="{FF2B5EF4-FFF2-40B4-BE49-F238E27FC236}">
                <a16:creationId xmlns:a16="http://schemas.microsoft.com/office/drawing/2014/main" id="{2C2CC238-D600-4D1B-B46E-1FB985439A7D}"/>
              </a:ext>
            </a:extLst>
          </p:cNvPr>
          <p:cNvSpPr>
            <a:spLocks noChangeArrowheads="1"/>
          </p:cNvSpPr>
          <p:nvPr/>
        </p:nvSpPr>
        <p:spPr bwMode="invGray">
          <a:xfrm>
            <a:off x="9202450" y="6514956"/>
            <a:ext cx="3670300" cy="319617"/>
          </a:xfrm>
          <a:prstGeom prst="rect">
            <a:avLst/>
          </a:prstGeom>
          <a:noFill/>
          <a:ln>
            <a:noFill/>
          </a:ln>
        </p:spPr>
        <p:txBody>
          <a:bodyPr lIns="0" rIns="0" bIns="0"/>
          <a:lstStyle/>
          <a:p>
            <a:pPr>
              <a:defRPr/>
            </a:pPr>
            <a:r>
              <a:rPr lang="en-US" sz="1067" i="1" dirty="0">
                <a:solidFill>
                  <a:schemeClr val="bg1">
                    <a:lumMod val="50000"/>
                  </a:schemeClr>
                </a:solidFill>
                <a:latin typeface="Helvetica" charset="0"/>
                <a:ea typeface="Helvetica" charset="0"/>
                <a:cs typeface="Helvetica" charset="0"/>
              </a:rPr>
              <a:t>J ALLERGY CLIN IMMUNOL JANUARY 2004</a:t>
            </a:r>
          </a:p>
        </p:txBody>
      </p:sp>
      <p:grpSp>
        <p:nvGrpSpPr>
          <p:cNvPr id="2" name="Group 1">
            <a:extLst>
              <a:ext uri="{FF2B5EF4-FFF2-40B4-BE49-F238E27FC236}">
                <a16:creationId xmlns:a16="http://schemas.microsoft.com/office/drawing/2014/main" id="{03BE30DF-D23F-5F2F-7E8F-0FF6A084DD4E}"/>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5A766030-175B-BCD9-AE8D-52CE67A39FD1}"/>
                </a:ext>
              </a:extLst>
            </p:cNvPr>
            <p:cNvPicPr/>
            <p:nvPr/>
          </p:nvPicPr>
          <p:blipFill>
            <a:blip r:embed="rId4"/>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E8753C7D-B330-7097-A090-6362E6A07F57}"/>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C8442885-5679-A6CD-CB28-0013198261B5}"/>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DE3724E4-1FDA-52C1-4915-D8F99FE550E6}"/>
              </a:ext>
            </a:extLst>
          </p:cNvPr>
          <p:cNvPicPr/>
          <p:nvPr/>
        </p:nvPicPr>
        <p:blipFill>
          <a:blip r:embed="rId5"/>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2F1ECE73-23E8-0447-8B48-1D5EDF553B0B}"/>
              </a:ext>
            </a:extLst>
          </p:cNvPr>
          <p:cNvPicPr/>
          <p:nvPr/>
        </p:nvPicPr>
        <p:blipFill>
          <a:blip r:embed="rId6"/>
          <a:stretch/>
        </p:blipFill>
        <p:spPr>
          <a:xfrm>
            <a:off x="11604240" y="20520"/>
            <a:ext cx="363960" cy="549720"/>
          </a:xfrm>
          <a:prstGeom prst="rect">
            <a:avLst/>
          </a:prstGeom>
          <a:ln w="0">
            <a:noFill/>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8" name="Picture 7" descr="A diagram of a medical procedure&#10;&#10;Description automatically generated">
            <a:extLst>
              <a:ext uri="{FF2B5EF4-FFF2-40B4-BE49-F238E27FC236}">
                <a16:creationId xmlns:a16="http://schemas.microsoft.com/office/drawing/2014/main" id="{3D239D7D-D8A9-ADDA-4568-D57F4575355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6727"/>
            <a:ext cx="12192000" cy="6858000"/>
          </a:xfrm>
          <a:prstGeom prst="rect">
            <a:avLst/>
          </a:prstGeom>
        </p:spPr>
      </p:pic>
      <p:grpSp>
        <p:nvGrpSpPr>
          <p:cNvPr id="2" name="Group 1">
            <a:extLst>
              <a:ext uri="{FF2B5EF4-FFF2-40B4-BE49-F238E27FC236}">
                <a16:creationId xmlns:a16="http://schemas.microsoft.com/office/drawing/2014/main" id="{B0B0E2A0-B4F1-6DA6-E6F6-E4727BD2E3B3}"/>
              </a:ext>
            </a:extLst>
          </p:cNvPr>
          <p:cNvGrpSpPr/>
          <p:nvPr/>
        </p:nvGrpSpPr>
        <p:grpSpPr>
          <a:xfrm>
            <a:off x="1709640" y="38160"/>
            <a:ext cx="9327960" cy="288720"/>
            <a:chOff x="1709640" y="38160"/>
            <a:chExt cx="9327960" cy="541440"/>
          </a:xfrm>
        </p:grpSpPr>
        <p:pic>
          <p:nvPicPr>
            <p:cNvPr id="3" name="Text Box 12">
              <a:extLst>
                <a:ext uri="{FF2B5EF4-FFF2-40B4-BE49-F238E27FC236}">
                  <a16:creationId xmlns:a16="http://schemas.microsoft.com/office/drawing/2014/main" id="{0A9BF60E-4B1A-9442-5613-75C161400B18}"/>
                </a:ext>
              </a:extLst>
            </p:cNvPr>
            <p:cNvPicPr/>
            <p:nvPr/>
          </p:nvPicPr>
          <p:blipFill>
            <a:blip r:embed="rId4"/>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C0C55A47-8039-9CAD-D366-0F169DFC2823}"/>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F4EE307E-FC8D-F358-EB10-AE5D719C4E34}"/>
              </a:ext>
            </a:extLst>
          </p:cNvPr>
          <p:cNvSpPr/>
          <p:nvPr/>
        </p:nvSpPr>
        <p:spPr>
          <a:xfrm>
            <a:off x="1791000" y="28440"/>
            <a:ext cx="9766800" cy="28872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CC5E9AA3-2654-05A4-3A39-DB8BD8E460FD}"/>
              </a:ext>
            </a:extLst>
          </p:cNvPr>
          <p:cNvPicPr/>
          <p:nvPr/>
        </p:nvPicPr>
        <p:blipFill>
          <a:blip r:embed="rId5"/>
          <a:srcRect l="11629" t="29346" r="14194" b="30924"/>
          <a:stretch/>
        </p:blipFill>
        <p:spPr>
          <a:xfrm>
            <a:off x="0" y="42480"/>
            <a:ext cx="1709280" cy="294120"/>
          </a:xfrm>
          <a:prstGeom prst="rect">
            <a:avLst/>
          </a:prstGeom>
          <a:ln w="0">
            <a:noFill/>
          </a:ln>
        </p:spPr>
      </p:pic>
      <p:pic>
        <p:nvPicPr>
          <p:cNvPr id="7" name="Picture 3">
            <a:extLst>
              <a:ext uri="{FF2B5EF4-FFF2-40B4-BE49-F238E27FC236}">
                <a16:creationId xmlns:a16="http://schemas.microsoft.com/office/drawing/2014/main" id="{66FBD13F-6811-2A20-3F73-C12DAE6E2A63}"/>
              </a:ext>
            </a:extLst>
          </p:cNvPr>
          <p:cNvPicPr/>
          <p:nvPr/>
        </p:nvPicPr>
        <p:blipFill>
          <a:blip r:embed="rId6"/>
          <a:stretch/>
        </p:blipFill>
        <p:spPr>
          <a:xfrm>
            <a:off x="11604240" y="20520"/>
            <a:ext cx="363960" cy="316080"/>
          </a:xfrm>
          <a:prstGeom prst="rect">
            <a:avLst/>
          </a:prstGeom>
          <a:ln w="0">
            <a:noFill/>
          </a:ln>
        </p:spPr>
      </p:pic>
      <p:sp>
        <p:nvSpPr>
          <p:cNvPr id="9" name="Rettangolo 8">
            <a:extLst>
              <a:ext uri="{FF2B5EF4-FFF2-40B4-BE49-F238E27FC236}">
                <a16:creationId xmlns:a16="http://schemas.microsoft.com/office/drawing/2014/main" id="{60A0FDCB-CC5B-50F5-0224-AAD95919E695}"/>
              </a:ext>
            </a:extLst>
          </p:cNvPr>
          <p:cNvSpPr/>
          <p:nvPr/>
        </p:nvSpPr>
        <p:spPr>
          <a:xfrm>
            <a:off x="6497618" y="4464423"/>
            <a:ext cx="3980330" cy="62394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8173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0F180A-AEC8-B747-F863-0304A1C70E1C}"/>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56870E35-3F30-ABE8-4525-736FD713040C}"/>
              </a:ext>
            </a:extLst>
          </p:cNvPr>
          <p:cNvPicPr>
            <a:picLocks noChangeAspect="1"/>
          </p:cNvPicPr>
          <p:nvPr/>
        </p:nvPicPr>
        <p:blipFill>
          <a:blip r:embed="rId2"/>
          <a:stretch>
            <a:fillRect/>
          </a:stretch>
        </p:blipFill>
        <p:spPr>
          <a:xfrm>
            <a:off x="854640" y="589320"/>
            <a:ext cx="4435038" cy="6275723"/>
          </a:xfrm>
          <a:prstGeom prst="rect">
            <a:avLst/>
          </a:prstGeom>
          <a:ln>
            <a:solidFill>
              <a:schemeClr val="tx1"/>
            </a:solidFill>
          </a:ln>
        </p:spPr>
      </p:pic>
      <p:pic>
        <p:nvPicPr>
          <p:cNvPr id="4" name="Immagine 3">
            <a:extLst>
              <a:ext uri="{FF2B5EF4-FFF2-40B4-BE49-F238E27FC236}">
                <a16:creationId xmlns:a16="http://schemas.microsoft.com/office/drawing/2014/main" id="{AB899790-B761-1335-0B18-0C3EA31AA8D3}"/>
              </a:ext>
            </a:extLst>
          </p:cNvPr>
          <p:cNvPicPr>
            <a:picLocks noChangeAspect="1"/>
          </p:cNvPicPr>
          <p:nvPr/>
        </p:nvPicPr>
        <p:blipFill>
          <a:blip r:embed="rId3"/>
          <a:stretch>
            <a:fillRect/>
          </a:stretch>
        </p:blipFill>
        <p:spPr>
          <a:xfrm>
            <a:off x="5601417" y="579600"/>
            <a:ext cx="4712583" cy="6358580"/>
          </a:xfrm>
          <a:prstGeom prst="rect">
            <a:avLst/>
          </a:prstGeom>
          <a:ln>
            <a:solidFill>
              <a:schemeClr val="tx1"/>
            </a:solidFill>
          </a:ln>
        </p:spPr>
      </p:pic>
      <p:grpSp>
        <p:nvGrpSpPr>
          <p:cNvPr id="2" name="Group 1">
            <a:extLst>
              <a:ext uri="{FF2B5EF4-FFF2-40B4-BE49-F238E27FC236}">
                <a16:creationId xmlns:a16="http://schemas.microsoft.com/office/drawing/2014/main" id="{8FEB88EB-4A15-AA5F-9056-5C5F1A64951E}"/>
              </a:ext>
            </a:extLst>
          </p:cNvPr>
          <p:cNvGrpSpPr/>
          <p:nvPr/>
        </p:nvGrpSpPr>
        <p:grpSpPr>
          <a:xfrm>
            <a:off x="1709640" y="38160"/>
            <a:ext cx="9327960" cy="541440"/>
            <a:chOff x="1709640" y="38160"/>
            <a:chExt cx="9327960" cy="541440"/>
          </a:xfrm>
        </p:grpSpPr>
        <p:pic>
          <p:nvPicPr>
            <p:cNvPr id="5" name="Text Box 12">
              <a:extLst>
                <a:ext uri="{FF2B5EF4-FFF2-40B4-BE49-F238E27FC236}">
                  <a16:creationId xmlns:a16="http://schemas.microsoft.com/office/drawing/2014/main" id="{7D4164EE-4929-13CD-6687-E5C2348B1B8F}"/>
                </a:ext>
              </a:extLst>
            </p:cNvPr>
            <p:cNvPicPr/>
            <p:nvPr/>
          </p:nvPicPr>
          <p:blipFill>
            <a:blip r:embed="rId4"/>
            <a:stretch/>
          </p:blipFill>
          <p:spPr>
            <a:xfrm>
              <a:off x="1709640" y="38160"/>
              <a:ext cx="9327960" cy="541440"/>
            </a:xfrm>
            <a:prstGeom prst="rect">
              <a:avLst/>
            </a:prstGeom>
            <a:ln w="0">
              <a:noFill/>
            </a:ln>
          </p:spPr>
        </p:pic>
        <p:sp>
          <p:nvSpPr>
            <p:cNvPr id="8" name="CustomShape 2">
              <a:extLst>
                <a:ext uri="{FF2B5EF4-FFF2-40B4-BE49-F238E27FC236}">
                  <a16:creationId xmlns:a16="http://schemas.microsoft.com/office/drawing/2014/main" id="{9C0CE1CA-5CC6-AFD0-6AB4-D166DC7A252B}"/>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9" name="CustomShape 3">
            <a:extLst>
              <a:ext uri="{FF2B5EF4-FFF2-40B4-BE49-F238E27FC236}">
                <a16:creationId xmlns:a16="http://schemas.microsoft.com/office/drawing/2014/main" id="{B16E35B9-E5F3-0DD4-4786-A9C3423567E6}"/>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0" name="Picture 2">
            <a:extLst>
              <a:ext uri="{FF2B5EF4-FFF2-40B4-BE49-F238E27FC236}">
                <a16:creationId xmlns:a16="http://schemas.microsoft.com/office/drawing/2014/main" id="{EE2735BD-06A1-3F6D-7202-94C05CA26A82}"/>
              </a:ext>
            </a:extLst>
          </p:cNvPr>
          <p:cNvPicPr/>
          <p:nvPr/>
        </p:nvPicPr>
        <p:blipFill>
          <a:blip r:embed="rId5"/>
          <a:srcRect l="11629" t="29346" r="14194" b="30924"/>
          <a:stretch/>
        </p:blipFill>
        <p:spPr>
          <a:xfrm>
            <a:off x="0" y="42480"/>
            <a:ext cx="1709280" cy="430920"/>
          </a:xfrm>
          <a:prstGeom prst="rect">
            <a:avLst/>
          </a:prstGeom>
          <a:ln w="0">
            <a:noFill/>
          </a:ln>
        </p:spPr>
      </p:pic>
      <p:pic>
        <p:nvPicPr>
          <p:cNvPr id="11" name="Picture 3">
            <a:extLst>
              <a:ext uri="{FF2B5EF4-FFF2-40B4-BE49-F238E27FC236}">
                <a16:creationId xmlns:a16="http://schemas.microsoft.com/office/drawing/2014/main" id="{65364DA9-5FF5-36C2-2330-41BA4442B178}"/>
              </a:ext>
            </a:extLst>
          </p:cNvPr>
          <p:cNvPicPr/>
          <p:nvPr/>
        </p:nvPicPr>
        <p:blipFill>
          <a:blip r:embed="rId6"/>
          <a:stretch/>
        </p:blipFill>
        <p:spPr>
          <a:xfrm>
            <a:off x="11604240" y="20520"/>
            <a:ext cx="363960" cy="549720"/>
          </a:xfrm>
          <a:prstGeom prst="rect">
            <a:avLst/>
          </a:prstGeom>
          <a:ln w="0">
            <a:noFill/>
          </a:ln>
        </p:spPr>
      </p:pic>
      <p:sp>
        <p:nvSpPr>
          <p:cNvPr id="12" name="Freccia a destra 11">
            <a:extLst>
              <a:ext uri="{FF2B5EF4-FFF2-40B4-BE49-F238E27FC236}">
                <a16:creationId xmlns:a16="http://schemas.microsoft.com/office/drawing/2014/main" id="{A03A6B2B-1DBA-4606-C4C4-87EAC14AFA2A}"/>
              </a:ext>
            </a:extLst>
          </p:cNvPr>
          <p:cNvSpPr/>
          <p:nvPr/>
        </p:nvSpPr>
        <p:spPr>
          <a:xfrm>
            <a:off x="586078" y="1634862"/>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8F1CE6A6-B542-3DEF-36C6-BA4D3B52EA83}"/>
              </a:ext>
            </a:extLst>
          </p:cNvPr>
          <p:cNvSpPr/>
          <p:nvPr/>
        </p:nvSpPr>
        <p:spPr>
          <a:xfrm>
            <a:off x="4985855" y="1422465"/>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a:extLst>
              <a:ext uri="{FF2B5EF4-FFF2-40B4-BE49-F238E27FC236}">
                <a16:creationId xmlns:a16="http://schemas.microsoft.com/office/drawing/2014/main" id="{56239C57-D4EB-5E73-011A-B2F8F7E03468}"/>
              </a:ext>
            </a:extLst>
          </p:cNvPr>
          <p:cNvSpPr/>
          <p:nvPr/>
        </p:nvSpPr>
        <p:spPr>
          <a:xfrm>
            <a:off x="6734159" y="3283216"/>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a:extLst>
              <a:ext uri="{FF2B5EF4-FFF2-40B4-BE49-F238E27FC236}">
                <a16:creationId xmlns:a16="http://schemas.microsoft.com/office/drawing/2014/main" id="{40D39EF9-262D-2C4E-BD15-88BDCE73F4A4}"/>
              </a:ext>
            </a:extLst>
          </p:cNvPr>
          <p:cNvSpPr/>
          <p:nvPr/>
        </p:nvSpPr>
        <p:spPr>
          <a:xfrm>
            <a:off x="560172" y="2849233"/>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destra 18">
            <a:extLst>
              <a:ext uri="{FF2B5EF4-FFF2-40B4-BE49-F238E27FC236}">
                <a16:creationId xmlns:a16="http://schemas.microsoft.com/office/drawing/2014/main" id="{1A894C81-2895-AB57-65B0-6D35926A7D7A}"/>
              </a:ext>
            </a:extLst>
          </p:cNvPr>
          <p:cNvSpPr/>
          <p:nvPr/>
        </p:nvSpPr>
        <p:spPr>
          <a:xfrm>
            <a:off x="6674400" y="3874786"/>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a destra 19">
            <a:extLst>
              <a:ext uri="{FF2B5EF4-FFF2-40B4-BE49-F238E27FC236}">
                <a16:creationId xmlns:a16="http://schemas.microsoft.com/office/drawing/2014/main" id="{F2A88E0D-6527-0D6D-A7EF-C9A398F381DB}"/>
              </a:ext>
            </a:extLst>
          </p:cNvPr>
          <p:cNvSpPr/>
          <p:nvPr/>
        </p:nvSpPr>
        <p:spPr>
          <a:xfrm>
            <a:off x="548171" y="3122960"/>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B3CF133A-23FE-4481-87DA-AB05B63C4D8D}"/>
              </a:ext>
            </a:extLst>
          </p:cNvPr>
          <p:cNvPicPr>
            <a:picLocks noChangeAspect="1"/>
          </p:cNvPicPr>
          <p:nvPr/>
        </p:nvPicPr>
        <p:blipFill>
          <a:blip r:embed="rId7"/>
          <a:stretch>
            <a:fillRect/>
          </a:stretch>
        </p:blipFill>
        <p:spPr>
          <a:xfrm>
            <a:off x="7310693" y="473400"/>
            <a:ext cx="4862369" cy="6441439"/>
          </a:xfrm>
          <a:prstGeom prst="rect">
            <a:avLst/>
          </a:prstGeom>
          <a:ln>
            <a:solidFill>
              <a:schemeClr val="tx1"/>
            </a:solidFill>
          </a:ln>
        </p:spPr>
      </p:pic>
      <p:sp>
        <p:nvSpPr>
          <p:cNvPr id="21" name="Rettangolo 20">
            <a:extLst>
              <a:ext uri="{FF2B5EF4-FFF2-40B4-BE49-F238E27FC236}">
                <a16:creationId xmlns:a16="http://schemas.microsoft.com/office/drawing/2014/main" id="{59F3A3AE-6AEF-4373-97F4-ACC591B7FC7C}"/>
              </a:ext>
            </a:extLst>
          </p:cNvPr>
          <p:cNvSpPr/>
          <p:nvPr/>
        </p:nvSpPr>
        <p:spPr>
          <a:xfrm>
            <a:off x="7292490" y="2816358"/>
            <a:ext cx="4880571" cy="157390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a:extLst>
              <a:ext uri="{FF2B5EF4-FFF2-40B4-BE49-F238E27FC236}">
                <a16:creationId xmlns:a16="http://schemas.microsoft.com/office/drawing/2014/main" id="{B0FED56A-FC1E-DD51-8161-9AF462D99252}"/>
              </a:ext>
            </a:extLst>
          </p:cNvPr>
          <p:cNvSpPr/>
          <p:nvPr/>
        </p:nvSpPr>
        <p:spPr>
          <a:xfrm>
            <a:off x="6871474" y="2782158"/>
            <a:ext cx="508000" cy="511936"/>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a destra 21">
            <a:extLst>
              <a:ext uri="{FF2B5EF4-FFF2-40B4-BE49-F238E27FC236}">
                <a16:creationId xmlns:a16="http://schemas.microsoft.com/office/drawing/2014/main" id="{14743499-9ED7-C776-FA31-175FC51DDAF6}"/>
              </a:ext>
            </a:extLst>
          </p:cNvPr>
          <p:cNvSpPr/>
          <p:nvPr/>
        </p:nvSpPr>
        <p:spPr>
          <a:xfrm>
            <a:off x="5191548" y="5261430"/>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a destra 22">
            <a:extLst>
              <a:ext uri="{FF2B5EF4-FFF2-40B4-BE49-F238E27FC236}">
                <a16:creationId xmlns:a16="http://schemas.microsoft.com/office/drawing/2014/main" id="{72522030-22E4-F585-F88A-478BEE7B6A13}"/>
              </a:ext>
            </a:extLst>
          </p:cNvPr>
          <p:cNvSpPr/>
          <p:nvPr/>
        </p:nvSpPr>
        <p:spPr>
          <a:xfrm>
            <a:off x="439939" y="5130210"/>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01248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202D996-A7FD-D504-A82B-EC80E5608564}"/>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F1A753E2-C8E8-24F5-5613-34C96E02916A}"/>
              </a:ext>
            </a:extLst>
          </p:cNvPr>
          <p:cNvSpPr/>
          <p:nvPr/>
        </p:nvSpPr>
        <p:spPr>
          <a:xfrm>
            <a:off x="484094" y="1183341"/>
            <a:ext cx="11073706" cy="5325035"/>
          </a:xfrm>
          <a:prstGeom prst="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Tabella 1">
            <a:extLst>
              <a:ext uri="{FF2B5EF4-FFF2-40B4-BE49-F238E27FC236}">
                <a16:creationId xmlns:a16="http://schemas.microsoft.com/office/drawing/2014/main" id="{7ADD4CAF-167B-2BCC-054D-EE41FE35D42A}"/>
              </a:ext>
            </a:extLst>
          </p:cNvPr>
          <p:cNvGraphicFramePr>
            <a:graphicFrameLocks noGrp="1"/>
          </p:cNvGraphicFramePr>
          <p:nvPr>
            <p:extLst>
              <p:ext uri="{D42A27DB-BD31-4B8C-83A1-F6EECF244321}">
                <p14:modId xmlns:p14="http://schemas.microsoft.com/office/powerpoint/2010/main" val="1170022697"/>
              </p:ext>
            </p:extLst>
          </p:nvPr>
        </p:nvGraphicFramePr>
        <p:xfrm>
          <a:off x="539926" y="1284315"/>
          <a:ext cx="10425081" cy="4930668"/>
        </p:xfrm>
        <a:graphic>
          <a:graphicData uri="http://schemas.openxmlformats.org/drawingml/2006/table">
            <a:tbl>
              <a:tblPr/>
              <a:tblGrid>
                <a:gridCol w="3475027">
                  <a:extLst>
                    <a:ext uri="{9D8B030D-6E8A-4147-A177-3AD203B41FA5}">
                      <a16:colId xmlns:a16="http://schemas.microsoft.com/office/drawing/2014/main" val="3775175276"/>
                    </a:ext>
                  </a:extLst>
                </a:gridCol>
                <a:gridCol w="3475027">
                  <a:extLst>
                    <a:ext uri="{9D8B030D-6E8A-4147-A177-3AD203B41FA5}">
                      <a16:colId xmlns:a16="http://schemas.microsoft.com/office/drawing/2014/main" val="2040399482"/>
                    </a:ext>
                  </a:extLst>
                </a:gridCol>
                <a:gridCol w="3475027">
                  <a:extLst>
                    <a:ext uri="{9D8B030D-6E8A-4147-A177-3AD203B41FA5}">
                      <a16:colId xmlns:a16="http://schemas.microsoft.com/office/drawing/2014/main" val="2296160566"/>
                    </a:ext>
                  </a:extLst>
                </a:gridCol>
              </a:tblGrid>
              <a:tr h="362611">
                <a:tc>
                  <a:txBody>
                    <a:bodyPr/>
                    <a:lstStyle/>
                    <a:p>
                      <a:r>
                        <a:rPr lang="it-IT" sz="1800" b="1" dirty="0"/>
                        <a:t>Aspetto</a:t>
                      </a:r>
                      <a:endParaRPr lang="it-IT" sz="1800" dirty="0"/>
                    </a:p>
                  </a:txBody>
                  <a:tcPr marL="90653" marR="90653" marT="45326" marB="45326" anchor="ctr">
                    <a:lnL>
                      <a:noFill/>
                    </a:lnL>
                    <a:lnR>
                      <a:noFill/>
                    </a:lnR>
                    <a:lnT>
                      <a:noFill/>
                    </a:lnT>
                    <a:lnB>
                      <a:noFill/>
                    </a:lnB>
                  </a:tcPr>
                </a:tc>
                <a:tc>
                  <a:txBody>
                    <a:bodyPr/>
                    <a:lstStyle/>
                    <a:p>
                      <a:r>
                        <a:rPr lang="it-IT" sz="1800" b="1"/>
                        <a:t>EAACI</a:t>
                      </a:r>
                      <a:endParaRPr lang="it-IT" sz="1800"/>
                    </a:p>
                  </a:txBody>
                  <a:tcPr marL="90653" marR="90653" marT="45326" marB="45326" anchor="ctr">
                    <a:lnL>
                      <a:noFill/>
                    </a:lnL>
                    <a:lnR>
                      <a:noFill/>
                    </a:lnR>
                    <a:lnT>
                      <a:noFill/>
                    </a:lnT>
                    <a:lnB>
                      <a:noFill/>
                    </a:lnB>
                  </a:tcPr>
                </a:tc>
                <a:tc>
                  <a:txBody>
                    <a:bodyPr/>
                    <a:lstStyle/>
                    <a:p>
                      <a:r>
                        <a:rPr lang="it-IT" sz="1800" b="1"/>
                        <a:t>GINA</a:t>
                      </a:r>
                      <a:endParaRPr lang="it-IT" sz="1800"/>
                    </a:p>
                  </a:txBody>
                  <a:tcPr marL="90653" marR="90653" marT="45326" marB="45326" anchor="ctr">
                    <a:lnL>
                      <a:noFill/>
                    </a:lnL>
                    <a:lnR>
                      <a:noFill/>
                    </a:lnR>
                    <a:lnT>
                      <a:noFill/>
                    </a:lnT>
                    <a:lnB>
                      <a:noFill/>
                    </a:lnB>
                  </a:tcPr>
                </a:tc>
                <a:extLst>
                  <a:ext uri="{0D108BD9-81ED-4DB2-BD59-A6C34878D82A}">
                    <a16:rowId xmlns:a16="http://schemas.microsoft.com/office/drawing/2014/main" val="1392363002"/>
                  </a:ext>
                </a:extLst>
              </a:tr>
              <a:tr h="634570">
                <a:tc>
                  <a:txBody>
                    <a:bodyPr/>
                    <a:lstStyle/>
                    <a:p>
                      <a:r>
                        <a:rPr lang="it-IT" sz="1800" b="1" dirty="0"/>
                        <a:t>Focus sui sintomi</a:t>
                      </a:r>
                      <a:endParaRPr lang="it-IT" sz="1800" dirty="0"/>
                    </a:p>
                  </a:txBody>
                  <a:tcPr marL="90653" marR="90653" marT="45326" marB="45326" anchor="ctr">
                    <a:lnL>
                      <a:noFill/>
                    </a:lnL>
                    <a:lnR>
                      <a:noFill/>
                    </a:lnR>
                    <a:lnT>
                      <a:noFill/>
                    </a:lnT>
                    <a:lnB>
                      <a:noFill/>
                    </a:lnB>
                  </a:tcPr>
                </a:tc>
                <a:tc>
                  <a:txBody>
                    <a:bodyPr/>
                    <a:lstStyle/>
                    <a:p>
                      <a:r>
                        <a:rPr lang="it-IT" sz="1800" dirty="0"/>
                        <a:t>Pattern stagionale/perenne</a:t>
                      </a:r>
                    </a:p>
                  </a:txBody>
                  <a:tcPr marL="90653" marR="90653" marT="45326" marB="45326" anchor="ctr">
                    <a:lnL>
                      <a:noFill/>
                    </a:lnL>
                    <a:lnR>
                      <a:noFill/>
                    </a:lnR>
                    <a:lnT>
                      <a:noFill/>
                    </a:lnT>
                    <a:lnB>
                      <a:noFill/>
                    </a:lnB>
                  </a:tcPr>
                </a:tc>
                <a:tc>
                  <a:txBody>
                    <a:bodyPr/>
                    <a:lstStyle/>
                    <a:p>
                      <a:r>
                        <a:rPr lang="it-IT" sz="1800" dirty="0"/>
                        <a:t>Variabilità e reversibilità dei sintomi</a:t>
                      </a:r>
                    </a:p>
                  </a:txBody>
                  <a:tcPr marL="90653" marR="90653" marT="45326" marB="45326" anchor="ctr">
                    <a:lnL>
                      <a:noFill/>
                    </a:lnL>
                    <a:lnR>
                      <a:noFill/>
                    </a:lnR>
                    <a:lnT>
                      <a:noFill/>
                    </a:lnT>
                    <a:lnB>
                      <a:noFill/>
                    </a:lnB>
                  </a:tcPr>
                </a:tc>
                <a:extLst>
                  <a:ext uri="{0D108BD9-81ED-4DB2-BD59-A6C34878D82A}">
                    <a16:rowId xmlns:a16="http://schemas.microsoft.com/office/drawing/2014/main" val="1653301581"/>
                  </a:ext>
                </a:extLst>
              </a:tr>
              <a:tr h="634570">
                <a:tc>
                  <a:txBody>
                    <a:bodyPr/>
                    <a:lstStyle/>
                    <a:p>
                      <a:r>
                        <a:rPr lang="it-IT" sz="1800" b="1" dirty="0"/>
                        <a:t>Approccio temporale</a:t>
                      </a:r>
                      <a:endParaRPr lang="it-IT" sz="1800" dirty="0"/>
                    </a:p>
                  </a:txBody>
                  <a:tcPr marL="90653" marR="90653" marT="45326" marB="45326" anchor="ctr">
                    <a:lnL>
                      <a:noFill/>
                    </a:lnL>
                    <a:lnR>
                      <a:noFill/>
                    </a:lnR>
                    <a:lnT>
                      <a:noFill/>
                    </a:lnT>
                    <a:lnB>
                      <a:noFill/>
                    </a:lnB>
                  </a:tcPr>
                </a:tc>
                <a:tc>
                  <a:txBody>
                    <a:bodyPr/>
                    <a:lstStyle/>
                    <a:p>
                      <a:r>
                        <a:rPr lang="it-IT" sz="1800" dirty="0"/>
                        <a:t>Life-</a:t>
                      </a:r>
                      <a:r>
                        <a:rPr lang="it-IT" sz="1800" dirty="0" err="1"/>
                        <a:t>course</a:t>
                      </a:r>
                      <a:r>
                        <a:rPr lang="it-IT" sz="1800" dirty="0"/>
                        <a:t> (visione longitudinale)</a:t>
                      </a:r>
                    </a:p>
                  </a:txBody>
                  <a:tcPr marL="90653" marR="90653" marT="45326" marB="45326" anchor="ctr">
                    <a:lnL>
                      <a:noFill/>
                    </a:lnL>
                    <a:lnR>
                      <a:noFill/>
                    </a:lnR>
                    <a:lnT>
                      <a:noFill/>
                    </a:lnT>
                    <a:lnB>
                      <a:noFill/>
                    </a:lnB>
                  </a:tcPr>
                </a:tc>
                <a:tc>
                  <a:txBody>
                    <a:bodyPr/>
                    <a:lstStyle/>
                    <a:p>
                      <a:r>
                        <a:rPr lang="it-IT" sz="1800"/>
                        <a:t>Variabilità nel tempo (monitoraggio continuo)</a:t>
                      </a:r>
                    </a:p>
                  </a:txBody>
                  <a:tcPr marL="90653" marR="90653" marT="45326" marB="45326" anchor="ctr">
                    <a:lnL>
                      <a:noFill/>
                    </a:lnL>
                    <a:lnR>
                      <a:noFill/>
                    </a:lnR>
                    <a:lnT>
                      <a:noFill/>
                    </a:lnT>
                    <a:lnB>
                      <a:noFill/>
                    </a:lnB>
                  </a:tcPr>
                </a:tc>
                <a:extLst>
                  <a:ext uri="{0D108BD9-81ED-4DB2-BD59-A6C34878D82A}">
                    <a16:rowId xmlns:a16="http://schemas.microsoft.com/office/drawing/2014/main" val="2499847142"/>
                  </a:ext>
                </a:extLst>
              </a:tr>
              <a:tr h="362611">
                <a:tc>
                  <a:txBody>
                    <a:bodyPr/>
                    <a:lstStyle/>
                    <a:p>
                      <a:endParaRPr lang="it-IT" dirty="0"/>
                    </a:p>
                  </a:txBody>
                  <a:tcPr marL="90653" marR="90653" marT="45326" marB="45326" anchor="ctr">
                    <a:lnL>
                      <a:noFill/>
                    </a:lnL>
                    <a:lnR>
                      <a:noFill/>
                    </a:lnR>
                    <a:lnT>
                      <a:noFill/>
                    </a:lnT>
                    <a:lnB>
                      <a:noFill/>
                    </a:lnB>
                  </a:tcPr>
                </a:tc>
                <a:tc>
                  <a:txBody>
                    <a:bodyPr/>
                    <a:lstStyle/>
                    <a:p>
                      <a:endParaRPr lang="it-IT"/>
                    </a:p>
                  </a:txBody>
                  <a:tcPr marL="90653" marR="90653" marT="45326" marB="45326" anchor="ctr">
                    <a:lnL>
                      <a:noFill/>
                    </a:lnL>
                    <a:lnR>
                      <a:noFill/>
                    </a:lnR>
                    <a:lnT>
                      <a:noFill/>
                    </a:lnT>
                    <a:lnB>
                      <a:noFill/>
                    </a:lnB>
                  </a:tcPr>
                </a:tc>
                <a:tc>
                  <a:txBody>
                    <a:bodyPr/>
                    <a:lstStyle/>
                    <a:p>
                      <a:endParaRPr lang="it-IT" dirty="0"/>
                    </a:p>
                  </a:txBody>
                  <a:tcPr marL="90653" marR="90653" marT="45326" marB="45326" anchor="ctr">
                    <a:lnL>
                      <a:noFill/>
                    </a:lnL>
                    <a:lnR>
                      <a:noFill/>
                    </a:lnR>
                    <a:lnT>
                      <a:noFill/>
                    </a:lnT>
                    <a:lnB>
                      <a:noFill/>
                    </a:lnB>
                  </a:tcPr>
                </a:tc>
                <a:extLst>
                  <a:ext uri="{0D108BD9-81ED-4DB2-BD59-A6C34878D82A}">
                    <a16:rowId xmlns:a16="http://schemas.microsoft.com/office/drawing/2014/main" val="335204445"/>
                  </a:ext>
                </a:extLst>
              </a:tr>
              <a:tr h="362611">
                <a:tc>
                  <a:txBody>
                    <a:bodyPr/>
                    <a:lstStyle/>
                    <a:p>
                      <a:r>
                        <a:rPr lang="it-IT" sz="1800" b="1" dirty="0"/>
                        <a:t>Trigger</a:t>
                      </a:r>
                      <a:endParaRPr lang="it-IT" sz="1800" dirty="0"/>
                    </a:p>
                  </a:txBody>
                  <a:tcPr marL="90653" marR="90653" marT="45326" marB="45326" anchor="ctr">
                    <a:lnL>
                      <a:noFill/>
                    </a:lnL>
                    <a:lnR>
                      <a:noFill/>
                    </a:lnR>
                    <a:lnT>
                      <a:noFill/>
                    </a:lnT>
                    <a:lnB>
                      <a:noFill/>
                    </a:lnB>
                  </a:tcPr>
                </a:tc>
                <a:tc>
                  <a:txBody>
                    <a:bodyPr/>
                    <a:lstStyle/>
                    <a:p>
                      <a:r>
                        <a:rPr lang="it-IT" sz="1800"/>
                        <a:t>Allergeni specifici</a:t>
                      </a:r>
                    </a:p>
                  </a:txBody>
                  <a:tcPr marL="90653" marR="90653" marT="45326" marB="45326" anchor="ctr">
                    <a:lnL>
                      <a:noFill/>
                    </a:lnL>
                    <a:lnR>
                      <a:noFill/>
                    </a:lnR>
                    <a:lnT>
                      <a:noFill/>
                    </a:lnT>
                    <a:lnB>
                      <a:noFill/>
                    </a:lnB>
                  </a:tcPr>
                </a:tc>
                <a:tc>
                  <a:txBody>
                    <a:bodyPr/>
                    <a:lstStyle/>
                    <a:p>
                      <a:r>
                        <a:rPr lang="it-IT" sz="1800"/>
                        <a:t>Allergeni + fattori non allergici</a:t>
                      </a:r>
                    </a:p>
                  </a:txBody>
                  <a:tcPr marL="90653" marR="90653" marT="45326" marB="45326" anchor="ctr">
                    <a:lnL>
                      <a:noFill/>
                    </a:lnL>
                    <a:lnR>
                      <a:noFill/>
                    </a:lnR>
                    <a:lnT>
                      <a:noFill/>
                    </a:lnT>
                    <a:lnB>
                      <a:noFill/>
                    </a:lnB>
                  </a:tcPr>
                </a:tc>
                <a:extLst>
                  <a:ext uri="{0D108BD9-81ED-4DB2-BD59-A6C34878D82A}">
                    <a16:rowId xmlns:a16="http://schemas.microsoft.com/office/drawing/2014/main" val="2634965337"/>
                  </a:ext>
                </a:extLst>
              </a:tr>
              <a:tr h="634570">
                <a:tc>
                  <a:txBody>
                    <a:bodyPr/>
                    <a:lstStyle/>
                    <a:p>
                      <a:r>
                        <a:rPr lang="it-IT" sz="1800" b="1" dirty="0"/>
                        <a:t>Comorbidità</a:t>
                      </a:r>
                      <a:endParaRPr lang="it-IT" sz="1800" dirty="0"/>
                    </a:p>
                  </a:txBody>
                  <a:tcPr marL="90653" marR="90653" marT="45326" marB="45326" anchor="ctr">
                    <a:lnL>
                      <a:noFill/>
                    </a:lnL>
                    <a:lnR>
                      <a:noFill/>
                    </a:lnR>
                    <a:lnT>
                      <a:noFill/>
                    </a:lnT>
                    <a:lnB>
                      <a:noFill/>
                    </a:lnB>
                  </a:tcPr>
                </a:tc>
                <a:tc>
                  <a:txBody>
                    <a:bodyPr/>
                    <a:lstStyle/>
                    <a:p>
                      <a:r>
                        <a:rPr lang="it-IT" sz="1800"/>
                        <a:t>Forte enfasi su rinite-asma</a:t>
                      </a:r>
                    </a:p>
                  </a:txBody>
                  <a:tcPr marL="90653" marR="90653" marT="45326" marB="45326" anchor="ctr">
                    <a:lnL>
                      <a:noFill/>
                    </a:lnL>
                    <a:lnR>
                      <a:noFill/>
                    </a:lnR>
                    <a:lnT>
                      <a:noFill/>
                    </a:lnT>
                    <a:lnB>
                      <a:noFill/>
                    </a:lnB>
                  </a:tcPr>
                </a:tc>
                <a:tc>
                  <a:txBody>
                    <a:bodyPr/>
                    <a:lstStyle/>
                    <a:p>
                      <a:r>
                        <a:rPr lang="it-IT" sz="1800"/>
                        <a:t>Include rinite come fattore di rischio</a:t>
                      </a:r>
                    </a:p>
                  </a:txBody>
                  <a:tcPr marL="90653" marR="90653" marT="45326" marB="45326" anchor="ctr">
                    <a:lnL>
                      <a:noFill/>
                    </a:lnL>
                    <a:lnR>
                      <a:noFill/>
                    </a:lnR>
                    <a:lnT>
                      <a:noFill/>
                    </a:lnT>
                    <a:lnB>
                      <a:noFill/>
                    </a:lnB>
                  </a:tcPr>
                </a:tc>
                <a:extLst>
                  <a:ext uri="{0D108BD9-81ED-4DB2-BD59-A6C34878D82A}">
                    <a16:rowId xmlns:a16="http://schemas.microsoft.com/office/drawing/2014/main" val="698414493"/>
                  </a:ext>
                </a:extLst>
              </a:tr>
              <a:tr h="362611">
                <a:tc>
                  <a:txBody>
                    <a:bodyPr/>
                    <a:lstStyle/>
                    <a:p>
                      <a:r>
                        <a:rPr lang="it-IT" sz="1800" b="1"/>
                        <a:t>Concetto chiave</a:t>
                      </a:r>
                      <a:endParaRPr lang="it-IT" sz="1800"/>
                    </a:p>
                  </a:txBody>
                  <a:tcPr marL="90653" marR="90653" marT="45326" marB="45326" anchor="ctr">
                    <a:lnL>
                      <a:noFill/>
                    </a:lnL>
                    <a:lnR>
                      <a:noFill/>
                    </a:lnR>
                    <a:lnT>
                      <a:noFill/>
                    </a:lnT>
                    <a:lnB>
                      <a:noFill/>
                    </a:lnB>
                  </a:tcPr>
                </a:tc>
                <a:tc>
                  <a:txBody>
                    <a:bodyPr/>
                    <a:lstStyle/>
                    <a:p>
                      <a:r>
                        <a:rPr lang="it-IT" sz="1800" i="1"/>
                        <a:t>United Airway Disease</a:t>
                      </a:r>
                      <a:endParaRPr lang="it-IT" sz="1800"/>
                    </a:p>
                  </a:txBody>
                  <a:tcPr marL="90653" marR="90653" marT="45326" marB="45326" anchor="ctr">
                    <a:lnL>
                      <a:noFill/>
                    </a:lnL>
                    <a:lnR>
                      <a:noFill/>
                    </a:lnR>
                    <a:lnT>
                      <a:noFill/>
                    </a:lnT>
                    <a:lnB>
                      <a:noFill/>
                    </a:lnB>
                  </a:tcPr>
                </a:tc>
                <a:tc>
                  <a:txBody>
                    <a:bodyPr/>
                    <a:lstStyle/>
                    <a:p>
                      <a:r>
                        <a:rPr lang="it-IT" sz="1800"/>
                        <a:t>Asma come malattia eterogenea</a:t>
                      </a:r>
                    </a:p>
                  </a:txBody>
                  <a:tcPr marL="90653" marR="90653" marT="45326" marB="45326" anchor="ctr">
                    <a:lnL>
                      <a:noFill/>
                    </a:lnL>
                    <a:lnR>
                      <a:noFill/>
                    </a:lnR>
                    <a:lnT>
                      <a:noFill/>
                    </a:lnT>
                    <a:lnB>
                      <a:noFill/>
                    </a:lnB>
                  </a:tcPr>
                </a:tc>
                <a:extLst>
                  <a:ext uri="{0D108BD9-81ED-4DB2-BD59-A6C34878D82A}">
                    <a16:rowId xmlns:a16="http://schemas.microsoft.com/office/drawing/2014/main" val="1087361165"/>
                  </a:ext>
                </a:extLst>
              </a:tr>
              <a:tr h="634570">
                <a:tc>
                  <a:txBody>
                    <a:bodyPr/>
                    <a:lstStyle/>
                    <a:p>
                      <a:r>
                        <a:rPr lang="it-IT" sz="1800" b="1"/>
                        <a:t>Predizione evolutiva</a:t>
                      </a:r>
                      <a:endParaRPr lang="it-IT" sz="1800"/>
                    </a:p>
                  </a:txBody>
                  <a:tcPr marL="90653" marR="90653" marT="45326" marB="45326" anchor="ctr">
                    <a:lnL>
                      <a:noFill/>
                    </a:lnL>
                    <a:lnR>
                      <a:noFill/>
                    </a:lnR>
                    <a:lnT>
                      <a:noFill/>
                    </a:lnT>
                    <a:lnB>
                      <a:noFill/>
                    </a:lnB>
                  </a:tcPr>
                </a:tc>
                <a:tc>
                  <a:txBody>
                    <a:bodyPr/>
                    <a:lstStyle/>
                    <a:p>
                      <a:r>
                        <a:rPr lang="it-IT" sz="1800" dirty="0"/>
                        <a:t>Implicita  Marcia Allergica</a:t>
                      </a:r>
                    </a:p>
                    <a:p>
                      <a:r>
                        <a:rPr lang="it-IT" sz="1800" dirty="0"/>
                        <a:t> (rinite → asma)</a:t>
                      </a:r>
                    </a:p>
                  </a:txBody>
                  <a:tcPr marL="90653" marR="90653" marT="45326" marB="45326" anchor="ctr">
                    <a:lnL>
                      <a:noFill/>
                    </a:lnL>
                    <a:lnR>
                      <a:noFill/>
                    </a:lnR>
                    <a:lnT>
                      <a:noFill/>
                    </a:lnT>
                    <a:lnB>
                      <a:noFill/>
                    </a:lnB>
                  </a:tcPr>
                </a:tc>
                <a:tc>
                  <a:txBody>
                    <a:bodyPr/>
                    <a:lstStyle/>
                    <a:p>
                      <a:r>
                        <a:rPr lang="it-IT" sz="1800"/>
                        <a:t>Esplicita (fattori di rischio per peggioramento)</a:t>
                      </a:r>
                    </a:p>
                  </a:txBody>
                  <a:tcPr marL="90653" marR="90653" marT="45326" marB="45326" anchor="ctr">
                    <a:lnL>
                      <a:noFill/>
                    </a:lnL>
                    <a:lnR>
                      <a:noFill/>
                    </a:lnR>
                    <a:lnT>
                      <a:noFill/>
                    </a:lnT>
                    <a:lnB>
                      <a:noFill/>
                    </a:lnB>
                  </a:tcPr>
                </a:tc>
                <a:extLst>
                  <a:ext uri="{0D108BD9-81ED-4DB2-BD59-A6C34878D82A}">
                    <a16:rowId xmlns:a16="http://schemas.microsoft.com/office/drawing/2014/main" val="380850254"/>
                  </a:ext>
                </a:extLst>
              </a:tr>
              <a:tr h="362611">
                <a:tc>
                  <a:txBody>
                    <a:bodyPr/>
                    <a:lstStyle/>
                    <a:p>
                      <a:r>
                        <a:rPr lang="it-IT" sz="1800" b="1" dirty="0"/>
                        <a:t>Obiettivo clinico</a:t>
                      </a:r>
                      <a:endParaRPr lang="it-IT" sz="1800" dirty="0"/>
                    </a:p>
                  </a:txBody>
                  <a:tcPr marL="90653" marR="90653" marT="45326" marB="45326" anchor="ctr">
                    <a:lnL>
                      <a:noFill/>
                    </a:lnL>
                    <a:lnR>
                      <a:noFill/>
                    </a:lnR>
                    <a:lnT>
                      <a:noFill/>
                    </a:lnT>
                    <a:lnB>
                      <a:noFill/>
                    </a:lnB>
                  </a:tcPr>
                </a:tc>
                <a:tc>
                  <a:txBody>
                    <a:bodyPr/>
                    <a:lstStyle/>
                    <a:p>
                      <a:r>
                        <a:rPr lang="it-IT" sz="1800" dirty="0"/>
                        <a:t>Identificare fenotipi allergici,  comorbidità  e andamento dei sintomi </a:t>
                      </a:r>
                    </a:p>
                  </a:txBody>
                  <a:tcPr marL="90653" marR="90653" marT="45326" marB="45326" anchor="ctr">
                    <a:lnL>
                      <a:noFill/>
                    </a:lnL>
                    <a:lnR>
                      <a:noFill/>
                    </a:lnR>
                    <a:lnT>
                      <a:noFill/>
                    </a:lnT>
                    <a:lnB>
                      <a:noFill/>
                    </a:lnB>
                  </a:tcPr>
                </a:tc>
                <a:tc>
                  <a:txBody>
                    <a:bodyPr/>
                    <a:lstStyle/>
                    <a:p>
                      <a:r>
                        <a:rPr lang="it-IT" sz="1800" dirty="0"/>
                        <a:t>Personalizzare terapia e prevenire</a:t>
                      </a:r>
                    </a:p>
                  </a:txBody>
                  <a:tcPr marL="90653" marR="90653" marT="45326" marB="45326" anchor="ctr">
                    <a:lnL>
                      <a:noFill/>
                    </a:lnL>
                    <a:lnR>
                      <a:noFill/>
                    </a:lnR>
                    <a:lnT>
                      <a:noFill/>
                    </a:lnT>
                    <a:lnB>
                      <a:noFill/>
                    </a:lnB>
                  </a:tcPr>
                </a:tc>
                <a:extLst>
                  <a:ext uri="{0D108BD9-81ED-4DB2-BD59-A6C34878D82A}">
                    <a16:rowId xmlns:a16="http://schemas.microsoft.com/office/drawing/2014/main" val="4173110296"/>
                  </a:ext>
                </a:extLst>
              </a:tr>
            </a:tbl>
          </a:graphicData>
        </a:graphic>
      </p:graphicFrame>
      <p:sp>
        <p:nvSpPr>
          <p:cNvPr id="3" name="Rectangle 1">
            <a:extLst>
              <a:ext uri="{FF2B5EF4-FFF2-40B4-BE49-F238E27FC236}">
                <a16:creationId xmlns:a16="http://schemas.microsoft.com/office/drawing/2014/main" id="{B554B802-5414-78CF-6AA2-46A5D5B53F07}"/>
              </a:ext>
            </a:extLst>
          </p:cNvPr>
          <p:cNvSpPr>
            <a:spLocks noChangeArrowheads="1"/>
          </p:cNvSpPr>
          <p:nvPr/>
        </p:nvSpPr>
        <p:spPr bwMode="auto">
          <a:xfrm>
            <a:off x="3393262" y="611385"/>
            <a:ext cx="574529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C00000"/>
                </a:solidFill>
                <a:effectLst/>
                <a:latin typeface="Arial" panose="020B0604020202020204" pitchFamily="34" charset="0"/>
              </a:rPr>
              <a:t>EAACI vs GINA – Ruolo dell’anamnesi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grpSp>
        <p:nvGrpSpPr>
          <p:cNvPr id="5" name="Group 1">
            <a:extLst>
              <a:ext uri="{FF2B5EF4-FFF2-40B4-BE49-F238E27FC236}">
                <a16:creationId xmlns:a16="http://schemas.microsoft.com/office/drawing/2014/main" id="{B1C83918-C0DB-9C0B-6E8E-98E1E5D64B8A}"/>
              </a:ext>
            </a:extLst>
          </p:cNvPr>
          <p:cNvGrpSpPr/>
          <p:nvPr/>
        </p:nvGrpSpPr>
        <p:grpSpPr>
          <a:xfrm>
            <a:off x="1709640" y="38160"/>
            <a:ext cx="9327960" cy="541440"/>
            <a:chOff x="1709640" y="38160"/>
            <a:chExt cx="9327960" cy="541440"/>
          </a:xfrm>
        </p:grpSpPr>
        <p:pic>
          <p:nvPicPr>
            <p:cNvPr id="6" name="Text Box 12">
              <a:extLst>
                <a:ext uri="{FF2B5EF4-FFF2-40B4-BE49-F238E27FC236}">
                  <a16:creationId xmlns:a16="http://schemas.microsoft.com/office/drawing/2014/main" id="{E94B4D02-0FEF-009A-3EF4-AAB4EB7F28B8}"/>
                </a:ext>
              </a:extLst>
            </p:cNvPr>
            <p:cNvPicPr/>
            <p:nvPr/>
          </p:nvPicPr>
          <p:blipFill>
            <a:blip r:embed="rId3"/>
            <a:stretch/>
          </p:blipFill>
          <p:spPr>
            <a:xfrm>
              <a:off x="1709640" y="38160"/>
              <a:ext cx="9327960" cy="541440"/>
            </a:xfrm>
            <a:prstGeom prst="rect">
              <a:avLst/>
            </a:prstGeom>
            <a:ln w="0">
              <a:noFill/>
            </a:ln>
          </p:spPr>
        </p:pic>
        <p:sp>
          <p:nvSpPr>
            <p:cNvPr id="7" name="CustomShape 2">
              <a:extLst>
                <a:ext uri="{FF2B5EF4-FFF2-40B4-BE49-F238E27FC236}">
                  <a16:creationId xmlns:a16="http://schemas.microsoft.com/office/drawing/2014/main" id="{5B6F8CFC-B67B-B420-2F5B-EF58A272EC8A}"/>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8" name="CustomShape 3">
            <a:extLst>
              <a:ext uri="{FF2B5EF4-FFF2-40B4-BE49-F238E27FC236}">
                <a16:creationId xmlns:a16="http://schemas.microsoft.com/office/drawing/2014/main" id="{427823D2-0401-5D2D-0208-3EDBCFCA0B5C}"/>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9" name="Picture 2">
            <a:extLst>
              <a:ext uri="{FF2B5EF4-FFF2-40B4-BE49-F238E27FC236}">
                <a16:creationId xmlns:a16="http://schemas.microsoft.com/office/drawing/2014/main" id="{B4E84DAC-4C6F-E659-41DD-167099505196}"/>
              </a:ext>
            </a:extLst>
          </p:cNvPr>
          <p:cNvPicPr/>
          <p:nvPr/>
        </p:nvPicPr>
        <p:blipFill>
          <a:blip r:embed="rId4"/>
          <a:srcRect l="11629" t="29346" r="14194" b="30924"/>
          <a:stretch/>
        </p:blipFill>
        <p:spPr>
          <a:xfrm>
            <a:off x="0" y="42480"/>
            <a:ext cx="1709280" cy="430920"/>
          </a:xfrm>
          <a:prstGeom prst="rect">
            <a:avLst/>
          </a:prstGeom>
          <a:ln w="0">
            <a:noFill/>
          </a:ln>
        </p:spPr>
      </p:pic>
      <p:pic>
        <p:nvPicPr>
          <p:cNvPr id="10" name="Picture 3">
            <a:extLst>
              <a:ext uri="{FF2B5EF4-FFF2-40B4-BE49-F238E27FC236}">
                <a16:creationId xmlns:a16="http://schemas.microsoft.com/office/drawing/2014/main" id="{9B689419-BA62-3BA8-BD2F-F06E397AF5FB}"/>
              </a:ext>
            </a:extLst>
          </p:cNvPr>
          <p:cNvPicPr/>
          <p:nvPr/>
        </p:nvPicPr>
        <p:blipFill>
          <a:blip r:embed="rId5"/>
          <a:stretch/>
        </p:blipFill>
        <p:spPr>
          <a:xfrm>
            <a:off x="11604240" y="20520"/>
            <a:ext cx="363960" cy="549720"/>
          </a:xfrm>
          <a:prstGeom prst="rect">
            <a:avLst/>
          </a:prstGeom>
          <a:ln w="0">
            <a:noFill/>
          </a:ln>
        </p:spPr>
      </p:pic>
      <p:cxnSp>
        <p:nvCxnSpPr>
          <p:cNvPr id="13" name="Connettore diritto 12">
            <a:extLst>
              <a:ext uri="{FF2B5EF4-FFF2-40B4-BE49-F238E27FC236}">
                <a16:creationId xmlns:a16="http://schemas.microsoft.com/office/drawing/2014/main" id="{CF0510D9-AE28-3CEF-34FF-675EF97341CA}"/>
              </a:ext>
            </a:extLst>
          </p:cNvPr>
          <p:cNvCxnSpPr>
            <a:cxnSpLocks/>
          </p:cNvCxnSpPr>
          <p:nvPr/>
        </p:nvCxnSpPr>
        <p:spPr>
          <a:xfrm flipV="1">
            <a:off x="539926" y="3131833"/>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BD6BF68-EABF-F7B3-F921-AF7DC67BED71}"/>
              </a:ext>
            </a:extLst>
          </p:cNvPr>
          <p:cNvCxnSpPr>
            <a:cxnSpLocks/>
          </p:cNvCxnSpPr>
          <p:nvPr/>
        </p:nvCxnSpPr>
        <p:spPr>
          <a:xfrm>
            <a:off x="530534" y="3725254"/>
            <a:ext cx="109156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9B2A8460-F129-3349-3155-75EF49CC078E}"/>
              </a:ext>
            </a:extLst>
          </p:cNvPr>
          <p:cNvCxnSpPr>
            <a:cxnSpLocks/>
          </p:cNvCxnSpPr>
          <p:nvPr/>
        </p:nvCxnSpPr>
        <p:spPr>
          <a:xfrm flipV="1">
            <a:off x="539926" y="4235814"/>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E8C27262-D9A7-1E84-2B6B-19DD8A3F8662}"/>
              </a:ext>
            </a:extLst>
          </p:cNvPr>
          <p:cNvCxnSpPr>
            <a:cxnSpLocks/>
          </p:cNvCxnSpPr>
          <p:nvPr/>
        </p:nvCxnSpPr>
        <p:spPr>
          <a:xfrm flipV="1">
            <a:off x="530534" y="4760941"/>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7FE84E09-360B-5C64-69B1-1FF5D4465781}"/>
              </a:ext>
            </a:extLst>
          </p:cNvPr>
          <p:cNvCxnSpPr>
            <a:cxnSpLocks/>
          </p:cNvCxnSpPr>
          <p:nvPr/>
        </p:nvCxnSpPr>
        <p:spPr>
          <a:xfrm flipV="1">
            <a:off x="516746" y="5332897"/>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D132DA2F-5AA5-B543-D02B-495FF5D660D5}"/>
              </a:ext>
            </a:extLst>
          </p:cNvPr>
          <p:cNvCxnSpPr/>
          <p:nvPr/>
        </p:nvCxnSpPr>
        <p:spPr>
          <a:xfrm>
            <a:off x="7403054" y="1183340"/>
            <a:ext cx="0" cy="5325035"/>
          </a:xfrm>
          <a:prstGeom prst="line">
            <a:avLst/>
          </a:prstGeom>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93E221DA-BBA6-EC3F-1DAA-0A64096CC5F4}"/>
              </a:ext>
            </a:extLst>
          </p:cNvPr>
          <p:cNvSpPr txBox="1"/>
          <p:nvPr/>
        </p:nvSpPr>
        <p:spPr>
          <a:xfrm>
            <a:off x="8451924" y="6535548"/>
            <a:ext cx="3994671" cy="369332"/>
          </a:xfrm>
          <a:prstGeom prst="rect">
            <a:avLst/>
          </a:prstGeom>
          <a:noFill/>
        </p:spPr>
        <p:txBody>
          <a:bodyPr wrap="square" rtlCol="0">
            <a:spAutoFit/>
          </a:bodyPr>
          <a:lstStyle/>
          <a:p>
            <a:r>
              <a:rPr lang="it-IT" dirty="0">
                <a:solidFill>
                  <a:schemeClr val="bg2">
                    <a:lumMod val="90000"/>
                  </a:schemeClr>
                </a:solidFill>
              </a:rPr>
              <a:t>M.A. Crivellaro </a:t>
            </a:r>
            <a:r>
              <a:rPr lang="it-IT" dirty="0" err="1">
                <a:solidFill>
                  <a:schemeClr val="bg2">
                    <a:lumMod val="90000"/>
                  </a:schemeClr>
                </a:solidFill>
              </a:rPr>
              <a:t>Pneumotrieste</a:t>
            </a:r>
            <a:r>
              <a:rPr lang="it-IT" dirty="0">
                <a:solidFill>
                  <a:schemeClr val="bg2">
                    <a:lumMod val="90000"/>
                  </a:schemeClr>
                </a:solidFill>
              </a:rPr>
              <a:t> 2026 </a:t>
            </a:r>
          </a:p>
        </p:txBody>
      </p:sp>
      <p:cxnSp>
        <p:nvCxnSpPr>
          <p:cNvPr id="22" name="Connettore diritto 21">
            <a:extLst>
              <a:ext uri="{FF2B5EF4-FFF2-40B4-BE49-F238E27FC236}">
                <a16:creationId xmlns:a16="http://schemas.microsoft.com/office/drawing/2014/main" id="{8B8526E5-A5B9-9286-87F1-44BC4EA086F7}"/>
              </a:ext>
            </a:extLst>
          </p:cNvPr>
          <p:cNvCxnSpPr/>
          <p:nvPr/>
        </p:nvCxnSpPr>
        <p:spPr>
          <a:xfrm>
            <a:off x="3141233" y="1183341"/>
            <a:ext cx="0" cy="5325035"/>
          </a:xfrm>
          <a:prstGeom prst="line">
            <a:avLst/>
          </a:prstGeom>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4C811B88-1BDA-B183-D600-7B8B9C7EA5BC}"/>
              </a:ext>
            </a:extLst>
          </p:cNvPr>
          <p:cNvSpPr/>
          <p:nvPr/>
        </p:nvSpPr>
        <p:spPr>
          <a:xfrm>
            <a:off x="381862" y="4668824"/>
            <a:ext cx="11212945" cy="67097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diritto 11">
            <a:extLst>
              <a:ext uri="{FF2B5EF4-FFF2-40B4-BE49-F238E27FC236}">
                <a16:creationId xmlns:a16="http://schemas.microsoft.com/office/drawing/2014/main" id="{A8394555-D5BA-5D43-8340-5411FFB5455E}"/>
              </a:ext>
            </a:extLst>
          </p:cNvPr>
          <p:cNvCxnSpPr>
            <a:cxnSpLocks/>
          </p:cNvCxnSpPr>
          <p:nvPr/>
        </p:nvCxnSpPr>
        <p:spPr>
          <a:xfrm flipV="1">
            <a:off x="530534" y="2261905"/>
            <a:ext cx="10962042" cy="37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163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8" name="CasellaDiTesto 10">
            <a:extLst>
              <a:ext uri="{FF2B5EF4-FFF2-40B4-BE49-F238E27FC236}">
                <a16:creationId xmlns:a16="http://schemas.microsoft.com/office/drawing/2014/main" id="{0A1F8680-8418-46B5-BD3B-03298C634D42}"/>
              </a:ext>
            </a:extLst>
          </p:cNvPr>
          <p:cNvSpPr txBox="1">
            <a:spLocks noChangeArrowheads="1"/>
          </p:cNvSpPr>
          <p:nvPr/>
        </p:nvSpPr>
        <p:spPr bwMode="auto">
          <a:xfrm>
            <a:off x="7143884" y="6336565"/>
            <a:ext cx="4572000" cy="256545"/>
          </a:xfrm>
          <a:prstGeom prst="rect">
            <a:avLst/>
          </a:prstGeom>
          <a:noFill/>
          <a:ln>
            <a:noFill/>
          </a:ln>
        </p:spPr>
        <p:txBody>
          <a:bodyPr>
            <a:spAutoFit/>
          </a:bodyPr>
          <a:lstStyle>
            <a:lvl1pPr>
              <a:defRPr sz="3200" b="1">
                <a:solidFill>
                  <a:schemeClr val="tx1"/>
                </a:solidFill>
                <a:latin typeface="Arial Unicode MS" panose="020B0604020202020204" pitchFamily="34" charset="-128"/>
                <a:cs typeface="Arial" panose="020B0604020202020204" pitchFamily="34" charset="0"/>
              </a:defRPr>
            </a:lvl1pPr>
            <a:lvl2pPr marL="742950" indent="-285750">
              <a:defRPr sz="3200" b="1">
                <a:solidFill>
                  <a:schemeClr val="tx1"/>
                </a:solidFill>
                <a:latin typeface="Arial Unicode MS" panose="020B0604020202020204" pitchFamily="34" charset="-128"/>
                <a:cs typeface="Arial" panose="020B0604020202020204" pitchFamily="34" charset="0"/>
              </a:defRPr>
            </a:lvl2pPr>
            <a:lvl3pPr marL="1143000" indent="-228600">
              <a:defRPr sz="3200" b="1">
                <a:solidFill>
                  <a:schemeClr val="tx1"/>
                </a:solidFill>
                <a:latin typeface="Arial Unicode MS" panose="020B0604020202020204" pitchFamily="34" charset="-128"/>
                <a:cs typeface="Arial" panose="020B0604020202020204" pitchFamily="34" charset="0"/>
              </a:defRPr>
            </a:lvl3pPr>
            <a:lvl4pPr marL="1600200" indent="-228600">
              <a:defRPr sz="3200" b="1">
                <a:solidFill>
                  <a:schemeClr val="tx1"/>
                </a:solidFill>
                <a:latin typeface="Arial Unicode MS" panose="020B0604020202020204" pitchFamily="34" charset="-128"/>
                <a:cs typeface="Arial" panose="020B0604020202020204" pitchFamily="34" charset="0"/>
              </a:defRPr>
            </a:lvl4pPr>
            <a:lvl5pPr marL="2057400" indent="-228600">
              <a:defRPr sz="3200" b="1">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Unicode MS" panose="020B0604020202020204" pitchFamily="34" charset="-128"/>
                <a:cs typeface="Arial" panose="020B0604020202020204" pitchFamily="34" charset="0"/>
              </a:defRPr>
            </a:lvl9pPr>
          </a:lstStyle>
          <a:p>
            <a:pPr algn="r">
              <a:defRPr/>
            </a:pPr>
            <a:r>
              <a:rPr lang="it-IT" altLang="it-IT" sz="1067" b="0" i="1" dirty="0" err="1">
                <a:solidFill>
                  <a:schemeClr val="bg1">
                    <a:lumMod val="50000"/>
                  </a:schemeClr>
                </a:solidFill>
                <a:latin typeface="Helvetica" charset="0"/>
                <a:ea typeface="Helvetica" charset="0"/>
                <a:cs typeface="Helvetica" charset="0"/>
              </a:rPr>
              <a:t>Tsuge</a:t>
            </a:r>
            <a:r>
              <a:rPr lang="it-IT" altLang="it-IT" sz="1067" b="0" i="1" dirty="0">
                <a:solidFill>
                  <a:schemeClr val="bg1">
                    <a:lumMod val="50000"/>
                  </a:schemeClr>
                </a:solidFill>
                <a:latin typeface="Helvetica" charset="0"/>
                <a:ea typeface="Helvetica" charset="0"/>
                <a:cs typeface="Helvetica" charset="0"/>
              </a:rPr>
              <a:t>, M. et al., Children 2021, 8, 1067</a:t>
            </a:r>
          </a:p>
        </p:txBody>
      </p:sp>
      <p:pic>
        <p:nvPicPr>
          <p:cNvPr id="86019" name="Immagine 6">
            <a:extLst>
              <a:ext uri="{FF2B5EF4-FFF2-40B4-BE49-F238E27FC236}">
                <a16:creationId xmlns:a16="http://schemas.microsoft.com/office/drawing/2014/main" id="{597BEE47-4962-4697-BC74-C93DBF2BE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4" y="2372784"/>
            <a:ext cx="5568951" cy="315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Immagine 8">
            <a:extLst>
              <a:ext uri="{FF2B5EF4-FFF2-40B4-BE49-F238E27FC236}">
                <a16:creationId xmlns:a16="http://schemas.microsoft.com/office/drawing/2014/main" id="{ACB1CE63-CB00-4F6E-80C7-82E112B9B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1308100"/>
            <a:ext cx="5391151" cy="470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CasellaDiTesto 6">
            <a:extLst>
              <a:ext uri="{FF2B5EF4-FFF2-40B4-BE49-F238E27FC236}">
                <a16:creationId xmlns:a16="http://schemas.microsoft.com/office/drawing/2014/main" id="{34871579-E49A-44C7-B3A6-D86EE5CFC5EE}"/>
              </a:ext>
            </a:extLst>
          </p:cNvPr>
          <p:cNvSpPr txBox="1">
            <a:spLocks noChangeArrowheads="1"/>
          </p:cNvSpPr>
          <p:nvPr/>
        </p:nvSpPr>
        <p:spPr bwMode="auto">
          <a:xfrm>
            <a:off x="10068984" y="6582834"/>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r>
              <a:rPr lang="it-IT" altLang="it-IT" sz="1200" b="1">
                <a:solidFill>
                  <a:srgbClr val="FFFFFF"/>
                </a:solidFill>
                <a:latin typeface="Calibri" panose="020F0502020204030204" pitchFamily="34" charset="0"/>
                <a:cs typeface="Arial" panose="020B0604020202020204" pitchFamily="34" charset="0"/>
              </a:rPr>
              <a:t>84</a:t>
            </a:r>
          </a:p>
        </p:txBody>
      </p:sp>
      <p:sp>
        <p:nvSpPr>
          <p:cNvPr id="86022" name="Titolo 1">
            <a:extLst>
              <a:ext uri="{FF2B5EF4-FFF2-40B4-BE49-F238E27FC236}">
                <a16:creationId xmlns:a16="http://schemas.microsoft.com/office/drawing/2014/main" id="{477EB5E0-CF12-405F-A4DA-7CD7580EC4E5}"/>
              </a:ext>
            </a:extLst>
          </p:cNvPr>
          <p:cNvSpPr>
            <a:spLocks noGrp="1" noChangeArrowheads="1"/>
          </p:cNvSpPr>
          <p:nvPr>
            <p:ph type="title"/>
          </p:nvPr>
        </p:nvSpPr>
        <p:spPr/>
        <p:txBody>
          <a:bodyPr/>
          <a:lstStyle/>
          <a:p>
            <a:r>
              <a:rPr lang="it-IT" altLang="it-IT">
                <a:latin typeface="Helvetica" panose="020B0604020202020204" pitchFamily="34" charset="0"/>
                <a:cs typeface="Helvetica" panose="020B0604020202020204" pitchFamily="34" charset="0"/>
              </a:rPr>
              <a:t>La Marcia Allergica. </a:t>
            </a:r>
            <a:br>
              <a:rPr lang="it-IT" altLang="it-IT">
                <a:latin typeface="Helvetica" panose="020B0604020202020204" pitchFamily="34" charset="0"/>
                <a:cs typeface="Helvetica" panose="020B0604020202020204" pitchFamily="34" charset="0"/>
              </a:rPr>
            </a:br>
            <a:r>
              <a:rPr lang="it-IT" altLang="it-IT" sz="2400">
                <a:latin typeface="Helvetica" panose="020B0604020202020204" pitchFamily="34" charset="0"/>
                <a:cs typeface="Helvetica" panose="020B0604020202020204" pitchFamily="34" charset="0"/>
              </a:rPr>
              <a:t>Review: Current Insight into Atopic March</a:t>
            </a:r>
          </a:p>
        </p:txBody>
      </p:sp>
      <p:grpSp>
        <p:nvGrpSpPr>
          <p:cNvPr id="2" name="Group 1">
            <a:extLst>
              <a:ext uri="{FF2B5EF4-FFF2-40B4-BE49-F238E27FC236}">
                <a16:creationId xmlns:a16="http://schemas.microsoft.com/office/drawing/2014/main" id="{E85D250A-0BB9-CFA3-FF08-AFE7FDB18DFC}"/>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C180AE02-4533-0652-2C46-3C377137A416}"/>
                </a:ext>
              </a:extLst>
            </p:cNvPr>
            <p:cNvPicPr/>
            <p:nvPr/>
          </p:nvPicPr>
          <p:blipFill>
            <a:blip r:embed="rId4"/>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D23B94BF-27B0-7E9D-38AE-063F3ABC36E3}"/>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E7459823-1164-FD30-89DD-67C5E4957FBA}"/>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3FAE0D4F-3FB5-6895-AA84-DE32C48CA53F}"/>
              </a:ext>
            </a:extLst>
          </p:cNvPr>
          <p:cNvPicPr/>
          <p:nvPr/>
        </p:nvPicPr>
        <p:blipFill>
          <a:blip r:embed="rId5"/>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832E5136-F592-F572-2EB1-437BE219F988}"/>
              </a:ext>
            </a:extLst>
          </p:cNvPr>
          <p:cNvPicPr/>
          <p:nvPr/>
        </p:nvPicPr>
        <p:blipFill>
          <a:blip r:embed="rId6"/>
          <a:stretch/>
        </p:blipFill>
        <p:spPr>
          <a:xfrm>
            <a:off x="11604240" y="20520"/>
            <a:ext cx="363960" cy="549720"/>
          </a:xfrm>
          <a:prstGeom prst="rect">
            <a:avLst/>
          </a:prstGeom>
          <a:ln w="0">
            <a:noFill/>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Segnaposto contenuto 6">
            <a:extLst>
              <a:ext uri="{FF2B5EF4-FFF2-40B4-BE49-F238E27FC236}">
                <a16:creationId xmlns:a16="http://schemas.microsoft.com/office/drawing/2014/main" id="{466A9CA2-6FF6-4862-B53C-72CF8CBBB69E}"/>
              </a:ext>
            </a:extLst>
          </p:cNvPr>
          <p:cNvSpPr>
            <a:spLocks noGrp="1" noChangeArrowheads="1"/>
          </p:cNvSpPr>
          <p:nvPr>
            <p:ph idx="1"/>
          </p:nvPr>
        </p:nvSpPr>
        <p:spPr>
          <a:xfrm>
            <a:off x="4751918" y="2468033"/>
            <a:ext cx="6951133" cy="3160184"/>
          </a:xfrm>
        </p:spPr>
        <p:txBody>
          <a:bodyPr>
            <a:normAutofit fontScale="92500"/>
          </a:bodyPr>
          <a:lstStyle/>
          <a:p>
            <a:r>
              <a:rPr lang="it-IT" altLang="it-IT" sz="1600">
                <a:latin typeface="Helvetica" panose="020B0604020202020204" pitchFamily="34" charset="0"/>
                <a:cs typeface="Helvetica" panose="020B0604020202020204" pitchFamily="34" charset="0"/>
              </a:rPr>
              <a:t>Potential trajectories of disease progression toward asthma and AR</a:t>
            </a:r>
          </a:p>
          <a:p>
            <a:r>
              <a:rPr lang="it-IT" altLang="it-IT" sz="1600">
                <a:latin typeface="Helvetica" panose="020B0604020202020204" pitchFamily="34" charset="0"/>
                <a:cs typeface="Helvetica" panose="020B0604020202020204" pitchFamily="34" charset="0"/>
              </a:rPr>
              <a:t>in patients with AD initially (the atopic march). </a:t>
            </a:r>
          </a:p>
          <a:p>
            <a:r>
              <a:rPr lang="it-IT" altLang="it-IT" sz="1600">
                <a:latin typeface="Helvetica" panose="020B0604020202020204" pitchFamily="34" charset="0"/>
                <a:cs typeface="Helvetica" panose="020B0604020202020204" pitchFamily="34" charset="0"/>
              </a:rPr>
              <a:t>The majority of patients with AD do not have either of these atopic comorbidities (1). </a:t>
            </a:r>
          </a:p>
          <a:p>
            <a:r>
              <a:rPr lang="it-IT" altLang="it-IT" sz="1600">
                <a:latin typeface="Helvetica" panose="020B0604020202020204" pitchFamily="34" charset="0"/>
                <a:cs typeface="Helvetica" panose="020B0604020202020204" pitchFamily="34" charset="0"/>
              </a:rPr>
              <a:t>The subsets of patients at highest risk for the atopic march to asthma (2), AR (3), or both (4) tend to have more severe persistent disease, early sensitization, and a family history of atopy. </a:t>
            </a:r>
          </a:p>
          <a:p>
            <a:r>
              <a:rPr lang="it-IT" altLang="it-IT" sz="1600">
                <a:latin typeface="Helvetica" panose="020B0604020202020204" pitchFamily="34" charset="0"/>
                <a:cs typeface="Helvetica" panose="020B0604020202020204" pitchFamily="34" charset="0"/>
              </a:rPr>
              <a:t>Although it is most common for AD to be the first component</a:t>
            </a:r>
          </a:p>
          <a:p>
            <a:r>
              <a:rPr lang="it-IT" altLang="it-IT" sz="1600">
                <a:latin typeface="Helvetica" panose="020B0604020202020204" pitchFamily="34" charset="0"/>
                <a:cs typeface="Helvetica" panose="020B0604020202020204" pitchFamily="34" charset="0"/>
              </a:rPr>
              <a:t>of the atopic march, AD can also follow the development of asthma or AR.</a:t>
            </a:r>
          </a:p>
          <a:p>
            <a:r>
              <a:rPr lang="it-IT" altLang="it-IT" sz="1600">
                <a:latin typeface="Helvetica" panose="020B0604020202020204" pitchFamily="34" charset="0"/>
                <a:cs typeface="Helvetica" panose="020B0604020202020204" pitchFamily="34" charset="0"/>
              </a:rPr>
              <a:t>FA also occurs frequently in children with AD and not infrequently precedes</a:t>
            </a:r>
          </a:p>
        </p:txBody>
      </p:sp>
      <p:sp>
        <p:nvSpPr>
          <p:cNvPr id="125956" name="Rettangolo 5">
            <a:extLst>
              <a:ext uri="{FF2B5EF4-FFF2-40B4-BE49-F238E27FC236}">
                <a16:creationId xmlns:a16="http://schemas.microsoft.com/office/drawing/2014/main" id="{8B578DA7-C5A8-4487-A3FC-193F2669886D}"/>
              </a:ext>
            </a:extLst>
          </p:cNvPr>
          <p:cNvSpPr>
            <a:spLocks noChangeArrowheads="1"/>
          </p:cNvSpPr>
          <p:nvPr/>
        </p:nvSpPr>
        <p:spPr bwMode="auto">
          <a:xfrm>
            <a:off x="6889751" y="5941484"/>
            <a:ext cx="4813300" cy="420756"/>
          </a:xfrm>
          <a:prstGeom prst="rect">
            <a:avLst/>
          </a:prstGeom>
          <a:noFill/>
          <a:ln>
            <a:noFill/>
          </a:ln>
        </p:spPr>
        <p:txBody>
          <a:bodyPr>
            <a:spAutoFit/>
          </a:bodyPr>
          <a:lstStyle>
            <a:lvl1pPr>
              <a:defRPr sz="3200" b="1">
                <a:solidFill>
                  <a:schemeClr val="tx1"/>
                </a:solidFill>
                <a:latin typeface="Arial Unicode MS" panose="020B0604020202020204" pitchFamily="34" charset="-128"/>
                <a:ea typeface="ＭＳ Ｐゴシック" panose="020B0600070205080204" pitchFamily="34" charset="-128"/>
              </a:defRPr>
            </a:lvl1pPr>
            <a:lvl2pPr marL="742950" indent="-285750">
              <a:defRPr sz="3200" b="1">
                <a:solidFill>
                  <a:schemeClr val="tx1"/>
                </a:solidFill>
                <a:latin typeface="Arial Unicode MS" panose="020B0604020202020204" pitchFamily="34" charset="-128"/>
                <a:ea typeface="ＭＳ Ｐゴシック" panose="020B0600070205080204" pitchFamily="34" charset="-128"/>
              </a:defRPr>
            </a:lvl2pPr>
            <a:lvl3pPr marL="1143000" indent="-228600">
              <a:defRPr sz="3200" b="1">
                <a:solidFill>
                  <a:schemeClr val="tx1"/>
                </a:solidFill>
                <a:latin typeface="Arial Unicode MS" panose="020B0604020202020204" pitchFamily="34" charset="-128"/>
                <a:ea typeface="ＭＳ Ｐゴシック" panose="020B0600070205080204" pitchFamily="34" charset="-128"/>
              </a:defRPr>
            </a:lvl3pPr>
            <a:lvl4pPr marL="1600200" indent="-228600">
              <a:defRPr sz="3200" b="1">
                <a:solidFill>
                  <a:schemeClr val="tx1"/>
                </a:solidFill>
                <a:latin typeface="Arial Unicode MS" panose="020B0604020202020204" pitchFamily="34" charset="-128"/>
                <a:ea typeface="ＭＳ Ｐゴシック" panose="020B0600070205080204" pitchFamily="34" charset="-128"/>
              </a:defRPr>
            </a:lvl4pPr>
            <a:lvl5pPr marL="2057400" indent="-228600">
              <a:defRPr sz="3200" b="1">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3200" b="1">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3200" b="1">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3200" b="1">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3200" b="1">
                <a:solidFill>
                  <a:schemeClr val="tx1"/>
                </a:solidFill>
                <a:latin typeface="Arial Unicode MS" panose="020B0604020202020204" pitchFamily="34" charset="-128"/>
                <a:ea typeface="ＭＳ Ｐゴシック" panose="020B0600070205080204" pitchFamily="34" charset="-128"/>
              </a:defRPr>
            </a:lvl9pPr>
          </a:lstStyle>
          <a:p>
            <a:pPr algn="r">
              <a:defRPr/>
            </a:pPr>
            <a:r>
              <a:rPr lang="it-IT" altLang="it-IT" sz="1067" b="0" i="1" dirty="0">
                <a:solidFill>
                  <a:schemeClr val="bg1">
                    <a:lumMod val="50000"/>
                  </a:schemeClr>
                </a:solidFill>
                <a:latin typeface="Helvetica" charset="0"/>
                <a:ea typeface="Helvetica" charset="0"/>
                <a:cs typeface="Helvetica" charset="0"/>
              </a:rPr>
              <a:t>(</a:t>
            </a:r>
            <a:r>
              <a:rPr lang="it-IT" altLang="it-IT" sz="1067" b="0" i="1" dirty="0" err="1">
                <a:solidFill>
                  <a:schemeClr val="bg1">
                    <a:lumMod val="50000"/>
                  </a:schemeClr>
                </a:solidFill>
                <a:latin typeface="Helvetica" charset="0"/>
                <a:ea typeface="Helvetica" charset="0"/>
                <a:cs typeface="Helvetica" charset="0"/>
              </a:rPr>
              <a:t>Paller</a:t>
            </a:r>
            <a:r>
              <a:rPr lang="it-IT" altLang="it-IT" sz="1067" b="0" i="1" dirty="0">
                <a:solidFill>
                  <a:schemeClr val="bg1">
                    <a:lumMod val="50000"/>
                  </a:schemeClr>
                </a:solidFill>
                <a:latin typeface="Helvetica" charset="0"/>
                <a:ea typeface="Helvetica" charset="0"/>
                <a:cs typeface="Helvetica" charset="0"/>
              </a:rPr>
              <a:t> et al., </a:t>
            </a:r>
            <a:r>
              <a:rPr lang="it-IT" altLang="it-IT" sz="1067" b="0" i="1" dirty="0" err="1">
                <a:solidFill>
                  <a:schemeClr val="bg1">
                    <a:lumMod val="50000"/>
                  </a:schemeClr>
                </a:solidFill>
                <a:latin typeface="Helvetica" charset="0"/>
                <a:ea typeface="Helvetica" charset="0"/>
                <a:cs typeface="Helvetica" charset="0"/>
              </a:rPr>
              <a:t>J</a:t>
            </a:r>
            <a:r>
              <a:rPr lang="it-IT" altLang="it-IT" sz="1067" b="0" i="1" dirty="0">
                <a:solidFill>
                  <a:schemeClr val="bg1">
                    <a:lumMod val="50000"/>
                  </a:schemeClr>
                </a:solidFill>
                <a:latin typeface="Helvetica" charset="0"/>
                <a:ea typeface="Helvetica" charset="0"/>
                <a:cs typeface="Helvetica" charset="0"/>
              </a:rPr>
              <a:t> </a:t>
            </a:r>
            <a:r>
              <a:rPr lang="it-IT" altLang="it-IT" sz="1067" b="0" i="1" dirty="0" err="1">
                <a:solidFill>
                  <a:schemeClr val="bg1">
                    <a:lumMod val="50000"/>
                  </a:schemeClr>
                </a:solidFill>
                <a:latin typeface="Helvetica" charset="0"/>
                <a:ea typeface="Helvetica" charset="0"/>
                <a:cs typeface="Helvetica" charset="0"/>
              </a:rPr>
              <a:t>Allergy</a:t>
            </a:r>
            <a:r>
              <a:rPr lang="it-IT" altLang="it-IT" sz="1067" b="0" i="1" dirty="0">
                <a:solidFill>
                  <a:schemeClr val="bg1">
                    <a:lumMod val="50000"/>
                  </a:schemeClr>
                </a:solidFill>
                <a:latin typeface="Helvetica" charset="0"/>
                <a:ea typeface="Helvetica" charset="0"/>
                <a:cs typeface="Helvetica" charset="0"/>
              </a:rPr>
              <a:t> </a:t>
            </a:r>
            <a:r>
              <a:rPr lang="it-IT" altLang="it-IT" sz="1067" b="0" i="1" dirty="0" err="1">
                <a:solidFill>
                  <a:schemeClr val="bg1">
                    <a:lumMod val="50000"/>
                  </a:schemeClr>
                </a:solidFill>
                <a:latin typeface="Helvetica" charset="0"/>
                <a:ea typeface="Helvetica" charset="0"/>
                <a:cs typeface="Helvetica" charset="0"/>
              </a:rPr>
              <a:t>Clin</a:t>
            </a:r>
            <a:r>
              <a:rPr lang="it-IT" altLang="it-IT" sz="1067" b="0" i="1" dirty="0">
                <a:solidFill>
                  <a:schemeClr val="bg1">
                    <a:lumMod val="50000"/>
                  </a:schemeClr>
                </a:solidFill>
                <a:latin typeface="Helvetica" charset="0"/>
                <a:ea typeface="Helvetica" charset="0"/>
                <a:cs typeface="Helvetica" charset="0"/>
              </a:rPr>
              <a:t> </a:t>
            </a:r>
            <a:r>
              <a:rPr lang="it-IT" altLang="it-IT" sz="1067" b="0" i="1" dirty="0" err="1">
                <a:solidFill>
                  <a:schemeClr val="bg1">
                    <a:lumMod val="50000"/>
                  </a:schemeClr>
                </a:solidFill>
                <a:latin typeface="Helvetica" charset="0"/>
                <a:ea typeface="Helvetica" charset="0"/>
                <a:cs typeface="Helvetica" charset="0"/>
              </a:rPr>
              <a:t>Immunol</a:t>
            </a:r>
            <a:r>
              <a:rPr lang="it-IT" altLang="it-IT" sz="1067" b="0" i="1" dirty="0">
                <a:solidFill>
                  <a:schemeClr val="bg1">
                    <a:lumMod val="50000"/>
                  </a:schemeClr>
                </a:solidFill>
                <a:latin typeface="Helvetica" charset="0"/>
                <a:ea typeface="Helvetica" charset="0"/>
                <a:cs typeface="Helvetica" charset="0"/>
              </a:rPr>
              <a:t> 2019)</a:t>
            </a:r>
          </a:p>
          <a:p>
            <a:pPr algn="r">
              <a:defRPr/>
            </a:pPr>
            <a:r>
              <a:rPr lang="it-IT" altLang="it-IT" sz="1067" b="0" dirty="0">
                <a:solidFill>
                  <a:schemeClr val="bg1">
                    <a:lumMod val="50000"/>
                  </a:schemeClr>
                </a:solidFill>
                <a:latin typeface="Helvetica" charset="0"/>
                <a:ea typeface="Helvetica" charset="0"/>
                <a:cs typeface="Helvetica" charset="0"/>
              </a:rPr>
              <a:t>© 2019  PROGETTO LIBRA • </a:t>
            </a:r>
            <a:r>
              <a:rPr lang="it-IT" altLang="it-IT" sz="1067" b="0" dirty="0" err="1">
                <a:solidFill>
                  <a:schemeClr val="bg1">
                    <a:lumMod val="50000"/>
                  </a:schemeClr>
                </a:solidFill>
                <a:latin typeface="Helvetica" charset="0"/>
                <a:ea typeface="Helvetica" charset="0"/>
                <a:cs typeface="Helvetica" charset="0"/>
              </a:rPr>
              <a:t>www.progetto-aria.it</a:t>
            </a:r>
            <a:endParaRPr lang="it-IT" altLang="it-IT" sz="1067" b="0" dirty="0">
              <a:solidFill>
                <a:schemeClr val="bg1">
                  <a:lumMod val="50000"/>
                </a:schemeClr>
              </a:solidFill>
              <a:latin typeface="Helvetica" charset="0"/>
              <a:ea typeface="Helvetica" charset="0"/>
              <a:cs typeface="Helvetica" charset="0"/>
            </a:endParaRPr>
          </a:p>
        </p:txBody>
      </p:sp>
      <p:pic>
        <p:nvPicPr>
          <p:cNvPr id="87044" name="Immagine 2">
            <a:extLst>
              <a:ext uri="{FF2B5EF4-FFF2-40B4-BE49-F238E27FC236}">
                <a16:creationId xmlns:a16="http://schemas.microsoft.com/office/drawing/2014/main" id="{664CB573-07F7-4105-922B-58CB6DD12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1" r="6718"/>
          <a:stretch>
            <a:fillRect/>
          </a:stretch>
        </p:blipFill>
        <p:spPr bwMode="auto">
          <a:xfrm>
            <a:off x="478367" y="2493433"/>
            <a:ext cx="4148667" cy="287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itolo 1">
            <a:extLst>
              <a:ext uri="{FF2B5EF4-FFF2-40B4-BE49-F238E27FC236}">
                <a16:creationId xmlns:a16="http://schemas.microsoft.com/office/drawing/2014/main" id="{BCADFDC8-E642-49C2-BA4F-2EE5C108F37B}"/>
              </a:ext>
            </a:extLst>
          </p:cNvPr>
          <p:cNvSpPr>
            <a:spLocks noGrp="1" noChangeArrowheads="1"/>
          </p:cNvSpPr>
          <p:nvPr>
            <p:ph type="title"/>
          </p:nvPr>
        </p:nvSpPr>
        <p:spPr>
          <a:xfrm>
            <a:off x="476116" y="1016241"/>
            <a:ext cx="11239768" cy="1093744"/>
          </a:xfrm>
        </p:spPr>
        <p:txBody>
          <a:bodyPr>
            <a:noAutofit/>
          </a:bodyPr>
          <a:lstStyle/>
          <a:p>
            <a:r>
              <a:rPr lang="it-IT" altLang="it-IT" sz="3600" dirty="0" err="1">
                <a:latin typeface="Helvetica" panose="020B0604020202020204" pitchFamily="34" charset="0"/>
                <a:cs typeface="Helvetica" panose="020B0604020202020204" pitchFamily="34" charset="0"/>
              </a:rPr>
              <a:t>Rostrum</a:t>
            </a:r>
            <a:r>
              <a:rPr lang="it-IT" altLang="it-IT" sz="3600" dirty="0">
                <a:latin typeface="Helvetica" panose="020B0604020202020204" pitchFamily="34" charset="0"/>
                <a:cs typeface="Helvetica" panose="020B0604020202020204" pitchFamily="34" charset="0"/>
              </a:rPr>
              <a:t> - The </a:t>
            </a:r>
            <a:r>
              <a:rPr lang="it-IT" altLang="it-IT" sz="3600" dirty="0" err="1">
                <a:latin typeface="Helvetica" panose="020B0604020202020204" pitchFamily="34" charset="0"/>
                <a:cs typeface="Helvetica" panose="020B0604020202020204" pitchFamily="34" charset="0"/>
              </a:rPr>
              <a:t>atopic</a:t>
            </a:r>
            <a:r>
              <a:rPr lang="it-IT" altLang="it-IT" sz="3600" dirty="0">
                <a:latin typeface="Helvetica" panose="020B0604020202020204" pitchFamily="34" charset="0"/>
                <a:cs typeface="Helvetica" panose="020B0604020202020204" pitchFamily="34" charset="0"/>
              </a:rPr>
              <a:t> march and </a:t>
            </a:r>
            <a:r>
              <a:rPr lang="it-IT" altLang="it-IT" sz="3600" dirty="0" err="1">
                <a:latin typeface="Helvetica" panose="020B0604020202020204" pitchFamily="34" charset="0"/>
                <a:cs typeface="Helvetica" panose="020B0604020202020204" pitchFamily="34" charset="0"/>
              </a:rPr>
              <a:t>atopic</a:t>
            </a:r>
            <a:r>
              <a:rPr lang="it-IT" altLang="it-IT" sz="3600" dirty="0">
                <a:latin typeface="Helvetica" panose="020B0604020202020204" pitchFamily="34" charset="0"/>
                <a:cs typeface="Helvetica" panose="020B0604020202020204" pitchFamily="34" charset="0"/>
              </a:rPr>
              <a:t> </a:t>
            </a:r>
            <a:r>
              <a:rPr lang="it-IT" altLang="it-IT" sz="3600" dirty="0" err="1">
                <a:latin typeface="Helvetica" panose="020B0604020202020204" pitchFamily="34" charset="0"/>
                <a:cs typeface="Helvetica" panose="020B0604020202020204" pitchFamily="34" charset="0"/>
              </a:rPr>
              <a:t>multimorbidity</a:t>
            </a:r>
            <a:r>
              <a:rPr lang="it-IT" altLang="it-IT" sz="3600" dirty="0">
                <a:latin typeface="Helvetica" panose="020B0604020202020204" pitchFamily="34" charset="0"/>
                <a:cs typeface="Helvetica" panose="020B0604020202020204" pitchFamily="34" charset="0"/>
              </a:rPr>
              <a:t>: Many </a:t>
            </a:r>
            <a:r>
              <a:rPr lang="it-IT" altLang="it-IT" sz="3600" dirty="0" err="1">
                <a:latin typeface="Helvetica" panose="020B0604020202020204" pitchFamily="34" charset="0"/>
                <a:cs typeface="Helvetica" panose="020B0604020202020204" pitchFamily="34" charset="0"/>
              </a:rPr>
              <a:t>trajectories</a:t>
            </a:r>
            <a:r>
              <a:rPr lang="it-IT" altLang="it-IT" sz="3600" dirty="0">
                <a:latin typeface="Helvetica" panose="020B0604020202020204" pitchFamily="34" charset="0"/>
                <a:cs typeface="Helvetica" panose="020B0604020202020204" pitchFamily="34" charset="0"/>
              </a:rPr>
              <a:t>, </a:t>
            </a:r>
            <a:r>
              <a:rPr lang="it-IT" altLang="it-IT" sz="3600" dirty="0" err="1">
                <a:latin typeface="Helvetica" panose="020B0604020202020204" pitchFamily="34" charset="0"/>
                <a:cs typeface="Helvetica" panose="020B0604020202020204" pitchFamily="34" charset="0"/>
              </a:rPr>
              <a:t>many</a:t>
            </a:r>
            <a:r>
              <a:rPr lang="it-IT" altLang="it-IT" sz="3600" dirty="0">
                <a:latin typeface="Helvetica" panose="020B0604020202020204" pitchFamily="34" charset="0"/>
                <a:cs typeface="Helvetica" panose="020B0604020202020204" pitchFamily="34" charset="0"/>
              </a:rPr>
              <a:t> pathways</a:t>
            </a:r>
          </a:p>
        </p:txBody>
      </p:sp>
      <p:grpSp>
        <p:nvGrpSpPr>
          <p:cNvPr id="2" name="Group 1">
            <a:extLst>
              <a:ext uri="{FF2B5EF4-FFF2-40B4-BE49-F238E27FC236}">
                <a16:creationId xmlns:a16="http://schemas.microsoft.com/office/drawing/2014/main" id="{8B48E6D6-999B-02D7-C7F7-3F4288A57C0C}"/>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30B9A56C-DF50-48CB-E3EB-63DA9CB748FE}"/>
                </a:ext>
              </a:extLst>
            </p:cNvPr>
            <p:cNvPicPr/>
            <p:nvPr/>
          </p:nvPicPr>
          <p:blipFill>
            <a:blip r:embed="rId4"/>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D3F84346-6DC3-3B68-93FC-5DFADF36EFCA}"/>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7E0275A0-2638-87BC-05C7-716FA9008151}"/>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F896C9F4-164F-DC41-D407-0E85BA0B2071}"/>
              </a:ext>
            </a:extLst>
          </p:cNvPr>
          <p:cNvPicPr/>
          <p:nvPr/>
        </p:nvPicPr>
        <p:blipFill>
          <a:blip r:embed="rId5"/>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B098B9F3-3E48-E9D6-67B7-D83B7206E810}"/>
              </a:ext>
            </a:extLst>
          </p:cNvPr>
          <p:cNvPicPr/>
          <p:nvPr/>
        </p:nvPicPr>
        <p:blipFill>
          <a:blip r:embed="rId6"/>
          <a:stretch/>
        </p:blipFill>
        <p:spPr>
          <a:xfrm>
            <a:off x="11604240" y="20520"/>
            <a:ext cx="363960" cy="549720"/>
          </a:xfrm>
          <a:prstGeom prst="rect">
            <a:avLst/>
          </a:prstGeom>
          <a:ln w="0">
            <a:noFill/>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A7987B4-CE85-47B6-B8B5-E1D9C5E622DE}"/>
              </a:ext>
            </a:extLst>
          </p:cNvPr>
          <p:cNvPicPr>
            <a:picLocks noChangeAspect="1"/>
          </p:cNvPicPr>
          <p:nvPr/>
        </p:nvPicPr>
        <p:blipFill>
          <a:blip r:embed="rId2"/>
          <a:stretch>
            <a:fillRect/>
          </a:stretch>
        </p:blipFill>
        <p:spPr>
          <a:xfrm>
            <a:off x="1518598" y="599400"/>
            <a:ext cx="9154803" cy="6220973"/>
          </a:xfrm>
          <a:prstGeom prst="rect">
            <a:avLst/>
          </a:prstGeom>
        </p:spPr>
      </p:pic>
      <p:grpSp>
        <p:nvGrpSpPr>
          <p:cNvPr id="3" name="Group 1">
            <a:extLst>
              <a:ext uri="{FF2B5EF4-FFF2-40B4-BE49-F238E27FC236}">
                <a16:creationId xmlns:a16="http://schemas.microsoft.com/office/drawing/2014/main" id="{C65BA402-3A89-8809-CD3A-99824287BFD4}"/>
              </a:ext>
            </a:extLst>
          </p:cNvPr>
          <p:cNvGrpSpPr/>
          <p:nvPr/>
        </p:nvGrpSpPr>
        <p:grpSpPr>
          <a:xfrm>
            <a:off x="1709640" y="38160"/>
            <a:ext cx="9327960" cy="541440"/>
            <a:chOff x="1709640" y="38160"/>
            <a:chExt cx="9327960" cy="541440"/>
          </a:xfrm>
        </p:grpSpPr>
        <p:pic>
          <p:nvPicPr>
            <p:cNvPr id="4" name="Text Box 12">
              <a:extLst>
                <a:ext uri="{FF2B5EF4-FFF2-40B4-BE49-F238E27FC236}">
                  <a16:creationId xmlns:a16="http://schemas.microsoft.com/office/drawing/2014/main" id="{ECF61C8A-FDCA-1CC8-8F2A-697F0DA71459}"/>
                </a:ext>
              </a:extLst>
            </p:cNvPr>
            <p:cNvPicPr/>
            <p:nvPr/>
          </p:nvPicPr>
          <p:blipFill>
            <a:blip r:embed="rId3"/>
            <a:stretch/>
          </p:blipFill>
          <p:spPr>
            <a:xfrm>
              <a:off x="1709640" y="38160"/>
              <a:ext cx="9327960" cy="541440"/>
            </a:xfrm>
            <a:prstGeom prst="rect">
              <a:avLst/>
            </a:prstGeom>
            <a:ln w="0">
              <a:noFill/>
            </a:ln>
          </p:spPr>
        </p:pic>
        <p:sp>
          <p:nvSpPr>
            <p:cNvPr id="5" name="CustomShape 2">
              <a:extLst>
                <a:ext uri="{FF2B5EF4-FFF2-40B4-BE49-F238E27FC236}">
                  <a16:creationId xmlns:a16="http://schemas.microsoft.com/office/drawing/2014/main" id="{94532C1F-902C-6CA0-F246-5176B485E859}"/>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6" name="CustomShape 3">
            <a:extLst>
              <a:ext uri="{FF2B5EF4-FFF2-40B4-BE49-F238E27FC236}">
                <a16:creationId xmlns:a16="http://schemas.microsoft.com/office/drawing/2014/main" id="{68B4174C-25D5-8B37-3A8F-B4A8E42811C3}"/>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7" name="Picture 2">
            <a:extLst>
              <a:ext uri="{FF2B5EF4-FFF2-40B4-BE49-F238E27FC236}">
                <a16:creationId xmlns:a16="http://schemas.microsoft.com/office/drawing/2014/main" id="{0AE38E63-A75C-7DE3-DF53-F1C160C44A8C}"/>
              </a:ext>
            </a:extLst>
          </p:cNvPr>
          <p:cNvPicPr/>
          <p:nvPr/>
        </p:nvPicPr>
        <p:blipFill>
          <a:blip r:embed="rId4"/>
          <a:srcRect l="11629" t="29346" r="14194" b="30924"/>
          <a:stretch/>
        </p:blipFill>
        <p:spPr>
          <a:xfrm>
            <a:off x="0" y="42480"/>
            <a:ext cx="1709280" cy="430920"/>
          </a:xfrm>
          <a:prstGeom prst="rect">
            <a:avLst/>
          </a:prstGeom>
          <a:ln w="0">
            <a:noFill/>
          </a:ln>
        </p:spPr>
      </p:pic>
      <p:pic>
        <p:nvPicPr>
          <p:cNvPr id="8" name="Picture 3">
            <a:extLst>
              <a:ext uri="{FF2B5EF4-FFF2-40B4-BE49-F238E27FC236}">
                <a16:creationId xmlns:a16="http://schemas.microsoft.com/office/drawing/2014/main" id="{A95CB60C-FB3A-5903-0BB4-33329E4930C0}"/>
              </a:ext>
            </a:extLst>
          </p:cNvPr>
          <p:cNvPicPr/>
          <p:nvPr/>
        </p:nvPicPr>
        <p:blipFill>
          <a:blip r:embed="rId5"/>
          <a:stretch/>
        </p:blipFill>
        <p:spPr>
          <a:xfrm>
            <a:off x="11604240" y="20520"/>
            <a:ext cx="363960" cy="549720"/>
          </a:xfrm>
          <a:prstGeom prst="rect">
            <a:avLst/>
          </a:prstGeom>
          <a:ln w="0">
            <a:noFill/>
          </a:ln>
        </p:spPr>
      </p:pic>
    </p:spTree>
    <p:extLst>
      <p:ext uri="{BB962C8B-B14F-4D97-AF65-F5344CB8AC3E}">
        <p14:creationId xmlns:p14="http://schemas.microsoft.com/office/powerpoint/2010/main" val="8436129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5C2A6CD-9326-46C9-B8A1-7C70472BD659}"/>
              </a:ext>
            </a:extLst>
          </p:cNvPr>
          <p:cNvPicPr>
            <a:picLocks noChangeAspect="1"/>
          </p:cNvPicPr>
          <p:nvPr/>
        </p:nvPicPr>
        <p:blipFill>
          <a:blip r:embed="rId2"/>
          <a:stretch>
            <a:fillRect/>
          </a:stretch>
        </p:blipFill>
        <p:spPr>
          <a:xfrm>
            <a:off x="3101513" y="223520"/>
            <a:ext cx="5988973" cy="6177280"/>
          </a:xfrm>
          <a:prstGeom prst="rect">
            <a:avLst/>
          </a:prstGeom>
          <a:ln w="38100">
            <a:solidFill>
              <a:schemeClr val="accent1">
                <a:lumMod val="60000"/>
                <a:lumOff val="40000"/>
              </a:schemeClr>
            </a:solidFill>
          </a:ln>
        </p:spPr>
      </p:pic>
      <p:sp>
        <p:nvSpPr>
          <p:cNvPr id="6" name="Freccia a destra 5">
            <a:extLst>
              <a:ext uri="{FF2B5EF4-FFF2-40B4-BE49-F238E27FC236}">
                <a16:creationId xmlns:a16="http://schemas.microsoft.com/office/drawing/2014/main" id="{605062D4-A7F8-4ECF-9A9E-49FF5CD07E49}"/>
              </a:ext>
            </a:extLst>
          </p:cNvPr>
          <p:cNvSpPr/>
          <p:nvPr/>
        </p:nvSpPr>
        <p:spPr>
          <a:xfrm>
            <a:off x="2692400" y="1868247"/>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a:extLst>
              <a:ext uri="{FF2B5EF4-FFF2-40B4-BE49-F238E27FC236}">
                <a16:creationId xmlns:a16="http://schemas.microsoft.com/office/drawing/2014/main" id="{FD3D5137-172C-4F63-9C3A-A3F024D5C108}"/>
              </a:ext>
            </a:extLst>
          </p:cNvPr>
          <p:cNvSpPr/>
          <p:nvPr/>
        </p:nvSpPr>
        <p:spPr>
          <a:xfrm>
            <a:off x="2692400" y="3996766"/>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a16="http://schemas.microsoft.com/office/drawing/2014/main" id="{BFB1CCFD-6F4E-439B-B158-60AB8B22B928}"/>
              </a:ext>
            </a:extLst>
          </p:cNvPr>
          <p:cNvSpPr/>
          <p:nvPr/>
        </p:nvSpPr>
        <p:spPr>
          <a:xfrm rot="19565528">
            <a:off x="3790329" y="4529183"/>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a:extLst>
              <a:ext uri="{FF2B5EF4-FFF2-40B4-BE49-F238E27FC236}">
                <a16:creationId xmlns:a16="http://schemas.microsoft.com/office/drawing/2014/main" id="{B35135B0-58DB-480D-B036-7F9CD8F0118D}"/>
              </a:ext>
            </a:extLst>
          </p:cNvPr>
          <p:cNvSpPr/>
          <p:nvPr/>
        </p:nvSpPr>
        <p:spPr>
          <a:xfrm rot="18759358">
            <a:off x="5006566" y="4636897"/>
            <a:ext cx="508000" cy="275513"/>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oup 1">
            <a:extLst>
              <a:ext uri="{FF2B5EF4-FFF2-40B4-BE49-F238E27FC236}">
                <a16:creationId xmlns:a16="http://schemas.microsoft.com/office/drawing/2014/main" id="{727C0A6A-7E15-B672-F363-2AD8EB30BA0D}"/>
              </a:ext>
            </a:extLst>
          </p:cNvPr>
          <p:cNvGrpSpPr/>
          <p:nvPr/>
        </p:nvGrpSpPr>
        <p:grpSpPr>
          <a:xfrm>
            <a:off x="1709640" y="38160"/>
            <a:ext cx="9327960" cy="541440"/>
            <a:chOff x="1709640" y="38160"/>
            <a:chExt cx="9327960" cy="541440"/>
          </a:xfrm>
        </p:grpSpPr>
        <p:pic>
          <p:nvPicPr>
            <p:cNvPr id="4" name="Text Box 12">
              <a:extLst>
                <a:ext uri="{FF2B5EF4-FFF2-40B4-BE49-F238E27FC236}">
                  <a16:creationId xmlns:a16="http://schemas.microsoft.com/office/drawing/2014/main" id="{E260D316-FA2A-56A8-DCF8-6E9645960356}"/>
                </a:ext>
              </a:extLst>
            </p:cNvPr>
            <p:cNvPicPr/>
            <p:nvPr/>
          </p:nvPicPr>
          <p:blipFill>
            <a:blip r:embed="rId3"/>
            <a:stretch/>
          </p:blipFill>
          <p:spPr>
            <a:xfrm>
              <a:off x="1709640" y="38160"/>
              <a:ext cx="9327960" cy="541440"/>
            </a:xfrm>
            <a:prstGeom prst="rect">
              <a:avLst/>
            </a:prstGeom>
            <a:ln w="0">
              <a:noFill/>
            </a:ln>
          </p:spPr>
        </p:pic>
        <p:sp>
          <p:nvSpPr>
            <p:cNvPr id="5" name="CustomShape 2">
              <a:extLst>
                <a:ext uri="{FF2B5EF4-FFF2-40B4-BE49-F238E27FC236}">
                  <a16:creationId xmlns:a16="http://schemas.microsoft.com/office/drawing/2014/main" id="{3B26D28D-6401-4FD4-1C0B-B93548A4D05E}"/>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10" name="CustomShape 3">
            <a:extLst>
              <a:ext uri="{FF2B5EF4-FFF2-40B4-BE49-F238E27FC236}">
                <a16:creationId xmlns:a16="http://schemas.microsoft.com/office/drawing/2014/main" id="{6B9A241F-ADC2-E9EA-D016-E7299DE780FF}"/>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1" name="Picture 2">
            <a:extLst>
              <a:ext uri="{FF2B5EF4-FFF2-40B4-BE49-F238E27FC236}">
                <a16:creationId xmlns:a16="http://schemas.microsoft.com/office/drawing/2014/main" id="{D88F08BB-FF2C-448B-ED3C-1B3461799925}"/>
              </a:ext>
            </a:extLst>
          </p:cNvPr>
          <p:cNvPicPr/>
          <p:nvPr/>
        </p:nvPicPr>
        <p:blipFill>
          <a:blip r:embed="rId4"/>
          <a:srcRect l="11629" t="29346" r="14194" b="30924"/>
          <a:stretch/>
        </p:blipFill>
        <p:spPr>
          <a:xfrm>
            <a:off x="0" y="42480"/>
            <a:ext cx="1709280" cy="430920"/>
          </a:xfrm>
          <a:prstGeom prst="rect">
            <a:avLst/>
          </a:prstGeom>
          <a:ln w="0">
            <a:noFill/>
          </a:ln>
        </p:spPr>
      </p:pic>
      <p:pic>
        <p:nvPicPr>
          <p:cNvPr id="12" name="Picture 3">
            <a:extLst>
              <a:ext uri="{FF2B5EF4-FFF2-40B4-BE49-F238E27FC236}">
                <a16:creationId xmlns:a16="http://schemas.microsoft.com/office/drawing/2014/main" id="{629E5D70-BB73-ECB1-6A43-8170067E0C5E}"/>
              </a:ext>
            </a:extLst>
          </p:cNvPr>
          <p:cNvPicPr/>
          <p:nvPr/>
        </p:nvPicPr>
        <p:blipFill>
          <a:blip r:embed="rId5"/>
          <a:stretch/>
        </p:blipFill>
        <p:spPr>
          <a:xfrm>
            <a:off x="11604240" y="20520"/>
            <a:ext cx="363960" cy="549720"/>
          </a:xfrm>
          <a:prstGeom prst="rect">
            <a:avLst/>
          </a:prstGeom>
          <a:ln w="0">
            <a:noFill/>
          </a:ln>
        </p:spPr>
      </p:pic>
    </p:spTree>
    <p:extLst>
      <p:ext uri="{BB962C8B-B14F-4D97-AF65-F5344CB8AC3E}">
        <p14:creationId xmlns:p14="http://schemas.microsoft.com/office/powerpoint/2010/main" val="7008269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CCE6F82-6B16-3A38-B14B-CE6FAC2BD8E6}"/>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8D42AEBF-77EE-3CDF-3E88-38A53603ACD2}"/>
              </a:ext>
            </a:extLst>
          </p:cNvPr>
          <p:cNvSpPr/>
          <p:nvPr/>
        </p:nvSpPr>
        <p:spPr>
          <a:xfrm>
            <a:off x="484094" y="1183341"/>
            <a:ext cx="11073706" cy="5325035"/>
          </a:xfrm>
          <a:prstGeom prst="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Tabella 1">
            <a:extLst>
              <a:ext uri="{FF2B5EF4-FFF2-40B4-BE49-F238E27FC236}">
                <a16:creationId xmlns:a16="http://schemas.microsoft.com/office/drawing/2014/main" id="{F650A011-06B7-06F9-E18E-49E39CE89AE2}"/>
              </a:ext>
            </a:extLst>
          </p:cNvPr>
          <p:cNvGraphicFramePr>
            <a:graphicFrameLocks noGrp="1"/>
          </p:cNvGraphicFramePr>
          <p:nvPr>
            <p:extLst>
              <p:ext uri="{D42A27DB-BD31-4B8C-83A1-F6EECF244321}">
                <p14:modId xmlns:p14="http://schemas.microsoft.com/office/powerpoint/2010/main" val="2681839215"/>
              </p:ext>
            </p:extLst>
          </p:nvPr>
        </p:nvGraphicFramePr>
        <p:xfrm>
          <a:off x="634200" y="1350049"/>
          <a:ext cx="10425081" cy="4656348"/>
        </p:xfrm>
        <a:graphic>
          <a:graphicData uri="http://schemas.openxmlformats.org/drawingml/2006/table">
            <a:tbl>
              <a:tblPr/>
              <a:tblGrid>
                <a:gridCol w="3475027">
                  <a:extLst>
                    <a:ext uri="{9D8B030D-6E8A-4147-A177-3AD203B41FA5}">
                      <a16:colId xmlns:a16="http://schemas.microsoft.com/office/drawing/2014/main" val="3775175276"/>
                    </a:ext>
                  </a:extLst>
                </a:gridCol>
                <a:gridCol w="3475027">
                  <a:extLst>
                    <a:ext uri="{9D8B030D-6E8A-4147-A177-3AD203B41FA5}">
                      <a16:colId xmlns:a16="http://schemas.microsoft.com/office/drawing/2014/main" val="2040399482"/>
                    </a:ext>
                  </a:extLst>
                </a:gridCol>
                <a:gridCol w="3475027">
                  <a:extLst>
                    <a:ext uri="{9D8B030D-6E8A-4147-A177-3AD203B41FA5}">
                      <a16:colId xmlns:a16="http://schemas.microsoft.com/office/drawing/2014/main" val="2296160566"/>
                    </a:ext>
                  </a:extLst>
                </a:gridCol>
              </a:tblGrid>
              <a:tr h="362611">
                <a:tc>
                  <a:txBody>
                    <a:bodyPr/>
                    <a:lstStyle/>
                    <a:p>
                      <a:r>
                        <a:rPr lang="it-IT" sz="1800" b="1" dirty="0"/>
                        <a:t>Aspetto</a:t>
                      </a:r>
                      <a:endParaRPr lang="it-IT" sz="1800" dirty="0"/>
                    </a:p>
                  </a:txBody>
                  <a:tcPr marL="90653" marR="90653" marT="45326" marB="45326" anchor="ctr">
                    <a:lnL>
                      <a:noFill/>
                    </a:lnL>
                    <a:lnR>
                      <a:noFill/>
                    </a:lnR>
                    <a:lnT>
                      <a:noFill/>
                    </a:lnT>
                    <a:lnB>
                      <a:noFill/>
                    </a:lnB>
                  </a:tcPr>
                </a:tc>
                <a:tc>
                  <a:txBody>
                    <a:bodyPr/>
                    <a:lstStyle/>
                    <a:p>
                      <a:r>
                        <a:rPr lang="it-IT" sz="1800" b="1"/>
                        <a:t>EAACI</a:t>
                      </a:r>
                      <a:endParaRPr lang="it-IT" sz="1800"/>
                    </a:p>
                  </a:txBody>
                  <a:tcPr marL="90653" marR="90653" marT="45326" marB="45326" anchor="ctr">
                    <a:lnL>
                      <a:noFill/>
                    </a:lnL>
                    <a:lnR>
                      <a:noFill/>
                    </a:lnR>
                    <a:lnT>
                      <a:noFill/>
                    </a:lnT>
                    <a:lnB>
                      <a:noFill/>
                    </a:lnB>
                  </a:tcPr>
                </a:tc>
                <a:tc>
                  <a:txBody>
                    <a:bodyPr/>
                    <a:lstStyle/>
                    <a:p>
                      <a:r>
                        <a:rPr lang="it-IT" sz="1800" b="1"/>
                        <a:t>GINA</a:t>
                      </a:r>
                      <a:endParaRPr lang="it-IT" sz="1800"/>
                    </a:p>
                  </a:txBody>
                  <a:tcPr marL="90653" marR="90653" marT="45326" marB="45326" anchor="ctr">
                    <a:lnL>
                      <a:noFill/>
                    </a:lnL>
                    <a:lnR>
                      <a:noFill/>
                    </a:lnR>
                    <a:lnT>
                      <a:noFill/>
                    </a:lnT>
                    <a:lnB>
                      <a:noFill/>
                    </a:lnB>
                  </a:tcPr>
                </a:tc>
                <a:extLst>
                  <a:ext uri="{0D108BD9-81ED-4DB2-BD59-A6C34878D82A}">
                    <a16:rowId xmlns:a16="http://schemas.microsoft.com/office/drawing/2014/main" val="1392363002"/>
                  </a:ext>
                </a:extLst>
              </a:tr>
              <a:tr h="634570">
                <a:tc>
                  <a:txBody>
                    <a:bodyPr/>
                    <a:lstStyle/>
                    <a:p>
                      <a:r>
                        <a:rPr lang="it-IT" sz="1800" b="1" dirty="0"/>
                        <a:t>Focus sui sintomi</a:t>
                      </a:r>
                      <a:endParaRPr lang="it-IT" sz="1800" dirty="0"/>
                    </a:p>
                  </a:txBody>
                  <a:tcPr marL="90653" marR="90653" marT="45326" marB="45326" anchor="ctr">
                    <a:lnL>
                      <a:noFill/>
                    </a:lnL>
                    <a:lnR>
                      <a:noFill/>
                    </a:lnR>
                    <a:lnT>
                      <a:noFill/>
                    </a:lnT>
                    <a:lnB>
                      <a:noFill/>
                    </a:lnB>
                  </a:tcPr>
                </a:tc>
                <a:tc>
                  <a:txBody>
                    <a:bodyPr/>
                    <a:lstStyle/>
                    <a:p>
                      <a:r>
                        <a:rPr lang="it-IT" sz="1800" dirty="0"/>
                        <a:t>Pattern stagionale/perenne</a:t>
                      </a:r>
                    </a:p>
                  </a:txBody>
                  <a:tcPr marL="90653" marR="90653" marT="45326" marB="45326" anchor="ctr">
                    <a:lnL>
                      <a:noFill/>
                    </a:lnL>
                    <a:lnR>
                      <a:noFill/>
                    </a:lnR>
                    <a:lnT>
                      <a:noFill/>
                    </a:lnT>
                    <a:lnB>
                      <a:noFill/>
                    </a:lnB>
                  </a:tcPr>
                </a:tc>
                <a:tc>
                  <a:txBody>
                    <a:bodyPr/>
                    <a:lstStyle/>
                    <a:p>
                      <a:r>
                        <a:rPr lang="it-IT" sz="1800" dirty="0"/>
                        <a:t>Variabilità e reversibilità dei sintomi</a:t>
                      </a:r>
                    </a:p>
                  </a:txBody>
                  <a:tcPr marL="90653" marR="90653" marT="45326" marB="45326" anchor="ctr">
                    <a:lnL>
                      <a:noFill/>
                    </a:lnL>
                    <a:lnR>
                      <a:noFill/>
                    </a:lnR>
                    <a:lnT>
                      <a:noFill/>
                    </a:lnT>
                    <a:lnB>
                      <a:noFill/>
                    </a:lnB>
                  </a:tcPr>
                </a:tc>
                <a:extLst>
                  <a:ext uri="{0D108BD9-81ED-4DB2-BD59-A6C34878D82A}">
                    <a16:rowId xmlns:a16="http://schemas.microsoft.com/office/drawing/2014/main" val="1653301581"/>
                  </a:ext>
                </a:extLst>
              </a:tr>
              <a:tr h="634570">
                <a:tc>
                  <a:txBody>
                    <a:bodyPr/>
                    <a:lstStyle/>
                    <a:p>
                      <a:r>
                        <a:rPr lang="it-IT" sz="1800" b="1" dirty="0"/>
                        <a:t>Approccio temporale</a:t>
                      </a:r>
                      <a:endParaRPr lang="it-IT" sz="1800" dirty="0"/>
                    </a:p>
                  </a:txBody>
                  <a:tcPr marL="90653" marR="90653" marT="45326" marB="45326" anchor="ctr">
                    <a:lnL>
                      <a:noFill/>
                    </a:lnL>
                    <a:lnR>
                      <a:noFill/>
                    </a:lnR>
                    <a:lnT>
                      <a:noFill/>
                    </a:lnT>
                    <a:lnB>
                      <a:noFill/>
                    </a:lnB>
                  </a:tcPr>
                </a:tc>
                <a:tc>
                  <a:txBody>
                    <a:bodyPr/>
                    <a:lstStyle/>
                    <a:p>
                      <a:r>
                        <a:rPr lang="it-IT" sz="1800" dirty="0"/>
                        <a:t>Life-</a:t>
                      </a:r>
                      <a:r>
                        <a:rPr lang="it-IT" sz="1800" dirty="0" err="1"/>
                        <a:t>course</a:t>
                      </a:r>
                      <a:r>
                        <a:rPr lang="it-IT" sz="1800" dirty="0"/>
                        <a:t> (visione longitudinale)</a:t>
                      </a:r>
                    </a:p>
                  </a:txBody>
                  <a:tcPr marL="90653" marR="90653" marT="45326" marB="45326" anchor="ctr">
                    <a:lnL>
                      <a:noFill/>
                    </a:lnL>
                    <a:lnR>
                      <a:noFill/>
                    </a:lnR>
                    <a:lnT>
                      <a:noFill/>
                    </a:lnT>
                    <a:lnB>
                      <a:noFill/>
                    </a:lnB>
                  </a:tcPr>
                </a:tc>
                <a:tc>
                  <a:txBody>
                    <a:bodyPr/>
                    <a:lstStyle/>
                    <a:p>
                      <a:r>
                        <a:rPr lang="it-IT" sz="1800"/>
                        <a:t>Variabilità nel tempo (monitoraggio continuo)</a:t>
                      </a:r>
                    </a:p>
                  </a:txBody>
                  <a:tcPr marL="90653" marR="90653" marT="45326" marB="45326" anchor="ctr">
                    <a:lnL>
                      <a:noFill/>
                    </a:lnL>
                    <a:lnR>
                      <a:noFill/>
                    </a:lnR>
                    <a:lnT>
                      <a:noFill/>
                    </a:lnT>
                    <a:lnB>
                      <a:noFill/>
                    </a:lnB>
                  </a:tcPr>
                </a:tc>
                <a:extLst>
                  <a:ext uri="{0D108BD9-81ED-4DB2-BD59-A6C34878D82A}">
                    <a16:rowId xmlns:a16="http://schemas.microsoft.com/office/drawing/2014/main" val="2499847142"/>
                  </a:ext>
                </a:extLst>
              </a:tr>
              <a:tr h="362611">
                <a:tc>
                  <a:txBody>
                    <a:bodyPr/>
                    <a:lstStyle/>
                    <a:p>
                      <a:endParaRPr lang="it-IT" dirty="0"/>
                    </a:p>
                  </a:txBody>
                  <a:tcPr marL="90653" marR="90653" marT="45326" marB="45326" anchor="ctr">
                    <a:lnL>
                      <a:noFill/>
                    </a:lnL>
                    <a:lnR>
                      <a:noFill/>
                    </a:lnR>
                    <a:lnT>
                      <a:noFill/>
                    </a:lnT>
                    <a:lnB>
                      <a:noFill/>
                    </a:lnB>
                  </a:tcPr>
                </a:tc>
                <a:tc>
                  <a:txBody>
                    <a:bodyPr/>
                    <a:lstStyle/>
                    <a:p>
                      <a:endParaRPr lang="it-IT"/>
                    </a:p>
                  </a:txBody>
                  <a:tcPr marL="90653" marR="90653" marT="45326" marB="45326" anchor="ctr">
                    <a:lnL>
                      <a:noFill/>
                    </a:lnL>
                    <a:lnR>
                      <a:noFill/>
                    </a:lnR>
                    <a:lnT>
                      <a:noFill/>
                    </a:lnT>
                    <a:lnB>
                      <a:noFill/>
                    </a:lnB>
                  </a:tcPr>
                </a:tc>
                <a:tc>
                  <a:txBody>
                    <a:bodyPr/>
                    <a:lstStyle/>
                    <a:p>
                      <a:endParaRPr lang="it-IT" dirty="0"/>
                    </a:p>
                  </a:txBody>
                  <a:tcPr marL="90653" marR="90653" marT="45326" marB="45326" anchor="ctr">
                    <a:lnL>
                      <a:noFill/>
                    </a:lnL>
                    <a:lnR>
                      <a:noFill/>
                    </a:lnR>
                    <a:lnT>
                      <a:noFill/>
                    </a:lnT>
                    <a:lnB>
                      <a:noFill/>
                    </a:lnB>
                  </a:tcPr>
                </a:tc>
                <a:extLst>
                  <a:ext uri="{0D108BD9-81ED-4DB2-BD59-A6C34878D82A}">
                    <a16:rowId xmlns:a16="http://schemas.microsoft.com/office/drawing/2014/main" val="335204445"/>
                  </a:ext>
                </a:extLst>
              </a:tr>
              <a:tr h="362611">
                <a:tc>
                  <a:txBody>
                    <a:bodyPr/>
                    <a:lstStyle/>
                    <a:p>
                      <a:r>
                        <a:rPr lang="it-IT" sz="1800" b="1" dirty="0"/>
                        <a:t>Trigger</a:t>
                      </a:r>
                      <a:endParaRPr lang="it-IT" sz="1800" dirty="0"/>
                    </a:p>
                  </a:txBody>
                  <a:tcPr marL="90653" marR="90653" marT="45326" marB="45326" anchor="ctr">
                    <a:lnL>
                      <a:noFill/>
                    </a:lnL>
                    <a:lnR>
                      <a:noFill/>
                    </a:lnR>
                    <a:lnT>
                      <a:noFill/>
                    </a:lnT>
                    <a:lnB>
                      <a:noFill/>
                    </a:lnB>
                  </a:tcPr>
                </a:tc>
                <a:tc>
                  <a:txBody>
                    <a:bodyPr/>
                    <a:lstStyle/>
                    <a:p>
                      <a:r>
                        <a:rPr lang="it-IT" sz="1800"/>
                        <a:t>Allergeni specifici</a:t>
                      </a:r>
                    </a:p>
                  </a:txBody>
                  <a:tcPr marL="90653" marR="90653" marT="45326" marB="45326" anchor="ctr">
                    <a:lnL>
                      <a:noFill/>
                    </a:lnL>
                    <a:lnR>
                      <a:noFill/>
                    </a:lnR>
                    <a:lnT>
                      <a:noFill/>
                    </a:lnT>
                    <a:lnB>
                      <a:noFill/>
                    </a:lnB>
                  </a:tcPr>
                </a:tc>
                <a:tc>
                  <a:txBody>
                    <a:bodyPr/>
                    <a:lstStyle/>
                    <a:p>
                      <a:r>
                        <a:rPr lang="it-IT" sz="1800"/>
                        <a:t>Allergeni + fattori non allergici</a:t>
                      </a:r>
                    </a:p>
                  </a:txBody>
                  <a:tcPr marL="90653" marR="90653" marT="45326" marB="45326" anchor="ctr">
                    <a:lnL>
                      <a:noFill/>
                    </a:lnL>
                    <a:lnR>
                      <a:noFill/>
                    </a:lnR>
                    <a:lnT>
                      <a:noFill/>
                    </a:lnT>
                    <a:lnB>
                      <a:noFill/>
                    </a:lnB>
                  </a:tcPr>
                </a:tc>
                <a:extLst>
                  <a:ext uri="{0D108BD9-81ED-4DB2-BD59-A6C34878D82A}">
                    <a16:rowId xmlns:a16="http://schemas.microsoft.com/office/drawing/2014/main" val="2634965337"/>
                  </a:ext>
                </a:extLst>
              </a:tr>
              <a:tr h="634570">
                <a:tc>
                  <a:txBody>
                    <a:bodyPr/>
                    <a:lstStyle/>
                    <a:p>
                      <a:r>
                        <a:rPr lang="it-IT" sz="1800" b="1" dirty="0"/>
                        <a:t>Comorbidità</a:t>
                      </a:r>
                      <a:endParaRPr lang="it-IT" sz="1800" dirty="0"/>
                    </a:p>
                  </a:txBody>
                  <a:tcPr marL="90653" marR="90653" marT="45326" marB="45326" anchor="ctr">
                    <a:lnL>
                      <a:noFill/>
                    </a:lnL>
                    <a:lnR>
                      <a:noFill/>
                    </a:lnR>
                    <a:lnT>
                      <a:noFill/>
                    </a:lnT>
                    <a:lnB>
                      <a:noFill/>
                    </a:lnB>
                  </a:tcPr>
                </a:tc>
                <a:tc>
                  <a:txBody>
                    <a:bodyPr/>
                    <a:lstStyle/>
                    <a:p>
                      <a:r>
                        <a:rPr lang="it-IT" sz="1800"/>
                        <a:t>Forte enfasi su rinite-asma</a:t>
                      </a:r>
                    </a:p>
                  </a:txBody>
                  <a:tcPr marL="90653" marR="90653" marT="45326" marB="45326" anchor="ctr">
                    <a:lnL>
                      <a:noFill/>
                    </a:lnL>
                    <a:lnR>
                      <a:noFill/>
                    </a:lnR>
                    <a:lnT>
                      <a:noFill/>
                    </a:lnT>
                    <a:lnB>
                      <a:noFill/>
                    </a:lnB>
                  </a:tcPr>
                </a:tc>
                <a:tc>
                  <a:txBody>
                    <a:bodyPr/>
                    <a:lstStyle/>
                    <a:p>
                      <a:r>
                        <a:rPr lang="it-IT" sz="1800"/>
                        <a:t>Include rinite come fattore di rischio</a:t>
                      </a:r>
                    </a:p>
                  </a:txBody>
                  <a:tcPr marL="90653" marR="90653" marT="45326" marB="45326" anchor="ctr">
                    <a:lnL>
                      <a:noFill/>
                    </a:lnL>
                    <a:lnR>
                      <a:noFill/>
                    </a:lnR>
                    <a:lnT>
                      <a:noFill/>
                    </a:lnT>
                    <a:lnB>
                      <a:noFill/>
                    </a:lnB>
                  </a:tcPr>
                </a:tc>
                <a:extLst>
                  <a:ext uri="{0D108BD9-81ED-4DB2-BD59-A6C34878D82A}">
                    <a16:rowId xmlns:a16="http://schemas.microsoft.com/office/drawing/2014/main" val="698414493"/>
                  </a:ext>
                </a:extLst>
              </a:tr>
              <a:tr h="362611">
                <a:tc>
                  <a:txBody>
                    <a:bodyPr/>
                    <a:lstStyle/>
                    <a:p>
                      <a:r>
                        <a:rPr lang="it-IT" sz="1800" b="1"/>
                        <a:t>Concetto chiave</a:t>
                      </a:r>
                      <a:endParaRPr lang="it-IT" sz="1800"/>
                    </a:p>
                  </a:txBody>
                  <a:tcPr marL="90653" marR="90653" marT="45326" marB="45326" anchor="ctr">
                    <a:lnL>
                      <a:noFill/>
                    </a:lnL>
                    <a:lnR>
                      <a:noFill/>
                    </a:lnR>
                    <a:lnT>
                      <a:noFill/>
                    </a:lnT>
                    <a:lnB>
                      <a:noFill/>
                    </a:lnB>
                  </a:tcPr>
                </a:tc>
                <a:tc>
                  <a:txBody>
                    <a:bodyPr/>
                    <a:lstStyle/>
                    <a:p>
                      <a:r>
                        <a:rPr lang="it-IT" sz="1800" i="1"/>
                        <a:t>United Airway Disease</a:t>
                      </a:r>
                      <a:endParaRPr lang="it-IT" sz="1800"/>
                    </a:p>
                  </a:txBody>
                  <a:tcPr marL="90653" marR="90653" marT="45326" marB="45326" anchor="ctr">
                    <a:lnL>
                      <a:noFill/>
                    </a:lnL>
                    <a:lnR>
                      <a:noFill/>
                    </a:lnR>
                    <a:lnT>
                      <a:noFill/>
                    </a:lnT>
                    <a:lnB>
                      <a:noFill/>
                    </a:lnB>
                  </a:tcPr>
                </a:tc>
                <a:tc>
                  <a:txBody>
                    <a:bodyPr/>
                    <a:lstStyle/>
                    <a:p>
                      <a:r>
                        <a:rPr lang="it-IT" sz="1800"/>
                        <a:t>Asma come malattia eterogenea</a:t>
                      </a:r>
                    </a:p>
                  </a:txBody>
                  <a:tcPr marL="90653" marR="90653" marT="45326" marB="45326" anchor="ctr">
                    <a:lnL>
                      <a:noFill/>
                    </a:lnL>
                    <a:lnR>
                      <a:noFill/>
                    </a:lnR>
                    <a:lnT>
                      <a:noFill/>
                    </a:lnT>
                    <a:lnB>
                      <a:noFill/>
                    </a:lnB>
                  </a:tcPr>
                </a:tc>
                <a:extLst>
                  <a:ext uri="{0D108BD9-81ED-4DB2-BD59-A6C34878D82A}">
                    <a16:rowId xmlns:a16="http://schemas.microsoft.com/office/drawing/2014/main" val="1087361165"/>
                  </a:ext>
                </a:extLst>
              </a:tr>
              <a:tr h="634570">
                <a:tc>
                  <a:txBody>
                    <a:bodyPr/>
                    <a:lstStyle/>
                    <a:p>
                      <a:r>
                        <a:rPr lang="it-IT" sz="1800" b="1"/>
                        <a:t>Predizione evolutiva</a:t>
                      </a:r>
                      <a:endParaRPr lang="it-IT" sz="1800"/>
                    </a:p>
                  </a:txBody>
                  <a:tcPr marL="90653" marR="90653" marT="45326" marB="45326" anchor="ctr">
                    <a:lnL>
                      <a:noFill/>
                    </a:lnL>
                    <a:lnR>
                      <a:noFill/>
                    </a:lnR>
                    <a:lnT>
                      <a:noFill/>
                    </a:lnT>
                    <a:lnB>
                      <a:noFill/>
                    </a:lnB>
                  </a:tcPr>
                </a:tc>
                <a:tc>
                  <a:txBody>
                    <a:bodyPr/>
                    <a:lstStyle/>
                    <a:p>
                      <a:r>
                        <a:rPr lang="it-IT" sz="1800" dirty="0"/>
                        <a:t>Implicita  Marcia Allergica</a:t>
                      </a:r>
                    </a:p>
                    <a:p>
                      <a:r>
                        <a:rPr lang="it-IT" sz="1800" dirty="0"/>
                        <a:t> (rinite → asma)</a:t>
                      </a:r>
                    </a:p>
                  </a:txBody>
                  <a:tcPr marL="90653" marR="90653" marT="45326" marB="45326" anchor="ctr">
                    <a:lnL>
                      <a:noFill/>
                    </a:lnL>
                    <a:lnR>
                      <a:noFill/>
                    </a:lnR>
                    <a:lnT>
                      <a:noFill/>
                    </a:lnT>
                    <a:lnB>
                      <a:noFill/>
                    </a:lnB>
                  </a:tcPr>
                </a:tc>
                <a:tc>
                  <a:txBody>
                    <a:bodyPr/>
                    <a:lstStyle/>
                    <a:p>
                      <a:r>
                        <a:rPr lang="it-IT" sz="1800"/>
                        <a:t>Esplicita (fattori di rischio per peggioramento)</a:t>
                      </a:r>
                    </a:p>
                  </a:txBody>
                  <a:tcPr marL="90653" marR="90653" marT="45326" marB="45326" anchor="ctr">
                    <a:lnL>
                      <a:noFill/>
                    </a:lnL>
                    <a:lnR>
                      <a:noFill/>
                    </a:lnR>
                    <a:lnT>
                      <a:noFill/>
                    </a:lnT>
                    <a:lnB>
                      <a:noFill/>
                    </a:lnB>
                  </a:tcPr>
                </a:tc>
                <a:extLst>
                  <a:ext uri="{0D108BD9-81ED-4DB2-BD59-A6C34878D82A}">
                    <a16:rowId xmlns:a16="http://schemas.microsoft.com/office/drawing/2014/main" val="380850254"/>
                  </a:ext>
                </a:extLst>
              </a:tr>
              <a:tr h="362611">
                <a:tc>
                  <a:txBody>
                    <a:bodyPr/>
                    <a:lstStyle/>
                    <a:p>
                      <a:r>
                        <a:rPr lang="it-IT" sz="1800" b="1" dirty="0"/>
                        <a:t>Obiettivo clinico</a:t>
                      </a:r>
                      <a:endParaRPr lang="it-IT" sz="1800" dirty="0"/>
                    </a:p>
                  </a:txBody>
                  <a:tcPr marL="90653" marR="90653" marT="45326" marB="45326" anchor="ctr">
                    <a:lnL>
                      <a:noFill/>
                    </a:lnL>
                    <a:lnR>
                      <a:noFill/>
                    </a:lnR>
                    <a:lnT>
                      <a:noFill/>
                    </a:lnT>
                    <a:lnB>
                      <a:noFill/>
                    </a:lnB>
                  </a:tcPr>
                </a:tc>
                <a:tc>
                  <a:txBody>
                    <a:bodyPr/>
                    <a:lstStyle/>
                    <a:p>
                      <a:r>
                        <a:rPr lang="it-IT" sz="1800" dirty="0"/>
                        <a:t>Entità  dei sintomi</a:t>
                      </a:r>
                    </a:p>
                    <a:p>
                      <a:endParaRPr lang="it-IT" sz="1800" dirty="0"/>
                    </a:p>
                  </a:txBody>
                  <a:tcPr marL="90653" marR="90653" marT="45326" marB="45326" anchor="ctr">
                    <a:lnL>
                      <a:noFill/>
                    </a:lnL>
                    <a:lnR>
                      <a:noFill/>
                    </a:lnR>
                    <a:lnT>
                      <a:noFill/>
                    </a:lnT>
                    <a:lnB>
                      <a:noFill/>
                    </a:lnB>
                  </a:tcPr>
                </a:tc>
                <a:tc>
                  <a:txBody>
                    <a:bodyPr/>
                    <a:lstStyle/>
                    <a:p>
                      <a:r>
                        <a:rPr lang="it-IT" sz="1800" dirty="0"/>
                        <a:t>Personalizzare terapia e prevenire</a:t>
                      </a:r>
                    </a:p>
                  </a:txBody>
                  <a:tcPr marL="90653" marR="90653" marT="45326" marB="45326" anchor="ctr">
                    <a:lnL>
                      <a:noFill/>
                    </a:lnL>
                    <a:lnR>
                      <a:noFill/>
                    </a:lnR>
                    <a:lnT>
                      <a:noFill/>
                    </a:lnT>
                    <a:lnB>
                      <a:noFill/>
                    </a:lnB>
                  </a:tcPr>
                </a:tc>
                <a:extLst>
                  <a:ext uri="{0D108BD9-81ED-4DB2-BD59-A6C34878D82A}">
                    <a16:rowId xmlns:a16="http://schemas.microsoft.com/office/drawing/2014/main" val="4173110296"/>
                  </a:ext>
                </a:extLst>
              </a:tr>
            </a:tbl>
          </a:graphicData>
        </a:graphic>
      </p:graphicFrame>
      <p:sp>
        <p:nvSpPr>
          <p:cNvPr id="3" name="Rectangle 1">
            <a:extLst>
              <a:ext uri="{FF2B5EF4-FFF2-40B4-BE49-F238E27FC236}">
                <a16:creationId xmlns:a16="http://schemas.microsoft.com/office/drawing/2014/main" id="{1A10AB9E-987C-1C36-F804-618DFC0A26D3}"/>
              </a:ext>
            </a:extLst>
          </p:cNvPr>
          <p:cNvSpPr>
            <a:spLocks noChangeArrowheads="1"/>
          </p:cNvSpPr>
          <p:nvPr/>
        </p:nvSpPr>
        <p:spPr bwMode="auto">
          <a:xfrm>
            <a:off x="3393262" y="611385"/>
            <a:ext cx="574529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C00000"/>
                </a:solidFill>
                <a:effectLst/>
                <a:latin typeface="Arial" panose="020B0604020202020204" pitchFamily="34" charset="0"/>
              </a:rPr>
              <a:t>EAACI vs GINA – Ruolo dell’anamnesi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grpSp>
        <p:nvGrpSpPr>
          <p:cNvPr id="5" name="Group 1">
            <a:extLst>
              <a:ext uri="{FF2B5EF4-FFF2-40B4-BE49-F238E27FC236}">
                <a16:creationId xmlns:a16="http://schemas.microsoft.com/office/drawing/2014/main" id="{E92FACF3-4BDF-45F3-28E1-CA42E25665E3}"/>
              </a:ext>
            </a:extLst>
          </p:cNvPr>
          <p:cNvGrpSpPr/>
          <p:nvPr/>
        </p:nvGrpSpPr>
        <p:grpSpPr>
          <a:xfrm>
            <a:off x="1709640" y="38160"/>
            <a:ext cx="9327960" cy="541440"/>
            <a:chOff x="1709640" y="38160"/>
            <a:chExt cx="9327960" cy="541440"/>
          </a:xfrm>
        </p:grpSpPr>
        <p:pic>
          <p:nvPicPr>
            <p:cNvPr id="6" name="Text Box 12">
              <a:extLst>
                <a:ext uri="{FF2B5EF4-FFF2-40B4-BE49-F238E27FC236}">
                  <a16:creationId xmlns:a16="http://schemas.microsoft.com/office/drawing/2014/main" id="{FDE16587-C53D-9B85-F698-CDB7540449BF}"/>
                </a:ext>
              </a:extLst>
            </p:cNvPr>
            <p:cNvPicPr/>
            <p:nvPr/>
          </p:nvPicPr>
          <p:blipFill>
            <a:blip r:embed="rId3"/>
            <a:stretch/>
          </p:blipFill>
          <p:spPr>
            <a:xfrm>
              <a:off x="1709640" y="38160"/>
              <a:ext cx="9327960" cy="541440"/>
            </a:xfrm>
            <a:prstGeom prst="rect">
              <a:avLst/>
            </a:prstGeom>
            <a:ln w="0">
              <a:noFill/>
            </a:ln>
          </p:spPr>
        </p:pic>
        <p:sp>
          <p:nvSpPr>
            <p:cNvPr id="7" name="CustomShape 2">
              <a:extLst>
                <a:ext uri="{FF2B5EF4-FFF2-40B4-BE49-F238E27FC236}">
                  <a16:creationId xmlns:a16="http://schemas.microsoft.com/office/drawing/2014/main" id="{C2CE9D23-8489-9738-B4DF-BD11D658E652}"/>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8" name="CustomShape 3">
            <a:extLst>
              <a:ext uri="{FF2B5EF4-FFF2-40B4-BE49-F238E27FC236}">
                <a16:creationId xmlns:a16="http://schemas.microsoft.com/office/drawing/2014/main" id="{F83FED15-4606-1992-0463-766E1E5119C9}"/>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9" name="Picture 2">
            <a:extLst>
              <a:ext uri="{FF2B5EF4-FFF2-40B4-BE49-F238E27FC236}">
                <a16:creationId xmlns:a16="http://schemas.microsoft.com/office/drawing/2014/main" id="{17623E5E-04CC-C020-95A5-BD5C2A2AD319}"/>
              </a:ext>
            </a:extLst>
          </p:cNvPr>
          <p:cNvPicPr/>
          <p:nvPr/>
        </p:nvPicPr>
        <p:blipFill>
          <a:blip r:embed="rId4"/>
          <a:srcRect l="11629" t="29346" r="14194" b="30924"/>
          <a:stretch/>
        </p:blipFill>
        <p:spPr>
          <a:xfrm>
            <a:off x="0" y="42480"/>
            <a:ext cx="1709280" cy="430920"/>
          </a:xfrm>
          <a:prstGeom prst="rect">
            <a:avLst/>
          </a:prstGeom>
          <a:ln w="0">
            <a:noFill/>
          </a:ln>
        </p:spPr>
      </p:pic>
      <p:pic>
        <p:nvPicPr>
          <p:cNvPr id="10" name="Picture 3">
            <a:extLst>
              <a:ext uri="{FF2B5EF4-FFF2-40B4-BE49-F238E27FC236}">
                <a16:creationId xmlns:a16="http://schemas.microsoft.com/office/drawing/2014/main" id="{8EF6960F-C23E-3928-4C31-876A5C76FA50}"/>
              </a:ext>
            </a:extLst>
          </p:cNvPr>
          <p:cNvPicPr/>
          <p:nvPr/>
        </p:nvPicPr>
        <p:blipFill>
          <a:blip r:embed="rId5"/>
          <a:stretch/>
        </p:blipFill>
        <p:spPr>
          <a:xfrm>
            <a:off x="11604240" y="20520"/>
            <a:ext cx="363960" cy="549720"/>
          </a:xfrm>
          <a:prstGeom prst="rect">
            <a:avLst/>
          </a:prstGeom>
          <a:ln w="0">
            <a:noFill/>
          </a:ln>
        </p:spPr>
      </p:pic>
      <p:cxnSp>
        <p:nvCxnSpPr>
          <p:cNvPr id="13" name="Connettore diritto 12">
            <a:extLst>
              <a:ext uri="{FF2B5EF4-FFF2-40B4-BE49-F238E27FC236}">
                <a16:creationId xmlns:a16="http://schemas.microsoft.com/office/drawing/2014/main" id="{09B8059B-586D-5F6B-145D-A5A35371FEB6}"/>
              </a:ext>
            </a:extLst>
          </p:cNvPr>
          <p:cNvCxnSpPr>
            <a:cxnSpLocks/>
          </p:cNvCxnSpPr>
          <p:nvPr/>
        </p:nvCxnSpPr>
        <p:spPr>
          <a:xfrm flipV="1">
            <a:off x="539926" y="3131833"/>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797D90FD-AF9B-490A-5072-34E5657D0C6C}"/>
              </a:ext>
            </a:extLst>
          </p:cNvPr>
          <p:cNvCxnSpPr>
            <a:cxnSpLocks/>
          </p:cNvCxnSpPr>
          <p:nvPr/>
        </p:nvCxnSpPr>
        <p:spPr>
          <a:xfrm>
            <a:off x="530534" y="3725254"/>
            <a:ext cx="109156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991C71B3-951D-D661-0E8C-D13103D72F06}"/>
              </a:ext>
            </a:extLst>
          </p:cNvPr>
          <p:cNvCxnSpPr>
            <a:cxnSpLocks/>
          </p:cNvCxnSpPr>
          <p:nvPr/>
        </p:nvCxnSpPr>
        <p:spPr>
          <a:xfrm flipV="1">
            <a:off x="539926" y="4235814"/>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52E13DEC-5263-F662-ED9D-9E46743A7B1A}"/>
              </a:ext>
            </a:extLst>
          </p:cNvPr>
          <p:cNvCxnSpPr>
            <a:cxnSpLocks/>
          </p:cNvCxnSpPr>
          <p:nvPr/>
        </p:nvCxnSpPr>
        <p:spPr>
          <a:xfrm flipV="1">
            <a:off x="530534" y="4760941"/>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13901E8D-81D7-0C2E-C815-EA013FF8D370}"/>
              </a:ext>
            </a:extLst>
          </p:cNvPr>
          <p:cNvCxnSpPr>
            <a:cxnSpLocks/>
          </p:cNvCxnSpPr>
          <p:nvPr/>
        </p:nvCxnSpPr>
        <p:spPr>
          <a:xfrm flipV="1">
            <a:off x="516746" y="5332897"/>
            <a:ext cx="10962042" cy="3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DE199164-281F-7660-5685-F808D6821092}"/>
              </a:ext>
            </a:extLst>
          </p:cNvPr>
          <p:cNvCxnSpPr/>
          <p:nvPr/>
        </p:nvCxnSpPr>
        <p:spPr>
          <a:xfrm>
            <a:off x="7403054" y="1183340"/>
            <a:ext cx="0" cy="5325035"/>
          </a:xfrm>
          <a:prstGeom prst="line">
            <a:avLst/>
          </a:prstGeom>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9BDF692B-41F9-0523-0043-6D7404D86971}"/>
              </a:ext>
            </a:extLst>
          </p:cNvPr>
          <p:cNvSpPr txBox="1"/>
          <p:nvPr/>
        </p:nvSpPr>
        <p:spPr>
          <a:xfrm>
            <a:off x="8451924" y="6535548"/>
            <a:ext cx="3994671" cy="369332"/>
          </a:xfrm>
          <a:prstGeom prst="rect">
            <a:avLst/>
          </a:prstGeom>
          <a:noFill/>
        </p:spPr>
        <p:txBody>
          <a:bodyPr wrap="square" rtlCol="0">
            <a:spAutoFit/>
          </a:bodyPr>
          <a:lstStyle/>
          <a:p>
            <a:r>
              <a:rPr lang="it-IT" dirty="0">
                <a:solidFill>
                  <a:schemeClr val="bg2">
                    <a:lumMod val="90000"/>
                  </a:schemeClr>
                </a:solidFill>
              </a:rPr>
              <a:t>M.A. Crivellaro </a:t>
            </a:r>
            <a:r>
              <a:rPr lang="it-IT" dirty="0" err="1">
                <a:solidFill>
                  <a:schemeClr val="bg2">
                    <a:lumMod val="90000"/>
                  </a:schemeClr>
                </a:solidFill>
              </a:rPr>
              <a:t>Pneumotrieste</a:t>
            </a:r>
            <a:r>
              <a:rPr lang="it-IT" dirty="0">
                <a:solidFill>
                  <a:schemeClr val="bg2">
                    <a:lumMod val="90000"/>
                  </a:schemeClr>
                </a:solidFill>
              </a:rPr>
              <a:t> 2026 </a:t>
            </a:r>
          </a:p>
        </p:txBody>
      </p:sp>
      <p:cxnSp>
        <p:nvCxnSpPr>
          <p:cNvPr id="22" name="Connettore diritto 21">
            <a:extLst>
              <a:ext uri="{FF2B5EF4-FFF2-40B4-BE49-F238E27FC236}">
                <a16:creationId xmlns:a16="http://schemas.microsoft.com/office/drawing/2014/main" id="{9A59A19C-38B3-95E4-F8D7-D30841D9F2D7}"/>
              </a:ext>
            </a:extLst>
          </p:cNvPr>
          <p:cNvCxnSpPr/>
          <p:nvPr/>
        </p:nvCxnSpPr>
        <p:spPr>
          <a:xfrm>
            <a:off x="3141233" y="1183341"/>
            <a:ext cx="0" cy="5325035"/>
          </a:xfrm>
          <a:prstGeom prst="line">
            <a:avLst/>
          </a:prstGeom>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B0B90841-69B7-EFDF-D9AB-B78BBE934476}"/>
              </a:ext>
            </a:extLst>
          </p:cNvPr>
          <p:cNvSpPr/>
          <p:nvPr/>
        </p:nvSpPr>
        <p:spPr>
          <a:xfrm>
            <a:off x="414474" y="5351514"/>
            <a:ext cx="11212945" cy="102081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diritto 11">
            <a:extLst>
              <a:ext uri="{FF2B5EF4-FFF2-40B4-BE49-F238E27FC236}">
                <a16:creationId xmlns:a16="http://schemas.microsoft.com/office/drawing/2014/main" id="{6C2B4D9A-94A7-4B1A-1FCE-674356B70924}"/>
              </a:ext>
            </a:extLst>
          </p:cNvPr>
          <p:cNvCxnSpPr>
            <a:cxnSpLocks/>
          </p:cNvCxnSpPr>
          <p:nvPr/>
        </p:nvCxnSpPr>
        <p:spPr>
          <a:xfrm flipV="1">
            <a:off x="530534" y="2261905"/>
            <a:ext cx="10962042" cy="37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555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C050DBC-6031-4AD1-B7AB-7EA140C3BC5B}"/>
              </a:ext>
            </a:extLst>
          </p:cNvPr>
          <p:cNvPicPr>
            <a:picLocks noChangeAspect="1"/>
          </p:cNvPicPr>
          <p:nvPr/>
        </p:nvPicPr>
        <p:blipFill>
          <a:blip r:embed="rId2"/>
          <a:stretch>
            <a:fillRect/>
          </a:stretch>
        </p:blipFill>
        <p:spPr>
          <a:xfrm>
            <a:off x="2867668" y="3302598"/>
            <a:ext cx="6166012" cy="3555402"/>
          </a:xfrm>
          <a:prstGeom prst="rect">
            <a:avLst/>
          </a:prstGeom>
        </p:spPr>
      </p:pic>
      <p:pic>
        <p:nvPicPr>
          <p:cNvPr id="3" name="Immagine 2">
            <a:extLst>
              <a:ext uri="{FF2B5EF4-FFF2-40B4-BE49-F238E27FC236}">
                <a16:creationId xmlns:a16="http://schemas.microsoft.com/office/drawing/2014/main" id="{4F31CB38-F8FB-4428-8E34-7926CE41622B}"/>
              </a:ext>
            </a:extLst>
          </p:cNvPr>
          <p:cNvPicPr>
            <a:picLocks noChangeAspect="1"/>
          </p:cNvPicPr>
          <p:nvPr/>
        </p:nvPicPr>
        <p:blipFill>
          <a:blip r:embed="rId3"/>
          <a:stretch>
            <a:fillRect/>
          </a:stretch>
        </p:blipFill>
        <p:spPr>
          <a:xfrm>
            <a:off x="2467561" y="625666"/>
            <a:ext cx="7487695" cy="2419688"/>
          </a:xfrm>
          <a:prstGeom prst="rect">
            <a:avLst/>
          </a:prstGeom>
        </p:spPr>
      </p:pic>
      <p:grpSp>
        <p:nvGrpSpPr>
          <p:cNvPr id="4" name="Group 1">
            <a:extLst>
              <a:ext uri="{FF2B5EF4-FFF2-40B4-BE49-F238E27FC236}">
                <a16:creationId xmlns:a16="http://schemas.microsoft.com/office/drawing/2014/main" id="{AFDB0FA3-9CCB-5506-1578-97F9C2FC594E}"/>
              </a:ext>
            </a:extLst>
          </p:cNvPr>
          <p:cNvGrpSpPr/>
          <p:nvPr/>
        </p:nvGrpSpPr>
        <p:grpSpPr>
          <a:xfrm>
            <a:off x="1709640" y="38160"/>
            <a:ext cx="9327960" cy="541440"/>
            <a:chOff x="1709640" y="38160"/>
            <a:chExt cx="9327960" cy="541440"/>
          </a:xfrm>
        </p:grpSpPr>
        <p:pic>
          <p:nvPicPr>
            <p:cNvPr id="5" name="Text Box 12">
              <a:extLst>
                <a:ext uri="{FF2B5EF4-FFF2-40B4-BE49-F238E27FC236}">
                  <a16:creationId xmlns:a16="http://schemas.microsoft.com/office/drawing/2014/main" id="{8D45BC04-F8D2-A8AC-9616-62F7D9C6E475}"/>
                </a:ext>
              </a:extLst>
            </p:cNvPr>
            <p:cNvPicPr/>
            <p:nvPr/>
          </p:nvPicPr>
          <p:blipFill>
            <a:blip r:embed="rId4"/>
            <a:stretch/>
          </p:blipFill>
          <p:spPr>
            <a:xfrm>
              <a:off x="1709640" y="38160"/>
              <a:ext cx="9327960" cy="541440"/>
            </a:xfrm>
            <a:prstGeom prst="rect">
              <a:avLst/>
            </a:prstGeom>
            <a:ln w="0">
              <a:noFill/>
            </a:ln>
          </p:spPr>
        </p:pic>
        <p:sp>
          <p:nvSpPr>
            <p:cNvPr id="6" name="CustomShape 2">
              <a:extLst>
                <a:ext uri="{FF2B5EF4-FFF2-40B4-BE49-F238E27FC236}">
                  <a16:creationId xmlns:a16="http://schemas.microsoft.com/office/drawing/2014/main" id="{8749B8C5-0B66-E526-FFC3-77253097D7A1}"/>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7" name="CustomShape 3">
            <a:extLst>
              <a:ext uri="{FF2B5EF4-FFF2-40B4-BE49-F238E27FC236}">
                <a16:creationId xmlns:a16="http://schemas.microsoft.com/office/drawing/2014/main" id="{AD4641E5-012B-7C78-6930-598D9580158F}"/>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8" name="Picture 2">
            <a:extLst>
              <a:ext uri="{FF2B5EF4-FFF2-40B4-BE49-F238E27FC236}">
                <a16:creationId xmlns:a16="http://schemas.microsoft.com/office/drawing/2014/main" id="{2A9914B6-500C-0AD0-D1AE-F3B528DED5B5}"/>
              </a:ext>
            </a:extLst>
          </p:cNvPr>
          <p:cNvPicPr/>
          <p:nvPr/>
        </p:nvPicPr>
        <p:blipFill>
          <a:blip r:embed="rId5"/>
          <a:srcRect l="11629" t="29346" r="14194" b="30924"/>
          <a:stretch/>
        </p:blipFill>
        <p:spPr>
          <a:xfrm>
            <a:off x="0" y="42480"/>
            <a:ext cx="1709280" cy="430920"/>
          </a:xfrm>
          <a:prstGeom prst="rect">
            <a:avLst/>
          </a:prstGeom>
          <a:ln w="0">
            <a:noFill/>
          </a:ln>
        </p:spPr>
      </p:pic>
      <p:pic>
        <p:nvPicPr>
          <p:cNvPr id="9" name="Picture 3">
            <a:extLst>
              <a:ext uri="{FF2B5EF4-FFF2-40B4-BE49-F238E27FC236}">
                <a16:creationId xmlns:a16="http://schemas.microsoft.com/office/drawing/2014/main" id="{6B41ECBC-5974-8C4F-130D-38B14D56162E}"/>
              </a:ext>
            </a:extLst>
          </p:cNvPr>
          <p:cNvPicPr/>
          <p:nvPr/>
        </p:nvPicPr>
        <p:blipFill>
          <a:blip r:embed="rId6"/>
          <a:stretch/>
        </p:blipFill>
        <p:spPr>
          <a:xfrm>
            <a:off x="11604240" y="20520"/>
            <a:ext cx="363960" cy="549720"/>
          </a:xfrm>
          <a:prstGeom prst="rect">
            <a:avLst/>
          </a:prstGeom>
          <a:ln w="0">
            <a:noFill/>
          </a:ln>
        </p:spPr>
      </p:pic>
    </p:spTree>
    <p:extLst>
      <p:ext uri="{BB962C8B-B14F-4D97-AF65-F5344CB8AC3E}">
        <p14:creationId xmlns:p14="http://schemas.microsoft.com/office/powerpoint/2010/main" val="1221545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BFC2585-9195-4F06-BF03-39739F39A308}"/>
              </a:ext>
            </a:extLst>
          </p:cNvPr>
          <p:cNvPicPr>
            <a:picLocks noChangeAspect="1"/>
          </p:cNvPicPr>
          <p:nvPr/>
        </p:nvPicPr>
        <p:blipFill>
          <a:blip r:embed="rId2"/>
          <a:stretch>
            <a:fillRect/>
          </a:stretch>
        </p:blipFill>
        <p:spPr>
          <a:xfrm>
            <a:off x="451956" y="1097280"/>
            <a:ext cx="4894252" cy="5547656"/>
          </a:xfrm>
          <a:prstGeom prst="rect">
            <a:avLst/>
          </a:prstGeom>
          <a:ln>
            <a:solidFill>
              <a:schemeClr val="tx1"/>
            </a:solidFill>
          </a:ln>
        </p:spPr>
      </p:pic>
      <p:pic>
        <p:nvPicPr>
          <p:cNvPr id="3" name="Immagine 2">
            <a:extLst>
              <a:ext uri="{FF2B5EF4-FFF2-40B4-BE49-F238E27FC236}">
                <a16:creationId xmlns:a16="http://schemas.microsoft.com/office/drawing/2014/main" id="{BBB380A3-AC7A-490E-AAE4-F32EEA211C69}"/>
              </a:ext>
            </a:extLst>
          </p:cNvPr>
          <p:cNvPicPr>
            <a:picLocks noChangeAspect="1"/>
          </p:cNvPicPr>
          <p:nvPr/>
        </p:nvPicPr>
        <p:blipFill>
          <a:blip r:embed="rId3"/>
          <a:stretch>
            <a:fillRect/>
          </a:stretch>
        </p:blipFill>
        <p:spPr>
          <a:xfrm>
            <a:off x="7013985" y="689018"/>
            <a:ext cx="4346931" cy="5982306"/>
          </a:xfrm>
          <a:prstGeom prst="rect">
            <a:avLst/>
          </a:prstGeom>
          <a:ln>
            <a:solidFill>
              <a:schemeClr val="tx1"/>
            </a:solidFill>
          </a:ln>
        </p:spPr>
      </p:pic>
      <p:pic>
        <p:nvPicPr>
          <p:cNvPr id="4" name="Immagine 3">
            <a:extLst>
              <a:ext uri="{FF2B5EF4-FFF2-40B4-BE49-F238E27FC236}">
                <a16:creationId xmlns:a16="http://schemas.microsoft.com/office/drawing/2014/main" id="{D3D8A0C3-F63E-43C4-9478-26DB1115E48B}"/>
              </a:ext>
            </a:extLst>
          </p:cNvPr>
          <p:cNvPicPr>
            <a:picLocks noChangeAspect="1"/>
          </p:cNvPicPr>
          <p:nvPr/>
        </p:nvPicPr>
        <p:blipFill>
          <a:blip r:embed="rId4"/>
          <a:stretch>
            <a:fillRect/>
          </a:stretch>
        </p:blipFill>
        <p:spPr>
          <a:xfrm>
            <a:off x="7013985" y="971390"/>
            <a:ext cx="4819949" cy="5673546"/>
          </a:xfrm>
          <a:prstGeom prst="rect">
            <a:avLst/>
          </a:prstGeom>
        </p:spPr>
      </p:pic>
      <p:grpSp>
        <p:nvGrpSpPr>
          <p:cNvPr id="5" name="Group 1">
            <a:extLst>
              <a:ext uri="{FF2B5EF4-FFF2-40B4-BE49-F238E27FC236}">
                <a16:creationId xmlns:a16="http://schemas.microsoft.com/office/drawing/2014/main" id="{2A21C7A0-7F06-CA63-780A-C0EFF4EE5DB8}"/>
              </a:ext>
            </a:extLst>
          </p:cNvPr>
          <p:cNvGrpSpPr/>
          <p:nvPr/>
        </p:nvGrpSpPr>
        <p:grpSpPr>
          <a:xfrm>
            <a:off x="1709640" y="38160"/>
            <a:ext cx="9327960" cy="541440"/>
            <a:chOff x="1709640" y="38160"/>
            <a:chExt cx="9327960" cy="541440"/>
          </a:xfrm>
        </p:grpSpPr>
        <p:pic>
          <p:nvPicPr>
            <p:cNvPr id="6" name="Text Box 12">
              <a:extLst>
                <a:ext uri="{FF2B5EF4-FFF2-40B4-BE49-F238E27FC236}">
                  <a16:creationId xmlns:a16="http://schemas.microsoft.com/office/drawing/2014/main" id="{24A697E7-B7F4-ED56-6F13-24082DB527D5}"/>
                </a:ext>
              </a:extLst>
            </p:cNvPr>
            <p:cNvPicPr/>
            <p:nvPr/>
          </p:nvPicPr>
          <p:blipFill>
            <a:blip r:embed="rId5"/>
            <a:stretch/>
          </p:blipFill>
          <p:spPr>
            <a:xfrm>
              <a:off x="1709640" y="38160"/>
              <a:ext cx="9327960" cy="541440"/>
            </a:xfrm>
            <a:prstGeom prst="rect">
              <a:avLst/>
            </a:prstGeom>
            <a:ln w="0">
              <a:noFill/>
            </a:ln>
          </p:spPr>
        </p:pic>
        <p:sp>
          <p:nvSpPr>
            <p:cNvPr id="7" name="CustomShape 2">
              <a:extLst>
                <a:ext uri="{FF2B5EF4-FFF2-40B4-BE49-F238E27FC236}">
                  <a16:creationId xmlns:a16="http://schemas.microsoft.com/office/drawing/2014/main" id="{B839FFE7-A46F-68F5-4B67-936DAF405DB2}"/>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8" name="CustomShape 3">
            <a:extLst>
              <a:ext uri="{FF2B5EF4-FFF2-40B4-BE49-F238E27FC236}">
                <a16:creationId xmlns:a16="http://schemas.microsoft.com/office/drawing/2014/main" id="{5C7B0BCC-E219-19D7-3F80-10D8CF3C30DE}"/>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9" name="Picture 2">
            <a:extLst>
              <a:ext uri="{FF2B5EF4-FFF2-40B4-BE49-F238E27FC236}">
                <a16:creationId xmlns:a16="http://schemas.microsoft.com/office/drawing/2014/main" id="{E53EAD61-D198-170F-1FE6-FD90643ADB11}"/>
              </a:ext>
            </a:extLst>
          </p:cNvPr>
          <p:cNvPicPr/>
          <p:nvPr/>
        </p:nvPicPr>
        <p:blipFill>
          <a:blip r:embed="rId6"/>
          <a:srcRect l="11629" t="29346" r="14194" b="30924"/>
          <a:stretch/>
        </p:blipFill>
        <p:spPr>
          <a:xfrm>
            <a:off x="0" y="42480"/>
            <a:ext cx="1709280" cy="430920"/>
          </a:xfrm>
          <a:prstGeom prst="rect">
            <a:avLst/>
          </a:prstGeom>
          <a:ln w="0">
            <a:noFill/>
          </a:ln>
        </p:spPr>
      </p:pic>
      <p:pic>
        <p:nvPicPr>
          <p:cNvPr id="10" name="Picture 3">
            <a:extLst>
              <a:ext uri="{FF2B5EF4-FFF2-40B4-BE49-F238E27FC236}">
                <a16:creationId xmlns:a16="http://schemas.microsoft.com/office/drawing/2014/main" id="{CB3208F5-EEC0-709B-0162-54554E2417E6}"/>
              </a:ext>
            </a:extLst>
          </p:cNvPr>
          <p:cNvPicPr/>
          <p:nvPr/>
        </p:nvPicPr>
        <p:blipFill>
          <a:blip r:embed="rId7"/>
          <a:stretch/>
        </p:blipFill>
        <p:spPr>
          <a:xfrm>
            <a:off x="11604240" y="20520"/>
            <a:ext cx="363960" cy="549720"/>
          </a:xfrm>
          <a:prstGeom prst="rect">
            <a:avLst/>
          </a:prstGeom>
          <a:ln w="0">
            <a:noFill/>
          </a:ln>
        </p:spPr>
      </p:pic>
    </p:spTree>
    <p:extLst>
      <p:ext uri="{BB962C8B-B14F-4D97-AF65-F5344CB8AC3E}">
        <p14:creationId xmlns:p14="http://schemas.microsoft.com/office/powerpoint/2010/main" val="2333854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5C2A6CD-9326-46C9-B8A1-7C70472BD659}"/>
              </a:ext>
            </a:extLst>
          </p:cNvPr>
          <p:cNvPicPr>
            <a:picLocks noChangeAspect="1"/>
          </p:cNvPicPr>
          <p:nvPr/>
        </p:nvPicPr>
        <p:blipFill>
          <a:blip r:embed="rId2"/>
          <a:stretch>
            <a:fillRect/>
          </a:stretch>
        </p:blipFill>
        <p:spPr>
          <a:xfrm>
            <a:off x="87798" y="422947"/>
            <a:ext cx="4282093" cy="5943600"/>
          </a:xfrm>
          <a:prstGeom prst="rect">
            <a:avLst/>
          </a:prstGeom>
        </p:spPr>
      </p:pic>
      <p:grpSp>
        <p:nvGrpSpPr>
          <p:cNvPr id="6" name="Group 1">
            <a:extLst>
              <a:ext uri="{FF2B5EF4-FFF2-40B4-BE49-F238E27FC236}">
                <a16:creationId xmlns:a16="http://schemas.microsoft.com/office/drawing/2014/main" id="{CDA643ED-1AFD-E004-3F41-A01A359C8F64}"/>
              </a:ext>
            </a:extLst>
          </p:cNvPr>
          <p:cNvGrpSpPr/>
          <p:nvPr/>
        </p:nvGrpSpPr>
        <p:grpSpPr>
          <a:xfrm>
            <a:off x="1709640" y="38160"/>
            <a:ext cx="9327960" cy="340443"/>
            <a:chOff x="1709640" y="38160"/>
            <a:chExt cx="9327960" cy="541440"/>
          </a:xfrm>
        </p:grpSpPr>
        <p:pic>
          <p:nvPicPr>
            <p:cNvPr id="7" name="Text Box 12">
              <a:extLst>
                <a:ext uri="{FF2B5EF4-FFF2-40B4-BE49-F238E27FC236}">
                  <a16:creationId xmlns:a16="http://schemas.microsoft.com/office/drawing/2014/main" id="{78B8735B-43F9-4CB5-05F3-08D62B77A3A3}"/>
                </a:ext>
              </a:extLst>
            </p:cNvPr>
            <p:cNvPicPr/>
            <p:nvPr/>
          </p:nvPicPr>
          <p:blipFill>
            <a:blip r:embed="rId3"/>
            <a:stretch/>
          </p:blipFill>
          <p:spPr>
            <a:xfrm>
              <a:off x="1709640" y="38160"/>
              <a:ext cx="9327960" cy="541440"/>
            </a:xfrm>
            <a:prstGeom prst="rect">
              <a:avLst/>
            </a:prstGeom>
            <a:ln w="0">
              <a:noFill/>
            </a:ln>
          </p:spPr>
        </p:pic>
        <p:sp>
          <p:nvSpPr>
            <p:cNvPr id="8" name="CustomShape 2">
              <a:extLst>
                <a:ext uri="{FF2B5EF4-FFF2-40B4-BE49-F238E27FC236}">
                  <a16:creationId xmlns:a16="http://schemas.microsoft.com/office/drawing/2014/main" id="{4950A0E7-A64D-DCBE-73A9-26C4FA251532}"/>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9" name="CustomShape 3">
            <a:extLst>
              <a:ext uri="{FF2B5EF4-FFF2-40B4-BE49-F238E27FC236}">
                <a16:creationId xmlns:a16="http://schemas.microsoft.com/office/drawing/2014/main" id="{9600B680-4C62-BD6A-1D2C-CE7D5313825F}"/>
              </a:ext>
            </a:extLst>
          </p:cNvPr>
          <p:cNvSpPr/>
          <p:nvPr/>
        </p:nvSpPr>
        <p:spPr>
          <a:xfrm>
            <a:off x="1873080" y="20601"/>
            <a:ext cx="9882115" cy="29576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0" name="Picture 2">
            <a:extLst>
              <a:ext uri="{FF2B5EF4-FFF2-40B4-BE49-F238E27FC236}">
                <a16:creationId xmlns:a16="http://schemas.microsoft.com/office/drawing/2014/main" id="{3E425CBE-BF98-8F18-F541-3BEA44D59888}"/>
              </a:ext>
            </a:extLst>
          </p:cNvPr>
          <p:cNvPicPr/>
          <p:nvPr/>
        </p:nvPicPr>
        <p:blipFill>
          <a:blip r:embed="rId4"/>
          <a:srcRect l="11629" t="29346" r="14194" b="30924"/>
          <a:stretch/>
        </p:blipFill>
        <p:spPr>
          <a:xfrm>
            <a:off x="0" y="42480"/>
            <a:ext cx="1709280" cy="274680"/>
          </a:xfrm>
          <a:prstGeom prst="rect">
            <a:avLst/>
          </a:prstGeom>
          <a:ln w="0">
            <a:noFill/>
          </a:ln>
        </p:spPr>
      </p:pic>
      <p:pic>
        <p:nvPicPr>
          <p:cNvPr id="11" name="Picture 3">
            <a:extLst>
              <a:ext uri="{FF2B5EF4-FFF2-40B4-BE49-F238E27FC236}">
                <a16:creationId xmlns:a16="http://schemas.microsoft.com/office/drawing/2014/main" id="{99885197-6B89-8036-B7FC-5DEC1F1A5ED9}"/>
              </a:ext>
            </a:extLst>
          </p:cNvPr>
          <p:cNvPicPr/>
          <p:nvPr/>
        </p:nvPicPr>
        <p:blipFill>
          <a:blip r:embed="rId5"/>
          <a:stretch/>
        </p:blipFill>
        <p:spPr>
          <a:xfrm>
            <a:off x="11673115" y="21400"/>
            <a:ext cx="363960" cy="295760"/>
          </a:xfrm>
          <a:prstGeom prst="rect">
            <a:avLst/>
          </a:prstGeom>
          <a:ln w="0">
            <a:noFill/>
          </a:ln>
        </p:spPr>
      </p:pic>
      <p:pic>
        <p:nvPicPr>
          <p:cNvPr id="3" name="Immagine 2">
            <a:extLst>
              <a:ext uri="{FF2B5EF4-FFF2-40B4-BE49-F238E27FC236}">
                <a16:creationId xmlns:a16="http://schemas.microsoft.com/office/drawing/2014/main" id="{101256A9-F258-417C-856A-5398087EC59C}"/>
              </a:ext>
            </a:extLst>
          </p:cNvPr>
          <p:cNvPicPr>
            <a:picLocks noChangeAspect="1"/>
          </p:cNvPicPr>
          <p:nvPr/>
        </p:nvPicPr>
        <p:blipFill>
          <a:blip r:embed="rId6"/>
          <a:stretch>
            <a:fillRect/>
          </a:stretch>
        </p:blipFill>
        <p:spPr>
          <a:xfrm>
            <a:off x="1773003" y="357060"/>
            <a:ext cx="4846532" cy="6740554"/>
          </a:xfrm>
          <a:prstGeom prst="rect">
            <a:avLst/>
          </a:prstGeom>
        </p:spPr>
      </p:pic>
      <p:pic>
        <p:nvPicPr>
          <p:cNvPr id="4" name="Immagine 3">
            <a:extLst>
              <a:ext uri="{FF2B5EF4-FFF2-40B4-BE49-F238E27FC236}">
                <a16:creationId xmlns:a16="http://schemas.microsoft.com/office/drawing/2014/main" id="{E773ED6A-2C43-433F-B90E-18817151DA5E}"/>
              </a:ext>
            </a:extLst>
          </p:cNvPr>
          <p:cNvPicPr>
            <a:picLocks noChangeAspect="1"/>
          </p:cNvPicPr>
          <p:nvPr/>
        </p:nvPicPr>
        <p:blipFill>
          <a:blip r:embed="rId7"/>
          <a:stretch>
            <a:fillRect/>
          </a:stretch>
        </p:blipFill>
        <p:spPr>
          <a:xfrm>
            <a:off x="4593166" y="303111"/>
            <a:ext cx="4809301" cy="6496166"/>
          </a:xfrm>
          <a:prstGeom prst="rect">
            <a:avLst/>
          </a:prstGeom>
        </p:spPr>
      </p:pic>
      <p:pic>
        <p:nvPicPr>
          <p:cNvPr id="5" name="Immagine 4">
            <a:extLst>
              <a:ext uri="{FF2B5EF4-FFF2-40B4-BE49-F238E27FC236}">
                <a16:creationId xmlns:a16="http://schemas.microsoft.com/office/drawing/2014/main" id="{4F394216-C78E-4A41-AD5A-F49F910DBE8B}"/>
              </a:ext>
            </a:extLst>
          </p:cNvPr>
          <p:cNvPicPr>
            <a:picLocks noChangeAspect="1"/>
          </p:cNvPicPr>
          <p:nvPr/>
        </p:nvPicPr>
        <p:blipFill>
          <a:blip r:embed="rId8"/>
          <a:stretch>
            <a:fillRect/>
          </a:stretch>
        </p:blipFill>
        <p:spPr>
          <a:xfrm>
            <a:off x="7628311" y="329610"/>
            <a:ext cx="4862369" cy="6858000"/>
          </a:xfrm>
          <a:prstGeom prst="rect">
            <a:avLst/>
          </a:prstGeom>
        </p:spPr>
      </p:pic>
      <p:sp>
        <p:nvSpPr>
          <p:cNvPr id="16" name="CustomShape 3">
            <a:extLst>
              <a:ext uri="{FF2B5EF4-FFF2-40B4-BE49-F238E27FC236}">
                <a16:creationId xmlns:a16="http://schemas.microsoft.com/office/drawing/2014/main" id="{815E31AE-E16F-2D50-5ED5-F2F3915C65B4}"/>
              </a:ext>
            </a:extLst>
          </p:cNvPr>
          <p:cNvSpPr/>
          <p:nvPr/>
        </p:nvSpPr>
        <p:spPr>
          <a:xfrm>
            <a:off x="1289581" y="639056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sp>
        <p:nvSpPr>
          <p:cNvPr id="20" name="CustomShape 13">
            <a:extLst>
              <a:ext uri="{FF2B5EF4-FFF2-40B4-BE49-F238E27FC236}">
                <a16:creationId xmlns:a16="http://schemas.microsoft.com/office/drawing/2014/main" id="{6816CF41-F420-2ABE-335D-4E4C26038A6D}"/>
              </a:ext>
            </a:extLst>
          </p:cNvPr>
          <p:cNvSpPr/>
          <p:nvPr/>
        </p:nvSpPr>
        <p:spPr>
          <a:xfrm>
            <a:off x="1686478" y="6317554"/>
            <a:ext cx="976680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2800" spc="-1" dirty="0">
                <a:solidFill>
                  <a:schemeClr val="bg1"/>
                </a:solidFill>
                <a:latin typeface="Arial"/>
              </a:rPr>
              <a:t>Il ruolo dell’Anamnesi Allergologica </a:t>
            </a:r>
            <a:endParaRPr lang="it-IT" sz="2800" b="0" strike="noStrike" spc="-1" dirty="0">
              <a:solidFill>
                <a:schemeClr val="bg1"/>
              </a:solidFill>
              <a:latin typeface="Arial"/>
            </a:endParaRPr>
          </a:p>
        </p:txBody>
      </p:sp>
    </p:spTree>
    <p:extLst>
      <p:ext uri="{BB962C8B-B14F-4D97-AF65-F5344CB8AC3E}">
        <p14:creationId xmlns:p14="http://schemas.microsoft.com/office/powerpoint/2010/main" val="22764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diagram of a company&#10;&#10;Description automatically generated with medium confidence">
            <a:extLst>
              <a:ext uri="{FF2B5EF4-FFF2-40B4-BE49-F238E27FC236}">
                <a16:creationId xmlns:a16="http://schemas.microsoft.com/office/drawing/2014/main" id="{D6406A0E-F9BC-3329-91AE-3069CA78D5B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ccia a destra 1">
            <a:extLst>
              <a:ext uri="{FF2B5EF4-FFF2-40B4-BE49-F238E27FC236}">
                <a16:creationId xmlns:a16="http://schemas.microsoft.com/office/drawing/2014/main" id="{EAE125F2-F701-4E85-97B7-999C1444BE59}"/>
              </a:ext>
            </a:extLst>
          </p:cNvPr>
          <p:cNvSpPr/>
          <p:nvPr/>
        </p:nvSpPr>
        <p:spPr>
          <a:xfrm rot="19014366">
            <a:off x="7339700" y="4586083"/>
            <a:ext cx="1012595" cy="532725"/>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4" name="Connettore diritto 3">
            <a:extLst>
              <a:ext uri="{FF2B5EF4-FFF2-40B4-BE49-F238E27FC236}">
                <a16:creationId xmlns:a16="http://schemas.microsoft.com/office/drawing/2014/main" id="{CD96C6E6-92A0-408A-9F46-48A1C055F2AB}"/>
              </a:ext>
            </a:extLst>
          </p:cNvPr>
          <p:cNvCxnSpPr/>
          <p:nvPr/>
        </p:nvCxnSpPr>
        <p:spPr>
          <a:xfrm>
            <a:off x="1708727" y="591127"/>
            <a:ext cx="47105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B812F665-75BD-CDEA-128A-3BDA733085A6}"/>
              </a:ext>
            </a:extLst>
          </p:cNvPr>
          <p:cNvCxnSpPr>
            <a:cxnSpLocks/>
          </p:cNvCxnSpPr>
          <p:nvPr/>
        </p:nvCxnSpPr>
        <p:spPr>
          <a:xfrm>
            <a:off x="1559859" y="311972"/>
            <a:ext cx="110803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7377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0" name="CustomShape 1"/>
          <p:cNvSpPr/>
          <p:nvPr/>
        </p:nvSpPr>
        <p:spPr>
          <a:xfrm>
            <a:off x="122338" y="1661533"/>
            <a:ext cx="11979965" cy="5016707"/>
          </a:xfrm>
          <a:prstGeom prst="rect">
            <a:avLst/>
          </a:prstGeom>
          <a:solidFill>
            <a:srgbClr val="EAEAEA"/>
          </a:solidFill>
          <a:ln w="0">
            <a:noFill/>
          </a:ln>
          <a:effectLst>
            <a:outerShdw blurRad="4445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noAutofit/>
          </a:bodyPr>
          <a:lstStyle/>
          <a:p>
            <a:pPr marL="343062" indent="-342702">
              <a:lnSpc>
                <a:spcPct val="90000"/>
              </a:lnSpc>
              <a:spcBef>
                <a:spcPts val="1199"/>
              </a:spcBef>
              <a:buClr>
                <a:srgbClr val="990000"/>
              </a:buClr>
              <a:buFont typeface="Wingdings" charset="2"/>
              <a:buChar char=""/>
            </a:pPr>
            <a:r>
              <a:rPr lang="it-IT" sz="2400" spc="-1" dirty="0">
                <a:solidFill>
                  <a:srgbClr val="1F497D"/>
                </a:solidFill>
                <a:latin typeface="Calibri"/>
              </a:rPr>
              <a:t>Il ruolo dell’anamnesi è sicuramente fondamentale in medicina ma in particolare in allergologia per l’individuazione dell’agente eziologico causa di allergia</a:t>
            </a:r>
          </a:p>
          <a:p>
            <a:pPr marL="343062" indent="-342702">
              <a:lnSpc>
                <a:spcPct val="90000"/>
              </a:lnSpc>
              <a:spcBef>
                <a:spcPts val="1199"/>
              </a:spcBef>
              <a:buClr>
                <a:srgbClr val="990000"/>
              </a:buClr>
              <a:buFont typeface="Wingdings" charset="2"/>
              <a:buChar char=""/>
            </a:pPr>
            <a:r>
              <a:rPr lang="it-IT" sz="2400" spc="-1" dirty="0">
                <a:solidFill>
                  <a:srgbClr val="1F497D"/>
                </a:solidFill>
                <a:latin typeface="Calibri"/>
              </a:rPr>
              <a:t>La </a:t>
            </a:r>
            <a:r>
              <a:rPr lang="it-IT" sz="2400" spc="-1" dirty="0" err="1">
                <a:solidFill>
                  <a:srgbClr val="1F497D"/>
                </a:solidFill>
                <a:latin typeface="Calibri"/>
              </a:rPr>
              <a:t>comprensiione</a:t>
            </a:r>
            <a:r>
              <a:rPr lang="it-IT" sz="2400" spc="-1" dirty="0">
                <a:solidFill>
                  <a:srgbClr val="1F497D"/>
                </a:solidFill>
                <a:latin typeface="Calibri"/>
              </a:rPr>
              <a:t> dell’andamento dei sintomi è fondamentale </a:t>
            </a:r>
          </a:p>
          <a:p>
            <a:pPr marL="343062" indent="-342702">
              <a:lnSpc>
                <a:spcPct val="90000"/>
              </a:lnSpc>
              <a:spcBef>
                <a:spcPts val="1199"/>
              </a:spcBef>
              <a:buClr>
                <a:srgbClr val="990000"/>
              </a:buClr>
              <a:buFont typeface="Wingdings" charset="2"/>
              <a:buChar char=""/>
            </a:pPr>
            <a:r>
              <a:rPr lang="it-IT" sz="2400" spc="-1" dirty="0">
                <a:solidFill>
                  <a:srgbClr val="1F497D"/>
                </a:solidFill>
                <a:latin typeface="Calibri"/>
              </a:rPr>
              <a:t>Della stagionalità </a:t>
            </a:r>
          </a:p>
          <a:p>
            <a:pPr marL="343062" indent="-342702">
              <a:lnSpc>
                <a:spcPct val="90000"/>
              </a:lnSpc>
              <a:spcBef>
                <a:spcPts val="1199"/>
              </a:spcBef>
              <a:buClr>
                <a:srgbClr val="990000"/>
              </a:buClr>
              <a:buFont typeface="Wingdings" charset="2"/>
              <a:buChar char=""/>
            </a:pPr>
            <a:r>
              <a:rPr lang="it-IT" sz="2400" spc="-1" dirty="0">
                <a:solidFill>
                  <a:srgbClr val="1F497D"/>
                </a:solidFill>
                <a:latin typeface="Calibri"/>
              </a:rPr>
              <a:t>Fattori scatenanti </a:t>
            </a:r>
          </a:p>
          <a:p>
            <a:pPr marL="343062" indent="-342702">
              <a:lnSpc>
                <a:spcPct val="90000"/>
              </a:lnSpc>
              <a:spcBef>
                <a:spcPts val="1199"/>
              </a:spcBef>
              <a:buClr>
                <a:srgbClr val="990000"/>
              </a:buClr>
              <a:buFont typeface="Wingdings" charset="2"/>
              <a:buChar char=""/>
            </a:pPr>
            <a:r>
              <a:rPr lang="it-IT" sz="2400" spc="-1" dirty="0">
                <a:solidFill>
                  <a:srgbClr val="1F497D"/>
                </a:solidFill>
                <a:latin typeface="Calibri"/>
              </a:rPr>
              <a:t>Marcia allergica</a:t>
            </a:r>
          </a:p>
          <a:p>
            <a:pPr marL="343062" indent="-342702">
              <a:lnSpc>
                <a:spcPct val="90000"/>
              </a:lnSpc>
              <a:spcBef>
                <a:spcPts val="1199"/>
              </a:spcBef>
              <a:buClr>
                <a:srgbClr val="990000"/>
              </a:buClr>
              <a:buFont typeface="Wingdings" charset="2"/>
              <a:buChar char=""/>
            </a:pPr>
            <a:r>
              <a:rPr lang="it-IT" sz="2400" spc="-1" dirty="0">
                <a:solidFill>
                  <a:srgbClr val="1F497D"/>
                </a:solidFill>
                <a:latin typeface="Calibri"/>
              </a:rPr>
              <a:t>Le comorbidità </a:t>
            </a:r>
          </a:p>
          <a:p>
            <a:pPr marL="343062" indent="-342702">
              <a:lnSpc>
                <a:spcPct val="90000"/>
              </a:lnSpc>
              <a:spcBef>
                <a:spcPts val="1199"/>
              </a:spcBef>
              <a:buClr>
                <a:srgbClr val="990000"/>
              </a:buClr>
              <a:buFont typeface="Wingdings" charset="2"/>
              <a:buChar char=""/>
            </a:pPr>
            <a:r>
              <a:rPr lang="it-IT" sz="2400" spc="-1" dirty="0">
                <a:solidFill>
                  <a:srgbClr val="1F497D"/>
                </a:solidFill>
                <a:latin typeface="Calibri"/>
              </a:rPr>
              <a:t>Comprensione dell’entità della patologia per un corretto inquadramento diagnostico e Terapeutico.</a:t>
            </a:r>
          </a:p>
          <a:p>
            <a:pPr marL="360" algn="ctr">
              <a:lnSpc>
                <a:spcPct val="90000"/>
              </a:lnSpc>
              <a:spcBef>
                <a:spcPts val="1199"/>
              </a:spcBef>
              <a:buClr>
                <a:srgbClr val="990000"/>
              </a:buClr>
            </a:pPr>
            <a:r>
              <a:rPr lang="it-IT" sz="2400" b="1" spc="-1" dirty="0">
                <a:solidFill>
                  <a:srgbClr val="C00000"/>
                </a:solidFill>
                <a:latin typeface="Calibri"/>
              </a:rPr>
              <a:t>E’ fondamentale la conoscenza dello specialista per orientare la domanda giusta </a:t>
            </a:r>
          </a:p>
          <a:p>
            <a:pPr marL="360" algn="ctr">
              <a:lnSpc>
                <a:spcPct val="90000"/>
              </a:lnSpc>
              <a:spcBef>
                <a:spcPts val="1199"/>
              </a:spcBef>
              <a:buClr>
                <a:srgbClr val="990000"/>
              </a:buClr>
            </a:pPr>
            <a:r>
              <a:rPr lang="it-IT" sz="2400" b="1" spc="-1" dirty="0">
                <a:solidFill>
                  <a:srgbClr val="C00000"/>
                </a:solidFill>
                <a:latin typeface="Calibri"/>
              </a:rPr>
              <a:t>per ricevere la corretta  risposta !</a:t>
            </a:r>
          </a:p>
          <a:p>
            <a:pPr marL="360">
              <a:lnSpc>
                <a:spcPct val="90000"/>
              </a:lnSpc>
              <a:spcBef>
                <a:spcPts val="1199"/>
              </a:spcBef>
              <a:buClr>
                <a:srgbClr val="990000"/>
              </a:buClr>
            </a:pPr>
            <a:endParaRPr lang="it-IT" sz="2400" spc="-1" dirty="0">
              <a:solidFill>
                <a:srgbClr val="1F497D"/>
              </a:solidFill>
              <a:latin typeface="Calibri"/>
            </a:endParaRPr>
          </a:p>
          <a:p>
            <a:pPr marL="360">
              <a:lnSpc>
                <a:spcPct val="90000"/>
              </a:lnSpc>
              <a:spcBef>
                <a:spcPts val="1199"/>
              </a:spcBef>
              <a:buClr>
                <a:srgbClr val="990000"/>
              </a:buClr>
            </a:pPr>
            <a:endParaRPr lang="it-IT" sz="1600" spc="-1" dirty="0">
              <a:solidFill>
                <a:srgbClr val="1F497D"/>
              </a:solidFill>
              <a:latin typeface="Calibri"/>
            </a:endParaRPr>
          </a:p>
        </p:txBody>
      </p:sp>
      <p:sp>
        <p:nvSpPr>
          <p:cNvPr id="472" name="CustomShape 2"/>
          <p:cNvSpPr/>
          <p:nvPr/>
        </p:nvSpPr>
        <p:spPr>
          <a:xfrm>
            <a:off x="7010280" y="0"/>
            <a:ext cx="1449000" cy="5108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474" name="CustomShape 4"/>
          <p:cNvSpPr/>
          <p:nvPr/>
        </p:nvSpPr>
        <p:spPr>
          <a:xfrm>
            <a:off x="2838841" y="791716"/>
            <a:ext cx="6546960" cy="521766"/>
          </a:xfrm>
          <a:prstGeom prst="rect">
            <a:avLst/>
          </a:prstGeom>
          <a:solidFill>
            <a:srgbClr val="C00000"/>
          </a:solidFill>
          <a:ln w="9525">
            <a:noFill/>
          </a:ln>
          <a:effectLst>
            <a:outerShdw blurRad="190500" dist="228593"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pc="-1">
                <a:solidFill>
                  <a:srgbClr val="FFFFFF"/>
                </a:solidFill>
                <a:latin typeface="Calibri"/>
              </a:rPr>
              <a:t>TAKE HOME MESSAGES</a:t>
            </a:r>
            <a:endParaRPr lang="it-IT" sz="2800" spc="-1">
              <a:latin typeface="Arial"/>
            </a:endParaRPr>
          </a:p>
        </p:txBody>
      </p:sp>
      <p:grpSp>
        <p:nvGrpSpPr>
          <p:cNvPr id="2" name="Group 1">
            <a:extLst>
              <a:ext uri="{FF2B5EF4-FFF2-40B4-BE49-F238E27FC236}">
                <a16:creationId xmlns:a16="http://schemas.microsoft.com/office/drawing/2014/main" id="{FA4F2325-A6A6-AFCE-CF45-427C88595C4F}"/>
              </a:ext>
            </a:extLst>
          </p:cNvPr>
          <p:cNvGrpSpPr/>
          <p:nvPr/>
        </p:nvGrpSpPr>
        <p:grpSpPr>
          <a:xfrm>
            <a:off x="1728421" y="197400"/>
            <a:ext cx="9327960" cy="541440"/>
            <a:chOff x="1709640" y="38160"/>
            <a:chExt cx="9327960" cy="541440"/>
          </a:xfrm>
        </p:grpSpPr>
        <p:pic>
          <p:nvPicPr>
            <p:cNvPr id="3" name="Text Box 12">
              <a:extLst>
                <a:ext uri="{FF2B5EF4-FFF2-40B4-BE49-F238E27FC236}">
                  <a16:creationId xmlns:a16="http://schemas.microsoft.com/office/drawing/2014/main" id="{8C433C6D-FD4C-D22D-27F1-2077237332B3}"/>
                </a:ext>
              </a:extLst>
            </p:cNvPr>
            <p:cNvPicPr/>
            <p:nvPr/>
          </p:nvPicPr>
          <p:blipFill>
            <a:blip r:embed="rId3"/>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67BE5836-410E-1B85-51D3-66D35B5DF235}"/>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9A16C7C9-3EE4-F555-E7F5-E490A13428A5}"/>
              </a:ext>
            </a:extLst>
          </p:cNvPr>
          <p:cNvSpPr/>
          <p:nvPr/>
        </p:nvSpPr>
        <p:spPr>
          <a:xfrm>
            <a:off x="1809781" y="18768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6417BE95-869A-E662-650D-098A35DC12F6}"/>
              </a:ext>
            </a:extLst>
          </p:cNvPr>
          <p:cNvPicPr/>
          <p:nvPr/>
        </p:nvPicPr>
        <p:blipFill>
          <a:blip r:embed="rId4"/>
          <a:srcRect l="11629" t="29346" r="14194" b="30924"/>
          <a:stretch/>
        </p:blipFill>
        <p:spPr>
          <a:xfrm>
            <a:off x="18781" y="201720"/>
            <a:ext cx="1709280" cy="430920"/>
          </a:xfrm>
          <a:prstGeom prst="rect">
            <a:avLst/>
          </a:prstGeom>
          <a:ln w="0">
            <a:noFill/>
          </a:ln>
        </p:spPr>
      </p:pic>
      <p:pic>
        <p:nvPicPr>
          <p:cNvPr id="7" name="Picture 3">
            <a:extLst>
              <a:ext uri="{FF2B5EF4-FFF2-40B4-BE49-F238E27FC236}">
                <a16:creationId xmlns:a16="http://schemas.microsoft.com/office/drawing/2014/main" id="{32AB990C-943F-9927-A958-39AD0C1679C3}"/>
              </a:ext>
            </a:extLst>
          </p:cNvPr>
          <p:cNvPicPr/>
          <p:nvPr/>
        </p:nvPicPr>
        <p:blipFill>
          <a:blip r:embed="rId5"/>
          <a:stretch/>
        </p:blipFill>
        <p:spPr>
          <a:xfrm>
            <a:off x="11623021" y="179760"/>
            <a:ext cx="363960" cy="549720"/>
          </a:xfrm>
          <a:prstGeom prst="rect">
            <a:avLst/>
          </a:prstGeom>
          <a:ln w="0">
            <a:noFill/>
          </a:ln>
        </p:spPr>
      </p:pic>
      <p:sp>
        <p:nvSpPr>
          <p:cNvPr id="8" name="CasellaDiTesto 7"/>
          <p:cNvSpPr txBox="1"/>
          <p:nvPr/>
        </p:nvSpPr>
        <p:spPr>
          <a:xfrm>
            <a:off x="2061882" y="346800"/>
            <a:ext cx="8471647" cy="369332"/>
          </a:xfrm>
          <a:prstGeom prst="rect">
            <a:avLst/>
          </a:prstGeom>
          <a:noFill/>
        </p:spPr>
        <p:txBody>
          <a:bodyPr wrap="square" rtlCol="0">
            <a:spAutoFit/>
          </a:bodyPr>
          <a:lstStyle/>
          <a:p>
            <a:endParaRPr lang="it-IT" dirty="0"/>
          </a:p>
        </p:txBody>
      </p:sp>
      <p:sp>
        <p:nvSpPr>
          <p:cNvPr id="12" name="CustomShape 13"/>
          <p:cNvSpPr/>
          <p:nvPr/>
        </p:nvSpPr>
        <p:spPr>
          <a:xfrm>
            <a:off x="1809781" y="85917"/>
            <a:ext cx="976680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2800" spc="-1" dirty="0">
                <a:solidFill>
                  <a:schemeClr val="bg1"/>
                </a:solidFill>
                <a:latin typeface="Arial"/>
              </a:rPr>
              <a:t>Il ruolo dell’Anamnesi Allergologica </a:t>
            </a:r>
            <a:endParaRPr lang="it-IT" sz="2800" b="0" strike="noStrike" spc="-1" dirty="0">
              <a:solidFill>
                <a:schemeClr val="bg1"/>
              </a:solidFill>
              <a:latin typeface="Arial"/>
            </a:endParaRPr>
          </a:p>
        </p:txBody>
      </p:sp>
    </p:spTree>
    <p:extLst>
      <p:ext uri="{BB962C8B-B14F-4D97-AF65-F5344CB8AC3E}">
        <p14:creationId xmlns:p14="http://schemas.microsoft.com/office/powerpoint/2010/main" val="38504380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6"/>
          <p:cNvPicPr/>
          <p:nvPr/>
        </p:nvPicPr>
        <p:blipFill>
          <a:blip r:embed="rId3"/>
          <a:stretch/>
        </p:blipFill>
        <p:spPr>
          <a:xfrm>
            <a:off x="5679529" y="1700954"/>
            <a:ext cx="6564453" cy="2212560"/>
          </a:xfrm>
          <a:prstGeom prst="rect">
            <a:avLst/>
          </a:prstGeom>
          <a:ln w="0">
            <a:noFill/>
          </a:ln>
        </p:spPr>
      </p:pic>
      <p:grpSp>
        <p:nvGrpSpPr>
          <p:cNvPr id="467" name="Group 1"/>
          <p:cNvGrpSpPr/>
          <p:nvPr/>
        </p:nvGrpSpPr>
        <p:grpSpPr>
          <a:xfrm>
            <a:off x="1709640" y="38160"/>
            <a:ext cx="9327960" cy="541440"/>
            <a:chOff x="1709640" y="38160"/>
            <a:chExt cx="9327960" cy="541440"/>
          </a:xfrm>
        </p:grpSpPr>
        <p:pic>
          <p:nvPicPr>
            <p:cNvPr id="468" name="Text Box 12"/>
            <p:cNvPicPr/>
            <p:nvPr/>
          </p:nvPicPr>
          <p:blipFill>
            <a:blip r:embed="rId4"/>
            <a:stretch/>
          </p:blipFill>
          <p:spPr>
            <a:xfrm>
              <a:off x="1709640" y="38160"/>
              <a:ext cx="9327960" cy="541440"/>
            </a:xfrm>
            <a:prstGeom prst="rect">
              <a:avLst/>
            </a:prstGeom>
            <a:ln w="0">
              <a:noFill/>
            </a:ln>
          </p:spPr>
        </p:pic>
        <p:sp>
          <p:nvSpPr>
            <p:cNvPr id="469" name="CustomShape 2"/>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470" name="CustomShape 3"/>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sp>
        <p:nvSpPr>
          <p:cNvPr id="477" name="CustomShape 8"/>
          <p:cNvSpPr/>
          <p:nvPr/>
        </p:nvSpPr>
        <p:spPr>
          <a:xfrm>
            <a:off x="5797532" y="1582866"/>
            <a:ext cx="5829120" cy="1836360"/>
          </a:xfrm>
          <a:prstGeom prst="rect">
            <a:avLst/>
          </a:prstGeom>
          <a:noFill/>
          <a:ln w="0">
            <a:noFill/>
          </a:ln>
        </p:spPr>
        <p:style>
          <a:lnRef idx="0">
            <a:scrgbClr r="0" g="0" b="0"/>
          </a:lnRef>
          <a:fillRef idx="0">
            <a:scrgbClr r="0" g="0" b="0"/>
          </a:fillRef>
          <a:effectRef idx="0">
            <a:scrgbClr r="0" g="0" b="0"/>
          </a:effectRef>
          <a:fontRef idx="minor"/>
        </p:style>
      </p:sp>
      <p:sp>
        <p:nvSpPr>
          <p:cNvPr id="478" name="CustomShape 9"/>
          <p:cNvSpPr/>
          <p:nvPr/>
        </p:nvSpPr>
        <p:spPr>
          <a:xfrm>
            <a:off x="6464533" y="1982409"/>
            <a:ext cx="4994444" cy="158051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70000"/>
              </a:lnSpc>
              <a:spcBef>
                <a:spcPts val="1199"/>
              </a:spcBef>
            </a:pPr>
            <a:r>
              <a:rPr lang="it-IT" sz="2800" b="1" spc="-1" dirty="0">
                <a:solidFill>
                  <a:srgbClr val="C00000"/>
                </a:solidFill>
                <a:latin typeface="Arial"/>
              </a:rPr>
              <a:t>Come si fa</a:t>
            </a:r>
          </a:p>
          <a:p>
            <a:pPr algn="ctr">
              <a:lnSpc>
                <a:spcPct val="70000"/>
              </a:lnSpc>
              <a:spcBef>
                <a:spcPts val="1199"/>
              </a:spcBef>
            </a:pPr>
            <a:r>
              <a:rPr lang="it-IT" sz="2800" b="1" spc="-1" dirty="0">
                <a:solidFill>
                  <a:srgbClr val="C00000"/>
                </a:solidFill>
                <a:latin typeface="Arial"/>
              </a:rPr>
              <a:t> (bene) </a:t>
            </a:r>
          </a:p>
          <a:p>
            <a:pPr algn="ctr">
              <a:lnSpc>
                <a:spcPct val="70000"/>
              </a:lnSpc>
              <a:spcBef>
                <a:spcPts val="1199"/>
              </a:spcBef>
            </a:pPr>
            <a:r>
              <a:rPr lang="it-IT" sz="2800" b="1" spc="-1" dirty="0">
                <a:solidFill>
                  <a:srgbClr val="C00000"/>
                </a:solidFill>
                <a:latin typeface="Arial"/>
              </a:rPr>
              <a:t>l’anamnesi allergologica</a:t>
            </a:r>
            <a:endParaRPr lang="it-IT" sz="2800" b="1" strike="noStrike" spc="-1" dirty="0">
              <a:solidFill>
                <a:srgbClr val="C00000"/>
              </a:solidFill>
              <a:latin typeface="Arial"/>
            </a:endParaRPr>
          </a:p>
          <a:p>
            <a:pPr>
              <a:lnSpc>
                <a:spcPct val="100000"/>
              </a:lnSpc>
            </a:pPr>
            <a:endParaRPr lang="it-IT" sz="1800" b="0" strike="noStrike" spc="-1" dirty="0">
              <a:latin typeface="Arial"/>
            </a:endParaRPr>
          </a:p>
        </p:txBody>
      </p:sp>
      <p:pic>
        <p:nvPicPr>
          <p:cNvPr id="480" name="Picture 2"/>
          <p:cNvPicPr/>
          <p:nvPr/>
        </p:nvPicPr>
        <p:blipFill>
          <a:blip r:embed="rId5"/>
          <a:srcRect l="11629" t="29346" r="14194" b="30924"/>
          <a:stretch/>
        </p:blipFill>
        <p:spPr>
          <a:xfrm>
            <a:off x="0" y="42480"/>
            <a:ext cx="1709280" cy="430920"/>
          </a:xfrm>
          <a:prstGeom prst="rect">
            <a:avLst/>
          </a:prstGeom>
          <a:ln w="0">
            <a:noFill/>
          </a:ln>
        </p:spPr>
      </p:pic>
      <p:pic>
        <p:nvPicPr>
          <p:cNvPr id="481" name="Picture 3"/>
          <p:cNvPicPr/>
          <p:nvPr/>
        </p:nvPicPr>
        <p:blipFill>
          <a:blip r:embed="rId6"/>
          <a:stretch/>
        </p:blipFill>
        <p:spPr>
          <a:xfrm>
            <a:off x="11604240" y="20520"/>
            <a:ext cx="363960" cy="549720"/>
          </a:xfrm>
          <a:prstGeom prst="rect">
            <a:avLst/>
          </a:prstGeom>
          <a:ln w="0">
            <a:noFill/>
          </a:ln>
        </p:spPr>
      </p:pic>
      <p:grpSp>
        <p:nvGrpSpPr>
          <p:cNvPr id="18" name="Group 11"/>
          <p:cNvGrpSpPr/>
          <p:nvPr/>
        </p:nvGrpSpPr>
        <p:grpSpPr>
          <a:xfrm>
            <a:off x="6071937" y="3980550"/>
            <a:ext cx="6332040" cy="2212560"/>
            <a:chOff x="5770568" y="4337695"/>
            <a:chExt cx="6332040" cy="2212560"/>
          </a:xfrm>
        </p:grpSpPr>
        <p:pic>
          <p:nvPicPr>
            <p:cNvPr id="19" name="Picture 6"/>
            <p:cNvPicPr/>
            <p:nvPr/>
          </p:nvPicPr>
          <p:blipFill>
            <a:blip r:embed="rId3"/>
            <a:stretch/>
          </p:blipFill>
          <p:spPr>
            <a:xfrm>
              <a:off x="5770568" y="4337695"/>
              <a:ext cx="6332040" cy="2212560"/>
            </a:xfrm>
            <a:prstGeom prst="rect">
              <a:avLst/>
            </a:prstGeom>
            <a:ln w="0">
              <a:noFill/>
            </a:ln>
          </p:spPr>
        </p:pic>
        <p:sp>
          <p:nvSpPr>
            <p:cNvPr id="20" name="CustomShape 12"/>
            <p:cNvSpPr/>
            <p:nvPr/>
          </p:nvSpPr>
          <p:spPr>
            <a:xfrm>
              <a:off x="6814391" y="4393886"/>
              <a:ext cx="4442040" cy="1639960"/>
            </a:xfrm>
            <a:prstGeom prst="rect">
              <a:avLst/>
            </a:prstGeom>
            <a:noFill/>
            <a:ln w="9525">
              <a:noFill/>
            </a:ln>
          </p:spPr>
          <p:style>
            <a:lnRef idx="0">
              <a:scrgbClr r="0" g="0" b="0"/>
            </a:lnRef>
            <a:fillRef idx="0">
              <a:scrgbClr r="0" g="0" b="0"/>
            </a:fillRef>
            <a:effectRef idx="0">
              <a:scrgbClr r="0" g="0" b="0"/>
            </a:effectRef>
            <a:fontRef idx="minor"/>
          </p:style>
          <p:txBody>
            <a:bodyPr lIns="51840" tIns="25920" rIns="51840" bIns="25920">
              <a:spAutoFit/>
            </a:bodyPr>
            <a:lstStyle/>
            <a:p>
              <a:pPr algn="ctr">
                <a:lnSpc>
                  <a:spcPct val="100000"/>
                </a:lnSpc>
                <a:spcBef>
                  <a:spcPts val="751"/>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it-IT" sz="1400" b="1" strike="noStrike" spc="-1" dirty="0">
                  <a:solidFill>
                    <a:schemeClr val="accent1">
                      <a:lumMod val="50000"/>
                    </a:schemeClr>
                  </a:solidFill>
                  <a:latin typeface="Arial"/>
                  <a:ea typeface="ＭＳ Ｐゴシック"/>
                </a:rPr>
                <a:t>Dr.ssa  </a:t>
              </a:r>
              <a:r>
                <a:rPr lang="it-IT" sz="1400" b="1" strike="noStrike" spc="-1" dirty="0" err="1">
                  <a:solidFill>
                    <a:schemeClr val="accent1">
                      <a:lumMod val="50000"/>
                    </a:schemeClr>
                  </a:solidFill>
                  <a:latin typeface="Arial"/>
                  <a:ea typeface="ＭＳ Ｐゴシック"/>
                </a:rPr>
                <a:t>M.A.Crivellaro</a:t>
              </a:r>
              <a:endParaRPr lang="it-IT" sz="1400" b="0" strike="noStrike" spc="-1" dirty="0">
                <a:solidFill>
                  <a:schemeClr val="accent1">
                    <a:lumMod val="50000"/>
                  </a:schemeClr>
                </a:solidFill>
                <a:latin typeface="Arial"/>
              </a:endParaRPr>
            </a:p>
            <a:p>
              <a:pPr algn="ctr">
                <a:lnSpc>
                  <a:spcPct val="100000"/>
                </a:lnSpc>
                <a:spcBef>
                  <a:spcPts val="655"/>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it-IT" sz="1200" b="0" strike="noStrike" spc="-1" dirty="0">
                  <a:solidFill>
                    <a:schemeClr val="accent1">
                      <a:lumMod val="50000"/>
                    </a:schemeClr>
                  </a:solidFill>
                  <a:latin typeface="Arial"/>
                  <a:ea typeface="ＭＳ Ｐゴシック"/>
                </a:rPr>
                <a:t>Dipartimento di Medicina dei Sistemi</a:t>
              </a:r>
              <a:endParaRPr lang="it-IT" sz="1200" b="0" strike="noStrike" spc="-1" dirty="0">
                <a:solidFill>
                  <a:schemeClr val="accent1">
                    <a:lumMod val="50000"/>
                  </a:schemeClr>
                </a:solidFill>
                <a:latin typeface="Arial"/>
              </a:endParaRPr>
            </a:p>
            <a:p>
              <a:pPr algn="ctr">
                <a:lnSpc>
                  <a:spcPct val="100000"/>
                </a:lnSpc>
                <a:spcBef>
                  <a:spcPts val="655"/>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it-IT" sz="1200" b="0" strike="noStrike" spc="-1" dirty="0">
                  <a:solidFill>
                    <a:schemeClr val="accent1">
                      <a:lumMod val="50000"/>
                    </a:schemeClr>
                  </a:solidFill>
                  <a:latin typeface="Arial"/>
                  <a:ea typeface="ＭＳ Ｐゴシック"/>
                </a:rPr>
                <a:t>UOSD di Allergologia</a:t>
              </a:r>
              <a:endParaRPr lang="it-IT" sz="1200" b="0" strike="noStrike" spc="-1" dirty="0">
                <a:solidFill>
                  <a:schemeClr val="accent1">
                    <a:lumMod val="50000"/>
                  </a:schemeClr>
                </a:solidFill>
                <a:latin typeface="Arial"/>
              </a:endParaRPr>
            </a:p>
            <a:p>
              <a:pPr algn="ctr">
                <a:lnSpc>
                  <a:spcPct val="100000"/>
                </a:lnSpc>
                <a:spcBef>
                  <a:spcPts val="655"/>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it-IT" sz="1200" b="0" strike="noStrike" spc="-1" dirty="0">
                  <a:solidFill>
                    <a:schemeClr val="accent1">
                      <a:lumMod val="50000"/>
                    </a:schemeClr>
                  </a:solidFill>
                  <a:latin typeface="Arial"/>
                  <a:ea typeface="ＭＳ Ｐゴシック"/>
                </a:rPr>
                <a:t>Azienda Ospedale -Università di Padova</a:t>
              </a:r>
            </a:p>
            <a:p>
              <a:pPr algn="ctr">
                <a:lnSpc>
                  <a:spcPct val="100000"/>
                </a:lnSpc>
                <a:spcBef>
                  <a:spcPts val="655"/>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it-IT" sz="1200" spc="-1" dirty="0">
                  <a:solidFill>
                    <a:schemeClr val="accent1">
                      <a:lumMod val="50000"/>
                    </a:schemeClr>
                  </a:solidFill>
                  <a:latin typeface="Arial"/>
                  <a:ea typeface="ＭＳ Ｐゴシック"/>
                </a:rPr>
                <a:t>mariaangiola.crivellaro@unipd.it</a:t>
              </a:r>
              <a:endParaRPr lang="it-IT" sz="1200" b="0" strike="noStrike" spc="-1" dirty="0">
                <a:solidFill>
                  <a:schemeClr val="accent1">
                    <a:lumMod val="50000"/>
                  </a:schemeClr>
                </a:solidFill>
                <a:latin typeface="Arial"/>
              </a:endParaRPr>
            </a:p>
            <a:p>
              <a:pPr algn="ctr">
                <a:lnSpc>
                  <a:spcPct val="100000"/>
                </a:lnSpc>
                <a:spcBef>
                  <a:spcPts val="655"/>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endParaRPr lang="it-IT" sz="1200" b="0" strike="noStrike" spc="-1" dirty="0">
                <a:latin typeface="Arial"/>
              </a:endParaRPr>
            </a:p>
          </p:txBody>
        </p:sp>
      </p:grpSp>
      <p:sp>
        <p:nvSpPr>
          <p:cNvPr id="2" name="Rettangolo 1">
            <a:extLst>
              <a:ext uri="{FF2B5EF4-FFF2-40B4-BE49-F238E27FC236}">
                <a16:creationId xmlns:a16="http://schemas.microsoft.com/office/drawing/2014/main" id="{2A1017C7-749E-4B20-B8A7-82CEB25B0E6B}"/>
              </a:ext>
            </a:extLst>
          </p:cNvPr>
          <p:cNvSpPr/>
          <p:nvPr/>
        </p:nvSpPr>
        <p:spPr>
          <a:xfrm>
            <a:off x="5982315" y="664890"/>
            <a:ext cx="6096000" cy="646331"/>
          </a:xfrm>
          <a:prstGeom prst="rect">
            <a:avLst/>
          </a:prstGeom>
        </p:spPr>
        <p:txBody>
          <a:bodyPr>
            <a:spAutoFit/>
          </a:bodyPr>
          <a:lstStyle/>
          <a:p>
            <a:r>
              <a:rPr lang="it-IT" dirty="0"/>
              <a:t>Non seguiamo più una malattia, ma una traiettoria evolutiva: ed è l’anamnesi il primo strumento per intercettarla.”</a:t>
            </a:r>
          </a:p>
        </p:txBody>
      </p:sp>
      <p:pic>
        <p:nvPicPr>
          <p:cNvPr id="3" name="Immagine 2">
            <a:extLst>
              <a:ext uri="{FF2B5EF4-FFF2-40B4-BE49-F238E27FC236}">
                <a16:creationId xmlns:a16="http://schemas.microsoft.com/office/drawing/2014/main" id="{77753330-DEBB-426C-95FF-CCA438176FA7}"/>
              </a:ext>
            </a:extLst>
          </p:cNvPr>
          <p:cNvPicPr>
            <a:picLocks noChangeAspect="1"/>
          </p:cNvPicPr>
          <p:nvPr/>
        </p:nvPicPr>
        <p:blipFill>
          <a:blip r:embed="rId7"/>
          <a:stretch>
            <a:fillRect/>
          </a:stretch>
        </p:blipFill>
        <p:spPr>
          <a:xfrm>
            <a:off x="120368" y="589320"/>
            <a:ext cx="5677164" cy="6110694"/>
          </a:xfrm>
          <a:prstGeom prst="rect">
            <a:avLst/>
          </a:prstGeom>
        </p:spPr>
      </p:pic>
      <p:pic>
        <p:nvPicPr>
          <p:cNvPr id="4" name="Immagine 3">
            <a:extLst>
              <a:ext uri="{FF2B5EF4-FFF2-40B4-BE49-F238E27FC236}">
                <a16:creationId xmlns:a16="http://schemas.microsoft.com/office/drawing/2014/main" id="{690E88F9-6750-4209-9FA8-3B79332C3436}"/>
              </a:ext>
            </a:extLst>
          </p:cNvPr>
          <p:cNvPicPr>
            <a:picLocks noChangeAspect="1"/>
          </p:cNvPicPr>
          <p:nvPr/>
        </p:nvPicPr>
        <p:blipFill>
          <a:blip r:embed="rId8"/>
          <a:stretch>
            <a:fillRect/>
          </a:stretch>
        </p:blipFill>
        <p:spPr>
          <a:xfrm>
            <a:off x="176934" y="1487393"/>
            <a:ext cx="2065444" cy="3062796"/>
          </a:xfrm>
          <a:prstGeom prst="rect">
            <a:avLst/>
          </a:prstGeom>
        </p:spPr>
      </p:pic>
      <p:sp>
        <p:nvSpPr>
          <p:cNvPr id="5" name="CasellaDiTesto 4">
            <a:extLst>
              <a:ext uri="{FF2B5EF4-FFF2-40B4-BE49-F238E27FC236}">
                <a16:creationId xmlns:a16="http://schemas.microsoft.com/office/drawing/2014/main" id="{040B1464-FB15-559F-FFC8-E447353C9B5E}"/>
              </a:ext>
            </a:extLst>
          </p:cNvPr>
          <p:cNvSpPr txBox="1"/>
          <p:nvPr/>
        </p:nvSpPr>
        <p:spPr>
          <a:xfrm rot="20594998">
            <a:off x="6284416" y="5872937"/>
            <a:ext cx="4062548" cy="369332"/>
          </a:xfrm>
          <a:prstGeom prst="rect">
            <a:avLst/>
          </a:prstGeom>
          <a:solidFill>
            <a:schemeClr val="bg2"/>
          </a:solidFill>
        </p:spPr>
        <p:txBody>
          <a:bodyPr wrap="square" rtlCol="0">
            <a:spAutoFit/>
          </a:bodyPr>
          <a:lstStyle/>
          <a:p>
            <a:r>
              <a:rPr lang="it-IT" b="1" dirty="0">
                <a:solidFill>
                  <a:srgbClr val="C00000"/>
                </a:solidFill>
              </a:rPr>
              <a:t>Per invio della cartella ALLERGOLOGICA</a:t>
            </a:r>
          </a:p>
        </p:txBody>
      </p:sp>
    </p:spTree>
    <p:extLst>
      <p:ext uri="{BB962C8B-B14F-4D97-AF65-F5344CB8AC3E}">
        <p14:creationId xmlns:p14="http://schemas.microsoft.com/office/powerpoint/2010/main" val="2595934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3F02241-2C44-48FC-996A-806D367F7997}"/>
              </a:ext>
            </a:extLst>
          </p:cNvPr>
          <p:cNvPicPr>
            <a:picLocks noChangeAspect="1"/>
          </p:cNvPicPr>
          <p:nvPr/>
        </p:nvPicPr>
        <p:blipFill>
          <a:blip r:embed="rId2"/>
          <a:stretch>
            <a:fillRect/>
          </a:stretch>
        </p:blipFill>
        <p:spPr>
          <a:xfrm>
            <a:off x="1704511" y="670877"/>
            <a:ext cx="10167891" cy="263096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ttangolo 2">
            <a:extLst>
              <a:ext uri="{FF2B5EF4-FFF2-40B4-BE49-F238E27FC236}">
                <a16:creationId xmlns:a16="http://schemas.microsoft.com/office/drawing/2014/main" id="{07986D4A-73FB-4360-B034-DF9816D6AA2D}"/>
              </a:ext>
            </a:extLst>
          </p:cNvPr>
          <p:cNvSpPr/>
          <p:nvPr/>
        </p:nvSpPr>
        <p:spPr>
          <a:xfrm>
            <a:off x="9544975" y="6642556"/>
            <a:ext cx="2979938" cy="215444"/>
          </a:xfrm>
          <a:prstGeom prst="rect">
            <a:avLst/>
          </a:prstGeom>
        </p:spPr>
        <p:txBody>
          <a:bodyPr wrap="square">
            <a:spAutoFit/>
          </a:bodyPr>
          <a:lstStyle/>
          <a:p>
            <a:r>
              <a:rPr lang="it-IT" sz="800" dirty="0" err="1">
                <a:latin typeface="AdvPSA35D"/>
              </a:rPr>
              <a:t>Busquet</a:t>
            </a:r>
            <a:r>
              <a:rPr lang="it-IT" sz="800" dirty="0">
                <a:latin typeface="AdvPSA35D"/>
              </a:rPr>
              <a:t> et </a:t>
            </a:r>
            <a:r>
              <a:rPr lang="it-IT" sz="800" dirty="0" err="1">
                <a:latin typeface="AdvPSA35D"/>
              </a:rPr>
              <a:t>all</a:t>
            </a:r>
            <a:r>
              <a:rPr lang="it-IT" sz="800" dirty="0">
                <a:latin typeface="AdvPSA35D"/>
              </a:rPr>
              <a:t>. J ALLERGY CLIN IMMUNOL.  JANUARY 2020</a:t>
            </a:r>
            <a:endParaRPr lang="it-IT" dirty="0"/>
          </a:p>
        </p:txBody>
      </p:sp>
      <p:sp>
        <p:nvSpPr>
          <p:cNvPr id="4" name="Rettangolo 3">
            <a:extLst>
              <a:ext uri="{FF2B5EF4-FFF2-40B4-BE49-F238E27FC236}">
                <a16:creationId xmlns:a16="http://schemas.microsoft.com/office/drawing/2014/main" id="{2F84AEE9-D529-4A65-9F9E-72A00179EE4B}"/>
              </a:ext>
            </a:extLst>
          </p:cNvPr>
          <p:cNvSpPr/>
          <p:nvPr/>
        </p:nvSpPr>
        <p:spPr>
          <a:xfrm>
            <a:off x="686540" y="3437206"/>
            <a:ext cx="6096000" cy="2492990"/>
          </a:xfrm>
          <a:prstGeom prst="rect">
            <a:avLst/>
          </a:prstGeom>
          <a:ln>
            <a:solidFill>
              <a:schemeClr val="tx1"/>
            </a:solidFill>
          </a:ln>
        </p:spPr>
        <p:txBody>
          <a:bodyPr>
            <a:spAutoFit/>
          </a:bodyPr>
          <a:lstStyle/>
          <a:p>
            <a:r>
              <a:rPr lang="it-IT" dirty="0">
                <a:solidFill>
                  <a:srgbClr val="000000"/>
                </a:solidFill>
                <a:latin typeface="AdvPSA35F"/>
              </a:rPr>
              <a:t>DOCUMENTS CONSIDERED FOR DEVELOPMENT</a:t>
            </a:r>
          </a:p>
          <a:p>
            <a:r>
              <a:rPr lang="it-IT" dirty="0">
                <a:solidFill>
                  <a:srgbClr val="000000"/>
                </a:solidFill>
                <a:latin typeface="AdvPSA35F"/>
              </a:rPr>
              <a:t>OF ARIA CARE PATHWAYS</a:t>
            </a:r>
          </a:p>
          <a:p>
            <a:r>
              <a:rPr lang="fr-FR" dirty="0">
                <a:solidFill>
                  <a:srgbClr val="000000"/>
                </a:solidFill>
                <a:latin typeface="AdvPSA35F"/>
              </a:rPr>
              <a:t>Contre les Maladies Chroniques pour un</a:t>
            </a:r>
          </a:p>
          <a:p>
            <a:r>
              <a:rPr lang="fr-FR" dirty="0">
                <a:solidFill>
                  <a:srgbClr val="000000"/>
                </a:solidFill>
                <a:latin typeface="AdvPSA35F"/>
              </a:rPr>
              <a:t>Vieillissement Actif (MACVIA) </a:t>
            </a:r>
            <a:r>
              <a:rPr lang="fr-FR" dirty="0" err="1">
                <a:solidFill>
                  <a:srgbClr val="000000"/>
                </a:solidFill>
                <a:latin typeface="AdvPSA35F"/>
              </a:rPr>
              <a:t>algorithm</a:t>
            </a:r>
            <a:r>
              <a:rPr lang="fr-FR" dirty="0">
                <a:solidFill>
                  <a:srgbClr val="000000"/>
                </a:solidFill>
                <a:latin typeface="AdvPSA35F"/>
              </a:rPr>
              <a:t> </a:t>
            </a:r>
            <a:r>
              <a:rPr lang="fr-FR" dirty="0" err="1">
                <a:solidFill>
                  <a:srgbClr val="000000"/>
                </a:solidFill>
                <a:latin typeface="AdvPSA35F"/>
              </a:rPr>
              <a:t>proposing</a:t>
            </a:r>
            <a:endParaRPr lang="fr-FR" dirty="0">
              <a:solidFill>
                <a:srgbClr val="000000"/>
              </a:solidFill>
              <a:latin typeface="AdvPSA35F"/>
            </a:endParaRPr>
          </a:p>
          <a:p>
            <a:r>
              <a:rPr lang="en-US" dirty="0">
                <a:solidFill>
                  <a:srgbClr val="000000"/>
                </a:solidFill>
                <a:latin typeface="AdvPSA35F"/>
              </a:rPr>
              <a:t>a stepwise approach for allergic rhinitis</a:t>
            </a:r>
          </a:p>
          <a:p>
            <a:r>
              <a:rPr lang="it-IT" dirty="0" err="1">
                <a:solidFill>
                  <a:srgbClr val="000000"/>
                </a:solidFill>
                <a:latin typeface="AdvPSA35F"/>
              </a:rPr>
              <a:t>pharmacologic</a:t>
            </a:r>
            <a:r>
              <a:rPr lang="it-IT" dirty="0">
                <a:solidFill>
                  <a:srgbClr val="000000"/>
                </a:solidFill>
                <a:latin typeface="AdvPSA35F"/>
              </a:rPr>
              <a:t> treatment</a:t>
            </a:r>
          </a:p>
          <a:p>
            <a:r>
              <a:rPr lang="en-US" sz="1600" dirty="0">
                <a:solidFill>
                  <a:srgbClr val="000000"/>
                </a:solidFill>
                <a:latin typeface="AdvPSA88A"/>
              </a:rPr>
              <a:t>An algorithm based on the visual analogue scale (VAS)</a:t>
            </a:r>
            <a:r>
              <a:rPr lang="en-US" sz="800" dirty="0">
                <a:solidFill>
                  <a:srgbClr val="2197D2"/>
                </a:solidFill>
                <a:latin typeface="AdvPSA88A"/>
              </a:rPr>
              <a:t>28 </a:t>
            </a:r>
            <a:r>
              <a:rPr lang="en-US" sz="1600" dirty="0">
                <a:solidFill>
                  <a:srgbClr val="000000"/>
                </a:solidFill>
                <a:latin typeface="AdvPSA88A"/>
              </a:rPr>
              <a:t>has</a:t>
            </a:r>
          </a:p>
          <a:p>
            <a:r>
              <a:rPr lang="en-US" sz="1600" dirty="0">
                <a:solidFill>
                  <a:srgbClr val="000000"/>
                </a:solidFill>
                <a:latin typeface="AdvPSA88A"/>
              </a:rPr>
              <a:t>been devised by the ARIA expert group (1) for selection of</a:t>
            </a:r>
          </a:p>
          <a:p>
            <a:r>
              <a:rPr lang="en-US" sz="1600" dirty="0">
                <a:solidFill>
                  <a:srgbClr val="000000"/>
                </a:solidFill>
                <a:latin typeface="AdvPSA88A"/>
              </a:rPr>
              <a:t>pharmacotherapy for patients with allergic rhinitis and</a:t>
            </a:r>
            <a:endParaRPr lang="it-IT" dirty="0"/>
          </a:p>
        </p:txBody>
      </p:sp>
      <p:pic>
        <p:nvPicPr>
          <p:cNvPr id="5" name="Immagine 4">
            <a:extLst>
              <a:ext uri="{FF2B5EF4-FFF2-40B4-BE49-F238E27FC236}">
                <a16:creationId xmlns:a16="http://schemas.microsoft.com/office/drawing/2014/main" id="{296442A4-2B9E-4201-B2A3-78EB327FBCAE}"/>
              </a:ext>
            </a:extLst>
          </p:cNvPr>
          <p:cNvPicPr>
            <a:picLocks noChangeAspect="1"/>
          </p:cNvPicPr>
          <p:nvPr/>
        </p:nvPicPr>
        <p:blipFill>
          <a:blip r:embed="rId3"/>
          <a:stretch>
            <a:fillRect/>
          </a:stretch>
        </p:blipFill>
        <p:spPr>
          <a:xfrm>
            <a:off x="7173157" y="3556163"/>
            <a:ext cx="4129019" cy="2507634"/>
          </a:xfrm>
          <a:prstGeom prst="rect">
            <a:avLst/>
          </a:prstGeom>
          <a:ln>
            <a:solidFill>
              <a:schemeClr val="tx1"/>
            </a:solidFill>
          </a:ln>
        </p:spPr>
      </p:pic>
      <p:grpSp>
        <p:nvGrpSpPr>
          <p:cNvPr id="6" name="Group 1">
            <a:extLst>
              <a:ext uri="{FF2B5EF4-FFF2-40B4-BE49-F238E27FC236}">
                <a16:creationId xmlns:a16="http://schemas.microsoft.com/office/drawing/2014/main" id="{25D038B3-1253-DA6A-5396-FA5AA73E8809}"/>
              </a:ext>
            </a:extLst>
          </p:cNvPr>
          <p:cNvGrpSpPr/>
          <p:nvPr/>
        </p:nvGrpSpPr>
        <p:grpSpPr>
          <a:xfrm>
            <a:off x="1709640" y="38160"/>
            <a:ext cx="9327960" cy="541440"/>
            <a:chOff x="1709640" y="38160"/>
            <a:chExt cx="9327960" cy="541440"/>
          </a:xfrm>
        </p:grpSpPr>
        <p:pic>
          <p:nvPicPr>
            <p:cNvPr id="7" name="Text Box 12">
              <a:extLst>
                <a:ext uri="{FF2B5EF4-FFF2-40B4-BE49-F238E27FC236}">
                  <a16:creationId xmlns:a16="http://schemas.microsoft.com/office/drawing/2014/main" id="{6BA7DD03-8068-1580-AE5B-ED00798B9599}"/>
                </a:ext>
              </a:extLst>
            </p:cNvPr>
            <p:cNvPicPr/>
            <p:nvPr/>
          </p:nvPicPr>
          <p:blipFill>
            <a:blip r:embed="rId4"/>
            <a:stretch/>
          </p:blipFill>
          <p:spPr>
            <a:xfrm>
              <a:off x="1709640" y="38160"/>
              <a:ext cx="9327960" cy="541440"/>
            </a:xfrm>
            <a:prstGeom prst="rect">
              <a:avLst/>
            </a:prstGeom>
            <a:ln w="0">
              <a:noFill/>
            </a:ln>
          </p:spPr>
        </p:pic>
        <p:sp>
          <p:nvSpPr>
            <p:cNvPr id="8" name="CustomShape 2">
              <a:extLst>
                <a:ext uri="{FF2B5EF4-FFF2-40B4-BE49-F238E27FC236}">
                  <a16:creationId xmlns:a16="http://schemas.microsoft.com/office/drawing/2014/main" id="{540BE2CF-AEFC-2B43-D6BE-072DBA64462C}"/>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9" name="CustomShape 3">
            <a:extLst>
              <a:ext uri="{FF2B5EF4-FFF2-40B4-BE49-F238E27FC236}">
                <a16:creationId xmlns:a16="http://schemas.microsoft.com/office/drawing/2014/main" id="{F2D965D7-8D3A-3DB4-D064-5E335BAFB99B}"/>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0" name="Picture 2">
            <a:extLst>
              <a:ext uri="{FF2B5EF4-FFF2-40B4-BE49-F238E27FC236}">
                <a16:creationId xmlns:a16="http://schemas.microsoft.com/office/drawing/2014/main" id="{D93F6FC7-BFE9-59BB-B342-D9EC434DF64D}"/>
              </a:ext>
            </a:extLst>
          </p:cNvPr>
          <p:cNvPicPr/>
          <p:nvPr/>
        </p:nvPicPr>
        <p:blipFill>
          <a:blip r:embed="rId5"/>
          <a:srcRect l="11629" t="29346" r="14194" b="30924"/>
          <a:stretch/>
        </p:blipFill>
        <p:spPr>
          <a:xfrm>
            <a:off x="0" y="42480"/>
            <a:ext cx="1709280" cy="430920"/>
          </a:xfrm>
          <a:prstGeom prst="rect">
            <a:avLst/>
          </a:prstGeom>
          <a:ln w="0">
            <a:noFill/>
          </a:ln>
        </p:spPr>
      </p:pic>
      <p:pic>
        <p:nvPicPr>
          <p:cNvPr id="11" name="Picture 3">
            <a:extLst>
              <a:ext uri="{FF2B5EF4-FFF2-40B4-BE49-F238E27FC236}">
                <a16:creationId xmlns:a16="http://schemas.microsoft.com/office/drawing/2014/main" id="{D5F19D59-AD71-AFAC-3C52-2EDA92FEEE62}"/>
              </a:ext>
            </a:extLst>
          </p:cNvPr>
          <p:cNvPicPr/>
          <p:nvPr/>
        </p:nvPicPr>
        <p:blipFill>
          <a:blip r:embed="rId6"/>
          <a:stretch/>
        </p:blipFill>
        <p:spPr>
          <a:xfrm>
            <a:off x="11604240" y="20520"/>
            <a:ext cx="363960" cy="549720"/>
          </a:xfrm>
          <a:prstGeom prst="rect">
            <a:avLst/>
          </a:prstGeom>
          <a:ln w="0">
            <a:noFill/>
          </a:ln>
        </p:spPr>
      </p:pic>
    </p:spTree>
    <p:extLst>
      <p:ext uri="{BB962C8B-B14F-4D97-AF65-F5344CB8AC3E}">
        <p14:creationId xmlns:p14="http://schemas.microsoft.com/office/powerpoint/2010/main" val="31436145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8" name="Titolo 1"/>
          <p:cNvSpPr txBox="1">
            <a:spLocks/>
          </p:cNvSpPr>
          <p:nvPr/>
        </p:nvSpPr>
        <p:spPr>
          <a:xfrm>
            <a:off x="732650" y="474961"/>
            <a:ext cx="10819902" cy="882352"/>
          </a:xfrm>
          <a:prstGeom prst="rect">
            <a:avLst/>
          </a:prstGeom>
          <a:solidFill>
            <a:schemeClr val="bg1"/>
          </a:solidFill>
        </p:spPr>
        <p:txBody>
          <a:bodyPr>
            <a:normAutofit/>
          </a:bodyPr>
          <a:lstStyle>
            <a:lvl1pPr marL="0" marR="0" indent="0" algn="l" defTabSz="457200" rtl="0" latinLnBrk="0">
              <a:lnSpc>
                <a:spcPct val="100000"/>
              </a:lnSpc>
              <a:spcBef>
                <a:spcPts val="0"/>
              </a:spcBef>
              <a:spcAft>
                <a:spcPts val="0"/>
              </a:spcAft>
              <a:buClrTx/>
              <a:buSzTx/>
              <a:buFontTx/>
              <a:buNone/>
              <a:tabLst/>
              <a:defRPr sz="2800" b="1" i="0" u="none" strike="noStrike" cap="none" spc="0" baseline="0">
                <a:solidFill>
                  <a:srgbClr val="1167AC"/>
                </a:solidFill>
                <a:uFillTx/>
                <a:latin typeface="+mj-lt"/>
                <a:ea typeface="+mj-ea"/>
                <a:cs typeface="+mj-cs"/>
                <a:sym typeface="Helvetica"/>
              </a:defRPr>
            </a:lvl1pPr>
            <a:lvl2pPr marL="0" marR="0" indent="0" algn="l" defTabSz="457200" rtl="0" latinLnBrk="0">
              <a:lnSpc>
                <a:spcPct val="100000"/>
              </a:lnSpc>
              <a:spcBef>
                <a:spcPts val="0"/>
              </a:spcBef>
              <a:spcAft>
                <a:spcPts val="0"/>
              </a:spcAft>
              <a:buClrTx/>
              <a:buSzTx/>
              <a:buFontTx/>
              <a:buNone/>
              <a:tabLst/>
              <a:defRPr sz="2800" b="1" i="0" u="none" strike="noStrike" cap="none" spc="0" baseline="0">
                <a:solidFill>
                  <a:srgbClr val="1167AC"/>
                </a:solidFill>
                <a:uFillTx/>
                <a:latin typeface="+mj-lt"/>
                <a:ea typeface="+mj-ea"/>
                <a:cs typeface="+mj-cs"/>
                <a:sym typeface="Helvetica"/>
              </a:defRPr>
            </a:lvl2pPr>
            <a:lvl3pPr marL="0" marR="0" indent="0" algn="l" defTabSz="457200" rtl="0" latinLnBrk="0">
              <a:lnSpc>
                <a:spcPct val="100000"/>
              </a:lnSpc>
              <a:spcBef>
                <a:spcPts val="0"/>
              </a:spcBef>
              <a:spcAft>
                <a:spcPts val="0"/>
              </a:spcAft>
              <a:buClrTx/>
              <a:buSzTx/>
              <a:buFontTx/>
              <a:buNone/>
              <a:tabLst/>
              <a:defRPr sz="2800" b="1" i="0" u="none" strike="noStrike" cap="none" spc="0" baseline="0">
                <a:solidFill>
                  <a:srgbClr val="1167AC"/>
                </a:solidFill>
                <a:uFillTx/>
                <a:latin typeface="+mj-lt"/>
                <a:ea typeface="+mj-ea"/>
                <a:cs typeface="+mj-cs"/>
                <a:sym typeface="Helvetica"/>
              </a:defRPr>
            </a:lvl3pPr>
            <a:lvl4pPr marL="0" marR="0" indent="0" algn="l" defTabSz="457200" rtl="0" latinLnBrk="0">
              <a:lnSpc>
                <a:spcPct val="100000"/>
              </a:lnSpc>
              <a:spcBef>
                <a:spcPts val="0"/>
              </a:spcBef>
              <a:spcAft>
                <a:spcPts val="0"/>
              </a:spcAft>
              <a:buClrTx/>
              <a:buSzTx/>
              <a:buFontTx/>
              <a:buNone/>
              <a:tabLst/>
              <a:defRPr sz="2800" b="1" i="0" u="none" strike="noStrike" cap="none" spc="0" baseline="0">
                <a:solidFill>
                  <a:srgbClr val="1167AC"/>
                </a:solidFill>
                <a:uFillTx/>
                <a:latin typeface="+mj-lt"/>
                <a:ea typeface="+mj-ea"/>
                <a:cs typeface="+mj-cs"/>
                <a:sym typeface="Helvetica"/>
              </a:defRPr>
            </a:lvl4pPr>
            <a:lvl5pPr marL="0" marR="0" indent="0" algn="l" defTabSz="457200" rtl="0" latinLnBrk="0">
              <a:lnSpc>
                <a:spcPct val="100000"/>
              </a:lnSpc>
              <a:spcBef>
                <a:spcPts val="0"/>
              </a:spcBef>
              <a:spcAft>
                <a:spcPts val="0"/>
              </a:spcAft>
              <a:buClrTx/>
              <a:buSzTx/>
              <a:buFontTx/>
              <a:buNone/>
              <a:tabLst/>
              <a:defRPr sz="2800" b="1" i="0" u="none" strike="noStrike" cap="none" spc="0" baseline="0">
                <a:solidFill>
                  <a:srgbClr val="1167AC"/>
                </a:solidFill>
                <a:uFillTx/>
                <a:latin typeface="+mj-lt"/>
                <a:ea typeface="+mj-ea"/>
                <a:cs typeface="+mj-cs"/>
                <a:sym typeface="Helvetica"/>
              </a:defRPr>
            </a:lvl5pPr>
            <a:lvl6pPr marL="0" marR="0" indent="0" algn="l" defTabSz="457200" rtl="0" latinLnBrk="0">
              <a:lnSpc>
                <a:spcPct val="100000"/>
              </a:lnSpc>
              <a:spcBef>
                <a:spcPts val="0"/>
              </a:spcBef>
              <a:spcAft>
                <a:spcPts val="0"/>
              </a:spcAft>
              <a:buClrTx/>
              <a:buSzTx/>
              <a:buFontTx/>
              <a:buNone/>
              <a:tabLst/>
              <a:defRPr sz="2800" b="1" i="0" u="none" strike="noStrike" cap="none" spc="0" baseline="0">
                <a:solidFill>
                  <a:srgbClr val="1167AC"/>
                </a:solidFill>
                <a:uFillTx/>
                <a:latin typeface="+mj-lt"/>
                <a:ea typeface="+mj-ea"/>
                <a:cs typeface="+mj-cs"/>
                <a:sym typeface="Helvetica"/>
              </a:defRPr>
            </a:lvl6pPr>
            <a:lvl7pPr marL="0" marR="0" indent="0" algn="l" defTabSz="457200" rtl="0" latinLnBrk="0">
              <a:lnSpc>
                <a:spcPct val="100000"/>
              </a:lnSpc>
              <a:spcBef>
                <a:spcPts val="0"/>
              </a:spcBef>
              <a:spcAft>
                <a:spcPts val="0"/>
              </a:spcAft>
              <a:buClrTx/>
              <a:buSzTx/>
              <a:buFontTx/>
              <a:buNone/>
              <a:tabLst/>
              <a:defRPr sz="2800" b="1" i="0" u="none" strike="noStrike" cap="none" spc="0" baseline="0">
                <a:solidFill>
                  <a:srgbClr val="1167AC"/>
                </a:solidFill>
                <a:uFillTx/>
                <a:latin typeface="+mj-lt"/>
                <a:ea typeface="+mj-ea"/>
                <a:cs typeface="+mj-cs"/>
                <a:sym typeface="Helvetica"/>
              </a:defRPr>
            </a:lvl7pPr>
            <a:lvl8pPr marL="0" marR="0" indent="0" algn="l" defTabSz="457200" rtl="0" latinLnBrk="0">
              <a:lnSpc>
                <a:spcPct val="100000"/>
              </a:lnSpc>
              <a:spcBef>
                <a:spcPts val="0"/>
              </a:spcBef>
              <a:spcAft>
                <a:spcPts val="0"/>
              </a:spcAft>
              <a:buClrTx/>
              <a:buSzTx/>
              <a:buFontTx/>
              <a:buNone/>
              <a:tabLst/>
              <a:defRPr sz="2800" b="1" i="0" u="none" strike="noStrike" cap="none" spc="0" baseline="0">
                <a:solidFill>
                  <a:srgbClr val="1167AC"/>
                </a:solidFill>
                <a:uFillTx/>
                <a:latin typeface="+mj-lt"/>
                <a:ea typeface="+mj-ea"/>
                <a:cs typeface="+mj-cs"/>
                <a:sym typeface="Helvetica"/>
              </a:defRPr>
            </a:lvl8pPr>
            <a:lvl9pPr marL="0" marR="0" indent="0" algn="l" defTabSz="457200" rtl="0" latinLnBrk="0">
              <a:lnSpc>
                <a:spcPct val="100000"/>
              </a:lnSpc>
              <a:spcBef>
                <a:spcPts val="0"/>
              </a:spcBef>
              <a:spcAft>
                <a:spcPts val="0"/>
              </a:spcAft>
              <a:buClrTx/>
              <a:buSzTx/>
              <a:buFontTx/>
              <a:buNone/>
              <a:tabLst/>
              <a:defRPr sz="2800" b="1" i="0" u="none" strike="noStrike" cap="none" spc="0" baseline="0">
                <a:solidFill>
                  <a:srgbClr val="1167AC"/>
                </a:solidFill>
                <a:uFillTx/>
                <a:latin typeface="+mj-lt"/>
                <a:ea typeface="+mj-ea"/>
                <a:cs typeface="+mj-cs"/>
                <a:sym typeface="Helvetica"/>
              </a:defRPr>
            </a:lvl9pPr>
          </a:lstStyle>
          <a:p>
            <a:pPr hangingPunct="1"/>
            <a:r>
              <a:rPr lang="it-IT" sz="3733" dirty="0">
                <a:latin typeface="Britannic Bold" panose="020B0903060703020204" pitchFamily="34" charset="77"/>
              </a:rPr>
              <a:t>  ATOPY            SENSITIZATION            ALLERGY</a:t>
            </a:r>
          </a:p>
        </p:txBody>
      </p:sp>
      <p:grpSp>
        <p:nvGrpSpPr>
          <p:cNvPr id="2" name="Group 2"/>
          <p:cNvGrpSpPr>
            <a:grpSpLocks/>
          </p:cNvGrpSpPr>
          <p:nvPr/>
        </p:nvGrpSpPr>
        <p:grpSpPr bwMode="auto">
          <a:xfrm>
            <a:off x="63500" y="1124744"/>
            <a:ext cx="3998384" cy="5713413"/>
            <a:chOff x="30" y="630"/>
            <a:chExt cx="1889" cy="3599"/>
          </a:xfrm>
        </p:grpSpPr>
        <p:sp>
          <p:nvSpPr>
            <p:cNvPr id="3" name="Rectangle 3"/>
            <p:cNvSpPr>
              <a:spLocks noChangeArrowheads="1"/>
            </p:cNvSpPr>
            <p:nvPr/>
          </p:nvSpPr>
          <p:spPr bwMode="auto">
            <a:xfrm>
              <a:off x="30" y="630"/>
              <a:ext cx="1889" cy="3599"/>
            </a:xfrm>
            <a:prstGeom prst="rect">
              <a:avLst/>
            </a:prstGeom>
            <a:gradFill rotWithShape="0">
              <a:gsLst>
                <a:gs pos="0">
                  <a:srgbClr val="4D0808"/>
                </a:gs>
                <a:gs pos="100000">
                  <a:srgbClr val="FFF200"/>
                </a:gs>
              </a:gsLst>
              <a:lin ang="2700000" scaled="1"/>
            </a:gradFill>
            <a:ln w="25560">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2400"/>
            </a:p>
          </p:txBody>
        </p:sp>
        <p:sp>
          <p:nvSpPr>
            <p:cNvPr id="4" name="Text Box 4"/>
            <p:cNvSpPr txBox="1">
              <a:spLocks noChangeArrowheads="1"/>
            </p:cNvSpPr>
            <p:nvPr/>
          </p:nvSpPr>
          <p:spPr bwMode="auto">
            <a:xfrm>
              <a:off x="300" y="630"/>
              <a:ext cx="1304" cy="364"/>
            </a:xfrm>
            <a:prstGeom prst="rect">
              <a:avLst/>
            </a:prstGeom>
            <a:noFill/>
            <a:ln w="9525">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0000" tIns="83200" rIns="160000" bIns="832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lgn="ctr">
                <a:buClrTx/>
                <a:buFontTx/>
                <a:buNone/>
              </a:pPr>
              <a:r>
                <a:rPr lang="it-IT" sz="2667" b="1" dirty="0">
                  <a:solidFill>
                    <a:schemeClr val="bg1"/>
                  </a:solidFill>
                  <a:latin typeface="Calibri" charset="0"/>
                  <a:cs typeface="Arial" charset="0"/>
                </a:rPr>
                <a:t>ATOPY</a:t>
              </a:r>
            </a:p>
          </p:txBody>
        </p:sp>
        <p:grpSp>
          <p:nvGrpSpPr>
            <p:cNvPr id="5" name="Group 5"/>
            <p:cNvGrpSpPr>
              <a:grpSpLocks/>
            </p:cNvGrpSpPr>
            <p:nvPr/>
          </p:nvGrpSpPr>
          <p:grpSpPr bwMode="auto">
            <a:xfrm>
              <a:off x="73" y="852"/>
              <a:ext cx="1804" cy="1535"/>
              <a:chOff x="73" y="852"/>
              <a:chExt cx="1804" cy="1535"/>
            </a:xfrm>
          </p:grpSpPr>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 y="852"/>
                <a:ext cx="1804" cy="15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Text Box 7"/>
              <p:cNvSpPr txBox="1">
                <a:spLocks noChangeArrowheads="1"/>
              </p:cNvSpPr>
              <p:nvPr/>
            </p:nvSpPr>
            <p:spPr bwMode="auto">
              <a:xfrm>
                <a:off x="75" y="855"/>
                <a:ext cx="1799" cy="15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0000" tIns="83200" rIns="160000" bIns="832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spcBef>
                    <a:spcPts val="800"/>
                  </a:spcBef>
                  <a:buSzPct val="80000"/>
                </a:pPr>
                <a:r>
                  <a:rPr lang="it-IT" sz="1867" dirty="0" err="1">
                    <a:solidFill>
                      <a:srgbClr val="FFFFFF"/>
                    </a:solidFill>
                    <a:effectLst>
                      <a:outerShdw blurRad="38100" dist="38100" dir="2700000" algn="tl">
                        <a:srgbClr val="DDDDDD"/>
                      </a:outerShdw>
                    </a:effectLst>
                    <a:latin typeface="Arial Rounded MT Bold" panose="020F0704030504030204" pitchFamily="34" charset="77"/>
                    <a:cs typeface="Tahoma" charset="0"/>
                  </a:rPr>
                  <a:t>Predisposition</a:t>
                </a:r>
                <a:r>
                  <a:rPr lang="it-IT" sz="1867" dirty="0">
                    <a:solidFill>
                      <a:srgbClr val="FFFFFF"/>
                    </a:solidFill>
                    <a:effectLst>
                      <a:outerShdw blurRad="38100" dist="38100" dir="2700000" algn="tl">
                        <a:srgbClr val="DDDDDD"/>
                      </a:outerShdw>
                    </a:effectLst>
                    <a:latin typeface="Arial Rounded MT Bold" panose="020F0704030504030204" pitchFamily="34" charset="77"/>
                    <a:cs typeface="Tahoma" charset="0"/>
                  </a:rPr>
                  <a:t> to </a:t>
                </a:r>
                <a:r>
                  <a:rPr lang="it-IT" sz="1867" dirty="0" err="1">
                    <a:solidFill>
                      <a:srgbClr val="FFFFFF"/>
                    </a:solidFill>
                    <a:effectLst>
                      <a:outerShdw blurRad="38100" dist="38100" dir="2700000" algn="tl">
                        <a:srgbClr val="DDDDDD"/>
                      </a:outerShdw>
                    </a:effectLst>
                    <a:latin typeface="Arial Rounded MT Bold" panose="020F0704030504030204" pitchFamily="34" charset="77"/>
                    <a:cs typeface="Tahoma" charset="0"/>
                  </a:rPr>
                  <a:t>synthesize</a:t>
                </a:r>
                <a:r>
                  <a:rPr lang="it-IT" sz="1867" dirty="0">
                    <a:solidFill>
                      <a:srgbClr val="FFFFFF"/>
                    </a:solidFill>
                    <a:effectLst>
                      <a:outerShdw blurRad="38100" dist="38100" dir="2700000" algn="tl">
                        <a:srgbClr val="DDDDDD"/>
                      </a:outerShdw>
                    </a:effectLst>
                    <a:latin typeface="Arial Rounded MT Bold" panose="020F0704030504030204" pitchFamily="34" charset="77"/>
                    <a:cs typeface="Tahoma" charset="0"/>
                  </a:rPr>
                  <a:t> </a:t>
                </a:r>
                <a:r>
                  <a:rPr lang="it-IT" sz="1867" dirty="0" err="1">
                    <a:solidFill>
                      <a:srgbClr val="FFFFFF"/>
                    </a:solidFill>
                    <a:effectLst>
                      <a:outerShdw blurRad="38100" dist="38100" dir="2700000" algn="tl">
                        <a:srgbClr val="DDDDDD"/>
                      </a:outerShdw>
                    </a:effectLst>
                    <a:latin typeface="Arial Rounded MT Bold" panose="020F0704030504030204" pitchFamily="34" charset="77"/>
                    <a:cs typeface="Tahoma" charset="0"/>
                  </a:rPr>
                  <a:t>IgE</a:t>
                </a:r>
                <a:r>
                  <a:rPr lang="it-IT" sz="1867" dirty="0">
                    <a:solidFill>
                      <a:srgbClr val="FFFFFF"/>
                    </a:solidFill>
                    <a:effectLst>
                      <a:outerShdw blurRad="38100" dist="38100" dir="2700000" algn="tl">
                        <a:srgbClr val="DDDDDD"/>
                      </a:outerShdw>
                    </a:effectLst>
                    <a:latin typeface="Arial Rounded MT Bold" panose="020F0704030504030204" pitchFamily="34" charset="77"/>
                    <a:cs typeface="Tahoma" charset="0"/>
                  </a:rPr>
                  <a:t> </a:t>
                </a:r>
                <a:r>
                  <a:rPr lang="it-IT" sz="1867" dirty="0" err="1">
                    <a:solidFill>
                      <a:srgbClr val="FFFFFF"/>
                    </a:solidFill>
                    <a:effectLst>
                      <a:outerShdw blurRad="38100" dist="38100" dir="2700000" algn="tl">
                        <a:srgbClr val="DDDDDD"/>
                      </a:outerShdw>
                    </a:effectLst>
                    <a:latin typeface="Arial Rounded MT Bold" panose="020F0704030504030204" pitchFamily="34" charset="77"/>
                    <a:cs typeface="Tahoma" charset="0"/>
                  </a:rPr>
                  <a:t>towards</a:t>
                </a:r>
                <a:r>
                  <a:rPr lang="it-IT" sz="1867" dirty="0">
                    <a:solidFill>
                      <a:srgbClr val="FFFFFF"/>
                    </a:solidFill>
                    <a:effectLst>
                      <a:outerShdw blurRad="38100" dist="38100" dir="2700000" algn="tl">
                        <a:srgbClr val="DDDDDD"/>
                      </a:outerShdw>
                    </a:effectLst>
                    <a:latin typeface="Arial Rounded MT Bold" panose="020F0704030504030204" pitchFamily="34" charset="77"/>
                    <a:cs typeface="Tahoma" charset="0"/>
                  </a:rPr>
                  <a:t> common “</a:t>
                </a:r>
                <a:r>
                  <a:rPr lang="it-IT" sz="1867" dirty="0" err="1">
                    <a:solidFill>
                      <a:srgbClr val="FFFFFF"/>
                    </a:solidFill>
                    <a:effectLst>
                      <a:outerShdw blurRad="38100" dist="38100" dir="2700000" algn="tl">
                        <a:srgbClr val="DDDDDD"/>
                      </a:outerShdw>
                    </a:effectLst>
                    <a:latin typeface="Arial Rounded MT Bold" panose="020F0704030504030204" pitchFamily="34" charset="77"/>
                    <a:cs typeface="Tahoma" charset="0"/>
                  </a:rPr>
                  <a:t>allergens</a:t>
                </a:r>
                <a:r>
                  <a:rPr lang="it-IT" sz="1867" dirty="0">
                    <a:solidFill>
                      <a:srgbClr val="FFFFFF"/>
                    </a:solidFill>
                    <a:effectLst>
                      <a:outerShdw blurRad="38100" dist="38100" dir="2700000" algn="tl">
                        <a:srgbClr val="DDDDDD"/>
                      </a:outerShdw>
                    </a:effectLst>
                    <a:latin typeface="Arial Rounded MT Bold" panose="020F0704030504030204" pitchFamily="34" charset="77"/>
                    <a:cs typeface="Tahoma" charset="0"/>
                  </a:rPr>
                  <a:t>” : </a:t>
                </a:r>
              </a:p>
              <a:p>
                <a:pPr>
                  <a:spcBef>
                    <a:spcPts val="800"/>
                  </a:spcBef>
                  <a:buSzPct val="80000"/>
                </a:pPr>
                <a:r>
                  <a:rPr lang="it-IT" sz="1867" dirty="0" err="1">
                    <a:solidFill>
                      <a:srgbClr val="FFFFFF"/>
                    </a:solidFill>
                    <a:effectLst>
                      <a:outerShdw blurRad="38100" dist="38100" dir="2700000" algn="tl">
                        <a:srgbClr val="DDDDDD"/>
                      </a:outerShdw>
                    </a:effectLst>
                    <a:latin typeface="Arial Rounded MT Bold" panose="020F0704030504030204" pitchFamily="34" charset="77"/>
                    <a:cs typeface="Tahoma" charset="0"/>
                  </a:rPr>
                  <a:t>pollens</a:t>
                </a:r>
                <a:r>
                  <a:rPr lang="it-IT" sz="1867" dirty="0">
                    <a:solidFill>
                      <a:srgbClr val="FFFFFF"/>
                    </a:solidFill>
                    <a:effectLst>
                      <a:outerShdw blurRad="38100" dist="38100" dir="2700000" algn="tl">
                        <a:srgbClr val="DDDDDD"/>
                      </a:outerShdw>
                    </a:effectLst>
                    <a:latin typeface="Arial Rounded MT Bold" panose="020F0704030504030204" pitchFamily="34" charset="77"/>
                    <a:cs typeface="Tahoma" charset="0"/>
                  </a:rPr>
                  <a:t>, </a:t>
                </a:r>
                <a:r>
                  <a:rPr lang="it-IT" sz="1867" dirty="0" err="1">
                    <a:solidFill>
                      <a:srgbClr val="FFFFFF"/>
                    </a:solidFill>
                    <a:effectLst>
                      <a:outerShdw blurRad="38100" dist="38100" dir="2700000" algn="tl">
                        <a:srgbClr val="DDDDDD"/>
                      </a:outerShdw>
                    </a:effectLst>
                    <a:latin typeface="Arial Rounded MT Bold" panose="020F0704030504030204" pitchFamily="34" charset="77"/>
                    <a:cs typeface="Tahoma" charset="0"/>
                  </a:rPr>
                  <a:t>molds</a:t>
                </a:r>
                <a:r>
                  <a:rPr lang="it-IT" sz="1867" dirty="0">
                    <a:solidFill>
                      <a:srgbClr val="FFFFFF"/>
                    </a:solidFill>
                    <a:effectLst>
                      <a:outerShdw blurRad="38100" dist="38100" dir="2700000" algn="tl">
                        <a:srgbClr val="DDDDDD"/>
                      </a:outerShdw>
                    </a:effectLst>
                    <a:latin typeface="Arial Rounded MT Bold" panose="020F0704030504030204" pitchFamily="34" charset="77"/>
                    <a:cs typeface="Tahoma" charset="0"/>
                  </a:rPr>
                  <a:t>, </a:t>
                </a:r>
                <a:r>
                  <a:rPr lang="it-IT" sz="1867" dirty="0" err="1">
                    <a:solidFill>
                      <a:srgbClr val="FFFFFF"/>
                    </a:solidFill>
                    <a:effectLst>
                      <a:outerShdw blurRad="38100" dist="38100" dir="2700000" algn="tl">
                        <a:srgbClr val="DDDDDD"/>
                      </a:outerShdw>
                    </a:effectLst>
                    <a:latin typeface="Arial Rounded MT Bold" panose="020F0704030504030204" pitchFamily="34" charset="77"/>
                    <a:cs typeface="Tahoma" charset="0"/>
                  </a:rPr>
                  <a:t>mites</a:t>
                </a:r>
                <a:r>
                  <a:rPr lang="it-IT" sz="1867" dirty="0">
                    <a:solidFill>
                      <a:srgbClr val="FFFFFF"/>
                    </a:solidFill>
                    <a:effectLst>
                      <a:outerShdw blurRad="38100" dist="38100" dir="2700000" algn="tl">
                        <a:srgbClr val="DDDDDD"/>
                      </a:outerShdw>
                    </a:effectLst>
                    <a:latin typeface="Arial Rounded MT Bold" panose="020F0704030504030204" pitchFamily="34" charset="77"/>
                    <a:cs typeface="Tahoma" charset="0"/>
                  </a:rPr>
                  <a:t>, </a:t>
                </a:r>
                <a:r>
                  <a:rPr lang="it-IT" sz="1867" dirty="0" err="1">
                    <a:solidFill>
                      <a:srgbClr val="FFFFFF"/>
                    </a:solidFill>
                    <a:effectLst>
                      <a:outerShdw blurRad="38100" dist="38100" dir="2700000" algn="tl">
                        <a:srgbClr val="DDDDDD"/>
                      </a:outerShdw>
                    </a:effectLst>
                    <a:latin typeface="Arial Rounded MT Bold" panose="020F0704030504030204" pitchFamily="34" charset="77"/>
                    <a:cs typeface="Tahoma" charset="0"/>
                  </a:rPr>
                  <a:t>foods</a:t>
                </a:r>
                <a:r>
                  <a:rPr lang="mr-IN" sz="1867" dirty="0">
                    <a:solidFill>
                      <a:srgbClr val="FFFFFF"/>
                    </a:solidFill>
                    <a:effectLst>
                      <a:outerShdw blurRad="38100" dist="38100" dir="2700000" algn="tl">
                        <a:srgbClr val="DDDDDD"/>
                      </a:outerShdw>
                    </a:effectLst>
                    <a:latin typeface="Arial Rounded MT Bold" panose="020F0704030504030204" pitchFamily="34" charset="77"/>
                    <a:cs typeface="Tahoma" charset="0"/>
                  </a:rPr>
                  <a:t>…</a:t>
                </a:r>
                <a:r>
                  <a:rPr lang="it-IT" sz="1867" dirty="0">
                    <a:solidFill>
                      <a:srgbClr val="FFFFFF"/>
                    </a:solidFill>
                    <a:effectLst>
                      <a:outerShdw blurRad="38100" dist="38100" dir="2700000" algn="tl">
                        <a:srgbClr val="DDDDDD"/>
                      </a:outerShdw>
                    </a:effectLst>
                    <a:latin typeface="Arial Rounded MT Bold" panose="020F0704030504030204" pitchFamily="34" charset="77"/>
                    <a:cs typeface="Tahoma" charset="0"/>
                  </a:rPr>
                  <a:t> </a:t>
                </a:r>
              </a:p>
              <a:p>
                <a:pPr>
                  <a:spcBef>
                    <a:spcPts val="800"/>
                  </a:spcBef>
                  <a:buSzPct val="80000"/>
                </a:pPr>
                <a:endParaRPr lang="it-IT" sz="1867" dirty="0">
                  <a:solidFill>
                    <a:srgbClr val="FFFFFF"/>
                  </a:solidFill>
                  <a:effectLst>
                    <a:outerShdw blurRad="38100" dist="38100" dir="2700000" algn="tl">
                      <a:srgbClr val="DDDDDD"/>
                    </a:outerShdw>
                  </a:effectLst>
                  <a:latin typeface="Arial Rounded MT Bold" panose="020F0704030504030204" pitchFamily="34" charset="77"/>
                  <a:cs typeface="Tahoma" charset="0"/>
                </a:endParaRPr>
              </a:p>
              <a:p>
                <a:pPr>
                  <a:spcBef>
                    <a:spcPts val="467"/>
                  </a:spcBef>
                  <a:buSzPct val="80000"/>
                </a:pPr>
                <a:r>
                  <a:rPr lang="it-IT" sz="1867" dirty="0">
                    <a:solidFill>
                      <a:srgbClr val="FFFFFF"/>
                    </a:solidFill>
                    <a:latin typeface="Arial Rounded MT Bold" panose="020F0704030504030204" pitchFamily="34" charset="77"/>
                    <a:cs typeface="Tahoma" charset="0"/>
                  </a:rPr>
                  <a:t>(</a:t>
                </a:r>
                <a:r>
                  <a:rPr lang="it-IT" sz="1867" dirty="0" err="1">
                    <a:solidFill>
                      <a:srgbClr val="FFFFFF"/>
                    </a:solidFill>
                    <a:latin typeface="Arial Rounded MT Bold" panose="020F0704030504030204" pitchFamily="34" charset="77"/>
                    <a:cs typeface="Tahoma" charset="0"/>
                  </a:rPr>
                  <a:t>triggers</a:t>
                </a:r>
                <a:r>
                  <a:rPr lang="it-IT" sz="1867" dirty="0">
                    <a:solidFill>
                      <a:srgbClr val="FFFFFF"/>
                    </a:solidFill>
                    <a:latin typeface="Arial Rounded MT Bold" panose="020F0704030504030204" pitchFamily="34" charset="77"/>
                    <a:cs typeface="Tahoma" charset="0"/>
                  </a:rPr>
                  <a:t> </a:t>
                </a:r>
                <a:r>
                  <a:rPr lang="it-IT" sz="1867" dirty="0" err="1">
                    <a:solidFill>
                      <a:srgbClr val="FFFFFF"/>
                    </a:solidFill>
                    <a:latin typeface="Arial Rounded MT Bold" panose="020F0704030504030204" pitchFamily="34" charset="77"/>
                    <a:cs typeface="Tahoma" charset="0"/>
                  </a:rPr>
                  <a:t>usually</a:t>
                </a:r>
                <a:r>
                  <a:rPr lang="it-IT" sz="1867" dirty="0">
                    <a:solidFill>
                      <a:srgbClr val="FFFFFF"/>
                    </a:solidFill>
                    <a:latin typeface="Arial Rounded MT Bold" panose="020F0704030504030204" pitchFamily="34" charset="77"/>
                    <a:cs typeface="Tahoma" charset="0"/>
                  </a:rPr>
                  <a:t> </a:t>
                </a:r>
                <a:r>
                  <a:rPr lang="it-IT" sz="1867" dirty="0" err="1">
                    <a:solidFill>
                      <a:srgbClr val="FFFFFF"/>
                    </a:solidFill>
                    <a:latin typeface="Arial Rounded MT Bold" panose="020F0704030504030204" pitchFamily="34" charset="77"/>
                    <a:cs typeface="Tahoma" charset="0"/>
                  </a:rPr>
                  <a:t>harmless</a:t>
                </a:r>
                <a:r>
                  <a:rPr lang="it-IT" sz="1867" dirty="0">
                    <a:solidFill>
                      <a:srgbClr val="FFFFFF"/>
                    </a:solidFill>
                    <a:latin typeface="Arial Rounded MT Bold" panose="020F0704030504030204" pitchFamily="34" charset="77"/>
                    <a:cs typeface="Tahoma" charset="0"/>
                  </a:rPr>
                  <a:t> for </a:t>
                </a:r>
                <a:r>
                  <a:rPr lang="it-IT" sz="1867" dirty="0" err="1">
                    <a:solidFill>
                      <a:srgbClr val="FFFFFF"/>
                    </a:solidFill>
                    <a:latin typeface="Arial Rounded MT Bold" panose="020F0704030504030204" pitchFamily="34" charset="77"/>
                    <a:cs typeface="Tahoma" charset="0"/>
                  </a:rPr>
                  <a:t>healthy</a:t>
                </a:r>
                <a:r>
                  <a:rPr lang="it-IT" sz="1867" dirty="0">
                    <a:solidFill>
                      <a:srgbClr val="FFFFFF"/>
                    </a:solidFill>
                    <a:latin typeface="Arial Rounded MT Bold" panose="020F0704030504030204" pitchFamily="34" charset="77"/>
                    <a:cs typeface="Tahoma" charset="0"/>
                  </a:rPr>
                  <a:t> </a:t>
                </a:r>
                <a:r>
                  <a:rPr lang="it-IT" sz="1867" dirty="0" err="1">
                    <a:solidFill>
                      <a:srgbClr val="FFFFFF"/>
                    </a:solidFill>
                    <a:latin typeface="Arial Rounded MT Bold" panose="020F0704030504030204" pitchFamily="34" charset="77"/>
                    <a:cs typeface="Tahoma" charset="0"/>
                  </a:rPr>
                  <a:t>individuals</a:t>
                </a:r>
                <a:r>
                  <a:rPr lang="it-IT" sz="1867" dirty="0">
                    <a:solidFill>
                      <a:srgbClr val="FFFFFF"/>
                    </a:solidFill>
                    <a:latin typeface="Arial Rounded MT Bold" panose="020F0704030504030204" pitchFamily="34" charset="77"/>
                    <a:cs typeface="Tahoma" charset="0"/>
                  </a:rPr>
                  <a:t>)</a:t>
                </a:r>
              </a:p>
              <a:p>
                <a:pPr>
                  <a:spcBef>
                    <a:spcPts val="467"/>
                  </a:spcBef>
                  <a:buSzPct val="80000"/>
                </a:pPr>
                <a:endParaRPr lang="it-IT" sz="1867" dirty="0">
                  <a:solidFill>
                    <a:srgbClr val="FFFFFF"/>
                  </a:solidFill>
                  <a:latin typeface="Arial Rounded MT Bold" panose="020F0704030504030204" pitchFamily="34" charset="77"/>
                  <a:cs typeface="Tahoma" charset="0"/>
                </a:endParaRPr>
              </a:p>
            </p:txBody>
          </p:sp>
        </p:grpSp>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 y="2385"/>
              <a:ext cx="1048" cy="8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b="17061"/>
            <a:stretch>
              <a:fillRect/>
            </a:stretch>
          </p:blipFill>
          <p:spPr bwMode="auto">
            <a:xfrm>
              <a:off x="1127" y="2385"/>
              <a:ext cx="740" cy="854"/>
            </a:xfrm>
            <a:prstGeom prst="rect">
              <a:avLst/>
            </a:prstGeom>
            <a:noFill/>
            <a:ln>
              <a:noFill/>
            </a:ln>
            <a:effectLst/>
            <a:extLst>
              <a:ext uri="{909E8E84-426E-40DD-AFC4-6F175D3DCCD1}">
                <a14:hiddenFill xmlns:a14="http://schemas.microsoft.com/office/drawing/2010/main">
                  <a:blipFill dpi="0" rotWithShape="0">
                    <a:blip/>
                    <a:srcRect b="1706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10"/>
            <p:cNvPicPr>
              <a:picLocks noChangeAspect="1" noChangeArrowheads="1"/>
            </p:cNvPicPr>
            <p:nvPr/>
          </p:nvPicPr>
          <p:blipFill>
            <a:blip r:embed="rId6">
              <a:extLst>
                <a:ext uri="{28A0092B-C50C-407E-A947-70E740481C1C}">
                  <a14:useLocalDpi xmlns:a14="http://schemas.microsoft.com/office/drawing/2010/main" val="0"/>
                </a:ext>
              </a:extLst>
            </a:blip>
            <a:srcRect b="18188"/>
            <a:stretch>
              <a:fillRect/>
            </a:stretch>
          </p:blipFill>
          <p:spPr bwMode="auto">
            <a:xfrm>
              <a:off x="1127" y="3285"/>
              <a:ext cx="747" cy="854"/>
            </a:xfrm>
            <a:prstGeom prst="rect">
              <a:avLst/>
            </a:prstGeom>
            <a:noFill/>
            <a:ln>
              <a:noFill/>
            </a:ln>
            <a:effectLst/>
            <a:extLst>
              <a:ext uri="{909E8E84-426E-40DD-AFC4-6F175D3DCCD1}">
                <a14:hiddenFill xmlns:a14="http://schemas.microsoft.com/office/drawing/2010/main">
                  <a:blipFill dpi="0" rotWithShape="0">
                    <a:blip/>
                    <a:srcRect b="1818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 y="3304"/>
              <a:ext cx="1027" cy="8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12" name="Group 12"/>
          <p:cNvGrpSpPr>
            <a:grpSpLocks/>
          </p:cNvGrpSpPr>
          <p:nvPr/>
        </p:nvGrpSpPr>
        <p:grpSpPr bwMode="auto">
          <a:xfrm>
            <a:off x="4038634" y="1124746"/>
            <a:ext cx="4188884" cy="5713414"/>
            <a:chOff x="1908" y="630"/>
            <a:chExt cx="1979" cy="3599"/>
          </a:xfrm>
        </p:grpSpPr>
        <p:grpSp>
          <p:nvGrpSpPr>
            <p:cNvPr id="13" name="Group 13"/>
            <p:cNvGrpSpPr>
              <a:grpSpLocks/>
            </p:cNvGrpSpPr>
            <p:nvPr/>
          </p:nvGrpSpPr>
          <p:grpSpPr bwMode="auto">
            <a:xfrm>
              <a:off x="1908" y="630"/>
              <a:ext cx="1971" cy="3599"/>
              <a:chOff x="1908" y="630"/>
              <a:chExt cx="1971" cy="3599"/>
            </a:xfrm>
          </p:grpSpPr>
          <p:sp>
            <p:nvSpPr>
              <p:cNvPr id="15" name="AutoShape 14"/>
              <p:cNvSpPr>
                <a:spLocks noChangeArrowheads="1"/>
              </p:cNvSpPr>
              <p:nvPr/>
            </p:nvSpPr>
            <p:spPr bwMode="auto">
              <a:xfrm>
                <a:off x="1908" y="2295"/>
                <a:ext cx="134" cy="944"/>
              </a:xfrm>
              <a:prstGeom prst="rightArrow">
                <a:avLst>
                  <a:gd name="adj1" fmla="val 50000"/>
                  <a:gd name="adj2" fmla="val 50000"/>
                </a:avLst>
              </a:prstGeom>
              <a:solidFill>
                <a:srgbClr val="C00000"/>
              </a:solidFill>
              <a:ln w="25560">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2400"/>
              </a:p>
            </p:txBody>
          </p:sp>
          <p:grpSp>
            <p:nvGrpSpPr>
              <p:cNvPr id="16" name="Group 15"/>
              <p:cNvGrpSpPr>
                <a:grpSpLocks/>
              </p:cNvGrpSpPr>
              <p:nvPr/>
            </p:nvGrpSpPr>
            <p:grpSpPr bwMode="auto">
              <a:xfrm>
                <a:off x="1979" y="630"/>
                <a:ext cx="1900" cy="3599"/>
                <a:chOff x="1979" y="630"/>
                <a:chExt cx="1900" cy="3599"/>
              </a:xfrm>
            </p:grpSpPr>
            <p:sp>
              <p:nvSpPr>
                <p:cNvPr id="17" name="Rectangle 16"/>
                <p:cNvSpPr>
                  <a:spLocks noChangeArrowheads="1"/>
                </p:cNvSpPr>
                <p:nvPr/>
              </p:nvSpPr>
              <p:spPr bwMode="auto">
                <a:xfrm>
                  <a:off x="2043" y="630"/>
                  <a:ext cx="1799" cy="3599"/>
                </a:xfrm>
                <a:prstGeom prst="rect">
                  <a:avLst/>
                </a:prstGeom>
                <a:gradFill rotWithShape="0">
                  <a:gsLst>
                    <a:gs pos="0">
                      <a:srgbClr val="663012"/>
                    </a:gs>
                    <a:gs pos="100000">
                      <a:srgbClr val="D6B19C"/>
                    </a:gs>
                  </a:gsLst>
                  <a:lin ang="2700000" scaled="1"/>
                </a:gradFill>
                <a:ln w="25560">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2400"/>
                </a:p>
              </p:txBody>
            </p:sp>
            <p:grpSp>
              <p:nvGrpSpPr>
                <p:cNvPr id="18" name="Group 17"/>
                <p:cNvGrpSpPr>
                  <a:grpSpLocks/>
                </p:cNvGrpSpPr>
                <p:nvPr/>
              </p:nvGrpSpPr>
              <p:grpSpPr bwMode="auto">
                <a:xfrm>
                  <a:off x="2628" y="2340"/>
                  <a:ext cx="335" cy="335"/>
                  <a:chOff x="2628" y="2340"/>
                  <a:chExt cx="335" cy="335"/>
                </a:xfrm>
              </p:grpSpPr>
              <p:sp>
                <p:nvSpPr>
                  <p:cNvPr id="79" name="Oval 18"/>
                  <p:cNvSpPr>
                    <a:spLocks noChangeArrowheads="1"/>
                  </p:cNvSpPr>
                  <p:nvPr/>
                </p:nvSpPr>
                <p:spPr bwMode="auto">
                  <a:xfrm>
                    <a:off x="2628" y="2340"/>
                    <a:ext cx="335" cy="335"/>
                  </a:xfrm>
                  <a:prstGeom prst="ellipse">
                    <a:avLst/>
                  </a:prstGeom>
                  <a:gradFill rotWithShape="0">
                    <a:gsLst>
                      <a:gs pos="0">
                        <a:srgbClr val="CCCCFF"/>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2400"/>
                  </a:p>
                </p:txBody>
              </p:sp>
              <p:sp>
                <p:nvSpPr>
                  <p:cNvPr id="80" name="Oval 19"/>
                  <p:cNvSpPr>
                    <a:spLocks noChangeArrowheads="1"/>
                  </p:cNvSpPr>
                  <p:nvPr/>
                </p:nvSpPr>
                <p:spPr bwMode="auto">
                  <a:xfrm>
                    <a:off x="2680" y="2392"/>
                    <a:ext cx="282" cy="257"/>
                  </a:xfrm>
                  <a:prstGeom prst="ellipse">
                    <a:avLst/>
                  </a:prstGeom>
                  <a:gradFill rotWithShape="0">
                    <a:gsLst>
                      <a:gs pos="0">
                        <a:srgbClr val="371D4A"/>
                      </a:gs>
                      <a:gs pos="100000">
                        <a:srgbClr val="B760F9"/>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2400"/>
                  </a:p>
                </p:txBody>
              </p:sp>
            </p:grpSp>
            <p:sp>
              <p:nvSpPr>
                <p:cNvPr id="19" name="Line 20"/>
                <p:cNvSpPr>
                  <a:spLocks noChangeShapeType="1"/>
                </p:cNvSpPr>
                <p:nvPr/>
              </p:nvSpPr>
              <p:spPr bwMode="auto">
                <a:xfrm flipH="1">
                  <a:off x="2856" y="2115"/>
                  <a:ext cx="46" cy="200"/>
                </a:xfrm>
                <a:prstGeom prst="line">
                  <a:avLst/>
                </a:prstGeom>
                <a:noFill/>
                <a:ln w="38160">
                  <a:solidFill>
                    <a:srgbClr val="FF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sz="2400"/>
                </a:p>
              </p:txBody>
            </p:sp>
            <p:sp>
              <p:nvSpPr>
                <p:cNvPr id="20" name="Text Box 21"/>
                <p:cNvSpPr txBox="1">
                  <a:spLocks noChangeArrowheads="1"/>
                </p:cNvSpPr>
                <p:nvPr/>
              </p:nvSpPr>
              <p:spPr bwMode="auto">
                <a:xfrm>
                  <a:off x="2883" y="2340"/>
                  <a:ext cx="421" cy="338"/>
                </a:xfrm>
                <a:prstGeom prst="rect">
                  <a:avLst/>
                </a:prstGeom>
                <a:noFill/>
                <a:ln w="9360">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60000" tIns="83200" rIns="160000" bIns="832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buClrTx/>
                    <a:buFontTx/>
                    <a:buNone/>
                  </a:pPr>
                  <a:r>
                    <a:rPr lang="th-TH" sz="2400" b="1" dirty="0">
                      <a:solidFill>
                        <a:srgbClr val="FFFF00"/>
                      </a:solidFill>
                      <a:latin typeface="Calibri" charset="0"/>
                      <a:cs typeface="Arial" charset="0"/>
                    </a:rPr>
                    <a:t>Th-2</a:t>
                  </a:r>
                </a:p>
              </p:txBody>
            </p:sp>
            <p:sp>
              <p:nvSpPr>
                <p:cNvPr id="21" name="Line 22"/>
                <p:cNvSpPr>
                  <a:spLocks noChangeShapeType="1"/>
                </p:cNvSpPr>
                <p:nvPr/>
              </p:nvSpPr>
              <p:spPr bwMode="auto">
                <a:xfrm flipV="1">
                  <a:off x="2722" y="3149"/>
                  <a:ext cx="539" cy="91"/>
                </a:xfrm>
                <a:prstGeom prst="line">
                  <a:avLst/>
                </a:prstGeom>
                <a:noFill/>
                <a:ln w="38160">
                  <a:solidFill>
                    <a:srgbClr val="FF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sz="2400"/>
                </a:p>
              </p:txBody>
            </p:sp>
            <p:grpSp>
              <p:nvGrpSpPr>
                <p:cNvPr id="22" name="Group 23"/>
                <p:cNvGrpSpPr>
                  <a:grpSpLocks/>
                </p:cNvGrpSpPr>
                <p:nvPr/>
              </p:nvGrpSpPr>
              <p:grpSpPr bwMode="auto">
                <a:xfrm>
                  <a:off x="2317" y="3060"/>
                  <a:ext cx="335" cy="335"/>
                  <a:chOff x="2317" y="3060"/>
                  <a:chExt cx="335" cy="335"/>
                </a:xfrm>
              </p:grpSpPr>
              <p:sp>
                <p:nvSpPr>
                  <p:cNvPr id="77" name="Oval 24"/>
                  <p:cNvSpPr>
                    <a:spLocks noChangeArrowheads="1"/>
                  </p:cNvSpPr>
                  <p:nvPr/>
                </p:nvSpPr>
                <p:spPr bwMode="auto">
                  <a:xfrm>
                    <a:off x="2317" y="3060"/>
                    <a:ext cx="335" cy="335"/>
                  </a:xfrm>
                  <a:prstGeom prst="ellipse">
                    <a:avLst/>
                  </a:prstGeom>
                  <a:gradFill rotWithShape="0">
                    <a:gsLst>
                      <a:gs pos="0">
                        <a:srgbClr val="CCCCFF"/>
                      </a:gs>
                      <a:gs pos="100000">
                        <a:srgbClr val="FFFFFF"/>
                      </a:gs>
                    </a:gsLst>
                    <a:path path="shape">
                      <a:fillToRect l="50000" t="50000" r="50000" b="50000"/>
                    </a:path>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2400"/>
                  </a:p>
                </p:txBody>
              </p:sp>
              <p:sp>
                <p:nvSpPr>
                  <p:cNvPr id="78" name="Oval 25"/>
                  <p:cNvSpPr>
                    <a:spLocks noChangeArrowheads="1"/>
                  </p:cNvSpPr>
                  <p:nvPr/>
                </p:nvSpPr>
                <p:spPr bwMode="auto">
                  <a:xfrm>
                    <a:off x="2369" y="3112"/>
                    <a:ext cx="282" cy="257"/>
                  </a:xfrm>
                  <a:prstGeom prst="ellipse">
                    <a:avLst/>
                  </a:prstGeom>
                  <a:gradFill rotWithShape="0">
                    <a:gsLst>
                      <a:gs pos="0">
                        <a:srgbClr val="371D4A"/>
                      </a:gs>
                      <a:gs pos="100000">
                        <a:srgbClr val="B760F9"/>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2400"/>
                  </a:p>
                </p:txBody>
              </p:sp>
            </p:grpSp>
            <p:sp>
              <p:nvSpPr>
                <p:cNvPr id="23" name="Line 26"/>
                <p:cNvSpPr>
                  <a:spLocks noChangeShapeType="1"/>
                </p:cNvSpPr>
                <p:nvPr/>
              </p:nvSpPr>
              <p:spPr bwMode="auto">
                <a:xfrm flipH="1">
                  <a:off x="2586" y="2700"/>
                  <a:ext cx="181" cy="359"/>
                </a:xfrm>
                <a:prstGeom prst="line">
                  <a:avLst/>
                </a:prstGeom>
                <a:noFill/>
                <a:ln w="38160">
                  <a:solidFill>
                    <a:srgbClr val="FF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sz="2400"/>
                </a:p>
              </p:txBody>
            </p:sp>
            <p:sp>
              <p:nvSpPr>
                <p:cNvPr id="24" name="Text Box 27"/>
                <p:cNvSpPr txBox="1">
                  <a:spLocks noChangeArrowheads="1"/>
                </p:cNvSpPr>
                <p:nvPr/>
              </p:nvSpPr>
              <p:spPr bwMode="auto">
                <a:xfrm>
                  <a:off x="2234" y="2565"/>
                  <a:ext cx="371" cy="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60000" tIns="83200" rIns="160000" bIns="832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buClrTx/>
                    <a:buFontTx/>
                    <a:buNone/>
                  </a:pPr>
                  <a:r>
                    <a:rPr lang="th-TH" sz="2400" b="1" dirty="0">
                      <a:solidFill>
                        <a:srgbClr val="FFFF00"/>
                      </a:solidFill>
                      <a:latin typeface="Calibri" charset="0"/>
                      <a:cs typeface="Arial" charset="0"/>
                    </a:rPr>
                    <a:t>IL-4</a:t>
                  </a:r>
                </a:p>
              </p:txBody>
            </p:sp>
            <p:sp>
              <p:nvSpPr>
                <p:cNvPr id="25" name="Text Box 28"/>
                <p:cNvSpPr txBox="1">
                  <a:spLocks noChangeArrowheads="1"/>
                </p:cNvSpPr>
                <p:nvPr/>
              </p:nvSpPr>
              <p:spPr bwMode="auto">
                <a:xfrm>
                  <a:off x="2212" y="3287"/>
                  <a:ext cx="484" cy="3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60000" tIns="83200" rIns="160000" bIns="832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lgn="ctr">
                    <a:lnSpc>
                      <a:spcPct val="90000"/>
                    </a:lnSpc>
                    <a:buClrTx/>
                    <a:buFontTx/>
                    <a:buNone/>
                  </a:pPr>
                  <a:r>
                    <a:rPr lang="th-TH" sz="2400" b="1" dirty="0">
                      <a:solidFill>
                        <a:srgbClr val="FFFF00"/>
                      </a:solidFill>
                      <a:latin typeface="Calibri" charset="0"/>
                      <a:cs typeface="Arial" charset="0"/>
                    </a:rPr>
                    <a:t>B-cell</a:t>
                  </a:r>
                </a:p>
              </p:txBody>
            </p:sp>
            <p:grpSp>
              <p:nvGrpSpPr>
                <p:cNvPr id="26" name="Group 29"/>
                <p:cNvGrpSpPr>
                  <a:grpSpLocks/>
                </p:cNvGrpSpPr>
                <p:nvPr/>
              </p:nvGrpSpPr>
              <p:grpSpPr bwMode="auto">
                <a:xfrm>
                  <a:off x="2609" y="1583"/>
                  <a:ext cx="767" cy="546"/>
                  <a:chOff x="2609" y="1583"/>
                  <a:chExt cx="767" cy="546"/>
                </a:xfrm>
              </p:grpSpPr>
              <p:sp>
                <p:nvSpPr>
                  <p:cNvPr id="75" name="Freeform 30"/>
                  <p:cNvSpPr>
                    <a:spLocks noChangeArrowheads="1"/>
                  </p:cNvSpPr>
                  <p:nvPr/>
                </p:nvSpPr>
                <p:spPr bwMode="auto">
                  <a:xfrm>
                    <a:off x="2609" y="1583"/>
                    <a:ext cx="767" cy="527"/>
                  </a:xfrm>
                  <a:custGeom>
                    <a:avLst/>
                    <a:gdLst>
                      <a:gd name="T0" fmla="*/ 0 w 768"/>
                      <a:gd name="T1" fmla="*/ 17 h 672"/>
                      <a:gd name="T2" fmla="*/ 50 w 768"/>
                      <a:gd name="T3" fmla="*/ 13 h 672"/>
                      <a:gd name="T4" fmla="*/ 76 w 768"/>
                      <a:gd name="T5" fmla="*/ 4 h 672"/>
                      <a:gd name="T6" fmla="*/ 126 w 768"/>
                      <a:gd name="T7" fmla="*/ 0 h 672"/>
                      <a:gd name="T8" fmla="*/ 177 w 768"/>
                      <a:gd name="T9" fmla="*/ 8 h 672"/>
                      <a:gd name="T10" fmla="*/ 227 w 768"/>
                      <a:gd name="T11" fmla="*/ 8 h 672"/>
                      <a:gd name="T12" fmla="*/ 277 w 768"/>
                      <a:gd name="T13" fmla="*/ 4 h 672"/>
                      <a:gd name="T14" fmla="*/ 328 w 768"/>
                      <a:gd name="T15" fmla="*/ 13 h 672"/>
                      <a:gd name="T16" fmla="*/ 377 w 768"/>
                      <a:gd name="T17" fmla="*/ 17 h 672"/>
                      <a:gd name="T18" fmla="*/ 401 w 768"/>
                      <a:gd name="T19" fmla="*/ 26 h 672"/>
                      <a:gd name="T20" fmla="*/ 353 w 768"/>
                      <a:gd name="T21" fmla="*/ 43 h 672"/>
                      <a:gd name="T22" fmla="*/ 277 w 768"/>
                      <a:gd name="T23" fmla="*/ 52 h 672"/>
                      <a:gd name="T24" fmla="*/ 277 w 768"/>
                      <a:gd name="T25" fmla="*/ 60 h 672"/>
                      <a:gd name="T26" fmla="*/ 202 w 768"/>
                      <a:gd name="T27" fmla="*/ 60 h 672"/>
                      <a:gd name="T28" fmla="*/ 126 w 768"/>
                      <a:gd name="T29" fmla="*/ 56 h 672"/>
                      <a:gd name="T30" fmla="*/ 76 w 768"/>
                      <a:gd name="T31" fmla="*/ 60 h 672"/>
                      <a:gd name="T32" fmla="*/ 25 w 768"/>
                      <a:gd name="T33" fmla="*/ 56 h 672"/>
                      <a:gd name="T34" fmla="*/ 25 w 768"/>
                      <a:gd name="T35" fmla="*/ 43 h 672"/>
                      <a:gd name="T36" fmla="*/ 0 w 768"/>
                      <a:gd name="T37" fmla="*/ 35 h 672"/>
                      <a:gd name="T38" fmla="*/ 25 w 768"/>
                      <a:gd name="T39" fmla="*/ 26 h 672"/>
                      <a:gd name="T40" fmla="*/ 0 w 768"/>
                      <a:gd name="T41" fmla="*/ 17 h 672"/>
                      <a:gd name="T42" fmla="*/ 0 w 768"/>
                      <a:gd name="T43" fmla="*/ 0 h 672"/>
                      <a:gd name="T44" fmla="*/ 768 w 768"/>
                      <a:gd name="T45"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768" h="672">
                        <a:moveTo>
                          <a:pt x="0" y="192"/>
                        </a:moveTo>
                        <a:lnTo>
                          <a:pt x="96" y="144"/>
                        </a:lnTo>
                        <a:lnTo>
                          <a:pt x="144" y="48"/>
                        </a:lnTo>
                        <a:lnTo>
                          <a:pt x="240" y="0"/>
                        </a:lnTo>
                        <a:lnTo>
                          <a:pt x="336" y="96"/>
                        </a:lnTo>
                        <a:lnTo>
                          <a:pt x="432" y="96"/>
                        </a:lnTo>
                        <a:lnTo>
                          <a:pt x="528" y="48"/>
                        </a:lnTo>
                        <a:lnTo>
                          <a:pt x="624" y="144"/>
                        </a:lnTo>
                        <a:lnTo>
                          <a:pt x="720" y="192"/>
                        </a:lnTo>
                        <a:lnTo>
                          <a:pt x="768" y="288"/>
                        </a:lnTo>
                        <a:lnTo>
                          <a:pt x="672" y="480"/>
                        </a:lnTo>
                        <a:lnTo>
                          <a:pt x="528" y="576"/>
                        </a:lnTo>
                        <a:lnTo>
                          <a:pt x="528" y="672"/>
                        </a:lnTo>
                        <a:lnTo>
                          <a:pt x="384" y="672"/>
                        </a:lnTo>
                        <a:lnTo>
                          <a:pt x="240" y="624"/>
                        </a:lnTo>
                        <a:lnTo>
                          <a:pt x="144" y="672"/>
                        </a:lnTo>
                        <a:lnTo>
                          <a:pt x="48" y="624"/>
                        </a:lnTo>
                        <a:lnTo>
                          <a:pt x="48" y="480"/>
                        </a:lnTo>
                        <a:lnTo>
                          <a:pt x="0" y="384"/>
                        </a:lnTo>
                        <a:lnTo>
                          <a:pt x="48" y="288"/>
                        </a:lnTo>
                        <a:lnTo>
                          <a:pt x="0" y="192"/>
                        </a:lnTo>
                        <a:close/>
                      </a:path>
                    </a:pathLst>
                  </a:custGeom>
                  <a:blipFill dpi="0" rotWithShape="0">
                    <a:blip r:embed="rId8"/>
                    <a:srcRect/>
                    <a:stretch>
                      <a:fillRect/>
                    </a:stretch>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2400"/>
                  </a:p>
                </p:txBody>
              </p:sp>
              <p:sp>
                <p:nvSpPr>
                  <p:cNvPr id="76" name="Freeform 31"/>
                  <p:cNvSpPr>
                    <a:spLocks noChangeArrowheads="1"/>
                  </p:cNvSpPr>
                  <p:nvPr/>
                </p:nvSpPr>
                <p:spPr bwMode="auto">
                  <a:xfrm rot="3300000">
                    <a:off x="2880" y="1645"/>
                    <a:ext cx="328" cy="445"/>
                  </a:xfrm>
                  <a:custGeom>
                    <a:avLst/>
                    <a:gdLst>
                      <a:gd name="T0" fmla="*/ 7 w 477"/>
                      <a:gd name="T1" fmla="*/ 5 h 679"/>
                      <a:gd name="T2" fmla="*/ 8 w 477"/>
                      <a:gd name="T3" fmla="*/ 4 h 679"/>
                      <a:gd name="T4" fmla="*/ 9 w 477"/>
                      <a:gd name="T5" fmla="*/ 4 h 679"/>
                      <a:gd name="T6" fmla="*/ 10 w 477"/>
                      <a:gd name="T7" fmla="*/ 4 h 679"/>
                      <a:gd name="T8" fmla="*/ 10 w 477"/>
                      <a:gd name="T9" fmla="*/ 4 h 679"/>
                      <a:gd name="T10" fmla="*/ 10 w 477"/>
                      <a:gd name="T11" fmla="*/ 4 h 679"/>
                      <a:gd name="T12" fmla="*/ 11 w 477"/>
                      <a:gd name="T13" fmla="*/ 4 h 679"/>
                      <a:gd name="T14" fmla="*/ 11 w 477"/>
                      <a:gd name="T15" fmla="*/ 4 h 679"/>
                      <a:gd name="T16" fmla="*/ 11 w 477"/>
                      <a:gd name="T17" fmla="*/ 2 h 679"/>
                      <a:gd name="T18" fmla="*/ 12 w 477"/>
                      <a:gd name="T19" fmla="*/ 2 h 679"/>
                      <a:gd name="T20" fmla="*/ 12 w 477"/>
                      <a:gd name="T21" fmla="*/ 2 h 679"/>
                      <a:gd name="T22" fmla="*/ 11 w 477"/>
                      <a:gd name="T23" fmla="*/ 2 h 679"/>
                      <a:gd name="T24" fmla="*/ 12 w 477"/>
                      <a:gd name="T25" fmla="*/ 1 h 679"/>
                      <a:gd name="T26" fmla="*/ 11 w 477"/>
                      <a:gd name="T27" fmla="*/ 1 h 679"/>
                      <a:gd name="T28" fmla="*/ 10 w 477"/>
                      <a:gd name="T29" fmla="*/ 1 h 679"/>
                      <a:gd name="T30" fmla="*/ 10 w 477"/>
                      <a:gd name="T31" fmla="*/ 1 h 679"/>
                      <a:gd name="T32" fmla="*/ 9 w 477"/>
                      <a:gd name="T33" fmla="*/ 1 h 679"/>
                      <a:gd name="T34" fmla="*/ 8 w 477"/>
                      <a:gd name="T35" fmla="*/ 1 h 679"/>
                      <a:gd name="T36" fmla="*/ 7 w 477"/>
                      <a:gd name="T37" fmla="*/ 1 h 679"/>
                      <a:gd name="T38" fmla="*/ 6 w 477"/>
                      <a:gd name="T39" fmla="*/ 1 h 679"/>
                      <a:gd name="T40" fmla="*/ 6 w 477"/>
                      <a:gd name="T41" fmla="*/ 0 h 679"/>
                      <a:gd name="T42" fmla="*/ 5 w 477"/>
                      <a:gd name="T43" fmla="*/ 1 h 679"/>
                      <a:gd name="T44" fmla="*/ 4 w 477"/>
                      <a:gd name="T45" fmla="*/ 1 h 679"/>
                      <a:gd name="T46" fmla="*/ 3 w 477"/>
                      <a:gd name="T47" fmla="*/ 1 h 679"/>
                      <a:gd name="T48" fmla="*/ 3 w 477"/>
                      <a:gd name="T49" fmla="*/ 1 h 679"/>
                      <a:gd name="T50" fmla="*/ 2 w 477"/>
                      <a:gd name="T51" fmla="*/ 1 h 679"/>
                      <a:gd name="T52" fmla="*/ 1 w 477"/>
                      <a:gd name="T53" fmla="*/ 1 h 679"/>
                      <a:gd name="T54" fmla="*/ 2 w 477"/>
                      <a:gd name="T55" fmla="*/ 1 h 679"/>
                      <a:gd name="T56" fmla="*/ 3 w 477"/>
                      <a:gd name="T57" fmla="*/ 2 h 679"/>
                      <a:gd name="T58" fmla="*/ 3 w 477"/>
                      <a:gd name="T59" fmla="*/ 2 h 679"/>
                      <a:gd name="T60" fmla="*/ 3 w 477"/>
                      <a:gd name="T61" fmla="*/ 2 h 679"/>
                      <a:gd name="T62" fmla="*/ 2 w 477"/>
                      <a:gd name="T63" fmla="*/ 2 h 679"/>
                      <a:gd name="T64" fmla="*/ 1 w 477"/>
                      <a:gd name="T65" fmla="*/ 2 h 679"/>
                      <a:gd name="T66" fmla="*/ 1 w 477"/>
                      <a:gd name="T67" fmla="*/ 4 h 679"/>
                      <a:gd name="T68" fmla="*/ 1 w 477"/>
                      <a:gd name="T69" fmla="*/ 4 h 679"/>
                      <a:gd name="T70" fmla="*/ 1 w 477"/>
                      <a:gd name="T71" fmla="*/ 4 h 679"/>
                      <a:gd name="T72" fmla="*/ 0 w 477"/>
                      <a:gd name="T73" fmla="*/ 4 h 679"/>
                      <a:gd name="T74" fmla="*/ 1 w 477"/>
                      <a:gd name="T75" fmla="*/ 4 h 679"/>
                      <a:gd name="T76" fmla="*/ 1 w 477"/>
                      <a:gd name="T77" fmla="*/ 4 h 679"/>
                      <a:gd name="T78" fmla="*/ 2 w 477"/>
                      <a:gd name="T79" fmla="*/ 5 h 679"/>
                      <a:gd name="T80" fmla="*/ 3 w 477"/>
                      <a:gd name="T81" fmla="*/ 6 h 679"/>
                      <a:gd name="T82" fmla="*/ 3 w 477"/>
                      <a:gd name="T83" fmla="*/ 6 h 679"/>
                      <a:gd name="T84" fmla="*/ 4 w 477"/>
                      <a:gd name="T85" fmla="*/ 6 h 679"/>
                      <a:gd name="T86" fmla="*/ 6 w 477"/>
                      <a:gd name="T87" fmla="*/ 6 h 679"/>
                      <a:gd name="T88" fmla="*/ 6 w 477"/>
                      <a:gd name="T89" fmla="*/ 5 h 679"/>
                      <a:gd name="T90" fmla="*/ 7 w 477"/>
                      <a:gd name="T91" fmla="*/ 4 h 679"/>
                      <a:gd name="T92" fmla="*/ 0 w 477"/>
                      <a:gd name="T93" fmla="*/ 0 h 679"/>
                      <a:gd name="T94" fmla="*/ 477 w 477"/>
                      <a:gd name="T95" fmla="*/ 679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T92" t="T93" r="T94" b="T95"/>
                    <a:pathLst>
                      <a:path w="477" h="679">
                        <a:moveTo>
                          <a:pt x="293" y="626"/>
                        </a:moveTo>
                        <a:lnTo>
                          <a:pt x="323" y="595"/>
                        </a:lnTo>
                        <a:lnTo>
                          <a:pt x="369" y="578"/>
                        </a:lnTo>
                        <a:lnTo>
                          <a:pt x="401" y="556"/>
                        </a:lnTo>
                        <a:lnTo>
                          <a:pt x="419" y="513"/>
                        </a:lnTo>
                        <a:lnTo>
                          <a:pt x="436" y="472"/>
                        </a:lnTo>
                        <a:lnTo>
                          <a:pt x="449" y="438"/>
                        </a:lnTo>
                        <a:lnTo>
                          <a:pt x="462" y="407"/>
                        </a:lnTo>
                        <a:lnTo>
                          <a:pt x="466" y="370"/>
                        </a:lnTo>
                        <a:lnTo>
                          <a:pt x="473" y="324"/>
                        </a:lnTo>
                        <a:lnTo>
                          <a:pt x="476" y="285"/>
                        </a:lnTo>
                        <a:lnTo>
                          <a:pt x="468" y="244"/>
                        </a:lnTo>
                        <a:lnTo>
                          <a:pt x="472" y="207"/>
                        </a:lnTo>
                        <a:lnTo>
                          <a:pt x="454" y="161"/>
                        </a:lnTo>
                        <a:lnTo>
                          <a:pt x="431" y="124"/>
                        </a:lnTo>
                        <a:lnTo>
                          <a:pt x="399" y="84"/>
                        </a:lnTo>
                        <a:lnTo>
                          <a:pt x="362" y="54"/>
                        </a:lnTo>
                        <a:lnTo>
                          <a:pt x="326" y="23"/>
                        </a:lnTo>
                        <a:lnTo>
                          <a:pt x="296" y="7"/>
                        </a:lnTo>
                        <a:lnTo>
                          <a:pt x="258" y="3"/>
                        </a:lnTo>
                        <a:lnTo>
                          <a:pt x="224" y="0"/>
                        </a:lnTo>
                        <a:lnTo>
                          <a:pt x="201" y="27"/>
                        </a:lnTo>
                        <a:lnTo>
                          <a:pt x="153" y="54"/>
                        </a:lnTo>
                        <a:lnTo>
                          <a:pt x="129" y="80"/>
                        </a:lnTo>
                        <a:lnTo>
                          <a:pt x="116" y="112"/>
                        </a:lnTo>
                        <a:lnTo>
                          <a:pt x="92" y="141"/>
                        </a:lnTo>
                        <a:lnTo>
                          <a:pt x="65" y="177"/>
                        </a:lnTo>
                        <a:lnTo>
                          <a:pt x="87" y="213"/>
                        </a:lnTo>
                        <a:lnTo>
                          <a:pt x="119" y="254"/>
                        </a:lnTo>
                        <a:lnTo>
                          <a:pt x="141" y="291"/>
                        </a:lnTo>
                        <a:lnTo>
                          <a:pt x="127" y="323"/>
                        </a:lnTo>
                        <a:lnTo>
                          <a:pt x="91" y="355"/>
                        </a:lnTo>
                        <a:lnTo>
                          <a:pt x="56" y="377"/>
                        </a:lnTo>
                        <a:lnTo>
                          <a:pt x="43" y="408"/>
                        </a:lnTo>
                        <a:lnTo>
                          <a:pt x="20" y="436"/>
                        </a:lnTo>
                        <a:lnTo>
                          <a:pt x="3" y="477"/>
                        </a:lnTo>
                        <a:lnTo>
                          <a:pt x="0" y="516"/>
                        </a:lnTo>
                        <a:lnTo>
                          <a:pt x="21" y="551"/>
                        </a:lnTo>
                        <a:lnTo>
                          <a:pt x="44" y="588"/>
                        </a:lnTo>
                        <a:lnTo>
                          <a:pt x="76" y="628"/>
                        </a:lnTo>
                        <a:lnTo>
                          <a:pt x="112" y="658"/>
                        </a:lnTo>
                        <a:lnTo>
                          <a:pt x="142" y="674"/>
                        </a:lnTo>
                        <a:lnTo>
                          <a:pt x="179" y="678"/>
                        </a:lnTo>
                        <a:lnTo>
                          <a:pt x="212" y="656"/>
                        </a:lnTo>
                        <a:lnTo>
                          <a:pt x="246" y="635"/>
                        </a:lnTo>
                        <a:lnTo>
                          <a:pt x="280" y="610"/>
                        </a:lnTo>
                      </a:path>
                    </a:pathLst>
                  </a:custGeom>
                  <a:gradFill rotWithShape="0">
                    <a:gsLst>
                      <a:gs pos="0">
                        <a:srgbClr val="120918"/>
                      </a:gs>
                      <a:gs pos="100000">
                        <a:srgbClr val="B760F9"/>
                      </a:gs>
                    </a:gsLst>
                    <a:lin ang="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ot="10800000" wrap="none" anchor="ctr"/>
                  <a:lstStyle/>
                  <a:p>
                    <a:endParaRPr lang="it-IT" sz="2400"/>
                  </a:p>
                </p:txBody>
              </p:sp>
            </p:grpSp>
            <p:sp>
              <p:nvSpPr>
                <p:cNvPr id="27" name="Text Box 32"/>
                <p:cNvSpPr txBox="1">
                  <a:spLocks noChangeArrowheads="1"/>
                </p:cNvSpPr>
                <p:nvPr/>
              </p:nvSpPr>
              <p:spPr bwMode="auto">
                <a:xfrm>
                  <a:off x="2028" y="1305"/>
                  <a:ext cx="641" cy="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60000" tIns="83200" rIns="160000" bIns="832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buClrTx/>
                    <a:buFontTx/>
                    <a:buNone/>
                  </a:pPr>
                  <a:r>
                    <a:rPr lang="th-TH" sz="2400" dirty="0">
                      <a:solidFill>
                        <a:srgbClr val="FFFF00"/>
                      </a:solidFill>
                      <a:latin typeface="Calibri" charset="0"/>
                      <a:cs typeface="Arial" charset="0"/>
                    </a:rPr>
                    <a:t>Allergen</a:t>
                  </a:r>
                  <a:endParaRPr lang="it-IT" sz="2400" dirty="0">
                    <a:solidFill>
                      <a:srgbClr val="FFFF00"/>
                    </a:solidFill>
                    <a:latin typeface="Calibri" charset="0"/>
                    <a:cs typeface="Arial" charset="0"/>
                  </a:endParaRPr>
                </a:p>
              </p:txBody>
            </p:sp>
            <p:sp>
              <p:nvSpPr>
                <p:cNvPr id="28" name="Oval 33"/>
                <p:cNvSpPr>
                  <a:spLocks noChangeArrowheads="1"/>
                </p:cNvSpPr>
                <p:nvPr/>
              </p:nvSpPr>
              <p:spPr bwMode="auto">
                <a:xfrm>
                  <a:off x="3424" y="1769"/>
                  <a:ext cx="283" cy="248"/>
                </a:xfrm>
                <a:prstGeom prst="ellipse">
                  <a:avLst/>
                </a:prstGeom>
                <a:gradFill rotWithShape="0">
                  <a:gsLst>
                    <a:gs pos="0">
                      <a:srgbClr val="371D4A"/>
                    </a:gs>
                    <a:gs pos="100000">
                      <a:srgbClr val="B760F9"/>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2400"/>
                </a:p>
              </p:txBody>
            </p:sp>
            <p:sp>
              <p:nvSpPr>
                <p:cNvPr id="29" name="Text Box 34"/>
                <p:cNvSpPr txBox="1">
                  <a:spLocks noChangeArrowheads="1"/>
                </p:cNvSpPr>
                <p:nvPr/>
              </p:nvSpPr>
              <p:spPr bwMode="auto">
                <a:xfrm>
                  <a:off x="3339" y="1304"/>
                  <a:ext cx="540" cy="5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0000" tIns="83200" rIns="160000" bIns="832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buClrTx/>
                    <a:buFontTx/>
                    <a:buNone/>
                  </a:pPr>
                  <a:r>
                    <a:rPr lang="th-TH" sz="2400" b="1" dirty="0">
                      <a:solidFill>
                        <a:srgbClr val="FFFF00"/>
                      </a:solidFill>
                      <a:latin typeface="Calibri" charset="0"/>
                      <a:cs typeface="Arial" charset="0"/>
                    </a:rPr>
                    <a:t>CD4+ T-cell</a:t>
                  </a:r>
                </a:p>
              </p:txBody>
            </p:sp>
            <p:sp>
              <p:nvSpPr>
                <p:cNvPr id="30" name="AutoShape 35"/>
                <p:cNvSpPr>
                  <a:spLocks noChangeArrowheads="1"/>
                </p:cNvSpPr>
                <p:nvPr/>
              </p:nvSpPr>
              <p:spPr bwMode="auto">
                <a:xfrm rot="21360000">
                  <a:off x="2405" y="1549"/>
                  <a:ext cx="219" cy="103"/>
                </a:xfrm>
                <a:prstGeom prst="star16">
                  <a:avLst>
                    <a:gd name="adj" fmla="val 38426"/>
                  </a:avLst>
                </a:prstGeom>
                <a:gradFill rotWithShape="0">
                  <a:gsLst>
                    <a:gs pos="0">
                      <a:srgbClr val="33CCCC"/>
                    </a:gs>
                    <a:gs pos="100000">
                      <a:srgbClr val="FFFFFF"/>
                    </a:gs>
                  </a:gsLst>
                  <a:path path="shape">
                    <a:fillToRect l="50000" t="50000" r="50000" b="50000"/>
                  </a:path>
                </a:gradFill>
                <a:ln>
                  <a:noFill/>
                </a:ln>
                <a:effectLst>
                  <a:outerShdw blurRad="63500" dist="17819" dir="2700000" algn="ctr" rotWithShape="0">
                    <a:srgbClr val="808080"/>
                  </a:outerShdw>
                </a:effectLst>
                <a:extLst>
                  <a:ext uri="{91240B29-F687-4F45-9708-019B960494DF}">
                    <a14:hiddenLine xmlns:a14="http://schemas.microsoft.com/office/drawing/2010/main" w="9525">
                      <a:solidFill>
                        <a:srgbClr val="808080"/>
                      </a:solidFill>
                      <a:round/>
                      <a:headEnd/>
                      <a:tailEnd/>
                    </a14:hiddenLine>
                  </a:ext>
                </a:extLst>
              </p:spPr>
              <p:txBody>
                <a:bodyPr wrap="none" anchor="ctr"/>
                <a:lstStyle/>
                <a:p>
                  <a:endParaRPr lang="it-IT" sz="2400"/>
                </a:p>
              </p:txBody>
            </p:sp>
            <p:sp>
              <p:nvSpPr>
                <p:cNvPr id="31" name="AutoShape 36"/>
                <p:cNvSpPr>
                  <a:spLocks noChangeArrowheads="1"/>
                </p:cNvSpPr>
                <p:nvPr/>
              </p:nvSpPr>
              <p:spPr bwMode="auto">
                <a:xfrm rot="21360000">
                  <a:off x="2309" y="1690"/>
                  <a:ext cx="171" cy="103"/>
                </a:xfrm>
                <a:prstGeom prst="star16">
                  <a:avLst>
                    <a:gd name="adj" fmla="val 38426"/>
                  </a:avLst>
                </a:prstGeom>
                <a:gradFill rotWithShape="0">
                  <a:gsLst>
                    <a:gs pos="0">
                      <a:srgbClr val="33CCCC"/>
                    </a:gs>
                    <a:gs pos="100000">
                      <a:srgbClr val="FFFFFF"/>
                    </a:gs>
                  </a:gsLst>
                  <a:path path="shape">
                    <a:fillToRect l="50000" t="50000" r="50000" b="50000"/>
                  </a:path>
                </a:gradFill>
                <a:ln>
                  <a:noFill/>
                </a:ln>
                <a:effectLst>
                  <a:outerShdw blurRad="63500" dist="17819" dir="2700000" algn="ctr" rotWithShape="0">
                    <a:srgbClr val="808080"/>
                  </a:outerShdw>
                </a:effectLst>
                <a:extLst>
                  <a:ext uri="{91240B29-F687-4F45-9708-019B960494DF}">
                    <a14:hiddenLine xmlns:a14="http://schemas.microsoft.com/office/drawing/2010/main" w="9525">
                      <a:solidFill>
                        <a:srgbClr val="808080"/>
                      </a:solidFill>
                      <a:round/>
                      <a:headEnd/>
                      <a:tailEnd/>
                    </a14:hiddenLine>
                  </a:ext>
                </a:extLst>
              </p:spPr>
              <p:txBody>
                <a:bodyPr wrap="none" anchor="ctr"/>
                <a:lstStyle/>
                <a:p>
                  <a:endParaRPr lang="it-IT" sz="2400"/>
                </a:p>
              </p:txBody>
            </p:sp>
            <p:sp>
              <p:nvSpPr>
                <p:cNvPr id="32" name="Text Box 37"/>
                <p:cNvSpPr txBox="1">
                  <a:spLocks noChangeArrowheads="1"/>
                </p:cNvSpPr>
                <p:nvPr/>
              </p:nvSpPr>
              <p:spPr bwMode="auto">
                <a:xfrm>
                  <a:off x="2319" y="1887"/>
                  <a:ext cx="671" cy="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0000" tIns="83200" rIns="160000" bIns="832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buClrTx/>
                    <a:buFontTx/>
                    <a:buNone/>
                  </a:pPr>
                  <a:r>
                    <a:rPr lang="th-TH" sz="2400" b="1" dirty="0">
                      <a:solidFill>
                        <a:srgbClr val="FFFF00"/>
                      </a:solidFill>
                      <a:latin typeface="Calibri" charset="0"/>
                      <a:cs typeface="Arial" charset="0"/>
                    </a:rPr>
                    <a:t>APC</a:t>
                  </a:r>
                </a:p>
              </p:txBody>
            </p:sp>
            <p:sp>
              <p:nvSpPr>
                <p:cNvPr id="33" name="Oval 38"/>
                <p:cNvSpPr>
                  <a:spLocks noChangeArrowheads="1"/>
                </p:cNvSpPr>
                <p:nvPr/>
              </p:nvSpPr>
              <p:spPr bwMode="auto">
                <a:xfrm>
                  <a:off x="3307" y="2835"/>
                  <a:ext cx="422" cy="422"/>
                </a:xfrm>
                <a:prstGeom prst="ellipse">
                  <a:avLst/>
                </a:prstGeom>
                <a:gradFill rotWithShape="0">
                  <a:gsLst>
                    <a:gs pos="0">
                      <a:srgbClr val="027C5E"/>
                    </a:gs>
                    <a:gs pos="100000">
                      <a:srgbClr val="04E1AA"/>
                    </a:gs>
                  </a:gsLst>
                  <a:path path="shape">
                    <a:fillToRect l="50000" t="50000" r="50000" b="50000"/>
                  </a:path>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2400"/>
                </a:p>
              </p:txBody>
            </p:sp>
            <p:sp>
              <p:nvSpPr>
                <p:cNvPr id="34" name="Oval 39"/>
                <p:cNvSpPr>
                  <a:spLocks noChangeArrowheads="1"/>
                </p:cNvSpPr>
                <p:nvPr/>
              </p:nvSpPr>
              <p:spPr bwMode="auto">
                <a:xfrm>
                  <a:off x="3352" y="2946"/>
                  <a:ext cx="243" cy="243"/>
                </a:xfrm>
                <a:prstGeom prst="ellipse">
                  <a:avLst/>
                </a:prstGeom>
                <a:gradFill rotWithShape="0">
                  <a:gsLst>
                    <a:gs pos="0">
                      <a:srgbClr val="21312B"/>
                    </a:gs>
                    <a:gs pos="100000">
                      <a:srgbClr val="7DBAA4"/>
                    </a:gs>
                  </a:gsLst>
                  <a:path path="shape">
                    <a:fillToRect l="50000" t="50000" r="50000" b="50000"/>
                  </a:path>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2400"/>
                </a:p>
              </p:txBody>
            </p:sp>
            <p:sp>
              <p:nvSpPr>
                <p:cNvPr id="35" name="Text Box 40"/>
                <p:cNvSpPr txBox="1">
                  <a:spLocks noChangeArrowheads="1"/>
                </p:cNvSpPr>
                <p:nvPr/>
              </p:nvSpPr>
              <p:spPr bwMode="auto">
                <a:xfrm>
                  <a:off x="1979" y="3927"/>
                  <a:ext cx="1359" cy="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46560" tIns="72960" rIns="146560" bIns="7296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lgn="ctr">
                    <a:lnSpc>
                      <a:spcPct val="90000"/>
                    </a:lnSpc>
                    <a:buClrTx/>
                    <a:buFontTx/>
                    <a:buNone/>
                  </a:pPr>
                  <a:r>
                    <a:rPr lang="it-IT" sz="2400" b="1" dirty="0" err="1">
                      <a:solidFill>
                        <a:srgbClr val="FFFFFF"/>
                      </a:solidFill>
                      <a:cs typeface="Arial" charset="0"/>
                    </a:rPr>
                    <a:t>IgE</a:t>
                  </a:r>
                  <a:r>
                    <a:rPr lang="it-IT" sz="2400" b="1" dirty="0">
                      <a:solidFill>
                        <a:srgbClr val="FFFFFF"/>
                      </a:solidFill>
                      <a:cs typeface="Arial" charset="0"/>
                    </a:rPr>
                    <a:t> production</a:t>
                  </a:r>
                </a:p>
              </p:txBody>
            </p:sp>
            <p:pic>
              <p:nvPicPr>
                <p:cNvPr id="36" name="Picture 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3" y="3241"/>
                  <a:ext cx="83" cy="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7" name="Picture 4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 y="3579"/>
                  <a:ext cx="83" cy="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 name="Picture 4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1" y="3794"/>
                  <a:ext cx="83" cy="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 name="Picture 4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5" y="3629"/>
                  <a:ext cx="76"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 name="Picture 4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4" y="3882"/>
                  <a:ext cx="76"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 name="Picture 4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99" y="3544"/>
                  <a:ext cx="76"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2" name="Picture 4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10" y="3710"/>
                  <a:ext cx="87" cy="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 name="Picture 4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14" y="3936"/>
                  <a:ext cx="83" cy="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 name="Picture 4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53" y="3706"/>
                  <a:ext cx="87" cy="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 name="Picture 5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95" y="3779"/>
                  <a:ext cx="91" cy="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6" name="Picture 5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53" y="3809"/>
                  <a:ext cx="72" cy="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 name="Text Box 52"/>
                <p:cNvSpPr txBox="1">
                  <a:spLocks noChangeArrowheads="1"/>
                </p:cNvSpPr>
                <p:nvPr/>
              </p:nvSpPr>
              <p:spPr bwMode="auto">
                <a:xfrm>
                  <a:off x="2812" y="2655"/>
                  <a:ext cx="1018" cy="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6560" tIns="72960" rIns="146560" bIns="7296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lgn="ctr">
                    <a:lnSpc>
                      <a:spcPct val="90000"/>
                    </a:lnSpc>
                    <a:buClrTx/>
                    <a:buFontTx/>
                    <a:buNone/>
                  </a:pPr>
                  <a:r>
                    <a:rPr lang="it-IT" sz="2267" dirty="0" err="1">
                      <a:solidFill>
                        <a:srgbClr val="FFFF00"/>
                      </a:solidFill>
                      <a:cs typeface="Arial" charset="0"/>
                    </a:rPr>
                    <a:t>Plasmacells</a:t>
                  </a:r>
                  <a:endParaRPr lang="it-IT" sz="2267" dirty="0">
                    <a:solidFill>
                      <a:srgbClr val="FFFF00"/>
                    </a:solidFill>
                    <a:cs typeface="Arial" charset="0"/>
                  </a:endParaRPr>
                </a:p>
              </p:txBody>
            </p:sp>
            <p:pic>
              <p:nvPicPr>
                <p:cNvPr id="48" name="Picture 5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15" y="3644"/>
                  <a:ext cx="87" cy="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9" name="Picture 5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11" y="3610"/>
                  <a:ext cx="87"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 name="Picture 5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72" y="3974"/>
                  <a:ext cx="76"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 name="Picture 5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52" y="3894"/>
                  <a:ext cx="76" cy="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 name="Picture 5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83" y="3867"/>
                  <a:ext cx="76"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3" name="Picture 5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06" y="4021"/>
                  <a:ext cx="76"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4" name="Picture 5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95" y="3902"/>
                  <a:ext cx="76"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 name="Picture 6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99" y="3986"/>
                  <a:ext cx="83"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6" name="Picture 6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37" y="3809"/>
                  <a:ext cx="87" cy="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7" name="Picture 6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375" y="3925"/>
                  <a:ext cx="76"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8" name="Picture 6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33" y="3560"/>
                  <a:ext cx="83" cy="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9" name="Picture 6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9" y="3464"/>
                  <a:ext cx="76"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 name="Picture 65"/>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233" y="3836"/>
                  <a:ext cx="83" cy="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 name="Picture 6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391" y="3748"/>
                  <a:ext cx="91" cy="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2" name="Picture 67"/>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337" y="3498"/>
                  <a:ext cx="87" cy="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3" name="Picture 6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345" y="3998"/>
                  <a:ext cx="76"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 name="Picture 6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214" y="3598"/>
                  <a:ext cx="87" cy="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5" name="Picture 70"/>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475" y="3648"/>
                  <a:ext cx="76"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6" name="Picture 7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961" y="3744"/>
                  <a:ext cx="83"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7" name="Picture 7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312" y="3506"/>
                  <a:ext cx="91" cy="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8" name="Picture 7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534" y="3752"/>
                  <a:ext cx="91" cy="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9" name="Picture 74"/>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400" y="3579"/>
                  <a:ext cx="91" cy="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0" name="Picture 7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719" y="3740"/>
                  <a:ext cx="83" cy="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 name="Picture 7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454" y="3848"/>
                  <a:ext cx="91" cy="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 name="Picture 7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546" y="3629"/>
                  <a:ext cx="76" cy="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 name="Picture 78"/>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331" y="3721"/>
                  <a:ext cx="87" cy="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 name="Text Box 79"/>
                <p:cNvSpPr txBox="1">
                  <a:spLocks noChangeArrowheads="1"/>
                </p:cNvSpPr>
                <p:nvPr/>
              </p:nvSpPr>
              <p:spPr bwMode="auto">
                <a:xfrm>
                  <a:off x="2043" y="900"/>
                  <a:ext cx="1739" cy="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0000" tIns="83200" rIns="160000" bIns="832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spcBef>
                      <a:spcPts val="1333"/>
                    </a:spcBef>
                  </a:pPr>
                  <a:r>
                    <a:rPr lang="it-IT" sz="2133" b="1" dirty="0" err="1">
                      <a:solidFill>
                        <a:srgbClr val="FFFFFF"/>
                      </a:solidFill>
                      <a:effectLst>
                        <a:outerShdw blurRad="38100" dist="38100" dir="2700000" algn="tl">
                          <a:srgbClr val="DDDDDD"/>
                        </a:outerShdw>
                      </a:effectLst>
                      <a:latin typeface="Arial Rounded MT Bold" panose="020F0704030504030204" pitchFamily="34" charset="77"/>
                    </a:rPr>
                    <a:t>Allergen</a:t>
                  </a:r>
                  <a:r>
                    <a:rPr lang="it-IT" sz="2133" b="1" dirty="0">
                      <a:solidFill>
                        <a:srgbClr val="FFFFFF"/>
                      </a:solidFill>
                      <a:effectLst>
                        <a:outerShdw blurRad="38100" dist="38100" dir="2700000" algn="tl">
                          <a:srgbClr val="DDDDDD"/>
                        </a:outerShdw>
                      </a:effectLst>
                      <a:latin typeface="Arial Rounded MT Bold" panose="020F0704030504030204" pitchFamily="34" charset="77"/>
                    </a:rPr>
                    <a:t> </a:t>
                  </a:r>
                  <a:r>
                    <a:rPr lang="it-IT" sz="2133" b="1" dirty="0" err="1">
                      <a:solidFill>
                        <a:srgbClr val="FFFFFF"/>
                      </a:solidFill>
                      <a:effectLst>
                        <a:outerShdw blurRad="38100" dist="38100" dir="2700000" algn="tl">
                          <a:srgbClr val="DDDDDD"/>
                        </a:outerShdw>
                      </a:effectLst>
                      <a:latin typeface="Arial Rounded MT Bold" panose="020F0704030504030204" pitchFamily="34" charset="77"/>
                    </a:rPr>
                    <a:t>exposure</a:t>
                  </a:r>
                  <a:r>
                    <a:rPr lang="it-IT" sz="2133" b="1" dirty="0">
                      <a:solidFill>
                        <a:srgbClr val="FFFFFF"/>
                      </a:solidFill>
                      <a:effectLst>
                        <a:outerShdw blurRad="38100" dist="38100" dir="2700000" algn="tl">
                          <a:srgbClr val="DDDDDD"/>
                        </a:outerShdw>
                      </a:effectLst>
                      <a:latin typeface="Arial Rounded MT Bold" panose="020F0704030504030204" pitchFamily="34" charset="77"/>
                    </a:rPr>
                    <a:t> and </a:t>
                  </a:r>
                  <a:r>
                    <a:rPr lang="it-IT" sz="2133" b="1" dirty="0" err="1">
                      <a:solidFill>
                        <a:srgbClr val="FFFFFF"/>
                      </a:solidFill>
                      <a:effectLst>
                        <a:outerShdw blurRad="38100" dist="38100" dir="2700000" algn="tl">
                          <a:srgbClr val="DDDDDD"/>
                        </a:outerShdw>
                      </a:effectLst>
                      <a:latin typeface="Arial Rounded MT Bold" panose="020F0704030504030204" pitchFamily="34" charset="77"/>
                    </a:rPr>
                    <a:t>IgE</a:t>
                  </a:r>
                  <a:r>
                    <a:rPr lang="it-IT" sz="2133" b="1" dirty="0">
                      <a:solidFill>
                        <a:srgbClr val="FFFFFF"/>
                      </a:solidFill>
                      <a:effectLst>
                        <a:outerShdw blurRad="38100" dist="38100" dir="2700000" algn="tl">
                          <a:srgbClr val="DDDDDD"/>
                        </a:outerShdw>
                      </a:effectLst>
                      <a:latin typeface="Arial Rounded MT Bold" panose="020F0704030504030204" pitchFamily="34" charset="77"/>
                    </a:rPr>
                    <a:t> production</a:t>
                  </a:r>
                </a:p>
              </p:txBody>
            </p:sp>
          </p:grpSp>
        </p:grpSp>
        <p:sp>
          <p:nvSpPr>
            <p:cNvPr id="14" name="Text Box 80"/>
            <p:cNvSpPr txBox="1">
              <a:spLocks noChangeArrowheads="1"/>
            </p:cNvSpPr>
            <p:nvPr/>
          </p:nvSpPr>
          <p:spPr bwMode="auto">
            <a:xfrm>
              <a:off x="1953" y="630"/>
              <a:ext cx="1934" cy="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0000" tIns="83200" rIns="160000" bIns="832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lgn="ctr">
                <a:buClrTx/>
                <a:buFontTx/>
                <a:buNone/>
              </a:pPr>
              <a:r>
                <a:rPr lang="it-IT" sz="2667" b="1" dirty="0">
                  <a:solidFill>
                    <a:srgbClr val="FFFFFF"/>
                  </a:solidFill>
                  <a:latin typeface="Calibri" charset="0"/>
                  <a:cs typeface="Arial" charset="0"/>
                </a:rPr>
                <a:t>SENSITIZATION</a:t>
              </a:r>
            </a:p>
          </p:txBody>
        </p:sp>
      </p:grpSp>
      <p:grpSp>
        <p:nvGrpSpPr>
          <p:cNvPr id="81" name="Group 81"/>
          <p:cNvGrpSpPr>
            <a:grpSpLocks/>
          </p:cNvGrpSpPr>
          <p:nvPr/>
        </p:nvGrpSpPr>
        <p:grpSpPr bwMode="auto">
          <a:xfrm>
            <a:off x="8096293" y="1124745"/>
            <a:ext cx="4093633" cy="5713413"/>
            <a:chOff x="3825" y="630"/>
            <a:chExt cx="1934" cy="3599"/>
          </a:xfrm>
        </p:grpSpPr>
        <p:grpSp>
          <p:nvGrpSpPr>
            <p:cNvPr id="82" name="Group 82"/>
            <p:cNvGrpSpPr>
              <a:grpSpLocks/>
            </p:cNvGrpSpPr>
            <p:nvPr/>
          </p:nvGrpSpPr>
          <p:grpSpPr bwMode="auto">
            <a:xfrm>
              <a:off x="3825" y="630"/>
              <a:ext cx="1934" cy="3599"/>
              <a:chOff x="3825" y="630"/>
              <a:chExt cx="1934" cy="3599"/>
            </a:xfrm>
          </p:grpSpPr>
          <p:sp>
            <p:nvSpPr>
              <p:cNvPr id="84" name="Rectangle 83"/>
              <p:cNvSpPr>
                <a:spLocks noChangeArrowheads="1"/>
              </p:cNvSpPr>
              <p:nvPr/>
            </p:nvSpPr>
            <p:spPr bwMode="auto">
              <a:xfrm>
                <a:off x="3960" y="630"/>
                <a:ext cx="1799" cy="3599"/>
              </a:xfrm>
              <a:prstGeom prst="rect">
                <a:avLst/>
              </a:prstGeom>
              <a:gradFill rotWithShape="0">
                <a:gsLst>
                  <a:gs pos="0">
                    <a:srgbClr val="156B13"/>
                  </a:gs>
                  <a:gs pos="100000">
                    <a:srgbClr val="DDEBCF"/>
                  </a:gs>
                </a:gsLst>
                <a:lin ang="2700000" scaled="1"/>
              </a:gradFill>
              <a:ln w="25560">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0000" tIns="83200" rIns="160000" bIns="83200" anchor="ctr"/>
              <a:lstStyle/>
              <a:p>
                <a:pPr marL="558661" indent="-507878">
                  <a:spcBef>
                    <a:spcPts val="600"/>
                  </a:spcBef>
                  <a:buSzPct val="80000"/>
                  <a:tabLst>
                    <a:tab pos="558661" algn="l"/>
                    <a:tab pos="1777560" algn="l"/>
                    <a:tab pos="2996453" algn="l"/>
                    <a:tab pos="4215347" algn="l"/>
                    <a:tab pos="5434240" algn="l"/>
                    <a:tab pos="6653140" algn="l"/>
                    <a:tab pos="7872038" algn="l"/>
                    <a:tab pos="9090923" algn="l"/>
                    <a:tab pos="10309826" algn="l"/>
                    <a:tab pos="11528720" algn="l"/>
                    <a:tab pos="12747613" algn="l"/>
                    <a:tab pos="13966507" algn="l"/>
                  </a:tabLst>
                </a:pPr>
                <a:r>
                  <a:rPr lang="it-IT" sz="2400" u="sng">
                    <a:solidFill>
                      <a:srgbClr val="FFFF00"/>
                    </a:solidFill>
                    <a:latin typeface="Calibri" charset="0"/>
                  </a:rPr>
                  <a:t> </a:t>
                </a:r>
                <a:r>
                  <a:rPr lang="it-IT" sz="2400" i="1">
                    <a:solidFill>
                      <a:srgbClr val="FF3300"/>
                    </a:solidFill>
                    <a:latin typeface="Calibri" charset="0"/>
                  </a:rPr>
                  <a:t> </a:t>
                </a:r>
              </a:p>
            </p:txBody>
          </p:sp>
          <p:sp>
            <p:nvSpPr>
              <p:cNvPr id="85" name="Text Box 84"/>
              <p:cNvSpPr txBox="1">
                <a:spLocks noChangeArrowheads="1"/>
              </p:cNvSpPr>
              <p:nvPr/>
            </p:nvSpPr>
            <p:spPr bwMode="auto">
              <a:xfrm>
                <a:off x="3960" y="630"/>
                <a:ext cx="1799" cy="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0000" tIns="83200" rIns="160000" bIns="832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lgn="ctr">
                  <a:buClrTx/>
                  <a:buFontTx/>
                  <a:buNone/>
                </a:pPr>
                <a:r>
                  <a:rPr lang="it-IT" sz="2667" b="1" dirty="0">
                    <a:solidFill>
                      <a:srgbClr val="FFFFFF"/>
                    </a:solidFill>
                    <a:latin typeface="Calibri" charset="0"/>
                    <a:cs typeface="Arial" charset="0"/>
                  </a:rPr>
                  <a:t>ALLERGIC DISEASE</a:t>
                </a:r>
              </a:p>
            </p:txBody>
          </p:sp>
          <p:sp>
            <p:nvSpPr>
              <p:cNvPr id="86" name="AutoShape 85"/>
              <p:cNvSpPr>
                <a:spLocks noChangeArrowheads="1"/>
              </p:cNvSpPr>
              <p:nvPr/>
            </p:nvSpPr>
            <p:spPr bwMode="auto">
              <a:xfrm>
                <a:off x="3825" y="2295"/>
                <a:ext cx="134" cy="944"/>
              </a:xfrm>
              <a:prstGeom prst="rightArrow">
                <a:avLst>
                  <a:gd name="adj1" fmla="val 50000"/>
                  <a:gd name="adj2" fmla="val 50000"/>
                </a:avLst>
              </a:prstGeom>
              <a:solidFill>
                <a:srgbClr val="C00000"/>
              </a:solidFill>
              <a:ln w="25560">
                <a:solidFill>
                  <a:srgbClr val="385D8A"/>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2400"/>
              </a:p>
            </p:txBody>
          </p:sp>
          <p:sp>
            <p:nvSpPr>
              <p:cNvPr id="87" name="Text Box 86"/>
              <p:cNvSpPr txBox="1">
                <a:spLocks noChangeArrowheads="1"/>
              </p:cNvSpPr>
              <p:nvPr/>
            </p:nvSpPr>
            <p:spPr bwMode="auto">
              <a:xfrm>
                <a:off x="3960" y="1499"/>
                <a:ext cx="1739" cy="2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0000" tIns="83200" rIns="160000" bIns="832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spcBef>
                    <a:spcPts val="1333"/>
                  </a:spcBef>
                </a:pPr>
                <a:r>
                  <a:rPr lang="it-IT" sz="2133" dirty="0" err="1">
                    <a:solidFill>
                      <a:schemeClr val="bg1"/>
                    </a:solidFill>
                    <a:effectLst>
                      <a:outerShdw blurRad="38100" dist="38100" dir="2700000" algn="tl">
                        <a:srgbClr val="DDDDDD"/>
                      </a:outerShdw>
                    </a:effectLst>
                    <a:latin typeface="Arial Rounded MT Bold" panose="020F0704030504030204" pitchFamily="34" charset="77"/>
                  </a:rPr>
                  <a:t>IgE-mediated</a:t>
                </a:r>
                <a:r>
                  <a:rPr lang="it-IT" sz="2133" dirty="0">
                    <a:solidFill>
                      <a:schemeClr val="bg1"/>
                    </a:solidFill>
                    <a:effectLst>
                      <a:outerShdw blurRad="38100" dist="38100" dir="2700000" algn="tl">
                        <a:srgbClr val="DDDDDD"/>
                      </a:outerShdw>
                    </a:effectLst>
                    <a:latin typeface="Arial Rounded MT Bold" panose="020F0704030504030204" pitchFamily="34" charset="77"/>
                  </a:rPr>
                  <a:t> </a:t>
                </a:r>
                <a:r>
                  <a:rPr lang="it-IT" sz="2133" dirty="0" err="1">
                    <a:solidFill>
                      <a:schemeClr val="bg1"/>
                    </a:solidFill>
                    <a:effectLst>
                      <a:outerShdw blurRad="38100" dist="38100" dir="2700000" algn="tl">
                        <a:srgbClr val="DDDDDD"/>
                      </a:outerShdw>
                    </a:effectLst>
                    <a:latin typeface="Arial Rounded MT Bold" panose="020F0704030504030204" pitchFamily="34" charset="77"/>
                  </a:rPr>
                  <a:t>inflammation</a:t>
                </a:r>
                <a:r>
                  <a:rPr lang="it-IT" sz="2133" dirty="0">
                    <a:solidFill>
                      <a:schemeClr val="bg1"/>
                    </a:solidFill>
                    <a:effectLst>
                      <a:outerShdw blurRad="38100" dist="38100" dir="2700000" algn="tl">
                        <a:srgbClr val="DDDDDD"/>
                      </a:outerShdw>
                    </a:effectLst>
                    <a:latin typeface="Arial Rounded MT Bold" panose="020F0704030504030204" pitchFamily="34" charset="77"/>
                  </a:rPr>
                  <a:t> in target </a:t>
                </a:r>
                <a:r>
                  <a:rPr lang="it-IT" sz="2133" dirty="0" err="1">
                    <a:solidFill>
                      <a:schemeClr val="bg1"/>
                    </a:solidFill>
                    <a:effectLst>
                      <a:outerShdw blurRad="38100" dist="38100" dir="2700000" algn="tl">
                        <a:srgbClr val="DDDDDD"/>
                      </a:outerShdw>
                    </a:effectLst>
                    <a:latin typeface="Arial Rounded MT Bold" panose="020F0704030504030204" pitchFamily="34" charset="77"/>
                  </a:rPr>
                  <a:t>organs</a:t>
                </a:r>
                <a:r>
                  <a:rPr lang="it-IT" sz="2133" dirty="0">
                    <a:solidFill>
                      <a:schemeClr val="bg1"/>
                    </a:solidFill>
                    <a:effectLst>
                      <a:outerShdw blurRad="38100" dist="38100" dir="2700000" algn="tl">
                        <a:srgbClr val="DDDDDD"/>
                      </a:outerShdw>
                    </a:effectLst>
                    <a:latin typeface="Arial Rounded MT Bold" panose="020F0704030504030204" pitchFamily="34" charset="77"/>
                  </a:rPr>
                  <a:t> (</a:t>
                </a:r>
                <a:r>
                  <a:rPr lang="it-IT" sz="2133" dirty="0" err="1">
                    <a:solidFill>
                      <a:schemeClr val="bg1"/>
                    </a:solidFill>
                    <a:effectLst>
                      <a:outerShdw blurRad="38100" dist="38100" dir="2700000" algn="tl">
                        <a:srgbClr val="DDDDDD"/>
                      </a:outerShdw>
                    </a:effectLst>
                    <a:latin typeface="Arial Rounded MT Bold" panose="020F0704030504030204" pitchFamily="34" charset="77"/>
                  </a:rPr>
                  <a:t>respiratory</a:t>
                </a:r>
                <a:r>
                  <a:rPr lang="it-IT" sz="2133" dirty="0">
                    <a:solidFill>
                      <a:schemeClr val="bg1"/>
                    </a:solidFill>
                    <a:effectLst>
                      <a:outerShdw blurRad="38100" dist="38100" dir="2700000" algn="tl">
                        <a:srgbClr val="DDDDDD"/>
                      </a:outerShdw>
                    </a:effectLst>
                    <a:latin typeface="Arial Rounded MT Bold" panose="020F0704030504030204" pitchFamily="34" charset="77"/>
                  </a:rPr>
                  <a:t> </a:t>
                </a:r>
                <a:r>
                  <a:rPr lang="it-IT" sz="2133" dirty="0" err="1">
                    <a:solidFill>
                      <a:schemeClr val="bg1"/>
                    </a:solidFill>
                    <a:effectLst>
                      <a:outerShdw blurRad="38100" dist="38100" dir="2700000" algn="tl">
                        <a:srgbClr val="DDDDDD"/>
                      </a:outerShdw>
                    </a:effectLst>
                    <a:latin typeface="Arial Rounded MT Bold" panose="020F0704030504030204" pitchFamily="34" charset="77"/>
                  </a:rPr>
                  <a:t>tract</a:t>
                </a:r>
                <a:r>
                  <a:rPr lang="it-IT" sz="2133" dirty="0">
                    <a:solidFill>
                      <a:schemeClr val="bg1"/>
                    </a:solidFill>
                    <a:effectLst>
                      <a:outerShdw blurRad="38100" dist="38100" dir="2700000" algn="tl">
                        <a:srgbClr val="DDDDDD"/>
                      </a:outerShdw>
                    </a:effectLst>
                    <a:latin typeface="Arial Rounded MT Bold" panose="020F0704030504030204" pitchFamily="34" charset="77"/>
                  </a:rPr>
                  <a:t>, </a:t>
                </a:r>
                <a:r>
                  <a:rPr lang="it-IT" sz="2133" dirty="0" err="1">
                    <a:solidFill>
                      <a:schemeClr val="bg1"/>
                    </a:solidFill>
                    <a:effectLst>
                      <a:outerShdw blurRad="38100" dist="38100" dir="2700000" algn="tl">
                        <a:srgbClr val="DDDDDD"/>
                      </a:outerShdw>
                    </a:effectLst>
                    <a:latin typeface="Arial Rounded MT Bold" panose="020F0704030504030204" pitchFamily="34" charset="77"/>
                  </a:rPr>
                  <a:t>skin</a:t>
                </a:r>
                <a:r>
                  <a:rPr lang="it-IT" sz="2133" dirty="0">
                    <a:solidFill>
                      <a:schemeClr val="bg1"/>
                    </a:solidFill>
                    <a:effectLst>
                      <a:outerShdw blurRad="38100" dist="38100" dir="2700000" algn="tl">
                        <a:srgbClr val="DDDDDD"/>
                      </a:outerShdw>
                    </a:effectLst>
                    <a:latin typeface="Arial Rounded MT Bold" panose="020F0704030504030204" pitchFamily="34" charset="77"/>
                  </a:rPr>
                  <a:t>, </a:t>
                </a:r>
                <a:r>
                  <a:rPr lang="it-IT" sz="2133" dirty="0" err="1">
                    <a:solidFill>
                      <a:schemeClr val="bg1"/>
                    </a:solidFill>
                    <a:effectLst>
                      <a:outerShdw blurRad="38100" dist="38100" dir="2700000" algn="tl">
                        <a:srgbClr val="DDDDDD"/>
                      </a:outerShdw>
                    </a:effectLst>
                    <a:latin typeface="Arial Rounded MT Bold" panose="020F0704030504030204" pitchFamily="34" charset="77"/>
                  </a:rPr>
                  <a:t>gut</a:t>
                </a:r>
                <a:r>
                  <a:rPr lang="mr-IN" sz="2133" dirty="0">
                    <a:solidFill>
                      <a:schemeClr val="bg1"/>
                    </a:solidFill>
                    <a:effectLst>
                      <a:outerShdw blurRad="38100" dist="38100" dir="2700000" algn="tl">
                        <a:srgbClr val="DDDDDD"/>
                      </a:outerShdw>
                    </a:effectLst>
                    <a:latin typeface="Arial Rounded MT Bold" panose="020F0704030504030204" pitchFamily="34" charset="77"/>
                  </a:rPr>
                  <a:t>…</a:t>
                </a:r>
                <a:r>
                  <a:rPr lang="it-IT" sz="2133" dirty="0">
                    <a:solidFill>
                      <a:schemeClr val="bg1"/>
                    </a:solidFill>
                    <a:effectLst>
                      <a:outerShdw blurRad="38100" dist="38100" dir="2700000" algn="tl">
                        <a:srgbClr val="DDDDDD"/>
                      </a:outerShdw>
                    </a:effectLst>
                    <a:latin typeface="Arial Rounded MT Bold" panose="020F0704030504030204" pitchFamily="34" charset="77"/>
                  </a:rPr>
                  <a:t>)  </a:t>
                </a:r>
              </a:p>
              <a:p>
                <a:pPr>
                  <a:spcBef>
                    <a:spcPts val="1333"/>
                  </a:spcBef>
                </a:pPr>
                <a:r>
                  <a:rPr lang="it-IT" sz="2133" i="1" dirty="0" err="1">
                    <a:solidFill>
                      <a:srgbClr val="FFFF00"/>
                    </a:solidFill>
                    <a:effectLst>
                      <a:outerShdw blurRad="38100" dist="38100" dir="2700000" algn="tl">
                        <a:srgbClr val="DDDDDD"/>
                      </a:outerShdw>
                    </a:effectLst>
                    <a:latin typeface="Arial Rounded MT Bold" panose="020F0704030504030204" pitchFamily="34" charset="77"/>
                  </a:rPr>
                  <a:t>Asthma</a:t>
                </a:r>
                <a:endParaRPr lang="it-IT" sz="2133" i="1" dirty="0">
                  <a:solidFill>
                    <a:srgbClr val="FFFF00"/>
                  </a:solidFill>
                  <a:effectLst>
                    <a:outerShdw blurRad="38100" dist="38100" dir="2700000" algn="tl">
                      <a:srgbClr val="DDDDDD"/>
                    </a:outerShdw>
                  </a:effectLst>
                  <a:latin typeface="Arial Rounded MT Bold" panose="020F0704030504030204" pitchFamily="34" charset="77"/>
                </a:endParaRPr>
              </a:p>
              <a:p>
                <a:pPr>
                  <a:spcBef>
                    <a:spcPts val="1333"/>
                  </a:spcBef>
                </a:pPr>
                <a:r>
                  <a:rPr lang="it-IT" sz="2133" i="1" dirty="0" err="1">
                    <a:solidFill>
                      <a:srgbClr val="FFFF00"/>
                    </a:solidFill>
                    <a:effectLst>
                      <a:outerShdw blurRad="38100" dist="38100" dir="2700000" algn="tl">
                        <a:srgbClr val="DDDDDD"/>
                      </a:outerShdw>
                    </a:effectLst>
                    <a:latin typeface="Arial Rounded MT Bold" panose="020F0704030504030204" pitchFamily="34" charset="77"/>
                  </a:rPr>
                  <a:t>Rhinitis</a:t>
                </a:r>
                <a:endParaRPr lang="it-IT" sz="2133" i="1" dirty="0">
                  <a:solidFill>
                    <a:srgbClr val="FFFF00"/>
                  </a:solidFill>
                  <a:effectLst>
                    <a:outerShdw blurRad="38100" dist="38100" dir="2700000" algn="tl">
                      <a:srgbClr val="DDDDDD"/>
                    </a:outerShdw>
                  </a:effectLst>
                  <a:latin typeface="Arial Rounded MT Bold" panose="020F0704030504030204" pitchFamily="34" charset="77"/>
                </a:endParaRPr>
              </a:p>
              <a:p>
                <a:pPr>
                  <a:spcBef>
                    <a:spcPts val="1333"/>
                  </a:spcBef>
                </a:pPr>
                <a:r>
                  <a:rPr lang="it-IT" sz="2133" i="1" dirty="0">
                    <a:solidFill>
                      <a:srgbClr val="FFFF00"/>
                    </a:solidFill>
                    <a:effectLst>
                      <a:outerShdw blurRad="38100" dist="38100" dir="2700000" algn="tl">
                        <a:srgbClr val="DDDDDD"/>
                      </a:outerShdw>
                    </a:effectLst>
                    <a:latin typeface="Arial Rounded MT Bold" panose="020F0704030504030204" pitchFamily="34" charset="77"/>
                  </a:rPr>
                  <a:t>Urticaria</a:t>
                </a:r>
              </a:p>
              <a:p>
                <a:pPr>
                  <a:spcBef>
                    <a:spcPts val="1333"/>
                  </a:spcBef>
                </a:pPr>
                <a:r>
                  <a:rPr lang="it-IT" sz="2133" i="1" dirty="0" err="1">
                    <a:solidFill>
                      <a:srgbClr val="FFFF00"/>
                    </a:solidFill>
                    <a:effectLst>
                      <a:outerShdw blurRad="38100" dist="38100" dir="2700000" algn="tl">
                        <a:srgbClr val="DDDDDD"/>
                      </a:outerShdw>
                    </a:effectLst>
                    <a:latin typeface="Arial Rounded MT Bold" panose="020F0704030504030204" pitchFamily="34" charset="77"/>
                  </a:rPr>
                  <a:t>Anaphylaxis</a:t>
                </a:r>
                <a:endParaRPr lang="it-IT" sz="2133" i="1" dirty="0">
                  <a:solidFill>
                    <a:srgbClr val="FFFF00"/>
                  </a:solidFill>
                  <a:effectLst>
                    <a:outerShdw blurRad="38100" dist="38100" dir="2700000" algn="tl">
                      <a:srgbClr val="DDDDDD"/>
                    </a:outerShdw>
                  </a:effectLst>
                  <a:latin typeface="Arial Rounded MT Bold" panose="020F0704030504030204" pitchFamily="34" charset="77"/>
                </a:endParaRPr>
              </a:p>
            </p:txBody>
          </p:sp>
        </p:grpSp>
        <p:sp>
          <p:nvSpPr>
            <p:cNvPr id="83" name="Text Box 88"/>
            <p:cNvSpPr txBox="1">
              <a:spLocks noChangeArrowheads="1"/>
            </p:cNvSpPr>
            <p:nvPr/>
          </p:nvSpPr>
          <p:spPr bwMode="auto">
            <a:xfrm>
              <a:off x="4020" y="965"/>
              <a:ext cx="1643" cy="5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160000" tIns="83200" rIns="160000" bIns="832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Microsoft YaHei" charset="0"/>
                </a:defRPr>
              </a:lvl9pPr>
            </a:lstStyle>
            <a:p>
              <a:pPr>
                <a:spcBef>
                  <a:spcPts val="1333"/>
                </a:spcBef>
              </a:pPr>
              <a:r>
                <a:rPr lang="it-IT" sz="2400" b="1" dirty="0" err="1">
                  <a:solidFill>
                    <a:srgbClr val="FFFFFF"/>
                  </a:solidFill>
                  <a:effectLst>
                    <a:outerShdw blurRad="38100" dist="38100" dir="2700000" algn="tl">
                      <a:srgbClr val="DDDDDD"/>
                    </a:outerShdw>
                  </a:effectLst>
                  <a:latin typeface="Arial Rounded MT Bold" panose="020F0704030504030204" pitchFamily="34" charset="77"/>
                </a:rPr>
                <a:t>Clinical</a:t>
              </a:r>
              <a:r>
                <a:rPr lang="it-IT" sz="2400" b="1" dirty="0">
                  <a:solidFill>
                    <a:srgbClr val="FFFFFF"/>
                  </a:solidFill>
                  <a:effectLst>
                    <a:outerShdw blurRad="38100" dist="38100" dir="2700000" algn="tl">
                      <a:srgbClr val="DDDDDD"/>
                    </a:outerShdw>
                  </a:effectLst>
                  <a:latin typeface="Arial Rounded MT Bold" panose="020F0704030504030204" pitchFamily="34" charset="77"/>
                </a:rPr>
                <a:t> </a:t>
              </a:r>
              <a:r>
                <a:rPr lang="it-IT" sz="2400" b="1" dirty="0" err="1">
                  <a:solidFill>
                    <a:srgbClr val="FFFFFF"/>
                  </a:solidFill>
                  <a:effectLst>
                    <a:outerShdw blurRad="38100" dist="38100" dir="2700000" algn="tl">
                      <a:srgbClr val="DDDDDD"/>
                    </a:outerShdw>
                  </a:effectLst>
                  <a:latin typeface="Arial Rounded MT Bold" panose="020F0704030504030204" pitchFamily="34" charset="77"/>
                </a:rPr>
                <a:t>expression</a:t>
              </a:r>
              <a:r>
                <a:rPr lang="it-IT" sz="2400" b="1" dirty="0">
                  <a:solidFill>
                    <a:srgbClr val="FFFFFF"/>
                  </a:solidFill>
                  <a:effectLst>
                    <a:outerShdw blurRad="38100" dist="38100" dir="2700000" algn="tl">
                      <a:srgbClr val="DDDDDD"/>
                    </a:outerShdw>
                  </a:effectLst>
                  <a:latin typeface="Arial Rounded MT Bold" panose="020F0704030504030204" pitchFamily="34" charset="77"/>
                </a:rPr>
                <a:t> of </a:t>
              </a:r>
              <a:r>
                <a:rPr lang="it-IT" sz="2400" b="1" dirty="0" err="1">
                  <a:solidFill>
                    <a:srgbClr val="FFFFFF"/>
                  </a:solidFill>
                  <a:effectLst>
                    <a:outerShdw blurRad="38100" dist="38100" dir="2700000" algn="tl">
                      <a:srgbClr val="DDDDDD"/>
                    </a:outerShdw>
                  </a:effectLst>
                  <a:latin typeface="Arial Rounded MT Bold" panose="020F0704030504030204" pitchFamily="34" charset="77"/>
                </a:rPr>
                <a:t>atopy</a:t>
              </a:r>
              <a:endParaRPr lang="it-IT" sz="2400" b="1" dirty="0">
                <a:solidFill>
                  <a:srgbClr val="FFFFFF"/>
                </a:solidFill>
                <a:effectLst>
                  <a:outerShdw blurRad="38100" dist="38100" dir="2700000" algn="tl">
                    <a:srgbClr val="DDDDDD"/>
                  </a:outerShdw>
                </a:effectLst>
                <a:latin typeface="Arial Rounded MT Bold" panose="020F0704030504030204" pitchFamily="34" charset="77"/>
              </a:endParaRPr>
            </a:p>
          </p:txBody>
        </p:sp>
      </p:grpSp>
      <p:pic>
        <p:nvPicPr>
          <p:cNvPr id="89" name="Picture 2">
            <a:extLst>
              <a:ext uri="{FF2B5EF4-FFF2-40B4-BE49-F238E27FC236}">
                <a16:creationId xmlns:a16="http://schemas.microsoft.com/office/drawing/2014/main" id="{A4B86284-5C12-40C7-8EF1-97690DD6C30C}"/>
              </a:ext>
            </a:extLst>
          </p:cNvPr>
          <p:cNvPicPr>
            <a:picLocks noChangeAspect="1"/>
          </p:cNvPicPr>
          <p:nvPr/>
        </p:nvPicPr>
        <p:blipFill>
          <a:blip r:embed="rId42" cstate="print">
            <a:alphaModFix/>
            <a:lum/>
          </a:blip>
          <a:srcRect l="11613" t="29310" r="14193" b="30916"/>
          <a:stretch>
            <a:fillRect/>
          </a:stretch>
        </p:blipFill>
        <p:spPr>
          <a:xfrm>
            <a:off x="0" y="25562"/>
            <a:ext cx="2207999" cy="375594"/>
          </a:xfrm>
          <a:prstGeom prst="rect">
            <a:avLst/>
          </a:prstGeom>
          <a:noFill/>
          <a:ln>
            <a:noFill/>
          </a:ln>
        </p:spPr>
      </p:pic>
      <p:sp>
        <p:nvSpPr>
          <p:cNvPr id="90" name="Text Box 4">
            <a:extLst>
              <a:ext uri="{FF2B5EF4-FFF2-40B4-BE49-F238E27FC236}">
                <a16:creationId xmlns:a16="http://schemas.microsoft.com/office/drawing/2014/main" id="{838B3EB5-B4F4-498F-ABFE-81CB6ECA9124}"/>
              </a:ext>
            </a:extLst>
          </p:cNvPr>
          <p:cNvSpPr txBox="1">
            <a:spLocks noChangeArrowheads="1"/>
          </p:cNvSpPr>
          <p:nvPr/>
        </p:nvSpPr>
        <p:spPr bwMode="auto">
          <a:xfrm>
            <a:off x="2161187" y="31824"/>
            <a:ext cx="9755531" cy="369332"/>
          </a:xfrm>
          <a:prstGeom prst="rect">
            <a:avLst/>
          </a:prstGeom>
          <a:solidFill>
            <a:srgbClr val="C00000"/>
          </a:solidFill>
          <a:ln w="9525">
            <a:solidFill>
              <a:schemeClr val="bg1"/>
            </a:solidFill>
            <a:miter lim="800000"/>
            <a:headEnd/>
            <a:tailEnd/>
          </a:ln>
        </p:spPr>
        <p:txBody>
          <a:bodyPr wrap="square">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ctr"/>
            <a:endParaRPr lang="it-IT" sz="1800" b="1" dirty="0">
              <a:solidFill>
                <a:schemeClr val="bg1"/>
              </a:solidFill>
            </a:endParaRPr>
          </a:p>
        </p:txBody>
      </p:sp>
      <p:pic>
        <p:nvPicPr>
          <p:cNvPr id="91" name="Picture 3">
            <a:extLst>
              <a:ext uri="{FF2B5EF4-FFF2-40B4-BE49-F238E27FC236}">
                <a16:creationId xmlns:a16="http://schemas.microsoft.com/office/drawing/2014/main" id="{F47C4D89-29FF-4D19-8F32-1E731F97DAD0}"/>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1736730" y="31824"/>
            <a:ext cx="455270" cy="41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58924"/>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p:cNvSpPr txBox="1"/>
          <p:nvPr/>
        </p:nvSpPr>
        <p:spPr>
          <a:xfrm>
            <a:off x="1317812" y="1156447"/>
            <a:ext cx="5701553" cy="369332"/>
          </a:xfrm>
          <a:prstGeom prst="rect">
            <a:avLst/>
          </a:prstGeom>
          <a:noFill/>
        </p:spPr>
        <p:txBody>
          <a:bodyPr wrap="square" rtlCol="0">
            <a:spAutoFit/>
          </a:bodyPr>
          <a:lstStyle/>
          <a:p>
            <a:r>
              <a:rPr lang="it-IT" dirty="0"/>
              <a:t>Linee guida elenco  R e A</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8" y="518513"/>
            <a:ext cx="6257364" cy="5766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7211109" y="6364562"/>
            <a:ext cx="5074024" cy="553998"/>
          </a:xfrm>
          <a:prstGeom prst="rect">
            <a:avLst/>
          </a:prstGeom>
          <a:noFill/>
        </p:spPr>
        <p:txBody>
          <a:bodyPr wrap="square" rtlCol="0">
            <a:spAutoFit/>
          </a:bodyPr>
          <a:lstStyle/>
          <a:p>
            <a:r>
              <a:rPr lang="it-IT" sz="1100" dirty="0" err="1"/>
              <a:t>Hekking</a:t>
            </a:r>
            <a:r>
              <a:rPr lang="it-IT" sz="1100" dirty="0"/>
              <a:t> P-P, Bel EH. </a:t>
            </a:r>
            <a:r>
              <a:rPr lang="it-IT" sz="1100" dirty="0" err="1"/>
              <a:t>Developing</a:t>
            </a:r>
            <a:r>
              <a:rPr lang="it-IT" sz="1100" dirty="0"/>
              <a:t> and </a:t>
            </a:r>
            <a:r>
              <a:rPr lang="it-IT" sz="1100" dirty="0" err="1"/>
              <a:t>emerging</a:t>
            </a:r>
            <a:r>
              <a:rPr lang="it-IT" sz="1100" dirty="0"/>
              <a:t> </a:t>
            </a:r>
            <a:r>
              <a:rPr lang="it-IT" sz="1100" dirty="0" err="1"/>
              <a:t>clinical</a:t>
            </a:r>
            <a:r>
              <a:rPr lang="it-IT" sz="1100" dirty="0"/>
              <a:t> </a:t>
            </a:r>
            <a:r>
              <a:rPr lang="it-IT" sz="1100" dirty="0" err="1"/>
              <a:t>asthma</a:t>
            </a:r>
            <a:r>
              <a:rPr lang="it-IT" sz="1100" dirty="0"/>
              <a:t> </a:t>
            </a:r>
            <a:r>
              <a:rPr lang="it-IT" sz="1100" dirty="0" err="1"/>
              <a:t>phenotypes</a:t>
            </a:r>
            <a:r>
              <a:rPr lang="it-IT" sz="1100" dirty="0"/>
              <a:t>. J </a:t>
            </a:r>
            <a:r>
              <a:rPr lang="it-IT" sz="1100" dirty="0" err="1"/>
              <a:t>Allergy</a:t>
            </a:r>
            <a:r>
              <a:rPr lang="it-IT" sz="1100" dirty="0"/>
              <a:t> </a:t>
            </a:r>
            <a:r>
              <a:rPr lang="it-IT" sz="1100" dirty="0" err="1"/>
              <a:t>Clin</a:t>
            </a:r>
            <a:r>
              <a:rPr lang="it-IT" sz="1100" dirty="0"/>
              <a:t> </a:t>
            </a:r>
            <a:r>
              <a:rPr lang="it-IT" sz="1100" dirty="0" err="1"/>
              <a:t>Immunol</a:t>
            </a:r>
            <a:r>
              <a:rPr lang="it-IT" sz="1100" dirty="0"/>
              <a:t> </a:t>
            </a:r>
            <a:r>
              <a:rPr lang="it-IT" sz="1100" dirty="0" err="1"/>
              <a:t>Pract</a:t>
            </a:r>
            <a:r>
              <a:rPr lang="it-IT" sz="1100" dirty="0"/>
              <a:t>, 2014 vol. 2, </a:t>
            </a:r>
            <a:r>
              <a:rPr lang="it-IT" sz="1100" dirty="0" err="1"/>
              <a:t>issue</a:t>
            </a:r>
            <a:r>
              <a:rPr lang="it-IT" sz="1100" dirty="0"/>
              <a:t> 6:671-680; quiz, 681</a:t>
            </a:r>
            <a:r>
              <a:rPr lang="it-IT" dirty="0"/>
              <a:t>.</a:t>
            </a:r>
          </a:p>
        </p:txBody>
      </p:sp>
      <p:sp>
        <p:nvSpPr>
          <p:cNvPr id="4" name="CasellaDiTesto 3"/>
          <p:cNvSpPr txBox="1"/>
          <p:nvPr/>
        </p:nvSpPr>
        <p:spPr>
          <a:xfrm>
            <a:off x="215152" y="6376939"/>
            <a:ext cx="2420471" cy="369332"/>
          </a:xfrm>
          <a:prstGeom prst="rect">
            <a:avLst/>
          </a:prstGeom>
          <a:noFill/>
        </p:spPr>
        <p:txBody>
          <a:bodyPr wrap="square" rtlCol="0">
            <a:spAutoFit/>
          </a:bodyPr>
          <a:lstStyle/>
          <a:p>
            <a:r>
              <a:rPr lang="it-IT" dirty="0"/>
              <a:t>ARIA 2022</a:t>
            </a:r>
          </a:p>
        </p:txBody>
      </p:sp>
      <p:grpSp>
        <p:nvGrpSpPr>
          <p:cNvPr id="8" name="Group 1"/>
          <p:cNvGrpSpPr/>
          <p:nvPr/>
        </p:nvGrpSpPr>
        <p:grpSpPr>
          <a:xfrm>
            <a:off x="1775155" y="-20626"/>
            <a:ext cx="9327960" cy="541440"/>
            <a:chOff x="1709640" y="38160"/>
            <a:chExt cx="9327960" cy="541440"/>
          </a:xfrm>
        </p:grpSpPr>
        <p:pic>
          <p:nvPicPr>
            <p:cNvPr id="9" name="Text Box 12"/>
            <p:cNvPicPr/>
            <p:nvPr/>
          </p:nvPicPr>
          <p:blipFill>
            <a:blip r:embed="rId4"/>
            <a:stretch/>
          </p:blipFill>
          <p:spPr>
            <a:xfrm>
              <a:off x="1709640" y="38160"/>
              <a:ext cx="9327960" cy="541440"/>
            </a:xfrm>
            <a:prstGeom prst="rect">
              <a:avLst/>
            </a:prstGeom>
            <a:ln w="0">
              <a:noFill/>
            </a:ln>
          </p:spPr>
        </p:pic>
        <p:sp>
          <p:nvSpPr>
            <p:cNvPr id="10" name="CustomShape 2"/>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11" name="CustomShape 3"/>
          <p:cNvSpPr/>
          <p:nvPr/>
        </p:nvSpPr>
        <p:spPr>
          <a:xfrm>
            <a:off x="1856515" y="-30346"/>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2" name="Picture 2"/>
          <p:cNvPicPr/>
          <p:nvPr/>
        </p:nvPicPr>
        <p:blipFill>
          <a:blip r:embed="rId5"/>
          <a:srcRect l="11629" t="29346" r="14194" b="30924"/>
          <a:stretch/>
        </p:blipFill>
        <p:spPr>
          <a:xfrm>
            <a:off x="65515" y="-16306"/>
            <a:ext cx="1709280" cy="430920"/>
          </a:xfrm>
          <a:prstGeom prst="rect">
            <a:avLst/>
          </a:prstGeom>
          <a:ln w="0">
            <a:noFill/>
          </a:ln>
        </p:spPr>
      </p:pic>
      <p:pic>
        <p:nvPicPr>
          <p:cNvPr id="13" name="Picture 3"/>
          <p:cNvPicPr/>
          <p:nvPr/>
        </p:nvPicPr>
        <p:blipFill>
          <a:blip r:embed="rId6"/>
          <a:stretch/>
        </p:blipFill>
        <p:spPr>
          <a:xfrm>
            <a:off x="11669755" y="-38266"/>
            <a:ext cx="363960" cy="549720"/>
          </a:xfrm>
          <a:prstGeom prst="rect">
            <a:avLst/>
          </a:prstGeom>
          <a:ln w="0">
            <a:noFill/>
          </a:ln>
        </p:spPr>
      </p:pic>
      <p:pic>
        <p:nvPicPr>
          <p:cNvPr id="14" name="Picture 11" descr="C:\Users\Gianni\Desktop\IMG_3070.jpg">
            <a:extLst>
              <a:ext uri="{FF2B5EF4-FFF2-40B4-BE49-F238E27FC236}">
                <a16:creationId xmlns:a16="http://schemas.microsoft.com/office/drawing/2014/main" id="{9390094A-7F6D-78C4-9032-9A39DDE2B7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9081" y="1156446"/>
            <a:ext cx="5159211" cy="447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a:extLst>
              <a:ext uri="{FF2B5EF4-FFF2-40B4-BE49-F238E27FC236}">
                <a16:creationId xmlns:a16="http://schemas.microsoft.com/office/drawing/2014/main" id="{2CC719D3-D3B2-1E38-D205-F2148A04CE57}"/>
              </a:ext>
            </a:extLst>
          </p:cNvPr>
          <p:cNvSpPr txBox="1">
            <a:spLocks noChangeArrowheads="1"/>
          </p:cNvSpPr>
          <p:nvPr/>
        </p:nvSpPr>
        <p:spPr bwMode="auto">
          <a:xfrm>
            <a:off x="11422085" y="1639554"/>
            <a:ext cx="122326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Arial Unicode MS"/>
                <a:cs typeface="Arial" panose="020B0604020202020204" pitchFamily="34" charset="0"/>
              </a:defRPr>
            </a:lvl1pPr>
            <a:lvl2pPr marL="742950" indent="-285750">
              <a:defRPr sz="3200" b="1">
                <a:solidFill>
                  <a:schemeClr val="tx1"/>
                </a:solidFill>
                <a:latin typeface="Arial Unicode MS"/>
                <a:cs typeface="Arial" panose="020B0604020202020204" pitchFamily="34" charset="0"/>
              </a:defRPr>
            </a:lvl2pPr>
            <a:lvl3pPr marL="1143000" indent="-228600">
              <a:defRPr sz="3200" b="1">
                <a:solidFill>
                  <a:schemeClr val="tx1"/>
                </a:solidFill>
                <a:latin typeface="Arial Unicode MS"/>
                <a:cs typeface="Arial" panose="020B0604020202020204" pitchFamily="34" charset="0"/>
              </a:defRPr>
            </a:lvl3pPr>
            <a:lvl4pPr marL="1600200" indent="-228600">
              <a:defRPr sz="3200" b="1">
                <a:solidFill>
                  <a:schemeClr val="tx1"/>
                </a:solidFill>
                <a:latin typeface="Arial Unicode MS"/>
                <a:cs typeface="Arial" panose="020B0604020202020204" pitchFamily="34" charset="0"/>
              </a:defRPr>
            </a:lvl4pPr>
            <a:lvl5pPr marL="2057400" indent="-228600">
              <a:defRPr sz="3200" b="1">
                <a:solidFill>
                  <a:schemeClr val="tx1"/>
                </a:solidFill>
                <a:latin typeface="Arial Unicode MS"/>
                <a:cs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Unicode MS"/>
                <a:cs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Unicode MS"/>
                <a:cs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Unicode MS"/>
                <a:cs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Unicode MS"/>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 Arasi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 Bagnasco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I. Baiardini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 </a:t>
            </a:r>
            <a:r>
              <a:rPr kumimoji="0" lang="it-IT" altLang="it-IT" sz="900" b="1" i="0" u="none" strike="noStrike" kern="1200" cap="none" spc="0" normalizeH="0" baseline="0" noProof="0" dirty="0" err="1">
                <a:ln>
                  <a:noFill/>
                </a:ln>
                <a:solidFill>
                  <a:srgbClr val="000099"/>
                </a:solidFill>
                <a:effectLst/>
                <a:uLnTx/>
                <a:uFillTx/>
                <a:latin typeface="Arial" panose="020B0604020202020204" pitchFamily="34" charset="0"/>
                <a:ea typeface="+mn-ea"/>
                <a:cs typeface="Arial" panose="020B0604020202020204" pitchFamily="34" charset="0"/>
              </a:rPr>
              <a:t>Barosso</a:t>
            </a:r>
            <a:endPar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 Bernardini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 Berti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B. </a:t>
            </a:r>
            <a:r>
              <a:rPr kumimoji="0" lang="it-IT" altLang="it-IT" sz="900" b="1" i="0" u="none" strike="noStrike" kern="1200" cap="none" spc="0" normalizeH="0" baseline="0" noProof="0" dirty="0" err="1">
                <a:ln>
                  <a:noFill/>
                </a:ln>
                <a:solidFill>
                  <a:srgbClr val="000099"/>
                </a:solidFill>
                <a:effectLst/>
                <a:uLnTx/>
                <a:uFillTx/>
                <a:latin typeface="Arial" panose="020B0604020202020204" pitchFamily="34" charset="0"/>
                <a:ea typeface="+mn-ea"/>
                <a:cs typeface="Arial" panose="020B0604020202020204" pitchFamily="34" charset="0"/>
              </a:rPr>
              <a:t>Bilò</a:t>
            </a:r>
            <a:endPar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 </a:t>
            </a:r>
            <a:r>
              <a:rPr kumimoji="0" lang="it-IT" altLang="it-IT" sz="900" b="1" i="0" u="none" strike="noStrike" kern="1200" cap="none" spc="0" normalizeH="0" baseline="0" noProof="0" dirty="0" err="1">
                <a:ln>
                  <a:noFill/>
                </a:ln>
                <a:solidFill>
                  <a:srgbClr val="000099"/>
                </a:solidFill>
                <a:effectLst/>
                <a:uLnTx/>
                <a:uFillTx/>
                <a:latin typeface="Arial" panose="020B0604020202020204" pitchFamily="34" charset="0"/>
                <a:ea typeface="+mn-ea"/>
                <a:cs typeface="Arial" panose="020B0604020202020204" pitchFamily="34" charset="0"/>
              </a:rPr>
              <a:t>Brussino</a:t>
            </a:r>
            <a:endPar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F.R. </a:t>
            </a:r>
            <a:r>
              <a:rPr kumimoji="0" lang="it-IT" altLang="it-IT" sz="900" b="1" i="0" u="none" strike="noStrike" kern="1200" cap="none" spc="0" normalizeH="0" baseline="0" noProof="0" dirty="0" err="1">
                <a:ln>
                  <a:noFill/>
                </a:ln>
                <a:solidFill>
                  <a:srgbClr val="000099"/>
                </a:solidFill>
                <a:effectLst/>
                <a:uLnTx/>
                <a:uFillTx/>
                <a:latin typeface="Arial" panose="020B0604020202020204" pitchFamily="34" charset="0"/>
                <a:ea typeface="+mn-ea"/>
                <a:cs typeface="Arial" panose="020B0604020202020204" pitchFamily="34" charset="0"/>
              </a:rPr>
              <a:t>Canevari</a:t>
            </a:r>
            <a:endPar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G.W. Canonica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 Caruso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A.G. Caviglia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 Cecchi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P. </a:t>
            </a:r>
            <a:r>
              <a:rPr kumimoji="0" lang="it-IT" altLang="it-IT" sz="900" b="1" i="0" u="none" strike="noStrike" kern="1200" cap="none" spc="0" normalizeH="0" baseline="0" noProof="0" dirty="0" err="1">
                <a:ln>
                  <a:noFill/>
                </a:ln>
                <a:solidFill>
                  <a:srgbClr val="000099"/>
                </a:solidFill>
                <a:effectLst/>
                <a:uLnTx/>
                <a:uFillTx/>
                <a:latin typeface="Arial" panose="020B0604020202020204" pitchFamily="34" charset="0"/>
                <a:ea typeface="+mn-ea"/>
                <a:cs typeface="Arial" panose="020B0604020202020204" pitchFamily="34" charset="0"/>
              </a:rPr>
              <a:t>Comberiati</a:t>
            </a: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 Cosmi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M. </a:t>
            </a:r>
            <a:r>
              <a:rPr kumimoji="0" lang="it-IT" altLang="it-IT" sz="900" b="1" i="0" u="none" strike="noStrike" kern="1200" cap="none" spc="0" normalizeH="0" baseline="0" noProof="0" dirty="0" err="1">
                <a:ln>
                  <a:noFill/>
                </a:ln>
                <a:solidFill>
                  <a:srgbClr val="000099"/>
                </a:solidFill>
                <a:effectLst/>
                <a:uLnTx/>
                <a:uFillTx/>
                <a:latin typeface="Arial" panose="020B0604020202020204" pitchFamily="34" charset="0"/>
                <a:ea typeface="+mn-ea"/>
                <a:cs typeface="Arial" panose="020B0604020202020204" pitchFamily="34" charset="0"/>
              </a:rPr>
              <a:t>Cottini</a:t>
            </a:r>
            <a:endPar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M. Crivellaro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 Fiocchi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 </a:t>
            </a:r>
            <a:r>
              <a:rPr kumimoji="0" lang="it-IT" altLang="it-IT" sz="900" b="1" i="0" u="none" strike="noStrike" kern="1200" cap="none" spc="0" normalizeH="0" baseline="0" noProof="0" dirty="0" err="1">
                <a:ln>
                  <a:noFill/>
                </a:ln>
                <a:solidFill>
                  <a:srgbClr val="000099"/>
                </a:solidFill>
                <a:effectLst/>
                <a:uLnTx/>
                <a:uFillTx/>
                <a:latin typeface="Arial" panose="020B0604020202020204" pitchFamily="34" charset="0"/>
                <a:ea typeface="+mn-ea"/>
                <a:cs typeface="Arial" panose="020B0604020202020204" pitchFamily="34" charset="0"/>
              </a:rPr>
              <a:t>Frateiacci</a:t>
            </a:r>
            <a:endPar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M. </a:t>
            </a:r>
            <a:r>
              <a:rPr kumimoji="0" lang="it-IT" altLang="it-IT" sz="900" b="1" i="0" u="none" strike="noStrike" kern="1200" cap="none" spc="0" normalizeH="0" baseline="0" noProof="0" dirty="0" err="1">
                <a:ln>
                  <a:noFill/>
                </a:ln>
                <a:solidFill>
                  <a:srgbClr val="000099"/>
                </a:solidFill>
                <a:effectLst/>
                <a:uLnTx/>
                <a:uFillTx/>
                <a:latin typeface="Arial" panose="020B0604020202020204" pitchFamily="34" charset="0"/>
                <a:ea typeface="+mn-ea"/>
                <a:cs typeface="Arial" panose="020B0604020202020204" pitchFamily="34" charset="0"/>
              </a:rPr>
              <a:t>Gelardi</a:t>
            </a:r>
            <a:endPar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G. Guida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 </a:t>
            </a:r>
            <a:r>
              <a:rPr kumimoji="0" lang="it-IT" altLang="it-IT" sz="900" b="1" i="0" u="none" strike="noStrike" kern="1200" cap="none" spc="0" normalizeH="0" baseline="0" noProof="0" dirty="0" err="1">
                <a:ln>
                  <a:noFill/>
                </a:ln>
                <a:solidFill>
                  <a:srgbClr val="000099"/>
                </a:solidFill>
                <a:effectLst/>
                <a:uLnTx/>
                <a:uFillTx/>
                <a:latin typeface="Arial" panose="020B0604020202020204" pitchFamily="34" charset="0"/>
                <a:ea typeface="+mn-ea"/>
                <a:cs typeface="Arial" panose="020B0604020202020204" pitchFamily="34" charset="0"/>
              </a:rPr>
              <a:t>Heffler</a:t>
            </a:r>
            <a:endPar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 </a:t>
            </a:r>
            <a:r>
              <a:rPr kumimoji="0" lang="it-IT" altLang="it-IT" sz="900" b="1" i="0" u="none" strike="noStrike" kern="1200" cap="none" spc="0" normalizeH="0" baseline="0" noProof="0" dirty="0" err="1">
                <a:ln>
                  <a:noFill/>
                </a:ln>
                <a:solidFill>
                  <a:srgbClr val="000099"/>
                </a:solidFill>
                <a:effectLst/>
                <a:uLnTx/>
                <a:uFillTx/>
                <a:latin typeface="Arial" panose="020B0604020202020204" pitchFamily="34" charset="0"/>
                <a:ea typeface="+mn-ea"/>
                <a:cs typeface="Arial" panose="020B0604020202020204" pitchFamily="34" charset="0"/>
              </a:rPr>
              <a:t>Incorvaia</a:t>
            </a:r>
            <a:endParaRPr kumimoji="0" lang="it-IT" altLang="it-IT" sz="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16" name="Rettangolo 1">
            <a:extLst>
              <a:ext uri="{FF2B5EF4-FFF2-40B4-BE49-F238E27FC236}">
                <a16:creationId xmlns:a16="http://schemas.microsoft.com/office/drawing/2014/main" id="{F76C5670-EFE9-F185-CE4B-13B2462739D2}"/>
              </a:ext>
            </a:extLst>
          </p:cNvPr>
          <p:cNvSpPr>
            <a:spLocks noChangeArrowheads="1"/>
          </p:cNvSpPr>
          <p:nvPr/>
        </p:nvSpPr>
        <p:spPr bwMode="auto">
          <a:xfrm>
            <a:off x="6850085" y="5628798"/>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Unicode MS"/>
                <a:cs typeface="Arial" panose="020B0604020202020204" pitchFamily="34" charset="0"/>
              </a:defRPr>
            </a:lvl1pPr>
            <a:lvl2pPr marL="742950" indent="-285750">
              <a:defRPr sz="3200" b="1">
                <a:solidFill>
                  <a:schemeClr val="tx1"/>
                </a:solidFill>
                <a:latin typeface="Arial Unicode MS"/>
                <a:cs typeface="Arial" panose="020B0604020202020204" pitchFamily="34" charset="0"/>
              </a:defRPr>
            </a:lvl2pPr>
            <a:lvl3pPr marL="1143000" indent="-228600">
              <a:defRPr sz="3200" b="1">
                <a:solidFill>
                  <a:schemeClr val="tx1"/>
                </a:solidFill>
                <a:latin typeface="Arial Unicode MS"/>
                <a:cs typeface="Arial" panose="020B0604020202020204" pitchFamily="34" charset="0"/>
              </a:defRPr>
            </a:lvl3pPr>
            <a:lvl4pPr marL="1600200" indent="-228600">
              <a:defRPr sz="3200" b="1">
                <a:solidFill>
                  <a:schemeClr val="tx1"/>
                </a:solidFill>
                <a:latin typeface="Arial Unicode MS"/>
                <a:cs typeface="Arial" panose="020B0604020202020204" pitchFamily="34" charset="0"/>
              </a:defRPr>
            </a:lvl4pPr>
            <a:lvl5pPr marL="2057400" indent="-228600">
              <a:defRPr sz="3200" b="1">
                <a:solidFill>
                  <a:schemeClr val="tx1"/>
                </a:solidFill>
                <a:latin typeface="Arial Unicode MS"/>
                <a:cs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Unicode MS"/>
                <a:cs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Unicode MS"/>
                <a:cs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Unicode MS"/>
                <a:cs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Unicode MS"/>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1" i="0" u="none" strike="noStrike" kern="1200" cap="none" spc="0" normalizeH="0" baseline="0" noProof="0" dirty="0">
                <a:ln>
                  <a:noFill/>
                </a:ln>
                <a:solidFill>
                  <a:srgbClr val="FF0000"/>
                </a:solidFill>
                <a:effectLst/>
                <a:uLnTx/>
                <a:uFillTx/>
                <a:latin typeface="Arial Unicode MS"/>
                <a:ea typeface="+mn-ea"/>
                <a:cs typeface="Arial" panose="020B0604020202020204" pitchFamily="34" charset="0"/>
              </a:rPr>
              <a:t>Firenze, 22 Novembre 2022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1" i="0" u="none" strike="noStrike" kern="1200" cap="none" spc="0" normalizeH="0" baseline="0" noProof="0" dirty="0">
                <a:ln>
                  <a:noFill/>
                </a:ln>
                <a:solidFill>
                  <a:srgbClr val="FF0000"/>
                </a:solidFill>
                <a:effectLst/>
                <a:uLnTx/>
                <a:uFillTx/>
                <a:latin typeface="Arial Unicode MS"/>
                <a:ea typeface="+mn-ea"/>
                <a:cs typeface="Arial" panose="020B0604020202020204" pitchFamily="34" charset="0"/>
              </a:rPr>
              <a:t>Panel ARIA-ITALIA</a:t>
            </a:r>
          </a:p>
        </p:txBody>
      </p:sp>
    </p:spTree>
    <p:extLst>
      <p:ext uri="{BB962C8B-B14F-4D97-AF65-F5344CB8AC3E}">
        <p14:creationId xmlns:p14="http://schemas.microsoft.com/office/powerpoint/2010/main" val="193927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467" name="Group 1"/>
          <p:cNvGrpSpPr/>
          <p:nvPr/>
        </p:nvGrpSpPr>
        <p:grpSpPr>
          <a:xfrm>
            <a:off x="1709640" y="38160"/>
            <a:ext cx="9327960" cy="541440"/>
            <a:chOff x="1709640" y="38160"/>
            <a:chExt cx="9327960" cy="541440"/>
          </a:xfrm>
        </p:grpSpPr>
        <p:pic>
          <p:nvPicPr>
            <p:cNvPr id="468" name="Text Box 12"/>
            <p:cNvPicPr/>
            <p:nvPr/>
          </p:nvPicPr>
          <p:blipFill>
            <a:blip r:embed="rId3"/>
            <a:stretch/>
          </p:blipFill>
          <p:spPr>
            <a:xfrm>
              <a:off x="1709640" y="38160"/>
              <a:ext cx="9327960" cy="541440"/>
            </a:xfrm>
            <a:prstGeom prst="rect">
              <a:avLst/>
            </a:prstGeom>
            <a:ln w="0">
              <a:noFill/>
            </a:ln>
          </p:spPr>
        </p:pic>
        <p:sp>
          <p:nvSpPr>
            <p:cNvPr id="469" name="CustomShape 2"/>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470" name="CustomShape 3"/>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grpSp>
        <p:nvGrpSpPr>
          <p:cNvPr id="471" name="Group 4"/>
          <p:cNvGrpSpPr/>
          <p:nvPr/>
        </p:nvGrpSpPr>
        <p:grpSpPr>
          <a:xfrm>
            <a:off x="696595" y="987323"/>
            <a:ext cx="11271605" cy="6282802"/>
            <a:chOff x="5551560" y="1654200"/>
            <a:chExt cx="6105240" cy="2904840"/>
          </a:xfrm>
        </p:grpSpPr>
        <p:pic>
          <p:nvPicPr>
            <p:cNvPr id="472" name="Picture 2"/>
            <p:cNvPicPr/>
            <p:nvPr/>
          </p:nvPicPr>
          <p:blipFill>
            <a:blip r:embed="rId4"/>
            <a:stretch/>
          </p:blipFill>
          <p:spPr>
            <a:xfrm>
              <a:off x="5551560" y="1654200"/>
              <a:ext cx="6105240" cy="2904840"/>
            </a:xfrm>
            <a:prstGeom prst="rect">
              <a:avLst/>
            </a:prstGeom>
            <a:ln w="0">
              <a:noFill/>
            </a:ln>
          </p:spPr>
        </p:pic>
        <p:sp>
          <p:nvSpPr>
            <p:cNvPr id="473" name="CustomShape 5"/>
            <p:cNvSpPr/>
            <p:nvPr/>
          </p:nvSpPr>
          <p:spPr>
            <a:xfrm>
              <a:off x="5657400" y="1758240"/>
              <a:ext cx="5526720" cy="361440"/>
            </a:xfrm>
            <a:prstGeom prst="rect">
              <a:avLst/>
            </a:prstGeom>
            <a:noFill/>
            <a:ln w="0">
              <a:noFill/>
            </a:ln>
          </p:spPr>
          <p:style>
            <a:lnRef idx="0">
              <a:scrgbClr r="0" g="0" b="0"/>
            </a:lnRef>
            <a:fillRef idx="0">
              <a:scrgbClr r="0" g="0" b="0"/>
            </a:fillRef>
            <a:effectRef idx="0">
              <a:scrgbClr r="0" g="0" b="0"/>
            </a:effectRef>
            <a:fontRef idx="minor"/>
          </p:style>
        </p:sp>
      </p:grpSp>
      <p:sp>
        <p:nvSpPr>
          <p:cNvPr id="477" name="CustomShape 8"/>
          <p:cNvSpPr/>
          <p:nvPr/>
        </p:nvSpPr>
        <p:spPr>
          <a:xfrm>
            <a:off x="6558120" y="1473120"/>
            <a:ext cx="5829120" cy="1836360"/>
          </a:xfrm>
          <a:prstGeom prst="rect">
            <a:avLst/>
          </a:prstGeom>
          <a:noFill/>
          <a:ln w="0">
            <a:noFill/>
          </a:ln>
        </p:spPr>
        <p:style>
          <a:lnRef idx="0">
            <a:scrgbClr r="0" g="0" b="0"/>
          </a:lnRef>
          <a:fillRef idx="0">
            <a:scrgbClr r="0" g="0" b="0"/>
          </a:fillRef>
          <a:effectRef idx="0">
            <a:scrgbClr r="0" g="0" b="0"/>
          </a:effectRef>
          <a:fontRef idx="minor"/>
        </p:style>
      </p:sp>
      <p:sp>
        <p:nvSpPr>
          <p:cNvPr id="478" name="CustomShape 9"/>
          <p:cNvSpPr/>
          <p:nvPr/>
        </p:nvSpPr>
        <p:spPr>
          <a:xfrm>
            <a:off x="6477120" y="1801800"/>
            <a:ext cx="316836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70000"/>
              </a:lnSpc>
              <a:spcBef>
                <a:spcPts val="1199"/>
              </a:spcBef>
            </a:pPr>
            <a:endParaRPr lang="it-IT" sz="1800" b="0" strike="noStrike" spc="-1">
              <a:latin typeface="Arial"/>
            </a:endParaRPr>
          </a:p>
          <a:p>
            <a:pPr>
              <a:lnSpc>
                <a:spcPct val="100000"/>
              </a:lnSpc>
            </a:pPr>
            <a:endParaRPr lang="it-IT" sz="1800" b="0" strike="noStrike" spc="-1">
              <a:latin typeface="Arial"/>
            </a:endParaRPr>
          </a:p>
        </p:txBody>
      </p:sp>
      <p:pic>
        <p:nvPicPr>
          <p:cNvPr id="480" name="Picture 2"/>
          <p:cNvPicPr/>
          <p:nvPr/>
        </p:nvPicPr>
        <p:blipFill>
          <a:blip r:embed="rId5"/>
          <a:srcRect l="11629" t="29346" r="14194" b="30924"/>
          <a:stretch/>
        </p:blipFill>
        <p:spPr>
          <a:xfrm>
            <a:off x="0" y="42480"/>
            <a:ext cx="1709280" cy="430920"/>
          </a:xfrm>
          <a:prstGeom prst="rect">
            <a:avLst/>
          </a:prstGeom>
          <a:ln w="0">
            <a:noFill/>
          </a:ln>
        </p:spPr>
      </p:pic>
      <p:pic>
        <p:nvPicPr>
          <p:cNvPr id="481" name="Picture 3"/>
          <p:cNvPicPr/>
          <p:nvPr/>
        </p:nvPicPr>
        <p:blipFill>
          <a:blip r:embed="rId6"/>
          <a:stretch/>
        </p:blipFill>
        <p:spPr>
          <a:xfrm>
            <a:off x="11604240" y="20520"/>
            <a:ext cx="363960" cy="549720"/>
          </a:xfrm>
          <a:prstGeom prst="rect">
            <a:avLst/>
          </a:prstGeom>
          <a:ln w="0">
            <a:noFill/>
          </a:ln>
        </p:spPr>
      </p:pic>
      <p:sp>
        <p:nvSpPr>
          <p:cNvPr id="25" name="CasellaDiTesto 24">
            <a:extLst>
              <a:ext uri="{FF2B5EF4-FFF2-40B4-BE49-F238E27FC236}">
                <a16:creationId xmlns:a16="http://schemas.microsoft.com/office/drawing/2014/main" id="{2B478ABF-5B7C-62F8-16AD-C4EC9478BCB4}"/>
              </a:ext>
            </a:extLst>
          </p:cNvPr>
          <p:cNvSpPr txBox="1"/>
          <p:nvPr/>
        </p:nvSpPr>
        <p:spPr>
          <a:xfrm>
            <a:off x="1001886" y="1564300"/>
            <a:ext cx="9983756" cy="5262979"/>
          </a:xfrm>
          <a:prstGeom prst="rect">
            <a:avLst/>
          </a:prstGeom>
          <a:noFill/>
        </p:spPr>
        <p:txBody>
          <a:bodyPr wrap="square">
            <a:spAutoFit/>
          </a:bodyPr>
          <a:lstStyle/>
          <a:p>
            <a:pPr marL="342900" indent="-342900">
              <a:buClr>
                <a:srgbClr val="C00000"/>
              </a:buClr>
              <a:buSzPct val="206000"/>
              <a:buFont typeface="Arial" panose="020B0604020202020204" pitchFamily="34" charset="0"/>
              <a:buChar char="•"/>
            </a:pPr>
            <a:r>
              <a:rPr lang="en-US" sz="2400" dirty="0"/>
              <a:t>Rollo </a:t>
            </a:r>
            <a:r>
              <a:rPr lang="en-US" sz="2400" dirty="0" err="1"/>
              <a:t>dell’allergia</a:t>
            </a:r>
            <a:r>
              <a:rPr lang="en-US" sz="2400" dirty="0"/>
              <a:t> </a:t>
            </a:r>
            <a:r>
              <a:rPr lang="en-US" sz="2400" dirty="0" err="1"/>
              <a:t>nella</a:t>
            </a:r>
            <a:r>
              <a:rPr lang="en-US" sz="2400" dirty="0"/>
              <a:t> </a:t>
            </a:r>
            <a:r>
              <a:rPr lang="en-US" sz="2400" dirty="0" err="1"/>
              <a:t>RSCwP</a:t>
            </a:r>
            <a:r>
              <a:rPr lang="en-US" sz="2400" dirty="0"/>
              <a:t> ?????????</a:t>
            </a:r>
          </a:p>
          <a:p>
            <a:pPr marL="342900" indent="-342900">
              <a:buClr>
                <a:srgbClr val="C00000"/>
              </a:buClr>
              <a:buSzPct val="206000"/>
              <a:buFont typeface="Arial" panose="020B0604020202020204" pitchFamily="34" charset="0"/>
              <a:buChar char="•"/>
            </a:pPr>
            <a:endParaRPr lang="en-US" sz="2400" dirty="0"/>
          </a:p>
          <a:p>
            <a:pPr marL="342900" indent="-342900">
              <a:buClr>
                <a:srgbClr val="C00000"/>
              </a:buClr>
              <a:buSzPct val="206000"/>
              <a:buFont typeface="Arial" panose="020B0604020202020204" pitchFamily="34" charset="0"/>
              <a:buChar char="•"/>
            </a:pPr>
            <a:r>
              <a:rPr lang="en-US" sz="2400" dirty="0">
                <a:solidFill>
                  <a:srgbClr val="FF0000"/>
                </a:solidFill>
              </a:rPr>
              <a:t>Multiple Immunological  mechanism of allergy</a:t>
            </a:r>
          </a:p>
          <a:p>
            <a:pPr marL="342900" indent="-342900">
              <a:buClr>
                <a:srgbClr val="C00000"/>
              </a:buClr>
              <a:buSzPct val="206000"/>
              <a:buFont typeface="Arial" panose="020B0604020202020204" pitchFamily="34" charset="0"/>
              <a:buChar char="•"/>
            </a:pPr>
            <a:endParaRPr lang="en-US" sz="2400" dirty="0">
              <a:solidFill>
                <a:srgbClr val="FF0000"/>
              </a:solidFill>
            </a:endParaRPr>
          </a:p>
          <a:p>
            <a:pPr marL="342900" indent="-342900">
              <a:buClr>
                <a:srgbClr val="C00000"/>
              </a:buClr>
              <a:buSzPct val="206000"/>
              <a:buFont typeface="Arial" panose="020B0604020202020204" pitchFamily="34" charset="0"/>
              <a:buChar char="•"/>
            </a:pPr>
            <a:r>
              <a:rPr lang="en-US" sz="2400" dirty="0" err="1"/>
              <a:t>Ruolo</a:t>
            </a:r>
            <a:r>
              <a:rPr lang="en-US" sz="2400" dirty="0"/>
              <a:t> </a:t>
            </a:r>
            <a:r>
              <a:rPr lang="en-US" sz="2400" dirty="0" err="1"/>
              <a:t>dell’Allergologo</a:t>
            </a:r>
            <a:r>
              <a:rPr lang="en-US" sz="2400" dirty="0"/>
              <a:t> </a:t>
            </a:r>
            <a:r>
              <a:rPr lang="en-US" sz="2400" dirty="0" err="1"/>
              <a:t>nella</a:t>
            </a:r>
            <a:r>
              <a:rPr lang="en-US" sz="2400" dirty="0"/>
              <a:t> </a:t>
            </a:r>
            <a:r>
              <a:rPr lang="en-US" sz="2400" dirty="0" err="1"/>
              <a:t>diagnosi</a:t>
            </a:r>
            <a:r>
              <a:rPr lang="en-US" sz="2400" dirty="0"/>
              <a:t> di </a:t>
            </a:r>
            <a:r>
              <a:rPr lang="en-US" sz="2400" dirty="0" err="1"/>
              <a:t>allergia</a:t>
            </a:r>
            <a:r>
              <a:rPr lang="en-US" sz="2400" dirty="0"/>
              <a:t>, </a:t>
            </a:r>
            <a:r>
              <a:rPr lang="en-US" sz="2400" dirty="0" err="1"/>
              <a:t>valutazione</a:t>
            </a:r>
            <a:r>
              <a:rPr lang="en-US" sz="2400" dirty="0"/>
              <a:t> di </a:t>
            </a:r>
            <a:r>
              <a:rPr lang="en-US" sz="2400" dirty="0" err="1"/>
              <a:t>atopia</a:t>
            </a:r>
            <a:r>
              <a:rPr lang="en-US" sz="2400" dirty="0"/>
              <a:t>:</a:t>
            </a:r>
          </a:p>
          <a:p>
            <a:pPr>
              <a:buClr>
                <a:srgbClr val="C00000"/>
              </a:buClr>
              <a:buSzPct val="206000"/>
            </a:pPr>
            <a:r>
              <a:rPr lang="en-US" sz="2400" dirty="0"/>
              <a:t>     - </a:t>
            </a:r>
            <a:r>
              <a:rPr lang="en-US" sz="2400" dirty="0" err="1"/>
              <a:t>Diagnostica</a:t>
            </a:r>
            <a:r>
              <a:rPr lang="en-US" sz="2400" dirty="0"/>
              <a:t> </a:t>
            </a:r>
            <a:r>
              <a:rPr lang="en-US" sz="2400" dirty="0" err="1"/>
              <a:t>allergologica</a:t>
            </a:r>
            <a:r>
              <a:rPr lang="en-US" sz="2400" dirty="0"/>
              <a:t> in </a:t>
            </a:r>
            <a:r>
              <a:rPr lang="en-US" sz="2400" u="sng" dirty="0"/>
              <a:t>vivo</a:t>
            </a:r>
          </a:p>
          <a:p>
            <a:pPr>
              <a:buClr>
                <a:srgbClr val="C00000"/>
              </a:buClr>
              <a:buSzPct val="206000"/>
            </a:pPr>
            <a:r>
              <a:rPr lang="en-US" sz="2400" dirty="0"/>
              <a:t>     - </a:t>
            </a:r>
            <a:r>
              <a:rPr lang="en-US" sz="2400" dirty="0" err="1"/>
              <a:t>Diagnostica</a:t>
            </a:r>
            <a:r>
              <a:rPr lang="en-US" sz="2400" dirty="0"/>
              <a:t> </a:t>
            </a:r>
            <a:r>
              <a:rPr lang="en-US" sz="2400" dirty="0" err="1"/>
              <a:t>allergologica</a:t>
            </a:r>
            <a:r>
              <a:rPr lang="en-US" sz="2400" dirty="0"/>
              <a:t> in </a:t>
            </a:r>
            <a:r>
              <a:rPr lang="en-US" sz="2400" u="sng" dirty="0"/>
              <a:t>vitro</a:t>
            </a:r>
          </a:p>
          <a:p>
            <a:pPr>
              <a:buClr>
                <a:srgbClr val="C00000"/>
              </a:buClr>
              <a:buSzPct val="206000"/>
            </a:pPr>
            <a:endParaRPr lang="en-US" sz="2400" dirty="0"/>
          </a:p>
          <a:p>
            <a:pPr marL="342900" indent="-342900">
              <a:buClr>
                <a:srgbClr val="C00000"/>
              </a:buClr>
              <a:buSzPct val="206000"/>
              <a:buFont typeface="Arial" panose="020B0604020202020204" pitchFamily="34" charset="0"/>
              <a:buChar char="•"/>
            </a:pPr>
            <a:r>
              <a:rPr lang="en-US" sz="2400" dirty="0" err="1"/>
              <a:t>Ruolo</a:t>
            </a:r>
            <a:r>
              <a:rPr lang="en-US" sz="2400" dirty="0"/>
              <a:t>  </a:t>
            </a:r>
            <a:r>
              <a:rPr lang="en-US" sz="2400" dirty="0" err="1"/>
              <a:t>dell’Allergologo</a:t>
            </a:r>
            <a:r>
              <a:rPr lang="en-US" sz="2400" dirty="0"/>
              <a:t> </a:t>
            </a:r>
            <a:r>
              <a:rPr lang="en-US" sz="2400" dirty="0" err="1"/>
              <a:t>nello</a:t>
            </a:r>
            <a:r>
              <a:rPr lang="en-US" sz="2400" dirty="0"/>
              <a:t> studio </a:t>
            </a:r>
            <a:r>
              <a:rPr lang="en-US" sz="2400" dirty="0" err="1"/>
              <a:t>delle</a:t>
            </a:r>
            <a:r>
              <a:rPr lang="en-US" sz="2400" dirty="0"/>
              <a:t> </a:t>
            </a:r>
            <a:r>
              <a:rPr lang="en-US" sz="2400" dirty="0" err="1"/>
              <a:t>comorbidità</a:t>
            </a:r>
            <a:r>
              <a:rPr lang="en-US" sz="2400" dirty="0"/>
              <a:t> </a:t>
            </a:r>
            <a:r>
              <a:rPr lang="en-US" sz="2400" dirty="0" err="1"/>
              <a:t>della</a:t>
            </a:r>
            <a:r>
              <a:rPr lang="en-US" sz="2400" dirty="0"/>
              <a:t> </a:t>
            </a:r>
            <a:r>
              <a:rPr lang="en-US" sz="2400" dirty="0" err="1"/>
              <a:t>CRSwNP</a:t>
            </a:r>
            <a:r>
              <a:rPr lang="en-US" sz="2400" dirty="0"/>
              <a:t> :</a:t>
            </a:r>
          </a:p>
          <a:p>
            <a:pPr lvl="1">
              <a:buClr>
                <a:srgbClr val="C00000"/>
              </a:buClr>
              <a:buSzPct val="206000"/>
            </a:pPr>
            <a:r>
              <a:rPr lang="en-US" sz="2400" dirty="0"/>
              <a:t>- diagnostic </a:t>
            </a:r>
            <a:r>
              <a:rPr lang="en-US" sz="2400" dirty="0" err="1"/>
              <a:t>allergologica</a:t>
            </a:r>
            <a:r>
              <a:rPr lang="en-US" sz="2400" dirty="0"/>
              <a:t> </a:t>
            </a:r>
            <a:r>
              <a:rPr lang="en-US" sz="2400" dirty="0" err="1"/>
              <a:t>dell’asma</a:t>
            </a:r>
            <a:endParaRPr lang="en-US" sz="2400" dirty="0"/>
          </a:p>
          <a:p>
            <a:pPr lvl="1">
              <a:buClr>
                <a:srgbClr val="C00000"/>
              </a:buClr>
              <a:buSzPct val="206000"/>
            </a:pPr>
            <a:r>
              <a:rPr lang="en-US" sz="2400" dirty="0"/>
              <a:t>- </a:t>
            </a:r>
            <a:r>
              <a:rPr lang="en-US" sz="2400" dirty="0" err="1"/>
              <a:t>diagnostica</a:t>
            </a:r>
            <a:r>
              <a:rPr lang="en-US" sz="2400" dirty="0"/>
              <a:t> </a:t>
            </a:r>
            <a:r>
              <a:rPr lang="en-US" sz="2400" dirty="0" err="1"/>
              <a:t>allergologica</a:t>
            </a:r>
            <a:r>
              <a:rPr lang="en-US" sz="2400" dirty="0"/>
              <a:t> </a:t>
            </a:r>
            <a:r>
              <a:rPr lang="en-US" sz="2400" dirty="0" err="1"/>
              <a:t>nell’AERD</a:t>
            </a:r>
            <a:r>
              <a:rPr lang="en-US" sz="2400" dirty="0"/>
              <a:t> (Aspirin Exacerbated respiratory disease</a:t>
            </a:r>
          </a:p>
          <a:p>
            <a:pPr>
              <a:buClr>
                <a:srgbClr val="C00000"/>
              </a:buClr>
              <a:buSzPct val="206000"/>
            </a:pPr>
            <a:endParaRPr lang="en-US" sz="2400" dirty="0"/>
          </a:p>
          <a:p>
            <a:pPr marL="342900" indent="-342900">
              <a:buClr>
                <a:srgbClr val="C00000"/>
              </a:buClr>
              <a:buSzPct val="206000"/>
              <a:buFont typeface="Arial" panose="020B0604020202020204" pitchFamily="34" charset="0"/>
              <a:buChar char="•"/>
            </a:pPr>
            <a:r>
              <a:rPr lang="en-US" sz="2400" dirty="0"/>
              <a:t> </a:t>
            </a:r>
            <a:r>
              <a:rPr lang="en-US" sz="2400" dirty="0" err="1"/>
              <a:t>Ruolo</a:t>
            </a:r>
            <a:r>
              <a:rPr lang="en-US" sz="2400" dirty="0"/>
              <a:t> </a:t>
            </a:r>
            <a:r>
              <a:rPr lang="en-US" sz="2400" dirty="0" err="1"/>
              <a:t>del’allergologo</a:t>
            </a:r>
            <a:r>
              <a:rPr lang="en-US" sz="2400" dirty="0"/>
              <a:t> </a:t>
            </a:r>
            <a:r>
              <a:rPr lang="en-US" sz="2400" dirty="0" err="1"/>
              <a:t>nell’ìapproccio</a:t>
            </a:r>
            <a:r>
              <a:rPr lang="en-US" sz="2400" dirty="0"/>
              <a:t> </a:t>
            </a:r>
            <a:r>
              <a:rPr lang="en-US" sz="2400" dirty="0" err="1"/>
              <a:t>terapeutico</a:t>
            </a:r>
            <a:endParaRPr lang="en-US" sz="2400" dirty="0"/>
          </a:p>
        </p:txBody>
      </p:sp>
      <p:sp>
        <p:nvSpPr>
          <p:cNvPr id="15" name="CasellaDiTesto 14">
            <a:extLst>
              <a:ext uri="{FF2B5EF4-FFF2-40B4-BE49-F238E27FC236}">
                <a16:creationId xmlns:a16="http://schemas.microsoft.com/office/drawing/2014/main" id="{65103729-7D3D-8A82-B6F6-6C51BC0AF07B}"/>
              </a:ext>
            </a:extLst>
          </p:cNvPr>
          <p:cNvSpPr txBox="1"/>
          <p:nvPr/>
        </p:nvSpPr>
        <p:spPr>
          <a:xfrm>
            <a:off x="2533145" y="841821"/>
            <a:ext cx="6994313" cy="420564"/>
          </a:xfrm>
          <a:prstGeom prst="rect">
            <a:avLst/>
          </a:prstGeom>
          <a:solidFill>
            <a:srgbClr val="C00000"/>
          </a:solidFill>
        </p:spPr>
        <p:txBody>
          <a:bodyPr wrap="square" rtlCol="0">
            <a:spAutoFit/>
          </a:bodyPr>
          <a:lstStyle/>
          <a:p>
            <a:r>
              <a:rPr lang="it-IT" sz="2133" b="1" dirty="0">
                <a:solidFill>
                  <a:schemeClr val="bg1"/>
                </a:solidFill>
              </a:rPr>
              <a:t>Ruolo dell’ALLERGOLOGO nella diagnostica della </a:t>
            </a:r>
            <a:r>
              <a:rPr lang="it-IT" sz="2133" b="1" dirty="0" err="1">
                <a:solidFill>
                  <a:schemeClr val="bg1"/>
                </a:solidFill>
              </a:rPr>
              <a:t>CRSwNP</a:t>
            </a:r>
            <a:endParaRPr lang="it-IT" sz="2133" b="1" dirty="0">
              <a:solidFill>
                <a:schemeClr val="bg1"/>
              </a:solidFill>
            </a:endParaRPr>
          </a:p>
        </p:txBody>
      </p:sp>
      <p:sp>
        <p:nvSpPr>
          <p:cNvPr id="16" name="Rettangolo 15">
            <a:extLst>
              <a:ext uri="{FF2B5EF4-FFF2-40B4-BE49-F238E27FC236}">
                <a16:creationId xmlns:a16="http://schemas.microsoft.com/office/drawing/2014/main" id="{27045D3C-3062-9B75-51F7-223F1F0DFD28}"/>
              </a:ext>
            </a:extLst>
          </p:cNvPr>
          <p:cNvSpPr/>
          <p:nvPr/>
        </p:nvSpPr>
        <p:spPr>
          <a:xfrm>
            <a:off x="1001886" y="1433516"/>
            <a:ext cx="9895572" cy="679215"/>
          </a:xfrm>
          <a:prstGeom prst="rect">
            <a:avLst/>
          </a:prstGeom>
          <a:noFill/>
          <a:ln w="57150">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17382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2438400" y="695326"/>
            <a:ext cx="8642810" cy="6162675"/>
            <a:chOff x="432" y="400"/>
            <a:chExt cx="4755" cy="3697"/>
          </a:xfrm>
        </p:grpSpPr>
        <p:grpSp>
          <p:nvGrpSpPr>
            <p:cNvPr id="43014" name="Group 3"/>
            <p:cNvGrpSpPr>
              <a:grpSpLocks/>
            </p:cNvGrpSpPr>
            <p:nvPr/>
          </p:nvGrpSpPr>
          <p:grpSpPr bwMode="auto">
            <a:xfrm>
              <a:off x="432" y="400"/>
              <a:ext cx="4755" cy="3697"/>
              <a:chOff x="432" y="400"/>
              <a:chExt cx="4755" cy="3697"/>
            </a:xfrm>
          </p:grpSpPr>
          <p:pic>
            <p:nvPicPr>
              <p:cNvPr id="430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 y="683"/>
                <a:ext cx="4262" cy="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Rectangle 5"/>
              <p:cNvSpPr>
                <a:spLocks noChangeArrowheads="1"/>
              </p:cNvSpPr>
              <p:nvPr/>
            </p:nvSpPr>
            <p:spPr bwMode="auto">
              <a:xfrm>
                <a:off x="1243" y="842"/>
                <a:ext cx="751"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18" name="Rectangle 6"/>
              <p:cNvSpPr>
                <a:spLocks noChangeArrowheads="1"/>
              </p:cNvSpPr>
              <p:nvPr/>
            </p:nvSpPr>
            <p:spPr bwMode="auto">
              <a:xfrm>
                <a:off x="1293" y="879"/>
                <a:ext cx="775"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19" name="Rectangle 7"/>
              <p:cNvSpPr>
                <a:spLocks noChangeArrowheads="1"/>
              </p:cNvSpPr>
              <p:nvPr/>
            </p:nvSpPr>
            <p:spPr bwMode="auto">
              <a:xfrm>
                <a:off x="1286" y="835"/>
                <a:ext cx="1504"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3400" b="1">
                    <a:solidFill>
                      <a:srgbClr val="FF0000"/>
                    </a:solidFill>
                    <a:cs typeface="Arial" pitchFamily="34" charset="0"/>
                  </a:rPr>
                  <a:t>ALLERGENE</a:t>
                </a:r>
                <a:endParaRPr lang="it-IT" altLang="it-IT" sz="3600" b="1">
                  <a:cs typeface="Arial" pitchFamily="34" charset="0"/>
                </a:endParaRPr>
              </a:p>
            </p:txBody>
          </p:sp>
          <p:sp>
            <p:nvSpPr>
              <p:cNvPr id="43020" name="Rectangle 8"/>
              <p:cNvSpPr>
                <a:spLocks noChangeArrowheads="1"/>
              </p:cNvSpPr>
              <p:nvPr/>
            </p:nvSpPr>
            <p:spPr bwMode="auto">
              <a:xfrm>
                <a:off x="542" y="2042"/>
                <a:ext cx="981"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21" name="Rectangle 9"/>
              <p:cNvSpPr>
                <a:spLocks noChangeArrowheads="1"/>
              </p:cNvSpPr>
              <p:nvPr/>
            </p:nvSpPr>
            <p:spPr bwMode="auto">
              <a:xfrm>
                <a:off x="606" y="2014"/>
                <a:ext cx="912"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22" name="Rectangle 10"/>
              <p:cNvSpPr>
                <a:spLocks noChangeArrowheads="1"/>
              </p:cNvSpPr>
              <p:nvPr/>
            </p:nvSpPr>
            <p:spPr bwMode="auto">
              <a:xfrm>
                <a:off x="481" y="2009"/>
                <a:ext cx="1286"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2400">
                    <a:solidFill>
                      <a:srgbClr val="000000"/>
                    </a:solidFill>
                    <a:cs typeface="Arial" pitchFamily="34" charset="0"/>
                  </a:rPr>
                  <a:t>Cellule del sistema</a:t>
                </a:r>
              </a:p>
              <a:p>
                <a:r>
                  <a:rPr lang="it-IT" altLang="it-IT" sz="2400">
                    <a:solidFill>
                      <a:srgbClr val="000000"/>
                    </a:solidFill>
                    <a:cs typeface="Arial" pitchFamily="34" charset="0"/>
                  </a:rPr>
                  <a:t>immunitario</a:t>
                </a:r>
                <a:endParaRPr lang="it-IT" altLang="it-IT" sz="2400">
                  <a:cs typeface="Arial" pitchFamily="34" charset="0"/>
                </a:endParaRPr>
              </a:p>
            </p:txBody>
          </p:sp>
          <p:sp>
            <p:nvSpPr>
              <p:cNvPr id="43023" name="Rectangle 11"/>
              <p:cNvSpPr>
                <a:spLocks noChangeArrowheads="1"/>
              </p:cNvSpPr>
              <p:nvPr/>
            </p:nvSpPr>
            <p:spPr bwMode="auto">
              <a:xfrm>
                <a:off x="1935" y="2374"/>
                <a:ext cx="3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24" name="Rectangle 12"/>
              <p:cNvSpPr>
                <a:spLocks noChangeArrowheads="1"/>
              </p:cNvSpPr>
              <p:nvPr/>
            </p:nvSpPr>
            <p:spPr bwMode="auto">
              <a:xfrm>
                <a:off x="1981" y="2410"/>
                <a:ext cx="357"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25" name="Rectangle 13"/>
              <p:cNvSpPr>
                <a:spLocks noChangeArrowheads="1"/>
              </p:cNvSpPr>
              <p:nvPr/>
            </p:nvSpPr>
            <p:spPr bwMode="auto">
              <a:xfrm>
                <a:off x="1995" y="2407"/>
                <a:ext cx="500"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4600" b="1">
                    <a:solidFill>
                      <a:srgbClr val="FF0000"/>
                    </a:solidFill>
                    <a:cs typeface="Arial" pitchFamily="34" charset="0"/>
                  </a:rPr>
                  <a:t>IgE</a:t>
                </a:r>
                <a:endParaRPr lang="it-IT" altLang="it-IT" sz="4800" b="1">
                  <a:solidFill>
                    <a:srgbClr val="FF0000"/>
                  </a:solidFill>
                  <a:cs typeface="Arial" pitchFamily="34" charset="0"/>
                </a:endParaRPr>
              </a:p>
            </p:txBody>
          </p:sp>
          <p:sp>
            <p:nvSpPr>
              <p:cNvPr id="43026" name="Rectangle 14"/>
              <p:cNvSpPr>
                <a:spLocks noChangeArrowheads="1"/>
              </p:cNvSpPr>
              <p:nvPr/>
            </p:nvSpPr>
            <p:spPr bwMode="auto">
              <a:xfrm>
                <a:off x="2467" y="2512"/>
                <a:ext cx="797"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27" name="Rectangle 15"/>
              <p:cNvSpPr>
                <a:spLocks noChangeArrowheads="1"/>
              </p:cNvSpPr>
              <p:nvPr/>
            </p:nvSpPr>
            <p:spPr bwMode="auto">
              <a:xfrm>
                <a:off x="2306" y="2590"/>
                <a:ext cx="1105"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28" name="Rectangle 16"/>
              <p:cNvSpPr>
                <a:spLocks noChangeArrowheads="1"/>
              </p:cNvSpPr>
              <p:nvPr/>
            </p:nvSpPr>
            <p:spPr bwMode="auto">
              <a:xfrm>
                <a:off x="2536" y="2590"/>
                <a:ext cx="766"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2600" b="1">
                    <a:solidFill>
                      <a:srgbClr val="000000"/>
                    </a:solidFill>
                    <a:cs typeface="Arial" pitchFamily="34" charset="0"/>
                  </a:rPr>
                  <a:t>Mastocita</a:t>
                </a:r>
              </a:p>
              <a:p>
                <a:r>
                  <a:rPr lang="it-IT" altLang="it-IT" sz="2600" b="1">
                    <a:solidFill>
                      <a:srgbClr val="000000"/>
                    </a:solidFill>
                    <a:cs typeface="Arial" pitchFamily="34" charset="0"/>
                  </a:rPr>
                  <a:t>  </a:t>
                </a:r>
                <a:r>
                  <a:rPr lang="it-IT" altLang="it-IT" sz="2600" b="1">
                    <a:cs typeface="Arial" pitchFamily="34" charset="0"/>
                  </a:rPr>
                  <a:t>con IgE</a:t>
                </a:r>
              </a:p>
            </p:txBody>
          </p:sp>
          <p:sp>
            <p:nvSpPr>
              <p:cNvPr id="43029" name="Rectangle 17"/>
              <p:cNvSpPr>
                <a:spLocks noChangeArrowheads="1"/>
              </p:cNvSpPr>
              <p:nvPr/>
            </p:nvSpPr>
            <p:spPr bwMode="auto">
              <a:xfrm>
                <a:off x="3429" y="2567"/>
                <a:ext cx="1320" cy="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30" name="Rectangle 18"/>
              <p:cNvSpPr>
                <a:spLocks noChangeArrowheads="1"/>
              </p:cNvSpPr>
              <p:nvPr/>
            </p:nvSpPr>
            <p:spPr bwMode="auto">
              <a:xfrm>
                <a:off x="3438" y="2530"/>
                <a:ext cx="1187"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31" name="Rectangle 19"/>
              <p:cNvSpPr>
                <a:spLocks noChangeArrowheads="1"/>
              </p:cNvSpPr>
              <p:nvPr/>
            </p:nvSpPr>
            <p:spPr bwMode="auto">
              <a:xfrm>
                <a:off x="3495" y="2530"/>
                <a:ext cx="1288"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2400">
                    <a:solidFill>
                      <a:srgbClr val="000000"/>
                    </a:solidFill>
                    <a:cs typeface="Arial" pitchFamily="34" charset="0"/>
                  </a:rPr>
                  <a:t> </a:t>
                </a:r>
                <a:r>
                  <a:rPr lang="it-IT" altLang="it-IT" sz="2800" b="1">
                    <a:solidFill>
                      <a:srgbClr val="000000"/>
                    </a:solidFill>
                    <a:cs typeface="Arial" pitchFamily="34" charset="0"/>
                  </a:rPr>
                  <a:t>Liberazione di</a:t>
                </a:r>
              </a:p>
              <a:p>
                <a:r>
                  <a:rPr lang="it-IT" altLang="it-IT" sz="2800" b="1">
                    <a:cs typeface="Arial" pitchFamily="34" charset="0"/>
                  </a:rPr>
                  <a:t>sostanze nocive</a:t>
                </a:r>
              </a:p>
            </p:txBody>
          </p:sp>
          <p:sp>
            <p:nvSpPr>
              <p:cNvPr id="43032" name="Rectangle 20"/>
              <p:cNvSpPr>
                <a:spLocks noChangeArrowheads="1"/>
              </p:cNvSpPr>
              <p:nvPr/>
            </p:nvSpPr>
            <p:spPr bwMode="auto">
              <a:xfrm>
                <a:off x="3603" y="3255"/>
                <a:ext cx="770"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33" name="Rectangle 21"/>
              <p:cNvSpPr>
                <a:spLocks noChangeArrowheads="1"/>
              </p:cNvSpPr>
              <p:nvPr/>
            </p:nvSpPr>
            <p:spPr bwMode="auto">
              <a:xfrm>
                <a:off x="3819" y="3283"/>
                <a:ext cx="761"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3400" b="1">
                    <a:solidFill>
                      <a:srgbClr val="FF0000"/>
                    </a:solidFill>
                    <a:cs typeface="Arial" pitchFamily="34" charset="0"/>
                  </a:rPr>
                  <a:t>sintomi</a:t>
                </a:r>
              </a:p>
            </p:txBody>
          </p:sp>
          <p:sp>
            <p:nvSpPr>
              <p:cNvPr id="43034" name="Freeform 22"/>
              <p:cNvSpPr>
                <a:spLocks/>
              </p:cNvSpPr>
              <p:nvPr/>
            </p:nvSpPr>
            <p:spPr bwMode="auto">
              <a:xfrm>
                <a:off x="1335" y="1774"/>
                <a:ext cx="389" cy="194"/>
              </a:xfrm>
              <a:custGeom>
                <a:avLst/>
                <a:gdLst>
                  <a:gd name="T0" fmla="*/ 242 w 441"/>
                  <a:gd name="T1" fmla="*/ 115 h 194"/>
                  <a:gd name="T2" fmla="*/ 236 w 441"/>
                  <a:gd name="T3" fmla="*/ 134 h 194"/>
                  <a:gd name="T4" fmla="*/ 15 w 441"/>
                  <a:gd name="T5" fmla="*/ 0 h 194"/>
                  <a:gd name="T6" fmla="*/ 0 w 441"/>
                  <a:gd name="T7" fmla="*/ 32 h 194"/>
                  <a:gd name="T8" fmla="*/ 224 w 441"/>
                  <a:gd name="T9" fmla="*/ 171 h 194"/>
                  <a:gd name="T10" fmla="*/ 218 w 441"/>
                  <a:gd name="T11" fmla="*/ 185 h 194"/>
                  <a:gd name="T12" fmla="*/ 303 w 441"/>
                  <a:gd name="T13" fmla="*/ 194 h 194"/>
                  <a:gd name="T14" fmla="*/ 242 w 441"/>
                  <a:gd name="T15" fmla="*/ 115 h 194"/>
                  <a:gd name="T16" fmla="*/ 0 60000 65536"/>
                  <a:gd name="T17" fmla="*/ 0 60000 65536"/>
                  <a:gd name="T18" fmla="*/ 0 60000 65536"/>
                  <a:gd name="T19" fmla="*/ 0 60000 65536"/>
                  <a:gd name="T20" fmla="*/ 0 60000 65536"/>
                  <a:gd name="T21" fmla="*/ 0 60000 65536"/>
                  <a:gd name="T22" fmla="*/ 0 60000 65536"/>
                  <a:gd name="T23" fmla="*/ 0 60000 65536"/>
                  <a:gd name="T24" fmla="*/ 0 w 441"/>
                  <a:gd name="T25" fmla="*/ 0 h 194"/>
                  <a:gd name="T26" fmla="*/ 441 w 441"/>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1" h="194">
                    <a:moveTo>
                      <a:pt x="353" y="115"/>
                    </a:moveTo>
                    <a:lnTo>
                      <a:pt x="343" y="134"/>
                    </a:lnTo>
                    <a:lnTo>
                      <a:pt x="21" y="0"/>
                    </a:lnTo>
                    <a:lnTo>
                      <a:pt x="0" y="32"/>
                    </a:lnTo>
                    <a:lnTo>
                      <a:pt x="327" y="171"/>
                    </a:lnTo>
                    <a:lnTo>
                      <a:pt x="317" y="185"/>
                    </a:lnTo>
                    <a:lnTo>
                      <a:pt x="441" y="194"/>
                    </a:lnTo>
                    <a:lnTo>
                      <a:pt x="353" y="115"/>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3035" name="Freeform 23"/>
              <p:cNvSpPr>
                <a:spLocks/>
              </p:cNvSpPr>
              <p:nvPr/>
            </p:nvSpPr>
            <p:spPr bwMode="auto">
              <a:xfrm>
                <a:off x="2393" y="2231"/>
                <a:ext cx="197" cy="96"/>
              </a:xfrm>
              <a:custGeom>
                <a:avLst/>
                <a:gdLst>
                  <a:gd name="T0" fmla="*/ 115 w 223"/>
                  <a:gd name="T1" fmla="*/ 0 h 96"/>
                  <a:gd name="T2" fmla="*/ 115 w 223"/>
                  <a:gd name="T3" fmla="*/ 23 h 96"/>
                  <a:gd name="T4" fmla="*/ 0 w 223"/>
                  <a:gd name="T5" fmla="*/ 23 h 96"/>
                  <a:gd name="T6" fmla="*/ 0 w 223"/>
                  <a:gd name="T7" fmla="*/ 73 h 96"/>
                  <a:gd name="T8" fmla="*/ 115 w 223"/>
                  <a:gd name="T9" fmla="*/ 73 h 96"/>
                  <a:gd name="T10" fmla="*/ 115 w 223"/>
                  <a:gd name="T11" fmla="*/ 96 h 96"/>
                  <a:gd name="T12" fmla="*/ 154 w 223"/>
                  <a:gd name="T13" fmla="*/ 46 h 96"/>
                  <a:gd name="T14" fmla="*/ 115 w 223"/>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96"/>
                  <a:gd name="T26" fmla="*/ 223 w 223"/>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96">
                    <a:moveTo>
                      <a:pt x="166" y="0"/>
                    </a:moveTo>
                    <a:lnTo>
                      <a:pt x="166" y="23"/>
                    </a:lnTo>
                    <a:lnTo>
                      <a:pt x="0" y="23"/>
                    </a:lnTo>
                    <a:lnTo>
                      <a:pt x="0" y="73"/>
                    </a:lnTo>
                    <a:lnTo>
                      <a:pt x="166" y="73"/>
                    </a:lnTo>
                    <a:lnTo>
                      <a:pt x="166" y="96"/>
                    </a:lnTo>
                    <a:lnTo>
                      <a:pt x="223" y="46"/>
                    </a:lnTo>
                    <a:lnTo>
                      <a:pt x="166"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3036" name="Freeform 24"/>
              <p:cNvSpPr>
                <a:spLocks/>
              </p:cNvSpPr>
              <p:nvPr/>
            </p:nvSpPr>
            <p:spPr bwMode="auto">
              <a:xfrm>
                <a:off x="3250" y="2240"/>
                <a:ext cx="312" cy="97"/>
              </a:xfrm>
              <a:custGeom>
                <a:avLst/>
                <a:gdLst>
                  <a:gd name="T0" fmla="*/ 183 w 353"/>
                  <a:gd name="T1" fmla="*/ 0 h 97"/>
                  <a:gd name="T2" fmla="*/ 183 w 353"/>
                  <a:gd name="T3" fmla="*/ 23 h 97"/>
                  <a:gd name="T4" fmla="*/ 0 w 353"/>
                  <a:gd name="T5" fmla="*/ 23 h 97"/>
                  <a:gd name="T6" fmla="*/ 0 w 353"/>
                  <a:gd name="T7" fmla="*/ 74 h 97"/>
                  <a:gd name="T8" fmla="*/ 183 w 353"/>
                  <a:gd name="T9" fmla="*/ 74 h 97"/>
                  <a:gd name="T10" fmla="*/ 183 w 353"/>
                  <a:gd name="T11" fmla="*/ 97 h 97"/>
                  <a:gd name="T12" fmla="*/ 244 w 353"/>
                  <a:gd name="T13" fmla="*/ 51 h 97"/>
                  <a:gd name="T14" fmla="*/ 183 w 353"/>
                  <a:gd name="T15" fmla="*/ 0 h 97"/>
                  <a:gd name="T16" fmla="*/ 0 60000 65536"/>
                  <a:gd name="T17" fmla="*/ 0 60000 65536"/>
                  <a:gd name="T18" fmla="*/ 0 60000 65536"/>
                  <a:gd name="T19" fmla="*/ 0 60000 65536"/>
                  <a:gd name="T20" fmla="*/ 0 60000 65536"/>
                  <a:gd name="T21" fmla="*/ 0 60000 65536"/>
                  <a:gd name="T22" fmla="*/ 0 60000 65536"/>
                  <a:gd name="T23" fmla="*/ 0 60000 65536"/>
                  <a:gd name="T24" fmla="*/ 0 w 353"/>
                  <a:gd name="T25" fmla="*/ 0 h 97"/>
                  <a:gd name="T26" fmla="*/ 353 w 353"/>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3" h="97">
                    <a:moveTo>
                      <a:pt x="265" y="0"/>
                    </a:moveTo>
                    <a:lnTo>
                      <a:pt x="265" y="23"/>
                    </a:lnTo>
                    <a:lnTo>
                      <a:pt x="0" y="23"/>
                    </a:lnTo>
                    <a:lnTo>
                      <a:pt x="0" y="74"/>
                    </a:lnTo>
                    <a:lnTo>
                      <a:pt x="265" y="74"/>
                    </a:lnTo>
                    <a:lnTo>
                      <a:pt x="265" y="97"/>
                    </a:lnTo>
                    <a:lnTo>
                      <a:pt x="353" y="51"/>
                    </a:lnTo>
                    <a:lnTo>
                      <a:pt x="26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3037" name="Rectangle 25"/>
              <p:cNvSpPr>
                <a:spLocks noChangeArrowheads="1"/>
              </p:cNvSpPr>
              <p:nvPr/>
            </p:nvSpPr>
            <p:spPr bwMode="auto">
              <a:xfrm>
                <a:off x="4240" y="1142"/>
                <a:ext cx="907"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38" name="Freeform 26"/>
              <p:cNvSpPr>
                <a:spLocks/>
              </p:cNvSpPr>
              <p:nvPr/>
            </p:nvSpPr>
            <p:spPr bwMode="auto">
              <a:xfrm>
                <a:off x="3951" y="1031"/>
                <a:ext cx="78" cy="540"/>
              </a:xfrm>
              <a:custGeom>
                <a:avLst/>
                <a:gdLst>
                  <a:gd name="T0" fmla="*/ 0 w 88"/>
                  <a:gd name="T1" fmla="*/ 406 h 540"/>
                  <a:gd name="T2" fmla="*/ 15 w 88"/>
                  <a:gd name="T3" fmla="*/ 406 h 540"/>
                  <a:gd name="T4" fmla="*/ 15 w 88"/>
                  <a:gd name="T5" fmla="*/ 0 h 540"/>
                  <a:gd name="T6" fmla="*/ 47 w 88"/>
                  <a:gd name="T7" fmla="*/ 0 h 540"/>
                  <a:gd name="T8" fmla="*/ 47 w 88"/>
                  <a:gd name="T9" fmla="*/ 406 h 540"/>
                  <a:gd name="T10" fmla="*/ 61 w 88"/>
                  <a:gd name="T11" fmla="*/ 406 h 540"/>
                  <a:gd name="T12" fmla="*/ 29 w 88"/>
                  <a:gd name="T13" fmla="*/ 540 h 540"/>
                  <a:gd name="T14" fmla="*/ 0 w 88"/>
                  <a:gd name="T15" fmla="*/ 406 h 54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540"/>
                  <a:gd name="T26" fmla="*/ 88 w 88"/>
                  <a:gd name="T27" fmla="*/ 540 h 5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540">
                    <a:moveTo>
                      <a:pt x="0" y="406"/>
                    </a:moveTo>
                    <a:lnTo>
                      <a:pt x="21" y="406"/>
                    </a:lnTo>
                    <a:lnTo>
                      <a:pt x="21" y="0"/>
                    </a:lnTo>
                    <a:lnTo>
                      <a:pt x="68" y="0"/>
                    </a:lnTo>
                    <a:lnTo>
                      <a:pt x="68" y="406"/>
                    </a:lnTo>
                    <a:lnTo>
                      <a:pt x="88" y="406"/>
                    </a:lnTo>
                    <a:lnTo>
                      <a:pt x="42" y="540"/>
                    </a:lnTo>
                    <a:lnTo>
                      <a:pt x="0" y="406"/>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3039" name="Freeform 27"/>
              <p:cNvSpPr>
                <a:spLocks/>
              </p:cNvSpPr>
              <p:nvPr/>
            </p:nvSpPr>
            <p:spPr bwMode="auto">
              <a:xfrm>
                <a:off x="1036" y="1043"/>
                <a:ext cx="87" cy="471"/>
              </a:xfrm>
              <a:custGeom>
                <a:avLst/>
                <a:gdLst>
                  <a:gd name="T0" fmla="*/ 0 w 99"/>
                  <a:gd name="T1" fmla="*/ 355 h 471"/>
                  <a:gd name="T2" fmla="*/ 18 w 99"/>
                  <a:gd name="T3" fmla="*/ 355 h 471"/>
                  <a:gd name="T4" fmla="*/ 18 w 99"/>
                  <a:gd name="T5" fmla="*/ 0 h 471"/>
                  <a:gd name="T6" fmla="*/ 49 w 99"/>
                  <a:gd name="T7" fmla="*/ 0 h 471"/>
                  <a:gd name="T8" fmla="*/ 49 w 99"/>
                  <a:gd name="T9" fmla="*/ 355 h 471"/>
                  <a:gd name="T10" fmla="*/ 67 w 99"/>
                  <a:gd name="T11" fmla="*/ 355 h 471"/>
                  <a:gd name="T12" fmla="*/ 32 w 99"/>
                  <a:gd name="T13" fmla="*/ 471 h 471"/>
                  <a:gd name="T14" fmla="*/ 0 w 99"/>
                  <a:gd name="T15" fmla="*/ 355 h 471"/>
                  <a:gd name="T16" fmla="*/ 0 60000 65536"/>
                  <a:gd name="T17" fmla="*/ 0 60000 65536"/>
                  <a:gd name="T18" fmla="*/ 0 60000 65536"/>
                  <a:gd name="T19" fmla="*/ 0 60000 65536"/>
                  <a:gd name="T20" fmla="*/ 0 60000 65536"/>
                  <a:gd name="T21" fmla="*/ 0 60000 65536"/>
                  <a:gd name="T22" fmla="*/ 0 60000 65536"/>
                  <a:gd name="T23" fmla="*/ 0 60000 65536"/>
                  <a:gd name="T24" fmla="*/ 0 w 99"/>
                  <a:gd name="T25" fmla="*/ 0 h 471"/>
                  <a:gd name="T26" fmla="*/ 99 w 99"/>
                  <a:gd name="T27" fmla="*/ 471 h 4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 h="471">
                    <a:moveTo>
                      <a:pt x="0" y="355"/>
                    </a:moveTo>
                    <a:lnTo>
                      <a:pt x="26" y="355"/>
                    </a:lnTo>
                    <a:lnTo>
                      <a:pt x="26" y="0"/>
                    </a:lnTo>
                    <a:lnTo>
                      <a:pt x="73" y="0"/>
                    </a:lnTo>
                    <a:lnTo>
                      <a:pt x="73" y="355"/>
                    </a:lnTo>
                    <a:lnTo>
                      <a:pt x="99" y="355"/>
                    </a:lnTo>
                    <a:lnTo>
                      <a:pt x="47" y="471"/>
                    </a:lnTo>
                    <a:lnTo>
                      <a:pt x="0" y="355"/>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3040" name="Rectangle 28"/>
              <p:cNvSpPr>
                <a:spLocks noChangeArrowheads="1"/>
              </p:cNvSpPr>
              <p:nvPr/>
            </p:nvSpPr>
            <p:spPr bwMode="auto">
              <a:xfrm>
                <a:off x="3067" y="838"/>
                <a:ext cx="75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41" name="Rectangle 29"/>
              <p:cNvSpPr>
                <a:spLocks noChangeArrowheads="1"/>
              </p:cNvSpPr>
              <p:nvPr/>
            </p:nvSpPr>
            <p:spPr bwMode="auto">
              <a:xfrm>
                <a:off x="3112" y="875"/>
                <a:ext cx="780"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42" name="Rectangle 30"/>
              <p:cNvSpPr>
                <a:spLocks noChangeArrowheads="1"/>
              </p:cNvSpPr>
              <p:nvPr/>
            </p:nvSpPr>
            <p:spPr bwMode="auto">
              <a:xfrm>
                <a:off x="2891" y="847"/>
                <a:ext cx="1142"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2600" b="1">
                    <a:solidFill>
                      <a:srgbClr val="FF0000"/>
                    </a:solidFill>
                    <a:cs typeface="Arial" pitchFamily="34" charset="0"/>
                  </a:rPr>
                  <a:t>ALLERGENE</a:t>
                </a:r>
                <a:endParaRPr lang="it-IT" altLang="it-IT" sz="2600" b="1">
                  <a:cs typeface="Arial" pitchFamily="34" charset="0"/>
                </a:endParaRPr>
              </a:p>
            </p:txBody>
          </p:sp>
          <p:sp>
            <p:nvSpPr>
              <p:cNvPr id="43043" name="Rectangle 31"/>
              <p:cNvSpPr>
                <a:spLocks noChangeArrowheads="1"/>
              </p:cNvSpPr>
              <p:nvPr/>
            </p:nvSpPr>
            <p:spPr bwMode="auto">
              <a:xfrm>
                <a:off x="1569" y="400"/>
                <a:ext cx="1860"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44" name="Rectangle 32"/>
              <p:cNvSpPr>
                <a:spLocks noChangeArrowheads="1"/>
              </p:cNvSpPr>
              <p:nvPr/>
            </p:nvSpPr>
            <p:spPr bwMode="auto">
              <a:xfrm>
                <a:off x="432" y="3439"/>
                <a:ext cx="467"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45" name="Rectangle 33"/>
              <p:cNvSpPr>
                <a:spLocks noChangeArrowheads="1"/>
              </p:cNvSpPr>
              <p:nvPr/>
            </p:nvSpPr>
            <p:spPr bwMode="auto">
              <a:xfrm>
                <a:off x="3300" y="3439"/>
                <a:ext cx="321"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46" name="Rectangle 34"/>
              <p:cNvSpPr>
                <a:spLocks noChangeArrowheads="1"/>
              </p:cNvSpPr>
              <p:nvPr/>
            </p:nvSpPr>
            <p:spPr bwMode="auto">
              <a:xfrm>
                <a:off x="1247" y="3167"/>
                <a:ext cx="138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47" name="Rectangle 35"/>
              <p:cNvSpPr>
                <a:spLocks noChangeArrowheads="1"/>
              </p:cNvSpPr>
              <p:nvPr/>
            </p:nvSpPr>
            <p:spPr bwMode="auto">
              <a:xfrm>
                <a:off x="1363" y="3565"/>
                <a:ext cx="3402"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3600" b="1">
                    <a:cs typeface="Arial" pitchFamily="34" charset="0"/>
                  </a:rPr>
                  <a:t>1°</a:t>
                </a:r>
                <a:r>
                  <a:rPr lang="it-IT" altLang="it-IT" sz="3200" b="1">
                    <a:cs typeface="Arial" pitchFamily="34" charset="0"/>
                  </a:rPr>
                  <a:t> tempo</a:t>
                </a:r>
                <a:r>
                  <a:rPr lang="it-IT" altLang="it-IT" sz="2400">
                    <a:cs typeface="Arial" pitchFamily="34" charset="0"/>
                  </a:rPr>
                  <a:t>                                         </a:t>
                </a:r>
                <a:r>
                  <a:rPr lang="it-IT" altLang="it-IT" sz="3200" b="1">
                    <a:cs typeface="Arial" pitchFamily="34" charset="0"/>
                  </a:rPr>
                  <a:t>2°</a:t>
                </a:r>
                <a:r>
                  <a:rPr lang="it-IT" altLang="it-IT" sz="2800" b="1">
                    <a:cs typeface="Arial" pitchFamily="34" charset="0"/>
                  </a:rPr>
                  <a:t> tempo</a:t>
                </a:r>
              </a:p>
            </p:txBody>
          </p:sp>
          <p:sp>
            <p:nvSpPr>
              <p:cNvPr id="43048" name="Line 36"/>
              <p:cNvSpPr>
                <a:spLocks noChangeShapeType="1"/>
              </p:cNvSpPr>
              <p:nvPr/>
            </p:nvSpPr>
            <p:spPr bwMode="auto">
              <a:xfrm>
                <a:off x="1061" y="731"/>
                <a:ext cx="2940" cy="1"/>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3049" name="Line 37"/>
              <p:cNvSpPr>
                <a:spLocks noChangeShapeType="1"/>
              </p:cNvSpPr>
              <p:nvPr/>
            </p:nvSpPr>
            <p:spPr bwMode="auto">
              <a:xfrm>
                <a:off x="1061" y="731"/>
                <a:ext cx="0" cy="144"/>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3050" name="Line 38"/>
              <p:cNvSpPr>
                <a:spLocks noChangeShapeType="1"/>
              </p:cNvSpPr>
              <p:nvPr/>
            </p:nvSpPr>
            <p:spPr bwMode="auto">
              <a:xfrm>
                <a:off x="4002" y="729"/>
                <a:ext cx="0" cy="144"/>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3051" name="Line 39"/>
              <p:cNvSpPr>
                <a:spLocks noChangeShapeType="1"/>
              </p:cNvSpPr>
              <p:nvPr/>
            </p:nvSpPr>
            <p:spPr bwMode="auto">
              <a:xfrm>
                <a:off x="552" y="3707"/>
                <a:ext cx="7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3052" name="Line 40"/>
              <p:cNvSpPr>
                <a:spLocks noChangeShapeType="1"/>
              </p:cNvSpPr>
              <p:nvPr/>
            </p:nvSpPr>
            <p:spPr bwMode="auto">
              <a:xfrm>
                <a:off x="2088" y="3706"/>
                <a:ext cx="1259"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3053" name="Line 41"/>
              <p:cNvSpPr>
                <a:spLocks noChangeShapeType="1"/>
              </p:cNvSpPr>
              <p:nvPr/>
            </p:nvSpPr>
            <p:spPr bwMode="auto">
              <a:xfrm>
                <a:off x="4800" y="3712"/>
                <a:ext cx="222"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3054" name="Line 42"/>
              <p:cNvSpPr>
                <a:spLocks noChangeShapeType="1"/>
              </p:cNvSpPr>
              <p:nvPr/>
            </p:nvSpPr>
            <p:spPr bwMode="auto">
              <a:xfrm>
                <a:off x="3422" y="3712"/>
                <a:ext cx="24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3055" name="Text Box 43"/>
              <p:cNvSpPr txBox="1">
                <a:spLocks noChangeArrowheads="1"/>
              </p:cNvSpPr>
              <p:nvPr/>
            </p:nvSpPr>
            <p:spPr bwMode="auto">
              <a:xfrm>
                <a:off x="4257" y="976"/>
                <a:ext cx="93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r>
                  <a:rPr lang="it-IT" altLang="it-IT" sz="2200" b="1" dirty="0">
                    <a:cs typeface="Arial" pitchFamily="34" charset="0"/>
                  </a:rPr>
                  <a:t>Mucosa</a:t>
                </a:r>
              </a:p>
              <a:p>
                <a:pPr algn="ctr"/>
                <a:r>
                  <a:rPr lang="it-IT" altLang="it-IT" sz="2200" b="1" dirty="0">
                    <a:cs typeface="Arial" pitchFamily="34" charset="0"/>
                  </a:rPr>
                  <a:t> respiratoria</a:t>
                </a:r>
              </a:p>
            </p:txBody>
          </p:sp>
          <p:sp>
            <p:nvSpPr>
              <p:cNvPr id="43056" name="Line 44"/>
              <p:cNvSpPr>
                <a:spLocks noChangeShapeType="1"/>
              </p:cNvSpPr>
              <p:nvPr/>
            </p:nvSpPr>
            <p:spPr bwMode="auto">
              <a:xfrm>
                <a:off x="3386" y="1299"/>
                <a:ext cx="0" cy="2592"/>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3057" name="Text Box 45"/>
              <p:cNvSpPr txBox="1">
                <a:spLocks noChangeArrowheads="1"/>
              </p:cNvSpPr>
              <p:nvPr/>
            </p:nvSpPr>
            <p:spPr bwMode="auto">
              <a:xfrm>
                <a:off x="709" y="3877"/>
                <a:ext cx="10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endParaRPr lang="it-IT" altLang="it-IT" sz="1800">
                  <a:cs typeface="Arial" pitchFamily="34" charset="0"/>
                </a:endParaRPr>
              </a:p>
            </p:txBody>
          </p:sp>
          <p:sp>
            <p:nvSpPr>
              <p:cNvPr id="43058" name="Text Box 46"/>
              <p:cNvSpPr txBox="1">
                <a:spLocks noChangeArrowheads="1"/>
              </p:cNvSpPr>
              <p:nvPr/>
            </p:nvSpPr>
            <p:spPr bwMode="auto">
              <a:xfrm>
                <a:off x="1777" y="448"/>
                <a:ext cx="1229"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2000" b="1" dirty="0">
                    <a:cs typeface="Arial" pitchFamily="34" charset="0"/>
                  </a:rPr>
                  <a:t>Ambiente esterno</a:t>
                </a:r>
                <a:r>
                  <a:rPr lang="it-IT" altLang="it-IT" sz="2200" dirty="0">
                    <a:cs typeface="Arial" pitchFamily="34" charset="0"/>
                  </a:rPr>
                  <a:t>  </a:t>
                </a:r>
                <a:endParaRPr lang="it-IT" altLang="it-IT" sz="2400" dirty="0">
                  <a:cs typeface="Arial" pitchFamily="34" charset="0"/>
                </a:endParaRPr>
              </a:p>
            </p:txBody>
          </p:sp>
          <p:sp>
            <p:nvSpPr>
              <p:cNvPr id="43059" name="Line 47"/>
              <p:cNvSpPr>
                <a:spLocks noChangeShapeType="1"/>
              </p:cNvSpPr>
              <p:nvPr/>
            </p:nvSpPr>
            <p:spPr bwMode="auto">
              <a:xfrm>
                <a:off x="4028" y="3035"/>
                <a:ext cx="0" cy="24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43015" name="Line 48"/>
            <p:cNvSpPr>
              <a:spLocks noChangeShapeType="1"/>
            </p:cNvSpPr>
            <p:nvPr/>
          </p:nvSpPr>
          <p:spPr bwMode="auto">
            <a:xfrm>
              <a:off x="3384" y="2736"/>
              <a:ext cx="0" cy="100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39314" name="Rectangle 50"/>
          <p:cNvSpPr>
            <a:spLocks noChangeArrowheads="1"/>
          </p:cNvSpPr>
          <p:nvPr/>
        </p:nvSpPr>
        <p:spPr bwMode="auto">
          <a:xfrm>
            <a:off x="7620000" y="1828800"/>
            <a:ext cx="76200" cy="7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pPr>
            <a:endParaRPr lang="it-IT" altLang="it-IT" sz="2400" b="1">
              <a:latin typeface="Arial" pitchFamily="34" charset="0"/>
            </a:endParaRPr>
          </a:p>
        </p:txBody>
      </p:sp>
      <p:sp>
        <p:nvSpPr>
          <p:cNvPr id="43013" name="Text Box 51"/>
          <p:cNvSpPr txBox="1">
            <a:spLocks noChangeArrowheads="1"/>
          </p:cNvSpPr>
          <p:nvPr/>
        </p:nvSpPr>
        <p:spPr bwMode="auto">
          <a:xfrm rot="-5359098">
            <a:off x="990601" y="3352801"/>
            <a:ext cx="268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ctr">
              <a:spcBef>
                <a:spcPct val="50000"/>
              </a:spcBef>
              <a:buClr>
                <a:srgbClr val="FF0000"/>
              </a:buClr>
              <a:buFont typeface="Monotype Sorts" pitchFamily="2" charset="2"/>
              <a:buNone/>
            </a:pPr>
            <a:r>
              <a:rPr lang="it-IT" altLang="it-IT" sz="2000" b="1" dirty="0">
                <a:cs typeface="Arial" pitchFamily="34" charset="0"/>
              </a:rPr>
              <a:t>Ambiente    interno</a:t>
            </a:r>
          </a:p>
        </p:txBody>
      </p:sp>
      <p:sp>
        <p:nvSpPr>
          <p:cNvPr id="52" name="CasellaDiTesto 3"/>
          <p:cNvSpPr txBox="1">
            <a:spLocks noChangeArrowheads="1"/>
          </p:cNvSpPr>
          <p:nvPr/>
        </p:nvSpPr>
        <p:spPr bwMode="auto">
          <a:xfrm>
            <a:off x="2351584" y="-99392"/>
            <a:ext cx="77048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2800" b="1" dirty="0">
                <a:solidFill>
                  <a:schemeClr val="bg1"/>
                </a:solidFill>
              </a:rPr>
              <a:t>Meccanismo Immunologico – Reazione Allergica</a:t>
            </a:r>
          </a:p>
        </p:txBody>
      </p:sp>
      <p:pic>
        <p:nvPicPr>
          <p:cNvPr id="53" name="Picture 2"/>
          <p:cNvPicPr>
            <a:picLocks noChangeAspect="1"/>
          </p:cNvPicPr>
          <p:nvPr/>
        </p:nvPicPr>
        <p:blipFill>
          <a:blip r:embed="rId3" cstate="print">
            <a:alphaModFix/>
            <a:lum/>
          </a:blip>
          <a:srcRect l="11613" t="29310" r="14193" b="30916"/>
          <a:stretch>
            <a:fillRect/>
          </a:stretch>
        </p:blipFill>
        <p:spPr>
          <a:xfrm>
            <a:off x="1524002" y="0"/>
            <a:ext cx="827583" cy="404664"/>
          </a:xfrm>
          <a:prstGeom prst="rect">
            <a:avLst/>
          </a:prstGeom>
          <a:noFill/>
          <a:ln>
            <a:noFill/>
          </a:ln>
        </p:spPr>
      </p:pic>
    </p:spTree>
    <p:extLst>
      <p:ext uri="{BB962C8B-B14F-4D97-AF65-F5344CB8AC3E}">
        <p14:creationId xmlns:p14="http://schemas.microsoft.com/office/powerpoint/2010/main" val="5794260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314"/>
                                        </p:tgtEl>
                                        <p:attrNameLst>
                                          <p:attrName>style.visibility</p:attrName>
                                        </p:attrNameLst>
                                      </p:cBhvr>
                                      <p:to>
                                        <p:strVal val="visible"/>
                                      </p:to>
                                    </p:set>
                                    <p:anim calcmode="lin" valueType="num">
                                      <p:cBhvr additive="base">
                                        <p:cTn id="7" dur="500" fill="hold"/>
                                        <p:tgtEl>
                                          <p:spTgt spid="139314"/>
                                        </p:tgtEl>
                                        <p:attrNameLst>
                                          <p:attrName>ppt_x</p:attrName>
                                        </p:attrNameLst>
                                      </p:cBhvr>
                                      <p:tavLst>
                                        <p:tav tm="0">
                                          <p:val>
                                            <p:strVal val="0-#ppt_w/2"/>
                                          </p:val>
                                        </p:tav>
                                        <p:tav tm="100000">
                                          <p:val>
                                            <p:strVal val="#ppt_x"/>
                                          </p:val>
                                        </p:tav>
                                      </p:tavLst>
                                    </p:anim>
                                    <p:anim calcmode="lin" valueType="num">
                                      <p:cBhvr additive="base">
                                        <p:cTn id="8" dur="500" fill="hold"/>
                                        <p:tgtEl>
                                          <p:spTgt spid="1393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14"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l="37451" t="29318" r="21941" b="22440"/>
          <a:stretch>
            <a:fillRect/>
          </a:stretch>
        </p:blipFill>
        <p:spPr bwMode="auto">
          <a:xfrm>
            <a:off x="4176185" y="1773238"/>
            <a:ext cx="345863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l="38184" t="26367" r="14568" b="28342"/>
          <a:stretch>
            <a:fillRect/>
          </a:stretch>
        </p:blipFill>
        <p:spPr bwMode="auto">
          <a:xfrm>
            <a:off x="1295401" y="3213100"/>
            <a:ext cx="3841751"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5300" name="Rectangle 4"/>
          <p:cNvSpPr>
            <a:spLocks noChangeArrowheads="1"/>
          </p:cNvSpPr>
          <p:nvPr/>
        </p:nvSpPr>
        <p:spPr bwMode="auto">
          <a:xfrm>
            <a:off x="1007533" y="44450"/>
            <a:ext cx="10464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it-IT" sz="3600" b="1" i="1">
                <a:solidFill>
                  <a:srgbClr val="005295"/>
                </a:solidFill>
                <a:latin typeface="Arial Narrow" pitchFamily="34" charset="0"/>
              </a:rPr>
              <a:t>La Diagnostica Molecolare nell’Allergia respiratoria……</a:t>
            </a:r>
          </a:p>
        </p:txBody>
      </p:sp>
      <p:pic>
        <p:nvPicPr>
          <p:cNvPr id="55301" name="Picture 5"/>
          <p:cNvPicPr>
            <a:picLocks noChangeAspect="1" noChangeArrowheads="1"/>
          </p:cNvPicPr>
          <p:nvPr/>
        </p:nvPicPr>
        <p:blipFill>
          <a:blip r:embed="rId5">
            <a:extLst>
              <a:ext uri="{28A0092B-C50C-407E-A947-70E740481C1C}">
                <a14:useLocalDpi xmlns:a14="http://schemas.microsoft.com/office/drawing/2010/main" val="0"/>
              </a:ext>
            </a:extLst>
          </a:blip>
          <a:srcRect l="39665" t="32292" r="16780" b="26367"/>
          <a:stretch>
            <a:fillRect/>
          </a:stretch>
        </p:blipFill>
        <p:spPr bwMode="auto">
          <a:xfrm>
            <a:off x="7344834" y="3213101"/>
            <a:ext cx="3647017"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5302" name="Text Box 13"/>
          <p:cNvSpPr txBox="1">
            <a:spLocks noChangeArrowheads="1"/>
          </p:cNvSpPr>
          <p:nvPr/>
        </p:nvSpPr>
        <p:spPr bwMode="auto">
          <a:xfrm>
            <a:off x="1488018" y="6237288"/>
            <a:ext cx="9505949"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it-IT" altLang="it-IT" sz="2800"/>
              <a:t>……….</a:t>
            </a:r>
            <a:r>
              <a:rPr lang="it-IT" altLang="it-IT" sz="2800">
                <a:solidFill>
                  <a:srgbClr val="FF3300"/>
                </a:solidFill>
              </a:rPr>
              <a:t>mappatura delle fonti allergeniche</a:t>
            </a:r>
          </a:p>
        </p:txBody>
      </p:sp>
      <p:sp>
        <p:nvSpPr>
          <p:cNvPr id="55303" name="Text Box 2"/>
          <p:cNvSpPr txBox="1">
            <a:spLocks noChangeArrowheads="1"/>
          </p:cNvSpPr>
          <p:nvPr/>
        </p:nvSpPr>
        <p:spPr bwMode="auto">
          <a:xfrm>
            <a:off x="239184" y="5445125"/>
            <a:ext cx="11582400" cy="46166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it-IT" sz="2400" b="1">
                <a:solidFill>
                  <a:srgbClr val="C00000"/>
                </a:solidFill>
                <a:latin typeface="Arial" pitchFamily="34" charset="0"/>
                <a:cs typeface="Arial" pitchFamily="34" charset="0"/>
              </a:rPr>
              <a:t>Evoluzione nella diagnosi : dalla fonte allergenica  alla molecola</a:t>
            </a:r>
          </a:p>
        </p:txBody>
      </p:sp>
      <p:sp>
        <p:nvSpPr>
          <p:cNvPr id="2" name="Rettangolo 1"/>
          <p:cNvSpPr/>
          <p:nvPr/>
        </p:nvSpPr>
        <p:spPr>
          <a:xfrm>
            <a:off x="1349478" y="732363"/>
            <a:ext cx="9903542" cy="1200329"/>
          </a:xfrm>
          <a:prstGeom prst="rect">
            <a:avLst/>
          </a:prstGeom>
        </p:spPr>
        <p:txBody>
          <a:bodyPr wrap="square">
            <a:spAutoFit/>
          </a:bodyPr>
          <a:lstStyle/>
          <a:p>
            <a:pPr>
              <a:defRPr/>
            </a:pPr>
            <a:r>
              <a:rPr lang="it-IT" dirty="0"/>
              <a:t>La diagnostica molecolare permette di differenziare i soggetti sensibilizzati verso molecole</a:t>
            </a:r>
          </a:p>
          <a:p>
            <a:pPr>
              <a:defRPr/>
            </a:pPr>
            <a:r>
              <a:rPr lang="it-IT" dirty="0"/>
              <a:t>allergeniche indice di sensibilizzazione primaria (“genuina”) per una singola fonte allergenica</a:t>
            </a:r>
          </a:p>
          <a:p>
            <a:pPr>
              <a:defRPr/>
            </a:pPr>
            <a:r>
              <a:rPr lang="it-IT" dirty="0"/>
              <a:t>dai soggetti che sono positivi solo perché sensibilizzati a molecole cross-reattive (pan-allergeni)</a:t>
            </a:r>
          </a:p>
          <a:p>
            <a:pPr>
              <a:defRPr/>
            </a:pPr>
            <a:r>
              <a:rPr lang="it-IT" dirty="0"/>
              <a:t>responsabili di false positività</a:t>
            </a:r>
          </a:p>
        </p:txBody>
      </p:sp>
    </p:spTree>
    <p:extLst>
      <p:ext uri="{BB962C8B-B14F-4D97-AF65-F5344CB8AC3E}">
        <p14:creationId xmlns:p14="http://schemas.microsoft.com/office/powerpoint/2010/main" val="26150876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1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182" y="1420586"/>
            <a:ext cx="8899931" cy="543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1507" name="Picture 1032" descr="About this Journal">
            <a:hlinkClick r:id="rId4"/>
          </p:cNvPr>
          <p:cNvPicPr>
            <a:picLocks noChangeAspect="1" noChangeArrowheads="1"/>
          </p:cNvPicPr>
          <p:nvPr/>
        </p:nvPicPr>
        <p:blipFill>
          <a:blip r:embed="rId5" cstate="print"/>
          <a:srcRect/>
          <a:stretch>
            <a:fillRect/>
          </a:stretch>
        </p:blipFill>
        <p:spPr bwMode="auto">
          <a:xfrm>
            <a:off x="1135552" y="185630"/>
            <a:ext cx="1290387" cy="1711922"/>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172" name="Rectangle 4"/>
          <p:cNvSpPr>
            <a:spLocks noChangeArrowheads="1"/>
          </p:cNvSpPr>
          <p:nvPr/>
        </p:nvSpPr>
        <p:spPr bwMode="auto">
          <a:xfrm>
            <a:off x="10231425" y="1423164"/>
            <a:ext cx="247507" cy="5197642"/>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t-IT" sz="1949"/>
          </a:p>
        </p:txBody>
      </p:sp>
      <p:sp>
        <p:nvSpPr>
          <p:cNvPr id="7173" name="Text Box 5"/>
          <p:cNvSpPr txBox="1">
            <a:spLocks noChangeArrowheads="1"/>
          </p:cNvSpPr>
          <p:nvPr/>
        </p:nvSpPr>
        <p:spPr bwMode="auto">
          <a:xfrm>
            <a:off x="2102375" y="344190"/>
            <a:ext cx="8871571" cy="89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it-IT" sz="2923" b="1">
                <a:solidFill>
                  <a:srgbClr val="3333FF"/>
                </a:solidFill>
              </a:rPr>
              <a:t>The broken balance in aspirin hypersensitivity</a:t>
            </a:r>
          </a:p>
          <a:p>
            <a:pPr algn="ctr" eaLnBrk="1" hangingPunct="1"/>
            <a:r>
              <a:rPr lang="it-IT" sz="2274" b="1">
                <a:solidFill>
                  <a:schemeClr val="accent2"/>
                </a:solidFill>
              </a:rPr>
              <a:t>Szeczeklik &amp; Sanak Eur j Pharmacol 2006; 533 : 145</a:t>
            </a:r>
          </a:p>
        </p:txBody>
      </p:sp>
    </p:spTree>
    <p:extLst>
      <p:ext uri="{BB962C8B-B14F-4D97-AF65-F5344CB8AC3E}">
        <p14:creationId xmlns:p14="http://schemas.microsoft.com/office/powerpoint/2010/main" val="3861523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230476" y="1565093"/>
            <a:ext cx="8747817" cy="1142141"/>
          </a:xfrm>
          <a:noFill/>
          <a:ln>
            <a:solidFill>
              <a:srgbClr val="FFFFFF"/>
            </a:solidFill>
            <a:miter lim="800000"/>
            <a:headEnd/>
            <a:tailEnd/>
          </a:ln>
        </p:spPr>
        <p:txBody>
          <a:bodyPr>
            <a:normAutofit/>
          </a:bodyPr>
          <a:lstStyle/>
          <a:p>
            <a:pPr defTabSz="742493"/>
            <a:r>
              <a:rPr lang="en-US" sz="3200" dirty="0" err="1">
                <a:solidFill>
                  <a:srgbClr val="C00000"/>
                </a:solidFill>
              </a:rPr>
              <a:t>Manifestazioni</a:t>
            </a:r>
            <a:r>
              <a:rPr lang="en-US" sz="3200" dirty="0">
                <a:solidFill>
                  <a:srgbClr val="C00000"/>
                </a:solidFill>
              </a:rPr>
              <a:t> </a:t>
            </a:r>
            <a:r>
              <a:rPr lang="en-US" sz="3200" dirty="0" err="1">
                <a:solidFill>
                  <a:srgbClr val="C00000"/>
                </a:solidFill>
              </a:rPr>
              <a:t>cliniche</a:t>
            </a:r>
            <a:r>
              <a:rPr lang="en-US" sz="3200" dirty="0">
                <a:solidFill>
                  <a:srgbClr val="C00000"/>
                </a:solidFill>
              </a:rPr>
              <a:t> ASA Triad</a:t>
            </a:r>
          </a:p>
        </p:txBody>
      </p:sp>
      <p:sp>
        <p:nvSpPr>
          <p:cNvPr id="12291" name="Text Box 5"/>
          <p:cNvSpPr txBox="1">
            <a:spLocks noChangeArrowheads="1"/>
          </p:cNvSpPr>
          <p:nvPr/>
        </p:nvSpPr>
        <p:spPr bwMode="auto">
          <a:xfrm>
            <a:off x="1230476" y="2416947"/>
            <a:ext cx="9764916" cy="341632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marL="609600" indent="-6096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buClr>
                <a:srgbClr val="FF0000"/>
              </a:buClr>
              <a:buFontTx/>
              <a:buAutoNum type="romanUcPeriod"/>
            </a:pPr>
            <a:r>
              <a:rPr lang="en-GB" dirty="0">
                <a:cs typeface="Arial" panose="020B0604020202020204" pitchFamily="34" charset="0"/>
              </a:rPr>
              <a:t> </a:t>
            </a:r>
            <a:r>
              <a:rPr lang="en-GB" dirty="0" err="1">
                <a:cs typeface="Arial" panose="020B0604020202020204" pitchFamily="34" charset="0"/>
              </a:rPr>
              <a:t>Rinite</a:t>
            </a:r>
            <a:r>
              <a:rPr lang="en-GB" dirty="0">
                <a:cs typeface="Arial" panose="020B0604020202020204" pitchFamily="34" charset="0"/>
              </a:rPr>
              <a:t> </a:t>
            </a:r>
            <a:r>
              <a:rPr lang="en-GB" dirty="0" err="1">
                <a:cs typeface="Arial" panose="020B0604020202020204" pitchFamily="34" charset="0"/>
              </a:rPr>
              <a:t>perenne</a:t>
            </a:r>
            <a:r>
              <a:rPr lang="en-GB" dirty="0">
                <a:cs typeface="Arial" panose="020B0604020202020204" pitchFamily="34" charset="0"/>
              </a:rPr>
              <a:t>, </a:t>
            </a:r>
            <a:r>
              <a:rPr lang="en-GB" dirty="0" err="1">
                <a:cs typeface="Arial" panose="020B0604020202020204" pitchFamily="34" charset="0"/>
              </a:rPr>
              <a:t>rinorrea</a:t>
            </a:r>
            <a:r>
              <a:rPr lang="en-GB" dirty="0">
                <a:cs typeface="Arial" panose="020B0604020202020204" pitchFamily="34" charset="0"/>
              </a:rPr>
              <a:t> </a:t>
            </a:r>
            <a:r>
              <a:rPr lang="en-GB" dirty="0" err="1">
                <a:cs typeface="Arial" panose="020B0604020202020204" pitchFamily="34" charset="0"/>
              </a:rPr>
              <a:t>acquosa</a:t>
            </a:r>
            <a:r>
              <a:rPr lang="en-GB" dirty="0">
                <a:cs typeface="Arial" panose="020B0604020202020204" pitchFamily="34" charset="0"/>
              </a:rPr>
              <a:t>, </a:t>
            </a:r>
            <a:r>
              <a:rPr lang="en-GB" dirty="0" err="1">
                <a:cs typeface="Arial" panose="020B0604020202020204" pitchFamily="34" charset="0"/>
              </a:rPr>
              <a:t>ipo</a:t>
            </a:r>
            <a:r>
              <a:rPr lang="en-GB" dirty="0">
                <a:cs typeface="Arial" panose="020B0604020202020204" pitchFamily="34" charset="0"/>
              </a:rPr>
              <a:t>-anosmia, </a:t>
            </a:r>
          </a:p>
          <a:p>
            <a:pPr eaLnBrk="1" hangingPunct="1">
              <a:buClr>
                <a:srgbClr val="FF0000"/>
              </a:buClr>
            </a:pPr>
            <a:r>
              <a:rPr lang="en-GB" dirty="0">
                <a:cs typeface="Arial" panose="020B0604020202020204" pitchFamily="34" charset="0"/>
              </a:rPr>
              <a:t>	 </a:t>
            </a:r>
            <a:r>
              <a:rPr lang="en-GB" dirty="0" err="1">
                <a:cs typeface="Arial" panose="020B0604020202020204" pitchFamily="34" charset="0"/>
              </a:rPr>
              <a:t>insorgenza</a:t>
            </a:r>
            <a:r>
              <a:rPr lang="en-GB" dirty="0">
                <a:cs typeface="Arial" panose="020B0604020202020204" pitchFamily="34" charset="0"/>
              </a:rPr>
              <a:t> in </a:t>
            </a:r>
            <a:r>
              <a:rPr lang="en-GB" dirty="0" err="1">
                <a:cs typeface="Arial" panose="020B0604020202020204" pitchFamily="34" charset="0"/>
              </a:rPr>
              <a:t>età</a:t>
            </a:r>
            <a:r>
              <a:rPr lang="en-GB" dirty="0">
                <a:cs typeface="Arial" panose="020B0604020202020204" pitchFamily="34" charset="0"/>
              </a:rPr>
              <a:t> </a:t>
            </a:r>
            <a:r>
              <a:rPr lang="en-GB" dirty="0" err="1">
                <a:cs typeface="Arial" panose="020B0604020202020204" pitchFamily="34" charset="0"/>
              </a:rPr>
              <a:t>adulta</a:t>
            </a:r>
            <a:r>
              <a:rPr lang="en-GB" dirty="0">
                <a:cs typeface="Arial" panose="020B0604020202020204" pitchFamily="34" charset="0"/>
              </a:rPr>
              <a:t> (donna 30-40 </a:t>
            </a:r>
            <a:r>
              <a:rPr lang="en-GB" dirty="0" err="1">
                <a:cs typeface="Arial" panose="020B0604020202020204" pitchFamily="34" charset="0"/>
              </a:rPr>
              <a:t>aa</a:t>
            </a:r>
            <a:r>
              <a:rPr lang="en-GB" dirty="0">
                <a:cs typeface="Arial" panose="020B0604020202020204" pitchFamily="34" charset="0"/>
              </a:rPr>
              <a:t>)</a:t>
            </a:r>
          </a:p>
          <a:p>
            <a:pPr eaLnBrk="1" hangingPunct="1">
              <a:buClr>
                <a:srgbClr val="FF0000"/>
              </a:buClr>
            </a:pPr>
            <a:endParaRPr lang="en-GB" dirty="0">
              <a:cs typeface="Arial" panose="020B0604020202020204" pitchFamily="34" charset="0"/>
            </a:endParaRPr>
          </a:p>
          <a:p>
            <a:pPr eaLnBrk="1" hangingPunct="1">
              <a:buClr>
                <a:srgbClr val="FF0000"/>
              </a:buClr>
              <a:buFontTx/>
              <a:buAutoNum type="romanUcPeriod"/>
            </a:pPr>
            <a:r>
              <a:rPr lang="en-GB" dirty="0">
                <a:cs typeface="Arial" panose="020B0604020202020204" pitchFamily="34" charset="0"/>
              </a:rPr>
              <a:t> </a:t>
            </a:r>
            <a:r>
              <a:rPr lang="en-GB" dirty="0" err="1">
                <a:cs typeface="Arial" panose="020B0604020202020204" pitchFamily="34" charset="0"/>
              </a:rPr>
              <a:t>Poliposi</a:t>
            </a:r>
            <a:r>
              <a:rPr lang="en-GB" dirty="0">
                <a:cs typeface="Arial" panose="020B0604020202020204" pitchFamily="34" charset="0"/>
              </a:rPr>
              <a:t> </a:t>
            </a:r>
            <a:r>
              <a:rPr lang="en-GB" dirty="0" err="1">
                <a:cs typeface="Arial" panose="020B0604020202020204" pitchFamily="34" charset="0"/>
              </a:rPr>
              <a:t>nasale</a:t>
            </a:r>
            <a:r>
              <a:rPr lang="en-GB" dirty="0">
                <a:cs typeface="Arial" panose="020B0604020202020204" pitchFamily="34" charset="0"/>
              </a:rPr>
              <a:t> con </a:t>
            </a:r>
            <a:r>
              <a:rPr lang="en-GB" dirty="0" err="1">
                <a:cs typeface="Arial" panose="020B0604020202020204" pitchFamily="34" charset="0"/>
              </a:rPr>
              <a:t>interessamento</a:t>
            </a:r>
            <a:r>
              <a:rPr lang="en-GB" dirty="0">
                <a:cs typeface="Arial" panose="020B0604020202020204" pitchFamily="34" charset="0"/>
              </a:rPr>
              <a:t> </a:t>
            </a:r>
            <a:r>
              <a:rPr lang="en-GB" dirty="0" err="1">
                <a:cs typeface="Arial" panose="020B0604020202020204" pitchFamily="34" charset="0"/>
              </a:rPr>
              <a:t>dei</a:t>
            </a:r>
            <a:r>
              <a:rPr lang="en-GB" dirty="0">
                <a:cs typeface="Arial" panose="020B0604020202020204" pitchFamily="34" charset="0"/>
              </a:rPr>
              <a:t> </a:t>
            </a:r>
            <a:r>
              <a:rPr lang="en-GB" dirty="0" err="1">
                <a:cs typeface="Arial" panose="020B0604020202020204" pitchFamily="34" charset="0"/>
              </a:rPr>
              <a:t>seni</a:t>
            </a:r>
            <a:r>
              <a:rPr lang="en-GB" dirty="0">
                <a:cs typeface="Arial" panose="020B0604020202020204" pitchFamily="34" charset="0"/>
              </a:rPr>
              <a:t> </a:t>
            </a:r>
            <a:r>
              <a:rPr lang="en-GB" dirty="0" err="1">
                <a:cs typeface="Arial" panose="020B0604020202020204" pitchFamily="34" charset="0"/>
              </a:rPr>
              <a:t>paranasali</a:t>
            </a:r>
            <a:r>
              <a:rPr lang="en-GB" dirty="0">
                <a:cs typeface="Arial" panose="020B0604020202020204" pitchFamily="34" charset="0"/>
              </a:rPr>
              <a:t> </a:t>
            </a:r>
            <a:r>
              <a:rPr lang="en-GB" dirty="0" err="1">
                <a:cs typeface="Arial" panose="020B0604020202020204" pitchFamily="34" charset="0"/>
              </a:rPr>
              <a:t>bilateralmente</a:t>
            </a:r>
            <a:r>
              <a:rPr lang="en-GB" dirty="0">
                <a:cs typeface="Arial" panose="020B0604020202020204" pitchFamily="34" charset="0"/>
              </a:rPr>
              <a:t> </a:t>
            </a:r>
            <a:r>
              <a:rPr lang="en-GB" sz="1800" dirty="0" err="1">
                <a:cs typeface="Arial" panose="020B0604020202020204" pitchFamily="34" charset="0"/>
              </a:rPr>
              <a:t>ed</a:t>
            </a:r>
            <a:r>
              <a:rPr lang="en-GB" dirty="0">
                <a:cs typeface="Arial" panose="020B0604020202020204" pitchFamily="34" charset="0"/>
              </a:rPr>
              <a:t> </a:t>
            </a:r>
            <a:r>
              <a:rPr lang="en-GB" dirty="0" err="1">
                <a:cs typeface="Arial" panose="020B0604020202020204" pitchFamily="34" charset="0"/>
              </a:rPr>
              <a:t>elevata</a:t>
            </a:r>
            <a:r>
              <a:rPr lang="en-GB" dirty="0">
                <a:cs typeface="Arial" panose="020B0604020202020204" pitchFamily="34" charset="0"/>
              </a:rPr>
              <a:t> </a:t>
            </a:r>
            <a:r>
              <a:rPr lang="en-GB" dirty="0" err="1">
                <a:cs typeface="Arial" panose="020B0604020202020204" pitchFamily="34" charset="0"/>
              </a:rPr>
              <a:t>frequenza</a:t>
            </a:r>
            <a:r>
              <a:rPr lang="en-GB" dirty="0">
                <a:cs typeface="Arial" panose="020B0604020202020204" pitchFamily="34" charset="0"/>
              </a:rPr>
              <a:t> </a:t>
            </a:r>
            <a:r>
              <a:rPr lang="en-GB" sz="1800" dirty="0">
                <a:cs typeface="Arial" panose="020B0604020202020204" pitchFamily="34" charset="0"/>
              </a:rPr>
              <a:t>di </a:t>
            </a:r>
            <a:r>
              <a:rPr lang="en-GB" dirty="0" err="1">
                <a:cs typeface="Arial" panose="020B0604020202020204" pitchFamily="34" charset="0"/>
              </a:rPr>
              <a:t>recidive</a:t>
            </a:r>
            <a:r>
              <a:rPr lang="en-GB" dirty="0">
                <a:cs typeface="Arial" panose="020B0604020202020204" pitchFamily="34" charset="0"/>
              </a:rPr>
              <a:t>. </a:t>
            </a:r>
          </a:p>
          <a:p>
            <a:pPr eaLnBrk="1" hangingPunct="1">
              <a:buClr>
                <a:srgbClr val="FF0000"/>
              </a:buClr>
            </a:pPr>
            <a:endParaRPr lang="en-GB" dirty="0">
              <a:cs typeface="Arial" panose="020B0604020202020204" pitchFamily="34" charset="0"/>
            </a:endParaRPr>
          </a:p>
          <a:p>
            <a:pPr eaLnBrk="1" hangingPunct="1"/>
            <a:r>
              <a:rPr lang="en-GB" dirty="0">
                <a:solidFill>
                  <a:srgbClr val="FF0000"/>
                </a:solidFill>
                <a:cs typeface="Arial" panose="020B0604020202020204" pitchFamily="34" charset="0"/>
              </a:rPr>
              <a:t>III</a:t>
            </a:r>
            <a:r>
              <a:rPr lang="en-GB" dirty="0">
                <a:cs typeface="Arial" panose="020B0604020202020204" pitchFamily="34" charset="0"/>
              </a:rPr>
              <a:t>. </a:t>
            </a:r>
            <a:r>
              <a:rPr lang="en-GB" dirty="0" err="1"/>
              <a:t>Asma</a:t>
            </a:r>
            <a:r>
              <a:rPr lang="en-GB" dirty="0"/>
              <a:t>	 di </a:t>
            </a:r>
            <a:r>
              <a:rPr lang="en-GB" dirty="0" err="1"/>
              <a:t>grado</a:t>
            </a:r>
            <a:r>
              <a:rPr lang="en-GB" dirty="0"/>
              <a:t> </a:t>
            </a:r>
            <a:r>
              <a:rPr lang="en-GB" dirty="0" err="1"/>
              <a:t>medio</a:t>
            </a:r>
            <a:r>
              <a:rPr lang="en-GB" dirty="0"/>
              <a:t> </a:t>
            </a:r>
            <a:r>
              <a:rPr lang="en-GB" dirty="0" err="1"/>
              <a:t>intermittente</a:t>
            </a:r>
            <a:r>
              <a:rPr lang="en-GB" dirty="0"/>
              <a:t> 20%</a:t>
            </a:r>
          </a:p>
          <a:p>
            <a:pPr eaLnBrk="1" hangingPunct="1"/>
            <a:r>
              <a:rPr lang="en-GB" dirty="0"/>
              <a:t>         “              “	 moderato </a:t>
            </a:r>
            <a:r>
              <a:rPr lang="en-GB" dirty="0" err="1"/>
              <a:t>persistente</a:t>
            </a:r>
            <a:r>
              <a:rPr lang="en-GB" dirty="0"/>
              <a:t> 30%</a:t>
            </a:r>
          </a:p>
          <a:p>
            <a:pPr eaLnBrk="1" hangingPunct="1"/>
            <a:r>
              <a:rPr lang="en-GB" dirty="0"/>
              <a:t>	   “              “    </a:t>
            </a:r>
            <a:r>
              <a:rPr lang="en-GB" dirty="0" err="1"/>
              <a:t>severa</a:t>
            </a:r>
            <a:r>
              <a:rPr lang="en-GB" dirty="0"/>
              <a:t> 50%</a:t>
            </a:r>
          </a:p>
        </p:txBody>
      </p:sp>
      <p:pic>
        <p:nvPicPr>
          <p:cNvPr id="325648" name="Picture 16"/>
          <p:cNvPicPr>
            <a:picLocks noChangeAspect="1" noChangeArrowheads="1"/>
          </p:cNvPicPr>
          <p:nvPr/>
        </p:nvPicPr>
        <p:blipFill>
          <a:blip r:embed="rId3" cstate="print"/>
          <a:srcRect/>
          <a:stretch>
            <a:fillRect/>
          </a:stretch>
        </p:blipFill>
        <p:spPr bwMode="auto">
          <a:xfrm>
            <a:off x="1456268" y="159942"/>
            <a:ext cx="9313332" cy="1076397"/>
          </a:xfrm>
          <a:prstGeom prst="rect">
            <a:avLst/>
          </a:prstGeom>
          <a:noFill/>
          <a:ln w="12700">
            <a:noFill/>
            <a:miter lim="800000"/>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294" name="Text Box 17"/>
          <p:cNvSpPr txBox="1">
            <a:spLocks noChangeArrowheads="1"/>
          </p:cNvSpPr>
          <p:nvPr/>
        </p:nvSpPr>
        <p:spPr bwMode="auto">
          <a:xfrm>
            <a:off x="7661092" y="6550121"/>
            <a:ext cx="4454707" cy="307777"/>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it-IT" sz="1400" b="1" dirty="0" err="1"/>
              <a:t>Kowalski</a:t>
            </a:r>
            <a:r>
              <a:rPr lang="it-IT" sz="1400" b="1" dirty="0"/>
              <a:t> ML et al et al. </a:t>
            </a:r>
            <a:r>
              <a:rPr lang="it-IT" sz="1400" b="1" dirty="0" err="1"/>
              <a:t>Allergy</a:t>
            </a:r>
            <a:r>
              <a:rPr lang="it-IT" sz="1400" b="1" dirty="0"/>
              <a:t> 2011;66: 818-829</a:t>
            </a:r>
          </a:p>
        </p:txBody>
      </p:sp>
      <p:pic>
        <p:nvPicPr>
          <p:cNvPr id="7" name="Picture 2" descr="Allergy"/>
          <p:cNvPicPr>
            <a:picLocks noChangeAspect="1" noChangeArrowheads="1"/>
          </p:cNvPicPr>
          <p:nvPr/>
        </p:nvPicPr>
        <p:blipFill>
          <a:blip r:embed="rId4" cstate="print"/>
          <a:srcRect/>
          <a:stretch>
            <a:fillRect/>
          </a:stretch>
        </p:blipFill>
        <p:spPr bwMode="auto">
          <a:xfrm>
            <a:off x="11203542" y="97764"/>
            <a:ext cx="912257" cy="1200754"/>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551565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5" name="Rectangle 1"/>
          <p:cNvSpPr>
            <a:spLocks noGrp="1" noChangeArrowheads="1"/>
          </p:cNvSpPr>
          <p:nvPr>
            <p:ph type="title" idx="4294967295"/>
          </p:nvPr>
        </p:nvSpPr>
        <p:spPr>
          <a:xfrm>
            <a:off x="1898698" y="611982"/>
            <a:ext cx="7932737" cy="703263"/>
          </a:xfrm>
        </p:spPr>
        <p:txBody>
          <a:bodyPr vert="horz" lIns="91440" tIns="12801" rIns="91440" bIns="45720" rtlCol="0" anchor="ctr">
            <a:normAutofit/>
          </a:bodyPr>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it-IT" altLang="it-IT" sz="2400" b="1" dirty="0">
                <a:solidFill>
                  <a:srgbClr val="000099"/>
                </a:solidFill>
                <a:latin typeface="Arial "/>
              </a:rPr>
              <a:t>Flogosi e rimodellamento delle vie aeree nell’asma</a:t>
            </a:r>
            <a:endParaRPr lang="en-GB" altLang="it-IT" sz="2400" b="1" dirty="0">
              <a:solidFill>
                <a:srgbClr val="000099"/>
              </a:solidFill>
              <a:latin typeface="Arial "/>
            </a:endParaRPr>
          </a:p>
        </p:txBody>
      </p:sp>
      <p:pic>
        <p:nvPicPr>
          <p:cNvPr id="144386" name="Picture 2"/>
          <p:cNvPicPr>
            <a:picLocks noChangeAspect="1" noChangeArrowheads="1"/>
          </p:cNvPicPr>
          <p:nvPr/>
        </p:nvPicPr>
        <p:blipFill>
          <a:blip r:embed="rId3"/>
          <a:srcRect/>
          <a:stretch>
            <a:fillRect/>
          </a:stretch>
        </p:blipFill>
        <p:spPr bwMode="auto">
          <a:xfrm>
            <a:off x="2659063" y="1238250"/>
            <a:ext cx="6021388" cy="5473700"/>
          </a:xfrm>
          <a:prstGeom prst="rect">
            <a:avLst/>
          </a:prstGeom>
          <a:noFill/>
          <a:ln w="9525">
            <a:solidFill>
              <a:schemeClr val="tx1"/>
            </a:solidFill>
            <a:round/>
            <a:headEnd/>
            <a:tailEnd/>
          </a:ln>
        </p:spPr>
      </p:pic>
      <p:pic>
        <p:nvPicPr>
          <p:cNvPr id="144387" name="Picture 3"/>
          <p:cNvPicPr>
            <a:picLocks noChangeAspect="1" noChangeArrowheads="1"/>
          </p:cNvPicPr>
          <p:nvPr/>
        </p:nvPicPr>
        <p:blipFill>
          <a:blip r:embed="rId4"/>
          <a:srcRect/>
          <a:stretch>
            <a:fillRect/>
          </a:stretch>
        </p:blipFill>
        <p:spPr bwMode="auto">
          <a:xfrm>
            <a:off x="1524000" y="0"/>
            <a:ext cx="0" cy="0"/>
          </a:xfrm>
          <a:prstGeom prst="rect">
            <a:avLst/>
          </a:prstGeom>
          <a:noFill/>
          <a:ln w="9525">
            <a:noFill/>
            <a:round/>
            <a:headEnd/>
            <a:tailEnd/>
          </a:ln>
        </p:spPr>
      </p:pic>
      <p:sp>
        <p:nvSpPr>
          <p:cNvPr id="144388" name="Rettangolo 5"/>
          <p:cNvSpPr>
            <a:spLocks noChangeArrowheads="1"/>
          </p:cNvSpPr>
          <p:nvPr/>
        </p:nvSpPr>
        <p:spPr bwMode="auto">
          <a:xfrm>
            <a:off x="9532937" y="6580188"/>
            <a:ext cx="2520950" cy="277812"/>
          </a:xfrm>
          <a:prstGeom prst="rect">
            <a:avLst/>
          </a:prstGeom>
          <a:noFill/>
          <a:ln w="9525">
            <a:noFill/>
            <a:miter lim="800000"/>
            <a:headEnd/>
            <a:tailEnd/>
          </a:ln>
        </p:spPr>
        <p:txBody>
          <a:bodyPr>
            <a:spAutoFit/>
          </a:bodyPr>
          <a:lstStyle/>
          <a:p>
            <a:pPr algn="r"/>
            <a:r>
              <a:rPr lang="it-IT" altLang="it-IT" sz="1200" dirty="0">
                <a:latin typeface="Arial "/>
                <a:cs typeface="Times New Roman" pitchFamily="18" charset="0"/>
              </a:rPr>
              <a:t>Chung KF. J </a:t>
            </a:r>
            <a:r>
              <a:rPr lang="it-IT" altLang="it-IT" sz="1200" dirty="0" err="1">
                <a:latin typeface="Arial "/>
                <a:cs typeface="Times New Roman" pitchFamily="18" charset="0"/>
              </a:rPr>
              <a:t>Intern</a:t>
            </a:r>
            <a:r>
              <a:rPr lang="it-IT" altLang="it-IT" sz="1200" dirty="0">
                <a:latin typeface="Arial "/>
                <a:cs typeface="Times New Roman" pitchFamily="18" charset="0"/>
              </a:rPr>
              <a:t> </a:t>
            </a:r>
            <a:r>
              <a:rPr lang="it-IT" altLang="it-IT" sz="1200" dirty="0" err="1">
                <a:latin typeface="Arial "/>
                <a:cs typeface="Times New Roman" pitchFamily="18" charset="0"/>
              </a:rPr>
              <a:t>Med</a:t>
            </a:r>
            <a:r>
              <a:rPr lang="it-IT" altLang="it-IT" sz="1200" dirty="0">
                <a:latin typeface="Arial "/>
                <a:cs typeface="Times New Roman" pitchFamily="18" charset="0"/>
              </a:rPr>
              <a:t> 2016</a:t>
            </a:r>
          </a:p>
        </p:txBody>
      </p:sp>
      <p:grpSp>
        <p:nvGrpSpPr>
          <p:cNvPr id="2" name="Group 1">
            <a:extLst>
              <a:ext uri="{FF2B5EF4-FFF2-40B4-BE49-F238E27FC236}">
                <a16:creationId xmlns:a16="http://schemas.microsoft.com/office/drawing/2014/main" id="{EB8FC93D-72A2-51AA-EB9E-7AA0ED5A10A4}"/>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90F554D0-1AAD-A7FD-E02E-561C20D79830}"/>
                </a:ext>
              </a:extLst>
            </p:cNvPr>
            <p:cNvPicPr/>
            <p:nvPr/>
          </p:nvPicPr>
          <p:blipFill>
            <a:blip r:embed="rId5"/>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2AB24B31-41E2-1D6C-792C-06B95719ABF6}"/>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43C733E9-507F-DBC5-3350-CABA81F26A9E}"/>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750DF548-E3B8-145B-C570-5242ED7AA6F9}"/>
              </a:ext>
            </a:extLst>
          </p:cNvPr>
          <p:cNvPicPr/>
          <p:nvPr/>
        </p:nvPicPr>
        <p:blipFill>
          <a:blip r:embed="rId6"/>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D60B4766-D02B-1E5F-F969-0D2C6E1AE7B4}"/>
              </a:ext>
            </a:extLst>
          </p:cNvPr>
          <p:cNvPicPr/>
          <p:nvPr/>
        </p:nvPicPr>
        <p:blipFill>
          <a:blip r:embed="rId7"/>
          <a:stretch/>
        </p:blipFill>
        <p:spPr>
          <a:xfrm>
            <a:off x="11604240" y="20520"/>
            <a:ext cx="363960" cy="549720"/>
          </a:xfrm>
          <a:prstGeom prst="rect">
            <a:avLst/>
          </a:prstGeom>
          <a:ln w="0">
            <a:noFill/>
          </a:ln>
        </p:spPr>
      </p:pic>
      <p:sp>
        <p:nvSpPr>
          <p:cNvPr id="8" name="Rettangolo 7">
            <a:extLst>
              <a:ext uri="{FF2B5EF4-FFF2-40B4-BE49-F238E27FC236}">
                <a16:creationId xmlns:a16="http://schemas.microsoft.com/office/drawing/2014/main" id="{3B9715BA-424F-1CCD-DE4A-44F4329DC2A2}"/>
              </a:ext>
            </a:extLst>
          </p:cNvPr>
          <p:cNvSpPr/>
          <p:nvPr/>
        </p:nvSpPr>
        <p:spPr>
          <a:xfrm>
            <a:off x="4787153" y="2646381"/>
            <a:ext cx="2248348" cy="3599637"/>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023" y="680643"/>
            <a:ext cx="5910513" cy="559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6387" name="Rettangolo 6"/>
          <p:cNvSpPr>
            <a:spLocks noChangeArrowheads="1"/>
          </p:cNvSpPr>
          <p:nvPr/>
        </p:nvSpPr>
        <p:spPr bwMode="auto">
          <a:xfrm>
            <a:off x="2847474" y="702559"/>
            <a:ext cx="6845109" cy="5626911"/>
          </a:xfrm>
          <a:prstGeom prst="rect">
            <a:avLst/>
          </a:prstGeom>
          <a:noFill/>
          <a:ln w="38100" algn="ctr">
            <a:solidFill>
              <a:srgbClr val="FA041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t-IT" sz="1949"/>
          </a:p>
        </p:txBody>
      </p:sp>
      <p:sp>
        <p:nvSpPr>
          <p:cNvPr id="16388" name="Figura a mano libera 7"/>
          <p:cNvSpPr>
            <a:spLocks noChangeArrowheads="1"/>
          </p:cNvSpPr>
          <p:nvPr/>
        </p:nvSpPr>
        <p:spPr bwMode="auto">
          <a:xfrm>
            <a:off x="2868099" y="727051"/>
            <a:ext cx="4594344" cy="2631049"/>
          </a:xfrm>
          <a:custGeom>
            <a:avLst/>
            <a:gdLst>
              <a:gd name="T0" fmla="*/ 114300 w 5657850"/>
              <a:gd name="T1" fmla="*/ 2019300 h 3239684"/>
              <a:gd name="T2" fmla="*/ 247650 w 5657850"/>
              <a:gd name="T3" fmla="*/ 2190750 h 3239684"/>
              <a:gd name="T4" fmla="*/ 514350 w 5657850"/>
              <a:gd name="T5" fmla="*/ 2495550 h 3239684"/>
              <a:gd name="T6" fmla="*/ 685800 w 5657850"/>
              <a:gd name="T7" fmla="*/ 2609850 h 3239684"/>
              <a:gd name="T8" fmla="*/ 895350 w 5657850"/>
              <a:gd name="T9" fmla="*/ 2457450 h 3239684"/>
              <a:gd name="T10" fmla="*/ 1028700 w 5657850"/>
              <a:gd name="T11" fmla="*/ 2343150 h 3239684"/>
              <a:gd name="T12" fmla="*/ 1238250 w 5657850"/>
              <a:gd name="T13" fmla="*/ 2495550 h 3239684"/>
              <a:gd name="T14" fmla="*/ 1485900 w 5657850"/>
              <a:gd name="T15" fmla="*/ 2819400 h 3239684"/>
              <a:gd name="T16" fmla="*/ 1790700 w 5657850"/>
              <a:gd name="T17" fmla="*/ 3124200 h 3239684"/>
              <a:gd name="T18" fmla="*/ 1905000 w 5657850"/>
              <a:gd name="T19" fmla="*/ 3219450 h 3239684"/>
              <a:gd name="T20" fmla="*/ 2286000 w 5657850"/>
              <a:gd name="T21" fmla="*/ 3219450 h 3239684"/>
              <a:gd name="T22" fmla="*/ 2495550 w 5657850"/>
              <a:gd name="T23" fmla="*/ 2971800 h 3239684"/>
              <a:gd name="T24" fmla="*/ 2590800 w 5657850"/>
              <a:gd name="T25" fmla="*/ 2857500 h 3239684"/>
              <a:gd name="T26" fmla="*/ 2667000 w 5657850"/>
              <a:gd name="T27" fmla="*/ 2628900 h 3239684"/>
              <a:gd name="T28" fmla="*/ 3009900 w 5657850"/>
              <a:gd name="T29" fmla="*/ 2266950 h 3239684"/>
              <a:gd name="T30" fmla="*/ 3162300 w 5657850"/>
              <a:gd name="T31" fmla="*/ 1981200 h 3239684"/>
              <a:gd name="T32" fmla="*/ 3276600 w 5657850"/>
              <a:gd name="T33" fmla="*/ 1581150 h 3239684"/>
              <a:gd name="T34" fmla="*/ 3429000 w 5657850"/>
              <a:gd name="T35" fmla="*/ 1676400 h 3239684"/>
              <a:gd name="T36" fmla="*/ 3524250 w 5657850"/>
              <a:gd name="T37" fmla="*/ 1771650 h 3239684"/>
              <a:gd name="T38" fmla="*/ 3562350 w 5657850"/>
              <a:gd name="T39" fmla="*/ 1924050 h 3239684"/>
              <a:gd name="T40" fmla="*/ 3981450 w 5657850"/>
              <a:gd name="T41" fmla="*/ 1943100 h 3239684"/>
              <a:gd name="T42" fmla="*/ 4114800 w 5657850"/>
              <a:gd name="T43" fmla="*/ 1828800 h 3239684"/>
              <a:gd name="T44" fmla="*/ 4381500 w 5657850"/>
              <a:gd name="T45" fmla="*/ 1714500 h 3239684"/>
              <a:gd name="T46" fmla="*/ 4648200 w 5657850"/>
              <a:gd name="T47" fmla="*/ 1581150 h 3239684"/>
              <a:gd name="T48" fmla="*/ 4762500 w 5657850"/>
              <a:gd name="T49" fmla="*/ 1524000 h 3239684"/>
              <a:gd name="T50" fmla="*/ 5067300 w 5657850"/>
              <a:gd name="T51" fmla="*/ 1524000 h 3239684"/>
              <a:gd name="T52" fmla="*/ 5162550 w 5657850"/>
              <a:gd name="T53" fmla="*/ 1333500 h 3239684"/>
              <a:gd name="T54" fmla="*/ 5524500 w 5657850"/>
              <a:gd name="T55" fmla="*/ 1257300 h 3239684"/>
              <a:gd name="T56" fmla="*/ 5543550 w 5657850"/>
              <a:gd name="T57" fmla="*/ 857250 h 3239684"/>
              <a:gd name="T58" fmla="*/ 5486400 w 5657850"/>
              <a:gd name="T59" fmla="*/ 723900 h 3239684"/>
              <a:gd name="T60" fmla="*/ 5543550 w 5657850"/>
              <a:gd name="T61" fmla="*/ 438150 h 3239684"/>
              <a:gd name="T62" fmla="*/ 5619750 w 5657850"/>
              <a:gd name="T63" fmla="*/ 190500 h 3239684"/>
              <a:gd name="T64" fmla="*/ 5638800 w 5657850"/>
              <a:gd name="T65" fmla="*/ 0 h 32396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57850"/>
              <a:gd name="T100" fmla="*/ 0 h 3239684"/>
              <a:gd name="T101" fmla="*/ 5657850 w 5657850"/>
              <a:gd name="T102" fmla="*/ 3239684 h 32396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57850" h="3239684">
                <a:moveTo>
                  <a:pt x="0" y="2019300"/>
                </a:moveTo>
                <a:cubicBezTo>
                  <a:pt x="44824" y="2004359"/>
                  <a:pt x="69476" y="1983441"/>
                  <a:pt x="114300" y="2019300"/>
                </a:cubicBezTo>
                <a:cubicBezTo>
                  <a:pt x="132178" y="2033603"/>
                  <a:pt x="137743" y="2058861"/>
                  <a:pt x="152400" y="2076450"/>
                </a:cubicBezTo>
                <a:cubicBezTo>
                  <a:pt x="216048" y="2152828"/>
                  <a:pt x="202842" y="2108602"/>
                  <a:pt x="247650" y="2190750"/>
                </a:cubicBezTo>
                <a:cubicBezTo>
                  <a:pt x="342295" y="2364265"/>
                  <a:pt x="266622" y="2324074"/>
                  <a:pt x="381000" y="2362200"/>
                </a:cubicBezTo>
                <a:cubicBezTo>
                  <a:pt x="425450" y="2406650"/>
                  <a:pt x="462046" y="2460681"/>
                  <a:pt x="514350" y="2495550"/>
                </a:cubicBezTo>
                <a:lnTo>
                  <a:pt x="628650" y="2571750"/>
                </a:lnTo>
                <a:lnTo>
                  <a:pt x="685800" y="2609850"/>
                </a:lnTo>
                <a:cubicBezTo>
                  <a:pt x="723900" y="2597150"/>
                  <a:pt x="777823" y="2605166"/>
                  <a:pt x="800100" y="2571750"/>
                </a:cubicBezTo>
                <a:cubicBezTo>
                  <a:pt x="839294" y="2512959"/>
                  <a:pt x="838308" y="2506343"/>
                  <a:pt x="895350" y="2457450"/>
                </a:cubicBezTo>
                <a:cubicBezTo>
                  <a:pt x="919456" y="2436787"/>
                  <a:pt x="947444" y="2420963"/>
                  <a:pt x="971550" y="2400300"/>
                </a:cubicBezTo>
                <a:cubicBezTo>
                  <a:pt x="992005" y="2382767"/>
                  <a:pt x="1005309" y="2356516"/>
                  <a:pt x="1028700" y="2343150"/>
                </a:cubicBezTo>
                <a:cubicBezTo>
                  <a:pt x="1051432" y="2330160"/>
                  <a:pt x="1079500" y="2330450"/>
                  <a:pt x="1104900" y="2324100"/>
                </a:cubicBezTo>
                <a:cubicBezTo>
                  <a:pt x="1333058" y="2369732"/>
                  <a:pt x="1060395" y="2285358"/>
                  <a:pt x="1238250" y="2495550"/>
                </a:cubicBezTo>
                <a:cubicBezTo>
                  <a:pt x="1308100" y="2578100"/>
                  <a:pt x="1399440" y="2646480"/>
                  <a:pt x="1447800" y="2743200"/>
                </a:cubicBezTo>
                <a:cubicBezTo>
                  <a:pt x="1460500" y="2768600"/>
                  <a:pt x="1471289" y="2795049"/>
                  <a:pt x="1485900" y="2819400"/>
                </a:cubicBezTo>
                <a:cubicBezTo>
                  <a:pt x="1550611" y="2927252"/>
                  <a:pt x="1593362" y="2981977"/>
                  <a:pt x="1695450" y="3067050"/>
                </a:cubicBezTo>
                <a:cubicBezTo>
                  <a:pt x="1723895" y="3090754"/>
                  <a:pt x="1759302" y="3104576"/>
                  <a:pt x="1790700" y="3124200"/>
                </a:cubicBezTo>
                <a:cubicBezTo>
                  <a:pt x="1810115" y="3136334"/>
                  <a:pt x="1830261" y="3147643"/>
                  <a:pt x="1847850" y="3162300"/>
                </a:cubicBezTo>
                <a:cubicBezTo>
                  <a:pt x="1868546" y="3179547"/>
                  <a:pt x="1882584" y="3204506"/>
                  <a:pt x="1905000" y="3219450"/>
                </a:cubicBezTo>
                <a:cubicBezTo>
                  <a:pt x="1921708" y="3230589"/>
                  <a:pt x="1943100" y="3232150"/>
                  <a:pt x="1962150" y="3238500"/>
                </a:cubicBezTo>
                <a:cubicBezTo>
                  <a:pt x="2070100" y="3232150"/>
                  <a:pt x="2179773" y="3239684"/>
                  <a:pt x="2286000" y="3219450"/>
                </a:cubicBezTo>
                <a:cubicBezTo>
                  <a:pt x="2317189" y="3213509"/>
                  <a:pt x="2341691" y="3186538"/>
                  <a:pt x="2362200" y="3162300"/>
                </a:cubicBezTo>
                <a:cubicBezTo>
                  <a:pt x="2412268" y="3103129"/>
                  <a:pt x="2451430" y="3035529"/>
                  <a:pt x="2495550" y="2971800"/>
                </a:cubicBezTo>
                <a:cubicBezTo>
                  <a:pt x="2508582" y="2952976"/>
                  <a:pt x="2517461" y="2930839"/>
                  <a:pt x="2533650" y="2914650"/>
                </a:cubicBezTo>
                <a:lnTo>
                  <a:pt x="2590800" y="2857500"/>
                </a:lnTo>
                <a:cubicBezTo>
                  <a:pt x="2597150" y="2825750"/>
                  <a:pt x="2605571" y="2794345"/>
                  <a:pt x="2609850" y="2762250"/>
                </a:cubicBezTo>
                <a:cubicBezTo>
                  <a:pt x="2637103" y="2557855"/>
                  <a:pt x="2591375" y="2515463"/>
                  <a:pt x="2667000" y="2628900"/>
                </a:cubicBezTo>
                <a:cubicBezTo>
                  <a:pt x="2759129" y="2567481"/>
                  <a:pt x="2785771" y="2555116"/>
                  <a:pt x="2876550" y="2438400"/>
                </a:cubicBezTo>
                <a:cubicBezTo>
                  <a:pt x="2921000" y="2381250"/>
                  <a:pt x="2969739" y="2327191"/>
                  <a:pt x="3009900" y="2266950"/>
                </a:cubicBezTo>
                <a:cubicBezTo>
                  <a:pt x="3022600" y="2247900"/>
                  <a:pt x="3037226" y="2230002"/>
                  <a:pt x="3048000" y="2209800"/>
                </a:cubicBezTo>
                <a:cubicBezTo>
                  <a:pt x="3088091" y="2134629"/>
                  <a:pt x="3141637" y="2063851"/>
                  <a:pt x="3162300" y="1981200"/>
                </a:cubicBezTo>
                <a:cubicBezTo>
                  <a:pt x="3191795" y="1863219"/>
                  <a:pt x="3203510" y="1809168"/>
                  <a:pt x="3238500" y="1695450"/>
                </a:cubicBezTo>
                <a:cubicBezTo>
                  <a:pt x="3250311" y="1657065"/>
                  <a:pt x="3276600" y="1581150"/>
                  <a:pt x="3276600" y="1581150"/>
                </a:cubicBezTo>
                <a:cubicBezTo>
                  <a:pt x="3295650" y="1587500"/>
                  <a:pt x="3316722" y="1589557"/>
                  <a:pt x="3333750" y="1600200"/>
                </a:cubicBezTo>
                <a:cubicBezTo>
                  <a:pt x="3368229" y="1621750"/>
                  <a:pt x="3396472" y="1652004"/>
                  <a:pt x="3429000" y="1676400"/>
                </a:cubicBezTo>
                <a:cubicBezTo>
                  <a:pt x="3447316" y="1690137"/>
                  <a:pt x="3467100" y="1701800"/>
                  <a:pt x="3486150" y="1714500"/>
                </a:cubicBezTo>
                <a:cubicBezTo>
                  <a:pt x="3498850" y="1733550"/>
                  <a:pt x="3509593" y="1754061"/>
                  <a:pt x="3524250" y="1771650"/>
                </a:cubicBezTo>
                <a:cubicBezTo>
                  <a:pt x="3541497" y="1792346"/>
                  <a:pt x="3574866" y="1802664"/>
                  <a:pt x="3581400" y="1828800"/>
                </a:cubicBezTo>
                <a:cubicBezTo>
                  <a:pt x="3589253" y="1860212"/>
                  <a:pt x="3568700" y="1892300"/>
                  <a:pt x="3562350" y="1924050"/>
                </a:cubicBezTo>
                <a:cubicBezTo>
                  <a:pt x="3581400" y="1936750"/>
                  <a:pt x="3597288" y="1956597"/>
                  <a:pt x="3619500" y="1962150"/>
                </a:cubicBezTo>
                <a:cubicBezTo>
                  <a:pt x="3782530" y="2002908"/>
                  <a:pt x="3816530" y="1976084"/>
                  <a:pt x="3981450" y="1943100"/>
                </a:cubicBezTo>
                <a:cubicBezTo>
                  <a:pt x="4000500" y="1930400"/>
                  <a:pt x="4021217" y="1919900"/>
                  <a:pt x="4038600" y="1905000"/>
                </a:cubicBezTo>
                <a:cubicBezTo>
                  <a:pt x="4065873" y="1881623"/>
                  <a:pt x="4083998" y="1847281"/>
                  <a:pt x="4114800" y="1828800"/>
                </a:cubicBezTo>
                <a:cubicBezTo>
                  <a:pt x="4149238" y="1808137"/>
                  <a:pt x="4193179" y="1808661"/>
                  <a:pt x="4229100" y="1790700"/>
                </a:cubicBezTo>
                <a:cubicBezTo>
                  <a:pt x="4279900" y="1765300"/>
                  <a:pt x="4328766" y="1735594"/>
                  <a:pt x="4381500" y="1714500"/>
                </a:cubicBezTo>
                <a:cubicBezTo>
                  <a:pt x="4413250" y="1701800"/>
                  <a:pt x="4446164" y="1691693"/>
                  <a:pt x="4476750" y="1676400"/>
                </a:cubicBezTo>
                <a:cubicBezTo>
                  <a:pt x="4535225" y="1647162"/>
                  <a:pt x="4589725" y="1610388"/>
                  <a:pt x="4648200" y="1581150"/>
                </a:cubicBezTo>
                <a:cubicBezTo>
                  <a:pt x="4666161" y="1572170"/>
                  <a:pt x="4687389" y="1571080"/>
                  <a:pt x="4705350" y="1562100"/>
                </a:cubicBezTo>
                <a:cubicBezTo>
                  <a:pt x="4725828" y="1551861"/>
                  <a:pt x="4741063" y="1532039"/>
                  <a:pt x="4762500" y="1524000"/>
                </a:cubicBezTo>
                <a:cubicBezTo>
                  <a:pt x="4792817" y="1512631"/>
                  <a:pt x="4826000" y="1511300"/>
                  <a:pt x="4857750" y="1504950"/>
                </a:cubicBezTo>
                <a:cubicBezTo>
                  <a:pt x="4927600" y="1511300"/>
                  <a:pt x="4998958" y="1539771"/>
                  <a:pt x="5067300" y="1524000"/>
                </a:cubicBezTo>
                <a:cubicBezTo>
                  <a:pt x="5094971" y="1517614"/>
                  <a:pt x="5094213" y="1473902"/>
                  <a:pt x="5105400" y="1447800"/>
                </a:cubicBezTo>
                <a:cubicBezTo>
                  <a:pt x="5113854" y="1428074"/>
                  <a:pt x="5133648" y="1339923"/>
                  <a:pt x="5162550" y="1333500"/>
                </a:cubicBezTo>
                <a:cubicBezTo>
                  <a:pt x="5261924" y="1311417"/>
                  <a:pt x="5365750" y="1320800"/>
                  <a:pt x="5467350" y="1314450"/>
                </a:cubicBezTo>
                <a:cubicBezTo>
                  <a:pt x="5486400" y="1295400"/>
                  <a:pt x="5510221" y="1280146"/>
                  <a:pt x="5524500" y="1257300"/>
                </a:cubicBezTo>
                <a:cubicBezTo>
                  <a:pt x="5554390" y="1209476"/>
                  <a:pt x="5568037" y="1140301"/>
                  <a:pt x="5581650" y="1085850"/>
                </a:cubicBezTo>
                <a:cubicBezTo>
                  <a:pt x="5550690" y="807207"/>
                  <a:pt x="5584169" y="999415"/>
                  <a:pt x="5543550" y="857250"/>
                </a:cubicBezTo>
                <a:cubicBezTo>
                  <a:pt x="5536357" y="832076"/>
                  <a:pt x="5534813" y="805115"/>
                  <a:pt x="5524500" y="781050"/>
                </a:cubicBezTo>
                <a:cubicBezTo>
                  <a:pt x="5515481" y="760006"/>
                  <a:pt x="5499100" y="742950"/>
                  <a:pt x="5486400" y="723900"/>
                </a:cubicBezTo>
                <a:cubicBezTo>
                  <a:pt x="5536872" y="522013"/>
                  <a:pt x="5465040" y="822329"/>
                  <a:pt x="5524500" y="495300"/>
                </a:cubicBezTo>
                <a:cubicBezTo>
                  <a:pt x="5528092" y="475543"/>
                  <a:pt x="5538680" y="457631"/>
                  <a:pt x="5543550" y="438150"/>
                </a:cubicBezTo>
                <a:cubicBezTo>
                  <a:pt x="5552602" y="401941"/>
                  <a:pt x="5566983" y="305812"/>
                  <a:pt x="5581650" y="266700"/>
                </a:cubicBezTo>
                <a:cubicBezTo>
                  <a:pt x="5591621" y="240110"/>
                  <a:pt x="5609203" y="216867"/>
                  <a:pt x="5619750" y="190500"/>
                </a:cubicBezTo>
                <a:cubicBezTo>
                  <a:pt x="5634665" y="153212"/>
                  <a:pt x="5657850" y="76200"/>
                  <a:pt x="5657850" y="76200"/>
                </a:cubicBezTo>
                <a:cubicBezTo>
                  <a:pt x="5636792" y="13026"/>
                  <a:pt x="5638800" y="39130"/>
                  <a:pt x="5638800" y="0"/>
                </a:cubicBezTo>
              </a:path>
            </a:pathLst>
          </a:custGeom>
          <a:noFill/>
          <a:ln w="571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it-IT" sz="1462"/>
          </a:p>
        </p:txBody>
      </p:sp>
      <p:sp>
        <p:nvSpPr>
          <p:cNvPr id="16389" name="Figura a mano libera 8"/>
          <p:cNvSpPr>
            <a:spLocks noChangeArrowheads="1"/>
          </p:cNvSpPr>
          <p:nvPr/>
        </p:nvSpPr>
        <p:spPr bwMode="auto">
          <a:xfrm>
            <a:off x="6503355" y="2119277"/>
            <a:ext cx="3162157" cy="1992945"/>
          </a:xfrm>
          <a:custGeom>
            <a:avLst/>
            <a:gdLst>
              <a:gd name="T0" fmla="*/ 0 w 3894232"/>
              <a:gd name="T1" fmla="*/ 0 h 2454040"/>
              <a:gd name="T2" fmla="*/ 76194 w 3894232"/>
              <a:gd name="T3" fmla="*/ 133389 h 2454040"/>
              <a:gd name="T4" fmla="*/ 133341 w 3894232"/>
              <a:gd name="T5" fmla="*/ 190554 h 2454040"/>
              <a:gd name="T6" fmla="*/ 152388 w 3894232"/>
              <a:gd name="T7" fmla="*/ 247722 h 2454040"/>
              <a:gd name="T8" fmla="*/ 304779 w 3894232"/>
              <a:gd name="T9" fmla="*/ 342999 h 2454040"/>
              <a:gd name="T10" fmla="*/ 361923 w 3894232"/>
              <a:gd name="T11" fmla="*/ 381108 h 2454040"/>
              <a:gd name="T12" fmla="*/ 400020 w 3894232"/>
              <a:gd name="T13" fmla="*/ 438276 h 2454040"/>
              <a:gd name="T14" fmla="*/ 400020 w 3894232"/>
              <a:gd name="T15" fmla="*/ 762219 h 2454040"/>
              <a:gd name="T16" fmla="*/ 361923 w 3894232"/>
              <a:gd name="T17" fmla="*/ 819384 h 2454040"/>
              <a:gd name="T18" fmla="*/ 247632 w 3894232"/>
              <a:gd name="T19" fmla="*/ 1105218 h 2454040"/>
              <a:gd name="T20" fmla="*/ 209535 w 3894232"/>
              <a:gd name="T21" fmla="*/ 1314828 h 2454040"/>
              <a:gd name="T22" fmla="*/ 133341 w 3894232"/>
              <a:gd name="T23" fmla="*/ 1429161 h 2454040"/>
              <a:gd name="T24" fmla="*/ 133341 w 3894232"/>
              <a:gd name="T25" fmla="*/ 1791213 h 2454040"/>
              <a:gd name="T26" fmla="*/ 190485 w 3894232"/>
              <a:gd name="T27" fmla="*/ 1829325 h 2454040"/>
              <a:gd name="T28" fmla="*/ 361923 w 3894232"/>
              <a:gd name="T29" fmla="*/ 1695936 h 2454040"/>
              <a:gd name="T30" fmla="*/ 419070 w 3894232"/>
              <a:gd name="T31" fmla="*/ 1638771 h 2454040"/>
              <a:gd name="T32" fmla="*/ 533361 w 3894232"/>
              <a:gd name="T33" fmla="*/ 1486326 h 2454040"/>
              <a:gd name="T34" fmla="*/ 590508 w 3894232"/>
              <a:gd name="T35" fmla="*/ 1505382 h 2454040"/>
              <a:gd name="T36" fmla="*/ 647652 w 3894232"/>
              <a:gd name="T37" fmla="*/ 1638771 h 2454040"/>
              <a:gd name="T38" fmla="*/ 647652 w 3894232"/>
              <a:gd name="T39" fmla="*/ 1810269 h 2454040"/>
              <a:gd name="T40" fmla="*/ 704799 w 3894232"/>
              <a:gd name="T41" fmla="*/ 1867437 h 2454040"/>
              <a:gd name="T42" fmla="*/ 838140 w 3894232"/>
              <a:gd name="T43" fmla="*/ 1829325 h 2454040"/>
              <a:gd name="T44" fmla="*/ 895284 w 3894232"/>
              <a:gd name="T45" fmla="*/ 1791213 h 2454040"/>
              <a:gd name="T46" fmla="*/ 1009578 w 3894232"/>
              <a:gd name="T47" fmla="*/ 1753104 h 2454040"/>
              <a:gd name="T48" fmla="*/ 1085772 w 3894232"/>
              <a:gd name="T49" fmla="*/ 1791213 h 2454040"/>
              <a:gd name="T50" fmla="*/ 1276257 w 3894232"/>
              <a:gd name="T51" fmla="*/ 1810269 h 2454040"/>
              <a:gd name="T52" fmla="*/ 1314354 w 3894232"/>
              <a:gd name="T53" fmla="*/ 1867437 h 2454040"/>
              <a:gd name="T54" fmla="*/ 1390551 w 3894232"/>
              <a:gd name="T55" fmla="*/ 2038935 h 2454040"/>
              <a:gd name="T56" fmla="*/ 1485792 w 3894232"/>
              <a:gd name="T57" fmla="*/ 1981767 h 2454040"/>
              <a:gd name="T58" fmla="*/ 1600083 w 3894232"/>
              <a:gd name="T59" fmla="*/ 1943658 h 2454040"/>
              <a:gd name="T60" fmla="*/ 1981056 w 3894232"/>
              <a:gd name="T61" fmla="*/ 1962714 h 2454040"/>
              <a:gd name="T62" fmla="*/ 2038203 w 3894232"/>
              <a:gd name="T63" fmla="*/ 1848381 h 2454040"/>
              <a:gd name="T64" fmla="*/ 2095347 w 3894232"/>
              <a:gd name="T65" fmla="*/ 1791213 h 2454040"/>
              <a:gd name="T66" fmla="*/ 2133445 w 3894232"/>
              <a:gd name="T67" fmla="*/ 1905546 h 2454040"/>
              <a:gd name="T68" fmla="*/ 2152494 w 3894232"/>
              <a:gd name="T69" fmla="*/ 1962714 h 2454040"/>
              <a:gd name="T70" fmla="*/ 2266788 w 3894232"/>
              <a:gd name="T71" fmla="*/ 2038935 h 2454040"/>
              <a:gd name="T72" fmla="*/ 2476321 w 3894232"/>
              <a:gd name="T73" fmla="*/ 2096100 h 2454040"/>
              <a:gd name="T74" fmla="*/ 2514420 w 3894232"/>
              <a:gd name="T75" fmla="*/ 2153268 h 2454040"/>
              <a:gd name="T76" fmla="*/ 2533465 w 3894232"/>
              <a:gd name="T77" fmla="*/ 2420046 h 2454040"/>
              <a:gd name="T78" fmla="*/ 2647758 w 3894232"/>
              <a:gd name="T79" fmla="*/ 2381934 h 2454040"/>
              <a:gd name="T80" fmla="*/ 2857291 w 3894232"/>
              <a:gd name="T81" fmla="*/ 2153268 h 2454040"/>
              <a:gd name="T82" fmla="*/ 3009684 w 3894232"/>
              <a:gd name="T83" fmla="*/ 2019879 h 2454040"/>
              <a:gd name="T84" fmla="*/ 3066828 w 3894232"/>
              <a:gd name="T85" fmla="*/ 2000823 h 2454040"/>
              <a:gd name="T86" fmla="*/ 3219216 w 3894232"/>
              <a:gd name="T87" fmla="*/ 2019879 h 2454040"/>
              <a:gd name="T88" fmla="*/ 3238266 w 3894232"/>
              <a:gd name="T89" fmla="*/ 1943658 h 2454040"/>
              <a:gd name="T90" fmla="*/ 3295411 w 3894232"/>
              <a:gd name="T91" fmla="*/ 1867437 h 2454040"/>
              <a:gd name="T92" fmla="*/ 3333510 w 3894232"/>
              <a:gd name="T93" fmla="*/ 1810269 h 2454040"/>
              <a:gd name="T94" fmla="*/ 3638286 w 3894232"/>
              <a:gd name="T95" fmla="*/ 1524438 h 2454040"/>
              <a:gd name="T96" fmla="*/ 3714480 w 3894232"/>
              <a:gd name="T97" fmla="*/ 1486326 h 2454040"/>
              <a:gd name="T98" fmla="*/ 3809724 w 3894232"/>
              <a:gd name="T99" fmla="*/ 1505382 h 2454040"/>
              <a:gd name="T100" fmla="*/ 3885918 w 3894232"/>
              <a:gd name="T101" fmla="*/ 1524438 h 24540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894232"/>
              <a:gd name="T154" fmla="*/ 0 h 2454040"/>
              <a:gd name="T155" fmla="*/ 3894232 w 3894232"/>
              <a:gd name="T156" fmla="*/ 2454040 h 245404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894232" h="2454040">
                <a:moveTo>
                  <a:pt x="0" y="0"/>
                </a:moveTo>
                <a:cubicBezTo>
                  <a:pt x="23291" y="46581"/>
                  <a:pt x="42542" y="92961"/>
                  <a:pt x="76200" y="133350"/>
                </a:cubicBezTo>
                <a:cubicBezTo>
                  <a:pt x="93447" y="154046"/>
                  <a:pt x="114300" y="171450"/>
                  <a:pt x="133350" y="190500"/>
                </a:cubicBezTo>
                <a:cubicBezTo>
                  <a:pt x="139700" y="209550"/>
                  <a:pt x="139545" y="232224"/>
                  <a:pt x="152400" y="247650"/>
                </a:cubicBezTo>
                <a:cubicBezTo>
                  <a:pt x="193791" y="297319"/>
                  <a:pt x="251656" y="312532"/>
                  <a:pt x="304800" y="342900"/>
                </a:cubicBezTo>
                <a:cubicBezTo>
                  <a:pt x="324679" y="354259"/>
                  <a:pt x="342900" y="368300"/>
                  <a:pt x="361950" y="381000"/>
                </a:cubicBezTo>
                <a:cubicBezTo>
                  <a:pt x="374650" y="400050"/>
                  <a:pt x="389811" y="417672"/>
                  <a:pt x="400050" y="438150"/>
                </a:cubicBezTo>
                <a:cubicBezTo>
                  <a:pt x="448430" y="534909"/>
                  <a:pt x="415447" y="674751"/>
                  <a:pt x="400050" y="762000"/>
                </a:cubicBezTo>
                <a:cubicBezTo>
                  <a:pt x="396071" y="784547"/>
                  <a:pt x="373069" y="799136"/>
                  <a:pt x="361950" y="819150"/>
                </a:cubicBezTo>
                <a:cubicBezTo>
                  <a:pt x="316145" y="901598"/>
                  <a:pt x="264126" y="1014284"/>
                  <a:pt x="247650" y="1104900"/>
                </a:cubicBezTo>
                <a:cubicBezTo>
                  <a:pt x="234950" y="1174750"/>
                  <a:pt x="233179" y="1247502"/>
                  <a:pt x="209550" y="1314450"/>
                </a:cubicBezTo>
                <a:cubicBezTo>
                  <a:pt x="194310" y="1357630"/>
                  <a:pt x="133350" y="1428750"/>
                  <a:pt x="133350" y="1428750"/>
                </a:cubicBezTo>
                <a:cubicBezTo>
                  <a:pt x="125153" y="1518912"/>
                  <a:pt x="94295" y="1693063"/>
                  <a:pt x="133350" y="1790700"/>
                </a:cubicBezTo>
                <a:cubicBezTo>
                  <a:pt x="141853" y="1811958"/>
                  <a:pt x="171450" y="1816100"/>
                  <a:pt x="190500" y="1828800"/>
                </a:cubicBezTo>
                <a:cubicBezTo>
                  <a:pt x="298767" y="1792711"/>
                  <a:pt x="233451" y="1823949"/>
                  <a:pt x="361950" y="1695450"/>
                </a:cubicBezTo>
                <a:cubicBezTo>
                  <a:pt x="381000" y="1676400"/>
                  <a:pt x="402270" y="1659337"/>
                  <a:pt x="419100" y="1638300"/>
                </a:cubicBezTo>
                <a:cubicBezTo>
                  <a:pt x="509603" y="1525172"/>
                  <a:pt x="472746" y="1576881"/>
                  <a:pt x="533400" y="1485900"/>
                </a:cubicBezTo>
                <a:cubicBezTo>
                  <a:pt x="552450" y="1492250"/>
                  <a:pt x="576351" y="1490751"/>
                  <a:pt x="590550" y="1504950"/>
                </a:cubicBezTo>
                <a:cubicBezTo>
                  <a:pt x="614090" y="1528490"/>
                  <a:pt x="636315" y="1604145"/>
                  <a:pt x="647700" y="1638300"/>
                </a:cubicBezTo>
                <a:cubicBezTo>
                  <a:pt x="624735" y="1707194"/>
                  <a:pt x="609384" y="1723538"/>
                  <a:pt x="647700" y="1809750"/>
                </a:cubicBezTo>
                <a:cubicBezTo>
                  <a:pt x="658642" y="1834369"/>
                  <a:pt x="685800" y="1847850"/>
                  <a:pt x="704850" y="1866900"/>
                </a:cubicBezTo>
                <a:cubicBezTo>
                  <a:pt x="729265" y="1860796"/>
                  <a:pt x="810871" y="1842465"/>
                  <a:pt x="838200" y="1828800"/>
                </a:cubicBezTo>
                <a:cubicBezTo>
                  <a:pt x="858678" y="1818561"/>
                  <a:pt x="874428" y="1799999"/>
                  <a:pt x="895350" y="1790700"/>
                </a:cubicBezTo>
                <a:cubicBezTo>
                  <a:pt x="932050" y="1774389"/>
                  <a:pt x="1009650" y="1752600"/>
                  <a:pt x="1009650" y="1752600"/>
                </a:cubicBezTo>
                <a:cubicBezTo>
                  <a:pt x="1035050" y="1765300"/>
                  <a:pt x="1058082" y="1784750"/>
                  <a:pt x="1085850" y="1790700"/>
                </a:cubicBezTo>
                <a:cubicBezTo>
                  <a:pt x="1148250" y="1804071"/>
                  <a:pt x="1215808" y="1789569"/>
                  <a:pt x="1276350" y="1809750"/>
                </a:cubicBezTo>
                <a:cubicBezTo>
                  <a:pt x="1298070" y="1816990"/>
                  <a:pt x="1305151" y="1845978"/>
                  <a:pt x="1314450" y="1866900"/>
                </a:cubicBezTo>
                <a:cubicBezTo>
                  <a:pt x="1405130" y="2070931"/>
                  <a:pt x="1304425" y="1909012"/>
                  <a:pt x="1390650" y="2038350"/>
                </a:cubicBezTo>
                <a:cubicBezTo>
                  <a:pt x="1422400" y="2019300"/>
                  <a:pt x="1452192" y="1996522"/>
                  <a:pt x="1485900" y="1981200"/>
                </a:cubicBezTo>
                <a:cubicBezTo>
                  <a:pt x="1522461" y="1964581"/>
                  <a:pt x="1600200" y="1943100"/>
                  <a:pt x="1600200" y="1943100"/>
                </a:cubicBezTo>
                <a:cubicBezTo>
                  <a:pt x="1711566" y="1961661"/>
                  <a:pt x="1863304" y="2009308"/>
                  <a:pt x="1981200" y="1962150"/>
                </a:cubicBezTo>
                <a:cubicBezTo>
                  <a:pt x="2022075" y="1945800"/>
                  <a:pt x="2019395" y="1876283"/>
                  <a:pt x="2038350" y="1847850"/>
                </a:cubicBezTo>
                <a:cubicBezTo>
                  <a:pt x="2053294" y="1825434"/>
                  <a:pt x="2076450" y="1809750"/>
                  <a:pt x="2095500" y="1790700"/>
                </a:cubicBezTo>
                <a:lnTo>
                  <a:pt x="2133600" y="1905000"/>
                </a:lnTo>
                <a:cubicBezTo>
                  <a:pt x="2139950" y="1924050"/>
                  <a:pt x="2135942" y="1951011"/>
                  <a:pt x="2152650" y="1962150"/>
                </a:cubicBezTo>
                <a:cubicBezTo>
                  <a:pt x="2190750" y="1987550"/>
                  <a:pt x="2222527" y="2027244"/>
                  <a:pt x="2266950" y="2038350"/>
                </a:cubicBezTo>
                <a:cubicBezTo>
                  <a:pt x="2438831" y="2081320"/>
                  <a:pt x="2369674" y="2059891"/>
                  <a:pt x="2476500" y="2095500"/>
                </a:cubicBezTo>
                <a:cubicBezTo>
                  <a:pt x="2489200" y="2114550"/>
                  <a:pt x="2510621" y="2130103"/>
                  <a:pt x="2514600" y="2152650"/>
                </a:cubicBezTo>
                <a:cubicBezTo>
                  <a:pt x="2530089" y="2240420"/>
                  <a:pt x="2488742" y="2342364"/>
                  <a:pt x="2533650" y="2419350"/>
                </a:cubicBezTo>
                <a:cubicBezTo>
                  <a:pt x="2553886" y="2454040"/>
                  <a:pt x="2647950" y="2381250"/>
                  <a:pt x="2647950" y="2381250"/>
                </a:cubicBezTo>
                <a:cubicBezTo>
                  <a:pt x="2730882" y="2256852"/>
                  <a:pt x="2669861" y="2340289"/>
                  <a:pt x="2857500" y="2152650"/>
                </a:cubicBezTo>
                <a:cubicBezTo>
                  <a:pt x="2907444" y="2102706"/>
                  <a:pt x="2947880" y="2058062"/>
                  <a:pt x="3009900" y="2019300"/>
                </a:cubicBezTo>
                <a:cubicBezTo>
                  <a:pt x="3026928" y="2008657"/>
                  <a:pt x="3048000" y="2006600"/>
                  <a:pt x="3067050" y="2000250"/>
                </a:cubicBezTo>
                <a:cubicBezTo>
                  <a:pt x="3116001" y="2032884"/>
                  <a:pt x="3151445" y="2075971"/>
                  <a:pt x="3219450" y="2019300"/>
                </a:cubicBezTo>
                <a:cubicBezTo>
                  <a:pt x="3239563" y="2002539"/>
                  <a:pt x="3226791" y="1966518"/>
                  <a:pt x="3238500" y="1943100"/>
                </a:cubicBezTo>
                <a:cubicBezTo>
                  <a:pt x="3252699" y="1914702"/>
                  <a:pt x="3277196" y="1892736"/>
                  <a:pt x="3295650" y="1866900"/>
                </a:cubicBezTo>
                <a:cubicBezTo>
                  <a:pt x="3308958" y="1848269"/>
                  <a:pt x="3318091" y="1826453"/>
                  <a:pt x="3333750" y="1809750"/>
                </a:cubicBezTo>
                <a:cubicBezTo>
                  <a:pt x="3410782" y="1727582"/>
                  <a:pt x="3520900" y="1591229"/>
                  <a:pt x="3638550" y="1524000"/>
                </a:cubicBezTo>
                <a:cubicBezTo>
                  <a:pt x="3663206" y="1509911"/>
                  <a:pt x="3689350" y="1498600"/>
                  <a:pt x="3714750" y="1485900"/>
                </a:cubicBezTo>
                <a:cubicBezTo>
                  <a:pt x="3746500" y="1492250"/>
                  <a:pt x="3778588" y="1497097"/>
                  <a:pt x="3810000" y="1504950"/>
                </a:cubicBezTo>
                <a:cubicBezTo>
                  <a:pt x="3894232" y="1526008"/>
                  <a:pt x="3840410" y="1524000"/>
                  <a:pt x="3886200" y="1524000"/>
                </a:cubicBezTo>
              </a:path>
            </a:pathLst>
          </a:custGeom>
          <a:noFill/>
          <a:ln w="571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it-IT" sz="1462"/>
          </a:p>
        </p:txBody>
      </p:sp>
      <p:sp>
        <p:nvSpPr>
          <p:cNvPr id="16390" name="Figura a mano libera 9"/>
          <p:cNvSpPr>
            <a:spLocks noChangeArrowheads="1"/>
          </p:cNvSpPr>
          <p:nvPr/>
        </p:nvSpPr>
        <p:spPr bwMode="auto">
          <a:xfrm>
            <a:off x="2837161" y="3631389"/>
            <a:ext cx="4238553" cy="2494404"/>
          </a:xfrm>
          <a:custGeom>
            <a:avLst/>
            <a:gdLst>
              <a:gd name="T0" fmla="*/ 19050 w 4754023"/>
              <a:gd name="T1" fmla="*/ 2309079 h 2897495"/>
              <a:gd name="T2" fmla="*/ 190500 w 4754023"/>
              <a:gd name="T3" fmla="*/ 2270979 h 2897495"/>
              <a:gd name="T4" fmla="*/ 361950 w 4754023"/>
              <a:gd name="T5" fmla="*/ 2404329 h 2897495"/>
              <a:gd name="T6" fmla="*/ 495300 w 4754023"/>
              <a:gd name="T7" fmla="*/ 2423379 h 2897495"/>
              <a:gd name="T8" fmla="*/ 762000 w 4754023"/>
              <a:gd name="T9" fmla="*/ 2366229 h 2897495"/>
              <a:gd name="T10" fmla="*/ 933450 w 4754023"/>
              <a:gd name="T11" fmla="*/ 2175729 h 2897495"/>
              <a:gd name="T12" fmla="*/ 1143000 w 4754023"/>
              <a:gd name="T13" fmla="*/ 2099529 h 2897495"/>
              <a:gd name="T14" fmla="*/ 1295400 w 4754023"/>
              <a:gd name="T15" fmla="*/ 2328129 h 2897495"/>
              <a:gd name="T16" fmla="*/ 1428750 w 4754023"/>
              <a:gd name="T17" fmla="*/ 2518629 h 2897495"/>
              <a:gd name="T18" fmla="*/ 1428750 w 4754023"/>
              <a:gd name="T19" fmla="*/ 2671029 h 2897495"/>
              <a:gd name="T20" fmla="*/ 1714500 w 4754023"/>
              <a:gd name="T21" fmla="*/ 2766279 h 2897495"/>
              <a:gd name="T22" fmla="*/ 1962150 w 4754023"/>
              <a:gd name="T23" fmla="*/ 2861529 h 2897495"/>
              <a:gd name="T24" fmla="*/ 2152650 w 4754023"/>
              <a:gd name="T25" fmla="*/ 2804379 h 2897495"/>
              <a:gd name="T26" fmla="*/ 2495550 w 4754023"/>
              <a:gd name="T27" fmla="*/ 2766279 h 2897495"/>
              <a:gd name="T28" fmla="*/ 2590800 w 4754023"/>
              <a:gd name="T29" fmla="*/ 2671029 h 2897495"/>
              <a:gd name="T30" fmla="*/ 3009900 w 4754023"/>
              <a:gd name="T31" fmla="*/ 2671029 h 2897495"/>
              <a:gd name="T32" fmla="*/ 3086100 w 4754023"/>
              <a:gd name="T33" fmla="*/ 2575779 h 2897495"/>
              <a:gd name="T34" fmla="*/ 3333750 w 4754023"/>
              <a:gd name="T35" fmla="*/ 2575779 h 2897495"/>
              <a:gd name="T36" fmla="*/ 3543300 w 4754023"/>
              <a:gd name="T37" fmla="*/ 2632929 h 2897495"/>
              <a:gd name="T38" fmla="*/ 3657600 w 4754023"/>
              <a:gd name="T39" fmla="*/ 2556729 h 2897495"/>
              <a:gd name="T40" fmla="*/ 3962400 w 4754023"/>
              <a:gd name="T41" fmla="*/ 2442429 h 2897495"/>
              <a:gd name="T42" fmla="*/ 4076700 w 4754023"/>
              <a:gd name="T43" fmla="*/ 2461479 h 2897495"/>
              <a:gd name="T44" fmla="*/ 4419600 w 4754023"/>
              <a:gd name="T45" fmla="*/ 2461479 h 2897495"/>
              <a:gd name="T46" fmla="*/ 4648200 w 4754023"/>
              <a:gd name="T47" fmla="*/ 2385279 h 2897495"/>
              <a:gd name="T48" fmla="*/ 4724400 w 4754023"/>
              <a:gd name="T49" fmla="*/ 2156679 h 2897495"/>
              <a:gd name="T50" fmla="*/ 4629150 w 4754023"/>
              <a:gd name="T51" fmla="*/ 1928079 h 2897495"/>
              <a:gd name="T52" fmla="*/ 4572000 w 4754023"/>
              <a:gd name="T53" fmla="*/ 1661379 h 2897495"/>
              <a:gd name="T54" fmla="*/ 4495800 w 4754023"/>
              <a:gd name="T55" fmla="*/ 1528029 h 2897495"/>
              <a:gd name="T56" fmla="*/ 4400550 w 4754023"/>
              <a:gd name="T57" fmla="*/ 1242279 h 2897495"/>
              <a:gd name="T58" fmla="*/ 4324350 w 4754023"/>
              <a:gd name="T59" fmla="*/ 804129 h 2897495"/>
              <a:gd name="T60" fmla="*/ 4248150 w 4754023"/>
              <a:gd name="T61" fmla="*/ 594579 h 2897495"/>
              <a:gd name="T62" fmla="*/ 4324350 w 4754023"/>
              <a:gd name="T63" fmla="*/ 327879 h 2897495"/>
              <a:gd name="T64" fmla="*/ 4438650 w 4754023"/>
              <a:gd name="T65" fmla="*/ 232629 h 2897495"/>
              <a:gd name="T66" fmla="*/ 4667250 w 4754023"/>
              <a:gd name="T67" fmla="*/ 4029 h 28974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54023"/>
              <a:gd name="T103" fmla="*/ 0 h 2897495"/>
              <a:gd name="T104" fmla="*/ 4754023 w 4754023"/>
              <a:gd name="T105" fmla="*/ 2897495 h 28974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54023" h="2897495">
                <a:moveTo>
                  <a:pt x="0" y="2366229"/>
                </a:moveTo>
                <a:cubicBezTo>
                  <a:pt x="6350" y="2347179"/>
                  <a:pt x="6506" y="2324759"/>
                  <a:pt x="19050" y="2309079"/>
                </a:cubicBezTo>
                <a:cubicBezTo>
                  <a:pt x="45907" y="2275507"/>
                  <a:pt x="95702" y="2264478"/>
                  <a:pt x="133350" y="2251929"/>
                </a:cubicBezTo>
                <a:cubicBezTo>
                  <a:pt x="152400" y="2258279"/>
                  <a:pt x="172539" y="2261999"/>
                  <a:pt x="190500" y="2270979"/>
                </a:cubicBezTo>
                <a:cubicBezTo>
                  <a:pt x="261446" y="2306452"/>
                  <a:pt x="241603" y="2313565"/>
                  <a:pt x="304800" y="2366229"/>
                </a:cubicBezTo>
                <a:cubicBezTo>
                  <a:pt x="322389" y="2380886"/>
                  <a:pt x="342900" y="2391629"/>
                  <a:pt x="361950" y="2404329"/>
                </a:cubicBezTo>
                <a:cubicBezTo>
                  <a:pt x="387350" y="2397979"/>
                  <a:pt x="412231" y="2381576"/>
                  <a:pt x="438150" y="2385279"/>
                </a:cubicBezTo>
                <a:cubicBezTo>
                  <a:pt x="460815" y="2388517"/>
                  <a:pt x="475421" y="2412020"/>
                  <a:pt x="495300" y="2423379"/>
                </a:cubicBezTo>
                <a:cubicBezTo>
                  <a:pt x="561212" y="2461043"/>
                  <a:pt x="564534" y="2459157"/>
                  <a:pt x="628650" y="2480529"/>
                </a:cubicBezTo>
                <a:cubicBezTo>
                  <a:pt x="679497" y="2442393"/>
                  <a:pt x="722200" y="2415979"/>
                  <a:pt x="762000" y="2366229"/>
                </a:cubicBezTo>
                <a:cubicBezTo>
                  <a:pt x="796124" y="2323574"/>
                  <a:pt x="820708" y="2273481"/>
                  <a:pt x="857250" y="2232879"/>
                </a:cubicBezTo>
                <a:cubicBezTo>
                  <a:pt x="878490" y="2209279"/>
                  <a:pt x="909344" y="2196392"/>
                  <a:pt x="933450" y="2175729"/>
                </a:cubicBezTo>
                <a:cubicBezTo>
                  <a:pt x="1041573" y="2083052"/>
                  <a:pt x="933940" y="2146909"/>
                  <a:pt x="1066800" y="2080479"/>
                </a:cubicBezTo>
                <a:cubicBezTo>
                  <a:pt x="1092200" y="2086829"/>
                  <a:pt x="1121826" y="2084130"/>
                  <a:pt x="1143000" y="2099529"/>
                </a:cubicBezTo>
                <a:cubicBezTo>
                  <a:pt x="1193839" y="2136503"/>
                  <a:pt x="1276350" y="2232879"/>
                  <a:pt x="1276350" y="2232879"/>
                </a:cubicBezTo>
                <a:cubicBezTo>
                  <a:pt x="1282700" y="2264629"/>
                  <a:pt x="1271032" y="2306807"/>
                  <a:pt x="1295400" y="2328129"/>
                </a:cubicBezTo>
                <a:cubicBezTo>
                  <a:pt x="1490392" y="2498747"/>
                  <a:pt x="1395743" y="2267207"/>
                  <a:pt x="1447800" y="2423379"/>
                </a:cubicBezTo>
                <a:cubicBezTo>
                  <a:pt x="1441450" y="2455129"/>
                  <a:pt x="1436603" y="2487217"/>
                  <a:pt x="1428750" y="2518629"/>
                </a:cubicBezTo>
                <a:cubicBezTo>
                  <a:pt x="1423880" y="2538110"/>
                  <a:pt x="1409700" y="2555699"/>
                  <a:pt x="1409700" y="2575779"/>
                </a:cubicBezTo>
                <a:cubicBezTo>
                  <a:pt x="1409700" y="2608158"/>
                  <a:pt x="1422400" y="2639279"/>
                  <a:pt x="1428750" y="2671029"/>
                </a:cubicBezTo>
                <a:cubicBezTo>
                  <a:pt x="1460500" y="2664679"/>
                  <a:pt x="1491621" y="2651979"/>
                  <a:pt x="1524000" y="2651979"/>
                </a:cubicBezTo>
                <a:cubicBezTo>
                  <a:pt x="1608916" y="2651979"/>
                  <a:pt x="1654717" y="2713139"/>
                  <a:pt x="1714500" y="2766279"/>
                </a:cubicBezTo>
                <a:cubicBezTo>
                  <a:pt x="1734636" y="2784177"/>
                  <a:pt x="1749234" y="2808485"/>
                  <a:pt x="1771650" y="2823429"/>
                </a:cubicBezTo>
                <a:cubicBezTo>
                  <a:pt x="1807922" y="2847610"/>
                  <a:pt x="1950857" y="2859916"/>
                  <a:pt x="1962150" y="2861529"/>
                </a:cubicBezTo>
                <a:cubicBezTo>
                  <a:pt x="2070049" y="2897495"/>
                  <a:pt x="1971304" y="2883512"/>
                  <a:pt x="2076450" y="2823429"/>
                </a:cubicBezTo>
                <a:cubicBezTo>
                  <a:pt x="2099182" y="2810439"/>
                  <a:pt x="2127250" y="2810729"/>
                  <a:pt x="2152650" y="2804379"/>
                </a:cubicBezTo>
                <a:cubicBezTo>
                  <a:pt x="2178050" y="2810729"/>
                  <a:pt x="2202735" y="2825294"/>
                  <a:pt x="2228850" y="2823429"/>
                </a:cubicBezTo>
                <a:cubicBezTo>
                  <a:pt x="2289379" y="2819106"/>
                  <a:pt x="2419454" y="2785303"/>
                  <a:pt x="2495550" y="2766279"/>
                </a:cubicBezTo>
                <a:cubicBezTo>
                  <a:pt x="2514600" y="2753579"/>
                  <a:pt x="2536511" y="2744368"/>
                  <a:pt x="2552700" y="2728179"/>
                </a:cubicBezTo>
                <a:cubicBezTo>
                  <a:pt x="2568889" y="2711990"/>
                  <a:pt x="2568786" y="2677319"/>
                  <a:pt x="2590800" y="2671029"/>
                </a:cubicBezTo>
                <a:cubicBezTo>
                  <a:pt x="2621933" y="2662134"/>
                  <a:pt x="2654300" y="2683729"/>
                  <a:pt x="2686050" y="2690079"/>
                </a:cubicBezTo>
                <a:cubicBezTo>
                  <a:pt x="2794000" y="2683729"/>
                  <a:pt x="2905708" y="2699971"/>
                  <a:pt x="3009900" y="2671029"/>
                </a:cubicBezTo>
                <a:cubicBezTo>
                  <a:pt x="3035127" y="2664022"/>
                  <a:pt x="3012594" y="2615273"/>
                  <a:pt x="3028950" y="2594829"/>
                </a:cubicBezTo>
                <a:cubicBezTo>
                  <a:pt x="3041494" y="2579149"/>
                  <a:pt x="3066792" y="2581296"/>
                  <a:pt x="3086100" y="2575779"/>
                </a:cubicBezTo>
                <a:cubicBezTo>
                  <a:pt x="3253542" y="2527939"/>
                  <a:pt x="3082424" y="2583354"/>
                  <a:pt x="3219450" y="2537679"/>
                </a:cubicBezTo>
                <a:cubicBezTo>
                  <a:pt x="3257550" y="2550379"/>
                  <a:pt x="3294369" y="2567903"/>
                  <a:pt x="3333750" y="2575779"/>
                </a:cubicBezTo>
                <a:cubicBezTo>
                  <a:pt x="3365500" y="2582129"/>
                  <a:pt x="3397762" y="2586310"/>
                  <a:pt x="3429000" y="2594829"/>
                </a:cubicBezTo>
                <a:cubicBezTo>
                  <a:pt x="3467746" y="2605396"/>
                  <a:pt x="3543300" y="2632929"/>
                  <a:pt x="3543300" y="2632929"/>
                </a:cubicBezTo>
                <a:cubicBezTo>
                  <a:pt x="3568700" y="2626579"/>
                  <a:pt x="3597715" y="2628402"/>
                  <a:pt x="3619500" y="2613879"/>
                </a:cubicBezTo>
                <a:cubicBezTo>
                  <a:pt x="3638550" y="2601179"/>
                  <a:pt x="3640217" y="2571629"/>
                  <a:pt x="3657600" y="2556729"/>
                </a:cubicBezTo>
                <a:cubicBezTo>
                  <a:pt x="3685713" y="2532632"/>
                  <a:pt x="3719142" y="2514901"/>
                  <a:pt x="3752850" y="2499579"/>
                </a:cubicBezTo>
                <a:cubicBezTo>
                  <a:pt x="3852751" y="2454170"/>
                  <a:pt x="3864143" y="2466993"/>
                  <a:pt x="3962400" y="2442429"/>
                </a:cubicBezTo>
                <a:cubicBezTo>
                  <a:pt x="3981881" y="2437559"/>
                  <a:pt x="4000500" y="2429729"/>
                  <a:pt x="4019550" y="2423379"/>
                </a:cubicBezTo>
                <a:cubicBezTo>
                  <a:pt x="4038600" y="2436079"/>
                  <a:pt x="4055778" y="2452180"/>
                  <a:pt x="4076700" y="2461479"/>
                </a:cubicBezTo>
                <a:cubicBezTo>
                  <a:pt x="4280731" y="2552159"/>
                  <a:pt x="4118812" y="2451454"/>
                  <a:pt x="4248150" y="2537679"/>
                </a:cubicBezTo>
                <a:cubicBezTo>
                  <a:pt x="4535790" y="2496588"/>
                  <a:pt x="4289477" y="2565577"/>
                  <a:pt x="4419600" y="2461479"/>
                </a:cubicBezTo>
                <a:cubicBezTo>
                  <a:pt x="4432704" y="2450996"/>
                  <a:pt x="4547083" y="2425335"/>
                  <a:pt x="4552950" y="2423379"/>
                </a:cubicBezTo>
                <a:cubicBezTo>
                  <a:pt x="4585391" y="2412565"/>
                  <a:pt x="4616450" y="2397979"/>
                  <a:pt x="4648200" y="2385279"/>
                </a:cubicBezTo>
                <a:cubicBezTo>
                  <a:pt x="4660900" y="2366229"/>
                  <a:pt x="4676061" y="2348607"/>
                  <a:pt x="4686300" y="2328129"/>
                </a:cubicBezTo>
                <a:cubicBezTo>
                  <a:pt x="4709748" y="2281232"/>
                  <a:pt x="4717083" y="2200579"/>
                  <a:pt x="4724400" y="2156679"/>
                </a:cubicBezTo>
                <a:cubicBezTo>
                  <a:pt x="4673691" y="1852424"/>
                  <a:pt x="4754023" y="2163014"/>
                  <a:pt x="4648200" y="2004279"/>
                </a:cubicBezTo>
                <a:cubicBezTo>
                  <a:pt x="4633677" y="1982494"/>
                  <a:pt x="4633834" y="1953838"/>
                  <a:pt x="4629150" y="1928079"/>
                </a:cubicBezTo>
                <a:cubicBezTo>
                  <a:pt x="4621118" y="1883902"/>
                  <a:pt x="4618132" y="1838906"/>
                  <a:pt x="4610100" y="1794729"/>
                </a:cubicBezTo>
                <a:cubicBezTo>
                  <a:pt x="4586345" y="1664074"/>
                  <a:pt x="4599203" y="1770191"/>
                  <a:pt x="4572000" y="1661379"/>
                </a:cubicBezTo>
                <a:cubicBezTo>
                  <a:pt x="4564147" y="1629967"/>
                  <a:pt x="4569014" y="1594242"/>
                  <a:pt x="4552950" y="1566129"/>
                </a:cubicBezTo>
                <a:cubicBezTo>
                  <a:pt x="4541591" y="1546250"/>
                  <a:pt x="4514850" y="1540729"/>
                  <a:pt x="4495800" y="1528029"/>
                </a:cubicBezTo>
                <a:cubicBezTo>
                  <a:pt x="4457453" y="1470508"/>
                  <a:pt x="4438241" y="1450194"/>
                  <a:pt x="4419600" y="1375629"/>
                </a:cubicBezTo>
                <a:cubicBezTo>
                  <a:pt x="4408710" y="1332068"/>
                  <a:pt x="4406900" y="1286729"/>
                  <a:pt x="4400550" y="1242279"/>
                </a:cubicBezTo>
                <a:cubicBezTo>
                  <a:pt x="4400414" y="1240246"/>
                  <a:pt x="4393076" y="942947"/>
                  <a:pt x="4362450" y="861279"/>
                </a:cubicBezTo>
                <a:cubicBezTo>
                  <a:pt x="4354411" y="839842"/>
                  <a:pt x="4334589" y="824607"/>
                  <a:pt x="4324350" y="804129"/>
                </a:cubicBezTo>
                <a:cubicBezTo>
                  <a:pt x="4309057" y="773543"/>
                  <a:pt x="4297936" y="741016"/>
                  <a:pt x="4286250" y="708879"/>
                </a:cubicBezTo>
                <a:cubicBezTo>
                  <a:pt x="4272525" y="671136"/>
                  <a:pt x="4248150" y="594579"/>
                  <a:pt x="4248150" y="594579"/>
                </a:cubicBezTo>
                <a:cubicBezTo>
                  <a:pt x="4254500" y="550129"/>
                  <a:pt x="4259168" y="505406"/>
                  <a:pt x="4267200" y="461229"/>
                </a:cubicBezTo>
                <a:cubicBezTo>
                  <a:pt x="4276916" y="407793"/>
                  <a:pt x="4284746" y="367483"/>
                  <a:pt x="4324350" y="327879"/>
                </a:cubicBezTo>
                <a:cubicBezTo>
                  <a:pt x="4340539" y="311690"/>
                  <a:pt x="4363911" y="304436"/>
                  <a:pt x="4381500" y="289779"/>
                </a:cubicBezTo>
                <a:cubicBezTo>
                  <a:pt x="4402196" y="272532"/>
                  <a:pt x="4420628" y="252654"/>
                  <a:pt x="4438650" y="232629"/>
                </a:cubicBezTo>
                <a:cubicBezTo>
                  <a:pt x="4477814" y="189114"/>
                  <a:pt x="4506115" y="134405"/>
                  <a:pt x="4552950" y="99279"/>
                </a:cubicBezTo>
                <a:cubicBezTo>
                  <a:pt x="4685322" y="0"/>
                  <a:pt x="4667250" y="127502"/>
                  <a:pt x="4667250" y="4029"/>
                </a:cubicBezTo>
              </a:path>
            </a:pathLst>
          </a:custGeom>
          <a:noFill/>
          <a:ln w="57150" algn="ctr">
            <a:solidFill>
              <a:srgbClr val="FA041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it-IT" sz="1462"/>
          </a:p>
        </p:txBody>
      </p:sp>
      <p:sp>
        <p:nvSpPr>
          <p:cNvPr id="16391" name="Text Box 7"/>
          <p:cNvSpPr txBox="1">
            <a:spLocks noChangeArrowheads="1"/>
          </p:cNvSpPr>
          <p:nvPr/>
        </p:nvSpPr>
        <p:spPr bwMode="auto">
          <a:xfrm>
            <a:off x="3378582" y="36095"/>
            <a:ext cx="5081840" cy="54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it-IT" sz="2923" b="1">
                <a:solidFill>
                  <a:srgbClr val="3333FF"/>
                </a:solidFill>
              </a:rPr>
              <a:t>The puzzle of pathogenesis</a:t>
            </a:r>
          </a:p>
        </p:txBody>
      </p:sp>
      <p:sp>
        <p:nvSpPr>
          <p:cNvPr id="16393" name="Line 9"/>
          <p:cNvSpPr>
            <a:spLocks noChangeShapeType="1"/>
          </p:cNvSpPr>
          <p:nvPr/>
        </p:nvSpPr>
        <p:spPr bwMode="auto">
          <a:xfrm flipV="1">
            <a:off x="7147904" y="4890837"/>
            <a:ext cx="0" cy="993895"/>
          </a:xfrm>
          <a:prstGeom prst="line">
            <a:avLst/>
          </a:prstGeom>
          <a:noFill/>
          <a:ln w="212725">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sz="1462"/>
          </a:p>
        </p:txBody>
      </p:sp>
    </p:spTree>
    <p:extLst>
      <p:ext uri="{BB962C8B-B14F-4D97-AF65-F5344CB8AC3E}">
        <p14:creationId xmlns:p14="http://schemas.microsoft.com/office/powerpoint/2010/main" val="2612132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22" y="0"/>
            <a:ext cx="10292156" cy="679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4634163" y="6410684"/>
            <a:ext cx="4953600" cy="31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it-IT" sz="1462" b="1">
                <a:solidFill>
                  <a:srgbClr val="003399"/>
                </a:solidFill>
                <a:latin typeface="Comic Sans MS" panose="030F0702030302020204" pitchFamily="66" charset="0"/>
              </a:rPr>
              <a:t>Jenneck C et al. Ann Allergy Asthma Immunol</a:t>
            </a:r>
            <a:r>
              <a:rPr lang="it-IT" sz="1462" b="1">
                <a:solidFill>
                  <a:schemeClr val="bg1"/>
                </a:solidFill>
                <a:latin typeface="Comic Sans MS" panose="030F0702030302020204" pitchFamily="66" charset="0"/>
              </a:rPr>
              <a:t> 2007</a:t>
            </a:r>
          </a:p>
        </p:txBody>
      </p:sp>
      <p:sp>
        <p:nvSpPr>
          <p:cNvPr id="17412" name="AutoShape 6"/>
          <p:cNvSpPr>
            <a:spLocks noChangeArrowheads="1"/>
          </p:cNvSpPr>
          <p:nvPr/>
        </p:nvSpPr>
        <p:spPr bwMode="auto">
          <a:xfrm>
            <a:off x="3990904" y="4130269"/>
            <a:ext cx="247507" cy="556890"/>
          </a:xfrm>
          <a:prstGeom prst="upArrow">
            <a:avLst>
              <a:gd name="adj1" fmla="val 50000"/>
              <a:gd name="adj2" fmla="val 56250"/>
            </a:avLst>
          </a:prstGeom>
          <a:solidFill>
            <a:srgbClr val="FA0410"/>
          </a:solidFill>
          <a:ln w="12700">
            <a:solidFill>
              <a:schemeClr val="tx1"/>
            </a:solidFill>
            <a:miter lim="800000"/>
            <a:headEnd type="none" w="sm" len="sm"/>
            <a:tailEnd type="none" w="sm" len="sm"/>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it-IT" sz="1949">
              <a:solidFill>
                <a:srgbClr val="FA0410"/>
              </a:solidFill>
            </a:endParaRPr>
          </a:p>
        </p:txBody>
      </p:sp>
      <p:sp>
        <p:nvSpPr>
          <p:cNvPr id="17413" name="Line 8"/>
          <p:cNvSpPr>
            <a:spLocks noChangeShapeType="1"/>
          </p:cNvSpPr>
          <p:nvPr/>
        </p:nvSpPr>
        <p:spPr bwMode="auto">
          <a:xfrm flipH="1">
            <a:off x="7500027" y="2825703"/>
            <a:ext cx="643259" cy="759279"/>
          </a:xfrm>
          <a:prstGeom prst="line">
            <a:avLst/>
          </a:prstGeom>
          <a:noFill/>
          <a:ln w="34925">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it-IT" sz="1462"/>
          </a:p>
        </p:txBody>
      </p:sp>
      <p:sp>
        <p:nvSpPr>
          <p:cNvPr id="17414" name="Oval 10"/>
          <p:cNvSpPr>
            <a:spLocks noChangeArrowheads="1"/>
          </p:cNvSpPr>
          <p:nvPr/>
        </p:nvSpPr>
        <p:spPr bwMode="auto">
          <a:xfrm>
            <a:off x="3347644" y="3487010"/>
            <a:ext cx="3274308" cy="2807655"/>
          </a:xfrm>
          <a:prstGeom prst="ellipse">
            <a:avLst/>
          </a:prstGeom>
          <a:noFill/>
          <a:ln w="762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t-IT" sz="1949"/>
          </a:p>
        </p:txBody>
      </p:sp>
      <p:sp>
        <p:nvSpPr>
          <p:cNvPr id="7" name="Line 20"/>
          <p:cNvSpPr>
            <a:spLocks noChangeShapeType="1"/>
          </p:cNvSpPr>
          <p:nvPr/>
        </p:nvSpPr>
        <p:spPr bwMode="auto">
          <a:xfrm flipH="1">
            <a:off x="8025780" y="3662327"/>
            <a:ext cx="466653" cy="699980"/>
          </a:xfrm>
          <a:prstGeom prst="line">
            <a:avLst/>
          </a:prstGeom>
          <a:noFill/>
          <a:ln w="200025">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sz="1462"/>
          </a:p>
        </p:txBody>
      </p:sp>
      <p:sp>
        <p:nvSpPr>
          <p:cNvPr id="8" name="Freccia in su 7"/>
          <p:cNvSpPr/>
          <p:nvPr/>
        </p:nvSpPr>
        <p:spPr bwMode="auto">
          <a:xfrm rot="15268614">
            <a:off x="9383049" y="351818"/>
            <a:ext cx="526254" cy="1344871"/>
          </a:xfrm>
          <a:prstGeom prst="upArrow">
            <a:avLst/>
          </a:prstGeom>
          <a:solidFill>
            <a:srgbClr val="FF0000"/>
          </a:solidFill>
          <a:ln w="12700" cap="flat" cmpd="sng" algn="ctr">
            <a:noFill/>
            <a:prstDash val="solid"/>
            <a:round/>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lstStyle/>
          <a:p>
            <a:pPr>
              <a:defRPr/>
            </a:pPr>
            <a:endParaRPr lang="it-IT" sz="1462">
              <a:latin typeface="Arial" charset="0"/>
            </a:endParaRPr>
          </a:p>
        </p:txBody>
      </p:sp>
      <p:sp>
        <p:nvSpPr>
          <p:cNvPr id="9" name="CasellaDiTesto 5"/>
          <p:cNvSpPr txBox="1">
            <a:spLocks noChangeArrowheads="1"/>
          </p:cNvSpPr>
          <p:nvPr/>
        </p:nvSpPr>
        <p:spPr bwMode="auto">
          <a:xfrm>
            <a:off x="9780241" y="293204"/>
            <a:ext cx="888385" cy="4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it-IT" sz="2598" b="1">
                <a:solidFill>
                  <a:srgbClr val="FF0000"/>
                </a:solidFill>
              </a:rPr>
              <a:t>ASA</a:t>
            </a:r>
          </a:p>
        </p:txBody>
      </p:sp>
      <p:sp>
        <p:nvSpPr>
          <p:cNvPr id="10" name="Meno 9"/>
          <p:cNvSpPr/>
          <p:nvPr/>
        </p:nvSpPr>
        <p:spPr bwMode="auto">
          <a:xfrm>
            <a:off x="9253000" y="468521"/>
            <a:ext cx="585250" cy="175317"/>
          </a:xfrm>
          <a:prstGeom prst="mathMinus">
            <a:avLst/>
          </a:prstGeom>
          <a:solidFill>
            <a:srgbClr val="FF0000"/>
          </a:solidFill>
          <a:ln w="12700" cap="flat" cmpd="sng" algn="ctr">
            <a:solidFill>
              <a:srgbClr val="FF0000"/>
            </a:solidFill>
            <a:prstDash val="solid"/>
            <a:round/>
            <a:headEnd type="none" w="sm" len="sm"/>
            <a:tailEnd type="none" w="sm" len="sm"/>
          </a:ln>
          <a:effectLst/>
        </p:spPr>
        <p:txBody>
          <a:bodyPr wrap="none"/>
          <a:lstStyle/>
          <a:p>
            <a:pPr>
              <a:defRPr/>
            </a:pPr>
            <a:endParaRPr lang="it-IT" sz="1462">
              <a:latin typeface="Arial" charset="0"/>
            </a:endParaRPr>
          </a:p>
        </p:txBody>
      </p:sp>
      <p:grpSp>
        <p:nvGrpSpPr>
          <p:cNvPr id="11" name="Freccia in su 4"/>
          <p:cNvGrpSpPr>
            <a:grpSpLocks/>
          </p:cNvGrpSpPr>
          <p:nvPr/>
        </p:nvGrpSpPr>
        <p:grpSpPr bwMode="auto">
          <a:xfrm>
            <a:off x="8961664" y="703137"/>
            <a:ext cx="1668092" cy="1004208"/>
            <a:chOff x="6213" y="826"/>
            <a:chExt cx="1294" cy="779"/>
          </a:xfrm>
        </p:grpSpPr>
        <p:pic>
          <p:nvPicPr>
            <p:cNvPr id="12" name="Freccia in su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 y="826"/>
              <a:ext cx="1294" cy="7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2"/>
            <p:cNvSpPr txBox="1">
              <a:spLocks noChangeArrowheads="1"/>
            </p:cNvSpPr>
            <p:nvPr/>
          </p:nvSpPr>
          <p:spPr bwMode="auto">
            <a:xfrm rot="15268614">
              <a:off x="6693" y="611"/>
              <a:ext cx="204"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t-IT" sz="1949"/>
            </a:p>
          </p:txBody>
        </p:sp>
      </p:grpSp>
      <p:sp>
        <p:nvSpPr>
          <p:cNvPr id="14" name="Meno 13"/>
          <p:cNvSpPr/>
          <p:nvPr/>
        </p:nvSpPr>
        <p:spPr bwMode="auto">
          <a:xfrm>
            <a:off x="7821656" y="3497323"/>
            <a:ext cx="585250" cy="175317"/>
          </a:xfrm>
          <a:prstGeom prst="mathMinus">
            <a:avLst/>
          </a:prstGeom>
          <a:solidFill>
            <a:srgbClr val="FF0000"/>
          </a:solidFill>
          <a:ln w="12700" cap="flat" cmpd="sng" algn="ctr">
            <a:solidFill>
              <a:srgbClr val="FF0000"/>
            </a:solidFill>
            <a:prstDash val="solid"/>
            <a:round/>
            <a:headEnd type="none" w="sm" len="sm"/>
            <a:tailEnd type="none" w="sm" len="sm"/>
          </a:ln>
          <a:effectLst/>
        </p:spPr>
        <p:txBody>
          <a:bodyPr wrap="none"/>
          <a:lstStyle/>
          <a:p>
            <a:pPr>
              <a:defRPr/>
            </a:pPr>
            <a:endParaRPr lang="it-IT" sz="1462">
              <a:latin typeface="Arial" charset="0"/>
            </a:endParaRPr>
          </a:p>
        </p:txBody>
      </p:sp>
    </p:spTree>
    <p:extLst>
      <p:ext uri="{BB962C8B-B14F-4D97-AF65-F5344CB8AC3E}">
        <p14:creationId xmlns:p14="http://schemas.microsoft.com/office/powerpoint/2010/main" val="370374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922" y="-79924"/>
            <a:ext cx="10292156" cy="679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4634163" y="6410684"/>
            <a:ext cx="4953600" cy="31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it-IT" sz="1462" b="1">
                <a:solidFill>
                  <a:srgbClr val="003399"/>
                </a:solidFill>
                <a:latin typeface="Comic Sans MS" panose="030F0702030302020204" pitchFamily="66" charset="0"/>
              </a:rPr>
              <a:t>Jenneck C et al. Ann Allergy Asthma Immunol</a:t>
            </a:r>
            <a:r>
              <a:rPr lang="it-IT" sz="1462" b="1">
                <a:solidFill>
                  <a:schemeClr val="bg1"/>
                </a:solidFill>
                <a:latin typeface="Comic Sans MS" panose="030F0702030302020204" pitchFamily="66" charset="0"/>
              </a:rPr>
              <a:t> 2007</a:t>
            </a:r>
          </a:p>
        </p:txBody>
      </p:sp>
      <p:sp>
        <p:nvSpPr>
          <p:cNvPr id="5" name="Freccia in su 4"/>
          <p:cNvSpPr/>
          <p:nvPr/>
        </p:nvSpPr>
        <p:spPr bwMode="auto">
          <a:xfrm rot="15268614">
            <a:off x="9383050" y="739258"/>
            <a:ext cx="526254" cy="1344871"/>
          </a:xfrm>
          <a:prstGeom prst="upArrow">
            <a:avLst/>
          </a:prstGeom>
          <a:solidFill>
            <a:srgbClr val="FF0000"/>
          </a:solidFill>
          <a:ln w="12700" cap="flat" cmpd="sng" algn="ctr">
            <a:noFill/>
            <a:prstDash val="solid"/>
            <a:round/>
            <a:headEnd type="none" w="sm" len="sm"/>
            <a:tailEnd type="none" w="sm" len="sm"/>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lstStyle/>
          <a:p>
            <a:pPr>
              <a:defRPr/>
            </a:pPr>
            <a:endParaRPr lang="it-IT" sz="1462">
              <a:latin typeface="Arial" charset="0"/>
            </a:endParaRPr>
          </a:p>
        </p:txBody>
      </p:sp>
      <p:sp>
        <p:nvSpPr>
          <p:cNvPr id="38919" name="CasellaDiTesto 5"/>
          <p:cNvSpPr txBox="1">
            <a:spLocks noChangeArrowheads="1"/>
          </p:cNvSpPr>
          <p:nvPr/>
        </p:nvSpPr>
        <p:spPr bwMode="auto">
          <a:xfrm>
            <a:off x="9780242" y="680644"/>
            <a:ext cx="888385" cy="4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it-IT" sz="2598" b="1">
                <a:solidFill>
                  <a:srgbClr val="FF0000"/>
                </a:solidFill>
              </a:rPr>
              <a:t>ASA</a:t>
            </a:r>
          </a:p>
        </p:txBody>
      </p:sp>
      <p:sp>
        <p:nvSpPr>
          <p:cNvPr id="7" name="Meno 6"/>
          <p:cNvSpPr/>
          <p:nvPr/>
        </p:nvSpPr>
        <p:spPr bwMode="auto">
          <a:xfrm>
            <a:off x="9253001" y="855961"/>
            <a:ext cx="585250" cy="175317"/>
          </a:xfrm>
          <a:prstGeom prst="mathMinus">
            <a:avLst/>
          </a:prstGeom>
          <a:solidFill>
            <a:srgbClr val="FF0000"/>
          </a:solidFill>
          <a:ln w="12700" cap="flat" cmpd="sng" algn="ctr">
            <a:solidFill>
              <a:srgbClr val="FF0000"/>
            </a:solidFill>
            <a:prstDash val="solid"/>
            <a:round/>
            <a:headEnd type="none" w="sm" len="sm"/>
            <a:tailEnd type="none" w="sm" len="sm"/>
          </a:ln>
          <a:effectLst/>
        </p:spPr>
        <p:txBody>
          <a:bodyPr wrap="none"/>
          <a:lstStyle/>
          <a:p>
            <a:pPr>
              <a:defRPr/>
            </a:pPr>
            <a:endParaRPr lang="it-IT" sz="1462">
              <a:latin typeface="Arial" charset="0"/>
            </a:endParaRPr>
          </a:p>
        </p:txBody>
      </p:sp>
    </p:spTree>
    <p:extLst>
      <p:ext uri="{BB962C8B-B14F-4D97-AF65-F5344CB8AC3E}">
        <p14:creationId xmlns:p14="http://schemas.microsoft.com/office/powerpoint/2010/main" val="2091814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https://onlinelibrary.wiley.com/cms/asset/b92a6300-c641-4352-88b4-89df497d2bd3/all.2013.68.issue-10.cov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364" y="17285"/>
            <a:ext cx="1085850" cy="1188466"/>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3415214" y="1966343"/>
            <a:ext cx="5393328" cy="4814912"/>
          </a:xfrm>
          <a:prstGeom prst="rect">
            <a:avLst/>
          </a:prstGeom>
          <a:ln>
            <a:solidFill>
              <a:schemeClr val="tx1"/>
            </a:solidFill>
          </a:ln>
        </p:spPr>
      </p:pic>
      <p:sp>
        <p:nvSpPr>
          <p:cNvPr id="3" name="Rettangolo 2"/>
          <p:cNvSpPr/>
          <p:nvPr/>
        </p:nvSpPr>
        <p:spPr>
          <a:xfrm>
            <a:off x="4283064" y="1482793"/>
            <a:ext cx="3062313" cy="369332"/>
          </a:xfrm>
          <a:prstGeom prst="rect">
            <a:avLst/>
          </a:prstGeom>
        </p:spPr>
        <p:txBody>
          <a:bodyPr wrap="none">
            <a:spAutoFit/>
          </a:bodyPr>
          <a:lstStyle/>
          <a:p>
            <a:r>
              <a:rPr lang="en-US" dirty="0" err="1"/>
              <a:t>Samter’s</a:t>
            </a:r>
            <a:r>
              <a:rPr lang="en-US" dirty="0"/>
              <a:t> Triad: State of the Art</a:t>
            </a:r>
            <a:endParaRPr lang="it-IT" dirty="0"/>
          </a:p>
        </p:txBody>
      </p:sp>
      <p:pic>
        <p:nvPicPr>
          <p:cNvPr id="4" name="Immagine 3"/>
          <p:cNvPicPr>
            <a:picLocks noChangeAspect="1"/>
          </p:cNvPicPr>
          <p:nvPr/>
        </p:nvPicPr>
        <p:blipFill>
          <a:blip r:embed="rId4"/>
          <a:stretch>
            <a:fillRect/>
          </a:stretch>
        </p:blipFill>
        <p:spPr>
          <a:xfrm>
            <a:off x="2062382" y="205486"/>
            <a:ext cx="8538982" cy="1000265"/>
          </a:xfrm>
          <a:prstGeom prst="rect">
            <a:avLst/>
          </a:prstGeom>
          <a:ln>
            <a:solidFill>
              <a:schemeClr val="tx1"/>
            </a:solidFill>
          </a:ln>
        </p:spPr>
      </p:pic>
      <p:sp>
        <p:nvSpPr>
          <p:cNvPr id="6" name="CasellaDiTesto 5"/>
          <p:cNvSpPr txBox="1"/>
          <p:nvPr/>
        </p:nvSpPr>
        <p:spPr>
          <a:xfrm>
            <a:off x="7848909" y="966078"/>
            <a:ext cx="3692769" cy="307777"/>
          </a:xfrm>
          <a:prstGeom prst="rect">
            <a:avLst/>
          </a:prstGeom>
          <a:noFill/>
        </p:spPr>
        <p:txBody>
          <a:bodyPr wrap="square" rtlCol="0">
            <a:spAutoFit/>
          </a:bodyPr>
          <a:lstStyle/>
          <a:p>
            <a:r>
              <a:rPr lang="en-US" sz="1400" dirty="0"/>
              <a:t>Allergy 68 (2013) 1219–1232 © 2013</a:t>
            </a:r>
            <a:endParaRPr lang="it-IT" sz="1400" dirty="0"/>
          </a:p>
        </p:txBody>
      </p:sp>
    </p:spTree>
    <p:extLst>
      <p:ext uri="{BB962C8B-B14F-4D97-AF65-F5344CB8AC3E}">
        <p14:creationId xmlns:p14="http://schemas.microsoft.com/office/powerpoint/2010/main" val="5332397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67" name="Group 1"/>
          <p:cNvGrpSpPr/>
          <p:nvPr/>
        </p:nvGrpSpPr>
        <p:grpSpPr>
          <a:xfrm>
            <a:off x="1709640" y="38160"/>
            <a:ext cx="9327960" cy="541440"/>
            <a:chOff x="1709640" y="38160"/>
            <a:chExt cx="9327960" cy="541440"/>
          </a:xfrm>
        </p:grpSpPr>
        <p:pic>
          <p:nvPicPr>
            <p:cNvPr id="468" name="Text Box 12"/>
            <p:cNvPicPr/>
            <p:nvPr/>
          </p:nvPicPr>
          <p:blipFill>
            <a:blip r:embed="rId3"/>
            <a:stretch/>
          </p:blipFill>
          <p:spPr>
            <a:xfrm>
              <a:off x="1709640" y="38160"/>
              <a:ext cx="9327960" cy="541440"/>
            </a:xfrm>
            <a:prstGeom prst="rect">
              <a:avLst/>
            </a:prstGeom>
            <a:ln w="0">
              <a:noFill/>
            </a:ln>
          </p:spPr>
        </p:pic>
        <p:sp>
          <p:nvSpPr>
            <p:cNvPr id="469" name="CustomShape 2"/>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470" name="CustomShape 3"/>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grpSp>
        <p:nvGrpSpPr>
          <p:cNvPr id="471" name="Group 4"/>
          <p:cNvGrpSpPr/>
          <p:nvPr/>
        </p:nvGrpSpPr>
        <p:grpSpPr>
          <a:xfrm>
            <a:off x="696595" y="987323"/>
            <a:ext cx="11782276" cy="6282802"/>
            <a:chOff x="5551560" y="1654200"/>
            <a:chExt cx="6105240" cy="2904840"/>
          </a:xfrm>
        </p:grpSpPr>
        <p:pic>
          <p:nvPicPr>
            <p:cNvPr id="472" name="Picture 2"/>
            <p:cNvPicPr/>
            <p:nvPr/>
          </p:nvPicPr>
          <p:blipFill>
            <a:blip r:embed="rId4"/>
            <a:stretch/>
          </p:blipFill>
          <p:spPr>
            <a:xfrm>
              <a:off x="5551560" y="1654200"/>
              <a:ext cx="6105240" cy="2904840"/>
            </a:xfrm>
            <a:prstGeom prst="rect">
              <a:avLst/>
            </a:prstGeom>
            <a:ln w="0">
              <a:noFill/>
            </a:ln>
          </p:spPr>
        </p:pic>
        <p:sp>
          <p:nvSpPr>
            <p:cNvPr id="473" name="CustomShape 5"/>
            <p:cNvSpPr/>
            <p:nvPr/>
          </p:nvSpPr>
          <p:spPr>
            <a:xfrm>
              <a:off x="5657400" y="1758240"/>
              <a:ext cx="5526720" cy="361440"/>
            </a:xfrm>
            <a:prstGeom prst="rect">
              <a:avLst/>
            </a:prstGeom>
            <a:noFill/>
            <a:ln w="0">
              <a:noFill/>
            </a:ln>
          </p:spPr>
          <p:style>
            <a:lnRef idx="0">
              <a:scrgbClr r="0" g="0" b="0"/>
            </a:lnRef>
            <a:fillRef idx="0">
              <a:scrgbClr r="0" g="0" b="0"/>
            </a:fillRef>
            <a:effectRef idx="0">
              <a:scrgbClr r="0" g="0" b="0"/>
            </a:effectRef>
            <a:fontRef idx="minor"/>
          </p:style>
        </p:sp>
      </p:grpSp>
      <p:sp>
        <p:nvSpPr>
          <p:cNvPr id="477" name="CustomShape 8"/>
          <p:cNvSpPr/>
          <p:nvPr/>
        </p:nvSpPr>
        <p:spPr>
          <a:xfrm>
            <a:off x="6558120" y="1473120"/>
            <a:ext cx="5829120" cy="1836360"/>
          </a:xfrm>
          <a:prstGeom prst="rect">
            <a:avLst/>
          </a:prstGeom>
          <a:noFill/>
          <a:ln w="0">
            <a:noFill/>
          </a:ln>
        </p:spPr>
        <p:style>
          <a:lnRef idx="0">
            <a:scrgbClr r="0" g="0" b="0"/>
          </a:lnRef>
          <a:fillRef idx="0">
            <a:scrgbClr r="0" g="0" b="0"/>
          </a:fillRef>
          <a:effectRef idx="0">
            <a:scrgbClr r="0" g="0" b="0"/>
          </a:effectRef>
          <a:fontRef idx="minor"/>
        </p:style>
      </p:sp>
      <p:sp>
        <p:nvSpPr>
          <p:cNvPr id="478" name="CustomShape 9"/>
          <p:cNvSpPr/>
          <p:nvPr/>
        </p:nvSpPr>
        <p:spPr>
          <a:xfrm>
            <a:off x="6477120" y="1801800"/>
            <a:ext cx="316836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70000"/>
              </a:lnSpc>
              <a:spcBef>
                <a:spcPts val="1199"/>
              </a:spcBef>
            </a:pPr>
            <a:endParaRPr lang="it-IT" sz="1800" b="0" strike="noStrike" spc="-1">
              <a:latin typeface="Arial"/>
            </a:endParaRPr>
          </a:p>
          <a:p>
            <a:pPr>
              <a:lnSpc>
                <a:spcPct val="100000"/>
              </a:lnSpc>
            </a:pPr>
            <a:endParaRPr lang="it-IT" sz="1800" b="0" strike="noStrike" spc="-1">
              <a:latin typeface="Arial"/>
            </a:endParaRPr>
          </a:p>
        </p:txBody>
      </p:sp>
      <p:pic>
        <p:nvPicPr>
          <p:cNvPr id="480" name="Picture 2"/>
          <p:cNvPicPr/>
          <p:nvPr/>
        </p:nvPicPr>
        <p:blipFill>
          <a:blip r:embed="rId5"/>
          <a:srcRect l="11629" t="29346" r="14194" b="30924"/>
          <a:stretch/>
        </p:blipFill>
        <p:spPr>
          <a:xfrm>
            <a:off x="0" y="42480"/>
            <a:ext cx="1709280" cy="430920"/>
          </a:xfrm>
          <a:prstGeom prst="rect">
            <a:avLst/>
          </a:prstGeom>
          <a:ln w="0">
            <a:noFill/>
          </a:ln>
        </p:spPr>
      </p:pic>
      <p:pic>
        <p:nvPicPr>
          <p:cNvPr id="481" name="Picture 3"/>
          <p:cNvPicPr/>
          <p:nvPr/>
        </p:nvPicPr>
        <p:blipFill>
          <a:blip r:embed="rId6"/>
          <a:stretch/>
        </p:blipFill>
        <p:spPr>
          <a:xfrm>
            <a:off x="11604240" y="20520"/>
            <a:ext cx="363960" cy="549720"/>
          </a:xfrm>
          <a:prstGeom prst="rect">
            <a:avLst/>
          </a:prstGeom>
          <a:ln w="0">
            <a:noFill/>
          </a:ln>
        </p:spPr>
      </p:pic>
      <p:sp>
        <p:nvSpPr>
          <p:cNvPr id="25" name="CasellaDiTesto 24">
            <a:extLst>
              <a:ext uri="{FF2B5EF4-FFF2-40B4-BE49-F238E27FC236}">
                <a16:creationId xmlns:a16="http://schemas.microsoft.com/office/drawing/2014/main" id="{2B478ABF-5B7C-62F8-16AD-C4EC9478BCB4}"/>
              </a:ext>
            </a:extLst>
          </p:cNvPr>
          <p:cNvSpPr txBox="1"/>
          <p:nvPr/>
        </p:nvSpPr>
        <p:spPr>
          <a:xfrm>
            <a:off x="1001886" y="1564300"/>
            <a:ext cx="10784334" cy="4893647"/>
          </a:xfrm>
          <a:prstGeom prst="rect">
            <a:avLst/>
          </a:prstGeom>
          <a:noFill/>
        </p:spPr>
        <p:txBody>
          <a:bodyPr wrap="square">
            <a:spAutoFit/>
          </a:bodyPr>
          <a:lstStyle/>
          <a:p>
            <a:pPr marL="342900" indent="-342900">
              <a:buClr>
                <a:srgbClr val="C00000"/>
              </a:buClr>
              <a:buSzPct val="206000"/>
              <a:buFont typeface="Arial" panose="020B0604020202020204" pitchFamily="34" charset="0"/>
              <a:buChar char="•"/>
            </a:pPr>
            <a:r>
              <a:rPr lang="en-US" sz="2400" dirty="0"/>
              <a:t>Rollo </a:t>
            </a:r>
            <a:r>
              <a:rPr lang="en-US" sz="2400" dirty="0" err="1"/>
              <a:t>dell’allergia</a:t>
            </a:r>
            <a:r>
              <a:rPr lang="en-US" sz="2400" dirty="0"/>
              <a:t> </a:t>
            </a:r>
            <a:r>
              <a:rPr lang="en-US" sz="2400" dirty="0" err="1"/>
              <a:t>nella</a:t>
            </a:r>
            <a:r>
              <a:rPr lang="en-US" sz="2400" dirty="0"/>
              <a:t> </a:t>
            </a:r>
            <a:r>
              <a:rPr lang="en-US" sz="2400" dirty="0" err="1"/>
              <a:t>RSCwP</a:t>
            </a:r>
            <a:r>
              <a:rPr lang="en-US" sz="2400" dirty="0"/>
              <a:t> ?????????</a:t>
            </a:r>
          </a:p>
          <a:p>
            <a:pPr marL="342900" indent="-342900">
              <a:buClr>
                <a:srgbClr val="C00000"/>
              </a:buClr>
              <a:buSzPct val="206000"/>
              <a:buFont typeface="Arial" panose="020B0604020202020204" pitchFamily="34" charset="0"/>
              <a:buChar char="•"/>
            </a:pPr>
            <a:endParaRPr lang="en-US" sz="2400" dirty="0"/>
          </a:p>
          <a:p>
            <a:pPr marL="342900" indent="-342900">
              <a:buClr>
                <a:srgbClr val="C00000"/>
              </a:buClr>
              <a:buSzPct val="206000"/>
              <a:buFont typeface="Arial" panose="020B0604020202020204" pitchFamily="34" charset="0"/>
              <a:buChar char="•"/>
            </a:pPr>
            <a:r>
              <a:rPr lang="en-US" sz="2400" dirty="0"/>
              <a:t>Multiple biological mechanism of allergy</a:t>
            </a:r>
          </a:p>
          <a:p>
            <a:pPr marL="342900" indent="-342900">
              <a:buClr>
                <a:srgbClr val="C00000"/>
              </a:buClr>
              <a:buSzPct val="206000"/>
              <a:buFont typeface="Arial" panose="020B0604020202020204" pitchFamily="34" charset="0"/>
              <a:buChar char="•"/>
            </a:pPr>
            <a:endParaRPr lang="en-US" sz="2400" dirty="0"/>
          </a:p>
          <a:p>
            <a:pPr marL="342900" indent="-342900">
              <a:buClr>
                <a:srgbClr val="C00000"/>
              </a:buClr>
              <a:buSzPct val="206000"/>
              <a:buFont typeface="Arial" panose="020B0604020202020204" pitchFamily="34" charset="0"/>
              <a:buChar char="•"/>
            </a:pPr>
            <a:r>
              <a:rPr lang="en-US" sz="2400" dirty="0" err="1"/>
              <a:t>Ruolo</a:t>
            </a:r>
            <a:r>
              <a:rPr lang="en-US" sz="2400" dirty="0"/>
              <a:t> </a:t>
            </a:r>
            <a:r>
              <a:rPr lang="en-US" sz="2400" dirty="0" err="1"/>
              <a:t>dell’Allergologo</a:t>
            </a:r>
            <a:r>
              <a:rPr lang="en-US" sz="2400" dirty="0"/>
              <a:t> </a:t>
            </a:r>
            <a:r>
              <a:rPr lang="en-US" sz="2400" dirty="0" err="1"/>
              <a:t>nella</a:t>
            </a:r>
            <a:r>
              <a:rPr lang="en-US" sz="2400" dirty="0"/>
              <a:t> </a:t>
            </a:r>
            <a:r>
              <a:rPr lang="en-US" sz="2400" dirty="0" err="1"/>
              <a:t>diagnosi</a:t>
            </a:r>
            <a:r>
              <a:rPr lang="en-US" sz="2400" dirty="0"/>
              <a:t> di </a:t>
            </a:r>
            <a:r>
              <a:rPr lang="en-US" sz="2400" dirty="0" err="1"/>
              <a:t>allergia</a:t>
            </a:r>
            <a:r>
              <a:rPr lang="en-US" sz="2400" dirty="0"/>
              <a:t>, </a:t>
            </a:r>
            <a:r>
              <a:rPr lang="en-US" sz="2400" dirty="0" err="1"/>
              <a:t>valutazione</a:t>
            </a:r>
            <a:r>
              <a:rPr lang="en-US" sz="2400" dirty="0"/>
              <a:t> di </a:t>
            </a:r>
            <a:r>
              <a:rPr lang="en-US" sz="2400" dirty="0" err="1"/>
              <a:t>atopia</a:t>
            </a:r>
            <a:r>
              <a:rPr lang="en-US" sz="2400" dirty="0"/>
              <a:t>:</a:t>
            </a:r>
          </a:p>
          <a:p>
            <a:pPr>
              <a:buClr>
                <a:srgbClr val="C00000"/>
              </a:buClr>
              <a:buSzPct val="206000"/>
            </a:pPr>
            <a:r>
              <a:rPr lang="en-US" sz="2400" dirty="0"/>
              <a:t>     - </a:t>
            </a:r>
            <a:r>
              <a:rPr lang="en-US" sz="2400" dirty="0" err="1"/>
              <a:t>Diagnostica</a:t>
            </a:r>
            <a:r>
              <a:rPr lang="en-US" sz="2400" dirty="0"/>
              <a:t> </a:t>
            </a:r>
            <a:r>
              <a:rPr lang="en-US" sz="2400" dirty="0" err="1"/>
              <a:t>allergologica</a:t>
            </a:r>
            <a:r>
              <a:rPr lang="en-US" sz="2400" dirty="0"/>
              <a:t> in </a:t>
            </a:r>
            <a:r>
              <a:rPr lang="en-US" sz="2400" u="sng" dirty="0"/>
              <a:t>vivo</a:t>
            </a:r>
          </a:p>
          <a:p>
            <a:pPr>
              <a:buClr>
                <a:srgbClr val="C00000"/>
              </a:buClr>
              <a:buSzPct val="206000"/>
            </a:pPr>
            <a:r>
              <a:rPr lang="en-US" sz="2400" dirty="0"/>
              <a:t>     - </a:t>
            </a:r>
            <a:r>
              <a:rPr lang="en-US" sz="2400" dirty="0" err="1"/>
              <a:t>Diagnostica</a:t>
            </a:r>
            <a:r>
              <a:rPr lang="en-US" sz="2400" dirty="0"/>
              <a:t> </a:t>
            </a:r>
            <a:r>
              <a:rPr lang="en-US" sz="2400" dirty="0" err="1"/>
              <a:t>allergologica</a:t>
            </a:r>
            <a:r>
              <a:rPr lang="en-US" sz="2400" dirty="0"/>
              <a:t> in </a:t>
            </a:r>
            <a:r>
              <a:rPr lang="en-US" sz="2400" u="sng" dirty="0"/>
              <a:t>vitro</a:t>
            </a:r>
          </a:p>
          <a:p>
            <a:pPr>
              <a:buClr>
                <a:srgbClr val="C00000"/>
              </a:buClr>
              <a:buSzPct val="206000"/>
            </a:pPr>
            <a:endParaRPr lang="en-US" sz="2400" dirty="0"/>
          </a:p>
          <a:p>
            <a:pPr marL="342900" indent="-342900">
              <a:buClr>
                <a:srgbClr val="C00000"/>
              </a:buClr>
              <a:buSzPct val="206000"/>
              <a:buFont typeface="Arial" panose="020B0604020202020204" pitchFamily="34" charset="0"/>
              <a:buChar char="•"/>
            </a:pPr>
            <a:r>
              <a:rPr lang="en-US" sz="2400" dirty="0" err="1"/>
              <a:t>Ruolo</a:t>
            </a:r>
            <a:r>
              <a:rPr lang="en-US" sz="2400" dirty="0"/>
              <a:t>  </a:t>
            </a:r>
            <a:r>
              <a:rPr lang="en-US" sz="2400" dirty="0" err="1"/>
              <a:t>dell’Allergologo</a:t>
            </a:r>
            <a:r>
              <a:rPr lang="en-US" sz="2400" dirty="0"/>
              <a:t> </a:t>
            </a:r>
            <a:r>
              <a:rPr lang="en-US" sz="2400" dirty="0" err="1"/>
              <a:t>nello</a:t>
            </a:r>
            <a:r>
              <a:rPr lang="en-US" sz="2400" dirty="0"/>
              <a:t> studio </a:t>
            </a:r>
            <a:r>
              <a:rPr lang="en-US" sz="2400" dirty="0" err="1"/>
              <a:t>delle</a:t>
            </a:r>
            <a:r>
              <a:rPr lang="en-US" sz="2400" dirty="0"/>
              <a:t> </a:t>
            </a:r>
            <a:r>
              <a:rPr lang="en-US" sz="2400" dirty="0" err="1"/>
              <a:t>comorbidità</a:t>
            </a:r>
            <a:r>
              <a:rPr lang="en-US" sz="2400" dirty="0"/>
              <a:t> </a:t>
            </a:r>
            <a:r>
              <a:rPr lang="en-US" sz="2400" dirty="0" err="1"/>
              <a:t>della</a:t>
            </a:r>
            <a:r>
              <a:rPr lang="en-US" sz="2400" dirty="0"/>
              <a:t> </a:t>
            </a:r>
            <a:r>
              <a:rPr lang="en-US" sz="2400" dirty="0" err="1"/>
              <a:t>CRSwNP</a:t>
            </a:r>
            <a:r>
              <a:rPr lang="en-US" sz="2400" dirty="0"/>
              <a:t> :</a:t>
            </a:r>
          </a:p>
          <a:p>
            <a:pPr lvl="1">
              <a:buClr>
                <a:srgbClr val="C00000"/>
              </a:buClr>
              <a:buSzPct val="206000"/>
            </a:pPr>
            <a:r>
              <a:rPr lang="en-US" sz="2400" dirty="0"/>
              <a:t>- diagnostic </a:t>
            </a:r>
            <a:r>
              <a:rPr lang="en-US" sz="2400" dirty="0" err="1"/>
              <a:t>allergologica</a:t>
            </a:r>
            <a:r>
              <a:rPr lang="en-US" sz="2400" dirty="0"/>
              <a:t> </a:t>
            </a:r>
            <a:r>
              <a:rPr lang="en-US" sz="2400" dirty="0" err="1"/>
              <a:t>dell’asma</a:t>
            </a:r>
            <a:endParaRPr lang="en-US" sz="2400" dirty="0"/>
          </a:p>
          <a:p>
            <a:pPr marL="800100" lvl="1" indent="-342900">
              <a:buClr>
                <a:srgbClr val="C00000"/>
              </a:buClr>
              <a:buSzPct val="206000"/>
              <a:buFontTx/>
              <a:buChar char="-"/>
            </a:pPr>
            <a:r>
              <a:rPr lang="en-US" sz="2400" dirty="0" err="1"/>
              <a:t>diagnostica</a:t>
            </a:r>
            <a:r>
              <a:rPr lang="en-US" sz="2400" dirty="0"/>
              <a:t> </a:t>
            </a:r>
            <a:r>
              <a:rPr lang="en-US" sz="2400" dirty="0" err="1"/>
              <a:t>allergologica</a:t>
            </a:r>
            <a:r>
              <a:rPr lang="en-US" sz="2400" dirty="0"/>
              <a:t> </a:t>
            </a:r>
            <a:r>
              <a:rPr lang="en-US" sz="2400" dirty="0" err="1"/>
              <a:t>nell’AERD</a:t>
            </a:r>
            <a:r>
              <a:rPr lang="en-US" sz="2400" dirty="0"/>
              <a:t> (Aspirin Exacerbated respiratory </a:t>
            </a:r>
            <a:r>
              <a:rPr lang="en-US" sz="2400" dirty="0" err="1"/>
              <a:t>diseas</a:t>
            </a:r>
            <a:r>
              <a:rPr lang="en-US" sz="2400" dirty="0"/>
              <a:t>)</a:t>
            </a:r>
          </a:p>
          <a:p>
            <a:pPr marL="800100" lvl="1" indent="-342900">
              <a:buClr>
                <a:srgbClr val="C00000"/>
              </a:buClr>
              <a:buSzPct val="206000"/>
              <a:buFontTx/>
              <a:buChar char="-"/>
            </a:pPr>
            <a:endParaRPr lang="en-US" sz="2400" dirty="0"/>
          </a:p>
          <a:p>
            <a:pPr marL="342900" indent="-342900">
              <a:buClr>
                <a:srgbClr val="C00000"/>
              </a:buClr>
              <a:buSzPct val="206000"/>
              <a:buFont typeface="Arial" panose="020B0604020202020204" pitchFamily="34" charset="0"/>
              <a:buChar char="•"/>
            </a:pPr>
            <a:r>
              <a:rPr lang="en-US" sz="2400" dirty="0"/>
              <a:t> </a:t>
            </a:r>
            <a:r>
              <a:rPr lang="en-US" sz="2400" dirty="0" err="1"/>
              <a:t>Ruolo</a:t>
            </a:r>
            <a:r>
              <a:rPr lang="en-US" sz="2400" dirty="0"/>
              <a:t> </a:t>
            </a:r>
            <a:r>
              <a:rPr lang="en-US" sz="2400" dirty="0" err="1"/>
              <a:t>del’allergologo</a:t>
            </a:r>
            <a:r>
              <a:rPr lang="en-US" sz="2400" dirty="0"/>
              <a:t> </a:t>
            </a:r>
            <a:r>
              <a:rPr lang="en-US" sz="2400" dirty="0" err="1"/>
              <a:t>nella</a:t>
            </a:r>
            <a:r>
              <a:rPr lang="en-US" sz="2400" dirty="0"/>
              <a:t> </a:t>
            </a:r>
            <a:r>
              <a:rPr lang="en-US" sz="2400" u="sng" dirty="0" err="1"/>
              <a:t>cura</a:t>
            </a:r>
            <a:r>
              <a:rPr lang="en-US" sz="2400" u="sng" dirty="0"/>
              <a:t> </a:t>
            </a:r>
            <a:r>
              <a:rPr lang="en-US" sz="2400" dirty="0" err="1"/>
              <a:t>della</a:t>
            </a:r>
            <a:r>
              <a:rPr lang="en-US" sz="2400" dirty="0"/>
              <a:t> R. </a:t>
            </a:r>
            <a:r>
              <a:rPr lang="en-US" sz="2400" dirty="0" err="1"/>
              <a:t>allergica</a:t>
            </a:r>
            <a:r>
              <a:rPr lang="en-US" sz="2400" dirty="0"/>
              <a:t> </a:t>
            </a:r>
            <a:r>
              <a:rPr lang="en-US" sz="2400" dirty="0" err="1"/>
              <a:t>nella</a:t>
            </a:r>
            <a:r>
              <a:rPr lang="en-US" sz="2400" dirty="0"/>
              <a:t> </a:t>
            </a:r>
            <a:r>
              <a:rPr lang="en-US" sz="2400" dirty="0" err="1"/>
              <a:t>CRSwNP</a:t>
            </a:r>
            <a:endParaRPr lang="en-US" sz="2400" dirty="0"/>
          </a:p>
        </p:txBody>
      </p:sp>
      <p:sp>
        <p:nvSpPr>
          <p:cNvPr id="15" name="CasellaDiTesto 14">
            <a:extLst>
              <a:ext uri="{FF2B5EF4-FFF2-40B4-BE49-F238E27FC236}">
                <a16:creationId xmlns:a16="http://schemas.microsoft.com/office/drawing/2014/main" id="{65103729-7D3D-8A82-B6F6-6C51BC0AF07B}"/>
              </a:ext>
            </a:extLst>
          </p:cNvPr>
          <p:cNvSpPr txBox="1"/>
          <p:nvPr/>
        </p:nvSpPr>
        <p:spPr>
          <a:xfrm>
            <a:off x="2533145" y="841821"/>
            <a:ext cx="6994313" cy="420564"/>
          </a:xfrm>
          <a:prstGeom prst="rect">
            <a:avLst/>
          </a:prstGeom>
          <a:solidFill>
            <a:srgbClr val="C00000"/>
          </a:solidFill>
        </p:spPr>
        <p:txBody>
          <a:bodyPr wrap="square" rtlCol="0">
            <a:spAutoFit/>
          </a:bodyPr>
          <a:lstStyle/>
          <a:p>
            <a:r>
              <a:rPr lang="it-IT" sz="2133" b="1" dirty="0">
                <a:solidFill>
                  <a:schemeClr val="bg1"/>
                </a:solidFill>
              </a:rPr>
              <a:t>Ruolo dell’ALLERGOLOGO nella diagnostica della </a:t>
            </a:r>
            <a:r>
              <a:rPr lang="it-IT" sz="2133" b="1" dirty="0" err="1">
                <a:solidFill>
                  <a:schemeClr val="bg1"/>
                </a:solidFill>
              </a:rPr>
              <a:t>CRSwNP</a:t>
            </a:r>
            <a:endParaRPr lang="it-IT" sz="2133" b="1" dirty="0">
              <a:solidFill>
                <a:schemeClr val="bg1"/>
              </a:solidFill>
            </a:endParaRPr>
          </a:p>
        </p:txBody>
      </p:sp>
      <p:sp>
        <p:nvSpPr>
          <p:cNvPr id="16" name="Rettangolo 15">
            <a:extLst>
              <a:ext uri="{FF2B5EF4-FFF2-40B4-BE49-F238E27FC236}">
                <a16:creationId xmlns:a16="http://schemas.microsoft.com/office/drawing/2014/main" id="{27045D3C-3062-9B75-51F7-223F1F0DFD28}"/>
              </a:ext>
            </a:extLst>
          </p:cNvPr>
          <p:cNvSpPr/>
          <p:nvPr/>
        </p:nvSpPr>
        <p:spPr>
          <a:xfrm>
            <a:off x="854639" y="5856298"/>
            <a:ext cx="10566395" cy="640768"/>
          </a:xfrm>
          <a:prstGeom prst="rect">
            <a:avLst/>
          </a:prstGeom>
          <a:noFill/>
          <a:ln w="57150">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082902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6A0C150-A914-479F-A719-261F1B9AC414}"/>
              </a:ext>
            </a:extLst>
          </p:cNvPr>
          <p:cNvPicPr>
            <a:picLocks noChangeAspect="1"/>
          </p:cNvPicPr>
          <p:nvPr/>
        </p:nvPicPr>
        <p:blipFill>
          <a:blip r:embed="rId2"/>
          <a:stretch>
            <a:fillRect/>
          </a:stretch>
        </p:blipFill>
        <p:spPr>
          <a:xfrm>
            <a:off x="1566230" y="37626"/>
            <a:ext cx="9059539" cy="6782747"/>
          </a:xfrm>
          <a:prstGeom prst="rect">
            <a:avLst/>
          </a:prstGeom>
        </p:spPr>
      </p:pic>
    </p:spTree>
    <p:extLst>
      <p:ext uri="{BB962C8B-B14F-4D97-AF65-F5344CB8AC3E}">
        <p14:creationId xmlns:p14="http://schemas.microsoft.com/office/powerpoint/2010/main" val="6619553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4BF1C8C-63E8-4DAD-8852-F6B72CD7A173}"/>
              </a:ext>
            </a:extLst>
          </p:cNvPr>
          <p:cNvPicPr>
            <a:picLocks noChangeAspect="1"/>
          </p:cNvPicPr>
          <p:nvPr/>
        </p:nvPicPr>
        <p:blipFill>
          <a:blip r:embed="rId2"/>
          <a:stretch>
            <a:fillRect/>
          </a:stretch>
        </p:blipFill>
        <p:spPr>
          <a:xfrm>
            <a:off x="1626122" y="513735"/>
            <a:ext cx="9069066" cy="6754168"/>
          </a:xfrm>
          <a:prstGeom prst="rect">
            <a:avLst/>
          </a:prstGeom>
        </p:spPr>
      </p:pic>
    </p:spTree>
    <p:extLst>
      <p:ext uri="{BB962C8B-B14F-4D97-AF65-F5344CB8AC3E}">
        <p14:creationId xmlns:p14="http://schemas.microsoft.com/office/powerpoint/2010/main" val="23773024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EAC37C1-A523-4FD3-A371-A321A64982F5}"/>
              </a:ext>
            </a:extLst>
          </p:cNvPr>
          <p:cNvPicPr>
            <a:picLocks noChangeAspect="1"/>
          </p:cNvPicPr>
          <p:nvPr/>
        </p:nvPicPr>
        <p:blipFill>
          <a:blip r:embed="rId2"/>
          <a:stretch>
            <a:fillRect/>
          </a:stretch>
        </p:blipFill>
        <p:spPr>
          <a:xfrm>
            <a:off x="1451914" y="113837"/>
            <a:ext cx="9288171" cy="6630325"/>
          </a:xfrm>
          <a:prstGeom prst="rect">
            <a:avLst/>
          </a:prstGeom>
        </p:spPr>
      </p:pic>
    </p:spTree>
    <p:extLst>
      <p:ext uri="{BB962C8B-B14F-4D97-AF65-F5344CB8AC3E}">
        <p14:creationId xmlns:p14="http://schemas.microsoft.com/office/powerpoint/2010/main" val="30003708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C206D1C-2228-4B9F-8618-973ACEB00B98}"/>
              </a:ext>
            </a:extLst>
          </p:cNvPr>
          <p:cNvPicPr>
            <a:picLocks noChangeAspect="1"/>
          </p:cNvPicPr>
          <p:nvPr/>
        </p:nvPicPr>
        <p:blipFill>
          <a:blip r:embed="rId2"/>
          <a:stretch>
            <a:fillRect/>
          </a:stretch>
        </p:blipFill>
        <p:spPr>
          <a:xfrm>
            <a:off x="1542414" y="18574"/>
            <a:ext cx="9107171" cy="6820852"/>
          </a:xfrm>
          <a:prstGeom prst="rect">
            <a:avLst/>
          </a:prstGeom>
        </p:spPr>
      </p:pic>
    </p:spTree>
    <p:extLst>
      <p:ext uri="{BB962C8B-B14F-4D97-AF65-F5344CB8AC3E}">
        <p14:creationId xmlns:p14="http://schemas.microsoft.com/office/powerpoint/2010/main" val="8386848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B7E4E0B-6227-40DC-8785-A0787EA04234}"/>
              </a:ext>
            </a:extLst>
          </p:cNvPr>
          <p:cNvPicPr>
            <a:picLocks noChangeAspect="1"/>
          </p:cNvPicPr>
          <p:nvPr/>
        </p:nvPicPr>
        <p:blipFill>
          <a:blip r:embed="rId2"/>
          <a:stretch>
            <a:fillRect/>
          </a:stretch>
        </p:blipFill>
        <p:spPr>
          <a:xfrm>
            <a:off x="1538111" y="1339273"/>
            <a:ext cx="9115778" cy="5518727"/>
          </a:xfrm>
          <a:prstGeom prst="rect">
            <a:avLst/>
          </a:prstGeom>
        </p:spPr>
      </p:pic>
    </p:spTree>
    <p:extLst>
      <p:ext uri="{BB962C8B-B14F-4D97-AF65-F5344CB8AC3E}">
        <p14:creationId xmlns:p14="http://schemas.microsoft.com/office/powerpoint/2010/main" val="299717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1" y="1826227"/>
            <a:ext cx="8498509" cy="4594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7289" y="6377030"/>
            <a:ext cx="1613647" cy="193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0415213" y="6464283"/>
            <a:ext cx="1218860" cy="369332"/>
          </a:xfrm>
          <a:prstGeom prst="rect">
            <a:avLst/>
          </a:prstGeom>
        </p:spPr>
        <p:txBody>
          <a:bodyPr wrap="none">
            <a:spAutoFit/>
          </a:bodyPr>
          <a:lstStyle/>
          <a:p>
            <a:r>
              <a:rPr lang="it-IT" sz="1400" dirty="0" err="1"/>
              <a:t>C.Pelaia</a:t>
            </a:r>
            <a:r>
              <a:rPr lang="it-IT" sz="1400" dirty="0"/>
              <a:t> et </a:t>
            </a:r>
            <a:r>
              <a:rPr lang="it-IT" sz="1400" dirty="0" err="1"/>
              <a:t>all</a:t>
            </a:r>
            <a:r>
              <a:rPr lang="it-IT" dirty="0"/>
              <a:t>.</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165" y="602111"/>
            <a:ext cx="67627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9762470" y="6362142"/>
            <a:ext cx="652743" cy="369332"/>
          </a:xfrm>
          <a:prstGeom prst="rect">
            <a:avLst/>
          </a:prstGeom>
        </p:spPr>
        <p:txBody>
          <a:bodyPr wrap="none">
            <a:spAutoFit/>
          </a:bodyPr>
          <a:lstStyle/>
          <a:p>
            <a:r>
              <a:rPr lang="it-IT" b="1" dirty="0">
                <a:solidFill>
                  <a:schemeClr val="tx2">
                    <a:lumMod val="75000"/>
                  </a:schemeClr>
                </a:solidFill>
              </a:rPr>
              <a:t>2021</a:t>
            </a:r>
          </a:p>
        </p:txBody>
      </p:sp>
      <p:sp>
        <p:nvSpPr>
          <p:cNvPr id="7" name="CasellaDiTesto 3"/>
          <p:cNvSpPr txBox="1">
            <a:spLocks noChangeArrowheads="1"/>
          </p:cNvSpPr>
          <p:nvPr/>
        </p:nvSpPr>
        <p:spPr bwMode="auto">
          <a:xfrm>
            <a:off x="2269678" y="1122786"/>
            <a:ext cx="84985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2800" b="1" dirty="0">
                <a:solidFill>
                  <a:srgbClr val="C00000"/>
                </a:solidFill>
              </a:rPr>
              <a:t>Meccanismo Immunologico: </a:t>
            </a:r>
            <a:r>
              <a:rPr lang="it-IT" altLang="it-IT" sz="2800" b="1" u="sng" dirty="0">
                <a:solidFill>
                  <a:srgbClr val="C00000"/>
                </a:solidFill>
              </a:rPr>
              <a:t>Infiammazione di Tipo2</a:t>
            </a:r>
          </a:p>
        </p:txBody>
      </p:sp>
      <p:grpSp>
        <p:nvGrpSpPr>
          <p:cNvPr id="2" name="Group 1">
            <a:extLst>
              <a:ext uri="{FF2B5EF4-FFF2-40B4-BE49-F238E27FC236}">
                <a16:creationId xmlns:a16="http://schemas.microsoft.com/office/drawing/2014/main" id="{E31AF210-CA8D-BEE9-969D-3DBFF78EDE77}"/>
              </a:ext>
            </a:extLst>
          </p:cNvPr>
          <p:cNvGrpSpPr/>
          <p:nvPr/>
        </p:nvGrpSpPr>
        <p:grpSpPr>
          <a:xfrm>
            <a:off x="1709640" y="38160"/>
            <a:ext cx="9327960" cy="541440"/>
            <a:chOff x="1709640" y="38160"/>
            <a:chExt cx="9327960" cy="541440"/>
          </a:xfrm>
        </p:grpSpPr>
        <p:pic>
          <p:nvPicPr>
            <p:cNvPr id="5" name="Text Box 12">
              <a:extLst>
                <a:ext uri="{FF2B5EF4-FFF2-40B4-BE49-F238E27FC236}">
                  <a16:creationId xmlns:a16="http://schemas.microsoft.com/office/drawing/2014/main" id="{9AAAAF7F-167E-43E7-1676-E3E687C075B5}"/>
                </a:ext>
              </a:extLst>
            </p:cNvPr>
            <p:cNvPicPr/>
            <p:nvPr/>
          </p:nvPicPr>
          <p:blipFill>
            <a:blip r:embed="rId6"/>
            <a:stretch/>
          </p:blipFill>
          <p:spPr>
            <a:xfrm>
              <a:off x="1709640" y="38160"/>
              <a:ext cx="9327960" cy="541440"/>
            </a:xfrm>
            <a:prstGeom prst="rect">
              <a:avLst/>
            </a:prstGeom>
            <a:ln w="0">
              <a:noFill/>
            </a:ln>
          </p:spPr>
        </p:pic>
        <p:sp>
          <p:nvSpPr>
            <p:cNvPr id="6" name="CustomShape 2">
              <a:extLst>
                <a:ext uri="{FF2B5EF4-FFF2-40B4-BE49-F238E27FC236}">
                  <a16:creationId xmlns:a16="http://schemas.microsoft.com/office/drawing/2014/main" id="{9F640B31-4996-C4E2-5FC9-ABC352B67F85}"/>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8" name="CustomShape 3">
            <a:extLst>
              <a:ext uri="{FF2B5EF4-FFF2-40B4-BE49-F238E27FC236}">
                <a16:creationId xmlns:a16="http://schemas.microsoft.com/office/drawing/2014/main" id="{39E2A2FA-5457-1420-A142-724BD8E87386}"/>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9" name="Picture 2">
            <a:extLst>
              <a:ext uri="{FF2B5EF4-FFF2-40B4-BE49-F238E27FC236}">
                <a16:creationId xmlns:a16="http://schemas.microsoft.com/office/drawing/2014/main" id="{9564C485-6866-6D9B-FB82-BD27791E25B2}"/>
              </a:ext>
            </a:extLst>
          </p:cNvPr>
          <p:cNvPicPr/>
          <p:nvPr/>
        </p:nvPicPr>
        <p:blipFill>
          <a:blip r:embed="rId7"/>
          <a:srcRect l="11629" t="29346" r="14194" b="30924"/>
          <a:stretch/>
        </p:blipFill>
        <p:spPr>
          <a:xfrm>
            <a:off x="0" y="42480"/>
            <a:ext cx="1709280" cy="430920"/>
          </a:xfrm>
          <a:prstGeom prst="rect">
            <a:avLst/>
          </a:prstGeom>
          <a:ln w="0">
            <a:noFill/>
          </a:ln>
        </p:spPr>
      </p:pic>
      <p:pic>
        <p:nvPicPr>
          <p:cNvPr id="10" name="Picture 3">
            <a:extLst>
              <a:ext uri="{FF2B5EF4-FFF2-40B4-BE49-F238E27FC236}">
                <a16:creationId xmlns:a16="http://schemas.microsoft.com/office/drawing/2014/main" id="{F552B9EE-9AE2-8D18-D06C-817686FD51C3}"/>
              </a:ext>
            </a:extLst>
          </p:cNvPr>
          <p:cNvPicPr/>
          <p:nvPr/>
        </p:nvPicPr>
        <p:blipFill>
          <a:blip r:embed="rId8"/>
          <a:stretch/>
        </p:blipFill>
        <p:spPr>
          <a:xfrm>
            <a:off x="11604240" y="20520"/>
            <a:ext cx="363960" cy="549720"/>
          </a:xfrm>
          <a:prstGeom prst="rect">
            <a:avLst/>
          </a:prstGeom>
          <a:ln w="0">
            <a:noFill/>
          </a:ln>
        </p:spPr>
      </p:pic>
      <p:sp>
        <p:nvSpPr>
          <p:cNvPr id="12" name="Rettangolo 11">
            <a:extLst>
              <a:ext uri="{FF2B5EF4-FFF2-40B4-BE49-F238E27FC236}">
                <a16:creationId xmlns:a16="http://schemas.microsoft.com/office/drawing/2014/main" id="{6AB7E36A-1039-4DC0-82B2-567E8FC7625C}"/>
              </a:ext>
            </a:extLst>
          </p:cNvPr>
          <p:cNvSpPr/>
          <p:nvPr/>
        </p:nvSpPr>
        <p:spPr>
          <a:xfrm>
            <a:off x="60076" y="1866866"/>
            <a:ext cx="4006315" cy="3170099"/>
          </a:xfrm>
          <a:prstGeom prst="rect">
            <a:avLst/>
          </a:prstGeom>
          <a:ln>
            <a:solidFill>
              <a:schemeClr val="tx1"/>
            </a:solidFill>
          </a:ln>
        </p:spPr>
        <p:txBody>
          <a:bodyPr wrap="square">
            <a:spAutoFit/>
          </a:bodyPr>
          <a:lstStyle/>
          <a:p>
            <a:r>
              <a:rPr lang="it-IT" sz="2000" dirty="0"/>
              <a:t>Il contatto </a:t>
            </a:r>
            <a:r>
              <a:rPr lang="it-IT" sz="2000" b="1" dirty="0">
                <a:solidFill>
                  <a:srgbClr val="FF0000"/>
                </a:solidFill>
              </a:rPr>
              <a:t>specifico</a:t>
            </a:r>
            <a:r>
              <a:rPr lang="it-IT" sz="2000" dirty="0"/>
              <a:t> con l’allergene induce l</a:t>
            </a:r>
            <a:r>
              <a:rPr lang="it-IT" altLang="it-IT" sz="2000" dirty="0"/>
              <a:t>e cellule epiteliali delle vie aeree al rilascio di  </a:t>
            </a:r>
            <a:r>
              <a:rPr lang="it-IT" altLang="it-IT" sz="2000" dirty="0" err="1"/>
              <a:t>allarmine</a:t>
            </a:r>
            <a:r>
              <a:rPr lang="it-IT" altLang="it-IT" sz="2000" dirty="0"/>
              <a:t> (TSLP, IL-33 e IL-25) </a:t>
            </a:r>
            <a:r>
              <a:rPr lang="it-IT" sz="2000" dirty="0"/>
              <a:t>e all'attivazione del sistema immunitario adattativo, guidando così la differenziazione mediata dalle cellule dendritiche dei linfocito TH in Th2, portando alla produzione dipendente dalle cellule B di immunoglobuline E (IgE). </a:t>
            </a:r>
          </a:p>
        </p:txBody>
      </p:sp>
      <p:sp>
        <p:nvSpPr>
          <p:cNvPr id="11" name="Rettangolo 10">
            <a:extLst>
              <a:ext uri="{FF2B5EF4-FFF2-40B4-BE49-F238E27FC236}">
                <a16:creationId xmlns:a16="http://schemas.microsoft.com/office/drawing/2014/main" id="{91EE4A50-4C6F-3CE0-6CAC-518F20EF7128}"/>
              </a:ext>
            </a:extLst>
          </p:cNvPr>
          <p:cNvSpPr/>
          <p:nvPr/>
        </p:nvSpPr>
        <p:spPr>
          <a:xfrm>
            <a:off x="7390505" y="3184264"/>
            <a:ext cx="3138280" cy="194614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Tree>
    <p:extLst>
      <p:ext uri="{BB962C8B-B14F-4D97-AF65-F5344CB8AC3E}">
        <p14:creationId xmlns:p14="http://schemas.microsoft.com/office/powerpoint/2010/main" val="277947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4BB958A-3B9D-41CE-B1A6-91AA39BCB831}"/>
              </a:ext>
            </a:extLst>
          </p:cNvPr>
          <p:cNvPicPr>
            <a:picLocks noChangeAspect="1"/>
          </p:cNvPicPr>
          <p:nvPr/>
        </p:nvPicPr>
        <p:blipFill>
          <a:blip r:embed="rId2"/>
          <a:stretch>
            <a:fillRect/>
          </a:stretch>
        </p:blipFill>
        <p:spPr>
          <a:xfrm>
            <a:off x="1504309" y="1542473"/>
            <a:ext cx="10059618" cy="5268374"/>
          </a:xfrm>
          <a:prstGeom prst="rect">
            <a:avLst/>
          </a:prstGeom>
        </p:spPr>
      </p:pic>
    </p:spTree>
    <p:extLst>
      <p:ext uri="{BB962C8B-B14F-4D97-AF65-F5344CB8AC3E}">
        <p14:creationId xmlns:p14="http://schemas.microsoft.com/office/powerpoint/2010/main" val="40520185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E1716CA-91F6-4153-9831-E2F2A0C34394}"/>
              </a:ext>
            </a:extLst>
          </p:cNvPr>
          <p:cNvPicPr>
            <a:picLocks noChangeAspect="1"/>
          </p:cNvPicPr>
          <p:nvPr/>
        </p:nvPicPr>
        <p:blipFill>
          <a:blip r:embed="rId2"/>
          <a:stretch>
            <a:fillRect/>
          </a:stretch>
        </p:blipFill>
        <p:spPr>
          <a:xfrm>
            <a:off x="1519257" y="1136072"/>
            <a:ext cx="9153486" cy="5721927"/>
          </a:xfrm>
          <a:prstGeom prst="rect">
            <a:avLst/>
          </a:prstGeom>
        </p:spPr>
      </p:pic>
    </p:spTree>
    <p:extLst>
      <p:ext uri="{BB962C8B-B14F-4D97-AF65-F5344CB8AC3E}">
        <p14:creationId xmlns:p14="http://schemas.microsoft.com/office/powerpoint/2010/main" val="8527730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cstate="print"/>
          <a:stretch>
            <a:fillRect/>
          </a:stretch>
        </p:blipFill>
        <p:spPr>
          <a:xfrm>
            <a:off x="1703512" y="908720"/>
            <a:ext cx="8784976" cy="6336704"/>
          </a:xfrm>
          <a:prstGeom prst="rect">
            <a:avLst/>
          </a:prstGeom>
          <a:ln>
            <a:solidFill>
              <a:schemeClr val="bg1"/>
            </a:solidFill>
          </a:ln>
          <a:effectLst>
            <a:outerShdw blurRad="292100" dist="139700" dir="2700000" algn="tl" rotWithShape="0">
              <a:srgbClr val="333333">
                <a:alpha val="65000"/>
              </a:srgbClr>
            </a:outerShdw>
          </a:effectLst>
        </p:spPr>
      </p:pic>
      <p:sp>
        <p:nvSpPr>
          <p:cNvPr id="9" name="Rettangolo 8"/>
          <p:cNvSpPr/>
          <p:nvPr/>
        </p:nvSpPr>
        <p:spPr>
          <a:xfrm>
            <a:off x="1524000" y="3717032"/>
            <a:ext cx="9433048" cy="3456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045" name="Rettangolo 4"/>
          <p:cNvSpPr>
            <a:spLocks noChangeArrowheads="1"/>
          </p:cNvSpPr>
          <p:nvPr/>
        </p:nvSpPr>
        <p:spPr bwMode="auto">
          <a:xfrm>
            <a:off x="1792288" y="6443664"/>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1800" b="1" dirty="0">
                <a:latin typeface="Calibri" pitchFamily="34" charset="0"/>
                <a:cs typeface="Arial" pitchFamily="34" charset="0"/>
              </a:rPr>
              <a:t>( </a:t>
            </a:r>
            <a:r>
              <a:rPr lang="it-IT" altLang="it-IT" sz="1800" b="1" dirty="0" err="1">
                <a:latin typeface="Calibri" pitchFamily="34" charset="0"/>
                <a:cs typeface="Arial" pitchFamily="34" charset="0"/>
              </a:rPr>
              <a:t>Shamji</a:t>
            </a:r>
            <a:r>
              <a:rPr lang="it-IT" altLang="it-IT" sz="1800" b="1" dirty="0">
                <a:latin typeface="Calibri" pitchFamily="34" charset="0"/>
                <a:cs typeface="Arial" pitchFamily="34" charset="0"/>
              </a:rPr>
              <a:t> MH &amp; Durham SR, JACI 2017;140:1485-98 ).</a:t>
            </a:r>
          </a:p>
        </p:txBody>
      </p:sp>
      <p:sp>
        <p:nvSpPr>
          <p:cNvPr id="3" name="Segnaposto piè di pagina 2"/>
          <p:cNvSpPr>
            <a:spLocks noGrp="1"/>
          </p:cNvSpPr>
          <p:nvPr>
            <p:ph type="ftr" sz="quarter" idx="11"/>
          </p:nvPr>
        </p:nvSpPr>
        <p:spPr>
          <a:xfrm>
            <a:off x="7032105" y="6381329"/>
            <a:ext cx="3100387" cy="365125"/>
          </a:xfrm>
        </p:spPr>
        <p:txBody>
          <a:bodyPr/>
          <a:lstStyle/>
          <a:p>
            <a:pPr>
              <a:defRPr/>
            </a:pPr>
            <a:r>
              <a:rPr lang="it-IT" dirty="0"/>
              <a:t>© 2019 PROGETTO LIBRA • www.progetto-aria.it •</a:t>
            </a:r>
          </a:p>
        </p:txBody>
      </p:sp>
      <p:sp>
        <p:nvSpPr>
          <p:cNvPr id="10" name="CasellaDiTesto 3"/>
          <p:cNvSpPr txBox="1">
            <a:spLocks noChangeArrowheads="1"/>
          </p:cNvSpPr>
          <p:nvPr/>
        </p:nvSpPr>
        <p:spPr bwMode="auto">
          <a:xfrm>
            <a:off x="2351584" y="-99392"/>
            <a:ext cx="77048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2800" b="1" dirty="0">
                <a:solidFill>
                  <a:schemeClr val="bg1"/>
                </a:solidFill>
              </a:rPr>
              <a:t>Meccanismo Immunologico – Reazione Allergica</a:t>
            </a:r>
          </a:p>
        </p:txBody>
      </p:sp>
      <p:sp>
        <p:nvSpPr>
          <p:cNvPr id="87047" name="Rettangolo 6"/>
          <p:cNvSpPr>
            <a:spLocks noChangeArrowheads="1"/>
          </p:cNvSpPr>
          <p:nvPr/>
        </p:nvSpPr>
        <p:spPr bwMode="auto">
          <a:xfrm>
            <a:off x="1524001" y="5085185"/>
            <a:ext cx="8812535" cy="58477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txBody>
          <a:bodyPr wrap="square">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pPr algn="just"/>
            <a:r>
              <a:rPr lang="en-US" altLang="it-IT" sz="1600" dirty="0">
                <a:latin typeface="AdvPSA35D"/>
                <a:cs typeface="Arial" pitchFamily="34" charset="0"/>
              </a:rPr>
              <a:t>Il </a:t>
            </a:r>
            <a:r>
              <a:rPr lang="en-US" altLang="it-IT" sz="1600" dirty="0" err="1">
                <a:latin typeface="AdvPSA35D"/>
                <a:cs typeface="Arial" pitchFamily="34" charset="0"/>
              </a:rPr>
              <a:t>contatto</a:t>
            </a:r>
            <a:r>
              <a:rPr lang="en-US" altLang="it-IT" sz="1600" dirty="0">
                <a:latin typeface="AdvPSA35D"/>
                <a:cs typeface="Arial" pitchFamily="34" charset="0"/>
              </a:rPr>
              <a:t> con l’ </a:t>
            </a:r>
            <a:r>
              <a:rPr lang="en-US" altLang="it-IT" sz="1600" dirty="0" err="1">
                <a:latin typeface="AdvPSA35D"/>
                <a:cs typeface="Arial" pitchFamily="34" charset="0"/>
              </a:rPr>
              <a:t>allergene</a:t>
            </a:r>
            <a:r>
              <a:rPr lang="en-US" altLang="it-IT" sz="1600" dirty="0">
                <a:latin typeface="AdvPSA35D"/>
                <a:cs typeface="Arial" pitchFamily="34" charset="0"/>
              </a:rPr>
              <a:t> </a:t>
            </a:r>
            <a:r>
              <a:rPr lang="en-US" altLang="it-IT" sz="1600" dirty="0" err="1">
                <a:latin typeface="AdvPSA35D"/>
                <a:cs typeface="Arial" pitchFamily="34" charset="0"/>
              </a:rPr>
              <a:t>stimola</a:t>
            </a:r>
            <a:r>
              <a:rPr lang="en-US" altLang="it-IT" sz="1600" dirty="0">
                <a:latin typeface="AdvPSA35D"/>
                <a:cs typeface="Arial" pitchFamily="34" charset="0"/>
              </a:rPr>
              <a:t> le cellule </a:t>
            </a:r>
            <a:r>
              <a:rPr lang="en-US" altLang="it-IT" sz="1600" dirty="0" err="1">
                <a:latin typeface="AdvPSA35D"/>
                <a:cs typeface="Arial" pitchFamily="34" charset="0"/>
              </a:rPr>
              <a:t>dendritiche</a:t>
            </a:r>
            <a:r>
              <a:rPr lang="en-US" altLang="it-IT" sz="1600" dirty="0">
                <a:latin typeface="AdvPSA35D"/>
                <a:cs typeface="Arial" pitchFamily="34" charset="0"/>
              </a:rPr>
              <a:t> (DC), </a:t>
            </a:r>
            <a:r>
              <a:rPr lang="en-US" altLang="it-IT" sz="1600" dirty="0" err="1">
                <a:latin typeface="AdvPSA35D"/>
                <a:cs typeface="Arial" pitchFamily="34" charset="0"/>
              </a:rPr>
              <a:t>che</a:t>
            </a:r>
            <a:r>
              <a:rPr lang="en-US" altLang="it-IT" sz="1600" dirty="0">
                <a:latin typeface="AdvPSA35D"/>
                <a:cs typeface="Arial" pitchFamily="34" charset="0"/>
              </a:rPr>
              <a:t> </a:t>
            </a:r>
            <a:r>
              <a:rPr lang="en-US" altLang="it-IT" sz="1600" dirty="0" err="1">
                <a:latin typeface="AdvPSA35D"/>
                <a:cs typeface="Arial" pitchFamily="34" charset="0"/>
              </a:rPr>
              <a:t>producono</a:t>
            </a:r>
            <a:r>
              <a:rPr lang="en-US" altLang="it-IT" sz="1600" dirty="0">
                <a:latin typeface="AdvPSA35D"/>
                <a:cs typeface="Arial" pitchFamily="34" charset="0"/>
              </a:rPr>
              <a:t> </a:t>
            </a:r>
            <a:r>
              <a:rPr lang="en-US" altLang="it-IT" sz="1600" dirty="0" err="1">
                <a:latin typeface="AdvPSA35D"/>
                <a:cs typeface="Arial" pitchFamily="34" charset="0"/>
              </a:rPr>
              <a:t>allarmine</a:t>
            </a:r>
            <a:r>
              <a:rPr lang="en-US" altLang="it-IT" sz="1600" dirty="0">
                <a:latin typeface="AdvPSA35D"/>
                <a:cs typeface="Arial" pitchFamily="34" charset="0"/>
              </a:rPr>
              <a:t> (IL4, IL13) e </a:t>
            </a:r>
            <a:r>
              <a:rPr lang="en-US" altLang="it-IT" sz="1600" dirty="0" err="1">
                <a:latin typeface="AdvPSA35D"/>
                <a:cs typeface="Arial" pitchFamily="34" charset="0"/>
              </a:rPr>
              <a:t>favoriscono</a:t>
            </a:r>
            <a:r>
              <a:rPr lang="en-US" altLang="it-IT" sz="1600" dirty="0">
                <a:latin typeface="AdvPSA35D"/>
                <a:cs typeface="Arial" pitchFamily="34" charset="0"/>
              </a:rPr>
              <a:t> la </a:t>
            </a:r>
            <a:r>
              <a:rPr lang="en-US" altLang="it-IT" sz="1600" dirty="0" err="1">
                <a:latin typeface="AdvPSA35D"/>
                <a:cs typeface="Arial" pitchFamily="34" charset="0"/>
              </a:rPr>
              <a:t>deviazione</a:t>
            </a:r>
            <a:r>
              <a:rPr lang="en-US" altLang="it-IT" sz="1600" dirty="0">
                <a:latin typeface="AdvPSA35D"/>
                <a:cs typeface="Arial" pitchFamily="34" charset="0"/>
              </a:rPr>
              <a:t> </a:t>
            </a:r>
            <a:r>
              <a:rPr lang="en-US" altLang="it-IT" sz="1600" dirty="0" err="1">
                <a:latin typeface="AdvPSA35D"/>
                <a:cs typeface="Arial" pitchFamily="34" charset="0"/>
              </a:rPr>
              <a:t>da</a:t>
            </a:r>
            <a:r>
              <a:rPr lang="en-US" altLang="it-IT" sz="1600" dirty="0">
                <a:latin typeface="AdvPSA35D"/>
                <a:cs typeface="Arial" pitchFamily="34" charset="0"/>
              </a:rPr>
              <a:t> TH1 a TH2. </a:t>
            </a:r>
            <a:endParaRPr lang="it-IT" altLang="it-IT" b="1" dirty="0">
              <a:latin typeface="Arial Unicode MS" pitchFamily="34" charset="-128"/>
              <a:cs typeface="Arial" pitchFamily="34" charset="0"/>
            </a:endParaRPr>
          </a:p>
        </p:txBody>
      </p:sp>
      <p:sp>
        <p:nvSpPr>
          <p:cNvPr id="11" name="Rettangolo 10"/>
          <p:cNvSpPr/>
          <p:nvPr/>
        </p:nvSpPr>
        <p:spPr>
          <a:xfrm>
            <a:off x="1631504" y="908720"/>
            <a:ext cx="8856984" cy="3168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901405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4" name="Titolo 1"/>
          <p:cNvSpPr>
            <a:spLocks noGrp="1"/>
          </p:cNvSpPr>
          <p:nvPr>
            <p:ph type="title"/>
          </p:nvPr>
        </p:nvSpPr>
        <p:spPr>
          <a:xfrm>
            <a:off x="2135188" y="1"/>
            <a:ext cx="7886700" cy="1325563"/>
          </a:xfrm>
        </p:spPr>
        <p:txBody>
          <a:bodyPr/>
          <a:lstStyle/>
          <a:p>
            <a:pPr algn="ctr" eaLnBrk="1" hangingPunct="1"/>
            <a:r>
              <a:rPr lang="it-IT" altLang="it-IT" b="1">
                <a:solidFill>
                  <a:srgbClr val="C00000"/>
                </a:solidFill>
              </a:rPr>
              <a:t>Diagnostica Molecolare</a:t>
            </a:r>
            <a:br>
              <a:rPr lang="it-IT" altLang="it-IT" b="1">
                <a:solidFill>
                  <a:srgbClr val="C00000"/>
                </a:solidFill>
              </a:rPr>
            </a:br>
            <a:r>
              <a:rPr lang="it-IT" altLang="it-IT" b="1">
                <a:solidFill>
                  <a:srgbClr val="C00000"/>
                </a:solidFill>
              </a:rPr>
              <a:t>nomenclatura delle proteine</a:t>
            </a:r>
          </a:p>
        </p:txBody>
      </p:sp>
      <p:pic>
        <p:nvPicPr>
          <p:cNvPr id="187395" name="Segnaposto contenuto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47889" y="1484314"/>
            <a:ext cx="7678737" cy="4351337"/>
          </a:xfrm>
        </p:spPr>
      </p:pic>
      <p:sp>
        <p:nvSpPr>
          <p:cNvPr id="187396" name="CasellaDiTesto 1"/>
          <p:cNvSpPr txBox="1">
            <a:spLocks noChangeArrowheads="1"/>
          </p:cNvSpPr>
          <p:nvPr/>
        </p:nvSpPr>
        <p:spPr bwMode="auto">
          <a:xfrm>
            <a:off x="2279651" y="3068638"/>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r>
              <a:rPr lang="it-IT" altLang="it-IT" sz="3600"/>
              <a:t>Profiline</a:t>
            </a:r>
          </a:p>
        </p:txBody>
      </p:sp>
      <p:sp>
        <p:nvSpPr>
          <p:cNvPr id="187397" name="CasellaDiTesto 4"/>
          <p:cNvSpPr txBox="1">
            <a:spLocks noChangeArrowheads="1"/>
          </p:cNvSpPr>
          <p:nvPr/>
        </p:nvSpPr>
        <p:spPr bwMode="auto">
          <a:xfrm>
            <a:off x="5159376" y="2900364"/>
            <a:ext cx="12239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r>
              <a:rPr lang="it-IT" altLang="it-IT" sz="2800"/>
              <a:t>LTP</a:t>
            </a:r>
          </a:p>
        </p:txBody>
      </p:sp>
      <p:sp>
        <p:nvSpPr>
          <p:cNvPr id="187398" name="CasellaDiTesto 5"/>
          <p:cNvSpPr txBox="1">
            <a:spLocks noChangeArrowheads="1"/>
          </p:cNvSpPr>
          <p:nvPr/>
        </p:nvSpPr>
        <p:spPr bwMode="auto">
          <a:xfrm>
            <a:off x="8704263" y="3068639"/>
            <a:ext cx="122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r>
              <a:rPr lang="it-IT" altLang="it-IT" sz="2800"/>
              <a:t>PR-10</a:t>
            </a:r>
          </a:p>
        </p:txBody>
      </p:sp>
      <p:sp>
        <p:nvSpPr>
          <p:cNvPr id="187399" name="CasellaDiTesto 6"/>
          <p:cNvSpPr txBox="1">
            <a:spLocks noChangeArrowheads="1"/>
          </p:cNvSpPr>
          <p:nvPr/>
        </p:nvSpPr>
        <p:spPr bwMode="auto">
          <a:xfrm>
            <a:off x="4800601" y="5534026"/>
            <a:ext cx="2951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r>
              <a:rPr lang="it-IT" altLang="it-IT" sz="2400"/>
              <a:t>STORAGE-Protein</a:t>
            </a:r>
          </a:p>
        </p:txBody>
      </p:sp>
      <p:sp>
        <p:nvSpPr>
          <p:cNvPr id="187400" name="CasellaDiTesto 7"/>
          <p:cNvSpPr txBox="1">
            <a:spLocks noChangeArrowheads="1"/>
          </p:cNvSpPr>
          <p:nvPr/>
        </p:nvSpPr>
        <p:spPr bwMode="auto">
          <a:xfrm>
            <a:off x="2430463" y="5667375"/>
            <a:ext cx="2266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r>
              <a:rPr lang="it-IT" altLang="it-IT" sz="3200"/>
              <a:t>Polcalcina</a:t>
            </a:r>
            <a:r>
              <a:rPr lang="it-IT" altLang="it-IT" sz="1600"/>
              <a:t> </a:t>
            </a:r>
          </a:p>
        </p:txBody>
      </p:sp>
      <p:sp>
        <p:nvSpPr>
          <p:cNvPr id="187401" name="CasellaDiTesto 8"/>
          <p:cNvSpPr txBox="1">
            <a:spLocks noChangeArrowheads="1"/>
          </p:cNvSpPr>
          <p:nvPr/>
        </p:nvSpPr>
        <p:spPr bwMode="auto">
          <a:xfrm>
            <a:off x="8256588" y="5876926"/>
            <a:ext cx="1871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600">
                <a:solidFill>
                  <a:schemeClr val="tx1"/>
                </a:solidFill>
                <a:latin typeface="Times New Roman" panose="02020603050405020304" pitchFamily="18" charset="0"/>
              </a:defRPr>
            </a:lvl1pPr>
            <a:lvl2pPr marL="742950" indent="-285750">
              <a:defRPr sz="6600">
                <a:solidFill>
                  <a:schemeClr val="tx1"/>
                </a:solidFill>
                <a:latin typeface="Times New Roman" panose="02020603050405020304" pitchFamily="18" charset="0"/>
              </a:defRPr>
            </a:lvl2pPr>
            <a:lvl3pPr marL="1143000" indent="-228600">
              <a:defRPr sz="6600">
                <a:solidFill>
                  <a:schemeClr val="tx1"/>
                </a:solidFill>
                <a:latin typeface="Times New Roman" panose="02020603050405020304" pitchFamily="18" charset="0"/>
              </a:defRPr>
            </a:lvl3pPr>
            <a:lvl4pPr marL="1600200" indent="-228600">
              <a:defRPr sz="6600">
                <a:solidFill>
                  <a:schemeClr val="tx1"/>
                </a:solidFill>
                <a:latin typeface="Times New Roman" panose="02020603050405020304" pitchFamily="18" charset="0"/>
              </a:defRPr>
            </a:lvl4pPr>
            <a:lvl5pPr marL="2057400" indent="-228600">
              <a:defRPr sz="6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600">
                <a:solidFill>
                  <a:schemeClr val="tx1"/>
                </a:solidFill>
                <a:latin typeface="Times New Roman" panose="02020603050405020304" pitchFamily="18" charset="0"/>
              </a:defRPr>
            </a:lvl9pPr>
          </a:lstStyle>
          <a:p>
            <a:r>
              <a:rPr lang="it-IT" altLang="it-IT" sz="4000"/>
              <a:t>CCD </a:t>
            </a:r>
          </a:p>
        </p:txBody>
      </p:sp>
    </p:spTree>
    <p:extLst>
      <p:ext uri="{BB962C8B-B14F-4D97-AF65-F5344CB8AC3E}">
        <p14:creationId xmlns:p14="http://schemas.microsoft.com/office/powerpoint/2010/main" val="29893871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42CAF8AC-0707-174C-BA99-F71ECC9D76CF}"/>
              </a:ext>
            </a:extLst>
          </p:cNvPr>
          <p:cNvPicPr>
            <a:picLocks noChangeAspect="1"/>
          </p:cNvPicPr>
          <p:nvPr/>
        </p:nvPicPr>
        <p:blipFill>
          <a:blip r:embed="rId3"/>
          <a:stretch>
            <a:fillRect/>
          </a:stretch>
        </p:blipFill>
        <p:spPr>
          <a:xfrm rot="2169313">
            <a:off x="9575352" y="3475637"/>
            <a:ext cx="2545163" cy="1695079"/>
          </a:xfrm>
          <a:prstGeom prst="rect">
            <a:avLst/>
          </a:prstGeom>
        </p:spPr>
      </p:pic>
      <p:pic>
        <p:nvPicPr>
          <p:cNvPr id="1028" name="Picture 4" descr="finestra di lavaggio della giovane donna - addetto alle pulizie foto e immagini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6762" y="4469625"/>
            <a:ext cx="2761673" cy="2185363"/>
          </a:xfrm>
          <a:prstGeom prst="rect">
            <a:avLst/>
          </a:prstGeom>
          <a:noFill/>
          <a:extLst>
            <a:ext uri="{909E8E84-426E-40DD-AFC4-6F175D3DCCD1}">
              <a14:hiddenFill xmlns:a14="http://schemas.microsoft.com/office/drawing/2010/main">
                <a:solidFill>
                  <a:srgbClr val="FFFFFF"/>
                </a:solidFill>
              </a14:hiddenFill>
            </a:ext>
          </a:extLst>
        </p:spPr>
      </p:pic>
      <p:sp>
        <p:nvSpPr>
          <p:cNvPr id="3" name="Sottotitolo 2"/>
          <p:cNvSpPr>
            <a:spLocks noGrp="1"/>
          </p:cNvSpPr>
          <p:nvPr>
            <p:ph type="subTitle"/>
          </p:nvPr>
        </p:nvSpPr>
        <p:spPr>
          <a:xfrm>
            <a:off x="652703" y="1978749"/>
            <a:ext cx="10972320" cy="1395604"/>
          </a:xfrm>
          <a:ln>
            <a:solidFill>
              <a:srgbClr val="0070C0"/>
            </a:solidFill>
          </a:ln>
        </p:spPr>
        <p:txBody>
          <a:bodyPr/>
          <a:lstStyle/>
          <a:p>
            <a:pPr algn="ctr"/>
            <a:r>
              <a:rPr lang="it-IT" sz="2400" dirty="0"/>
              <a:t>Pensando alle patologie Professionali Allergiche viene spontaneo pensare a diversità di prevalenza di genere in relazione a diverse professioni svolte maggiormente da maschi o femmine.</a:t>
            </a:r>
          </a:p>
        </p:txBody>
      </p:sp>
      <p:pic>
        <p:nvPicPr>
          <p:cNvPr id="9" name="Picture 3">
            <a:extLst>
              <a:ext uri="{FF2B5EF4-FFF2-40B4-BE49-F238E27FC236}">
                <a16:creationId xmlns:a16="http://schemas.microsoft.com/office/drawing/2014/main" id="{3B6B72CD-3104-47D4-9A73-A761ADC5AF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51611" y="5942408"/>
            <a:ext cx="639908" cy="74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7D21DE3F-5644-4A40-9702-AB2987441200}"/>
              </a:ext>
            </a:extLst>
          </p:cNvPr>
          <p:cNvPicPr>
            <a:picLocks noChangeAspect="1"/>
          </p:cNvPicPr>
          <p:nvPr/>
        </p:nvPicPr>
        <p:blipFill>
          <a:blip r:embed="rId6">
            <a:extLst>
              <a:ext uri="{28A0092B-C50C-407E-A947-70E740481C1C}">
                <a14:useLocalDpi xmlns:a14="http://schemas.microsoft.com/office/drawing/2010/main" val="0"/>
              </a:ext>
            </a:extLst>
          </a:blip>
          <a:srcRect l="11613" t="29311" r="14194" b="30916"/>
          <a:stretch>
            <a:fillRect/>
          </a:stretch>
        </p:blipFill>
        <p:spPr bwMode="auto">
          <a:xfrm>
            <a:off x="1" y="6026344"/>
            <a:ext cx="2207684" cy="6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descr="34.645 Reparto Di Terapia Intensiva Stock Photos, High-Res ..."/>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t-IT" sz="2400"/>
          </a:p>
        </p:txBody>
      </p:sp>
      <p:sp>
        <p:nvSpPr>
          <p:cNvPr id="11" name="AutoShape 10" descr="34.645 Reparto Di Terapia Intensiva Stock Photos, High-Res ..."/>
          <p:cNvSpPr>
            <a:spLocks noChangeAspect="1" noChangeArrowheads="1"/>
          </p:cNvSpPr>
          <p:nvPr/>
        </p:nvSpPr>
        <p:spPr bwMode="auto">
          <a:xfrm>
            <a:off x="1032548" y="88643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t-IT" sz="2400"/>
          </a:p>
        </p:txBody>
      </p:sp>
      <p:sp>
        <p:nvSpPr>
          <p:cNvPr id="12" name="AutoShape 12" descr="34.645 Reparto Di Terapia Intensiva Stock Photos, High-Res ..."/>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t-IT" sz="2400"/>
          </a:p>
        </p:txBody>
      </p:sp>
      <p:sp>
        <p:nvSpPr>
          <p:cNvPr id="13" name="AutoShape 14" descr="34.645 Reparto Di Terapia Intensiva Stock Photos, High-Res ..."/>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t-IT" sz="2400"/>
          </a:p>
        </p:txBody>
      </p:sp>
      <p:pic>
        <p:nvPicPr>
          <p:cNvPr id="14" name="Immagine 13"/>
          <p:cNvPicPr>
            <a:picLocks noChangeAspect="1"/>
          </p:cNvPicPr>
          <p:nvPr/>
        </p:nvPicPr>
        <p:blipFill>
          <a:blip r:embed="rId7"/>
          <a:stretch>
            <a:fillRect/>
          </a:stretch>
        </p:blipFill>
        <p:spPr>
          <a:xfrm rot="20475557">
            <a:off x="158895" y="3443131"/>
            <a:ext cx="2730500" cy="1879600"/>
          </a:xfrm>
          <a:prstGeom prst="rect">
            <a:avLst/>
          </a:prstGeom>
        </p:spPr>
      </p:pic>
      <p:pic>
        <p:nvPicPr>
          <p:cNvPr id="6" name="Picture 5" descr="DSC_459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460315">
            <a:off x="2275829" y="4221351"/>
            <a:ext cx="2717977" cy="204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8"/>
          <p:cNvGraphicFramePr>
            <a:graphicFrameLocks noChangeAspect="1"/>
          </p:cNvGraphicFramePr>
          <p:nvPr/>
        </p:nvGraphicFramePr>
        <p:xfrm>
          <a:off x="4983947" y="3558472"/>
          <a:ext cx="1825248" cy="2199816"/>
        </p:xfrm>
        <a:graphic>
          <a:graphicData uri="http://schemas.openxmlformats.org/presentationml/2006/ole">
            <mc:AlternateContent xmlns:mc="http://schemas.openxmlformats.org/markup-compatibility/2006">
              <mc:Choice xmlns:v="urn:schemas-microsoft-com:vml" Requires="v">
                <p:oleObj name="Fotografia di Photo Editor " r:id="rId9" imgW="6849431" imgH="8257143" progId="MSPhotoEd.3">
                  <p:embed/>
                </p:oleObj>
              </mc:Choice>
              <mc:Fallback>
                <p:oleObj name="Fotografia di Photo Editor " r:id="rId9" imgW="6849431" imgH="8257143" progId="MSPhotoEd.3">
                  <p:embed/>
                  <p:pic>
                    <p:nvPicPr>
                      <p:cNvPr id="5"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3947" y="3558472"/>
                        <a:ext cx="1825248" cy="2199816"/>
                      </a:xfrm>
                      <a:prstGeom prst="rect">
                        <a:avLst/>
                      </a:prstGeom>
                      <a:noFill/>
                      <a:ln w="57150">
                        <a:solidFill>
                          <a:srgbClr val="FFFF00"/>
                        </a:solidFill>
                        <a:miter lim="800000"/>
                        <a:headEnd/>
                        <a:tailEnd/>
                      </a:ln>
                      <a:effectLst/>
                    </p:spPr>
                  </p:pic>
                </p:oleObj>
              </mc:Fallback>
            </mc:AlternateContent>
          </a:graphicData>
        </a:graphic>
      </p:graphicFrame>
      <p:pic>
        <p:nvPicPr>
          <p:cNvPr id="4" name="Picture 6" descr="SRO%2016-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235012">
            <a:off x="6499260" y="4051179"/>
            <a:ext cx="1561929" cy="244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2">
            <a:extLst>
              <a:ext uri="{FF2B5EF4-FFF2-40B4-BE49-F238E27FC236}">
                <a16:creationId xmlns:a16="http://schemas.microsoft.com/office/drawing/2014/main" id="{0D08461E-C6FF-42DA-855E-BEA4D96BE59D}"/>
              </a:ext>
            </a:extLst>
          </p:cNvPr>
          <p:cNvSpPr/>
          <p:nvPr/>
        </p:nvSpPr>
        <p:spPr>
          <a:xfrm>
            <a:off x="410633" y="-72785"/>
            <a:ext cx="12106080" cy="818735"/>
          </a:xfrm>
          <a:prstGeom prst="rect">
            <a:avLst/>
          </a:prstGeom>
          <a:noFill/>
          <a:ln w="0">
            <a:noFill/>
          </a:ln>
        </p:spPr>
        <p:style>
          <a:lnRef idx="0">
            <a:scrgbClr r="0" g="0" b="0"/>
          </a:lnRef>
          <a:fillRef idx="0">
            <a:scrgbClr r="0" g="0" b="0"/>
          </a:fillRef>
          <a:effectRef idx="0">
            <a:scrgbClr r="0" g="0" b="0"/>
          </a:effectRef>
          <a:fontRef idx="minor"/>
        </p:style>
        <p:txBody>
          <a:bodyPr lIns="120000" tIns="60000" rIns="120000" bIns="60000">
            <a:spAutoFit/>
          </a:bodyPr>
          <a:lstStyle/>
          <a:p>
            <a:pPr algn="ctr">
              <a:lnSpc>
                <a:spcPct val="100000"/>
              </a:lnSpc>
            </a:pPr>
            <a:r>
              <a:rPr lang="it-IT" sz="2133" i="1" spc="-1" dirty="0">
                <a:solidFill>
                  <a:srgbClr val="C00000"/>
                </a:solidFill>
                <a:latin typeface="Aptos"/>
              </a:rPr>
              <a:t>Genere ed Allergologia </a:t>
            </a:r>
          </a:p>
          <a:p>
            <a:pPr algn="ctr">
              <a:lnSpc>
                <a:spcPct val="100000"/>
              </a:lnSpc>
            </a:pPr>
            <a:r>
              <a:rPr lang="it-IT" sz="2400" i="1" spc="-1" dirty="0">
                <a:solidFill>
                  <a:srgbClr val="C00000"/>
                </a:solidFill>
                <a:latin typeface="Aptos"/>
              </a:rPr>
              <a:t>Professione, allergopatie e genere</a:t>
            </a:r>
            <a:endParaRPr lang="it-IT" sz="1600" spc="-1" dirty="0">
              <a:latin typeface="Arial"/>
            </a:endParaRPr>
          </a:p>
        </p:txBody>
      </p:sp>
    </p:spTree>
    <p:extLst>
      <p:ext uri="{BB962C8B-B14F-4D97-AF65-F5344CB8AC3E}">
        <p14:creationId xmlns:p14="http://schemas.microsoft.com/office/powerpoint/2010/main" val="15694298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530" name="Gruppo 3"/>
          <p:cNvGrpSpPr>
            <a:grpSpLocks/>
          </p:cNvGrpSpPr>
          <p:nvPr/>
        </p:nvGrpSpPr>
        <p:grpSpPr bwMode="auto">
          <a:xfrm>
            <a:off x="1646238" y="280988"/>
            <a:ext cx="8412162" cy="6477774"/>
            <a:chOff x="35496" y="-8154"/>
            <a:chExt cx="8781863" cy="6880444"/>
          </a:xfrm>
        </p:grpSpPr>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640" y="-8154"/>
              <a:ext cx="8490719" cy="649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6610415"/>
              <a:ext cx="4375348" cy="21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4319533" y="6578072"/>
              <a:ext cx="1240832" cy="294218"/>
            </a:xfrm>
            <a:prstGeom prst="rect">
              <a:avLst/>
            </a:prstGeom>
            <a:noFill/>
          </p:spPr>
          <p:txBody>
            <a:bodyPr wrap="none">
              <a:spAutoFit/>
            </a:bodyPr>
            <a:lstStyle/>
            <a:p>
              <a:pPr>
                <a:defRPr/>
              </a:pPr>
              <a:r>
                <a:rPr lang="it-IT" sz="1200" dirty="0">
                  <a:solidFill>
                    <a:schemeClr val="tx1">
                      <a:lumMod val="65000"/>
                      <a:lumOff val="35000"/>
                    </a:schemeClr>
                  </a:solidFill>
                  <a:latin typeface="Arial" charset="0"/>
                </a:rPr>
                <a:t>(CHEST 2017)</a:t>
              </a:r>
            </a:p>
          </p:txBody>
        </p:sp>
        <p:sp>
          <p:nvSpPr>
            <p:cNvPr id="6" name="Rettangolo 5"/>
            <p:cNvSpPr/>
            <p:nvPr/>
          </p:nvSpPr>
          <p:spPr>
            <a:xfrm>
              <a:off x="35496" y="3428285"/>
              <a:ext cx="2232340" cy="1369180"/>
            </a:xfrm>
            <a:prstGeom prst="rect">
              <a:avLst/>
            </a:prstGeom>
            <a:solidFill>
              <a:srgbClr val="7030A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77" y="66335"/>
            <a:ext cx="630863" cy="630863"/>
          </a:xfrm>
          <a:prstGeom prst="rect">
            <a:avLst/>
          </a:prstGeom>
          <a:solidFill>
            <a:srgbClr val="B41125"/>
          </a:solidFill>
        </p:spPr>
      </p:pic>
      <p:pic>
        <p:nvPicPr>
          <p:cNvPr id="9" name="Immagine 8" descr="Immagine che contiene testo&#10;&#10;Descrizione generata automaticamente">
            <a:extLst>
              <a:ext uri="{FF2B5EF4-FFF2-40B4-BE49-F238E27FC236}">
                <a16:creationId xmlns:a16="http://schemas.microsoft.com/office/drawing/2014/main" id="{B8787FE3-F057-874A-8FA2-CE61B27F22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77" t="34534" r="32326" b="52570"/>
          <a:stretch/>
        </p:blipFill>
        <p:spPr bwMode="auto">
          <a:xfrm>
            <a:off x="863860" y="112793"/>
            <a:ext cx="770355" cy="431891"/>
          </a:xfrm>
          <a:prstGeom prst="rect">
            <a:avLst/>
          </a:prstGeom>
          <a:ln>
            <a:noFill/>
          </a:ln>
          <a:extLst>
            <a:ext uri="{53640926-AAD7-44D8-BBD7-CCE9431645EC}">
              <a14:shadowObscured xmlns:a14="http://schemas.microsoft.com/office/drawing/2010/main"/>
            </a:ext>
          </a:extLst>
        </p:spPr>
      </p:pic>
      <p:sp>
        <p:nvSpPr>
          <p:cNvPr id="3" name="Rettangolo 2"/>
          <p:cNvSpPr/>
          <p:nvPr/>
        </p:nvSpPr>
        <p:spPr>
          <a:xfrm>
            <a:off x="1854558" y="5666704"/>
            <a:ext cx="4611556" cy="733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4398135" y="5199073"/>
            <a:ext cx="2801155" cy="824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574268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a:xfrm>
            <a:off x="4736907" y="473400"/>
            <a:ext cx="3273425" cy="1106488"/>
          </a:xfrm>
        </p:spPr>
        <p:txBody>
          <a:bodyPr/>
          <a:lstStyle/>
          <a:p>
            <a:pPr algn="l" eaLnBrk="1" hangingPunct="1"/>
            <a:r>
              <a:rPr lang="it-IT" altLang="it-IT" sz="2600" b="1" dirty="0">
                <a:solidFill>
                  <a:srgbClr val="000099"/>
                </a:solidFill>
                <a:latin typeface="Arial" charset="0"/>
                <a:cs typeface="Arial" charset="0"/>
              </a:rPr>
              <a:t>Asma e Rinite </a:t>
            </a:r>
          </a:p>
        </p:txBody>
      </p:sp>
      <p:sp>
        <p:nvSpPr>
          <p:cNvPr id="287746" name="Rectangle 3"/>
          <p:cNvSpPr>
            <a:spLocks noGrp="1" noChangeArrowheads="1"/>
          </p:cNvSpPr>
          <p:nvPr>
            <p:ph idx="4294967295"/>
          </p:nvPr>
        </p:nvSpPr>
        <p:spPr>
          <a:xfrm>
            <a:off x="2133600" y="2057400"/>
            <a:ext cx="8534400" cy="4324350"/>
          </a:xfrm>
        </p:spPr>
        <p:txBody>
          <a:bodyPr/>
          <a:lstStyle/>
          <a:p>
            <a:pPr marL="273050" indent="-273050">
              <a:lnSpc>
                <a:spcPct val="110000"/>
              </a:lnSpc>
              <a:buClr>
                <a:srgbClr val="FF9900"/>
              </a:buClr>
              <a:buFont typeface="Wingdings" pitchFamily="2" charset="2"/>
              <a:buChar char="§"/>
            </a:pPr>
            <a:r>
              <a:rPr lang="it-IT" altLang="it-IT" sz="2600">
                <a:solidFill>
                  <a:srgbClr val="000099"/>
                </a:solidFill>
                <a:latin typeface="Arial" charset="0"/>
                <a:cs typeface="Arial" charset="0"/>
              </a:rPr>
              <a:t>Nel 70-80% dei pazienti con asma è presente rinite</a:t>
            </a:r>
          </a:p>
          <a:p>
            <a:pPr marL="273050" indent="-273050">
              <a:lnSpc>
                <a:spcPct val="110000"/>
              </a:lnSpc>
              <a:buClr>
                <a:srgbClr val="FF9900"/>
              </a:buClr>
              <a:buFont typeface="Wingdings" pitchFamily="2" charset="2"/>
              <a:buChar char="§"/>
            </a:pPr>
            <a:r>
              <a:rPr lang="it-IT" altLang="it-IT" sz="2600">
                <a:solidFill>
                  <a:srgbClr val="000099"/>
                </a:solidFill>
                <a:latin typeface="Arial" charset="0"/>
                <a:cs typeface="Arial" charset="0"/>
              </a:rPr>
              <a:t>Entrambe le patologie sono sostenute </a:t>
            </a:r>
            <a:br>
              <a:rPr lang="it-IT" altLang="it-IT" sz="2600">
                <a:solidFill>
                  <a:srgbClr val="000099"/>
                </a:solidFill>
                <a:latin typeface="Arial" charset="0"/>
                <a:cs typeface="Arial" charset="0"/>
              </a:rPr>
            </a:br>
            <a:r>
              <a:rPr lang="it-IT" altLang="it-IT" sz="2600">
                <a:solidFill>
                  <a:srgbClr val="000099"/>
                </a:solidFill>
                <a:latin typeface="Arial" charset="0"/>
                <a:cs typeface="Arial" charset="0"/>
              </a:rPr>
              <a:t>da un comune processo infiammatorio </a:t>
            </a:r>
            <a:br>
              <a:rPr lang="it-IT" altLang="it-IT" sz="2600">
                <a:solidFill>
                  <a:srgbClr val="000099"/>
                </a:solidFill>
                <a:latin typeface="Arial" charset="0"/>
                <a:cs typeface="Arial" charset="0"/>
              </a:rPr>
            </a:br>
            <a:r>
              <a:rPr lang="it-IT" altLang="it-IT" sz="2600">
                <a:solidFill>
                  <a:srgbClr val="000099"/>
                </a:solidFill>
                <a:latin typeface="Arial" charset="0"/>
                <a:cs typeface="Arial" charset="0"/>
              </a:rPr>
              <a:t>delle vie aeree</a:t>
            </a:r>
          </a:p>
          <a:p>
            <a:pPr marL="273050" indent="-273050">
              <a:lnSpc>
                <a:spcPct val="110000"/>
              </a:lnSpc>
              <a:buClr>
                <a:srgbClr val="FF9900"/>
              </a:buClr>
              <a:buFont typeface="Wingdings" pitchFamily="2" charset="2"/>
              <a:buChar char="§"/>
            </a:pPr>
            <a:r>
              <a:rPr lang="it-IT" altLang="it-IT" sz="2600">
                <a:solidFill>
                  <a:srgbClr val="000099"/>
                </a:solidFill>
                <a:latin typeface="Arial" charset="0"/>
                <a:cs typeface="Arial" charset="0"/>
              </a:rPr>
              <a:t>Quando coesistono le due patologie </a:t>
            </a:r>
            <a:br>
              <a:rPr lang="it-IT" altLang="it-IT" sz="2600">
                <a:solidFill>
                  <a:srgbClr val="000099"/>
                </a:solidFill>
                <a:latin typeface="Arial" charset="0"/>
                <a:cs typeface="Arial" charset="0"/>
              </a:rPr>
            </a:br>
            <a:r>
              <a:rPr lang="it-IT" altLang="it-IT" sz="2600">
                <a:solidFill>
                  <a:srgbClr val="000099"/>
                </a:solidFill>
                <a:latin typeface="Arial" charset="0"/>
                <a:cs typeface="Arial" charset="0"/>
              </a:rPr>
              <a:t>è necessaria una strategia terapeutica combinata</a:t>
            </a:r>
          </a:p>
          <a:p>
            <a:pPr marL="273050" indent="-273050">
              <a:lnSpc>
                <a:spcPct val="110000"/>
              </a:lnSpc>
              <a:buClr>
                <a:srgbClr val="FF9900"/>
              </a:buClr>
              <a:buFont typeface="Wingdings" pitchFamily="2" charset="2"/>
              <a:buChar char="§"/>
            </a:pPr>
            <a:r>
              <a:rPr lang="it-IT" altLang="it-IT" sz="2600">
                <a:solidFill>
                  <a:srgbClr val="000099"/>
                </a:solidFill>
                <a:latin typeface="Arial" charset="0"/>
                <a:cs typeface="Arial" charset="0"/>
              </a:rPr>
              <a:t>Nella rinite allergica l’ITS intrapresa </a:t>
            </a:r>
            <a:br>
              <a:rPr lang="it-IT" altLang="it-IT" sz="2600">
                <a:solidFill>
                  <a:srgbClr val="000099"/>
                </a:solidFill>
                <a:latin typeface="Arial" charset="0"/>
                <a:cs typeface="Arial" charset="0"/>
              </a:rPr>
            </a:br>
            <a:r>
              <a:rPr lang="it-IT" altLang="it-IT" sz="2600">
                <a:solidFill>
                  <a:srgbClr val="000099"/>
                </a:solidFill>
                <a:latin typeface="Arial" charset="0"/>
                <a:cs typeface="Arial" charset="0"/>
              </a:rPr>
              <a:t>precocemente può prevenire l’asma</a:t>
            </a:r>
            <a:endParaRPr lang="it-IT" altLang="it-IT">
              <a:solidFill>
                <a:srgbClr val="000099"/>
              </a:solidFill>
              <a:latin typeface="Arial" charset="0"/>
              <a:cs typeface="Arial" charset="0"/>
            </a:endParaRPr>
          </a:p>
        </p:txBody>
      </p:sp>
      <p:sp>
        <p:nvSpPr>
          <p:cNvPr id="287747" name="Line 5"/>
          <p:cNvSpPr>
            <a:spLocks noChangeShapeType="1"/>
          </p:cNvSpPr>
          <p:nvPr/>
        </p:nvSpPr>
        <p:spPr bwMode="auto">
          <a:xfrm>
            <a:off x="2279650" y="1500188"/>
            <a:ext cx="8388350" cy="0"/>
          </a:xfrm>
          <a:prstGeom prst="line">
            <a:avLst/>
          </a:prstGeom>
          <a:noFill/>
          <a:ln w="28575">
            <a:solidFill>
              <a:srgbClr val="FFCC00"/>
            </a:solidFill>
            <a:round/>
            <a:headEnd/>
            <a:tailEnd/>
          </a:ln>
        </p:spPr>
        <p:txBody>
          <a:bodyPr/>
          <a:lstStyle/>
          <a:p>
            <a:endParaRPr lang="it-IT"/>
          </a:p>
        </p:txBody>
      </p:sp>
      <p:grpSp>
        <p:nvGrpSpPr>
          <p:cNvPr id="2" name="Group 1">
            <a:extLst>
              <a:ext uri="{FF2B5EF4-FFF2-40B4-BE49-F238E27FC236}">
                <a16:creationId xmlns:a16="http://schemas.microsoft.com/office/drawing/2014/main" id="{6E71D4EB-74FD-57A1-C764-30FD8C5E74A4}"/>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919220C6-9D2E-1CE6-5A01-AF26C52BEB8B}"/>
                </a:ext>
              </a:extLst>
            </p:cNvPr>
            <p:cNvPicPr/>
            <p:nvPr/>
          </p:nvPicPr>
          <p:blipFill>
            <a:blip r:embed="rId3"/>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1F5575E8-C0C5-71A7-01CC-00B7D4F32A87}"/>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E288D3EA-27FD-32B6-3EB3-BDBB95DD4266}"/>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49905A38-E467-7F1B-4A24-5DCCC7EC97D9}"/>
              </a:ext>
            </a:extLst>
          </p:cNvPr>
          <p:cNvPicPr/>
          <p:nvPr/>
        </p:nvPicPr>
        <p:blipFill>
          <a:blip r:embed="rId4"/>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3C534070-B2E5-AA32-E727-1791AEDA1140}"/>
              </a:ext>
            </a:extLst>
          </p:cNvPr>
          <p:cNvPicPr/>
          <p:nvPr/>
        </p:nvPicPr>
        <p:blipFill>
          <a:blip r:embed="rId5"/>
          <a:stretch/>
        </p:blipFill>
        <p:spPr>
          <a:xfrm>
            <a:off x="11604240" y="20520"/>
            <a:ext cx="363960" cy="549720"/>
          </a:xfrm>
          <a:prstGeom prst="rect">
            <a:avLst/>
          </a:prstGeom>
          <a:ln w="0">
            <a:noFill/>
          </a:ln>
        </p:spPr>
      </p:pic>
    </p:spTree>
    <p:extLst>
      <p:ext uri="{BB962C8B-B14F-4D97-AF65-F5344CB8AC3E}">
        <p14:creationId xmlns:p14="http://schemas.microsoft.com/office/powerpoint/2010/main" val="3919033591"/>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F83E769-9DA4-4EE0-8401-DF124C3DC314}"/>
              </a:ext>
            </a:extLst>
          </p:cNvPr>
          <p:cNvPicPr>
            <a:picLocks noChangeAspect="1"/>
          </p:cNvPicPr>
          <p:nvPr/>
        </p:nvPicPr>
        <p:blipFill>
          <a:blip r:embed="rId2"/>
          <a:stretch>
            <a:fillRect/>
          </a:stretch>
        </p:blipFill>
        <p:spPr>
          <a:xfrm>
            <a:off x="1523362" y="599400"/>
            <a:ext cx="9145276" cy="6254315"/>
          </a:xfrm>
          <a:prstGeom prst="rect">
            <a:avLst/>
          </a:prstGeom>
        </p:spPr>
      </p:pic>
      <p:grpSp>
        <p:nvGrpSpPr>
          <p:cNvPr id="3" name="Group 1">
            <a:extLst>
              <a:ext uri="{FF2B5EF4-FFF2-40B4-BE49-F238E27FC236}">
                <a16:creationId xmlns:a16="http://schemas.microsoft.com/office/drawing/2014/main" id="{382FE09F-4BD8-E8AB-FF3F-018CDA5AF486}"/>
              </a:ext>
            </a:extLst>
          </p:cNvPr>
          <p:cNvGrpSpPr/>
          <p:nvPr/>
        </p:nvGrpSpPr>
        <p:grpSpPr>
          <a:xfrm>
            <a:off x="1709640" y="38160"/>
            <a:ext cx="9327960" cy="541440"/>
            <a:chOff x="1709640" y="38160"/>
            <a:chExt cx="9327960" cy="541440"/>
          </a:xfrm>
        </p:grpSpPr>
        <p:pic>
          <p:nvPicPr>
            <p:cNvPr id="4" name="Text Box 12">
              <a:extLst>
                <a:ext uri="{FF2B5EF4-FFF2-40B4-BE49-F238E27FC236}">
                  <a16:creationId xmlns:a16="http://schemas.microsoft.com/office/drawing/2014/main" id="{6159BD4A-5D9B-B60D-EC65-492B3DEAC695}"/>
                </a:ext>
              </a:extLst>
            </p:cNvPr>
            <p:cNvPicPr/>
            <p:nvPr/>
          </p:nvPicPr>
          <p:blipFill>
            <a:blip r:embed="rId3"/>
            <a:stretch/>
          </p:blipFill>
          <p:spPr>
            <a:xfrm>
              <a:off x="1709640" y="38160"/>
              <a:ext cx="9327960" cy="541440"/>
            </a:xfrm>
            <a:prstGeom prst="rect">
              <a:avLst/>
            </a:prstGeom>
            <a:ln w="0">
              <a:noFill/>
            </a:ln>
          </p:spPr>
        </p:pic>
        <p:sp>
          <p:nvSpPr>
            <p:cNvPr id="5" name="CustomShape 2">
              <a:extLst>
                <a:ext uri="{FF2B5EF4-FFF2-40B4-BE49-F238E27FC236}">
                  <a16:creationId xmlns:a16="http://schemas.microsoft.com/office/drawing/2014/main" id="{B83A0FE4-498A-1B98-937D-CFCCA088EB90}"/>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6" name="CustomShape 3">
            <a:extLst>
              <a:ext uri="{FF2B5EF4-FFF2-40B4-BE49-F238E27FC236}">
                <a16:creationId xmlns:a16="http://schemas.microsoft.com/office/drawing/2014/main" id="{C46D0F0A-70C4-5B6A-6473-4143DC537186}"/>
              </a:ext>
            </a:extLst>
          </p:cNvPr>
          <p:cNvSpPr/>
          <p:nvPr/>
        </p:nvSpPr>
        <p:spPr>
          <a:xfrm>
            <a:off x="1709640" y="28440"/>
            <a:ext cx="9848160" cy="44496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7" name="Picture 2">
            <a:extLst>
              <a:ext uri="{FF2B5EF4-FFF2-40B4-BE49-F238E27FC236}">
                <a16:creationId xmlns:a16="http://schemas.microsoft.com/office/drawing/2014/main" id="{768C3B9F-EE7A-3C3E-7C98-917AEE22FC82}"/>
              </a:ext>
            </a:extLst>
          </p:cNvPr>
          <p:cNvPicPr/>
          <p:nvPr/>
        </p:nvPicPr>
        <p:blipFill>
          <a:blip r:embed="rId4"/>
          <a:srcRect l="11629" t="29346" r="14194" b="30924"/>
          <a:stretch/>
        </p:blipFill>
        <p:spPr>
          <a:xfrm>
            <a:off x="0" y="42480"/>
            <a:ext cx="1709280" cy="430920"/>
          </a:xfrm>
          <a:prstGeom prst="rect">
            <a:avLst/>
          </a:prstGeom>
          <a:ln w="0">
            <a:noFill/>
          </a:ln>
        </p:spPr>
      </p:pic>
      <p:pic>
        <p:nvPicPr>
          <p:cNvPr id="8" name="Picture 3">
            <a:extLst>
              <a:ext uri="{FF2B5EF4-FFF2-40B4-BE49-F238E27FC236}">
                <a16:creationId xmlns:a16="http://schemas.microsoft.com/office/drawing/2014/main" id="{8A990E2F-9AA7-854E-163E-F8FFD9D574D3}"/>
              </a:ext>
            </a:extLst>
          </p:cNvPr>
          <p:cNvPicPr/>
          <p:nvPr/>
        </p:nvPicPr>
        <p:blipFill>
          <a:blip r:embed="rId5"/>
          <a:stretch/>
        </p:blipFill>
        <p:spPr>
          <a:xfrm>
            <a:off x="11557800" y="0"/>
            <a:ext cx="363960" cy="473400"/>
          </a:xfrm>
          <a:prstGeom prst="rect">
            <a:avLst/>
          </a:prstGeom>
          <a:ln w="0">
            <a:noFill/>
          </a:ln>
        </p:spPr>
      </p:pic>
    </p:spTree>
    <p:extLst>
      <p:ext uri="{BB962C8B-B14F-4D97-AF65-F5344CB8AC3E}">
        <p14:creationId xmlns:p14="http://schemas.microsoft.com/office/powerpoint/2010/main" val="7890719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08545" name="Titolo 1"/>
          <p:cNvSpPr>
            <a:spLocks noGrp="1"/>
          </p:cNvSpPr>
          <p:nvPr>
            <p:ph type="title" idx="4294967295"/>
          </p:nvPr>
        </p:nvSpPr>
        <p:spPr>
          <a:xfrm>
            <a:off x="4199654" y="605523"/>
            <a:ext cx="3400425" cy="595312"/>
          </a:xfrm>
        </p:spPr>
        <p:txBody>
          <a:bodyPr/>
          <a:lstStyle/>
          <a:p>
            <a:pPr eaLnBrk="1" hangingPunct="1"/>
            <a:r>
              <a:rPr lang="it-IT" altLang="it-IT" sz="2600" b="1" dirty="0">
                <a:solidFill>
                  <a:srgbClr val="000099"/>
                </a:solidFill>
                <a:latin typeface="Arial" charset="0"/>
                <a:cs typeface="Arial" charset="0"/>
              </a:rPr>
              <a:t>Fattori di rischio</a:t>
            </a:r>
          </a:p>
        </p:txBody>
      </p:sp>
      <p:graphicFrame>
        <p:nvGraphicFramePr>
          <p:cNvPr id="4" name="Segnaposto contenuto 3"/>
          <p:cNvGraphicFramePr>
            <a:graphicFrameLocks noGrp="1"/>
          </p:cNvGraphicFramePr>
          <p:nvPr>
            <p:ph idx="4294967295"/>
          </p:nvPr>
        </p:nvGraphicFramePr>
        <p:xfrm>
          <a:off x="1955800" y="1412875"/>
          <a:ext cx="8280400" cy="5135566"/>
        </p:xfrm>
        <a:graphic>
          <a:graphicData uri="http://schemas.openxmlformats.org/drawingml/2006/table">
            <a:tbl>
              <a:tblPr/>
              <a:tblGrid>
                <a:gridCol w="4140200">
                  <a:extLst>
                    <a:ext uri="{9D8B030D-6E8A-4147-A177-3AD203B41FA5}">
                      <a16:colId xmlns:a16="http://schemas.microsoft.com/office/drawing/2014/main" val="20000"/>
                    </a:ext>
                  </a:extLst>
                </a:gridCol>
                <a:gridCol w="4140200">
                  <a:extLst>
                    <a:ext uri="{9D8B030D-6E8A-4147-A177-3AD203B41FA5}">
                      <a16:colId xmlns:a16="http://schemas.microsoft.com/office/drawing/2014/main" val="20001"/>
                    </a:ext>
                  </a:extLst>
                </a:gridCol>
              </a:tblGrid>
              <a:tr h="488950">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1" i="0" u="none" strike="noStrike" cap="none" normalizeH="0" baseline="0">
                          <a:ln>
                            <a:noFill/>
                          </a:ln>
                          <a:solidFill>
                            <a:schemeClr val="bg1"/>
                          </a:solidFill>
                          <a:effectLst/>
                          <a:latin typeface="Arial" charset="0"/>
                          <a:cs typeface="Arial" charset="0"/>
                        </a:rPr>
                        <a:t>Fattori Individuali</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1" i="0" u="none" strike="noStrike" cap="none" normalizeH="0" baseline="0">
                          <a:ln>
                            <a:noFill/>
                          </a:ln>
                          <a:solidFill>
                            <a:schemeClr val="bg1"/>
                          </a:solidFill>
                          <a:effectLst/>
                          <a:latin typeface="Arial" charset="0"/>
                          <a:cs typeface="Arial" charset="0"/>
                        </a:rPr>
                        <a:t>Fattori Ambientali</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20688">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1" i="0" u="none" strike="noStrike" cap="none" normalizeH="0" baseline="0">
                          <a:ln>
                            <a:noFill/>
                          </a:ln>
                          <a:solidFill>
                            <a:schemeClr val="tx1"/>
                          </a:solidFill>
                          <a:effectLst/>
                          <a:latin typeface="Arial" charset="0"/>
                          <a:cs typeface="Arial" charset="0"/>
                        </a:rPr>
                        <a:t>Predisposizione genetica</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cs typeface="Arial" charset="0"/>
                        </a:rPr>
                        <a:t>Allergeni</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0688">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1" i="0" u="none" strike="noStrike" cap="none" normalizeH="0" baseline="0">
                          <a:ln>
                            <a:noFill/>
                          </a:ln>
                          <a:solidFill>
                            <a:schemeClr val="tx1"/>
                          </a:solidFill>
                          <a:effectLst/>
                          <a:latin typeface="Arial" charset="0"/>
                          <a:cs typeface="Arial" charset="0"/>
                        </a:rPr>
                        <a:t>Atopia</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cs typeface="Arial" charset="0"/>
                        </a:rPr>
                        <a:t>Allergeni professionali</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0688">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1" i="0" u="none" strike="noStrike" cap="none" normalizeH="0" baseline="0">
                          <a:ln>
                            <a:noFill/>
                          </a:ln>
                          <a:solidFill>
                            <a:schemeClr val="tx1"/>
                          </a:solidFill>
                          <a:effectLst/>
                          <a:latin typeface="Arial" charset="0"/>
                          <a:cs typeface="Arial" charset="0"/>
                        </a:rPr>
                        <a:t>Ipereattività bronchiale</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cs typeface="Arial" charset="0"/>
                        </a:rPr>
                        <a:t>Fumo di tabacco</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6042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1" i="0" u="none" strike="noStrike" cap="none" normalizeH="0" baseline="0">
                          <a:ln>
                            <a:noFill/>
                          </a:ln>
                          <a:solidFill>
                            <a:schemeClr val="tx1"/>
                          </a:solidFill>
                          <a:effectLst/>
                          <a:latin typeface="Arial" charset="0"/>
                          <a:cs typeface="Arial" charset="0"/>
                        </a:rPr>
                        <a:t>Obesità</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cs typeface="Arial" charset="0"/>
                        </a:rPr>
                        <a:t>Inquinamento atmosferico e condizioni climatiche</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0688">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1" i="0" u="none" strike="noStrike" cap="none" normalizeH="0" baseline="0">
                          <a:ln>
                            <a:noFill/>
                          </a:ln>
                          <a:solidFill>
                            <a:schemeClr val="tx1"/>
                          </a:solidFill>
                          <a:effectLst/>
                          <a:latin typeface="Arial" charset="0"/>
                          <a:cs typeface="Arial" charset="0"/>
                        </a:rPr>
                        <a:t>Genere</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cs typeface="Arial" charset="0"/>
                        </a:rPr>
                        <a:t>Infezione delle vie aeree</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0688">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1" i="0" u="none" strike="noStrike" cap="none" normalizeH="0" baseline="0">
                          <a:ln>
                            <a:noFill/>
                          </a:ln>
                          <a:solidFill>
                            <a:schemeClr val="tx1"/>
                          </a:solidFill>
                          <a:effectLst/>
                          <a:latin typeface="Arial" charset="0"/>
                          <a:cs typeface="Arial" charset="0"/>
                        </a:rPr>
                        <a:t>Etnia</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cs typeface="Arial" charset="0"/>
                        </a:rPr>
                        <a:t>Abitudini alimentari</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0688">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1" i="0" u="none" strike="noStrike" cap="none" normalizeH="0" baseline="0">
                          <a:ln>
                            <a:noFill/>
                          </a:ln>
                          <a:solidFill>
                            <a:schemeClr val="tx1"/>
                          </a:solidFill>
                          <a:effectLst/>
                          <a:latin typeface="Arial" charset="0"/>
                          <a:cs typeface="Arial" charset="0"/>
                        </a:rPr>
                        <a:t>Età</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cs typeface="Arial" charset="0"/>
                        </a:rPr>
                        <a:t>Farmaci</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84137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1" i="0" u="none" strike="noStrike" cap="none" normalizeH="0" baseline="0">
                          <a:ln>
                            <a:noFill/>
                          </a:ln>
                          <a:solidFill>
                            <a:schemeClr val="tx1"/>
                          </a:solidFill>
                          <a:effectLst/>
                          <a:latin typeface="Arial" charset="0"/>
                          <a:cs typeface="Arial" charset="0"/>
                        </a:rPr>
                        <a:t> </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cs typeface="Arial" charset="0"/>
                        </a:rPr>
                        <a:t>Fattori socio-economici e stili di vita</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20688">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1" i="0" u="none" strike="noStrike" cap="none" normalizeH="0" baseline="0">
                          <a:ln>
                            <a:noFill/>
                          </a:ln>
                          <a:solidFill>
                            <a:schemeClr val="tx1"/>
                          </a:solidFill>
                          <a:effectLst/>
                          <a:latin typeface="Arial" charset="0"/>
                          <a:cs typeface="Arial" charset="0"/>
                        </a:rPr>
                        <a:t> </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2400" b="0" i="0" u="none" strike="noStrike" cap="none" normalizeH="0" baseline="0">
                          <a:ln>
                            <a:noFill/>
                          </a:ln>
                          <a:solidFill>
                            <a:schemeClr val="tx1"/>
                          </a:solidFill>
                          <a:effectLst/>
                          <a:latin typeface="Arial" charset="0"/>
                          <a:cs typeface="Arial" charset="0"/>
                        </a:rPr>
                        <a:t>Stress e fattori psico-sociali</a:t>
                      </a:r>
                    </a:p>
                  </a:txBody>
                  <a:tcPr marL="68576" marR="68576" marT="0" marB="0"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08581" name="Rectangle 1"/>
          <p:cNvSpPr>
            <a:spLocks noChangeArrowheads="1"/>
          </p:cNvSpPr>
          <p:nvPr/>
        </p:nvSpPr>
        <p:spPr bwMode="auto">
          <a:xfrm>
            <a:off x="7600079" y="3237984"/>
            <a:ext cx="639919" cy="369332"/>
          </a:xfrm>
          <a:prstGeom prst="rect">
            <a:avLst/>
          </a:prstGeom>
          <a:noFill/>
          <a:ln w="9525" algn="ctr">
            <a:noFill/>
            <a:miter lim="800000"/>
            <a:headEnd/>
            <a:tailEnd/>
          </a:ln>
        </p:spPr>
        <p:txBody>
          <a:bodyPr wrap="none" anchor="ctr">
            <a:spAutoFit/>
          </a:bodyPr>
          <a:lstStyle/>
          <a:p>
            <a:pPr indent="450850" algn="ctr" eaLnBrk="0" hangingPunct="0"/>
            <a:endParaRPr lang="it-IT" altLang="it-IT"/>
          </a:p>
        </p:txBody>
      </p:sp>
      <p:grpSp>
        <p:nvGrpSpPr>
          <p:cNvPr id="2" name="Group 1">
            <a:extLst>
              <a:ext uri="{FF2B5EF4-FFF2-40B4-BE49-F238E27FC236}">
                <a16:creationId xmlns:a16="http://schemas.microsoft.com/office/drawing/2014/main" id="{7C70DABD-6DFE-7014-3598-01FA27C2B4FC}"/>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47986D26-9CBF-14C4-E3BC-3BC76362B3AB}"/>
                </a:ext>
              </a:extLst>
            </p:cNvPr>
            <p:cNvPicPr/>
            <p:nvPr/>
          </p:nvPicPr>
          <p:blipFill>
            <a:blip r:embed="rId2"/>
            <a:stretch/>
          </p:blipFill>
          <p:spPr>
            <a:xfrm>
              <a:off x="1709640" y="38160"/>
              <a:ext cx="9327960" cy="541440"/>
            </a:xfrm>
            <a:prstGeom prst="rect">
              <a:avLst/>
            </a:prstGeom>
            <a:ln w="0">
              <a:noFill/>
            </a:ln>
          </p:spPr>
        </p:pic>
        <p:sp>
          <p:nvSpPr>
            <p:cNvPr id="5" name="CustomShape 2">
              <a:extLst>
                <a:ext uri="{FF2B5EF4-FFF2-40B4-BE49-F238E27FC236}">
                  <a16:creationId xmlns:a16="http://schemas.microsoft.com/office/drawing/2014/main" id="{DA818040-8418-7031-EC91-4DCB4BFCF0A5}"/>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6" name="CustomShape 3">
            <a:extLst>
              <a:ext uri="{FF2B5EF4-FFF2-40B4-BE49-F238E27FC236}">
                <a16:creationId xmlns:a16="http://schemas.microsoft.com/office/drawing/2014/main" id="{7AD9CCB6-A290-B495-BE2F-A6EA9E5BA3AE}"/>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7" name="Picture 2">
            <a:extLst>
              <a:ext uri="{FF2B5EF4-FFF2-40B4-BE49-F238E27FC236}">
                <a16:creationId xmlns:a16="http://schemas.microsoft.com/office/drawing/2014/main" id="{2FA6483A-268B-B7C7-3625-7DD18B7931C3}"/>
              </a:ext>
            </a:extLst>
          </p:cNvPr>
          <p:cNvPicPr/>
          <p:nvPr/>
        </p:nvPicPr>
        <p:blipFill>
          <a:blip r:embed="rId3"/>
          <a:srcRect l="11629" t="29346" r="14194" b="30924"/>
          <a:stretch/>
        </p:blipFill>
        <p:spPr>
          <a:xfrm>
            <a:off x="0" y="42480"/>
            <a:ext cx="1709280" cy="430920"/>
          </a:xfrm>
          <a:prstGeom prst="rect">
            <a:avLst/>
          </a:prstGeom>
          <a:ln w="0">
            <a:noFill/>
          </a:ln>
        </p:spPr>
      </p:pic>
      <p:pic>
        <p:nvPicPr>
          <p:cNvPr id="8" name="Picture 3">
            <a:extLst>
              <a:ext uri="{FF2B5EF4-FFF2-40B4-BE49-F238E27FC236}">
                <a16:creationId xmlns:a16="http://schemas.microsoft.com/office/drawing/2014/main" id="{BDC63FE3-BC97-54A3-15A5-F3E3C190732B}"/>
              </a:ext>
            </a:extLst>
          </p:cNvPr>
          <p:cNvPicPr/>
          <p:nvPr/>
        </p:nvPicPr>
        <p:blipFill>
          <a:blip r:embed="rId4"/>
          <a:stretch/>
        </p:blipFill>
        <p:spPr>
          <a:xfrm>
            <a:off x="11604240" y="20520"/>
            <a:ext cx="363960" cy="549720"/>
          </a:xfrm>
          <a:prstGeom prst="rect">
            <a:avLst/>
          </a:prstGeom>
          <a:ln w="0">
            <a:noFill/>
          </a:ln>
        </p:spPr>
      </p:pic>
    </p:spTree>
    <p:extLst>
      <p:ext uri="{BB962C8B-B14F-4D97-AF65-F5344CB8AC3E}">
        <p14:creationId xmlns:p14="http://schemas.microsoft.com/office/powerpoint/2010/main" val="2739611463"/>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5C536A2-75A7-4D05-AFC1-83251D5F867A}"/>
              </a:ext>
            </a:extLst>
          </p:cNvPr>
          <p:cNvPicPr>
            <a:picLocks noChangeAspect="1"/>
          </p:cNvPicPr>
          <p:nvPr/>
        </p:nvPicPr>
        <p:blipFill>
          <a:blip r:embed="rId2"/>
          <a:stretch>
            <a:fillRect/>
          </a:stretch>
        </p:blipFill>
        <p:spPr>
          <a:xfrm>
            <a:off x="1551941" y="637309"/>
            <a:ext cx="9088118" cy="6159248"/>
          </a:xfrm>
          <a:prstGeom prst="rect">
            <a:avLst/>
          </a:prstGeom>
        </p:spPr>
      </p:pic>
      <p:grpSp>
        <p:nvGrpSpPr>
          <p:cNvPr id="3" name="Group 1">
            <a:extLst>
              <a:ext uri="{FF2B5EF4-FFF2-40B4-BE49-F238E27FC236}">
                <a16:creationId xmlns:a16="http://schemas.microsoft.com/office/drawing/2014/main" id="{E6AD18D6-1617-9CB4-D1E1-6937C652024F}"/>
              </a:ext>
            </a:extLst>
          </p:cNvPr>
          <p:cNvGrpSpPr/>
          <p:nvPr/>
        </p:nvGrpSpPr>
        <p:grpSpPr>
          <a:xfrm>
            <a:off x="1709640" y="38160"/>
            <a:ext cx="9327960" cy="541440"/>
            <a:chOff x="1709640" y="38160"/>
            <a:chExt cx="9327960" cy="541440"/>
          </a:xfrm>
        </p:grpSpPr>
        <p:pic>
          <p:nvPicPr>
            <p:cNvPr id="4" name="Text Box 12">
              <a:extLst>
                <a:ext uri="{FF2B5EF4-FFF2-40B4-BE49-F238E27FC236}">
                  <a16:creationId xmlns:a16="http://schemas.microsoft.com/office/drawing/2014/main" id="{4CD8EF72-F5E9-2C1B-81A9-0676981DAE74}"/>
                </a:ext>
              </a:extLst>
            </p:cNvPr>
            <p:cNvPicPr/>
            <p:nvPr/>
          </p:nvPicPr>
          <p:blipFill>
            <a:blip r:embed="rId3"/>
            <a:stretch/>
          </p:blipFill>
          <p:spPr>
            <a:xfrm>
              <a:off x="1709640" y="38160"/>
              <a:ext cx="9327960" cy="541440"/>
            </a:xfrm>
            <a:prstGeom prst="rect">
              <a:avLst/>
            </a:prstGeom>
            <a:ln w="0">
              <a:noFill/>
            </a:ln>
          </p:spPr>
        </p:pic>
        <p:sp>
          <p:nvSpPr>
            <p:cNvPr id="5" name="CustomShape 2">
              <a:extLst>
                <a:ext uri="{FF2B5EF4-FFF2-40B4-BE49-F238E27FC236}">
                  <a16:creationId xmlns:a16="http://schemas.microsoft.com/office/drawing/2014/main" id="{BD1FD44E-257E-AA46-1295-B9527D834B83}"/>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6" name="CustomShape 3">
            <a:extLst>
              <a:ext uri="{FF2B5EF4-FFF2-40B4-BE49-F238E27FC236}">
                <a16:creationId xmlns:a16="http://schemas.microsoft.com/office/drawing/2014/main" id="{4E85D08A-09B4-FBE2-B655-AD5EC308804E}"/>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7" name="Picture 2">
            <a:extLst>
              <a:ext uri="{FF2B5EF4-FFF2-40B4-BE49-F238E27FC236}">
                <a16:creationId xmlns:a16="http://schemas.microsoft.com/office/drawing/2014/main" id="{F42A049D-077A-5AC4-4791-9EBA2C4EC9EF}"/>
              </a:ext>
            </a:extLst>
          </p:cNvPr>
          <p:cNvPicPr/>
          <p:nvPr/>
        </p:nvPicPr>
        <p:blipFill>
          <a:blip r:embed="rId4"/>
          <a:srcRect l="11629" t="29346" r="14194" b="30924"/>
          <a:stretch/>
        </p:blipFill>
        <p:spPr>
          <a:xfrm>
            <a:off x="0" y="42480"/>
            <a:ext cx="1709280" cy="430920"/>
          </a:xfrm>
          <a:prstGeom prst="rect">
            <a:avLst/>
          </a:prstGeom>
          <a:ln w="0">
            <a:noFill/>
          </a:ln>
        </p:spPr>
      </p:pic>
      <p:pic>
        <p:nvPicPr>
          <p:cNvPr id="8" name="Picture 3">
            <a:extLst>
              <a:ext uri="{FF2B5EF4-FFF2-40B4-BE49-F238E27FC236}">
                <a16:creationId xmlns:a16="http://schemas.microsoft.com/office/drawing/2014/main" id="{1490DF1E-0E95-21CF-65B1-51DDA535D0EB}"/>
              </a:ext>
            </a:extLst>
          </p:cNvPr>
          <p:cNvPicPr/>
          <p:nvPr/>
        </p:nvPicPr>
        <p:blipFill>
          <a:blip r:embed="rId5"/>
          <a:stretch/>
        </p:blipFill>
        <p:spPr>
          <a:xfrm>
            <a:off x="11604240" y="20520"/>
            <a:ext cx="363960" cy="549720"/>
          </a:xfrm>
          <a:prstGeom prst="rect">
            <a:avLst/>
          </a:prstGeom>
          <a:ln w="0">
            <a:noFill/>
          </a:ln>
        </p:spPr>
      </p:pic>
    </p:spTree>
    <p:extLst>
      <p:ext uri="{BB962C8B-B14F-4D97-AF65-F5344CB8AC3E}">
        <p14:creationId xmlns:p14="http://schemas.microsoft.com/office/powerpoint/2010/main" val="281653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288" y="1371600"/>
            <a:ext cx="7402512"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Box 1"/>
          <p:cNvSpPr txBox="1">
            <a:spLocks noChangeArrowheads="1"/>
          </p:cNvSpPr>
          <p:nvPr/>
        </p:nvSpPr>
        <p:spPr bwMode="auto">
          <a:xfrm>
            <a:off x="2741612" y="686403"/>
            <a:ext cx="6708775" cy="11080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it-IT" altLang="en-US" sz="2400" b="1" dirty="0">
                <a:latin typeface="+mj-lt"/>
              </a:rPr>
              <a:t>IgE </a:t>
            </a:r>
            <a:r>
              <a:rPr lang="it-IT" altLang="en-US" sz="2400" b="1" dirty="0" err="1">
                <a:latin typeface="+mj-lt"/>
              </a:rPr>
              <a:t>central</a:t>
            </a:r>
            <a:r>
              <a:rPr lang="it-IT" altLang="en-US" sz="2400" b="1" dirty="0">
                <a:latin typeface="+mj-lt"/>
              </a:rPr>
              <a:t> </a:t>
            </a:r>
            <a:r>
              <a:rPr lang="it-IT" altLang="en-US" sz="2400" b="1" dirty="0" err="1">
                <a:latin typeface="+mj-lt"/>
              </a:rPr>
              <a:t>role</a:t>
            </a:r>
            <a:endParaRPr lang="it-IT" altLang="en-US" sz="2400" b="1" dirty="0">
              <a:latin typeface="+mj-lt"/>
            </a:endParaRPr>
          </a:p>
          <a:p>
            <a:pPr algn="ctr">
              <a:spcBef>
                <a:spcPct val="0"/>
              </a:spcBef>
              <a:buFont typeface="Arial" panose="020B0604020202020204" pitchFamily="34" charset="0"/>
              <a:buNone/>
              <a:defRPr/>
            </a:pPr>
            <a:r>
              <a:rPr lang="it-IT" altLang="en-US" sz="1800" dirty="0" err="1">
                <a:latin typeface="+mj-lt"/>
              </a:rPr>
              <a:t>Palomares</a:t>
            </a:r>
            <a:r>
              <a:rPr lang="it-IT" altLang="en-US" sz="1800" dirty="0">
                <a:latin typeface="+mj-lt"/>
              </a:rPr>
              <a:t> et al. Int J </a:t>
            </a:r>
            <a:r>
              <a:rPr lang="it-IT" altLang="en-US" sz="1800" dirty="0" err="1">
                <a:latin typeface="+mj-lt"/>
              </a:rPr>
              <a:t>Molec</a:t>
            </a:r>
            <a:r>
              <a:rPr lang="it-IT" altLang="en-US" sz="1800" dirty="0">
                <a:latin typeface="+mj-lt"/>
              </a:rPr>
              <a:t> Sci, 2017</a:t>
            </a:r>
            <a:endParaRPr lang="en-US" altLang="en-US" sz="1800" dirty="0">
              <a:latin typeface="+mj-lt"/>
            </a:endParaRPr>
          </a:p>
          <a:p>
            <a:pPr algn="ctr" eaLnBrk="1" hangingPunct="1">
              <a:spcBef>
                <a:spcPct val="0"/>
              </a:spcBef>
              <a:buFontTx/>
              <a:buNone/>
              <a:defRPr/>
            </a:pPr>
            <a:r>
              <a:rPr lang="it-IT" altLang="en-US" sz="2400" b="1" dirty="0">
                <a:latin typeface="+mj-lt"/>
              </a:rPr>
              <a:t> </a:t>
            </a:r>
            <a:endParaRPr lang="en-US" altLang="en-US" sz="2400" b="1" dirty="0">
              <a:latin typeface="+mj-lt"/>
            </a:endParaRPr>
          </a:p>
        </p:txBody>
      </p:sp>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77" y="1163615"/>
            <a:ext cx="630863" cy="630863"/>
          </a:xfrm>
          <a:prstGeom prst="rect">
            <a:avLst/>
          </a:prstGeom>
          <a:solidFill>
            <a:srgbClr val="B41125"/>
          </a:solidFill>
        </p:spPr>
      </p:pic>
      <p:pic>
        <p:nvPicPr>
          <p:cNvPr id="5" name="Immagine 4" descr="Immagine che contiene testo&#10;&#10;Descrizione generata automaticamente">
            <a:extLst>
              <a:ext uri="{FF2B5EF4-FFF2-40B4-BE49-F238E27FC236}">
                <a16:creationId xmlns:a16="http://schemas.microsoft.com/office/drawing/2014/main" id="{B8787FE3-F057-874A-8FA2-CE61B27F22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377" t="34534" r="32326" b="52570"/>
          <a:stretch/>
        </p:blipFill>
        <p:spPr bwMode="auto">
          <a:xfrm>
            <a:off x="863860" y="1163615"/>
            <a:ext cx="770355" cy="431891"/>
          </a:xfrm>
          <a:prstGeom prst="rect">
            <a:avLst/>
          </a:prstGeom>
          <a:ln>
            <a:noFill/>
          </a:ln>
          <a:extLst>
            <a:ext uri="{53640926-AAD7-44D8-BBD7-CCE9431645EC}">
              <a14:shadowObscured xmlns:a14="http://schemas.microsoft.com/office/drawing/2010/main"/>
            </a:ext>
          </a:extLst>
        </p:spPr>
      </p:pic>
      <p:sp>
        <p:nvSpPr>
          <p:cNvPr id="6" name="CasellaDiTesto 3"/>
          <p:cNvSpPr txBox="1">
            <a:spLocks noChangeArrowheads="1"/>
          </p:cNvSpPr>
          <p:nvPr/>
        </p:nvSpPr>
        <p:spPr bwMode="auto">
          <a:xfrm>
            <a:off x="1989978" y="6223328"/>
            <a:ext cx="84985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6600">
                <a:solidFill>
                  <a:schemeClr val="tx1"/>
                </a:solidFill>
                <a:latin typeface="Times New Roman" pitchFamily="18" charset="0"/>
              </a:defRPr>
            </a:lvl1pPr>
            <a:lvl2pPr marL="742950" indent="-285750">
              <a:defRPr sz="6600">
                <a:solidFill>
                  <a:schemeClr val="tx1"/>
                </a:solidFill>
                <a:latin typeface="Times New Roman" pitchFamily="18" charset="0"/>
              </a:defRPr>
            </a:lvl2pPr>
            <a:lvl3pPr marL="1143000" indent="-228600">
              <a:defRPr sz="6600">
                <a:solidFill>
                  <a:schemeClr val="tx1"/>
                </a:solidFill>
                <a:latin typeface="Times New Roman" pitchFamily="18" charset="0"/>
              </a:defRPr>
            </a:lvl3pPr>
            <a:lvl4pPr marL="1600200" indent="-228600">
              <a:defRPr sz="6600">
                <a:solidFill>
                  <a:schemeClr val="tx1"/>
                </a:solidFill>
                <a:latin typeface="Times New Roman" pitchFamily="18" charset="0"/>
              </a:defRPr>
            </a:lvl4pPr>
            <a:lvl5pPr marL="2057400" indent="-228600">
              <a:defRPr sz="6600">
                <a:solidFill>
                  <a:schemeClr val="tx1"/>
                </a:solidFill>
                <a:latin typeface="Times New Roman" pitchFamily="18" charset="0"/>
              </a:defRPr>
            </a:lvl5pPr>
            <a:lvl6pPr marL="2514600" indent="-228600" eaLnBrk="0" fontAlgn="base" hangingPunct="0">
              <a:spcBef>
                <a:spcPct val="0"/>
              </a:spcBef>
              <a:spcAft>
                <a:spcPct val="0"/>
              </a:spcAft>
              <a:defRPr sz="6600">
                <a:solidFill>
                  <a:schemeClr val="tx1"/>
                </a:solidFill>
                <a:latin typeface="Times New Roman" pitchFamily="18" charset="0"/>
              </a:defRPr>
            </a:lvl6pPr>
            <a:lvl7pPr marL="2971800" indent="-228600" eaLnBrk="0" fontAlgn="base" hangingPunct="0">
              <a:spcBef>
                <a:spcPct val="0"/>
              </a:spcBef>
              <a:spcAft>
                <a:spcPct val="0"/>
              </a:spcAft>
              <a:defRPr sz="6600">
                <a:solidFill>
                  <a:schemeClr val="tx1"/>
                </a:solidFill>
                <a:latin typeface="Times New Roman" pitchFamily="18" charset="0"/>
              </a:defRPr>
            </a:lvl7pPr>
            <a:lvl8pPr marL="3429000" indent="-228600" eaLnBrk="0" fontAlgn="base" hangingPunct="0">
              <a:spcBef>
                <a:spcPct val="0"/>
              </a:spcBef>
              <a:spcAft>
                <a:spcPct val="0"/>
              </a:spcAft>
              <a:defRPr sz="6600">
                <a:solidFill>
                  <a:schemeClr val="tx1"/>
                </a:solidFill>
                <a:latin typeface="Times New Roman" pitchFamily="18" charset="0"/>
              </a:defRPr>
            </a:lvl8pPr>
            <a:lvl9pPr marL="3886200" indent="-228600" eaLnBrk="0" fontAlgn="base" hangingPunct="0">
              <a:spcBef>
                <a:spcPct val="0"/>
              </a:spcBef>
              <a:spcAft>
                <a:spcPct val="0"/>
              </a:spcAft>
              <a:defRPr sz="6600">
                <a:solidFill>
                  <a:schemeClr val="tx1"/>
                </a:solidFill>
                <a:latin typeface="Times New Roman" pitchFamily="18" charset="0"/>
              </a:defRPr>
            </a:lvl9pPr>
          </a:lstStyle>
          <a:p>
            <a:r>
              <a:rPr lang="it-IT" altLang="it-IT" sz="2800" b="1" dirty="0">
                <a:solidFill>
                  <a:srgbClr val="C00000"/>
                </a:solidFill>
              </a:rPr>
              <a:t>Meccanismo Immunologico: </a:t>
            </a:r>
            <a:r>
              <a:rPr lang="it-IT" altLang="it-IT" sz="2800" b="1" u="sng" dirty="0">
                <a:solidFill>
                  <a:srgbClr val="C00000"/>
                </a:solidFill>
              </a:rPr>
              <a:t>Infiammazione di Tipo2</a:t>
            </a:r>
          </a:p>
        </p:txBody>
      </p:sp>
      <p:grpSp>
        <p:nvGrpSpPr>
          <p:cNvPr id="2" name="Group 1">
            <a:extLst>
              <a:ext uri="{FF2B5EF4-FFF2-40B4-BE49-F238E27FC236}">
                <a16:creationId xmlns:a16="http://schemas.microsoft.com/office/drawing/2014/main" id="{5A89057B-2CA0-2A43-14C7-D4E683E51009}"/>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0FCED44F-D83E-24FA-1705-7749961B7C1E}"/>
                </a:ext>
              </a:extLst>
            </p:cNvPr>
            <p:cNvPicPr/>
            <p:nvPr/>
          </p:nvPicPr>
          <p:blipFill>
            <a:blip r:embed="rId6"/>
            <a:stretch/>
          </p:blipFill>
          <p:spPr>
            <a:xfrm>
              <a:off x="1709640" y="38160"/>
              <a:ext cx="9327960" cy="541440"/>
            </a:xfrm>
            <a:prstGeom prst="rect">
              <a:avLst/>
            </a:prstGeom>
            <a:ln w="0">
              <a:noFill/>
            </a:ln>
          </p:spPr>
        </p:pic>
        <p:sp>
          <p:nvSpPr>
            <p:cNvPr id="7" name="CustomShape 2">
              <a:extLst>
                <a:ext uri="{FF2B5EF4-FFF2-40B4-BE49-F238E27FC236}">
                  <a16:creationId xmlns:a16="http://schemas.microsoft.com/office/drawing/2014/main" id="{D13C6CAD-8582-EE36-01E3-BCDC868CD997}"/>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8" name="CustomShape 3">
            <a:extLst>
              <a:ext uri="{FF2B5EF4-FFF2-40B4-BE49-F238E27FC236}">
                <a16:creationId xmlns:a16="http://schemas.microsoft.com/office/drawing/2014/main" id="{493388B2-4313-DB80-0331-4DEDB28B5FBB}"/>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9" name="Picture 2">
            <a:extLst>
              <a:ext uri="{FF2B5EF4-FFF2-40B4-BE49-F238E27FC236}">
                <a16:creationId xmlns:a16="http://schemas.microsoft.com/office/drawing/2014/main" id="{F1AA02F5-DCB0-FE06-F89B-EBE9496B42CD}"/>
              </a:ext>
            </a:extLst>
          </p:cNvPr>
          <p:cNvPicPr/>
          <p:nvPr/>
        </p:nvPicPr>
        <p:blipFill>
          <a:blip r:embed="rId7"/>
          <a:srcRect l="11629" t="29346" r="14194" b="30924"/>
          <a:stretch/>
        </p:blipFill>
        <p:spPr>
          <a:xfrm>
            <a:off x="0" y="42480"/>
            <a:ext cx="1709280" cy="430920"/>
          </a:xfrm>
          <a:prstGeom prst="rect">
            <a:avLst/>
          </a:prstGeom>
          <a:ln w="0">
            <a:noFill/>
          </a:ln>
        </p:spPr>
      </p:pic>
      <p:pic>
        <p:nvPicPr>
          <p:cNvPr id="10" name="Picture 3">
            <a:extLst>
              <a:ext uri="{FF2B5EF4-FFF2-40B4-BE49-F238E27FC236}">
                <a16:creationId xmlns:a16="http://schemas.microsoft.com/office/drawing/2014/main" id="{BEA85FB4-37CD-D9D6-EDC2-53CFFC7E8101}"/>
              </a:ext>
            </a:extLst>
          </p:cNvPr>
          <p:cNvPicPr/>
          <p:nvPr/>
        </p:nvPicPr>
        <p:blipFill>
          <a:blip r:embed="rId8"/>
          <a:stretch/>
        </p:blipFill>
        <p:spPr>
          <a:xfrm>
            <a:off x="11604240" y="20520"/>
            <a:ext cx="363960" cy="549720"/>
          </a:xfrm>
          <a:prstGeom prst="rect">
            <a:avLst/>
          </a:prstGeom>
          <a:ln w="0">
            <a:noFill/>
          </a:ln>
        </p:spPr>
      </p:pic>
    </p:spTree>
    <p:extLst>
      <p:ext uri="{BB962C8B-B14F-4D97-AF65-F5344CB8AC3E}">
        <p14:creationId xmlns:p14="http://schemas.microsoft.com/office/powerpoint/2010/main" val="22257866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61442" name="Picture 11" descr="cross-specific01.jpg"/>
          <p:cNvPicPr>
            <a:picLocks noChangeAspect="1"/>
          </p:cNvPicPr>
          <p:nvPr/>
        </p:nvPicPr>
        <p:blipFill>
          <a:blip r:embed="rId3">
            <a:extLst>
              <a:ext uri="{28A0092B-C50C-407E-A947-70E740481C1C}">
                <a14:useLocalDpi xmlns:a14="http://schemas.microsoft.com/office/drawing/2010/main" val="0"/>
              </a:ext>
            </a:extLst>
          </a:blip>
          <a:srcRect t="10509" b="12848"/>
          <a:stretch>
            <a:fillRect/>
          </a:stretch>
        </p:blipFill>
        <p:spPr bwMode="auto">
          <a:xfrm>
            <a:off x="2117" y="1341438"/>
            <a:ext cx="1219200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ross-specific02.jpg"/>
          <p:cNvPicPr>
            <a:picLocks noChangeAspect="1"/>
          </p:cNvPicPr>
          <p:nvPr/>
        </p:nvPicPr>
        <p:blipFill>
          <a:blip r:embed="rId4">
            <a:extLst>
              <a:ext uri="{28A0092B-C50C-407E-A947-70E740481C1C}">
                <a14:useLocalDpi xmlns:a14="http://schemas.microsoft.com/office/drawing/2010/main" val="0"/>
              </a:ext>
            </a:extLst>
          </a:blip>
          <a:srcRect t="10509" b="13240"/>
          <a:stretch>
            <a:fillRect/>
          </a:stretch>
        </p:blipFill>
        <p:spPr bwMode="auto">
          <a:xfrm>
            <a:off x="-4233" y="1341439"/>
            <a:ext cx="121920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ross-specific03.jpg"/>
          <p:cNvPicPr>
            <a:picLocks noChangeAspect="1"/>
          </p:cNvPicPr>
          <p:nvPr/>
        </p:nvPicPr>
        <p:blipFill>
          <a:blip r:embed="rId5">
            <a:extLst>
              <a:ext uri="{28A0092B-C50C-407E-A947-70E740481C1C}">
                <a14:useLocalDpi xmlns:a14="http://schemas.microsoft.com/office/drawing/2010/main" val="0"/>
              </a:ext>
            </a:extLst>
          </a:blip>
          <a:srcRect t="10532" b="13890"/>
          <a:stretch>
            <a:fillRect/>
          </a:stretch>
        </p:blipFill>
        <p:spPr bwMode="auto">
          <a:xfrm>
            <a:off x="2117" y="1341439"/>
            <a:ext cx="12192000"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ross-specific04.jpg"/>
          <p:cNvPicPr>
            <a:picLocks noChangeAspect="1"/>
          </p:cNvPicPr>
          <p:nvPr/>
        </p:nvPicPr>
        <p:blipFill>
          <a:blip r:embed="rId6">
            <a:extLst>
              <a:ext uri="{28A0092B-C50C-407E-A947-70E740481C1C}">
                <a14:useLocalDpi xmlns:a14="http://schemas.microsoft.com/office/drawing/2010/main" val="0"/>
              </a:ext>
            </a:extLst>
          </a:blip>
          <a:srcRect t="11273" b="13911"/>
          <a:stretch>
            <a:fillRect/>
          </a:stretch>
        </p:blipFill>
        <p:spPr bwMode="auto">
          <a:xfrm>
            <a:off x="-4233" y="1384300"/>
            <a:ext cx="12192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15"/>
          <p:cNvSpPr txBox="1">
            <a:spLocks noChangeArrowheads="1"/>
          </p:cNvSpPr>
          <p:nvPr/>
        </p:nvSpPr>
        <p:spPr bwMode="auto">
          <a:xfrm>
            <a:off x="967093" y="622301"/>
            <a:ext cx="1074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itchFamily="18" charset="0"/>
              </a:defRPr>
            </a:lvl1pPr>
            <a:lvl2pPr marL="742950" indent="-285750" defTabSz="457200">
              <a:spcBef>
                <a:spcPct val="20000"/>
              </a:spcBef>
              <a:buChar char="–"/>
              <a:defRPr sz="2800">
                <a:solidFill>
                  <a:schemeClr val="tx1"/>
                </a:solidFill>
                <a:latin typeface="Times New Roman" pitchFamily="18" charset="0"/>
              </a:defRPr>
            </a:lvl2pPr>
            <a:lvl3pPr marL="1143000" indent="-228600" defTabSz="457200">
              <a:spcBef>
                <a:spcPct val="20000"/>
              </a:spcBef>
              <a:buChar char="•"/>
              <a:defRPr sz="2400">
                <a:solidFill>
                  <a:schemeClr val="tx1"/>
                </a:solidFill>
                <a:latin typeface="Times New Roman" pitchFamily="18" charset="0"/>
              </a:defRPr>
            </a:lvl3pPr>
            <a:lvl4pPr marL="1600200" indent="-228600" defTabSz="457200">
              <a:spcBef>
                <a:spcPct val="20000"/>
              </a:spcBef>
              <a:buChar char="–"/>
              <a:defRPr sz="2000">
                <a:solidFill>
                  <a:schemeClr val="tx1"/>
                </a:solidFill>
                <a:latin typeface="Times New Roman" pitchFamily="18" charset="0"/>
              </a:defRPr>
            </a:lvl4pPr>
            <a:lvl5pPr marL="2057400" indent="-228600" defTabSz="457200">
              <a:spcBef>
                <a:spcPct val="20000"/>
              </a:spcBef>
              <a:buChar char="»"/>
              <a:defRPr sz="2000">
                <a:solidFill>
                  <a:schemeClr val="tx1"/>
                </a:solidFill>
                <a:latin typeface="Times New Roman"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spcAft>
                <a:spcPts val="1200"/>
              </a:spcAft>
              <a:buFontTx/>
              <a:buNone/>
            </a:pPr>
            <a:r>
              <a:rPr lang="en-US" altLang="it-IT" sz="3600" b="1" i="1" dirty="0" err="1">
                <a:solidFill>
                  <a:srgbClr val="005295"/>
                </a:solidFill>
                <a:latin typeface="Arial Narrow" pitchFamily="34" charset="0"/>
              </a:rPr>
              <a:t>Dalla</a:t>
            </a:r>
            <a:r>
              <a:rPr lang="en-US" altLang="it-IT" sz="3600" b="1" i="1" dirty="0">
                <a:solidFill>
                  <a:srgbClr val="005295"/>
                </a:solidFill>
                <a:latin typeface="Arial Narrow" pitchFamily="34" charset="0"/>
              </a:rPr>
              <a:t> </a:t>
            </a:r>
            <a:r>
              <a:rPr lang="en-US" altLang="it-IT" sz="3600" b="1" i="1" dirty="0" err="1">
                <a:solidFill>
                  <a:srgbClr val="005295"/>
                </a:solidFill>
                <a:latin typeface="Arial Narrow" pitchFamily="34" charset="0"/>
              </a:rPr>
              <a:t>sorgente</a:t>
            </a:r>
            <a:r>
              <a:rPr lang="en-US" altLang="it-IT" sz="3600" b="1" i="1" dirty="0">
                <a:solidFill>
                  <a:srgbClr val="005295"/>
                </a:solidFill>
                <a:latin typeface="Arial Narrow" pitchFamily="34" charset="0"/>
              </a:rPr>
              <a:t> </a:t>
            </a:r>
            <a:r>
              <a:rPr lang="en-US" altLang="it-IT" sz="3600" b="1" i="1" dirty="0" err="1">
                <a:solidFill>
                  <a:srgbClr val="005295"/>
                </a:solidFill>
                <a:latin typeface="Arial Narrow" pitchFamily="34" charset="0"/>
              </a:rPr>
              <a:t>allergenica</a:t>
            </a:r>
            <a:r>
              <a:rPr lang="en-US" altLang="it-IT" sz="3600" b="1" i="1" dirty="0">
                <a:solidFill>
                  <a:srgbClr val="005295"/>
                </a:solidFill>
                <a:latin typeface="Arial Narrow" pitchFamily="34" charset="0"/>
              </a:rPr>
              <a:t> </a:t>
            </a:r>
            <a:r>
              <a:rPr lang="en-US" altLang="it-IT" sz="3600" b="1" i="1" dirty="0" err="1">
                <a:solidFill>
                  <a:srgbClr val="005295"/>
                </a:solidFill>
                <a:latin typeface="Arial Narrow" pitchFamily="34" charset="0"/>
              </a:rPr>
              <a:t>alla</a:t>
            </a:r>
            <a:r>
              <a:rPr lang="en-US" altLang="it-IT" sz="3600" b="1" i="1" dirty="0">
                <a:solidFill>
                  <a:srgbClr val="005295"/>
                </a:solidFill>
                <a:latin typeface="Arial Narrow" pitchFamily="34" charset="0"/>
              </a:rPr>
              <a:t> component </a:t>
            </a:r>
            <a:r>
              <a:rPr lang="en-US" altLang="it-IT" sz="3600" b="1" i="1" dirty="0" err="1">
                <a:solidFill>
                  <a:srgbClr val="005295"/>
                </a:solidFill>
                <a:latin typeface="Arial Narrow" pitchFamily="34" charset="0"/>
              </a:rPr>
              <a:t>specifica</a:t>
            </a:r>
            <a:endParaRPr lang="en-US" altLang="it-IT" sz="3600" b="1" i="1" dirty="0">
              <a:solidFill>
                <a:srgbClr val="005295"/>
              </a:solidFill>
              <a:latin typeface="Arial Narrow" pitchFamily="34" charset="0"/>
            </a:endParaRPr>
          </a:p>
        </p:txBody>
      </p:sp>
      <p:grpSp>
        <p:nvGrpSpPr>
          <p:cNvPr id="2" name="Group 1">
            <a:extLst>
              <a:ext uri="{FF2B5EF4-FFF2-40B4-BE49-F238E27FC236}">
                <a16:creationId xmlns:a16="http://schemas.microsoft.com/office/drawing/2014/main" id="{68756810-4997-5067-C774-A0DD01F6DA74}"/>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36615EDE-ED00-AAC1-A1A3-1D6F081DF2B0}"/>
                </a:ext>
              </a:extLst>
            </p:cNvPr>
            <p:cNvPicPr/>
            <p:nvPr/>
          </p:nvPicPr>
          <p:blipFill>
            <a:blip r:embed="rId7"/>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CF186722-9D10-3E32-0E6C-0AF845AE0F2B}"/>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6291B2D7-8309-5F5E-6EE0-1AC523696DBD}"/>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B51BBA2B-147C-2582-2BCA-002A62108810}"/>
              </a:ext>
            </a:extLst>
          </p:cNvPr>
          <p:cNvPicPr/>
          <p:nvPr/>
        </p:nvPicPr>
        <p:blipFill>
          <a:blip r:embed="rId8"/>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2E561EE5-5326-2AAA-7314-8F96C244306A}"/>
              </a:ext>
            </a:extLst>
          </p:cNvPr>
          <p:cNvPicPr/>
          <p:nvPr/>
        </p:nvPicPr>
        <p:blipFill>
          <a:blip r:embed="rId9"/>
          <a:stretch/>
        </p:blipFill>
        <p:spPr>
          <a:xfrm>
            <a:off x="11604240" y="20520"/>
            <a:ext cx="363960" cy="549720"/>
          </a:xfrm>
          <a:prstGeom prst="rect">
            <a:avLst/>
          </a:prstGeom>
          <a:ln w="0">
            <a:noFill/>
          </a:ln>
        </p:spPr>
      </p:pic>
    </p:spTree>
    <p:extLst>
      <p:ext uri="{BB962C8B-B14F-4D97-AF65-F5344CB8AC3E}">
        <p14:creationId xmlns:p14="http://schemas.microsoft.com/office/powerpoint/2010/main" val="1531098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F868B15-5B31-4899-971E-F5CF9F28F262}"/>
              </a:ext>
            </a:extLst>
          </p:cNvPr>
          <p:cNvPicPr>
            <a:picLocks noChangeAspect="1"/>
          </p:cNvPicPr>
          <p:nvPr/>
        </p:nvPicPr>
        <p:blipFill>
          <a:blip r:embed="rId2"/>
          <a:stretch>
            <a:fillRect/>
          </a:stretch>
        </p:blipFill>
        <p:spPr>
          <a:xfrm>
            <a:off x="1500729" y="1403926"/>
            <a:ext cx="9190542" cy="5454073"/>
          </a:xfrm>
          <a:prstGeom prst="rect">
            <a:avLst/>
          </a:prstGeom>
        </p:spPr>
      </p:pic>
      <p:grpSp>
        <p:nvGrpSpPr>
          <p:cNvPr id="3" name="Group 1">
            <a:extLst>
              <a:ext uri="{FF2B5EF4-FFF2-40B4-BE49-F238E27FC236}">
                <a16:creationId xmlns:a16="http://schemas.microsoft.com/office/drawing/2014/main" id="{9B57D23E-2D25-424C-BD52-E2EEC140D8EC}"/>
              </a:ext>
            </a:extLst>
          </p:cNvPr>
          <p:cNvGrpSpPr/>
          <p:nvPr/>
        </p:nvGrpSpPr>
        <p:grpSpPr>
          <a:xfrm>
            <a:off x="1709640" y="38160"/>
            <a:ext cx="9327960" cy="541440"/>
            <a:chOff x="1709640" y="38160"/>
            <a:chExt cx="9327960" cy="541440"/>
          </a:xfrm>
        </p:grpSpPr>
        <p:pic>
          <p:nvPicPr>
            <p:cNvPr id="4" name="Text Box 12">
              <a:extLst>
                <a:ext uri="{FF2B5EF4-FFF2-40B4-BE49-F238E27FC236}">
                  <a16:creationId xmlns:a16="http://schemas.microsoft.com/office/drawing/2014/main" id="{488FEA29-92FD-4A2E-887C-CCC243991CF5}"/>
                </a:ext>
              </a:extLst>
            </p:cNvPr>
            <p:cNvPicPr/>
            <p:nvPr/>
          </p:nvPicPr>
          <p:blipFill>
            <a:blip r:embed="rId3"/>
            <a:stretch/>
          </p:blipFill>
          <p:spPr>
            <a:xfrm>
              <a:off x="1709640" y="38160"/>
              <a:ext cx="9327960" cy="541440"/>
            </a:xfrm>
            <a:prstGeom prst="rect">
              <a:avLst/>
            </a:prstGeom>
            <a:ln w="0">
              <a:noFill/>
            </a:ln>
          </p:spPr>
        </p:pic>
        <p:sp>
          <p:nvSpPr>
            <p:cNvPr id="5" name="CustomShape 2">
              <a:extLst>
                <a:ext uri="{FF2B5EF4-FFF2-40B4-BE49-F238E27FC236}">
                  <a16:creationId xmlns:a16="http://schemas.microsoft.com/office/drawing/2014/main" id="{B7ADD171-D1B5-40C9-86B7-A7582D2D8711}"/>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6" name="CustomShape 3">
            <a:extLst>
              <a:ext uri="{FF2B5EF4-FFF2-40B4-BE49-F238E27FC236}">
                <a16:creationId xmlns:a16="http://schemas.microsoft.com/office/drawing/2014/main" id="{DEC91D0D-3EA9-41DC-951C-C53DD7D44FF3}"/>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7" name="Picture 2">
            <a:extLst>
              <a:ext uri="{FF2B5EF4-FFF2-40B4-BE49-F238E27FC236}">
                <a16:creationId xmlns:a16="http://schemas.microsoft.com/office/drawing/2014/main" id="{35B1C447-737C-4523-851E-73FD3C228B38}"/>
              </a:ext>
            </a:extLst>
          </p:cNvPr>
          <p:cNvPicPr/>
          <p:nvPr/>
        </p:nvPicPr>
        <p:blipFill>
          <a:blip r:embed="rId4"/>
          <a:srcRect l="11629" t="29346" r="14194" b="30924"/>
          <a:stretch/>
        </p:blipFill>
        <p:spPr>
          <a:xfrm>
            <a:off x="0" y="42480"/>
            <a:ext cx="1709280" cy="430920"/>
          </a:xfrm>
          <a:prstGeom prst="rect">
            <a:avLst/>
          </a:prstGeom>
          <a:ln w="0">
            <a:noFill/>
          </a:ln>
        </p:spPr>
      </p:pic>
      <p:pic>
        <p:nvPicPr>
          <p:cNvPr id="8" name="Picture 3">
            <a:extLst>
              <a:ext uri="{FF2B5EF4-FFF2-40B4-BE49-F238E27FC236}">
                <a16:creationId xmlns:a16="http://schemas.microsoft.com/office/drawing/2014/main" id="{005C13C4-4FAA-4033-9860-A26817A3830A}"/>
              </a:ext>
            </a:extLst>
          </p:cNvPr>
          <p:cNvPicPr/>
          <p:nvPr/>
        </p:nvPicPr>
        <p:blipFill>
          <a:blip r:embed="rId5"/>
          <a:stretch/>
        </p:blipFill>
        <p:spPr>
          <a:xfrm>
            <a:off x="11604240" y="20520"/>
            <a:ext cx="363960" cy="549720"/>
          </a:xfrm>
          <a:prstGeom prst="rect">
            <a:avLst/>
          </a:prstGeom>
          <a:ln w="0">
            <a:noFill/>
          </a:ln>
        </p:spPr>
      </p:pic>
    </p:spTree>
    <p:extLst>
      <p:ext uri="{BB962C8B-B14F-4D97-AF65-F5344CB8AC3E}">
        <p14:creationId xmlns:p14="http://schemas.microsoft.com/office/powerpoint/2010/main" val="24492833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271921" y="1102276"/>
            <a:ext cx="7851465" cy="503938"/>
          </a:xfrm>
          <a:prstGeom prst="rect">
            <a:avLst/>
          </a:prstGeom>
          <a:solidFill>
            <a:srgbClr val="990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prstClr val="white"/>
                </a:solidFill>
                <a:latin typeface="Cambria" panose="02040503050406030204" pitchFamily="18" charset="0"/>
                <a:ea typeface="Cambria" panose="02040503050406030204" pitchFamily="18" charset="0"/>
              </a:rPr>
              <a:t>Fonti comuni di allergeni </a:t>
            </a:r>
            <a:r>
              <a:rPr lang="it-IT" dirty="0">
                <a:solidFill>
                  <a:schemeClr val="bg1"/>
                </a:solidFill>
                <a:latin typeface="Cambria" panose="02040503050406030204" pitchFamily="18" charset="0"/>
                <a:ea typeface="Cambria" panose="02040503050406030204" pitchFamily="18" charset="0"/>
              </a:rPr>
              <a:t>associati a reazioni inalatorie nella lavorazione,</a:t>
            </a:r>
          </a:p>
          <a:p>
            <a:pPr algn="ctr"/>
            <a:r>
              <a:rPr lang="it-IT" dirty="0">
                <a:solidFill>
                  <a:schemeClr val="bg1"/>
                </a:solidFill>
                <a:latin typeface="Cambria" panose="02040503050406030204" pitchFamily="18" charset="0"/>
                <a:ea typeface="Cambria" panose="02040503050406030204" pitchFamily="18" charset="0"/>
              </a:rPr>
              <a:t>preparazione e conservazione degli alimenti</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17663" y="58907"/>
            <a:ext cx="1352122" cy="806123"/>
          </a:xfrm>
        </p:spPr>
      </p:pic>
      <p:sp>
        <p:nvSpPr>
          <p:cNvPr id="7" name="Slide Number Placeholder 6"/>
          <p:cNvSpPr>
            <a:spLocks noGrp="1"/>
          </p:cNvSpPr>
          <p:nvPr>
            <p:ph type="sldNum" sz="quarter" idx="12"/>
          </p:nvPr>
        </p:nvSpPr>
        <p:spPr/>
        <p:txBody>
          <a:bodyPr/>
          <a:lstStyle/>
          <a:p>
            <a:fld id="{59DC224B-29EA-4382-BB9D-60FF5576ECDF}" type="slidenum">
              <a:rPr lang="it-IT" smtClean="0">
                <a:solidFill>
                  <a:prstClr val="white"/>
                </a:solidFill>
              </a:rPr>
              <a:pPr/>
              <a:t>92</a:t>
            </a:fld>
            <a:endParaRPr lang="it-IT">
              <a:solidFill>
                <a:prstClr val="white"/>
              </a:solidFill>
            </a:endParaRPr>
          </a:p>
        </p:txBody>
      </p:sp>
      <p:graphicFrame>
        <p:nvGraphicFramePr>
          <p:cNvPr id="2" name="Tabella 1"/>
          <p:cNvGraphicFramePr>
            <a:graphicFrameLocks noGrp="1"/>
          </p:cNvGraphicFramePr>
          <p:nvPr/>
        </p:nvGraphicFramePr>
        <p:xfrm>
          <a:off x="1051253" y="1825061"/>
          <a:ext cx="10512824" cy="4636992"/>
        </p:xfrm>
        <a:graphic>
          <a:graphicData uri="http://schemas.openxmlformats.org/drawingml/2006/table">
            <a:tbl>
              <a:tblPr firstRow="1" bandRow="1">
                <a:tableStyleId>{5C22544A-7EE6-4342-B048-85BDC9FD1C3A}</a:tableStyleId>
              </a:tblPr>
              <a:tblGrid>
                <a:gridCol w="5256412">
                  <a:extLst>
                    <a:ext uri="{9D8B030D-6E8A-4147-A177-3AD203B41FA5}">
                      <a16:colId xmlns:a16="http://schemas.microsoft.com/office/drawing/2014/main" val="20000"/>
                    </a:ext>
                  </a:extLst>
                </a:gridCol>
                <a:gridCol w="5256412">
                  <a:extLst>
                    <a:ext uri="{9D8B030D-6E8A-4147-A177-3AD203B41FA5}">
                      <a16:colId xmlns:a16="http://schemas.microsoft.com/office/drawing/2014/main" val="20001"/>
                    </a:ext>
                  </a:extLst>
                </a:gridCol>
              </a:tblGrid>
              <a:tr h="231353">
                <a:tc>
                  <a:txBody>
                    <a:bodyPr/>
                    <a:lstStyle/>
                    <a:p>
                      <a:r>
                        <a:rPr lang="it-IT" sz="1200" b="1" dirty="0">
                          <a:latin typeface="Cambria" panose="02040503050406030204" pitchFamily="18" charset="0"/>
                          <a:ea typeface="Cambria" panose="02040503050406030204" pitchFamily="18" charset="0"/>
                        </a:rPr>
                        <a:t>FONTE</a:t>
                      </a:r>
                      <a:r>
                        <a:rPr lang="it-IT" sz="1200" b="1" baseline="0" dirty="0">
                          <a:latin typeface="Cambria" panose="02040503050406030204" pitchFamily="18" charset="0"/>
                          <a:ea typeface="Cambria" panose="02040503050406030204" pitchFamily="18" charset="0"/>
                        </a:rPr>
                        <a:t> DI ALLERGENE ALIMENTARE</a:t>
                      </a:r>
                      <a:endParaRPr lang="it-IT" sz="1200" b="1" dirty="0">
                        <a:latin typeface="Cambria" panose="02040503050406030204" pitchFamily="18" charset="0"/>
                        <a:ea typeface="Cambria" panose="02040503050406030204" pitchFamily="18" charset="0"/>
                      </a:endParaRPr>
                    </a:p>
                  </a:txBody>
                  <a:tcPr marL="68580" marR="68580"/>
                </a:tc>
                <a:tc>
                  <a:txBody>
                    <a:bodyPr/>
                    <a:lstStyle/>
                    <a:p>
                      <a:r>
                        <a:rPr lang="it-IT" sz="1200" b="1" dirty="0">
                          <a:latin typeface="Cambria" panose="02040503050406030204" pitchFamily="18" charset="0"/>
                          <a:ea typeface="Cambria" panose="02040503050406030204" pitchFamily="18" charset="0"/>
                        </a:rPr>
                        <a:t>CONTESTO OCCUPAZIONALE</a:t>
                      </a:r>
                    </a:p>
                  </a:txBody>
                  <a:tcPr marL="68580" marR="68580"/>
                </a:tc>
                <a:extLst>
                  <a:ext uri="{0D108BD9-81ED-4DB2-BD59-A6C34878D82A}">
                    <a16:rowId xmlns:a16="http://schemas.microsoft.com/office/drawing/2014/main" val="10000"/>
                  </a:ext>
                </a:extLst>
              </a:tr>
              <a:tr h="539824">
                <a:tc>
                  <a:txBody>
                    <a:bodyPr/>
                    <a:lstStyle/>
                    <a:p>
                      <a:r>
                        <a:rPr lang="it-IT" sz="1200" b="1" dirty="0">
                          <a:solidFill>
                            <a:schemeClr val="tx1"/>
                          </a:solidFill>
                          <a:latin typeface="Cambria" panose="02040503050406030204" pitchFamily="18" charset="0"/>
                          <a:ea typeface="Cambria" panose="02040503050406030204" pitchFamily="18" charset="0"/>
                        </a:rPr>
                        <a:t>Cereali</a:t>
                      </a:r>
                      <a:r>
                        <a:rPr lang="it-IT" sz="1200" b="0" baseline="0" dirty="0">
                          <a:solidFill>
                            <a:schemeClr val="tx1"/>
                          </a:solidFill>
                          <a:latin typeface="Cambria" panose="02040503050406030204" pitchFamily="18" charset="0"/>
                          <a:ea typeface="Cambria" panose="02040503050406030204" pitchFamily="18" charset="0"/>
                        </a:rPr>
                        <a:t>: mais, grano, malto, riso, orzo, segale</a:t>
                      </a:r>
                    </a:p>
                    <a:p>
                      <a:r>
                        <a:rPr lang="it-IT" sz="1200" b="1" baseline="0" dirty="0">
                          <a:solidFill>
                            <a:schemeClr val="tx1"/>
                          </a:solidFill>
                          <a:latin typeface="Cambria" panose="02040503050406030204" pitchFamily="18" charset="0"/>
                          <a:ea typeface="Cambria" panose="02040503050406030204" pitchFamily="18" charset="0"/>
                        </a:rPr>
                        <a:t>Non cereali</a:t>
                      </a:r>
                      <a:r>
                        <a:rPr lang="it-IT" sz="1200" b="0" baseline="0" dirty="0">
                          <a:solidFill>
                            <a:schemeClr val="tx1"/>
                          </a:solidFill>
                          <a:latin typeface="Cambria" panose="02040503050406030204" pitchFamily="18" charset="0"/>
                          <a:ea typeface="Cambria" panose="02040503050406030204" pitchFamily="18" charset="0"/>
                        </a:rPr>
                        <a:t>: grano saraceno, soia</a:t>
                      </a:r>
                    </a:p>
                  </a:txBody>
                  <a:tcPr marL="68580" marR="68580"/>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Manipolazione della farina nei panifici, mulini per cereali</a:t>
                      </a:r>
                    </a:p>
                    <a:p>
                      <a:pPr marL="0" marR="0" lvl="0" indent="0" algn="l" defTabSz="914309" rtl="0" eaLnBrk="1" fontAlgn="auto" latinLnBrk="0" hangingPunct="1">
                        <a:lnSpc>
                          <a:spcPct val="100000"/>
                        </a:lnSpc>
                        <a:spcBef>
                          <a:spcPts val="0"/>
                        </a:spcBef>
                        <a:spcAft>
                          <a:spcPts val="0"/>
                        </a:spcAft>
                        <a:buClrTx/>
                        <a:buSzTx/>
                        <a:buFontTx/>
                        <a:buNone/>
                        <a:tabLst/>
                        <a:defRPr/>
                      </a:pPr>
                      <a:r>
                        <a:rPr lang="it-IT" sz="1200" dirty="0">
                          <a:latin typeface="Cambria" panose="02040503050406030204" pitchFamily="18" charset="0"/>
                          <a:ea typeface="Cambria" panose="02040503050406030204" pitchFamily="18" charset="0"/>
                        </a:rPr>
                        <a:t>Movimentazione della farina di soia nei panifici, </a:t>
                      </a:r>
                    </a:p>
                    <a:p>
                      <a:pPr marL="0" marR="0" lvl="0" indent="0" algn="l" defTabSz="914309" rtl="0" eaLnBrk="1" fontAlgn="auto" latinLnBrk="0" hangingPunct="1">
                        <a:lnSpc>
                          <a:spcPct val="100000"/>
                        </a:lnSpc>
                        <a:spcBef>
                          <a:spcPts val="0"/>
                        </a:spcBef>
                        <a:spcAft>
                          <a:spcPts val="0"/>
                        </a:spcAft>
                        <a:buClrTx/>
                        <a:buSzTx/>
                        <a:buFontTx/>
                        <a:buNone/>
                        <a:tabLst/>
                        <a:defRPr/>
                      </a:pPr>
                      <a:r>
                        <a:rPr lang="it-IT" sz="1200" dirty="0">
                          <a:latin typeface="Cambria" panose="02040503050406030204" pitchFamily="18" charset="0"/>
                          <a:ea typeface="Cambria" panose="02040503050406030204" pitchFamily="18" charset="0"/>
                        </a:rPr>
                        <a:t>polvere di farina movimentata nei porti</a:t>
                      </a:r>
                    </a:p>
                  </a:txBody>
                  <a:tcPr marL="68580" marR="68580"/>
                </a:tc>
                <a:extLst>
                  <a:ext uri="{0D108BD9-81ED-4DB2-BD59-A6C34878D82A}">
                    <a16:rowId xmlns:a16="http://schemas.microsoft.com/office/drawing/2014/main" val="10001"/>
                  </a:ext>
                </a:extLst>
              </a:tr>
              <a:tr h="539824">
                <a:tc>
                  <a:txBody>
                    <a:bodyPr/>
                    <a:lstStyle/>
                    <a:p>
                      <a:r>
                        <a:rPr lang="it-IT" sz="1200" b="1" baseline="0" dirty="0">
                          <a:latin typeface="Cambria" panose="02040503050406030204" pitchFamily="18" charset="0"/>
                          <a:ea typeface="Cambria" panose="02040503050406030204" pitchFamily="18" charset="0"/>
                        </a:rPr>
                        <a:t>Piante/verdure/spezie</a:t>
                      </a:r>
                      <a:r>
                        <a:rPr lang="it-IT" sz="1200" baseline="0" dirty="0">
                          <a:latin typeface="Cambria" panose="02040503050406030204" pitchFamily="18" charset="0"/>
                          <a:ea typeface="Cambria" panose="02040503050406030204" pitchFamily="18" charset="0"/>
                        </a:rPr>
                        <a:t>: </a:t>
                      </a:r>
                      <a:r>
                        <a:rPr lang="it-IT" sz="1200" b="0" baseline="0" dirty="0">
                          <a:latin typeface="Cambria" panose="02040503050406030204" pitchFamily="18" charset="0"/>
                          <a:ea typeface="Cambria" panose="02040503050406030204" pitchFamily="18" charset="0"/>
                        </a:rPr>
                        <a:t>polline di girasole, asparago, peperone, carciofi, cacao, semi di caff</a:t>
                      </a:r>
                      <a:r>
                        <a:rPr lang="it-IT" sz="1200" b="0" baseline="0" dirty="0">
                          <a:latin typeface="Cambria" panose="02040503050406030204" pitchFamily="18" charset="0"/>
                          <a:ea typeface="Cambria" panose="02040503050406030204" pitchFamily="18" charset="0"/>
                          <a:cs typeface="Calibri" panose="020F0502020204030204" pitchFamily="34" charset="0"/>
                        </a:rPr>
                        <a:t>è, cannella, aglio, pomodori, pesche, erbe aromatiche..</a:t>
                      </a:r>
                    </a:p>
                  </a:txBody>
                  <a:tcPr marL="68580" marR="68580"/>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it-IT" sz="1200" dirty="0">
                          <a:latin typeface="Cambria" panose="02040503050406030204" pitchFamily="18" charset="0"/>
                          <a:ea typeface="Cambria" panose="02040503050406030204" pitchFamily="18" charset="0"/>
                        </a:rPr>
                        <a:t>Raccolta di carote e asparagi, cottura di fagiolini e patate crude, polline di peperoni in serra, raccolta/conservazione/macinazione di aglio, macellerie</a:t>
                      </a:r>
                    </a:p>
                  </a:txBody>
                  <a:tcPr marL="68580" marR="68580"/>
                </a:tc>
                <a:extLst>
                  <a:ext uri="{0D108BD9-81ED-4DB2-BD59-A6C34878D82A}">
                    <a16:rowId xmlns:a16="http://schemas.microsoft.com/office/drawing/2014/main" val="10002"/>
                  </a:ext>
                </a:extLst>
              </a:tr>
              <a:tr h="257620">
                <a:tc>
                  <a:txBody>
                    <a:bodyPr/>
                    <a:lstStyle/>
                    <a:p>
                      <a:r>
                        <a:rPr lang="it-IT" sz="1200" b="1" baseline="0" dirty="0">
                          <a:latin typeface="Cambria" panose="02040503050406030204" pitchFamily="18" charset="0"/>
                          <a:ea typeface="Cambria" panose="02040503050406030204" pitchFamily="18" charset="0"/>
                          <a:cs typeface="Calibri" panose="020F0502020204030204" pitchFamily="34" charset="0"/>
                        </a:rPr>
                        <a:t>The</a:t>
                      </a:r>
                      <a:r>
                        <a:rPr lang="it-IT" sz="1200" b="0" baseline="0" dirty="0">
                          <a:latin typeface="Cambria" panose="02040503050406030204" pitchFamily="18" charset="0"/>
                          <a:ea typeface="Cambria" panose="02040503050406030204" pitchFamily="18" charset="0"/>
                          <a:cs typeface="Calibri" panose="020F0502020204030204" pitchFamily="34" charset="0"/>
                        </a:rPr>
                        <a:t>: the, camomilla, radice di liquerizia</a:t>
                      </a:r>
                    </a:p>
                  </a:txBody>
                  <a:tcPr marL="68580" marR="68580"/>
                </a:tc>
                <a:tc>
                  <a:txBody>
                    <a:bodyPr/>
                    <a:lstStyle/>
                    <a:p>
                      <a:r>
                        <a:rPr lang="it-IT" sz="1200" b="0" dirty="0">
                          <a:latin typeface="Cambria" panose="02040503050406030204" pitchFamily="18" charset="0"/>
                          <a:ea typeface="Cambria" panose="02040503050406030204" pitchFamily="18" charset="0"/>
                        </a:rPr>
                        <a:t>Piantagioni di the,</a:t>
                      </a:r>
                      <a:r>
                        <a:rPr lang="it-IT" sz="1200" b="0" baseline="0" dirty="0">
                          <a:latin typeface="Cambria" panose="02040503050406030204" pitchFamily="18" charset="0"/>
                          <a:ea typeface="Cambria" panose="02040503050406030204" pitchFamily="18" charset="0"/>
                        </a:rPr>
                        <a:t> the </a:t>
                      </a:r>
                      <a:r>
                        <a:rPr lang="it-IT" sz="1200" b="0" baseline="0" dirty="0" err="1">
                          <a:latin typeface="Cambria" panose="02040503050406030204" pitchFamily="18" charset="0"/>
                          <a:ea typeface="Cambria" panose="02040503050406030204" pitchFamily="18" charset="0"/>
                        </a:rPr>
                        <a:t>packing</a:t>
                      </a:r>
                      <a:r>
                        <a:rPr lang="it-IT" sz="1200" b="0" baseline="0" dirty="0">
                          <a:latin typeface="Cambria" panose="02040503050406030204" pitchFamily="18" charset="0"/>
                          <a:ea typeface="Cambria" panose="02040503050406030204" pitchFamily="18" charset="0"/>
                        </a:rPr>
                        <a:t>, erboristerie</a:t>
                      </a:r>
                      <a:endParaRPr lang="it-IT" sz="1200" b="0" dirty="0">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10003"/>
                  </a:ext>
                </a:extLst>
              </a:tr>
              <a:tr h="385588">
                <a:tc>
                  <a:txBody>
                    <a:bodyPr/>
                    <a:lstStyle/>
                    <a:p>
                      <a:r>
                        <a:rPr lang="it-IT" sz="1200" b="1" baseline="0" dirty="0">
                          <a:latin typeface="Cambria" panose="02040503050406030204" pitchFamily="18" charset="0"/>
                          <a:ea typeface="Cambria" panose="02040503050406030204" pitchFamily="18" charset="0"/>
                          <a:cs typeface="Calibri" panose="020F0502020204030204" pitchFamily="34" charset="0"/>
                        </a:rPr>
                        <a:t>Semi</a:t>
                      </a:r>
                      <a:r>
                        <a:rPr lang="it-IT" sz="1200" b="0" baseline="0" dirty="0">
                          <a:latin typeface="Cambria" panose="02040503050406030204" pitchFamily="18" charset="0"/>
                          <a:ea typeface="Cambria" panose="02040503050406030204" pitchFamily="18" charset="0"/>
                          <a:cs typeface="Calibri" panose="020F0502020204030204" pitchFamily="34" charset="0"/>
                        </a:rPr>
                        <a:t>: semi di finocchio, di lupino, sesamo,..</a:t>
                      </a:r>
                    </a:p>
                  </a:txBody>
                  <a:tcPr marL="68580" marR="68580"/>
                </a:tc>
                <a:tc>
                  <a:txBody>
                    <a:bodyPr/>
                    <a:lstStyle/>
                    <a:p>
                      <a:r>
                        <a:rPr lang="it-IT" sz="1200" dirty="0">
                          <a:latin typeface="Cambria" panose="02040503050406030204" pitchFamily="18" charset="0"/>
                          <a:ea typeface="Cambria" panose="02040503050406030204" pitchFamily="18" charset="0"/>
                        </a:rPr>
                        <a:t>Semi di girasole per nutrire gli uccelli, fabbriche di produzione della</a:t>
                      </a:r>
                      <a:r>
                        <a:rPr lang="it-IT" sz="1200" baseline="0" dirty="0">
                          <a:latin typeface="Cambria" panose="02040503050406030204" pitchFamily="18" charset="0"/>
                          <a:ea typeface="Cambria" panose="02040503050406030204" pitchFamily="18" charset="0"/>
                        </a:rPr>
                        <a:t> </a:t>
                      </a:r>
                      <a:r>
                        <a:rPr lang="it-IT" sz="1200" dirty="0">
                          <a:latin typeface="Cambria" panose="02040503050406030204" pitchFamily="18" charset="0"/>
                          <a:ea typeface="Cambria" panose="02040503050406030204" pitchFamily="18" charset="0"/>
                        </a:rPr>
                        <a:t>farina di lupino</a:t>
                      </a:r>
                    </a:p>
                  </a:txBody>
                  <a:tcPr marL="68580" marR="68580"/>
                </a:tc>
                <a:extLst>
                  <a:ext uri="{0D108BD9-81ED-4DB2-BD59-A6C34878D82A}">
                    <a16:rowId xmlns:a16="http://schemas.microsoft.com/office/drawing/2014/main" val="10004"/>
                  </a:ext>
                </a:extLst>
              </a:tr>
              <a:tr h="1311000">
                <a:tc>
                  <a:txBody>
                    <a:bodyPr/>
                    <a:lstStyle/>
                    <a:p>
                      <a:r>
                        <a:rPr lang="it-IT" sz="1200" b="1" dirty="0">
                          <a:latin typeface="Cambria" panose="02040503050406030204" pitchFamily="18" charset="0"/>
                          <a:ea typeface="Cambria" panose="02040503050406030204" pitchFamily="18" charset="0"/>
                        </a:rPr>
                        <a:t>Pesce e crostacei</a:t>
                      </a:r>
                    </a:p>
                  </a:txBody>
                  <a:tcPr marL="68580" marR="68580"/>
                </a:tc>
                <a:tc>
                  <a:txBody>
                    <a:bodyPr/>
                    <a:lstStyle/>
                    <a:p>
                      <a:pPr lvl="1" algn="l"/>
                      <a:r>
                        <a:rPr lang="it-IT" sz="1200" dirty="0">
                          <a:latin typeface="Cambria" panose="02040503050406030204" pitchFamily="18" charset="0"/>
                          <a:ea typeface="Cambria" panose="02040503050406030204" pitchFamily="18" charset="0"/>
                        </a:rPr>
                        <a:t>Preparazione/servizio di prodotti ittici in ristoranti, mercati ittici, stabilimenti di trasformazione, taglio</a:t>
                      </a:r>
                    </a:p>
                    <a:p>
                      <a:pPr lvl="1" algn="l"/>
                      <a:r>
                        <a:rPr lang="it-IT" sz="1200" dirty="0">
                          <a:latin typeface="Cambria" panose="02040503050406030204" pitchFamily="18" charset="0"/>
                          <a:ea typeface="Cambria" panose="02040503050406030204" pitchFamily="18" charset="0"/>
                        </a:rPr>
                        <a:t>-strofinamento o pulizia</a:t>
                      </a:r>
                    </a:p>
                    <a:p>
                      <a:pPr lvl="1" algn="l"/>
                      <a:r>
                        <a:rPr lang="it-IT" sz="1200" dirty="0">
                          <a:latin typeface="Cambria" panose="02040503050406030204" pitchFamily="18" charset="0"/>
                          <a:ea typeface="Cambria" panose="02040503050406030204" pitchFamily="18" charset="0"/>
                        </a:rPr>
                        <a:t>-cottura/bollitura</a:t>
                      </a:r>
                    </a:p>
                    <a:p>
                      <a:pPr lvl="1" algn="l"/>
                      <a:r>
                        <a:rPr lang="it-IT" sz="1200" dirty="0">
                          <a:latin typeface="Cambria" panose="02040503050406030204" pitchFamily="18" charset="0"/>
                          <a:ea typeface="Cambria" panose="02040503050406030204" pitchFamily="18" charset="0"/>
                        </a:rPr>
                        <a:t>-asciugatura. </a:t>
                      </a:r>
                    </a:p>
                    <a:p>
                      <a:pPr lvl="1" algn="l"/>
                      <a:r>
                        <a:rPr lang="it-IT" sz="1200" dirty="0">
                          <a:latin typeface="Cambria" panose="02040503050406030204" pitchFamily="18" charset="0"/>
                          <a:ea typeface="Cambria" panose="02040503050406030204" pitchFamily="18" charset="0"/>
                        </a:rPr>
                        <a:t>Inalazione di </a:t>
                      </a:r>
                      <a:r>
                        <a:rPr lang="it-IT" sz="1200" b="1" dirty="0">
                          <a:latin typeface="Cambria" panose="02040503050406030204" pitchFamily="18" charset="0"/>
                          <a:ea typeface="Cambria" panose="02040503050406030204" pitchFamily="18" charset="0"/>
                        </a:rPr>
                        <a:t>polvere</a:t>
                      </a:r>
                      <a:r>
                        <a:rPr lang="it-IT" sz="1200" dirty="0">
                          <a:latin typeface="Cambria" panose="02040503050406030204" pitchFamily="18" charset="0"/>
                          <a:ea typeface="Cambria" panose="02040503050406030204" pitchFamily="18" charset="0"/>
                        </a:rPr>
                        <a:t>, </a:t>
                      </a:r>
                      <a:r>
                        <a:rPr lang="it-IT" sz="1200" b="1" dirty="0">
                          <a:latin typeface="Cambria" panose="02040503050406030204" pitchFamily="18" charset="0"/>
                          <a:ea typeface="Cambria" panose="02040503050406030204" pitchFamily="18" charset="0"/>
                        </a:rPr>
                        <a:t>vapori </a:t>
                      </a:r>
                      <a:r>
                        <a:rPr lang="it-IT" sz="1200" dirty="0">
                          <a:latin typeface="Cambria" panose="02040503050406030204" pitchFamily="18" charset="0"/>
                          <a:ea typeface="Cambria" panose="02040503050406030204" pitchFamily="18" charset="0"/>
                        </a:rPr>
                        <a:t>e </a:t>
                      </a:r>
                      <a:r>
                        <a:rPr lang="it-IT" sz="1200" b="1" dirty="0">
                          <a:latin typeface="Cambria" panose="02040503050406030204" pitchFamily="18" charset="0"/>
                          <a:ea typeface="Cambria" panose="02040503050406030204" pitchFamily="18" charset="0"/>
                        </a:rPr>
                        <a:t>proteine aerosolizzate</a:t>
                      </a:r>
                      <a:endParaRPr lang="it-IT" sz="1200" dirty="0">
                        <a:latin typeface="Cambria" panose="02040503050406030204" pitchFamily="18" charset="0"/>
                        <a:ea typeface="Cambria" panose="02040503050406030204" pitchFamily="18" charset="0"/>
                      </a:endParaRPr>
                    </a:p>
                    <a:p>
                      <a:endParaRPr lang="it-IT" sz="1200" dirty="0">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10005"/>
                  </a:ext>
                </a:extLst>
              </a:tr>
              <a:tr h="539824">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it-IT" sz="1200" b="1" baseline="0" dirty="0">
                          <a:latin typeface="Cambria" panose="02040503050406030204" pitchFamily="18" charset="0"/>
                          <a:ea typeface="Cambria" panose="02040503050406030204" pitchFamily="18" charset="0"/>
                          <a:cs typeface="Calibri" panose="020F0502020204030204" pitchFamily="34" charset="0"/>
                        </a:rPr>
                        <a:t>Prodotti agricoli</a:t>
                      </a:r>
                      <a:r>
                        <a:rPr lang="it-IT" sz="1200" baseline="0" dirty="0">
                          <a:latin typeface="Cambria" panose="02040503050406030204" pitchFamily="18" charset="0"/>
                          <a:ea typeface="Cambria" panose="02040503050406030204" pitchFamily="18" charset="0"/>
                          <a:cs typeface="Calibri" panose="020F0502020204030204" pitchFamily="34" charset="0"/>
                        </a:rPr>
                        <a:t>: </a:t>
                      </a:r>
                      <a:r>
                        <a:rPr lang="it-IT" sz="1200" b="0" baseline="0" dirty="0">
                          <a:latin typeface="Cambria" panose="02040503050406030204" pitchFamily="18" charset="0"/>
                          <a:ea typeface="Cambria" panose="02040503050406030204" pitchFamily="18" charset="0"/>
                          <a:cs typeface="Calibri" panose="020F0502020204030204" pitchFamily="34" charset="0"/>
                        </a:rPr>
                        <a:t>miele, carne cruda, uova, ..</a:t>
                      </a:r>
                    </a:p>
                    <a:p>
                      <a:endParaRPr lang="it-IT" sz="1200" b="0" baseline="0" dirty="0">
                        <a:latin typeface="Cambria" panose="02040503050406030204" pitchFamily="18" charset="0"/>
                        <a:ea typeface="Cambria" panose="02040503050406030204" pitchFamily="18" charset="0"/>
                        <a:cs typeface="Calibri" panose="020F0502020204030204" pitchFamily="34" charset="0"/>
                      </a:endParaRPr>
                    </a:p>
                  </a:txBody>
                  <a:tcPr marL="68580" marR="68580"/>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it-IT" sz="1200" dirty="0">
                          <a:latin typeface="Cambria" panose="02040503050406030204" pitchFamily="18" charset="0"/>
                          <a:ea typeface="Cambria" panose="02040503050406030204" pitchFamily="18" charset="0"/>
                        </a:rPr>
                        <a:t>Aerosol di uova in polvere/liquide in panificio, preparati farmaceutici</a:t>
                      </a:r>
                    </a:p>
                    <a:p>
                      <a:r>
                        <a:rPr lang="it-IT" sz="1200" b="0" dirty="0">
                          <a:latin typeface="Cambria" panose="02040503050406030204" pitchFamily="18" charset="0"/>
                          <a:ea typeface="Cambria" panose="02040503050406030204" pitchFamily="18" charset="0"/>
                        </a:rPr>
                        <a:t>Cuochi, lavorazione del miele</a:t>
                      </a:r>
                    </a:p>
                  </a:txBody>
                  <a:tcPr marL="68580" marR="68580"/>
                </a:tc>
                <a:extLst>
                  <a:ext uri="{0D108BD9-81ED-4DB2-BD59-A6C34878D82A}">
                    <a16:rowId xmlns:a16="http://schemas.microsoft.com/office/drawing/2014/main" val="10006"/>
                  </a:ext>
                </a:extLst>
              </a:tr>
              <a:tr h="539824">
                <a:tc>
                  <a:txBody>
                    <a:bodyPr/>
                    <a:lstStyle/>
                    <a:p>
                      <a:r>
                        <a:rPr lang="it-IT" sz="1200" b="1" baseline="0" dirty="0">
                          <a:latin typeface="Cambria" panose="02040503050406030204" pitchFamily="18" charset="0"/>
                          <a:ea typeface="Cambria" panose="02040503050406030204" pitchFamily="18" charset="0"/>
                          <a:cs typeface="Calibri" panose="020F0502020204030204" pitchFamily="34" charset="0"/>
                        </a:rPr>
                        <a:t>Derivati del latte</a:t>
                      </a:r>
                      <a:r>
                        <a:rPr lang="it-IT" sz="1200" b="0" baseline="0" dirty="0">
                          <a:latin typeface="Cambria" panose="02040503050406030204" pitchFamily="18" charset="0"/>
                          <a:ea typeface="Cambria" panose="02040503050406030204" pitchFamily="18" charset="0"/>
                          <a:cs typeface="Calibri" panose="020F0502020204030204" pitchFamily="34" charset="0"/>
                        </a:rPr>
                        <a:t>: caseine, alfa-lattoalbumina, lattosio, polvere di sieroalbumina bovina,..</a:t>
                      </a:r>
                      <a:endParaRPr lang="it-IT" sz="1200" b="0" dirty="0">
                        <a:latin typeface="Cambria" panose="02040503050406030204" pitchFamily="18" charset="0"/>
                        <a:ea typeface="Cambria" panose="02040503050406030204" pitchFamily="18" charset="0"/>
                      </a:endParaRPr>
                    </a:p>
                  </a:txBody>
                  <a:tcPr marL="68580" marR="68580"/>
                </a:tc>
                <a:tc>
                  <a:txBody>
                    <a:bodyPr/>
                    <a:lstStyle/>
                    <a:p>
                      <a:r>
                        <a:rPr lang="it-IT" sz="1200" dirty="0">
                          <a:latin typeface="Cambria" panose="02040503050406030204" pitchFamily="18" charset="0"/>
                          <a:ea typeface="Cambria" panose="02040503050406030204" pitchFamily="18" charset="0"/>
                        </a:rPr>
                        <a:t>Produzione di latte in polvere, tritacarne che utilizza caseinato in polvere, confezionatore di caramelle, operaio</a:t>
                      </a:r>
                      <a:r>
                        <a:rPr lang="it-IT" sz="1200" baseline="0" dirty="0">
                          <a:latin typeface="Cambria" panose="02040503050406030204" pitchFamily="18" charset="0"/>
                          <a:ea typeface="Cambria" panose="02040503050406030204" pitchFamily="18" charset="0"/>
                        </a:rPr>
                        <a:t> di</a:t>
                      </a:r>
                      <a:r>
                        <a:rPr lang="it-IT" sz="1200" dirty="0">
                          <a:latin typeface="Cambria" panose="02040503050406030204" pitchFamily="18" charset="0"/>
                          <a:ea typeface="Cambria" panose="02040503050406030204" pitchFamily="18" charset="0"/>
                        </a:rPr>
                        <a:t> conceria</a:t>
                      </a:r>
                    </a:p>
                  </a:txBody>
                  <a:tcPr marL="68580" marR="68580"/>
                </a:tc>
                <a:extLst>
                  <a:ext uri="{0D108BD9-81ED-4DB2-BD59-A6C34878D82A}">
                    <a16:rowId xmlns:a16="http://schemas.microsoft.com/office/drawing/2014/main" val="10007"/>
                  </a:ext>
                </a:extLst>
              </a:tr>
            </a:tbl>
          </a:graphicData>
        </a:graphic>
      </p:graphicFrame>
      <p:sp>
        <p:nvSpPr>
          <p:cNvPr id="6" name="Freccia a destra 5"/>
          <p:cNvSpPr/>
          <p:nvPr/>
        </p:nvSpPr>
        <p:spPr>
          <a:xfrm>
            <a:off x="302711" y="2249457"/>
            <a:ext cx="319414" cy="150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p:cNvSpPr/>
          <p:nvPr/>
        </p:nvSpPr>
        <p:spPr>
          <a:xfrm>
            <a:off x="425921" y="3700337"/>
            <a:ext cx="300625" cy="150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oup 1">
            <a:extLst>
              <a:ext uri="{FF2B5EF4-FFF2-40B4-BE49-F238E27FC236}">
                <a16:creationId xmlns:a16="http://schemas.microsoft.com/office/drawing/2014/main" id="{5025EF1D-3ACE-F510-FC79-4B709F4E5059}"/>
              </a:ext>
            </a:extLst>
          </p:cNvPr>
          <p:cNvGrpSpPr/>
          <p:nvPr/>
        </p:nvGrpSpPr>
        <p:grpSpPr>
          <a:xfrm>
            <a:off x="1709640" y="38160"/>
            <a:ext cx="9327960" cy="541440"/>
            <a:chOff x="1709640" y="38160"/>
            <a:chExt cx="9327960" cy="541440"/>
          </a:xfrm>
        </p:grpSpPr>
        <p:pic>
          <p:nvPicPr>
            <p:cNvPr id="9" name="Text Box 12">
              <a:extLst>
                <a:ext uri="{FF2B5EF4-FFF2-40B4-BE49-F238E27FC236}">
                  <a16:creationId xmlns:a16="http://schemas.microsoft.com/office/drawing/2014/main" id="{DEB37CF2-6C87-7A0F-7286-95A870438420}"/>
                </a:ext>
              </a:extLst>
            </p:cNvPr>
            <p:cNvPicPr/>
            <p:nvPr/>
          </p:nvPicPr>
          <p:blipFill>
            <a:blip r:embed="rId4"/>
            <a:stretch/>
          </p:blipFill>
          <p:spPr>
            <a:xfrm>
              <a:off x="1709640" y="38160"/>
              <a:ext cx="9327960" cy="541440"/>
            </a:xfrm>
            <a:prstGeom prst="rect">
              <a:avLst/>
            </a:prstGeom>
            <a:ln w="0">
              <a:noFill/>
            </a:ln>
          </p:spPr>
        </p:pic>
        <p:sp>
          <p:nvSpPr>
            <p:cNvPr id="10" name="CustomShape 2">
              <a:extLst>
                <a:ext uri="{FF2B5EF4-FFF2-40B4-BE49-F238E27FC236}">
                  <a16:creationId xmlns:a16="http://schemas.microsoft.com/office/drawing/2014/main" id="{B03C2339-35B5-BD69-6A08-337F09346E97}"/>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11" name="CustomShape 3">
            <a:extLst>
              <a:ext uri="{FF2B5EF4-FFF2-40B4-BE49-F238E27FC236}">
                <a16:creationId xmlns:a16="http://schemas.microsoft.com/office/drawing/2014/main" id="{B2AAB284-AF7A-6E5D-B779-DDD02DF316A8}"/>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2" name="Picture 2">
            <a:extLst>
              <a:ext uri="{FF2B5EF4-FFF2-40B4-BE49-F238E27FC236}">
                <a16:creationId xmlns:a16="http://schemas.microsoft.com/office/drawing/2014/main" id="{1D642124-A26F-63AB-24CA-482091E8FC7D}"/>
              </a:ext>
            </a:extLst>
          </p:cNvPr>
          <p:cNvPicPr/>
          <p:nvPr/>
        </p:nvPicPr>
        <p:blipFill>
          <a:blip r:embed="rId5"/>
          <a:srcRect l="11629" t="29346" r="14194" b="30924"/>
          <a:stretch/>
        </p:blipFill>
        <p:spPr>
          <a:xfrm>
            <a:off x="0" y="42480"/>
            <a:ext cx="1709280" cy="430920"/>
          </a:xfrm>
          <a:prstGeom prst="rect">
            <a:avLst/>
          </a:prstGeom>
          <a:ln w="0">
            <a:noFill/>
          </a:ln>
        </p:spPr>
      </p:pic>
      <p:pic>
        <p:nvPicPr>
          <p:cNvPr id="13" name="Picture 3">
            <a:extLst>
              <a:ext uri="{FF2B5EF4-FFF2-40B4-BE49-F238E27FC236}">
                <a16:creationId xmlns:a16="http://schemas.microsoft.com/office/drawing/2014/main" id="{D2C2A975-958B-F15C-A9A1-7ED4A95D5DD9}"/>
              </a:ext>
            </a:extLst>
          </p:cNvPr>
          <p:cNvPicPr/>
          <p:nvPr/>
        </p:nvPicPr>
        <p:blipFill>
          <a:blip r:embed="rId6"/>
          <a:stretch/>
        </p:blipFill>
        <p:spPr>
          <a:xfrm>
            <a:off x="11604240" y="20520"/>
            <a:ext cx="363960" cy="549720"/>
          </a:xfrm>
          <a:prstGeom prst="rect">
            <a:avLst/>
          </a:prstGeom>
          <a:ln w="0">
            <a:noFill/>
          </a:ln>
        </p:spPr>
      </p:pic>
    </p:spTree>
    <p:extLst>
      <p:ext uri="{BB962C8B-B14F-4D97-AF65-F5344CB8AC3E}">
        <p14:creationId xmlns:p14="http://schemas.microsoft.com/office/powerpoint/2010/main" val="30837494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050" name="Picture 2" descr="https://onlinelibrary.wiley.com/cms/asset/240ae77a-b5f4-4b6c-a9d7-00df1b7dc074/all.v74.10.cov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484" y="2179076"/>
            <a:ext cx="10858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751" y="1572632"/>
            <a:ext cx="6408787" cy="28709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ttangolo 1"/>
          <p:cNvSpPr/>
          <p:nvPr/>
        </p:nvSpPr>
        <p:spPr>
          <a:xfrm>
            <a:off x="2224748" y="4650252"/>
            <a:ext cx="7128792" cy="2031325"/>
          </a:xfrm>
          <a:prstGeom prst="rect">
            <a:avLst/>
          </a:prstGeom>
          <a:ln>
            <a:solidFill>
              <a:schemeClr val="tx1"/>
            </a:solidFill>
          </a:ln>
        </p:spPr>
        <p:txBody>
          <a:bodyPr wrap="square">
            <a:spAutoFit/>
          </a:bodyPr>
          <a:lstStyle/>
          <a:p>
            <a:r>
              <a:rPr lang="it-IT" b="1" dirty="0" err="1">
                <a:latin typeface="Arial Narrow" panose="020B0606020202030204" pitchFamily="34" charset="0"/>
              </a:rPr>
              <a:t>Abstract</a:t>
            </a:r>
            <a:endParaRPr lang="it-IT" b="1" dirty="0">
              <a:latin typeface="Arial Narrow" panose="020B0606020202030204" pitchFamily="34" charset="0"/>
            </a:endParaRPr>
          </a:p>
          <a:p>
            <a:r>
              <a:rPr lang="en-US" dirty="0">
                <a:latin typeface="Arial Narrow" panose="020B0606020202030204" pitchFamily="34" charset="0"/>
              </a:rPr>
              <a:t>Occupational exposure to foods is responsible for up to 25% of cases of occupational asthma and rhinitis. </a:t>
            </a:r>
          </a:p>
          <a:p>
            <a:r>
              <a:rPr lang="en-US" dirty="0">
                <a:latin typeface="Arial Narrow" panose="020B0606020202030204" pitchFamily="34" charset="0"/>
              </a:rPr>
              <a:t>Animal and vegetable high‐molecular‐weight proteins present in</a:t>
            </a:r>
          </a:p>
          <a:p>
            <a:r>
              <a:rPr lang="en-US" dirty="0">
                <a:latin typeface="Arial Narrow" panose="020B0606020202030204" pitchFamily="34" charset="0"/>
              </a:rPr>
              <a:t>aerosolized foods during food processing, additives, preservatives, antioxidants, and</a:t>
            </a:r>
          </a:p>
          <a:p>
            <a:r>
              <a:rPr lang="en-US" dirty="0">
                <a:latin typeface="Arial Narrow" panose="020B0606020202030204" pitchFamily="34" charset="0"/>
              </a:rPr>
              <a:t>food contaminants are the main inhalant allergen sources</a:t>
            </a:r>
            <a:endParaRPr lang="it-IT" dirty="0">
              <a:latin typeface="Arial Narrow" panose="020B0606020202030204" pitchFamily="34" charset="0"/>
            </a:endParaRPr>
          </a:p>
        </p:txBody>
      </p:sp>
      <p:sp>
        <p:nvSpPr>
          <p:cNvPr id="5" name="CustomShape 1"/>
          <p:cNvSpPr/>
          <p:nvPr/>
        </p:nvSpPr>
        <p:spPr>
          <a:xfrm>
            <a:off x="9459408" y="6576937"/>
            <a:ext cx="2835720" cy="417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3500" lnSpcReduction="20000"/>
          </a:bodyPr>
          <a:lstStyle/>
          <a:p>
            <a:pPr algn="ctr">
              <a:spcBef>
                <a:spcPts val="420"/>
              </a:spcBef>
            </a:pPr>
            <a:r>
              <a:rPr lang="it-IT" sz="2100" spc="-1" dirty="0">
                <a:solidFill>
                  <a:srgbClr val="D9D9D9"/>
                </a:solidFill>
                <a:latin typeface="Calibri"/>
              </a:rPr>
              <a:t>M.A. </a:t>
            </a:r>
            <a:r>
              <a:rPr lang="it-IT" sz="2100" spc="-1" dirty="0" err="1">
                <a:solidFill>
                  <a:srgbClr val="D9D9D9"/>
                </a:solidFill>
                <a:latin typeface="Calibri"/>
              </a:rPr>
              <a:t>Crivellaro</a:t>
            </a:r>
            <a:r>
              <a:rPr lang="it-IT" sz="2100" spc="-1" dirty="0">
                <a:solidFill>
                  <a:srgbClr val="D9D9D9"/>
                </a:solidFill>
                <a:latin typeface="Calibri"/>
              </a:rPr>
              <a:t>  SIML triveneto   2024</a:t>
            </a:r>
            <a:endParaRPr lang="it-IT" sz="2100" spc="-1" dirty="0">
              <a:latin typeface="Arial"/>
            </a:endParaRPr>
          </a:p>
        </p:txBody>
      </p:sp>
      <p:pic>
        <p:nvPicPr>
          <p:cNvPr id="28" name="Picture 3"/>
          <p:cNvPicPr/>
          <p:nvPr/>
        </p:nvPicPr>
        <p:blipFill>
          <a:blip r:embed="rId5"/>
          <a:stretch/>
        </p:blipFill>
        <p:spPr>
          <a:xfrm>
            <a:off x="1295210" y="6302077"/>
            <a:ext cx="272970" cy="528660"/>
          </a:xfrm>
          <a:prstGeom prst="rect">
            <a:avLst/>
          </a:prstGeom>
          <a:ln w="0">
            <a:noFill/>
          </a:ln>
        </p:spPr>
      </p:pic>
      <p:pic>
        <p:nvPicPr>
          <p:cNvPr id="29" name="Picture 2"/>
          <p:cNvPicPr/>
          <p:nvPr/>
        </p:nvPicPr>
        <p:blipFill>
          <a:blip r:embed="rId6"/>
          <a:srcRect l="11629" t="29346" r="14194" b="30924"/>
          <a:stretch/>
        </p:blipFill>
        <p:spPr>
          <a:xfrm>
            <a:off x="13250" y="6323137"/>
            <a:ext cx="1281960" cy="507600"/>
          </a:xfrm>
          <a:prstGeom prst="rect">
            <a:avLst/>
          </a:prstGeom>
          <a:ln w="0">
            <a:noFill/>
          </a:ln>
        </p:spPr>
      </p:pic>
      <p:grpSp>
        <p:nvGrpSpPr>
          <p:cNvPr id="3" name="Group 1">
            <a:extLst>
              <a:ext uri="{FF2B5EF4-FFF2-40B4-BE49-F238E27FC236}">
                <a16:creationId xmlns:a16="http://schemas.microsoft.com/office/drawing/2014/main" id="{E7C57EB2-1EF8-C225-66C0-B269212D2712}"/>
              </a:ext>
            </a:extLst>
          </p:cNvPr>
          <p:cNvGrpSpPr/>
          <p:nvPr/>
        </p:nvGrpSpPr>
        <p:grpSpPr>
          <a:xfrm>
            <a:off x="1709640" y="38160"/>
            <a:ext cx="9327960" cy="541440"/>
            <a:chOff x="1709640" y="38160"/>
            <a:chExt cx="9327960" cy="541440"/>
          </a:xfrm>
        </p:grpSpPr>
        <p:pic>
          <p:nvPicPr>
            <p:cNvPr id="4" name="Text Box 12">
              <a:extLst>
                <a:ext uri="{FF2B5EF4-FFF2-40B4-BE49-F238E27FC236}">
                  <a16:creationId xmlns:a16="http://schemas.microsoft.com/office/drawing/2014/main" id="{32033777-1DA4-88BF-E688-88B6970D3022}"/>
                </a:ext>
              </a:extLst>
            </p:cNvPr>
            <p:cNvPicPr/>
            <p:nvPr/>
          </p:nvPicPr>
          <p:blipFill>
            <a:blip r:embed="rId7"/>
            <a:stretch/>
          </p:blipFill>
          <p:spPr>
            <a:xfrm>
              <a:off x="1709640" y="38160"/>
              <a:ext cx="9327960" cy="541440"/>
            </a:xfrm>
            <a:prstGeom prst="rect">
              <a:avLst/>
            </a:prstGeom>
            <a:ln w="0">
              <a:noFill/>
            </a:ln>
          </p:spPr>
        </p:pic>
        <p:sp>
          <p:nvSpPr>
            <p:cNvPr id="6" name="CustomShape 2">
              <a:extLst>
                <a:ext uri="{FF2B5EF4-FFF2-40B4-BE49-F238E27FC236}">
                  <a16:creationId xmlns:a16="http://schemas.microsoft.com/office/drawing/2014/main" id="{1A4D7806-5228-017F-79E0-304181D81DA3}"/>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7" name="CustomShape 3">
            <a:extLst>
              <a:ext uri="{FF2B5EF4-FFF2-40B4-BE49-F238E27FC236}">
                <a16:creationId xmlns:a16="http://schemas.microsoft.com/office/drawing/2014/main" id="{D5E662E4-47AC-AF7F-0E41-888EFB62C8B3}"/>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8" name="Picture 2">
            <a:extLst>
              <a:ext uri="{FF2B5EF4-FFF2-40B4-BE49-F238E27FC236}">
                <a16:creationId xmlns:a16="http://schemas.microsoft.com/office/drawing/2014/main" id="{6C75F8B1-4A8D-1BA4-DCA7-65582AEA109A}"/>
              </a:ext>
            </a:extLst>
          </p:cNvPr>
          <p:cNvPicPr/>
          <p:nvPr/>
        </p:nvPicPr>
        <p:blipFill>
          <a:blip r:embed="rId6"/>
          <a:srcRect l="11629" t="29346" r="14194" b="30924"/>
          <a:stretch/>
        </p:blipFill>
        <p:spPr>
          <a:xfrm>
            <a:off x="0" y="42480"/>
            <a:ext cx="1709280" cy="430920"/>
          </a:xfrm>
          <a:prstGeom prst="rect">
            <a:avLst/>
          </a:prstGeom>
          <a:ln w="0">
            <a:noFill/>
          </a:ln>
        </p:spPr>
      </p:pic>
      <p:pic>
        <p:nvPicPr>
          <p:cNvPr id="9" name="Picture 3">
            <a:extLst>
              <a:ext uri="{FF2B5EF4-FFF2-40B4-BE49-F238E27FC236}">
                <a16:creationId xmlns:a16="http://schemas.microsoft.com/office/drawing/2014/main" id="{17BFA4EB-A19B-2336-0FBC-22423AB855A7}"/>
              </a:ext>
            </a:extLst>
          </p:cNvPr>
          <p:cNvPicPr/>
          <p:nvPr/>
        </p:nvPicPr>
        <p:blipFill>
          <a:blip r:embed="rId5"/>
          <a:stretch/>
        </p:blipFill>
        <p:spPr>
          <a:xfrm>
            <a:off x="11604240" y="20520"/>
            <a:ext cx="363960" cy="549720"/>
          </a:xfrm>
          <a:prstGeom prst="rect">
            <a:avLst/>
          </a:prstGeom>
          <a:ln w="0">
            <a:noFill/>
          </a:ln>
        </p:spPr>
      </p:pic>
    </p:spTree>
    <p:extLst>
      <p:ext uri="{BB962C8B-B14F-4D97-AF65-F5344CB8AC3E}">
        <p14:creationId xmlns:p14="http://schemas.microsoft.com/office/powerpoint/2010/main" val="40357193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019013" y="1463096"/>
            <a:ext cx="7936259" cy="774565"/>
          </a:xfrm>
          <a:prstGeom prst="rect">
            <a:avLst/>
          </a:prstGeom>
          <a:solidFill>
            <a:srgbClr val="990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prstClr val="white"/>
                </a:solidFill>
                <a:latin typeface="Cambria" panose="02040503050406030204" pitchFamily="18" charset="0"/>
                <a:ea typeface="Cambria" panose="02040503050406030204" pitchFamily="18" charset="0"/>
              </a:rPr>
              <a:t>Fonti comuni di allergeni </a:t>
            </a:r>
            <a:r>
              <a:rPr lang="it-IT" dirty="0">
                <a:solidFill>
                  <a:schemeClr val="bg1"/>
                </a:solidFill>
                <a:latin typeface="Cambria" panose="02040503050406030204" pitchFamily="18" charset="0"/>
                <a:ea typeface="Cambria" panose="02040503050406030204" pitchFamily="18" charset="0"/>
              </a:rPr>
              <a:t>associati a reazioni inalatorie nella lavorazione,</a:t>
            </a:r>
          </a:p>
          <a:p>
            <a:pPr algn="ctr"/>
            <a:r>
              <a:rPr lang="it-IT" dirty="0">
                <a:solidFill>
                  <a:schemeClr val="bg1"/>
                </a:solidFill>
                <a:latin typeface="Cambria" panose="02040503050406030204" pitchFamily="18" charset="0"/>
                <a:ea typeface="Cambria" panose="02040503050406030204" pitchFamily="18" charset="0"/>
              </a:rPr>
              <a:t>preparazione e conservazione degli alimenti</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17663" y="58907"/>
            <a:ext cx="1352122" cy="806123"/>
          </a:xfrm>
        </p:spPr>
      </p:pic>
      <p:sp>
        <p:nvSpPr>
          <p:cNvPr id="7" name="Slide Number Placeholder 6"/>
          <p:cNvSpPr>
            <a:spLocks noGrp="1"/>
          </p:cNvSpPr>
          <p:nvPr>
            <p:ph type="sldNum" sz="quarter" idx="12"/>
          </p:nvPr>
        </p:nvSpPr>
        <p:spPr/>
        <p:txBody>
          <a:bodyPr/>
          <a:lstStyle/>
          <a:p>
            <a:fld id="{59DC224B-29EA-4382-BB9D-60FF5576ECDF}" type="slidenum">
              <a:rPr lang="it-IT" smtClean="0">
                <a:solidFill>
                  <a:prstClr val="white"/>
                </a:solidFill>
              </a:rPr>
              <a:pPr/>
              <a:t>94</a:t>
            </a:fld>
            <a:endParaRPr lang="it-IT">
              <a:solidFill>
                <a:prstClr val="white"/>
              </a:solidFill>
            </a:endParaRPr>
          </a:p>
        </p:txBody>
      </p:sp>
      <p:graphicFrame>
        <p:nvGraphicFramePr>
          <p:cNvPr id="2" name="Tabella 1"/>
          <p:cNvGraphicFramePr>
            <a:graphicFrameLocks noGrp="1"/>
          </p:cNvGraphicFramePr>
          <p:nvPr/>
        </p:nvGraphicFramePr>
        <p:xfrm>
          <a:off x="1154482" y="2244134"/>
          <a:ext cx="9883036" cy="4782191"/>
        </p:xfrm>
        <a:graphic>
          <a:graphicData uri="http://schemas.openxmlformats.org/drawingml/2006/table">
            <a:tbl>
              <a:tblPr firstRow="1" bandRow="1">
                <a:tableStyleId>{5C22544A-7EE6-4342-B048-85BDC9FD1C3A}</a:tableStyleId>
              </a:tblPr>
              <a:tblGrid>
                <a:gridCol w="4941518">
                  <a:extLst>
                    <a:ext uri="{9D8B030D-6E8A-4147-A177-3AD203B41FA5}">
                      <a16:colId xmlns:a16="http://schemas.microsoft.com/office/drawing/2014/main" val="20000"/>
                    </a:ext>
                  </a:extLst>
                </a:gridCol>
                <a:gridCol w="4941518">
                  <a:extLst>
                    <a:ext uri="{9D8B030D-6E8A-4147-A177-3AD203B41FA5}">
                      <a16:colId xmlns:a16="http://schemas.microsoft.com/office/drawing/2014/main" val="20001"/>
                    </a:ext>
                  </a:extLst>
                </a:gridCol>
              </a:tblGrid>
              <a:tr h="698161">
                <a:tc>
                  <a:txBody>
                    <a:bodyPr/>
                    <a:lstStyle/>
                    <a:p>
                      <a:r>
                        <a:rPr lang="it-IT" sz="1400" b="1" dirty="0">
                          <a:latin typeface="Cambria" panose="02040503050406030204" pitchFamily="18" charset="0"/>
                          <a:ea typeface="Cambria" panose="02040503050406030204" pitchFamily="18" charset="0"/>
                        </a:rPr>
                        <a:t>FONTE</a:t>
                      </a:r>
                      <a:r>
                        <a:rPr lang="it-IT" sz="1400" b="1" baseline="0" dirty="0">
                          <a:latin typeface="Cambria" panose="02040503050406030204" pitchFamily="18" charset="0"/>
                          <a:ea typeface="Cambria" panose="02040503050406030204" pitchFamily="18" charset="0"/>
                        </a:rPr>
                        <a:t> DI ALLERGENE ALIMENTARE</a:t>
                      </a:r>
                      <a:endParaRPr lang="it-IT" sz="1400" b="1" dirty="0">
                        <a:latin typeface="Cambria" panose="02040503050406030204" pitchFamily="18" charset="0"/>
                        <a:ea typeface="Cambria" panose="02040503050406030204" pitchFamily="18" charset="0"/>
                      </a:endParaRPr>
                    </a:p>
                  </a:txBody>
                  <a:tcPr marL="68580" marR="68580"/>
                </a:tc>
                <a:tc>
                  <a:txBody>
                    <a:bodyPr/>
                    <a:lstStyle/>
                    <a:p>
                      <a:r>
                        <a:rPr lang="it-IT" sz="1400" b="1" dirty="0">
                          <a:latin typeface="Cambria" panose="02040503050406030204" pitchFamily="18" charset="0"/>
                          <a:ea typeface="Cambria" panose="02040503050406030204" pitchFamily="18" charset="0"/>
                        </a:rPr>
                        <a:t>CONTESTO OCCUPAZIONALE</a:t>
                      </a:r>
                    </a:p>
                  </a:txBody>
                  <a:tcPr marL="68580" marR="68580"/>
                </a:tc>
                <a:extLst>
                  <a:ext uri="{0D108BD9-81ED-4DB2-BD59-A6C34878D82A}">
                    <a16:rowId xmlns:a16="http://schemas.microsoft.com/office/drawing/2014/main" val="10000"/>
                  </a:ext>
                </a:extLst>
              </a:tr>
              <a:tr h="878976">
                <a:tc>
                  <a:txBody>
                    <a:bodyPr/>
                    <a:lstStyle/>
                    <a:p>
                      <a:r>
                        <a:rPr lang="it-IT" sz="1400" b="1" dirty="0">
                          <a:latin typeface="Cambria" panose="02040503050406030204" pitchFamily="18" charset="0"/>
                          <a:ea typeface="Cambria" panose="02040503050406030204" pitchFamily="18" charset="0"/>
                        </a:rPr>
                        <a:t>Enzimi: Batterici </a:t>
                      </a:r>
                      <a:r>
                        <a:rPr lang="it-IT" sz="1400" b="0" baseline="0" dirty="0" err="1">
                          <a:latin typeface="Cambria" panose="02040503050406030204" pitchFamily="18" charset="0"/>
                          <a:ea typeface="Cambria" panose="02040503050406030204" pitchFamily="18" charset="0"/>
                        </a:rPr>
                        <a:t>Transglutaminasi</a:t>
                      </a:r>
                      <a:r>
                        <a:rPr lang="it-IT" sz="1400" b="0" baseline="0" dirty="0">
                          <a:latin typeface="Cambria" panose="02040503050406030204" pitchFamily="18" charset="0"/>
                          <a:ea typeface="Cambria" panose="02040503050406030204" pitchFamily="18" charset="0"/>
                        </a:rPr>
                        <a:t>; </a:t>
                      </a:r>
                    </a:p>
                    <a:p>
                      <a:r>
                        <a:rPr lang="it-IT" sz="1400" b="1" baseline="0" dirty="0">
                          <a:latin typeface="Cambria" panose="02040503050406030204" pitchFamily="18" charset="0"/>
                          <a:ea typeface="Cambria" panose="02040503050406030204" pitchFamily="18" charset="0"/>
                        </a:rPr>
                        <a:t>Fungini</a:t>
                      </a:r>
                      <a:r>
                        <a:rPr lang="it-IT" sz="1400" b="0" baseline="0" dirty="0">
                          <a:latin typeface="Cambria" panose="02040503050406030204" pitchFamily="18" charset="0"/>
                          <a:ea typeface="Cambria" panose="02040503050406030204" pitchFamily="18" charset="0"/>
                        </a:rPr>
                        <a:t> alfa-amilasi, papaina</a:t>
                      </a:r>
                      <a:endParaRPr lang="it-IT" sz="1400" b="0" dirty="0">
                        <a:latin typeface="Cambria" panose="02040503050406030204" pitchFamily="18" charset="0"/>
                        <a:ea typeface="Cambria" panose="02040503050406030204" pitchFamily="18" charset="0"/>
                      </a:endParaRPr>
                    </a:p>
                  </a:txBody>
                  <a:tcPr marL="68580" marR="68580"/>
                </a:tc>
                <a:tc>
                  <a:txBody>
                    <a:bodyPr/>
                    <a:lstStyle/>
                    <a:p>
                      <a:r>
                        <a:rPr lang="it-IT" sz="1400" b="0" i="0" kern="1200" dirty="0">
                          <a:solidFill>
                            <a:schemeClr val="dk1"/>
                          </a:solidFill>
                          <a:effectLst/>
                          <a:latin typeface="Cambria" panose="02040503050406030204" pitchFamily="18" charset="0"/>
                          <a:ea typeface="Cambria" panose="02040503050406030204" pitchFamily="18" charset="0"/>
                          <a:cs typeface="+mn-cs"/>
                        </a:rPr>
                        <a:t>Industrie di lavorazione</a:t>
                      </a:r>
                      <a:r>
                        <a:rPr lang="it-IT" sz="1400" b="0" i="0" kern="1200" baseline="0" dirty="0">
                          <a:solidFill>
                            <a:schemeClr val="dk1"/>
                          </a:solidFill>
                          <a:effectLst/>
                          <a:latin typeface="Cambria" panose="02040503050406030204" pitchFamily="18" charset="0"/>
                          <a:ea typeface="Cambria" panose="02040503050406030204" pitchFamily="18" charset="0"/>
                          <a:cs typeface="+mn-cs"/>
                        </a:rPr>
                        <a:t> della carne</a:t>
                      </a:r>
                      <a:endParaRPr lang="it-IT" sz="1400" b="0" i="0" kern="1200" dirty="0">
                        <a:solidFill>
                          <a:schemeClr val="dk1"/>
                        </a:solidFill>
                        <a:effectLst/>
                        <a:latin typeface="Cambria" panose="02040503050406030204" pitchFamily="18" charset="0"/>
                        <a:ea typeface="Cambria" panose="02040503050406030204" pitchFamily="18" charset="0"/>
                        <a:cs typeface="+mn-cs"/>
                      </a:endParaRPr>
                    </a:p>
                    <a:p>
                      <a:r>
                        <a:rPr lang="it-IT" sz="1400" b="0" i="0" kern="1200" dirty="0">
                          <a:solidFill>
                            <a:schemeClr val="dk1"/>
                          </a:solidFill>
                          <a:effectLst/>
                          <a:latin typeface="Cambria" panose="02040503050406030204" pitchFamily="18" charset="0"/>
                          <a:ea typeface="Cambria" panose="02040503050406030204" pitchFamily="18" charset="0"/>
                          <a:cs typeface="+mn-cs"/>
                        </a:rPr>
                        <a:t>Industrie di Farine e panificazione</a:t>
                      </a:r>
                    </a:p>
                    <a:p>
                      <a:r>
                        <a:rPr lang="it-IT" sz="1400" b="0" i="0" kern="1200" dirty="0">
                          <a:solidFill>
                            <a:schemeClr val="dk1"/>
                          </a:solidFill>
                          <a:effectLst/>
                          <a:latin typeface="Cambria" panose="02040503050406030204" pitchFamily="18" charset="0"/>
                          <a:ea typeface="Cambria" panose="02040503050406030204" pitchFamily="18" charset="0"/>
                          <a:cs typeface="+mn-cs"/>
                        </a:rPr>
                        <a:t>Macellerie</a:t>
                      </a:r>
                      <a:endParaRPr lang="it-IT" sz="1400" dirty="0">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10001"/>
                  </a:ext>
                </a:extLst>
              </a:tr>
              <a:tr h="656024">
                <a:tc>
                  <a:txBody>
                    <a:bodyPr/>
                    <a:lstStyle/>
                    <a:p>
                      <a:r>
                        <a:rPr lang="it-IT" sz="1400" b="1" dirty="0">
                          <a:latin typeface="Cambria" panose="02040503050406030204" pitchFamily="18" charset="0"/>
                          <a:ea typeface="Cambria" panose="02040503050406030204" pitchFamily="18" charset="0"/>
                        </a:rPr>
                        <a:t>Coloranti: </a:t>
                      </a:r>
                      <a:r>
                        <a:rPr lang="it-IT" sz="1400" b="0" dirty="0">
                          <a:latin typeface="Cambria" panose="02040503050406030204" pitchFamily="18" charset="0"/>
                          <a:ea typeface="Cambria" panose="02040503050406030204" pitchFamily="18" charset="0"/>
                        </a:rPr>
                        <a:t>rosso </a:t>
                      </a:r>
                      <a:r>
                        <a:rPr lang="it-IT" sz="1400" b="0" dirty="0" err="1">
                          <a:latin typeface="Cambria" panose="02040503050406030204" pitchFamily="18" charset="0"/>
                          <a:ea typeface="Cambria" panose="02040503050406030204" pitchFamily="18" charset="0"/>
                        </a:rPr>
                        <a:t>carmine</a:t>
                      </a:r>
                      <a:r>
                        <a:rPr lang="it-IT" sz="1400" b="0" dirty="0">
                          <a:latin typeface="Cambria" panose="02040503050406030204" pitchFamily="18" charset="0"/>
                          <a:ea typeface="Cambria" panose="02040503050406030204" pitchFamily="18" charset="0"/>
                        </a:rPr>
                        <a:t>, fiore di</a:t>
                      </a:r>
                      <a:r>
                        <a:rPr lang="it-IT" sz="1400" b="0" baseline="0" dirty="0">
                          <a:latin typeface="Cambria" panose="02040503050406030204" pitchFamily="18" charset="0"/>
                          <a:ea typeface="Cambria" panose="02040503050406030204" pitchFamily="18" charset="0"/>
                        </a:rPr>
                        <a:t> calendula</a:t>
                      </a:r>
                      <a:endParaRPr lang="it-IT" sz="1400" b="0" dirty="0">
                        <a:latin typeface="Cambria" panose="02040503050406030204" pitchFamily="18" charset="0"/>
                        <a:ea typeface="Cambria" panose="02040503050406030204" pitchFamily="18" charset="0"/>
                      </a:endParaRPr>
                    </a:p>
                  </a:txBody>
                  <a:tcPr marL="68580" marR="68580"/>
                </a:tc>
                <a:tc>
                  <a:txBody>
                    <a:bodyPr/>
                    <a:lstStyle/>
                    <a:p>
                      <a:r>
                        <a:rPr lang="it-IT" sz="1400" dirty="0">
                          <a:latin typeface="Cambria" panose="02040503050406030204" pitchFamily="18" charset="0"/>
                          <a:ea typeface="Cambria" panose="02040503050406030204" pitchFamily="18" charset="0"/>
                        </a:rPr>
                        <a:t>Macellerie</a:t>
                      </a:r>
                    </a:p>
                    <a:p>
                      <a:r>
                        <a:rPr lang="it-IT" sz="1400" dirty="0">
                          <a:latin typeface="Cambria" panose="02040503050406030204" pitchFamily="18" charset="0"/>
                          <a:ea typeface="Cambria" panose="02040503050406030204" pitchFamily="18" charset="0"/>
                        </a:rPr>
                        <a:t>Industria</a:t>
                      </a:r>
                      <a:r>
                        <a:rPr lang="it-IT" sz="1400" baseline="0" dirty="0">
                          <a:latin typeface="Cambria" panose="02040503050406030204" pitchFamily="18" charset="0"/>
                          <a:ea typeface="Cambria" panose="02040503050406030204" pitchFamily="18" charset="0"/>
                        </a:rPr>
                        <a:t> di mangimi</a:t>
                      </a:r>
                      <a:endParaRPr lang="it-IT" sz="1400" dirty="0">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10002"/>
                  </a:ext>
                </a:extLst>
              </a:tr>
              <a:tr h="878976">
                <a:tc>
                  <a:txBody>
                    <a:bodyPr/>
                    <a:lstStyle/>
                    <a:p>
                      <a:r>
                        <a:rPr lang="it-IT" sz="1400" b="1" dirty="0">
                          <a:latin typeface="Cambria" panose="02040503050406030204" pitchFamily="18" charset="0"/>
                          <a:ea typeface="Cambria" panose="02040503050406030204" pitchFamily="18" charset="0"/>
                        </a:rPr>
                        <a:t>Solfiti e</a:t>
                      </a:r>
                      <a:r>
                        <a:rPr lang="it-IT" sz="1400" b="1" baseline="0" dirty="0">
                          <a:latin typeface="Cambria" panose="02040503050406030204" pitchFamily="18" charset="0"/>
                          <a:ea typeface="Cambria" panose="02040503050406030204" pitchFamily="18" charset="0"/>
                        </a:rPr>
                        <a:t> addensanti</a:t>
                      </a:r>
                      <a:r>
                        <a:rPr lang="it-IT" sz="1400" b="1" dirty="0">
                          <a:latin typeface="Cambria" panose="02040503050406030204" pitchFamily="18" charset="0"/>
                          <a:ea typeface="Cambria" panose="02040503050406030204" pitchFamily="18" charset="0"/>
                        </a:rPr>
                        <a:t>: </a:t>
                      </a:r>
                      <a:r>
                        <a:rPr lang="it-IT" sz="1400" b="0" dirty="0">
                          <a:latin typeface="Cambria" panose="02040503050406030204" pitchFamily="18" charset="0"/>
                          <a:ea typeface="Cambria" panose="02040503050406030204" pitchFamily="18" charset="0"/>
                        </a:rPr>
                        <a:t>sodio metabisolfito</a:t>
                      </a:r>
                    </a:p>
                  </a:txBody>
                  <a:tcPr marL="68580" marR="68580"/>
                </a:tc>
                <a:tc>
                  <a:txBody>
                    <a:bodyPr/>
                    <a:lstStyle/>
                    <a:p>
                      <a:r>
                        <a:rPr lang="it-IT" sz="1400" dirty="0">
                          <a:latin typeface="Cambria" panose="02040503050406030204" pitchFamily="18" charset="0"/>
                          <a:ea typeface="Cambria" panose="02040503050406030204" pitchFamily="18" charset="0"/>
                        </a:rPr>
                        <a:t>Lavorazione </a:t>
                      </a:r>
                      <a:r>
                        <a:rPr lang="it-IT" sz="1400" baseline="0" dirty="0">
                          <a:latin typeface="Cambria" panose="02040503050406030204" pitchFamily="18" charset="0"/>
                          <a:ea typeface="Cambria" panose="02040503050406030204" pitchFamily="18" charset="0"/>
                        </a:rPr>
                        <a:t>e impacchettamento di gamberi/prodotti ittici. </a:t>
                      </a:r>
                      <a:r>
                        <a:rPr lang="en-GB" sz="1400" b="0" i="0" kern="1200" baseline="0" dirty="0" err="1">
                          <a:solidFill>
                            <a:schemeClr val="dk1"/>
                          </a:solidFill>
                          <a:effectLst/>
                          <a:latin typeface="Cambria" panose="02040503050406030204" pitchFamily="18" charset="0"/>
                          <a:ea typeface="Cambria" panose="02040503050406030204" pitchFamily="18" charset="0"/>
                          <a:cs typeface="+mn-cs"/>
                        </a:rPr>
                        <a:t>Conservazione</a:t>
                      </a:r>
                      <a:r>
                        <a:rPr lang="en-GB" sz="1400" b="0" i="0" kern="1200" baseline="0" dirty="0">
                          <a:solidFill>
                            <a:schemeClr val="dk1"/>
                          </a:solidFill>
                          <a:effectLst/>
                          <a:latin typeface="Cambria" panose="02040503050406030204" pitchFamily="18" charset="0"/>
                          <a:ea typeface="Cambria" panose="02040503050406030204" pitchFamily="18" charset="0"/>
                          <a:cs typeface="+mn-cs"/>
                        </a:rPr>
                        <a:t> di </a:t>
                      </a:r>
                      <a:r>
                        <a:rPr lang="en-GB" sz="1400" b="0" i="0" kern="1200" dirty="0" err="1">
                          <a:solidFill>
                            <a:schemeClr val="dk1"/>
                          </a:solidFill>
                          <a:effectLst/>
                          <a:latin typeface="Cambria" panose="02040503050406030204" pitchFamily="18" charset="0"/>
                          <a:ea typeface="Cambria" panose="02040503050406030204" pitchFamily="18" charset="0"/>
                          <a:cs typeface="+mn-cs"/>
                        </a:rPr>
                        <a:t>bevande</a:t>
                      </a:r>
                      <a:r>
                        <a:rPr lang="en-GB" sz="1400" b="0" i="0" kern="1200" dirty="0">
                          <a:solidFill>
                            <a:schemeClr val="dk1"/>
                          </a:solidFill>
                          <a:effectLst/>
                          <a:latin typeface="Cambria" panose="02040503050406030204" pitchFamily="18" charset="0"/>
                          <a:ea typeface="Cambria" panose="02040503050406030204" pitchFamily="18" charset="0"/>
                          <a:cs typeface="+mn-cs"/>
                        </a:rPr>
                        <a:t> </a:t>
                      </a:r>
                      <a:r>
                        <a:rPr lang="en-GB" sz="1400" b="0" i="0" kern="1200" dirty="0" err="1">
                          <a:solidFill>
                            <a:schemeClr val="dk1"/>
                          </a:solidFill>
                          <a:effectLst/>
                          <a:latin typeface="Cambria" panose="02040503050406030204" pitchFamily="18" charset="0"/>
                          <a:ea typeface="Cambria" panose="02040503050406030204" pitchFamily="18" charset="0"/>
                          <a:cs typeface="+mn-cs"/>
                        </a:rPr>
                        <a:t>alcoliche</a:t>
                      </a:r>
                      <a:r>
                        <a:rPr lang="en-GB" sz="1400" b="0" i="0" kern="1200" dirty="0">
                          <a:solidFill>
                            <a:schemeClr val="dk1"/>
                          </a:solidFill>
                          <a:effectLst/>
                          <a:latin typeface="Cambria" panose="02040503050406030204" pitchFamily="18" charset="0"/>
                          <a:ea typeface="Cambria" panose="02040503050406030204" pitchFamily="18" charset="0"/>
                          <a:cs typeface="+mn-cs"/>
                        </a:rPr>
                        <a:t>.</a:t>
                      </a:r>
                      <a:r>
                        <a:rPr lang="en-GB" sz="1400" b="0" i="0" kern="1200" baseline="0" dirty="0">
                          <a:solidFill>
                            <a:schemeClr val="dk1"/>
                          </a:solidFill>
                          <a:effectLst/>
                          <a:latin typeface="Cambria" panose="02040503050406030204" pitchFamily="18" charset="0"/>
                          <a:ea typeface="Cambria" panose="02040503050406030204" pitchFamily="18" charset="0"/>
                          <a:cs typeface="+mn-cs"/>
                        </a:rPr>
                        <a:t> </a:t>
                      </a:r>
                      <a:endParaRPr lang="it-IT" sz="1400" dirty="0">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10003"/>
                  </a:ext>
                </a:extLst>
              </a:tr>
              <a:tr h="1670054">
                <a:tc>
                  <a:txBody>
                    <a:bodyPr/>
                    <a:lstStyle/>
                    <a:p>
                      <a:r>
                        <a:rPr lang="it-IT" sz="1400" b="1" dirty="0">
                          <a:latin typeface="Cambria" panose="02040503050406030204" pitchFamily="18" charset="0"/>
                          <a:ea typeface="Cambria" panose="02040503050406030204" pitchFamily="18" charset="0"/>
                        </a:rPr>
                        <a:t>Contaminanti</a:t>
                      </a:r>
                      <a:r>
                        <a:rPr lang="it-IT" sz="1400" b="0" dirty="0">
                          <a:latin typeface="Cambria" panose="02040503050406030204" pitchFamily="18" charset="0"/>
                          <a:ea typeface="Cambria" panose="02040503050406030204" pitchFamily="18" charset="0"/>
                        </a:rPr>
                        <a:t>:</a:t>
                      </a:r>
                    </a:p>
                    <a:p>
                      <a:pPr marL="0" marR="0" lvl="0" indent="0" algn="l" defTabSz="914309" rtl="0" eaLnBrk="1" fontAlgn="auto" latinLnBrk="0" hangingPunct="1">
                        <a:lnSpc>
                          <a:spcPct val="100000"/>
                        </a:lnSpc>
                        <a:spcBef>
                          <a:spcPts val="0"/>
                        </a:spcBef>
                        <a:spcAft>
                          <a:spcPts val="0"/>
                        </a:spcAft>
                        <a:buClrTx/>
                        <a:buSzTx/>
                        <a:buFontTx/>
                        <a:buNone/>
                        <a:tabLst/>
                        <a:defRPr/>
                      </a:pPr>
                      <a:r>
                        <a:rPr lang="it-IT" sz="1400" dirty="0">
                          <a:latin typeface="Cambria" panose="02040503050406030204" pitchFamily="18" charset="0"/>
                          <a:ea typeface="Cambria" panose="02040503050406030204" pitchFamily="18" charset="0"/>
                        </a:rPr>
                        <a:t>Acari delle derrate</a:t>
                      </a:r>
                    </a:p>
                    <a:p>
                      <a:pPr marL="0" marR="0" lvl="0" indent="0" algn="l" defTabSz="914309" rtl="0" eaLnBrk="1" fontAlgn="auto" latinLnBrk="0" hangingPunct="1">
                        <a:lnSpc>
                          <a:spcPct val="100000"/>
                        </a:lnSpc>
                        <a:spcBef>
                          <a:spcPts val="0"/>
                        </a:spcBef>
                        <a:spcAft>
                          <a:spcPts val="0"/>
                        </a:spcAft>
                        <a:buClrTx/>
                        <a:buSzTx/>
                        <a:buFontTx/>
                        <a:buNone/>
                        <a:tabLst/>
                        <a:defRPr/>
                      </a:pPr>
                      <a:r>
                        <a:rPr lang="it-IT" sz="1400" baseline="0" dirty="0">
                          <a:latin typeface="Cambria" panose="02040503050406030204" pitchFamily="18" charset="0"/>
                          <a:ea typeface="Cambria" panose="02040503050406030204" pitchFamily="18" charset="0"/>
                        </a:rPr>
                        <a:t>Insetti: Scarafaggi</a:t>
                      </a:r>
                    </a:p>
                    <a:p>
                      <a:pPr marL="0" marR="0" lvl="0" indent="0" algn="l" defTabSz="914309" rtl="0" eaLnBrk="1" fontAlgn="auto" latinLnBrk="0" hangingPunct="1">
                        <a:lnSpc>
                          <a:spcPct val="100000"/>
                        </a:lnSpc>
                        <a:spcBef>
                          <a:spcPts val="0"/>
                        </a:spcBef>
                        <a:spcAft>
                          <a:spcPts val="0"/>
                        </a:spcAft>
                        <a:buClrTx/>
                        <a:buSzTx/>
                        <a:buFontTx/>
                        <a:buNone/>
                        <a:tabLst/>
                        <a:defRPr/>
                      </a:pPr>
                      <a:r>
                        <a:rPr lang="it-IT" sz="1400" baseline="0" dirty="0">
                          <a:latin typeface="Cambria" panose="02040503050406030204" pitchFamily="18" charset="0"/>
                          <a:ea typeface="Cambria" panose="02040503050406030204" pitchFamily="18" charset="0"/>
                        </a:rPr>
                        <a:t>Funghi: </a:t>
                      </a:r>
                      <a:r>
                        <a:rPr lang="it-IT" sz="1400" baseline="0" dirty="0" err="1">
                          <a:latin typeface="Cambria" panose="02040503050406030204" pitchFamily="18" charset="0"/>
                          <a:ea typeface="Cambria" panose="02040503050406030204" pitchFamily="18" charset="0"/>
                        </a:rPr>
                        <a:t>Aspergillus</a:t>
                      </a:r>
                      <a:endParaRPr lang="it-IT" sz="1400" baseline="0" dirty="0">
                        <a:latin typeface="Cambria" panose="02040503050406030204" pitchFamily="18" charset="0"/>
                        <a:ea typeface="Cambria" panose="020405030504060302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it-IT" sz="1400" baseline="0" dirty="0">
                          <a:latin typeface="Cambria" panose="02040503050406030204" pitchFamily="18" charset="0"/>
                          <a:ea typeface="Cambria" panose="02040503050406030204" pitchFamily="18" charset="0"/>
                        </a:rPr>
                        <a:t>Parassiti: </a:t>
                      </a:r>
                      <a:r>
                        <a:rPr lang="it-IT" sz="1400" dirty="0" err="1">
                          <a:latin typeface="Cambria" panose="02040503050406030204" pitchFamily="18" charset="0"/>
                          <a:ea typeface="Cambria" panose="02040503050406030204" pitchFamily="18" charset="0"/>
                        </a:rPr>
                        <a:t>Anisakis</a:t>
                      </a:r>
                      <a:r>
                        <a:rPr lang="it-IT" sz="1400" dirty="0">
                          <a:latin typeface="Cambria" panose="02040503050406030204" pitchFamily="18" charset="0"/>
                          <a:ea typeface="Cambria" panose="02040503050406030204" pitchFamily="18" charset="0"/>
                        </a:rPr>
                        <a:t> Simplex</a:t>
                      </a:r>
                      <a:endParaRPr lang="it-IT" sz="1400" baseline="0" dirty="0">
                        <a:latin typeface="Cambria" panose="02040503050406030204" pitchFamily="18" charset="0"/>
                        <a:ea typeface="Cambria" panose="02040503050406030204" pitchFamily="18" charset="0"/>
                      </a:endParaRPr>
                    </a:p>
                    <a:p>
                      <a:endParaRPr lang="it-IT" sz="1400" b="0" dirty="0">
                        <a:latin typeface="Cambria" panose="02040503050406030204" pitchFamily="18" charset="0"/>
                        <a:ea typeface="Cambria" panose="02040503050406030204" pitchFamily="18" charset="0"/>
                      </a:endParaRPr>
                    </a:p>
                  </a:txBody>
                  <a:tcPr marL="68580" marR="68580"/>
                </a:tc>
                <a:tc>
                  <a:txBody>
                    <a:bodyPr/>
                    <a:lstStyle/>
                    <a:p>
                      <a:endParaRPr lang="it-IT" sz="1400" dirty="0">
                        <a:latin typeface="Cambria" panose="02040503050406030204" pitchFamily="18" charset="0"/>
                        <a:ea typeface="Cambria" panose="02040503050406030204"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it-IT" sz="1400" b="0" i="0" kern="1200" dirty="0">
                          <a:solidFill>
                            <a:schemeClr val="dk1"/>
                          </a:solidFill>
                          <a:effectLst/>
                          <a:latin typeface="Cambria" panose="02040503050406030204" pitchFamily="18" charset="0"/>
                          <a:ea typeface="Cambria" panose="02040503050406030204" pitchFamily="18" charset="0"/>
                          <a:cs typeface="+mn-cs"/>
                        </a:rPr>
                        <a:t>Industrie di Farine e panificazione</a:t>
                      </a:r>
                    </a:p>
                    <a:p>
                      <a:r>
                        <a:rPr lang="it-IT" sz="1400" b="0" i="0" kern="1200" dirty="0">
                          <a:solidFill>
                            <a:schemeClr val="dk1"/>
                          </a:solidFill>
                          <a:effectLst/>
                          <a:latin typeface="Cambria" panose="02040503050406030204" pitchFamily="18" charset="0"/>
                          <a:ea typeface="Cambria" panose="02040503050406030204" pitchFamily="18" charset="0"/>
                          <a:cs typeface="+mn-cs"/>
                        </a:rPr>
                        <a:t>Industrie di Farine e panificazione</a:t>
                      </a:r>
                    </a:p>
                    <a:p>
                      <a:r>
                        <a:rPr lang="it-IT" sz="1400" dirty="0">
                          <a:latin typeface="Cambria" panose="02040503050406030204" pitchFamily="18" charset="0"/>
                          <a:ea typeface="Cambria" panose="02040503050406030204" pitchFamily="18" charset="0"/>
                        </a:rPr>
                        <a:t>panifici</a:t>
                      </a:r>
                    </a:p>
                    <a:p>
                      <a:pPr marL="0" marR="0" lvl="0" indent="0" algn="l" defTabSz="914309" rtl="0" eaLnBrk="1" fontAlgn="auto" latinLnBrk="0" hangingPunct="1">
                        <a:lnSpc>
                          <a:spcPct val="100000"/>
                        </a:lnSpc>
                        <a:spcBef>
                          <a:spcPts val="0"/>
                        </a:spcBef>
                        <a:spcAft>
                          <a:spcPts val="0"/>
                        </a:spcAft>
                        <a:buClrTx/>
                        <a:buSzTx/>
                        <a:buFontTx/>
                        <a:buNone/>
                        <a:tabLst/>
                        <a:defRPr/>
                      </a:pPr>
                      <a:r>
                        <a:rPr lang="it-IT" sz="1400" dirty="0">
                          <a:latin typeface="Cambria" panose="02040503050406030204" pitchFamily="18" charset="0"/>
                          <a:ea typeface="Cambria" panose="02040503050406030204" pitchFamily="18" charset="0"/>
                        </a:rPr>
                        <a:t>pesci</a:t>
                      </a:r>
                    </a:p>
                    <a:p>
                      <a:endParaRPr lang="it-IT" sz="1400" dirty="0">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10004"/>
                  </a:ext>
                </a:extLst>
              </a:tr>
            </a:tbl>
          </a:graphicData>
        </a:graphic>
      </p:graphicFrame>
      <p:sp>
        <p:nvSpPr>
          <p:cNvPr id="3" name="Rettangolo 2"/>
          <p:cNvSpPr/>
          <p:nvPr/>
        </p:nvSpPr>
        <p:spPr>
          <a:xfrm>
            <a:off x="1093155" y="1210033"/>
            <a:ext cx="925858" cy="295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9955271" y="1150488"/>
            <a:ext cx="2145059" cy="295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 name="Group 1">
            <a:extLst>
              <a:ext uri="{FF2B5EF4-FFF2-40B4-BE49-F238E27FC236}">
                <a16:creationId xmlns:a16="http://schemas.microsoft.com/office/drawing/2014/main" id="{B83A79B5-9F2F-4DD7-4379-4A56220D5BBA}"/>
              </a:ext>
            </a:extLst>
          </p:cNvPr>
          <p:cNvGrpSpPr/>
          <p:nvPr/>
        </p:nvGrpSpPr>
        <p:grpSpPr>
          <a:xfrm>
            <a:off x="1709640" y="38160"/>
            <a:ext cx="9327960" cy="541440"/>
            <a:chOff x="1709640" y="38160"/>
            <a:chExt cx="9327960" cy="541440"/>
          </a:xfrm>
        </p:grpSpPr>
        <p:pic>
          <p:nvPicPr>
            <p:cNvPr id="9" name="Text Box 12">
              <a:extLst>
                <a:ext uri="{FF2B5EF4-FFF2-40B4-BE49-F238E27FC236}">
                  <a16:creationId xmlns:a16="http://schemas.microsoft.com/office/drawing/2014/main" id="{87648551-A0C1-6280-0266-85FED81C1393}"/>
                </a:ext>
              </a:extLst>
            </p:cNvPr>
            <p:cNvPicPr/>
            <p:nvPr/>
          </p:nvPicPr>
          <p:blipFill>
            <a:blip r:embed="rId4"/>
            <a:stretch/>
          </p:blipFill>
          <p:spPr>
            <a:xfrm>
              <a:off x="1709640" y="38160"/>
              <a:ext cx="9327960" cy="541440"/>
            </a:xfrm>
            <a:prstGeom prst="rect">
              <a:avLst/>
            </a:prstGeom>
            <a:ln w="0">
              <a:noFill/>
            </a:ln>
          </p:spPr>
        </p:pic>
        <p:sp>
          <p:nvSpPr>
            <p:cNvPr id="10" name="CustomShape 2">
              <a:extLst>
                <a:ext uri="{FF2B5EF4-FFF2-40B4-BE49-F238E27FC236}">
                  <a16:creationId xmlns:a16="http://schemas.microsoft.com/office/drawing/2014/main" id="{ABC5B68E-EC2E-D915-70A1-CBDDEFE73FC4}"/>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11" name="CustomShape 3">
            <a:extLst>
              <a:ext uri="{FF2B5EF4-FFF2-40B4-BE49-F238E27FC236}">
                <a16:creationId xmlns:a16="http://schemas.microsoft.com/office/drawing/2014/main" id="{08327E6D-DA82-CDA4-06E5-FEAF5AE405C3}"/>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12" name="Picture 2">
            <a:extLst>
              <a:ext uri="{FF2B5EF4-FFF2-40B4-BE49-F238E27FC236}">
                <a16:creationId xmlns:a16="http://schemas.microsoft.com/office/drawing/2014/main" id="{1030EEEF-4329-21B0-7D23-3497FD0ACFFE}"/>
              </a:ext>
            </a:extLst>
          </p:cNvPr>
          <p:cNvPicPr/>
          <p:nvPr/>
        </p:nvPicPr>
        <p:blipFill>
          <a:blip r:embed="rId5"/>
          <a:srcRect l="11629" t="29346" r="14194" b="30924"/>
          <a:stretch/>
        </p:blipFill>
        <p:spPr>
          <a:xfrm>
            <a:off x="0" y="42480"/>
            <a:ext cx="1709280" cy="430920"/>
          </a:xfrm>
          <a:prstGeom prst="rect">
            <a:avLst/>
          </a:prstGeom>
          <a:ln w="0">
            <a:noFill/>
          </a:ln>
        </p:spPr>
      </p:pic>
      <p:pic>
        <p:nvPicPr>
          <p:cNvPr id="13" name="Picture 3">
            <a:extLst>
              <a:ext uri="{FF2B5EF4-FFF2-40B4-BE49-F238E27FC236}">
                <a16:creationId xmlns:a16="http://schemas.microsoft.com/office/drawing/2014/main" id="{569BD2E6-9615-CC73-232F-C1FBE62C8503}"/>
              </a:ext>
            </a:extLst>
          </p:cNvPr>
          <p:cNvPicPr/>
          <p:nvPr/>
        </p:nvPicPr>
        <p:blipFill>
          <a:blip r:embed="rId6"/>
          <a:stretch/>
        </p:blipFill>
        <p:spPr>
          <a:xfrm>
            <a:off x="11604240" y="20520"/>
            <a:ext cx="363960" cy="549720"/>
          </a:xfrm>
          <a:prstGeom prst="rect">
            <a:avLst/>
          </a:prstGeom>
          <a:ln w="0">
            <a:noFill/>
          </a:ln>
        </p:spPr>
      </p:pic>
    </p:spTree>
    <p:extLst>
      <p:ext uri="{BB962C8B-B14F-4D97-AF65-F5344CB8AC3E}">
        <p14:creationId xmlns:p14="http://schemas.microsoft.com/office/powerpoint/2010/main" val="1018810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descr="A picture containing text, screenshot&#10;&#10;Description automatically generated">
            <a:extLst>
              <a:ext uri="{FF2B5EF4-FFF2-40B4-BE49-F238E27FC236}">
                <a16:creationId xmlns:a16="http://schemas.microsoft.com/office/drawing/2014/main" id="{4CD14A4D-E91B-2648-9A7C-242FE5980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71" y="1584644"/>
            <a:ext cx="12192000" cy="5863364"/>
          </a:xfrm>
          <a:prstGeom prst="rect">
            <a:avLst/>
          </a:prstGeom>
        </p:spPr>
      </p:pic>
      <p:sp>
        <p:nvSpPr>
          <p:cNvPr id="2" name="Titolo 1">
            <a:extLst>
              <a:ext uri="{FF2B5EF4-FFF2-40B4-BE49-F238E27FC236}">
                <a16:creationId xmlns:a16="http://schemas.microsoft.com/office/drawing/2014/main" id="{1BDF750E-00BD-43F9-9CBC-3A96D854CE2F}"/>
              </a:ext>
            </a:extLst>
          </p:cNvPr>
          <p:cNvSpPr>
            <a:spLocks noGrp="1"/>
          </p:cNvSpPr>
          <p:nvPr>
            <p:ph type="title" idx="4294967295"/>
          </p:nvPr>
        </p:nvSpPr>
        <p:spPr>
          <a:xfrm>
            <a:off x="616514" y="673100"/>
            <a:ext cx="11617195" cy="634186"/>
          </a:xfrm>
          <a:prstGeom prst="rect">
            <a:avLst/>
          </a:prstGeom>
        </p:spPr>
        <p:txBody>
          <a:bodyPr>
            <a:noAutofit/>
          </a:bodyPr>
          <a:lstStyle/>
          <a:p>
            <a:r>
              <a:rPr lang="it-IT" sz="2400" b="1" dirty="0" err="1">
                <a:solidFill>
                  <a:schemeClr val="accent5">
                    <a:lumMod val="50000"/>
                  </a:schemeClr>
                </a:solidFill>
                <a:latin typeface="Calibri" panose="020F0502020204030204" pitchFamily="34" charset="0"/>
              </a:rPr>
              <a:t>Coexisting</a:t>
            </a:r>
            <a:r>
              <a:rPr lang="it-IT" sz="2400" b="1" dirty="0">
                <a:solidFill>
                  <a:schemeClr val="accent5">
                    <a:lumMod val="50000"/>
                  </a:schemeClr>
                </a:solidFill>
                <a:latin typeface="Calibri" panose="020F0502020204030204" pitchFamily="34" charset="0"/>
              </a:rPr>
              <a:t> </a:t>
            </a:r>
            <a:r>
              <a:rPr lang="it-IT" sz="2400" b="1" dirty="0" err="1">
                <a:solidFill>
                  <a:schemeClr val="accent5">
                    <a:lumMod val="50000"/>
                  </a:schemeClr>
                </a:solidFill>
                <a:latin typeface="Calibri" panose="020F0502020204030204" pitchFamily="34" charset="0"/>
              </a:rPr>
              <a:t>Type</a:t>
            </a:r>
            <a:r>
              <a:rPr lang="it-IT" sz="2400" b="1" dirty="0">
                <a:solidFill>
                  <a:schemeClr val="accent5">
                    <a:lumMod val="50000"/>
                  </a:schemeClr>
                </a:solidFill>
                <a:latin typeface="Calibri" panose="020F0502020204030204" pitchFamily="34" charset="0"/>
              </a:rPr>
              <a:t> 2 </a:t>
            </a:r>
            <a:r>
              <a:rPr lang="it-IT" sz="2400" b="1" dirty="0" err="1">
                <a:solidFill>
                  <a:schemeClr val="accent5">
                    <a:lumMod val="50000"/>
                  </a:schemeClr>
                </a:solidFill>
                <a:latin typeface="Calibri" panose="020F0502020204030204" pitchFamily="34" charset="0"/>
              </a:rPr>
              <a:t>Inflammatory</a:t>
            </a:r>
            <a:r>
              <a:rPr lang="it-IT" sz="2400" b="1" dirty="0">
                <a:solidFill>
                  <a:schemeClr val="accent5">
                    <a:lumMod val="50000"/>
                  </a:schemeClr>
                </a:solidFill>
                <a:latin typeface="Calibri" panose="020F0502020204030204" pitchFamily="34" charset="0"/>
              </a:rPr>
              <a:t> </a:t>
            </a:r>
            <a:r>
              <a:rPr lang="it-IT" sz="2400" b="1" dirty="0" err="1">
                <a:solidFill>
                  <a:schemeClr val="accent5">
                    <a:lumMod val="50000"/>
                  </a:schemeClr>
                </a:solidFill>
                <a:latin typeface="Calibri" panose="020F0502020204030204" pitchFamily="34" charset="0"/>
              </a:rPr>
              <a:t>Diseases</a:t>
            </a:r>
            <a:r>
              <a:rPr lang="it-IT" sz="2400" b="1" dirty="0">
                <a:solidFill>
                  <a:schemeClr val="accent5">
                    <a:lumMod val="50000"/>
                  </a:schemeClr>
                </a:solidFill>
                <a:latin typeface="Calibri" panose="020F0502020204030204" pitchFamily="34" charset="0"/>
              </a:rPr>
              <a:t> Can </a:t>
            </a:r>
            <a:r>
              <a:rPr lang="it-IT" sz="2400" b="1" dirty="0" err="1">
                <a:solidFill>
                  <a:schemeClr val="accent5">
                    <a:lumMod val="50000"/>
                  </a:schemeClr>
                </a:solidFill>
                <a:latin typeface="Calibri" panose="020F0502020204030204" pitchFamily="34" charset="0"/>
              </a:rPr>
              <a:t>Add</a:t>
            </a:r>
            <a:r>
              <a:rPr lang="it-IT" sz="2400" b="1" dirty="0">
                <a:solidFill>
                  <a:schemeClr val="accent5">
                    <a:lumMod val="50000"/>
                  </a:schemeClr>
                </a:solidFill>
                <a:latin typeface="Calibri" panose="020F0502020204030204" pitchFamily="34" charset="0"/>
              </a:rPr>
              <a:t> to the </a:t>
            </a:r>
            <a:br>
              <a:rPr lang="it-IT" sz="2400" b="1" dirty="0">
                <a:solidFill>
                  <a:schemeClr val="accent5">
                    <a:lumMod val="50000"/>
                  </a:schemeClr>
                </a:solidFill>
                <a:latin typeface="Calibri" panose="020F0502020204030204" pitchFamily="34" charset="0"/>
              </a:rPr>
            </a:br>
            <a:r>
              <a:rPr lang="it-IT" sz="2400" b="1" dirty="0" err="1">
                <a:solidFill>
                  <a:schemeClr val="accent5">
                    <a:lumMod val="50000"/>
                  </a:schemeClr>
                </a:solidFill>
                <a:latin typeface="Calibri" panose="020F0502020204030204" pitchFamily="34" charset="0"/>
              </a:rPr>
              <a:t>Patient</a:t>
            </a:r>
            <a:r>
              <a:rPr lang="it-IT" sz="2400" b="1" dirty="0">
                <a:solidFill>
                  <a:schemeClr val="accent5">
                    <a:lumMod val="50000"/>
                  </a:schemeClr>
                </a:solidFill>
                <a:latin typeface="Calibri" panose="020F0502020204030204" pitchFamily="34" charset="0"/>
              </a:rPr>
              <a:t> </a:t>
            </a:r>
            <a:r>
              <a:rPr lang="it-IT" sz="2400" b="1" dirty="0" err="1">
                <a:solidFill>
                  <a:schemeClr val="accent5">
                    <a:lumMod val="50000"/>
                  </a:schemeClr>
                </a:solidFill>
                <a:latin typeface="Calibri" panose="020F0502020204030204" pitchFamily="34" charset="0"/>
              </a:rPr>
              <a:t>Overall</a:t>
            </a:r>
            <a:r>
              <a:rPr lang="it-IT" sz="2400" b="1" dirty="0">
                <a:solidFill>
                  <a:schemeClr val="accent5">
                    <a:lumMod val="50000"/>
                  </a:schemeClr>
                </a:solidFill>
                <a:latin typeface="Calibri" panose="020F0502020204030204" pitchFamily="34" charset="0"/>
              </a:rPr>
              <a:t> </a:t>
            </a:r>
            <a:r>
              <a:rPr lang="it-IT" sz="2400" b="1" dirty="0" err="1">
                <a:solidFill>
                  <a:schemeClr val="accent5">
                    <a:lumMod val="50000"/>
                  </a:schemeClr>
                </a:solidFill>
                <a:latin typeface="Calibri" panose="020F0502020204030204" pitchFamily="34" charset="0"/>
              </a:rPr>
              <a:t>Disease</a:t>
            </a:r>
            <a:r>
              <a:rPr lang="it-IT" sz="2400" b="1" dirty="0">
                <a:solidFill>
                  <a:schemeClr val="accent5">
                    <a:lumMod val="50000"/>
                  </a:schemeClr>
                </a:solidFill>
                <a:latin typeface="Calibri" panose="020F0502020204030204" pitchFamily="34" charset="0"/>
              </a:rPr>
              <a:t> </a:t>
            </a:r>
            <a:r>
              <a:rPr lang="it-IT" sz="2400" b="1" dirty="0" err="1">
                <a:solidFill>
                  <a:schemeClr val="accent5">
                    <a:lumMod val="50000"/>
                  </a:schemeClr>
                </a:solidFill>
                <a:latin typeface="Calibri" panose="020F0502020204030204" pitchFamily="34" charset="0"/>
              </a:rPr>
              <a:t>Burden</a:t>
            </a:r>
            <a:endParaRPr lang="it-IT" sz="2400" b="1" dirty="0">
              <a:solidFill>
                <a:schemeClr val="accent5">
                  <a:lumMod val="50000"/>
                </a:schemeClr>
              </a:solidFill>
              <a:latin typeface="Calibri" panose="020F0502020204030204" pitchFamily="34" charset="0"/>
            </a:endParaRPr>
          </a:p>
        </p:txBody>
      </p:sp>
      <p:sp>
        <p:nvSpPr>
          <p:cNvPr id="66" name="TextBox 65">
            <a:extLst>
              <a:ext uri="{FF2B5EF4-FFF2-40B4-BE49-F238E27FC236}">
                <a16:creationId xmlns:a16="http://schemas.microsoft.com/office/drawing/2014/main" id="{8ACC3157-A9BC-5343-9A8E-EB0ABF26D56B}"/>
              </a:ext>
            </a:extLst>
          </p:cNvPr>
          <p:cNvSpPr txBox="1"/>
          <p:nvPr/>
        </p:nvSpPr>
        <p:spPr>
          <a:xfrm>
            <a:off x="1531014" y="1869452"/>
            <a:ext cx="1833259" cy="249299"/>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86D69"/>
                </a:solidFill>
                <a:effectLst/>
                <a:uLnTx/>
                <a:uFillTx/>
                <a:latin typeface="Calibri" panose="020F0502020204030204"/>
                <a:ea typeface="+mn-ea"/>
                <a:cs typeface="+mn-cs"/>
              </a:rPr>
              <a:t>Atopic Dermatitis</a:t>
            </a:r>
            <a:r>
              <a:rPr kumimoji="0" lang="en-US" sz="1800" b="0" i="0" u="none" strike="noStrike" kern="1200" cap="none" spc="0" normalizeH="0" baseline="30000" noProof="0">
                <a:ln>
                  <a:noFill/>
                </a:ln>
                <a:solidFill>
                  <a:srgbClr val="786D69"/>
                </a:solidFill>
                <a:effectLst/>
                <a:uLnTx/>
                <a:uFillTx/>
                <a:latin typeface="Calibri" panose="020F0502020204030204"/>
                <a:ea typeface="+mn-ea"/>
                <a:cs typeface="+mn-cs"/>
              </a:rPr>
              <a:t>1-4</a:t>
            </a:r>
            <a:endParaRPr kumimoji="0" lang="en-GB" sz="1800" b="0" i="0" u="none" strike="noStrike" kern="1200" cap="none" spc="0" normalizeH="0" baseline="0" noProof="0">
              <a:ln>
                <a:noFill/>
              </a:ln>
              <a:solidFill>
                <a:srgbClr val="786D69"/>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D3729F6-FCCE-3D45-83B0-96DDFE03F960}"/>
              </a:ext>
            </a:extLst>
          </p:cNvPr>
          <p:cNvSpPr txBox="1"/>
          <p:nvPr/>
        </p:nvSpPr>
        <p:spPr>
          <a:xfrm>
            <a:off x="2174812" y="4094888"/>
            <a:ext cx="545662" cy="249299"/>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86D69"/>
                </a:solidFill>
                <a:effectLst/>
                <a:uLnTx/>
                <a:uFillTx/>
                <a:latin typeface="Calibri" panose="020F0502020204030204"/>
                <a:ea typeface="+mn-ea"/>
                <a:cs typeface="+mn-cs"/>
              </a:rPr>
              <a:t>EoE</a:t>
            </a:r>
            <a:r>
              <a:rPr kumimoji="0" lang="en-US" sz="1800" b="0" i="0" u="none" strike="noStrike" kern="1200" cap="none" spc="0" normalizeH="0" baseline="30000" noProof="0">
                <a:ln>
                  <a:noFill/>
                </a:ln>
                <a:solidFill>
                  <a:srgbClr val="786D69"/>
                </a:solidFill>
                <a:effectLst/>
                <a:uLnTx/>
                <a:uFillTx/>
                <a:latin typeface="Calibri" panose="020F0502020204030204"/>
                <a:ea typeface="+mn-ea"/>
                <a:cs typeface="+mn-cs"/>
              </a:rPr>
              <a:t>5-8</a:t>
            </a:r>
            <a:endParaRPr kumimoji="0" lang="en-US" sz="1800" b="0" i="0" u="none" strike="noStrike" kern="1200" cap="none" spc="0" normalizeH="0" baseline="0" noProof="0">
              <a:ln>
                <a:noFill/>
              </a:ln>
              <a:solidFill>
                <a:srgbClr val="786D69"/>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1E2DCBED-B729-F54D-8430-4B6B552C165A}"/>
              </a:ext>
            </a:extLst>
          </p:cNvPr>
          <p:cNvSpPr txBox="1"/>
          <p:nvPr/>
        </p:nvSpPr>
        <p:spPr>
          <a:xfrm>
            <a:off x="544924" y="2161287"/>
            <a:ext cx="3870963" cy="468000"/>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Allergic rhinitis</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69" name="TextBox 68">
            <a:extLst>
              <a:ext uri="{FF2B5EF4-FFF2-40B4-BE49-F238E27FC236}">
                <a16:creationId xmlns:a16="http://schemas.microsoft.com/office/drawing/2014/main" id="{767CF738-2C66-D54F-9865-63B4E22AB0DA}"/>
              </a:ext>
            </a:extLst>
          </p:cNvPr>
          <p:cNvSpPr txBox="1"/>
          <p:nvPr/>
        </p:nvSpPr>
        <p:spPr>
          <a:xfrm>
            <a:off x="9128854" y="1869452"/>
            <a:ext cx="1064267" cy="249299"/>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86D69"/>
                </a:solidFill>
                <a:effectLst/>
                <a:uLnTx/>
                <a:uFillTx/>
                <a:latin typeface="Calibri" panose="020F0502020204030204"/>
                <a:ea typeface="+mn-ea"/>
                <a:cs typeface="+mn-cs"/>
              </a:rPr>
              <a:t>CRSwNP</a:t>
            </a:r>
            <a:r>
              <a:rPr kumimoji="0" lang="en-US" sz="1800" b="0" i="0" u="none" strike="noStrike" kern="1200" cap="none" spc="0" normalizeH="0" baseline="30000" noProof="0">
                <a:ln>
                  <a:noFill/>
                </a:ln>
                <a:solidFill>
                  <a:srgbClr val="786D69"/>
                </a:solidFill>
                <a:effectLst/>
                <a:uLnTx/>
                <a:uFillTx/>
                <a:latin typeface="Calibri" panose="020F0502020204030204"/>
                <a:ea typeface="+mn-ea"/>
                <a:cs typeface="+mn-cs"/>
              </a:rPr>
              <a:t>9-15</a:t>
            </a:r>
            <a:endParaRPr kumimoji="0" lang="en-US" sz="1800" b="0" i="0" u="none" strike="noStrike" kern="1200" cap="none" spc="0" normalizeH="0" baseline="0" noProof="0">
              <a:ln>
                <a:noFill/>
              </a:ln>
              <a:solidFill>
                <a:srgbClr val="786D69"/>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1BEDF992-477F-774F-B89B-8516348E6177}"/>
              </a:ext>
            </a:extLst>
          </p:cNvPr>
          <p:cNvSpPr txBox="1"/>
          <p:nvPr/>
        </p:nvSpPr>
        <p:spPr>
          <a:xfrm>
            <a:off x="9123660" y="4391677"/>
            <a:ext cx="1074653" cy="249299"/>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86D69"/>
                </a:solidFill>
                <a:effectLst/>
                <a:uLnTx/>
                <a:uFillTx/>
                <a:latin typeface="Calibri" panose="020F0502020204030204"/>
                <a:ea typeface="+mn-ea"/>
                <a:cs typeface="+mn-cs"/>
              </a:rPr>
              <a:t>Asthma</a:t>
            </a:r>
            <a:r>
              <a:rPr kumimoji="0" lang="en-US" sz="1800" b="0" i="0" u="none" strike="noStrike" kern="1200" cap="none" spc="0" normalizeH="0" baseline="30000" noProof="0">
                <a:ln>
                  <a:noFill/>
                </a:ln>
                <a:solidFill>
                  <a:srgbClr val="786D69"/>
                </a:solidFill>
                <a:effectLst/>
                <a:uLnTx/>
                <a:uFillTx/>
                <a:latin typeface="Calibri" panose="020F0502020204030204"/>
                <a:ea typeface="+mn-ea"/>
                <a:cs typeface="+mn-cs"/>
              </a:rPr>
              <a:t>14-21</a:t>
            </a:r>
            <a:endParaRPr kumimoji="0" lang="en-US" sz="1800" b="0" i="0" u="none" strike="noStrike" kern="1200" cap="none" spc="0" normalizeH="0" baseline="0" noProof="0">
              <a:ln>
                <a:noFill/>
              </a:ln>
              <a:solidFill>
                <a:srgbClr val="786D69"/>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AA58B14B-9E38-DA4A-A21E-A78759660EC0}"/>
              </a:ext>
            </a:extLst>
          </p:cNvPr>
          <p:cNvSpPr txBox="1"/>
          <p:nvPr/>
        </p:nvSpPr>
        <p:spPr>
          <a:xfrm>
            <a:off x="544924" y="2724704"/>
            <a:ext cx="3861819" cy="468000"/>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Asthma</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76" name="TextBox 75">
            <a:extLst>
              <a:ext uri="{FF2B5EF4-FFF2-40B4-BE49-F238E27FC236}">
                <a16:creationId xmlns:a16="http://schemas.microsoft.com/office/drawing/2014/main" id="{B6778579-BBBC-8647-832E-1D63AD710213}"/>
              </a:ext>
            </a:extLst>
          </p:cNvPr>
          <p:cNvSpPr txBox="1"/>
          <p:nvPr/>
        </p:nvSpPr>
        <p:spPr>
          <a:xfrm>
            <a:off x="544924" y="3288120"/>
            <a:ext cx="3861819" cy="468000"/>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Food allergies</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82" name="TextBox 81">
            <a:extLst>
              <a:ext uri="{FF2B5EF4-FFF2-40B4-BE49-F238E27FC236}">
                <a16:creationId xmlns:a16="http://schemas.microsoft.com/office/drawing/2014/main" id="{B98D6D38-86A1-814B-A9D9-3986D5C9F157}"/>
              </a:ext>
            </a:extLst>
          </p:cNvPr>
          <p:cNvSpPr txBox="1"/>
          <p:nvPr/>
        </p:nvSpPr>
        <p:spPr>
          <a:xfrm>
            <a:off x="563214" y="4366093"/>
            <a:ext cx="3819523" cy="468000"/>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Allergic rhinitis</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84" name="TextBox 83">
            <a:extLst>
              <a:ext uri="{FF2B5EF4-FFF2-40B4-BE49-F238E27FC236}">
                <a16:creationId xmlns:a16="http://schemas.microsoft.com/office/drawing/2014/main" id="{5AD9CAA9-502B-E943-B762-F28118BA550C}"/>
              </a:ext>
            </a:extLst>
          </p:cNvPr>
          <p:cNvSpPr txBox="1"/>
          <p:nvPr/>
        </p:nvSpPr>
        <p:spPr>
          <a:xfrm>
            <a:off x="563214" y="4923611"/>
            <a:ext cx="3819523" cy="468000"/>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Food allergies</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85" name="TextBox 84">
            <a:extLst>
              <a:ext uri="{FF2B5EF4-FFF2-40B4-BE49-F238E27FC236}">
                <a16:creationId xmlns:a16="http://schemas.microsoft.com/office/drawing/2014/main" id="{FCD1EAEE-73DA-A245-86E4-850F87407530}"/>
              </a:ext>
            </a:extLst>
          </p:cNvPr>
          <p:cNvSpPr txBox="1"/>
          <p:nvPr/>
        </p:nvSpPr>
        <p:spPr>
          <a:xfrm>
            <a:off x="563214" y="5481129"/>
            <a:ext cx="3819524" cy="468000"/>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Asthma</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86" name="TextBox 85">
            <a:extLst>
              <a:ext uri="{FF2B5EF4-FFF2-40B4-BE49-F238E27FC236}">
                <a16:creationId xmlns:a16="http://schemas.microsoft.com/office/drawing/2014/main" id="{A3690980-277F-AE4F-927D-D60930198B87}"/>
              </a:ext>
            </a:extLst>
          </p:cNvPr>
          <p:cNvSpPr txBox="1"/>
          <p:nvPr/>
        </p:nvSpPr>
        <p:spPr>
          <a:xfrm>
            <a:off x="563214" y="6038647"/>
            <a:ext cx="3819524" cy="468000"/>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Atopic dermatitis</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94" name="Round Same-side Corner of Rectangle 93">
            <a:extLst>
              <a:ext uri="{FF2B5EF4-FFF2-40B4-BE49-F238E27FC236}">
                <a16:creationId xmlns:a16="http://schemas.microsoft.com/office/drawing/2014/main" id="{39DC2182-FDC6-5F4A-AF1C-60523F744BEE}"/>
              </a:ext>
            </a:extLst>
          </p:cNvPr>
          <p:cNvSpPr/>
          <p:nvPr/>
        </p:nvSpPr>
        <p:spPr>
          <a:xfrm rot="5400000">
            <a:off x="2648265" y="1848687"/>
            <a:ext cx="337683" cy="1116000"/>
          </a:xfrm>
          <a:prstGeom prst="round2SameRect">
            <a:avLst/>
          </a:prstGeom>
          <a:gradFill flip="none" rotWithShape="0">
            <a:gsLst>
              <a:gs pos="0">
                <a:schemeClr val="accent1"/>
              </a:gs>
              <a:gs pos="99000">
                <a:schemeClr val="tx2"/>
              </a:gs>
            </a:gsLst>
            <a:lin ang="0" scaled="0"/>
            <a:tileRect/>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5" name="TextBox 94">
            <a:extLst>
              <a:ext uri="{FF2B5EF4-FFF2-40B4-BE49-F238E27FC236}">
                <a16:creationId xmlns:a16="http://schemas.microsoft.com/office/drawing/2014/main" id="{FC1DD362-FC25-BE4C-9FD7-30D306B8D0F1}"/>
              </a:ext>
            </a:extLst>
          </p:cNvPr>
          <p:cNvSpPr txBox="1"/>
          <p:nvPr/>
        </p:nvSpPr>
        <p:spPr>
          <a:xfrm>
            <a:off x="2186311" y="2216947"/>
            <a:ext cx="957783" cy="399713"/>
          </a:xfrm>
          <a:prstGeom prst="roundRect">
            <a:avLst/>
          </a:prstGeom>
          <a:noFill/>
        </p:spPr>
        <p:txBody>
          <a:bodyPr wrap="none" lIns="0" tIns="0" rIns="0" bIns="0" rtlCol="0" anchor="ctr"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~34-51%</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96" name="Round Same-side Corner of Rectangle 95">
            <a:extLst>
              <a:ext uri="{FF2B5EF4-FFF2-40B4-BE49-F238E27FC236}">
                <a16:creationId xmlns:a16="http://schemas.microsoft.com/office/drawing/2014/main" id="{15883C50-D7BE-4444-827D-3AB0DDD87E88}"/>
              </a:ext>
            </a:extLst>
          </p:cNvPr>
          <p:cNvSpPr/>
          <p:nvPr/>
        </p:nvSpPr>
        <p:spPr>
          <a:xfrm rot="5400000">
            <a:off x="2582916" y="2470682"/>
            <a:ext cx="337683" cy="985302"/>
          </a:xfrm>
          <a:prstGeom prst="round2SameRect">
            <a:avLst/>
          </a:prstGeom>
          <a:gradFill flip="none" rotWithShape="0">
            <a:gsLst>
              <a:gs pos="0">
                <a:schemeClr val="accent1"/>
              </a:gs>
              <a:gs pos="99000">
                <a:schemeClr val="tx2"/>
              </a:gs>
            </a:gsLst>
            <a:lin ang="0" scaled="0"/>
            <a:tileRect/>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7" name="TextBox 96">
            <a:extLst>
              <a:ext uri="{FF2B5EF4-FFF2-40B4-BE49-F238E27FC236}">
                <a16:creationId xmlns:a16="http://schemas.microsoft.com/office/drawing/2014/main" id="{1BD91F2B-8E98-5A4D-BFB8-B710EFC7091B}"/>
              </a:ext>
            </a:extLst>
          </p:cNvPr>
          <p:cNvSpPr txBox="1"/>
          <p:nvPr/>
        </p:nvSpPr>
        <p:spPr>
          <a:xfrm>
            <a:off x="2127789" y="2780735"/>
            <a:ext cx="885273" cy="399713"/>
          </a:xfrm>
          <a:prstGeom prst="roundRect">
            <a:avLst/>
          </a:prstGeom>
          <a:noFill/>
        </p:spPr>
        <p:txBody>
          <a:bodyPr wrap="none" lIns="0" tIns="0" rIns="0" bIns="0" rtlCol="0" anchor="ctr"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~8–47%</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98" name="Round Same-side Corner of Rectangle 97">
            <a:extLst>
              <a:ext uri="{FF2B5EF4-FFF2-40B4-BE49-F238E27FC236}">
                <a16:creationId xmlns:a16="http://schemas.microsoft.com/office/drawing/2014/main" id="{870E4916-09DC-AB42-93B5-8A1E78CB897A}"/>
              </a:ext>
            </a:extLst>
          </p:cNvPr>
          <p:cNvSpPr/>
          <p:nvPr/>
        </p:nvSpPr>
        <p:spPr>
          <a:xfrm rot="5400000">
            <a:off x="2510972" y="3103581"/>
            <a:ext cx="337683" cy="841416"/>
          </a:xfrm>
          <a:prstGeom prst="round2SameRect">
            <a:avLst/>
          </a:prstGeom>
          <a:gradFill flip="none" rotWithShape="0">
            <a:gsLst>
              <a:gs pos="0">
                <a:schemeClr val="accent1"/>
              </a:gs>
              <a:gs pos="99000">
                <a:schemeClr val="tx2"/>
              </a:gs>
            </a:gsLst>
            <a:lin ang="0" scaled="0"/>
            <a:tileRect/>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9" name="TextBox 98">
            <a:extLst>
              <a:ext uri="{FF2B5EF4-FFF2-40B4-BE49-F238E27FC236}">
                <a16:creationId xmlns:a16="http://schemas.microsoft.com/office/drawing/2014/main" id="{105B5E51-01B2-9B49-87FF-E84A14DB6450}"/>
              </a:ext>
            </a:extLst>
          </p:cNvPr>
          <p:cNvSpPr txBox="1"/>
          <p:nvPr/>
        </p:nvSpPr>
        <p:spPr>
          <a:xfrm>
            <a:off x="2293835" y="3334548"/>
            <a:ext cx="761042" cy="399713"/>
          </a:xfrm>
          <a:prstGeom prst="roundRect">
            <a:avLst/>
          </a:prstGeom>
          <a:noFill/>
        </p:spPr>
        <p:txBody>
          <a:bodyPr wrap="none" lIns="0" tIns="0" rIns="0" bIns="0" rtlCol="0" anchor="ctr"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~17–38%</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00" name="Round Same-side Corner of Rectangle 99">
            <a:extLst>
              <a:ext uri="{FF2B5EF4-FFF2-40B4-BE49-F238E27FC236}">
                <a16:creationId xmlns:a16="http://schemas.microsoft.com/office/drawing/2014/main" id="{8D0C9113-5B8B-2D42-88D5-02CFC9E50C86}"/>
              </a:ext>
            </a:extLst>
          </p:cNvPr>
          <p:cNvSpPr/>
          <p:nvPr/>
        </p:nvSpPr>
        <p:spPr>
          <a:xfrm rot="5400000">
            <a:off x="2739333" y="3956255"/>
            <a:ext cx="337683" cy="1294751"/>
          </a:xfrm>
          <a:prstGeom prst="round2SameRect">
            <a:avLst/>
          </a:prstGeom>
          <a:gradFill flip="none" rotWithShape="0">
            <a:gsLst>
              <a:gs pos="0">
                <a:schemeClr val="accent1"/>
              </a:gs>
              <a:gs pos="99000">
                <a:schemeClr val="tx2"/>
              </a:gs>
            </a:gsLst>
            <a:lin ang="0" scaled="0"/>
            <a:tileRect/>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1" name="TextBox 100">
            <a:extLst>
              <a:ext uri="{FF2B5EF4-FFF2-40B4-BE49-F238E27FC236}">
                <a16:creationId xmlns:a16="http://schemas.microsoft.com/office/drawing/2014/main" id="{34086DBA-5FBD-0748-8541-D16855C3F5F7}"/>
              </a:ext>
            </a:extLst>
          </p:cNvPr>
          <p:cNvSpPr txBox="1"/>
          <p:nvPr/>
        </p:nvSpPr>
        <p:spPr>
          <a:xfrm>
            <a:off x="2392112" y="4405180"/>
            <a:ext cx="852302" cy="399713"/>
          </a:xfrm>
          <a:prstGeom prst="roundRect">
            <a:avLst/>
          </a:prstGeom>
          <a:noFill/>
        </p:spPr>
        <p:txBody>
          <a:bodyPr wrap="none" lIns="0" tIns="0" rIns="0" bIns="0" rtlCol="0" anchor="ctr"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~38-59%</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02" name="Round Same-side Corner of Rectangle 101">
            <a:extLst>
              <a:ext uri="{FF2B5EF4-FFF2-40B4-BE49-F238E27FC236}">
                <a16:creationId xmlns:a16="http://schemas.microsoft.com/office/drawing/2014/main" id="{5429980A-8974-AC4F-9E56-A70FABC807E8}"/>
              </a:ext>
            </a:extLst>
          </p:cNvPr>
          <p:cNvSpPr/>
          <p:nvPr/>
        </p:nvSpPr>
        <p:spPr>
          <a:xfrm rot="5400000">
            <a:off x="2543763" y="5269434"/>
            <a:ext cx="337683" cy="903604"/>
          </a:xfrm>
          <a:prstGeom prst="round2SameRect">
            <a:avLst/>
          </a:prstGeom>
          <a:gradFill flip="none" rotWithShape="0">
            <a:gsLst>
              <a:gs pos="0">
                <a:schemeClr val="accent1"/>
              </a:gs>
              <a:gs pos="99000">
                <a:schemeClr val="tx2"/>
              </a:gs>
            </a:gsLst>
            <a:lin ang="0" scaled="0"/>
            <a:tileRect/>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3" name="TextBox 102">
            <a:extLst>
              <a:ext uri="{FF2B5EF4-FFF2-40B4-BE49-F238E27FC236}">
                <a16:creationId xmlns:a16="http://schemas.microsoft.com/office/drawing/2014/main" id="{E7D94960-96FF-B743-83ED-86E689B80CF0}"/>
              </a:ext>
            </a:extLst>
          </p:cNvPr>
          <p:cNvSpPr txBox="1"/>
          <p:nvPr/>
        </p:nvSpPr>
        <p:spPr>
          <a:xfrm>
            <a:off x="2138440" y="5510942"/>
            <a:ext cx="862531" cy="399713"/>
          </a:xfrm>
          <a:prstGeom prst="roundRect">
            <a:avLst/>
          </a:prstGeom>
          <a:noFill/>
        </p:spPr>
        <p:txBody>
          <a:bodyPr wrap="none" lIns="0" tIns="0" rIns="0" bIns="0" rtlCol="0" anchor="ctr"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~19-39%</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04" name="Round Same-side Corner of Rectangle 103">
            <a:extLst>
              <a:ext uri="{FF2B5EF4-FFF2-40B4-BE49-F238E27FC236}">
                <a16:creationId xmlns:a16="http://schemas.microsoft.com/office/drawing/2014/main" id="{1BCF154A-34AD-AF4F-906F-22D3C35AAFD5}"/>
              </a:ext>
            </a:extLst>
          </p:cNvPr>
          <p:cNvSpPr/>
          <p:nvPr/>
        </p:nvSpPr>
        <p:spPr>
          <a:xfrm rot="5400000">
            <a:off x="2408590" y="5961800"/>
            <a:ext cx="337683" cy="633260"/>
          </a:xfrm>
          <a:prstGeom prst="round2SameRect">
            <a:avLst/>
          </a:prstGeom>
          <a:gradFill>
            <a:gsLst>
              <a:gs pos="0">
                <a:schemeClr val="accent1"/>
              </a:gs>
              <a:gs pos="99000">
                <a:schemeClr val="tx2"/>
              </a:gs>
            </a:gsLst>
            <a:lin ang="0" scaled="0"/>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5" name="TextBox 104">
            <a:extLst>
              <a:ext uri="{FF2B5EF4-FFF2-40B4-BE49-F238E27FC236}">
                <a16:creationId xmlns:a16="http://schemas.microsoft.com/office/drawing/2014/main" id="{D61CAD7A-4E26-B949-A8F1-F07607ABF77D}"/>
              </a:ext>
            </a:extLst>
          </p:cNvPr>
          <p:cNvSpPr txBox="1"/>
          <p:nvPr/>
        </p:nvSpPr>
        <p:spPr>
          <a:xfrm>
            <a:off x="2337784" y="6267937"/>
            <a:ext cx="493012" cy="399713"/>
          </a:xfrm>
          <a:prstGeom prst="roundRect">
            <a:avLst/>
          </a:prstGeom>
          <a:noFill/>
        </p:spPr>
        <p:txBody>
          <a:bodyPr wrap="none" lIns="0" tIns="0" rIns="0" bIns="0" rtlCol="0" anchor="ctr"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~6-28%</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cxnSp>
        <p:nvCxnSpPr>
          <p:cNvPr id="112" name="Straight Connector 111">
            <a:extLst>
              <a:ext uri="{FF2B5EF4-FFF2-40B4-BE49-F238E27FC236}">
                <a16:creationId xmlns:a16="http://schemas.microsoft.com/office/drawing/2014/main" id="{2C15A8F7-B2D2-544A-B200-831C71FE18AF}"/>
              </a:ext>
            </a:extLst>
          </p:cNvPr>
          <p:cNvCxnSpPr>
            <a:cxnSpLocks/>
          </p:cNvCxnSpPr>
          <p:nvPr/>
        </p:nvCxnSpPr>
        <p:spPr>
          <a:xfrm>
            <a:off x="2253904" y="2153251"/>
            <a:ext cx="0" cy="160734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08EE0C8-A919-C349-B680-976CDBFB4B82}"/>
              </a:ext>
            </a:extLst>
          </p:cNvPr>
          <p:cNvCxnSpPr>
            <a:cxnSpLocks/>
          </p:cNvCxnSpPr>
          <p:nvPr/>
        </p:nvCxnSpPr>
        <p:spPr>
          <a:xfrm>
            <a:off x="2253904" y="4297221"/>
            <a:ext cx="0" cy="226114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14" name="Round Same-side Corner of Rectangle 113">
            <a:extLst>
              <a:ext uri="{FF2B5EF4-FFF2-40B4-BE49-F238E27FC236}">
                <a16:creationId xmlns:a16="http://schemas.microsoft.com/office/drawing/2014/main" id="{C214EE31-FDD4-F541-BB69-7A0687CDF990}"/>
              </a:ext>
            </a:extLst>
          </p:cNvPr>
          <p:cNvSpPr/>
          <p:nvPr/>
        </p:nvSpPr>
        <p:spPr>
          <a:xfrm rot="5400000">
            <a:off x="2679699" y="4576825"/>
            <a:ext cx="337683" cy="1175483"/>
          </a:xfrm>
          <a:prstGeom prst="round2SameRect">
            <a:avLst/>
          </a:prstGeom>
          <a:gradFill flip="none" rotWithShape="0">
            <a:gsLst>
              <a:gs pos="0">
                <a:schemeClr val="accent1"/>
              </a:gs>
              <a:gs pos="99000">
                <a:schemeClr val="tx2"/>
              </a:gs>
            </a:gsLst>
            <a:lin ang="0" scaled="0"/>
            <a:tileRect/>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5" name="TextBox 114">
            <a:extLst>
              <a:ext uri="{FF2B5EF4-FFF2-40B4-BE49-F238E27FC236}">
                <a16:creationId xmlns:a16="http://schemas.microsoft.com/office/drawing/2014/main" id="{A504E33C-B16E-6D42-9BED-20E5EED9CED0}"/>
              </a:ext>
            </a:extLst>
          </p:cNvPr>
          <p:cNvSpPr txBox="1"/>
          <p:nvPr/>
        </p:nvSpPr>
        <p:spPr>
          <a:xfrm>
            <a:off x="2314416" y="4958694"/>
            <a:ext cx="849993" cy="399713"/>
          </a:xfrm>
          <a:prstGeom prst="roundRect">
            <a:avLst/>
          </a:prstGeom>
          <a:noFill/>
        </p:spPr>
        <p:txBody>
          <a:bodyPr wrap="none" lIns="0" tIns="0" rIns="0" bIns="0" rtlCol="0" anchor="ctr"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~3-54%</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52" name="TextBox 51">
            <a:extLst>
              <a:ext uri="{FF2B5EF4-FFF2-40B4-BE49-F238E27FC236}">
                <a16:creationId xmlns:a16="http://schemas.microsoft.com/office/drawing/2014/main" id="{BF52B1D7-D972-4BDC-A642-EC2222E1D815}"/>
              </a:ext>
            </a:extLst>
          </p:cNvPr>
          <p:cNvSpPr txBox="1"/>
          <p:nvPr/>
        </p:nvSpPr>
        <p:spPr>
          <a:xfrm>
            <a:off x="-10824" y="6801300"/>
            <a:ext cx="11539945" cy="646331"/>
          </a:xfrm>
          <a:prstGeom prst="rect">
            <a:avLst/>
          </a:prstGeom>
          <a:noFill/>
        </p:spPr>
        <p:txBody>
          <a:bodyPr wrap="square" rtlCol="0" anchor="b">
            <a:sp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Ruzicka</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T, et al. </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N </a:t>
            </a:r>
            <a:r>
              <a:rPr kumimoji="0" lang="en-US" sz="800" b="0" i="1"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Engl</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J Med</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2017;376:826-835. </a:t>
            </a: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Deleuran</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M, et al. </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J Am </a:t>
            </a:r>
            <a:r>
              <a:rPr kumimoji="0" lang="en-US" sz="800" b="0" i="1"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Acad</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Dermatol. </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2020;82(2):377-388. </a:t>
            </a: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3.</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Simpson EL, et al. AAAAI 2018.</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Poster 415. </a:t>
            </a: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4.</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Deleuran</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M, et al. AAAAI 2018</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Abstract 417. </a:t>
            </a:r>
            <a:r>
              <a:rPr kumimoji="0" lang="en-GB"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5.</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Dellon</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ES, et al. </a:t>
            </a:r>
            <a:r>
              <a:rPr kumimoji="0" lang="en-GB"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Clin Gastroenterol </a:t>
            </a:r>
            <a:r>
              <a:rPr kumimoji="0" lang="en-GB" sz="800" b="0" i="1"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Hepatol</a:t>
            </a:r>
            <a:r>
              <a:rPr kumimoji="0" lang="en-GB"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2014;12(4):589-596.e1. </a:t>
            </a:r>
            <a:r>
              <a:rPr kumimoji="0" lang="en-GB"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6.</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Prasad GA, et al. </a:t>
            </a:r>
            <a:r>
              <a:rPr kumimoji="0" lang="en-GB"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Clin Gastroenterol </a:t>
            </a:r>
            <a:r>
              <a:rPr kumimoji="0" lang="en-GB" sz="800" b="0" i="1"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Hepatol</a:t>
            </a:r>
            <a:r>
              <a:rPr kumimoji="0" lang="en-GB"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2009;7(10):1055-1061. </a:t>
            </a:r>
            <a:r>
              <a:rPr kumimoji="0" lang="en-GB"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7.</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Hruz</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P, et al. </a:t>
            </a:r>
            <a:r>
              <a:rPr kumimoji="0" lang="en-GB"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J Allergy Clin Immunol.</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2011;128(6):1349-1350.e5. </a:t>
            </a:r>
            <a:r>
              <a:rPr kumimoji="0" lang="en-GB"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8.</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Chehade</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M, et al. </a:t>
            </a:r>
            <a:r>
              <a:rPr kumimoji="0" lang="en-GB"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J Allergy Clin Immunol </a:t>
            </a:r>
            <a:r>
              <a:rPr kumimoji="0" lang="en-GB" sz="800" b="0" i="1"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Pract</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2018;6(5):1534-1544.e5.</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9.</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Khan A, et al. </a:t>
            </a:r>
            <a:r>
              <a:rPr kumimoji="0" lang="en-GB"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Rhinology</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2019;57(1):32-42. </a:t>
            </a:r>
            <a:b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GB"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10.</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Rondon</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C, et al. </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J </a:t>
            </a:r>
            <a:r>
              <a:rPr kumimoji="0" lang="en-US" sz="800" b="0" i="1"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Investig</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1"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Allergol</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Clin Immunol. </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2015;25(4):276-282. </a:t>
            </a:r>
            <a:r>
              <a:rPr kumimoji="0" lang="en-GB"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11.</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Benjamin MR, et al. </a:t>
            </a:r>
            <a:r>
              <a:rPr kumimoji="0" lang="en-GB"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J Allergy Clin Immunol </a:t>
            </a:r>
            <a:r>
              <a:rPr kumimoji="0" lang="en-GB" sz="800" b="0" i="1"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Pract</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2019;7(3):1010-1016. </a:t>
            </a: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12.</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Promsopa</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C, et al. </a:t>
            </a:r>
            <a:r>
              <a:rPr kumimoji="0" lang="en-GB"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Int Forum Allergy </a:t>
            </a:r>
            <a:r>
              <a:rPr kumimoji="0" lang="en-GB" sz="800" b="0" i="1"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Rhinol</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2016;6(4):373-377. </a:t>
            </a: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13.</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Stevens WW, et al. </a:t>
            </a:r>
            <a:r>
              <a:rPr kumimoji="0" lang="en-GB"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J Allergy Clin Immunol </a:t>
            </a:r>
            <a:r>
              <a:rPr kumimoji="0" lang="en-GB" sz="800" b="0" i="1"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Pract</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2017;5(4):1061-1070. </a:t>
            </a: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14.</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Rajan</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J, et al. </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J Allergy Clin Immunol.</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2015;135(3):676-681.e1. </a:t>
            </a: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15. </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Khan AH, et al. </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Eur Respir J</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2020;56(Suppl 6):232. </a:t>
            </a: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16. </a:t>
            </a:r>
            <a:r>
              <a:rPr kumimoji="0" lang="en-US"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Heffler</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E, et al. </a:t>
            </a:r>
            <a:r>
              <a:rPr kumimoji="0" lang="en-GB"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J Allergy Clin Immunol </a:t>
            </a:r>
            <a:r>
              <a:rPr kumimoji="0" lang="en-GB" sz="800" b="0" i="1"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Pract</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2019;7(5):1462-1468. </a:t>
            </a: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17.</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Maio</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S, et al. </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Allergy. </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2018;73(3):683</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695. </a:t>
            </a: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18.</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Shaw DE,        et al. </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Eur Respir J. </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2015;46(5):1308</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321. </a:t>
            </a: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19.</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Micheletto</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C, et al. </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Eur Ann Allergy Clin Immunol. </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2010;42(3):120</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24</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20.</a:t>
            </a:r>
            <a:r>
              <a:rPr kumimoji="0" lang="en-GB"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Matsusaka</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M, et al. </a:t>
            </a:r>
            <a:r>
              <a:rPr kumimoji="0" lang="en-US" sz="800" b="0" i="1"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Allergol</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Int. </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2015;64(2):175-180. </a:t>
            </a:r>
            <a:r>
              <a:rPr kumimoji="0" lang="en-US" sz="800" b="1"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21.</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00" b="0" i="0" u="none" strike="noStrike" kern="1200" cap="none" spc="0" normalizeH="0" baseline="0" noProof="0" dirty="0" err="1">
                <a:ln>
                  <a:noFill/>
                </a:ln>
                <a:solidFill>
                  <a:srgbClr val="98898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Novelli</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 F, et al. </a:t>
            </a:r>
            <a:r>
              <a:rPr kumimoji="0" lang="en-US" sz="800" b="0" i="1"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Clin Mol Allergy.</a:t>
            </a:r>
            <a:r>
              <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 2018;16:25.</a:t>
            </a:r>
            <a:endParaRPr kumimoji="0" lang="en-US" sz="800" b="0" i="0" u="none" strike="noStrike" kern="1200" cap="none" spc="0" normalizeH="0" baseline="0" noProof="0" dirty="0">
              <a:ln>
                <a:noFill/>
              </a:ln>
              <a:solidFill>
                <a:srgbClr val="98898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8" name="TextBox 87">
            <a:extLst>
              <a:ext uri="{FF2B5EF4-FFF2-40B4-BE49-F238E27FC236}">
                <a16:creationId xmlns:a16="http://schemas.microsoft.com/office/drawing/2014/main" id="{F37E9B69-3128-0B4B-A1DF-61E01CC051AB}"/>
              </a:ext>
            </a:extLst>
          </p:cNvPr>
          <p:cNvSpPr txBox="1"/>
          <p:nvPr/>
        </p:nvSpPr>
        <p:spPr>
          <a:xfrm>
            <a:off x="7656513" y="2661600"/>
            <a:ext cx="3879501" cy="411579"/>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Asthma</a:t>
            </a:r>
            <a:endParaRPr kumimoji="0" lang="en-GB" sz="14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89" name="TextBox 88">
            <a:extLst>
              <a:ext uri="{FF2B5EF4-FFF2-40B4-BE49-F238E27FC236}">
                <a16:creationId xmlns:a16="http://schemas.microsoft.com/office/drawing/2014/main" id="{8E7E368D-6ECE-6F41-BFE8-0263B327F6DD}"/>
              </a:ext>
            </a:extLst>
          </p:cNvPr>
          <p:cNvSpPr txBox="1"/>
          <p:nvPr/>
        </p:nvSpPr>
        <p:spPr>
          <a:xfrm>
            <a:off x="7656513" y="3160283"/>
            <a:ext cx="3879501" cy="411579"/>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NSAID-ERD/AERD</a:t>
            </a:r>
            <a:endParaRPr kumimoji="0" lang="en-GB" sz="14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08" name="Round Same-side Corner of Rectangle 107">
            <a:extLst>
              <a:ext uri="{FF2B5EF4-FFF2-40B4-BE49-F238E27FC236}">
                <a16:creationId xmlns:a16="http://schemas.microsoft.com/office/drawing/2014/main" id="{7546A798-0686-1C44-A7E2-98EC1D69AE23}"/>
              </a:ext>
            </a:extLst>
          </p:cNvPr>
          <p:cNvSpPr/>
          <p:nvPr/>
        </p:nvSpPr>
        <p:spPr>
          <a:xfrm rot="5400000">
            <a:off x="10054895" y="1534164"/>
            <a:ext cx="296973" cy="1683056"/>
          </a:xfrm>
          <a:prstGeom prst="round2SameRect">
            <a:avLst/>
          </a:prstGeom>
          <a:gradFill flip="none" rotWithShape="0">
            <a:gsLst>
              <a:gs pos="0">
                <a:schemeClr val="accent1"/>
              </a:gs>
              <a:gs pos="99000">
                <a:schemeClr val="tx2"/>
              </a:gs>
            </a:gsLst>
            <a:lin ang="0" scaled="0"/>
            <a:tileRect/>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9" name="TextBox 108">
            <a:extLst>
              <a:ext uri="{FF2B5EF4-FFF2-40B4-BE49-F238E27FC236}">
                <a16:creationId xmlns:a16="http://schemas.microsoft.com/office/drawing/2014/main" id="{0D81483A-1291-F243-B088-F58538CBFDBD}"/>
              </a:ext>
            </a:extLst>
          </p:cNvPr>
          <p:cNvSpPr txBox="1"/>
          <p:nvPr/>
        </p:nvSpPr>
        <p:spPr>
          <a:xfrm>
            <a:off x="9460431" y="2208827"/>
            <a:ext cx="1105054" cy="351525"/>
          </a:xfrm>
          <a:prstGeom prst="roundRect">
            <a:avLst/>
          </a:prstGeom>
          <a:noFill/>
        </p:spPr>
        <p:txBody>
          <a:bodyPr wrap="none" lIns="0" tIns="0" rIns="0" bIns="0" rtlCol="0" anchor="ctr"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~46-76%</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10" name="Round Same-side Corner of Rectangle 109">
            <a:extLst>
              <a:ext uri="{FF2B5EF4-FFF2-40B4-BE49-F238E27FC236}">
                <a16:creationId xmlns:a16="http://schemas.microsoft.com/office/drawing/2014/main" id="{2ED6F831-7B82-E943-B024-08459E45484A}"/>
              </a:ext>
            </a:extLst>
          </p:cNvPr>
          <p:cNvSpPr/>
          <p:nvPr/>
        </p:nvSpPr>
        <p:spPr>
          <a:xfrm rot="5400000">
            <a:off x="9934468" y="2150411"/>
            <a:ext cx="296973" cy="1442202"/>
          </a:xfrm>
          <a:prstGeom prst="round2SameRect">
            <a:avLst/>
          </a:prstGeom>
          <a:gradFill flip="none" rotWithShape="0">
            <a:gsLst>
              <a:gs pos="0">
                <a:schemeClr val="accent1"/>
              </a:gs>
              <a:gs pos="99000">
                <a:schemeClr val="tx2"/>
              </a:gs>
            </a:gsLst>
            <a:lin ang="0" scaled="0"/>
            <a:tileRect/>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1" name="TextBox 110">
            <a:extLst>
              <a:ext uri="{FF2B5EF4-FFF2-40B4-BE49-F238E27FC236}">
                <a16:creationId xmlns:a16="http://schemas.microsoft.com/office/drawing/2014/main" id="{5CCD695F-FFB3-9642-8516-6D7D8B9BE7B2}"/>
              </a:ext>
            </a:extLst>
          </p:cNvPr>
          <p:cNvSpPr txBox="1"/>
          <p:nvPr/>
        </p:nvSpPr>
        <p:spPr>
          <a:xfrm>
            <a:off x="9243737" y="2695936"/>
            <a:ext cx="1105054" cy="351525"/>
          </a:xfrm>
          <a:prstGeom prst="roundRect">
            <a:avLst/>
          </a:prstGeom>
          <a:noFill/>
        </p:spPr>
        <p:txBody>
          <a:bodyPr wrap="none" lIns="0" tIns="0" rIns="0" bIns="0" rtlCol="0" anchor="ctr"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~48-66%</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17" name="Round Same-side Corner of Rectangle 116">
            <a:extLst>
              <a:ext uri="{FF2B5EF4-FFF2-40B4-BE49-F238E27FC236}">
                <a16:creationId xmlns:a16="http://schemas.microsoft.com/office/drawing/2014/main" id="{7C79D357-74F3-F447-8089-14865B6EE7B1}"/>
              </a:ext>
            </a:extLst>
          </p:cNvPr>
          <p:cNvSpPr/>
          <p:nvPr/>
        </p:nvSpPr>
        <p:spPr>
          <a:xfrm rot="5400000">
            <a:off x="9570174" y="3021569"/>
            <a:ext cx="296973" cy="713616"/>
          </a:xfrm>
          <a:prstGeom prst="round2SameRect">
            <a:avLst/>
          </a:prstGeom>
          <a:gradFill flip="none" rotWithShape="0">
            <a:gsLst>
              <a:gs pos="0">
                <a:schemeClr val="accent1"/>
              </a:gs>
              <a:gs pos="99000">
                <a:schemeClr val="tx2"/>
              </a:gs>
            </a:gsLst>
            <a:lin ang="0" scaled="0"/>
            <a:tileRect/>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8" name="TextBox 117">
            <a:extLst>
              <a:ext uri="{FF2B5EF4-FFF2-40B4-BE49-F238E27FC236}">
                <a16:creationId xmlns:a16="http://schemas.microsoft.com/office/drawing/2014/main" id="{6F0FEB85-3D56-DD45-8D3B-5C1DF6B901A0}"/>
              </a:ext>
            </a:extLst>
          </p:cNvPr>
          <p:cNvSpPr txBox="1"/>
          <p:nvPr/>
        </p:nvSpPr>
        <p:spPr>
          <a:xfrm>
            <a:off x="9370242" y="3210542"/>
            <a:ext cx="679537" cy="351525"/>
          </a:xfrm>
          <a:prstGeom prst="roundRect">
            <a:avLst/>
          </a:prstGeom>
          <a:noFill/>
        </p:spPr>
        <p:txBody>
          <a:bodyPr wrap="none" lIns="0" tIns="0" rIns="0" bIns="0" rtlCol="0" anchor="ctr"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~10-21%</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56" name="TextBox 55">
            <a:extLst>
              <a:ext uri="{FF2B5EF4-FFF2-40B4-BE49-F238E27FC236}">
                <a16:creationId xmlns:a16="http://schemas.microsoft.com/office/drawing/2014/main" id="{81A0E9C2-511B-F34D-851C-44CD0D6A7F9A}"/>
              </a:ext>
            </a:extLst>
          </p:cNvPr>
          <p:cNvSpPr txBox="1"/>
          <p:nvPr/>
        </p:nvSpPr>
        <p:spPr>
          <a:xfrm>
            <a:off x="7656512" y="3652074"/>
            <a:ext cx="3879499" cy="411579"/>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Atopic dermatitis</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57" name="Round Same-side Corner of Rectangle 56">
            <a:extLst>
              <a:ext uri="{FF2B5EF4-FFF2-40B4-BE49-F238E27FC236}">
                <a16:creationId xmlns:a16="http://schemas.microsoft.com/office/drawing/2014/main" id="{B8AD3F6C-C37A-A844-B990-F3D4095FA9AD}"/>
              </a:ext>
            </a:extLst>
          </p:cNvPr>
          <p:cNvSpPr/>
          <p:nvPr/>
        </p:nvSpPr>
        <p:spPr>
          <a:xfrm rot="5400000">
            <a:off x="9405144" y="3677918"/>
            <a:ext cx="296973" cy="372165"/>
          </a:xfrm>
          <a:prstGeom prst="round2SameRect">
            <a:avLst/>
          </a:prstGeom>
          <a:gradFill>
            <a:gsLst>
              <a:gs pos="0">
                <a:schemeClr val="accent1"/>
              </a:gs>
              <a:gs pos="99000">
                <a:schemeClr val="tx2"/>
              </a:gs>
            </a:gsLst>
            <a:lin ang="0" scaled="0"/>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8" name="TextBox 57">
            <a:extLst>
              <a:ext uri="{FF2B5EF4-FFF2-40B4-BE49-F238E27FC236}">
                <a16:creationId xmlns:a16="http://schemas.microsoft.com/office/drawing/2014/main" id="{7A633C20-2CD7-5E43-9B15-EB43CAAB998C}"/>
              </a:ext>
            </a:extLst>
          </p:cNvPr>
          <p:cNvSpPr txBox="1"/>
          <p:nvPr/>
        </p:nvSpPr>
        <p:spPr>
          <a:xfrm>
            <a:off x="9361852" y="3701624"/>
            <a:ext cx="377861" cy="351525"/>
          </a:xfrm>
          <a:prstGeom prst="roundRect">
            <a:avLst/>
          </a:prstGeom>
          <a:no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~9%</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90" name="TextBox 89">
            <a:extLst>
              <a:ext uri="{FF2B5EF4-FFF2-40B4-BE49-F238E27FC236}">
                <a16:creationId xmlns:a16="http://schemas.microsoft.com/office/drawing/2014/main" id="{2069E417-7ADB-8845-8222-CFD2ECB0DE1D}"/>
              </a:ext>
            </a:extLst>
          </p:cNvPr>
          <p:cNvSpPr txBox="1"/>
          <p:nvPr/>
        </p:nvSpPr>
        <p:spPr>
          <a:xfrm>
            <a:off x="7656513" y="4648115"/>
            <a:ext cx="3879501" cy="405741"/>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Allergic rhinitis</a:t>
            </a:r>
            <a:endParaRPr kumimoji="0" lang="en-GB" sz="14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91" name="TextBox 90">
            <a:extLst>
              <a:ext uri="{FF2B5EF4-FFF2-40B4-BE49-F238E27FC236}">
                <a16:creationId xmlns:a16="http://schemas.microsoft.com/office/drawing/2014/main" id="{B937DC40-391D-C14B-9F6A-0954034B9A04}"/>
              </a:ext>
            </a:extLst>
          </p:cNvPr>
          <p:cNvSpPr txBox="1"/>
          <p:nvPr/>
        </p:nvSpPr>
        <p:spPr>
          <a:xfrm>
            <a:off x="7656513" y="5131466"/>
            <a:ext cx="3879501" cy="405741"/>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CRSwNP</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93" name="TextBox 92">
            <a:extLst>
              <a:ext uri="{FF2B5EF4-FFF2-40B4-BE49-F238E27FC236}">
                <a16:creationId xmlns:a16="http://schemas.microsoft.com/office/drawing/2014/main" id="{32243D9A-7713-FF44-9535-4328A1BFC08B}"/>
              </a:ext>
            </a:extLst>
          </p:cNvPr>
          <p:cNvSpPr txBox="1"/>
          <p:nvPr/>
        </p:nvSpPr>
        <p:spPr>
          <a:xfrm>
            <a:off x="7656513" y="5620392"/>
            <a:ext cx="3879501" cy="405741"/>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NSAID-ERD/AERD</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06" name="Round Same-side Corner of Rectangle 105">
            <a:extLst>
              <a:ext uri="{FF2B5EF4-FFF2-40B4-BE49-F238E27FC236}">
                <a16:creationId xmlns:a16="http://schemas.microsoft.com/office/drawing/2014/main" id="{8F1A81C9-778B-234A-9D0B-0CDCA5D551F1}"/>
              </a:ext>
            </a:extLst>
          </p:cNvPr>
          <p:cNvSpPr/>
          <p:nvPr/>
        </p:nvSpPr>
        <p:spPr>
          <a:xfrm rot="5400000">
            <a:off x="9885040" y="4199771"/>
            <a:ext cx="292760" cy="1323264"/>
          </a:xfrm>
          <a:prstGeom prst="round2SameRect">
            <a:avLst/>
          </a:prstGeom>
          <a:gradFill flip="none" rotWithShape="0">
            <a:gsLst>
              <a:gs pos="0">
                <a:schemeClr val="accent1"/>
              </a:gs>
              <a:gs pos="99000">
                <a:schemeClr val="tx2"/>
              </a:gs>
            </a:gsLst>
            <a:lin ang="0" scaled="0"/>
            <a:tileRect/>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07" name="TextBox 106">
            <a:extLst>
              <a:ext uri="{FF2B5EF4-FFF2-40B4-BE49-F238E27FC236}">
                <a16:creationId xmlns:a16="http://schemas.microsoft.com/office/drawing/2014/main" id="{9857EA27-1497-1E4E-9807-35D7EE813C6C}"/>
              </a:ext>
            </a:extLst>
          </p:cNvPr>
          <p:cNvSpPr txBox="1"/>
          <p:nvPr/>
        </p:nvSpPr>
        <p:spPr>
          <a:xfrm>
            <a:off x="9375912" y="4690711"/>
            <a:ext cx="1324944" cy="346539"/>
          </a:xfrm>
          <a:prstGeom prst="roundRect">
            <a:avLst/>
          </a:prstGeom>
          <a:no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~44-69%</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20" name="Round Same-side Corner of Rectangle 119">
            <a:extLst>
              <a:ext uri="{FF2B5EF4-FFF2-40B4-BE49-F238E27FC236}">
                <a16:creationId xmlns:a16="http://schemas.microsoft.com/office/drawing/2014/main" id="{DA52DB3F-692A-BA44-93C6-04796B246CBF}"/>
              </a:ext>
            </a:extLst>
          </p:cNvPr>
          <p:cNvSpPr/>
          <p:nvPr/>
        </p:nvSpPr>
        <p:spPr>
          <a:xfrm rot="5400000">
            <a:off x="9712904" y="4853016"/>
            <a:ext cx="292760" cy="978993"/>
          </a:xfrm>
          <a:prstGeom prst="round2SameRect">
            <a:avLst/>
          </a:prstGeom>
          <a:gradFill flip="none" rotWithShape="0">
            <a:gsLst>
              <a:gs pos="0">
                <a:schemeClr val="accent1"/>
              </a:gs>
              <a:gs pos="99000">
                <a:schemeClr val="tx2"/>
              </a:gs>
            </a:gsLst>
            <a:lin ang="0" scaled="0"/>
            <a:tileRect/>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1" name="TextBox 120">
            <a:extLst>
              <a:ext uri="{FF2B5EF4-FFF2-40B4-BE49-F238E27FC236}">
                <a16:creationId xmlns:a16="http://schemas.microsoft.com/office/drawing/2014/main" id="{8AC1F749-1BB1-884C-BDBA-98BCD7BAA5B6}"/>
              </a:ext>
            </a:extLst>
          </p:cNvPr>
          <p:cNvSpPr txBox="1"/>
          <p:nvPr/>
        </p:nvSpPr>
        <p:spPr>
          <a:xfrm>
            <a:off x="9387974" y="5176982"/>
            <a:ext cx="960812" cy="346539"/>
          </a:xfrm>
          <a:prstGeom prst="roundRect">
            <a:avLst/>
          </a:prstGeom>
          <a:noFill/>
          <a:ln>
            <a:noFill/>
          </a:ln>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~30-45%</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23" name="Round Same-side Corner of Rectangle 122">
            <a:extLst>
              <a:ext uri="{FF2B5EF4-FFF2-40B4-BE49-F238E27FC236}">
                <a16:creationId xmlns:a16="http://schemas.microsoft.com/office/drawing/2014/main" id="{3E7C1756-421E-804B-8FD0-E421C446C16B}"/>
              </a:ext>
            </a:extLst>
          </p:cNvPr>
          <p:cNvSpPr/>
          <p:nvPr/>
        </p:nvSpPr>
        <p:spPr>
          <a:xfrm rot="5400000">
            <a:off x="9576668" y="5480850"/>
            <a:ext cx="292760" cy="706521"/>
          </a:xfrm>
          <a:prstGeom prst="round2SameRect">
            <a:avLst/>
          </a:prstGeom>
          <a:gradFill flip="none" rotWithShape="0">
            <a:gsLst>
              <a:gs pos="0">
                <a:schemeClr val="accent1"/>
              </a:gs>
              <a:gs pos="99000">
                <a:schemeClr val="tx2"/>
              </a:gs>
            </a:gsLst>
            <a:lin ang="0" scaled="0"/>
            <a:tileRect/>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5" name="TextBox 124">
            <a:extLst>
              <a:ext uri="{FF2B5EF4-FFF2-40B4-BE49-F238E27FC236}">
                <a16:creationId xmlns:a16="http://schemas.microsoft.com/office/drawing/2014/main" id="{D97DE790-54B5-6849-A3F6-56F62FCBB2BC}"/>
              </a:ext>
            </a:extLst>
          </p:cNvPr>
          <p:cNvSpPr txBox="1"/>
          <p:nvPr/>
        </p:nvSpPr>
        <p:spPr>
          <a:xfrm>
            <a:off x="9427912" y="5669184"/>
            <a:ext cx="613984" cy="346539"/>
          </a:xfrm>
          <a:prstGeom prst="roundRect">
            <a:avLst/>
          </a:prstGeom>
          <a:noFill/>
        </p:spPr>
        <p:txBody>
          <a:bodyPr wrap="none" lIns="0" tIns="0" rIns="0" bIns="0" rtlCol="0" anchor="ctr" anchorCtr="0">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~15-22%</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59" name="TextBox 58">
            <a:extLst>
              <a:ext uri="{FF2B5EF4-FFF2-40B4-BE49-F238E27FC236}">
                <a16:creationId xmlns:a16="http://schemas.microsoft.com/office/drawing/2014/main" id="{B7A45E84-7C71-314C-A850-D77D07D0EF33}"/>
              </a:ext>
            </a:extLst>
          </p:cNvPr>
          <p:cNvSpPr txBox="1"/>
          <p:nvPr/>
        </p:nvSpPr>
        <p:spPr>
          <a:xfrm>
            <a:off x="7656513" y="6114354"/>
            <a:ext cx="3879498" cy="405741"/>
          </a:xfrm>
          <a:prstGeom prst="roundRect">
            <a:avLst/>
          </a:prstGeom>
          <a:gradFill>
            <a:gsLst>
              <a:gs pos="0">
                <a:schemeClr val="accent5"/>
              </a:gs>
              <a:gs pos="100000">
                <a:schemeClr val="accent2"/>
              </a:gs>
            </a:gsLst>
            <a:lin ang="0" scaled="1"/>
          </a:gradFill>
        </p:spPr>
        <p:txBody>
          <a:bodyPr wrap="none" lIns="72000" tIns="0" rIns="0" bIns="0" rtlCol="0" anchor="ctr" anchorCtr="0">
            <a:noAutofit/>
          </a:bodyPr>
          <a:lstStyle>
            <a:defPPr>
              <a:defRPr lang="en-US"/>
            </a:defPPr>
            <a:lvl1pPr>
              <a:lnSpc>
                <a:spcPct val="90000"/>
              </a:lnSpc>
              <a:defRPr sz="1400">
                <a:solidFill>
                  <a:srgbClr val="FFFFFF"/>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Atopic dermatitis</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61" name="Round Same-side Corner of Rectangle 60">
            <a:extLst>
              <a:ext uri="{FF2B5EF4-FFF2-40B4-BE49-F238E27FC236}">
                <a16:creationId xmlns:a16="http://schemas.microsoft.com/office/drawing/2014/main" id="{71918F73-522F-BC44-B0C7-BC3AF8EA6221}"/>
              </a:ext>
            </a:extLst>
          </p:cNvPr>
          <p:cNvSpPr/>
          <p:nvPr/>
        </p:nvSpPr>
        <p:spPr>
          <a:xfrm rot="5400000">
            <a:off x="9606730" y="5937834"/>
            <a:ext cx="292760" cy="771127"/>
          </a:xfrm>
          <a:prstGeom prst="round2SameRect">
            <a:avLst/>
          </a:prstGeom>
          <a:gradFill>
            <a:gsLst>
              <a:gs pos="0">
                <a:schemeClr val="accent1"/>
              </a:gs>
              <a:gs pos="99000">
                <a:schemeClr val="tx2"/>
              </a:gs>
            </a:gsLst>
            <a:lin ang="0" scaled="0"/>
          </a:grad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2" name="TextBox 61">
            <a:extLst>
              <a:ext uri="{FF2B5EF4-FFF2-40B4-BE49-F238E27FC236}">
                <a16:creationId xmlns:a16="http://schemas.microsoft.com/office/drawing/2014/main" id="{D144E902-AED1-5A49-976A-0CFFBC64F4CE}"/>
              </a:ext>
            </a:extLst>
          </p:cNvPr>
          <p:cNvSpPr txBox="1"/>
          <p:nvPr/>
        </p:nvSpPr>
        <p:spPr>
          <a:xfrm>
            <a:off x="9369788" y="6163325"/>
            <a:ext cx="768886" cy="346539"/>
          </a:xfrm>
          <a:prstGeom prst="roundRect">
            <a:avLst/>
          </a:prstGeom>
          <a:noFill/>
        </p:spPr>
        <p:txBody>
          <a:bodyPr wrap="none" lIns="0" tIns="0" rIns="0" bIns="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~15-25%</a:t>
            </a:r>
            <a:endParaRPr kumimoji="0" lang="en-GB" sz="14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cxnSp>
        <p:nvCxnSpPr>
          <p:cNvPr id="119" name="Straight Connector 118">
            <a:extLst>
              <a:ext uri="{FF2B5EF4-FFF2-40B4-BE49-F238E27FC236}">
                <a16:creationId xmlns:a16="http://schemas.microsoft.com/office/drawing/2014/main" id="{39847E11-BDF9-7748-B297-F6F127B2E506}"/>
              </a:ext>
            </a:extLst>
          </p:cNvPr>
          <p:cNvCxnSpPr>
            <a:cxnSpLocks/>
          </p:cNvCxnSpPr>
          <p:nvPr/>
        </p:nvCxnSpPr>
        <p:spPr>
          <a:xfrm>
            <a:off x="9361984" y="2146527"/>
            <a:ext cx="0" cy="194163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ED3B2E9-FDA7-8944-BE19-1D0A4571EF61}"/>
              </a:ext>
            </a:extLst>
          </p:cNvPr>
          <p:cNvCxnSpPr>
            <a:cxnSpLocks/>
          </p:cNvCxnSpPr>
          <p:nvPr/>
        </p:nvCxnSpPr>
        <p:spPr>
          <a:xfrm>
            <a:off x="9361984" y="4630282"/>
            <a:ext cx="0" cy="195024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a16="http://schemas.microsoft.com/office/drawing/2014/main" id="{E5D45039-2936-4A33-BA09-2AB3881B2984}"/>
              </a:ext>
            </a:extLst>
          </p:cNvPr>
          <p:cNvSpPr/>
          <p:nvPr/>
        </p:nvSpPr>
        <p:spPr>
          <a:xfrm>
            <a:off x="6688276" y="3899302"/>
            <a:ext cx="5344153" cy="302025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a destra 3">
            <a:extLst>
              <a:ext uri="{FF2B5EF4-FFF2-40B4-BE49-F238E27FC236}">
                <a16:creationId xmlns:a16="http://schemas.microsoft.com/office/drawing/2014/main" id="{01D1C8F5-AF59-4200-8F5F-52D3D4ABC528}"/>
              </a:ext>
            </a:extLst>
          </p:cNvPr>
          <p:cNvSpPr/>
          <p:nvPr/>
        </p:nvSpPr>
        <p:spPr>
          <a:xfrm>
            <a:off x="79871" y="2216947"/>
            <a:ext cx="264453" cy="265698"/>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Freccia a destra 59">
            <a:extLst>
              <a:ext uri="{FF2B5EF4-FFF2-40B4-BE49-F238E27FC236}">
                <a16:creationId xmlns:a16="http://schemas.microsoft.com/office/drawing/2014/main" id="{7A1EA0B4-0CD4-4C21-9224-9A6FCB951F38}"/>
              </a:ext>
            </a:extLst>
          </p:cNvPr>
          <p:cNvSpPr/>
          <p:nvPr/>
        </p:nvSpPr>
        <p:spPr>
          <a:xfrm>
            <a:off x="7233151" y="4693533"/>
            <a:ext cx="264453" cy="265698"/>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Freccia a destra 62">
            <a:extLst>
              <a:ext uri="{FF2B5EF4-FFF2-40B4-BE49-F238E27FC236}">
                <a16:creationId xmlns:a16="http://schemas.microsoft.com/office/drawing/2014/main" id="{81048DD6-F67F-45CA-8600-02AA2E72C4DE}"/>
              </a:ext>
            </a:extLst>
          </p:cNvPr>
          <p:cNvSpPr/>
          <p:nvPr/>
        </p:nvSpPr>
        <p:spPr>
          <a:xfrm>
            <a:off x="159571" y="4427835"/>
            <a:ext cx="264453" cy="265698"/>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Freccia a destra 63">
            <a:extLst>
              <a:ext uri="{FF2B5EF4-FFF2-40B4-BE49-F238E27FC236}">
                <a16:creationId xmlns:a16="http://schemas.microsoft.com/office/drawing/2014/main" id="{073D5E29-BCE3-4731-AA92-27DC9C3936CA}"/>
              </a:ext>
            </a:extLst>
          </p:cNvPr>
          <p:cNvSpPr/>
          <p:nvPr/>
        </p:nvSpPr>
        <p:spPr>
          <a:xfrm>
            <a:off x="7247537" y="2235858"/>
            <a:ext cx="264453" cy="265698"/>
          </a:xfrm>
          <a:prstGeom prst="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7" name="Picture 2">
            <a:extLst>
              <a:ext uri="{FF2B5EF4-FFF2-40B4-BE49-F238E27FC236}">
                <a16:creationId xmlns:a16="http://schemas.microsoft.com/office/drawing/2014/main" id="{06F483C8-6F64-449B-9026-9BEF44A7D37A}"/>
              </a:ext>
            </a:extLst>
          </p:cNvPr>
          <p:cNvPicPr>
            <a:picLocks noChangeAspect="1"/>
          </p:cNvPicPr>
          <p:nvPr/>
        </p:nvPicPr>
        <p:blipFill>
          <a:blip r:embed="rId4" cstate="print">
            <a:alphaModFix/>
            <a:lum/>
          </a:blip>
          <a:srcRect l="11613" t="29310" r="14193" b="30916"/>
          <a:stretch>
            <a:fillRect/>
          </a:stretch>
        </p:blipFill>
        <p:spPr>
          <a:xfrm>
            <a:off x="0" y="25562"/>
            <a:ext cx="2207999" cy="375594"/>
          </a:xfrm>
          <a:prstGeom prst="rect">
            <a:avLst/>
          </a:prstGeom>
          <a:noFill/>
          <a:ln>
            <a:noFill/>
          </a:ln>
        </p:spPr>
      </p:pic>
      <p:sp>
        <p:nvSpPr>
          <p:cNvPr id="78" name="Text Box 4">
            <a:extLst>
              <a:ext uri="{FF2B5EF4-FFF2-40B4-BE49-F238E27FC236}">
                <a16:creationId xmlns:a16="http://schemas.microsoft.com/office/drawing/2014/main" id="{84058029-4F4D-4331-BA75-27878A242C2A}"/>
              </a:ext>
            </a:extLst>
          </p:cNvPr>
          <p:cNvSpPr txBox="1">
            <a:spLocks noChangeArrowheads="1"/>
          </p:cNvSpPr>
          <p:nvPr/>
        </p:nvSpPr>
        <p:spPr bwMode="auto">
          <a:xfrm>
            <a:off x="2161187" y="31824"/>
            <a:ext cx="9755531" cy="369332"/>
          </a:xfrm>
          <a:prstGeom prst="rect">
            <a:avLst/>
          </a:prstGeom>
          <a:solidFill>
            <a:srgbClr val="C00000"/>
          </a:solidFill>
          <a:ln w="9525">
            <a:solidFill>
              <a:schemeClr val="bg1"/>
            </a:solidFill>
            <a:miter lim="800000"/>
            <a:headEnd/>
            <a:tailEnd/>
          </a:ln>
        </p:spPr>
        <p:txBody>
          <a:bodyPr wrap="square">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r>
              <a:rPr lang="it-IT" sz="1800" dirty="0">
                <a:solidFill>
                  <a:schemeClr val="bg1"/>
                </a:solidFill>
              </a:rPr>
              <a:t>                              </a:t>
            </a:r>
            <a:r>
              <a:rPr lang="it-IT" sz="1800" dirty="0" err="1">
                <a:solidFill>
                  <a:schemeClr val="bg1"/>
                </a:solidFill>
              </a:rPr>
              <a:t>Treatable</a:t>
            </a:r>
            <a:r>
              <a:rPr lang="it-IT" sz="1800" dirty="0">
                <a:solidFill>
                  <a:schemeClr val="bg1"/>
                </a:solidFill>
              </a:rPr>
              <a:t> Traits: il ruolo dell’allergologo in poliposi nasale</a:t>
            </a:r>
          </a:p>
        </p:txBody>
      </p:sp>
      <p:pic>
        <p:nvPicPr>
          <p:cNvPr id="79" name="Picture 3">
            <a:extLst>
              <a:ext uri="{FF2B5EF4-FFF2-40B4-BE49-F238E27FC236}">
                <a16:creationId xmlns:a16="http://schemas.microsoft.com/office/drawing/2014/main" id="{654340C8-3294-4E73-BFBB-B86B97E1C3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36730" y="31824"/>
            <a:ext cx="455270" cy="41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58453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3" name="Rectangle 3"/>
          <p:cNvSpPr>
            <a:spLocks noChangeArrowheads="1"/>
          </p:cNvSpPr>
          <p:nvPr/>
        </p:nvSpPr>
        <p:spPr bwMode="auto">
          <a:xfrm>
            <a:off x="2208214" y="1989138"/>
            <a:ext cx="8027987" cy="4187172"/>
          </a:xfrm>
          <a:prstGeom prst="rect">
            <a:avLst/>
          </a:prstGeom>
          <a:noFill/>
          <a:ln w="9525">
            <a:noFill/>
            <a:miter lim="800000"/>
            <a:headEnd/>
            <a:tailEnd/>
          </a:ln>
        </p:spPr>
        <p:txBody>
          <a:bodyPr>
            <a:spAutoFit/>
          </a:bodyPr>
          <a:lstStyle/>
          <a:p>
            <a:pPr marL="263525" indent="-263525" eaLnBrk="0" hangingPunct="0">
              <a:lnSpc>
                <a:spcPct val="80000"/>
              </a:lnSpc>
              <a:spcBef>
                <a:spcPct val="30000"/>
              </a:spcBef>
              <a:spcAft>
                <a:spcPct val="20000"/>
              </a:spcAft>
            </a:pPr>
            <a:r>
              <a:rPr lang="en-US" altLang="it-IT" sz="2200"/>
              <a:t>Allergeni domestici </a:t>
            </a:r>
          </a:p>
          <a:p>
            <a:pPr marL="263525" indent="-263525" eaLnBrk="0" hangingPunct="0">
              <a:lnSpc>
                <a:spcPct val="80000"/>
              </a:lnSpc>
              <a:spcAft>
                <a:spcPct val="20000"/>
              </a:spcAft>
            </a:pPr>
            <a:r>
              <a:rPr lang="en-US" altLang="it-IT" sz="2200"/>
              <a:t>comuni:</a:t>
            </a:r>
          </a:p>
          <a:p>
            <a:pPr marL="263525" indent="-263525" eaLnBrk="0" hangingPunct="0">
              <a:lnSpc>
                <a:spcPct val="80000"/>
              </a:lnSpc>
              <a:spcAft>
                <a:spcPct val="20000"/>
              </a:spcAft>
              <a:buClr>
                <a:srgbClr val="FF9900"/>
              </a:buClr>
              <a:buSzPct val="65000"/>
              <a:buFont typeface="Wingdings" pitchFamily="2" charset="2"/>
              <a:buChar char="n"/>
            </a:pPr>
            <a:r>
              <a:rPr lang="en-US" altLang="it-IT" sz="2200"/>
              <a:t> acari e animali a pelo (cane e gatto)</a:t>
            </a:r>
          </a:p>
          <a:p>
            <a:pPr marL="263525" indent="-263525" eaLnBrk="0" hangingPunct="0">
              <a:lnSpc>
                <a:spcPct val="80000"/>
              </a:lnSpc>
              <a:spcAft>
                <a:spcPct val="20000"/>
              </a:spcAft>
              <a:buClr>
                <a:srgbClr val="FF9900"/>
              </a:buClr>
              <a:buSzPct val="65000"/>
            </a:pPr>
            <a:r>
              <a:rPr lang="en-US" altLang="it-IT" sz="2200"/>
              <a:t>meno comuni:</a:t>
            </a:r>
          </a:p>
          <a:p>
            <a:pPr marL="263525" indent="-263525" eaLnBrk="0" hangingPunct="0">
              <a:lnSpc>
                <a:spcPct val="80000"/>
              </a:lnSpc>
              <a:spcAft>
                <a:spcPct val="20000"/>
              </a:spcAft>
              <a:buClr>
                <a:srgbClr val="FF9900"/>
              </a:buClr>
              <a:buSzPct val="65000"/>
              <a:buFont typeface="Wingdings" pitchFamily="2" charset="2"/>
              <a:buChar char="n"/>
            </a:pPr>
            <a:r>
              <a:rPr lang="en-US" altLang="it-IT" sz="2200"/>
              <a:t> animali a pelo (coniglio, animali domestici più rari)</a:t>
            </a:r>
          </a:p>
          <a:p>
            <a:pPr marL="263525" indent="-263525" eaLnBrk="0" hangingPunct="0">
              <a:lnSpc>
                <a:spcPct val="80000"/>
              </a:lnSpc>
              <a:spcAft>
                <a:spcPct val="20000"/>
              </a:spcAft>
              <a:buClr>
                <a:srgbClr val="FF9900"/>
              </a:buClr>
              <a:buSzPct val="65000"/>
              <a:buFont typeface="Wingdings" pitchFamily="2" charset="2"/>
              <a:buChar char="n"/>
            </a:pPr>
            <a:r>
              <a:rPr lang="en-US" altLang="it-IT" sz="2200"/>
              <a:t> scarafaggi</a:t>
            </a:r>
          </a:p>
          <a:p>
            <a:pPr marL="263525" indent="-263525" eaLnBrk="0" hangingPunct="0">
              <a:lnSpc>
                <a:spcPct val="80000"/>
              </a:lnSpc>
              <a:spcAft>
                <a:spcPct val="20000"/>
              </a:spcAft>
              <a:buClr>
                <a:srgbClr val="FF9900"/>
              </a:buClr>
              <a:buSzPct val="65000"/>
              <a:buFont typeface="Wingdings" pitchFamily="2" charset="2"/>
              <a:buChar char="n"/>
            </a:pPr>
            <a:r>
              <a:rPr lang="en-US" altLang="it-IT" sz="2200"/>
              <a:t> miceti </a:t>
            </a:r>
          </a:p>
          <a:p>
            <a:pPr marL="263525" indent="-263525" eaLnBrk="0" hangingPunct="0">
              <a:lnSpc>
                <a:spcPct val="80000"/>
              </a:lnSpc>
              <a:spcAft>
                <a:spcPct val="20000"/>
              </a:spcAft>
              <a:buClr>
                <a:srgbClr val="FF9900"/>
              </a:buClr>
              <a:buSzPct val="65000"/>
            </a:pPr>
            <a:r>
              <a:rPr lang="en-US" altLang="it-IT" sz="2200"/>
              <a:t>Allergeni degli ambienti esterni</a:t>
            </a:r>
          </a:p>
          <a:p>
            <a:pPr marL="263525" indent="-263525" eaLnBrk="0" hangingPunct="0">
              <a:lnSpc>
                <a:spcPct val="80000"/>
              </a:lnSpc>
              <a:spcAft>
                <a:spcPct val="20000"/>
              </a:spcAft>
              <a:buClr>
                <a:srgbClr val="FF9900"/>
              </a:buClr>
              <a:buSzPct val="65000"/>
              <a:buFont typeface="Wingdings" pitchFamily="2" charset="2"/>
              <a:buChar char="n"/>
            </a:pPr>
            <a:r>
              <a:rPr lang="en-US" altLang="it-IT" sz="2200"/>
              <a:t>piante erbacee (graminacee, urticacee, composite, ecc..) </a:t>
            </a:r>
            <a:br>
              <a:rPr lang="en-US" altLang="it-IT" sz="2200"/>
            </a:br>
            <a:r>
              <a:rPr lang="en-US" altLang="it-IT" sz="2200"/>
              <a:t>ed arboree (oleacee, betulacee, ecc..)</a:t>
            </a:r>
          </a:p>
          <a:p>
            <a:pPr marL="263525" indent="-263525" eaLnBrk="0" hangingPunct="0">
              <a:lnSpc>
                <a:spcPct val="80000"/>
              </a:lnSpc>
              <a:spcAft>
                <a:spcPct val="20000"/>
              </a:spcAft>
              <a:buClr>
                <a:srgbClr val="FF9900"/>
              </a:buClr>
              <a:buSzPct val="65000"/>
              <a:buFont typeface="Wingdings" pitchFamily="2" charset="2"/>
              <a:buChar char="n"/>
            </a:pPr>
            <a:r>
              <a:rPr lang="en-US" altLang="it-IT" sz="2200"/>
              <a:t>altri animali (cavallo)</a:t>
            </a:r>
          </a:p>
          <a:p>
            <a:pPr marL="263525" indent="-263525" eaLnBrk="0" hangingPunct="0">
              <a:lnSpc>
                <a:spcPct val="80000"/>
              </a:lnSpc>
              <a:spcAft>
                <a:spcPct val="20000"/>
              </a:spcAft>
              <a:buClr>
                <a:srgbClr val="FF9900"/>
              </a:buClr>
              <a:buSzPct val="65000"/>
              <a:buFont typeface="Wingdings" pitchFamily="2" charset="2"/>
              <a:buChar char="n"/>
            </a:pPr>
            <a:r>
              <a:rPr lang="en-US" altLang="it-IT" sz="2200"/>
              <a:t>miceti (alternaria)</a:t>
            </a:r>
          </a:p>
          <a:p>
            <a:pPr marL="263525" indent="-263525" eaLnBrk="0" hangingPunct="0">
              <a:lnSpc>
                <a:spcPct val="10000"/>
              </a:lnSpc>
              <a:spcAft>
                <a:spcPct val="20000"/>
              </a:spcAft>
              <a:buClr>
                <a:srgbClr val="FF9900"/>
              </a:buClr>
              <a:buSzPct val="65000"/>
            </a:pPr>
            <a:endParaRPr lang="en-US" altLang="it-IT" sz="2200" i="1"/>
          </a:p>
        </p:txBody>
      </p:sp>
      <p:sp>
        <p:nvSpPr>
          <p:cNvPr id="11266" name="Rectangle 2"/>
          <p:cNvSpPr>
            <a:spLocks noGrp="1" noChangeArrowheads="1"/>
          </p:cNvSpPr>
          <p:nvPr>
            <p:ph type="title" idx="4294967295"/>
          </p:nvPr>
        </p:nvSpPr>
        <p:spPr>
          <a:xfrm>
            <a:off x="2711451" y="252413"/>
            <a:ext cx="6589713" cy="963612"/>
          </a:xfrm>
        </p:spPr>
        <p:txBody>
          <a:bodyPr rtlCol="0">
            <a:normAutofit/>
          </a:bodyPr>
          <a:lstStyle/>
          <a:p>
            <a:pPr>
              <a:lnSpc>
                <a:spcPct val="85000"/>
              </a:lnSpc>
              <a:defRPr/>
            </a:pPr>
            <a:r>
              <a:rPr lang="en-US" sz="2600" b="1" dirty="0" err="1">
                <a:solidFill>
                  <a:srgbClr val="000099"/>
                </a:solidFill>
                <a:cs typeface="Arial" pitchFamily="34" charset="0"/>
              </a:rPr>
              <a:t>Fattori</a:t>
            </a:r>
            <a:r>
              <a:rPr lang="en-US" sz="2600" b="1" dirty="0">
                <a:solidFill>
                  <a:srgbClr val="000099"/>
                </a:solidFill>
                <a:cs typeface="Arial" pitchFamily="34" charset="0"/>
              </a:rPr>
              <a:t> di </a:t>
            </a:r>
            <a:r>
              <a:rPr lang="en-US" sz="2600" b="1" dirty="0" err="1">
                <a:solidFill>
                  <a:srgbClr val="000099"/>
                </a:solidFill>
                <a:cs typeface="Arial" pitchFamily="34" charset="0"/>
              </a:rPr>
              <a:t>rischio</a:t>
            </a:r>
            <a:r>
              <a:rPr lang="en-US" sz="2600" b="1" dirty="0">
                <a:solidFill>
                  <a:srgbClr val="000099"/>
                </a:solidFill>
                <a:cs typeface="Arial" pitchFamily="34" charset="0"/>
              </a:rPr>
              <a:t> </a:t>
            </a:r>
            <a:r>
              <a:rPr lang="en-US" sz="2600" b="1" dirty="0" err="1">
                <a:solidFill>
                  <a:srgbClr val="000099"/>
                </a:solidFill>
                <a:cs typeface="Arial" pitchFamily="34" charset="0"/>
              </a:rPr>
              <a:t>che</a:t>
            </a:r>
            <a:r>
              <a:rPr lang="en-US" sz="2600" b="1" dirty="0">
                <a:solidFill>
                  <a:srgbClr val="000099"/>
                </a:solidFill>
                <a:cs typeface="Arial" pitchFamily="34" charset="0"/>
              </a:rPr>
              <a:t> </a:t>
            </a:r>
            <a:r>
              <a:rPr lang="en-US" sz="2600" b="1" dirty="0" err="1">
                <a:solidFill>
                  <a:srgbClr val="000099"/>
                </a:solidFill>
                <a:cs typeface="Arial" pitchFamily="34" charset="0"/>
              </a:rPr>
              <a:t>portano</a:t>
            </a:r>
            <a:r>
              <a:rPr lang="en-US" sz="2600" b="1" dirty="0">
                <a:solidFill>
                  <a:srgbClr val="000099"/>
                </a:solidFill>
                <a:effectLst>
                  <a:outerShdw blurRad="38100" dist="38100" dir="2700000" algn="tl">
                    <a:srgbClr val="C0C0C0"/>
                  </a:outerShdw>
                </a:effectLst>
                <a:cs typeface="Arial" pitchFamily="34" charset="0"/>
              </a:rPr>
              <a:t> </a:t>
            </a:r>
            <a:r>
              <a:rPr lang="en-US" sz="2600" b="1" dirty="0" err="1">
                <a:solidFill>
                  <a:srgbClr val="000099"/>
                </a:solidFill>
                <a:cs typeface="Arial" pitchFamily="34" charset="0"/>
              </a:rPr>
              <a:t>all’insorgenza</a:t>
            </a:r>
            <a:r>
              <a:rPr lang="en-US" sz="2600" b="1" dirty="0">
                <a:solidFill>
                  <a:srgbClr val="000099"/>
                </a:solidFill>
                <a:cs typeface="Arial" pitchFamily="34" charset="0"/>
              </a:rPr>
              <a:t> di </a:t>
            </a:r>
            <a:r>
              <a:rPr lang="en-US" sz="2600" b="1" dirty="0" err="1">
                <a:solidFill>
                  <a:srgbClr val="000099"/>
                </a:solidFill>
                <a:cs typeface="Arial" pitchFamily="34" charset="0"/>
              </a:rPr>
              <a:t>asma</a:t>
            </a:r>
            <a:r>
              <a:rPr lang="en-US" sz="2600" b="1" dirty="0">
                <a:solidFill>
                  <a:srgbClr val="000099"/>
                </a:solidFill>
                <a:cs typeface="Arial" pitchFamily="34" charset="0"/>
              </a:rPr>
              <a:t>: </a:t>
            </a:r>
            <a:r>
              <a:rPr lang="en-US" sz="2600" b="1" dirty="0" err="1">
                <a:solidFill>
                  <a:srgbClr val="000099"/>
                </a:solidFill>
                <a:cs typeface="Arial" pitchFamily="34" charset="0"/>
              </a:rPr>
              <a:t>allergeni</a:t>
            </a:r>
            <a:endParaRPr lang="en-US" sz="2600" b="1" dirty="0">
              <a:solidFill>
                <a:srgbClr val="000099"/>
              </a:solidFill>
              <a:cs typeface="Arial" pitchFamily="34" charset="0"/>
            </a:endParaRPr>
          </a:p>
        </p:txBody>
      </p:sp>
      <p:sp>
        <p:nvSpPr>
          <p:cNvPr id="115715" name="Line 9"/>
          <p:cNvSpPr>
            <a:spLocks noChangeShapeType="1"/>
          </p:cNvSpPr>
          <p:nvPr/>
        </p:nvSpPr>
        <p:spPr bwMode="auto">
          <a:xfrm>
            <a:off x="2208214" y="1787525"/>
            <a:ext cx="8459787" cy="0"/>
          </a:xfrm>
          <a:prstGeom prst="line">
            <a:avLst/>
          </a:prstGeom>
          <a:noFill/>
          <a:ln w="28575">
            <a:solidFill>
              <a:srgbClr val="FFCC00"/>
            </a:solidFill>
            <a:round/>
            <a:headEnd/>
            <a:tailEnd/>
          </a:ln>
        </p:spPr>
        <p:txBody>
          <a:bodyPr/>
          <a:lstStyle/>
          <a:p>
            <a:endParaRPr lang="it-IT"/>
          </a:p>
        </p:txBody>
      </p:sp>
    </p:spTree>
    <p:extLst>
      <p:ext uri="{BB962C8B-B14F-4D97-AF65-F5344CB8AC3E}">
        <p14:creationId xmlns:p14="http://schemas.microsoft.com/office/powerpoint/2010/main" val="329324461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4B86284-5C12-40C7-8EF1-97690DD6C30C}"/>
              </a:ext>
            </a:extLst>
          </p:cNvPr>
          <p:cNvPicPr>
            <a:picLocks noChangeAspect="1"/>
          </p:cNvPicPr>
          <p:nvPr/>
        </p:nvPicPr>
        <p:blipFill>
          <a:blip r:embed="rId3" cstate="print">
            <a:alphaModFix/>
            <a:lum/>
          </a:blip>
          <a:srcRect l="11613" t="29310" r="14193" b="30916"/>
          <a:stretch>
            <a:fillRect/>
          </a:stretch>
        </p:blipFill>
        <p:spPr>
          <a:xfrm>
            <a:off x="0" y="25562"/>
            <a:ext cx="2207999" cy="375594"/>
          </a:xfrm>
          <a:prstGeom prst="rect">
            <a:avLst/>
          </a:prstGeom>
          <a:noFill/>
          <a:ln>
            <a:noFill/>
          </a:ln>
        </p:spPr>
      </p:pic>
      <p:sp>
        <p:nvSpPr>
          <p:cNvPr id="8" name="Text Box 4">
            <a:extLst>
              <a:ext uri="{FF2B5EF4-FFF2-40B4-BE49-F238E27FC236}">
                <a16:creationId xmlns:a16="http://schemas.microsoft.com/office/drawing/2014/main" id="{838B3EB5-B4F4-498F-ABFE-81CB6ECA9124}"/>
              </a:ext>
            </a:extLst>
          </p:cNvPr>
          <p:cNvSpPr txBox="1">
            <a:spLocks noChangeArrowheads="1"/>
          </p:cNvSpPr>
          <p:nvPr/>
        </p:nvSpPr>
        <p:spPr bwMode="auto">
          <a:xfrm>
            <a:off x="2161187" y="31824"/>
            <a:ext cx="9755531" cy="369332"/>
          </a:xfrm>
          <a:prstGeom prst="rect">
            <a:avLst/>
          </a:prstGeom>
          <a:solidFill>
            <a:srgbClr val="C00000"/>
          </a:solidFill>
          <a:ln w="9525">
            <a:solidFill>
              <a:schemeClr val="bg1"/>
            </a:solidFill>
            <a:miter lim="800000"/>
            <a:headEnd/>
            <a:tailEnd/>
          </a:ln>
        </p:spPr>
        <p:txBody>
          <a:bodyPr wrap="square">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ctr"/>
            <a:endParaRPr lang="it-IT" sz="1800" b="1" dirty="0">
              <a:solidFill>
                <a:schemeClr val="bg1"/>
              </a:solidFill>
            </a:endParaRPr>
          </a:p>
        </p:txBody>
      </p:sp>
      <p:pic>
        <p:nvPicPr>
          <p:cNvPr id="9" name="Picture 3">
            <a:extLst>
              <a:ext uri="{FF2B5EF4-FFF2-40B4-BE49-F238E27FC236}">
                <a16:creationId xmlns:a16="http://schemas.microsoft.com/office/drawing/2014/main" id="{F47C4D89-29FF-4D19-8F32-1E731F97DA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36730" y="31824"/>
            <a:ext cx="455270" cy="41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magine 5">
            <a:extLst>
              <a:ext uri="{FF2B5EF4-FFF2-40B4-BE49-F238E27FC236}">
                <a16:creationId xmlns:a16="http://schemas.microsoft.com/office/drawing/2014/main" id="{3B6F7F23-3EF8-4843-A0A0-2A702C55E5C3}"/>
              </a:ext>
            </a:extLst>
          </p:cNvPr>
          <p:cNvPicPr>
            <a:picLocks noChangeAspect="1"/>
          </p:cNvPicPr>
          <p:nvPr/>
        </p:nvPicPr>
        <p:blipFill>
          <a:blip r:embed="rId5"/>
          <a:stretch>
            <a:fillRect/>
          </a:stretch>
        </p:blipFill>
        <p:spPr>
          <a:xfrm>
            <a:off x="2617665" y="708914"/>
            <a:ext cx="6306430" cy="14480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ttangolo 2">
            <a:extLst>
              <a:ext uri="{FF2B5EF4-FFF2-40B4-BE49-F238E27FC236}">
                <a16:creationId xmlns:a16="http://schemas.microsoft.com/office/drawing/2014/main" id="{33624A01-56D6-481E-BA8C-D649AEB344CC}"/>
              </a:ext>
            </a:extLst>
          </p:cNvPr>
          <p:cNvSpPr/>
          <p:nvPr/>
        </p:nvSpPr>
        <p:spPr>
          <a:xfrm>
            <a:off x="634732" y="3073930"/>
            <a:ext cx="10464800" cy="2308324"/>
          </a:xfrm>
          <a:prstGeom prst="rect">
            <a:avLst/>
          </a:prstGeom>
          <a:ln>
            <a:solidFill>
              <a:schemeClr val="tx1"/>
            </a:solidFill>
          </a:ln>
        </p:spPr>
        <p:txBody>
          <a:bodyPr wrap="square">
            <a:spAutoFit/>
          </a:bodyPr>
          <a:lstStyle/>
          <a:p>
            <a:r>
              <a:rPr lang="en-US" sz="2400" dirty="0">
                <a:solidFill>
                  <a:srgbClr val="000000"/>
                </a:solidFill>
                <a:latin typeface="AdvOT1ef757c0"/>
              </a:rPr>
              <a:t>The disorder affects 0.6%</a:t>
            </a:r>
            <a:r>
              <a:rPr lang="en-US" sz="2400" dirty="0">
                <a:solidFill>
                  <a:srgbClr val="000000"/>
                </a:solidFill>
                <a:latin typeface="AdvOT1ef757c0+20"/>
              </a:rPr>
              <a:t>–</a:t>
            </a:r>
            <a:r>
              <a:rPr lang="en-US" sz="2400" dirty="0">
                <a:solidFill>
                  <a:srgbClr val="000000"/>
                </a:solidFill>
                <a:latin typeface="AdvOT1ef757c0"/>
              </a:rPr>
              <a:t>2.5% of the general population, 7% of patients with asthma and 15% of patients with </a:t>
            </a:r>
            <a:r>
              <a:rPr lang="en-US" sz="2400" u="sng" dirty="0">
                <a:solidFill>
                  <a:srgbClr val="000000"/>
                </a:solidFill>
                <a:latin typeface="AdvOT1ef757c0"/>
              </a:rPr>
              <a:t>severe asthma </a:t>
            </a:r>
            <a:r>
              <a:rPr lang="en-US" sz="2400" dirty="0">
                <a:solidFill>
                  <a:srgbClr val="000000"/>
                </a:solidFill>
                <a:latin typeface="AdvOT1ef757c0"/>
              </a:rPr>
              <a:t>and it is estimated that AERD will occur in around </a:t>
            </a:r>
            <a:r>
              <a:rPr lang="en-US" sz="2400" u="sng" dirty="0">
                <a:solidFill>
                  <a:srgbClr val="000000"/>
                </a:solidFill>
                <a:latin typeface="AdvOT1ef757c0"/>
              </a:rPr>
              <a:t>40% of asthmatic patients with </a:t>
            </a:r>
            <a:r>
              <a:rPr lang="en-US" sz="2400" u="sng" dirty="0" err="1">
                <a:solidFill>
                  <a:srgbClr val="000000"/>
                </a:solidFill>
                <a:latin typeface="AdvOT1ef757c0"/>
              </a:rPr>
              <a:t>CRSwNP</a:t>
            </a:r>
            <a:endParaRPr lang="en-US" sz="2400" u="sng" dirty="0">
              <a:solidFill>
                <a:srgbClr val="000000"/>
              </a:solidFill>
              <a:latin typeface="AdvOT1ef757c0"/>
            </a:endParaRPr>
          </a:p>
          <a:p>
            <a:r>
              <a:rPr lang="en-US" sz="2400" b="1" dirty="0">
                <a:solidFill>
                  <a:srgbClr val="C00000"/>
                </a:solidFill>
                <a:latin typeface="AdvOT1ef757c0"/>
              </a:rPr>
              <a:t>The prevalence of aspirin (ASA) sensitivity is found </a:t>
            </a:r>
            <a:r>
              <a:rPr lang="en-US" sz="2400" u="sng" dirty="0">
                <a:solidFill>
                  <a:srgbClr val="000000"/>
                </a:solidFill>
                <a:latin typeface="AdvOT1ef757c0"/>
              </a:rPr>
              <a:t>in 16% of CRS cases</a:t>
            </a:r>
            <a:r>
              <a:rPr lang="en-US" sz="2400" dirty="0">
                <a:solidFill>
                  <a:srgbClr val="000000"/>
                </a:solidFill>
                <a:latin typeface="AdvOT1ef757c0"/>
              </a:rPr>
              <a:t>, 28.3% in CRS without nasal polyps (</a:t>
            </a:r>
            <a:r>
              <a:rPr lang="en-US" sz="2400" dirty="0" err="1">
                <a:solidFill>
                  <a:srgbClr val="000000"/>
                </a:solidFill>
                <a:latin typeface="AdvOT1ef757c0"/>
              </a:rPr>
              <a:t>CRSsNP</a:t>
            </a:r>
            <a:r>
              <a:rPr lang="en-US" sz="2400" dirty="0">
                <a:solidFill>
                  <a:srgbClr val="000000"/>
                </a:solidFill>
                <a:latin typeface="AdvOT1ef757c0"/>
              </a:rPr>
              <a:t>) cases, and </a:t>
            </a:r>
            <a:r>
              <a:rPr lang="en-US" sz="2400" b="1" dirty="0">
                <a:solidFill>
                  <a:srgbClr val="C00000"/>
                </a:solidFill>
                <a:latin typeface="AdvOT1ef757c0"/>
              </a:rPr>
              <a:t>38.5% in </a:t>
            </a:r>
            <a:r>
              <a:rPr lang="en-US" sz="2400" b="1" dirty="0" err="1">
                <a:solidFill>
                  <a:srgbClr val="C00000"/>
                </a:solidFill>
                <a:latin typeface="AdvOT1ef757c0"/>
              </a:rPr>
              <a:t>CRSwNP</a:t>
            </a:r>
            <a:r>
              <a:rPr lang="en-US" sz="2400" b="1" dirty="0">
                <a:solidFill>
                  <a:srgbClr val="C00000"/>
                </a:solidFill>
                <a:latin typeface="AdvOT1ef757c0"/>
              </a:rPr>
              <a:t> and asthma cases </a:t>
            </a:r>
            <a:r>
              <a:rPr lang="en-US" sz="2400" dirty="0">
                <a:solidFill>
                  <a:srgbClr val="000000"/>
                </a:solidFill>
                <a:latin typeface="AdvOT1ef757c0"/>
              </a:rPr>
              <a:t>and its </a:t>
            </a:r>
            <a:r>
              <a:rPr lang="en-US" sz="2400" u="sng" dirty="0">
                <a:solidFill>
                  <a:srgbClr val="000000"/>
                </a:solidFill>
                <a:latin typeface="AdvOT1ef757c0"/>
              </a:rPr>
              <a:t>peak onset occurs in the III°-IV°  decades of life</a:t>
            </a:r>
            <a:r>
              <a:rPr lang="en-US" sz="2400" dirty="0">
                <a:solidFill>
                  <a:srgbClr val="000000"/>
                </a:solidFill>
                <a:latin typeface="AdvOT1ef757c0"/>
              </a:rPr>
              <a:t>.</a:t>
            </a:r>
            <a:endParaRPr lang="it-IT" sz="2400" dirty="0"/>
          </a:p>
        </p:txBody>
      </p:sp>
      <p:sp>
        <p:nvSpPr>
          <p:cNvPr id="5" name="Rettangolo 4">
            <a:extLst>
              <a:ext uri="{FF2B5EF4-FFF2-40B4-BE49-F238E27FC236}">
                <a16:creationId xmlns:a16="http://schemas.microsoft.com/office/drawing/2014/main" id="{832040E2-F938-4175-8F4B-3EBCE58C638F}"/>
              </a:ext>
            </a:extLst>
          </p:cNvPr>
          <p:cNvSpPr/>
          <p:nvPr/>
        </p:nvSpPr>
        <p:spPr>
          <a:xfrm>
            <a:off x="5656045" y="6516137"/>
            <a:ext cx="5940088" cy="369332"/>
          </a:xfrm>
          <a:prstGeom prst="rect">
            <a:avLst/>
          </a:prstGeom>
        </p:spPr>
        <p:txBody>
          <a:bodyPr wrap="none">
            <a:spAutoFit/>
          </a:bodyPr>
          <a:lstStyle/>
          <a:p>
            <a:r>
              <a:rPr lang="it-IT" dirty="0">
                <a:latin typeface="AdvOTd3a5f740"/>
              </a:rPr>
              <a:t>Diego M. Conti</a:t>
            </a:r>
            <a:r>
              <a:rPr lang="it-IT" sz="800" dirty="0">
                <a:latin typeface="AdvOTd3a5f740"/>
              </a:rPr>
              <a:t>1</a:t>
            </a:r>
            <a:r>
              <a:rPr lang="it-IT" dirty="0">
                <a:latin typeface="AdvOTd3a5f740"/>
              </a:rPr>
              <a:t>, </a:t>
            </a:r>
            <a:r>
              <a:rPr lang="it-IT" dirty="0" err="1">
                <a:latin typeface="AdvOTd3a5f740"/>
              </a:rPr>
              <a:t>Glenis</a:t>
            </a:r>
            <a:r>
              <a:rPr lang="it-IT" dirty="0">
                <a:latin typeface="AdvOTd3a5f740"/>
              </a:rPr>
              <a:t> K. </a:t>
            </a:r>
            <a:r>
              <a:rPr lang="it-IT" dirty="0" err="1">
                <a:latin typeface="AdvOTd3a5f740"/>
              </a:rPr>
              <a:t>Scadding</a:t>
            </a:r>
            <a:r>
              <a:rPr lang="it-IT" dirty="0">
                <a:latin typeface="AdvOTd3a5f740"/>
              </a:rPr>
              <a:t>. </a:t>
            </a:r>
            <a:r>
              <a:rPr lang="it-IT" dirty="0" err="1">
                <a:latin typeface="AdvOTd3a5f740"/>
              </a:rPr>
              <a:t>Frontiers</a:t>
            </a:r>
            <a:r>
              <a:rPr lang="it-IT" dirty="0">
                <a:latin typeface="AdvOTd3a5f740"/>
              </a:rPr>
              <a:t> in </a:t>
            </a:r>
            <a:r>
              <a:rPr lang="it-IT" dirty="0" err="1">
                <a:latin typeface="AdvOTd3a5f740"/>
              </a:rPr>
              <a:t>Allergy</a:t>
            </a:r>
            <a:r>
              <a:rPr lang="it-IT" dirty="0">
                <a:latin typeface="AdvOTd3a5f740"/>
              </a:rPr>
              <a:t> 2023 </a:t>
            </a:r>
            <a:r>
              <a:rPr lang="it-IT" sz="800" dirty="0">
                <a:solidFill>
                  <a:srgbClr val="6F6F6F"/>
                </a:solidFill>
                <a:latin typeface="AdvOTd3a5f740"/>
              </a:rPr>
              <a:t>4</a:t>
            </a:r>
            <a:endParaRPr lang="it-IT" dirty="0"/>
          </a:p>
        </p:txBody>
      </p:sp>
    </p:spTree>
    <p:extLst>
      <p:ext uri="{BB962C8B-B14F-4D97-AF65-F5344CB8AC3E}">
        <p14:creationId xmlns:p14="http://schemas.microsoft.com/office/powerpoint/2010/main" val="1628317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Immagine 2">
            <a:extLst>
              <a:ext uri="{FF2B5EF4-FFF2-40B4-BE49-F238E27FC236}">
                <a16:creationId xmlns:a16="http://schemas.microsoft.com/office/drawing/2014/main" id="{BCDEFC63-008C-4620-93C5-B1E3BECCF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080" y="599400"/>
            <a:ext cx="8440920" cy="610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CD99AF1A-895E-983A-7DF0-F9C399B7DC13}"/>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223231E0-6D45-FF06-D265-BA885C934122}"/>
                </a:ext>
              </a:extLst>
            </p:cNvPr>
            <p:cNvPicPr/>
            <p:nvPr/>
          </p:nvPicPr>
          <p:blipFill>
            <a:blip r:embed="rId4"/>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5AB9C0EF-6B8B-736D-37F4-B4EA3E77053E}"/>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F80A3C98-3BA6-B4AE-FA51-FD8787C16669}"/>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8AECE2E9-6B9A-3A69-ABD3-EBE52DC88845}"/>
              </a:ext>
            </a:extLst>
          </p:cNvPr>
          <p:cNvPicPr/>
          <p:nvPr/>
        </p:nvPicPr>
        <p:blipFill>
          <a:blip r:embed="rId5"/>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9EF43C03-C2E9-D2A8-7DB3-A5AD13B22B18}"/>
              </a:ext>
            </a:extLst>
          </p:cNvPr>
          <p:cNvPicPr/>
          <p:nvPr/>
        </p:nvPicPr>
        <p:blipFill>
          <a:blip r:embed="rId6"/>
          <a:stretch/>
        </p:blipFill>
        <p:spPr>
          <a:xfrm>
            <a:off x="11604240" y="20520"/>
            <a:ext cx="363960" cy="549720"/>
          </a:xfrm>
          <a:prstGeom prst="rect">
            <a:avLst/>
          </a:prstGeom>
          <a:ln w="0">
            <a:noFill/>
          </a:ln>
        </p:spPr>
      </p:pic>
    </p:spTree>
    <p:extLst>
      <p:ext uri="{BB962C8B-B14F-4D97-AF65-F5344CB8AC3E}">
        <p14:creationId xmlns:p14="http://schemas.microsoft.com/office/powerpoint/2010/main" val="1711006167"/>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3">
            <a:extLst>
              <a:ext uri="{FF2B5EF4-FFF2-40B4-BE49-F238E27FC236}">
                <a16:creationId xmlns:a16="http://schemas.microsoft.com/office/drawing/2014/main" id="{5A88944E-B2DD-4E14-B7D2-2F967DE93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1" y="1083733"/>
            <a:ext cx="4495800" cy="51921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0179" name="Rettangolo 3">
            <a:extLst>
              <a:ext uri="{FF2B5EF4-FFF2-40B4-BE49-F238E27FC236}">
                <a16:creationId xmlns:a16="http://schemas.microsoft.com/office/drawing/2014/main" id="{DA550F4A-3965-4C71-BCB5-25C39BA1097F}"/>
              </a:ext>
            </a:extLst>
          </p:cNvPr>
          <p:cNvSpPr>
            <a:spLocks noChangeArrowheads="1"/>
          </p:cNvSpPr>
          <p:nvPr/>
        </p:nvSpPr>
        <p:spPr bwMode="auto">
          <a:xfrm>
            <a:off x="1524000" y="1797051"/>
            <a:ext cx="4572000" cy="8923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1143000" indent="-22860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it-IT" altLang="it-IT" sz="1733" b="1" dirty="0" err="1">
                <a:solidFill>
                  <a:schemeClr val="tx1"/>
                </a:solidFill>
              </a:rPr>
              <a:t>Results</a:t>
            </a:r>
            <a:endParaRPr lang="it-IT" altLang="it-IT" sz="1733" b="1" dirty="0">
              <a:solidFill>
                <a:schemeClr val="tx1"/>
              </a:solidFill>
            </a:endParaRPr>
          </a:p>
          <a:p>
            <a:pPr eaLnBrk="1" hangingPunct="1">
              <a:spcBef>
                <a:spcPct val="0"/>
              </a:spcBef>
              <a:buFontTx/>
              <a:buNone/>
            </a:pPr>
            <a:r>
              <a:rPr lang="en-US" altLang="it-IT" sz="1733" b="1" dirty="0">
                <a:solidFill>
                  <a:schemeClr val="tx1"/>
                </a:solidFill>
              </a:rPr>
              <a:t>Study I: Asthma increases the risk </a:t>
            </a:r>
            <a:br>
              <a:rPr lang="en-US" altLang="it-IT" sz="1733" b="1" dirty="0">
                <a:solidFill>
                  <a:schemeClr val="tx1"/>
                </a:solidFill>
              </a:rPr>
            </a:br>
            <a:r>
              <a:rPr lang="en-US" altLang="it-IT" sz="1733" b="1" dirty="0">
                <a:solidFill>
                  <a:schemeClr val="tx1"/>
                </a:solidFill>
              </a:rPr>
              <a:t>of developing CRS.</a:t>
            </a:r>
            <a:endParaRPr lang="it-IT" altLang="it-IT" sz="1733" dirty="0">
              <a:solidFill>
                <a:schemeClr val="tx1"/>
              </a:solidFill>
            </a:endParaRPr>
          </a:p>
        </p:txBody>
      </p:sp>
      <p:sp>
        <p:nvSpPr>
          <p:cNvPr id="50180" name="Rettangolo 4">
            <a:extLst>
              <a:ext uri="{FF2B5EF4-FFF2-40B4-BE49-F238E27FC236}">
                <a16:creationId xmlns:a16="http://schemas.microsoft.com/office/drawing/2014/main" id="{671C011D-6ACF-457E-A44C-D2F4839C62EC}"/>
              </a:ext>
            </a:extLst>
          </p:cNvPr>
          <p:cNvSpPr>
            <a:spLocks noChangeArrowheads="1"/>
          </p:cNvSpPr>
          <p:nvPr/>
        </p:nvSpPr>
        <p:spPr bwMode="auto">
          <a:xfrm>
            <a:off x="1504951" y="4485218"/>
            <a:ext cx="4572000" cy="6256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1600">
                <a:solidFill>
                  <a:srgbClr val="424242"/>
                </a:solidFill>
                <a:latin typeface="Helvetica" panose="020B0604020202020204" pitchFamily="34" charset="0"/>
                <a:cs typeface="Helvetica" panose="020B0604020202020204" pitchFamily="34" charset="0"/>
              </a:defRPr>
            </a:lvl2pPr>
            <a:lvl3pPr marL="1143000" indent="-228600">
              <a:spcBef>
                <a:spcPct val="20000"/>
              </a:spcBef>
              <a:buFont typeface="Arial" panose="020B0604020202020204" pitchFamily="34" charset="0"/>
              <a:buChar char="•"/>
              <a:defRPr sz="1400">
                <a:solidFill>
                  <a:srgbClr val="424242"/>
                </a:solidFill>
                <a:latin typeface="Helvetica" panose="020B0604020202020204" pitchFamily="34" charset="0"/>
                <a:cs typeface="Helvetica" panose="020B0604020202020204" pitchFamily="34" charset="0"/>
              </a:defRPr>
            </a:lvl3pPr>
            <a:lvl4pPr marL="16002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rgbClr val="424242"/>
                </a:solidFill>
                <a:latin typeface="Helvetica" panose="020B0604020202020204" pitchFamily="34" charset="0"/>
                <a:cs typeface="Helvetica" panose="020B0604020202020204" pitchFamily="34" charset="0"/>
              </a:defRPr>
            </a:lvl9pPr>
          </a:lstStyle>
          <a:p>
            <a:pPr eaLnBrk="1" hangingPunct="1">
              <a:spcBef>
                <a:spcPct val="0"/>
              </a:spcBef>
              <a:buFontTx/>
              <a:buNone/>
            </a:pPr>
            <a:r>
              <a:rPr lang="en-US" altLang="it-IT" sz="1733" b="1" dirty="0">
                <a:solidFill>
                  <a:schemeClr val="tx1"/>
                </a:solidFill>
              </a:rPr>
              <a:t>Study II: CRS increased the risk </a:t>
            </a:r>
            <a:br>
              <a:rPr lang="en-US" altLang="it-IT" sz="1733" b="1" dirty="0">
                <a:solidFill>
                  <a:schemeClr val="tx1"/>
                </a:solidFill>
              </a:rPr>
            </a:br>
            <a:r>
              <a:rPr lang="en-US" altLang="it-IT" sz="1733" b="1" dirty="0">
                <a:solidFill>
                  <a:schemeClr val="tx1"/>
                </a:solidFill>
              </a:rPr>
              <a:t>of developing asthma</a:t>
            </a:r>
            <a:endParaRPr lang="it-IT" altLang="it-IT" sz="1733" dirty="0">
              <a:solidFill>
                <a:schemeClr val="tx1"/>
              </a:solidFill>
            </a:endParaRPr>
          </a:p>
        </p:txBody>
      </p:sp>
      <p:sp>
        <p:nvSpPr>
          <p:cNvPr id="10" name="TextBox 5">
            <a:extLst>
              <a:ext uri="{FF2B5EF4-FFF2-40B4-BE49-F238E27FC236}">
                <a16:creationId xmlns:a16="http://schemas.microsoft.com/office/drawing/2014/main" id="{463404CC-A86A-4BD3-A271-CF9561EA5410}"/>
              </a:ext>
            </a:extLst>
          </p:cNvPr>
          <p:cNvSpPr txBox="1">
            <a:spLocks noChangeArrowheads="1"/>
          </p:cNvSpPr>
          <p:nvPr/>
        </p:nvSpPr>
        <p:spPr bwMode="auto">
          <a:xfrm>
            <a:off x="6792384" y="6455460"/>
            <a:ext cx="5060949" cy="385233"/>
          </a:xfrm>
          <a:prstGeom prst="rect">
            <a:avLst/>
          </a:prstGeom>
          <a:noFill/>
          <a:ln>
            <a:noFill/>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defRPr/>
            </a:pPr>
            <a:r>
              <a:rPr lang="it-IT" altLang="it-IT" sz="1067" i="1" dirty="0" err="1">
                <a:solidFill>
                  <a:schemeClr val="bg1">
                    <a:lumMod val="50000"/>
                  </a:schemeClr>
                </a:solidFill>
                <a:latin typeface="Helvetica" charset="0"/>
                <a:ea typeface="Helvetica" charset="0"/>
                <a:cs typeface="Helvetica" charset="0"/>
              </a:rPr>
              <a:t>Scientific</a:t>
            </a:r>
            <a:r>
              <a:rPr lang="it-IT" altLang="it-IT" sz="1067" i="1" dirty="0">
                <a:solidFill>
                  <a:schemeClr val="bg1">
                    <a:lumMod val="50000"/>
                  </a:schemeClr>
                </a:solidFill>
                <a:latin typeface="Helvetica" charset="0"/>
                <a:ea typeface="Helvetica" charset="0"/>
                <a:cs typeface="Helvetica" charset="0"/>
              </a:rPr>
              <a:t> Reports | (2020) </a:t>
            </a:r>
          </a:p>
        </p:txBody>
      </p:sp>
      <p:grpSp>
        <p:nvGrpSpPr>
          <p:cNvPr id="2" name="Group 1">
            <a:extLst>
              <a:ext uri="{FF2B5EF4-FFF2-40B4-BE49-F238E27FC236}">
                <a16:creationId xmlns:a16="http://schemas.microsoft.com/office/drawing/2014/main" id="{760CF626-C256-48AB-7557-A3E9CAE36EE6}"/>
              </a:ext>
            </a:extLst>
          </p:cNvPr>
          <p:cNvGrpSpPr/>
          <p:nvPr/>
        </p:nvGrpSpPr>
        <p:grpSpPr>
          <a:xfrm>
            <a:off x="1709640" y="38160"/>
            <a:ext cx="9327960" cy="541440"/>
            <a:chOff x="1709640" y="38160"/>
            <a:chExt cx="9327960" cy="541440"/>
          </a:xfrm>
        </p:grpSpPr>
        <p:pic>
          <p:nvPicPr>
            <p:cNvPr id="3" name="Text Box 12">
              <a:extLst>
                <a:ext uri="{FF2B5EF4-FFF2-40B4-BE49-F238E27FC236}">
                  <a16:creationId xmlns:a16="http://schemas.microsoft.com/office/drawing/2014/main" id="{0F90BDB9-C40D-1A3F-EE43-E202A1EEF67E}"/>
                </a:ext>
              </a:extLst>
            </p:cNvPr>
            <p:cNvPicPr/>
            <p:nvPr/>
          </p:nvPicPr>
          <p:blipFill>
            <a:blip r:embed="rId3"/>
            <a:stretch/>
          </p:blipFill>
          <p:spPr>
            <a:xfrm>
              <a:off x="1709640" y="38160"/>
              <a:ext cx="9327960" cy="541440"/>
            </a:xfrm>
            <a:prstGeom prst="rect">
              <a:avLst/>
            </a:prstGeom>
            <a:ln w="0">
              <a:noFill/>
            </a:ln>
          </p:spPr>
        </p:pic>
        <p:sp>
          <p:nvSpPr>
            <p:cNvPr id="4" name="CustomShape 2">
              <a:extLst>
                <a:ext uri="{FF2B5EF4-FFF2-40B4-BE49-F238E27FC236}">
                  <a16:creationId xmlns:a16="http://schemas.microsoft.com/office/drawing/2014/main" id="{4CEE6CAD-D5E9-7915-C114-8762D053A6EE}"/>
                </a:ext>
              </a:extLst>
            </p:cNvPr>
            <p:cNvSpPr/>
            <p:nvPr/>
          </p:nvSpPr>
          <p:spPr>
            <a:xfrm>
              <a:off x="1873080" y="57960"/>
              <a:ext cx="8440920" cy="259200"/>
            </a:xfrm>
            <a:prstGeom prst="rect">
              <a:avLst/>
            </a:prstGeom>
            <a:noFill/>
            <a:ln w="0">
              <a:noFill/>
            </a:ln>
          </p:spPr>
          <p:style>
            <a:lnRef idx="0">
              <a:scrgbClr r="0" g="0" b="0"/>
            </a:lnRef>
            <a:fillRef idx="0">
              <a:scrgbClr r="0" g="0" b="0"/>
            </a:fillRef>
            <a:effectRef idx="0">
              <a:scrgbClr r="0" g="0" b="0"/>
            </a:effectRef>
            <a:fontRef idx="minor"/>
          </p:style>
        </p:sp>
      </p:grpSp>
      <p:sp>
        <p:nvSpPr>
          <p:cNvPr id="5" name="CustomShape 3">
            <a:extLst>
              <a:ext uri="{FF2B5EF4-FFF2-40B4-BE49-F238E27FC236}">
                <a16:creationId xmlns:a16="http://schemas.microsoft.com/office/drawing/2014/main" id="{9AF1FC3C-8D88-CFD2-7480-A1E1694A6B45}"/>
              </a:ext>
            </a:extLst>
          </p:cNvPr>
          <p:cNvSpPr/>
          <p:nvPr/>
        </p:nvSpPr>
        <p:spPr>
          <a:xfrm>
            <a:off x="1791000" y="28440"/>
            <a:ext cx="9766800" cy="507600"/>
          </a:xfrm>
          <a:prstGeom prst="rect">
            <a:avLst/>
          </a:prstGeom>
          <a:solidFill>
            <a:srgbClr val="C00000"/>
          </a:solidFill>
          <a:ln w="0">
            <a:noFill/>
          </a:ln>
        </p:spPr>
        <p:style>
          <a:lnRef idx="0">
            <a:scrgbClr r="0" g="0" b="0"/>
          </a:lnRef>
          <a:fillRef idx="0">
            <a:scrgbClr r="0" g="0" b="0"/>
          </a:fillRef>
          <a:effectRef idx="0">
            <a:scrgbClr r="0" g="0" b="0"/>
          </a:effectRef>
          <a:fontRef idx="minor"/>
        </p:style>
      </p:sp>
      <p:pic>
        <p:nvPicPr>
          <p:cNvPr id="6" name="Picture 2">
            <a:extLst>
              <a:ext uri="{FF2B5EF4-FFF2-40B4-BE49-F238E27FC236}">
                <a16:creationId xmlns:a16="http://schemas.microsoft.com/office/drawing/2014/main" id="{24633281-0088-7BAA-4A5C-E8599BFC5440}"/>
              </a:ext>
            </a:extLst>
          </p:cNvPr>
          <p:cNvPicPr/>
          <p:nvPr/>
        </p:nvPicPr>
        <p:blipFill>
          <a:blip r:embed="rId4"/>
          <a:srcRect l="11629" t="29346" r="14194" b="30924"/>
          <a:stretch/>
        </p:blipFill>
        <p:spPr>
          <a:xfrm>
            <a:off x="0" y="42480"/>
            <a:ext cx="1709280" cy="430920"/>
          </a:xfrm>
          <a:prstGeom prst="rect">
            <a:avLst/>
          </a:prstGeom>
          <a:ln w="0">
            <a:noFill/>
          </a:ln>
        </p:spPr>
      </p:pic>
      <p:pic>
        <p:nvPicPr>
          <p:cNvPr id="7" name="Picture 3">
            <a:extLst>
              <a:ext uri="{FF2B5EF4-FFF2-40B4-BE49-F238E27FC236}">
                <a16:creationId xmlns:a16="http://schemas.microsoft.com/office/drawing/2014/main" id="{7A6F5507-7BAE-D71B-6BC0-6175336378BD}"/>
              </a:ext>
            </a:extLst>
          </p:cNvPr>
          <p:cNvPicPr/>
          <p:nvPr/>
        </p:nvPicPr>
        <p:blipFill>
          <a:blip r:embed="rId5"/>
          <a:stretch/>
        </p:blipFill>
        <p:spPr>
          <a:xfrm>
            <a:off x="11604240" y="20520"/>
            <a:ext cx="363960" cy="549720"/>
          </a:xfrm>
          <a:prstGeom prst="rect">
            <a:avLst/>
          </a:prstGeom>
          <a:ln w="0">
            <a:noFill/>
          </a:ln>
        </p:spPr>
      </p:pic>
    </p:spTree>
    <p:extLst>
      <p:ext uri="{BB962C8B-B14F-4D97-AF65-F5344CB8AC3E}">
        <p14:creationId xmlns:p14="http://schemas.microsoft.com/office/powerpoint/2010/main" val="2260896075"/>
      </p:ext>
    </p:extLst>
  </p:cSld>
  <p:clrMapOvr>
    <a:masterClrMapping/>
  </p:clrMapOvr>
  <p:transition spd="med"/>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3668</TotalTime>
  <Words>6520</Words>
  <Application>Microsoft Office PowerPoint</Application>
  <PresentationFormat>Widescreen</PresentationFormat>
  <Paragraphs>1006</Paragraphs>
  <Slides>99</Slides>
  <Notes>64</Notes>
  <HiddenSlides>14</HiddenSlides>
  <MMClips>0</MMClips>
  <ScaleCrop>false</ScaleCrop>
  <HeadingPairs>
    <vt:vector size="8" baseType="variant">
      <vt:variant>
        <vt:lpstr>Caratteri utilizzati</vt:lpstr>
      </vt:variant>
      <vt:variant>
        <vt:i4>30</vt:i4>
      </vt:variant>
      <vt:variant>
        <vt:lpstr>Tema</vt:lpstr>
      </vt:variant>
      <vt:variant>
        <vt:i4>2</vt:i4>
      </vt:variant>
      <vt:variant>
        <vt:lpstr>Server OLE incorporati</vt:lpstr>
      </vt:variant>
      <vt:variant>
        <vt:i4>4</vt:i4>
      </vt:variant>
      <vt:variant>
        <vt:lpstr>Titoli diapositive</vt:lpstr>
      </vt:variant>
      <vt:variant>
        <vt:i4>99</vt:i4>
      </vt:variant>
    </vt:vector>
  </HeadingPairs>
  <TitlesOfParts>
    <vt:vector size="135" baseType="lpstr">
      <vt:lpstr>MS PGothic</vt:lpstr>
      <vt:lpstr>MS PGothic</vt:lpstr>
      <vt:lpstr>AdvOT1ef757c0</vt:lpstr>
      <vt:lpstr>AdvOT1ef757c0+20</vt:lpstr>
      <vt:lpstr>AdvOTd3a5f740</vt:lpstr>
      <vt:lpstr>AdvPSA35D</vt:lpstr>
      <vt:lpstr>AdvPSA35F</vt:lpstr>
      <vt:lpstr>AdvPSA88A</vt:lpstr>
      <vt:lpstr>Aptos</vt:lpstr>
      <vt:lpstr>Arial</vt:lpstr>
      <vt:lpstr>Arial </vt:lpstr>
      <vt:lpstr>Arial Narrow</vt:lpstr>
      <vt:lpstr>Arial Rounded MT Bold</vt:lpstr>
      <vt:lpstr>Arial Unicode MS</vt:lpstr>
      <vt:lpstr>Britannic Bold</vt:lpstr>
      <vt:lpstr>Calibri</vt:lpstr>
      <vt:lpstr>Calibri Light</vt:lpstr>
      <vt:lpstr>Cambria</vt:lpstr>
      <vt:lpstr>Comic Sans MS</vt:lpstr>
      <vt:lpstr>ElsevierGulliver</vt:lpstr>
      <vt:lpstr>Helvetica</vt:lpstr>
      <vt:lpstr>Lato-Italic</vt:lpstr>
      <vt:lpstr>Lato-Regular</vt:lpstr>
      <vt:lpstr>MIBOH G+ Adv O Tf 2586c 63</vt:lpstr>
      <vt:lpstr>Monotype Sorts</vt:lpstr>
      <vt:lpstr>system-ui</vt:lpstr>
      <vt:lpstr>Times</vt:lpstr>
      <vt:lpstr>Times New Roman</vt:lpstr>
      <vt:lpstr>Wingdings</vt:lpstr>
      <vt:lpstr>Wingdings 2</vt:lpstr>
      <vt:lpstr>Tema di Office</vt:lpstr>
      <vt:lpstr>HDOfficeLightV0</vt:lpstr>
      <vt:lpstr>Diapositiva</vt:lpstr>
      <vt:lpstr>Microsoft Excel Chart</vt:lpstr>
      <vt:lpstr>Grafico</vt:lpstr>
      <vt:lpstr>Fotografia di Photo Editor </vt:lpstr>
      <vt:lpstr>Presentazione standard di PowerPoint</vt:lpstr>
      <vt:lpstr>Presentazione standard di PowerPoint</vt:lpstr>
      <vt:lpstr>Prevalence, diagnosis and management of ear,  nose and throat comorbidities in asthma</vt:lpstr>
      <vt:lpstr>Fenotipi dell’asma (grave)</vt:lpstr>
      <vt:lpstr>Presentazione standard di PowerPoint</vt:lpstr>
      <vt:lpstr>Presentazione standard di PowerPoint</vt:lpstr>
      <vt:lpstr>Flogosi e rimodellamento delle vie aeree nell’asma</vt:lpstr>
      <vt:lpstr>Presentazione standard di PowerPoint</vt:lpstr>
      <vt:lpstr>Presentazione standard di PowerPoint</vt:lpstr>
      <vt:lpstr>Presentazione standard di PowerPoint</vt:lpstr>
      <vt:lpstr>Stepwise approach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Prevalenza di soggetti polisensibilizzati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Padova: Totale pollini concentrazione media giornaliera anno 2015  vs media anni 2005-2010</vt:lpstr>
      <vt:lpstr>Evoluzione periodica indice Alternaria </vt:lpstr>
      <vt:lpstr>Presentazione standard di PowerPoint</vt:lpstr>
      <vt:lpstr>Presentazione standard di PowerPoint</vt:lpstr>
      <vt:lpstr>Presentazione standard di PowerPoint</vt:lpstr>
      <vt:lpstr>Presentazione standard di PowerPoint</vt:lpstr>
      <vt:lpstr>Patologie professionali allergica : epidemiologia</vt:lpstr>
      <vt:lpstr>Presentazione standard di PowerPoint</vt:lpstr>
      <vt:lpstr>Presentazione standard di PowerPoint</vt:lpstr>
      <vt:lpstr>Presentazione standard di PowerPoint</vt:lpstr>
      <vt:lpstr>Presentazione standard di PowerPoint</vt:lpstr>
      <vt:lpstr>Presentazione standard di PowerPoint</vt:lpstr>
      <vt:lpstr>Flogosi rinosinusale come fattore di rischio per asma bronchiale</vt:lpstr>
      <vt:lpstr>Presentazione standard di PowerPoint</vt:lpstr>
      <vt:lpstr>Presentazione standard di PowerPoint</vt:lpstr>
      <vt:lpstr>Presentazione standard di PowerPoint</vt:lpstr>
      <vt:lpstr>Allergic Rhinitis Is the Strongest Predictor of Asthma</vt:lpstr>
      <vt:lpstr>The determinants of bronchial  hyperresponsiveness  in patients with allergic rhinitis</vt:lpstr>
      <vt:lpstr>The sensitization pattern differs according to rhinitis  and asthma multimorbidity in adults: the EGEA study </vt:lpstr>
      <vt:lpstr>Il rischio di sviluppare asma bronchiale è maggiore  nei soggetti rinitici allergici agli acari della polvere</vt:lpstr>
      <vt:lpstr>Presentazione standard di PowerPoint</vt:lpstr>
      <vt:lpstr>Presentazione standard di PowerPoint</vt:lpstr>
      <vt:lpstr>Presentazione standard di PowerPoint</vt:lpstr>
      <vt:lpstr>La Marcia Allergica.  Review: Current Insight into Atopic March</vt:lpstr>
      <vt:lpstr>Rostrum - The atopic march and atopic multimorbidity: Many trajectories, many pathways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Manifestazioni cliniche ASA Triad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Diagnostica Molecolare nomenclatura delle proteine</vt:lpstr>
      <vt:lpstr>Presentazione standard di PowerPoint</vt:lpstr>
      <vt:lpstr>Presentazione standard di PowerPoint</vt:lpstr>
      <vt:lpstr>Asma e Rinite </vt:lpstr>
      <vt:lpstr>Presentazione standard di PowerPoint</vt:lpstr>
      <vt:lpstr>Fattori di rischio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Coexisting Type 2 Inflammatory Diseases Can Add to the  Patient Overall Disease Burden</vt:lpstr>
      <vt:lpstr>Fattori di rischio che portano all’insorgenza di asma: allergeni</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Maria Angiola Crivellaro</cp:lastModifiedBy>
  <cp:revision>235</cp:revision>
  <cp:lastPrinted>2023-03-31T11:11:54Z</cp:lastPrinted>
  <dcterms:created xsi:type="dcterms:W3CDTF">2022-05-02T12:01:10Z</dcterms:created>
  <dcterms:modified xsi:type="dcterms:W3CDTF">2026-05-12T12:00:24Z</dcterms:modified>
</cp:coreProperties>
</file>