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4" r:id="rId4"/>
    <p:sldId id="257" r:id="rId5"/>
    <p:sldId id="269" r:id="rId6"/>
    <p:sldId id="259" r:id="rId7"/>
    <p:sldId id="267" r:id="rId8"/>
    <p:sldId id="266" r:id="rId9"/>
    <p:sldId id="258" r:id="rId10"/>
    <p:sldId id="268" r:id="rId11"/>
    <p:sldId id="260" r:id="rId12"/>
    <p:sldId id="265" r:id="rId13"/>
    <p:sldId id="262" r:id="rId14"/>
    <p:sldId id="2147483109" r:id="rId15"/>
  </p:sldIdLst>
  <p:sldSz cx="12192000" cy="6858000"/>
  <p:notesSz cx="6858000" cy="9144000"/>
  <p:custDataLst>
    <p:tags r:id="rId17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08"/>
    <p:restoredTop sz="74697"/>
  </p:normalViewPr>
  <p:slideViewPr>
    <p:cSldViewPr snapToGrid="0">
      <p:cViewPr varScale="1">
        <p:scale>
          <a:sx n="82" d="100"/>
          <a:sy n="82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5EEDF-B022-3C49-B884-DE45384FA81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D0E03-3546-DC49-A1ED-9D3B9A7A32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65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Buon pomeriggio a tutti. Ringrazio il Prof Senna per la bella opportunità e l’organizzazione del congresso per la parola data.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85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Kuo nel 2019 accoppia l’infiammazione e l’impairment funzionale </a:t>
            </a:r>
          </a:p>
          <a:p>
            <a:r>
              <a:rPr lang="it-IT" dirty="0"/>
              <a:t>E osserva che analizzando un gruppo di pazienti asmatici quelli </a:t>
            </a:r>
            <a:r>
              <a:rPr lang="it-IT" dirty="0" err="1"/>
              <a:t>comorbidi</a:t>
            </a:r>
            <a:r>
              <a:rPr lang="it-IT" dirty="0"/>
              <a:t> con rinite allergica presentavano </a:t>
            </a:r>
            <a:r>
              <a:rPr lang="it-IT" dirty="0" err="1"/>
              <a:t>biomarkatori</a:t>
            </a:r>
            <a:r>
              <a:rPr lang="it-IT" dirty="0"/>
              <a:t> di flogosi T2 più elevati e che questo non era semplicemente sommatorio cioè ho 2 </a:t>
            </a:r>
            <a:r>
              <a:rPr lang="it-IT" dirty="0" err="1"/>
              <a:t>mlattie</a:t>
            </a:r>
            <a:r>
              <a:rPr lang="it-IT" dirty="0"/>
              <a:t> T2 ho più flogosi T2  ma in un certo modo si associava a una riduzione maggiore degli stessi parametri che già soffrono sotto il peso della biomeccanica il FEV1 e i FEF.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851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 attenzione perché non tutto è oro quello che luccica.</a:t>
            </a:r>
          </a:p>
          <a:p>
            <a:r>
              <a:rPr lang="it-IT" dirty="0"/>
              <a:t>Esistono 2 forme di flogosi T2</a:t>
            </a:r>
          </a:p>
          <a:p>
            <a:r>
              <a:rPr lang="it-IT" dirty="0"/>
              <a:t>La flogosi T2 allergica che in certo modo ha la logica di un circolo vizioso </a:t>
            </a:r>
            <a:r>
              <a:rPr lang="it-IT" dirty="0" err="1"/>
              <a:t>monobinario</a:t>
            </a:r>
            <a:r>
              <a:rPr lang="it-IT" dirty="0"/>
              <a:t> che siamo in grado di spezzare  e per di più il naso a questa infiammazione è in qualche modo </a:t>
            </a:r>
            <a:r>
              <a:rPr lang="it-IT" dirty="0" err="1"/>
              <a:t>preprato</a:t>
            </a:r>
            <a:r>
              <a:rPr lang="it-IT" dirty="0"/>
              <a:t> tanto che nell’elegante studio istologico di </a:t>
            </a:r>
            <a:r>
              <a:rPr lang="it-IT" dirty="0" err="1"/>
              <a:t>Samites</a:t>
            </a:r>
            <a:r>
              <a:rPr lang="it-IT" dirty="0"/>
              <a:t> questi non mostra segni di rimodellamento quando </a:t>
            </a:r>
            <a:r>
              <a:rPr lang="it-IT" dirty="0" err="1"/>
              <a:t>interessanto</a:t>
            </a:r>
            <a:r>
              <a:rPr lang="it-IT" dirty="0"/>
              <a:t> da flogosi T2 allergica anche quando il polmone invece più sensibile si rimodella sotto i colpi di questa infiammazione.</a:t>
            </a:r>
          </a:p>
          <a:p>
            <a:endParaRPr lang="it-IT" dirty="0"/>
          </a:p>
          <a:p>
            <a:r>
              <a:rPr lang="it-IT" dirty="0"/>
              <a:t>Diversa è la flogosi T2 guidata </a:t>
            </a:r>
            <a:r>
              <a:rPr lang="it-IT" dirty="0" err="1"/>
              <a:t>dll’instabilità</a:t>
            </a:r>
            <a:r>
              <a:rPr lang="it-IT" dirty="0"/>
              <a:t> e dall’irascibilità della barriera epiteliale e degli eosinofili che vanno ad assediarla senza un preciso scopo iperattivi e </a:t>
            </a:r>
            <a:r>
              <a:rPr lang="it-IT" dirty="0" err="1"/>
              <a:t>immortalizzati</a:t>
            </a:r>
            <a:endParaRPr lang="it-IT" dirty="0"/>
          </a:p>
          <a:p>
            <a:r>
              <a:rPr lang="it-IT" dirty="0"/>
              <a:t>Teniamo sempre a mente questo per saper riconoscere due tipi di flogosi T2 con 2 profili di rischio e morbosità diversi.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08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Infine con questo vorrei unirmi al monito che ci arriva dalle linee guida ARIA</a:t>
            </a:r>
          </a:p>
          <a:p>
            <a:r>
              <a:rPr lang="it-IT" dirty="0"/>
              <a:t>Continuiamo a cercare l’asma nei pazienti con riniti persistenti moderato severe. E’ necessario oggi più che mai.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22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rinite è irritazione è ostruzione è infiammazione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145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B10A2-5A5C-E84C-8BFD-B82D96E3DE5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03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Cosa sappiamo della rinite allergica?</a:t>
            </a:r>
          </a:p>
          <a:p>
            <a:r>
              <a:rPr lang="it-IT" dirty="0"/>
              <a:t>Prima di tutto sappiamo che va saputa riconoscere in un piccolo universo di forme allergiche non allergiche e miste.</a:t>
            </a:r>
          </a:p>
          <a:p>
            <a:r>
              <a:rPr lang="it-IT" dirty="0"/>
              <a:t>E che anche dove la storia sia suggestiva di rinite allergica potremmo </a:t>
            </a:r>
            <a:r>
              <a:rPr lang="it-IT" dirty="0" err="1"/>
              <a:t>tovarci</a:t>
            </a:r>
            <a:r>
              <a:rPr lang="it-IT" dirty="0"/>
              <a:t> di fronte a una forma localizzata da indagare con challenge allergenici </a:t>
            </a:r>
            <a:r>
              <a:rPr lang="it-IT" dirty="0" err="1"/>
              <a:t>intranasali</a:t>
            </a:r>
            <a:r>
              <a:rPr lang="it-IT" dirty="0"/>
              <a:t>.</a:t>
            </a:r>
          </a:p>
          <a:p>
            <a:r>
              <a:rPr lang="it-IT" dirty="0"/>
              <a:t>Chi di voi pratica questo step diagnostico?</a:t>
            </a:r>
          </a:p>
          <a:p>
            <a:r>
              <a:rPr lang="it-IT" dirty="0"/>
              <a:t>La realtà è che la clinica è sempre regina.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88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Sappiamo che la rinite è una malattia ad alta prevalenza, solo in </a:t>
            </a:r>
            <a:r>
              <a:rPr lang="it-IT" dirty="0" err="1"/>
              <a:t>italia</a:t>
            </a:r>
            <a:r>
              <a:rPr lang="it-IT" dirty="0"/>
              <a:t> ne soffre il 20% della popolazione.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2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infine sappiamo che la rinite è un problema multidimensionale</a:t>
            </a:r>
          </a:p>
          <a:p>
            <a:r>
              <a:rPr lang="it-IT" dirty="0"/>
              <a:t>Perché ha </a:t>
            </a:r>
            <a:r>
              <a:rPr lang="it-IT" dirty="0" err="1"/>
              <a:t>un’impatto</a:t>
            </a:r>
            <a:r>
              <a:rPr lang="it-IT" dirty="0"/>
              <a:t> sulla qualità di vita dei nostri pazienti e sulle loro tasche</a:t>
            </a:r>
          </a:p>
          <a:p>
            <a:r>
              <a:rPr lang="it-IT" dirty="0"/>
              <a:t>Ma la cosa di cui dobbiamo parlare oggi è la sua associazione con l’asma</a:t>
            </a:r>
          </a:p>
          <a:p>
            <a:r>
              <a:rPr lang="it-IT" dirty="0"/>
              <a:t>Eh si perché un grande studio di popolazione ci dice che l’80% degli asmatici è </a:t>
            </a:r>
            <a:r>
              <a:rPr lang="it-IT" dirty="0" err="1"/>
              <a:t>comorbido</a:t>
            </a:r>
            <a:r>
              <a:rPr lang="it-IT" dirty="0"/>
              <a:t> con rinite e il 40% dei pazienti rinitici è </a:t>
            </a:r>
            <a:r>
              <a:rPr lang="it-IT" dirty="0" err="1"/>
              <a:t>comorbido</a:t>
            </a:r>
            <a:r>
              <a:rPr lang="it-IT" dirty="0"/>
              <a:t> con asma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90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 come fa la rinite ad associarsi all’asma? </a:t>
            </a:r>
          </a:p>
          <a:p>
            <a:r>
              <a:rPr lang="it-IT" dirty="0"/>
              <a:t>Seguiamo la pista della patologie delle vie aeree unite</a:t>
            </a:r>
          </a:p>
          <a:p>
            <a:r>
              <a:rPr lang="it-IT" dirty="0"/>
              <a:t>L’infiammazione nasale si associa a </a:t>
            </a:r>
            <a:r>
              <a:rPr lang="it-IT" dirty="0" err="1"/>
              <a:t>ipereattività</a:t>
            </a:r>
            <a:r>
              <a:rPr lang="it-IT" dirty="0"/>
              <a:t> bronchiale</a:t>
            </a:r>
          </a:p>
          <a:p>
            <a:r>
              <a:rPr lang="it-IT" dirty="0"/>
              <a:t>L’Ostruzione a un’alterata meccanica </a:t>
            </a:r>
            <a:r>
              <a:rPr lang="it-IT" dirty="0" err="1"/>
              <a:t>toraco</a:t>
            </a:r>
            <a:r>
              <a:rPr lang="it-IT" dirty="0"/>
              <a:t> polmonare</a:t>
            </a:r>
          </a:p>
          <a:p>
            <a:r>
              <a:rPr lang="it-IT" dirty="0"/>
              <a:t>E infine spesso le vie aeree superiori ed inferiori condividono anche il background biologico dell’infiammazione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64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Tiriamo fuori un po’ di prove a sostegno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57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“Questi studi mostrano che nei pazienti con rinite allergica può essere presente una iperreattività bronchiale anche subclinica: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più FREQUENTE rispetto alla popolazione generale e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più EVIDENTE durante l’esposizione allergenica guardate come si abbassa la soglia PC20 proporzionalmente al numero di sensibilizzazioni allergiche. 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qui voglio invitarvi a fare un’astrazione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meccanismo probabilmente non è unico ma se pensiamo alle fasi dell’infiammazione allergica più cicli di risposta acuta e tardiva espongono i bronchi a cosa? A mediatori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mastocitari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infiammazione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eosinofilica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 provocano irritazione dei riflessi naso-bronchiali e perdita della funzione di filtro del naso 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tutto porta alla riduzione della soglia bronchiale.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82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Passiamo alla biomeccanica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Il primo assunto è che l’infiammazione e l’ostruzione nasale cronica portino i nostri pazienti ad assumere una postura compensatoria in avanti in grado di favorire la depressione della regione toracica anteriore per favorire il flusso aereo attraverso la bocca.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Ma qual è il prezzo da pagare?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Dos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Santos e i suoi sono andati a ricercarlo e hanno visto che nei pazienti con rinite persistente moderato severa: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 Le MIP MEP e la SNIP sono ridotte insieme alla quota parte di volume toracico a volume corrente determinata dalle coste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 Questo si associa all’evidenza elettromiografica di un indebolimento della muscolatura respiratoria diaframma + accessori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 E determina prevalenza della quota addominale nella determinazione del volume toracico a volume corrente. 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Risultato? L’ostruzione nasale causa una respirazione orale forzata che porta a una ventilazione polmonare impropria a causa dell’affaticamento dei muscoli respiratori.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0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Una seconda prova del fatto che la rinite ha un impatto reale sulla patologia bronchiale viene da </a:t>
            </a:r>
            <a:r>
              <a:rPr lang="it-IT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Saranz</a:t>
            </a: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 i suoi collaboratori che ci porta un altro studio cross-</a:t>
            </a:r>
            <a:r>
              <a:rPr lang="it-IT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sectionale</a:t>
            </a: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elegante: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Sono stati analizzati 189 ragazzi tra 5 e 18 anni affetti da rinite secondo i criteri ARIA NON </a:t>
            </a:r>
            <a:r>
              <a:rPr lang="it-IT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clincamente</a:t>
            </a: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asmatici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Nel 22,2% di questi pazienti è stata evidenziata un’alterazione di almeno 1 parametro spirometrico 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Ponendo sul podio in prima posizione FEV1 e la ratio e subito a seguire i flussi espiratori forzati.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Inoltre questi colleghi hanno dimostrato che i pazienti con un più evidente danno nella funzione bronchiale erano quelli con rinite persistente moderato severa indipendentemente dallo stato di atopia.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Quindi tutti i tipi di rinite soprattutto se persistente e di grado moderato severa determinano delle alterazioni spirometriche subcliniche.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 dati suggeriscono che, in assenza di asma, l’impatto della rinite sulla funzione respiratoria sia una conseguenza intrinseca della condizione rinitica, indipendentemente dalla sua eziologia allergica o non allergica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D0E03-3546-DC49-A1ED-9D3B9A7A329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46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5FFFFF-C07F-EFEB-24FC-9A2D2A7C63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71C860-DC0F-14E9-AEC2-65CB811000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E88B40-CF07-7B17-A39B-E42EA1C7B3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D8146-2F28-DE40-A065-4AE161C5920A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6010AA-A972-018A-950E-9B3CA6D7C7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03B2D9-CE2D-B8B6-29BD-53971A3E8C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F124F0-E703-EE49-9734-69B4AA88BB4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6408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592C7-CDEC-0729-A5E7-249AFD621A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51E8FE-765F-271E-52E4-2A7473612E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0C45A5-DA19-4FE5-5D30-BC20E229B4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D9F7F6-30F9-1A47-9B78-FC04A372F412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46DEC1-65B2-5727-EACA-D84C99EED2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916F72-704E-FB57-B51A-1729A4462B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1A38A6-25A5-6644-942E-3932D260FD0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0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54FCB3F-D143-72AA-0CDA-671B5744A74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900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A2F832-F5F1-A5AC-C53F-84A31ED639B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28EDC4-A0C7-AA74-98DC-324FACE395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6D0C78-6863-C84B-AEF3-11CBC89E4C94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49C0FD-DA98-A585-6185-332D7729C1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F6A36F-0E35-F3C5-7B0C-5DD32240CB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963DCE-4CE8-A645-8157-5FEEF76F2AD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87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E9450-CA12-FA2D-45C1-35BA30F2E8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A3DF50-3BCD-DD85-2D43-D41F7FE7512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5016A1-7B92-E65C-465E-999DF2B8F3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35E3E1-7E3E-414A-BF4F-F12211A34147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75E4AF-30BE-2239-84DD-6E3AFBD27F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FDCD16-07B0-BF63-4B37-DDA373529F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AD0300-FDC1-5B45-97C5-2901CB282F7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5782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325DF-3FD6-A909-34CE-F42F8E80BB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E74917-B5A7-FD1D-EA04-D561BEC372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B838C2-3910-D7FD-504B-2A799903DD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CA762-EF9E-0441-99B6-D0FFFFC9312A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5A340E-8A13-B322-B004-0C8F4E5C3A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BE9872-9C67-0F2E-2572-7AD48EFA53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1E6AB9-9501-3043-ACA9-B444A63EEBC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0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2FFAED-4F10-3415-ED79-8CAD5860FC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0A3739-8994-0D5E-177A-008B5DFA56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FE03D4-97B5-C917-F3AA-B4377C4347E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A425FD-F96B-31D1-15F1-62E3F07E79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51AA10-864F-504D-A0B4-2C008D86B132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1637F6-A651-8BDD-A4C9-17C93DF568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3969B7-C254-CBB6-BEFA-3E0EC01A89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19A66C-174A-FB4F-832F-7121905E76C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98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0B6D3-2902-249D-E91E-2C998F4FBF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AEC3AF-5565-2EFA-7100-2460FB2BDD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4C0BA8-30FE-4D1C-5E15-3B1B87B1479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F1BDD2-CA5C-5E1B-76E1-961A0B231C5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D26611-B149-D3CD-D66E-AFB855177FF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65B274-D3E9-0011-C9D5-0E2F7CDC8C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D74885-F7E8-724E-9FD3-19FBA8DBF816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9B58D3E-3C14-75A2-2877-6406DA689C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92CC528-88A0-C0C4-AA7F-DE01B7FE1C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DC2A6C-B27C-0145-B698-717659084FE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33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BE53AC-AF8D-B84D-AE20-BCC5921CFC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4F20D7-FC38-0B1E-1357-D282D8FAF5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45EA56-F233-134E-BAE9-4351A1B1D62A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C4CA1C-3F96-6163-2597-9858C17ACD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EAA996-10DB-CC39-B12F-922719DCAF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C7EC6D-56FB-7449-A0A0-7AC2036CE3A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92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704CB-089A-16ED-5763-DDDCBAE35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BB19F4-A379-A341-83FA-9A9E937F76B5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765399-F7E9-6934-9096-3E4D780B8E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9BE2C7-E5B5-D819-2656-D07C36C48A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F4D9AB-E998-4343-A6D6-B32E2684D7F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3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E3F69-0E67-C104-4218-31BFF82A3E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F50E9F-E3AA-FC57-5F49-51EB7A409F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FC5771-B39B-2129-A2BB-6A233977F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4633C3-43DE-87FB-7EE2-03E3976621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66148D-D7BC-3243-A587-3ACE0C1D8A2D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35ABFC-CCD3-93C9-A126-8AD47F11F0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8DD533-FB3B-32FB-D23B-C400431F13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137485-ABE9-344C-A0EE-94A845959FA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9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403E41-C156-6CC6-C755-D27513C0D2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E9D6C3-94CF-4D3B-0C3D-65B41136A4F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C92C11-9304-C72A-BAAA-F7340E156E1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01B7AA-67FB-B1EF-E710-02B0F1605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8C1119-4036-CA41-AB4C-F11236EAD126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BAB7DE-9B8E-2756-BC4E-DA99EE3647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67E9A9-537A-AEB7-5DFD-42F68D83B2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5F4F5F-FD9C-5443-8241-05792EFB233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43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385E44A-567D-716C-3B97-198610C95B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DE457F-849B-54C5-0A01-76D55F79A8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F7A05B-CA2C-8EA6-B128-F7F3679B2B2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2712ECC9-A961-E142-8F51-F19907C5C215}" type="datetime1">
              <a:rPr lang="it-IT"/>
              <a:pPr lvl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7FABF1-9752-19AC-572E-C2ACDAD390A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1319B-99DC-B130-D468-B2F2DFFA16C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3E0C279-EB76-804C-A6C9-9BC0C75E6EAC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>
            <a:extLst>
              <a:ext uri="{FF2B5EF4-FFF2-40B4-BE49-F238E27FC236}">
                <a16:creationId xmlns:a16="http://schemas.microsoft.com/office/drawing/2014/main" id="{55DCD474-E8AE-56F2-1C60-2650E4CEC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1107FD58-8A06-FB96-B6B5-022DBE4C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" r="126" b="-1"/>
          <a:stretch>
            <a:fillRect/>
          </a:stretch>
        </p:blipFill>
        <p:spPr>
          <a:xfrm>
            <a:off x="0" y="9"/>
            <a:ext cx="12188952" cy="50449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1">
            <a:extLst>
              <a:ext uri="{FF2B5EF4-FFF2-40B4-BE49-F238E27FC236}">
                <a16:creationId xmlns:a16="http://schemas.microsoft.com/office/drawing/2014/main" id="{35AC04B6-91C3-37F2-446D-C3E99735A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flipH="1">
            <a:off x="5125019" y="0"/>
            <a:ext cx="7066976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3CC897C-5074-49DD-8C65-6AF52590E68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31716" y="5044964"/>
            <a:ext cx="9650275" cy="1872033"/>
          </a:xfrm>
        </p:spPr>
        <p:txBody>
          <a:bodyPr>
            <a:noAutofit/>
          </a:bodyPr>
          <a:lstStyle/>
          <a:p>
            <a:pPr lvl="0"/>
            <a:r>
              <a:rPr lang="it-IT" sz="4400" dirty="0"/>
              <a:t>Rinite allergica e impatto </a:t>
            </a:r>
            <a:br>
              <a:rPr lang="it-IT" sz="4400" dirty="0"/>
            </a:br>
            <a:r>
              <a:rPr lang="it-IT" sz="4400" dirty="0"/>
              <a:t>sulla funzione respiratoria: </a:t>
            </a:r>
            <a:br>
              <a:rPr lang="it-IT" sz="4400" dirty="0"/>
            </a:br>
            <a:r>
              <a:rPr lang="it-IT" sz="4400" dirty="0"/>
              <a:t>più che un problema nasale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15D5208C-78DC-BEC5-9B6B-031BED5D7C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92662" y="5162958"/>
            <a:ext cx="3896289" cy="1695033"/>
          </a:xfrm>
        </p:spPr>
        <p:txBody>
          <a:bodyPr>
            <a:noAutofit/>
          </a:bodyPr>
          <a:lstStyle/>
          <a:p>
            <a:pPr lvl="0">
              <a:lnSpc>
                <a:spcPct val="70000"/>
              </a:lnSpc>
            </a:pPr>
            <a:r>
              <a:rPr lang="it-IT" sz="1600" b="1" dirty="0"/>
              <a:t>Edoardo Cataudella </a:t>
            </a:r>
          </a:p>
          <a:p>
            <a:pPr lvl="0">
              <a:lnSpc>
                <a:spcPct val="70000"/>
              </a:lnSpc>
            </a:pPr>
            <a:r>
              <a:rPr lang="it-IT" sz="1400" i="1" dirty="0" err="1"/>
              <a:t>Medical</a:t>
            </a:r>
            <a:r>
              <a:rPr lang="it-IT" sz="1400" i="1" dirty="0"/>
              <a:t> Doctor (MD)</a:t>
            </a:r>
            <a:endParaRPr lang="it-IT" sz="1400" dirty="0"/>
          </a:p>
          <a:p>
            <a:pPr lvl="0">
              <a:lnSpc>
                <a:spcPct val="70000"/>
              </a:lnSpc>
            </a:pPr>
            <a:r>
              <a:rPr lang="it-IT" sz="1400" i="1" dirty="0"/>
              <a:t>Master degree in Rare </a:t>
            </a:r>
            <a:r>
              <a:rPr lang="it-IT" sz="1400" i="1" dirty="0" err="1"/>
              <a:t>Diseases</a:t>
            </a:r>
            <a:endParaRPr lang="it-IT" sz="1400" dirty="0"/>
          </a:p>
          <a:p>
            <a:pPr lvl="0">
              <a:lnSpc>
                <a:spcPct val="70000"/>
              </a:lnSpc>
            </a:pPr>
            <a:r>
              <a:rPr lang="it-IT" sz="1400" i="1" dirty="0" err="1"/>
              <a:t>Specialist</a:t>
            </a:r>
            <a:r>
              <a:rPr lang="it-IT" sz="1400" i="1" dirty="0"/>
              <a:t> in </a:t>
            </a:r>
            <a:r>
              <a:rPr lang="it-IT" sz="1400" i="1" dirty="0" err="1"/>
              <a:t>Allergy</a:t>
            </a:r>
            <a:r>
              <a:rPr lang="it-IT" sz="1400" i="1" dirty="0"/>
              <a:t> and Clinical </a:t>
            </a:r>
            <a:r>
              <a:rPr lang="it-IT" sz="1400" i="1" dirty="0" err="1"/>
              <a:t>Immunology</a:t>
            </a:r>
            <a:endParaRPr lang="it-IT" sz="1400" dirty="0"/>
          </a:p>
          <a:p>
            <a:pPr lvl="0">
              <a:lnSpc>
                <a:spcPct val="70000"/>
              </a:lnSpc>
            </a:pPr>
            <a:r>
              <a:rPr lang="it-IT" sz="1400" i="1" dirty="0" err="1"/>
              <a:t>Research</a:t>
            </a:r>
            <a:r>
              <a:rPr lang="it-IT" sz="1400" i="1" dirty="0"/>
              <a:t> </a:t>
            </a:r>
            <a:r>
              <a:rPr lang="it-IT" sz="1400" i="1" dirty="0" err="1"/>
              <a:t>fellowship</a:t>
            </a:r>
            <a:r>
              <a:rPr lang="it-IT" sz="1400" i="1" dirty="0"/>
              <a:t> in Rare </a:t>
            </a:r>
            <a:r>
              <a:rPr lang="it-IT" sz="1400" i="1" dirty="0" err="1"/>
              <a:t>Diseases</a:t>
            </a:r>
            <a:endParaRPr lang="it-IT" sz="1400" dirty="0"/>
          </a:p>
          <a:p>
            <a:pPr>
              <a:lnSpc>
                <a:spcPct val="70000"/>
              </a:lnSpc>
            </a:pPr>
            <a:r>
              <a:rPr lang="it-IT" sz="1400" i="1" dirty="0"/>
              <a:t>University of Florence</a:t>
            </a:r>
          </a:p>
          <a:p>
            <a:pPr lvl="0">
              <a:lnSpc>
                <a:spcPct val="70000"/>
              </a:lnSpc>
            </a:pPr>
            <a:endParaRPr lang="it-IT" sz="1400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0">
            <a:extLst>
              <a:ext uri="{FF2B5EF4-FFF2-40B4-BE49-F238E27FC236}">
                <a16:creationId xmlns:a16="http://schemas.microsoft.com/office/drawing/2014/main" id="{94268869-5A61-F27B-7D8F-FEBA21A59C12}"/>
              </a:ext>
            </a:extLst>
          </p:cNvPr>
          <p:cNvSpPr txBox="1"/>
          <p:nvPr/>
        </p:nvSpPr>
        <p:spPr>
          <a:xfrm>
            <a:off x="1254871" y="34279"/>
            <a:ext cx="9682257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Biological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Impact of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Allergic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on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Lung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Function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dirty="0">
                <a:highlight>
                  <a:srgbClr val="FFFF00"/>
                </a:highlight>
              </a:rPr>
              <a:t>Kuo et al. 2019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  <p:pic>
        <p:nvPicPr>
          <p:cNvPr id="9" name="Immagine 8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57CAD3F5-2C87-262A-9349-D9A5B069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38" t="16064" r="49890" b="26645"/>
          <a:stretch>
            <a:fillRect/>
          </a:stretch>
        </p:blipFill>
        <p:spPr>
          <a:xfrm>
            <a:off x="7105334" y="3744117"/>
            <a:ext cx="4788089" cy="2917741"/>
          </a:xfrm>
          <a:prstGeom prst="rect">
            <a:avLst/>
          </a:prstGeom>
        </p:spPr>
      </p:pic>
      <p:pic>
        <p:nvPicPr>
          <p:cNvPr id="10" name="Immagine 9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564CCA3F-07FC-9AE4-8B41-E44C3783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1" t="16049" r="73737" b="25198"/>
          <a:stretch>
            <a:fillRect/>
          </a:stretch>
        </p:blipFill>
        <p:spPr>
          <a:xfrm>
            <a:off x="622379" y="3744118"/>
            <a:ext cx="4611990" cy="310544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9597C8E-0A6A-6879-848D-C9016CFAB462}"/>
              </a:ext>
            </a:extLst>
          </p:cNvPr>
          <p:cNvSpPr txBox="1"/>
          <p:nvPr/>
        </p:nvSpPr>
        <p:spPr>
          <a:xfrm>
            <a:off x="2715077" y="5121457"/>
            <a:ext cx="1791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FEV1 −8% </a:t>
            </a:r>
            <a:r>
              <a:rPr lang="it-IT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pred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B544018-B8BE-048E-5088-699FDA17ABCE}"/>
              </a:ext>
            </a:extLst>
          </p:cNvPr>
          <p:cNvSpPr txBox="1"/>
          <p:nvPr/>
        </p:nvSpPr>
        <p:spPr>
          <a:xfrm>
            <a:off x="9315217" y="5334450"/>
            <a:ext cx="2419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FEF25–75 −16% </a:t>
            </a:r>
            <a:r>
              <a:rPr lang="it-IT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pred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C029C9F-6D6B-48D4-EC72-8605B364C0CB}"/>
              </a:ext>
            </a:extLst>
          </p:cNvPr>
          <p:cNvSpPr/>
          <p:nvPr/>
        </p:nvSpPr>
        <p:spPr>
          <a:xfrm>
            <a:off x="2008681" y="4946752"/>
            <a:ext cx="584616" cy="729340"/>
          </a:xfrm>
          <a:prstGeom prst="ellipse">
            <a:avLst/>
          </a:prstGeom>
          <a:noFill/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4D6CCC3B-0C71-705E-5977-1B9482BF85A3}"/>
              </a:ext>
            </a:extLst>
          </p:cNvPr>
          <p:cNvSpPr/>
          <p:nvPr/>
        </p:nvSpPr>
        <p:spPr>
          <a:xfrm>
            <a:off x="8671806" y="5209078"/>
            <a:ext cx="584616" cy="729340"/>
          </a:xfrm>
          <a:prstGeom prst="ellipse">
            <a:avLst/>
          </a:prstGeom>
          <a:noFill/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 descr="Immagine che contiene simbolo, logo, Elementi grafici, clipart&#10;&#10;Il contenuto generato dall'IA potrebbe non essere corretto.">
            <a:extLst>
              <a:ext uri="{FF2B5EF4-FFF2-40B4-BE49-F238E27FC236}">
                <a16:creationId xmlns:a16="http://schemas.microsoft.com/office/drawing/2014/main" id="{FB85A970-3859-0F00-F805-3737E2DAA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576" y="3848455"/>
            <a:ext cx="2089963" cy="2089963"/>
          </a:xfrm>
          <a:prstGeom prst="rect">
            <a:avLst/>
          </a:prstGeom>
        </p:spPr>
      </p:pic>
      <p:pic>
        <p:nvPicPr>
          <p:cNvPr id="31" name="Immagine 30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01627AD6-F2CC-7897-DE87-702C46A0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16" t="15923" r="3121" b="26877"/>
          <a:stretch>
            <a:fillRect/>
          </a:stretch>
        </p:blipFill>
        <p:spPr>
          <a:xfrm>
            <a:off x="6763676" y="570350"/>
            <a:ext cx="4734005" cy="2917742"/>
          </a:xfrm>
          <a:prstGeom prst="rect">
            <a:avLst/>
          </a:prstGeom>
        </p:spPr>
      </p:pic>
      <p:pic>
        <p:nvPicPr>
          <p:cNvPr id="32" name="Immagine 31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FBCB6018-D2AD-DD81-89DD-E937CF95A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13" t="16040" r="26269" b="25633"/>
          <a:stretch>
            <a:fillRect/>
          </a:stretch>
        </p:blipFill>
        <p:spPr>
          <a:xfrm>
            <a:off x="623748" y="570350"/>
            <a:ext cx="4703058" cy="310544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0F4C1C7-14BB-161D-CD32-903FE9084E6D}"/>
              </a:ext>
            </a:extLst>
          </p:cNvPr>
          <p:cNvSpPr txBox="1"/>
          <p:nvPr/>
        </p:nvSpPr>
        <p:spPr>
          <a:xfrm>
            <a:off x="2549489" y="1486752"/>
            <a:ext cx="173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FeNO</a:t>
            </a:r>
            <a:r>
              <a:rPr lang="it-IT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+21 ppb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71A39C0-641D-71E0-B3C6-CECD8CF257C1}"/>
              </a:ext>
            </a:extLst>
          </p:cNvPr>
          <p:cNvSpPr txBox="1"/>
          <p:nvPr/>
        </p:nvSpPr>
        <p:spPr>
          <a:xfrm>
            <a:off x="8897010" y="1399205"/>
            <a:ext cx="223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Eos +148 </a:t>
            </a:r>
            <a:r>
              <a:rPr lang="it-IT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cells</a:t>
            </a:r>
            <a:r>
              <a:rPr lang="it-IT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/µL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C391086A-4636-2BDE-385B-77A0854F3C8C}"/>
              </a:ext>
            </a:extLst>
          </p:cNvPr>
          <p:cNvSpPr/>
          <p:nvPr/>
        </p:nvSpPr>
        <p:spPr>
          <a:xfrm>
            <a:off x="8337017" y="1186724"/>
            <a:ext cx="584616" cy="729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992A940E-FA9C-8643-A3C6-1D27139FE283}"/>
              </a:ext>
            </a:extLst>
          </p:cNvPr>
          <p:cNvSpPr/>
          <p:nvPr/>
        </p:nvSpPr>
        <p:spPr>
          <a:xfrm>
            <a:off x="1953719" y="1294154"/>
            <a:ext cx="584616" cy="729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3F9B3703-902A-7711-54B0-05CC077F76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67" t="6056" r="16366" b="15206"/>
          <a:stretch>
            <a:fillRect/>
          </a:stretch>
        </p:blipFill>
        <p:spPr>
          <a:xfrm>
            <a:off x="5153295" y="581708"/>
            <a:ext cx="1396804" cy="163499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63EA6AC-3E2D-8E9E-D220-046EBB4FB472}"/>
              </a:ext>
            </a:extLst>
          </p:cNvPr>
          <p:cNvSpPr txBox="1"/>
          <p:nvPr/>
        </p:nvSpPr>
        <p:spPr>
          <a:xfrm>
            <a:off x="5515894" y="2284676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UP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F0302B7-5155-CD82-21F0-63909814E3AB}"/>
              </a:ext>
            </a:extLst>
          </p:cNvPr>
          <p:cNvSpPr txBox="1"/>
          <p:nvPr/>
        </p:nvSpPr>
        <p:spPr>
          <a:xfrm>
            <a:off x="5296511" y="5457980"/>
            <a:ext cx="145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180101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A7A77E2C-CE93-4DC5-3070-6F667D1A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5244" cy="68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2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DD486088-483D-736F-CE3D-59A9A6C8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83"/>
            <a:ext cx="7772400" cy="1230035"/>
          </a:xfrm>
          <a:prstGeom prst="rect">
            <a:avLst/>
          </a:prstGeom>
        </p:spPr>
      </p:pic>
      <p:pic>
        <p:nvPicPr>
          <p:cNvPr id="7" name="Immagine 6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D43F072C-5EE4-CB35-118B-5529704824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617" y="1150174"/>
            <a:ext cx="6786148" cy="5673243"/>
          </a:xfrm>
          <a:prstGeom prst="rect">
            <a:avLst/>
          </a:prstGeom>
        </p:spPr>
      </p:pic>
      <p:pic>
        <p:nvPicPr>
          <p:cNvPr id="9" name="Immagine 8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E15C1A95-DF63-82D3-E851-D47CCD434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33082"/>
            <a:ext cx="5804214" cy="2598573"/>
          </a:xfrm>
          <a:prstGeom prst="rect">
            <a:avLst/>
          </a:prstGeom>
        </p:spPr>
      </p:pic>
      <p:sp>
        <p:nvSpPr>
          <p:cNvPr id="3" name="Freccia giù 2">
            <a:extLst>
              <a:ext uri="{FF2B5EF4-FFF2-40B4-BE49-F238E27FC236}">
                <a16:creationId xmlns:a16="http://schemas.microsoft.com/office/drawing/2014/main" id="{0B4E938D-6ABC-FDE7-EE29-6739D32B07CE}"/>
              </a:ext>
            </a:extLst>
          </p:cNvPr>
          <p:cNvSpPr/>
          <p:nvPr/>
        </p:nvSpPr>
        <p:spPr>
          <a:xfrm>
            <a:off x="10542494" y="264105"/>
            <a:ext cx="484632" cy="978408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C12E36F-C7F6-ABA1-7B79-0FBF8251A819}"/>
              </a:ext>
            </a:extLst>
          </p:cNvPr>
          <p:cNvSpPr/>
          <p:nvPr/>
        </p:nvSpPr>
        <p:spPr>
          <a:xfrm>
            <a:off x="3186953" y="2733082"/>
            <a:ext cx="2514600" cy="2598573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0">
            <a:extLst>
              <a:ext uri="{FF2B5EF4-FFF2-40B4-BE49-F238E27FC236}">
                <a16:creationId xmlns:a16="http://schemas.microsoft.com/office/drawing/2014/main" id="{AEB536FA-B6FA-F7A2-9C6A-818EF50B7A34}"/>
              </a:ext>
            </a:extLst>
          </p:cNvPr>
          <p:cNvSpPr txBox="1"/>
          <p:nvPr/>
        </p:nvSpPr>
        <p:spPr>
          <a:xfrm>
            <a:off x="3084986" y="0"/>
            <a:ext cx="6022028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Take Home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Messages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C08D5D-0C7B-24CF-4D7C-94A6DC6B9869}"/>
              </a:ext>
            </a:extLst>
          </p:cNvPr>
          <p:cNvSpPr txBox="1"/>
          <p:nvPr/>
        </p:nvSpPr>
        <p:spPr>
          <a:xfrm>
            <a:off x="699248" y="1424979"/>
            <a:ext cx="112955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b="1" i="0" dirty="0" err="1">
                <a:solidFill>
                  <a:srgbClr val="000000"/>
                </a:solidFill>
                <a:effectLst/>
              </a:rPr>
              <a:t>Allergic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not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merely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a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nasal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disease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it-IT" sz="2400" b="0" i="0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b="1" i="0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can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affect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the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lower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airways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through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BHR,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altered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breathing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mechanics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and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shared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inflammation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it-IT" sz="2400" b="0" i="0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b="1" i="0" dirty="0" err="1">
                <a:solidFill>
                  <a:srgbClr val="000000"/>
                </a:solidFill>
                <a:effectLst/>
              </a:rPr>
              <a:t>Persistent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/moderate-severe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deserves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lower-airway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assessment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,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even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without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overt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asthma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it-IT" sz="2400" b="0" i="0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b="1" i="0" dirty="0">
                <a:solidFill>
                  <a:srgbClr val="000000"/>
                </a:solidFill>
                <a:effectLst/>
              </a:rPr>
              <a:t>In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asthma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,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concomitant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allergic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identifies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a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higher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T2-burden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phenotype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with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worse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lung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function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.</a:t>
            </a:r>
            <a:endParaRPr lang="it-IT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336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54167D-7812-1F45-99A4-148E2CF97D6E}"/>
              </a:ext>
            </a:extLst>
          </p:cNvPr>
          <p:cNvSpPr txBox="1"/>
          <p:nvPr/>
        </p:nvSpPr>
        <p:spPr>
          <a:xfrm>
            <a:off x="457199" y="2608143"/>
            <a:ext cx="3545879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SOD Immunologia e Terapie Cellulari</a:t>
            </a:r>
          </a:p>
          <a:p>
            <a:r>
              <a:rPr lang="it-IT" sz="1600" dirty="0"/>
              <a:t>Prof.ssa Paola </a:t>
            </a:r>
            <a:r>
              <a:rPr lang="it-IT" sz="1600" dirty="0" err="1"/>
              <a:t>Parronchi</a:t>
            </a:r>
            <a:endParaRPr lang="it-IT" sz="1600" dirty="0"/>
          </a:p>
          <a:p>
            <a:r>
              <a:rPr lang="it-IT" sz="1600" dirty="0"/>
              <a:t>Prof. Francesco Liotta</a:t>
            </a:r>
          </a:p>
          <a:p>
            <a:r>
              <a:rPr lang="it-IT" sz="1600" dirty="0"/>
              <a:t>Dott. Gaetano Salvati</a:t>
            </a:r>
          </a:p>
          <a:p>
            <a:r>
              <a:rPr lang="it-IT" sz="1600" dirty="0"/>
              <a:t>Dott. Lorenzo Salvati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DC3A99-E076-294B-BD2D-67CE8B6B2B28}"/>
              </a:ext>
            </a:extLst>
          </p:cNvPr>
          <p:cNvSpPr txBox="1"/>
          <p:nvPr/>
        </p:nvSpPr>
        <p:spPr>
          <a:xfrm>
            <a:off x="2357120" y="4527494"/>
            <a:ext cx="3865221" cy="1569660"/>
          </a:xfrm>
          <a:prstGeom prst="rect">
            <a:avLst/>
          </a:prstGeom>
          <a:solidFill>
            <a:srgbClr val="EED8F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SOD </a:t>
            </a:r>
            <a:r>
              <a:rPr lang="it-IT" sz="1600" b="1" dirty="0" err="1"/>
              <a:t>Immunoallergologia</a:t>
            </a:r>
            <a:endParaRPr lang="it-IT" sz="1600" b="1" dirty="0"/>
          </a:p>
          <a:p>
            <a:r>
              <a:rPr lang="it-IT" sz="1600" dirty="0"/>
              <a:t>Prof. Lorenzo Cosmi</a:t>
            </a:r>
          </a:p>
          <a:p>
            <a:r>
              <a:rPr lang="it-IT" sz="1600" dirty="0"/>
              <a:t>Prof.ssa Alessandra Vultaggio</a:t>
            </a:r>
          </a:p>
          <a:p>
            <a:r>
              <a:rPr lang="it-IT" sz="1600" dirty="0"/>
              <a:t>Dott. Andrea </a:t>
            </a:r>
            <a:r>
              <a:rPr lang="it-IT" sz="1600" dirty="0" err="1"/>
              <a:t>Matucci</a:t>
            </a:r>
            <a:endParaRPr lang="it-IT" sz="1600" dirty="0"/>
          </a:p>
          <a:p>
            <a:r>
              <a:rPr lang="it-IT" sz="1600" dirty="0"/>
              <a:t>Dott. Oliviero Rossi</a:t>
            </a:r>
          </a:p>
          <a:p>
            <a:r>
              <a:rPr lang="it-IT" sz="1600" dirty="0"/>
              <a:t>Dott.ssa Ester Di Agosta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3AE520-A446-5349-96B9-20E1AD64705C}"/>
              </a:ext>
            </a:extLst>
          </p:cNvPr>
          <p:cNvSpPr txBox="1"/>
          <p:nvPr/>
        </p:nvSpPr>
        <p:spPr>
          <a:xfrm>
            <a:off x="4376156" y="2608143"/>
            <a:ext cx="2599836" cy="13234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Dottorandi e Borsisti</a:t>
            </a:r>
          </a:p>
          <a:p>
            <a:r>
              <a:rPr lang="it-IT" sz="1600" dirty="0"/>
              <a:t>Dott.ssa Margherita Perlato</a:t>
            </a:r>
          </a:p>
          <a:p>
            <a:r>
              <a:rPr lang="it-IT" sz="1600" dirty="0"/>
              <a:t>Dott. Emanuele Vivarelli</a:t>
            </a:r>
          </a:p>
          <a:p>
            <a:r>
              <a:rPr lang="it-IT" sz="1600" dirty="0"/>
              <a:t>Dott. Marco Del </a:t>
            </a:r>
            <a:r>
              <a:rPr lang="it-IT" sz="1600" dirty="0" err="1"/>
              <a:t>Carria</a:t>
            </a:r>
            <a:endParaRPr lang="it-IT" sz="1600" dirty="0"/>
          </a:p>
          <a:p>
            <a:r>
              <a:rPr lang="it-IT" sz="1600" dirty="0"/>
              <a:t>Dott. Edoardo Cataudella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049604-7822-DF45-B81C-CE89B7B4C9B5}"/>
              </a:ext>
            </a:extLst>
          </p:cNvPr>
          <p:cNvSpPr txBox="1"/>
          <p:nvPr/>
        </p:nvSpPr>
        <p:spPr>
          <a:xfrm>
            <a:off x="7202675" y="3671839"/>
            <a:ext cx="4207277" cy="2570866"/>
          </a:xfrm>
          <a:prstGeom prst="rect">
            <a:avLst/>
          </a:prstGeom>
          <a:solidFill>
            <a:srgbClr val="DEF85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it-IT" sz="4000" b="1" dirty="0"/>
          </a:p>
          <a:p>
            <a:pPr algn="ctr"/>
            <a:r>
              <a:rPr lang="it-IT" sz="4000" b="1" dirty="0"/>
              <a:t>Grazie per l’attenzione!</a:t>
            </a:r>
          </a:p>
          <a:p>
            <a:pPr algn="ctr"/>
            <a:r>
              <a:rPr lang="it-IT" sz="4000" b="1" dirty="0"/>
              <a:t> </a:t>
            </a:r>
          </a:p>
        </p:txBody>
      </p:sp>
      <p:pic>
        <p:nvPicPr>
          <p:cNvPr id="12" name="Immagine 11" descr="logo.jpg">
            <a:extLst>
              <a:ext uri="{FF2B5EF4-FFF2-40B4-BE49-F238E27FC236}">
                <a16:creationId xmlns:a16="http://schemas.microsoft.com/office/drawing/2014/main" id="{B54D06A6-AF83-1D4E-BB74-2A9C87C3E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9" y="210652"/>
            <a:ext cx="3769735" cy="18206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7BFE355-F1B6-A84B-99AD-ED286779D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5"/>
          <a:stretch/>
        </p:blipFill>
        <p:spPr>
          <a:xfrm>
            <a:off x="3944394" y="210653"/>
            <a:ext cx="3472192" cy="1435268"/>
          </a:xfrm>
          <a:prstGeom prst="rect">
            <a:avLst/>
          </a:prstGeom>
        </p:spPr>
      </p:pic>
      <p:pic>
        <p:nvPicPr>
          <p:cNvPr id="2" name="Immagine 1" descr="IMG_1701~photo.JPG">
            <a:extLst>
              <a:ext uri="{FF2B5EF4-FFF2-40B4-BE49-F238E27FC236}">
                <a16:creationId xmlns:a16="http://schemas.microsoft.com/office/drawing/2014/main" id="{D3A1E469-319D-3596-EF76-11EE88E409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21" y="4177803"/>
            <a:ext cx="2199697" cy="21703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79706C-1773-44FF-92BE-1ACAD5F6E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879" y="453410"/>
            <a:ext cx="3114779" cy="20626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C84736-25C4-3289-CD1D-F3A643B32D92}"/>
              </a:ext>
            </a:extLst>
          </p:cNvPr>
          <p:cNvSpPr txBox="1"/>
          <p:nvPr/>
        </p:nvSpPr>
        <p:spPr>
          <a:xfrm>
            <a:off x="7587328" y="2609142"/>
            <a:ext cx="3545879" cy="830997"/>
          </a:xfrm>
          <a:prstGeom prst="rect">
            <a:avLst/>
          </a:prstGeom>
          <a:solidFill>
            <a:srgbClr val="E4018C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Unità di Allergologia e Immunologia</a:t>
            </a:r>
          </a:p>
          <a:p>
            <a:r>
              <a:rPr lang="it-IT" sz="1600" dirty="0"/>
              <a:t>Prof. Gian Enrico Senna</a:t>
            </a:r>
          </a:p>
          <a:p>
            <a:r>
              <a:rPr lang="it-IT" sz="1600" dirty="0"/>
              <a:t>Dott. Edoardo Cataudella</a:t>
            </a:r>
          </a:p>
        </p:txBody>
      </p:sp>
    </p:spTree>
    <p:extLst>
      <p:ext uri="{BB962C8B-B14F-4D97-AF65-F5344CB8AC3E}">
        <p14:creationId xmlns:p14="http://schemas.microsoft.com/office/powerpoint/2010/main" val="279877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0">
            <a:extLst>
              <a:ext uri="{FF2B5EF4-FFF2-40B4-BE49-F238E27FC236}">
                <a16:creationId xmlns:a16="http://schemas.microsoft.com/office/drawing/2014/main" id="{81047445-7640-A563-B2AB-B397B1A8A9B4}"/>
              </a:ext>
            </a:extLst>
          </p:cNvPr>
          <p:cNvSpPr txBox="1"/>
          <p:nvPr/>
        </p:nvSpPr>
        <p:spPr>
          <a:xfrm>
            <a:off x="1477102" y="0"/>
            <a:ext cx="9432635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Allergic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: First </a:t>
            </a: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thing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 First make the </a:t>
            </a: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right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 </a:t>
            </a: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Diagnosis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!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B2C3D13-5D2C-3E86-A637-FD842966CE86}"/>
              </a:ext>
            </a:extLst>
          </p:cNvPr>
          <p:cNvGrpSpPr/>
          <p:nvPr/>
        </p:nvGrpSpPr>
        <p:grpSpPr>
          <a:xfrm>
            <a:off x="1807700" y="577920"/>
            <a:ext cx="7615727" cy="6066648"/>
            <a:chOff x="1807700" y="577920"/>
            <a:chExt cx="7615727" cy="6066648"/>
          </a:xfrm>
        </p:grpSpPr>
        <p:pic>
          <p:nvPicPr>
            <p:cNvPr id="6" name="Immagine 5" descr="Immagine che contiene testo, diagramma, linea, Piano&#10;&#10;Il contenuto generato dall'IA potrebbe non essere corretto.">
              <a:extLst>
                <a:ext uri="{FF2B5EF4-FFF2-40B4-BE49-F238E27FC236}">
                  <a16:creationId xmlns:a16="http://schemas.microsoft.com/office/drawing/2014/main" id="{A8A3CC35-A595-5C48-FB2A-8B6067EB3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15458" y="577920"/>
              <a:ext cx="6607969" cy="2981142"/>
            </a:xfrm>
            <a:prstGeom prst="rect">
              <a:avLst/>
            </a:prstGeom>
          </p:spPr>
        </p:pic>
        <p:pic>
          <p:nvPicPr>
            <p:cNvPr id="12" name="Immagine 11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23F751A0-BEC0-8EBC-282A-EAE72782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7700" y="3160611"/>
              <a:ext cx="4940300" cy="3483957"/>
            </a:xfrm>
            <a:prstGeom prst="rect">
              <a:avLst/>
            </a:prstGeom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AF5F12C6-9C4B-EA54-1004-93E0BC68E59A}"/>
              </a:ext>
            </a:extLst>
          </p:cNvPr>
          <p:cNvGrpSpPr/>
          <p:nvPr/>
        </p:nvGrpSpPr>
        <p:grpSpPr>
          <a:xfrm>
            <a:off x="9877142" y="2822057"/>
            <a:ext cx="2186553" cy="3919158"/>
            <a:chOff x="9877142" y="2822057"/>
            <a:chExt cx="2186553" cy="3919158"/>
          </a:xfrm>
        </p:grpSpPr>
        <p:pic>
          <p:nvPicPr>
            <p:cNvPr id="15" name="Immagine 14" descr="Immagine che contiene disegno, dipinto, illustrazione, Viso umano&#10;&#10;Il contenuto generato dall'IA potrebbe non essere corretto.">
              <a:extLst>
                <a:ext uri="{FF2B5EF4-FFF2-40B4-BE49-F238E27FC236}">
                  <a16:creationId xmlns:a16="http://schemas.microsoft.com/office/drawing/2014/main" id="{45A89118-3AC8-D9C5-A6BD-279239BD8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025" t="13271" r="9040"/>
            <a:stretch>
              <a:fillRect/>
            </a:stretch>
          </p:blipFill>
          <p:spPr>
            <a:xfrm>
              <a:off x="9877142" y="3257258"/>
              <a:ext cx="2186553" cy="348395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2FB3DF0-CB56-F016-366E-18316A92D3BE}"/>
                </a:ext>
              </a:extLst>
            </p:cNvPr>
            <p:cNvSpPr txBox="1"/>
            <p:nvPr/>
          </p:nvSpPr>
          <p:spPr>
            <a:xfrm>
              <a:off x="10132111" y="2822057"/>
              <a:ext cx="1676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highlight>
                    <a:srgbClr val="FFFF00"/>
                  </a:highlight>
                </a:rPr>
                <a:t>Clinical Features</a:t>
              </a:r>
            </a:p>
          </p:txBody>
        </p:sp>
      </p:grpSp>
      <p:pic>
        <p:nvPicPr>
          <p:cNvPr id="20" name="Segnaposto contenuto 4" descr="Immagine che contiene testo, schermata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E028534B-0325-D6AE-8503-FE68AD2CF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93419" y="3613762"/>
            <a:ext cx="3661959" cy="2491170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FBF2B1-A894-8643-5AA3-155BB4B9D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6" y="523220"/>
            <a:ext cx="2559856" cy="38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inical and Translational Allergy - Wiley Online Library">
            <a:extLst>
              <a:ext uri="{FF2B5EF4-FFF2-40B4-BE49-F238E27FC236}">
                <a16:creationId xmlns:a16="http://schemas.microsoft.com/office/drawing/2014/main" id="{21548D58-B023-E8EB-AAC1-93E52A1B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14" y="56356"/>
            <a:ext cx="1043284" cy="13679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C609DA-A2D8-0F8B-C0F9-19FE47A3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55" y="56356"/>
            <a:ext cx="6372225" cy="117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E51C2E-1290-ED48-FDE7-F28278CA7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2" y="1671145"/>
            <a:ext cx="7037539" cy="476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EA6F5A-93F4-6651-6505-EDFA019EA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616" y="942640"/>
            <a:ext cx="4379912" cy="549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ccia a sinistra 11">
            <a:extLst>
              <a:ext uri="{FF2B5EF4-FFF2-40B4-BE49-F238E27FC236}">
                <a16:creationId xmlns:a16="http://schemas.microsoft.com/office/drawing/2014/main" id="{AFB5746D-DEC5-7656-C5E4-A28B428637C6}"/>
              </a:ext>
            </a:extLst>
          </p:cNvPr>
          <p:cNvSpPr/>
          <p:nvPr/>
        </p:nvSpPr>
        <p:spPr>
          <a:xfrm>
            <a:off x="11469229" y="5561962"/>
            <a:ext cx="936104" cy="14401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Freccia a sinistra 11">
            <a:extLst>
              <a:ext uri="{FF2B5EF4-FFF2-40B4-BE49-F238E27FC236}">
                <a16:creationId xmlns:a16="http://schemas.microsoft.com/office/drawing/2014/main" id="{B4260020-ACCF-692F-E82E-9ABAF60C5E89}"/>
              </a:ext>
            </a:extLst>
          </p:cNvPr>
          <p:cNvSpPr/>
          <p:nvPr/>
        </p:nvSpPr>
        <p:spPr>
          <a:xfrm>
            <a:off x="11495834" y="2929120"/>
            <a:ext cx="936104" cy="14401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7C10B44-B13E-D70D-ED18-CBB01102996E}"/>
              </a:ext>
            </a:extLst>
          </p:cNvPr>
          <p:cNvSpPr/>
          <p:nvPr/>
        </p:nvSpPr>
        <p:spPr>
          <a:xfrm>
            <a:off x="7309617" y="2929120"/>
            <a:ext cx="563564" cy="4131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3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6">
            <a:extLst>
              <a:ext uri="{FF2B5EF4-FFF2-40B4-BE49-F238E27FC236}">
                <a16:creationId xmlns:a16="http://schemas.microsoft.com/office/drawing/2014/main" id="{EADE62E7-43E9-B9AD-7119-33537D6EA980}"/>
              </a:ext>
            </a:extLst>
          </p:cNvPr>
          <p:cNvSpPr txBox="1"/>
          <p:nvPr/>
        </p:nvSpPr>
        <p:spPr>
          <a:xfrm>
            <a:off x="1727410" y="414866"/>
            <a:ext cx="8944642" cy="33630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Allergic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rhinitis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a major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chronic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respiratory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disease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due to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its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-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prevalence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,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- impact on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quality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of life,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- impact on work/school performance and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productivity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,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-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economic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burden,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- links with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asthma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.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302A5E0C-8A9D-1BBA-0E4D-2E198388B9F5}"/>
              </a:ext>
            </a:extLst>
          </p:cNvPr>
          <p:cNvSpPr txBox="1"/>
          <p:nvPr/>
        </p:nvSpPr>
        <p:spPr>
          <a:xfrm>
            <a:off x="1477103" y="0"/>
            <a:ext cx="928468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Why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Allergic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 </a:t>
            </a: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is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 a </a:t>
            </a:r>
            <a:r>
              <a:rPr lang="it-IT" sz="28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problem</a:t>
            </a:r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?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084B8BC-D56C-AA83-8E16-4787F38A3A78}"/>
              </a:ext>
            </a:extLst>
          </p:cNvPr>
          <p:cNvSpPr/>
          <p:nvPr/>
        </p:nvSpPr>
        <p:spPr>
          <a:xfrm>
            <a:off x="1763268" y="3177669"/>
            <a:ext cx="2832142" cy="6896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7AEA406-CC1A-832D-EFBF-7505A1278955}"/>
              </a:ext>
            </a:extLst>
          </p:cNvPr>
          <p:cNvGrpSpPr/>
          <p:nvPr/>
        </p:nvGrpSpPr>
        <p:grpSpPr>
          <a:xfrm>
            <a:off x="196411" y="2956569"/>
            <a:ext cx="11192213" cy="3910396"/>
            <a:chOff x="196411" y="2956569"/>
            <a:chExt cx="11192213" cy="391039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7A3FDD2-78EF-A0E4-D505-85FDB2C7FE13}"/>
                </a:ext>
              </a:extLst>
            </p:cNvPr>
            <p:cNvGrpSpPr/>
            <p:nvPr/>
          </p:nvGrpSpPr>
          <p:grpSpPr>
            <a:xfrm>
              <a:off x="4805079" y="2956569"/>
              <a:ext cx="6583545" cy="3910396"/>
              <a:chOff x="4805079" y="2956569"/>
              <a:chExt cx="6583545" cy="3910396"/>
            </a:xfrm>
          </p:grpSpPr>
          <p:pic>
            <p:nvPicPr>
              <p:cNvPr id="9" name="Immagine 8" descr="Immagine che contiene Elementi grafici, schizzo, design, bianco e nero&#10;&#10;Il contenuto generato dall'IA potrebbe non essere corretto.">
                <a:extLst>
                  <a:ext uri="{FF2B5EF4-FFF2-40B4-BE49-F238E27FC236}">
                    <a16:creationId xmlns:a16="http://schemas.microsoft.com/office/drawing/2014/main" id="{6A3B4E7E-A327-09C5-0AEC-6A07AB476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938" t="19313" r="16112" b="23043"/>
              <a:stretch>
                <a:fillRect/>
              </a:stretch>
            </p:blipFill>
            <p:spPr>
              <a:xfrm>
                <a:off x="4805079" y="3620143"/>
                <a:ext cx="2832143" cy="2402592"/>
              </a:xfrm>
              <a:prstGeom prst="rect">
                <a:avLst/>
              </a:prstGeom>
            </p:spPr>
          </p:pic>
          <p:pic>
            <p:nvPicPr>
              <p:cNvPr id="11" name="Immagine 10" descr="Immagine che contiene schizzo, silhouette, design&#10;&#10;Il contenuto generato dall'IA potrebbe non essere corretto.">
                <a:extLst>
                  <a:ext uri="{FF2B5EF4-FFF2-40B4-BE49-F238E27FC236}">
                    <a16:creationId xmlns:a16="http://schemas.microsoft.com/office/drawing/2014/main" id="{2660CC72-5CDB-4D39-62B2-A0CE73BE1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425910" y="3920353"/>
                <a:ext cx="1962714" cy="1962714"/>
              </a:xfrm>
              <a:prstGeom prst="rect">
                <a:avLst/>
              </a:prstGeom>
            </p:spPr>
          </p:pic>
          <p:sp>
            <p:nvSpPr>
              <p:cNvPr id="12" name="Freccia curva 11">
                <a:extLst>
                  <a:ext uri="{FF2B5EF4-FFF2-40B4-BE49-F238E27FC236}">
                    <a16:creationId xmlns:a16="http://schemas.microsoft.com/office/drawing/2014/main" id="{131B0D66-10BE-990A-02C9-EF30A7DE1C59}"/>
                  </a:ext>
                </a:extLst>
              </p:cNvPr>
              <p:cNvSpPr/>
              <p:nvPr/>
            </p:nvSpPr>
            <p:spPr>
              <a:xfrm rot="2859683">
                <a:off x="7953649" y="3688676"/>
                <a:ext cx="1297409" cy="1285988"/>
              </a:xfrm>
              <a:prstGeom prst="ben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ccia curva 12">
                <a:extLst>
                  <a:ext uri="{FF2B5EF4-FFF2-40B4-BE49-F238E27FC236}">
                    <a16:creationId xmlns:a16="http://schemas.microsoft.com/office/drawing/2014/main" id="{3047024B-039C-57BE-CF69-C970C6B02947}"/>
                  </a:ext>
                </a:extLst>
              </p:cNvPr>
              <p:cNvSpPr/>
              <p:nvPr/>
            </p:nvSpPr>
            <p:spPr>
              <a:xfrm rot="13533179">
                <a:off x="7863918" y="4811866"/>
                <a:ext cx="1297409" cy="1285988"/>
              </a:xfrm>
              <a:prstGeom prst="ben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78F68A9-9F99-B160-D325-8D0ED65878A2}"/>
                  </a:ext>
                </a:extLst>
              </p:cNvPr>
              <p:cNvSpPr txBox="1"/>
              <p:nvPr/>
            </p:nvSpPr>
            <p:spPr>
              <a:xfrm>
                <a:off x="7929519" y="2956569"/>
                <a:ext cx="13500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800" dirty="0"/>
                  <a:t>80%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FB8BBFA-26B7-2F19-1362-A35C5FF8B724}"/>
                  </a:ext>
                </a:extLst>
              </p:cNvPr>
              <p:cNvSpPr txBox="1"/>
              <p:nvPr/>
            </p:nvSpPr>
            <p:spPr>
              <a:xfrm>
                <a:off x="7927328" y="6035968"/>
                <a:ext cx="13500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800" dirty="0"/>
                  <a:t>40%</a:t>
                </a: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EDBDC55-FFFC-FD88-9BAB-3562C15945E6}"/>
                </a:ext>
              </a:extLst>
            </p:cNvPr>
            <p:cNvSpPr txBox="1"/>
            <p:nvPr/>
          </p:nvSpPr>
          <p:spPr>
            <a:xfrm>
              <a:off x="196411" y="6109185"/>
              <a:ext cx="82770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Leynaert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B, et al. Association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between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asthma</a:t>
              </a:r>
              <a:r>
                <a:rPr lang="it-IT" sz="1400" dirty="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and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rhinitis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according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to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atopic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sensitization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in a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population-based</a:t>
              </a:r>
              <a:r>
                <a:rPr lang="it-IT" sz="1400" dirty="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study.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J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Allergy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Clin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 </a:t>
              </a:r>
              <a:r>
                <a:rPr lang="it-IT" sz="1400" dirty="0" err="1">
                  <a:solidFill>
                    <a:srgbClr val="000000"/>
                  </a:solidFill>
                  <a:effectLst/>
                  <a:latin typeface="Helvetica" pitchFamily="2" charset="0"/>
                </a:rPr>
                <a:t>Immunol</a:t>
              </a:r>
              <a:r>
                <a:rPr lang="it-IT" sz="14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. 2004;113:86-93</a:t>
              </a:r>
              <a:r>
                <a:rPr lang="it-IT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4B49E4-5473-37D9-4C4C-A91480433CF7}"/>
              </a:ext>
            </a:extLst>
          </p:cNvPr>
          <p:cNvSpPr txBox="1"/>
          <p:nvPr/>
        </p:nvSpPr>
        <p:spPr>
          <a:xfrm>
            <a:off x="3072982" y="426104"/>
            <a:ext cx="61009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“How can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rhinitis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affect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 the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lungs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?”</a:t>
            </a:r>
          </a:p>
          <a:p>
            <a:pPr algn="ctr"/>
            <a:r>
              <a:rPr lang="it-IT" sz="2800" b="1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Just follow the UAD track</a:t>
            </a:r>
            <a:endParaRPr lang="it-IT" sz="2800" b="1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AEE9E3-667F-FF4D-1467-24BB38DF6880}"/>
              </a:ext>
            </a:extLst>
          </p:cNvPr>
          <p:cNvSpPr txBox="1"/>
          <p:nvPr/>
        </p:nvSpPr>
        <p:spPr>
          <a:xfrm>
            <a:off x="2296266" y="4489650"/>
            <a:ext cx="7887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 err="1">
                <a:solidFill>
                  <a:srgbClr val="000000"/>
                </a:solidFill>
                <a:effectLst/>
              </a:rPr>
              <a:t>Shared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inflammation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→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lower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airway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dysfunction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46D252-BCC8-822B-CAFF-E335A53142D6}"/>
              </a:ext>
            </a:extLst>
          </p:cNvPr>
          <p:cNvSpPr txBox="1"/>
          <p:nvPr/>
        </p:nvSpPr>
        <p:spPr>
          <a:xfrm>
            <a:off x="2512311" y="2967335"/>
            <a:ext cx="697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 err="1">
                <a:solidFill>
                  <a:srgbClr val="000000"/>
                </a:solidFill>
                <a:effectLst/>
              </a:rPr>
              <a:t>Nasal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obstruction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→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altered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breathing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mechanics</a:t>
            </a: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3CA28B-A537-6D15-C582-DF1DC84FF5F5}"/>
              </a:ext>
            </a:extLst>
          </p:cNvPr>
          <p:cNvSpPr txBox="1"/>
          <p:nvPr/>
        </p:nvSpPr>
        <p:spPr>
          <a:xfrm>
            <a:off x="2268786" y="1675852"/>
            <a:ext cx="765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 err="1">
                <a:solidFill>
                  <a:srgbClr val="000000"/>
                </a:solidFill>
                <a:effectLst/>
              </a:rPr>
              <a:t>Nasal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inflammation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→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bronchial</a:t>
            </a:r>
            <a:r>
              <a:rPr lang="it-IT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000000"/>
                </a:solidFill>
                <a:effectLst/>
              </a:rPr>
              <a:t>hyperresponsiveness</a:t>
            </a:r>
            <a:endParaRPr lang="it-IT" sz="2400" dirty="0"/>
          </a:p>
        </p:txBody>
      </p:sp>
      <p:pic>
        <p:nvPicPr>
          <p:cNvPr id="2" name="Immagine 1" descr="Immagine che contiene schizzo, disegno, clipart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DF493EF2-41C5-4DD2-13FC-0B0601A46A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21356" b="24609"/>
          <a:stretch>
            <a:fillRect/>
          </a:stretch>
        </p:blipFill>
        <p:spPr>
          <a:xfrm>
            <a:off x="8588078" y="568411"/>
            <a:ext cx="3846499" cy="1799939"/>
          </a:xfrm>
          <a:prstGeom prst="rect">
            <a:avLst/>
          </a:prstGeom>
        </p:spPr>
      </p:pic>
      <p:pic>
        <p:nvPicPr>
          <p:cNvPr id="3" name="Immagine 2" descr="Immagine che contiene Carattere, logo, Elementi grafici, simbolo&#10;&#10;Il contenuto generato dall'IA potrebbe non essere corretto.">
            <a:extLst>
              <a:ext uri="{FF2B5EF4-FFF2-40B4-BE49-F238E27FC236}">
                <a16:creationId xmlns:a16="http://schemas.microsoft.com/office/drawing/2014/main" id="{F5C2E9B1-AF18-A27D-15D2-7B6E4CDC74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11873" b="21987"/>
          <a:stretch>
            <a:fillRect/>
          </a:stretch>
        </p:blipFill>
        <p:spPr>
          <a:xfrm>
            <a:off x="386702" y="2276012"/>
            <a:ext cx="2512813" cy="1661987"/>
          </a:xfrm>
          <a:prstGeom prst="rect">
            <a:avLst/>
          </a:prstGeom>
        </p:spPr>
      </p:pic>
      <p:pic>
        <p:nvPicPr>
          <p:cNvPr id="6" name="Immagine 5" descr="Immagine che contiene schizzo, clipart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E7B68F19-DEC7-377B-0CF5-985E4A39BB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3978" y="3426266"/>
            <a:ext cx="2222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iso umano, cappello, disegn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08FE5402-F91E-9CA6-285E-014CEF6E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86" y="675725"/>
            <a:ext cx="3558627" cy="4781906"/>
          </a:xfrm>
          <a:prstGeom prst="rect">
            <a:avLst/>
          </a:prstGeom>
        </p:spPr>
      </p:pic>
      <p:sp>
        <p:nvSpPr>
          <p:cNvPr id="6" name="CasellaDiTesto 10">
            <a:extLst>
              <a:ext uri="{FF2B5EF4-FFF2-40B4-BE49-F238E27FC236}">
                <a16:creationId xmlns:a16="http://schemas.microsoft.com/office/drawing/2014/main" id="{F5832F9A-5FF4-C7F1-E112-2CB66089F0AD}"/>
              </a:ext>
            </a:extLst>
          </p:cNvPr>
          <p:cNvSpPr txBox="1"/>
          <p:nvPr/>
        </p:nvSpPr>
        <p:spPr>
          <a:xfrm>
            <a:off x="4517019" y="5457631"/>
            <a:ext cx="315795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Can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You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Prove </a:t>
            </a:r>
            <a:r>
              <a:rPr lang="it-IT" sz="28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It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?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3076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0">
            <a:extLst>
              <a:ext uri="{FF2B5EF4-FFF2-40B4-BE49-F238E27FC236}">
                <a16:creationId xmlns:a16="http://schemas.microsoft.com/office/drawing/2014/main" id="{6325A198-49AA-5F2C-0ECE-858F2AE15540}"/>
              </a:ext>
            </a:extLst>
          </p:cNvPr>
          <p:cNvSpPr txBox="1"/>
          <p:nvPr/>
        </p:nvSpPr>
        <p:spPr>
          <a:xfrm>
            <a:off x="1254871" y="34279"/>
            <a:ext cx="9682257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Neuro-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functional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Impact of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Allergic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on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Lung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Function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06380CA-4C31-FE22-A18E-AD8BCA43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68" y="568576"/>
            <a:ext cx="6096000" cy="292387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BHR </a:t>
            </a:r>
            <a:r>
              <a:rPr lang="it-IT" altLang="en-US" sz="3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was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it-IT" altLang="en-US" sz="3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found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in </a:t>
            </a:r>
            <a:r>
              <a:rPr lang="it-IT" altLang="en-US" sz="3600" b="1" u="sng" dirty="0">
                <a:solidFill>
                  <a:srgbClr val="FFFF00"/>
                </a:solidFill>
                <a:latin typeface="Comic Sans MS" panose="030F0902030302020204" pitchFamily="66" charset="0"/>
              </a:rPr>
              <a:t>24%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to </a:t>
            </a:r>
            <a:r>
              <a:rPr lang="it-IT" altLang="en-US" sz="3600" b="1" u="sng" dirty="0">
                <a:solidFill>
                  <a:srgbClr val="FFFF00"/>
                </a:solidFill>
                <a:latin typeface="Comic Sans MS" panose="030F0902030302020204" pitchFamily="66" charset="0"/>
              </a:rPr>
              <a:t>40%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of </a:t>
            </a:r>
            <a:r>
              <a:rPr lang="it-IT" altLang="en-US" sz="3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patients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with </a:t>
            </a:r>
            <a:r>
              <a:rPr lang="it-IT" altLang="en-US" sz="3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active</a:t>
            </a:r>
            <a:r>
              <a:rPr lang="it-IT" altLang="en-US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it-IT" altLang="en-US" sz="3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rhinitis</a:t>
            </a:r>
            <a:endParaRPr lang="it-IT" altLang="en-US" sz="36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(In the general </a:t>
            </a:r>
            <a:r>
              <a:rPr lang="it-IT" altLang="en-US" sz="20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population</a:t>
            </a:r>
            <a:r>
              <a:rPr lang="it-IT" alt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 the BHR </a:t>
            </a:r>
            <a:r>
              <a:rPr lang="it-IT" altLang="en-US" sz="20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prevalence</a:t>
            </a:r>
            <a:r>
              <a:rPr lang="it-IT" alt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it-IT" altLang="en-US" sz="20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is</a:t>
            </a:r>
            <a:r>
              <a:rPr lang="it-IT" alt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 10-20%)</a:t>
            </a:r>
            <a:endParaRPr lang="it-IT" altLang="en-US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3D31D3B-6240-010B-BF00-72D99F306B45}"/>
              </a:ext>
            </a:extLst>
          </p:cNvPr>
          <p:cNvGrpSpPr/>
          <p:nvPr/>
        </p:nvGrpSpPr>
        <p:grpSpPr>
          <a:xfrm>
            <a:off x="123668" y="3668858"/>
            <a:ext cx="6531964" cy="2537879"/>
            <a:chOff x="1143000" y="2996952"/>
            <a:chExt cx="6781800" cy="2886068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595225C5-FA90-348A-D0EE-BF8624A05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6781800" cy="283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Di Lorenzo G. et al.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“ Non-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specific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airway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responsiveness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in mono-sensitive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Sicilian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patients</a:t>
              </a:r>
              <a:endParaRPr lang="it-IT" altLang="en-US" sz="1200" b="1" dirty="0"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with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allergic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rhinitis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: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its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relationship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to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total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serum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IgE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levels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and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blood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eosinophils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during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and out of the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pollen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season”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 err="1">
                  <a:latin typeface="Comic Sans MS" panose="030F0902030302020204" pitchFamily="66" charset="0"/>
                </a:rPr>
                <a:t>Clin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Exp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Allergy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1997; 27: 1052-59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en-US" sz="1200" b="1" dirty="0"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en-US" sz="1200" b="1" dirty="0"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en-US" sz="1200" b="1" dirty="0"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		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Ramsdale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EH et al.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200" b="1" dirty="0">
                  <a:latin typeface="Comic Sans MS" panose="030F0902030302020204" pitchFamily="66" charset="0"/>
                </a:rPr>
                <a:t>		“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Asymptomatic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bronchial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hyperresponsiveness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in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rhinitis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”			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J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Allergy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Clin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</a:t>
              </a:r>
              <a:r>
                <a:rPr lang="it-IT" altLang="en-US" sz="1200" b="1" dirty="0" err="1">
                  <a:latin typeface="Comic Sans MS" panose="030F0902030302020204" pitchFamily="66" charset="0"/>
                </a:rPr>
                <a:t>Immunol</a:t>
              </a:r>
              <a:r>
                <a:rPr lang="it-IT" altLang="en-US" sz="1200" b="1" dirty="0">
                  <a:latin typeface="Comic Sans MS" panose="030F0902030302020204" pitchFamily="66" charset="0"/>
                </a:rPr>
                <a:t> 1985; 75: 573-577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endParaRPr lang="it-IT" altLang="en-US" sz="1200" b="1" dirty="0"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en-US" sz="1200" b="1" dirty="0">
                <a:latin typeface="Comic Sans MS" panose="030F0902030302020204" pitchFamily="66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6F52CB5F-02BD-D9F5-36D0-256DAFFF7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2996952"/>
              <a:ext cx="838200" cy="1119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8" name="Picture 5" descr="fai031112cvl">
              <a:extLst>
                <a:ext uri="{FF2B5EF4-FFF2-40B4-BE49-F238E27FC236}">
                  <a16:creationId xmlns:a16="http://schemas.microsoft.com/office/drawing/2014/main" id="{1310091A-5C41-7476-9F46-BFA46236C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7400" y="4191000"/>
              <a:ext cx="8763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D3C24B5C-91BB-74C9-2FD6-082B4D76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50" y="483025"/>
            <a:ext cx="4970251" cy="12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3212FD5-2203-6B43-53E4-FF10CBE9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0796" y="3533747"/>
            <a:ext cx="464686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Nuvola 14">
            <a:extLst>
              <a:ext uri="{FF2B5EF4-FFF2-40B4-BE49-F238E27FC236}">
                <a16:creationId xmlns:a16="http://schemas.microsoft.com/office/drawing/2014/main" id="{7EB2C067-6D14-B84B-9A11-59AC6292B203}"/>
              </a:ext>
            </a:extLst>
          </p:cNvPr>
          <p:cNvSpPr/>
          <p:nvPr/>
        </p:nvSpPr>
        <p:spPr>
          <a:xfrm>
            <a:off x="7265945" y="1222720"/>
            <a:ext cx="4068129" cy="2269733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BHR </a:t>
            </a: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increases</a:t>
            </a: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during</a:t>
            </a: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the  </a:t>
            </a: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pollen</a:t>
            </a: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season in </a:t>
            </a: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allergic</a:t>
            </a: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rhinitic</a:t>
            </a:r>
            <a:r>
              <a:rPr lang="it-IT" alt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it-IT" alt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patients</a:t>
            </a:r>
            <a:endParaRPr lang="it-IT" altLang="en-US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7" name="Immagine 16" descr="Immagine che contiene schizzo, disegno, clipart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19CB6B6A-E561-DFAD-681B-490AD3537A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21356" b="24609"/>
          <a:stretch>
            <a:fillRect/>
          </a:stretch>
        </p:blipFill>
        <p:spPr>
          <a:xfrm>
            <a:off x="-286835" y="-184712"/>
            <a:ext cx="2670271" cy="11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8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0">
            <a:extLst>
              <a:ext uri="{FF2B5EF4-FFF2-40B4-BE49-F238E27FC236}">
                <a16:creationId xmlns:a16="http://schemas.microsoft.com/office/drawing/2014/main" id="{482FB3E5-3E70-DE0A-926D-FA8BE9CB35C5}"/>
              </a:ext>
            </a:extLst>
          </p:cNvPr>
          <p:cNvSpPr txBox="1"/>
          <p:nvPr/>
        </p:nvSpPr>
        <p:spPr>
          <a:xfrm>
            <a:off x="5717629" y="0"/>
            <a:ext cx="6022028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dirty="0" err="1">
                <a:solidFill>
                  <a:srgbClr val="000000"/>
                </a:solidFill>
                <a:highlight>
                  <a:srgbClr val="FFFF00"/>
                </a:highlight>
                <a:latin typeface="Aptos"/>
              </a:rPr>
              <a:t>Biom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echanical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Impact of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Allergic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on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Lung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Function</a:t>
            </a:r>
            <a:endParaRPr lang="it-IT" sz="2400" b="1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 err="1">
                <a:solidFill>
                  <a:srgbClr val="000000"/>
                </a:solidFill>
                <a:latin typeface="Aptos"/>
              </a:rPr>
              <a:t>Dos</a:t>
            </a:r>
            <a:r>
              <a:rPr lang="it-IT" sz="1600" dirty="0">
                <a:solidFill>
                  <a:srgbClr val="000000"/>
                </a:solidFill>
                <a:latin typeface="Aptos"/>
              </a:rPr>
              <a:t> Santos et al.2018</a:t>
            </a:r>
            <a:endParaRPr lang="it-IT" sz="160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10" name="Immagine 9" descr="Immagine che contiene testo, uomo, Carne, muscolo&#10;&#10;Il contenuto generato dall'IA potrebbe non essere corretto.">
            <a:extLst>
              <a:ext uri="{FF2B5EF4-FFF2-40B4-BE49-F238E27FC236}">
                <a16:creationId xmlns:a16="http://schemas.microsoft.com/office/drawing/2014/main" id="{C4D90DFE-6F01-15A4-543B-BFBA24C8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7629" cy="6858000"/>
          </a:xfrm>
          <a:prstGeom prst="rect">
            <a:avLst/>
          </a:prstGeom>
        </p:spPr>
      </p:pic>
      <p:pic>
        <p:nvPicPr>
          <p:cNvPr id="14" name="Immagine 13" descr="Immagine che contiene Carattere, logo, Elementi grafici, simbolo&#10;&#10;Il contenuto generato dall'IA potrebbe non essere corretto.">
            <a:extLst>
              <a:ext uri="{FF2B5EF4-FFF2-40B4-BE49-F238E27FC236}">
                <a16:creationId xmlns:a16="http://schemas.microsoft.com/office/drawing/2014/main" id="{D2F9579F-9945-3BFB-DA60-D2CF60A90A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11873" b="21987"/>
          <a:stretch>
            <a:fillRect/>
          </a:stretch>
        </p:blipFill>
        <p:spPr>
          <a:xfrm>
            <a:off x="10699531" y="-75292"/>
            <a:ext cx="1881705" cy="124456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E5D5EA-4D04-055A-3293-8A3EA11F536D}"/>
              </a:ext>
            </a:extLst>
          </p:cNvPr>
          <p:cNvSpPr txBox="1"/>
          <p:nvPr/>
        </p:nvSpPr>
        <p:spPr>
          <a:xfrm>
            <a:off x="5681771" y="1026938"/>
            <a:ext cx="6635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000000"/>
                </a:solidFill>
              </a:rPr>
              <a:t>Objective</a:t>
            </a:r>
            <a:endParaRPr lang="it-IT" b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</a:rPr>
              <a:t>I</a:t>
            </a:r>
            <a:r>
              <a:rPr lang="it-IT" dirty="0">
                <a:solidFill>
                  <a:srgbClr val="000000"/>
                </a:solidFill>
                <a:effectLst/>
              </a:rPr>
              <a:t>mpacts of moderate-severe </a:t>
            </a:r>
            <a:r>
              <a:rPr lang="it-IT" dirty="0" err="1">
                <a:solidFill>
                  <a:srgbClr val="000000"/>
                </a:solidFill>
                <a:effectLst/>
              </a:rPr>
              <a:t>persistent</a:t>
            </a:r>
            <a:r>
              <a:rPr lang="it-IT" dirty="0">
                <a:solidFill>
                  <a:srgbClr val="000000"/>
                </a:solidFill>
                <a:effectLst/>
              </a:rPr>
              <a:t> AR on </a:t>
            </a:r>
            <a:r>
              <a:rPr lang="it-IT" dirty="0" err="1">
                <a:solidFill>
                  <a:srgbClr val="000000"/>
                </a:solidFill>
                <a:effectLst/>
              </a:rPr>
              <a:t>chest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wall</a:t>
            </a:r>
            <a:r>
              <a:rPr lang="it-IT" dirty="0">
                <a:solidFill>
                  <a:srgbClr val="000000"/>
                </a:solidFill>
                <a:effectLst/>
              </a:rPr>
              <a:t> volume </a:t>
            </a:r>
            <a:r>
              <a:rPr lang="it-IT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</a:rPr>
              <a:t>and </a:t>
            </a:r>
            <a:r>
              <a:rPr lang="it-IT" dirty="0" err="1">
                <a:solidFill>
                  <a:srgbClr val="000000"/>
                </a:solidFill>
                <a:effectLst/>
              </a:rPr>
              <a:t>respiratory</a:t>
            </a:r>
            <a:r>
              <a:rPr lang="it-IT" dirty="0">
                <a:solidFill>
                  <a:srgbClr val="000000"/>
                </a:solidFill>
                <a:effectLst/>
              </a:rPr>
              <a:t> muscle </a:t>
            </a:r>
            <a:r>
              <a:rPr lang="it-IT" dirty="0" err="1">
                <a:solidFill>
                  <a:srgbClr val="000000"/>
                </a:solidFill>
                <a:effectLst/>
              </a:rPr>
              <a:t>strength</a:t>
            </a:r>
            <a:r>
              <a:rPr lang="it-IT" dirty="0">
                <a:solidFill>
                  <a:srgbClr val="000000"/>
                </a:solidFill>
                <a:effectLst/>
              </a:rPr>
              <a:t> and activity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307E913-33B4-70A6-E286-98C0383A70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2101" y="1933227"/>
            <a:ext cx="6295076" cy="396038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4FE8F33-9A62-4D34-3D9D-0321D4B73FA5}"/>
              </a:ext>
            </a:extLst>
          </p:cNvPr>
          <p:cNvSpPr txBox="1"/>
          <p:nvPr/>
        </p:nvSpPr>
        <p:spPr>
          <a:xfrm>
            <a:off x="5717629" y="5948789"/>
            <a:ext cx="6635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</a:rPr>
              <a:t>Conclusion</a:t>
            </a:r>
            <a:r>
              <a:rPr lang="it-IT" b="1" dirty="0">
                <a:solidFill>
                  <a:srgbClr val="000000"/>
                </a:solidFill>
              </a:rPr>
              <a:t> :</a:t>
            </a:r>
            <a:r>
              <a:rPr lang="it-IT" dirty="0"/>
              <a:t>Moderate-severe </a:t>
            </a:r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allergic</a:t>
            </a:r>
            <a:r>
              <a:rPr lang="it-IT" dirty="0"/>
              <a:t> </a:t>
            </a:r>
            <a:r>
              <a:rPr lang="it-IT" dirty="0" err="1"/>
              <a:t>rhinitis</a:t>
            </a:r>
            <a:r>
              <a:rPr lang="it-IT" dirty="0"/>
              <a:t> </a:t>
            </a:r>
            <a:r>
              <a:rPr lang="it-IT" dirty="0" err="1"/>
              <a:t>reduced</a:t>
            </a:r>
            <a:endParaRPr lang="it-IT" dirty="0"/>
          </a:p>
          <a:p>
            <a:r>
              <a:rPr lang="it-IT" dirty="0" err="1"/>
              <a:t>respiratory</a:t>
            </a:r>
            <a:r>
              <a:rPr lang="it-IT" dirty="0"/>
              <a:t> muscle </a:t>
            </a:r>
            <a:r>
              <a:rPr lang="it-IT" dirty="0" err="1"/>
              <a:t>strength</a:t>
            </a:r>
            <a:r>
              <a:rPr lang="it-IT" dirty="0"/>
              <a:t>, </a:t>
            </a:r>
            <a:r>
              <a:rPr lang="it-IT" dirty="0" err="1"/>
              <a:t>diaphragm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and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volume </a:t>
            </a:r>
            <a:r>
              <a:rPr lang="it-IT" dirty="0" err="1"/>
              <a:t>distribution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46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1B13C5-110E-0401-2513-37D4BFBE28E3}"/>
              </a:ext>
            </a:extLst>
          </p:cNvPr>
          <p:cNvSpPr txBox="1"/>
          <p:nvPr/>
        </p:nvSpPr>
        <p:spPr>
          <a:xfrm>
            <a:off x="-997296" y="-40962"/>
            <a:ext cx="8741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Biomechanical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Impact of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Rhinitis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on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Lung</a:t>
            </a: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 </a:t>
            </a:r>
            <a:r>
              <a:rPr lang="it-IT" sz="2400" b="1" i="0" u="none" strike="noStrike" kern="1200" cap="none" spc="0" baseline="0" dirty="0" err="1">
                <a:solidFill>
                  <a:srgbClr val="000000"/>
                </a:solidFill>
                <a:highlight>
                  <a:srgbClr val="FFFF00"/>
                </a:highlight>
                <a:uFillTx/>
                <a:latin typeface="Aptos"/>
              </a:rPr>
              <a:t>Function</a:t>
            </a:r>
            <a:endParaRPr lang="it-IT" sz="2400" b="1" i="0" u="none" strike="noStrike" kern="120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 err="1">
                <a:solidFill>
                  <a:srgbClr val="000000"/>
                </a:solidFill>
                <a:latin typeface="Aptos"/>
              </a:rPr>
              <a:t>Saranz</a:t>
            </a:r>
            <a:r>
              <a:rPr lang="it-IT" sz="1600" dirty="0">
                <a:solidFill>
                  <a:srgbClr val="000000"/>
                </a:solidFill>
                <a:latin typeface="Aptos"/>
              </a:rPr>
              <a:t> et al.2016</a:t>
            </a:r>
            <a:endParaRPr lang="it-IT" sz="160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D909B9-E3BA-E023-FC50-81855AEBCB64}"/>
              </a:ext>
            </a:extLst>
          </p:cNvPr>
          <p:cNvSpPr txBox="1"/>
          <p:nvPr/>
        </p:nvSpPr>
        <p:spPr>
          <a:xfrm>
            <a:off x="6096000" y="193704"/>
            <a:ext cx="5860529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000000"/>
                </a:solidFill>
              </a:rPr>
              <a:t>Objective</a:t>
            </a:r>
            <a:endParaRPr lang="it-IT" b="1" dirty="0">
              <a:solidFill>
                <a:srgbClr val="000000"/>
              </a:solidFill>
            </a:endParaRPr>
          </a:p>
          <a:p>
            <a:pPr algn="ctr"/>
            <a:r>
              <a:rPr lang="it-IT" dirty="0" err="1"/>
              <a:t>Examine</a:t>
            </a:r>
            <a:r>
              <a:rPr lang="it-IT" dirty="0"/>
              <a:t> </a:t>
            </a:r>
            <a:r>
              <a:rPr lang="it-IT" dirty="0" err="1"/>
              <a:t>spirometric</a:t>
            </a:r>
            <a:r>
              <a:rPr lang="it-IT" dirty="0"/>
              <a:t> </a:t>
            </a:r>
            <a:r>
              <a:rPr lang="it-IT" dirty="0" err="1"/>
              <a:t>abnormalities</a:t>
            </a:r>
            <a:r>
              <a:rPr lang="it-IT" dirty="0"/>
              <a:t> in </a:t>
            </a:r>
            <a:r>
              <a:rPr lang="it-IT" dirty="0" err="1"/>
              <a:t>children</a:t>
            </a:r>
            <a:r>
              <a:rPr lang="it-IT" dirty="0"/>
              <a:t> and </a:t>
            </a:r>
            <a:r>
              <a:rPr lang="it-IT" dirty="0" err="1"/>
              <a:t>adolescents</a:t>
            </a:r>
            <a:r>
              <a:rPr lang="it-IT" dirty="0"/>
              <a:t> with </a:t>
            </a:r>
            <a:r>
              <a:rPr lang="it-IT" dirty="0" err="1"/>
              <a:t>allergic</a:t>
            </a:r>
            <a:r>
              <a:rPr lang="it-IT" dirty="0"/>
              <a:t> and non-</a:t>
            </a:r>
            <a:r>
              <a:rPr lang="it-IT" dirty="0" err="1"/>
              <a:t>allergic</a:t>
            </a:r>
            <a:r>
              <a:rPr lang="it-IT" dirty="0"/>
              <a:t> </a:t>
            </a:r>
            <a:r>
              <a:rPr lang="it-IT" dirty="0" err="1"/>
              <a:t>rhinitis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asthma</a:t>
            </a:r>
            <a:r>
              <a:rPr lang="it-IT" dirty="0"/>
              <a:t>,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r>
              <a:rPr lang="it-IT" dirty="0"/>
              <a:t> with the </a:t>
            </a:r>
            <a:r>
              <a:rPr lang="it-IT" dirty="0" err="1"/>
              <a:t>symptoms</a:t>
            </a:r>
            <a:r>
              <a:rPr lang="it-IT" dirty="0"/>
              <a:t> frequency and </a:t>
            </a:r>
            <a:r>
              <a:rPr lang="it-IT" dirty="0" err="1"/>
              <a:t>severity</a:t>
            </a:r>
            <a:r>
              <a:rPr lang="it-IT" dirty="0"/>
              <a:t>.</a:t>
            </a:r>
          </a:p>
        </p:txBody>
      </p:sp>
      <p:pic>
        <p:nvPicPr>
          <p:cNvPr id="10" name="Immagine 9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0F2687A0-603B-1814-5674-F80D11A5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7576" b="33359"/>
          <a:stretch>
            <a:fillRect/>
          </a:stretch>
        </p:blipFill>
        <p:spPr>
          <a:xfrm>
            <a:off x="0" y="642702"/>
            <a:ext cx="2248319" cy="501134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363CD0-6D3F-6F63-A53F-903A47039135}"/>
              </a:ext>
            </a:extLst>
          </p:cNvPr>
          <p:cNvSpPr txBox="1"/>
          <p:nvPr/>
        </p:nvSpPr>
        <p:spPr>
          <a:xfrm>
            <a:off x="2233788" y="1746104"/>
            <a:ext cx="9113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highlight>
                  <a:srgbClr val="FFFF00"/>
                </a:highlight>
              </a:rPr>
              <a:t>22,2%</a:t>
            </a:r>
            <a:r>
              <a:rPr lang="it-IT" sz="2400" dirty="0"/>
              <a:t> </a:t>
            </a:r>
            <a:r>
              <a:rPr lang="it-IT" sz="2400" dirty="0" err="1"/>
              <a:t>showed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least</a:t>
            </a:r>
            <a:r>
              <a:rPr lang="it-IT" sz="2400" dirty="0"/>
              <a:t> one </a:t>
            </a:r>
            <a:r>
              <a:rPr lang="it-IT" sz="2400" dirty="0" err="1"/>
              <a:t>impaired</a:t>
            </a:r>
            <a:r>
              <a:rPr lang="it-IT" sz="2400" dirty="0"/>
              <a:t>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parameter</a:t>
            </a:r>
            <a:r>
              <a:rPr lang="it-IT" sz="2400" dirty="0"/>
              <a:t>.</a:t>
            </a:r>
          </a:p>
          <a:p>
            <a:r>
              <a:rPr lang="it-IT" sz="2400" dirty="0"/>
              <a:t> </a:t>
            </a:r>
            <a:endParaRPr lang="it-IT" sz="4800" dirty="0"/>
          </a:p>
        </p:txBody>
      </p:sp>
      <p:pic>
        <p:nvPicPr>
          <p:cNvPr id="15" name="Immagine 14" descr="Immagine che contiene simbolo, Carattere, logo, bianco&#10;&#10;Il contenuto generato dall'IA potrebbe non essere corretto.">
            <a:extLst>
              <a:ext uri="{FF2B5EF4-FFF2-40B4-BE49-F238E27FC236}">
                <a16:creationId xmlns:a16="http://schemas.microsoft.com/office/drawing/2014/main" id="{8DB6997F-4CB1-2BF5-3BC7-52E2737AE3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6121" t="19873" r="39806" b="22805"/>
          <a:stretch>
            <a:fillRect/>
          </a:stretch>
        </p:blipFill>
        <p:spPr>
          <a:xfrm>
            <a:off x="9935918" y="2583679"/>
            <a:ext cx="1637049" cy="132937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E62F472-EFE9-8D88-6860-A567E0F33AC6}"/>
              </a:ext>
            </a:extLst>
          </p:cNvPr>
          <p:cNvSpPr txBox="1"/>
          <p:nvPr/>
        </p:nvSpPr>
        <p:spPr>
          <a:xfrm>
            <a:off x="5952657" y="3294399"/>
            <a:ext cx="6772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/>
              <a:t>Followed</a:t>
            </a:r>
            <a:r>
              <a:rPr lang="it-IT" sz="2400" dirty="0"/>
              <a:t> by </a:t>
            </a:r>
            <a:r>
              <a:rPr lang="it-IT" sz="2400" dirty="0">
                <a:highlight>
                  <a:srgbClr val="FFFF00"/>
                </a:highlight>
              </a:rPr>
              <a:t>FEF 25-75% </a:t>
            </a:r>
            <a:r>
              <a:rPr lang="it-IT" sz="2400" dirty="0"/>
              <a:t>9.5%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E65466F-11E4-A0E5-22A5-1E6D2652BED9}"/>
              </a:ext>
            </a:extLst>
          </p:cNvPr>
          <p:cNvSpPr txBox="1"/>
          <p:nvPr/>
        </p:nvSpPr>
        <p:spPr>
          <a:xfrm>
            <a:off x="3045502" y="2675743"/>
            <a:ext cx="777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</a:rPr>
              <a:t>FEV1 and FEV1/FVC </a:t>
            </a:r>
            <a:r>
              <a:rPr lang="it-IT" sz="2400" dirty="0"/>
              <a:t>10.6%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frequently</a:t>
            </a:r>
            <a:r>
              <a:rPr lang="it-IT" sz="2400" dirty="0"/>
              <a:t> </a:t>
            </a:r>
            <a:r>
              <a:rPr lang="it-IT" sz="2400" dirty="0" err="1"/>
              <a:t>affected</a:t>
            </a:r>
            <a:r>
              <a:rPr lang="it-IT" sz="2400" dirty="0"/>
              <a:t>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CA3D52A-1989-B3C1-0E96-7BD492F501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41" b="16326"/>
          <a:stretch>
            <a:fillRect/>
          </a:stretch>
        </p:blipFill>
        <p:spPr>
          <a:xfrm>
            <a:off x="2058873" y="3847256"/>
            <a:ext cx="1314713" cy="10140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43AC0CF-2122-ACA9-0742-779D3DCD8F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479" t="57937" r="38268" b="27739"/>
          <a:stretch>
            <a:fillRect/>
          </a:stretch>
        </p:blipFill>
        <p:spPr>
          <a:xfrm>
            <a:off x="10521311" y="3937036"/>
            <a:ext cx="1194810" cy="94238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788F7E6-E28F-5FEE-28D3-5ACE41D9721F}"/>
              </a:ext>
            </a:extLst>
          </p:cNvPr>
          <p:cNvSpPr txBox="1"/>
          <p:nvPr/>
        </p:nvSpPr>
        <p:spPr>
          <a:xfrm>
            <a:off x="3184139" y="3942375"/>
            <a:ext cx="7570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Impairment of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higer</a:t>
            </a:r>
            <a:r>
              <a:rPr lang="it-IT" sz="2400" dirty="0"/>
              <a:t> in </a:t>
            </a:r>
            <a:r>
              <a:rPr lang="it-IT" sz="2400" dirty="0" err="1">
                <a:highlight>
                  <a:srgbClr val="FFFF00"/>
                </a:highlight>
              </a:rPr>
              <a:t>persistent</a:t>
            </a:r>
            <a:r>
              <a:rPr lang="it-IT" sz="2400" dirty="0">
                <a:highlight>
                  <a:srgbClr val="FFFF00"/>
                </a:highlight>
              </a:rPr>
              <a:t> </a:t>
            </a:r>
            <a:r>
              <a:rPr lang="it-IT" sz="2400" dirty="0" err="1">
                <a:highlight>
                  <a:srgbClr val="FFFF00"/>
                </a:highlight>
              </a:rPr>
              <a:t>rhinitis</a:t>
            </a:r>
            <a:r>
              <a:rPr lang="it-IT" sz="2400" dirty="0">
                <a:highlight>
                  <a:srgbClr val="FFFF00"/>
                </a:highlight>
              </a:rPr>
              <a:t> and moderate to severe grade </a:t>
            </a:r>
            <a:r>
              <a:rPr lang="it-IT" sz="2400" dirty="0" err="1">
                <a:highlight>
                  <a:srgbClr val="FFFF00"/>
                </a:highlight>
              </a:rPr>
              <a:t>rhinitis</a:t>
            </a:r>
            <a:r>
              <a:rPr lang="it-IT" sz="2400" dirty="0"/>
              <a:t> and </a:t>
            </a:r>
            <a:r>
              <a:rPr lang="it-IT" sz="2400" dirty="0" err="1">
                <a:solidFill>
                  <a:srgbClr val="000000"/>
                </a:solidFill>
                <a:highlight>
                  <a:srgbClr val="FFFF00"/>
                </a:highlight>
              </a:rPr>
              <a:t>independent</a:t>
            </a:r>
            <a:r>
              <a:rPr lang="it-IT" sz="2400" dirty="0">
                <a:solidFill>
                  <a:srgbClr val="000000"/>
                </a:solidFill>
                <a:highlight>
                  <a:srgbClr val="FFFF00"/>
                </a:highlight>
              </a:rPr>
              <a:t> of </a:t>
            </a:r>
            <a:r>
              <a:rPr lang="it-IT" sz="2400" dirty="0" err="1">
                <a:solidFill>
                  <a:srgbClr val="000000"/>
                </a:solidFill>
                <a:highlight>
                  <a:srgbClr val="FFFF00"/>
                </a:highlight>
              </a:rPr>
              <a:t>atopic</a:t>
            </a:r>
            <a:r>
              <a:rPr lang="it-IT" sz="2400" dirty="0">
                <a:solidFill>
                  <a:srgbClr val="000000"/>
                </a:solidFill>
                <a:highlight>
                  <a:srgbClr val="FFFF00"/>
                </a:highlight>
              </a:rPr>
              <a:t> status</a:t>
            </a:r>
            <a:endParaRPr lang="it-IT" sz="24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A780898-BFEC-3C73-2F1C-A65357E6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814" t="57937" r="54982" b="27739"/>
          <a:stretch>
            <a:fillRect/>
          </a:stretch>
        </p:blipFill>
        <p:spPr>
          <a:xfrm>
            <a:off x="11490514" y="4214989"/>
            <a:ext cx="701485" cy="691437"/>
          </a:xfrm>
          <a:prstGeom prst="rect">
            <a:avLst/>
          </a:prstGeom>
        </p:spPr>
      </p:pic>
      <p:pic>
        <p:nvPicPr>
          <p:cNvPr id="30" name="Immagine 29" descr="Immagine che contiene chiave inglese, design, strumento&#10;&#10;Il contenuto generato dall'IA potrebbe non essere corretto.">
            <a:extLst>
              <a:ext uri="{FF2B5EF4-FFF2-40B4-BE49-F238E27FC236}">
                <a16:creationId xmlns:a16="http://schemas.microsoft.com/office/drawing/2014/main" id="{B2CBE9C3-0642-4FF5-28C6-2EE818ADE7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/>
          <a:stretch>
            <a:fillRect/>
          </a:stretch>
        </p:blipFill>
        <p:spPr>
          <a:xfrm>
            <a:off x="6563057" y="4640418"/>
            <a:ext cx="1314713" cy="1014084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E815216-D7E4-A453-2441-7563D9B45F3F}"/>
              </a:ext>
            </a:extLst>
          </p:cNvPr>
          <p:cNvSpPr txBox="1"/>
          <p:nvPr/>
        </p:nvSpPr>
        <p:spPr>
          <a:xfrm>
            <a:off x="1959429" y="5861427"/>
            <a:ext cx="1023257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000000"/>
                </a:solidFill>
              </a:rPr>
              <a:t>Conclusion</a:t>
            </a:r>
            <a:endParaRPr lang="it-IT" b="1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</a:rPr>
              <a:t>The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</a:rPr>
              <a:t>impact of </a:t>
            </a:r>
            <a:r>
              <a:rPr lang="it-IT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dirty="0">
                <a:solidFill>
                  <a:srgbClr val="000000"/>
                </a:solidFill>
                <a:effectLst/>
              </a:rPr>
              <a:t> on </a:t>
            </a:r>
            <a:r>
              <a:rPr lang="it-IT" dirty="0" err="1">
                <a:solidFill>
                  <a:srgbClr val="000000"/>
                </a:solidFill>
                <a:effectLst/>
              </a:rPr>
              <a:t>lung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function</a:t>
            </a:r>
            <a:r>
              <a:rPr lang="it-IT" dirty="0">
                <a:solidFill>
                  <a:srgbClr val="000000"/>
                </a:solidFill>
                <a:effectLst/>
              </a:rPr>
              <a:t>, in </a:t>
            </a:r>
            <a:r>
              <a:rPr lang="it-IT" dirty="0" err="1">
                <a:solidFill>
                  <a:srgbClr val="000000"/>
                </a:solidFill>
                <a:effectLst/>
              </a:rPr>
              <a:t>absence</a:t>
            </a:r>
            <a:r>
              <a:rPr lang="it-IT" dirty="0">
                <a:solidFill>
                  <a:srgbClr val="000000"/>
                </a:solidFill>
                <a:effectLst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</a:rPr>
              <a:t>asthma</a:t>
            </a:r>
            <a:r>
              <a:rPr lang="it-IT" dirty="0">
                <a:solidFill>
                  <a:srgbClr val="000000"/>
                </a:solidFill>
                <a:effectLst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</a:rPr>
              <a:t>would</a:t>
            </a:r>
            <a:r>
              <a:rPr lang="it-IT" dirty="0">
                <a:solidFill>
                  <a:srgbClr val="000000"/>
                </a:solidFill>
                <a:effectLst/>
              </a:rPr>
              <a:t> be </a:t>
            </a:r>
            <a:r>
              <a:rPr lang="it-IT" dirty="0" err="1">
                <a:solidFill>
                  <a:srgbClr val="000000"/>
                </a:solidFill>
                <a:effectLst/>
              </a:rPr>
              <a:t>proper</a:t>
            </a:r>
            <a:r>
              <a:rPr lang="it-IT" dirty="0">
                <a:solidFill>
                  <a:srgbClr val="000000"/>
                </a:solidFill>
                <a:effectLst/>
              </a:rPr>
              <a:t> to the </a:t>
            </a:r>
            <a:r>
              <a:rPr lang="it-IT" dirty="0" err="1">
                <a:solidFill>
                  <a:srgbClr val="000000"/>
                </a:solidFill>
                <a:effectLst/>
              </a:rPr>
              <a:t>condition</a:t>
            </a:r>
            <a:r>
              <a:rPr lang="it-IT" dirty="0">
                <a:solidFill>
                  <a:srgbClr val="000000"/>
                </a:solidFill>
                <a:effectLst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</a:rPr>
              <a:t>rhinitis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indipendently</a:t>
            </a:r>
            <a:r>
              <a:rPr lang="it-IT" dirty="0">
                <a:solidFill>
                  <a:srgbClr val="000000"/>
                </a:solidFill>
                <a:effectLst/>
              </a:rPr>
              <a:t> to </a:t>
            </a:r>
            <a:r>
              <a:rPr lang="it-IT" dirty="0" err="1">
                <a:solidFill>
                  <a:srgbClr val="000000"/>
                </a:solidFill>
                <a:effectLst/>
              </a:rPr>
              <a:t>its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aetiology</a:t>
            </a:r>
            <a:r>
              <a:rPr lang="it-IT" dirty="0">
                <a:solidFill>
                  <a:srgbClr val="000000"/>
                </a:solidFill>
              </a:rPr>
              <a:t> and </a:t>
            </a:r>
            <a:r>
              <a:rPr lang="it-IT" dirty="0" err="1">
                <a:solidFill>
                  <a:srgbClr val="000000"/>
                </a:solidFill>
              </a:rPr>
              <a:t>proportionally</a:t>
            </a:r>
            <a:r>
              <a:rPr lang="it-IT" dirty="0">
                <a:solidFill>
                  <a:srgbClr val="000000"/>
                </a:solidFill>
              </a:rPr>
              <a:t> to </a:t>
            </a:r>
            <a:r>
              <a:rPr lang="it-IT" dirty="0" err="1">
                <a:solidFill>
                  <a:srgbClr val="000000"/>
                </a:solidFill>
              </a:rPr>
              <a:t>its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magnitude</a:t>
            </a:r>
            <a:r>
              <a:rPr lang="it-IT" dirty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Immagine 1" descr="Immagine che contiene Carattere, logo, Elementi grafici, simbolo&#10;&#10;Il contenuto generato dall'IA potrebbe non essere corretto.">
            <a:extLst>
              <a:ext uri="{FF2B5EF4-FFF2-40B4-BE49-F238E27FC236}">
                <a16:creationId xmlns:a16="http://schemas.microsoft.com/office/drawing/2014/main" id="{7989B19F-C5AF-7159-CCBC-A8964DAD86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t="11873" b="21987"/>
          <a:stretch>
            <a:fillRect/>
          </a:stretch>
        </p:blipFill>
        <p:spPr>
          <a:xfrm>
            <a:off x="100108" y="-40962"/>
            <a:ext cx="1033655" cy="68366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neumotrieste Cataudella COPIA[2026051213032673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Sapone</Template>
  <TotalTime>8227</TotalTime>
  <Words>1559</Words>
  <Application>Microsoft Office PowerPoint</Application>
  <PresentationFormat>Widescreen</PresentationFormat>
  <Paragraphs>162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Helvetica</vt:lpstr>
      <vt:lpstr>Trebuchet MS</vt:lpstr>
      <vt:lpstr>Tema di Office</vt:lpstr>
      <vt:lpstr>Rinite allergica e impatto  sulla funzione respiratoria:  più che un problema nasale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Celeste Saggese</dc:creator>
  <cp:lastModifiedBy>Media DIgital Business</cp:lastModifiedBy>
  <cp:revision>14</cp:revision>
  <dcterms:created xsi:type="dcterms:W3CDTF">2026-04-24T11:56:14Z</dcterms:created>
  <dcterms:modified xsi:type="dcterms:W3CDTF">2026-05-12T11:03:27Z</dcterms:modified>
</cp:coreProperties>
</file>