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1" r:id="rId2"/>
    <p:sldId id="325" r:id="rId3"/>
    <p:sldId id="297" r:id="rId4"/>
    <p:sldId id="303" r:id="rId5"/>
    <p:sldId id="305" r:id="rId6"/>
    <p:sldId id="307" r:id="rId7"/>
    <p:sldId id="332" r:id="rId8"/>
    <p:sldId id="313" r:id="rId9"/>
    <p:sldId id="315" r:id="rId10"/>
    <p:sldId id="306" r:id="rId11"/>
    <p:sldId id="302" r:id="rId12"/>
    <p:sldId id="272" r:id="rId13"/>
    <p:sldId id="273" r:id="rId14"/>
    <p:sldId id="308" r:id="rId15"/>
    <p:sldId id="293" r:id="rId16"/>
    <p:sldId id="310" r:id="rId17"/>
    <p:sldId id="316" r:id="rId18"/>
    <p:sldId id="294" r:id="rId19"/>
    <p:sldId id="275" r:id="rId20"/>
    <p:sldId id="276" r:id="rId21"/>
    <p:sldId id="277" r:id="rId22"/>
    <p:sldId id="318" r:id="rId23"/>
    <p:sldId id="278" r:id="rId24"/>
    <p:sldId id="280" r:id="rId25"/>
    <p:sldId id="317" r:id="rId26"/>
    <p:sldId id="326" r:id="rId27"/>
    <p:sldId id="333" r:id="rId28"/>
    <p:sldId id="335" r:id="rId29"/>
    <p:sldId id="328" r:id="rId30"/>
    <p:sldId id="334" r:id="rId31"/>
    <p:sldId id="337" r:id="rId32"/>
    <p:sldId id="344" r:id="rId33"/>
    <p:sldId id="342" r:id="rId34"/>
    <p:sldId id="340" r:id="rId35"/>
    <p:sldId id="327" r:id="rId36"/>
    <p:sldId id="323" r:id="rId37"/>
    <p:sldId id="336" r:id="rId38"/>
    <p:sldId id="343" r:id="rId39"/>
    <p:sldId id="263" r:id="rId40"/>
    <p:sldId id="265" r:id="rId41"/>
  </p:sldIdLst>
  <p:sldSz cx="12192000" cy="6858000"/>
  <p:notesSz cx="6858000" cy="9144000"/>
  <p:custDataLst>
    <p:tags r:id="rId43"/>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32" autoAdjust="0"/>
  </p:normalViewPr>
  <p:slideViewPr>
    <p:cSldViewPr snapToGrid="0">
      <p:cViewPr varScale="1">
        <p:scale>
          <a:sx n="98" d="100"/>
          <a:sy n="98" d="100"/>
        </p:scale>
        <p:origin x="102"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7BFDA5-A98B-4C35-8504-DE3B1507949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l-BE"/>
        </a:p>
      </dgm:t>
    </dgm:pt>
    <dgm:pt modelId="{27699EDB-729C-498F-82C0-BFCA92558575}">
      <dgm:prSet phldrT="[Tekst]" custT="1"/>
      <dgm:spPr>
        <a:solidFill>
          <a:srgbClr val="FF33CC"/>
        </a:solidFill>
      </dgm:spPr>
      <dgm:t>
        <a:bodyPr/>
        <a:lstStyle/>
        <a:p>
          <a:r>
            <a:rPr lang="nl-BE" sz="2400" dirty="0" err="1">
              <a:solidFill>
                <a:srgbClr val="FFFF00"/>
              </a:solidFill>
            </a:rPr>
            <a:t>Primary</a:t>
          </a:r>
          <a:r>
            <a:rPr lang="nl-BE" sz="2400" dirty="0">
              <a:solidFill>
                <a:srgbClr val="FFFF00"/>
              </a:solidFill>
            </a:rPr>
            <a:t> RP:</a:t>
          </a:r>
        </a:p>
        <a:p>
          <a:r>
            <a:rPr lang="nl-BE" sz="1200" dirty="0" err="1"/>
            <a:t>Not</a:t>
          </a:r>
          <a:r>
            <a:rPr lang="nl-BE" sz="1200" dirty="0"/>
            <a:t> </a:t>
          </a:r>
          <a:r>
            <a:rPr lang="nl-BE" sz="1200" dirty="0" err="1"/>
            <a:t>related</a:t>
          </a:r>
          <a:r>
            <a:rPr lang="nl-BE" sz="1200" dirty="0"/>
            <a:t> to </a:t>
          </a:r>
          <a:r>
            <a:rPr lang="nl-BE" sz="1200" dirty="0" err="1"/>
            <a:t>any</a:t>
          </a:r>
          <a:r>
            <a:rPr lang="nl-BE" sz="1200" dirty="0"/>
            <a:t> </a:t>
          </a:r>
          <a:r>
            <a:rPr lang="nl-BE" sz="1200" dirty="0" err="1"/>
            <a:t>condition</a:t>
          </a:r>
          <a:endParaRPr lang="nl-BE" sz="4100" dirty="0"/>
        </a:p>
      </dgm:t>
    </dgm:pt>
    <dgm:pt modelId="{4F1BA9FE-007F-46F3-8644-25573F533E4D}" type="parTrans" cxnId="{974DCA6A-CFF8-48B3-A8CC-ECFE3DE0B07F}">
      <dgm:prSet/>
      <dgm:spPr/>
      <dgm:t>
        <a:bodyPr/>
        <a:lstStyle/>
        <a:p>
          <a:endParaRPr lang="nl-BE"/>
        </a:p>
      </dgm:t>
    </dgm:pt>
    <dgm:pt modelId="{75B4C1BB-395F-407A-BCBB-535E7A9F4495}" type="sibTrans" cxnId="{974DCA6A-CFF8-48B3-A8CC-ECFE3DE0B07F}">
      <dgm:prSet/>
      <dgm:spPr/>
      <dgm:t>
        <a:bodyPr/>
        <a:lstStyle/>
        <a:p>
          <a:endParaRPr lang="nl-BE"/>
        </a:p>
      </dgm:t>
    </dgm:pt>
    <dgm:pt modelId="{E32F74B8-C826-40F8-B987-E013C4AF26A3}">
      <dgm:prSet phldrT="[Tekst]"/>
      <dgm:spPr>
        <a:solidFill>
          <a:srgbClr val="00B050"/>
        </a:solidFill>
      </dgm:spPr>
      <dgm:t>
        <a:bodyPr/>
        <a:lstStyle/>
        <a:p>
          <a:pPr algn="l"/>
          <a:r>
            <a:rPr lang="nl-BE" b="1" dirty="0">
              <a:solidFill>
                <a:schemeClr val="tx1"/>
              </a:solidFill>
            </a:rPr>
            <a:t>Majority of cases: </a:t>
          </a:r>
        </a:p>
        <a:p>
          <a:pPr algn="l"/>
          <a:endParaRPr lang="nl-BE" b="1" dirty="0">
            <a:solidFill>
              <a:schemeClr val="tx1"/>
            </a:solidFill>
          </a:endParaRPr>
        </a:p>
        <a:p>
          <a:pPr algn="l"/>
          <a:r>
            <a:rPr lang="nl-BE" b="1" dirty="0">
              <a:solidFill>
                <a:schemeClr val="tx1"/>
              </a:solidFill>
            </a:rPr>
            <a:t>manifestation of connective tissue disease</a:t>
          </a:r>
        </a:p>
      </dgm:t>
    </dgm:pt>
    <dgm:pt modelId="{C5FDCD08-ECAA-427A-8606-1F43F37C4C1E}" type="parTrans" cxnId="{9DD0980A-9533-4E6C-AE69-99B389660441}">
      <dgm:prSet/>
      <dgm:spPr/>
      <dgm:t>
        <a:bodyPr/>
        <a:lstStyle/>
        <a:p>
          <a:endParaRPr lang="nl-BE"/>
        </a:p>
      </dgm:t>
    </dgm:pt>
    <dgm:pt modelId="{E140E8E0-3731-4DD0-8294-9560FFE0D9C7}" type="sibTrans" cxnId="{9DD0980A-9533-4E6C-AE69-99B389660441}">
      <dgm:prSet/>
      <dgm:spPr/>
      <dgm:t>
        <a:bodyPr/>
        <a:lstStyle/>
        <a:p>
          <a:endParaRPr lang="nl-BE"/>
        </a:p>
      </dgm:t>
    </dgm:pt>
    <dgm:pt modelId="{5ADF5845-B646-4227-A1B5-A68FBBB15F1E}">
      <dgm:prSet phldrT="[Tekst]" custT="1"/>
      <dgm:spPr>
        <a:solidFill>
          <a:srgbClr val="FF33CC"/>
        </a:solidFill>
      </dgm:spPr>
      <dgm:t>
        <a:bodyPr/>
        <a:lstStyle/>
        <a:p>
          <a:r>
            <a:rPr lang="nl-BE" sz="2400" dirty="0" err="1">
              <a:solidFill>
                <a:srgbClr val="FFFF00"/>
              </a:solidFill>
            </a:rPr>
            <a:t>Secondary</a:t>
          </a:r>
          <a:r>
            <a:rPr lang="nl-BE" sz="2400" dirty="0">
              <a:solidFill>
                <a:srgbClr val="FFFF00"/>
              </a:solidFill>
            </a:rPr>
            <a:t> RP</a:t>
          </a:r>
          <a:endParaRPr lang="nl-BE" sz="4100" dirty="0"/>
        </a:p>
        <a:p>
          <a:r>
            <a:rPr lang="nl-BE" sz="1200" dirty="0" err="1"/>
            <a:t>Related</a:t>
          </a:r>
          <a:r>
            <a:rPr lang="nl-BE" sz="1200" dirty="0"/>
            <a:t> to </a:t>
          </a:r>
          <a:r>
            <a:rPr lang="nl-BE" sz="1200" dirty="0" err="1"/>
            <a:t>another</a:t>
          </a:r>
          <a:r>
            <a:rPr lang="nl-BE" sz="1200" dirty="0"/>
            <a:t> </a:t>
          </a:r>
          <a:r>
            <a:rPr lang="nl-BE" sz="1200" dirty="0" err="1"/>
            <a:t>condition</a:t>
          </a:r>
          <a:endParaRPr lang="nl-BE" sz="1200" dirty="0"/>
        </a:p>
      </dgm:t>
    </dgm:pt>
    <dgm:pt modelId="{D9B174DD-46A1-424F-9700-8971664ECC62}" type="sibTrans" cxnId="{746F519B-3D68-426E-8FC0-64ACF00D50BF}">
      <dgm:prSet/>
      <dgm:spPr/>
      <dgm:t>
        <a:bodyPr/>
        <a:lstStyle/>
        <a:p>
          <a:endParaRPr lang="nl-BE"/>
        </a:p>
      </dgm:t>
    </dgm:pt>
    <dgm:pt modelId="{C72A1B40-3E99-439B-BCEA-CA84D5974346}" type="parTrans" cxnId="{746F519B-3D68-426E-8FC0-64ACF00D50BF}">
      <dgm:prSet/>
      <dgm:spPr/>
      <dgm:t>
        <a:bodyPr/>
        <a:lstStyle/>
        <a:p>
          <a:endParaRPr lang="nl-BE"/>
        </a:p>
      </dgm:t>
    </dgm:pt>
    <dgm:pt modelId="{48EC8772-B317-47E2-8F49-9E8083734F1B}">
      <dgm:prSet/>
      <dgm:spPr/>
      <dgm:t>
        <a:bodyPr/>
        <a:lstStyle/>
        <a:p>
          <a:r>
            <a:rPr lang="nl-BE" b="1" dirty="0" err="1">
              <a:solidFill>
                <a:schemeClr val="tx1"/>
              </a:solidFill>
            </a:rPr>
            <a:t>Many</a:t>
          </a:r>
          <a:r>
            <a:rPr lang="nl-BE" b="1" dirty="0">
              <a:solidFill>
                <a:schemeClr val="tx1"/>
              </a:solidFill>
            </a:rPr>
            <a:t> </a:t>
          </a:r>
          <a:r>
            <a:rPr lang="nl-BE" b="1" dirty="0" err="1">
              <a:solidFill>
                <a:schemeClr val="tx1"/>
              </a:solidFill>
            </a:rPr>
            <a:t>conditions</a:t>
          </a:r>
          <a:r>
            <a:rPr lang="nl-BE" b="1" dirty="0">
              <a:solidFill>
                <a:schemeClr val="tx1"/>
              </a:solidFill>
            </a:rPr>
            <a:t>:</a:t>
          </a:r>
        </a:p>
      </dgm:t>
    </dgm:pt>
    <dgm:pt modelId="{5952BB43-8F73-4549-A8BC-9B828A0D09F2}" type="parTrans" cxnId="{E0FBA1B3-A42C-4C63-95C7-7F8D3CE688A5}">
      <dgm:prSet/>
      <dgm:spPr/>
      <dgm:t>
        <a:bodyPr/>
        <a:lstStyle/>
        <a:p>
          <a:endParaRPr lang="nl-BE"/>
        </a:p>
      </dgm:t>
    </dgm:pt>
    <dgm:pt modelId="{9745A8AD-14FC-46FD-98AE-67C29CCDC0F3}" type="sibTrans" cxnId="{E0FBA1B3-A42C-4C63-95C7-7F8D3CE688A5}">
      <dgm:prSet/>
      <dgm:spPr/>
      <dgm:t>
        <a:bodyPr/>
        <a:lstStyle/>
        <a:p>
          <a:endParaRPr lang="nl-BE"/>
        </a:p>
      </dgm:t>
    </dgm:pt>
    <dgm:pt modelId="{FF5E6964-BC32-4979-831F-4B77EC8CB914}">
      <dgm:prSet/>
      <dgm:spPr/>
      <dgm:t>
        <a:bodyPr/>
        <a:lstStyle/>
        <a:p>
          <a:r>
            <a:rPr lang="nl-BE" b="1" dirty="0" err="1">
              <a:solidFill>
                <a:schemeClr val="tx1"/>
              </a:solidFill>
            </a:rPr>
            <a:t>Occupational</a:t>
          </a:r>
          <a:r>
            <a:rPr lang="nl-BE" b="1" dirty="0">
              <a:solidFill>
                <a:schemeClr val="tx1"/>
              </a:solidFill>
            </a:rPr>
            <a:t> factors: </a:t>
          </a:r>
          <a:r>
            <a:rPr lang="nl-BE" b="1" dirty="0" err="1">
              <a:solidFill>
                <a:schemeClr val="tx1"/>
              </a:solidFill>
            </a:rPr>
            <a:t>vibrations</a:t>
          </a:r>
          <a:endParaRPr lang="nl-BE" b="1" dirty="0">
            <a:solidFill>
              <a:schemeClr val="tx1"/>
            </a:solidFill>
          </a:endParaRPr>
        </a:p>
      </dgm:t>
    </dgm:pt>
    <dgm:pt modelId="{706840FC-23FB-4267-B765-2DABF11D74A4}" type="parTrans" cxnId="{C002508A-08F5-4E37-81A6-F144848C4FE9}">
      <dgm:prSet/>
      <dgm:spPr/>
      <dgm:t>
        <a:bodyPr/>
        <a:lstStyle/>
        <a:p>
          <a:endParaRPr lang="nl-BE"/>
        </a:p>
      </dgm:t>
    </dgm:pt>
    <dgm:pt modelId="{DD8BA33D-C836-4597-8479-BB3DAA5A3042}" type="sibTrans" cxnId="{C002508A-08F5-4E37-81A6-F144848C4FE9}">
      <dgm:prSet/>
      <dgm:spPr/>
      <dgm:t>
        <a:bodyPr/>
        <a:lstStyle/>
        <a:p>
          <a:endParaRPr lang="nl-BE"/>
        </a:p>
      </dgm:t>
    </dgm:pt>
    <dgm:pt modelId="{A6EF175A-3B94-4914-9583-3CC9F70755A9}">
      <dgm:prSet/>
      <dgm:spPr/>
      <dgm:t>
        <a:bodyPr/>
        <a:lstStyle/>
        <a:p>
          <a:r>
            <a:rPr lang="nl-BE" b="1" dirty="0">
              <a:solidFill>
                <a:schemeClr val="tx1"/>
              </a:solidFill>
            </a:rPr>
            <a:t>Drugs: </a:t>
          </a:r>
          <a:r>
            <a:rPr lang="nl-BE" b="1" dirty="0" err="1">
              <a:solidFill>
                <a:schemeClr val="tx1"/>
              </a:solidFill>
            </a:rPr>
            <a:t>beta</a:t>
          </a:r>
          <a:r>
            <a:rPr lang="nl-BE" b="1" dirty="0">
              <a:solidFill>
                <a:schemeClr val="tx1"/>
              </a:solidFill>
            </a:rPr>
            <a:t> </a:t>
          </a:r>
          <a:r>
            <a:rPr lang="nl-BE" b="1" dirty="0" err="1">
              <a:solidFill>
                <a:schemeClr val="tx1"/>
              </a:solidFill>
            </a:rPr>
            <a:t>blockers</a:t>
          </a:r>
          <a:endParaRPr lang="nl-BE" b="1" dirty="0">
            <a:solidFill>
              <a:schemeClr val="tx1"/>
            </a:solidFill>
          </a:endParaRPr>
        </a:p>
      </dgm:t>
    </dgm:pt>
    <dgm:pt modelId="{496C9866-7796-4342-AEB6-11FF539B4BB6}" type="parTrans" cxnId="{64369D7C-4C40-4892-BA33-83DBF5B085BA}">
      <dgm:prSet/>
      <dgm:spPr/>
      <dgm:t>
        <a:bodyPr/>
        <a:lstStyle/>
        <a:p>
          <a:endParaRPr lang="nl-BE"/>
        </a:p>
      </dgm:t>
    </dgm:pt>
    <dgm:pt modelId="{6803FD37-28AF-41C1-B9D1-4B6D0F3DFF6B}" type="sibTrans" cxnId="{64369D7C-4C40-4892-BA33-83DBF5B085BA}">
      <dgm:prSet/>
      <dgm:spPr/>
      <dgm:t>
        <a:bodyPr/>
        <a:lstStyle/>
        <a:p>
          <a:endParaRPr lang="nl-BE"/>
        </a:p>
      </dgm:t>
    </dgm:pt>
    <dgm:pt modelId="{3D2FCBFE-0127-4220-8F68-3558A751EB5D}">
      <dgm:prSet/>
      <dgm:spPr/>
      <dgm:t>
        <a:bodyPr/>
        <a:lstStyle/>
        <a:p>
          <a:r>
            <a:rPr lang="nl-BE" b="1" dirty="0" err="1">
              <a:solidFill>
                <a:schemeClr val="tx1"/>
              </a:solidFill>
            </a:rPr>
            <a:t>Oncologic</a:t>
          </a:r>
          <a:r>
            <a:rPr lang="nl-BE" b="1" dirty="0">
              <a:solidFill>
                <a:schemeClr val="tx1"/>
              </a:solidFill>
            </a:rPr>
            <a:t> and </a:t>
          </a:r>
          <a:r>
            <a:rPr lang="nl-BE" b="1" dirty="0" err="1">
              <a:solidFill>
                <a:schemeClr val="tx1"/>
              </a:solidFill>
            </a:rPr>
            <a:t>hematologic</a:t>
          </a:r>
          <a:r>
            <a:rPr lang="nl-BE" b="1" dirty="0">
              <a:solidFill>
                <a:schemeClr val="tx1"/>
              </a:solidFill>
            </a:rPr>
            <a:t> disorders</a:t>
          </a:r>
        </a:p>
      </dgm:t>
    </dgm:pt>
    <dgm:pt modelId="{3854839A-2428-4D96-9B12-914F9D9423CE}" type="parTrans" cxnId="{64035F94-B91A-40E7-9D96-EE6100C20ED6}">
      <dgm:prSet/>
      <dgm:spPr/>
      <dgm:t>
        <a:bodyPr/>
        <a:lstStyle/>
        <a:p>
          <a:endParaRPr lang="nl-BE"/>
        </a:p>
      </dgm:t>
    </dgm:pt>
    <dgm:pt modelId="{1CE6DF21-7BA8-4FC6-A395-026C8D21E8F4}" type="sibTrans" cxnId="{64035F94-B91A-40E7-9D96-EE6100C20ED6}">
      <dgm:prSet/>
      <dgm:spPr/>
      <dgm:t>
        <a:bodyPr/>
        <a:lstStyle/>
        <a:p>
          <a:endParaRPr lang="nl-BE"/>
        </a:p>
      </dgm:t>
    </dgm:pt>
    <dgm:pt modelId="{ACB079D7-884E-42EA-AD03-CBA6D1B58A6B}">
      <dgm:prSet/>
      <dgm:spPr/>
      <dgm:t>
        <a:bodyPr/>
        <a:lstStyle/>
        <a:p>
          <a:r>
            <a:rPr lang="nl-BE" b="1" dirty="0" err="1">
              <a:solidFill>
                <a:schemeClr val="tx1"/>
              </a:solidFill>
            </a:rPr>
            <a:t>Hypotyroidism</a:t>
          </a:r>
          <a:endParaRPr lang="nl-BE" b="1" dirty="0">
            <a:solidFill>
              <a:schemeClr val="tx1"/>
            </a:solidFill>
          </a:endParaRPr>
        </a:p>
      </dgm:t>
    </dgm:pt>
    <dgm:pt modelId="{547D327F-F96A-459F-B3B4-CA6912489796}" type="parTrans" cxnId="{C531D4F5-1764-4A13-B578-9AFD21DB6CF1}">
      <dgm:prSet/>
      <dgm:spPr/>
      <dgm:t>
        <a:bodyPr/>
        <a:lstStyle/>
        <a:p>
          <a:endParaRPr lang="nl-BE"/>
        </a:p>
      </dgm:t>
    </dgm:pt>
    <dgm:pt modelId="{8DB44EB9-3A51-4845-BCB8-A20E93FFF50B}" type="sibTrans" cxnId="{C531D4F5-1764-4A13-B578-9AFD21DB6CF1}">
      <dgm:prSet/>
      <dgm:spPr/>
      <dgm:t>
        <a:bodyPr/>
        <a:lstStyle/>
        <a:p>
          <a:endParaRPr lang="nl-BE"/>
        </a:p>
      </dgm:t>
    </dgm:pt>
    <dgm:pt modelId="{D55FE6EC-C143-49D2-ACC9-9D435E691210}">
      <dgm:prSet/>
      <dgm:spPr/>
      <dgm:t>
        <a:bodyPr/>
        <a:lstStyle/>
        <a:p>
          <a:endParaRPr lang="nl-BE" b="1" dirty="0">
            <a:solidFill>
              <a:schemeClr val="tx1"/>
            </a:solidFill>
          </a:endParaRPr>
        </a:p>
      </dgm:t>
    </dgm:pt>
    <dgm:pt modelId="{4A53BE84-CF7D-4C8A-86ED-164234C6B6C5}" type="parTrans" cxnId="{937FB29A-8BBA-46DE-B34A-3A65FC4CB879}">
      <dgm:prSet/>
      <dgm:spPr/>
      <dgm:t>
        <a:bodyPr/>
        <a:lstStyle/>
        <a:p>
          <a:endParaRPr lang="nl-BE"/>
        </a:p>
      </dgm:t>
    </dgm:pt>
    <dgm:pt modelId="{716A9C96-2403-42EA-AABC-F1B21486866B}" type="sibTrans" cxnId="{937FB29A-8BBA-46DE-B34A-3A65FC4CB879}">
      <dgm:prSet/>
      <dgm:spPr/>
      <dgm:t>
        <a:bodyPr/>
        <a:lstStyle/>
        <a:p>
          <a:endParaRPr lang="nl-BE"/>
        </a:p>
      </dgm:t>
    </dgm:pt>
    <dgm:pt modelId="{EF9AF896-1A2F-44DF-80A3-0AD20DA79E24}" type="pres">
      <dgm:prSet presAssocID="{177BFDA5-A98B-4C35-8504-DE3B1507949C}" presName="diagram" presStyleCnt="0">
        <dgm:presLayoutVars>
          <dgm:chPref val="1"/>
          <dgm:dir/>
          <dgm:animOne val="branch"/>
          <dgm:animLvl val="lvl"/>
          <dgm:resizeHandles/>
        </dgm:presLayoutVars>
      </dgm:prSet>
      <dgm:spPr/>
    </dgm:pt>
    <dgm:pt modelId="{8EEB6F19-F65C-4D59-9C1D-91320A6B4490}" type="pres">
      <dgm:prSet presAssocID="{27699EDB-729C-498F-82C0-BFCA92558575}" presName="root" presStyleCnt="0"/>
      <dgm:spPr/>
    </dgm:pt>
    <dgm:pt modelId="{FCD0238F-DC83-4E02-AFE9-F82FCFE4715A}" type="pres">
      <dgm:prSet presAssocID="{27699EDB-729C-498F-82C0-BFCA92558575}" presName="rootComposite" presStyleCnt="0"/>
      <dgm:spPr/>
    </dgm:pt>
    <dgm:pt modelId="{9E8A849B-9345-4589-8906-35F898808E61}" type="pres">
      <dgm:prSet presAssocID="{27699EDB-729C-498F-82C0-BFCA92558575}" presName="rootText" presStyleLbl="node1" presStyleIdx="0" presStyleCnt="2" custScaleX="69721" custScaleY="57327"/>
      <dgm:spPr/>
    </dgm:pt>
    <dgm:pt modelId="{67630281-EC9B-41FE-8B21-7478F48B7B43}" type="pres">
      <dgm:prSet presAssocID="{27699EDB-729C-498F-82C0-BFCA92558575}" presName="rootConnector" presStyleLbl="node1" presStyleIdx="0" presStyleCnt="2"/>
      <dgm:spPr/>
    </dgm:pt>
    <dgm:pt modelId="{F793DC6F-617F-4B6A-8C49-6010AC114968}" type="pres">
      <dgm:prSet presAssocID="{27699EDB-729C-498F-82C0-BFCA92558575}" presName="childShape" presStyleCnt="0"/>
      <dgm:spPr/>
    </dgm:pt>
    <dgm:pt modelId="{39A445F4-3087-4707-82CD-53B1EFC3ECAC}" type="pres">
      <dgm:prSet presAssocID="{5ADF5845-B646-4227-A1B5-A68FBBB15F1E}" presName="root" presStyleCnt="0"/>
      <dgm:spPr/>
    </dgm:pt>
    <dgm:pt modelId="{710C22F4-7B25-4A58-95A1-5819B543A867}" type="pres">
      <dgm:prSet presAssocID="{5ADF5845-B646-4227-A1B5-A68FBBB15F1E}" presName="rootComposite" presStyleCnt="0"/>
      <dgm:spPr/>
    </dgm:pt>
    <dgm:pt modelId="{1C05B290-57CE-4F92-9C3A-CF4C85979B80}" type="pres">
      <dgm:prSet presAssocID="{5ADF5845-B646-4227-A1B5-A68FBBB15F1E}" presName="rootText" presStyleLbl="node1" presStyleIdx="1" presStyleCnt="2" custScaleX="82737" custScaleY="57327"/>
      <dgm:spPr/>
    </dgm:pt>
    <dgm:pt modelId="{AC42D799-63F6-4BFE-A5ED-D069B2D1AE9E}" type="pres">
      <dgm:prSet presAssocID="{5ADF5845-B646-4227-A1B5-A68FBBB15F1E}" presName="rootConnector" presStyleLbl="node1" presStyleIdx="1" presStyleCnt="2"/>
      <dgm:spPr/>
    </dgm:pt>
    <dgm:pt modelId="{70055E0F-D535-4275-A82A-2F8E20274E0F}" type="pres">
      <dgm:prSet presAssocID="{5ADF5845-B646-4227-A1B5-A68FBBB15F1E}" presName="childShape" presStyleCnt="0"/>
      <dgm:spPr/>
    </dgm:pt>
    <dgm:pt modelId="{80EF22A6-3439-4579-833E-373D56F2E57F}" type="pres">
      <dgm:prSet presAssocID="{5952BB43-8F73-4549-A8BC-9B828A0D09F2}" presName="Name13" presStyleLbl="parChTrans1D2" presStyleIdx="0" presStyleCnt="2"/>
      <dgm:spPr/>
    </dgm:pt>
    <dgm:pt modelId="{EB6BE685-9547-4D72-A1D5-FFC30C696097}" type="pres">
      <dgm:prSet presAssocID="{48EC8772-B317-47E2-8F49-9E8083734F1B}" presName="childText" presStyleLbl="bgAcc1" presStyleIdx="0" presStyleCnt="2" custScaleX="101507" custScaleY="60543">
        <dgm:presLayoutVars>
          <dgm:bulletEnabled val="1"/>
        </dgm:presLayoutVars>
      </dgm:prSet>
      <dgm:spPr/>
    </dgm:pt>
    <dgm:pt modelId="{DD528820-F33D-41D3-9847-5DB81FC83034}" type="pres">
      <dgm:prSet presAssocID="{C5FDCD08-ECAA-427A-8606-1F43F37C4C1E}" presName="Name13" presStyleLbl="parChTrans1D2" presStyleIdx="1" presStyleCnt="2"/>
      <dgm:spPr/>
    </dgm:pt>
    <dgm:pt modelId="{28DE36E6-609F-488A-880F-6B7118D748E6}" type="pres">
      <dgm:prSet presAssocID="{E32F74B8-C826-40F8-B987-E013C4AF26A3}" presName="childText" presStyleLbl="bgAcc1" presStyleIdx="1" presStyleCnt="2" custScaleX="103161" custScaleY="57327">
        <dgm:presLayoutVars>
          <dgm:bulletEnabled val="1"/>
        </dgm:presLayoutVars>
      </dgm:prSet>
      <dgm:spPr/>
    </dgm:pt>
  </dgm:ptLst>
  <dgm:cxnLst>
    <dgm:cxn modelId="{9DD0980A-9533-4E6C-AE69-99B389660441}" srcId="{5ADF5845-B646-4227-A1B5-A68FBBB15F1E}" destId="{E32F74B8-C826-40F8-B987-E013C4AF26A3}" srcOrd="1" destOrd="0" parTransId="{C5FDCD08-ECAA-427A-8606-1F43F37C4C1E}" sibTransId="{E140E8E0-3731-4DD0-8294-9560FFE0D9C7}"/>
    <dgm:cxn modelId="{48D33C0F-7C65-403A-A038-24103499226B}" type="presOf" srcId="{3D2FCBFE-0127-4220-8F68-3558A751EB5D}" destId="{EB6BE685-9547-4D72-A1D5-FFC30C696097}" srcOrd="0" destOrd="4" presId="urn:microsoft.com/office/officeart/2005/8/layout/hierarchy3"/>
    <dgm:cxn modelId="{004DBC10-06F4-4B3B-ACD2-209A5D658094}" type="presOf" srcId="{E32F74B8-C826-40F8-B987-E013C4AF26A3}" destId="{28DE36E6-609F-488A-880F-6B7118D748E6}" srcOrd="0" destOrd="0" presId="urn:microsoft.com/office/officeart/2005/8/layout/hierarchy3"/>
    <dgm:cxn modelId="{6E80EE26-DC76-4843-B9BE-7800D1530FE6}" type="presOf" srcId="{5ADF5845-B646-4227-A1B5-A68FBBB15F1E}" destId="{1C05B290-57CE-4F92-9C3A-CF4C85979B80}" srcOrd="0" destOrd="0" presId="urn:microsoft.com/office/officeart/2005/8/layout/hierarchy3"/>
    <dgm:cxn modelId="{BC135D3E-BE51-4ECE-9652-943E74916D30}" type="presOf" srcId="{A6EF175A-3B94-4914-9583-3CC9F70755A9}" destId="{EB6BE685-9547-4D72-A1D5-FFC30C696097}" srcOrd="0" destOrd="3" presId="urn:microsoft.com/office/officeart/2005/8/layout/hierarchy3"/>
    <dgm:cxn modelId="{B6ABAA47-C17F-433C-8E5D-03A3D1B8966F}" type="presOf" srcId="{5952BB43-8F73-4549-A8BC-9B828A0D09F2}" destId="{80EF22A6-3439-4579-833E-373D56F2E57F}" srcOrd="0" destOrd="0" presId="urn:microsoft.com/office/officeart/2005/8/layout/hierarchy3"/>
    <dgm:cxn modelId="{974DCA6A-CFF8-48B3-A8CC-ECFE3DE0B07F}" srcId="{177BFDA5-A98B-4C35-8504-DE3B1507949C}" destId="{27699EDB-729C-498F-82C0-BFCA92558575}" srcOrd="0" destOrd="0" parTransId="{4F1BA9FE-007F-46F3-8644-25573F533E4D}" sibTransId="{75B4C1BB-395F-407A-BCBB-535E7A9F4495}"/>
    <dgm:cxn modelId="{838C0E6B-9CFD-47C1-8095-A3DE5D51EA92}" type="presOf" srcId="{27699EDB-729C-498F-82C0-BFCA92558575}" destId="{9E8A849B-9345-4589-8906-35F898808E61}" srcOrd="0" destOrd="0" presId="urn:microsoft.com/office/officeart/2005/8/layout/hierarchy3"/>
    <dgm:cxn modelId="{30A98277-748D-43B4-908B-D3BF688B53EE}" type="presOf" srcId="{D55FE6EC-C143-49D2-ACC9-9D435E691210}" destId="{EB6BE685-9547-4D72-A1D5-FFC30C696097}" srcOrd="0" destOrd="1" presId="urn:microsoft.com/office/officeart/2005/8/layout/hierarchy3"/>
    <dgm:cxn modelId="{64369D7C-4C40-4892-BA33-83DBF5B085BA}" srcId="{48EC8772-B317-47E2-8F49-9E8083734F1B}" destId="{A6EF175A-3B94-4914-9583-3CC9F70755A9}" srcOrd="2" destOrd="0" parTransId="{496C9866-7796-4342-AEB6-11FF539B4BB6}" sibTransId="{6803FD37-28AF-41C1-B9D1-4B6D0F3DFF6B}"/>
    <dgm:cxn modelId="{9941A686-5609-4FB7-8DD0-9DEB8569BE92}" type="presOf" srcId="{5ADF5845-B646-4227-A1B5-A68FBBB15F1E}" destId="{AC42D799-63F6-4BFE-A5ED-D069B2D1AE9E}" srcOrd="1" destOrd="0" presId="urn:microsoft.com/office/officeart/2005/8/layout/hierarchy3"/>
    <dgm:cxn modelId="{C002508A-08F5-4E37-81A6-F144848C4FE9}" srcId="{48EC8772-B317-47E2-8F49-9E8083734F1B}" destId="{FF5E6964-BC32-4979-831F-4B77EC8CB914}" srcOrd="1" destOrd="0" parTransId="{706840FC-23FB-4267-B765-2DABF11D74A4}" sibTransId="{DD8BA33D-C836-4597-8479-BB3DAA5A3042}"/>
    <dgm:cxn modelId="{64035F94-B91A-40E7-9D96-EE6100C20ED6}" srcId="{48EC8772-B317-47E2-8F49-9E8083734F1B}" destId="{3D2FCBFE-0127-4220-8F68-3558A751EB5D}" srcOrd="3" destOrd="0" parTransId="{3854839A-2428-4D96-9B12-914F9D9423CE}" sibTransId="{1CE6DF21-7BA8-4FC6-A395-026C8D21E8F4}"/>
    <dgm:cxn modelId="{937FB29A-8BBA-46DE-B34A-3A65FC4CB879}" srcId="{48EC8772-B317-47E2-8F49-9E8083734F1B}" destId="{D55FE6EC-C143-49D2-ACC9-9D435E691210}" srcOrd="0" destOrd="0" parTransId="{4A53BE84-CF7D-4C8A-86ED-164234C6B6C5}" sibTransId="{716A9C96-2403-42EA-AABC-F1B21486866B}"/>
    <dgm:cxn modelId="{746F519B-3D68-426E-8FC0-64ACF00D50BF}" srcId="{177BFDA5-A98B-4C35-8504-DE3B1507949C}" destId="{5ADF5845-B646-4227-A1B5-A68FBBB15F1E}" srcOrd="1" destOrd="0" parTransId="{C72A1B40-3E99-439B-BCEA-CA84D5974346}" sibTransId="{D9B174DD-46A1-424F-9700-8971664ECC62}"/>
    <dgm:cxn modelId="{E0FBA1B3-A42C-4C63-95C7-7F8D3CE688A5}" srcId="{5ADF5845-B646-4227-A1B5-A68FBBB15F1E}" destId="{48EC8772-B317-47E2-8F49-9E8083734F1B}" srcOrd="0" destOrd="0" parTransId="{5952BB43-8F73-4549-A8BC-9B828A0D09F2}" sibTransId="{9745A8AD-14FC-46FD-98AE-67C29CCDC0F3}"/>
    <dgm:cxn modelId="{E7D8B9C1-275E-4057-B2D9-EE890705B510}" type="presOf" srcId="{177BFDA5-A98B-4C35-8504-DE3B1507949C}" destId="{EF9AF896-1A2F-44DF-80A3-0AD20DA79E24}" srcOrd="0" destOrd="0" presId="urn:microsoft.com/office/officeart/2005/8/layout/hierarchy3"/>
    <dgm:cxn modelId="{2E5204CE-3DA6-463E-B995-02EB36A27328}" type="presOf" srcId="{ACB079D7-884E-42EA-AD03-CBA6D1B58A6B}" destId="{EB6BE685-9547-4D72-A1D5-FFC30C696097}" srcOrd="0" destOrd="5" presId="urn:microsoft.com/office/officeart/2005/8/layout/hierarchy3"/>
    <dgm:cxn modelId="{401677CF-9EB2-441C-B806-EB1A391C2278}" type="presOf" srcId="{48EC8772-B317-47E2-8F49-9E8083734F1B}" destId="{EB6BE685-9547-4D72-A1D5-FFC30C696097}" srcOrd="0" destOrd="0" presId="urn:microsoft.com/office/officeart/2005/8/layout/hierarchy3"/>
    <dgm:cxn modelId="{C28FA2E0-DDCA-4B96-9058-E012DA1D59FA}" type="presOf" srcId="{27699EDB-729C-498F-82C0-BFCA92558575}" destId="{67630281-EC9B-41FE-8B21-7478F48B7B43}" srcOrd="1" destOrd="0" presId="urn:microsoft.com/office/officeart/2005/8/layout/hierarchy3"/>
    <dgm:cxn modelId="{EA6A46E4-F8C3-46C5-BBA1-400CB5733480}" type="presOf" srcId="{C5FDCD08-ECAA-427A-8606-1F43F37C4C1E}" destId="{DD528820-F33D-41D3-9847-5DB81FC83034}" srcOrd="0" destOrd="0" presId="urn:microsoft.com/office/officeart/2005/8/layout/hierarchy3"/>
    <dgm:cxn modelId="{BB1837ED-3F05-4F14-8E85-AFCFA57E63A3}" type="presOf" srcId="{FF5E6964-BC32-4979-831F-4B77EC8CB914}" destId="{EB6BE685-9547-4D72-A1D5-FFC30C696097}" srcOrd="0" destOrd="2" presId="urn:microsoft.com/office/officeart/2005/8/layout/hierarchy3"/>
    <dgm:cxn modelId="{C531D4F5-1764-4A13-B578-9AFD21DB6CF1}" srcId="{48EC8772-B317-47E2-8F49-9E8083734F1B}" destId="{ACB079D7-884E-42EA-AD03-CBA6D1B58A6B}" srcOrd="4" destOrd="0" parTransId="{547D327F-F96A-459F-B3B4-CA6912489796}" sibTransId="{8DB44EB9-3A51-4845-BCB8-A20E93FFF50B}"/>
    <dgm:cxn modelId="{67F94756-C66F-4E54-97FE-694C7467CF03}" type="presParOf" srcId="{EF9AF896-1A2F-44DF-80A3-0AD20DA79E24}" destId="{8EEB6F19-F65C-4D59-9C1D-91320A6B4490}" srcOrd="0" destOrd="0" presId="urn:microsoft.com/office/officeart/2005/8/layout/hierarchy3"/>
    <dgm:cxn modelId="{B15328DB-02D0-406D-82D6-8ED755BDD268}" type="presParOf" srcId="{8EEB6F19-F65C-4D59-9C1D-91320A6B4490}" destId="{FCD0238F-DC83-4E02-AFE9-F82FCFE4715A}" srcOrd="0" destOrd="0" presId="urn:microsoft.com/office/officeart/2005/8/layout/hierarchy3"/>
    <dgm:cxn modelId="{8D96036B-F815-45FA-85AE-F974B03952F2}" type="presParOf" srcId="{FCD0238F-DC83-4E02-AFE9-F82FCFE4715A}" destId="{9E8A849B-9345-4589-8906-35F898808E61}" srcOrd="0" destOrd="0" presId="urn:microsoft.com/office/officeart/2005/8/layout/hierarchy3"/>
    <dgm:cxn modelId="{C4D36F9F-11FE-40C8-8617-4AF2ADBEF6CF}" type="presParOf" srcId="{FCD0238F-DC83-4E02-AFE9-F82FCFE4715A}" destId="{67630281-EC9B-41FE-8B21-7478F48B7B43}" srcOrd="1" destOrd="0" presId="urn:microsoft.com/office/officeart/2005/8/layout/hierarchy3"/>
    <dgm:cxn modelId="{FA2B8B6E-B70C-4D32-91BF-4A18DCB0171C}" type="presParOf" srcId="{8EEB6F19-F65C-4D59-9C1D-91320A6B4490}" destId="{F793DC6F-617F-4B6A-8C49-6010AC114968}" srcOrd="1" destOrd="0" presId="urn:microsoft.com/office/officeart/2005/8/layout/hierarchy3"/>
    <dgm:cxn modelId="{1308A73A-86E0-4C32-AAA7-7FBF5ACE770F}" type="presParOf" srcId="{EF9AF896-1A2F-44DF-80A3-0AD20DA79E24}" destId="{39A445F4-3087-4707-82CD-53B1EFC3ECAC}" srcOrd="1" destOrd="0" presId="urn:microsoft.com/office/officeart/2005/8/layout/hierarchy3"/>
    <dgm:cxn modelId="{0AC110C1-0899-4D00-8D08-B88498182E8D}" type="presParOf" srcId="{39A445F4-3087-4707-82CD-53B1EFC3ECAC}" destId="{710C22F4-7B25-4A58-95A1-5819B543A867}" srcOrd="0" destOrd="0" presId="urn:microsoft.com/office/officeart/2005/8/layout/hierarchy3"/>
    <dgm:cxn modelId="{63283980-8B00-419C-B29F-C102CF970684}" type="presParOf" srcId="{710C22F4-7B25-4A58-95A1-5819B543A867}" destId="{1C05B290-57CE-4F92-9C3A-CF4C85979B80}" srcOrd="0" destOrd="0" presId="urn:microsoft.com/office/officeart/2005/8/layout/hierarchy3"/>
    <dgm:cxn modelId="{1E614098-0A76-42AB-BCA5-EA3F9F89B434}" type="presParOf" srcId="{710C22F4-7B25-4A58-95A1-5819B543A867}" destId="{AC42D799-63F6-4BFE-A5ED-D069B2D1AE9E}" srcOrd="1" destOrd="0" presId="urn:microsoft.com/office/officeart/2005/8/layout/hierarchy3"/>
    <dgm:cxn modelId="{F6A5D3B4-C21A-4BC8-857A-0E163B4C521B}" type="presParOf" srcId="{39A445F4-3087-4707-82CD-53B1EFC3ECAC}" destId="{70055E0F-D535-4275-A82A-2F8E20274E0F}" srcOrd="1" destOrd="0" presId="urn:microsoft.com/office/officeart/2005/8/layout/hierarchy3"/>
    <dgm:cxn modelId="{3CE6D834-428A-4631-83C6-00B22ABA8E90}" type="presParOf" srcId="{70055E0F-D535-4275-A82A-2F8E20274E0F}" destId="{80EF22A6-3439-4579-833E-373D56F2E57F}" srcOrd="0" destOrd="0" presId="urn:microsoft.com/office/officeart/2005/8/layout/hierarchy3"/>
    <dgm:cxn modelId="{57986608-B20E-499E-AE49-13F9AF8EE0FC}" type="presParOf" srcId="{70055E0F-D535-4275-A82A-2F8E20274E0F}" destId="{EB6BE685-9547-4D72-A1D5-FFC30C696097}" srcOrd="1" destOrd="0" presId="urn:microsoft.com/office/officeart/2005/8/layout/hierarchy3"/>
    <dgm:cxn modelId="{214A764B-A982-42D3-98B7-76DA18A94275}" type="presParOf" srcId="{70055E0F-D535-4275-A82A-2F8E20274E0F}" destId="{DD528820-F33D-41D3-9847-5DB81FC83034}" srcOrd="2" destOrd="0" presId="urn:microsoft.com/office/officeart/2005/8/layout/hierarchy3"/>
    <dgm:cxn modelId="{711B3E39-4AA5-4644-84AE-8439638EA131}" type="presParOf" srcId="{70055E0F-D535-4275-A82A-2F8E20274E0F}" destId="{28DE36E6-609F-488A-880F-6B7118D748E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6DD1D0-81F4-4510-9EFE-D663E2154AB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NL"/>
        </a:p>
      </dgm:t>
    </dgm:pt>
    <dgm:pt modelId="{266EED8A-5F45-4772-A577-C0797AFFCC12}">
      <dgm:prSet phldrT="[Tekst]"/>
      <dgm:spPr>
        <a:solidFill>
          <a:srgbClr val="E12BA0"/>
        </a:solidFill>
      </dgm:spPr>
      <dgm:t>
        <a:bodyPr/>
        <a:lstStyle/>
        <a:p>
          <a:r>
            <a:rPr lang="nl-NL" dirty="0" err="1">
              <a:solidFill>
                <a:schemeClr val="bg1"/>
              </a:solidFill>
            </a:rPr>
            <a:t>Occlusive</a:t>
          </a:r>
          <a:r>
            <a:rPr lang="nl-NL" dirty="0">
              <a:solidFill>
                <a:schemeClr val="bg1"/>
              </a:solidFill>
            </a:rPr>
            <a:t> </a:t>
          </a:r>
          <a:r>
            <a:rPr lang="nl-NL" dirty="0" err="1">
              <a:solidFill>
                <a:schemeClr val="bg1"/>
              </a:solidFill>
            </a:rPr>
            <a:t>vascular</a:t>
          </a:r>
          <a:r>
            <a:rPr lang="nl-NL" dirty="0">
              <a:solidFill>
                <a:schemeClr val="bg1"/>
              </a:solidFill>
            </a:rPr>
            <a:t> </a:t>
          </a:r>
          <a:r>
            <a:rPr lang="nl-NL" dirty="0" err="1">
              <a:solidFill>
                <a:schemeClr val="bg1"/>
              </a:solidFill>
            </a:rPr>
            <a:t>disease</a:t>
          </a:r>
          <a:endParaRPr lang="nl-NL" dirty="0">
            <a:solidFill>
              <a:schemeClr val="bg1"/>
            </a:solidFill>
          </a:endParaRPr>
        </a:p>
      </dgm:t>
    </dgm:pt>
    <dgm:pt modelId="{CA68DF0B-EBB7-4563-8164-8B3D7CCF55E1}" type="parTrans" cxnId="{42BD9567-BCA4-4D6F-8A3D-C0355255C54F}">
      <dgm:prSet/>
      <dgm:spPr/>
      <dgm:t>
        <a:bodyPr/>
        <a:lstStyle/>
        <a:p>
          <a:endParaRPr lang="nl-NL"/>
        </a:p>
      </dgm:t>
    </dgm:pt>
    <dgm:pt modelId="{3EFC3738-C1DB-41AF-98A6-61C3EAA4C062}" type="sibTrans" cxnId="{42BD9567-BCA4-4D6F-8A3D-C0355255C54F}">
      <dgm:prSet/>
      <dgm:spPr/>
      <dgm:t>
        <a:bodyPr/>
        <a:lstStyle/>
        <a:p>
          <a:endParaRPr lang="nl-NL"/>
        </a:p>
      </dgm:t>
    </dgm:pt>
    <dgm:pt modelId="{92844956-47DD-4600-8BD4-FB97BE6D82AF}">
      <dgm:prSet phldrT="[Tekst]"/>
      <dgm:spPr>
        <a:solidFill>
          <a:srgbClr val="E02C79"/>
        </a:solidFill>
      </dgm:spPr>
      <dgm:t>
        <a:bodyPr/>
        <a:lstStyle/>
        <a:p>
          <a:r>
            <a:rPr lang="nl-NL" dirty="0" err="1">
              <a:solidFill>
                <a:schemeClr val="bg1"/>
              </a:solidFill>
            </a:rPr>
            <a:t>Haematologic</a:t>
          </a:r>
          <a:r>
            <a:rPr lang="nl-NL" dirty="0">
              <a:solidFill>
                <a:schemeClr val="bg1"/>
              </a:solidFill>
            </a:rPr>
            <a:t> </a:t>
          </a:r>
        </a:p>
      </dgm:t>
    </dgm:pt>
    <dgm:pt modelId="{04335C83-4F59-4275-A334-EB694A74DD8B}" type="parTrans" cxnId="{C5958E29-E38F-4BFF-BA33-3A8DEFC444C5}">
      <dgm:prSet/>
      <dgm:spPr/>
      <dgm:t>
        <a:bodyPr/>
        <a:lstStyle/>
        <a:p>
          <a:endParaRPr lang="nl-NL"/>
        </a:p>
      </dgm:t>
    </dgm:pt>
    <dgm:pt modelId="{2EFEAA87-2A81-494A-9B3A-3D8681137348}" type="sibTrans" cxnId="{C5958E29-E38F-4BFF-BA33-3A8DEFC444C5}">
      <dgm:prSet/>
      <dgm:spPr/>
      <dgm:t>
        <a:bodyPr/>
        <a:lstStyle/>
        <a:p>
          <a:endParaRPr lang="nl-NL"/>
        </a:p>
      </dgm:t>
    </dgm:pt>
    <dgm:pt modelId="{EBE7EFE4-74A9-4E76-AF19-2D7461142B64}">
      <dgm:prSet phldrT="[Tekst]"/>
      <dgm:spPr>
        <a:solidFill>
          <a:srgbClr val="C54756"/>
        </a:solidFill>
      </dgm:spPr>
      <dgm:t>
        <a:bodyPr/>
        <a:lstStyle/>
        <a:p>
          <a:r>
            <a:rPr lang="nl-NL" dirty="0">
              <a:solidFill>
                <a:schemeClr val="bg1"/>
              </a:solidFill>
            </a:rPr>
            <a:t>Neurologic</a:t>
          </a:r>
        </a:p>
      </dgm:t>
    </dgm:pt>
    <dgm:pt modelId="{86DC3AD0-6E28-499A-B39E-786DCF9E6B8F}" type="parTrans" cxnId="{F14EE37F-94C0-479E-A4A3-16412827F556}">
      <dgm:prSet/>
      <dgm:spPr/>
      <dgm:t>
        <a:bodyPr/>
        <a:lstStyle/>
        <a:p>
          <a:endParaRPr lang="nl-NL"/>
        </a:p>
      </dgm:t>
    </dgm:pt>
    <dgm:pt modelId="{A5015E64-BCB6-48F2-B059-678CA5931351}" type="sibTrans" cxnId="{F14EE37F-94C0-479E-A4A3-16412827F556}">
      <dgm:prSet/>
      <dgm:spPr/>
      <dgm:t>
        <a:bodyPr/>
        <a:lstStyle/>
        <a:p>
          <a:endParaRPr lang="nl-NL"/>
        </a:p>
      </dgm:t>
    </dgm:pt>
    <dgm:pt modelId="{653BEE4D-0331-46F2-91CA-CA5B2E751F11}">
      <dgm:prSet phldrT="[Tekst]"/>
      <dgm:spPr>
        <a:solidFill>
          <a:srgbClr val="C74583"/>
        </a:solidFill>
      </dgm:spPr>
      <dgm:t>
        <a:bodyPr/>
        <a:lstStyle/>
        <a:p>
          <a:r>
            <a:rPr lang="nl-NL" dirty="0" err="1">
              <a:solidFill>
                <a:schemeClr val="bg1"/>
              </a:solidFill>
            </a:rPr>
            <a:t>Pulmonary</a:t>
          </a:r>
          <a:r>
            <a:rPr lang="nl-NL" dirty="0">
              <a:solidFill>
                <a:schemeClr val="bg1"/>
              </a:solidFill>
            </a:rPr>
            <a:t> </a:t>
          </a:r>
          <a:r>
            <a:rPr lang="nl-NL" dirty="0" err="1">
              <a:solidFill>
                <a:schemeClr val="bg1"/>
              </a:solidFill>
            </a:rPr>
            <a:t>hypertension</a:t>
          </a:r>
          <a:endParaRPr lang="nl-NL" dirty="0">
            <a:solidFill>
              <a:schemeClr val="bg1"/>
            </a:solidFill>
          </a:endParaRPr>
        </a:p>
      </dgm:t>
    </dgm:pt>
    <dgm:pt modelId="{C16E6CF2-D8D1-40D1-8EF8-6720CEEDF923}" type="parTrans" cxnId="{E00AB1AA-6FB8-4FBD-94BA-BF1655D2DBC3}">
      <dgm:prSet/>
      <dgm:spPr/>
      <dgm:t>
        <a:bodyPr/>
        <a:lstStyle/>
        <a:p>
          <a:endParaRPr lang="nl-NL"/>
        </a:p>
      </dgm:t>
    </dgm:pt>
    <dgm:pt modelId="{48F0E55F-2542-4083-903A-E41BC32984B1}" type="sibTrans" cxnId="{E00AB1AA-6FB8-4FBD-94BA-BF1655D2DBC3}">
      <dgm:prSet/>
      <dgm:spPr/>
      <dgm:t>
        <a:bodyPr/>
        <a:lstStyle/>
        <a:p>
          <a:endParaRPr lang="nl-NL"/>
        </a:p>
      </dgm:t>
    </dgm:pt>
    <dgm:pt modelId="{376596CB-14BE-4428-9E51-65829B82A809}">
      <dgm:prSet phldrT="[Tekst]"/>
      <dgm:spPr>
        <a:solidFill>
          <a:srgbClr val="E94423"/>
        </a:solidFill>
      </dgm:spPr>
      <dgm:t>
        <a:bodyPr/>
        <a:lstStyle/>
        <a:p>
          <a:r>
            <a:rPr lang="nl-NL" dirty="0">
              <a:solidFill>
                <a:schemeClr val="bg1"/>
              </a:solidFill>
            </a:rPr>
            <a:t>Drugs</a:t>
          </a:r>
        </a:p>
      </dgm:t>
    </dgm:pt>
    <dgm:pt modelId="{6C5EBB36-8633-4826-A810-842F3700DFFB}" type="parTrans" cxnId="{FAAD7B27-9C55-47FB-A90B-83A648AFB04E}">
      <dgm:prSet/>
      <dgm:spPr/>
      <dgm:t>
        <a:bodyPr/>
        <a:lstStyle/>
        <a:p>
          <a:endParaRPr lang="nl-NL"/>
        </a:p>
      </dgm:t>
    </dgm:pt>
    <dgm:pt modelId="{8C56785C-B07D-408C-8868-098D872A8997}" type="sibTrans" cxnId="{FAAD7B27-9C55-47FB-A90B-83A648AFB04E}">
      <dgm:prSet/>
      <dgm:spPr/>
      <dgm:t>
        <a:bodyPr/>
        <a:lstStyle/>
        <a:p>
          <a:endParaRPr lang="nl-NL"/>
        </a:p>
      </dgm:t>
    </dgm:pt>
    <dgm:pt modelId="{327519E2-31D4-4AB2-9322-068951E228F6}">
      <dgm:prSet phldrT="[Tekst]"/>
      <dgm:spPr>
        <a:solidFill>
          <a:srgbClr val="F67116"/>
        </a:solidFill>
      </dgm:spPr>
      <dgm:t>
        <a:bodyPr/>
        <a:lstStyle/>
        <a:p>
          <a:r>
            <a:rPr lang="nl-NL" dirty="0" err="1">
              <a:solidFill>
                <a:schemeClr val="bg1"/>
              </a:solidFill>
            </a:rPr>
            <a:t>Vibration</a:t>
          </a:r>
          <a:r>
            <a:rPr lang="nl-NL" dirty="0">
              <a:solidFill>
                <a:schemeClr val="bg1"/>
              </a:solidFill>
            </a:rPr>
            <a:t> </a:t>
          </a:r>
          <a:r>
            <a:rPr lang="nl-NL" dirty="0" err="1">
              <a:solidFill>
                <a:schemeClr val="bg1"/>
              </a:solidFill>
            </a:rPr>
            <a:t>induced</a:t>
          </a:r>
          <a:endParaRPr lang="nl-NL" dirty="0">
            <a:solidFill>
              <a:schemeClr val="bg1"/>
            </a:solidFill>
          </a:endParaRPr>
        </a:p>
      </dgm:t>
    </dgm:pt>
    <dgm:pt modelId="{0F39ACEC-CDC3-4420-80CB-C7029BE11E25}" type="parTrans" cxnId="{B1B0CCD9-3FCF-4C66-9FF6-56DB0A4F907B}">
      <dgm:prSet/>
      <dgm:spPr/>
      <dgm:t>
        <a:bodyPr/>
        <a:lstStyle/>
        <a:p>
          <a:endParaRPr lang="nl-NL"/>
        </a:p>
      </dgm:t>
    </dgm:pt>
    <dgm:pt modelId="{9A7C7EB0-E449-4B02-9BD4-840EC1D9F4E7}" type="sibTrans" cxnId="{B1B0CCD9-3FCF-4C66-9FF6-56DB0A4F907B}">
      <dgm:prSet/>
      <dgm:spPr/>
      <dgm:t>
        <a:bodyPr/>
        <a:lstStyle/>
        <a:p>
          <a:endParaRPr lang="nl-NL"/>
        </a:p>
      </dgm:t>
    </dgm:pt>
    <dgm:pt modelId="{0C5DD2C3-2E7C-4AC1-AC45-9192A530C196}">
      <dgm:prSet phldrT="[Tekst]"/>
      <dgm:spPr>
        <a:solidFill>
          <a:srgbClr val="8453B9"/>
        </a:solidFill>
      </dgm:spPr>
      <dgm:t>
        <a:bodyPr/>
        <a:lstStyle/>
        <a:p>
          <a:r>
            <a:rPr lang="nl-NL" dirty="0" err="1">
              <a:solidFill>
                <a:schemeClr val="bg1"/>
              </a:solidFill>
            </a:rPr>
            <a:t>Vascular</a:t>
          </a:r>
          <a:r>
            <a:rPr lang="nl-NL" dirty="0">
              <a:solidFill>
                <a:schemeClr val="bg1"/>
              </a:solidFill>
            </a:rPr>
            <a:t> trauma</a:t>
          </a:r>
        </a:p>
      </dgm:t>
    </dgm:pt>
    <dgm:pt modelId="{423CDB65-7EA6-4FF1-8F41-3CBECDB45BCC}" type="parTrans" cxnId="{79F10474-1F89-49A2-A8C2-C96C8947B146}">
      <dgm:prSet/>
      <dgm:spPr/>
      <dgm:t>
        <a:bodyPr/>
        <a:lstStyle/>
        <a:p>
          <a:endParaRPr lang="nl-NL"/>
        </a:p>
      </dgm:t>
    </dgm:pt>
    <dgm:pt modelId="{CBBC41ED-6B89-4684-933D-7EDCE6647B62}" type="sibTrans" cxnId="{79F10474-1F89-49A2-A8C2-C96C8947B146}">
      <dgm:prSet/>
      <dgm:spPr/>
      <dgm:t>
        <a:bodyPr/>
        <a:lstStyle/>
        <a:p>
          <a:endParaRPr lang="nl-NL"/>
        </a:p>
      </dgm:t>
    </dgm:pt>
    <dgm:pt modelId="{FFF0D30A-F14B-4597-8D2C-8BDB4FD63330}" type="pres">
      <dgm:prSet presAssocID="{3A6DD1D0-81F4-4510-9EFE-D663E2154AB8}" presName="diagram" presStyleCnt="0">
        <dgm:presLayoutVars>
          <dgm:dir/>
          <dgm:resizeHandles val="exact"/>
        </dgm:presLayoutVars>
      </dgm:prSet>
      <dgm:spPr/>
    </dgm:pt>
    <dgm:pt modelId="{E7509C4A-F592-452B-83A0-96A6EC631FD2}" type="pres">
      <dgm:prSet presAssocID="{266EED8A-5F45-4772-A577-C0797AFFCC12}" presName="node" presStyleLbl="node1" presStyleIdx="0" presStyleCnt="7" custLinFactY="100000" custLinFactNeighborX="12009" custLinFactNeighborY="145466">
        <dgm:presLayoutVars>
          <dgm:bulletEnabled val="1"/>
        </dgm:presLayoutVars>
      </dgm:prSet>
      <dgm:spPr/>
    </dgm:pt>
    <dgm:pt modelId="{91F1BFEC-3BFD-46AA-AEE9-9BE698A00219}" type="pres">
      <dgm:prSet presAssocID="{3EFC3738-C1DB-41AF-98A6-61C3EAA4C062}" presName="sibTrans" presStyleCnt="0"/>
      <dgm:spPr/>
    </dgm:pt>
    <dgm:pt modelId="{7D70B9F9-7A63-4EAF-A972-56B0ACA2CA91}" type="pres">
      <dgm:prSet presAssocID="{92844956-47DD-4600-8BD4-FB97BE6D82AF}" presName="node" presStyleLbl="node1" presStyleIdx="1" presStyleCnt="7">
        <dgm:presLayoutVars>
          <dgm:bulletEnabled val="1"/>
        </dgm:presLayoutVars>
      </dgm:prSet>
      <dgm:spPr/>
    </dgm:pt>
    <dgm:pt modelId="{C37B1627-A679-459C-857A-C4109B1158DF}" type="pres">
      <dgm:prSet presAssocID="{2EFEAA87-2A81-494A-9B3A-3D8681137348}" presName="sibTrans" presStyleCnt="0"/>
      <dgm:spPr/>
    </dgm:pt>
    <dgm:pt modelId="{568D7657-C2BB-48EB-9FCA-5E5400C74718}" type="pres">
      <dgm:prSet presAssocID="{EBE7EFE4-74A9-4E76-AF19-2D7461142B64}" presName="node" presStyleLbl="node1" presStyleIdx="2" presStyleCnt="7">
        <dgm:presLayoutVars>
          <dgm:bulletEnabled val="1"/>
        </dgm:presLayoutVars>
      </dgm:prSet>
      <dgm:spPr/>
    </dgm:pt>
    <dgm:pt modelId="{6D149C66-9EFC-44D6-B040-02C3342A4D8D}" type="pres">
      <dgm:prSet presAssocID="{A5015E64-BCB6-48F2-B059-678CA5931351}" presName="sibTrans" presStyleCnt="0"/>
      <dgm:spPr/>
    </dgm:pt>
    <dgm:pt modelId="{209FF065-2174-4CB3-B227-1FC3E766E25F}" type="pres">
      <dgm:prSet presAssocID="{653BEE4D-0331-46F2-91CA-CA5B2E751F11}" presName="node" presStyleLbl="node1" presStyleIdx="3" presStyleCnt="7" custLinFactX="15840" custLinFactY="27222" custLinFactNeighborX="100000" custLinFactNeighborY="100000">
        <dgm:presLayoutVars>
          <dgm:bulletEnabled val="1"/>
        </dgm:presLayoutVars>
      </dgm:prSet>
      <dgm:spPr/>
    </dgm:pt>
    <dgm:pt modelId="{F178D74A-FE4E-44DB-B778-9AE9F2256196}" type="pres">
      <dgm:prSet presAssocID="{48F0E55F-2542-4083-903A-E41BC32984B1}" presName="sibTrans" presStyleCnt="0"/>
      <dgm:spPr/>
    </dgm:pt>
    <dgm:pt modelId="{7D8A3D02-F2AC-449B-B65F-6DAC4CE1BD4B}" type="pres">
      <dgm:prSet presAssocID="{376596CB-14BE-4428-9E51-65829B82A809}" presName="node" presStyleLbl="node1" presStyleIdx="4" presStyleCnt="7">
        <dgm:presLayoutVars>
          <dgm:bulletEnabled val="1"/>
        </dgm:presLayoutVars>
      </dgm:prSet>
      <dgm:spPr/>
    </dgm:pt>
    <dgm:pt modelId="{1D6E43D3-E7C3-4EAF-8DDF-7B6AC196B064}" type="pres">
      <dgm:prSet presAssocID="{8C56785C-B07D-408C-8868-098D872A8997}" presName="sibTrans" presStyleCnt="0"/>
      <dgm:spPr/>
    </dgm:pt>
    <dgm:pt modelId="{03BA9EFC-FB35-4033-886B-39EE817A54D1}" type="pres">
      <dgm:prSet presAssocID="{327519E2-31D4-4AB2-9322-068951E228F6}" presName="node" presStyleLbl="node1" presStyleIdx="5" presStyleCnt="7">
        <dgm:presLayoutVars>
          <dgm:bulletEnabled val="1"/>
        </dgm:presLayoutVars>
      </dgm:prSet>
      <dgm:spPr/>
    </dgm:pt>
    <dgm:pt modelId="{6F38DEF5-4A28-427B-9A34-B6178FDF6043}" type="pres">
      <dgm:prSet presAssocID="{9A7C7EB0-E449-4B02-9BD4-840EC1D9F4E7}" presName="sibTrans" presStyleCnt="0"/>
      <dgm:spPr/>
    </dgm:pt>
    <dgm:pt modelId="{24E67B55-BE69-4658-A468-89829215B39E}" type="pres">
      <dgm:prSet presAssocID="{0C5DD2C3-2E7C-4AC1-AC45-9192A530C196}" presName="node" presStyleLbl="node1" presStyleIdx="6" presStyleCnt="7" custLinFactX="9143" custLinFactNeighborX="100000" custLinFactNeighborY="6696">
        <dgm:presLayoutVars>
          <dgm:bulletEnabled val="1"/>
        </dgm:presLayoutVars>
      </dgm:prSet>
      <dgm:spPr/>
    </dgm:pt>
  </dgm:ptLst>
  <dgm:cxnLst>
    <dgm:cxn modelId="{0E6BF901-E7C4-46E2-B47A-360EEA3C4DFC}" type="presOf" srcId="{327519E2-31D4-4AB2-9322-068951E228F6}" destId="{03BA9EFC-FB35-4033-886B-39EE817A54D1}" srcOrd="0" destOrd="0" presId="urn:microsoft.com/office/officeart/2005/8/layout/default"/>
    <dgm:cxn modelId="{B6D31211-62FC-44BF-BEE3-BB15BC5F88C9}" type="presOf" srcId="{266EED8A-5F45-4772-A577-C0797AFFCC12}" destId="{E7509C4A-F592-452B-83A0-96A6EC631FD2}" srcOrd="0" destOrd="0" presId="urn:microsoft.com/office/officeart/2005/8/layout/default"/>
    <dgm:cxn modelId="{EE5FD511-099C-4850-A502-E7EF41C3ABD5}" type="presOf" srcId="{653BEE4D-0331-46F2-91CA-CA5B2E751F11}" destId="{209FF065-2174-4CB3-B227-1FC3E766E25F}" srcOrd="0" destOrd="0" presId="urn:microsoft.com/office/officeart/2005/8/layout/default"/>
    <dgm:cxn modelId="{FAAD7B27-9C55-47FB-A90B-83A648AFB04E}" srcId="{3A6DD1D0-81F4-4510-9EFE-D663E2154AB8}" destId="{376596CB-14BE-4428-9E51-65829B82A809}" srcOrd="4" destOrd="0" parTransId="{6C5EBB36-8633-4826-A810-842F3700DFFB}" sibTransId="{8C56785C-B07D-408C-8868-098D872A8997}"/>
    <dgm:cxn modelId="{C5958E29-E38F-4BFF-BA33-3A8DEFC444C5}" srcId="{3A6DD1D0-81F4-4510-9EFE-D663E2154AB8}" destId="{92844956-47DD-4600-8BD4-FB97BE6D82AF}" srcOrd="1" destOrd="0" parTransId="{04335C83-4F59-4275-A334-EB694A74DD8B}" sibTransId="{2EFEAA87-2A81-494A-9B3A-3D8681137348}"/>
    <dgm:cxn modelId="{C227D336-698C-4CE3-90AB-384A6FD7BF85}" type="presOf" srcId="{EBE7EFE4-74A9-4E76-AF19-2D7461142B64}" destId="{568D7657-C2BB-48EB-9FCA-5E5400C74718}" srcOrd="0" destOrd="0" presId="urn:microsoft.com/office/officeart/2005/8/layout/default"/>
    <dgm:cxn modelId="{42BD9567-BCA4-4D6F-8A3D-C0355255C54F}" srcId="{3A6DD1D0-81F4-4510-9EFE-D663E2154AB8}" destId="{266EED8A-5F45-4772-A577-C0797AFFCC12}" srcOrd="0" destOrd="0" parTransId="{CA68DF0B-EBB7-4563-8164-8B3D7CCF55E1}" sibTransId="{3EFC3738-C1DB-41AF-98A6-61C3EAA4C062}"/>
    <dgm:cxn modelId="{79F10474-1F89-49A2-A8C2-C96C8947B146}" srcId="{3A6DD1D0-81F4-4510-9EFE-D663E2154AB8}" destId="{0C5DD2C3-2E7C-4AC1-AC45-9192A530C196}" srcOrd="6" destOrd="0" parTransId="{423CDB65-7EA6-4FF1-8F41-3CBECDB45BCC}" sibTransId="{CBBC41ED-6B89-4684-933D-7EDCE6647B62}"/>
    <dgm:cxn modelId="{F14EE37F-94C0-479E-A4A3-16412827F556}" srcId="{3A6DD1D0-81F4-4510-9EFE-D663E2154AB8}" destId="{EBE7EFE4-74A9-4E76-AF19-2D7461142B64}" srcOrd="2" destOrd="0" parTransId="{86DC3AD0-6E28-499A-B39E-786DCF9E6B8F}" sibTransId="{A5015E64-BCB6-48F2-B059-678CA5931351}"/>
    <dgm:cxn modelId="{E00AB1AA-6FB8-4FBD-94BA-BF1655D2DBC3}" srcId="{3A6DD1D0-81F4-4510-9EFE-D663E2154AB8}" destId="{653BEE4D-0331-46F2-91CA-CA5B2E751F11}" srcOrd="3" destOrd="0" parTransId="{C16E6CF2-D8D1-40D1-8EF8-6720CEEDF923}" sibTransId="{48F0E55F-2542-4083-903A-E41BC32984B1}"/>
    <dgm:cxn modelId="{EF9050B3-454D-4822-846D-87D7783AD505}" type="presOf" srcId="{0C5DD2C3-2E7C-4AC1-AC45-9192A530C196}" destId="{24E67B55-BE69-4658-A468-89829215B39E}" srcOrd="0" destOrd="0" presId="urn:microsoft.com/office/officeart/2005/8/layout/default"/>
    <dgm:cxn modelId="{E31B07CC-791D-460E-B4B2-3359E6890893}" type="presOf" srcId="{92844956-47DD-4600-8BD4-FB97BE6D82AF}" destId="{7D70B9F9-7A63-4EAF-A972-56B0ACA2CA91}" srcOrd="0" destOrd="0" presId="urn:microsoft.com/office/officeart/2005/8/layout/default"/>
    <dgm:cxn modelId="{A8B60DD9-5DFE-4A13-8DDF-A6374931F67E}" type="presOf" srcId="{376596CB-14BE-4428-9E51-65829B82A809}" destId="{7D8A3D02-F2AC-449B-B65F-6DAC4CE1BD4B}" srcOrd="0" destOrd="0" presId="urn:microsoft.com/office/officeart/2005/8/layout/default"/>
    <dgm:cxn modelId="{B1B0CCD9-3FCF-4C66-9FF6-56DB0A4F907B}" srcId="{3A6DD1D0-81F4-4510-9EFE-D663E2154AB8}" destId="{327519E2-31D4-4AB2-9322-068951E228F6}" srcOrd="5" destOrd="0" parTransId="{0F39ACEC-CDC3-4420-80CB-C7029BE11E25}" sibTransId="{9A7C7EB0-E449-4B02-9BD4-840EC1D9F4E7}"/>
    <dgm:cxn modelId="{1E90EBDB-4957-412B-BAD9-EC4479913243}" type="presOf" srcId="{3A6DD1D0-81F4-4510-9EFE-D663E2154AB8}" destId="{FFF0D30A-F14B-4597-8D2C-8BDB4FD63330}" srcOrd="0" destOrd="0" presId="urn:microsoft.com/office/officeart/2005/8/layout/default"/>
    <dgm:cxn modelId="{7854B53E-72A9-4CC0-85D4-FFBF120D6C2B}" type="presParOf" srcId="{FFF0D30A-F14B-4597-8D2C-8BDB4FD63330}" destId="{E7509C4A-F592-452B-83A0-96A6EC631FD2}" srcOrd="0" destOrd="0" presId="urn:microsoft.com/office/officeart/2005/8/layout/default"/>
    <dgm:cxn modelId="{FE8734E6-C5FD-407E-A419-4F6A843C9CA6}" type="presParOf" srcId="{FFF0D30A-F14B-4597-8D2C-8BDB4FD63330}" destId="{91F1BFEC-3BFD-46AA-AEE9-9BE698A00219}" srcOrd="1" destOrd="0" presId="urn:microsoft.com/office/officeart/2005/8/layout/default"/>
    <dgm:cxn modelId="{A0F2801B-6738-408F-8843-740BEC8F23CC}" type="presParOf" srcId="{FFF0D30A-F14B-4597-8D2C-8BDB4FD63330}" destId="{7D70B9F9-7A63-4EAF-A972-56B0ACA2CA91}" srcOrd="2" destOrd="0" presId="urn:microsoft.com/office/officeart/2005/8/layout/default"/>
    <dgm:cxn modelId="{86331133-FE77-4EBA-9CE6-174ECB90C379}" type="presParOf" srcId="{FFF0D30A-F14B-4597-8D2C-8BDB4FD63330}" destId="{C37B1627-A679-459C-857A-C4109B1158DF}" srcOrd="3" destOrd="0" presId="urn:microsoft.com/office/officeart/2005/8/layout/default"/>
    <dgm:cxn modelId="{E2FEE50C-A907-4DB5-8C75-A50FD875FAA5}" type="presParOf" srcId="{FFF0D30A-F14B-4597-8D2C-8BDB4FD63330}" destId="{568D7657-C2BB-48EB-9FCA-5E5400C74718}" srcOrd="4" destOrd="0" presId="urn:microsoft.com/office/officeart/2005/8/layout/default"/>
    <dgm:cxn modelId="{4E304B73-C7FF-43EB-9158-F889EB0F2E3F}" type="presParOf" srcId="{FFF0D30A-F14B-4597-8D2C-8BDB4FD63330}" destId="{6D149C66-9EFC-44D6-B040-02C3342A4D8D}" srcOrd="5" destOrd="0" presId="urn:microsoft.com/office/officeart/2005/8/layout/default"/>
    <dgm:cxn modelId="{12E921D2-43C7-4005-8990-052F3DE8BD7B}" type="presParOf" srcId="{FFF0D30A-F14B-4597-8D2C-8BDB4FD63330}" destId="{209FF065-2174-4CB3-B227-1FC3E766E25F}" srcOrd="6" destOrd="0" presId="urn:microsoft.com/office/officeart/2005/8/layout/default"/>
    <dgm:cxn modelId="{EB09FEAB-EEA7-4885-85EA-2C0CC6DEAE2D}" type="presParOf" srcId="{FFF0D30A-F14B-4597-8D2C-8BDB4FD63330}" destId="{F178D74A-FE4E-44DB-B778-9AE9F2256196}" srcOrd="7" destOrd="0" presId="urn:microsoft.com/office/officeart/2005/8/layout/default"/>
    <dgm:cxn modelId="{14FB4EAB-A554-44CB-90C1-732B49279F45}" type="presParOf" srcId="{FFF0D30A-F14B-4597-8D2C-8BDB4FD63330}" destId="{7D8A3D02-F2AC-449B-B65F-6DAC4CE1BD4B}" srcOrd="8" destOrd="0" presId="urn:microsoft.com/office/officeart/2005/8/layout/default"/>
    <dgm:cxn modelId="{C554671A-5691-40AE-8D84-C4FE78B6AF5B}" type="presParOf" srcId="{FFF0D30A-F14B-4597-8D2C-8BDB4FD63330}" destId="{1D6E43D3-E7C3-4EAF-8DDF-7B6AC196B064}" srcOrd="9" destOrd="0" presId="urn:microsoft.com/office/officeart/2005/8/layout/default"/>
    <dgm:cxn modelId="{A5DFC8E2-66C7-4C79-85E9-1579FD443264}" type="presParOf" srcId="{FFF0D30A-F14B-4597-8D2C-8BDB4FD63330}" destId="{03BA9EFC-FB35-4033-886B-39EE817A54D1}" srcOrd="10" destOrd="0" presId="urn:microsoft.com/office/officeart/2005/8/layout/default"/>
    <dgm:cxn modelId="{41807447-657E-45CA-9E10-2F784816B474}" type="presParOf" srcId="{FFF0D30A-F14B-4597-8D2C-8BDB4FD63330}" destId="{6F38DEF5-4A28-427B-9A34-B6178FDF6043}" srcOrd="11" destOrd="0" presId="urn:microsoft.com/office/officeart/2005/8/layout/default"/>
    <dgm:cxn modelId="{79A1FDCA-92FF-4FE2-8F04-C49667BB163A}" type="presParOf" srcId="{FFF0D30A-F14B-4597-8D2C-8BDB4FD63330}" destId="{24E67B55-BE69-4658-A468-89829215B39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A849B-9345-4589-8906-35F898808E61}">
      <dsp:nvSpPr>
        <dsp:cNvPr id="0" name=""/>
        <dsp:cNvSpPr/>
      </dsp:nvSpPr>
      <dsp:spPr>
        <a:xfrm>
          <a:off x="2653" y="505704"/>
          <a:ext cx="2601841" cy="1069661"/>
        </a:xfrm>
        <a:prstGeom prst="roundRect">
          <a:avLst>
            <a:gd name="adj" fmla="val 10000"/>
          </a:avLst>
        </a:prstGeom>
        <a:solidFill>
          <a:srgbClr val="FF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nl-BE" sz="2400" kern="1200" dirty="0" err="1">
              <a:solidFill>
                <a:srgbClr val="FFFF00"/>
              </a:solidFill>
            </a:rPr>
            <a:t>Primary</a:t>
          </a:r>
          <a:r>
            <a:rPr lang="nl-BE" sz="2400" kern="1200" dirty="0">
              <a:solidFill>
                <a:srgbClr val="FFFF00"/>
              </a:solidFill>
            </a:rPr>
            <a:t> RP:</a:t>
          </a:r>
        </a:p>
        <a:p>
          <a:pPr marL="0" lvl="0" indent="0" algn="ctr" defTabSz="1066800">
            <a:lnSpc>
              <a:spcPct val="90000"/>
            </a:lnSpc>
            <a:spcBef>
              <a:spcPct val="0"/>
            </a:spcBef>
            <a:spcAft>
              <a:spcPct val="35000"/>
            </a:spcAft>
            <a:buNone/>
          </a:pPr>
          <a:r>
            <a:rPr lang="nl-BE" sz="1200" kern="1200" dirty="0" err="1"/>
            <a:t>Not</a:t>
          </a:r>
          <a:r>
            <a:rPr lang="nl-BE" sz="1200" kern="1200" dirty="0"/>
            <a:t> </a:t>
          </a:r>
          <a:r>
            <a:rPr lang="nl-BE" sz="1200" kern="1200" dirty="0" err="1"/>
            <a:t>related</a:t>
          </a:r>
          <a:r>
            <a:rPr lang="nl-BE" sz="1200" kern="1200" dirty="0"/>
            <a:t> to </a:t>
          </a:r>
          <a:r>
            <a:rPr lang="nl-BE" sz="1200" kern="1200" dirty="0" err="1"/>
            <a:t>any</a:t>
          </a:r>
          <a:r>
            <a:rPr lang="nl-BE" sz="1200" kern="1200" dirty="0"/>
            <a:t> </a:t>
          </a:r>
          <a:r>
            <a:rPr lang="nl-BE" sz="1200" kern="1200" dirty="0" err="1"/>
            <a:t>condition</a:t>
          </a:r>
          <a:endParaRPr lang="nl-BE" sz="4100" kern="1200" dirty="0"/>
        </a:p>
      </dsp:txBody>
      <dsp:txXfrm>
        <a:off x="33982" y="537033"/>
        <a:ext cx="2539183" cy="1007003"/>
      </dsp:txXfrm>
    </dsp:sp>
    <dsp:sp modelId="{1C05B290-57CE-4F92-9C3A-CF4C85979B80}">
      <dsp:nvSpPr>
        <dsp:cNvPr id="0" name=""/>
        <dsp:cNvSpPr/>
      </dsp:nvSpPr>
      <dsp:spPr>
        <a:xfrm>
          <a:off x="3537442" y="505704"/>
          <a:ext cx="3087571" cy="1069661"/>
        </a:xfrm>
        <a:prstGeom prst="roundRect">
          <a:avLst>
            <a:gd name="adj" fmla="val 10000"/>
          </a:avLst>
        </a:prstGeom>
        <a:solidFill>
          <a:srgbClr val="FF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nl-BE" sz="2400" kern="1200" dirty="0" err="1">
              <a:solidFill>
                <a:srgbClr val="FFFF00"/>
              </a:solidFill>
            </a:rPr>
            <a:t>Secondary</a:t>
          </a:r>
          <a:r>
            <a:rPr lang="nl-BE" sz="2400" kern="1200" dirty="0">
              <a:solidFill>
                <a:srgbClr val="FFFF00"/>
              </a:solidFill>
            </a:rPr>
            <a:t> RP</a:t>
          </a:r>
          <a:endParaRPr lang="nl-BE" sz="4100" kern="1200" dirty="0"/>
        </a:p>
        <a:p>
          <a:pPr marL="0" lvl="0" indent="0" algn="ctr" defTabSz="1066800">
            <a:lnSpc>
              <a:spcPct val="90000"/>
            </a:lnSpc>
            <a:spcBef>
              <a:spcPct val="0"/>
            </a:spcBef>
            <a:spcAft>
              <a:spcPct val="35000"/>
            </a:spcAft>
            <a:buNone/>
          </a:pPr>
          <a:r>
            <a:rPr lang="nl-BE" sz="1200" kern="1200" dirty="0" err="1"/>
            <a:t>Related</a:t>
          </a:r>
          <a:r>
            <a:rPr lang="nl-BE" sz="1200" kern="1200" dirty="0"/>
            <a:t> to </a:t>
          </a:r>
          <a:r>
            <a:rPr lang="nl-BE" sz="1200" kern="1200" dirty="0" err="1"/>
            <a:t>another</a:t>
          </a:r>
          <a:r>
            <a:rPr lang="nl-BE" sz="1200" kern="1200" dirty="0"/>
            <a:t> </a:t>
          </a:r>
          <a:r>
            <a:rPr lang="nl-BE" sz="1200" kern="1200" dirty="0" err="1"/>
            <a:t>condition</a:t>
          </a:r>
          <a:endParaRPr lang="nl-BE" sz="1200" kern="1200" dirty="0"/>
        </a:p>
      </dsp:txBody>
      <dsp:txXfrm>
        <a:off x="3568771" y="537033"/>
        <a:ext cx="3024913" cy="1007003"/>
      </dsp:txXfrm>
    </dsp:sp>
    <dsp:sp modelId="{80EF22A6-3439-4579-833E-373D56F2E57F}">
      <dsp:nvSpPr>
        <dsp:cNvPr id="0" name=""/>
        <dsp:cNvSpPr/>
      </dsp:nvSpPr>
      <dsp:spPr>
        <a:xfrm>
          <a:off x="3846199" y="1575366"/>
          <a:ext cx="308757" cy="1031308"/>
        </a:xfrm>
        <a:custGeom>
          <a:avLst/>
          <a:gdLst/>
          <a:ahLst/>
          <a:cxnLst/>
          <a:rect l="0" t="0" r="0" b="0"/>
          <a:pathLst>
            <a:path>
              <a:moveTo>
                <a:pt x="0" y="0"/>
              </a:moveTo>
              <a:lnTo>
                <a:pt x="0" y="1031308"/>
              </a:lnTo>
              <a:lnTo>
                <a:pt x="308757" y="1031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BE685-9547-4D72-A1D5-FFC30C696097}">
      <dsp:nvSpPr>
        <dsp:cNvPr id="0" name=""/>
        <dsp:cNvSpPr/>
      </dsp:nvSpPr>
      <dsp:spPr>
        <a:xfrm>
          <a:off x="4154956" y="2041840"/>
          <a:ext cx="3030422" cy="11296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90000"/>
            </a:lnSpc>
            <a:spcBef>
              <a:spcPct val="0"/>
            </a:spcBef>
            <a:spcAft>
              <a:spcPct val="35000"/>
            </a:spcAft>
            <a:buNone/>
          </a:pPr>
          <a:r>
            <a:rPr lang="nl-BE" sz="1200" b="1" kern="1200" dirty="0" err="1">
              <a:solidFill>
                <a:schemeClr val="tx1"/>
              </a:solidFill>
            </a:rPr>
            <a:t>Many</a:t>
          </a:r>
          <a:r>
            <a:rPr lang="nl-BE" sz="1200" b="1" kern="1200" dirty="0">
              <a:solidFill>
                <a:schemeClr val="tx1"/>
              </a:solidFill>
            </a:rPr>
            <a:t> </a:t>
          </a:r>
          <a:r>
            <a:rPr lang="nl-BE" sz="1200" b="1" kern="1200" dirty="0" err="1">
              <a:solidFill>
                <a:schemeClr val="tx1"/>
              </a:solidFill>
            </a:rPr>
            <a:t>conditions</a:t>
          </a:r>
          <a:r>
            <a:rPr lang="nl-BE" sz="1200" b="1" kern="1200" dirty="0">
              <a:solidFill>
                <a:schemeClr val="tx1"/>
              </a:solidFill>
            </a:rPr>
            <a:t>:</a:t>
          </a:r>
        </a:p>
        <a:p>
          <a:pPr marL="57150" lvl="1" indent="-57150" algn="l" defTabSz="400050">
            <a:lnSpc>
              <a:spcPct val="90000"/>
            </a:lnSpc>
            <a:spcBef>
              <a:spcPct val="0"/>
            </a:spcBef>
            <a:spcAft>
              <a:spcPct val="15000"/>
            </a:spcAft>
            <a:buChar char="•"/>
          </a:pPr>
          <a:endParaRPr lang="nl-BE" sz="900" b="1" kern="1200" dirty="0">
            <a:solidFill>
              <a:schemeClr val="tx1"/>
            </a:solidFill>
          </a:endParaRPr>
        </a:p>
        <a:p>
          <a:pPr marL="57150" lvl="1" indent="-57150" algn="l" defTabSz="400050">
            <a:lnSpc>
              <a:spcPct val="90000"/>
            </a:lnSpc>
            <a:spcBef>
              <a:spcPct val="0"/>
            </a:spcBef>
            <a:spcAft>
              <a:spcPct val="15000"/>
            </a:spcAft>
            <a:buChar char="•"/>
          </a:pPr>
          <a:r>
            <a:rPr lang="nl-BE" sz="900" b="1" kern="1200" dirty="0" err="1">
              <a:solidFill>
                <a:schemeClr val="tx1"/>
              </a:solidFill>
            </a:rPr>
            <a:t>Occupational</a:t>
          </a:r>
          <a:r>
            <a:rPr lang="nl-BE" sz="900" b="1" kern="1200" dirty="0">
              <a:solidFill>
                <a:schemeClr val="tx1"/>
              </a:solidFill>
            </a:rPr>
            <a:t> factors: </a:t>
          </a:r>
          <a:r>
            <a:rPr lang="nl-BE" sz="900" b="1" kern="1200" dirty="0" err="1">
              <a:solidFill>
                <a:schemeClr val="tx1"/>
              </a:solidFill>
            </a:rPr>
            <a:t>vibrations</a:t>
          </a:r>
          <a:endParaRPr lang="nl-BE" sz="900" b="1" kern="1200" dirty="0">
            <a:solidFill>
              <a:schemeClr val="tx1"/>
            </a:solidFill>
          </a:endParaRPr>
        </a:p>
        <a:p>
          <a:pPr marL="57150" lvl="1" indent="-57150" algn="l" defTabSz="400050">
            <a:lnSpc>
              <a:spcPct val="90000"/>
            </a:lnSpc>
            <a:spcBef>
              <a:spcPct val="0"/>
            </a:spcBef>
            <a:spcAft>
              <a:spcPct val="15000"/>
            </a:spcAft>
            <a:buChar char="•"/>
          </a:pPr>
          <a:r>
            <a:rPr lang="nl-BE" sz="900" b="1" kern="1200" dirty="0">
              <a:solidFill>
                <a:schemeClr val="tx1"/>
              </a:solidFill>
            </a:rPr>
            <a:t>Drugs: </a:t>
          </a:r>
          <a:r>
            <a:rPr lang="nl-BE" sz="900" b="1" kern="1200" dirty="0" err="1">
              <a:solidFill>
                <a:schemeClr val="tx1"/>
              </a:solidFill>
            </a:rPr>
            <a:t>beta</a:t>
          </a:r>
          <a:r>
            <a:rPr lang="nl-BE" sz="900" b="1" kern="1200" dirty="0">
              <a:solidFill>
                <a:schemeClr val="tx1"/>
              </a:solidFill>
            </a:rPr>
            <a:t> </a:t>
          </a:r>
          <a:r>
            <a:rPr lang="nl-BE" sz="900" b="1" kern="1200" dirty="0" err="1">
              <a:solidFill>
                <a:schemeClr val="tx1"/>
              </a:solidFill>
            </a:rPr>
            <a:t>blockers</a:t>
          </a:r>
          <a:endParaRPr lang="nl-BE" sz="900" b="1" kern="1200" dirty="0">
            <a:solidFill>
              <a:schemeClr val="tx1"/>
            </a:solidFill>
          </a:endParaRPr>
        </a:p>
        <a:p>
          <a:pPr marL="57150" lvl="1" indent="-57150" algn="l" defTabSz="400050">
            <a:lnSpc>
              <a:spcPct val="90000"/>
            </a:lnSpc>
            <a:spcBef>
              <a:spcPct val="0"/>
            </a:spcBef>
            <a:spcAft>
              <a:spcPct val="15000"/>
            </a:spcAft>
            <a:buChar char="•"/>
          </a:pPr>
          <a:r>
            <a:rPr lang="nl-BE" sz="900" b="1" kern="1200" dirty="0" err="1">
              <a:solidFill>
                <a:schemeClr val="tx1"/>
              </a:solidFill>
            </a:rPr>
            <a:t>Oncologic</a:t>
          </a:r>
          <a:r>
            <a:rPr lang="nl-BE" sz="900" b="1" kern="1200" dirty="0">
              <a:solidFill>
                <a:schemeClr val="tx1"/>
              </a:solidFill>
            </a:rPr>
            <a:t> and </a:t>
          </a:r>
          <a:r>
            <a:rPr lang="nl-BE" sz="900" b="1" kern="1200" dirty="0" err="1">
              <a:solidFill>
                <a:schemeClr val="tx1"/>
              </a:solidFill>
            </a:rPr>
            <a:t>hematologic</a:t>
          </a:r>
          <a:r>
            <a:rPr lang="nl-BE" sz="900" b="1" kern="1200" dirty="0">
              <a:solidFill>
                <a:schemeClr val="tx1"/>
              </a:solidFill>
            </a:rPr>
            <a:t> disorders</a:t>
          </a:r>
        </a:p>
        <a:p>
          <a:pPr marL="57150" lvl="1" indent="-57150" algn="l" defTabSz="400050">
            <a:lnSpc>
              <a:spcPct val="90000"/>
            </a:lnSpc>
            <a:spcBef>
              <a:spcPct val="0"/>
            </a:spcBef>
            <a:spcAft>
              <a:spcPct val="15000"/>
            </a:spcAft>
            <a:buChar char="•"/>
          </a:pPr>
          <a:r>
            <a:rPr lang="nl-BE" sz="900" b="1" kern="1200" dirty="0" err="1">
              <a:solidFill>
                <a:schemeClr val="tx1"/>
              </a:solidFill>
            </a:rPr>
            <a:t>Hypotyroidism</a:t>
          </a:r>
          <a:endParaRPr lang="nl-BE" sz="900" b="1" kern="1200" dirty="0">
            <a:solidFill>
              <a:schemeClr val="tx1"/>
            </a:solidFill>
          </a:endParaRPr>
        </a:p>
      </dsp:txBody>
      <dsp:txXfrm>
        <a:off x="4188043" y="2074927"/>
        <a:ext cx="2964248" cy="1063494"/>
      </dsp:txXfrm>
    </dsp:sp>
    <dsp:sp modelId="{DD528820-F33D-41D3-9847-5DB81FC83034}">
      <dsp:nvSpPr>
        <dsp:cNvPr id="0" name=""/>
        <dsp:cNvSpPr/>
      </dsp:nvSpPr>
      <dsp:spPr>
        <a:xfrm>
          <a:off x="3846199" y="1575366"/>
          <a:ext cx="308757" cy="2597447"/>
        </a:xfrm>
        <a:custGeom>
          <a:avLst/>
          <a:gdLst/>
          <a:ahLst/>
          <a:cxnLst/>
          <a:rect l="0" t="0" r="0" b="0"/>
          <a:pathLst>
            <a:path>
              <a:moveTo>
                <a:pt x="0" y="0"/>
              </a:moveTo>
              <a:lnTo>
                <a:pt x="0" y="2597447"/>
              </a:lnTo>
              <a:lnTo>
                <a:pt x="308757" y="25974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E36E6-609F-488A-880F-6B7118D748E6}">
      <dsp:nvSpPr>
        <dsp:cNvPr id="0" name=""/>
        <dsp:cNvSpPr/>
      </dsp:nvSpPr>
      <dsp:spPr>
        <a:xfrm>
          <a:off x="4154956" y="3637983"/>
          <a:ext cx="3079801" cy="1069661"/>
        </a:xfrm>
        <a:prstGeom prst="roundRect">
          <a:avLst>
            <a:gd name="adj" fmla="val 10000"/>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r>
            <a:rPr lang="nl-BE" sz="1200" b="1" kern="1200" dirty="0">
              <a:solidFill>
                <a:schemeClr val="tx1"/>
              </a:solidFill>
            </a:rPr>
            <a:t>Majority of cases: </a:t>
          </a:r>
        </a:p>
        <a:p>
          <a:pPr marL="0" lvl="0" indent="0" algn="l" defTabSz="533400">
            <a:lnSpc>
              <a:spcPct val="90000"/>
            </a:lnSpc>
            <a:spcBef>
              <a:spcPct val="0"/>
            </a:spcBef>
            <a:spcAft>
              <a:spcPct val="35000"/>
            </a:spcAft>
            <a:buNone/>
          </a:pPr>
          <a:endParaRPr lang="nl-BE" sz="1200" b="1" kern="1200" dirty="0">
            <a:solidFill>
              <a:schemeClr val="tx1"/>
            </a:solidFill>
          </a:endParaRPr>
        </a:p>
        <a:p>
          <a:pPr marL="0" lvl="0" indent="0" algn="l" defTabSz="533400">
            <a:lnSpc>
              <a:spcPct val="90000"/>
            </a:lnSpc>
            <a:spcBef>
              <a:spcPct val="0"/>
            </a:spcBef>
            <a:spcAft>
              <a:spcPct val="35000"/>
            </a:spcAft>
            <a:buNone/>
          </a:pPr>
          <a:r>
            <a:rPr lang="nl-BE" sz="1200" b="1" kern="1200" dirty="0">
              <a:solidFill>
                <a:schemeClr val="tx1"/>
              </a:solidFill>
            </a:rPr>
            <a:t>manifestation of connective tissue disease</a:t>
          </a:r>
        </a:p>
      </dsp:txBody>
      <dsp:txXfrm>
        <a:off x="4186285" y="3669312"/>
        <a:ext cx="3017143" cy="1007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09C4A-F592-452B-83A0-96A6EC631FD2}">
      <dsp:nvSpPr>
        <dsp:cNvPr id="0" name=""/>
        <dsp:cNvSpPr/>
      </dsp:nvSpPr>
      <dsp:spPr>
        <a:xfrm>
          <a:off x="195233" y="2772774"/>
          <a:ext cx="1625726" cy="975435"/>
        </a:xfrm>
        <a:prstGeom prst="rect">
          <a:avLst/>
        </a:prstGeom>
        <a:solidFill>
          <a:srgbClr val="E12B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err="1">
              <a:solidFill>
                <a:schemeClr val="bg1"/>
              </a:solidFill>
            </a:rPr>
            <a:t>Occlusive</a:t>
          </a:r>
          <a:r>
            <a:rPr lang="nl-NL" sz="1900" kern="1200" dirty="0">
              <a:solidFill>
                <a:schemeClr val="bg1"/>
              </a:solidFill>
            </a:rPr>
            <a:t> </a:t>
          </a:r>
          <a:r>
            <a:rPr lang="nl-NL" sz="1900" kern="1200" dirty="0" err="1">
              <a:solidFill>
                <a:schemeClr val="bg1"/>
              </a:solidFill>
            </a:rPr>
            <a:t>vascular</a:t>
          </a:r>
          <a:r>
            <a:rPr lang="nl-NL" sz="1900" kern="1200" dirty="0">
              <a:solidFill>
                <a:schemeClr val="bg1"/>
              </a:solidFill>
            </a:rPr>
            <a:t> </a:t>
          </a:r>
          <a:r>
            <a:rPr lang="nl-NL" sz="1900" kern="1200" dirty="0" err="1">
              <a:solidFill>
                <a:schemeClr val="bg1"/>
              </a:solidFill>
            </a:rPr>
            <a:t>disease</a:t>
          </a:r>
          <a:endParaRPr lang="nl-NL" sz="1900" kern="1200" dirty="0">
            <a:solidFill>
              <a:schemeClr val="bg1"/>
            </a:solidFill>
          </a:endParaRPr>
        </a:p>
      </dsp:txBody>
      <dsp:txXfrm>
        <a:off x="195233" y="2772774"/>
        <a:ext cx="1625726" cy="975435"/>
      </dsp:txXfrm>
    </dsp:sp>
    <dsp:sp modelId="{7D70B9F9-7A63-4EAF-A972-56B0ACA2CA91}">
      <dsp:nvSpPr>
        <dsp:cNvPr id="0" name=""/>
        <dsp:cNvSpPr/>
      </dsp:nvSpPr>
      <dsp:spPr>
        <a:xfrm>
          <a:off x="1788298" y="378411"/>
          <a:ext cx="1625726" cy="975435"/>
        </a:xfrm>
        <a:prstGeom prst="rect">
          <a:avLst/>
        </a:prstGeom>
        <a:solidFill>
          <a:srgbClr val="E02C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err="1">
              <a:solidFill>
                <a:schemeClr val="bg1"/>
              </a:solidFill>
            </a:rPr>
            <a:t>Haematologic</a:t>
          </a:r>
          <a:r>
            <a:rPr lang="nl-NL" sz="1900" kern="1200" dirty="0">
              <a:solidFill>
                <a:schemeClr val="bg1"/>
              </a:solidFill>
            </a:rPr>
            <a:t> </a:t>
          </a:r>
        </a:p>
      </dsp:txBody>
      <dsp:txXfrm>
        <a:off x="1788298" y="378411"/>
        <a:ext cx="1625726" cy="975435"/>
      </dsp:txXfrm>
    </dsp:sp>
    <dsp:sp modelId="{568D7657-C2BB-48EB-9FCA-5E5400C74718}">
      <dsp:nvSpPr>
        <dsp:cNvPr id="0" name=""/>
        <dsp:cNvSpPr/>
      </dsp:nvSpPr>
      <dsp:spPr>
        <a:xfrm>
          <a:off x="3576597" y="378411"/>
          <a:ext cx="1625726" cy="975435"/>
        </a:xfrm>
        <a:prstGeom prst="rect">
          <a:avLst/>
        </a:prstGeom>
        <a:solidFill>
          <a:srgbClr val="C547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solidFill>
                <a:schemeClr val="bg1"/>
              </a:solidFill>
            </a:rPr>
            <a:t>Neurologic</a:t>
          </a:r>
        </a:p>
      </dsp:txBody>
      <dsp:txXfrm>
        <a:off x="3576597" y="378411"/>
        <a:ext cx="1625726" cy="975435"/>
      </dsp:txXfrm>
    </dsp:sp>
    <dsp:sp modelId="{209FF065-2174-4CB3-B227-1FC3E766E25F}">
      <dsp:nvSpPr>
        <dsp:cNvPr id="0" name=""/>
        <dsp:cNvSpPr/>
      </dsp:nvSpPr>
      <dsp:spPr>
        <a:xfrm>
          <a:off x="1883241" y="2757388"/>
          <a:ext cx="1625726" cy="975435"/>
        </a:xfrm>
        <a:prstGeom prst="rect">
          <a:avLst/>
        </a:prstGeom>
        <a:solidFill>
          <a:srgbClr val="C7458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err="1">
              <a:solidFill>
                <a:schemeClr val="bg1"/>
              </a:solidFill>
            </a:rPr>
            <a:t>Pulmonary</a:t>
          </a:r>
          <a:r>
            <a:rPr lang="nl-NL" sz="1900" kern="1200" dirty="0">
              <a:solidFill>
                <a:schemeClr val="bg1"/>
              </a:solidFill>
            </a:rPr>
            <a:t> </a:t>
          </a:r>
          <a:r>
            <a:rPr lang="nl-NL" sz="1900" kern="1200" dirty="0" err="1">
              <a:solidFill>
                <a:schemeClr val="bg1"/>
              </a:solidFill>
            </a:rPr>
            <a:t>hypertension</a:t>
          </a:r>
          <a:endParaRPr lang="nl-NL" sz="1900" kern="1200" dirty="0">
            <a:solidFill>
              <a:schemeClr val="bg1"/>
            </a:solidFill>
          </a:endParaRPr>
        </a:p>
      </dsp:txBody>
      <dsp:txXfrm>
        <a:off x="1883241" y="2757388"/>
        <a:ext cx="1625726" cy="975435"/>
      </dsp:txXfrm>
    </dsp:sp>
    <dsp:sp modelId="{7D8A3D02-F2AC-449B-B65F-6DAC4CE1BD4B}">
      <dsp:nvSpPr>
        <dsp:cNvPr id="0" name=""/>
        <dsp:cNvSpPr/>
      </dsp:nvSpPr>
      <dsp:spPr>
        <a:xfrm>
          <a:off x="1788298" y="1516420"/>
          <a:ext cx="1625726" cy="975435"/>
        </a:xfrm>
        <a:prstGeom prst="rect">
          <a:avLst/>
        </a:prstGeom>
        <a:solidFill>
          <a:srgbClr val="E944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solidFill>
                <a:schemeClr val="bg1"/>
              </a:solidFill>
            </a:rPr>
            <a:t>Drugs</a:t>
          </a:r>
        </a:p>
      </dsp:txBody>
      <dsp:txXfrm>
        <a:off x="1788298" y="1516420"/>
        <a:ext cx="1625726" cy="975435"/>
      </dsp:txXfrm>
    </dsp:sp>
    <dsp:sp modelId="{03BA9EFC-FB35-4033-886B-39EE817A54D1}">
      <dsp:nvSpPr>
        <dsp:cNvPr id="0" name=""/>
        <dsp:cNvSpPr/>
      </dsp:nvSpPr>
      <dsp:spPr>
        <a:xfrm>
          <a:off x="3576597" y="1516420"/>
          <a:ext cx="1625726" cy="975435"/>
        </a:xfrm>
        <a:prstGeom prst="rect">
          <a:avLst/>
        </a:prstGeom>
        <a:solidFill>
          <a:srgbClr val="F6711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err="1">
              <a:solidFill>
                <a:schemeClr val="bg1"/>
              </a:solidFill>
            </a:rPr>
            <a:t>Vibration</a:t>
          </a:r>
          <a:r>
            <a:rPr lang="nl-NL" sz="1900" kern="1200" dirty="0">
              <a:solidFill>
                <a:schemeClr val="bg1"/>
              </a:solidFill>
            </a:rPr>
            <a:t> </a:t>
          </a:r>
          <a:r>
            <a:rPr lang="nl-NL" sz="1900" kern="1200" dirty="0" err="1">
              <a:solidFill>
                <a:schemeClr val="bg1"/>
              </a:solidFill>
            </a:rPr>
            <a:t>induced</a:t>
          </a:r>
          <a:endParaRPr lang="nl-NL" sz="1900" kern="1200" dirty="0">
            <a:solidFill>
              <a:schemeClr val="bg1"/>
            </a:solidFill>
          </a:endParaRPr>
        </a:p>
      </dsp:txBody>
      <dsp:txXfrm>
        <a:off x="3576597" y="1516420"/>
        <a:ext cx="1625726" cy="975435"/>
      </dsp:txXfrm>
    </dsp:sp>
    <dsp:sp modelId="{24E67B55-BE69-4658-A468-89829215B39E}">
      <dsp:nvSpPr>
        <dsp:cNvPr id="0" name=""/>
        <dsp:cNvSpPr/>
      </dsp:nvSpPr>
      <dsp:spPr>
        <a:xfrm>
          <a:off x="3562665" y="2719743"/>
          <a:ext cx="1625726" cy="975435"/>
        </a:xfrm>
        <a:prstGeom prst="rect">
          <a:avLst/>
        </a:prstGeom>
        <a:solidFill>
          <a:srgbClr val="8453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err="1">
              <a:solidFill>
                <a:schemeClr val="bg1"/>
              </a:solidFill>
            </a:rPr>
            <a:t>Vascular</a:t>
          </a:r>
          <a:r>
            <a:rPr lang="nl-NL" sz="1900" kern="1200" dirty="0">
              <a:solidFill>
                <a:schemeClr val="bg1"/>
              </a:solidFill>
            </a:rPr>
            <a:t> trauma</a:t>
          </a:r>
        </a:p>
      </dsp:txBody>
      <dsp:txXfrm>
        <a:off x="3562665" y="2719743"/>
        <a:ext cx="1625726" cy="9754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72A8A-0D79-44FD-A92A-4796912E4C5C}" type="datetimeFigureOut">
              <a:rPr lang="it-IT" smtClean="0"/>
              <a:t>12/05/2026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26E3C-08EB-45AA-85C8-0352B1B27C4F}" type="slidenum">
              <a:rPr lang="it-IT" smtClean="0"/>
              <a:t>‹N›</a:t>
            </a:fld>
            <a:endParaRPr lang="it-IT"/>
          </a:p>
        </p:txBody>
      </p:sp>
    </p:spTree>
    <p:extLst>
      <p:ext uri="{BB962C8B-B14F-4D97-AF65-F5344CB8AC3E}">
        <p14:creationId xmlns:p14="http://schemas.microsoft.com/office/powerpoint/2010/main" val="235691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NVC in </a:t>
            </a:r>
            <a:r>
              <a:rPr lang="it-IT" dirty="0" err="1"/>
              <a:t>scleroderma</a:t>
            </a:r>
            <a:r>
              <a:rPr lang="it-IT" dirty="0"/>
              <a:t> </a:t>
            </a:r>
            <a:r>
              <a:rPr lang="it-IT" dirty="0" err="1"/>
              <a:t>validated</a:t>
            </a:r>
            <a:r>
              <a:rPr lang="it-IT" dirty="0"/>
              <a:t> ma anche in altre patologie tra cui le </a:t>
            </a:r>
            <a:r>
              <a:rPr lang="it-IT" dirty="0" err="1"/>
              <a:t>vasculiti</a:t>
            </a:r>
            <a:r>
              <a:rPr lang="it-IT" dirty="0"/>
              <a:t> nostro lavoro </a:t>
            </a:r>
          </a:p>
        </p:txBody>
      </p:sp>
      <p:sp>
        <p:nvSpPr>
          <p:cNvPr id="4" name="Segnaposto numero diapositiva 3"/>
          <p:cNvSpPr>
            <a:spLocks noGrp="1"/>
          </p:cNvSpPr>
          <p:nvPr>
            <p:ph type="sldNum" sz="quarter" idx="10"/>
          </p:nvPr>
        </p:nvSpPr>
        <p:spPr/>
        <p:txBody>
          <a:bodyPr/>
          <a:lstStyle/>
          <a:p>
            <a:fld id="{D9926E3C-08EB-45AA-85C8-0352B1B27C4F}" type="slidenum">
              <a:rPr lang="it-IT" smtClean="0"/>
              <a:t>2</a:t>
            </a:fld>
            <a:endParaRPr lang="it-IT"/>
          </a:p>
        </p:txBody>
      </p:sp>
    </p:spTree>
    <p:extLst>
      <p:ext uri="{BB962C8B-B14F-4D97-AF65-F5344CB8AC3E}">
        <p14:creationId xmlns:p14="http://schemas.microsoft.com/office/powerpoint/2010/main" val="4167408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The main components of a </a:t>
            </a:r>
            <a:r>
              <a:rPr lang="en-US" sz="1200" b="0" i="0" kern="1200" dirty="0" err="1">
                <a:solidFill>
                  <a:schemeClr val="tx1"/>
                </a:solidFill>
                <a:effectLst/>
                <a:latin typeface="+mn-lt"/>
                <a:ea typeface="+mn-ea"/>
                <a:cs typeface="+mn-cs"/>
              </a:rPr>
              <a:t>nailfold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capillaroscope</a:t>
            </a:r>
            <a:r>
              <a:rPr lang="en-US" sz="1200" b="0" i="0" kern="1200" dirty="0">
                <a:solidFill>
                  <a:schemeClr val="tx1"/>
                </a:solidFill>
                <a:effectLst/>
                <a:latin typeface="+mn-lt"/>
                <a:ea typeface="+mn-ea"/>
                <a:cs typeface="+mn-cs"/>
              </a:rPr>
              <a:t> typically include the following parts:</a:t>
            </a:r>
          </a:p>
          <a:p>
            <a:r>
              <a:rPr lang="en-US" sz="1200" b="1" i="0" kern="1200" dirty="0">
                <a:solidFill>
                  <a:schemeClr val="tx1"/>
                </a:solidFill>
                <a:effectLst/>
                <a:latin typeface="+mn-lt"/>
                <a:ea typeface="+mn-ea"/>
                <a:cs typeface="+mn-cs"/>
              </a:rPr>
              <a:t>Light Source</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Often an LED or halogen light that illuminates the </a:t>
            </a:r>
            <a:r>
              <a:rPr lang="en-US" sz="1200" b="0" i="0" kern="1200" dirty="0" err="1">
                <a:solidFill>
                  <a:schemeClr val="tx1"/>
                </a:solidFill>
                <a:effectLst/>
                <a:latin typeface="+mn-lt"/>
                <a:ea typeface="+mn-ea"/>
                <a:cs typeface="+mn-cs"/>
              </a:rPr>
              <a:t>nailfold</a:t>
            </a:r>
            <a:r>
              <a:rPr lang="en-US" sz="1200" b="0" i="0" kern="1200" dirty="0">
                <a:solidFill>
                  <a:schemeClr val="tx1"/>
                </a:solidFill>
                <a:effectLst/>
                <a:latin typeface="+mn-lt"/>
                <a:ea typeface="+mn-ea"/>
                <a:cs typeface="+mn-cs"/>
              </a:rPr>
              <a:t> area to enhance visibility of the capillaries.</a:t>
            </a:r>
          </a:p>
          <a:p>
            <a:r>
              <a:rPr lang="en-US" sz="1200" b="1" i="0" kern="1200" dirty="0">
                <a:solidFill>
                  <a:schemeClr val="tx1"/>
                </a:solidFill>
                <a:effectLst/>
                <a:latin typeface="+mn-lt"/>
                <a:ea typeface="+mn-ea"/>
                <a:cs typeface="+mn-cs"/>
              </a:rPr>
              <a:t>Magnifying Lens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 high-power lens that allows for the detailed observation of capillary structures. This magnification is crucial for assessing capillary diameter, density, and other morphological features.</a:t>
            </a:r>
          </a:p>
          <a:p>
            <a:r>
              <a:rPr lang="en-US" sz="1200" b="1" i="0" kern="1200" dirty="0">
                <a:solidFill>
                  <a:schemeClr val="tx1"/>
                </a:solidFill>
                <a:effectLst/>
                <a:latin typeface="+mn-lt"/>
                <a:ea typeface="+mn-ea"/>
                <a:cs typeface="+mn-cs"/>
              </a:rPr>
              <a:t>Camera</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 digital camera or a video camera that captures images or video of the </a:t>
            </a:r>
            <a:r>
              <a:rPr lang="en-US" sz="1200" b="0" i="0" kern="1200" dirty="0" err="1">
                <a:solidFill>
                  <a:schemeClr val="tx1"/>
                </a:solidFill>
                <a:effectLst/>
                <a:latin typeface="+mn-lt"/>
                <a:ea typeface="+mn-ea"/>
                <a:cs typeface="+mn-cs"/>
              </a:rPr>
              <a:t>nailfold</a:t>
            </a:r>
            <a:r>
              <a:rPr lang="en-US" sz="1200" b="0" i="0" kern="1200" dirty="0">
                <a:solidFill>
                  <a:schemeClr val="tx1"/>
                </a:solidFill>
                <a:effectLst/>
                <a:latin typeface="+mn-lt"/>
                <a:ea typeface="+mn-ea"/>
                <a:cs typeface="+mn-cs"/>
              </a:rPr>
              <a:t> capillary bed. This enables documentation and further analysis.</a:t>
            </a:r>
          </a:p>
          <a:p>
            <a:r>
              <a:rPr lang="en-US" sz="1200" b="1" i="0" kern="1200" dirty="0">
                <a:solidFill>
                  <a:schemeClr val="tx1"/>
                </a:solidFill>
                <a:effectLst/>
                <a:latin typeface="+mn-lt"/>
                <a:ea typeface="+mn-ea"/>
                <a:cs typeface="+mn-cs"/>
              </a:rPr>
              <a:t>Display Screen</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 screen that shows real-time images captured by the camera. This helps in observing the capillaries during the procedure and allows for immediate assessment.</a:t>
            </a:r>
          </a:p>
          <a:p>
            <a:r>
              <a:rPr lang="en-US" sz="1200" b="1" i="0" kern="1200" dirty="0">
                <a:solidFill>
                  <a:schemeClr val="tx1"/>
                </a:solidFill>
                <a:effectLst/>
                <a:latin typeface="+mn-lt"/>
                <a:ea typeface="+mn-ea"/>
                <a:cs typeface="+mn-cs"/>
              </a:rPr>
              <a:t>Stage or Imaging Platform</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 stable surface where the patient's hand is positioned and held in place for accurate imaging of the </a:t>
            </a:r>
            <a:r>
              <a:rPr lang="en-US" sz="1200" b="0" i="0" kern="1200" dirty="0" err="1">
                <a:solidFill>
                  <a:schemeClr val="tx1"/>
                </a:solidFill>
                <a:effectLst/>
                <a:latin typeface="+mn-lt"/>
                <a:ea typeface="+mn-ea"/>
                <a:cs typeface="+mn-cs"/>
              </a:rPr>
              <a:t>nailfold</a:t>
            </a:r>
            <a:r>
              <a:rPr lang="en-US" sz="1200" b="0" i="0" kern="1200" dirty="0">
                <a:solidFill>
                  <a:schemeClr val="tx1"/>
                </a:solidFill>
                <a:effectLst/>
                <a:latin typeface="+mn-lt"/>
                <a:ea typeface="+mn-ea"/>
                <a:cs typeface="+mn-cs"/>
              </a:rPr>
              <a:t> area.</a:t>
            </a:r>
          </a:p>
          <a:p>
            <a:r>
              <a:rPr lang="en-US" sz="1200" b="1" i="0" kern="1200" dirty="0">
                <a:solidFill>
                  <a:schemeClr val="tx1"/>
                </a:solidFill>
                <a:effectLst/>
                <a:latin typeface="+mn-lt"/>
                <a:ea typeface="+mn-ea"/>
                <a:cs typeface="+mn-cs"/>
              </a:rPr>
              <a:t>Software for Analysis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Computer software that aids in processing, analyzing, and interpreting the images, offering insights into capillary health and abnormalities.</a:t>
            </a:r>
          </a:p>
          <a:p>
            <a:r>
              <a:rPr lang="en-US" sz="1200" b="1" i="0" kern="1200" dirty="0">
                <a:solidFill>
                  <a:schemeClr val="tx1"/>
                </a:solidFill>
                <a:effectLst/>
                <a:latin typeface="+mn-lt"/>
                <a:ea typeface="+mn-ea"/>
                <a:cs typeface="+mn-cs"/>
              </a:rPr>
              <a:t>Pressure Mechanism</a:t>
            </a:r>
            <a:r>
              <a:rPr lang="en-US" sz="1200" b="0" i="0" kern="1200" dirty="0">
                <a:solidFill>
                  <a:schemeClr val="tx1"/>
                </a:solidFill>
                <a:effectLst/>
                <a:latin typeface="+mn-lt"/>
                <a:ea typeface="+mn-ea"/>
                <a:cs typeface="+mn-cs"/>
              </a:rPr>
              <a:t> (if applicable):</a:t>
            </a:r>
          </a:p>
          <a:p>
            <a:pPr lvl="1"/>
            <a:r>
              <a:rPr lang="en-US" sz="1200" b="0" i="0" kern="1200" dirty="0">
                <a:solidFill>
                  <a:schemeClr val="tx1"/>
                </a:solidFill>
                <a:effectLst/>
                <a:latin typeface="+mn-lt"/>
                <a:ea typeface="+mn-ea"/>
                <a:cs typeface="+mn-cs"/>
              </a:rPr>
              <a:t>Some devices incorporate a system to slightly press on the nail fold to enhance visibility and prevent movement during the examination.</a:t>
            </a:r>
          </a:p>
          <a:p>
            <a:r>
              <a:rPr lang="en-US" sz="1200" b="1" i="0" kern="1200" dirty="0">
                <a:solidFill>
                  <a:schemeClr val="tx1"/>
                </a:solidFill>
                <a:effectLst/>
                <a:latin typeface="+mn-lt"/>
                <a:ea typeface="+mn-ea"/>
                <a:cs typeface="+mn-cs"/>
              </a:rPr>
              <a:t>Probe</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 tool used to gently retract the nail or press the cuticle area for better access and visualization of the capillaries.</a:t>
            </a:r>
          </a:p>
          <a:p>
            <a:r>
              <a:rPr lang="en-US" sz="1200" b="0" i="0" kern="1200" dirty="0">
                <a:solidFill>
                  <a:schemeClr val="tx1"/>
                </a:solidFill>
                <a:effectLst/>
                <a:latin typeface="+mn-lt"/>
                <a:ea typeface="+mn-ea"/>
                <a:cs typeface="+mn-cs"/>
              </a:rPr>
              <a:t>Each component plays a crucial role in ensuring high-quality images and accurate assessments of capillary morphology.</a:t>
            </a:r>
          </a:p>
        </p:txBody>
      </p:sp>
      <p:sp>
        <p:nvSpPr>
          <p:cNvPr id="4" name="Segnaposto numero diapositiva 3"/>
          <p:cNvSpPr>
            <a:spLocks noGrp="1"/>
          </p:cNvSpPr>
          <p:nvPr>
            <p:ph type="sldNum" sz="quarter" idx="10"/>
          </p:nvPr>
        </p:nvSpPr>
        <p:spPr/>
        <p:txBody>
          <a:bodyPr/>
          <a:lstStyle/>
          <a:p>
            <a:fld id="{D9926E3C-08EB-45AA-85C8-0352B1B27C4F}" type="slidenum">
              <a:rPr lang="it-IT" smtClean="0"/>
              <a:t>4</a:t>
            </a:fld>
            <a:endParaRPr lang="it-IT"/>
          </a:p>
        </p:txBody>
      </p:sp>
    </p:spTree>
    <p:extLst>
      <p:ext uri="{BB962C8B-B14F-4D97-AF65-F5344CB8AC3E}">
        <p14:creationId xmlns:p14="http://schemas.microsoft.com/office/powerpoint/2010/main" val="34977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err="1">
                <a:solidFill>
                  <a:schemeClr val="tx1"/>
                </a:solidFill>
                <a:effectLst/>
                <a:latin typeface="+mn-lt"/>
                <a:ea typeface="+mn-ea"/>
                <a:cs typeface="+mn-cs"/>
              </a:rPr>
              <a:t>Capillaroscopy</a:t>
            </a:r>
            <a:r>
              <a:rPr lang="en-US" sz="1200" b="0" i="0" kern="1200" dirty="0">
                <a:solidFill>
                  <a:schemeClr val="tx1"/>
                </a:solidFill>
                <a:effectLst/>
                <a:latin typeface="+mn-lt"/>
                <a:ea typeface="+mn-ea"/>
                <a:cs typeface="+mn-cs"/>
              </a:rPr>
              <a:t>, particularly </a:t>
            </a:r>
            <a:r>
              <a:rPr lang="en-US" sz="1200" b="0" i="0" kern="1200" dirty="0" err="1">
                <a:solidFill>
                  <a:schemeClr val="tx1"/>
                </a:solidFill>
                <a:effectLst/>
                <a:latin typeface="+mn-lt"/>
                <a:ea typeface="+mn-ea"/>
                <a:cs typeface="+mn-cs"/>
              </a:rPr>
              <a:t>nailfold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capillaroscopy</a:t>
            </a:r>
            <a:r>
              <a:rPr lang="en-US" sz="1200" b="0" i="0" kern="1200" dirty="0">
                <a:solidFill>
                  <a:schemeClr val="tx1"/>
                </a:solidFill>
                <a:effectLst/>
                <a:latin typeface="+mn-lt"/>
                <a:ea typeface="+mn-ea"/>
                <a:cs typeface="+mn-cs"/>
              </a:rPr>
              <a:t>, is a diagnostic technique used to visualize the capillaries in the nail fold area. It is primarily employed in the assessment of microvascular pathology, especially in conditions such as systemic sclerosis, </a:t>
            </a:r>
            <a:r>
              <a:rPr lang="en-US" sz="1200" b="0" i="0" kern="1200" dirty="0" err="1">
                <a:solidFill>
                  <a:schemeClr val="tx1"/>
                </a:solidFill>
                <a:effectLst/>
                <a:latin typeface="+mn-lt"/>
                <a:ea typeface="+mn-ea"/>
                <a:cs typeface="+mn-cs"/>
              </a:rPr>
              <a:t>dermatomyositis</a:t>
            </a:r>
            <a:r>
              <a:rPr lang="en-US" sz="1200" b="0" i="0" kern="1200" dirty="0">
                <a:solidFill>
                  <a:schemeClr val="tx1"/>
                </a:solidFill>
                <a:effectLst/>
                <a:latin typeface="+mn-lt"/>
                <a:ea typeface="+mn-ea"/>
                <a:cs typeface="+mn-cs"/>
              </a:rPr>
              <a:t>, and other connective tissue diseases. In the context of lung involvement, </a:t>
            </a:r>
            <a:r>
              <a:rPr lang="en-US" sz="1200" b="0" i="0" kern="1200" dirty="0" err="1">
                <a:solidFill>
                  <a:schemeClr val="tx1"/>
                </a:solidFill>
                <a:effectLst/>
                <a:latin typeface="+mn-lt"/>
                <a:ea typeface="+mn-ea"/>
                <a:cs typeface="+mn-cs"/>
              </a:rPr>
              <a:t>capillaroscopy</a:t>
            </a:r>
            <a:r>
              <a:rPr lang="en-US" sz="1200" b="0" i="0" kern="1200" dirty="0">
                <a:solidFill>
                  <a:schemeClr val="tx1"/>
                </a:solidFill>
                <a:effectLst/>
                <a:latin typeface="+mn-lt"/>
                <a:ea typeface="+mn-ea"/>
                <a:cs typeface="+mn-cs"/>
              </a:rPr>
              <a:t> can play several roles:</a:t>
            </a:r>
          </a:p>
          <a:p>
            <a:r>
              <a:rPr lang="en-US" sz="1200" b="1" i="0" kern="1200" dirty="0">
                <a:solidFill>
                  <a:schemeClr val="tx1"/>
                </a:solidFill>
                <a:effectLst/>
                <a:latin typeface="+mn-lt"/>
                <a:ea typeface="+mn-ea"/>
                <a:cs typeface="+mn-cs"/>
              </a:rPr>
              <a:t>Diagnostic Role</a:t>
            </a:r>
          </a:p>
          <a:p>
            <a:r>
              <a:rPr lang="en-US" sz="1200" b="1" i="0" kern="1200" dirty="0">
                <a:solidFill>
                  <a:schemeClr val="tx1"/>
                </a:solidFill>
                <a:effectLst/>
                <a:latin typeface="+mn-lt"/>
                <a:ea typeface="+mn-ea"/>
                <a:cs typeface="+mn-cs"/>
              </a:rPr>
              <a:t>Assessment of Microvascular Damage</a:t>
            </a:r>
            <a:r>
              <a:rPr lang="en-US" sz="1200" b="0" i="0" kern="1200" dirty="0">
                <a:solidFill>
                  <a:schemeClr val="tx1"/>
                </a:solidFill>
                <a:effectLst/>
                <a:latin typeface="+mn-lt"/>
                <a:ea typeface="+mn-ea"/>
                <a:cs typeface="+mn-cs"/>
              </a:rPr>
              <a:t>: In diseases like systemic sclerosis, lung involvement often correlates with changes in microvasculature. </a:t>
            </a:r>
            <a:r>
              <a:rPr lang="en-US" sz="1200" b="0" i="0" kern="1200" dirty="0" err="1">
                <a:solidFill>
                  <a:schemeClr val="tx1"/>
                </a:solidFill>
                <a:effectLst/>
                <a:latin typeface="+mn-lt"/>
                <a:ea typeface="+mn-ea"/>
                <a:cs typeface="+mn-cs"/>
              </a:rPr>
              <a:t>Capillaroscopy</a:t>
            </a:r>
            <a:r>
              <a:rPr lang="en-US" sz="1200" b="0" i="0" kern="1200" dirty="0">
                <a:solidFill>
                  <a:schemeClr val="tx1"/>
                </a:solidFill>
                <a:effectLst/>
                <a:latin typeface="+mn-lt"/>
                <a:ea typeface="+mn-ea"/>
                <a:cs typeface="+mn-cs"/>
              </a:rPr>
              <a:t> can identify abnormal capillary patterns, which may indicate lung complications such as pulmonary fibrosis or pulmonary arterial hypertension.</a:t>
            </a:r>
          </a:p>
          <a:p>
            <a:r>
              <a:rPr lang="en-US" sz="1200" b="1" i="0" kern="1200" dirty="0">
                <a:solidFill>
                  <a:schemeClr val="tx1"/>
                </a:solidFill>
                <a:effectLst/>
                <a:latin typeface="+mn-lt"/>
                <a:ea typeface="+mn-ea"/>
                <a:cs typeface="+mn-cs"/>
              </a:rPr>
              <a:t>Predictive Factor</a:t>
            </a:r>
            <a:r>
              <a:rPr lang="en-US" sz="1200" b="0" i="0" kern="1200" dirty="0">
                <a:solidFill>
                  <a:schemeClr val="tx1"/>
                </a:solidFill>
                <a:effectLst/>
                <a:latin typeface="+mn-lt"/>
                <a:ea typeface="+mn-ea"/>
                <a:cs typeface="+mn-cs"/>
              </a:rPr>
              <a:t>: Specific capillary patterns observed in </a:t>
            </a:r>
            <a:r>
              <a:rPr lang="en-US" sz="1200" b="0" i="0" kern="1200" dirty="0" err="1">
                <a:solidFill>
                  <a:schemeClr val="tx1"/>
                </a:solidFill>
                <a:effectLst/>
                <a:latin typeface="+mn-lt"/>
                <a:ea typeface="+mn-ea"/>
                <a:cs typeface="+mn-cs"/>
              </a:rPr>
              <a:t>capillaroscopy</a:t>
            </a:r>
            <a:r>
              <a:rPr lang="en-US" sz="1200" b="0" i="0" kern="1200" dirty="0">
                <a:solidFill>
                  <a:schemeClr val="tx1"/>
                </a:solidFill>
                <a:effectLst/>
                <a:latin typeface="+mn-lt"/>
                <a:ea typeface="+mn-ea"/>
                <a:cs typeface="+mn-cs"/>
              </a:rPr>
              <a:t> can help predict the likelihood of lung involvement in patients with connective tissue diseases. For instance, the presence of certain capillary abnormalities could indicate a higher risk for developing interstitial lung disease.</a:t>
            </a:r>
          </a:p>
          <a:p>
            <a:endParaRPr lang="it-IT" dirty="0"/>
          </a:p>
        </p:txBody>
      </p:sp>
      <p:sp>
        <p:nvSpPr>
          <p:cNvPr id="4" name="Segnaposto numero diapositiva 3"/>
          <p:cNvSpPr>
            <a:spLocks noGrp="1"/>
          </p:cNvSpPr>
          <p:nvPr>
            <p:ph type="sldNum" sz="quarter" idx="10"/>
          </p:nvPr>
        </p:nvSpPr>
        <p:spPr/>
        <p:txBody>
          <a:bodyPr/>
          <a:lstStyle/>
          <a:p>
            <a:fld id="{D9926E3C-08EB-45AA-85C8-0352B1B27C4F}" type="slidenum">
              <a:rPr lang="it-IT" smtClean="0"/>
              <a:t>12</a:t>
            </a:fld>
            <a:endParaRPr lang="it-IT"/>
          </a:p>
        </p:txBody>
      </p:sp>
    </p:spTree>
    <p:extLst>
      <p:ext uri="{BB962C8B-B14F-4D97-AF65-F5344CB8AC3E}">
        <p14:creationId xmlns:p14="http://schemas.microsoft.com/office/powerpoint/2010/main" val="103607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36F4A3-2C10-4B20-889C-28BE5193952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3FB5918-933B-4DD9-A25A-E47597EB9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B5BCFF-85F6-49E3-A02F-834AFCD73848}"/>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5" name="Segnaposto piè di pagina 4">
            <a:extLst>
              <a:ext uri="{FF2B5EF4-FFF2-40B4-BE49-F238E27FC236}">
                <a16:creationId xmlns:a16="http://schemas.microsoft.com/office/drawing/2014/main" id="{D755BA72-7079-4C55-8595-C87E6B1057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2FCF2FA-FAFD-488A-9C71-C947ACAB43FE}"/>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353142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E37174-D15F-4537-A36E-8562724270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B3D0FE5-7153-49FA-AAC4-9E5F2BFF7C0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7D08D5-FD5F-4207-95B4-9CDAD9F01267}"/>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5" name="Segnaposto piè di pagina 4">
            <a:extLst>
              <a:ext uri="{FF2B5EF4-FFF2-40B4-BE49-F238E27FC236}">
                <a16:creationId xmlns:a16="http://schemas.microsoft.com/office/drawing/2014/main" id="{8F7901D6-5F0E-4818-830F-28DA19EF631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46CEC7-83C1-48C4-B8AB-0040C94A891E}"/>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352305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7B46E35-5DCD-4353-924D-97E21E56B5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4D735B5-BD84-49AD-9046-8E2369E3C0A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A2E99EE-211A-4761-B64D-18482ABA8E21}"/>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5" name="Segnaposto piè di pagina 4">
            <a:extLst>
              <a:ext uri="{FF2B5EF4-FFF2-40B4-BE49-F238E27FC236}">
                <a16:creationId xmlns:a16="http://schemas.microsoft.com/office/drawing/2014/main" id="{789AEFD8-933C-4480-9E0C-D62479A24C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9DEADA9-F25D-47A2-97C1-7E0200822AB2}"/>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205056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lgn="l">
              <a:defRPr sz="2400" spc="0">
                <a:latin typeface="+mn-lt"/>
                <a:ea typeface="+mn-ea"/>
                <a:cs typeface="+mn-cs"/>
                <a:sym typeface="Helvetica"/>
              </a:defRPr>
            </a:lvl1pPr>
          </a:lstStyle>
          <a:p>
            <a:r>
              <a:t>Title Text</a:t>
            </a:r>
          </a:p>
        </p:txBody>
      </p:sp>
      <p:sp>
        <p:nvSpPr>
          <p:cNvPr id="57" name="Body Level One…"/>
          <p:cNvSpPr txBox="1">
            <a:spLocks noGrp="1"/>
          </p:cNvSpPr>
          <p:nvPr>
            <p:ph type="body" idx="1"/>
          </p:nvPr>
        </p:nvSpPr>
        <p:spPr>
          <a:prstGeom prst="rect">
            <a:avLst/>
          </a:prstGeom>
        </p:spPr>
        <p:txBody>
          <a:bodyPr anchor="t"/>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83455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A50FCF-B4F5-476D-9C36-4A8CC879F47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A974370-C12E-4AF5-ADB9-DDA03D17E7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B50EC1A-829D-4BEB-A536-46E5B2BE819D}"/>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5" name="Segnaposto piè di pagina 4">
            <a:extLst>
              <a:ext uri="{FF2B5EF4-FFF2-40B4-BE49-F238E27FC236}">
                <a16:creationId xmlns:a16="http://schemas.microsoft.com/office/drawing/2014/main" id="{8E384DE4-7D27-42FE-9B13-D56FA5BB8E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7F459E-4BCD-47DC-9476-7EF90F429605}"/>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322441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722EBD-C1E0-4DF6-8BD3-D9404236C3F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AA2D5E6-9866-4D23-AC0A-FF69259287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E928E1C-E48D-4A75-928E-148046FFBA3C}"/>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5" name="Segnaposto piè di pagina 4">
            <a:extLst>
              <a:ext uri="{FF2B5EF4-FFF2-40B4-BE49-F238E27FC236}">
                <a16:creationId xmlns:a16="http://schemas.microsoft.com/office/drawing/2014/main" id="{3D27AB5D-B924-4E67-BC6C-B2E08E29B7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CD2F4C7-6D24-4591-AE1B-BC86A2A6FC7D}"/>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419216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AC50D7-0070-4150-AD45-6750FF9F81E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DCDBB4-7D18-4C1D-BD0F-3170E789D64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14CBF0C-EEE3-4429-8995-BF636D586FA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472C50B-69B4-4F70-B6F4-700E2966D2A1}"/>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6" name="Segnaposto piè di pagina 5">
            <a:extLst>
              <a:ext uri="{FF2B5EF4-FFF2-40B4-BE49-F238E27FC236}">
                <a16:creationId xmlns:a16="http://schemas.microsoft.com/office/drawing/2014/main" id="{BF9F09BC-D37D-4AC9-BDB5-B2BA48DF897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30BE129-3A71-4002-947E-1B967764B06C}"/>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202180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700E39-B501-4121-BCCA-052FA14AB34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17BD602-D95F-4937-AAC9-9784382E1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CE1545-88D7-4EF8-97F3-89E2CC9989F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759ACD5-2C37-4526-9792-85B6D9C19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1A2AD11-99CC-46B1-9AD7-E6F25C6F94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83ACBF9-2CDC-4D3C-8C5D-FB6F81F57CFA}"/>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8" name="Segnaposto piè di pagina 7">
            <a:extLst>
              <a:ext uri="{FF2B5EF4-FFF2-40B4-BE49-F238E27FC236}">
                <a16:creationId xmlns:a16="http://schemas.microsoft.com/office/drawing/2014/main" id="{9B3E2824-4AC2-41A8-A226-282BFFE5B6E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5B510C2-AC5A-4C8C-932A-FF85D16BA6BC}"/>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210659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2116B6-34B8-4819-9562-D156AD2EA91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3AF24A7-7CC2-43C7-AE77-637985657F38}"/>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4" name="Segnaposto piè di pagina 3">
            <a:extLst>
              <a:ext uri="{FF2B5EF4-FFF2-40B4-BE49-F238E27FC236}">
                <a16:creationId xmlns:a16="http://schemas.microsoft.com/office/drawing/2014/main" id="{EAEB9CB0-0CE8-4219-8BF0-37C3A7D2810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2B446FA-C58D-4B47-B3B9-E3DF7F8F1C44}"/>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137655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F2C0614-A3F2-4B90-B351-CA0D1DF9C914}"/>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3" name="Segnaposto piè di pagina 2">
            <a:extLst>
              <a:ext uri="{FF2B5EF4-FFF2-40B4-BE49-F238E27FC236}">
                <a16:creationId xmlns:a16="http://schemas.microsoft.com/office/drawing/2014/main" id="{8433F0DD-2082-4624-9919-B1F60DD0C27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DBDE3EA-DF45-4398-84DB-BD89F0CE016F}"/>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230303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B2F91E-293E-436A-887F-AA6A40A4ED2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4C290E4-D796-4763-8E8B-2BE643D97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AB12D6D-C308-46CE-A17C-76E98447F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0155CF6-D4DF-450D-860E-7D335EC88E3A}"/>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6" name="Segnaposto piè di pagina 5">
            <a:extLst>
              <a:ext uri="{FF2B5EF4-FFF2-40B4-BE49-F238E27FC236}">
                <a16:creationId xmlns:a16="http://schemas.microsoft.com/office/drawing/2014/main" id="{B9ED11DB-C7A2-40B8-82BA-F8BC2173137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002B7C-8FA5-44B4-9D23-118F1D984ED8}"/>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139750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3047BE-BCA5-4DE1-9FCF-D1DEA0CC9C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93CA5B4-80ED-4EAB-A1E2-EA87446BB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3E66CA6-11F1-4612-9554-ED300DB60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365CCBF-69A2-44F4-8C28-BB5979BF2D23}"/>
              </a:ext>
            </a:extLst>
          </p:cNvPr>
          <p:cNvSpPr>
            <a:spLocks noGrp="1"/>
          </p:cNvSpPr>
          <p:nvPr>
            <p:ph type="dt" sz="half" idx="10"/>
          </p:nvPr>
        </p:nvSpPr>
        <p:spPr/>
        <p:txBody>
          <a:bodyPr/>
          <a:lstStyle/>
          <a:p>
            <a:fld id="{9B711528-342E-41A2-9994-5DA490A2650C}" type="datetimeFigureOut">
              <a:rPr lang="it-IT" smtClean="0"/>
              <a:t>12/05/2026</a:t>
            </a:fld>
            <a:endParaRPr lang="it-IT"/>
          </a:p>
        </p:txBody>
      </p:sp>
      <p:sp>
        <p:nvSpPr>
          <p:cNvPr id="6" name="Segnaposto piè di pagina 5">
            <a:extLst>
              <a:ext uri="{FF2B5EF4-FFF2-40B4-BE49-F238E27FC236}">
                <a16:creationId xmlns:a16="http://schemas.microsoft.com/office/drawing/2014/main" id="{80421C41-5D65-4E75-B7AD-2E4632FA0AE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1633C2-B6AE-46D3-AFBC-418210517B92}"/>
              </a:ext>
            </a:extLst>
          </p:cNvPr>
          <p:cNvSpPr>
            <a:spLocks noGrp="1"/>
          </p:cNvSpPr>
          <p:nvPr>
            <p:ph type="sldNum" sz="quarter" idx="12"/>
          </p:nvPr>
        </p:nvSpPr>
        <p:spPr/>
        <p:txBody>
          <a:bodyPr/>
          <a:lstStyle/>
          <a:p>
            <a:fld id="{8039DA83-2FF0-4051-B92E-7EBF5E2285F1}" type="slidenum">
              <a:rPr lang="it-IT" smtClean="0"/>
              <a:t>‹N›</a:t>
            </a:fld>
            <a:endParaRPr lang="it-IT"/>
          </a:p>
        </p:txBody>
      </p:sp>
    </p:spTree>
    <p:extLst>
      <p:ext uri="{BB962C8B-B14F-4D97-AF65-F5344CB8AC3E}">
        <p14:creationId xmlns:p14="http://schemas.microsoft.com/office/powerpoint/2010/main" val="241482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C009A93-6125-4A03-8A06-9E6A932AC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6BB2A3D-AD3E-46AD-A34D-52AAB2B1A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F7D359-0828-4171-84B7-DF0A07B14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11528-342E-41A2-9994-5DA490A2650C}" type="datetimeFigureOut">
              <a:rPr lang="it-IT" smtClean="0"/>
              <a:t>12/05/2026</a:t>
            </a:fld>
            <a:endParaRPr lang="it-IT"/>
          </a:p>
        </p:txBody>
      </p:sp>
      <p:sp>
        <p:nvSpPr>
          <p:cNvPr id="5" name="Segnaposto piè di pagina 4">
            <a:extLst>
              <a:ext uri="{FF2B5EF4-FFF2-40B4-BE49-F238E27FC236}">
                <a16:creationId xmlns:a16="http://schemas.microsoft.com/office/drawing/2014/main" id="{52F6EB40-CAA9-4ED5-8E71-F334DBFC6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B9D08A3-66B7-4753-A790-4E8A2809A7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9DA83-2FF0-4051-B92E-7EBF5E2285F1}" type="slidenum">
              <a:rPr lang="it-IT" smtClean="0"/>
              <a:t>‹N›</a:t>
            </a:fld>
            <a:endParaRPr lang="it-IT"/>
          </a:p>
        </p:txBody>
      </p:sp>
    </p:spTree>
    <p:extLst>
      <p:ext uri="{BB962C8B-B14F-4D97-AF65-F5344CB8AC3E}">
        <p14:creationId xmlns:p14="http://schemas.microsoft.com/office/powerpoint/2010/main" val="321295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oleObject" Target="../embeddings/oleObject1.bin"/><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oleObject" Target="../embeddings/oleObject2.bin"/><Relationship Id="rId10" Type="http://schemas.openxmlformats.org/officeDocument/2006/relationships/image" Target="../media/image6.jpeg"/><Relationship Id="rId4" Type="http://schemas.openxmlformats.org/officeDocument/2006/relationships/image" Target="../media/image1.pn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docid=jMSAnxoseppt7M&amp;tbnid=s96SBDbeKFY-UM:&amp;ved=0CAUQjRw&amp;url=http://www.vecip.com/default.asp?onderwerp%3D118&amp;ei=3O3rUs3HF-jS0QXe54HYAQ&amp;bvm=bv.60444564,d.ZGU&amp;psig=AFQjCNGBsw0zVHidks_jCo1_0O5Dzcn6Ow&amp;ust=139127950806466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emf"/><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hyperlink" Target="http://www.google.be/url?sa=i&amp;rct=j&amp;q=&amp;esrc=s&amp;source=images&amp;cd=&amp;cad=rja&amp;docid=N5vwU8bmAEAAbM&amp;tbnid=BpWCdeVRr2LP0M:&amp;ved=0CAUQjRw&amp;url=http://www.rosalilly.nl/bruidshaarkam_haarkam_bruid&amp;ei=ozDqUtvVMuOb0QWvyYCYCA&amp;bvm=bv.60444564,d.d2k&amp;psig=AFQjCNF4bcjilRA-Kh77i1srJJKu-bziqw&amp;ust=139116597103482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F03464-83F5-C7BA-D939-3C26498300F4}"/>
              </a:ext>
            </a:extLst>
          </p:cNvPr>
          <p:cNvSpPr txBox="1">
            <a:spLocks/>
          </p:cNvSpPr>
          <p:nvPr/>
        </p:nvSpPr>
        <p:spPr>
          <a:xfrm>
            <a:off x="0" y="2441915"/>
            <a:ext cx="12192000" cy="5825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i="1" dirty="0">
                <a:solidFill>
                  <a:srgbClr val="FF33CC"/>
                </a:solidFill>
                <a:latin typeface="Arial" panose="020B0604020202020204" pitchFamily="34" charset="0"/>
                <a:cs typeface="Arial" panose="020B0604020202020204" pitchFamily="34" charset="0"/>
              </a:rPr>
              <a:t>La </a:t>
            </a:r>
            <a:r>
              <a:rPr lang="it-IT" sz="2400" i="1" dirty="0" err="1">
                <a:solidFill>
                  <a:srgbClr val="FF33CC"/>
                </a:solidFill>
                <a:latin typeface="Arial" panose="020B0604020202020204" pitchFamily="34" charset="0"/>
                <a:cs typeface="Arial" panose="020B0604020202020204" pitchFamily="34" charset="0"/>
              </a:rPr>
              <a:t>videocapillaroscopia</a:t>
            </a:r>
            <a:r>
              <a:rPr lang="it-IT" sz="2400" i="1" dirty="0">
                <a:solidFill>
                  <a:srgbClr val="FF33CC"/>
                </a:solidFill>
                <a:latin typeface="Arial" panose="020B0604020202020204" pitchFamily="34" charset="0"/>
                <a:cs typeface="Arial" panose="020B0604020202020204" pitchFamily="34" charset="0"/>
              </a:rPr>
              <a:t> nella diagnosi e follow-up delle EGPA</a:t>
            </a:r>
          </a:p>
        </p:txBody>
      </p:sp>
      <p:graphicFrame>
        <p:nvGraphicFramePr>
          <p:cNvPr id="7" name="Object 2"/>
          <p:cNvGraphicFramePr>
            <a:graphicFrameLocks noChangeAspect="1"/>
          </p:cNvGraphicFramePr>
          <p:nvPr>
            <p:extLst>
              <p:ext uri="{D42A27DB-BD31-4B8C-83A1-F6EECF244321}">
                <p14:modId xmlns:p14="http://schemas.microsoft.com/office/powerpoint/2010/main" val="3794789196"/>
              </p:ext>
            </p:extLst>
          </p:nvPr>
        </p:nvGraphicFramePr>
        <p:xfrm>
          <a:off x="648000" y="333375"/>
          <a:ext cx="1660525" cy="1541463"/>
        </p:xfrm>
        <a:graphic>
          <a:graphicData uri="http://schemas.openxmlformats.org/presentationml/2006/ole">
            <mc:AlternateContent xmlns:mc="http://schemas.openxmlformats.org/markup-compatibility/2006">
              <mc:Choice xmlns:v="urn:schemas-microsoft-com:vml" Requires="v">
                <p:oleObj name="CorelPhotoPaint.Image.8" r:id="rId3" imgW="5330963" imgH="5266955" progId="">
                  <p:embed/>
                </p:oleObj>
              </mc:Choice>
              <mc:Fallback>
                <p:oleObj name="CorelPhotoPaint.Image.8" r:id="rId3" imgW="5330963" imgH="5266955" progId="">
                  <p:embed/>
                  <p:pic>
                    <p:nvPicPr>
                      <p:cNvPr id="12" name="Object 2"/>
                      <p:cNvPicPr>
                        <a:picLocks noChangeAspect="1" noChangeArrowheads="1"/>
                      </p:cNvPicPr>
                      <p:nvPr/>
                    </p:nvPicPr>
                    <p:blipFill>
                      <a:blip r:embed="rId4">
                        <a:clrChange>
                          <a:clrFrom>
                            <a:srgbClr val="0909DE"/>
                          </a:clrFrom>
                          <a:clrTo>
                            <a:srgbClr val="0909DE">
                              <a:alpha val="0"/>
                            </a:srgbClr>
                          </a:clrTo>
                        </a:clrChange>
                        <a:extLst>
                          <a:ext uri="{28A0092B-C50C-407E-A947-70E740481C1C}">
                            <a14:useLocalDpi xmlns:a14="http://schemas.microsoft.com/office/drawing/2010/main" val="0"/>
                          </a:ext>
                        </a:extLst>
                      </a:blip>
                      <a:srcRect/>
                      <a:stretch>
                        <a:fillRect/>
                      </a:stretch>
                    </p:blipFill>
                    <p:spPr bwMode="auto">
                      <a:xfrm>
                        <a:off x="648000" y="333375"/>
                        <a:ext cx="1660525" cy="1541463"/>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2781172848"/>
              </p:ext>
            </p:extLst>
          </p:nvPr>
        </p:nvGraphicFramePr>
        <p:xfrm>
          <a:off x="9905862" y="333375"/>
          <a:ext cx="1901825" cy="1576388"/>
        </p:xfrm>
        <a:graphic>
          <a:graphicData uri="http://schemas.openxmlformats.org/presentationml/2006/ole">
            <mc:AlternateContent xmlns:mc="http://schemas.openxmlformats.org/markup-compatibility/2006">
              <mc:Choice xmlns:v="urn:schemas-microsoft-com:vml" Requires="v">
                <p:oleObj name="Fotografia di Photo Editor" r:id="rId5" imgW="4557155" imgH="2911092" progId="">
                  <p:embed/>
                </p:oleObj>
              </mc:Choice>
              <mc:Fallback>
                <p:oleObj name="Fotografia di Photo Editor" r:id="rId5" imgW="4557155" imgH="2911092" progId="">
                  <p:embed/>
                  <p:pic>
                    <p:nvPicPr>
                      <p:cNvPr id="1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862" y="333375"/>
                        <a:ext cx="1901825" cy="15763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Immagin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07295" y="361156"/>
            <a:ext cx="2027237"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9905862" y="4176342"/>
            <a:ext cx="14112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41676" y="5409021"/>
            <a:ext cx="1592263"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ubtitle 2"/>
          <p:cNvSpPr txBox="1">
            <a:spLocks/>
          </p:cNvSpPr>
          <p:nvPr/>
        </p:nvSpPr>
        <p:spPr bwMode="auto">
          <a:xfrm>
            <a:off x="1" y="3035434"/>
            <a:ext cx="12192000" cy="83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it-IT" altLang="it-IT" sz="1600" dirty="0"/>
              <a:t>Prof Barbara Ruaro, MD, </a:t>
            </a:r>
            <a:r>
              <a:rPr lang="it-IT" altLang="it-IT" sz="1600" dirty="0" err="1"/>
              <a:t>EPhD</a:t>
            </a:r>
            <a:r>
              <a:rPr lang="it-IT" altLang="it-IT" sz="1600" dirty="0"/>
              <a:t>, </a:t>
            </a:r>
          </a:p>
          <a:p>
            <a:pPr algn="ctr" eaLnBrk="1" hangingPunct="1">
              <a:buFont typeface="Arial" panose="020B0604020202020204" pitchFamily="34" charset="0"/>
              <a:buNone/>
            </a:pPr>
            <a:r>
              <a:rPr lang="en-US" altLang="it-IT" sz="1600" dirty="0"/>
              <a:t>SC </a:t>
            </a:r>
            <a:r>
              <a:rPr lang="en-US" altLang="it-IT" sz="1600" dirty="0" err="1"/>
              <a:t>Pneumologia</a:t>
            </a:r>
            <a:r>
              <a:rPr lang="en-US" altLang="it-IT" sz="1600" dirty="0"/>
              <a:t>, </a:t>
            </a:r>
            <a:r>
              <a:rPr lang="en-US" altLang="it-IT" sz="1600" dirty="0" err="1"/>
              <a:t>Università</a:t>
            </a:r>
            <a:r>
              <a:rPr lang="en-US" altLang="it-IT" sz="1600" dirty="0"/>
              <a:t> </a:t>
            </a:r>
            <a:r>
              <a:rPr lang="en-US" altLang="it-IT" sz="1600" dirty="0" err="1"/>
              <a:t>degli</a:t>
            </a:r>
            <a:r>
              <a:rPr lang="en-US" altLang="it-IT" sz="1600" dirty="0"/>
              <a:t> </a:t>
            </a:r>
            <a:r>
              <a:rPr lang="en-US" altLang="it-IT" sz="1600" dirty="0" err="1"/>
              <a:t>Studi</a:t>
            </a:r>
            <a:r>
              <a:rPr lang="en-US" altLang="it-IT" sz="1600" dirty="0"/>
              <a:t> di Trieste</a:t>
            </a:r>
            <a:endParaRPr lang="it-IT" altLang="it-IT" sz="1600" dirty="0"/>
          </a:p>
          <a:p>
            <a:pPr algn="just" eaLnBrk="1" hangingPunct="1">
              <a:buFont typeface="Arial" panose="020B0604020202020204" pitchFamily="34" charset="0"/>
              <a:buNone/>
            </a:pPr>
            <a:endParaRPr lang="en-US" altLang="it-IT" sz="1600" dirty="0"/>
          </a:p>
        </p:txBody>
      </p:sp>
      <p:pic>
        <p:nvPicPr>
          <p:cNvPr id="15" name="Picture 17" descr="active stage capill.jpg"/>
          <p:cNvPicPr>
            <a:picLocks noChangeAspect="1"/>
          </p:cNvPicPr>
          <p:nvPr/>
        </p:nvPicPr>
        <p:blipFill>
          <a:blip r:embed="rId10"/>
          <a:stretch>
            <a:fillRect/>
          </a:stretch>
        </p:blipFill>
        <p:spPr>
          <a:xfrm>
            <a:off x="795875" y="4177929"/>
            <a:ext cx="1735137" cy="13192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custDataLst>
      <p:tags r:id="rId1"/>
    </p:custDataLst>
    <p:extLst>
      <p:ext uri="{BB962C8B-B14F-4D97-AF65-F5344CB8AC3E}">
        <p14:creationId xmlns:p14="http://schemas.microsoft.com/office/powerpoint/2010/main" val="3898614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18621"/>
            <a:ext cx="12192000" cy="812801"/>
          </a:xfrm>
          <a:prstGeom prst="rect">
            <a:avLst/>
          </a:prstGeom>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2400" dirty="0">
                <a:solidFill>
                  <a:srgbClr val="FF33CC"/>
                </a:solidFill>
                <a:latin typeface="+mn-lt"/>
              </a:rPr>
              <a:t>The EULAR study group on Microcirculation in Rheumatic Diseases </a:t>
            </a:r>
          </a:p>
          <a:p>
            <a:pPr algn="ctr"/>
            <a:r>
              <a:rPr lang="en-US" altLang="nl-BE" sz="2400" dirty="0">
                <a:solidFill>
                  <a:srgbClr val="FF33CC"/>
                </a:solidFill>
                <a:latin typeface="+mn-lt"/>
              </a:rPr>
              <a:t>The most important capillaroscopic characteristics in PRP and SRP</a:t>
            </a:r>
          </a:p>
        </p:txBody>
      </p:sp>
      <p:sp>
        <p:nvSpPr>
          <p:cNvPr id="5" name="Tekstvak 1"/>
          <p:cNvSpPr txBox="1">
            <a:spLocks noChangeArrowheads="1"/>
          </p:cNvSpPr>
          <p:nvPr/>
        </p:nvSpPr>
        <p:spPr bwMode="auto">
          <a:xfrm>
            <a:off x="5313804" y="5612266"/>
            <a:ext cx="4994967" cy="276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9pPr>
          </a:lstStyle>
          <a:p>
            <a:pPr>
              <a:spcBef>
                <a:spcPct val="0"/>
              </a:spcBef>
              <a:buFontTx/>
              <a:buNone/>
            </a:pPr>
            <a:r>
              <a:rPr lang="nl-BE" altLang="nl-BE" sz="1200" dirty="0">
                <a:solidFill>
                  <a:srgbClr val="FF33CC"/>
                </a:solidFill>
              </a:rPr>
              <a:t>Cutolo M, Smith V, et al. Autoimmun Rev. 2018 Apr;17(4):344-352. doi</a:t>
            </a:r>
          </a:p>
        </p:txBody>
      </p:sp>
      <p:pic>
        <p:nvPicPr>
          <p:cNvPr id="8" name="Afbeelding 5"/>
          <p:cNvPicPr>
            <a:picLocks noChangeAspect="1" noChangeArrowheads="1"/>
          </p:cNvPicPr>
          <p:nvPr/>
        </p:nvPicPr>
        <p:blipFill>
          <a:blip r:embed="rId2" cstate="print">
            <a:extLst>
              <a:ext uri="{28A0092B-C50C-407E-A947-70E740481C1C}">
                <a14:useLocalDpi xmlns:a14="http://schemas.microsoft.com/office/drawing/2010/main" val="0"/>
              </a:ext>
            </a:extLst>
          </a:blip>
          <a:srcRect l="8920" t="42596" r="74791" b="26199"/>
          <a:stretch>
            <a:fillRect/>
          </a:stretch>
        </p:blipFill>
        <p:spPr bwMode="auto">
          <a:xfrm>
            <a:off x="5067748" y="1351867"/>
            <a:ext cx="1664161" cy="1804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Afbeelding 1"/>
          <p:cNvPicPr>
            <a:picLocks noChangeAspect="1" noChangeArrowheads="1"/>
          </p:cNvPicPr>
          <p:nvPr/>
        </p:nvPicPr>
        <p:blipFill>
          <a:blip r:embed="rId3">
            <a:extLst>
              <a:ext uri="{28A0092B-C50C-407E-A947-70E740481C1C}">
                <a14:useLocalDpi xmlns:a14="http://schemas.microsoft.com/office/drawing/2010/main" val="0"/>
              </a:ext>
            </a:extLst>
          </a:blip>
          <a:srcRect l="22437" t="33202" r="23225" b="45799"/>
          <a:stretch>
            <a:fillRect/>
          </a:stretch>
        </p:blipFill>
        <p:spPr bwMode="auto">
          <a:xfrm>
            <a:off x="1755639" y="3402691"/>
            <a:ext cx="8978586" cy="1963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a:lum bright="-10000" contrast="8000"/>
            <a:extLst>
              <a:ext uri="{28A0092B-C50C-407E-A947-70E740481C1C}">
                <a14:useLocalDpi xmlns:a14="http://schemas.microsoft.com/office/drawing/2010/main" val="0"/>
              </a:ext>
            </a:extLst>
          </a:blip>
          <a:srcRect/>
          <a:stretch>
            <a:fillRect/>
          </a:stretch>
        </p:blipFill>
        <p:spPr bwMode="auto">
          <a:xfrm>
            <a:off x="1755639" y="1250043"/>
            <a:ext cx="2413680" cy="17652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Freccia a destra 10"/>
          <p:cNvSpPr/>
          <p:nvPr/>
        </p:nvSpPr>
        <p:spPr>
          <a:xfrm rot="15028324">
            <a:off x="3361644" y="3072706"/>
            <a:ext cx="1034143" cy="418195"/>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33CC"/>
              </a:solidFill>
            </a:endParaRPr>
          </a:p>
        </p:txBody>
      </p:sp>
      <p:pic>
        <p:nvPicPr>
          <p:cNvPr id="12" name="Picture 13" descr="ScS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4222" y="1288142"/>
            <a:ext cx="2305050" cy="1800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Freccia a destra 12"/>
          <p:cNvSpPr/>
          <p:nvPr/>
        </p:nvSpPr>
        <p:spPr>
          <a:xfrm rot="19251365">
            <a:off x="9258681" y="3193591"/>
            <a:ext cx="1034143" cy="418195"/>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33CC"/>
              </a:solidFill>
            </a:endParaRPr>
          </a:p>
        </p:txBody>
      </p:sp>
    </p:spTree>
    <p:extLst>
      <p:ext uri="{BB962C8B-B14F-4D97-AF65-F5344CB8AC3E}">
        <p14:creationId xmlns:p14="http://schemas.microsoft.com/office/powerpoint/2010/main" val="172962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B72CE93-3535-4CED-A0C7-5D2293208619}"/>
              </a:ext>
            </a:extLst>
          </p:cNvPr>
          <p:cNvSpPr txBox="1">
            <a:spLocks/>
          </p:cNvSpPr>
          <p:nvPr/>
        </p:nvSpPr>
        <p:spPr>
          <a:xfrm>
            <a:off x="0" y="44450"/>
            <a:ext cx="12192000" cy="114300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l-BE" b="1" dirty="0">
                <a:solidFill>
                  <a:srgbClr val="FF33CC"/>
                </a:solidFill>
              </a:rPr>
              <a:t>NVC in secondary RP </a:t>
            </a:r>
          </a:p>
          <a:p>
            <a:pPr algn="ctr">
              <a:defRPr/>
            </a:pPr>
            <a:r>
              <a:rPr lang="nl-BE" b="1" dirty="0">
                <a:solidFill>
                  <a:srgbClr val="FF33CC"/>
                </a:solidFill>
              </a:rPr>
              <a:t>Specific combination of abnormalites </a:t>
            </a:r>
          </a:p>
          <a:p>
            <a:pPr algn="ctr">
              <a:defRPr/>
            </a:pPr>
            <a:r>
              <a:rPr lang="nl-BE" b="1" dirty="0">
                <a:solidFill>
                  <a:srgbClr val="FF33CC"/>
                </a:solidFill>
              </a:rPr>
              <a:t>in scleroderma spectrum diseases: the patterns</a:t>
            </a:r>
          </a:p>
        </p:txBody>
      </p:sp>
      <p:pic>
        <p:nvPicPr>
          <p:cNvPr id="4" name="Afbeelding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207" y="1187450"/>
            <a:ext cx="6126162" cy="462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5"/>
          <p:cNvSpPr txBox="1">
            <a:spLocks noChangeArrowheads="1"/>
          </p:cNvSpPr>
          <p:nvPr/>
        </p:nvSpPr>
        <p:spPr bwMode="auto">
          <a:xfrm>
            <a:off x="2793207" y="5808478"/>
            <a:ext cx="61261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9pPr>
          </a:lstStyle>
          <a:p>
            <a:pPr>
              <a:spcBef>
                <a:spcPct val="0"/>
              </a:spcBef>
              <a:buFontTx/>
              <a:buNone/>
            </a:pPr>
            <a:r>
              <a:rPr lang="nl-BE" altLang="nl-BE" sz="1000" dirty="0">
                <a:solidFill>
                  <a:srgbClr val="00B050"/>
                </a:solidFill>
              </a:rPr>
              <a:t>Pizzorni et al. </a:t>
            </a:r>
            <a:r>
              <a:rPr lang="en-GB" altLang="nl-BE" sz="1000" b="1" dirty="0">
                <a:solidFill>
                  <a:srgbClr val="00B050"/>
                </a:solidFill>
              </a:rPr>
              <a:t>Long term follow-up of </a:t>
            </a:r>
            <a:r>
              <a:rPr lang="en-GB" altLang="nl-BE" sz="1000" b="1" dirty="0" err="1">
                <a:solidFill>
                  <a:srgbClr val="00B050"/>
                </a:solidFill>
              </a:rPr>
              <a:t>nailfold</a:t>
            </a:r>
            <a:r>
              <a:rPr lang="en-GB" altLang="nl-BE" sz="1000" b="1" dirty="0">
                <a:solidFill>
                  <a:srgbClr val="00B050"/>
                </a:solidFill>
              </a:rPr>
              <a:t> </a:t>
            </a:r>
            <a:r>
              <a:rPr lang="en-GB" altLang="nl-BE" sz="1000" b="1" dirty="0" err="1">
                <a:solidFill>
                  <a:srgbClr val="00B050"/>
                </a:solidFill>
              </a:rPr>
              <a:t>videocapillaroscopic</a:t>
            </a:r>
            <a:r>
              <a:rPr lang="en-GB" altLang="nl-BE" sz="1000" b="1" dirty="0">
                <a:solidFill>
                  <a:srgbClr val="00B050"/>
                </a:solidFill>
              </a:rPr>
              <a:t> changes in </a:t>
            </a:r>
            <a:r>
              <a:rPr lang="en-GB" altLang="nl-BE" sz="1000" b="1" dirty="0" err="1">
                <a:solidFill>
                  <a:srgbClr val="00B050"/>
                </a:solidFill>
              </a:rPr>
              <a:t>dermatomyositis</a:t>
            </a:r>
            <a:r>
              <a:rPr lang="en-GB" altLang="nl-BE" sz="1000" b="1" dirty="0">
                <a:solidFill>
                  <a:srgbClr val="00B050"/>
                </a:solidFill>
              </a:rPr>
              <a:t> </a:t>
            </a:r>
          </a:p>
          <a:p>
            <a:pPr>
              <a:spcBef>
                <a:spcPct val="0"/>
              </a:spcBef>
              <a:buFontTx/>
              <a:buNone/>
            </a:pPr>
            <a:r>
              <a:rPr lang="en-GB" altLang="nl-BE" sz="1000" b="1" dirty="0">
                <a:solidFill>
                  <a:srgbClr val="00B050"/>
                </a:solidFill>
              </a:rPr>
              <a:t>versus systemic sclerosis patients  </a:t>
            </a:r>
            <a:r>
              <a:rPr lang="nl-BE" altLang="nl-BE" sz="1000" dirty="0">
                <a:solidFill>
                  <a:srgbClr val="00B050"/>
                </a:solidFill>
              </a:rPr>
              <a:t>J Reumatol 2018</a:t>
            </a:r>
          </a:p>
        </p:txBody>
      </p:sp>
    </p:spTree>
    <p:extLst>
      <p:ext uri="{BB962C8B-B14F-4D97-AF65-F5344CB8AC3E}">
        <p14:creationId xmlns:p14="http://schemas.microsoft.com/office/powerpoint/2010/main" val="3520624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38"/>
          <p:cNvSpPr txBox="1">
            <a:spLocks noChangeArrowheads="1"/>
          </p:cNvSpPr>
          <p:nvPr/>
        </p:nvSpPr>
        <p:spPr bwMode="auto">
          <a:xfrm>
            <a:off x="2262189" y="188641"/>
            <a:ext cx="7667625" cy="461665"/>
          </a:xfrm>
          <a:prstGeom prst="rect">
            <a:avLst/>
          </a:prstGeom>
          <a:noFill/>
          <a:ln>
            <a:noFill/>
          </a:ln>
          <a:effectLst/>
        </p:spPr>
        <p:txBody>
          <a:bodyPr>
            <a:spAutoFit/>
          </a:bodyPr>
          <a:lstStyle/>
          <a:p>
            <a:pPr algn="ctr" eaLnBrk="1" hangingPunct="1">
              <a:spcBef>
                <a:spcPct val="50000"/>
              </a:spcBef>
              <a:defRPr/>
            </a:pPr>
            <a:r>
              <a:rPr lang="it-IT" sz="2400" b="1" kern="0" dirty="0">
                <a:ln>
                  <a:solidFill>
                    <a:schemeClr val="tx1"/>
                  </a:solidFill>
                </a:ln>
                <a:solidFill>
                  <a:srgbClr val="FF33CC"/>
                </a:solidFill>
                <a:latin typeface="Arial" panose="020B0604020202020204" pitchFamily="34" charset="0"/>
              </a:rPr>
              <a:t>Qualitative </a:t>
            </a:r>
            <a:r>
              <a:rPr lang="it-IT" sz="2400" b="1" kern="0" dirty="0" err="1">
                <a:ln>
                  <a:solidFill>
                    <a:schemeClr val="tx1"/>
                  </a:solidFill>
                </a:ln>
                <a:solidFill>
                  <a:srgbClr val="FF33CC"/>
                </a:solidFill>
                <a:latin typeface="Arial" panose="020B0604020202020204" pitchFamily="34" charset="0"/>
              </a:rPr>
              <a:t>assessment</a:t>
            </a:r>
            <a:r>
              <a:rPr lang="it-IT" sz="2400" b="1" kern="0" dirty="0">
                <a:ln>
                  <a:solidFill>
                    <a:schemeClr val="tx1"/>
                  </a:solidFill>
                </a:ln>
                <a:solidFill>
                  <a:srgbClr val="FF33CC"/>
                </a:solidFill>
                <a:latin typeface="Arial" panose="020B0604020202020204" pitchFamily="34" charset="0"/>
              </a:rPr>
              <a:t> </a:t>
            </a:r>
            <a:r>
              <a:rPr lang="it-IT" sz="2400" b="1" kern="0" dirty="0" err="1">
                <a:ln>
                  <a:solidFill>
                    <a:schemeClr val="tx1"/>
                  </a:solidFill>
                </a:ln>
                <a:solidFill>
                  <a:srgbClr val="FF33CC"/>
                </a:solidFill>
                <a:latin typeface="Arial" panose="020B0604020202020204" pitchFamily="34" charset="0"/>
              </a:rPr>
              <a:t>of</a:t>
            </a:r>
            <a:r>
              <a:rPr lang="it-IT" sz="2400" b="1" kern="0" dirty="0">
                <a:ln>
                  <a:solidFill>
                    <a:schemeClr val="tx1"/>
                  </a:solidFill>
                </a:ln>
                <a:solidFill>
                  <a:srgbClr val="FF33CC"/>
                </a:solidFill>
                <a:latin typeface="Arial" panose="020B0604020202020204" pitchFamily="34" charset="0"/>
              </a:rPr>
              <a:t> </a:t>
            </a:r>
            <a:r>
              <a:rPr lang="it-IT" sz="2400" b="1" kern="0" dirty="0" err="1">
                <a:ln>
                  <a:solidFill>
                    <a:schemeClr val="tx1"/>
                  </a:solidFill>
                </a:ln>
                <a:solidFill>
                  <a:srgbClr val="FF33CC"/>
                </a:solidFill>
                <a:latin typeface="Arial" panose="020B0604020202020204" pitchFamily="34" charset="0"/>
              </a:rPr>
              <a:t>capillaroscopic</a:t>
            </a:r>
            <a:r>
              <a:rPr lang="it-IT" sz="2400" b="1" kern="0" dirty="0">
                <a:ln>
                  <a:solidFill>
                    <a:schemeClr val="tx1"/>
                  </a:solidFill>
                </a:ln>
                <a:solidFill>
                  <a:srgbClr val="FF33CC"/>
                </a:solidFill>
                <a:latin typeface="Arial" panose="020B0604020202020204" pitchFamily="34" charset="0"/>
              </a:rPr>
              <a:t> </a:t>
            </a:r>
            <a:r>
              <a:rPr lang="it-IT" sz="2400" b="1" kern="0" dirty="0" err="1">
                <a:ln>
                  <a:solidFill>
                    <a:schemeClr val="tx1"/>
                  </a:solidFill>
                </a:ln>
                <a:solidFill>
                  <a:srgbClr val="FF33CC"/>
                </a:solidFill>
                <a:latin typeface="Arial" panose="020B0604020202020204" pitchFamily="34" charset="0"/>
              </a:rPr>
              <a:t>patterns</a:t>
            </a:r>
            <a:endParaRPr lang="it-IT" sz="2400" b="1" kern="0" dirty="0">
              <a:ln>
                <a:solidFill>
                  <a:schemeClr val="tx1"/>
                </a:solidFill>
              </a:ln>
              <a:solidFill>
                <a:srgbClr val="FF33CC"/>
              </a:solidFill>
              <a:latin typeface="Arial" panose="020B0604020202020204" pitchFamily="34" charset="0"/>
            </a:endParaRPr>
          </a:p>
        </p:txBody>
      </p:sp>
      <p:sp>
        <p:nvSpPr>
          <p:cNvPr id="6" name="Text Box 2"/>
          <p:cNvSpPr txBox="1">
            <a:spLocks noChangeArrowheads="1"/>
          </p:cNvSpPr>
          <p:nvPr/>
        </p:nvSpPr>
        <p:spPr bwMode="auto">
          <a:xfrm>
            <a:off x="2786063" y="1285875"/>
            <a:ext cx="6096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it-IT" sz="1400" dirty="0"/>
              <a:t>" </a:t>
            </a:r>
            <a:r>
              <a:rPr lang="en-GB" altLang="it-IT" sz="1400" i="1" dirty="0"/>
              <a:t>Early” NVC pattern: </a:t>
            </a:r>
            <a:endParaRPr lang="en-GB" altLang="it-IT" sz="1400" dirty="0"/>
          </a:p>
          <a:p>
            <a:pPr eaLnBrk="1" hangingPunct="1"/>
            <a:r>
              <a:rPr lang="en-GB" altLang="it-IT" sz="1400" dirty="0"/>
              <a:t> </a:t>
            </a:r>
          </a:p>
          <a:p>
            <a:pPr eaLnBrk="1" hangingPunct="1"/>
            <a:r>
              <a:rPr lang="en-GB" altLang="it-IT" sz="1400" dirty="0"/>
              <a:t>few (&lt; 33%) enlarged/giant capillaries, </a:t>
            </a:r>
          </a:p>
          <a:p>
            <a:pPr eaLnBrk="1" hangingPunct="1"/>
            <a:r>
              <a:rPr lang="en-GB" altLang="it-IT" sz="1400" dirty="0"/>
              <a:t>few  (&lt; 33%) capillary haemorrhages, </a:t>
            </a:r>
          </a:p>
          <a:p>
            <a:pPr eaLnBrk="1" hangingPunct="1"/>
            <a:r>
              <a:rPr lang="en-GB" altLang="it-IT" sz="1400" dirty="0"/>
              <a:t>relatively well-preserved capillary distribution,</a:t>
            </a:r>
          </a:p>
          <a:p>
            <a:pPr eaLnBrk="1" hangingPunct="1"/>
            <a:r>
              <a:rPr lang="en-GB" altLang="it-IT" sz="1400" dirty="0"/>
              <a:t>no evident loss of capillaries.</a:t>
            </a:r>
          </a:p>
          <a:p>
            <a:pPr eaLnBrk="1" hangingPunct="1"/>
            <a:endParaRPr lang="en-GB" altLang="it-IT" sz="1400" dirty="0"/>
          </a:p>
          <a:p>
            <a:pPr eaLnBrk="1" hangingPunct="1"/>
            <a:r>
              <a:rPr lang="en-GB" altLang="it-IT" sz="1400" dirty="0"/>
              <a:t>"</a:t>
            </a:r>
            <a:r>
              <a:rPr lang="en-GB" altLang="it-IT" sz="1400" i="1" dirty="0"/>
              <a:t>Active” NVC pattern</a:t>
            </a:r>
            <a:r>
              <a:rPr lang="en-GB" altLang="it-IT" sz="1400" dirty="0"/>
              <a:t>: </a:t>
            </a:r>
          </a:p>
          <a:p>
            <a:pPr eaLnBrk="1" hangingPunct="1"/>
            <a:endParaRPr lang="en-GB" altLang="it-IT" sz="1400" dirty="0"/>
          </a:p>
          <a:p>
            <a:pPr eaLnBrk="1" hangingPunct="1"/>
            <a:r>
              <a:rPr lang="en-GB" altLang="it-IT" sz="1400" dirty="0"/>
              <a:t>frequent (&gt; 33%) giant capillaries, </a:t>
            </a:r>
          </a:p>
          <a:p>
            <a:pPr eaLnBrk="1" hangingPunct="1"/>
            <a:r>
              <a:rPr lang="en-GB" altLang="it-IT" sz="1400" dirty="0"/>
              <a:t>frequent (&gt; 33%) capillary haemorrhages, </a:t>
            </a:r>
          </a:p>
          <a:p>
            <a:pPr eaLnBrk="1" hangingPunct="1"/>
            <a:r>
              <a:rPr lang="en-GB" altLang="it-IT" sz="1400" dirty="0"/>
              <a:t>moderate  (&lt;67%) loss of capillaries,</a:t>
            </a:r>
          </a:p>
          <a:p>
            <a:pPr eaLnBrk="1" hangingPunct="1"/>
            <a:r>
              <a:rPr lang="en-GB" altLang="it-IT" sz="1400" dirty="0"/>
              <a:t>moderate (&lt;67%) disorganisation of the capillary architecture, </a:t>
            </a:r>
          </a:p>
          <a:p>
            <a:pPr eaLnBrk="1" hangingPunct="1"/>
            <a:r>
              <a:rPr lang="en-GB" altLang="it-IT" sz="1400" dirty="0"/>
              <a:t>absent or few  (&lt; 33%) ramified capillaries. </a:t>
            </a:r>
          </a:p>
          <a:p>
            <a:pPr eaLnBrk="1" hangingPunct="1"/>
            <a:endParaRPr lang="en-GB" altLang="it-IT" sz="1400" dirty="0"/>
          </a:p>
          <a:p>
            <a:pPr eaLnBrk="1" hangingPunct="1"/>
            <a:r>
              <a:rPr lang="en-GB" altLang="it-IT" sz="1400" dirty="0"/>
              <a:t>"</a:t>
            </a:r>
            <a:r>
              <a:rPr lang="en-GB" altLang="it-IT" sz="1400" i="1" dirty="0"/>
              <a:t>Late” NVC pattern</a:t>
            </a:r>
            <a:r>
              <a:rPr lang="en-GB" altLang="it-IT" sz="1400" dirty="0"/>
              <a:t>: </a:t>
            </a:r>
          </a:p>
          <a:p>
            <a:pPr eaLnBrk="1" hangingPunct="1"/>
            <a:endParaRPr lang="en-GB" altLang="it-IT" sz="1400" dirty="0"/>
          </a:p>
          <a:p>
            <a:pPr eaLnBrk="1" hangingPunct="1"/>
            <a:r>
              <a:rPr lang="en-GB" altLang="it-IT" sz="1400" dirty="0"/>
              <a:t>irregular enlargement of the capillaries, </a:t>
            </a:r>
          </a:p>
          <a:p>
            <a:pPr eaLnBrk="1" hangingPunct="1"/>
            <a:r>
              <a:rPr lang="en-GB" altLang="it-IT" sz="1400" dirty="0"/>
              <a:t>few  (&lt; 33%) or absent giant capillaries and haemorrhages, </a:t>
            </a:r>
          </a:p>
          <a:p>
            <a:pPr eaLnBrk="1" hangingPunct="1"/>
            <a:r>
              <a:rPr lang="en-GB" altLang="it-IT" sz="1400" dirty="0"/>
              <a:t>severe (&gt;66%) loss of capillaries with avascular areas, </a:t>
            </a:r>
          </a:p>
          <a:p>
            <a:pPr eaLnBrk="1" hangingPunct="1"/>
            <a:r>
              <a:rPr lang="en-GB" altLang="it-IT" sz="1400" dirty="0"/>
              <a:t>disorganisation of the normal capillary array, </a:t>
            </a:r>
          </a:p>
          <a:p>
            <a:pPr eaLnBrk="1" hangingPunct="1"/>
            <a:r>
              <a:rPr lang="en-GB" altLang="it-IT" sz="1400" dirty="0"/>
              <a:t>ramified/bushy capillaries.</a:t>
            </a:r>
            <a:endParaRPr lang="it-IT" altLang="it-IT" sz="1400" dirty="0"/>
          </a:p>
        </p:txBody>
      </p:sp>
      <p:sp>
        <p:nvSpPr>
          <p:cNvPr id="7" name="CasellaDiTesto 4"/>
          <p:cNvSpPr txBox="1">
            <a:spLocks noChangeArrowheads="1"/>
          </p:cNvSpPr>
          <p:nvPr/>
        </p:nvSpPr>
        <p:spPr bwMode="auto">
          <a:xfrm>
            <a:off x="2063750" y="650306"/>
            <a:ext cx="8064500" cy="369887"/>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1800" b="1" dirty="0" err="1">
                <a:ln>
                  <a:solidFill>
                    <a:schemeClr val="tx1">
                      <a:lumMod val="60000"/>
                      <a:lumOff val="40000"/>
                    </a:schemeClr>
                  </a:solidFill>
                </a:ln>
                <a:latin typeface="+mn-lt"/>
              </a:rPr>
              <a:t>Evaluate</a:t>
            </a:r>
            <a:r>
              <a:rPr lang="it-IT" sz="1800" b="1" dirty="0">
                <a:ln>
                  <a:solidFill>
                    <a:schemeClr val="tx1">
                      <a:lumMod val="60000"/>
                      <a:lumOff val="40000"/>
                    </a:schemeClr>
                  </a:solidFill>
                </a:ln>
                <a:latin typeface="+mn-lt"/>
              </a:rPr>
              <a:t> the </a:t>
            </a:r>
            <a:r>
              <a:rPr lang="it-IT" sz="1800" b="1" dirty="0" err="1">
                <a:ln>
                  <a:solidFill>
                    <a:schemeClr val="tx1">
                      <a:lumMod val="60000"/>
                      <a:lumOff val="40000"/>
                    </a:schemeClr>
                  </a:solidFill>
                </a:ln>
                <a:latin typeface="+mn-lt"/>
              </a:rPr>
              <a:t>average</a:t>
            </a:r>
            <a:r>
              <a:rPr lang="it-IT" sz="1800" b="1" dirty="0">
                <a:ln>
                  <a:solidFill>
                    <a:schemeClr val="tx1">
                      <a:lumMod val="60000"/>
                      <a:lumOff val="40000"/>
                    </a:schemeClr>
                  </a:solidFill>
                </a:ln>
                <a:latin typeface="+mn-lt"/>
              </a:rPr>
              <a:t> of the </a:t>
            </a:r>
            <a:r>
              <a:rPr lang="it-IT" sz="1800" b="1" dirty="0" err="1">
                <a:ln>
                  <a:solidFill>
                    <a:schemeClr val="tx1">
                      <a:lumMod val="60000"/>
                      <a:lumOff val="40000"/>
                    </a:schemeClr>
                  </a:solidFill>
                </a:ln>
                <a:latin typeface="+mn-lt"/>
              </a:rPr>
              <a:t>eight</a:t>
            </a:r>
            <a:r>
              <a:rPr lang="it-IT" sz="1800" b="1" dirty="0">
                <a:ln>
                  <a:solidFill>
                    <a:schemeClr val="tx1">
                      <a:lumMod val="60000"/>
                      <a:lumOff val="40000"/>
                    </a:schemeClr>
                  </a:solidFill>
                </a:ln>
                <a:latin typeface="+mn-lt"/>
              </a:rPr>
              <a:t> </a:t>
            </a:r>
            <a:r>
              <a:rPr lang="it-IT" sz="1800" b="1" dirty="0" err="1">
                <a:ln>
                  <a:solidFill>
                    <a:schemeClr val="tx1">
                      <a:lumMod val="60000"/>
                      <a:lumOff val="40000"/>
                    </a:schemeClr>
                  </a:solidFill>
                </a:ln>
                <a:latin typeface="+mn-lt"/>
              </a:rPr>
              <a:t>fingers</a:t>
            </a:r>
            <a:r>
              <a:rPr lang="it-IT" sz="1800" b="1" dirty="0">
                <a:ln>
                  <a:solidFill>
                    <a:schemeClr val="tx1">
                      <a:lumMod val="60000"/>
                      <a:lumOff val="40000"/>
                    </a:schemeClr>
                  </a:solidFill>
                </a:ln>
                <a:latin typeface="+mn-lt"/>
              </a:rPr>
              <a:t>, from 2</a:t>
            </a:r>
            <a:r>
              <a:rPr lang="it-IT" sz="1800" b="1" baseline="30000" dirty="0">
                <a:ln>
                  <a:solidFill>
                    <a:schemeClr val="tx1">
                      <a:lumMod val="60000"/>
                      <a:lumOff val="40000"/>
                    </a:schemeClr>
                  </a:solidFill>
                </a:ln>
                <a:latin typeface="+mn-lt"/>
              </a:rPr>
              <a:t>nd</a:t>
            </a:r>
            <a:r>
              <a:rPr lang="it-IT" sz="1800" b="1" dirty="0">
                <a:ln>
                  <a:solidFill>
                    <a:schemeClr val="tx1">
                      <a:lumMod val="60000"/>
                      <a:lumOff val="40000"/>
                    </a:schemeClr>
                  </a:solidFill>
                </a:ln>
                <a:latin typeface="+mn-lt"/>
              </a:rPr>
              <a:t> to 5</a:t>
            </a:r>
            <a:r>
              <a:rPr lang="it-IT" sz="1800" b="1" baseline="30000" dirty="0">
                <a:ln>
                  <a:solidFill>
                    <a:schemeClr val="tx1">
                      <a:lumMod val="60000"/>
                      <a:lumOff val="40000"/>
                    </a:schemeClr>
                  </a:solidFill>
                </a:ln>
                <a:latin typeface="+mn-lt"/>
              </a:rPr>
              <a:t>th</a:t>
            </a:r>
          </a:p>
        </p:txBody>
      </p:sp>
      <p:pic>
        <p:nvPicPr>
          <p:cNvPr id="10" name="Picture 14" descr="IV DX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6" y="4500563"/>
            <a:ext cx="19986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6696075" y="6204614"/>
            <a:ext cx="5495925" cy="646113"/>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spcBef>
                <a:spcPct val="50000"/>
              </a:spcBef>
            </a:pPr>
            <a:r>
              <a:rPr lang="it-IT" altLang="it-IT" sz="1200" b="1" dirty="0"/>
              <a:t>Cutolo M, et al. </a:t>
            </a:r>
            <a:r>
              <a:rPr lang="it-IT" altLang="it-IT" sz="1200" b="1" dirty="0" err="1"/>
              <a:t>Rheumatology</a:t>
            </a:r>
            <a:r>
              <a:rPr lang="it-IT" altLang="it-IT" sz="1200" b="1" dirty="0"/>
              <a:t> 2004;43:719-26.</a:t>
            </a:r>
          </a:p>
          <a:p>
            <a:pPr algn="r" eaLnBrk="1" hangingPunct="1"/>
            <a:r>
              <a:rPr lang="it-IT" altLang="it-IT" sz="1200" b="1" dirty="0"/>
              <a:t>Cutolo M, et al. Nature </a:t>
            </a:r>
            <a:r>
              <a:rPr lang="it-IT" altLang="it-IT" sz="1200" b="1" dirty="0" err="1"/>
              <a:t>Rev</a:t>
            </a:r>
            <a:r>
              <a:rPr lang="it-IT" altLang="it-IT" sz="1200" b="1" dirty="0"/>
              <a:t> </a:t>
            </a:r>
            <a:r>
              <a:rPr lang="it-IT" altLang="it-IT" sz="1200" b="1" dirty="0" err="1"/>
              <a:t>Rheumatol</a:t>
            </a:r>
            <a:r>
              <a:rPr lang="it-IT" altLang="it-IT" sz="1200" b="1" dirty="0"/>
              <a:t> 2010; 6: 578-87.</a:t>
            </a:r>
          </a:p>
          <a:p>
            <a:pPr algn="r" eaLnBrk="1" hangingPunct="1"/>
            <a:r>
              <a:rPr lang="en-GB" altLang="it-IT" sz="1200" b="1" dirty="0" err="1"/>
              <a:t>Cutolo</a:t>
            </a:r>
            <a:r>
              <a:rPr lang="en-GB" altLang="it-IT" sz="1200" b="1" dirty="0"/>
              <a:t> M. Atlas of </a:t>
            </a:r>
            <a:r>
              <a:rPr lang="en-GB" altLang="it-IT" sz="1200" b="1" dirty="0" err="1"/>
              <a:t>capillaroscopy</a:t>
            </a:r>
            <a:r>
              <a:rPr lang="en-GB" altLang="it-IT" sz="1200" b="1" dirty="0"/>
              <a:t> in rheumatic diseases. Elsevier 2010, Milan, Italy</a:t>
            </a:r>
            <a:r>
              <a:rPr lang="en-GB" altLang="it-IT" sz="1200" b="1" dirty="0">
                <a:solidFill>
                  <a:srgbClr val="FFFFFF"/>
                </a:solidFill>
              </a:rPr>
              <a:t>.</a:t>
            </a:r>
            <a:r>
              <a:rPr lang="it-IT" altLang="it-IT" sz="1200" b="1" dirty="0">
                <a:solidFill>
                  <a:srgbClr val="FFFFFF"/>
                </a:solidFill>
              </a:rPr>
              <a:t>   </a:t>
            </a:r>
          </a:p>
        </p:txBody>
      </p:sp>
      <p:pic>
        <p:nvPicPr>
          <p:cNvPr id="12" name="Immagine 11"/>
          <p:cNvPicPr>
            <a:picLocks noChangeAspect="1"/>
          </p:cNvPicPr>
          <p:nvPr/>
        </p:nvPicPr>
        <p:blipFill>
          <a:blip r:embed="rId4"/>
          <a:stretch>
            <a:fillRect/>
          </a:stretch>
        </p:blipFill>
        <p:spPr>
          <a:xfrm rot="10800000">
            <a:off x="7643813" y="1188277"/>
            <a:ext cx="2002536" cy="1501140"/>
          </a:xfrm>
          <a:prstGeom prst="rect">
            <a:avLst/>
          </a:prstGeom>
        </p:spPr>
      </p:pic>
      <p:pic>
        <p:nvPicPr>
          <p:cNvPr id="3" name="Immagine 2"/>
          <p:cNvPicPr>
            <a:picLocks noChangeAspect="1"/>
          </p:cNvPicPr>
          <p:nvPr/>
        </p:nvPicPr>
        <p:blipFill>
          <a:blip r:embed="rId5"/>
          <a:stretch>
            <a:fillRect/>
          </a:stretch>
        </p:blipFill>
        <p:spPr>
          <a:xfrm rot="10800000">
            <a:off x="7619429" y="2825370"/>
            <a:ext cx="2051304" cy="1539240"/>
          </a:xfrm>
          <a:prstGeom prst="rect">
            <a:avLst/>
          </a:prstGeom>
        </p:spPr>
      </p:pic>
    </p:spTree>
    <p:extLst>
      <p:ext uri="{BB962C8B-B14F-4D97-AF65-F5344CB8AC3E}">
        <p14:creationId xmlns:p14="http://schemas.microsoft.com/office/powerpoint/2010/main" val="356998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p:cNvSpPr>
            <a:spLocks noChangeArrowheads="1"/>
          </p:cNvSpPr>
          <p:nvPr/>
        </p:nvSpPr>
        <p:spPr bwMode="auto">
          <a:xfrm>
            <a:off x="1699110" y="517893"/>
            <a:ext cx="7786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it-IT" b="1"/>
              <a:t>2013 classification criteria for systemic sclerosis: an American college of rheumatology/European league against rheumatism collaborative initiative.</a:t>
            </a:r>
          </a:p>
          <a:p>
            <a:pPr algn="ctr" eaLnBrk="1" hangingPunct="1"/>
            <a:r>
              <a:rPr lang="it-IT" altLang="it-IT"/>
              <a:t>van den Hoogen F et al Ann Rheum Dis. 2013 Nov;72(11):1747-55.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48" y="1589455"/>
            <a:ext cx="6977062" cy="428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Freccia a destra 6"/>
          <p:cNvSpPr/>
          <p:nvPr/>
        </p:nvSpPr>
        <p:spPr>
          <a:xfrm>
            <a:off x="1341923" y="3732580"/>
            <a:ext cx="785812"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8" name="Connettore 1 7"/>
          <p:cNvCxnSpPr/>
          <p:nvPr/>
        </p:nvCxnSpPr>
        <p:spPr>
          <a:xfrm>
            <a:off x="2199173" y="3946893"/>
            <a:ext cx="6929437" cy="1587"/>
          </a:xfrm>
          <a:prstGeom prst="line">
            <a:avLst/>
          </a:prstGeom>
          <a:ln w="15875"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502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05693" y="2643182"/>
            <a:ext cx="7772400" cy="1470025"/>
          </a:xfrm>
          <a:prstGeom prst="rect">
            <a:avLst/>
          </a:prstGeom>
          <a:ln w="19050">
            <a:solidFill>
              <a:srgbClr val="FF33CC"/>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it-IT" sz="3600" b="1" dirty="0" err="1">
                <a:solidFill>
                  <a:srgbClr val="FF33CC"/>
                </a:solidFill>
                <a:latin typeface="+mn-lt"/>
              </a:rPr>
              <a:t>Capillaroscopy</a:t>
            </a:r>
            <a:r>
              <a:rPr lang="it-IT" sz="3600" b="1" dirty="0">
                <a:solidFill>
                  <a:srgbClr val="FF33CC"/>
                </a:solidFill>
                <a:latin typeface="+mn-lt"/>
              </a:rPr>
              <a:t> </a:t>
            </a:r>
          </a:p>
          <a:p>
            <a:pPr algn="ctr">
              <a:defRPr/>
            </a:pPr>
            <a:r>
              <a:rPr lang="it-IT" sz="3600" b="1" dirty="0">
                <a:solidFill>
                  <a:srgbClr val="FF33CC"/>
                </a:solidFill>
                <a:latin typeface="+mn-lt"/>
              </a:rPr>
              <a:t>and </a:t>
            </a:r>
            <a:br>
              <a:rPr lang="it-IT" sz="3600" b="1" dirty="0">
                <a:solidFill>
                  <a:srgbClr val="FF33CC"/>
                </a:solidFill>
                <a:latin typeface="+mn-lt"/>
              </a:rPr>
            </a:br>
            <a:r>
              <a:rPr lang="it-IT" altLang="it-IT" sz="3600" b="1" dirty="0" err="1">
                <a:solidFill>
                  <a:srgbClr val="FF33CC"/>
                </a:solidFill>
                <a:latin typeface="+mn-lt"/>
                <a:cs typeface="Arial" panose="020B0604020202020204" pitchFamily="34" charset="0"/>
              </a:rPr>
              <a:t>organ</a:t>
            </a:r>
            <a:r>
              <a:rPr lang="it-IT" altLang="it-IT" sz="3600" b="1" dirty="0">
                <a:solidFill>
                  <a:srgbClr val="FF33CC"/>
                </a:solidFill>
                <a:latin typeface="+mn-lt"/>
                <a:cs typeface="Arial" panose="020B0604020202020204" pitchFamily="34" charset="0"/>
              </a:rPr>
              <a:t> </a:t>
            </a:r>
            <a:r>
              <a:rPr lang="it-IT" altLang="it-IT" sz="3600" b="1" dirty="0" err="1">
                <a:solidFill>
                  <a:srgbClr val="FF33CC"/>
                </a:solidFill>
                <a:latin typeface="+mn-lt"/>
                <a:cs typeface="Arial" panose="020B0604020202020204" pitchFamily="34" charset="0"/>
              </a:rPr>
              <a:t>involvements</a:t>
            </a:r>
            <a:endParaRPr lang="it-IT" sz="3600" b="1" dirty="0">
              <a:solidFill>
                <a:srgbClr val="FF33CC"/>
              </a:solidFill>
              <a:latin typeface="+mn-lt"/>
            </a:endParaRPr>
          </a:p>
        </p:txBody>
      </p:sp>
    </p:spTree>
    <p:extLst>
      <p:ext uri="{BB962C8B-B14F-4D97-AF65-F5344CB8AC3E}">
        <p14:creationId xmlns:p14="http://schemas.microsoft.com/office/powerpoint/2010/main" val="220089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2503309"/>
            <a:ext cx="5799586" cy="272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2" y="5263922"/>
            <a:ext cx="594420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a:xfrm>
            <a:off x="0" y="260350"/>
            <a:ext cx="12192000" cy="1079500"/>
          </a:xfrm>
          <a:prstGeom prst="rect">
            <a:avLst/>
          </a:prstGeom>
        </p:spPr>
        <p:txBody>
          <a:bodyPr/>
          <a:lstStyle/>
          <a:p>
            <a:pPr algn="ctr" eaLnBrk="1" hangingPunct="1">
              <a:lnSpc>
                <a:spcPct val="90000"/>
              </a:lnSpc>
              <a:defRPr/>
            </a:pPr>
            <a:r>
              <a:rPr lang="en-GB" sz="3200" b="1" dirty="0">
                <a:solidFill>
                  <a:srgbClr val="FF33CC"/>
                </a:solidFill>
                <a:latin typeface="+mj-lt"/>
                <a:ea typeface="+mj-ea"/>
                <a:cs typeface="+mj-cs"/>
              </a:rPr>
              <a:t>Correlations between peripheral vascular damage </a:t>
            </a:r>
          </a:p>
          <a:p>
            <a:pPr algn="ctr" eaLnBrk="1" hangingPunct="1">
              <a:lnSpc>
                <a:spcPct val="90000"/>
              </a:lnSpc>
              <a:defRPr/>
            </a:pPr>
            <a:r>
              <a:rPr lang="en-GB" sz="3200" b="1" dirty="0">
                <a:solidFill>
                  <a:srgbClr val="FF33CC"/>
                </a:solidFill>
                <a:latin typeface="+mj-lt"/>
                <a:ea typeface="+mj-ea"/>
                <a:cs typeface="+mj-cs"/>
              </a:rPr>
              <a:t>and lung involvement: in connective tissue diseases</a:t>
            </a:r>
          </a:p>
        </p:txBody>
      </p:sp>
      <p:sp>
        <p:nvSpPr>
          <p:cNvPr id="14" name="CasellaDiTesto 13"/>
          <p:cNvSpPr txBox="1">
            <a:spLocks noChangeArrowheads="1"/>
          </p:cNvSpPr>
          <p:nvPr/>
        </p:nvSpPr>
        <p:spPr bwMode="auto">
          <a:xfrm>
            <a:off x="7291613" y="5755594"/>
            <a:ext cx="3081337" cy="554038"/>
          </a:xfrm>
          <a:prstGeom prst="rect">
            <a:avLst/>
          </a:prstGeom>
          <a:solidFill>
            <a:schemeClr val="bg1"/>
          </a:solid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it-IT" altLang="it-IT" sz="1000" dirty="0" err="1"/>
              <a:t>RuaroB</a:t>
            </a:r>
            <a:r>
              <a:rPr lang="it-IT" altLang="it-IT" sz="1000" dirty="0"/>
              <a:t>, et al. </a:t>
            </a:r>
            <a:r>
              <a:rPr lang="it-IT" altLang="it-IT" sz="1000" dirty="0" err="1"/>
              <a:t>Pharmaceuticals</a:t>
            </a:r>
            <a:r>
              <a:rPr lang="it-IT" altLang="it-IT" sz="1000" dirty="0"/>
              <a:t> 2021, 14, 403.</a:t>
            </a:r>
            <a:r>
              <a:rPr lang="en-US" altLang="it-IT" sz="1000" dirty="0"/>
              <a:t> </a:t>
            </a:r>
          </a:p>
          <a:p>
            <a:pPr algn="r" eaLnBrk="1" hangingPunct="1"/>
            <a:r>
              <a:rPr lang="en-US" altLang="it-IT" sz="1000" dirty="0" err="1"/>
              <a:t>Hofstee</a:t>
            </a:r>
            <a:r>
              <a:rPr lang="en-US" altLang="it-IT" sz="1000" dirty="0"/>
              <a:t> H.M.A., Ann Rheum Dis. 2019, 68:191-195</a:t>
            </a:r>
          </a:p>
          <a:p>
            <a:pPr algn="r" eaLnBrk="1" hangingPunct="1"/>
            <a:r>
              <a:rPr lang="it-IT" altLang="it-IT" sz="1000" dirty="0"/>
              <a:t> </a:t>
            </a:r>
            <a:endParaRPr lang="en-US" altLang="it-IT" sz="1000" dirty="0"/>
          </a:p>
        </p:txBody>
      </p:sp>
      <p:pic>
        <p:nvPicPr>
          <p:cNvPr id="17"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181" y="1232467"/>
            <a:ext cx="622935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643" y="3276604"/>
            <a:ext cx="5030464" cy="247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ttore diritto 18"/>
          <p:cNvCxnSpPr/>
          <p:nvPr/>
        </p:nvCxnSpPr>
        <p:spPr>
          <a:xfrm>
            <a:off x="326571" y="5481409"/>
            <a:ext cx="1774372" cy="499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a:xfrm>
            <a:off x="2993571" y="5190989"/>
            <a:ext cx="207917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70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1962" r="5615"/>
          <a:stretch>
            <a:fillRect/>
          </a:stretch>
        </p:blipFill>
        <p:spPr bwMode="auto">
          <a:xfrm>
            <a:off x="1634781" y="1837290"/>
            <a:ext cx="9082089" cy="423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053" y="0"/>
            <a:ext cx="7409547" cy="155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1"/>
          <p:cNvSpPr>
            <a:spLocks noChangeArrowheads="1"/>
          </p:cNvSpPr>
          <p:nvPr/>
        </p:nvSpPr>
        <p:spPr bwMode="auto">
          <a:xfrm>
            <a:off x="4701037" y="4098040"/>
            <a:ext cx="5313151" cy="1034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US" altLang="it-IT" sz="1800" b="1" dirty="0">
                <a:solidFill>
                  <a:srgbClr val="FF33CC"/>
                </a:solidFill>
                <a:latin typeface="Arial" panose="020B0604020202020204" pitchFamily="34" charset="0"/>
              </a:rPr>
              <a:t>PAH was found significantly more frequently in</a:t>
            </a:r>
          </a:p>
          <a:p>
            <a:pPr algn="ctr">
              <a:buFontTx/>
              <a:buNone/>
            </a:pPr>
            <a:r>
              <a:rPr lang="en-US" altLang="it-IT" sz="1800" b="1" dirty="0">
                <a:solidFill>
                  <a:srgbClr val="FF33CC"/>
                </a:solidFill>
                <a:latin typeface="Arial" panose="020B0604020202020204" pitchFamily="34" charset="0"/>
              </a:rPr>
              <a:t>patients with the "Active" and "Late“</a:t>
            </a:r>
          </a:p>
          <a:p>
            <a:pPr algn="ctr">
              <a:buFontTx/>
              <a:buNone/>
            </a:pPr>
            <a:r>
              <a:rPr lang="en-US" altLang="it-IT" sz="1800" b="1" dirty="0">
                <a:solidFill>
                  <a:srgbClr val="FF33CC"/>
                </a:solidFill>
                <a:latin typeface="Arial" panose="020B0604020202020204" pitchFamily="34" charset="0"/>
              </a:rPr>
              <a:t>scleroderma patterns</a:t>
            </a:r>
            <a:endParaRPr lang="en-GB" altLang="it-IT" sz="1800" b="1" dirty="0">
              <a:solidFill>
                <a:srgbClr val="FF33CC"/>
              </a:solidFill>
              <a:latin typeface="Arial" panose="020B0604020202020204" pitchFamily="34" charset="0"/>
            </a:endParaRPr>
          </a:p>
        </p:txBody>
      </p:sp>
      <p:sp>
        <p:nvSpPr>
          <p:cNvPr id="7" name="Rettangolo 2"/>
          <p:cNvSpPr>
            <a:spLocks noChangeArrowheads="1"/>
          </p:cNvSpPr>
          <p:nvPr/>
        </p:nvSpPr>
        <p:spPr bwMode="auto">
          <a:xfrm>
            <a:off x="2178368" y="2805378"/>
            <a:ext cx="504533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1800" b="1" dirty="0">
                <a:solidFill>
                  <a:srgbClr val="FF33CC"/>
                </a:solidFill>
                <a:latin typeface="Arial" panose="020B0604020202020204" pitchFamily="34" charset="0"/>
              </a:rPr>
              <a:t>Reduction in capillary density is a MARKER of the presence and severity of PAH</a:t>
            </a:r>
          </a:p>
        </p:txBody>
      </p:sp>
      <p:sp>
        <p:nvSpPr>
          <p:cNvPr id="11" name="Tekstvak 7">
            <a:extLst>
              <a:ext uri="{FF2B5EF4-FFF2-40B4-BE49-F238E27FC236}">
                <a16:creationId xmlns:a16="http://schemas.microsoft.com/office/drawing/2014/main" id="{AE3C98FE-5257-4799-AE92-B66B5B3A72AC}"/>
              </a:ext>
            </a:extLst>
          </p:cNvPr>
          <p:cNvSpPr txBox="1"/>
          <p:nvPr/>
        </p:nvSpPr>
        <p:spPr>
          <a:xfrm>
            <a:off x="9613018" y="6144941"/>
            <a:ext cx="2578982" cy="646331"/>
          </a:xfrm>
          <a:prstGeom prst="rect">
            <a:avLst/>
          </a:prstGeom>
          <a:noFill/>
        </p:spPr>
        <p:txBody>
          <a:bodyPr wrap="square" rtlCol="0">
            <a:spAutoFit/>
          </a:bodyPr>
          <a:lstStyle/>
          <a:p>
            <a:r>
              <a:rPr lang="nl-BE" sz="900" dirty="0"/>
              <a:t>1. Corrado A, et al. Microvasc Res. 2017. </a:t>
            </a:r>
          </a:p>
          <a:p>
            <a:r>
              <a:rPr lang="nl-BE" sz="900" dirty="0"/>
              <a:t>2. Hofstee HM, et al. Ann Rheum Dis. 2009. </a:t>
            </a:r>
          </a:p>
          <a:p>
            <a:r>
              <a:rPr lang="nl-BE" sz="900" dirty="0"/>
              <a:t>3. Sulli A, et al. Arthritis Rheum.</a:t>
            </a:r>
            <a:r>
              <a:rPr lang="en-GB" sz="900" dirty="0"/>
              <a:t> 2012. </a:t>
            </a:r>
          </a:p>
          <a:p>
            <a:r>
              <a:rPr lang="nl-BE" sz="900" dirty="0"/>
              <a:t>4. </a:t>
            </a:r>
            <a:r>
              <a:rPr lang="nl-BE" sz="900" dirty="0" err="1"/>
              <a:t>Avouac</a:t>
            </a:r>
            <a:r>
              <a:rPr lang="nl-BE" sz="900" dirty="0"/>
              <a:t> J, et al. </a:t>
            </a:r>
            <a:r>
              <a:rPr lang="nl-BE" sz="900" dirty="0" err="1"/>
              <a:t>Semin</a:t>
            </a:r>
            <a:r>
              <a:rPr lang="nl-BE" sz="900" dirty="0"/>
              <a:t> </a:t>
            </a:r>
            <a:r>
              <a:rPr lang="nl-BE" sz="900" dirty="0" err="1"/>
              <a:t>Arthritis</a:t>
            </a:r>
            <a:r>
              <a:rPr lang="nl-BE" sz="900" dirty="0"/>
              <a:t> </a:t>
            </a:r>
            <a:r>
              <a:rPr lang="nl-BE" sz="900" dirty="0" err="1"/>
              <a:t>Rheum</a:t>
            </a:r>
            <a:r>
              <a:rPr lang="nl-BE" sz="900" dirty="0"/>
              <a:t>. 2017. </a:t>
            </a:r>
            <a:endParaRPr lang="en-US" sz="900" dirty="0"/>
          </a:p>
        </p:txBody>
      </p:sp>
    </p:spTree>
    <p:extLst>
      <p:ext uri="{BB962C8B-B14F-4D97-AF65-F5344CB8AC3E}">
        <p14:creationId xmlns:p14="http://schemas.microsoft.com/office/powerpoint/2010/main" val="35815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407" y="260350"/>
            <a:ext cx="374332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7345" y="2205038"/>
            <a:ext cx="78200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ure 1  LowRe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714" y="526148"/>
            <a:ext cx="5181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2"/>
          <p:cNvSpPr>
            <a:spLocks noChangeArrowheads="1"/>
          </p:cNvSpPr>
          <p:nvPr/>
        </p:nvSpPr>
        <p:spPr bwMode="auto">
          <a:xfrm>
            <a:off x="1495652" y="2771557"/>
            <a:ext cx="504533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1800" b="1" dirty="0" err="1">
                <a:solidFill>
                  <a:srgbClr val="FF33CC"/>
                </a:solidFill>
                <a:latin typeface="Arial" panose="020B0604020202020204" pitchFamily="34" charset="0"/>
              </a:rPr>
              <a:t>Neoangiogenesis</a:t>
            </a:r>
            <a:r>
              <a:rPr lang="en-US" altLang="it-IT" sz="1800" b="1" dirty="0">
                <a:solidFill>
                  <a:srgbClr val="FF33CC"/>
                </a:solidFill>
                <a:latin typeface="Arial" panose="020B0604020202020204" pitchFamily="34" charset="0"/>
              </a:rPr>
              <a:t> and reduction in capillary density are correlated with ILD</a:t>
            </a:r>
          </a:p>
        </p:txBody>
      </p:sp>
      <p:sp>
        <p:nvSpPr>
          <p:cNvPr id="7" name="Rettangolo 1"/>
          <p:cNvSpPr>
            <a:spLocks noChangeArrowheads="1"/>
          </p:cNvSpPr>
          <p:nvPr/>
        </p:nvSpPr>
        <p:spPr bwMode="auto">
          <a:xfrm>
            <a:off x="4018320" y="3778936"/>
            <a:ext cx="5313151"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US" altLang="it-IT" sz="1800" b="1" dirty="0">
                <a:solidFill>
                  <a:srgbClr val="FF33CC"/>
                </a:solidFill>
                <a:latin typeface="Arial" panose="020B0604020202020204" pitchFamily="34" charset="0"/>
              </a:rPr>
              <a:t>ILD was found significantly more frequently in</a:t>
            </a:r>
          </a:p>
          <a:p>
            <a:pPr algn="ctr">
              <a:buFontTx/>
              <a:buNone/>
            </a:pPr>
            <a:r>
              <a:rPr lang="en-US" altLang="it-IT" sz="1800" b="1" dirty="0">
                <a:solidFill>
                  <a:srgbClr val="FF33CC"/>
                </a:solidFill>
                <a:latin typeface="Arial" panose="020B0604020202020204" pitchFamily="34" charset="0"/>
              </a:rPr>
              <a:t>patients with "Late” scleroderma patterns</a:t>
            </a:r>
            <a:endParaRPr lang="en-GB" altLang="it-IT" sz="1800" b="1" dirty="0">
              <a:solidFill>
                <a:srgbClr val="FF33CC"/>
              </a:solidFill>
              <a:latin typeface="Arial" panose="020B0604020202020204" pitchFamily="34" charset="0"/>
            </a:endParaRPr>
          </a:p>
        </p:txBody>
      </p:sp>
      <p:sp>
        <p:nvSpPr>
          <p:cNvPr id="8" name="Rettangolo 1"/>
          <p:cNvSpPr>
            <a:spLocks noChangeArrowheads="1"/>
          </p:cNvSpPr>
          <p:nvPr/>
        </p:nvSpPr>
        <p:spPr bwMode="auto">
          <a:xfrm>
            <a:off x="1495652" y="4851457"/>
            <a:ext cx="5313151"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GB" altLang="it-IT" sz="1800" b="1" dirty="0">
                <a:solidFill>
                  <a:srgbClr val="FF33CC"/>
                </a:solidFill>
                <a:latin typeface="Arial" panose="020B0604020202020204" pitchFamily="34" charset="0"/>
              </a:rPr>
              <a:t>The number of giant capillaries was </a:t>
            </a:r>
          </a:p>
          <a:p>
            <a:pPr algn="ctr">
              <a:buFontTx/>
              <a:buNone/>
            </a:pPr>
            <a:r>
              <a:rPr lang="en-GB" altLang="it-IT" sz="1800" b="1" dirty="0">
                <a:solidFill>
                  <a:srgbClr val="FF33CC"/>
                </a:solidFill>
                <a:latin typeface="Arial" panose="020B0604020202020204" pitchFamily="34" charset="0"/>
              </a:rPr>
              <a:t>associated with reduced DLCO</a:t>
            </a:r>
          </a:p>
        </p:txBody>
      </p:sp>
    </p:spTree>
    <p:extLst>
      <p:ext uri="{BB962C8B-B14F-4D97-AF65-F5344CB8AC3E}">
        <p14:creationId xmlns:p14="http://schemas.microsoft.com/office/powerpoint/2010/main" val="14983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623" y="1000187"/>
            <a:ext cx="6836229" cy="123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6039982"/>
            <a:ext cx="36290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p281010111639140 IV Dito S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2401660"/>
            <a:ext cx="176847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Katia\AppData\Local\Temp\Rar$DI25.145\Cp1407111306500 IV Dito S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550" y="2401660"/>
            <a:ext cx="181927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Katia\AppData\Local\Temp\Rar$DI37.032\Cp140711130649796 III Dito S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6950" y="2401660"/>
            <a:ext cx="17621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Katia\AppData\Local\Temp\Rar$DI31.032\Cp140711130650140 V Dito D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0950" y="2401660"/>
            <a:ext cx="1817688"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Users\User\Desktop\Immagini\ScS\TCHDPolmoneScS\TCPlatto08\TC 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8299" y="4228873"/>
            <a:ext cx="189265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User\Desktop\Immagini\ScS\TCHDPolmoneScS\TCPolmone BottoniML 2012\TCPolmoneBottoniML2012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950" y="4228873"/>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5000" y="4251892"/>
            <a:ext cx="1752600" cy="160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User\Desktop\Immagini\ScS\TCHDPolmoneScS\MANDRISI VINCENZO_CT_20130621_162120_2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7150" y="4230460"/>
            <a:ext cx="16287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p:cNvSpPr txBox="1"/>
          <p:nvPr/>
        </p:nvSpPr>
        <p:spPr>
          <a:xfrm>
            <a:off x="-19050" y="249467"/>
            <a:ext cx="12192000" cy="584775"/>
          </a:xfrm>
          <a:prstGeom prst="rect">
            <a:avLst/>
          </a:prstGeom>
          <a:noFill/>
        </p:spPr>
        <p:txBody>
          <a:bodyPr wrap="square" rtlCol="0">
            <a:spAutoFit/>
          </a:bodyPr>
          <a:lstStyle/>
          <a:p>
            <a:pPr algn="ctr"/>
            <a:r>
              <a:rPr lang="it-IT" sz="3200" b="1" dirty="0" err="1">
                <a:solidFill>
                  <a:srgbClr val="FF33CC"/>
                </a:solidFill>
              </a:rPr>
              <a:t>Correlation</a:t>
            </a:r>
            <a:r>
              <a:rPr lang="it-IT" sz="3200" b="1" dirty="0">
                <a:solidFill>
                  <a:srgbClr val="FF33CC"/>
                </a:solidFill>
              </a:rPr>
              <a:t> </a:t>
            </a:r>
            <a:r>
              <a:rPr lang="it-IT" sz="3200" b="1" dirty="0" err="1">
                <a:solidFill>
                  <a:srgbClr val="FF33CC"/>
                </a:solidFill>
              </a:rPr>
              <a:t>between</a:t>
            </a:r>
            <a:r>
              <a:rPr lang="it-IT" sz="3200" b="1" dirty="0">
                <a:solidFill>
                  <a:srgbClr val="FF33CC"/>
                </a:solidFill>
              </a:rPr>
              <a:t> NVC and the </a:t>
            </a:r>
            <a:r>
              <a:rPr lang="it-IT" sz="3200" b="1" dirty="0" err="1">
                <a:solidFill>
                  <a:srgbClr val="FF33CC"/>
                </a:solidFill>
              </a:rPr>
              <a:t>progression</a:t>
            </a:r>
            <a:r>
              <a:rPr lang="it-IT" sz="3200" b="1" dirty="0">
                <a:solidFill>
                  <a:srgbClr val="FF33CC"/>
                </a:solidFill>
              </a:rPr>
              <a:t> of ILD</a:t>
            </a:r>
          </a:p>
        </p:txBody>
      </p:sp>
      <p:sp>
        <p:nvSpPr>
          <p:cNvPr id="14" name="Rettangolo 1"/>
          <p:cNvSpPr>
            <a:spLocks noChangeArrowheads="1"/>
          </p:cNvSpPr>
          <p:nvPr/>
        </p:nvSpPr>
        <p:spPr bwMode="auto">
          <a:xfrm>
            <a:off x="3118961" y="3582312"/>
            <a:ext cx="5964079"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US" altLang="it-IT" sz="1800" b="1" dirty="0">
                <a:solidFill>
                  <a:srgbClr val="FF33CC"/>
                </a:solidFill>
                <a:latin typeface="Arial" panose="020B0604020202020204" pitchFamily="34" charset="0"/>
              </a:rPr>
              <a:t>The worsening of the </a:t>
            </a:r>
            <a:r>
              <a:rPr lang="en-US" altLang="it-IT" sz="1800" b="1" dirty="0" err="1">
                <a:solidFill>
                  <a:srgbClr val="FF33CC"/>
                </a:solidFill>
                <a:latin typeface="Arial" panose="020B0604020202020204" pitchFamily="34" charset="0"/>
              </a:rPr>
              <a:t>capillaroscopy</a:t>
            </a:r>
            <a:endParaRPr lang="en-US" altLang="it-IT" sz="1800" b="1" dirty="0">
              <a:solidFill>
                <a:srgbClr val="FF33CC"/>
              </a:solidFill>
              <a:latin typeface="Arial" panose="020B0604020202020204" pitchFamily="34" charset="0"/>
            </a:endParaRPr>
          </a:p>
          <a:p>
            <a:pPr algn="ctr">
              <a:buFontTx/>
              <a:buNone/>
            </a:pPr>
            <a:r>
              <a:rPr lang="en-US" altLang="it-IT" sz="1800" b="1" dirty="0">
                <a:solidFill>
                  <a:srgbClr val="FF33CC"/>
                </a:solidFill>
                <a:latin typeface="Arial" panose="020B0604020202020204" pitchFamily="34" charset="0"/>
              </a:rPr>
              <a:t>correlates with the progression of ILD</a:t>
            </a:r>
            <a:endParaRPr lang="en-GB" altLang="it-IT" sz="1800" b="1" dirty="0">
              <a:solidFill>
                <a:srgbClr val="FF33CC"/>
              </a:solidFill>
              <a:latin typeface="Arial" panose="020B0604020202020204" pitchFamily="34" charset="0"/>
            </a:endParaRPr>
          </a:p>
        </p:txBody>
      </p:sp>
    </p:spTree>
    <p:extLst>
      <p:ext uri="{BB962C8B-B14F-4D97-AF65-F5344CB8AC3E}">
        <p14:creationId xmlns:p14="http://schemas.microsoft.com/office/powerpoint/2010/main" val="61271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ctrTitle" idx="4294967295"/>
          </p:nvPr>
        </p:nvSpPr>
        <p:spPr>
          <a:xfrm>
            <a:off x="2308687" y="2571750"/>
            <a:ext cx="7772400" cy="1470025"/>
          </a:xfrm>
          <a:ln w="28575">
            <a:solidFill>
              <a:srgbClr val="FF33CC"/>
            </a:solidFill>
          </a:ln>
        </p:spPr>
        <p:txBody>
          <a:bodyPr>
            <a:normAutofit/>
          </a:bodyPr>
          <a:lstStyle/>
          <a:p>
            <a:pPr algn="ctr" eaLnBrk="1" fontAlgn="auto" hangingPunct="1">
              <a:spcAft>
                <a:spcPts val="0"/>
              </a:spcAft>
              <a:defRPr/>
            </a:pPr>
            <a:r>
              <a:rPr lang="it-IT" sz="4800" b="1" dirty="0" err="1">
                <a:solidFill>
                  <a:srgbClr val="FF33CC"/>
                </a:solidFill>
              </a:rPr>
              <a:t>Capillaroscopy</a:t>
            </a:r>
            <a:r>
              <a:rPr lang="it-IT" sz="4800" b="1" dirty="0">
                <a:solidFill>
                  <a:srgbClr val="FF33CC"/>
                </a:solidFill>
              </a:rPr>
              <a:t> </a:t>
            </a:r>
            <a:br>
              <a:rPr lang="it-IT" sz="4800" b="1" dirty="0">
                <a:solidFill>
                  <a:srgbClr val="FF33CC"/>
                </a:solidFill>
              </a:rPr>
            </a:br>
            <a:r>
              <a:rPr lang="it-IT" sz="4800" b="1" dirty="0">
                <a:solidFill>
                  <a:srgbClr val="FF33CC"/>
                </a:solidFill>
              </a:rPr>
              <a:t>to </a:t>
            </a:r>
            <a:r>
              <a:rPr lang="it-IT" sz="4800" b="1" dirty="0" err="1">
                <a:solidFill>
                  <a:srgbClr val="FF33CC"/>
                </a:solidFill>
              </a:rPr>
              <a:t>evaluate</a:t>
            </a:r>
            <a:r>
              <a:rPr lang="it-IT" sz="4800" b="1" dirty="0">
                <a:solidFill>
                  <a:srgbClr val="FF33CC"/>
                </a:solidFill>
              </a:rPr>
              <a:t> </a:t>
            </a:r>
            <a:r>
              <a:rPr lang="it-IT" sz="4800" b="1" dirty="0" err="1">
                <a:solidFill>
                  <a:srgbClr val="FF33CC"/>
                </a:solidFill>
              </a:rPr>
              <a:t>drug</a:t>
            </a:r>
            <a:r>
              <a:rPr lang="it-IT" sz="4800" b="1" dirty="0">
                <a:solidFill>
                  <a:srgbClr val="FF33CC"/>
                </a:solidFill>
              </a:rPr>
              <a:t> </a:t>
            </a:r>
            <a:r>
              <a:rPr lang="it-IT" sz="4800" b="1" dirty="0" err="1">
                <a:solidFill>
                  <a:srgbClr val="FF33CC"/>
                </a:solidFill>
              </a:rPr>
              <a:t>effect</a:t>
            </a:r>
            <a:r>
              <a:rPr lang="it-IT" sz="4800" b="1" dirty="0">
                <a:solidFill>
                  <a:srgbClr val="FF33CC"/>
                </a:solidFill>
              </a:rPr>
              <a:t> </a:t>
            </a:r>
            <a:endParaRPr lang="it-IT" b="1" dirty="0">
              <a:solidFill>
                <a:srgbClr val="FF33CC"/>
              </a:solidFill>
            </a:endParaRPr>
          </a:p>
        </p:txBody>
      </p:sp>
    </p:spTree>
    <p:extLst>
      <p:ext uri="{BB962C8B-B14F-4D97-AF65-F5344CB8AC3E}">
        <p14:creationId xmlns:p14="http://schemas.microsoft.com/office/powerpoint/2010/main" val="397124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550876C3-757C-4680-8534-2EDD14E5D1E9}"/>
              </a:ext>
            </a:extLst>
          </p:cNvPr>
          <p:cNvSpPr txBox="1">
            <a:spLocks/>
          </p:cNvSpPr>
          <p:nvPr/>
        </p:nvSpPr>
        <p:spPr>
          <a:xfrm>
            <a:off x="0" y="16476"/>
            <a:ext cx="12191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altLang="nl-BE" sz="2800" dirty="0">
                <a:solidFill>
                  <a:srgbClr val="FF33CC"/>
                </a:solidFill>
                <a:latin typeface="+mn-lt"/>
              </a:rPr>
              <a:t>Agenda</a:t>
            </a:r>
          </a:p>
        </p:txBody>
      </p:sp>
      <p:pic>
        <p:nvPicPr>
          <p:cNvPr id="4" name="Picture 2" descr="http://www.vecip.com/images/bijbel.jpg">
            <a:hlinkClick r:id="rId3"/>
            <a:extLst>
              <a:ext uri="{FF2B5EF4-FFF2-40B4-BE49-F238E27FC236}">
                <a16:creationId xmlns:a16="http://schemas.microsoft.com/office/drawing/2014/main" id="{0E4FB9F3-D08B-492A-94E7-D7CCE3D54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896" y="1139835"/>
            <a:ext cx="8348978" cy="53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6EE85C04-B7B6-4469-AB84-3FF5BD4FF43D}"/>
              </a:ext>
            </a:extLst>
          </p:cNvPr>
          <p:cNvSpPr>
            <a:spLocks noChangeArrowheads="1"/>
          </p:cNvSpPr>
          <p:nvPr/>
        </p:nvSpPr>
        <p:spPr bwMode="auto">
          <a:xfrm>
            <a:off x="3076575" y="1817688"/>
            <a:ext cx="6457949" cy="774700"/>
          </a:xfrm>
          <a:prstGeom prst="rect">
            <a:avLst/>
          </a:prstGeom>
          <a:gradFill flip="none" rotWithShape="1">
            <a:gsLst>
              <a:gs pos="0">
                <a:srgbClr val="FF33CC">
                  <a:shade val="30000"/>
                  <a:satMod val="115000"/>
                </a:srgbClr>
              </a:gs>
              <a:gs pos="50000">
                <a:srgbClr val="FF33CC">
                  <a:shade val="67500"/>
                  <a:satMod val="115000"/>
                </a:srgbClr>
              </a:gs>
              <a:gs pos="100000">
                <a:srgbClr val="FF33CC">
                  <a:shade val="100000"/>
                  <a:satMod val="115000"/>
                </a:srgbClr>
              </a:gs>
            </a:gsLst>
            <a:lin ang="16200000" scaled="1"/>
            <a:tileRect/>
          </a:gradFill>
          <a:ln>
            <a:noFill/>
          </a:ln>
        </p:spPr>
        <p:txBody>
          <a:bodyPr wrap="none" anchor="ctr"/>
          <a:lstStyle>
            <a:lvl1pPr>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9pPr>
          </a:lstStyle>
          <a:p>
            <a:pPr>
              <a:spcBef>
                <a:spcPct val="0"/>
              </a:spcBef>
              <a:buNone/>
            </a:pPr>
            <a:r>
              <a:rPr lang="it-IT" altLang="nl-BE" sz="1600" b="1" dirty="0"/>
              <a:t>I) </a:t>
            </a:r>
            <a:r>
              <a:rPr lang="it-IT" altLang="nl-BE" sz="1600" b="1" dirty="0" err="1"/>
              <a:t>Capillaroscopia</a:t>
            </a:r>
            <a:r>
              <a:rPr lang="it-IT" altLang="nl-BE" sz="1600" b="1" dirty="0"/>
              <a:t> ungueale (NVC). Che cos'è?</a:t>
            </a:r>
            <a:endParaRPr lang="nl-BE" altLang="nl-BE" sz="1600" b="1" dirty="0"/>
          </a:p>
          <a:p>
            <a:pPr>
              <a:spcBef>
                <a:spcPct val="0"/>
              </a:spcBef>
              <a:buNone/>
            </a:pPr>
            <a:r>
              <a:rPr lang="nl-BE" altLang="nl-BE" sz="1600" b="1" dirty="0"/>
              <a:t>	</a:t>
            </a:r>
          </a:p>
        </p:txBody>
      </p:sp>
      <p:sp>
        <p:nvSpPr>
          <p:cNvPr id="6" name="Rectangle 6">
            <a:extLst>
              <a:ext uri="{FF2B5EF4-FFF2-40B4-BE49-F238E27FC236}">
                <a16:creationId xmlns:a16="http://schemas.microsoft.com/office/drawing/2014/main" id="{D4EE7B52-E1DE-448A-A735-D7E8CA35D26C}"/>
              </a:ext>
            </a:extLst>
          </p:cNvPr>
          <p:cNvSpPr>
            <a:spLocks noChangeArrowheads="1"/>
          </p:cNvSpPr>
          <p:nvPr/>
        </p:nvSpPr>
        <p:spPr bwMode="auto">
          <a:xfrm>
            <a:off x="3076576" y="2579365"/>
            <a:ext cx="6457948" cy="958769"/>
          </a:xfrm>
          <a:prstGeom prst="rect">
            <a:avLst/>
          </a:prstGeom>
          <a:gradFill flip="none" rotWithShape="1">
            <a:gsLst>
              <a:gs pos="0">
                <a:srgbClr val="FF33CC">
                  <a:shade val="30000"/>
                  <a:satMod val="115000"/>
                </a:srgbClr>
              </a:gs>
              <a:gs pos="50000">
                <a:srgbClr val="FF33CC">
                  <a:shade val="67500"/>
                  <a:satMod val="115000"/>
                </a:srgbClr>
              </a:gs>
              <a:gs pos="100000">
                <a:srgbClr val="FF33CC">
                  <a:shade val="100000"/>
                  <a:satMod val="115000"/>
                </a:srgbClr>
              </a:gs>
            </a:gsLst>
            <a:lin ang="16200000" scaled="1"/>
            <a:tileRect/>
          </a:gradFill>
          <a:ln>
            <a:noFill/>
          </a:ln>
        </p:spPr>
        <p:txBody>
          <a:bodyPr wrap="none" anchor="ctr"/>
          <a:lstStyle>
            <a:lvl1pPr>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9pPr>
          </a:lstStyle>
          <a:p>
            <a:pPr>
              <a:spcBef>
                <a:spcPct val="0"/>
              </a:spcBef>
              <a:buNone/>
            </a:pPr>
            <a:r>
              <a:rPr lang="it-IT" altLang="nl-BE" sz="1600" b="1" dirty="0"/>
              <a:t>II) NVC nella valutazione</a:t>
            </a:r>
          </a:p>
          <a:p>
            <a:pPr>
              <a:spcBef>
                <a:spcPct val="0"/>
              </a:spcBef>
              <a:buNone/>
            </a:pPr>
            <a:r>
              <a:rPr lang="it-IT" altLang="nl-BE" sz="1600" b="1" dirty="0"/>
              <a:t> del danno </a:t>
            </a:r>
            <a:r>
              <a:rPr lang="it-IT" altLang="nl-BE" sz="1600" b="1" dirty="0" err="1"/>
              <a:t>microvascolare</a:t>
            </a:r>
            <a:r>
              <a:rPr lang="it-IT" altLang="nl-BE" sz="1600" b="1" dirty="0"/>
              <a:t>: fenomeno di </a:t>
            </a:r>
            <a:r>
              <a:rPr lang="it-IT" altLang="nl-BE" sz="1600" b="1" dirty="0" err="1"/>
              <a:t>Raynaud</a:t>
            </a:r>
            <a:r>
              <a:rPr lang="it-IT" altLang="nl-BE" sz="1600" b="1" dirty="0"/>
              <a:t> primario (PR) </a:t>
            </a:r>
          </a:p>
          <a:p>
            <a:pPr>
              <a:spcBef>
                <a:spcPct val="0"/>
              </a:spcBef>
              <a:buNone/>
            </a:pPr>
            <a:r>
              <a:rPr lang="it-IT" altLang="nl-BE" sz="1600" b="1" dirty="0"/>
              <a:t>vs PR secondario e pattern sclerodermico (</a:t>
            </a:r>
            <a:r>
              <a:rPr lang="it-IT" altLang="nl-BE" sz="1600" b="1" dirty="0" err="1"/>
              <a:t>Early</a:t>
            </a:r>
            <a:r>
              <a:rPr lang="it-IT" altLang="nl-BE" sz="1600" b="1" dirty="0"/>
              <a:t>, Active, Late)</a:t>
            </a:r>
            <a:endParaRPr lang="nl-BE" altLang="nl-BE" sz="1600" b="1" dirty="0"/>
          </a:p>
        </p:txBody>
      </p:sp>
      <p:sp>
        <p:nvSpPr>
          <p:cNvPr id="7" name="Rectangle 7">
            <a:extLst>
              <a:ext uri="{FF2B5EF4-FFF2-40B4-BE49-F238E27FC236}">
                <a16:creationId xmlns:a16="http://schemas.microsoft.com/office/drawing/2014/main" id="{F4CBC29F-2C3F-4B3E-B2D3-C270A9F780C6}"/>
              </a:ext>
            </a:extLst>
          </p:cNvPr>
          <p:cNvSpPr>
            <a:spLocks noChangeArrowheads="1"/>
          </p:cNvSpPr>
          <p:nvPr/>
        </p:nvSpPr>
        <p:spPr bwMode="auto">
          <a:xfrm>
            <a:off x="3076575" y="3524584"/>
            <a:ext cx="6457948" cy="871696"/>
          </a:xfrm>
          <a:prstGeom prst="rect">
            <a:avLst/>
          </a:prstGeom>
          <a:gradFill flip="none" rotWithShape="1">
            <a:gsLst>
              <a:gs pos="0">
                <a:srgbClr val="FF33CC">
                  <a:shade val="30000"/>
                  <a:satMod val="115000"/>
                </a:srgbClr>
              </a:gs>
              <a:gs pos="50000">
                <a:srgbClr val="FF33CC">
                  <a:shade val="67500"/>
                  <a:satMod val="115000"/>
                </a:srgbClr>
              </a:gs>
              <a:gs pos="100000">
                <a:srgbClr val="FF33CC">
                  <a:shade val="100000"/>
                  <a:satMod val="115000"/>
                </a:srgbClr>
              </a:gs>
            </a:gsLst>
            <a:lin ang="16200000" scaled="1"/>
            <a:tileRect/>
          </a:gradFill>
          <a:ln>
            <a:noFill/>
          </a:ln>
        </p:spPr>
        <p:txBody>
          <a:bodyPr wrap="none" anchor="ctr"/>
          <a:lstStyle>
            <a:lvl1pPr>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9pPr>
          </a:lstStyle>
          <a:p>
            <a:pPr>
              <a:buNone/>
            </a:pPr>
            <a:r>
              <a:rPr lang="nl-BE" altLang="nl-BE" sz="1600" b="1" dirty="0"/>
              <a:t>III) </a:t>
            </a:r>
            <a:r>
              <a:rPr lang="en-US" altLang="nl-BE" sz="1600" b="1" dirty="0">
                <a:solidFill>
                  <a:srgbClr val="FFFFFF"/>
                </a:solidFill>
                <a:latin typeface="Montserrat"/>
              </a:rPr>
              <a:t>NVC </a:t>
            </a:r>
            <a:r>
              <a:rPr lang="en-US" altLang="nl-BE" sz="1600" b="1" dirty="0" err="1">
                <a:solidFill>
                  <a:srgbClr val="FFFFFF"/>
                </a:solidFill>
                <a:latin typeface="Montserrat"/>
              </a:rPr>
              <a:t>nella</a:t>
            </a:r>
            <a:r>
              <a:rPr lang="en-US" altLang="nl-BE" sz="1600" b="1" dirty="0">
                <a:solidFill>
                  <a:srgbClr val="FFFFFF"/>
                </a:solidFill>
                <a:latin typeface="Montserrat"/>
              </a:rPr>
              <a:t> </a:t>
            </a:r>
            <a:r>
              <a:rPr lang="en-US" altLang="nl-BE" sz="1600" b="1" dirty="0" err="1">
                <a:solidFill>
                  <a:srgbClr val="FFFFFF"/>
                </a:solidFill>
                <a:latin typeface="Montserrat"/>
              </a:rPr>
              <a:t>diagnosi</a:t>
            </a:r>
            <a:r>
              <a:rPr lang="en-US" altLang="nl-BE" sz="1600" b="1" dirty="0">
                <a:solidFill>
                  <a:srgbClr val="FFFFFF"/>
                </a:solidFill>
                <a:latin typeface="Montserrat"/>
              </a:rPr>
              <a:t> e </a:t>
            </a:r>
            <a:r>
              <a:rPr lang="en-US" altLang="nl-BE" sz="1600" b="1" dirty="0" err="1">
                <a:solidFill>
                  <a:srgbClr val="FFFFFF"/>
                </a:solidFill>
                <a:latin typeface="Montserrat"/>
              </a:rPr>
              <a:t>nel</a:t>
            </a:r>
            <a:r>
              <a:rPr lang="en-US" altLang="nl-BE" sz="1600" b="1" dirty="0">
                <a:solidFill>
                  <a:srgbClr val="FFFFFF"/>
                </a:solidFill>
                <a:latin typeface="Montserrat"/>
              </a:rPr>
              <a:t> follow-up</a:t>
            </a:r>
          </a:p>
        </p:txBody>
      </p:sp>
      <p:sp>
        <p:nvSpPr>
          <p:cNvPr id="8" name="Titel 1">
            <a:extLst>
              <a:ext uri="{FF2B5EF4-FFF2-40B4-BE49-F238E27FC236}">
                <a16:creationId xmlns:a16="http://schemas.microsoft.com/office/drawing/2014/main" id="{BEF7290A-D16F-4D85-A998-9532E0405320}"/>
              </a:ext>
            </a:extLst>
          </p:cNvPr>
          <p:cNvSpPr txBox="1">
            <a:spLocks/>
          </p:cNvSpPr>
          <p:nvPr/>
        </p:nvSpPr>
        <p:spPr>
          <a:xfrm>
            <a:off x="3374708" y="2579489"/>
            <a:ext cx="726948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US" dirty="0">
              <a:solidFill>
                <a:srgbClr val="0033CC"/>
              </a:solidFill>
              <a:latin typeface="Calibri" panose="020F0502020204030204" pitchFamily="34" charset="0"/>
              <a:cs typeface="Calibri" panose="020F0502020204030204" pitchFamily="34" charset="0"/>
            </a:endParaRPr>
          </a:p>
        </p:txBody>
      </p:sp>
      <p:sp>
        <p:nvSpPr>
          <p:cNvPr id="12" name="Rectangle 7">
            <a:extLst>
              <a:ext uri="{FF2B5EF4-FFF2-40B4-BE49-F238E27FC236}">
                <a16:creationId xmlns:a16="http://schemas.microsoft.com/office/drawing/2014/main" id="{F4CBC29F-2C3F-4B3E-B2D3-C270A9F780C6}"/>
              </a:ext>
            </a:extLst>
          </p:cNvPr>
          <p:cNvSpPr>
            <a:spLocks noChangeArrowheads="1"/>
          </p:cNvSpPr>
          <p:nvPr/>
        </p:nvSpPr>
        <p:spPr bwMode="auto">
          <a:xfrm>
            <a:off x="3076574" y="4360753"/>
            <a:ext cx="6457949" cy="924682"/>
          </a:xfrm>
          <a:prstGeom prst="rect">
            <a:avLst/>
          </a:prstGeom>
          <a:gradFill flip="none" rotWithShape="1">
            <a:gsLst>
              <a:gs pos="0">
                <a:srgbClr val="FF33CC">
                  <a:shade val="30000"/>
                  <a:satMod val="115000"/>
                </a:srgbClr>
              </a:gs>
              <a:gs pos="50000">
                <a:srgbClr val="FF33CC">
                  <a:shade val="67500"/>
                  <a:satMod val="115000"/>
                </a:srgbClr>
              </a:gs>
              <a:gs pos="100000">
                <a:srgbClr val="FF33CC">
                  <a:shade val="100000"/>
                  <a:satMod val="115000"/>
                </a:srgbClr>
              </a:gs>
            </a:gsLst>
            <a:lin ang="16200000" scaled="1"/>
            <a:tileRect/>
          </a:gradFill>
          <a:ln>
            <a:noFill/>
          </a:ln>
        </p:spPr>
        <p:txBody>
          <a:bodyPr wrap="none" anchor="ctr"/>
          <a:lstStyle>
            <a:lvl1pPr>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9pPr>
          </a:lstStyle>
          <a:p>
            <a:pPr>
              <a:buNone/>
            </a:pPr>
            <a:r>
              <a:rPr lang="nl-BE" altLang="nl-BE" sz="1600" b="1" dirty="0"/>
              <a:t>IV) </a:t>
            </a:r>
            <a:r>
              <a:rPr lang="en-US" altLang="nl-BE" sz="1600" b="1" dirty="0">
                <a:solidFill>
                  <a:srgbClr val="FFFFFF"/>
                </a:solidFill>
                <a:latin typeface="Montserrat"/>
              </a:rPr>
              <a:t>NVC </a:t>
            </a:r>
            <a:r>
              <a:rPr lang="en-US" altLang="nl-BE" sz="1600" b="1" dirty="0" err="1">
                <a:solidFill>
                  <a:srgbClr val="FFFFFF"/>
                </a:solidFill>
                <a:latin typeface="Montserrat"/>
              </a:rPr>
              <a:t>nelle</a:t>
            </a:r>
            <a:r>
              <a:rPr lang="en-US" altLang="nl-BE" sz="1600" b="1" dirty="0">
                <a:solidFill>
                  <a:srgbClr val="FFFFFF"/>
                </a:solidFill>
                <a:latin typeface="Montserrat"/>
              </a:rPr>
              <a:t> </a:t>
            </a:r>
            <a:r>
              <a:rPr lang="en-US" altLang="nl-BE" sz="1600" b="1" dirty="0" err="1">
                <a:solidFill>
                  <a:srgbClr val="FFFFFF"/>
                </a:solidFill>
                <a:latin typeface="Montserrat"/>
              </a:rPr>
              <a:t>vasculiti</a:t>
            </a:r>
            <a:endParaRPr lang="nl-BE" altLang="nl-BE" sz="1600" b="1" dirty="0"/>
          </a:p>
        </p:txBody>
      </p:sp>
    </p:spTree>
    <p:extLst>
      <p:ext uri="{BB962C8B-B14F-4D97-AF65-F5344CB8AC3E}">
        <p14:creationId xmlns:p14="http://schemas.microsoft.com/office/powerpoint/2010/main" val="2851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29990" y="196609"/>
            <a:ext cx="84582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it-IT" sz="1400" i="1" dirty="0">
                <a:latin typeface="Arial" panose="020B0604020202020204" pitchFamily="34" charset="0"/>
                <a:ea typeface="ヒラギノ角ゴ Pro W3" pitchFamily="-80" charset="-128"/>
              </a:rPr>
              <a:t>Ann Rheum Dis. 2008;67:1057-9</a:t>
            </a:r>
          </a:p>
          <a:p>
            <a:pPr eaLnBrk="1" hangingPunct="1"/>
            <a:r>
              <a:rPr lang="en-US" altLang="it-IT" b="1" dirty="0">
                <a:latin typeface="Arial" panose="020B0604020202020204" pitchFamily="34" charset="0"/>
                <a:ea typeface="ヒラギノ角ゴ Pro W3" pitchFamily="-80" charset="-128"/>
              </a:rPr>
              <a:t>Rapid improvement of </a:t>
            </a:r>
            <a:r>
              <a:rPr lang="en-US" altLang="it-IT" b="1" dirty="0" err="1">
                <a:latin typeface="Arial" panose="020B0604020202020204" pitchFamily="34" charset="0"/>
                <a:ea typeface="ヒラギノ角ゴ Pro W3" pitchFamily="-80" charset="-128"/>
              </a:rPr>
              <a:t>nailfold</a:t>
            </a:r>
            <a:r>
              <a:rPr lang="en-US" altLang="it-IT" b="1" dirty="0">
                <a:latin typeface="Arial" panose="020B0604020202020204" pitchFamily="34" charset="0"/>
                <a:ea typeface="ヒラギノ角ゴ Pro W3" pitchFamily="-80" charset="-128"/>
              </a:rPr>
              <a:t> </a:t>
            </a:r>
            <a:r>
              <a:rPr lang="en-US" altLang="it-IT" b="1" dirty="0" err="1">
                <a:latin typeface="Arial" panose="020B0604020202020204" pitchFamily="34" charset="0"/>
                <a:ea typeface="ヒラギノ角ゴ Pro W3" pitchFamily="-80" charset="-128"/>
              </a:rPr>
              <a:t>capillaroscopy</a:t>
            </a:r>
            <a:r>
              <a:rPr lang="en-US" altLang="it-IT" b="1" dirty="0">
                <a:latin typeface="Arial" panose="020B0604020202020204" pitchFamily="34" charset="0"/>
                <a:ea typeface="ヒラギノ角ゴ Pro W3" pitchFamily="-80" charset="-128"/>
              </a:rPr>
              <a:t> after intense immunosuppression for systemic sclerosis and mixed connective tissue disease</a:t>
            </a:r>
            <a:r>
              <a:rPr lang="en-US" altLang="it-IT" dirty="0">
                <a:latin typeface="Arial" panose="020B0604020202020204" pitchFamily="34" charset="0"/>
                <a:ea typeface="ヒラギノ角ゴ Pro W3" pitchFamily="-80" charset="-128"/>
              </a:rPr>
              <a:t>.</a:t>
            </a:r>
          </a:p>
          <a:p>
            <a:pPr eaLnBrk="1" hangingPunct="1"/>
            <a:r>
              <a:rPr lang="en-US" altLang="it-IT" sz="1400" dirty="0" err="1">
                <a:latin typeface="Arial" panose="020B0604020202020204" pitchFamily="34" charset="0"/>
                <a:ea typeface="ヒラギノ角ゴ Pro W3" pitchFamily="-80" charset="-128"/>
              </a:rPr>
              <a:t>Aschwanden</a:t>
            </a:r>
            <a:r>
              <a:rPr lang="en-US" altLang="it-IT" sz="1400" dirty="0">
                <a:latin typeface="Arial" panose="020B0604020202020204" pitchFamily="34" charset="0"/>
                <a:ea typeface="ヒラギノ角ゴ Pro W3" pitchFamily="-80" charset="-128"/>
              </a:rPr>
              <a:t> M, </a:t>
            </a:r>
            <a:r>
              <a:rPr lang="en-US" altLang="it-IT" sz="1400" dirty="0" err="1">
                <a:latin typeface="Arial" panose="020B0604020202020204" pitchFamily="34" charset="0"/>
                <a:ea typeface="ヒラギノ角ゴ Pro W3" pitchFamily="-80" charset="-128"/>
              </a:rPr>
              <a:t>Daikeler</a:t>
            </a:r>
            <a:r>
              <a:rPr lang="en-US" altLang="it-IT" sz="1400" dirty="0">
                <a:latin typeface="Arial" panose="020B0604020202020204" pitchFamily="34" charset="0"/>
                <a:ea typeface="ヒラギノ角ゴ Pro W3" pitchFamily="-80" charset="-128"/>
              </a:rPr>
              <a:t> T, Jaeger KA, </a:t>
            </a:r>
            <a:r>
              <a:rPr lang="en-US" altLang="it-IT" sz="1400" dirty="0" err="1">
                <a:latin typeface="Arial" panose="020B0604020202020204" pitchFamily="34" charset="0"/>
                <a:ea typeface="ヒラギノ角ゴ Pro W3" pitchFamily="-80" charset="-128"/>
              </a:rPr>
              <a:t>Thalhammer</a:t>
            </a:r>
            <a:r>
              <a:rPr lang="en-US" altLang="it-IT" sz="1400" dirty="0">
                <a:latin typeface="Arial" panose="020B0604020202020204" pitchFamily="34" charset="0"/>
                <a:ea typeface="ヒラギノ角ゴ Pro W3" pitchFamily="-80" charset="-128"/>
              </a:rPr>
              <a:t> C, </a:t>
            </a:r>
            <a:r>
              <a:rPr lang="en-US" altLang="it-IT" sz="1400" dirty="0" err="1">
                <a:latin typeface="Arial" panose="020B0604020202020204" pitchFamily="34" charset="0"/>
                <a:ea typeface="ヒラギノ角ゴ Pro W3" pitchFamily="-80" charset="-128"/>
              </a:rPr>
              <a:t>Gratwohl</a:t>
            </a:r>
            <a:r>
              <a:rPr lang="en-US" altLang="it-IT" sz="1400" dirty="0">
                <a:latin typeface="Arial" panose="020B0604020202020204" pitchFamily="34" charset="0"/>
                <a:ea typeface="ヒラギノ角ゴ Pro W3" pitchFamily="-80" charset="-128"/>
              </a:rPr>
              <a:t> A, </a:t>
            </a:r>
            <a:r>
              <a:rPr lang="en-US" altLang="it-IT" sz="1400" dirty="0" err="1">
                <a:latin typeface="Arial" panose="020B0604020202020204" pitchFamily="34" charset="0"/>
                <a:ea typeface="ヒラギノ角ゴ Pro W3" pitchFamily="-80" charset="-128"/>
              </a:rPr>
              <a:t>Matucci-Cerinic</a:t>
            </a:r>
            <a:r>
              <a:rPr lang="en-US" altLang="it-IT" sz="1400" dirty="0">
                <a:latin typeface="Arial" panose="020B0604020202020204" pitchFamily="34" charset="0"/>
                <a:ea typeface="ヒラギノ角ゴ Pro W3" pitchFamily="-80" charset="-128"/>
              </a:rPr>
              <a:t> M, Tyndall A</a:t>
            </a:r>
            <a:r>
              <a:rPr lang="en-US" altLang="it-IT" sz="1400" i="1" dirty="0">
                <a:latin typeface="Arial" panose="020B0604020202020204" pitchFamily="34" charset="0"/>
                <a:ea typeface="ヒラギノ角ゴ Pro W3" pitchFamily="-80" charset="-128"/>
              </a:rPr>
              <a:t>.</a:t>
            </a:r>
          </a:p>
        </p:txBody>
      </p:sp>
      <p:sp>
        <p:nvSpPr>
          <p:cNvPr id="6" name="TextBox 2"/>
          <p:cNvSpPr txBox="1">
            <a:spLocks noChangeArrowheads="1"/>
          </p:cNvSpPr>
          <p:nvPr/>
        </p:nvSpPr>
        <p:spPr bwMode="auto">
          <a:xfrm>
            <a:off x="2179228" y="1962459"/>
            <a:ext cx="32004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it-IT" sz="1600" dirty="0">
                <a:latin typeface="Arial" panose="020B0604020202020204" pitchFamily="34" charset="0"/>
                <a:ea typeface="ヒラギノ角ゴ Pro W3" pitchFamily="-80" charset="-128"/>
              </a:rPr>
              <a:t>The results support the reversibility of the microvascular changes in patients with </a:t>
            </a:r>
            <a:r>
              <a:rPr lang="en-US" altLang="it-IT" sz="1600" dirty="0" err="1">
                <a:latin typeface="Arial" panose="020B0604020202020204" pitchFamily="34" charset="0"/>
                <a:ea typeface="ヒラギノ角ゴ Pro W3" pitchFamily="-80" charset="-128"/>
              </a:rPr>
              <a:t>SSc</a:t>
            </a:r>
            <a:r>
              <a:rPr lang="en-US" altLang="it-IT" sz="1600" dirty="0">
                <a:latin typeface="Arial" panose="020B0604020202020204" pitchFamily="34" charset="0"/>
                <a:ea typeface="ヒラギノ角ゴ Pro W3" pitchFamily="-80" charset="-128"/>
              </a:rPr>
              <a:t> and MCTD on a short time interval. </a:t>
            </a:r>
          </a:p>
          <a:p>
            <a:pPr algn="just" eaLnBrk="1" hangingPunct="1"/>
            <a:endParaRPr lang="en-US" altLang="it-IT" sz="1600" dirty="0">
              <a:latin typeface="Arial" panose="020B0604020202020204" pitchFamily="34" charset="0"/>
              <a:ea typeface="ヒラギノ角ゴ Pro W3" pitchFamily="-80" charset="-128"/>
            </a:endParaRPr>
          </a:p>
          <a:p>
            <a:pPr algn="just" eaLnBrk="1" hangingPunct="1"/>
            <a:r>
              <a:rPr lang="en-US" altLang="it-IT" sz="1600" dirty="0">
                <a:latin typeface="Arial" panose="020B0604020202020204" pitchFamily="34" charset="0"/>
                <a:ea typeface="ヒラギノ角ゴ Pro W3" pitchFamily="-80" charset="-128"/>
              </a:rPr>
              <a:t>Intense immunosuppression (</a:t>
            </a:r>
            <a:r>
              <a:rPr lang="en-US" altLang="it-IT" sz="1600" b="1" dirty="0">
                <a:latin typeface="Arial" panose="020B0604020202020204" pitchFamily="34" charset="0"/>
                <a:ea typeface="ヒラギノ角ゴ Pro W3" pitchFamily="-80" charset="-128"/>
              </a:rPr>
              <a:t>cyclophosphamide</a:t>
            </a:r>
            <a:r>
              <a:rPr lang="en-US" altLang="it-IT" sz="1600" dirty="0">
                <a:latin typeface="Arial" panose="020B0604020202020204" pitchFamily="34" charset="0"/>
                <a:ea typeface="ヒラギノ角ゴ Pro W3" pitchFamily="-80" charset="-128"/>
              </a:rPr>
              <a:t>) seems to have an impact on vascular </a:t>
            </a:r>
            <a:r>
              <a:rPr lang="en-US" altLang="it-IT" sz="1600" dirty="0" err="1">
                <a:latin typeface="Arial" panose="020B0604020202020204" pitchFamily="34" charset="0"/>
                <a:ea typeface="ヒラギノ角ゴ Pro W3" pitchFamily="-80" charset="-128"/>
              </a:rPr>
              <a:t>remodelling</a:t>
            </a:r>
            <a:r>
              <a:rPr lang="en-US" altLang="it-IT" sz="1600" dirty="0">
                <a:latin typeface="Arial" panose="020B0604020202020204" pitchFamily="34" charset="0"/>
                <a:ea typeface="ヒラギノ角ゴ Pro W3" pitchFamily="-80" charset="-128"/>
              </a:rPr>
              <a:t> in patients with </a:t>
            </a:r>
            <a:r>
              <a:rPr lang="en-US" altLang="it-IT" sz="1600" dirty="0" err="1">
                <a:latin typeface="Arial" panose="020B0604020202020204" pitchFamily="34" charset="0"/>
                <a:ea typeface="ヒラギノ角ゴ Pro W3" pitchFamily="-80" charset="-128"/>
              </a:rPr>
              <a:t>SSc</a:t>
            </a:r>
            <a:r>
              <a:rPr lang="en-US" altLang="it-IT" sz="1600" dirty="0">
                <a:latin typeface="Arial" panose="020B0604020202020204" pitchFamily="34" charset="0"/>
                <a:ea typeface="ヒラギノ角ゴ Pro W3" pitchFamily="-80" charset="-128"/>
              </a:rPr>
              <a:t> and MCTD.</a:t>
            </a:r>
          </a:p>
        </p:txBody>
      </p:sp>
      <p:pic>
        <p:nvPicPr>
          <p:cNvPr id="7" name="Picture 3" descr="Picture 1.png"/>
          <p:cNvPicPr>
            <a:picLocks noChangeAspect="1"/>
          </p:cNvPicPr>
          <p:nvPr/>
        </p:nvPicPr>
        <p:blipFill>
          <a:blip r:embed="rId2">
            <a:lum bright="-6000" contrast="22000"/>
            <a:extLst>
              <a:ext uri="{28A0092B-C50C-407E-A947-70E740481C1C}">
                <a14:useLocalDpi xmlns:a14="http://schemas.microsoft.com/office/drawing/2010/main" val="0"/>
              </a:ext>
            </a:extLst>
          </a:blip>
          <a:srcRect/>
          <a:stretch>
            <a:fillRect/>
          </a:stretch>
        </p:blipFill>
        <p:spPr bwMode="auto">
          <a:xfrm>
            <a:off x="6520543" y="1600200"/>
            <a:ext cx="3125590" cy="362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3"/>
          <a:stretch>
            <a:fillRect/>
          </a:stretch>
        </p:blipFill>
        <p:spPr>
          <a:xfrm>
            <a:off x="647917" y="4758039"/>
            <a:ext cx="5562600" cy="927100"/>
          </a:xfrm>
          <a:prstGeom prst="rect">
            <a:avLst/>
          </a:prstGeom>
        </p:spPr>
      </p:pic>
    </p:spTree>
    <p:extLst>
      <p:ext uri="{BB962C8B-B14F-4D97-AF65-F5344CB8AC3E}">
        <p14:creationId xmlns:p14="http://schemas.microsoft.com/office/powerpoint/2010/main" val="1411980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550875262"/>
              </p:ext>
            </p:extLst>
          </p:nvPr>
        </p:nvGraphicFramePr>
        <p:xfrm>
          <a:off x="5556082" y="571501"/>
          <a:ext cx="4397542" cy="4914900"/>
        </p:xfrm>
        <a:graphic>
          <a:graphicData uri="http://schemas.openxmlformats.org/presentationml/2006/ole">
            <mc:AlternateContent xmlns:mc="http://schemas.openxmlformats.org/markup-compatibility/2006">
              <mc:Choice xmlns:v="urn:schemas-microsoft-com:vml" Requires="v">
                <p:oleObj name="Immagine bitmap" r:id="rId2" imgW="5020376" imgH="5609524" progId="Paint.Picture">
                  <p:embed/>
                </p:oleObj>
              </mc:Choice>
              <mc:Fallback>
                <p:oleObj name="Immagine bitmap" r:id="rId2" imgW="5020376" imgH="5609524" progId="Paint.Picture">
                  <p:embed/>
                  <p:pic>
                    <p:nvPicPr>
                      <p:cNvPr id="6656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082" y="571501"/>
                        <a:ext cx="4397542" cy="4914900"/>
                      </a:xfrm>
                      <a:prstGeom prst="rect">
                        <a:avLst/>
                      </a:prstGeom>
                      <a:noFill/>
                      <a:ln>
                        <a:noFill/>
                      </a:ln>
                      <a:effectLst/>
                    </p:spPr>
                  </p:pic>
                </p:oleObj>
              </mc:Fallback>
            </mc:AlternateContent>
          </a:graphicData>
        </a:graphic>
      </p:graphicFrame>
      <p:sp>
        <p:nvSpPr>
          <p:cNvPr id="6" name="Rectangle 2"/>
          <p:cNvSpPr txBox="1">
            <a:spLocks/>
          </p:cNvSpPr>
          <p:nvPr/>
        </p:nvSpPr>
        <p:spPr>
          <a:xfrm>
            <a:off x="467186" y="472027"/>
            <a:ext cx="2571768" cy="27908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it-IT" sz="1400" dirty="0"/>
              <a:t>Guiducci S, Bellando </a:t>
            </a:r>
            <a:r>
              <a:rPr lang="it-IT" sz="1400" dirty="0" err="1"/>
              <a:t>Randone</a:t>
            </a:r>
            <a:r>
              <a:rPr lang="it-IT" sz="1400" dirty="0"/>
              <a:t> S, Bruni C, </a:t>
            </a:r>
            <a:r>
              <a:rPr lang="it-IT" sz="1400" dirty="0" err="1"/>
              <a:t>Carnesecchi</a:t>
            </a:r>
            <a:r>
              <a:rPr lang="it-IT" sz="1400" dirty="0"/>
              <a:t> G, </a:t>
            </a:r>
            <a:r>
              <a:rPr lang="it-IT" sz="1400" dirty="0" err="1"/>
              <a:t>Maresta</a:t>
            </a:r>
            <a:r>
              <a:rPr lang="it-IT" sz="1400" dirty="0"/>
              <a:t> A, </a:t>
            </a:r>
            <a:r>
              <a:rPr lang="it-IT" sz="1400" dirty="0" err="1"/>
              <a:t>Iannone</a:t>
            </a:r>
            <a:r>
              <a:rPr lang="it-IT" sz="1400" dirty="0"/>
              <a:t> F, Lapadula G, </a:t>
            </a:r>
            <a:r>
              <a:rPr lang="it-IT" sz="1400" dirty="0" err="1"/>
              <a:t>Matucci</a:t>
            </a:r>
            <a:r>
              <a:rPr lang="it-IT" sz="1400" dirty="0"/>
              <a:t> </a:t>
            </a:r>
            <a:r>
              <a:rPr lang="it-IT" sz="1400" dirty="0" err="1"/>
              <a:t>Cerinic</a:t>
            </a:r>
            <a:r>
              <a:rPr lang="it-IT" sz="1400" dirty="0"/>
              <a:t> M. </a:t>
            </a:r>
            <a:br>
              <a:rPr lang="it-IT" sz="1400" dirty="0"/>
            </a:br>
            <a:br>
              <a:rPr lang="it-IT" sz="1400" dirty="0"/>
            </a:br>
            <a:r>
              <a:rPr lang="it-IT" sz="1800" dirty="0" err="1"/>
              <a:t>Bosentan</a:t>
            </a:r>
            <a:r>
              <a:rPr lang="it-IT" sz="1800" dirty="0"/>
              <a:t> </a:t>
            </a:r>
            <a:r>
              <a:rPr lang="it-IT" sz="1800" dirty="0" err="1"/>
              <a:t>fosters</a:t>
            </a:r>
            <a:r>
              <a:rPr lang="it-IT" sz="1800" dirty="0"/>
              <a:t> </a:t>
            </a:r>
            <a:r>
              <a:rPr lang="it-IT" sz="1800" dirty="0" err="1"/>
              <a:t>microvascular</a:t>
            </a:r>
            <a:r>
              <a:rPr lang="it-IT" sz="1800" dirty="0"/>
              <a:t> de-</a:t>
            </a:r>
            <a:r>
              <a:rPr lang="it-IT" sz="1800" dirty="0" err="1"/>
              <a:t>remodeling</a:t>
            </a:r>
            <a:r>
              <a:rPr lang="it-IT" sz="1800" dirty="0"/>
              <a:t> in </a:t>
            </a:r>
            <a:r>
              <a:rPr lang="it-IT" sz="1800" dirty="0" err="1"/>
              <a:t>systemic</a:t>
            </a:r>
            <a:r>
              <a:rPr lang="it-IT" sz="1800" dirty="0"/>
              <a:t> </a:t>
            </a:r>
            <a:r>
              <a:rPr lang="it-IT" sz="1800" dirty="0" err="1"/>
              <a:t>sclerosis</a:t>
            </a:r>
            <a:br>
              <a:rPr lang="it-IT" sz="1800" dirty="0"/>
            </a:br>
            <a:br>
              <a:rPr lang="it-IT" sz="1800" dirty="0"/>
            </a:br>
            <a:r>
              <a:rPr lang="it-IT" sz="1600" dirty="0" err="1"/>
              <a:t>Clin</a:t>
            </a:r>
            <a:r>
              <a:rPr lang="it-IT" sz="1600" dirty="0"/>
              <a:t> </a:t>
            </a:r>
            <a:r>
              <a:rPr lang="it-IT" sz="1600" dirty="0" err="1"/>
              <a:t>Rheumatol</a:t>
            </a:r>
            <a:r>
              <a:rPr lang="it-IT" sz="1600" dirty="0"/>
              <a:t> 2012 </a:t>
            </a:r>
            <a:r>
              <a:rPr lang="it-IT" sz="1600" dirty="0" err="1"/>
              <a:t>Dec</a:t>
            </a:r>
            <a:r>
              <a:rPr lang="it-IT" sz="1600" dirty="0"/>
              <a:t>, 31(12):1723-5</a:t>
            </a:r>
          </a:p>
        </p:txBody>
      </p:sp>
      <p:sp>
        <p:nvSpPr>
          <p:cNvPr id="7" name="Rettangolo 6"/>
          <p:cNvSpPr/>
          <p:nvPr/>
        </p:nvSpPr>
        <p:spPr>
          <a:xfrm>
            <a:off x="467186" y="4076548"/>
            <a:ext cx="4707651" cy="1569660"/>
          </a:xfrm>
          <a:prstGeom prst="rect">
            <a:avLst/>
          </a:prstGeom>
          <a:solidFill>
            <a:schemeClr val="bg1"/>
          </a:solidFill>
        </p:spPr>
        <p:txBody>
          <a:bodyPr wrap="square">
            <a:spAutoFit/>
          </a:bodyPr>
          <a:lstStyle/>
          <a:p>
            <a:pPr algn="just"/>
            <a:r>
              <a:rPr lang="en-US" sz="1200" dirty="0"/>
              <a:t>The treatment with </a:t>
            </a:r>
            <a:r>
              <a:rPr lang="en-US" sz="1200" dirty="0" err="1"/>
              <a:t>bosentan</a:t>
            </a:r>
            <a:r>
              <a:rPr lang="en-US" sz="1200" dirty="0"/>
              <a:t> led to a shift from a late to an active pattern </a:t>
            </a:r>
            <a:r>
              <a:rPr lang="en-US" sz="1200" dirty="0" err="1"/>
              <a:t>characterised</a:t>
            </a:r>
            <a:r>
              <a:rPr lang="en-US" sz="1200" dirty="0"/>
              <a:t> by the disappearance of avascular areas. This event significantly improved the microcirculatory network and </a:t>
            </a:r>
            <a:r>
              <a:rPr lang="en-US" sz="1200" dirty="0" err="1"/>
              <a:t>stabilised</a:t>
            </a:r>
            <a:r>
              <a:rPr lang="en-US" sz="1200" dirty="0"/>
              <a:t> the microvasculature up to 1 year of treatment. These results suggest that </a:t>
            </a:r>
            <a:r>
              <a:rPr lang="en-US" sz="1200" dirty="0" err="1"/>
              <a:t>Bosentan</a:t>
            </a:r>
            <a:r>
              <a:rPr lang="en-US" sz="1200" dirty="0"/>
              <a:t> may modulate the structural microvascular modifications detected with NVC. In our patients, after </a:t>
            </a:r>
            <a:r>
              <a:rPr lang="en-US" sz="1200" dirty="0" err="1"/>
              <a:t>Bosentan</a:t>
            </a:r>
            <a:r>
              <a:rPr lang="en-US" sz="1200" dirty="0"/>
              <a:t> treatment, new capillaries and </a:t>
            </a:r>
            <a:r>
              <a:rPr lang="en-US" sz="1200" dirty="0" err="1"/>
              <a:t>microhaemorrhages</a:t>
            </a:r>
            <a:r>
              <a:rPr lang="en-US" sz="1200" dirty="0"/>
              <a:t> were found and occurrence of further ischemic ulcers was not seen.</a:t>
            </a:r>
            <a:endParaRPr lang="it-IT" sz="1200" dirty="0"/>
          </a:p>
        </p:txBody>
      </p:sp>
    </p:spTree>
    <p:extLst>
      <p:ext uri="{BB962C8B-B14F-4D97-AF65-F5344CB8AC3E}">
        <p14:creationId xmlns:p14="http://schemas.microsoft.com/office/powerpoint/2010/main" val="1743868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378" y="187325"/>
            <a:ext cx="2751137" cy="6416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8615" y="1978025"/>
            <a:ext cx="4838700" cy="2428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ttangolo 3"/>
          <p:cNvSpPr>
            <a:spLocks noChangeArrowheads="1"/>
          </p:cNvSpPr>
          <p:nvPr/>
        </p:nvSpPr>
        <p:spPr bwMode="auto">
          <a:xfrm>
            <a:off x="5011965" y="654050"/>
            <a:ext cx="45720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it-IT" altLang="it-IT" sz="1200">
                <a:solidFill>
                  <a:srgbClr val="212121"/>
                </a:solidFill>
                <a:latin typeface="BlinkMacSystemFont"/>
              </a:rPr>
              <a:t>Ruaro B, Paolino S, Pizzorni C, Cutolo M, Sulli A. Assessment of treatment effects on digital ulcer and blood perfusion by laser speckle contrast analysis in a patient affected by systemic sclerosis. </a:t>
            </a:r>
            <a:r>
              <a:rPr lang="it-IT" altLang="it-IT" sz="1200" i="1">
                <a:solidFill>
                  <a:srgbClr val="212121"/>
                </a:solidFill>
                <a:latin typeface="BlinkMacSystemFont"/>
              </a:rPr>
              <a:t>Reumatismo</a:t>
            </a:r>
            <a:r>
              <a:rPr lang="it-IT" altLang="it-IT" sz="1200">
                <a:solidFill>
                  <a:srgbClr val="212121"/>
                </a:solidFill>
                <a:latin typeface="BlinkMacSystemFont"/>
              </a:rPr>
              <a:t>. 2017;69(3):134-136. Published 2017 Sep 21. doi:10.4081/reumatismo.2017.986</a:t>
            </a:r>
            <a:endParaRPr lang="it-IT" altLang="it-IT" sz="1200"/>
          </a:p>
        </p:txBody>
      </p:sp>
      <p:sp>
        <p:nvSpPr>
          <p:cNvPr id="6" name="Rettangolo 4"/>
          <p:cNvSpPr>
            <a:spLocks noChangeArrowheads="1"/>
          </p:cNvSpPr>
          <p:nvPr/>
        </p:nvSpPr>
        <p:spPr bwMode="auto">
          <a:xfrm>
            <a:off x="5011965" y="4714875"/>
            <a:ext cx="4572000"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it-IT" sz="1400"/>
              <a:t>The patient was put on cyclic intravenous iloprost for Raynaud’s phenomenon, but in 2016, she was no longer able to continue the therapy prescribed due to problems at her workplace. Therefore, </a:t>
            </a:r>
            <a:r>
              <a:rPr lang="en-US" altLang="it-IT" sz="1400" b="1"/>
              <a:t>aminaphtone</a:t>
            </a:r>
            <a:r>
              <a:rPr lang="en-US" altLang="it-IT" sz="1400"/>
              <a:t> (75 mg twice daily) was started, in combination with her other treatments (bosentan, methotrexate and ramipril). </a:t>
            </a:r>
            <a:endParaRPr lang="it-IT" altLang="it-IT" sz="1400"/>
          </a:p>
        </p:txBody>
      </p:sp>
    </p:spTree>
    <p:extLst>
      <p:ext uri="{BB962C8B-B14F-4D97-AF65-F5344CB8AC3E}">
        <p14:creationId xmlns:p14="http://schemas.microsoft.com/office/powerpoint/2010/main" val="134923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1"/>
          <p:cNvSpPr txBox="1">
            <a:spLocks noChangeArrowheads="1"/>
          </p:cNvSpPr>
          <p:nvPr/>
        </p:nvSpPr>
        <p:spPr bwMode="auto">
          <a:xfrm>
            <a:off x="1524001" y="814389"/>
            <a:ext cx="9136063" cy="2232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sz="1300">
                <a:ea typeface="MS PGothic" panose="020B0600070205080204" pitchFamily="34" charset="-128"/>
              </a:rPr>
              <a:t>Results. Ten patients had current DU in the ILO+BOSE group at T0. At T0 ILO+BOSE group had slightly worse values (6.8±1.3 VS 7.1±0.5; p=0.41) for capillary absolute number, compared with ILO group. Values of sPAP (ILO+BOSE: 34.6±9 VS ILO: 29.3±3.4; p=0.01) and DLCO (ILO+BOSE: 64.3±16 VS ILO: 81.3±16; p=0.02) were significantly different between the two groups. No significant differences were observed for other parameters. There was a significant reduction (80%; p=0.0042) in the annual incidence of new DU in the ILO+BOSE group from T0 (10/15 patients) to T4 (2/15 patients).</a:t>
            </a:r>
          </a:p>
          <a:p>
            <a:pPr algn="just" eaLnBrk="1" hangingPunct="1"/>
            <a:endParaRPr lang="it-IT" altLang="it-IT" sz="1300">
              <a:ea typeface="MS PGothic" panose="020B0600070205080204" pitchFamily="34" charset="-128"/>
            </a:endParaRPr>
          </a:p>
          <a:p>
            <a:pPr algn="just" eaLnBrk="1" hangingPunct="1"/>
            <a:r>
              <a:rPr lang="it-IT" altLang="it-IT" sz="1600">
                <a:ea typeface="MS PGothic" panose="020B0600070205080204" pitchFamily="34" charset="-128"/>
              </a:rPr>
              <a:t>In the ILO+BOSE group, capillary absolute number was found to have a 14.7% increase from 6.8±1.3 to 7.8±1.5 (p=0.01). On the other hand, in the ILO group, capillary number was found to have a 9.4% decrease from 7.18 ±0.5 to 6.5 ±1.1(p=0.29).  </a:t>
            </a:r>
          </a:p>
        </p:txBody>
      </p:sp>
      <p:sp>
        <p:nvSpPr>
          <p:cNvPr id="6" name="Rettangolo 2"/>
          <p:cNvSpPr>
            <a:spLocks noChangeArrowheads="1"/>
          </p:cNvSpPr>
          <p:nvPr/>
        </p:nvSpPr>
        <p:spPr bwMode="auto">
          <a:xfrm>
            <a:off x="1565275" y="2938463"/>
            <a:ext cx="34163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it-IT" altLang="it-IT" sz="1600" b="1" dirty="0" err="1">
                <a:solidFill>
                  <a:srgbClr val="00B050"/>
                </a:solidFill>
              </a:rPr>
              <a:t>Conclusion</a:t>
            </a:r>
            <a:r>
              <a:rPr lang="it-IT" altLang="it-IT" sz="1600" b="1" dirty="0">
                <a:solidFill>
                  <a:srgbClr val="00B050"/>
                </a:solidFill>
              </a:rPr>
              <a:t>. </a:t>
            </a:r>
            <a:r>
              <a:rPr lang="it-IT" altLang="it-IT" sz="1400" b="1" dirty="0">
                <a:solidFill>
                  <a:srgbClr val="00B050"/>
                </a:solidFill>
              </a:rPr>
              <a:t>Long-</a:t>
            </a:r>
            <a:r>
              <a:rPr lang="it-IT" altLang="it-IT" sz="1400" b="1" dirty="0" err="1">
                <a:solidFill>
                  <a:srgbClr val="00B050"/>
                </a:solidFill>
              </a:rPr>
              <a:t>term</a:t>
            </a:r>
            <a:r>
              <a:rPr lang="it-IT" altLang="it-IT" sz="1400" b="1" dirty="0">
                <a:solidFill>
                  <a:srgbClr val="00B050"/>
                </a:solidFill>
              </a:rPr>
              <a:t> treatment with BOSE </a:t>
            </a:r>
            <a:r>
              <a:rPr lang="it-IT" altLang="it-IT" sz="1400" b="1" dirty="0" err="1">
                <a:solidFill>
                  <a:srgbClr val="00B050"/>
                </a:solidFill>
              </a:rPr>
              <a:t>added</a:t>
            </a:r>
            <a:r>
              <a:rPr lang="it-IT" altLang="it-IT" sz="1400" b="1" dirty="0">
                <a:solidFill>
                  <a:srgbClr val="00B050"/>
                </a:solidFill>
              </a:rPr>
              <a:t> to ILO in </a:t>
            </a:r>
            <a:r>
              <a:rPr lang="it-IT" altLang="it-IT" sz="1400" b="1" dirty="0" err="1">
                <a:solidFill>
                  <a:srgbClr val="00B050"/>
                </a:solidFill>
              </a:rPr>
              <a:t>SSc</a:t>
            </a:r>
            <a:r>
              <a:rPr lang="it-IT" altLang="it-IT" sz="1400" b="1" dirty="0">
                <a:solidFill>
                  <a:srgbClr val="00B050"/>
                </a:solidFill>
              </a:rPr>
              <a:t> </a:t>
            </a:r>
            <a:r>
              <a:rPr lang="it-IT" altLang="it-IT" sz="1400" b="1" dirty="0" err="1">
                <a:solidFill>
                  <a:srgbClr val="00B050"/>
                </a:solidFill>
              </a:rPr>
              <a:t>patients</a:t>
            </a:r>
            <a:r>
              <a:rPr lang="it-IT" altLang="it-IT" sz="1400" b="1" dirty="0">
                <a:solidFill>
                  <a:srgbClr val="00B050"/>
                </a:solidFill>
              </a:rPr>
              <a:t>, </a:t>
            </a:r>
            <a:r>
              <a:rPr lang="it-IT" altLang="it-IT" sz="1400" b="1" dirty="0" err="1">
                <a:solidFill>
                  <a:srgbClr val="00B050"/>
                </a:solidFill>
              </a:rPr>
              <a:t>has</a:t>
            </a:r>
            <a:r>
              <a:rPr lang="it-IT" altLang="it-IT" sz="1400" b="1" dirty="0">
                <a:solidFill>
                  <a:srgbClr val="00B050"/>
                </a:solidFill>
              </a:rPr>
              <a:t> an </a:t>
            </a:r>
            <a:r>
              <a:rPr lang="it-IT" altLang="it-IT" sz="1400" b="1" dirty="0" err="1">
                <a:solidFill>
                  <a:srgbClr val="00B050"/>
                </a:solidFill>
              </a:rPr>
              <a:t>effect</a:t>
            </a:r>
            <a:r>
              <a:rPr lang="it-IT" altLang="it-IT" sz="1400" b="1" dirty="0">
                <a:solidFill>
                  <a:srgbClr val="00B050"/>
                </a:solidFill>
              </a:rPr>
              <a:t> on </a:t>
            </a:r>
            <a:r>
              <a:rPr lang="it-IT" altLang="it-IT" sz="1400" b="1" dirty="0" err="1">
                <a:solidFill>
                  <a:srgbClr val="00B050"/>
                </a:solidFill>
              </a:rPr>
              <a:t>structural</a:t>
            </a:r>
            <a:r>
              <a:rPr lang="it-IT" altLang="it-IT" sz="1400" b="1" dirty="0">
                <a:solidFill>
                  <a:srgbClr val="00B050"/>
                </a:solidFill>
              </a:rPr>
              <a:t> </a:t>
            </a:r>
            <a:r>
              <a:rPr lang="it-IT" altLang="it-IT" sz="1400" b="1" dirty="0" err="1">
                <a:solidFill>
                  <a:srgbClr val="00B050"/>
                </a:solidFill>
              </a:rPr>
              <a:t>microvascular</a:t>
            </a:r>
            <a:r>
              <a:rPr lang="it-IT" altLang="it-IT" sz="1400" b="1" dirty="0">
                <a:solidFill>
                  <a:srgbClr val="00B050"/>
                </a:solidFill>
              </a:rPr>
              <a:t> </a:t>
            </a:r>
            <a:r>
              <a:rPr lang="it-IT" altLang="it-IT" sz="1400" b="1" dirty="0" err="1">
                <a:solidFill>
                  <a:srgbClr val="00B050"/>
                </a:solidFill>
              </a:rPr>
              <a:t>alterations</a:t>
            </a:r>
            <a:r>
              <a:rPr lang="it-IT" altLang="it-IT" sz="1400" b="1" dirty="0">
                <a:solidFill>
                  <a:srgbClr val="00B050"/>
                </a:solidFill>
              </a:rPr>
              <a:t>, in </a:t>
            </a:r>
            <a:r>
              <a:rPr lang="it-IT" altLang="it-IT" sz="1400" b="1" dirty="0" err="1">
                <a:solidFill>
                  <a:srgbClr val="00B050"/>
                </a:solidFill>
              </a:rPr>
              <a:t>term</a:t>
            </a:r>
            <a:r>
              <a:rPr lang="it-IT" altLang="it-IT" sz="1400" b="1" dirty="0">
                <a:solidFill>
                  <a:srgbClr val="00B050"/>
                </a:solidFill>
              </a:rPr>
              <a:t> of </a:t>
            </a:r>
            <a:r>
              <a:rPr lang="it-IT" altLang="it-IT" sz="1400" b="1" dirty="0" err="1">
                <a:solidFill>
                  <a:srgbClr val="00B050"/>
                </a:solidFill>
              </a:rPr>
              <a:t>increased</a:t>
            </a:r>
            <a:r>
              <a:rPr lang="it-IT" altLang="it-IT" sz="1400" b="1" dirty="0">
                <a:solidFill>
                  <a:srgbClr val="00B050"/>
                </a:solidFill>
              </a:rPr>
              <a:t> </a:t>
            </a:r>
            <a:r>
              <a:rPr lang="it-IT" altLang="it-IT" sz="1400" b="1" dirty="0" err="1">
                <a:solidFill>
                  <a:srgbClr val="00B050"/>
                </a:solidFill>
              </a:rPr>
              <a:t>capillary</a:t>
            </a:r>
            <a:r>
              <a:rPr lang="it-IT" altLang="it-IT" sz="1400" b="1" dirty="0">
                <a:solidFill>
                  <a:srgbClr val="00B050"/>
                </a:solidFill>
              </a:rPr>
              <a:t> </a:t>
            </a:r>
            <a:r>
              <a:rPr lang="it-IT" altLang="it-IT" sz="1400" b="1" dirty="0" err="1">
                <a:solidFill>
                  <a:srgbClr val="00B050"/>
                </a:solidFill>
              </a:rPr>
              <a:t>number</a:t>
            </a:r>
            <a:r>
              <a:rPr lang="it-IT" altLang="it-IT" sz="1400" b="1" dirty="0">
                <a:solidFill>
                  <a:srgbClr val="00B050"/>
                </a:solidFill>
              </a:rPr>
              <a:t>, and </a:t>
            </a:r>
            <a:r>
              <a:rPr lang="it-IT" altLang="it-IT" sz="1400" b="1" dirty="0" err="1">
                <a:solidFill>
                  <a:srgbClr val="00B050"/>
                </a:solidFill>
              </a:rPr>
              <a:t>stabilizes</a:t>
            </a:r>
            <a:r>
              <a:rPr lang="it-IT" altLang="it-IT" sz="1400" b="1" dirty="0">
                <a:solidFill>
                  <a:srgbClr val="00B050"/>
                </a:solidFill>
              </a:rPr>
              <a:t> </a:t>
            </a:r>
            <a:r>
              <a:rPr lang="it-IT" altLang="it-IT" sz="1400" b="1" dirty="0" err="1">
                <a:solidFill>
                  <a:srgbClr val="00B050"/>
                </a:solidFill>
              </a:rPr>
              <a:t>lung</a:t>
            </a:r>
            <a:r>
              <a:rPr lang="it-IT" altLang="it-IT" sz="1400" b="1" dirty="0">
                <a:solidFill>
                  <a:srgbClr val="00B050"/>
                </a:solidFill>
              </a:rPr>
              <a:t> </a:t>
            </a:r>
            <a:r>
              <a:rPr lang="it-IT" altLang="it-IT" sz="1400" b="1" dirty="0" err="1">
                <a:solidFill>
                  <a:srgbClr val="00B050"/>
                </a:solidFill>
              </a:rPr>
              <a:t>function</a:t>
            </a:r>
            <a:r>
              <a:rPr lang="it-IT" altLang="it-IT" sz="1400" b="1" dirty="0">
                <a:solidFill>
                  <a:srgbClr val="00B050"/>
                </a:solidFill>
              </a:rPr>
              <a:t> </a:t>
            </a:r>
            <a:r>
              <a:rPr lang="it-IT" altLang="it-IT" sz="1400" b="1" dirty="0" err="1">
                <a:solidFill>
                  <a:srgbClr val="00B050"/>
                </a:solidFill>
              </a:rPr>
              <a:t>parameters</a:t>
            </a:r>
            <a:r>
              <a:rPr lang="it-IT" altLang="it-IT" sz="1400" b="1" dirty="0">
                <a:solidFill>
                  <a:srgbClr val="00B050"/>
                </a:solidFill>
              </a:rPr>
              <a:t>, </a:t>
            </a:r>
            <a:r>
              <a:rPr lang="it-IT" altLang="it-IT" sz="1400" b="1" dirty="0" err="1">
                <a:solidFill>
                  <a:srgbClr val="00B050"/>
                </a:solidFill>
              </a:rPr>
              <a:t>compared</a:t>
            </a:r>
            <a:r>
              <a:rPr lang="it-IT" altLang="it-IT" sz="1400" b="1" dirty="0">
                <a:solidFill>
                  <a:srgbClr val="00B050"/>
                </a:solidFill>
              </a:rPr>
              <a:t> to ILO mono-</a:t>
            </a:r>
            <a:r>
              <a:rPr lang="it-IT" altLang="it-IT" sz="1400" b="1" dirty="0" err="1">
                <a:solidFill>
                  <a:srgbClr val="00B050"/>
                </a:solidFill>
              </a:rPr>
              <a:t>therapy</a:t>
            </a:r>
            <a:r>
              <a:rPr lang="it-IT" altLang="it-IT" sz="1400" b="1" dirty="0">
                <a:solidFill>
                  <a:srgbClr val="00B050"/>
                </a:solidFill>
              </a:rPr>
              <a:t>. </a:t>
            </a:r>
          </a:p>
        </p:txBody>
      </p:sp>
      <p:pic>
        <p:nvPicPr>
          <p:cNvPr id="7" name="Immagine 3" descr="Screen Shot 2016-02-14 at 18.33.4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4570414"/>
            <a:ext cx="3416300" cy="2200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Freccia sinistra 4"/>
          <p:cNvSpPr/>
          <p:nvPr/>
        </p:nvSpPr>
        <p:spPr>
          <a:xfrm rot="3569079">
            <a:off x="3229733" y="4658950"/>
            <a:ext cx="533400" cy="227013"/>
          </a:xfrm>
          <a:prstGeom prst="lef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solidFill>
                <a:schemeClr val="tx1"/>
              </a:solidFill>
            </a:endParaRPr>
          </a:p>
        </p:txBody>
      </p:sp>
      <p:sp>
        <p:nvSpPr>
          <p:cNvPr id="9" name="Rettangolo 5"/>
          <p:cNvSpPr>
            <a:spLocks noChangeArrowheads="1"/>
          </p:cNvSpPr>
          <p:nvPr/>
        </p:nvSpPr>
        <p:spPr bwMode="auto">
          <a:xfrm>
            <a:off x="2552701" y="68264"/>
            <a:ext cx="6867525" cy="676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it-IT" sz="1400" i="1"/>
              <a:t>J Rheumatol </a:t>
            </a:r>
            <a:r>
              <a:rPr lang="is-IS" altLang="it-IT" sz="1400" i="1"/>
              <a:t>2016;43:2033-2041.                         </a:t>
            </a:r>
            <a:r>
              <a:rPr lang="en-US" altLang="it-IT" sz="1400" i="1"/>
              <a:t>Trombetta et al.</a:t>
            </a:r>
          </a:p>
          <a:p>
            <a:pPr algn="ctr"/>
            <a:r>
              <a:rPr lang="en-US" altLang="it-IT" sz="1200" b="1"/>
              <a:t>Effects of long-term treatment with bosentan and iloprost on nailfold absolute capillary number, fingertip blood perfusion and clinical status in systemic sclerosis patients   </a:t>
            </a:r>
            <a:endParaRPr lang="en-US" altLang="it-IT" sz="1200" i="1"/>
          </a:p>
        </p:txBody>
      </p:sp>
      <p:pic>
        <p:nvPicPr>
          <p:cNvPr id="10" name="Immagine 6" descr="Screen Shot 2016-08-24 at 05.42.2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9991" y="3116264"/>
            <a:ext cx="4979152" cy="34939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67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4508728" y="1883210"/>
            <a:ext cx="6855960" cy="2851814"/>
          </a:xfrm>
          <a:prstGeom prst="rect">
            <a:avLst/>
          </a:prstGeom>
        </p:spPr>
      </p:pic>
      <p:sp>
        <p:nvSpPr>
          <p:cNvPr id="8" name="Rettangolo 7"/>
          <p:cNvSpPr/>
          <p:nvPr/>
        </p:nvSpPr>
        <p:spPr>
          <a:xfrm>
            <a:off x="633416" y="4671280"/>
            <a:ext cx="6096000" cy="1477328"/>
          </a:xfrm>
          <a:prstGeom prst="rect">
            <a:avLst/>
          </a:prstGeom>
          <a:solidFill>
            <a:schemeClr val="bg1"/>
          </a:solidFill>
        </p:spPr>
        <p:txBody>
          <a:bodyPr>
            <a:spAutoFit/>
          </a:bodyPr>
          <a:lstStyle/>
          <a:p>
            <a:pPr algn="just"/>
            <a:r>
              <a:rPr lang="en-US" dirty="0"/>
              <a:t>The evolving knowledge about </a:t>
            </a:r>
            <a:r>
              <a:rPr lang="en-US" dirty="0" err="1"/>
              <a:t>nailfold</a:t>
            </a:r>
            <a:r>
              <a:rPr lang="en-US" dirty="0"/>
              <a:t> </a:t>
            </a:r>
            <a:r>
              <a:rPr lang="en-US" dirty="0" err="1"/>
              <a:t>capillaroscopy</a:t>
            </a:r>
            <a:r>
              <a:rPr lang="en-US" dirty="0"/>
              <a:t> in systemic sclerosis will further spread its application from a mainly diagnostic tool to an established, reliable method for evaluation of disease activity, </a:t>
            </a:r>
            <a:r>
              <a:rPr lang="en-US" dirty="0">
                <a:solidFill>
                  <a:srgbClr val="FF33CC"/>
                </a:solidFill>
              </a:rPr>
              <a:t>prognosis and therapeutic response.</a:t>
            </a:r>
            <a:endParaRPr lang="it-IT" dirty="0">
              <a:solidFill>
                <a:srgbClr val="FF33CC"/>
              </a:solidFill>
            </a:endParaRPr>
          </a:p>
        </p:txBody>
      </p:sp>
      <p:pic>
        <p:nvPicPr>
          <p:cNvPr id="6" name="Immagine 5"/>
          <p:cNvPicPr>
            <a:picLocks noChangeAspect="1"/>
          </p:cNvPicPr>
          <p:nvPr/>
        </p:nvPicPr>
        <p:blipFill>
          <a:blip r:embed="rId3"/>
          <a:stretch>
            <a:fillRect/>
          </a:stretch>
        </p:blipFill>
        <p:spPr>
          <a:xfrm>
            <a:off x="734785" y="319506"/>
            <a:ext cx="8610600" cy="2085975"/>
          </a:xfrm>
          <a:prstGeom prst="rect">
            <a:avLst/>
          </a:prstGeom>
        </p:spPr>
      </p:pic>
    </p:spTree>
    <p:extLst>
      <p:ext uri="{BB962C8B-B14F-4D97-AF65-F5344CB8AC3E}">
        <p14:creationId xmlns:p14="http://schemas.microsoft.com/office/powerpoint/2010/main" val="4215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a:spLocks noChangeArrowheads="1"/>
          </p:cNvSpPr>
          <p:nvPr/>
        </p:nvSpPr>
        <p:spPr bwMode="auto">
          <a:xfrm>
            <a:off x="6646863" y="1073151"/>
            <a:ext cx="4572000" cy="1077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it-IT" sz="1600" dirty="0">
                <a:solidFill>
                  <a:srgbClr val="212121"/>
                </a:solidFill>
                <a:latin typeface="BlinkMacSystemFont"/>
              </a:rPr>
              <a:t>Patients with </a:t>
            </a:r>
            <a:r>
              <a:rPr lang="en-US" altLang="it-IT" sz="1600" b="1" dirty="0">
                <a:solidFill>
                  <a:srgbClr val="212121"/>
                </a:solidFill>
                <a:latin typeface="BlinkMacSystemFont"/>
              </a:rPr>
              <a:t>psoriasis</a:t>
            </a:r>
            <a:r>
              <a:rPr lang="en-US" altLang="it-IT" sz="1600" dirty="0">
                <a:solidFill>
                  <a:srgbClr val="212121"/>
                </a:solidFill>
                <a:latin typeface="BlinkMacSystemFont"/>
              </a:rPr>
              <a:t> have decreased capillary density and a greater presence of morphologically abnormal capillaries when compared to controls.</a:t>
            </a:r>
            <a:endParaRPr lang="it-IT" altLang="it-IT" sz="1600" dirty="0"/>
          </a:p>
        </p:txBody>
      </p:sp>
      <p:sp>
        <p:nvSpPr>
          <p:cNvPr id="4" name="Rettangolo 3"/>
          <p:cNvSpPr>
            <a:spLocks noChangeArrowheads="1"/>
          </p:cNvSpPr>
          <p:nvPr/>
        </p:nvSpPr>
        <p:spPr bwMode="auto">
          <a:xfrm>
            <a:off x="179388" y="2257425"/>
            <a:ext cx="7254875" cy="1814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it-IT" sz="1600">
                <a:solidFill>
                  <a:srgbClr val="212121"/>
                </a:solidFill>
                <a:latin typeface="BlinkMacSystemFont"/>
              </a:rPr>
              <a:t>Several correlations between clinical and laboratory parameters in </a:t>
            </a:r>
            <a:r>
              <a:rPr lang="en-US" altLang="it-IT" sz="1600" b="1">
                <a:solidFill>
                  <a:srgbClr val="212121"/>
                </a:solidFill>
                <a:latin typeface="BlinkMacSystemFont"/>
              </a:rPr>
              <a:t>SLE</a:t>
            </a:r>
            <a:r>
              <a:rPr lang="en-US" altLang="it-IT" sz="1600">
                <a:solidFill>
                  <a:srgbClr val="212121"/>
                </a:solidFill>
                <a:latin typeface="BlinkMacSystemFont"/>
              </a:rPr>
              <a:t> and capillaroscopic parameters are identified in several articles. Disease activity is correlated with NVC score in seven studies, with abnormal morphology (i.e. "meandering") in one study and with haemorrhages in one study. Frequent attacks of Raynaud's phenomenon (RP) and gangrene are significantly correlated with dilated capillaries. In two studies a possible correlation between anti-SSA antibodies and lower density of capillaries is withheld. </a:t>
            </a:r>
            <a:endParaRPr lang="it-IT" altLang="it-IT" sz="1600"/>
          </a:p>
        </p:txBody>
      </p:sp>
      <p:sp>
        <p:nvSpPr>
          <p:cNvPr id="5" name="Rettangolo 4"/>
          <p:cNvSpPr>
            <a:spLocks noChangeArrowheads="1"/>
          </p:cNvSpPr>
          <p:nvPr/>
        </p:nvSpPr>
        <p:spPr bwMode="auto">
          <a:xfrm>
            <a:off x="1255939" y="4275931"/>
            <a:ext cx="4176713"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it-IT" sz="1600" dirty="0">
                <a:solidFill>
                  <a:srgbClr val="212121"/>
                </a:solidFill>
                <a:latin typeface="BlinkMacSystemFont"/>
              </a:rPr>
              <a:t>Today, the presence of specific autoantibodies and capillaroscopic findings are generally accepted and emerge as a powerful diagnostic tool for detecting underlying </a:t>
            </a:r>
            <a:r>
              <a:rPr lang="en-US" altLang="it-IT" sz="1600" b="1" dirty="0">
                <a:solidFill>
                  <a:srgbClr val="212121"/>
                </a:solidFill>
                <a:latin typeface="BlinkMacSystemFont"/>
              </a:rPr>
              <a:t>CTD</a:t>
            </a:r>
            <a:r>
              <a:rPr lang="en-US" altLang="it-IT" sz="1600" dirty="0">
                <a:solidFill>
                  <a:srgbClr val="212121"/>
                </a:solidFill>
                <a:latin typeface="BlinkMacSystemFont"/>
              </a:rPr>
              <a:t> in patients with Raynaud's phenomenon. </a:t>
            </a:r>
            <a:endParaRPr lang="it-IT" altLang="it-IT" sz="16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5145" y="4435475"/>
            <a:ext cx="56943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e 6"/>
          <p:cNvSpPr>
            <a:spLocks noChangeArrowheads="1"/>
          </p:cNvSpPr>
          <p:nvPr/>
        </p:nvSpPr>
        <p:spPr bwMode="auto">
          <a:xfrm>
            <a:off x="8773432" y="4648200"/>
            <a:ext cx="576263" cy="215900"/>
          </a:xfrm>
          <a:prstGeom prst="ellipse">
            <a:avLst/>
          </a:prstGeom>
          <a:noFill/>
          <a:ln w="28575"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it-IT" altLang="it-IT" sz="1800">
              <a:latin typeface="Univers" pitchFamily="34" charset="0"/>
            </a:endParaRPr>
          </a:p>
        </p:txBody>
      </p:sp>
      <p:sp>
        <p:nvSpPr>
          <p:cNvPr id="8" name="Rettangolo 1"/>
          <p:cNvSpPr>
            <a:spLocks noChangeArrowheads="1"/>
          </p:cNvSpPr>
          <p:nvPr/>
        </p:nvSpPr>
        <p:spPr bwMode="auto">
          <a:xfrm>
            <a:off x="8269400" y="1019176"/>
            <a:ext cx="1008063" cy="377825"/>
          </a:xfrm>
          <a:prstGeom prst="rect">
            <a:avLst/>
          </a:prstGeom>
          <a:noFill/>
          <a:ln w="57150" algn="ctr">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it-IT" altLang="it-IT">
              <a:latin typeface="Univers" pitchFamily="34" charset="0"/>
            </a:endParaRPr>
          </a:p>
        </p:txBody>
      </p:sp>
      <p:sp>
        <p:nvSpPr>
          <p:cNvPr id="9" name="Esagono 2"/>
          <p:cNvSpPr>
            <a:spLocks noChangeArrowheads="1"/>
          </p:cNvSpPr>
          <p:nvPr/>
        </p:nvSpPr>
        <p:spPr bwMode="auto">
          <a:xfrm>
            <a:off x="6443663" y="2205038"/>
            <a:ext cx="576262" cy="361950"/>
          </a:xfrm>
          <a:prstGeom prst="hexagon">
            <a:avLst>
              <a:gd name="adj" fmla="val 25024"/>
              <a:gd name="vf" fmla="val 115470"/>
            </a:avLst>
          </a:prstGeom>
          <a:noFill/>
          <a:ln w="38100" algn="ctr">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it-IT" altLang="it-IT">
              <a:latin typeface="Univers" pitchFamily="34" charset="0"/>
            </a:endParaRPr>
          </a:p>
        </p:txBody>
      </p:sp>
      <p:sp>
        <p:nvSpPr>
          <p:cNvPr id="10" name="Trapezio 9"/>
          <p:cNvSpPr/>
          <p:nvPr/>
        </p:nvSpPr>
        <p:spPr bwMode="auto">
          <a:xfrm>
            <a:off x="2298928" y="5294767"/>
            <a:ext cx="647700" cy="288925"/>
          </a:xfrm>
          <a:prstGeom prst="trapezoid">
            <a:avLst/>
          </a:prstGeom>
          <a:noFill/>
          <a:ln w="38100" cap="flat" cmpd="sng" algn="ctr">
            <a:solidFill>
              <a:srgbClr val="7030A0"/>
            </a:solidFill>
            <a:prstDash val="solid"/>
            <a:round/>
            <a:headEnd type="none" w="sm" len="sm"/>
            <a:tailEnd type="none" w="sm" len="sm"/>
          </a:ln>
          <a:effectLst/>
        </p:spPr>
        <p:txBody>
          <a:bodyPr lIns="0" tIns="0" rIns="0" bIns="0">
            <a:spAutoFit/>
          </a:bodyPr>
          <a:lstStyle/>
          <a:p>
            <a:pPr algn="ctr" eaLnBrk="1" hangingPunct="1">
              <a:spcBef>
                <a:spcPct val="50000"/>
              </a:spcBef>
              <a:defRPr/>
            </a:pPr>
            <a:endParaRPr lang="it-IT">
              <a:latin typeface="Univers" pitchFamily="34" charset="0"/>
            </a:endParaRPr>
          </a:p>
        </p:txBody>
      </p:sp>
      <p:sp>
        <p:nvSpPr>
          <p:cNvPr id="11" name="CasellaDiTesto 10"/>
          <p:cNvSpPr txBox="1"/>
          <p:nvPr/>
        </p:nvSpPr>
        <p:spPr>
          <a:xfrm>
            <a:off x="0" y="324277"/>
            <a:ext cx="12192000" cy="415498"/>
          </a:xfrm>
          <a:prstGeom prst="rect">
            <a:avLst/>
          </a:prstGeom>
          <a:noFill/>
        </p:spPr>
        <p:txBody>
          <a:bodyPr wrap="square" rtlCol="0">
            <a:spAutoFit/>
          </a:bodyPr>
          <a:lstStyle/>
          <a:p>
            <a:pPr algn="ctr"/>
            <a:r>
              <a:rPr lang="en-US" sz="2100" b="1" dirty="0">
                <a:solidFill>
                  <a:srgbClr val="00B050"/>
                </a:solidFill>
              </a:rPr>
              <a:t>The correlation between NVC and organ involvement in other rheumatic diseases</a:t>
            </a:r>
            <a:endParaRPr lang="it-IT" sz="2100" b="1" dirty="0">
              <a:solidFill>
                <a:srgbClr val="00B050"/>
              </a:solidFill>
            </a:endParaRPr>
          </a:p>
        </p:txBody>
      </p:sp>
      <p:sp>
        <p:nvSpPr>
          <p:cNvPr id="12" name="Rettangolo 11"/>
          <p:cNvSpPr/>
          <p:nvPr/>
        </p:nvSpPr>
        <p:spPr>
          <a:xfrm>
            <a:off x="8109857" y="5518378"/>
            <a:ext cx="3875315" cy="646331"/>
          </a:xfrm>
          <a:prstGeom prst="rect">
            <a:avLst/>
          </a:prstGeom>
          <a:solidFill>
            <a:schemeClr val="bg1"/>
          </a:solidFill>
        </p:spPr>
        <p:txBody>
          <a:bodyPr wrap="square">
            <a:spAutoFit/>
          </a:bodyPr>
          <a:lstStyle/>
          <a:p>
            <a:r>
              <a:rPr lang="it-IT" sz="900" dirty="0" err="1">
                <a:solidFill>
                  <a:srgbClr val="212121"/>
                </a:solidFill>
                <a:latin typeface="Arial" panose="020B0604020202020204" pitchFamily="34" charset="0"/>
                <a:cs typeface="Arial" panose="020B0604020202020204" pitchFamily="34" charset="0"/>
              </a:rPr>
              <a:t>Venetsanopoulou</a:t>
            </a:r>
            <a:r>
              <a:rPr lang="it-IT" sz="900" dirty="0">
                <a:solidFill>
                  <a:srgbClr val="212121"/>
                </a:solidFill>
                <a:latin typeface="Arial" panose="020B0604020202020204" pitchFamily="34" charset="0"/>
                <a:cs typeface="Arial" panose="020B0604020202020204" pitchFamily="34" charset="0"/>
              </a:rPr>
              <a:t> AI, et al. </a:t>
            </a:r>
            <a:r>
              <a:rPr lang="it-IT" sz="900" i="1" dirty="0" err="1">
                <a:solidFill>
                  <a:srgbClr val="212121"/>
                </a:solidFill>
                <a:latin typeface="Arial" panose="020B0604020202020204" pitchFamily="34" charset="0"/>
                <a:cs typeface="Arial" panose="020B0604020202020204" pitchFamily="34" charset="0"/>
              </a:rPr>
              <a:t>Mediterr</a:t>
            </a:r>
            <a:r>
              <a:rPr lang="it-IT" sz="900" i="1" dirty="0">
                <a:solidFill>
                  <a:srgbClr val="212121"/>
                </a:solidFill>
                <a:latin typeface="Arial" panose="020B0604020202020204" pitchFamily="34" charset="0"/>
                <a:cs typeface="Arial" panose="020B0604020202020204" pitchFamily="34" charset="0"/>
              </a:rPr>
              <a:t> J </a:t>
            </a:r>
            <a:r>
              <a:rPr lang="it-IT" sz="900" i="1" dirty="0" err="1">
                <a:solidFill>
                  <a:srgbClr val="212121"/>
                </a:solidFill>
                <a:latin typeface="Arial" panose="020B0604020202020204" pitchFamily="34" charset="0"/>
                <a:cs typeface="Arial" panose="020B0604020202020204" pitchFamily="34" charset="0"/>
              </a:rPr>
              <a:t>Rheumatol</a:t>
            </a:r>
            <a:r>
              <a:rPr lang="it-IT" sz="900" dirty="0">
                <a:solidFill>
                  <a:srgbClr val="212121"/>
                </a:solidFill>
                <a:latin typeface="Arial" panose="020B0604020202020204" pitchFamily="34" charset="0"/>
                <a:cs typeface="Arial" panose="020B0604020202020204" pitchFamily="34" charset="0"/>
              </a:rPr>
              <a:t>. 2023;34(4):588-591</a:t>
            </a:r>
          </a:p>
          <a:p>
            <a:r>
              <a:rPr lang="it-IT" sz="900" dirty="0">
                <a:latin typeface="Arial" panose="020B0604020202020204" pitchFamily="34" charset="0"/>
                <a:cs typeface="Arial" panose="020B0604020202020204" pitchFamily="34" charset="0"/>
              </a:rPr>
              <a:t>Cutolo M, et al. </a:t>
            </a:r>
            <a:r>
              <a:rPr lang="it-IT" sz="900" i="1" dirty="0" err="1">
                <a:latin typeface="Arial" panose="020B0604020202020204" pitchFamily="34" charset="0"/>
                <a:cs typeface="Arial" panose="020B0604020202020204" pitchFamily="34" charset="0"/>
              </a:rPr>
              <a:t>Autoimmun</a:t>
            </a:r>
            <a:r>
              <a:rPr lang="it-IT" sz="900" i="1" dirty="0">
                <a:latin typeface="Arial" panose="020B0604020202020204" pitchFamily="34" charset="0"/>
                <a:cs typeface="Arial" panose="020B0604020202020204" pitchFamily="34" charset="0"/>
              </a:rPr>
              <a:t> Rev</a:t>
            </a:r>
            <a:r>
              <a:rPr lang="it-IT" sz="900" dirty="0">
                <a:latin typeface="Arial" panose="020B0604020202020204" pitchFamily="34" charset="0"/>
                <a:cs typeface="Arial" panose="020B0604020202020204" pitchFamily="34" charset="0"/>
              </a:rPr>
              <a:t>. 2018;17(4):344-352. </a:t>
            </a:r>
          </a:p>
          <a:p>
            <a:r>
              <a:rPr lang="it-IT" sz="900" dirty="0" err="1">
                <a:latin typeface="Arial" panose="020B0604020202020204" pitchFamily="34" charset="0"/>
                <a:cs typeface="Arial" panose="020B0604020202020204" pitchFamily="34" charset="0"/>
              </a:rPr>
              <a:t>Ribeiro</a:t>
            </a:r>
            <a:r>
              <a:rPr lang="it-IT" sz="900" dirty="0">
                <a:latin typeface="Arial" panose="020B0604020202020204" pitchFamily="34" charset="0"/>
                <a:cs typeface="Arial" panose="020B0604020202020204" pitchFamily="34" charset="0"/>
              </a:rPr>
              <a:t> CF, et al. </a:t>
            </a:r>
            <a:r>
              <a:rPr lang="it-IT" sz="900" i="1" dirty="0">
                <a:latin typeface="Arial" panose="020B0604020202020204" pitchFamily="34" charset="0"/>
                <a:cs typeface="Arial" panose="020B0604020202020204" pitchFamily="34" charset="0"/>
              </a:rPr>
              <a:t>An </a:t>
            </a:r>
            <a:r>
              <a:rPr lang="it-IT" sz="900" i="1" dirty="0" err="1">
                <a:latin typeface="Arial" panose="020B0604020202020204" pitchFamily="34" charset="0"/>
                <a:cs typeface="Arial" panose="020B0604020202020204" pitchFamily="34" charset="0"/>
              </a:rPr>
              <a:t>Bras</a:t>
            </a:r>
            <a:r>
              <a:rPr lang="it-IT" sz="900" i="1" dirty="0">
                <a:latin typeface="Arial" panose="020B0604020202020204" pitchFamily="34" charset="0"/>
                <a:cs typeface="Arial" panose="020B0604020202020204" pitchFamily="34" charset="0"/>
              </a:rPr>
              <a:t> </a:t>
            </a:r>
            <a:r>
              <a:rPr lang="it-IT" sz="900" i="1" dirty="0" err="1">
                <a:latin typeface="Arial" panose="020B0604020202020204" pitchFamily="34" charset="0"/>
                <a:cs typeface="Arial" panose="020B0604020202020204" pitchFamily="34" charset="0"/>
              </a:rPr>
              <a:t>Dermatol</a:t>
            </a:r>
            <a:r>
              <a:rPr lang="it-IT" sz="900" dirty="0">
                <a:latin typeface="Arial" panose="020B0604020202020204" pitchFamily="34" charset="0"/>
                <a:cs typeface="Arial" panose="020B0604020202020204" pitchFamily="34" charset="0"/>
              </a:rPr>
              <a:t>. 2012;87(4):550-553. </a:t>
            </a:r>
          </a:p>
          <a:p>
            <a:r>
              <a:rPr lang="it-IT" sz="900" dirty="0" err="1">
                <a:latin typeface="Arial" panose="020B0604020202020204" pitchFamily="34" charset="0"/>
                <a:cs typeface="Arial" panose="020B0604020202020204" pitchFamily="34" charset="0"/>
              </a:rPr>
              <a:t>Screm</a:t>
            </a:r>
            <a:r>
              <a:rPr lang="it-IT" sz="900" dirty="0">
                <a:latin typeface="Arial" panose="020B0604020202020204" pitchFamily="34" charset="0"/>
                <a:cs typeface="Arial" panose="020B0604020202020204" pitchFamily="34" charset="0"/>
              </a:rPr>
              <a:t> G, et al. </a:t>
            </a:r>
            <a:r>
              <a:rPr lang="it-IT" sz="900" i="1" dirty="0" err="1">
                <a:latin typeface="Arial" panose="020B0604020202020204" pitchFamily="34" charset="0"/>
                <a:cs typeface="Arial" panose="020B0604020202020204" pitchFamily="34" charset="0"/>
              </a:rPr>
              <a:t>Diagnostics</a:t>
            </a:r>
            <a:r>
              <a:rPr lang="it-IT" sz="900" i="1" dirty="0">
                <a:latin typeface="Arial" panose="020B0604020202020204" pitchFamily="34" charset="0"/>
                <a:cs typeface="Arial" panose="020B0604020202020204" pitchFamily="34" charset="0"/>
              </a:rPr>
              <a:t> (Basel)</a:t>
            </a:r>
            <a:r>
              <a:rPr lang="it-IT" sz="900" dirty="0">
                <a:latin typeface="Arial" panose="020B0604020202020204" pitchFamily="34" charset="0"/>
                <a:cs typeface="Arial" panose="020B0604020202020204" pitchFamily="34" charset="0"/>
              </a:rPr>
              <a:t>. 2024;14(3):254. </a:t>
            </a:r>
          </a:p>
        </p:txBody>
      </p:sp>
    </p:spTree>
    <p:extLst>
      <p:ext uri="{BB962C8B-B14F-4D97-AF65-F5344CB8AC3E}">
        <p14:creationId xmlns:p14="http://schemas.microsoft.com/office/powerpoint/2010/main" val="111144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08687" y="2571750"/>
            <a:ext cx="7772400" cy="1470025"/>
          </a:xfrm>
          <a:prstGeom prst="rect">
            <a:avLst/>
          </a:prstGeom>
          <a:ln w="28575">
            <a:solidFill>
              <a:srgbClr val="FF33CC"/>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err="1">
                <a:solidFill>
                  <a:srgbClr val="FF33CC"/>
                </a:solidFill>
              </a:rPr>
              <a:t>Capillaroscopy</a:t>
            </a:r>
            <a:r>
              <a:rPr lang="it-IT" sz="4800" b="1" dirty="0">
                <a:solidFill>
                  <a:srgbClr val="FF33CC"/>
                </a:solidFill>
              </a:rPr>
              <a:t> </a:t>
            </a:r>
            <a:br>
              <a:rPr lang="it-IT" sz="4800" b="1" dirty="0">
                <a:solidFill>
                  <a:srgbClr val="FF33CC"/>
                </a:solidFill>
              </a:rPr>
            </a:br>
            <a:r>
              <a:rPr lang="en-US" sz="4800" b="1" dirty="0">
                <a:solidFill>
                  <a:srgbClr val="FF33CC"/>
                </a:solidFill>
              </a:rPr>
              <a:t>in vasculitis </a:t>
            </a:r>
            <a:endParaRPr lang="it-IT" sz="4800" b="1" dirty="0">
              <a:solidFill>
                <a:srgbClr val="FF33CC"/>
              </a:solidFill>
            </a:endParaRPr>
          </a:p>
        </p:txBody>
      </p:sp>
    </p:spTree>
    <p:extLst>
      <p:ext uri="{BB962C8B-B14F-4D97-AF65-F5344CB8AC3E}">
        <p14:creationId xmlns:p14="http://schemas.microsoft.com/office/powerpoint/2010/main" val="1478526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01654" y="561976"/>
            <a:ext cx="4856802" cy="1658030"/>
          </a:xfrm>
          <a:prstGeom prst="rect">
            <a:avLst/>
          </a:prstGeom>
          <a:noFill/>
          <a:ln>
            <a:noFill/>
          </a:ln>
        </p:spPr>
      </p:pic>
      <p:pic>
        <p:nvPicPr>
          <p:cNvPr id="3" name="Immagine 2"/>
          <p:cNvPicPr>
            <a:picLocks noChangeAspect="1"/>
          </p:cNvPicPr>
          <p:nvPr/>
        </p:nvPicPr>
        <p:blipFill>
          <a:blip r:embed="rId3"/>
          <a:stretch>
            <a:fillRect/>
          </a:stretch>
        </p:blipFill>
        <p:spPr>
          <a:xfrm>
            <a:off x="5187043" y="1154566"/>
            <a:ext cx="6629400" cy="5286375"/>
          </a:xfrm>
          <a:prstGeom prst="rect">
            <a:avLst/>
          </a:prstGeom>
          <a:noFill/>
          <a:ln>
            <a:noFill/>
          </a:ln>
        </p:spPr>
      </p:pic>
      <p:cxnSp>
        <p:nvCxnSpPr>
          <p:cNvPr id="4" name="Connettore diritto 3"/>
          <p:cNvCxnSpPr/>
          <p:nvPr/>
        </p:nvCxnSpPr>
        <p:spPr>
          <a:xfrm>
            <a:off x="8501743" y="4908096"/>
            <a:ext cx="3058886"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5" name="Connettore diritto 4"/>
          <p:cNvCxnSpPr/>
          <p:nvPr/>
        </p:nvCxnSpPr>
        <p:spPr>
          <a:xfrm>
            <a:off x="5355772" y="5136696"/>
            <a:ext cx="5453742"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6" name="Connettore diritto 5"/>
          <p:cNvCxnSpPr/>
          <p:nvPr/>
        </p:nvCxnSpPr>
        <p:spPr>
          <a:xfrm>
            <a:off x="5355772" y="5550353"/>
            <a:ext cx="6204857"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7" name="Connettore diritto 6"/>
          <p:cNvCxnSpPr/>
          <p:nvPr/>
        </p:nvCxnSpPr>
        <p:spPr>
          <a:xfrm>
            <a:off x="5355772" y="5746296"/>
            <a:ext cx="4539342"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p:nvPicPr>
        <p:blipFill>
          <a:blip r:embed="rId4"/>
          <a:stretch>
            <a:fillRect/>
          </a:stretch>
        </p:blipFill>
        <p:spPr>
          <a:xfrm>
            <a:off x="200706" y="2567668"/>
            <a:ext cx="4857750" cy="3657600"/>
          </a:xfrm>
          <a:prstGeom prst="rect">
            <a:avLst/>
          </a:prstGeom>
          <a:noFill/>
          <a:ln>
            <a:noFill/>
          </a:ln>
        </p:spPr>
      </p:pic>
      <p:sp>
        <p:nvSpPr>
          <p:cNvPr id="9" name="Freccia a destra 8">
            <a:extLst>
              <a:ext uri="{FF2B5EF4-FFF2-40B4-BE49-F238E27FC236}">
                <a16:creationId xmlns:a16="http://schemas.microsoft.com/office/drawing/2014/main" id="{926D5B3D-D08A-482D-85A0-BD81442FFB1F}"/>
              </a:ext>
            </a:extLst>
          </p:cNvPr>
          <p:cNvSpPr/>
          <p:nvPr/>
        </p:nvSpPr>
        <p:spPr>
          <a:xfrm rot="1915341">
            <a:off x="3030070" y="2631702"/>
            <a:ext cx="421341" cy="143436"/>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33CC"/>
              </a:solidFill>
            </a:endParaRPr>
          </a:p>
        </p:txBody>
      </p:sp>
      <p:sp>
        <p:nvSpPr>
          <p:cNvPr id="10" name="Freccia a destra 9">
            <a:extLst>
              <a:ext uri="{FF2B5EF4-FFF2-40B4-BE49-F238E27FC236}">
                <a16:creationId xmlns:a16="http://schemas.microsoft.com/office/drawing/2014/main" id="{F118A4A3-F6DB-44E7-8507-C5EB4AF4C1A3}"/>
              </a:ext>
            </a:extLst>
          </p:cNvPr>
          <p:cNvSpPr/>
          <p:nvPr/>
        </p:nvSpPr>
        <p:spPr>
          <a:xfrm rot="1915341">
            <a:off x="5499041" y="5308965"/>
            <a:ext cx="421341" cy="143436"/>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2535B9"/>
              </a:solidFill>
            </a:endParaRPr>
          </a:p>
        </p:txBody>
      </p:sp>
      <p:sp>
        <p:nvSpPr>
          <p:cNvPr id="11" name="Ovale 10"/>
          <p:cNvSpPr/>
          <p:nvPr/>
        </p:nvSpPr>
        <p:spPr>
          <a:xfrm>
            <a:off x="9895114" y="4667664"/>
            <a:ext cx="1137321" cy="237835"/>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5187043" y="4898861"/>
            <a:ext cx="1770348" cy="237835"/>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5526512" y="5525629"/>
            <a:ext cx="904105" cy="240545"/>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2"/>
          <p:cNvSpPr txBox="1">
            <a:spLocks noChangeArrowheads="1"/>
          </p:cNvSpPr>
          <p:nvPr/>
        </p:nvSpPr>
        <p:spPr>
          <a:xfrm>
            <a:off x="6353175" y="177692"/>
            <a:ext cx="4528012" cy="873180"/>
          </a:xfrm>
          <a:prstGeom prst="rect">
            <a:avLst/>
          </a:prstGeom>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err="1">
                <a:solidFill>
                  <a:srgbClr val="FF33CC"/>
                </a:solidFill>
              </a:rPr>
              <a:t>Capillaroscopy</a:t>
            </a:r>
            <a:r>
              <a:rPr lang="it-IT" sz="3200" b="1" dirty="0">
                <a:solidFill>
                  <a:srgbClr val="FF33CC"/>
                </a:solidFill>
              </a:rPr>
              <a:t> </a:t>
            </a:r>
            <a:r>
              <a:rPr lang="en-US" sz="3200" b="1" dirty="0">
                <a:solidFill>
                  <a:srgbClr val="FF33CC"/>
                </a:solidFill>
              </a:rPr>
              <a:t>in vasculitis</a:t>
            </a:r>
            <a:endParaRPr lang="it-IT" sz="3200" b="1" dirty="0">
              <a:solidFill>
                <a:srgbClr val="FF33CC"/>
              </a:solidFill>
            </a:endParaRPr>
          </a:p>
        </p:txBody>
      </p:sp>
      <p:sp>
        <p:nvSpPr>
          <p:cNvPr id="16" name="Freccia a destra 15">
            <a:extLst>
              <a:ext uri="{FF2B5EF4-FFF2-40B4-BE49-F238E27FC236}">
                <a16:creationId xmlns:a16="http://schemas.microsoft.com/office/drawing/2014/main" id="{926D5B3D-D08A-482D-85A0-BD81442FFB1F}"/>
              </a:ext>
            </a:extLst>
          </p:cNvPr>
          <p:cNvSpPr/>
          <p:nvPr/>
        </p:nvSpPr>
        <p:spPr>
          <a:xfrm rot="1915341">
            <a:off x="382120" y="2803970"/>
            <a:ext cx="421341" cy="143436"/>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33CC"/>
              </a:solidFill>
            </a:endParaRPr>
          </a:p>
        </p:txBody>
      </p:sp>
      <p:sp>
        <p:nvSpPr>
          <p:cNvPr id="17" name="Freccia a destra 16">
            <a:extLst>
              <a:ext uri="{FF2B5EF4-FFF2-40B4-BE49-F238E27FC236}">
                <a16:creationId xmlns:a16="http://schemas.microsoft.com/office/drawing/2014/main" id="{926D5B3D-D08A-482D-85A0-BD81442FFB1F}"/>
              </a:ext>
            </a:extLst>
          </p:cNvPr>
          <p:cNvSpPr/>
          <p:nvPr/>
        </p:nvSpPr>
        <p:spPr>
          <a:xfrm rot="1915341">
            <a:off x="3306295" y="4479552"/>
            <a:ext cx="421341" cy="143436"/>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33CC"/>
              </a:solidFill>
            </a:endParaRPr>
          </a:p>
        </p:txBody>
      </p:sp>
      <p:sp>
        <p:nvSpPr>
          <p:cNvPr id="18" name="Ovale 17"/>
          <p:cNvSpPr/>
          <p:nvPr/>
        </p:nvSpPr>
        <p:spPr>
          <a:xfrm>
            <a:off x="10963274" y="4723538"/>
            <a:ext cx="725941" cy="206685"/>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2239979" y="2259891"/>
            <a:ext cx="1568058" cy="307777"/>
          </a:xfrm>
          <a:prstGeom prst="rect">
            <a:avLst/>
          </a:prstGeom>
        </p:spPr>
        <p:txBody>
          <a:bodyPr wrap="none">
            <a:spAutoFit/>
          </a:bodyPr>
          <a:lstStyle/>
          <a:p>
            <a:r>
              <a:rPr lang="en-US" sz="1400" dirty="0" err="1">
                <a:solidFill>
                  <a:srgbClr val="FF33CC"/>
                </a:solidFill>
                <a:latin typeface="BlinkMacSystemFont"/>
              </a:rPr>
              <a:t>Neoangiogenesis</a:t>
            </a:r>
            <a:endParaRPr lang="it-IT" sz="1400" dirty="0">
              <a:solidFill>
                <a:srgbClr val="FF33CC"/>
              </a:solidFill>
            </a:endParaRPr>
          </a:p>
        </p:txBody>
      </p:sp>
    </p:spTree>
    <p:extLst>
      <p:ext uri="{BB962C8B-B14F-4D97-AF65-F5344CB8AC3E}">
        <p14:creationId xmlns:p14="http://schemas.microsoft.com/office/powerpoint/2010/main" val="1390865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1201"/>
          <a:stretch/>
        </p:blipFill>
        <p:spPr>
          <a:xfrm>
            <a:off x="1555296" y="304800"/>
            <a:ext cx="9275990" cy="6063342"/>
          </a:xfrm>
          <a:prstGeom prst="rect">
            <a:avLst/>
          </a:prstGeom>
        </p:spPr>
      </p:pic>
      <p:sp>
        <p:nvSpPr>
          <p:cNvPr id="3" name="Rettangolo 2"/>
          <p:cNvSpPr/>
          <p:nvPr/>
        </p:nvSpPr>
        <p:spPr>
          <a:xfrm>
            <a:off x="3178629" y="2641164"/>
            <a:ext cx="6453187" cy="923330"/>
          </a:xfrm>
          <a:prstGeom prst="rect">
            <a:avLst/>
          </a:prstGeom>
          <a:solidFill>
            <a:schemeClr val="bg1"/>
          </a:solidFill>
          <a:ln w="28575">
            <a:solidFill>
              <a:srgbClr val="FF33CC"/>
            </a:solidFill>
          </a:ln>
        </p:spPr>
        <p:txBody>
          <a:bodyPr wrap="square">
            <a:spAutoFit/>
          </a:bodyPr>
          <a:lstStyle/>
          <a:p>
            <a:pPr algn="ctr"/>
            <a:r>
              <a:rPr lang="en-US" dirty="0"/>
              <a:t>The literature reported that </a:t>
            </a:r>
            <a:r>
              <a:rPr lang="en-US" dirty="0" err="1"/>
              <a:t>capillaroscopy</a:t>
            </a:r>
            <a:r>
              <a:rPr lang="en-US" dirty="0"/>
              <a:t> investigations documented several abnormalities (</a:t>
            </a:r>
            <a:r>
              <a:rPr lang="en-US" dirty="0" err="1">
                <a:solidFill>
                  <a:srgbClr val="FF33CC"/>
                </a:solidFill>
                <a:latin typeface="BlinkMacSystemFont"/>
              </a:rPr>
              <a:t>neoangiogenesis</a:t>
            </a:r>
            <a:endParaRPr lang="it-IT" dirty="0">
              <a:solidFill>
                <a:srgbClr val="FF33CC"/>
              </a:solidFill>
            </a:endParaRPr>
          </a:p>
          <a:p>
            <a:pPr algn="ctr"/>
            <a:r>
              <a:rPr lang="en-US" dirty="0"/>
              <a:t>and </a:t>
            </a:r>
            <a:r>
              <a:rPr lang="en-US" dirty="0" err="1">
                <a:solidFill>
                  <a:srgbClr val="FF33CC"/>
                </a:solidFill>
                <a:latin typeface="BlinkMacSystemFont"/>
              </a:rPr>
              <a:t>microhaemorrhages</a:t>
            </a:r>
            <a:r>
              <a:rPr lang="en-US" dirty="0">
                <a:solidFill>
                  <a:srgbClr val="212121"/>
                </a:solidFill>
                <a:latin typeface="BlinkMacSystemFont"/>
              </a:rPr>
              <a:t>)</a:t>
            </a:r>
            <a:r>
              <a:rPr lang="en-US" dirty="0"/>
              <a:t> in 70-80% of AAV patients</a:t>
            </a:r>
            <a:endParaRPr lang="en-US" dirty="0">
              <a:solidFill>
                <a:srgbClr val="212121"/>
              </a:solidFill>
              <a:latin typeface="BlinkMacSystemFont"/>
            </a:endParaRPr>
          </a:p>
        </p:txBody>
      </p:sp>
    </p:spTree>
    <p:extLst>
      <p:ext uri="{BB962C8B-B14F-4D97-AF65-F5344CB8AC3E}">
        <p14:creationId xmlns:p14="http://schemas.microsoft.com/office/powerpoint/2010/main" val="1721224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5710237" y="2086570"/>
            <a:ext cx="6046334" cy="4479557"/>
          </a:xfrm>
          <a:prstGeom prst="rect">
            <a:avLst/>
          </a:prstGeom>
        </p:spPr>
      </p:pic>
      <p:pic>
        <p:nvPicPr>
          <p:cNvPr id="4" name="Immagine 3"/>
          <p:cNvPicPr>
            <a:picLocks noChangeAspect="1"/>
          </p:cNvPicPr>
          <p:nvPr/>
        </p:nvPicPr>
        <p:blipFill>
          <a:blip r:embed="rId3"/>
          <a:stretch>
            <a:fillRect/>
          </a:stretch>
        </p:blipFill>
        <p:spPr>
          <a:xfrm>
            <a:off x="154441" y="210911"/>
            <a:ext cx="5647443" cy="2183946"/>
          </a:xfrm>
          <a:prstGeom prst="rect">
            <a:avLst/>
          </a:prstGeom>
        </p:spPr>
      </p:pic>
      <p:pic>
        <p:nvPicPr>
          <p:cNvPr id="5" name="Immagine 4"/>
          <p:cNvPicPr>
            <a:picLocks noChangeAspect="1"/>
          </p:cNvPicPr>
          <p:nvPr/>
        </p:nvPicPr>
        <p:blipFill>
          <a:blip r:embed="rId4"/>
          <a:stretch>
            <a:fillRect/>
          </a:stretch>
        </p:blipFill>
        <p:spPr>
          <a:xfrm>
            <a:off x="779689" y="2901799"/>
            <a:ext cx="4305300" cy="3425521"/>
          </a:xfrm>
          <a:prstGeom prst="rect">
            <a:avLst/>
          </a:prstGeom>
        </p:spPr>
      </p:pic>
      <p:pic>
        <p:nvPicPr>
          <p:cNvPr id="6" name="Immagine 5"/>
          <p:cNvPicPr>
            <a:picLocks noChangeAspect="1"/>
          </p:cNvPicPr>
          <p:nvPr/>
        </p:nvPicPr>
        <p:blipFill>
          <a:blip r:embed="rId5"/>
          <a:stretch>
            <a:fillRect/>
          </a:stretch>
        </p:blipFill>
        <p:spPr>
          <a:xfrm>
            <a:off x="6686550" y="997122"/>
            <a:ext cx="4467225" cy="611523"/>
          </a:xfrm>
          <a:prstGeom prst="rect">
            <a:avLst/>
          </a:prstGeom>
        </p:spPr>
      </p:pic>
      <p:sp>
        <p:nvSpPr>
          <p:cNvPr id="7" name="Ovale 6"/>
          <p:cNvSpPr/>
          <p:nvPr/>
        </p:nvSpPr>
        <p:spPr>
          <a:xfrm>
            <a:off x="1731818" y="5181598"/>
            <a:ext cx="415636" cy="741218"/>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2694709" y="5167746"/>
            <a:ext cx="415636" cy="741218"/>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3699167" y="5160818"/>
            <a:ext cx="415636" cy="741218"/>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2724521" y="3664164"/>
            <a:ext cx="415636" cy="741218"/>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2"/>
          <p:cNvSpPr txBox="1">
            <a:spLocks noChangeArrowheads="1"/>
          </p:cNvSpPr>
          <p:nvPr/>
        </p:nvSpPr>
        <p:spPr>
          <a:xfrm>
            <a:off x="6515221" y="123942"/>
            <a:ext cx="4528012" cy="873180"/>
          </a:xfrm>
          <a:prstGeom prst="rect">
            <a:avLst/>
          </a:prstGeom>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err="1">
                <a:solidFill>
                  <a:srgbClr val="FF33CC"/>
                </a:solidFill>
              </a:rPr>
              <a:t>Capillaroscopy</a:t>
            </a:r>
            <a:r>
              <a:rPr lang="it-IT" sz="3200" b="1" dirty="0">
                <a:solidFill>
                  <a:srgbClr val="FF33CC"/>
                </a:solidFill>
              </a:rPr>
              <a:t> </a:t>
            </a:r>
            <a:r>
              <a:rPr lang="en-US" sz="3200" b="1" dirty="0">
                <a:solidFill>
                  <a:srgbClr val="FF33CC"/>
                </a:solidFill>
              </a:rPr>
              <a:t>in vasculitis</a:t>
            </a:r>
            <a:endParaRPr lang="it-IT" sz="3200" b="1" dirty="0">
              <a:solidFill>
                <a:srgbClr val="FF33CC"/>
              </a:solidFill>
            </a:endParaRPr>
          </a:p>
        </p:txBody>
      </p:sp>
    </p:spTree>
    <p:extLst>
      <p:ext uri="{BB962C8B-B14F-4D97-AF65-F5344CB8AC3E}">
        <p14:creationId xmlns:p14="http://schemas.microsoft.com/office/powerpoint/2010/main" val="391166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97075" y="842486"/>
            <a:ext cx="8208963" cy="39395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just">
              <a:spcBef>
                <a:spcPct val="0"/>
              </a:spcBef>
              <a:buClrTx/>
              <a:buSzTx/>
              <a:buFontTx/>
              <a:buNone/>
            </a:pPr>
            <a:r>
              <a:rPr lang="it-IT" altLang="it-IT" sz="1800" dirty="0">
                <a:latin typeface="Arial" panose="020B0604020202020204" pitchFamily="34" charset="0"/>
                <a:cs typeface="Arial" panose="020B0604020202020204" pitchFamily="34" charset="0"/>
              </a:rPr>
              <a:t>La </a:t>
            </a:r>
            <a:r>
              <a:rPr lang="it-IT" altLang="it-IT" sz="1800" dirty="0" err="1">
                <a:latin typeface="Arial" panose="020B0604020202020204" pitchFamily="34" charset="0"/>
                <a:cs typeface="Arial" panose="020B0604020202020204" pitchFamily="34" charset="0"/>
              </a:rPr>
              <a:t>videocapillaroscopia</a:t>
            </a:r>
            <a:r>
              <a:rPr lang="it-IT" altLang="it-IT" sz="1800" dirty="0">
                <a:latin typeface="Arial" panose="020B0604020202020204" pitchFamily="34" charset="0"/>
                <a:cs typeface="Arial" panose="020B0604020202020204" pitchFamily="34" charset="0"/>
              </a:rPr>
              <a:t> ungueale (NVC) è il metodo migliore, sicuro, non invasivo e validato per studiare le anomalie </a:t>
            </a:r>
            <a:r>
              <a:rPr lang="it-IT" altLang="it-IT" sz="1800" dirty="0" err="1">
                <a:latin typeface="Arial" panose="020B0604020202020204" pitchFamily="34" charset="0"/>
                <a:cs typeface="Arial" panose="020B0604020202020204" pitchFamily="34" charset="0"/>
              </a:rPr>
              <a:t>microvascolari</a:t>
            </a:r>
            <a:r>
              <a:rPr lang="it-IT" altLang="it-IT" sz="1800" dirty="0">
                <a:latin typeface="Arial" panose="020B0604020202020204" pitchFamily="34" charset="0"/>
                <a:cs typeface="Arial" panose="020B0604020202020204" pitchFamily="34" charset="0"/>
              </a:rPr>
              <a:t> morfologiche. La NVC consente di distinguere il fenomeno di </a:t>
            </a:r>
            <a:r>
              <a:rPr lang="it-IT" altLang="it-IT" sz="1800" dirty="0" err="1">
                <a:latin typeface="Arial" panose="020B0604020202020204" pitchFamily="34" charset="0"/>
                <a:cs typeface="Arial" panose="020B0604020202020204" pitchFamily="34" charset="0"/>
              </a:rPr>
              <a:t>Raynaud</a:t>
            </a:r>
            <a:r>
              <a:rPr lang="it-IT" altLang="it-IT" sz="1800" dirty="0">
                <a:latin typeface="Arial" panose="020B0604020202020204" pitchFamily="34" charset="0"/>
                <a:cs typeface="Arial" panose="020B0604020202020204" pitchFamily="34" charset="0"/>
              </a:rPr>
              <a:t> secondario (RP) sia dal RP primario che da soggetti sani, di identificare i pattern morfologici del danno </a:t>
            </a:r>
            <a:r>
              <a:rPr lang="it-IT" altLang="it-IT" sz="1800" dirty="0" err="1">
                <a:latin typeface="Arial" panose="020B0604020202020204" pitchFamily="34" charset="0"/>
                <a:cs typeface="Arial" panose="020B0604020202020204" pitchFamily="34" charset="0"/>
              </a:rPr>
              <a:t>microvascolare</a:t>
            </a:r>
            <a:r>
              <a:rPr lang="it-IT" altLang="it-IT" sz="1800" dirty="0">
                <a:latin typeface="Arial" panose="020B0604020202020204" pitchFamily="34" charset="0"/>
                <a:cs typeface="Arial" panose="020B0604020202020204" pitchFamily="34" charset="0"/>
              </a:rPr>
              <a:t> (pattern "</a:t>
            </a:r>
            <a:r>
              <a:rPr lang="it-IT" altLang="it-IT" sz="1800" dirty="0" err="1">
                <a:latin typeface="Arial" panose="020B0604020202020204" pitchFamily="34" charset="0"/>
                <a:cs typeface="Arial" panose="020B0604020202020204" pitchFamily="34" charset="0"/>
              </a:rPr>
              <a:t>Early</a:t>
            </a:r>
            <a:r>
              <a:rPr lang="it-IT" altLang="it-IT" sz="1800" dirty="0">
                <a:latin typeface="Arial" panose="020B0604020202020204" pitchFamily="34" charset="0"/>
                <a:cs typeface="Arial" panose="020B0604020202020204" pitchFamily="34" charset="0"/>
              </a:rPr>
              <a:t>", "Active" e "Late") e di calcolare il punteggio di evoluzione della </a:t>
            </a:r>
            <a:r>
              <a:rPr lang="it-IT" altLang="it-IT" sz="1800" dirty="0" err="1">
                <a:latin typeface="Arial" panose="020B0604020202020204" pitchFamily="34" charset="0"/>
                <a:cs typeface="Arial" panose="020B0604020202020204" pitchFamily="34" charset="0"/>
              </a:rPr>
              <a:t>microangiopatia</a:t>
            </a:r>
            <a:r>
              <a:rPr lang="it-IT" altLang="it-IT" sz="1800" dirty="0">
                <a:latin typeface="Arial" panose="020B0604020202020204" pitchFamily="34" charset="0"/>
                <a:cs typeface="Arial" panose="020B0604020202020204" pitchFamily="34" charset="0"/>
              </a:rPr>
              <a:t> (MES) per seguire l'evoluzione della malattia </a:t>
            </a:r>
            <a:r>
              <a:rPr lang="en-US" altLang="it-IT" sz="2000" dirty="0">
                <a:latin typeface="Arial" panose="020B0604020202020204" pitchFamily="34" charset="0"/>
                <a:cs typeface="Arial" panose="020B0604020202020204" pitchFamily="34" charset="0"/>
              </a:rPr>
              <a:t> </a:t>
            </a:r>
          </a:p>
          <a:p>
            <a:pPr algn="ctr">
              <a:spcBef>
                <a:spcPct val="0"/>
              </a:spcBef>
              <a:buClrTx/>
              <a:buSzTx/>
              <a:buFontTx/>
              <a:buNone/>
            </a:pPr>
            <a:endParaRPr lang="en-US" altLang="it-IT" sz="2000" dirty="0">
              <a:latin typeface="Arial" panose="020B0604020202020204" pitchFamily="34" charset="0"/>
              <a:cs typeface="Arial" panose="020B0604020202020204" pitchFamily="34" charset="0"/>
            </a:endParaRPr>
          </a:p>
          <a:p>
            <a:pPr algn="just">
              <a:spcBef>
                <a:spcPct val="0"/>
              </a:spcBef>
              <a:buClrTx/>
              <a:buSzTx/>
              <a:buFontTx/>
              <a:buNone/>
            </a:pPr>
            <a:endParaRPr lang="en-US" altLang="it-IT" sz="2000" dirty="0">
              <a:latin typeface="Arial" panose="020B0604020202020204" pitchFamily="34" charset="0"/>
              <a:cs typeface="Arial" panose="020B0604020202020204" pitchFamily="34" charset="0"/>
            </a:endParaRPr>
          </a:p>
          <a:p>
            <a:pPr algn="just">
              <a:spcBef>
                <a:spcPct val="0"/>
              </a:spcBef>
              <a:buClrTx/>
              <a:buSzTx/>
              <a:buFontTx/>
              <a:buNone/>
            </a:pPr>
            <a:endParaRPr lang="en-US" altLang="it-IT" sz="2000" dirty="0">
              <a:latin typeface="Arial" panose="020B0604020202020204" pitchFamily="34" charset="0"/>
              <a:cs typeface="Arial" panose="020B0604020202020204" pitchFamily="34" charset="0"/>
            </a:endParaRPr>
          </a:p>
          <a:p>
            <a:pPr algn="just">
              <a:spcBef>
                <a:spcPct val="0"/>
              </a:spcBef>
              <a:buClrTx/>
              <a:buSzTx/>
              <a:buFontTx/>
              <a:buNone/>
            </a:pPr>
            <a:endParaRPr lang="en-US" altLang="it-IT" sz="2000" dirty="0">
              <a:latin typeface="Arial" panose="020B0604020202020204" pitchFamily="34" charset="0"/>
              <a:cs typeface="Arial" panose="020B0604020202020204" pitchFamily="34" charset="0"/>
            </a:endParaRPr>
          </a:p>
          <a:p>
            <a:pPr algn="just">
              <a:spcBef>
                <a:spcPct val="0"/>
              </a:spcBef>
              <a:buClrTx/>
              <a:buSzTx/>
              <a:buFontTx/>
              <a:buNone/>
            </a:pPr>
            <a:endParaRPr lang="en-US" altLang="it-IT" sz="2000" dirty="0">
              <a:latin typeface="Arial" panose="020B0604020202020204" pitchFamily="34" charset="0"/>
              <a:cs typeface="Arial" panose="020B0604020202020204" pitchFamily="34" charset="0"/>
            </a:endParaRPr>
          </a:p>
          <a:p>
            <a:pPr algn="just">
              <a:spcBef>
                <a:spcPct val="0"/>
              </a:spcBef>
              <a:buClrTx/>
              <a:buSzTx/>
              <a:buFontTx/>
              <a:buNone/>
            </a:pPr>
            <a:endParaRPr lang="en-US" altLang="it-IT" sz="2000" dirty="0">
              <a:latin typeface="Arial" panose="020B0604020202020204" pitchFamily="34" charset="0"/>
              <a:cs typeface="Arial" panose="020B0604020202020204" pitchFamily="34" charset="0"/>
            </a:endParaRPr>
          </a:p>
          <a:p>
            <a:pPr algn="just">
              <a:spcBef>
                <a:spcPct val="0"/>
              </a:spcBef>
              <a:buClrTx/>
              <a:buSzTx/>
              <a:buFontTx/>
              <a:buNone/>
            </a:pPr>
            <a:endParaRPr lang="en-US" altLang="it-IT" sz="2000" dirty="0">
              <a:latin typeface="Arial" panose="020B0604020202020204" pitchFamily="34" charset="0"/>
              <a:cs typeface="Arial" panose="020B0604020202020204" pitchFamily="34" charset="0"/>
            </a:endParaRPr>
          </a:p>
        </p:txBody>
      </p:sp>
      <p:pic>
        <p:nvPicPr>
          <p:cNvPr id="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5185" y="2714294"/>
            <a:ext cx="21336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35"/>
          <p:cNvSpPr txBox="1">
            <a:spLocks noChangeArrowheads="1"/>
          </p:cNvSpPr>
          <p:nvPr/>
        </p:nvSpPr>
        <p:spPr bwMode="auto">
          <a:xfrm>
            <a:off x="6904935" y="5486400"/>
            <a:ext cx="322876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just" eaLnBrk="1" hangingPunct="1">
              <a:spcBef>
                <a:spcPts val="0"/>
              </a:spcBef>
              <a:buClrTx/>
              <a:buSzTx/>
              <a:buFontTx/>
              <a:buNone/>
            </a:pPr>
            <a:r>
              <a:rPr lang="en-US" altLang="en-US" sz="1100" dirty="0" err="1">
                <a:latin typeface="Arial" panose="020B0604020202020204" pitchFamily="34" charset="0"/>
                <a:cs typeface="Arial" panose="020B0604020202020204" pitchFamily="34" charset="0"/>
              </a:rPr>
              <a:t>Cutolo</a:t>
            </a:r>
            <a:r>
              <a:rPr lang="en-US" altLang="en-US" sz="1100" dirty="0">
                <a:latin typeface="Arial" panose="020B0604020202020204" pitchFamily="34" charset="0"/>
                <a:cs typeface="Arial" panose="020B0604020202020204" pitchFamily="34" charset="0"/>
              </a:rPr>
              <a:t> M,  et al.. J </a:t>
            </a:r>
            <a:r>
              <a:rPr lang="en-US" altLang="en-US" sz="1100" dirty="0" err="1">
                <a:latin typeface="Arial" panose="020B0604020202020204" pitchFamily="34" charset="0"/>
                <a:cs typeface="Arial" panose="020B0604020202020204" pitchFamily="34" charset="0"/>
              </a:rPr>
              <a:t>Rheumatol</a:t>
            </a:r>
            <a:r>
              <a:rPr lang="en-US" altLang="en-US" sz="1100" dirty="0">
                <a:latin typeface="Arial" panose="020B0604020202020204" pitchFamily="34" charset="0"/>
                <a:cs typeface="Arial" panose="020B0604020202020204" pitchFamily="34" charset="0"/>
              </a:rPr>
              <a:t> 2010;37:1174-80 </a:t>
            </a:r>
          </a:p>
          <a:p>
            <a:pPr algn="just" eaLnBrk="1" hangingPunct="1">
              <a:spcBef>
                <a:spcPts val="0"/>
              </a:spcBef>
              <a:buClrTx/>
              <a:buSzTx/>
              <a:buFontTx/>
              <a:buNone/>
            </a:pPr>
            <a:r>
              <a:rPr lang="it-IT" altLang="it-IT" sz="1100" dirty="0">
                <a:latin typeface="Arial" panose="020B0604020202020204" pitchFamily="34" charset="0"/>
                <a:cs typeface="Arial" panose="020B0604020202020204" pitchFamily="34" charset="0"/>
              </a:rPr>
              <a:t>Sulli A, et al.  </a:t>
            </a:r>
            <a:r>
              <a:rPr lang="it-IT" altLang="it-IT" sz="1100" dirty="0" err="1">
                <a:latin typeface="Arial" panose="020B0604020202020204" pitchFamily="34" charset="0"/>
                <a:cs typeface="Arial" panose="020B0604020202020204" pitchFamily="34" charset="0"/>
              </a:rPr>
              <a:t>Arthritis</a:t>
            </a:r>
            <a:r>
              <a:rPr lang="it-IT" altLang="it-IT" sz="1100" dirty="0">
                <a:latin typeface="Arial" panose="020B0604020202020204" pitchFamily="34" charset="0"/>
                <a:cs typeface="Arial" panose="020B0604020202020204" pitchFamily="34" charset="0"/>
              </a:rPr>
              <a:t> </a:t>
            </a:r>
            <a:r>
              <a:rPr lang="it-IT" altLang="it-IT" sz="1100" dirty="0" err="1">
                <a:latin typeface="Arial" panose="020B0604020202020204" pitchFamily="34" charset="0"/>
                <a:cs typeface="Arial" panose="020B0604020202020204" pitchFamily="34" charset="0"/>
              </a:rPr>
              <a:t>Rheum</a:t>
            </a:r>
            <a:r>
              <a:rPr lang="it-IT" altLang="it-IT" sz="1100" dirty="0">
                <a:latin typeface="Arial" panose="020B0604020202020204" pitchFamily="34" charset="0"/>
                <a:cs typeface="Arial" panose="020B0604020202020204" pitchFamily="34" charset="0"/>
              </a:rPr>
              <a:t>. 2012; 64:821-5. </a:t>
            </a:r>
          </a:p>
          <a:p>
            <a:pPr algn="just" eaLnBrk="1" hangingPunct="1">
              <a:spcBef>
                <a:spcPts val="0"/>
              </a:spcBef>
              <a:buClrTx/>
              <a:buSzTx/>
              <a:buFontTx/>
              <a:buNone/>
            </a:pPr>
            <a:r>
              <a:rPr lang="en-US" altLang="it-IT" sz="1100" dirty="0">
                <a:latin typeface="Arial" panose="020B0604020202020204" pitchFamily="34" charset="0"/>
                <a:cs typeface="Arial" panose="020B0604020202020204" pitchFamily="34" charset="0"/>
              </a:rPr>
              <a:t>Smith V, et al. Ann Rheum Dis. 2012; 71:1636-9</a:t>
            </a:r>
            <a:r>
              <a:rPr lang="en-US" altLang="it-IT" sz="1100" i="1" dirty="0">
                <a:latin typeface="Arial" panose="020B0604020202020204" pitchFamily="34" charset="0"/>
                <a:cs typeface="Arial" panose="020B0604020202020204" pitchFamily="34" charset="0"/>
              </a:rPr>
              <a:t>.</a:t>
            </a:r>
          </a:p>
        </p:txBody>
      </p:sp>
      <p:pic>
        <p:nvPicPr>
          <p:cNvPr id="14" name="Picture 2" descr="C:\Users\Vanessa\Documents\manuscripten 2009\digital ulcers\2010_132431_Smith_VOOR SUBMISSION\2010_Smith_submission110310\2010-132431_Smith_Figures\Figure 1B.jpg"/>
          <p:cNvPicPr>
            <a:picLocks noChangeAspect="1" noChangeArrowheads="1"/>
          </p:cNvPicPr>
          <p:nvPr/>
        </p:nvPicPr>
        <p:blipFill>
          <a:blip r:embed="rId3"/>
          <a:srcRect t="24629"/>
          <a:stretch>
            <a:fillRect/>
          </a:stretch>
        </p:blipFill>
        <p:spPr bwMode="auto">
          <a:xfrm>
            <a:off x="8793030" y="3150613"/>
            <a:ext cx="2447925" cy="2171700"/>
          </a:xfrm>
          <a:prstGeom prst="rect">
            <a:avLst/>
          </a:prstGeom>
          <a:noFill/>
          <a:ln>
            <a:solidFill>
              <a:schemeClr val="accent5">
                <a:lumMod val="50000"/>
                <a:lumOff val="50000"/>
              </a:schemeClr>
            </a:solidFill>
          </a:ln>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88" y="3089936"/>
            <a:ext cx="4565650" cy="22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7"/>
          <p:cNvSpPr>
            <a:spLocks noChangeArrowheads="1"/>
          </p:cNvSpPr>
          <p:nvPr/>
        </p:nvSpPr>
        <p:spPr bwMode="auto">
          <a:xfrm>
            <a:off x="0" y="23813"/>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2800" dirty="0" err="1">
                <a:solidFill>
                  <a:srgbClr val="FF33CC"/>
                </a:solidFill>
              </a:rPr>
              <a:t>Videocapillaroscopia</a:t>
            </a:r>
            <a:r>
              <a:rPr lang="it-IT" altLang="it-IT" sz="2800" dirty="0">
                <a:solidFill>
                  <a:srgbClr val="FF33CC"/>
                </a:solidFill>
              </a:rPr>
              <a:t> ungueale (NVC)</a:t>
            </a:r>
            <a:endParaRPr lang="en-US" altLang="it-IT" sz="2800" dirty="0">
              <a:solidFill>
                <a:srgbClr val="FF33CC"/>
              </a:solidFill>
            </a:endParaRPr>
          </a:p>
        </p:txBody>
      </p:sp>
      <p:pic>
        <p:nvPicPr>
          <p:cNvPr id="17" name="Picture 5" descr="PDF] State of the art on nailfold capillaroscopy: a reliable diagnostic  tool and putative biomarker in rheumatology? | Semantic Scholar"/>
          <p:cNvPicPr>
            <a:picLocks noChangeAspect="1" noChangeArrowheads="1"/>
          </p:cNvPicPr>
          <p:nvPr/>
        </p:nvPicPr>
        <p:blipFill>
          <a:blip r:embed="rId5">
            <a:extLst>
              <a:ext uri="{28A0092B-C50C-407E-A947-70E740481C1C}">
                <a14:useLocalDpi xmlns:a14="http://schemas.microsoft.com/office/drawing/2010/main" val="0"/>
              </a:ext>
            </a:extLst>
          </a:blip>
          <a:srcRect l="71806" t="19543" b="54411"/>
          <a:stretch>
            <a:fillRect/>
          </a:stretch>
        </p:blipFill>
        <p:spPr bwMode="auto">
          <a:xfrm>
            <a:off x="5076369" y="3492909"/>
            <a:ext cx="2039261" cy="178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6"/>
          <p:cNvSpPr>
            <a:spLocks noChangeArrowheads="1"/>
          </p:cNvSpPr>
          <p:nvPr/>
        </p:nvSpPr>
        <p:spPr bwMode="auto">
          <a:xfrm>
            <a:off x="714375" y="5353874"/>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100" dirty="0"/>
              <a:t>Cutolo M, Smith V. State of the art on </a:t>
            </a:r>
            <a:r>
              <a:rPr lang="it-IT" altLang="it-IT" sz="1100" dirty="0" err="1"/>
              <a:t>nailfold</a:t>
            </a:r>
            <a:r>
              <a:rPr lang="it-IT" altLang="it-IT" sz="1100" dirty="0"/>
              <a:t> </a:t>
            </a:r>
            <a:r>
              <a:rPr lang="it-IT" altLang="it-IT" sz="1100" dirty="0" err="1"/>
              <a:t>capillaroscopy</a:t>
            </a:r>
            <a:r>
              <a:rPr lang="it-IT" altLang="it-IT" sz="1100" dirty="0"/>
              <a:t>: a </a:t>
            </a:r>
            <a:r>
              <a:rPr lang="it-IT" altLang="it-IT" sz="1100" dirty="0" err="1"/>
              <a:t>reliable</a:t>
            </a:r>
            <a:r>
              <a:rPr lang="it-IT" altLang="it-IT" sz="1100" dirty="0"/>
              <a:t> </a:t>
            </a:r>
            <a:r>
              <a:rPr lang="it-IT" altLang="it-IT" sz="1100" dirty="0" err="1"/>
              <a:t>diagnostic</a:t>
            </a:r>
            <a:r>
              <a:rPr lang="it-IT" altLang="it-IT" sz="1100" dirty="0"/>
              <a:t> </a:t>
            </a:r>
            <a:r>
              <a:rPr lang="it-IT" altLang="it-IT" sz="1100" dirty="0" err="1"/>
              <a:t>tool</a:t>
            </a:r>
            <a:r>
              <a:rPr lang="it-IT" altLang="it-IT" sz="1100" dirty="0"/>
              <a:t> and putative </a:t>
            </a:r>
            <a:r>
              <a:rPr lang="it-IT" altLang="it-IT" sz="1100" dirty="0" err="1"/>
              <a:t>biomarker</a:t>
            </a:r>
            <a:r>
              <a:rPr lang="it-IT" altLang="it-IT" sz="1100" dirty="0"/>
              <a:t> in </a:t>
            </a:r>
            <a:r>
              <a:rPr lang="it-IT" altLang="it-IT" sz="1100" dirty="0" err="1"/>
              <a:t>rheumatology</a:t>
            </a:r>
            <a:r>
              <a:rPr lang="it-IT" altLang="it-IT" sz="1100" dirty="0"/>
              <a:t>? </a:t>
            </a:r>
            <a:r>
              <a:rPr lang="it-IT" altLang="it-IT" sz="1100" dirty="0" err="1"/>
              <a:t>Rheumatology</a:t>
            </a:r>
            <a:r>
              <a:rPr lang="it-IT" altLang="it-IT" sz="1100" dirty="0"/>
              <a:t> (Oxford). 2013 Nov;52(11):1933-40. </a:t>
            </a:r>
            <a:endParaRPr lang="en-US" altLang="it-IT" sz="1100" dirty="0"/>
          </a:p>
        </p:txBody>
      </p:sp>
    </p:spTree>
    <p:extLst>
      <p:ext uri="{BB962C8B-B14F-4D97-AF65-F5344CB8AC3E}">
        <p14:creationId xmlns:p14="http://schemas.microsoft.com/office/powerpoint/2010/main" val="2064762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916038" y="4162425"/>
            <a:ext cx="5779737" cy="1978710"/>
          </a:xfrm>
          <a:prstGeom prst="rect">
            <a:avLst/>
          </a:prstGeom>
        </p:spPr>
      </p:pic>
      <p:pic>
        <p:nvPicPr>
          <p:cNvPr id="3" name="Immagine 2"/>
          <p:cNvPicPr>
            <a:picLocks noChangeAspect="1"/>
          </p:cNvPicPr>
          <p:nvPr/>
        </p:nvPicPr>
        <p:blipFill>
          <a:blip r:embed="rId3"/>
          <a:stretch>
            <a:fillRect/>
          </a:stretch>
        </p:blipFill>
        <p:spPr>
          <a:xfrm>
            <a:off x="6090584" y="1006474"/>
            <a:ext cx="5430646" cy="2498725"/>
          </a:xfrm>
          <a:prstGeom prst="rect">
            <a:avLst/>
          </a:prstGeom>
        </p:spPr>
      </p:pic>
      <p:grpSp>
        <p:nvGrpSpPr>
          <p:cNvPr id="7" name="Gruppo 6"/>
          <p:cNvGrpSpPr/>
          <p:nvPr/>
        </p:nvGrpSpPr>
        <p:grpSpPr>
          <a:xfrm>
            <a:off x="314325" y="3132136"/>
            <a:ext cx="5191125" cy="3602039"/>
            <a:chOff x="314325" y="3132136"/>
            <a:chExt cx="5191125" cy="3602039"/>
          </a:xfrm>
        </p:grpSpPr>
        <p:pic>
          <p:nvPicPr>
            <p:cNvPr id="4" name="Immagine 3"/>
            <p:cNvPicPr>
              <a:picLocks noChangeAspect="1"/>
            </p:cNvPicPr>
            <p:nvPr/>
          </p:nvPicPr>
          <p:blipFill>
            <a:blip r:embed="rId4"/>
            <a:stretch>
              <a:fillRect/>
            </a:stretch>
          </p:blipFill>
          <p:spPr>
            <a:xfrm>
              <a:off x="314325" y="3132136"/>
              <a:ext cx="5191125" cy="2763621"/>
            </a:xfrm>
            <a:prstGeom prst="rect">
              <a:avLst/>
            </a:prstGeom>
          </p:spPr>
        </p:pic>
        <p:pic>
          <p:nvPicPr>
            <p:cNvPr id="6" name="Immagine 5"/>
            <p:cNvPicPr>
              <a:picLocks noChangeAspect="1"/>
            </p:cNvPicPr>
            <p:nvPr/>
          </p:nvPicPr>
          <p:blipFill rotWithShape="1">
            <a:blip r:embed="rId5"/>
            <a:srcRect t="9041" b="6178"/>
            <a:stretch/>
          </p:blipFill>
          <p:spPr>
            <a:xfrm>
              <a:off x="333375" y="5705475"/>
              <a:ext cx="5172075" cy="1028700"/>
            </a:xfrm>
            <a:prstGeom prst="rect">
              <a:avLst/>
            </a:prstGeom>
          </p:spPr>
        </p:pic>
      </p:grpSp>
      <p:pic>
        <p:nvPicPr>
          <p:cNvPr id="5" name="Immagine 4"/>
          <p:cNvPicPr>
            <a:picLocks noChangeAspect="1"/>
          </p:cNvPicPr>
          <p:nvPr/>
        </p:nvPicPr>
        <p:blipFill>
          <a:blip r:embed="rId6"/>
          <a:stretch>
            <a:fillRect/>
          </a:stretch>
        </p:blipFill>
        <p:spPr>
          <a:xfrm>
            <a:off x="509588" y="742950"/>
            <a:ext cx="5132338" cy="2305050"/>
          </a:xfrm>
          <a:prstGeom prst="rect">
            <a:avLst/>
          </a:prstGeom>
        </p:spPr>
      </p:pic>
      <p:sp>
        <p:nvSpPr>
          <p:cNvPr id="8" name="Rettangolo 7"/>
          <p:cNvSpPr/>
          <p:nvPr/>
        </p:nvSpPr>
        <p:spPr>
          <a:xfrm>
            <a:off x="3507933" y="3589335"/>
            <a:ext cx="5638082" cy="369332"/>
          </a:xfrm>
          <a:prstGeom prst="rect">
            <a:avLst/>
          </a:prstGeom>
          <a:solidFill>
            <a:schemeClr val="bg1"/>
          </a:solidFill>
          <a:ln w="28575">
            <a:solidFill>
              <a:srgbClr val="FF33CC"/>
            </a:solidFill>
          </a:ln>
        </p:spPr>
        <p:txBody>
          <a:bodyPr wrap="none">
            <a:spAutoFit/>
          </a:bodyPr>
          <a:lstStyle/>
          <a:p>
            <a:r>
              <a:rPr lang="en-US" dirty="0"/>
              <a:t>In AAV common abnormalities were edema and tortuosity</a:t>
            </a:r>
            <a:endParaRPr lang="it-IT" dirty="0"/>
          </a:p>
        </p:txBody>
      </p:sp>
    </p:spTree>
    <p:extLst>
      <p:ext uri="{BB962C8B-B14F-4D97-AF65-F5344CB8AC3E}">
        <p14:creationId xmlns:p14="http://schemas.microsoft.com/office/powerpoint/2010/main" val="2769798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6290" y="135391"/>
            <a:ext cx="5588454" cy="2263756"/>
          </a:xfrm>
          <a:prstGeom prst="rect">
            <a:avLst/>
          </a:prstGeom>
        </p:spPr>
      </p:pic>
      <p:pic>
        <p:nvPicPr>
          <p:cNvPr id="3" name="Immagine 2"/>
          <p:cNvPicPr>
            <a:picLocks noChangeAspect="1"/>
          </p:cNvPicPr>
          <p:nvPr/>
        </p:nvPicPr>
        <p:blipFill rotWithShape="1">
          <a:blip r:embed="rId3"/>
          <a:srcRect l="11822" r="10330" b="60341"/>
          <a:stretch/>
        </p:blipFill>
        <p:spPr>
          <a:xfrm>
            <a:off x="5986673" y="579087"/>
            <a:ext cx="5998498" cy="2131456"/>
          </a:xfrm>
          <a:prstGeom prst="rect">
            <a:avLst/>
          </a:prstGeom>
        </p:spPr>
      </p:pic>
      <p:pic>
        <p:nvPicPr>
          <p:cNvPr id="4" name="Immagine 3"/>
          <p:cNvPicPr>
            <a:picLocks noChangeAspect="1"/>
          </p:cNvPicPr>
          <p:nvPr/>
        </p:nvPicPr>
        <p:blipFill rotWithShape="1">
          <a:blip r:embed="rId3"/>
          <a:srcRect l="2992" t="41264" r="49627"/>
          <a:stretch/>
        </p:blipFill>
        <p:spPr>
          <a:xfrm>
            <a:off x="6912193" y="2993571"/>
            <a:ext cx="4147457" cy="3586162"/>
          </a:xfrm>
          <a:prstGeom prst="rect">
            <a:avLst/>
          </a:prstGeom>
        </p:spPr>
      </p:pic>
      <p:pic>
        <p:nvPicPr>
          <p:cNvPr id="5" name="Immagine 4"/>
          <p:cNvPicPr>
            <a:picLocks noChangeAspect="1"/>
          </p:cNvPicPr>
          <p:nvPr/>
        </p:nvPicPr>
        <p:blipFill>
          <a:blip r:embed="rId4"/>
          <a:stretch>
            <a:fillRect/>
          </a:stretch>
        </p:blipFill>
        <p:spPr>
          <a:xfrm>
            <a:off x="384401" y="2925194"/>
            <a:ext cx="5915025" cy="2857500"/>
          </a:xfrm>
          <a:prstGeom prst="rect">
            <a:avLst/>
          </a:prstGeom>
        </p:spPr>
      </p:pic>
      <p:cxnSp>
        <p:nvCxnSpPr>
          <p:cNvPr id="7" name="Connettore diritto 6"/>
          <p:cNvCxnSpPr/>
          <p:nvPr/>
        </p:nvCxnSpPr>
        <p:spPr>
          <a:xfrm>
            <a:off x="1186543" y="5421086"/>
            <a:ext cx="4898571" cy="10885"/>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p:nvCxnSpPr>
        <p:spPr>
          <a:xfrm>
            <a:off x="522512" y="5573486"/>
            <a:ext cx="4898571" cy="10885"/>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 name="Connettore diritto 8"/>
          <p:cNvCxnSpPr/>
          <p:nvPr/>
        </p:nvCxnSpPr>
        <p:spPr>
          <a:xfrm>
            <a:off x="2100943" y="4528457"/>
            <a:ext cx="3984171" cy="21772"/>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a:xfrm>
            <a:off x="522512" y="4669972"/>
            <a:ext cx="2307774" cy="21772"/>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2809970" y="2618369"/>
            <a:ext cx="6096000" cy="1200329"/>
          </a:xfrm>
          <a:prstGeom prst="rect">
            <a:avLst/>
          </a:prstGeom>
          <a:solidFill>
            <a:schemeClr val="bg1"/>
          </a:solidFill>
          <a:ln w="19050">
            <a:solidFill>
              <a:srgbClr val="FF33CC"/>
            </a:solidFill>
          </a:ln>
        </p:spPr>
        <p:txBody>
          <a:bodyPr>
            <a:spAutoFit/>
          </a:bodyPr>
          <a:lstStyle/>
          <a:p>
            <a:pPr algn="just"/>
            <a:r>
              <a:rPr lang="en-US" dirty="0">
                <a:solidFill>
                  <a:srgbClr val="212121"/>
                </a:solidFill>
                <a:latin typeface="BlinkMacSystemFont"/>
              </a:rPr>
              <a:t>The difference between active phase and non-active phase in AAV patients was clearly discernible. The active phase had higher rates of </a:t>
            </a:r>
            <a:r>
              <a:rPr lang="en-US" b="1" dirty="0" err="1">
                <a:solidFill>
                  <a:srgbClr val="FF33CC"/>
                </a:solidFill>
                <a:latin typeface="BlinkMacSystemFont"/>
              </a:rPr>
              <a:t>neoangiogenesis</a:t>
            </a:r>
            <a:r>
              <a:rPr lang="en-US" b="1" dirty="0">
                <a:solidFill>
                  <a:srgbClr val="FF33CC"/>
                </a:solidFill>
                <a:latin typeface="BlinkMacSystemFont"/>
              </a:rPr>
              <a:t> and capillary loss</a:t>
            </a:r>
            <a:r>
              <a:rPr lang="en-US" dirty="0">
                <a:solidFill>
                  <a:srgbClr val="212121"/>
                </a:solidFill>
                <a:latin typeface="BlinkMacSystemFont"/>
              </a:rPr>
              <a:t> in comparison with non-active vasculitis</a:t>
            </a:r>
            <a:endParaRPr lang="it-IT" dirty="0"/>
          </a:p>
        </p:txBody>
      </p:sp>
    </p:spTree>
    <p:extLst>
      <p:ext uri="{BB962C8B-B14F-4D97-AF65-F5344CB8AC3E}">
        <p14:creationId xmlns:p14="http://schemas.microsoft.com/office/powerpoint/2010/main" val="1951130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08687" y="2571750"/>
            <a:ext cx="7772400" cy="1470025"/>
          </a:xfrm>
          <a:prstGeom prst="rect">
            <a:avLst/>
          </a:prstGeom>
          <a:ln w="28575">
            <a:solidFill>
              <a:srgbClr val="FF33CC"/>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err="1">
                <a:solidFill>
                  <a:srgbClr val="FF33CC"/>
                </a:solidFill>
              </a:rPr>
              <a:t>Capillaroscopy</a:t>
            </a:r>
            <a:r>
              <a:rPr lang="it-IT" sz="4800" b="1" dirty="0">
                <a:solidFill>
                  <a:srgbClr val="FF33CC"/>
                </a:solidFill>
              </a:rPr>
              <a:t> </a:t>
            </a:r>
            <a:br>
              <a:rPr lang="it-IT" sz="4800" b="1" dirty="0">
                <a:solidFill>
                  <a:srgbClr val="FF33CC"/>
                </a:solidFill>
              </a:rPr>
            </a:br>
            <a:r>
              <a:rPr lang="en-US" sz="4800" b="1" dirty="0">
                <a:solidFill>
                  <a:srgbClr val="FF33CC"/>
                </a:solidFill>
              </a:rPr>
              <a:t>in EGPA in our experience </a:t>
            </a:r>
            <a:endParaRPr lang="it-IT" sz="4800" b="1" dirty="0">
              <a:solidFill>
                <a:srgbClr val="FF33CC"/>
              </a:solidFill>
            </a:endParaRPr>
          </a:p>
        </p:txBody>
      </p:sp>
    </p:spTree>
    <p:extLst>
      <p:ext uri="{BB962C8B-B14F-4D97-AF65-F5344CB8AC3E}">
        <p14:creationId xmlns:p14="http://schemas.microsoft.com/office/powerpoint/2010/main" val="2910736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Google Shape;84;p16"/>
          <p:cNvSpPr txBox="1"/>
          <p:nvPr/>
        </p:nvSpPr>
        <p:spPr>
          <a:xfrm>
            <a:off x="3801740" y="1053062"/>
            <a:ext cx="4588520" cy="1498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6" tIns="121916" rIns="121916" bIns="121916">
            <a:normAutofit/>
          </a:bodyPr>
          <a:lstStyle/>
          <a:p>
            <a:pPr indent="152155" algn="ctr">
              <a:lnSpc>
                <a:spcPct val="115000"/>
              </a:lnSpc>
              <a:defRPr spc="-100">
                <a:solidFill>
                  <a:srgbClr val="585858"/>
                </a:solidFill>
                <a:latin typeface="Arial"/>
                <a:ea typeface="Arial"/>
                <a:cs typeface="Arial"/>
                <a:sym typeface="Arial"/>
              </a:defRPr>
            </a:pPr>
            <a:r>
              <a:rPr sz="2400"/>
              <a:t>Single centre</a:t>
            </a:r>
          </a:p>
          <a:p>
            <a:pPr indent="152155" algn="ctr">
              <a:lnSpc>
                <a:spcPct val="115000"/>
              </a:lnSpc>
              <a:defRPr spc="-100">
                <a:solidFill>
                  <a:srgbClr val="585858"/>
                </a:solidFill>
                <a:latin typeface="Arial"/>
                <a:ea typeface="Arial"/>
                <a:cs typeface="Arial"/>
                <a:sym typeface="Arial"/>
              </a:defRPr>
            </a:pPr>
            <a:r>
              <a:rPr sz="2400"/>
              <a:t>Retrospective case control</a:t>
            </a:r>
          </a:p>
        </p:txBody>
      </p:sp>
      <p:pic>
        <p:nvPicPr>
          <p:cNvPr id="175" name="Picture 4" descr="Picture 4"/>
          <p:cNvPicPr>
            <a:picLocks noChangeAspect="1"/>
          </p:cNvPicPr>
          <p:nvPr/>
        </p:nvPicPr>
        <p:blipFill>
          <a:blip r:embed="rId2"/>
          <a:stretch>
            <a:fillRect/>
          </a:stretch>
        </p:blipFill>
        <p:spPr>
          <a:xfrm>
            <a:off x="2753838" y="2166115"/>
            <a:ext cx="6684325" cy="3526472"/>
          </a:xfrm>
          <a:prstGeom prst="rect">
            <a:avLst/>
          </a:prstGeom>
          <a:ln w="12700">
            <a:miter lim="400000"/>
          </a:ln>
        </p:spPr>
      </p:pic>
      <p:sp>
        <p:nvSpPr>
          <p:cNvPr id="176" name="Google Shape;76;p15"/>
          <p:cNvSpPr txBox="1"/>
          <p:nvPr/>
        </p:nvSpPr>
        <p:spPr>
          <a:xfrm>
            <a:off x="324959" y="172320"/>
            <a:ext cx="11360163" cy="763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6" tIns="121916" rIns="121916" bIns="121916">
            <a:normAutofit/>
          </a:bodyPr>
          <a:lstStyle>
            <a:lvl1pPr>
              <a:defRPr sz="2500" spc="-100">
                <a:latin typeface="Arial"/>
                <a:ea typeface="Arial"/>
                <a:cs typeface="Arial"/>
                <a:sym typeface="Arial"/>
              </a:defRPr>
            </a:lvl1pPr>
          </a:lstStyle>
          <a:p>
            <a:r>
              <a:rPr sz="3333" dirty="0"/>
              <a:t>Met</a:t>
            </a:r>
            <a:r>
              <a:rPr lang="it-IT" sz="3333" dirty="0"/>
              <a:t>odi del nostro studio pilota ..</a:t>
            </a:r>
            <a:r>
              <a:rPr sz="3333" dirty="0"/>
              <a:t> </a:t>
            </a:r>
          </a:p>
        </p:txBody>
      </p:sp>
      <p:sp>
        <p:nvSpPr>
          <p:cNvPr id="3" name="CasellaDiTesto 2"/>
          <p:cNvSpPr txBox="1"/>
          <p:nvPr/>
        </p:nvSpPr>
        <p:spPr>
          <a:xfrm>
            <a:off x="8177676" y="6321288"/>
            <a:ext cx="3641894" cy="276999"/>
          </a:xfrm>
          <a:prstGeom prst="rect">
            <a:avLst/>
          </a:prstGeom>
          <a:noFill/>
        </p:spPr>
        <p:txBody>
          <a:bodyPr wrap="none" rtlCol="0">
            <a:spAutoFit/>
          </a:bodyPr>
          <a:lstStyle/>
          <a:p>
            <a:r>
              <a:rPr lang="it-IT" sz="1200" dirty="0"/>
              <a:t>Weiss V, …, </a:t>
            </a:r>
            <a:r>
              <a:rPr lang="it-IT" sz="1200" dirty="0" err="1"/>
              <a:t>Ruaro</a:t>
            </a:r>
            <a:r>
              <a:rPr lang="it-IT" sz="1200" dirty="0"/>
              <a:t> B. OJRD 2026 (In </a:t>
            </a:r>
            <a:r>
              <a:rPr lang="it-IT" sz="1200" dirty="0" err="1"/>
              <a:t>indipendent</a:t>
            </a:r>
            <a:r>
              <a:rPr lang="it-IT" sz="1200" dirty="0"/>
              <a:t> </a:t>
            </a:r>
            <a:r>
              <a:rPr lang="it-IT" sz="1200" dirty="0" err="1"/>
              <a:t>review</a:t>
            </a:r>
            <a:r>
              <a:rPr lang="it-IT" sz="1200" dirty="0"/>
              <a:t>)</a:t>
            </a:r>
          </a:p>
        </p:txBody>
      </p:sp>
    </p:spTree>
    <p:extLst>
      <p:ext uri="{BB962C8B-B14F-4D97-AF65-F5344CB8AC3E}">
        <p14:creationId xmlns:p14="http://schemas.microsoft.com/office/powerpoint/2010/main" val="196447101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Google Shape;76;p15"/>
          <p:cNvSpPr txBox="1"/>
          <p:nvPr/>
        </p:nvSpPr>
        <p:spPr>
          <a:xfrm>
            <a:off x="324961" y="172320"/>
            <a:ext cx="4421599" cy="763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6" tIns="121916" rIns="121916" bIns="121916">
            <a:normAutofit/>
          </a:bodyPr>
          <a:lstStyle>
            <a:lvl1pPr>
              <a:defRPr sz="2500" spc="-100">
                <a:latin typeface="Arial"/>
                <a:ea typeface="Arial"/>
                <a:cs typeface="Arial"/>
                <a:sym typeface="Arial"/>
              </a:defRPr>
            </a:lvl1pPr>
          </a:lstStyle>
          <a:p>
            <a:r>
              <a:rPr sz="3333" dirty="0"/>
              <a:t>R</a:t>
            </a:r>
            <a:r>
              <a:rPr lang="it-IT" sz="3333" dirty="0"/>
              <a:t>i</a:t>
            </a:r>
            <a:r>
              <a:rPr sz="3333" dirty="0" err="1"/>
              <a:t>sult</a:t>
            </a:r>
            <a:r>
              <a:rPr lang="it-IT" sz="3333" dirty="0" err="1"/>
              <a:t>ati</a:t>
            </a:r>
            <a:endParaRPr sz="3333" dirty="0"/>
          </a:p>
        </p:txBody>
      </p:sp>
      <p:grpSp>
        <p:nvGrpSpPr>
          <p:cNvPr id="7" name="Group 6">
            <a:extLst>
              <a:ext uri="{FF2B5EF4-FFF2-40B4-BE49-F238E27FC236}">
                <a16:creationId xmlns:a16="http://schemas.microsoft.com/office/drawing/2014/main" id="{1670A3E9-5891-65FB-5BC8-AEF8296A05F5}"/>
              </a:ext>
            </a:extLst>
          </p:cNvPr>
          <p:cNvGrpSpPr/>
          <p:nvPr/>
        </p:nvGrpSpPr>
        <p:grpSpPr>
          <a:xfrm>
            <a:off x="165937" y="3803036"/>
            <a:ext cx="5870552" cy="2572033"/>
            <a:chOff x="124453" y="2816882"/>
            <a:chExt cx="4402914" cy="1929025"/>
          </a:xfrm>
        </p:grpSpPr>
        <p:pic>
          <p:nvPicPr>
            <p:cNvPr id="5" name="Picture 4">
              <a:extLst>
                <a:ext uri="{FF2B5EF4-FFF2-40B4-BE49-F238E27FC236}">
                  <a16:creationId xmlns:a16="http://schemas.microsoft.com/office/drawing/2014/main" id="{A4DE73A6-1C6A-315C-38C0-E8F21E3C4A3D}"/>
                </a:ext>
              </a:extLst>
            </p:cNvPr>
            <p:cNvPicPr>
              <a:picLocks noChangeAspect="1"/>
            </p:cNvPicPr>
            <p:nvPr/>
          </p:nvPicPr>
          <p:blipFill>
            <a:blip r:embed="rId2"/>
            <a:stretch>
              <a:fillRect/>
            </a:stretch>
          </p:blipFill>
          <p:spPr>
            <a:xfrm>
              <a:off x="124453" y="2816882"/>
              <a:ext cx="4402914" cy="1929025"/>
            </a:xfrm>
            <a:prstGeom prst="rect">
              <a:avLst/>
            </a:prstGeom>
          </p:spPr>
        </p:pic>
        <p:sp>
          <p:nvSpPr>
            <p:cNvPr id="199" name="Rounded Rectangle"/>
            <p:cNvSpPr/>
            <p:nvPr/>
          </p:nvSpPr>
          <p:spPr>
            <a:xfrm>
              <a:off x="2427168" y="2927873"/>
              <a:ext cx="2052000" cy="1629839"/>
            </a:xfrm>
            <a:prstGeom prst="roundRect">
              <a:avLst>
                <a:gd name="adj" fmla="val 2714"/>
              </a:avLst>
            </a:prstGeom>
            <a:noFill/>
            <a:ln w="19080" cap="flat">
              <a:solidFill>
                <a:srgbClr val="FF8000"/>
              </a:solidFill>
              <a:prstDash val="solid"/>
              <a:round/>
            </a:ln>
            <a:effectLst>
              <a:outerShdw blurRad="38100" dist="23040" dir="5400000" rotWithShape="0">
                <a:srgbClr val="000000">
                  <a:alpha val="35000"/>
                </a:srgbClr>
              </a:outerShdw>
            </a:effectLst>
          </p:spPr>
          <p:txBody>
            <a:bodyPr wrap="square" lIns="0" tIns="0" rIns="0" bIns="0" numCol="1" anchor="ctr">
              <a:noAutofit/>
            </a:bodyPr>
            <a:lstStyle/>
            <a:p>
              <a:pPr>
                <a:defRPr spc="-1">
                  <a:latin typeface="Arial"/>
                  <a:ea typeface="Arial"/>
                  <a:cs typeface="Arial"/>
                  <a:sym typeface="Arial"/>
                </a:defRPr>
              </a:pPr>
              <a:endParaRPr sz="2400"/>
            </a:p>
          </p:txBody>
        </p:sp>
      </p:grpSp>
      <p:grpSp>
        <p:nvGrpSpPr>
          <p:cNvPr id="6" name="Group 5">
            <a:extLst>
              <a:ext uri="{FF2B5EF4-FFF2-40B4-BE49-F238E27FC236}">
                <a16:creationId xmlns:a16="http://schemas.microsoft.com/office/drawing/2014/main" id="{BAE0BE78-5190-0A1E-861F-72930EA2D28D}"/>
              </a:ext>
            </a:extLst>
          </p:cNvPr>
          <p:cNvGrpSpPr/>
          <p:nvPr/>
        </p:nvGrpSpPr>
        <p:grpSpPr>
          <a:xfrm>
            <a:off x="165937" y="1030544"/>
            <a:ext cx="5870552" cy="2591291"/>
            <a:chOff x="124453" y="719817"/>
            <a:chExt cx="4402914" cy="1943468"/>
          </a:xfrm>
        </p:grpSpPr>
        <p:pic>
          <p:nvPicPr>
            <p:cNvPr id="4" name="Picture 3">
              <a:extLst>
                <a:ext uri="{FF2B5EF4-FFF2-40B4-BE49-F238E27FC236}">
                  <a16:creationId xmlns:a16="http://schemas.microsoft.com/office/drawing/2014/main" id="{795A5BE1-10AE-D692-A3B7-1A542EE3299E}"/>
                </a:ext>
              </a:extLst>
            </p:cNvPr>
            <p:cNvPicPr>
              <a:picLocks noChangeAspect="1"/>
            </p:cNvPicPr>
            <p:nvPr/>
          </p:nvPicPr>
          <p:blipFill>
            <a:blip r:embed="rId3"/>
            <a:stretch>
              <a:fillRect/>
            </a:stretch>
          </p:blipFill>
          <p:spPr>
            <a:xfrm>
              <a:off x="130352" y="719817"/>
              <a:ext cx="4397015" cy="1772335"/>
            </a:xfrm>
            <a:prstGeom prst="rect">
              <a:avLst/>
            </a:prstGeom>
          </p:spPr>
        </p:pic>
        <p:sp>
          <p:nvSpPr>
            <p:cNvPr id="202" name="Rounded Rectangle"/>
            <p:cNvSpPr/>
            <p:nvPr/>
          </p:nvSpPr>
          <p:spPr>
            <a:xfrm>
              <a:off x="124453" y="1793656"/>
              <a:ext cx="4392000" cy="684000"/>
            </a:xfrm>
            <a:prstGeom prst="roundRect">
              <a:avLst>
                <a:gd name="adj" fmla="val 8417"/>
              </a:avLst>
            </a:prstGeom>
            <a:noFill/>
            <a:ln w="19080" cap="flat">
              <a:solidFill>
                <a:srgbClr val="FF8000"/>
              </a:solidFill>
              <a:prstDash val="solid"/>
              <a:round/>
            </a:ln>
            <a:effectLst>
              <a:outerShdw blurRad="38100" dist="23040" dir="5400000" rotWithShape="0">
                <a:srgbClr val="000000">
                  <a:alpha val="35000"/>
                </a:srgbClr>
              </a:outerShdw>
            </a:effectLst>
          </p:spPr>
          <p:txBody>
            <a:bodyPr wrap="square" lIns="0" tIns="0" rIns="0" bIns="0" numCol="1" anchor="ctr">
              <a:noAutofit/>
            </a:bodyPr>
            <a:lstStyle/>
            <a:p>
              <a:pPr>
                <a:defRPr spc="-1">
                  <a:latin typeface="Arial"/>
                  <a:ea typeface="Arial"/>
                  <a:cs typeface="Arial"/>
                  <a:sym typeface="Arial"/>
                </a:defRPr>
              </a:pPr>
              <a:endParaRPr sz="2400"/>
            </a:p>
          </p:txBody>
        </p:sp>
        <p:sp>
          <p:nvSpPr>
            <p:cNvPr id="204" name="1 Fisher’s   exact test, Pearsons’s  Chi squared test…"/>
            <p:cNvSpPr txBox="1"/>
            <p:nvPr/>
          </p:nvSpPr>
          <p:spPr>
            <a:xfrm>
              <a:off x="1381544" y="2500608"/>
              <a:ext cx="3145823" cy="1626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9999" tIns="59999" rIns="59999" bIns="59999" numCol="1" anchor="t">
              <a:spAutoFit/>
            </a:bodyPr>
            <a:lstStyle/>
            <a:p>
              <a:pPr algn="r">
                <a:defRPr sz="700" spc="-1" baseline="32800">
                  <a:solidFill>
                    <a:srgbClr val="585858"/>
                  </a:solidFill>
                  <a:latin typeface="Arial"/>
                  <a:ea typeface="Arial"/>
                  <a:cs typeface="Arial"/>
                  <a:sym typeface="Arial"/>
                </a:defRPr>
              </a:pPr>
              <a:r>
                <a:rPr sz="933" dirty="0"/>
                <a:t>1 Fisher’s exact test, Pearsons’s Chi squared test, Pairwise comparison</a:t>
              </a:r>
            </a:p>
          </p:txBody>
        </p:sp>
      </p:grpSp>
      <p:grpSp>
        <p:nvGrpSpPr>
          <p:cNvPr id="224" name="Group"/>
          <p:cNvGrpSpPr/>
          <p:nvPr/>
        </p:nvGrpSpPr>
        <p:grpSpPr>
          <a:xfrm>
            <a:off x="6079179" y="331876"/>
            <a:ext cx="6105015" cy="6189347"/>
            <a:chOff x="0" y="0"/>
            <a:chExt cx="4578759" cy="4642009"/>
          </a:xfrm>
        </p:grpSpPr>
        <p:pic>
          <p:nvPicPr>
            <p:cNvPr id="206" name="Google Shape;133;p22" descr="Google Shape;133;p22"/>
            <p:cNvPicPr>
              <a:picLocks noChangeAspect="1"/>
            </p:cNvPicPr>
            <p:nvPr/>
          </p:nvPicPr>
          <p:blipFill>
            <a:blip r:embed="rId4"/>
            <a:stretch>
              <a:fillRect/>
            </a:stretch>
          </p:blipFill>
          <p:spPr>
            <a:xfrm>
              <a:off x="96458" y="0"/>
              <a:ext cx="2200066" cy="1152002"/>
            </a:xfrm>
            <a:prstGeom prst="rect">
              <a:avLst/>
            </a:prstGeom>
            <a:ln w="12700" cap="flat">
              <a:noFill/>
              <a:miter lim="400000"/>
            </a:ln>
            <a:effectLst/>
          </p:spPr>
        </p:pic>
        <p:pic>
          <p:nvPicPr>
            <p:cNvPr id="207" name="Google Shape;135;p22" descr="Google Shape;135;p22"/>
            <p:cNvPicPr>
              <a:picLocks noChangeAspect="1"/>
            </p:cNvPicPr>
            <p:nvPr/>
          </p:nvPicPr>
          <p:blipFill>
            <a:blip r:embed="rId5"/>
            <a:stretch>
              <a:fillRect/>
            </a:stretch>
          </p:blipFill>
          <p:spPr>
            <a:xfrm>
              <a:off x="96458" y="1519687"/>
              <a:ext cx="2200066" cy="1152002"/>
            </a:xfrm>
            <a:prstGeom prst="rect">
              <a:avLst/>
            </a:prstGeom>
            <a:ln w="12700" cap="flat">
              <a:noFill/>
              <a:miter lim="400000"/>
            </a:ln>
            <a:effectLst/>
          </p:spPr>
        </p:pic>
        <p:pic>
          <p:nvPicPr>
            <p:cNvPr id="208" name="Google Shape;136;p22" descr="Google Shape;136;p22"/>
            <p:cNvPicPr>
              <a:picLocks noChangeAspect="1"/>
            </p:cNvPicPr>
            <p:nvPr/>
          </p:nvPicPr>
          <p:blipFill>
            <a:blip r:embed="rId6"/>
            <a:stretch>
              <a:fillRect/>
            </a:stretch>
          </p:blipFill>
          <p:spPr>
            <a:xfrm>
              <a:off x="96458" y="3113422"/>
              <a:ext cx="2200066" cy="1152002"/>
            </a:xfrm>
            <a:prstGeom prst="rect">
              <a:avLst/>
            </a:prstGeom>
            <a:ln w="12700" cap="flat">
              <a:noFill/>
              <a:miter lim="400000"/>
            </a:ln>
            <a:effectLst/>
          </p:spPr>
        </p:pic>
        <p:sp>
          <p:nvSpPr>
            <p:cNvPr id="209" name="Google Shape;137;p22"/>
            <p:cNvSpPr/>
            <p:nvPr/>
          </p:nvSpPr>
          <p:spPr>
            <a:xfrm>
              <a:off x="39369" y="2641498"/>
              <a:ext cx="2100414" cy="4001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6" tIns="121916" rIns="121916" bIns="121916" numCol="1" anchor="t">
              <a:spAutoFit/>
            </a:bodyPr>
            <a:lstStyle>
              <a:lvl1pPr>
                <a:defRPr sz="1400" spc="-1">
                  <a:solidFill>
                    <a:srgbClr val="585858"/>
                  </a:solidFill>
                  <a:latin typeface="Arial"/>
                  <a:ea typeface="Arial"/>
                  <a:cs typeface="Arial"/>
                  <a:sym typeface="Arial"/>
                </a:defRPr>
              </a:lvl1pPr>
            </a:lstStyle>
            <a:p>
              <a:r>
                <a:rPr sz="1867" dirty="0"/>
                <a:t>Pericapillary stippling </a:t>
              </a:r>
            </a:p>
          </p:txBody>
        </p:sp>
        <p:sp>
          <p:nvSpPr>
            <p:cNvPr id="210" name="Google Shape;138;p22"/>
            <p:cNvSpPr/>
            <p:nvPr/>
          </p:nvSpPr>
          <p:spPr>
            <a:xfrm>
              <a:off x="0" y="4241857"/>
              <a:ext cx="2339639" cy="4001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6" tIns="121916" rIns="121916" bIns="121916" numCol="1" anchor="t">
              <a:spAutoFit/>
            </a:bodyPr>
            <a:lstStyle>
              <a:lvl1pPr>
                <a:defRPr sz="1400" spc="-1">
                  <a:solidFill>
                    <a:srgbClr val="585858"/>
                  </a:solidFill>
                  <a:latin typeface="Arial"/>
                  <a:ea typeface="Arial"/>
                  <a:cs typeface="Arial"/>
                  <a:sym typeface="Arial"/>
                </a:defRPr>
              </a:lvl1pPr>
            </a:lstStyle>
            <a:p>
              <a:r>
                <a:rPr sz="1867" dirty="0"/>
                <a:t>Rolling, microhemorrhage</a:t>
              </a:r>
            </a:p>
          </p:txBody>
        </p:sp>
        <p:sp>
          <p:nvSpPr>
            <p:cNvPr id="211" name="Google Shape;142;p22"/>
            <p:cNvSpPr/>
            <p:nvPr/>
          </p:nvSpPr>
          <p:spPr>
            <a:xfrm>
              <a:off x="21120" y="1110099"/>
              <a:ext cx="1179593" cy="4001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6" tIns="121916" rIns="121916" bIns="121916" numCol="1" anchor="t">
              <a:spAutoFit/>
            </a:bodyPr>
            <a:lstStyle>
              <a:lvl1pPr>
                <a:defRPr sz="1400" spc="-1">
                  <a:solidFill>
                    <a:srgbClr val="585858"/>
                  </a:solidFill>
                  <a:latin typeface="Arial"/>
                  <a:ea typeface="Arial"/>
                  <a:cs typeface="Arial"/>
                  <a:sym typeface="Arial"/>
                </a:defRPr>
              </a:lvl1pPr>
            </a:lstStyle>
            <a:p>
              <a:r>
                <a:rPr sz="1867" dirty="0"/>
                <a:t>Normal</a:t>
              </a:r>
            </a:p>
          </p:txBody>
        </p:sp>
        <p:pic>
          <p:nvPicPr>
            <p:cNvPr id="212" name="Google Shape;122;p21" descr="Google Shape;122;p21"/>
            <p:cNvPicPr>
              <a:picLocks noChangeAspect="1"/>
            </p:cNvPicPr>
            <p:nvPr/>
          </p:nvPicPr>
          <p:blipFill>
            <a:blip r:embed="rId7"/>
            <a:srcRect b="3718"/>
            <a:stretch>
              <a:fillRect/>
            </a:stretch>
          </p:blipFill>
          <p:spPr>
            <a:xfrm>
              <a:off x="2478661" y="121"/>
              <a:ext cx="2100098" cy="1152003"/>
            </a:xfrm>
            <a:prstGeom prst="rect">
              <a:avLst/>
            </a:prstGeom>
            <a:ln w="12700" cap="flat">
              <a:noFill/>
              <a:miter lim="400000"/>
            </a:ln>
            <a:effectLst/>
          </p:spPr>
        </p:pic>
        <p:pic>
          <p:nvPicPr>
            <p:cNvPr id="213" name="Google Shape;123;p21" descr="Google Shape;123;p21"/>
            <p:cNvPicPr>
              <a:picLocks noChangeAspect="1"/>
            </p:cNvPicPr>
            <p:nvPr/>
          </p:nvPicPr>
          <p:blipFill>
            <a:blip r:embed="rId8"/>
            <a:stretch>
              <a:fillRect/>
            </a:stretch>
          </p:blipFill>
          <p:spPr>
            <a:xfrm>
              <a:off x="2478661" y="1527349"/>
              <a:ext cx="2100098" cy="1152002"/>
            </a:xfrm>
            <a:prstGeom prst="rect">
              <a:avLst/>
            </a:prstGeom>
            <a:ln w="12700" cap="flat">
              <a:noFill/>
              <a:miter lim="400000"/>
            </a:ln>
            <a:effectLst/>
          </p:spPr>
        </p:pic>
        <p:sp>
          <p:nvSpPr>
            <p:cNvPr id="214" name="Google Shape;126;p21"/>
            <p:cNvSpPr/>
            <p:nvPr/>
          </p:nvSpPr>
          <p:spPr>
            <a:xfrm>
              <a:off x="2424999" y="1117109"/>
              <a:ext cx="1979641" cy="4001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6" tIns="121916" rIns="121916" bIns="121916" numCol="1" anchor="t">
              <a:spAutoFit/>
            </a:bodyPr>
            <a:lstStyle>
              <a:lvl1pPr>
                <a:defRPr sz="1400" spc="-1">
                  <a:solidFill>
                    <a:srgbClr val="585858"/>
                  </a:solidFill>
                  <a:latin typeface="Arial"/>
                  <a:ea typeface="Arial"/>
                  <a:cs typeface="Arial"/>
                  <a:sym typeface="Arial"/>
                </a:defRPr>
              </a:lvl1pPr>
            </a:lstStyle>
            <a:p>
              <a:r>
                <a:rPr sz="1867" dirty="0"/>
                <a:t>Tortuous capillaries</a:t>
              </a:r>
            </a:p>
          </p:txBody>
        </p:sp>
        <p:sp>
          <p:nvSpPr>
            <p:cNvPr id="215" name="Google Shape;127;p21"/>
            <p:cNvSpPr/>
            <p:nvPr/>
          </p:nvSpPr>
          <p:spPr>
            <a:xfrm>
              <a:off x="2396913" y="2655369"/>
              <a:ext cx="1979641" cy="4001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6" tIns="121916" rIns="121916" bIns="121916" numCol="1" anchor="t">
              <a:spAutoFit/>
            </a:bodyPr>
            <a:lstStyle>
              <a:lvl1pPr>
                <a:defRPr sz="1400" spc="-1">
                  <a:solidFill>
                    <a:srgbClr val="585858"/>
                  </a:solidFill>
                  <a:latin typeface="Arial"/>
                  <a:ea typeface="Arial"/>
                  <a:cs typeface="Arial"/>
                  <a:sym typeface="Arial"/>
                </a:defRPr>
              </a:lvl1pPr>
            </a:lstStyle>
            <a:p>
              <a:r>
                <a:rPr sz="1867" dirty="0"/>
                <a:t>Crossed capillaries</a:t>
              </a:r>
            </a:p>
          </p:txBody>
        </p:sp>
        <p:pic>
          <p:nvPicPr>
            <p:cNvPr id="216" name="Google Shape;132;p22" descr="Google Shape;132;p22"/>
            <p:cNvPicPr>
              <a:picLocks noChangeAspect="1"/>
            </p:cNvPicPr>
            <p:nvPr/>
          </p:nvPicPr>
          <p:blipFill>
            <a:blip r:embed="rId9"/>
            <a:stretch>
              <a:fillRect/>
            </a:stretch>
          </p:blipFill>
          <p:spPr>
            <a:xfrm>
              <a:off x="2478661" y="3113422"/>
              <a:ext cx="2100098" cy="1152002"/>
            </a:xfrm>
            <a:prstGeom prst="rect">
              <a:avLst/>
            </a:prstGeom>
            <a:ln w="12700" cap="flat">
              <a:noFill/>
              <a:miter lim="400000"/>
            </a:ln>
            <a:effectLst/>
          </p:spPr>
        </p:pic>
        <p:sp>
          <p:nvSpPr>
            <p:cNvPr id="217" name="Google Shape;134;p22"/>
            <p:cNvSpPr/>
            <p:nvPr/>
          </p:nvSpPr>
          <p:spPr>
            <a:xfrm>
              <a:off x="2424998" y="4227323"/>
              <a:ext cx="1979641" cy="4001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6" tIns="121916" rIns="121916" bIns="121916" numCol="1" anchor="t">
              <a:spAutoFit/>
            </a:bodyPr>
            <a:lstStyle>
              <a:lvl1pPr>
                <a:defRPr sz="1400" spc="-1">
                  <a:solidFill>
                    <a:srgbClr val="585858"/>
                  </a:solidFill>
                  <a:latin typeface="Arial"/>
                  <a:ea typeface="Arial"/>
                  <a:cs typeface="Arial"/>
                  <a:sym typeface="Arial"/>
                </a:defRPr>
              </a:lvl1pPr>
            </a:lstStyle>
            <a:p>
              <a:r>
                <a:rPr sz="1867" dirty="0"/>
                <a:t>Angiogenesis</a:t>
              </a:r>
            </a:p>
          </p:txBody>
        </p:sp>
        <p:sp>
          <p:nvSpPr>
            <p:cNvPr id="218" name="*"/>
            <p:cNvSpPr txBox="1"/>
            <p:nvPr/>
          </p:nvSpPr>
          <p:spPr>
            <a:xfrm>
              <a:off x="3465293" y="246326"/>
              <a:ext cx="115416"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a:latin typeface="+mn-lt"/>
                  <a:ea typeface="+mn-ea"/>
                  <a:cs typeface="+mn-cs"/>
                  <a:sym typeface="Helvetica"/>
                </a:defRPr>
              </a:lvl1pPr>
            </a:lstStyle>
            <a:p>
              <a:r>
                <a:rPr sz="2400" b="1" dirty="0"/>
                <a:t>*</a:t>
              </a:r>
            </a:p>
          </p:txBody>
        </p:sp>
        <p:sp>
          <p:nvSpPr>
            <p:cNvPr id="219" name="*"/>
            <p:cNvSpPr txBox="1"/>
            <p:nvPr/>
          </p:nvSpPr>
          <p:spPr>
            <a:xfrm>
              <a:off x="3198334" y="1737999"/>
              <a:ext cx="115416"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a:latin typeface="+mn-lt"/>
                  <a:ea typeface="+mn-ea"/>
                  <a:cs typeface="+mn-cs"/>
                  <a:sym typeface="Helvetica"/>
                </a:defRPr>
              </a:lvl1pPr>
            </a:lstStyle>
            <a:p>
              <a:r>
                <a:rPr sz="2400" b="1" dirty="0"/>
                <a:t>*</a:t>
              </a:r>
            </a:p>
          </p:txBody>
        </p:sp>
        <p:sp>
          <p:nvSpPr>
            <p:cNvPr id="220" name="*"/>
            <p:cNvSpPr txBox="1"/>
            <p:nvPr/>
          </p:nvSpPr>
          <p:spPr>
            <a:xfrm>
              <a:off x="785334" y="1689693"/>
              <a:ext cx="115416"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a:latin typeface="+mn-lt"/>
                  <a:ea typeface="+mn-ea"/>
                  <a:cs typeface="+mn-cs"/>
                  <a:sym typeface="Helvetica"/>
                </a:defRPr>
              </a:lvl1pPr>
            </a:lstStyle>
            <a:p>
              <a:r>
                <a:rPr sz="2400" b="1" dirty="0"/>
                <a:t>*</a:t>
              </a:r>
            </a:p>
          </p:txBody>
        </p:sp>
        <p:sp>
          <p:nvSpPr>
            <p:cNvPr id="221" name="*"/>
            <p:cNvSpPr txBox="1"/>
            <p:nvPr/>
          </p:nvSpPr>
          <p:spPr>
            <a:xfrm>
              <a:off x="1264823" y="3355172"/>
              <a:ext cx="115416"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a:latin typeface="+mn-lt"/>
                  <a:ea typeface="+mn-ea"/>
                  <a:cs typeface="+mn-cs"/>
                  <a:sym typeface="Helvetica"/>
                </a:defRPr>
              </a:lvl1pPr>
            </a:lstStyle>
            <a:p>
              <a:r>
                <a:rPr sz="2400" b="1" dirty="0"/>
                <a:t>*</a:t>
              </a:r>
            </a:p>
          </p:txBody>
        </p:sp>
        <p:sp>
          <p:nvSpPr>
            <p:cNvPr id="222" name="*"/>
            <p:cNvSpPr txBox="1"/>
            <p:nvPr/>
          </p:nvSpPr>
          <p:spPr>
            <a:xfrm>
              <a:off x="3554193" y="3112041"/>
              <a:ext cx="115416"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a:latin typeface="+mn-lt"/>
                  <a:ea typeface="+mn-ea"/>
                  <a:cs typeface="+mn-cs"/>
                  <a:sym typeface="Helvetica"/>
                </a:defRPr>
              </a:lvl1pPr>
            </a:lstStyle>
            <a:p>
              <a:r>
                <a:rPr sz="2400" b="1" dirty="0"/>
                <a:t>*</a:t>
              </a:r>
            </a:p>
          </p:txBody>
        </p:sp>
        <p:sp>
          <p:nvSpPr>
            <p:cNvPr id="223" name="**"/>
            <p:cNvSpPr/>
            <p:nvPr/>
          </p:nvSpPr>
          <p:spPr>
            <a:xfrm>
              <a:off x="814538" y="3100290"/>
              <a:ext cx="231040" cy="2769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Helvetica"/>
                </a:defRPr>
              </a:lvl1pPr>
            </a:lstStyle>
            <a:p>
              <a:r>
                <a:rPr sz="2400" b="1" dirty="0"/>
                <a:t>**</a:t>
              </a:r>
            </a:p>
          </p:txBody>
        </p:sp>
      </p:grpSp>
      <p:sp>
        <p:nvSpPr>
          <p:cNvPr id="29" name="CasellaDiTesto 28"/>
          <p:cNvSpPr txBox="1"/>
          <p:nvPr/>
        </p:nvSpPr>
        <p:spPr>
          <a:xfrm>
            <a:off x="8335338" y="6474699"/>
            <a:ext cx="3641894" cy="276999"/>
          </a:xfrm>
          <a:prstGeom prst="rect">
            <a:avLst/>
          </a:prstGeom>
          <a:noFill/>
        </p:spPr>
        <p:txBody>
          <a:bodyPr wrap="none" rtlCol="0">
            <a:spAutoFit/>
          </a:bodyPr>
          <a:lstStyle/>
          <a:p>
            <a:r>
              <a:rPr lang="it-IT" sz="1200" dirty="0"/>
              <a:t>Weiss V, …, </a:t>
            </a:r>
            <a:r>
              <a:rPr lang="it-IT" sz="1200" dirty="0" err="1"/>
              <a:t>Ruaro</a:t>
            </a:r>
            <a:r>
              <a:rPr lang="it-IT" sz="1200" dirty="0"/>
              <a:t> B. OJRD 2026 (In </a:t>
            </a:r>
            <a:r>
              <a:rPr lang="it-IT" sz="1200" dirty="0" err="1"/>
              <a:t>indipendent</a:t>
            </a:r>
            <a:r>
              <a:rPr lang="it-IT" sz="1200" dirty="0"/>
              <a:t> </a:t>
            </a:r>
            <a:r>
              <a:rPr lang="it-IT" sz="1200" dirty="0" err="1"/>
              <a:t>review</a:t>
            </a:r>
            <a:r>
              <a:rPr lang="it-IT" sz="1200" dirty="0"/>
              <a:t>)</a:t>
            </a:r>
          </a:p>
        </p:txBody>
      </p:sp>
    </p:spTree>
    <p:extLst>
      <p:ext uri="{BB962C8B-B14F-4D97-AF65-F5344CB8AC3E}">
        <p14:creationId xmlns:p14="http://schemas.microsoft.com/office/powerpoint/2010/main" val="356661186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87686" y="1173640"/>
            <a:ext cx="6096000" cy="646331"/>
          </a:xfrm>
          <a:prstGeom prst="rect">
            <a:avLst/>
          </a:prstGeom>
          <a:ln w="19050">
            <a:solidFill>
              <a:srgbClr val="FF33CC"/>
            </a:solidFill>
          </a:ln>
        </p:spPr>
        <p:txBody>
          <a:bodyPr>
            <a:spAutoFit/>
          </a:bodyPr>
          <a:lstStyle/>
          <a:p>
            <a:pPr algn="just"/>
            <a:r>
              <a:rPr lang="en-US" dirty="0">
                <a:solidFill>
                  <a:srgbClr val="212121"/>
                </a:solidFill>
                <a:latin typeface="BlinkMacSystemFont"/>
              </a:rPr>
              <a:t>Several patients showed </a:t>
            </a:r>
            <a:r>
              <a:rPr lang="en-US" dirty="0" err="1">
                <a:solidFill>
                  <a:srgbClr val="212121"/>
                </a:solidFill>
                <a:latin typeface="BlinkMacSystemFont"/>
              </a:rPr>
              <a:t>neoangiogenesis</a:t>
            </a:r>
            <a:r>
              <a:rPr lang="en-US" dirty="0">
                <a:solidFill>
                  <a:srgbClr val="212121"/>
                </a:solidFill>
                <a:latin typeface="BlinkMacSystemFont"/>
              </a:rPr>
              <a:t>, capillary loss</a:t>
            </a:r>
          </a:p>
          <a:p>
            <a:pPr algn="just"/>
            <a:r>
              <a:rPr lang="en-US" dirty="0">
                <a:solidFill>
                  <a:srgbClr val="212121"/>
                </a:solidFill>
                <a:latin typeface="BlinkMacSystemFont"/>
              </a:rPr>
              <a:t>and </a:t>
            </a:r>
            <a:r>
              <a:rPr lang="en-US" dirty="0" err="1">
                <a:solidFill>
                  <a:srgbClr val="212121"/>
                </a:solidFill>
                <a:latin typeface="BlinkMacSystemFont"/>
              </a:rPr>
              <a:t>microhaemorrhages</a:t>
            </a:r>
            <a:r>
              <a:rPr lang="en-US" dirty="0">
                <a:solidFill>
                  <a:srgbClr val="212121"/>
                </a:solidFill>
                <a:latin typeface="BlinkMacSystemFont"/>
              </a:rPr>
              <a:t> as the most frequent findings. </a:t>
            </a:r>
            <a:endParaRPr lang="it-IT" dirty="0"/>
          </a:p>
        </p:txBody>
      </p:sp>
      <p:sp>
        <p:nvSpPr>
          <p:cNvPr id="4" name="Rectangle 2"/>
          <p:cNvSpPr txBox="1">
            <a:spLocks noChangeArrowheads="1"/>
          </p:cNvSpPr>
          <p:nvPr/>
        </p:nvSpPr>
        <p:spPr>
          <a:xfrm>
            <a:off x="7534275" y="98371"/>
            <a:ext cx="4528012" cy="873180"/>
          </a:xfrm>
          <a:prstGeom prst="rect">
            <a:avLst/>
          </a:prstGeom>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err="1">
                <a:solidFill>
                  <a:srgbClr val="FF33CC"/>
                </a:solidFill>
              </a:rPr>
              <a:t>Capillaroscopy</a:t>
            </a:r>
            <a:r>
              <a:rPr lang="it-IT" sz="3200" b="1" dirty="0">
                <a:solidFill>
                  <a:srgbClr val="FF33CC"/>
                </a:solidFill>
              </a:rPr>
              <a:t> </a:t>
            </a:r>
            <a:r>
              <a:rPr lang="en-US" sz="3200" b="1" dirty="0">
                <a:solidFill>
                  <a:srgbClr val="FF33CC"/>
                </a:solidFill>
              </a:rPr>
              <a:t>in vasculitis</a:t>
            </a:r>
            <a:endParaRPr lang="it-IT" sz="3200" b="1" dirty="0">
              <a:solidFill>
                <a:srgbClr val="FF33CC"/>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160" y="2939142"/>
            <a:ext cx="4728755" cy="3546566"/>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188" y="331469"/>
            <a:ext cx="3476897" cy="260767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7559" y="2383971"/>
            <a:ext cx="4196716" cy="2468880"/>
          </a:xfrm>
          <a:prstGeom prst="rect">
            <a:avLst/>
          </a:prstGeom>
        </p:spPr>
      </p:pic>
      <p:sp>
        <p:nvSpPr>
          <p:cNvPr id="10" name="CasellaDiTesto 9"/>
          <p:cNvSpPr txBox="1"/>
          <p:nvPr/>
        </p:nvSpPr>
        <p:spPr>
          <a:xfrm>
            <a:off x="324959" y="6093349"/>
            <a:ext cx="3649910" cy="461665"/>
          </a:xfrm>
          <a:prstGeom prst="rect">
            <a:avLst/>
          </a:prstGeom>
          <a:noFill/>
          <a:ln w="28575">
            <a:solidFill>
              <a:srgbClr val="FF33CC"/>
            </a:solidFill>
          </a:ln>
        </p:spPr>
        <p:txBody>
          <a:bodyPr wrap="none" rtlCol="0">
            <a:spAutoFit/>
          </a:bodyPr>
          <a:lstStyle/>
          <a:p>
            <a:r>
              <a:rPr lang="it-IT" sz="2400" i="1" dirty="0"/>
              <a:t>Ampliamenti della ricerca …</a:t>
            </a:r>
          </a:p>
        </p:txBody>
      </p:sp>
      <p:sp>
        <p:nvSpPr>
          <p:cNvPr id="11" name="CasellaDiTesto 10"/>
          <p:cNvSpPr txBox="1"/>
          <p:nvPr/>
        </p:nvSpPr>
        <p:spPr>
          <a:xfrm>
            <a:off x="8273091" y="6533414"/>
            <a:ext cx="3869842" cy="276999"/>
          </a:xfrm>
          <a:prstGeom prst="rect">
            <a:avLst/>
          </a:prstGeom>
          <a:noFill/>
        </p:spPr>
        <p:txBody>
          <a:bodyPr wrap="none" rtlCol="0">
            <a:spAutoFit/>
          </a:bodyPr>
          <a:lstStyle/>
          <a:p>
            <a:r>
              <a:rPr lang="it-IT" sz="1200" dirty="0"/>
              <a:t>Weiss V, …, </a:t>
            </a:r>
            <a:r>
              <a:rPr lang="it-IT" sz="1200" dirty="0" err="1"/>
              <a:t>Ruaro</a:t>
            </a:r>
            <a:r>
              <a:rPr lang="it-IT" sz="1200" dirty="0"/>
              <a:t> B. </a:t>
            </a:r>
            <a:r>
              <a:rPr lang="it-IT" sz="1200" dirty="0" err="1"/>
              <a:t>Frontiers</a:t>
            </a:r>
            <a:r>
              <a:rPr lang="it-IT" sz="1200" dirty="0"/>
              <a:t> 2026 (In </a:t>
            </a:r>
            <a:r>
              <a:rPr lang="it-IT" sz="1200" dirty="0" err="1"/>
              <a:t>indipendent</a:t>
            </a:r>
            <a:r>
              <a:rPr lang="it-IT" sz="1200" dirty="0"/>
              <a:t> </a:t>
            </a:r>
            <a:r>
              <a:rPr lang="it-IT" sz="1200" dirty="0" err="1"/>
              <a:t>review</a:t>
            </a:r>
            <a:r>
              <a:rPr lang="it-IT" sz="1200" dirty="0"/>
              <a:t>)</a:t>
            </a:r>
          </a:p>
        </p:txBody>
      </p:sp>
    </p:spTree>
    <p:extLst>
      <p:ext uri="{BB962C8B-B14F-4D97-AF65-F5344CB8AC3E}">
        <p14:creationId xmlns:p14="http://schemas.microsoft.com/office/powerpoint/2010/main" val="25415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487885" y="2396376"/>
            <a:ext cx="5279571" cy="3898288"/>
          </a:xfrm>
          <a:prstGeom prst="rect">
            <a:avLst/>
          </a:prstGeom>
        </p:spPr>
      </p:pic>
      <p:pic>
        <p:nvPicPr>
          <p:cNvPr id="3" name="Immagine 2"/>
          <p:cNvPicPr>
            <a:picLocks noChangeAspect="1"/>
          </p:cNvPicPr>
          <p:nvPr/>
        </p:nvPicPr>
        <p:blipFill>
          <a:blip r:embed="rId3"/>
          <a:stretch>
            <a:fillRect/>
          </a:stretch>
        </p:blipFill>
        <p:spPr>
          <a:xfrm>
            <a:off x="314325" y="1125992"/>
            <a:ext cx="6064704" cy="3032352"/>
          </a:xfrm>
          <a:prstGeom prst="rect">
            <a:avLst/>
          </a:prstGeom>
        </p:spPr>
      </p:pic>
      <p:sp>
        <p:nvSpPr>
          <p:cNvPr id="5" name="Rectangle 2"/>
          <p:cNvSpPr txBox="1">
            <a:spLocks noChangeArrowheads="1"/>
          </p:cNvSpPr>
          <p:nvPr/>
        </p:nvSpPr>
        <p:spPr>
          <a:xfrm>
            <a:off x="7534275" y="98371"/>
            <a:ext cx="4528012" cy="873180"/>
          </a:xfrm>
          <a:prstGeom prst="rect">
            <a:avLst/>
          </a:prstGeom>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err="1">
                <a:solidFill>
                  <a:srgbClr val="FF33CC"/>
                </a:solidFill>
              </a:rPr>
              <a:t>Capillaroscopy</a:t>
            </a:r>
            <a:r>
              <a:rPr lang="it-IT" sz="3200" b="1" dirty="0">
                <a:solidFill>
                  <a:srgbClr val="FF33CC"/>
                </a:solidFill>
              </a:rPr>
              <a:t> </a:t>
            </a:r>
            <a:r>
              <a:rPr lang="en-US" sz="3200" b="1" dirty="0">
                <a:solidFill>
                  <a:srgbClr val="FF33CC"/>
                </a:solidFill>
              </a:rPr>
              <a:t>in vasculitis</a:t>
            </a:r>
            <a:endParaRPr lang="it-IT" sz="3200" b="1" dirty="0">
              <a:solidFill>
                <a:srgbClr val="FF33CC"/>
              </a:solidFill>
            </a:endParaRPr>
          </a:p>
        </p:txBody>
      </p:sp>
      <p:sp>
        <p:nvSpPr>
          <p:cNvPr id="6" name="Rettangolo 5"/>
          <p:cNvSpPr/>
          <p:nvPr/>
        </p:nvSpPr>
        <p:spPr>
          <a:xfrm>
            <a:off x="2841172" y="3235014"/>
            <a:ext cx="6096000" cy="923330"/>
          </a:xfrm>
          <a:prstGeom prst="rect">
            <a:avLst/>
          </a:prstGeom>
          <a:solidFill>
            <a:schemeClr val="bg1"/>
          </a:solidFill>
          <a:ln w="19050">
            <a:solidFill>
              <a:srgbClr val="FF33CC"/>
            </a:solidFill>
          </a:ln>
        </p:spPr>
        <p:txBody>
          <a:bodyPr>
            <a:spAutoFit/>
          </a:bodyPr>
          <a:lstStyle/>
          <a:p>
            <a:pPr algn="just"/>
            <a:r>
              <a:rPr lang="en-US" dirty="0">
                <a:solidFill>
                  <a:srgbClr val="212121"/>
                </a:solidFill>
                <a:latin typeface="BlinkMacSystemFont"/>
              </a:rPr>
              <a:t>The </a:t>
            </a:r>
            <a:r>
              <a:rPr lang="en-US" b="1" dirty="0">
                <a:solidFill>
                  <a:srgbClr val="FF33CC"/>
                </a:solidFill>
                <a:latin typeface="BlinkMacSystemFont"/>
              </a:rPr>
              <a:t>active phase</a:t>
            </a:r>
            <a:r>
              <a:rPr lang="en-US" dirty="0">
                <a:solidFill>
                  <a:srgbClr val="212121"/>
                </a:solidFill>
                <a:latin typeface="BlinkMacSystemFont"/>
              </a:rPr>
              <a:t> showed different </a:t>
            </a:r>
            <a:r>
              <a:rPr lang="en-US" dirty="0" err="1">
                <a:solidFill>
                  <a:srgbClr val="212121"/>
                </a:solidFill>
                <a:latin typeface="BlinkMacSystemFont"/>
              </a:rPr>
              <a:t>capillaroscopy</a:t>
            </a:r>
            <a:r>
              <a:rPr lang="en-US" dirty="0">
                <a:solidFill>
                  <a:srgbClr val="212121"/>
                </a:solidFill>
                <a:latin typeface="BlinkMacSystemFont"/>
              </a:rPr>
              <a:t> alterations compared to the healthy subjects, such as and </a:t>
            </a:r>
            <a:r>
              <a:rPr lang="en-US" dirty="0">
                <a:solidFill>
                  <a:srgbClr val="FF33CC"/>
                </a:solidFill>
                <a:latin typeface="BlinkMacSystemFont"/>
              </a:rPr>
              <a:t>bushy and enlarged capillaries </a:t>
            </a:r>
            <a:endParaRPr lang="it-IT" dirty="0">
              <a:solidFill>
                <a:srgbClr val="FF33CC"/>
              </a:solidFill>
            </a:endParaRPr>
          </a:p>
        </p:txBody>
      </p:sp>
      <p:sp>
        <p:nvSpPr>
          <p:cNvPr id="8" name="CasellaDiTesto 7"/>
          <p:cNvSpPr txBox="1"/>
          <p:nvPr/>
        </p:nvSpPr>
        <p:spPr>
          <a:xfrm>
            <a:off x="8273091" y="6533414"/>
            <a:ext cx="3869842" cy="276999"/>
          </a:xfrm>
          <a:prstGeom prst="rect">
            <a:avLst/>
          </a:prstGeom>
          <a:noFill/>
        </p:spPr>
        <p:txBody>
          <a:bodyPr wrap="none" rtlCol="0">
            <a:spAutoFit/>
          </a:bodyPr>
          <a:lstStyle/>
          <a:p>
            <a:r>
              <a:rPr lang="it-IT" sz="1200" dirty="0"/>
              <a:t>Weiss V, …, </a:t>
            </a:r>
            <a:r>
              <a:rPr lang="it-IT" sz="1200" dirty="0" err="1"/>
              <a:t>Ruaro</a:t>
            </a:r>
            <a:r>
              <a:rPr lang="it-IT" sz="1200" dirty="0"/>
              <a:t> B. </a:t>
            </a:r>
            <a:r>
              <a:rPr lang="it-IT" sz="1200" dirty="0" err="1"/>
              <a:t>Frontiers</a:t>
            </a:r>
            <a:r>
              <a:rPr lang="it-IT" sz="1200" dirty="0"/>
              <a:t> 2026 (In </a:t>
            </a:r>
            <a:r>
              <a:rPr lang="it-IT" sz="1200" dirty="0" err="1"/>
              <a:t>indipendent</a:t>
            </a:r>
            <a:r>
              <a:rPr lang="it-IT" sz="1200" dirty="0"/>
              <a:t> </a:t>
            </a:r>
            <a:r>
              <a:rPr lang="it-IT" sz="1200" dirty="0" err="1"/>
              <a:t>review</a:t>
            </a:r>
            <a:r>
              <a:rPr lang="it-IT" sz="1200" dirty="0"/>
              <a:t>)</a:t>
            </a:r>
          </a:p>
        </p:txBody>
      </p:sp>
    </p:spTree>
    <p:extLst>
      <p:ext uri="{BB962C8B-B14F-4D97-AF65-F5344CB8AC3E}">
        <p14:creationId xmlns:p14="http://schemas.microsoft.com/office/powerpoint/2010/main" val="3183051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534275" y="98371"/>
            <a:ext cx="4528012" cy="873180"/>
          </a:xfrm>
          <a:prstGeom prst="rect">
            <a:avLst/>
          </a:prstGeom>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err="1">
                <a:solidFill>
                  <a:srgbClr val="FF33CC"/>
                </a:solidFill>
              </a:rPr>
              <a:t>Capillaroscopy</a:t>
            </a:r>
            <a:r>
              <a:rPr lang="it-IT" sz="3200" b="1" dirty="0">
                <a:solidFill>
                  <a:srgbClr val="FF33CC"/>
                </a:solidFill>
              </a:rPr>
              <a:t> </a:t>
            </a:r>
            <a:r>
              <a:rPr lang="en-US" sz="3200" b="1" dirty="0">
                <a:solidFill>
                  <a:srgbClr val="FF33CC"/>
                </a:solidFill>
              </a:rPr>
              <a:t>in vasculitis</a:t>
            </a:r>
            <a:endParaRPr lang="it-IT" sz="3200" b="1" dirty="0">
              <a:solidFill>
                <a:srgbClr val="FF33CC"/>
              </a:solidFill>
            </a:endParaRP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2032"/>
          <a:stretch/>
        </p:blipFill>
        <p:spPr>
          <a:xfrm>
            <a:off x="380999" y="176349"/>
            <a:ext cx="3672841" cy="2811780"/>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075" y="814605"/>
            <a:ext cx="3955869" cy="2966902"/>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315" y="3825343"/>
            <a:ext cx="3679521" cy="2759641"/>
          </a:xfrm>
          <a:prstGeom prst="rect">
            <a:avLst/>
          </a:prstGeom>
        </p:spPr>
      </p:pic>
      <p:pic>
        <p:nvPicPr>
          <p:cNvPr id="7" name="Immagine 6"/>
          <p:cNvPicPr>
            <a:picLocks noChangeAspect="1"/>
          </p:cNvPicPr>
          <p:nvPr/>
        </p:nvPicPr>
        <p:blipFill rotWithShape="1">
          <a:blip r:embed="rId5" cstate="print">
            <a:extLst>
              <a:ext uri="{28A0092B-C50C-407E-A947-70E740481C1C}">
                <a14:useLocalDpi xmlns:a14="http://schemas.microsoft.com/office/drawing/2010/main" val="0"/>
              </a:ext>
            </a:extLst>
          </a:blip>
          <a:srcRect t="13728"/>
          <a:stretch/>
        </p:blipFill>
        <p:spPr>
          <a:xfrm>
            <a:off x="7319101" y="3542599"/>
            <a:ext cx="4342769" cy="2809955"/>
          </a:xfrm>
          <a:prstGeom prst="rect">
            <a:avLst/>
          </a:prstGeom>
        </p:spPr>
      </p:pic>
      <p:sp>
        <p:nvSpPr>
          <p:cNvPr id="2" name="Rettangolo 1"/>
          <p:cNvSpPr/>
          <p:nvPr/>
        </p:nvSpPr>
        <p:spPr>
          <a:xfrm>
            <a:off x="2995027" y="2747397"/>
            <a:ext cx="6096000" cy="1754326"/>
          </a:xfrm>
          <a:prstGeom prst="rect">
            <a:avLst/>
          </a:prstGeom>
          <a:solidFill>
            <a:schemeClr val="bg1"/>
          </a:solidFill>
          <a:ln w="19050">
            <a:solidFill>
              <a:srgbClr val="FF33CC"/>
            </a:solidFill>
          </a:ln>
        </p:spPr>
        <p:txBody>
          <a:bodyPr>
            <a:spAutoFit/>
          </a:bodyPr>
          <a:lstStyle/>
          <a:p>
            <a:pPr algn="just"/>
            <a:r>
              <a:rPr lang="en-US" dirty="0">
                <a:solidFill>
                  <a:srgbClr val="212121"/>
                </a:solidFill>
                <a:latin typeface="BlinkMacSystemFont"/>
              </a:rPr>
              <a:t>Furthermore, the difference between active phase and non-active phase in AAV patients was clearly discernible. The </a:t>
            </a:r>
            <a:r>
              <a:rPr lang="en-US" b="1" dirty="0">
                <a:solidFill>
                  <a:srgbClr val="FF33CC"/>
                </a:solidFill>
                <a:latin typeface="BlinkMacSystemFont"/>
              </a:rPr>
              <a:t>non-active</a:t>
            </a:r>
            <a:r>
              <a:rPr lang="en-US" dirty="0">
                <a:solidFill>
                  <a:srgbClr val="FF33CC"/>
                </a:solidFill>
                <a:latin typeface="BlinkMacSystemFont"/>
              </a:rPr>
              <a:t> phase</a:t>
            </a:r>
            <a:r>
              <a:rPr lang="en-US" dirty="0">
                <a:solidFill>
                  <a:srgbClr val="212121"/>
                </a:solidFill>
                <a:latin typeface="BlinkMacSystemFont"/>
              </a:rPr>
              <a:t> showed </a:t>
            </a:r>
            <a:r>
              <a:rPr lang="en-US" b="1" dirty="0">
                <a:solidFill>
                  <a:srgbClr val="FF33CC"/>
                </a:solidFill>
                <a:latin typeface="BlinkMacSystemFont"/>
              </a:rPr>
              <a:t>similar</a:t>
            </a:r>
            <a:r>
              <a:rPr lang="en-US" dirty="0">
                <a:solidFill>
                  <a:srgbClr val="212121"/>
                </a:solidFill>
                <a:latin typeface="BlinkMacSystemFont"/>
              </a:rPr>
              <a:t> rates of </a:t>
            </a:r>
            <a:r>
              <a:rPr lang="en-US" dirty="0" err="1">
                <a:solidFill>
                  <a:srgbClr val="212121"/>
                </a:solidFill>
                <a:latin typeface="BlinkMacSystemFont"/>
              </a:rPr>
              <a:t>capillaroscopy</a:t>
            </a:r>
            <a:r>
              <a:rPr lang="en-US" dirty="0">
                <a:solidFill>
                  <a:srgbClr val="212121"/>
                </a:solidFill>
                <a:latin typeface="BlinkMacSystemFont"/>
              </a:rPr>
              <a:t> alterations compared to the </a:t>
            </a:r>
            <a:r>
              <a:rPr lang="en-US" b="1" dirty="0">
                <a:solidFill>
                  <a:srgbClr val="FF33CC"/>
                </a:solidFill>
                <a:latin typeface="BlinkMacSystemFont"/>
              </a:rPr>
              <a:t>healthy subjects</a:t>
            </a:r>
            <a:r>
              <a:rPr lang="en-US" dirty="0">
                <a:solidFill>
                  <a:srgbClr val="212121"/>
                </a:solidFill>
                <a:latin typeface="BlinkMacSystemFont"/>
              </a:rPr>
              <a:t>, but the active phase had higher rates in almost all common abnormalities instead.</a:t>
            </a:r>
            <a:endParaRPr lang="it-IT" dirty="0"/>
          </a:p>
        </p:txBody>
      </p:sp>
      <p:sp>
        <p:nvSpPr>
          <p:cNvPr id="8" name="CasellaDiTesto 7"/>
          <p:cNvSpPr txBox="1"/>
          <p:nvPr/>
        </p:nvSpPr>
        <p:spPr>
          <a:xfrm>
            <a:off x="8273091" y="6533414"/>
            <a:ext cx="3869842" cy="276999"/>
          </a:xfrm>
          <a:prstGeom prst="rect">
            <a:avLst/>
          </a:prstGeom>
          <a:noFill/>
        </p:spPr>
        <p:txBody>
          <a:bodyPr wrap="none" rtlCol="0">
            <a:spAutoFit/>
          </a:bodyPr>
          <a:lstStyle/>
          <a:p>
            <a:r>
              <a:rPr lang="it-IT" sz="1200" dirty="0"/>
              <a:t>Weiss V, …, </a:t>
            </a:r>
            <a:r>
              <a:rPr lang="it-IT" sz="1200" dirty="0" err="1"/>
              <a:t>Ruaro</a:t>
            </a:r>
            <a:r>
              <a:rPr lang="it-IT" sz="1200" dirty="0"/>
              <a:t> B. </a:t>
            </a:r>
            <a:r>
              <a:rPr lang="it-IT" sz="1200" dirty="0" err="1"/>
              <a:t>Frontiers</a:t>
            </a:r>
            <a:r>
              <a:rPr lang="it-IT" sz="1200" dirty="0"/>
              <a:t> 2026 (In </a:t>
            </a:r>
            <a:r>
              <a:rPr lang="it-IT" sz="1200" dirty="0" err="1"/>
              <a:t>indipendent</a:t>
            </a:r>
            <a:r>
              <a:rPr lang="it-IT" sz="1200" dirty="0"/>
              <a:t> </a:t>
            </a:r>
            <a:r>
              <a:rPr lang="it-IT" sz="1200" dirty="0" err="1"/>
              <a:t>review</a:t>
            </a:r>
            <a:r>
              <a:rPr lang="it-IT" sz="1200" dirty="0"/>
              <a:t>)</a:t>
            </a:r>
          </a:p>
        </p:txBody>
      </p:sp>
    </p:spTree>
    <p:extLst>
      <p:ext uri="{BB962C8B-B14F-4D97-AF65-F5344CB8AC3E}">
        <p14:creationId xmlns:p14="http://schemas.microsoft.com/office/powerpoint/2010/main" val="670247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1. Nell’asma grave la presenza di alterazioni vascolari supporta il concetto che l’infiammazione cronica possa esercitare effetti sistemici endoteliali.…"/>
          <p:cNvSpPr txBox="1">
            <a:spLocks noGrp="1"/>
          </p:cNvSpPr>
          <p:nvPr>
            <p:ph type="body" idx="1"/>
          </p:nvPr>
        </p:nvSpPr>
        <p:spPr>
          <a:xfrm>
            <a:off x="525058" y="1130371"/>
            <a:ext cx="11141885" cy="5412749"/>
          </a:xfrm>
          <a:prstGeom prst="rect">
            <a:avLst/>
          </a:prstGeom>
        </p:spPr>
        <p:txBody>
          <a:bodyPr vert="horz" lIns="121916" tIns="121916" rIns="121916" bIns="121916" rtlCol="0" anchor="t">
            <a:normAutofit/>
          </a:bodyPr>
          <a:lstStyle/>
          <a:p>
            <a:pPr marL="239994" indent="-239994" defTabSz="1072869">
              <a:spcAft>
                <a:spcPts val="1600"/>
              </a:spcAft>
              <a:buFont typeface="+mj-lt"/>
              <a:buAutoNum type="arabicPeriod"/>
              <a:defRPr sz="1584" spc="-113">
                <a:solidFill>
                  <a:srgbClr val="585858"/>
                </a:solidFill>
                <a:latin typeface="Arial"/>
                <a:ea typeface="Arial"/>
                <a:cs typeface="Arial"/>
                <a:sym typeface="Arial"/>
              </a:defRPr>
            </a:pPr>
            <a:r>
              <a:rPr lang="it-IT" b="1" spc="27" dirty="0"/>
              <a:t>NVC rivela alterazioni microvascolari caratteristiche</a:t>
            </a:r>
            <a:r>
              <a:rPr lang="it-IT" spc="27" dirty="0"/>
              <a:t> </a:t>
            </a:r>
            <a:r>
              <a:rPr lang="it-IT" b="1" spc="27" dirty="0" err="1"/>
              <a:t>nel’EGPA</a:t>
            </a:r>
            <a:r>
              <a:rPr lang="it-IT" spc="27" dirty="0"/>
              <a:t> - </a:t>
            </a:r>
            <a:r>
              <a:rPr lang="it-IT" spc="27" dirty="0" err="1"/>
              <a:t>pericapillary</a:t>
            </a:r>
            <a:r>
              <a:rPr lang="it-IT" spc="27" dirty="0"/>
              <a:t> </a:t>
            </a:r>
            <a:r>
              <a:rPr lang="it-IT" spc="27" dirty="0" err="1"/>
              <a:t>stippling</a:t>
            </a:r>
            <a:r>
              <a:rPr lang="it-IT" spc="27" dirty="0"/>
              <a:t>, </a:t>
            </a:r>
            <a:r>
              <a:rPr lang="it-IT" spc="27" dirty="0" err="1"/>
              <a:t>rolling</a:t>
            </a:r>
            <a:r>
              <a:rPr lang="it-IT" spc="27" dirty="0"/>
              <a:t>,  apice rovesciato e microemorragie - reperti che appaiono specifici per l’EGPA e assenti nell’asma grave e negli individui sani</a:t>
            </a:r>
          </a:p>
          <a:p>
            <a:pPr marL="239994" indent="-239994" defTabSz="1072869">
              <a:spcAft>
                <a:spcPts val="1600"/>
              </a:spcAft>
              <a:buFont typeface="+mj-lt"/>
              <a:buAutoNum type="arabicPeriod"/>
              <a:defRPr sz="1584" spc="-113">
                <a:solidFill>
                  <a:srgbClr val="585858"/>
                </a:solidFill>
                <a:latin typeface="Arial"/>
                <a:ea typeface="Arial"/>
                <a:cs typeface="Arial"/>
                <a:sym typeface="Arial"/>
              </a:defRPr>
            </a:pPr>
            <a:r>
              <a:rPr lang="it-IT" spc="27" dirty="0" err="1"/>
              <a:t>Capillaroscopia</a:t>
            </a:r>
            <a:r>
              <a:rPr lang="it-IT" spc="27" dirty="0"/>
              <a:t> possa rappresentare </a:t>
            </a:r>
            <a:r>
              <a:rPr lang="it-IT" b="1" spc="27" dirty="0"/>
              <a:t>uno strumento aggiuntivo </a:t>
            </a:r>
            <a:r>
              <a:rPr lang="it-IT" spc="27" dirty="0"/>
              <a:t>per</a:t>
            </a:r>
            <a:r>
              <a:rPr lang="it-IT" b="1" spc="27" dirty="0"/>
              <a:t> </a:t>
            </a:r>
            <a:r>
              <a:rPr lang="it-IT" spc="27" dirty="0"/>
              <a:t>il rilevamento della microangiopatia </a:t>
            </a:r>
            <a:r>
              <a:rPr lang="it-IT" spc="27" dirty="0" err="1"/>
              <a:t>vasculitica</a:t>
            </a:r>
            <a:endParaRPr lang="it-IT" spc="27" dirty="0"/>
          </a:p>
          <a:p>
            <a:pPr defTabSz="1072869">
              <a:defRPr sz="1584" spc="-113">
                <a:solidFill>
                  <a:srgbClr val="585858"/>
                </a:solidFill>
                <a:latin typeface="Arial"/>
                <a:ea typeface="Arial"/>
                <a:cs typeface="Arial"/>
                <a:sym typeface="Arial"/>
              </a:defRPr>
            </a:pPr>
            <a:r>
              <a:rPr lang="it-IT" b="1" spc="27" dirty="0"/>
              <a:t>Limitazioni</a:t>
            </a:r>
          </a:p>
          <a:p>
            <a:pPr marL="239994" indent="-239994" defTabSz="1072869">
              <a:spcAft>
                <a:spcPts val="1600"/>
              </a:spcAft>
              <a:buFont typeface="+mj-lt"/>
              <a:buAutoNum type="arabicPeriod"/>
              <a:defRPr sz="1584" spc="-113">
                <a:solidFill>
                  <a:srgbClr val="585858"/>
                </a:solidFill>
                <a:latin typeface="Arial"/>
                <a:ea typeface="Arial"/>
                <a:cs typeface="Arial"/>
                <a:sym typeface="Arial"/>
              </a:defRPr>
            </a:pPr>
            <a:r>
              <a:rPr lang="it-IT" spc="27" dirty="0"/>
              <a:t> Campione limitato </a:t>
            </a:r>
          </a:p>
          <a:p>
            <a:pPr marL="239994" indent="-239994" defTabSz="1072869">
              <a:spcAft>
                <a:spcPts val="1600"/>
              </a:spcAft>
              <a:buFont typeface="+mj-lt"/>
              <a:buAutoNum type="arabicPeriod"/>
              <a:defRPr sz="1584" spc="-113">
                <a:solidFill>
                  <a:srgbClr val="585858"/>
                </a:solidFill>
                <a:latin typeface="Arial"/>
                <a:ea typeface="Arial"/>
                <a:cs typeface="Arial"/>
                <a:sym typeface="Arial"/>
              </a:defRPr>
            </a:pPr>
            <a:r>
              <a:rPr lang="it-IT" spc="27" dirty="0"/>
              <a:t> Trattamento sistemico</a:t>
            </a:r>
          </a:p>
          <a:p>
            <a:pPr defTabSz="1072869">
              <a:defRPr sz="1584" spc="-113">
                <a:solidFill>
                  <a:srgbClr val="585858"/>
                </a:solidFill>
                <a:latin typeface="Arial"/>
                <a:ea typeface="Arial"/>
                <a:cs typeface="Arial"/>
                <a:sym typeface="Arial"/>
              </a:defRPr>
            </a:pPr>
            <a:r>
              <a:rPr lang="it-IT" b="1" spc="27" dirty="0"/>
              <a:t>Studi futuri</a:t>
            </a:r>
          </a:p>
          <a:p>
            <a:pPr defTabSz="1072869">
              <a:defRPr sz="1584" spc="-113">
                <a:solidFill>
                  <a:srgbClr val="585858"/>
                </a:solidFill>
                <a:latin typeface="Arial"/>
                <a:ea typeface="Arial"/>
                <a:cs typeface="Arial"/>
                <a:sym typeface="Arial"/>
              </a:defRPr>
            </a:pPr>
            <a:r>
              <a:rPr lang="it-IT" spc="27" dirty="0"/>
              <a:t>Valutare la </a:t>
            </a:r>
            <a:r>
              <a:rPr lang="it-IT" b="1" spc="27" dirty="0"/>
              <a:t>relazione tra i reperti della NVC, l’attività clinica e la risposta al trattamento</a:t>
            </a:r>
          </a:p>
          <a:p>
            <a:pPr defTabSz="1072869">
              <a:defRPr sz="1584" spc="-113">
                <a:solidFill>
                  <a:srgbClr val="585858"/>
                </a:solidFill>
                <a:latin typeface="Arial"/>
                <a:ea typeface="Arial"/>
                <a:cs typeface="Arial"/>
                <a:sym typeface="Arial"/>
              </a:defRPr>
            </a:pPr>
            <a:r>
              <a:rPr lang="it-IT" spc="27" dirty="0"/>
              <a:t>Determinare </a:t>
            </a:r>
            <a:r>
              <a:rPr lang="it-IT" b="1" spc="27" dirty="0"/>
              <a:t>se tali pattern morfologici possano funzionare come marcatori non invasivi </a:t>
            </a:r>
            <a:r>
              <a:rPr lang="it-IT" spc="27" dirty="0"/>
              <a:t>in vasculite</a:t>
            </a:r>
          </a:p>
        </p:txBody>
      </p:sp>
      <p:sp>
        <p:nvSpPr>
          <p:cNvPr id="2" name="Google Shape;76;p15">
            <a:extLst>
              <a:ext uri="{FF2B5EF4-FFF2-40B4-BE49-F238E27FC236}">
                <a16:creationId xmlns:a16="http://schemas.microsoft.com/office/drawing/2014/main" id="{7F0F91BC-8A48-1DEC-AD2C-03F7A6067280}"/>
              </a:ext>
            </a:extLst>
          </p:cNvPr>
          <p:cNvSpPr txBox="1"/>
          <p:nvPr/>
        </p:nvSpPr>
        <p:spPr>
          <a:xfrm>
            <a:off x="324961" y="172320"/>
            <a:ext cx="4421599" cy="763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6" tIns="121916" rIns="121916" bIns="121916">
            <a:normAutofit/>
          </a:bodyPr>
          <a:lstStyle>
            <a:lvl1pPr>
              <a:defRPr sz="2500" spc="-100">
                <a:latin typeface="Arial"/>
                <a:ea typeface="Arial"/>
                <a:cs typeface="Arial"/>
                <a:sym typeface="Arial"/>
              </a:defRPr>
            </a:lvl1pPr>
          </a:lstStyle>
          <a:p>
            <a:r>
              <a:rPr lang="it-IT" sz="3333" dirty="0"/>
              <a:t>In sintesi …</a:t>
            </a:r>
            <a:endParaRPr sz="3333" dirty="0"/>
          </a:p>
        </p:txBody>
      </p:sp>
    </p:spTree>
    <p:extLst>
      <p:ext uri="{BB962C8B-B14F-4D97-AF65-F5344CB8AC3E}">
        <p14:creationId xmlns:p14="http://schemas.microsoft.com/office/powerpoint/2010/main" val="14495928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42875"/>
            <a:ext cx="12192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solidFill>
                  <a:srgbClr val="00B050"/>
                </a:solidFill>
                <a:latin typeface="Arial" pitchFamily="34" charset="0"/>
              </a:rPr>
              <a:t>Take home messages</a:t>
            </a:r>
          </a:p>
        </p:txBody>
      </p:sp>
      <p:sp>
        <p:nvSpPr>
          <p:cNvPr id="4" name="Sottotitolo 2"/>
          <p:cNvSpPr txBox="1">
            <a:spLocks/>
          </p:cNvSpPr>
          <p:nvPr/>
        </p:nvSpPr>
        <p:spPr>
          <a:xfrm>
            <a:off x="1268186" y="1614594"/>
            <a:ext cx="9655628" cy="4237566"/>
          </a:xfrm>
          <a:prstGeom prst="rect">
            <a:avLst/>
          </a:prstGeom>
        </p:spPr>
        <p:txBody>
          <a:bodyPr/>
          <a:lstStyle/>
          <a:p>
            <a:pPr>
              <a:spcBef>
                <a:spcPct val="20000"/>
              </a:spcBef>
              <a:buFontTx/>
              <a:buChar char="-"/>
              <a:defRPr/>
            </a:pPr>
            <a:r>
              <a:rPr lang="it-IT" b="1" dirty="0">
                <a:ea typeface="Calibri" pitchFamily="34" charset="0"/>
                <a:cs typeface="Arial" panose="020B0604020202020204" pitchFamily="34" charset="0"/>
              </a:rPr>
              <a:t> L’NVC è uno strumento fondamentale per valutare i pazienti con RP</a:t>
            </a:r>
          </a:p>
          <a:p>
            <a:pPr>
              <a:spcBef>
                <a:spcPct val="20000"/>
              </a:spcBef>
              <a:defRPr/>
            </a:pPr>
            <a:endParaRPr lang="it-IT" b="1" dirty="0">
              <a:ea typeface="Calibri" pitchFamily="34" charset="0"/>
              <a:cs typeface="Arial" panose="020B0604020202020204" pitchFamily="34" charset="0"/>
            </a:endParaRPr>
          </a:p>
          <a:p>
            <a:pPr>
              <a:spcBef>
                <a:spcPct val="20000"/>
              </a:spcBef>
              <a:buFontTx/>
              <a:buChar char="-"/>
              <a:defRPr/>
            </a:pPr>
            <a:r>
              <a:rPr lang="it-IT" b="1" dirty="0">
                <a:ea typeface="Calibri" pitchFamily="34" charset="0"/>
                <a:cs typeface="Arial" panose="020B0604020202020204" pitchFamily="34" charset="0"/>
              </a:rPr>
              <a:t> L’NVC può predire una grave </a:t>
            </a:r>
            <a:r>
              <a:rPr lang="it-IT" b="1" dirty="0" err="1">
                <a:ea typeface="Calibri" pitchFamily="34" charset="0"/>
                <a:cs typeface="Arial" panose="020B0604020202020204" pitchFamily="34" charset="0"/>
              </a:rPr>
              <a:t>vasculopatia</a:t>
            </a:r>
            <a:r>
              <a:rPr lang="it-IT" b="1" dirty="0">
                <a:ea typeface="Calibri" pitchFamily="34" charset="0"/>
                <a:cs typeface="Arial" panose="020B0604020202020204" pitchFamily="34" charset="0"/>
              </a:rPr>
              <a:t> periferica e il coinvolgimento viscerale in diverse malattie come la </a:t>
            </a:r>
            <a:r>
              <a:rPr lang="it-IT" b="1" dirty="0" err="1">
                <a:ea typeface="Calibri" pitchFamily="34" charset="0"/>
                <a:cs typeface="Arial" panose="020B0604020202020204" pitchFamily="34" charset="0"/>
              </a:rPr>
              <a:t>SSc</a:t>
            </a:r>
            <a:endParaRPr lang="it-IT" b="1" dirty="0">
              <a:ea typeface="Calibri" pitchFamily="34" charset="0"/>
              <a:cs typeface="Arial" panose="020B0604020202020204" pitchFamily="34" charset="0"/>
            </a:endParaRPr>
          </a:p>
          <a:p>
            <a:pPr>
              <a:spcBef>
                <a:spcPct val="20000"/>
              </a:spcBef>
              <a:defRPr/>
            </a:pPr>
            <a:endParaRPr lang="it-IT" b="1" dirty="0">
              <a:ea typeface="Calibri" pitchFamily="34" charset="0"/>
              <a:cs typeface="Arial" panose="020B0604020202020204" pitchFamily="34" charset="0"/>
            </a:endParaRPr>
          </a:p>
          <a:p>
            <a:pPr>
              <a:spcBef>
                <a:spcPct val="20000"/>
              </a:spcBef>
              <a:buFontTx/>
              <a:buChar char="-"/>
              <a:defRPr/>
            </a:pPr>
            <a:r>
              <a:rPr lang="it-IT" b="1" dirty="0">
                <a:ea typeface="Calibri" pitchFamily="34" charset="0"/>
                <a:cs typeface="Arial" panose="020B0604020202020204" pitchFamily="34" charset="0"/>
              </a:rPr>
              <a:t> L’NVC può essere di supporto nel guidare la risposta ai trattamenti nelle connettiviti</a:t>
            </a:r>
          </a:p>
          <a:p>
            <a:pPr>
              <a:spcBef>
                <a:spcPct val="20000"/>
              </a:spcBef>
              <a:defRPr/>
            </a:pPr>
            <a:endParaRPr lang="it-IT" b="1" dirty="0">
              <a:ea typeface="Calibri" pitchFamily="34" charset="0"/>
              <a:cs typeface="Arial" panose="020B0604020202020204" pitchFamily="34" charset="0"/>
            </a:endParaRPr>
          </a:p>
          <a:p>
            <a:pPr>
              <a:spcBef>
                <a:spcPct val="20000"/>
              </a:spcBef>
              <a:buFontTx/>
              <a:buChar char="-"/>
              <a:defRPr/>
            </a:pPr>
            <a:r>
              <a:rPr lang="it-IT" b="1" dirty="0">
                <a:ea typeface="Calibri" pitchFamily="34" charset="0"/>
                <a:cs typeface="Arial" panose="020B0604020202020204" pitchFamily="34" charset="0"/>
              </a:rPr>
              <a:t> L’ </a:t>
            </a:r>
            <a:r>
              <a:rPr lang="it-IT" b="1" spc="27" dirty="0"/>
              <a:t>NVC rivela alterazioni </a:t>
            </a:r>
            <a:r>
              <a:rPr lang="it-IT" b="1" spc="27" dirty="0" err="1"/>
              <a:t>microvascolari</a:t>
            </a:r>
            <a:r>
              <a:rPr lang="it-IT" b="1" spc="27" dirty="0"/>
              <a:t> caratteristiche</a:t>
            </a:r>
            <a:r>
              <a:rPr lang="it-IT" spc="27" dirty="0"/>
              <a:t> </a:t>
            </a:r>
            <a:r>
              <a:rPr lang="it-IT" b="1" spc="27" dirty="0" err="1"/>
              <a:t>nel’EGPA</a:t>
            </a:r>
            <a:r>
              <a:rPr lang="it-IT" spc="27" dirty="0"/>
              <a:t> - </a:t>
            </a:r>
            <a:r>
              <a:rPr lang="it-IT" spc="27" dirty="0" err="1"/>
              <a:t>pericapillary</a:t>
            </a:r>
            <a:r>
              <a:rPr lang="it-IT" spc="27" dirty="0"/>
              <a:t> </a:t>
            </a:r>
            <a:r>
              <a:rPr lang="it-IT" spc="27" dirty="0" err="1"/>
              <a:t>stippling</a:t>
            </a:r>
            <a:r>
              <a:rPr lang="it-IT" spc="27" dirty="0"/>
              <a:t>, </a:t>
            </a:r>
            <a:r>
              <a:rPr lang="it-IT" spc="27" dirty="0" err="1"/>
              <a:t>rolling</a:t>
            </a:r>
            <a:r>
              <a:rPr lang="it-IT" spc="27" dirty="0"/>
              <a:t>,  apice rovesciato e </a:t>
            </a:r>
            <a:r>
              <a:rPr lang="it-IT" spc="27" dirty="0" err="1"/>
              <a:t>microemorragie</a:t>
            </a:r>
            <a:r>
              <a:rPr lang="it-IT" spc="27" dirty="0"/>
              <a:t> - reperti che appaiono specifici per l’EGPA e assenti nell’asma grave e negli individui sani</a:t>
            </a:r>
          </a:p>
          <a:p>
            <a:pPr>
              <a:spcBef>
                <a:spcPct val="20000"/>
              </a:spcBef>
              <a:defRPr/>
            </a:pPr>
            <a:endParaRPr lang="it-IT" spc="27" dirty="0"/>
          </a:p>
          <a:p>
            <a:pPr>
              <a:spcBef>
                <a:spcPct val="20000"/>
              </a:spcBef>
              <a:buFontTx/>
              <a:buChar char="-"/>
              <a:defRPr/>
            </a:pPr>
            <a:r>
              <a:rPr lang="it-IT" b="1" dirty="0">
                <a:ea typeface="Calibri" pitchFamily="34" charset="0"/>
                <a:cs typeface="Arial" panose="020B0604020202020204" pitchFamily="34" charset="0"/>
              </a:rPr>
              <a:t> Ulteriori studi sono necessari per valutare se le anomalie osservate all’NVC nell’EGPA possono aiutare nella diagnosi e nel follow-up </a:t>
            </a:r>
            <a:endParaRPr lang="en-US" b="1" dirty="0">
              <a:solidFill>
                <a:srgbClr val="212121"/>
              </a:solidFill>
              <a:cs typeface="Arial" panose="020B0604020202020204" pitchFamily="34" charset="0"/>
            </a:endParaRPr>
          </a:p>
        </p:txBody>
      </p:sp>
    </p:spTree>
    <p:extLst>
      <p:ext uri="{BB962C8B-B14F-4D97-AF65-F5344CB8AC3E}">
        <p14:creationId xmlns:p14="http://schemas.microsoft.com/office/powerpoint/2010/main" val="163145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93" y="815976"/>
            <a:ext cx="62865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DF] State of the art on nailfold capillaroscopy: a reliable diagnostic  tool and putative biomarker in rheumatology? | Semantic Scholar"/>
          <p:cNvPicPr>
            <a:picLocks noChangeAspect="1" noChangeArrowheads="1"/>
          </p:cNvPicPr>
          <p:nvPr/>
        </p:nvPicPr>
        <p:blipFill>
          <a:blip r:embed="rId4">
            <a:extLst>
              <a:ext uri="{28A0092B-C50C-407E-A947-70E740481C1C}">
                <a14:useLocalDpi xmlns:a14="http://schemas.microsoft.com/office/drawing/2010/main" val="0"/>
              </a:ext>
            </a:extLst>
          </a:blip>
          <a:srcRect l="71806" t="19543" b="54411"/>
          <a:stretch>
            <a:fillRect/>
          </a:stretch>
        </p:blipFill>
        <p:spPr bwMode="auto">
          <a:xfrm>
            <a:off x="6959600" y="3429001"/>
            <a:ext cx="30353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6"/>
          <p:cNvSpPr>
            <a:spLocks noChangeArrowheads="1"/>
          </p:cNvSpPr>
          <p:nvPr/>
        </p:nvSpPr>
        <p:spPr bwMode="auto">
          <a:xfrm>
            <a:off x="1847850" y="5876926"/>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100" dirty="0">
                <a:latin typeface="Arial" panose="020B0604020202020204" pitchFamily="34" charset="0"/>
              </a:rPr>
              <a:t>Cutolo M, Smith V. State of the art on </a:t>
            </a:r>
            <a:r>
              <a:rPr lang="it-IT" altLang="it-IT" sz="1100" dirty="0" err="1">
                <a:latin typeface="Arial" panose="020B0604020202020204" pitchFamily="34" charset="0"/>
              </a:rPr>
              <a:t>nailfold</a:t>
            </a:r>
            <a:r>
              <a:rPr lang="it-IT" altLang="it-IT" sz="1100" dirty="0">
                <a:latin typeface="Arial" panose="020B0604020202020204" pitchFamily="34" charset="0"/>
              </a:rPr>
              <a:t> </a:t>
            </a:r>
            <a:r>
              <a:rPr lang="it-IT" altLang="it-IT" sz="1100" dirty="0" err="1">
                <a:latin typeface="Arial" panose="020B0604020202020204" pitchFamily="34" charset="0"/>
              </a:rPr>
              <a:t>capillaroscopy</a:t>
            </a:r>
            <a:r>
              <a:rPr lang="it-IT" altLang="it-IT" sz="1100" dirty="0">
                <a:latin typeface="Arial" panose="020B0604020202020204" pitchFamily="34" charset="0"/>
              </a:rPr>
              <a:t>: a </a:t>
            </a:r>
            <a:r>
              <a:rPr lang="it-IT" altLang="it-IT" sz="1100" dirty="0" err="1">
                <a:latin typeface="Arial" panose="020B0604020202020204" pitchFamily="34" charset="0"/>
              </a:rPr>
              <a:t>reliable</a:t>
            </a:r>
            <a:r>
              <a:rPr lang="it-IT" altLang="it-IT" sz="1100" dirty="0">
                <a:latin typeface="Arial" panose="020B0604020202020204" pitchFamily="34" charset="0"/>
              </a:rPr>
              <a:t> </a:t>
            </a:r>
            <a:r>
              <a:rPr lang="it-IT" altLang="it-IT" sz="1100" dirty="0" err="1">
                <a:latin typeface="Arial" panose="020B0604020202020204" pitchFamily="34" charset="0"/>
              </a:rPr>
              <a:t>diagnostic</a:t>
            </a:r>
            <a:r>
              <a:rPr lang="it-IT" altLang="it-IT" sz="1100" dirty="0">
                <a:latin typeface="Arial" panose="020B0604020202020204" pitchFamily="34" charset="0"/>
              </a:rPr>
              <a:t> </a:t>
            </a:r>
            <a:r>
              <a:rPr lang="it-IT" altLang="it-IT" sz="1100" dirty="0" err="1">
                <a:latin typeface="Arial" panose="020B0604020202020204" pitchFamily="34" charset="0"/>
              </a:rPr>
              <a:t>tool</a:t>
            </a:r>
            <a:r>
              <a:rPr lang="it-IT" altLang="it-IT" sz="1100" dirty="0">
                <a:latin typeface="Arial" panose="020B0604020202020204" pitchFamily="34" charset="0"/>
              </a:rPr>
              <a:t> and putative </a:t>
            </a:r>
            <a:r>
              <a:rPr lang="it-IT" altLang="it-IT" sz="1100" dirty="0" err="1">
                <a:latin typeface="Arial" panose="020B0604020202020204" pitchFamily="34" charset="0"/>
              </a:rPr>
              <a:t>biomarker</a:t>
            </a:r>
            <a:r>
              <a:rPr lang="it-IT" altLang="it-IT" sz="1100" dirty="0">
                <a:latin typeface="Arial" panose="020B0604020202020204" pitchFamily="34" charset="0"/>
              </a:rPr>
              <a:t> in </a:t>
            </a:r>
            <a:r>
              <a:rPr lang="it-IT" altLang="it-IT" sz="1100" dirty="0" err="1">
                <a:latin typeface="Arial" panose="020B0604020202020204" pitchFamily="34" charset="0"/>
              </a:rPr>
              <a:t>rheumatology</a:t>
            </a:r>
            <a:r>
              <a:rPr lang="it-IT" altLang="it-IT" sz="1100" dirty="0">
                <a:latin typeface="Arial" panose="020B0604020202020204" pitchFamily="34" charset="0"/>
              </a:rPr>
              <a:t>? </a:t>
            </a:r>
            <a:r>
              <a:rPr lang="it-IT" altLang="it-IT" sz="1100" dirty="0" err="1">
                <a:latin typeface="Arial" panose="020B0604020202020204" pitchFamily="34" charset="0"/>
              </a:rPr>
              <a:t>Rheumatology</a:t>
            </a:r>
            <a:r>
              <a:rPr lang="it-IT" altLang="it-IT" sz="1100" dirty="0">
                <a:latin typeface="Arial" panose="020B0604020202020204" pitchFamily="34" charset="0"/>
              </a:rPr>
              <a:t> (Oxford). 2013 Nov;52(11):1933-40. </a:t>
            </a:r>
            <a:endParaRPr lang="en-US" altLang="it-IT" sz="1100" dirty="0">
              <a:latin typeface="Arial" panose="020B0604020202020204" pitchFamily="34" charset="0"/>
            </a:endParaRPr>
          </a:p>
        </p:txBody>
      </p:sp>
      <p:pic>
        <p:nvPicPr>
          <p:cNvPr id="6" name="Picture 2" descr="C:\Users\Vanessa\Documents\manuscripten 2009\digital ulcers\2010_132431_Smith_VOOR SUBMISSION\2010_Smith_submission110310\2010-132431_Smith_Figures\Figure 1B.jpg"/>
          <p:cNvPicPr>
            <a:picLocks noChangeAspect="1" noChangeArrowheads="1"/>
          </p:cNvPicPr>
          <p:nvPr/>
        </p:nvPicPr>
        <p:blipFill>
          <a:blip r:embed="rId5"/>
          <a:srcRect t="24629"/>
          <a:stretch>
            <a:fillRect/>
          </a:stretch>
        </p:blipFill>
        <p:spPr bwMode="auto">
          <a:xfrm>
            <a:off x="2063751" y="3644900"/>
            <a:ext cx="2447925" cy="2171700"/>
          </a:xfrm>
          <a:prstGeom prst="rect">
            <a:avLst/>
          </a:prstGeom>
          <a:noFill/>
          <a:ln>
            <a:solidFill>
              <a:schemeClr val="accent5">
                <a:lumMod val="50000"/>
                <a:lumOff val="50000"/>
              </a:schemeClr>
            </a:solidFill>
          </a:ln>
        </p:spPr>
      </p:pic>
      <p:sp>
        <p:nvSpPr>
          <p:cNvPr id="7" name="Rettangolo 6"/>
          <p:cNvSpPr>
            <a:spLocks noChangeArrowheads="1"/>
          </p:cNvSpPr>
          <p:nvPr/>
        </p:nvSpPr>
        <p:spPr bwMode="auto">
          <a:xfrm>
            <a:off x="0" y="23813"/>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2800" dirty="0" err="1">
                <a:solidFill>
                  <a:srgbClr val="FF33CC"/>
                </a:solidFill>
              </a:rPr>
              <a:t>Videocapillaroscopia</a:t>
            </a:r>
            <a:r>
              <a:rPr lang="it-IT" altLang="it-IT" sz="2800" dirty="0">
                <a:solidFill>
                  <a:srgbClr val="FF33CC"/>
                </a:solidFill>
              </a:rPr>
              <a:t> ungueale (NVC)</a:t>
            </a:r>
            <a:endParaRPr lang="en-US" altLang="it-IT" sz="2800" b="1" dirty="0">
              <a:solidFill>
                <a:srgbClr val="FF33CC"/>
              </a:solidFill>
            </a:endParaRPr>
          </a:p>
        </p:txBody>
      </p:sp>
      <p:sp>
        <p:nvSpPr>
          <p:cNvPr id="8" name="Rettangolo 7"/>
          <p:cNvSpPr/>
          <p:nvPr/>
        </p:nvSpPr>
        <p:spPr>
          <a:xfrm>
            <a:off x="6111111" y="4906725"/>
            <a:ext cx="1689822" cy="369332"/>
          </a:xfrm>
          <a:prstGeom prst="rect">
            <a:avLst/>
          </a:prstGeom>
          <a:solidFill>
            <a:schemeClr val="bg1"/>
          </a:solidFill>
        </p:spPr>
        <p:txBody>
          <a:bodyPr wrap="none">
            <a:spAutoFit/>
          </a:bodyPr>
          <a:lstStyle/>
          <a:p>
            <a:r>
              <a:rPr lang="it-IT" dirty="0"/>
              <a:t>Sorgente di luce</a:t>
            </a:r>
          </a:p>
        </p:txBody>
      </p:sp>
      <p:sp>
        <p:nvSpPr>
          <p:cNvPr id="9" name="Rettangolo 8"/>
          <p:cNvSpPr/>
          <p:nvPr/>
        </p:nvSpPr>
        <p:spPr>
          <a:xfrm>
            <a:off x="2183673" y="3059668"/>
            <a:ext cx="2323072" cy="369332"/>
          </a:xfrm>
          <a:prstGeom prst="rect">
            <a:avLst/>
          </a:prstGeom>
          <a:solidFill>
            <a:schemeClr val="bg1"/>
          </a:solidFill>
        </p:spPr>
        <p:txBody>
          <a:bodyPr wrap="none">
            <a:spAutoFit/>
          </a:bodyPr>
          <a:lstStyle/>
          <a:p>
            <a:r>
              <a:rPr lang="en-US" dirty="0"/>
              <a:t>Lente </a:t>
            </a:r>
            <a:r>
              <a:rPr lang="en-US" dirty="0" err="1"/>
              <a:t>d’ingrandimento</a:t>
            </a:r>
            <a:endParaRPr lang="en-US" dirty="0"/>
          </a:p>
        </p:txBody>
      </p:sp>
      <p:sp>
        <p:nvSpPr>
          <p:cNvPr id="10" name="Rettangolo 9"/>
          <p:cNvSpPr/>
          <p:nvPr/>
        </p:nvSpPr>
        <p:spPr>
          <a:xfrm>
            <a:off x="4436278" y="2745849"/>
            <a:ext cx="913776" cy="369332"/>
          </a:xfrm>
          <a:prstGeom prst="rect">
            <a:avLst/>
          </a:prstGeom>
          <a:solidFill>
            <a:schemeClr val="bg1"/>
          </a:solidFill>
        </p:spPr>
        <p:txBody>
          <a:bodyPr wrap="none">
            <a:spAutoFit/>
          </a:bodyPr>
          <a:lstStyle/>
          <a:p>
            <a:r>
              <a:rPr lang="en-US" dirty="0"/>
              <a:t>Camera</a:t>
            </a:r>
          </a:p>
        </p:txBody>
      </p:sp>
      <p:sp>
        <p:nvSpPr>
          <p:cNvPr id="11" name="Rettangolo 10"/>
          <p:cNvSpPr/>
          <p:nvPr/>
        </p:nvSpPr>
        <p:spPr>
          <a:xfrm>
            <a:off x="1279882" y="1074638"/>
            <a:ext cx="855234" cy="369332"/>
          </a:xfrm>
          <a:prstGeom prst="rect">
            <a:avLst/>
          </a:prstGeom>
          <a:solidFill>
            <a:schemeClr val="bg1"/>
          </a:solidFill>
        </p:spPr>
        <p:txBody>
          <a:bodyPr wrap="none">
            <a:spAutoFit/>
          </a:bodyPr>
          <a:lstStyle/>
          <a:p>
            <a:r>
              <a:rPr lang="en-US" dirty="0"/>
              <a:t>Display</a:t>
            </a:r>
            <a:endParaRPr lang="it-IT" dirty="0"/>
          </a:p>
        </p:txBody>
      </p:sp>
      <p:sp>
        <p:nvSpPr>
          <p:cNvPr id="12" name="Rettangolo 11"/>
          <p:cNvSpPr/>
          <p:nvPr/>
        </p:nvSpPr>
        <p:spPr>
          <a:xfrm>
            <a:off x="4600746" y="1901597"/>
            <a:ext cx="777777" cy="369332"/>
          </a:xfrm>
          <a:prstGeom prst="rect">
            <a:avLst/>
          </a:prstGeom>
          <a:solidFill>
            <a:schemeClr val="bg1"/>
          </a:solidFill>
        </p:spPr>
        <p:txBody>
          <a:bodyPr wrap="none">
            <a:spAutoFit/>
          </a:bodyPr>
          <a:lstStyle/>
          <a:p>
            <a:r>
              <a:rPr lang="en-US" b="1" dirty="0" err="1">
                <a:solidFill>
                  <a:srgbClr val="FF33CC"/>
                </a:solidFill>
              </a:rPr>
              <a:t>Sonda</a:t>
            </a:r>
            <a:endParaRPr lang="it-IT" dirty="0">
              <a:solidFill>
                <a:srgbClr val="FF33CC"/>
              </a:solidFill>
            </a:endParaRPr>
          </a:p>
        </p:txBody>
      </p:sp>
      <p:sp>
        <p:nvSpPr>
          <p:cNvPr id="13" name="Rettangolo 12"/>
          <p:cNvSpPr/>
          <p:nvPr/>
        </p:nvSpPr>
        <p:spPr>
          <a:xfrm>
            <a:off x="3992979" y="942875"/>
            <a:ext cx="1048429" cy="369332"/>
          </a:xfrm>
          <a:prstGeom prst="rect">
            <a:avLst/>
          </a:prstGeom>
          <a:solidFill>
            <a:schemeClr val="bg1"/>
          </a:solidFill>
        </p:spPr>
        <p:txBody>
          <a:bodyPr wrap="none">
            <a:spAutoFit/>
          </a:bodyPr>
          <a:lstStyle/>
          <a:p>
            <a:r>
              <a:rPr lang="en-US" b="1" dirty="0">
                <a:solidFill>
                  <a:srgbClr val="FF33CC"/>
                </a:solidFill>
              </a:rPr>
              <a:t>Software</a:t>
            </a:r>
            <a:endParaRPr lang="it-IT" dirty="0">
              <a:solidFill>
                <a:srgbClr val="FF33CC"/>
              </a:solidFill>
            </a:endParaRPr>
          </a:p>
        </p:txBody>
      </p:sp>
      <p:sp>
        <p:nvSpPr>
          <p:cNvPr id="14" name="Rettangolo 13"/>
          <p:cNvSpPr/>
          <p:nvPr/>
        </p:nvSpPr>
        <p:spPr>
          <a:xfrm>
            <a:off x="3462850" y="4548823"/>
            <a:ext cx="1588576" cy="369332"/>
          </a:xfrm>
          <a:prstGeom prst="rect">
            <a:avLst/>
          </a:prstGeom>
          <a:solidFill>
            <a:schemeClr val="bg1"/>
          </a:solidFill>
        </p:spPr>
        <p:txBody>
          <a:bodyPr wrap="none">
            <a:spAutoFit/>
          </a:bodyPr>
          <a:lstStyle/>
          <a:p>
            <a:r>
              <a:rPr lang="it-IT" dirty="0">
                <a:solidFill>
                  <a:srgbClr val="FF33CC"/>
                </a:solidFill>
              </a:rPr>
              <a:t>Letto ungueale</a:t>
            </a:r>
          </a:p>
        </p:txBody>
      </p:sp>
    </p:spTree>
    <p:extLst>
      <p:ext uri="{BB962C8B-B14F-4D97-AF65-F5344CB8AC3E}">
        <p14:creationId xmlns:p14="http://schemas.microsoft.com/office/powerpoint/2010/main" val="1682898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481263" y="4581525"/>
            <a:ext cx="7559675" cy="1295400"/>
          </a:xfrm>
          <a:prstGeom prst="rect">
            <a:avLst/>
          </a:prstGeom>
        </p:spPr>
        <p:txBody>
          <a:bodyPr/>
          <a:lstStyle/>
          <a:p>
            <a:pPr algn="ctr">
              <a:defRPr/>
            </a:pPr>
            <a:r>
              <a:rPr lang="nl-BE" sz="4400" i="1" kern="0" dirty="0">
                <a:solidFill>
                  <a:srgbClr val="00B050"/>
                </a:solidFill>
                <a:latin typeface="+mj-lt"/>
                <a:ea typeface="+mj-ea"/>
                <a:cs typeface="+mj-cs"/>
              </a:rPr>
              <a:t>Grazie per l’attenzione!</a:t>
            </a:r>
          </a:p>
        </p:txBody>
      </p:sp>
      <p:pic>
        <p:nvPicPr>
          <p:cNvPr id="4" name="Picture 6" descr="5 caffè storici da scoprire a Trieste - Ecobn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404813"/>
            <a:ext cx="8799512"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75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txBox="1">
            <a:spLocks/>
          </p:cNvSpPr>
          <p:nvPr/>
        </p:nvSpPr>
        <p:spPr bwMode="auto">
          <a:xfrm>
            <a:off x="0" y="107156"/>
            <a:ext cx="1219200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a:buNone/>
            </a:pPr>
            <a:r>
              <a:rPr lang="it-IT" altLang="it-IT" sz="2800" dirty="0">
                <a:solidFill>
                  <a:srgbClr val="FF33CC"/>
                </a:solidFill>
              </a:rPr>
              <a:t>Ruolo della </a:t>
            </a:r>
            <a:r>
              <a:rPr lang="it-IT" altLang="it-IT" sz="2800" dirty="0" err="1">
                <a:solidFill>
                  <a:srgbClr val="FF33CC"/>
                </a:solidFill>
              </a:rPr>
              <a:t>videocapillaroscopia</a:t>
            </a:r>
            <a:r>
              <a:rPr lang="it-IT" altLang="it-IT" sz="2800" dirty="0">
                <a:solidFill>
                  <a:srgbClr val="FF33CC"/>
                </a:solidFill>
              </a:rPr>
              <a:t> ungueale (NVC)</a:t>
            </a:r>
          </a:p>
          <a:p>
            <a:pPr marL="0" indent="0" algn="ctr">
              <a:buNone/>
            </a:pPr>
            <a:r>
              <a:rPr lang="it-IT" altLang="it-IT" sz="2800" dirty="0">
                <a:solidFill>
                  <a:srgbClr val="FF33CC"/>
                </a:solidFill>
              </a:rPr>
              <a:t>nel fenomeno di </a:t>
            </a:r>
            <a:r>
              <a:rPr lang="it-IT" altLang="it-IT" sz="2800" dirty="0" err="1">
                <a:solidFill>
                  <a:srgbClr val="FF33CC"/>
                </a:solidFill>
              </a:rPr>
              <a:t>Raynaud</a:t>
            </a:r>
            <a:r>
              <a:rPr lang="it-IT" altLang="it-IT" sz="2800" dirty="0">
                <a:solidFill>
                  <a:srgbClr val="FF33CC"/>
                </a:solidFill>
              </a:rPr>
              <a:t> primario e secondario</a:t>
            </a:r>
            <a:endParaRPr lang="en-US" altLang="it-IT" sz="2800" dirty="0">
              <a:solidFill>
                <a:srgbClr val="FF33CC"/>
              </a:solidFill>
            </a:endParaRPr>
          </a:p>
          <a:p>
            <a:pPr eaLnBrk="1" hangingPunct="1"/>
            <a:endParaRPr lang="nl-BE" altLang="it-IT" dirty="0">
              <a:solidFill>
                <a:srgbClr val="FFFF00"/>
              </a:solidFill>
            </a:endParaRPr>
          </a:p>
        </p:txBody>
      </p:sp>
      <p:graphicFrame>
        <p:nvGraphicFramePr>
          <p:cNvPr id="4" name="Tijdelijke aanduiding voor inhoud 27"/>
          <p:cNvGraphicFramePr>
            <a:graphicFrameLocks/>
          </p:cNvGraphicFramePr>
          <p:nvPr>
            <p:extLst>
              <p:ext uri="{D42A27DB-BD31-4B8C-83A1-F6EECF244321}">
                <p14:modId xmlns:p14="http://schemas.microsoft.com/office/powerpoint/2010/main" val="3220551459"/>
              </p:ext>
            </p:extLst>
          </p:nvPr>
        </p:nvGraphicFramePr>
        <p:xfrm>
          <a:off x="2395514" y="1228725"/>
          <a:ext cx="7237412" cy="521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jdelijke aanduiding voor tekst 2"/>
          <p:cNvSpPr>
            <a:spLocks/>
          </p:cNvSpPr>
          <p:nvPr/>
        </p:nvSpPr>
        <p:spPr bwMode="auto">
          <a:xfrm>
            <a:off x="2324100" y="685800"/>
            <a:ext cx="54006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endParaRPr lang="nl-BE" altLang="it-IT" sz="1600" b="1">
              <a:latin typeface="Arial" panose="020B0604020202020204" pitchFamily="34" charset="0"/>
            </a:endParaRPr>
          </a:p>
        </p:txBody>
      </p:sp>
      <p:sp>
        <p:nvSpPr>
          <p:cNvPr id="6" name="Tijdelijke aanduiding voor inhoud 3"/>
          <p:cNvSpPr>
            <a:spLocks/>
          </p:cNvSpPr>
          <p:nvPr/>
        </p:nvSpPr>
        <p:spPr bwMode="auto">
          <a:xfrm>
            <a:off x="1790700" y="3124200"/>
            <a:ext cx="3733800" cy="2825750"/>
          </a:xfrm>
          <a:prstGeom prst="rect">
            <a:avLst/>
          </a:prstGeom>
          <a:solidFill>
            <a:schemeClr val="bg1"/>
          </a:solid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nl-BE" altLang="it-IT" sz="1600" b="1" dirty="0">
                <a:latin typeface="Arial" panose="020B0604020202020204" pitchFamily="34" charset="0"/>
              </a:rPr>
              <a:t>Criteria for primary RP</a:t>
            </a:r>
          </a:p>
          <a:p>
            <a:pPr algn="just" eaLnBrk="1" hangingPunct="1"/>
            <a:endParaRPr lang="nl-BE" altLang="it-IT" sz="1400" dirty="0"/>
          </a:p>
          <a:p>
            <a:pPr algn="just" eaLnBrk="1" hangingPunct="1"/>
            <a:r>
              <a:rPr lang="nl-BE" altLang="it-IT" sz="1400" dirty="0"/>
              <a:t>Episodic attacks of acral pallor or cyanosis</a:t>
            </a:r>
          </a:p>
          <a:p>
            <a:pPr algn="just" eaLnBrk="1" hangingPunct="1"/>
            <a:r>
              <a:rPr lang="nl-BE" altLang="it-IT" sz="1400" dirty="0"/>
              <a:t>Strong symmetrical pulses</a:t>
            </a:r>
          </a:p>
          <a:p>
            <a:pPr algn="just" eaLnBrk="1" hangingPunct="1"/>
            <a:r>
              <a:rPr lang="nl-BE" altLang="it-IT" sz="1400" dirty="0"/>
              <a:t>No evidence of digital pitting scars, ulcerations or gangrene</a:t>
            </a:r>
          </a:p>
          <a:p>
            <a:pPr algn="just" eaLnBrk="1" hangingPunct="1"/>
            <a:r>
              <a:rPr lang="nl-BE" altLang="it-IT" sz="1400" dirty="0"/>
              <a:t>A negative antinuclear antibody test</a:t>
            </a:r>
          </a:p>
          <a:p>
            <a:pPr algn="just" eaLnBrk="1" hangingPunct="1"/>
            <a:r>
              <a:rPr lang="nl-BE" altLang="it-IT" sz="1400" dirty="0"/>
              <a:t>A normal erythrocyte sedimentation rate</a:t>
            </a:r>
          </a:p>
          <a:p>
            <a:pPr algn="just" eaLnBrk="1" hangingPunct="1"/>
            <a:r>
              <a:rPr lang="nl-BE" altLang="it-IT" sz="1400" dirty="0">
                <a:solidFill>
                  <a:srgbClr val="FF33CC"/>
                </a:solidFill>
              </a:rPr>
              <a:t>Normal Nailfold capillaries</a:t>
            </a:r>
          </a:p>
          <a:p>
            <a:pPr eaLnBrk="1" hangingPunct="1"/>
            <a:endParaRPr lang="nl-BE" altLang="it-IT" sz="2400" dirty="0">
              <a:solidFill>
                <a:srgbClr val="FF3300"/>
              </a:solidFill>
            </a:endParaRPr>
          </a:p>
        </p:txBody>
      </p:sp>
      <p:sp>
        <p:nvSpPr>
          <p:cNvPr id="7" name="Segnaposto contenuto 2"/>
          <p:cNvSpPr>
            <a:spLocks/>
          </p:cNvSpPr>
          <p:nvPr/>
        </p:nvSpPr>
        <p:spPr bwMode="auto">
          <a:xfrm>
            <a:off x="5818140" y="3263105"/>
            <a:ext cx="3886200" cy="281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1600" b="1" dirty="0"/>
              <a:t>Criteria for secondary </a:t>
            </a:r>
            <a:r>
              <a:rPr lang="it-IT" altLang="it-IT" sz="1600" b="1" dirty="0"/>
              <a:t>RP </a:t>
            </a:r>
          </a:p>
          <a:p>
            <a:pPr eaLnBrk="1" hangingPunct="1">
              <a:buFont typeface="Arial" panose="020B0604020202020204" pitchFamily="34" charset="0"/>
              <a:buNone/>
            </a:pPr>
            <a:endParaRPr lang="en-US" altLang="it-IT" sz="1600" b="1" dirty="0"/>
          </a:p>
          <a:p>
            <a:pPr eaLnBrk="1" hangingPunct="1"/>
            <a:r>
              <a:rPr lang="en-US" altLang="it-IT" sz="1400" dirty="0"/>
              <a:t>age at onset of more than 30 years</a:t>
            </a:r>
          </a:p>
          <a:p>
            <a:pPr eaLnBrk="1" hangingPunct="1"/>
            <a:r>
              <a:rPr lang="en-US" altLang="it-IT" sz="1400" dirty="0"/>
              <a:t>episodes that appear intense, symmetric, painful and/or associated with ischemic</a:t>
            </a:r>
          </a:p>
          <a:p>
            <a:pPr eaLnBrk="1" hangingPunct="1"/>
            <a:r>
              <a:rPr lang="it-IT" altLang="it-IT" sz="1400" dirty="0" err="1"/>
              <a:t>skin</a:t>
            </a:r>
            <a:r>
              <a:rPr lang="it-IT" altLang="it-IT" sz="1400" dirty="0"/>
              <a:t> </a:t>
            </a:r>
            <a:r>
              <a:rPr lang="it-IT" altLang="it-IT" sz="1400" dirty="0" err="1"/>
              <a:t>lesions</a:t>
            </a:r>
            <a:endParaRPr lang="it-IT" altLang="it-IT" sz="1400" dirty="0"/>
          </a:p>
          <a:p>
            <a:pPr eaLnBrk="1" hangingPunct="1"/>
            <a:r>
              <a:rPr lang="en-US" altLang="it-IT" sz="1400" dirty="0"/>
              <a:t>clinical aspects suggestive of a connective tissue disease</a:t>
            </a:r>
          </a:p>
          <a:p>
            <a:pPr eaLnBrk="1" hangingPunct="1"/>
            <a:r>
              <a:rPr lang="it-IT" altLang="it-IT" sz="1400" dirty="0" err="1"/>
              <a:t>presence</a:t>
            </a:r>
            <a:r>
              <a:rPr lang="it-IT" altLang="it-IT" sz="1400" dirty="0"/>
              <a:t> of </a:t>
            </a:r>
            <a:r>
              <a:rPr lang="it-IT" altLang="it-IT" sz="1400" dirty="0" err="1"/>
              <a:t>specific</a:t>
            </a:r>
            <a:r>
              <a:rPr lang="it-IT" altLang="it-IT" sz="1400" dirty="0"/>
              <a:t> </a:t>
            </a:r>
            <a:r>
              <a:rPr lang="it-IT" altLang="it-IT" sz="1400" dirty="0" err="1"/>
              <a:t>autoantibodies</a:t>
            </a:r>
            <a:endParaRPr lang="it-IT" altLang="it-IT" sz="1400" dirty="0"/>
          </a:p>
          <a:p>
            <a:pPr eaLnBrk="1" hangingPunct="1"/>
            <a:r>
              <a:rPr lang="en-US" altLang="it-IT" sz="1400" dirty="0">
                <a:solidFill>
                  <a:srgbClr val="FF33CC"/>
                </a:solidFill>
              </a:rPr>
              <a:t> evidence of microvascular alterations as assessed by microscopy of </a:t>
            </a:r>
            <a:r>
              <a:rPr lang="en-US" altLang="it-IT" sz="1400" dirty="0" err="1">
                <a:solidFill>
                  <a:srgbClr val="FF33CC"/>
                </a:solidFill>
              </a:rPr>
              <a:t>nailfold</a:t>
            </a:r>
            <a:r>
              <a:rPr lang="en-US" altLang="it-IT" sz="1400" dirty="0">
                <a:solidFill>
                  <a:srgbClr val="FF33CC"/>
                </a:solidFill>
              </a:rPr>
              <a:t>  </a:t>
            </a:r>
            <a:r>
              <a:rPr lang="it-IT" altLang="it-IT" sz="1400" dirty="0" err="1">
                <a:solidFill>
                  <a:srgbClr val="FF33CC"/>
                </a:solidFill>
              </a:rPr>
              <a:t>capillaries</a:t>
            </a:r>
            <a:endParaRPr lang="it-IT" altLang="it-IT" sz="1400" dirty="0">
              <a:solidFill>
                <a:srgbClr val="FF33CC"/>
              </a:solidFill>
            </a:endParaRPr>
          </a:p>
        </p:txBody>
      </p:sp>
      <p:sp>
        <p:nvSpPr>
          <p:cNvPr id="8" name="Rettangolo 6"/>
          <p:cNvSpPr>
            <a:spLocks noChangeArrowheads="1"/>
          </p:cNvSpPr>
          <p:nvPr/>
        </p:nvSpPr>
        <p:spPr bwMode="auto">
          <a:xfrm>
            <a:off x="7346926" y="6142037"/>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100" dirty="0">
                <a:latin typeface="Arial" panose="020B0604020202020204" pitchFamily="34" charset="0"/>
              </a:rPr>
              <a:t>Cutolo M, Smith V. State of the art on </a:t>
            </a:r>
            <a:r>
              <a:rPr lang="it-IT" altLang="it-IT" sz="1100" dirty="0" err="1">
                <a:latin typeface="Arial" panose="020B0604020202020204" pitchFamily="34" charset="0"/>
              </a:rPr>
              <a:t>nailfold</a:t>
            </a:r>
            <a:r>
              <a:rPr lang="it-IT" altLang="it-IT" sz="1100" dirty="0">
                <a:latin typeface="Arial" panose="020B0604020202020204" pitchFamily="34" charset="0"/>
              </a:rPr>
              <a:t> </a:t>
            </a:r>
            <a:r>
              <a:rPr lang="it-IT" altLang="it-IT" sz="1100" dirty="0" err="1">
                <a:latin typeface="Arial" panose="020B0604020202020204" pitchFamily="34" charset="0"/>
              </a:rPr>
              <a:t>capillaroscopy</a:t>
            </a:r>
            <a:r>
              <a:rPr lang="it-IT" altLang="it-IT" sz="1100" dirty="0">
                <a:latin typeface="Arial" panose="020B0604020202020204" pitchFamily="34" charset="0"/>
              </a:rPr>
              <a:t>: a </a:t>
            </a:r>
            <a:r>
              <a:rPr lang="it-IT" altLang="it-IT" sz="1100" dirty="0" err="1">
                <a:latin typeface="Arial" panose="020B0604020202020204" pitchFamily="34" charset="0"/>
              </a:rPr>
              <a:t>reliable</a:t>
            </a:r>
            <a:r>
              <a:rPr lang="it-IT" altLang="it-IT" sz="1100" dirty="0">
                <a:latin typeface="Arial" panose="020B0604020202020204" pitchFamily="34" charset="0"/>
              </a:rPr>
              <a:t> </a:t>
            </a:r>
            <a:r>
              <a:rPr lang="it-IT" altLang="it-IT" sz="1100" dirty="0" err="1">
                <a:latin typeface="Arial" panose="020B0604020202020204" pitchFamily="34" charset="0"/>
              </a:rPr>
              <a:t>diagnostic</a:t>
            </a:r>
            <a:r>
              <a:rPr lang="it-IT" altLang="it-IT" sz="1100" dirty="0">
                <a:latin typeface="Arial" panose="020B0604020202020204" pitchFamily="34" charset="0"/>
              </a:rPr>
              <a:t> </a:t>
            </a:r>
            <a:r>
              <a:rPr lang="it-IT" altLang="it-IT" sz="1100" dirty="0" err="1">
                <a:latin typeface="Arial" panose="020B0604020202020204" pitchFamily="34" charset="0"/>
              </a:rPr>
              <a:t>tool</a:t>
            </a:r>
            <a:r>
              <a:rPr lang="it-IT" altLang="it-IT" sz="1100" dirty="0">
                <a:latin typeface="Arial" panose="020B0604020202020204" pitchFamily="34" charset="0"/>
              </a:rPr>
              <a:t> and putative </a:t>
            </a:r>
            <a:r>
              <a:rPr lang="it-IT" altLang="it-IT" sz="1100" dirty="0" err="1">
                <a:latin typeface="Arial" panose="020B0604020202020204" pitchFamily="34" charset="0"/>
              </a:rPr>
              <a:t>biomarker</a:t>
            </a:r>
            <a:r>
              <a:rPr lang="it-IT" altLang="it-IT" sz="1100" dirty="0">
                <a:latin typeface="Arial" panose="020B0604020202020204" pitchFamily="34" charset="0"/>
              </a:rPr>
              <a:t> in </a:t>
            </a:r>
            <a:r>
              <a:rPr lang="it-IT" altLang="it-IT" sz="1100" dirty="0" err="1">
                <a:latin typeface="Arial" panose="020B0604020202020204" pitchFamily="34" charset="0"/>
              </a:rPr>
              <a:t>rheumatology</a:t>
            </a:r>
            <a:r>
              <a:rPr lang="it-IT" altLang="it-IT" sz="1100" dirty="0">
                <a:latin typeface="Arial" panose="020B0604020202020204" pitchFamily="34" charset="0"/>
              </a:rPr>
              <a:t>? </a:t>
            </a:r>
            <a:r>
              <a:rPr lang="it-IT" altLang="it-IT" sz="1100" dirty="0" err="1">
                <a:latin typeface="Arial" panose="020B0604020202020204" pitchFamily="34" charset="0"/>
              </a:rPr>
              <a:t>Rheumatology</a:t>
            </a:r>
            <a:r>
              <a:rPr lang="it-IT" altLang="it-IT" sz="1100" dirty="0">
                <a:latin typeface="Arial" panose="020B0604020202020204" pitchFamily="34" charset="0"/>
              </a:rPr>
              <a:t> (Oxford). 2013 Nov;52(11):1933-40. </a:t>
            </a:r>
            <a:endParaRPr lang="en-US" altLang="it-IT" sz="1100" dirty="0">
              <a:latin typeface="Arial" panose="020B0604020202020204" pitchFamily="34" charset="0"/>
            </a:endParaRPr>
          </a:p>
        </p:txBody>
      </p:sp>
    </p:spTree>
    <p:extLst>
      <p:ext uri="{BB962C8B-B14F-4D97-AF65-F5344CB8AC3E}">
        <p14:creationId xmlns:p14="http://schemas.microsoft.com/office/powerpoint/2010/main" val="16128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0" y="274638"/>
            <a:ext cx="12191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3200" b="1" dirty="0" err="1">
                <a:solidFill>
                  <a:srgbClr val="FF33CC"/>
                </a:solidFill>
              </a:rPr>
              <a:t>Videocapillaroscopia</a:t>
            </a:r>
            <a:r>
              <a:rPr lang="it-IT" altLang="it-IT" sz="3200" b="1" dirty="0">
                <a:solidFill>
                  <a:srgbClr val="FF33CC"/>
                </a:solidFill>
              </a:rPr>
              <a:t> ungueale (NVC)</a:t>
            </a:r>
          </a:p>
          <a:p>
            <a:pPr algn="ctr"/>
            <a:r>
              <a:rPr lang="it-IT" altLang="it-IT" sz="3200" b="1" dirty="0">
                <a:solidFill>
                  <a:srgbClr val="FF33CC"/>
                </a:solidFill>
              </a:rPr>
              <a:t>nel fenomeno di </a:t>
            </a:r>
            <a:r>
              <a:rPr lang="it-IT" altLang="it-IT" sz="3200" b="1" dirty="0" err="1">
                <a:solidFill>
                  <a:srgbClr val="FF33CC"/>
                </a:solidFill>
              </a:rPr>
              <a:t>Raynaud</a:t>
            </a:r>
            <a:r>
              <a:rPr lang="it-IT" altLang="it-IT" sz="3200" b="1" dirty="0">
                <a:solidFill>
                  <a:srgbClr val="FF33CC"/>
                </a:solidFill>
              </a:rPr>
              <a:t> primario</a:t>
            </a:r>
            <a:endParaRPr lang="nl-BE" sz="3200" b="1" dirty="0">
              <a:solidFill>
                <a:srgbClr val="FF33CC"/>
              </a:solidFill>
              <a:latin typeface="Arial" pitchFamily="34" charset="0"/>
            </a:endParaRPr>
          </a:p>
        </p:txBody>
      </p:sp>
      <p:sp>
        <p:nvSpPr>
          <p:cNvPr id="4" name="Tijdelijke aanduiding voor tekst 39"/>
          <p:cNvSpPr txBox="1">
            <a:spLocks/>
          </p:cNvSpPr>
          <p:nvPr/>
        </p:nvSpPr>
        <p:spPr>
          <a:xfrm>
            <a:off x="5788024" y="1828800"/>
            <a:ext cx="4041775" cy="78581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altLang="it-IT" sz="2400" b="1">
                <a:latin typeface="Arial" panose="020B0604020202020204" pitchFamily="34" charset="0"/>
              </a:rPr>
              <a:t>Characteristics of a normal capillaroscopy</a:t>
            </a:r>
          </a:p>
        </p:txBody>
      </p:sp>
      <p:sp>
        <p:nvSpPr>
          <p:cNvPr id="5" name="Tijdelijke aanduiding voor inhoud 40"/>
          <p:cNvSpPr txBox="1">
            <a:spLocks/>
          </p:cNvSpPr>
          <p:nvPr/>
        </p:nvSpPr>
        <p:spPr>
          <a:xfrm>
            <a:off x="6073774" y="2743200"/>
            <a:ext cx="3756025" cy="2500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56032">
              <a:buFont typeface="Wingdings 3"/>
              <a:buChar char=""/>
              <a:defRPr/>
            </a:pPr>
            <a:r>
              <a:rPr lang="nl-BE" sz="1900" dirty="0"/>
              <a:t>Open hairpin shape</a:t>
            </a:r>
          </a:p>
          <a:p>
            <a:pPr marL="365760" indent="-256032">
              <a:buFont typeface="Wingdings 3"/>
              <a:buChar char=""/>
              <a:defRPr/>
            </a:pPr>
            <a:r>
              <a:rPr lang="nl-BE" sz="1900" dirty="0">
                <a:solidFill>
                  <a:srgbClr val="FF33CC"/>
                </a:solidFill>
              </a:rPr>
              <a:t>Regular</a:t>
            </a:r>
            <a:r>
              <a:rPr lang="nl-BE" sz="1900" dirty="0"/>
              <a:t> arrangement</a:t>
            </a:r>
          </a:p>
          <a:p>
            <a:pPr marL="365760" indent="-256032">
              <a:buFont typeface="Wingdings 3"/>
              <a:buChar char=""/>
              <a:defRPr/>
            </a:pPr>
            <a:r>
              <a:rPr lang="nl-BE" sz="1900" dirty="0">
                <a:solidFill>
                  <a:srgbClr val="FF33CC"/>
                </a:solidFill>
              </a:rPr>
              <a:t>Numbers</a:t>
            </a:r>
            <a:r>
              <a:rPr lang="nl-BE" sz="1900" dirty="0"/>
              <a:t> between 7-14</a:t>
            </a:r>
          </a:p>
          <a:p>
            <a:pPr marL="365760" indent="-256032">
              <a:buFont typeface="Wingdings 3"/>
              <a:buChar char=""/>
              <a:defRPr/>
            </a:pPr>
            <a:r>
              <a:rPr lang="nl-BE" sz="1900" dirty="0"/>
              <a:t>Constant morphological pattern</a:t>
            </a:r>
          </a:p>
          <a:p>
            <a:pPr marL="365760" indent="-256032">
              <a:buFont typeface="Wingdings 3"/>
              <a:buChar char=""/>
              <a:defRPr/>
            </a:pPr>
            <a:r>
              <a:rPr lang="nl-BE" sz="1900" dirty="0"/>
              <a:t>Across the population: wide variation in normal morphology</a:t>
            </a:r>
          </a:p>
        </p:txBody>
      </p:sp>
      <p:grpSp>
        <p:nvGrpSpPr>
          <p:cNvPr id="6" name="Groep 20"/>
          <p:cNvGrpSpPr>
            <a:grpSpLocks/>
          </p:cNvGrpSpPr>
          <p:nvPr/>
        </p:nvGrpSpPr>
        <p:grpSpPr bwMode="auto">
          <a:xfrm>
            <a:off x="756295" y="1874838"/>
            <a:ext cx="4714875" cy="3302000"/>
            <a:chOff x="2654300" y="1985963"/>
            <a:chExt cx="3848100" cy="2873375"/>
          </a:xfrm>
        </p:grpSpPr>
        <p:pic>
          <p:nvPicPr>
            <p:cNvPr id="7" name="Picture 5" descr="Hanjoul F4L_Original"/>
            <p:cNvPicPr>
              <a:picLocks noChangeAspect="1" noChangeArrowheads="1"/>
            </p:cNvPicPr>
            <p:nvPr/>
          </p:nvPicPr>
          <p:blipFill>
            <a:blip r:embed="rId2" cstate="print">
              <a:extLst>
                <a:ext uri="{28A0092B-C50C-407E-A947-70E740481C1C}">
                  <a14:useLocalDpi xmlns:a14="http://schemas.microsoft.com/office/drawing/2010/main" val="0"/>
                </a:ext>
              </a:extLst>
            </a:blip>
            <a:srcRect l="854" t="705" r="529" b="1085"/>
            <a:stretch>
              <a:fillRect/>
            </a:stretch>
          </p:blipFill>
          <p:spPr bwMode="auto">
            <a:xfrm>
              <a:off x="2654300" y="1985963"/>
              <a:ext cx="38481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6"/>
            <p:cNvSpPr>
              <a:spLocks noChangeShapeType="1"/>
            </p:cNvSpPr>
            <p:nvPr/>
          </p:nvSpPr>
          <p:spPr bwMode="auto">
            <a:xfrm flipV="1">
              <a:off x="2862263" y="4581525"/>
              <a:ext cx="2981325"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 name="Line 10"/>
            <p:cNvSpPr>
              <a:spLocks noChangeShapeType="1"/>
            </p:cNvSpPr>
            <p:nvPr/>
          </p:nvSpPr>
          <p:spPr bwMode="auto">
            <a:xfrm>
              <a:off x="2955925" y="1997075"/>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 name="Line 10"/>
            <p:cNvSpPr>
              <a:spLocks noChangeShapeType="1"/>
            </p:cNvSpPr>
            <p:nvPr/>
          </p:nvSpPr>
          <p:spPr bwMode="auto">
            <a:xfrm>
              <a:off x="3333750" y="1997075"/>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Line 10"/>
            <p:cNvSpPr>
              <a:spLocks noChangeShapeType="1"/>
            </p:cNvSpPr>
            <p:nvPr/>
          </p:nvSpPr>
          <p:spPr bwMode="auto">
            <a:xfrm>
              <a:off x="3635375" y="1995488"/>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 name="Line 10"/>
            <p:cNvSpPr>
              <a:spLocks noChangeShapeType="1"/>
            </p:cNvSpPr>
            <p:nvPr/>
          </p:nvSpPr>
          <p:spPr bwMode="auto">
            <a:xfrm>
              <a:off x="3937000" y="1987550"/>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 name="Line 10"/>
            <p:cNvSpPr>
              <a:spLocks noChangeShapeType="1"/>
            </p:cNvSpPr>
            <p:nvPr/>
          </p:nvSpPr>
          <p:spPr bwMode="auto">
            <a:xfrm>
              <a:off x="4260850" y="1989138"/>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 name="Line 10"/>
            <p:cNvSpPr>
              <a:spLocks noChangeShapeType="1"/>
            </p:cNvSpPr>
            <p:nvPr/>
          </p:nvSpPr>
          <p:spPr bwMode="auto">
            <a:xfrm>
              <a:off x="4411663" y="1989138"/>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 name="Line 10"/>
            <p:cNvSpPr>
              <a:spLocks noChangeShapeType="1"/>
            </p:cNvSpPr>
            <p:nvPr/>
          </p:nvSpPr>
          <p:spPr bwMode="auto">
            <a:xfrm>
              <a:off x="4541838" y="1989138"/>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 name="Line 10"/>
            <p:cNvSpPr>
              <a:spLocks noChangeShapeType="1"/>
            </p:cNvSpPr>
            <p:nvPr/>
          </p:nvSpPr>
          <p:spPr bwMode="auto">
            <a:xfrm>
              <a:off x="4660900" y="1989138"/>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 name="Line 10"/>
            <p:cNvSpPr>
              <a:spLocks noChangeShapeType="1"/>
            </p:cNvSpPr>
            <p:nvPr/>
          </p:nvSpPr>
          <p:spPr bwMode="auto">
            <a:xfrm>
              <a:off x="5005388" y="1990725"/>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 name="Line 10"/>
            <p:cNvSpPr>
              <a:spLocks noChangeShapeType="1"/>
            </p:cNvSpPr>
            <p:nvPr/>
          </p:nvSpPr>
          <p:spPr bwMode="auto">
            <a:xfrm>
              <a:off x="5416550" y="1993900"/>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 name="Line 10"/>
            <p:cNvSpPr>
              <a:spLocks noChangeShapeType="1"/>
            </p:cNvSpPr>
            <p:nvPr/>
          </p:nvSpPr>
          <p:spPr bwMode="auto">
            <a:xfrm>
              <a:off x="5610225" y="1993900"/>
              <a:ext cx="0" cy="304800"/>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 name="Line 25"/>
            <p:cNvSpPr>
              <a:spLocks noChangeShapeType="1"/>
            </p:cNvSpPr>
            <p:nvPr/>
          </p:nvSpPr>
          <p:spPr bwMode="auto">
            <a:xfrm flipH="1">
              <a:off x="3660775" y="3089275"/>
              <a:ext cx="288925" cy="0"/>
            </a:xfrm>
            <a:prstGeom prst="line">
              <a:avLst/>
            </a:prstGeom>
            <a:noFill/>
            <a:ln w="63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 name="Line 26"/>
            <p:cNvSpPr>
              <a:spLocks noChangeShapeType="1"/>
            </p:cNvSpPr>
            <p:nvPr/>
          </p:nvSpPr>
          <p:spPr bwMode="auto">
            <a:xfrm>
              <a:off x="3616325" y="3506788"/>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 name="Line 27"/>
            <p:cNvSpPr>
              <a:spLocks noChangeShapeType="1"/>
            </p:cNvSpPr>
            <p:nvPr/>
          </p:nvSpPr>
          <p:spPr bwMode="auto">
            <a:xfrm>
              <a:off x="5305425" y="3657600"/>
              <a:ext cx="714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3" name="Rectangle 6"/>
          <p:cNvSpPr>
            <a:spLocks noChangeArrowheads="1"/>
          </p:cNvSpPr>
          <p:nvPr/>
        </p:nvSpPr>
        <p:spPr bwMode="auto">
          <a:xfrm>
            <a:off x="2555421" y="4929188"/>
            <a:ext cx="488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nl-BE" altLang="it-IT" sz="1400">
                <a:cs typeface="Arial" panose="020B0604020202020204" pitchFamily="34" charset="0"/>
              </a:rPr>
              <a:t>1mm</a:t>
            </a:r>
            <a:endParaRPr lang="nl-NL" altLang="it-IT" sz="1400">
              <a:cs typeface="Arial" panose="020B0604020202020204" pitchFamily="34" charset="0"/>
            </a:endParaRPr>
          </a:p>
        </p:txBody>
      </p:sp>
      <p:sp>
        <p:nvSpPr>
          <p:cNvPr id="24" name="Tekstvak 5"/>
          <p:cNvSpPr txBox="1">
            <a:spLocks noChangeArrowheads="1"/>
          </p:cNvSpPr>
          <p:nvPr/>
        </p:nvSpPr>
        <p:spPr bwMode="auto">
          <a:xfrm>
            <a:off x="7686675" y="5073645"/>
            <a:ext cx="4286250" cy="1169551"/>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BE" altLang="it-IT" sz="1000" dirty="0">
                <a:latin typeface="Arial" panose="020B0604020202020204" pitchFamily="34" charset="0"/>
                <a:cs typeface="Arial" panose="020B0604020202020204" pitchFamily="34" charset="0"/>
              </a:rPr>
              <a:t>Smith V, Cutolo M. When and how to perform the capillaroscopy. Atlas of Capillaroscopy in Rheumatic diseases. Elsevier 2010</a:t>
            </a:r>
          </a:p>
          <a:p>
            <a:pPr>
              <a:spcBef>
                <a:spcPct val="0"/>
              </a:spcBef>
              <a:buNone/>
            </a:pPr>
            <a:r>
              <a:rPr lang="nl-BE" altLang="nl-BE" sz="1000" dirty="0">
                <a:latin typeface="Arial" panose="020B0604020202020204" pitchFamily="34" charset="0"/>
                <a:cs typeface="Arial" panose="020B0604020202020204" pitchFamily="34" charset="0"/>
              </a:rPr>
              <a:t>LeRoy and Medsger. Clin Exp Rheum.1992</a:t>
            </a:r>
            <a:endParaRPr lang="en-US" altLang="nl-BE" sz="1000" dirty="0">
              <a:latin typeface="Arial" panose="020B0604020202020204" pitchFamily="34" charset="0"/>
              <a:cs typeface="Arial" panose="020B0604020202020204" pitchFamily="34" charset="0"/>
            </a:endParaRPr>
          </a:p>
          <a:p>
            <a:pPr>
              <a:spcBef>
                <a:spcPct val="0"/>
              </a:spcBef>
            </a:pPr>
            <a:r>
              <a:rPr lang="en-US" altLang="nl-BE" sz="1000" dirty="0" err="1">
                <a:latin typeface="Arial" panose="020B0604020202020204" pitchFamily="34" charset="0"/>
                <a:cs typeface="Arial" panose="020B0604020202020204" pitchFamily="34" charset="0"/>
              </a:rPr>
              <a:t>Cutolo</a:t>
            </a:r>
            <a:r>
              <a:rPr lang="en-US" altLang="nl-BE" sz="1000" dirty="0">
                <a:latin typeface="Arial" panose="020B0604020202020204" pitchFamily="34" charset="0"/>
                <a:cs typeface="Arial" panose="020B0604020202020204" pitchFamily="34" charset="0"/>
              </a:rPr>
              <a:t> M, Smith V. </a:t>
            </a:r>
            <a:r>
              <a:rPr lang="en-US" altLang="nl-BE" sz="1000" dirty="0" err="1">
                <a:latin typeface="Arial" panose="020B0604020202020204" pitchFamily="34" charset="0"/>
                <a:cs typeface="Arial" panose="020B0604020202020204" pitchFamily="34" charset="0"/>
              </a:rPr>
              <a:t>Nailfold</a:t>
            </a:r>
            <a:r>
              <a:rPr lang="en-US" altLang="nl-BE" sz="1000" dirty="0">
                <a:latin typeface="Arial" panose="020B0604020202020204" pitchFamily="34" charset="0"/>
                <a:cs typeface="Arial" panose="020B0604020202020204" pitchFamily="34" charset="0"/>
              </a:rPr>
              <a:t> </a:t>
            </a:r>
            <a:r>
              <a:rPr lang="en-US" altLang="nl-BE" sz="1000" dirty="0" err="1">
                <a:latin typeface="Arial" panose="020B0604020202020204" pitchFamily="34" charset="0"/>
                <a:cs typeface="Arial" panose="020B0604020202020204" pitchFamily="34" charset="0"/>
              </a:rPr>
              <a:t>Capillaroscopy</a:t>
            </a:r>
            <a:r>
              <a:rPr lang="en-US" altLang="nl-BE" sz="1000" dirty="0">
                <a:latin typeface="Arial" panose="020B0604020202020204" pitchFamily="34" charset="0"/>
                <a:cs typeface="Arial" panose="020B0604020202020204" pitchFamily="34" charset="0"/>
              </a:rPr>
              <a:t>. In: </a:t>
            </a:r>
            <a:r>
              <a:rPr lang="en-US" altLang="nl-BE" sz="1000" dirty="0" err="1">
                <a:latin typeface="Arial" panose="020B0604020202020204" pitchFamily="34" charset="0"/>
                <a:cs typeface="Arial" panose="020B0604020202020204" pitchFamily="34" charset="0"/>
              </a:rPr>
              <a:t>Varga</a:t>
            </a:r>
            <a:r>
              <a:rPr lang="en-US" altLang="nl-BE" sz="1000" dirty="0">
                <a:latin typeface="Arial" panose="020B0604020202020204" pitchFamily="34" charset="0"/>
                <a:cs typeface="Arial" panose="020B0604020202020204" pitchFamily="34" charset="0"/>
              </a:rPr>
              <a:t> J, Denton C, </a:t>
            </a:r>
            <a:r>
              <a:rPr lang="en-US" altLang="nl-BE" sz="1000" dirty="0" err="1">
                <a:latin typeface="Arial" panose="020B0604020202020204" pitchFamily="34" charset="0"/>
                <a:cs typeface="Arial" panose="020B0604020202020204" pitchFamily="34" charset="0"/>
              </a:rPr>
              <a:t>Wigley</a:t>
            </a:r>
            <a:r>
              <a:rPr lang="en-US" altLang="nl-BE" sz="1000" dirty="0">
                <a:latin typeface="Arial" panose="020B0604020202020204" pitchFamily="34" charset="0"/>
                <a:cs typeface="Arial" panose="020B0604020202020204" pitchFamily="34" charset="0"/>
              </a:rPr>
              <a:t> F, editors. Scleroderma: From pathogenesis to comprehensive management. New York: Springer </a:t>
            </a:r>
            <a:r>
              <a:rPr lang="en-US" altLang="nl-BE" sz="1000" dirty="0" err="1">
                <a:latin typeface="Arial" panose="020B0604020202020204" pitchFamily="34" charset="0"/>
                <a:cs typeface="Arial" panose="020B0604020202020204" pitchFamily="34" charset="0"/>
              </a:rPr>
              <a:t>Science+Business</a:t>
            </a:r>
            <a:r>
              <a:rPr lang="en-US" altLang="nl-BE" sz="1000" dirty="0">
                <a:latin typeface="Arial" panose="020B0604020202020204" pitchFamily="34" charset="0"/>
                <a:cs typeface="Arial" panose="020B0604020202020204" pitchFamily="34" charset="0"/>
              </a:rPr>
              <a:t> Media, LLC; 2012.</a:t>
            </a:r>
          </a:p>
          <a:p>
            <a:pPr>
              <a:spcBef>
                <a:spcPct val="0"/>
              </a:spcBef>
              <a:buNone/>
            </a:pPr>
            <a:r>
              <a:rPr lang="it-IT" altLang="it-IT" sz="1000" dirty="0">
                <a:latin typeface="Arial" panose="020B0604020202020204" pitchFamily="34" charset="0"/>
                <a:cs typeface="Arial" panose="020B0604020202020204" pitchFamily="34" charset="0"/>
              </a:rPr>
              <a:t>Ruaro B, </a:t>
            </a:r>
            <a:r>
              <a:rPr lang="it-IT" altLang="it-IT" sz="1000" dirty="0" err="1">
                <a:latin typeface="Arial" panose="020B0604020202020204" pitchFamily="34" charset="0"/>
                <a:cs typeface="Arial" panose="020B0604020202020204" pitchFamily="34" charset="0"/>
              </a:rPr>
              <a:t>Nallino</a:t>
            </a:r>
            <a:r>
              <a:rPr lang="it-IT" altLang="it-IT" sz="1000" dirty="0">
                <a:latin typeface="Arial" panose="020B0604020202020204" pitchFamily="34" charset="0"/>
                <a:cs typeface="Arial" panose="020B0604020202020204" pitchFamily="34" charset="0"/>
              </a:rPr>
              <a:t> MG, et al </a:t>
            </a:r>
            <a:r>
              <a:rPr lang="it-IT" altLang="it-IT" sz="1000" i="1" dirty="0" err="1">
                <a:latin typeface="Arial" panose="020B0604020202020204" pitchFamily="34" charset="0"/>
                <a:cs typeface="Arial" panose="020B0604020202020204" pitchFamily="34" charset="0"/>
              </a:rPr>
              <a:t>Microcirculation</a:t>
            </a:r>
            <a:r>
              <a:rPr lang="it-IT" altLang="it-IT" sz="1000" dirty="0">
                <a:latin typeface="Arial" panose="020B0604020202020204" pitchFamily="34" charset="0"/>
                <a:cs typeface="Arial" panose="020B0604020202020204" pitchFamily="34" charset="0"/>
              </a:rPr>
              <a:t>. 2020;27(8):e12647.</a:t>
            </a:r>
            <a:endParaRPr lang="en-US" altLang="it-IT" sz="1000" dirty="0">
              <a:latin typeface="Arial" panose="020B0604020202020204" pitchFamily="34" charset="0"/>
              <a:cs typeface="Arial" panose="020B0604020202020204" pitchFamily="34" charset="0"/>
            </a:endParaRPr>
          </a:p>
        </p:txBody>
      </p:sp>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73" t="1553" r="49154" b="50060"/>
          <a:stretch/>
        </p:blipFill>
        <p:spPr bwMode="auto">
          <a:xfrm>
            <a:off x="9538916" y="1496106"/>
            <a:ext cx="1662258" cy="1260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 descr="http://www.rosalilly.nl/files/11638/editor/images/Haarkam%20wit%20hoed1.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63" t="1768" r="1049" b="2044"/>
          <a:stretch/>
        </p:blipFill>
        <p:spPr>
          <a:xfrm>
            <a:off x="10002245" y="2621349"/>
            <a:ext cx="1816238" cy="1372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398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PPT_slide definition abnormal morphology.jpg"/>
          <p:cNvPicPr>
            <a:picLocks noChangeAspect="1" noChangeArrowheads="1"/>
          </p:cNvPicPr>
          <p:nvPr/>
        </p:nvPicPr>
        <p:blipFill>
          <a:blip r:embed="rId2">
            <a:extLst>
              <a:ext uri="{28A0092B-C50C-407E-A947-70E740481C1C}">
                <a14:useLocalDpi xmlns:a14="http://schemas.microsoft.com/office/drawing/2010/main" val="0"/>
              </a:ext>
            </a:extLst>
          </a:blip>
          <a:srcRect t="19209"/>
          <a:stretch>
            <a:fillRect/>
          </a:stretch>
        </p:blipFill>
        <p:spPr bwMode="auto">
          <a:xfrm>
            <a:off x="2343149" y="1782095"/>
            <a:ext cx="7505700" cy="4548148"/>
          </a:xfrm>
          <a:prstGeom prst="rect">
            <a:avLst/>
          </a:prstGeom>
          <a:noFill/>
          <a:ln w="38100">
            <a:solidFill>
              <a:srgbClr val="FF33CC"/>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20"/>
          <p:cNvSpPr txBox="1">
            <a:spLocks noChangeArrowheads="1"/>
          </p:cNvSpPr>
          <p:nvPr/>
        </p:nvSpPr>
        <p:spPr bwMode="auto">
          <a:xfrm>
            <a:off x="8816182" y="6488668"/>
            <a:ext cx="3229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nl-BE" altLang="nl-BE" sz="900" dirty="0">
                <a:latin typeface="Arial" panose="020B0604020202020204" pitchFamily="34" charset="0"/>
                <a:cs typeface="Arial" panose="020B0604020202020204" pitchFamily="34" charset="0"/>
              </a:rPr>
              <a:t>Smith V et al. Rheumatology (Oxford) 2016;55(5):883-90. </a:t>
            </a:r>
          </a:p>
          <a:p>
            <a:pPr eaLnBrk="1" hangingPunct="1">
              <a:spcBef>
                <a:spcPct val="0"/>
              </a:spcBef>
              <a:buFontTx/>
              <a:buNone/>
            </a:pPr>
            <a:r>
              <a:rPr lang="nl-BE" altLang="nl-BE" sz="900" dirty="0">
                <a:latin typeface="Arial" panose="020B0604020202020204" pitchFamily="34" charset="0"/>
                <a:cs typeface="Arial" panose="020B0604020202020204" pitchFamily="34" charset="0"/>
              </a:rPr>
              <a:t>Cutolo M et al. Rheumatology (Oxford) 2018;57(4):757-759</a:t>
            </a:r>
            <a:r>
              <a:rPr lang="en-US" altLang="nl-BE" sz="900" dirty="0">
                <a:latin typeface="Arial" panose="020B0604020202020204" pitchFamily="34" charset="0"/>
                <a:cs typeface="Arial" panose="020B0604020202020204" pitchFamily="34" charset="0"/>
              </a:rPr>
              <a:t>.</a:t>
            </a:r>
            <a:r>
              <a:rPr lang="nl-BE" altLang="nl-BE" sz="900" dirty="0">
                <a:latin typeface="Arial" panose="020B0604020202020204" pitchFamily="34" charset="0"/>
                <a:cs typeface="Arial" panose="020B0604020202020204" pitchFamily="34" charset="0"/>
              </a:rPr>
              <a:t> </a:t>
            </a:r>
            <a:r>
              <a:rPr lang="en-US" altLang="nl-BE" sz="900" dirty="0">
                <a:latin typeface="Arial" panose="020B0604020202020204" pitchFamily="34" charset="0"/>
                <a:cs typeface="Arial" panose="020B0604020202020204" pitchFamily="34" charset="0"/>
              </a:rPr>
              <a:t> </a:t>
            </a:r>
          </a:p>
        </p:txBody>
      </p:sp>
      <p:sp>
        <p:nvSpPr>
          <p:cNvPr id="5" name="Title 1"/>
          <p:cNvSpPr txBox="1">
            <a:spLocks/>
          </p:cNvSpPr>
          <p:nvPr/>
        </p:nvSpPr>
        <p:spPr>
          <a:xfrm>
            <a:off x="0" y="218621"/>
            <a:ext cx="12192000" cy="8128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2400" dirty="0">
                <a:solidFill>
                  <a:srgbClr val="FF33CC"/>
                </a:solidFill>
                <a:latin typeface="+mn-lt"/>
              </a:rPr>
              <a:t>The EULAR study group on Microcirculation in Rheumatic Diseases </a:t>
            </a:r>
          </a:p>
          <a:p>
            <a:pPr algn="ctr"/>
            <a:r>
              <a:rPr lang="en-US" altLang="nl-BE" sz="2400" dirty="0">
                <a:solidFill>
                  <a:srgbClr val="FF33CC"/>
                </a:solidFill>
                <a:latin typeface="+mn-lt"/>
              </a:rPr>
              <a:t>The most important capillaroscopic characteristics </a:t>
            </a:r>
            <a:r>
              <a:rPr lang="en-US" altLang="nl-BE" sz="2400" b="1" dirty="0">
                <a:solidFill>
                  <a:srgbClr val="FF33CC"/>
                </a:solidFill>
                <a:latin typeface="+mn-lt"/>
              </a:rPr>
              <a:t>in PRP</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88" y="1031422"/>
            <a:ext cx="2302087" cy="1726565"/>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4074" y="2757987"/>
            <a:ext cx="2219535" cy="1664651"/>
          </a:xfrm>
          <a:prstGeom prst="rect">
            <a:avLst/>
          </a:prstGeom>
        </p:spPr>
      </p:pic>
      <p:sp>
        <p:nvSpPr>
          <p:cNvPr id="8" name="Freccia in giù 7"/>
          <p:cNvSpPr/>
          <p:nvPr/>
        </p:nvSpPr>
        <p:spPr>
          <a:xfrm>
            <a:off x="11649075" y="2643687"/>
            <a:ext cx="66675" cy="375738"/>
          </a:xfrm>
          <a:prstGeom prst="down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a:off x="8820150" y="4443912"/>
            <a:ext cx="66675" cy="375738"/>
          </a:xfrm>
          <a:prstGeom prst="down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3231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4"/>
          <p:cNvGrpSpPr>
            <a:grpSpLocks/>
          </p:cNvGrpSpPr>
          <p:nvPr/>
        </p:nvGrpSpPr>
        <p:grpSpPr bwMode="auto">
          <a:xfrm>
            <a:off x="3563902" y="1988120"/>
            <a:ext cx="2649537" cy="2292350"/>
            <a:chOff x="2848" y="63391"/>
            <a:chExt cx="3532968" cy="3055368"/>
          </a:xfrm>
        </p:grpSpPr>
        <p:sp>
          <p:nvSpPr>
            <p:cNvPr id="4" name="Rechthoek 5">
              <a:extLst>
                <a:ext uri="{FF2B5EF4-FFF2-40B4-BE49-F238E27FC236}">
                  <a16:creationId xmlns:a16="http://schemas.microsoft.com/office/drawing/2014/main" id="{C0639EF2-7DCB-4083-97BE-BE40CBAE58A9}"/>
                </a:ext>
              </a:extLst>
            </p:cNvPr>
            <p:cNvSpPr/>
            <p:nvPr/>
          </p:nvSpPr>
          <p:spPr>
            <a:xfrm>
              <a:off x="2848" y="63391"/>
              <a:ext cx="3532968" cy="3055368"/>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Tekstvak 6">
              <a:extLst>
                <a:ext uri="{FF2B5EF4-FFF2-40B4-BE49-F238E27FC236}">
                  <a16:creationId xmlns:a16="http://schemas.microsoft.com/office/drawing/2014/main" id="{68EA6402-880B-40E0-B7D8-07209F9089A4}"/>
                </a:ext>
              </a:extLst>
            </p:cNvPr>
            <p:cNvSpPr txBox="1"/>
            <p:nvPr/>
          </p:nvSpPr>
          <p:spPr>
            <a:xfrm>
              <a:off x="2848" y="63391"/>
              <a:ext cx="3532968" cy="3055368"/>
            </a:xfrm>
            <a:prstGeom prst="rect">
              <a:avLst/>
            </a:prstGeom>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600075">
                <a:lnSpc>
                  <a:spcPct val="90000"/>
                </a:lnSpc>
                <a:spcAft>
                  <a:spcPct val="35000"/>
                </a:spcAft>
                <a:defRPr/>
              </a:pPr>
              <a:r>
                <a:rPr lang="nl-NL" dirty="0">
                  <a:solidFill>
                    <a:schemeClr val="bg1"/>
                  </a:solidFill>
                </a:rPr>
                <a:t>Auto-immunity disease:</a:t>
              </a:r>
              <a:r>
                <a:rPr lang="nl-NL" sz="1350" dirty="0">
                  <a:solidFill>
                    <a:schemeClr val="bg1"/>
                  </a:solidFill>
                </a:rPr>
                <a:t> 90%</a:t>
              </a:r>
            </a:p>
            <a:p>
              <a:pPr algn="ctr" defTabSz="600075">
                <a:lnSpc>
                  <a:spcPct val="90000"/>
                </a:lnSpc>
                <a:spcAft>
                  <a:spcPct val="35000"/>
                </a:spcAft>
                <a:defRPr/>
              </a:pPr>
              <a:r>
                <a:rPr lang="nl-NL" sz="1350" dirty="0">
                  <a:solidFill>
                    <a:schemeClr val="bg1"/>
                  </a:solidFill>
                </a:rPr>
                <a:t>(vasculitis, AR, PsA)</a:t>
              </a:r>
            </a:p>
          </p:txBody>
        </p:sp>
      </p:grpSp>
      <p:sp>
        <p:nvSpPr>
          <p:cNvPr id="6" name="Titel 1"/>
          <p:cNvSpPr txBox="1">
            <a:spLocks/>
          </p:cNvSpPr>
          <p:nvPr/>
        </p:nvSpPr>
        <p:spPr>
          <a:xfrm>
            <a:off x="0" y="44450"/>
            <a:ext cx="12192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altLang="nl-BE" sz="3600" dirty="0">
                <a:solidFill>
                  <a:schemeClr val="tx2"/>
                </a:solidFill>
              </a:rPr>
              <a:t>Causes of secondary Raynaud phenomenon</a:t>
            </a:r>
          </a:p>
        </p:txBody>
      </p:sp>
      <p:graphicFrame>
        <p:nvGraphicFramePr>
          <p:cNvPr id="7" name="Diagram 3">
            <a:extLst>
              <a:ext uri="{FF2B5EF4-FFF2-40B4-BE49-F238E27FC236}">
                <a16:creationId xmlns:a16="http://schemas.microsoft.com/office/drawing/2014/main" id="{B48F42D3-1443-4355-9BFE-AB913710736D}"/>
              </a:ext>
            </a:extLst>
          </p:cNvPr>
          <p:cNvGraphicFramePr/>
          <p:nvPr>
            <p:extLst>
              <p:ext uri="{D42A27DB-BD31-4B8C-83A1-F6EECF244321}">
                <p14:modId xmlns:p14="http://schemas.microsoft.com/office/powerpoint/2010/main" val="384338469"/>
              </p:ext>
            </p:extLst>
          </p:nvPr>
        </p:nvGraphicFramePr>
        <p:xfrm>
          <a:off x="4870973" y="1839913"/>
          <a:ext cx="5202324" cy="4008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uppo 7"/>
          <p:cNvGrpSpPr/>
          <p:nvPr/>
        </p:nvGrpSpPr>
        <p:grpSpPr>
          <a:xfrm>
            <a:off x="3699648" y="2219277"/>
            <a:ext cx="2378044" cy="1830036"/>
            <a:chOff x="96768" y="132789"/>
            <a:chExt cx="2378044" cy="1830036"/>
          </a:xfrm>
        </p:grpSpPr>
        <p:sp>
          <p:nvSpPr>
            <p:cNvPr id="9" name="Rettangolo 8"/>
            <p:cNvSpPr/>
            <p:nvPr/>
          </p:nvSpPr>
          <p:spPr>
            <a:xfrm>
              <a:off x="96768" y="132789"/>
              <a:ext cx="2378044" cy="1830036"/>
            </a:xfrm>
            <a:prstGeom prst="rect">
              <a:avLst/>
            </a:pr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CasellaDiTesto 9"/>
            <p:cNvSpPr txBox="1"/>
            <p:nvPr/>
          </p:nvSpPr>
          <p:spPr>
            <a:xfrm>
              <a:off x="96768" y="132789"/>
              <a:ext cx="2378044" cy="1830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err="1">
                  <a:solidFill>
                    <a:schemeClr val="bg1"/>
                  </a:solidFill>
                </a:rPr>
                <a:t>Systemic</a:t>
              </a:r>
              <a:r>
                <a:rPr lang="nl-NL" sz="1800" kern="1200" dirty="0">
                  <a:solidFill>
                    <a:schemeClr val="bg1"/>
                  </a:solidFill>
                </a:rPr>
                <a:t> sclerosis &gt; 90%</a:t>
              </a:r>
            </a:p>
          </p:txBody>
        </p:sp>
      </p:grpSp>
    </p:spTree>
    <p:extLst>
      <p:ext uri="{BB962C8B-B14F-4D97-AF65-F5344CB8AC3E}">
        <p14:creationId xmlns:p14="http://schemas.microsoft.com/office/powerpoint/2010/main" val="42901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a:solidFill>
                  <a:schemeClr val="tx2"/>
                </a:solidFill>
              </a:rPr>
              <a:t>Definition of systemic sclerosis</a:t>
            </a:r>
            <a:endParaRPr lang="nl-BE" dirty="0">
              <a:solidFill>
                <a:schemeClr val="tx2"/>
              </a:solidFill>
            </a:endParaRPr>
          </a:p>
        </p:txBody>
      </p:sp>
      <p:sp>
        <p:nvSpPr>
          <p:cNvPr id="4" name="Tijdelijke aanduiding voor inhoud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a:solidFill>
                  <a:schemeClr val="tx2"/>
                </a:solidFill>
              </a:rPr>
              <a:t>Rare Systemic disorder:</a:t>
            </a:r>
          </a:p>
          <a:p>
            <a:r>
              <a:rPr lang="nl-BE" sz="2400">
                <a:solidFill>
                  <a:schemeClr val="tx2"/>
                </a:solidFill>
              </a:rPr>
              <a:t>Fibrosis</a:t>
            </a:r>
          </a:p>
          <a:p>
            <a:r>
              <a:rPr lang="nl-BE" sz="2400">
                <a:solidFill>
                  <a:schemeClr val="tx2"/>
                </a:solidFill>
              </a:rPr>
              <a:t>Generalised vasculopathy</a:t>
            </a:r>
          </a:p>
          <a:p>
            <a:r>
              <a:rPr lang="nl-BE" sz="2400">
                <a:solidFill>
                  <a:schemeClr val="tx2"/>
                </a:solidFill>
              </a:rPr>
              <a:t>Auto-Immunity</a:t>
            </a:r>
            <a:endParaRPr lang="nl-BE" sz="2400" dirty="0">
              <a:solidFill>
                <a:schemeClr val="tx2"/>
              </a:solidFill>
            </a:endParaRPr>
          </a:p>
        </p:txBody>
      </p:sp>
      <p:pic>
        <p:nvPicPr>
          <p:cNvPr id="5" name="Picture 4" descr="28-11-2006 (1)">
            <a:extLst>
              <a:ext uri="{FF2B5EF4-FFF2-40B4-BE49-F238E27FC236}">
                <a16:creationId xmlns:a16="http://schemas.microsoft.com/office/drawing/2014/main" id="{A56FD07C-0B38-4096-ACED-915495751A8D}"/>
              </a:ext>
            </a:extLst>
          </p:cNvPr>
          <p:cNvPicPr>
            <a:picLocks noChangeAspect="1" noChangeArrowheads="1"/>
          </p:cNvPicPr>
          <p:nvPr/>
        </p:nvPicPr>
        <p:blipFill>
          <a:blip r:embed="rId2"/>
          <a:srcRect/>
          <a:stretch>
            <a:fillRect/>
          </a:stretch>
        </p:blipFill>
        <p:spPr bwMode="auto">
          <a:xfrm>
            <a:off x="5462564" y="1319145"/>
            <a:ext cx="2240457" cy="1582269"/>
          </a:xfrm>
          <a:prstGeom prst="rect">
            <a:avLst/>
          </a:prstGeom>
          <a:noFill/>
          <a:ln w="25400">
            <a:solidFill>
              <a:schemeClr val="tx2"/>
            </a:solidFill>
            <a:miter lim="800000"/>
            <a:headEnd/>
            <a:tailEnd/>
          </a:ln>
        </p:spPr>
      </p:pic>
      <p:pic>
        <p:nvPicPr>
          <p:cNvPr id="6" name="Picture 6">
            <a:extLst>
              <a:ext uri="{FF2B5EF4-FFF2-40B4-BE49-F238E27FC236}">
                <a16:creationId xmlns:a16="http://schemas.microsoft.com/office/drawing/2014/main" id="{948E8A5B-70F7-4B28-A1B0-CBBC86C323E0}"/>
              </a:ext>
            </a:extLst>
          </p:cNvPr>
          <p:cNvPicPr>
            <a:picLocks noChangeAspect="1" noChangeArrowheads="1"/>
          </p:cNvPicPr>
          <p:nvPr/>
        </p:nvPicPr>
        <p:blipFill>
          <a:blip r:embed="rId3"/>
          <a:srcRect/>
          <a:stretch>
            <a:fillRect/>
          </a:stretch>
        </p:blipFill>
        <p:spPr>
          <a:xfrm>
            <a:off x="8058413" y="1152774"/>
            <a:ext cx="2533268" cy="1992990"/>
          </a:xfrm>
          <a:prstGeom prst="rect">
            <a:avLst/>
          </a:prstGeom>
          <a:ln w="25400">
            <a:solidFill>
              <a:schemeClr val="tx2"/>
            </a:solidFill>
          </a:ln>
        </p:spPr>
      </p:pic>
      <p:pic>
        <p:nvPicPr>
          <p:cNvPr id="7" name="Picture 10" descr="Immagine 111">
            <a:extLst>
              <a:ext uri="{FF2B5EF4-FFF2-40B4-BE49-F238E27FC236}">
                <a16:creationId xmlns:a16="http://schemas.microsoft.com/office/drawing/2014/main" id="{E98DC6DD-1DCD-401E-94C9-0DFF6AE5F015}"/>
              </a:ext>
            </a:extLst>
          </p:cNvPr>
          <p:cNvPicPr>
            <a:picLocks noChangeAspect="1" noChangeArrowheads="1"/>
          </p:cNvPicPr>
          <p:nvPr/>
        </p:nvPicPr>
        <p:blipFill>
          <a:blip r:embed="rId4"/>
          <a:srcRect t="18166"/>
          <a:stretch>
            <a:fillRect/>
          </a:stretch>
        </p:blipFill>
        <p:spPr bwMode="auto">
          <a:xfrm>
            <a:off x="8074147" y="3329564"/>
            <a:ext cx="2908527" cy="1909602"/>
          </a:xfrm>
          <a:prstGeom prst="rect">
            <a:avLst/>
          </a:prstGeom>
          <a:noFill/>
          <a:ln w="25400">
            <a:solidFill>
              <a:schemeClr val="tx2"/>
            </a:solidFill>
            <a:miter lim="800000"/>
            <a:headEnd/>
            <a:tailEnd/>
          </a:ln>
        </p:spPr>
      </p:pic>
      <p:pic>
        <p:nvPicPr>
          <p:cNvPr id="8" name="Picture 5" descr="Kopie van nucleolair-3-100">
            <a:extLst>
              <a:ext uri="{FF2B5EF4-FFF2-40B4-BE49-F238E27FC236}">
                <a16:creationId xmlns:a16="http://schemas.microsoft.com/office/drawing/2014/main" id="{CA0936AC-E77D-4BA6-952B-4E016C799283}"/>
              </a:ext>
            </a:extLst>
          </p:cNvPr>
          <p:cNvPicPr>
            <a:picLocks noChangeAspect="1" noChangeArrowheads="1"/>
          </p:cNvPicPr>
          <p:nvPr/>
        </p:nvPicPr>
        <p:blipFill>
          <a:blip r:embed="rId5"/>
          <a:srcRect/>
          <a:stretch>
            <a:fillRect/>
          </a:stretch>
        </p:blipFill>
        <p:spPr bwMode="auto">
          <a:xfrm>
            <a:off x="5349085" y="4036218"/>
            <a:ext cx="1992619" cy="1576194"/>
          </a:xfrm>
          <a:prstGeom prst="rect">
            <a:avLst/>
          </a:prstGeom>
          <a:noFill/>
          <a:ln w="25400">
            <a:solidFill>
              <a:schemeClr val="tx2"/>
            </a:solidFill>
            <a:miter lim="800000"/>
            <a:headEnd/>
            <a:tailEnd/>
          </a:ln>
        </p:spPr>
      </p:pic>
      <p:sp>
        <p:nvSpPr>
          <p:cNvPr id="9" name="Tekstvak 12"/>
          <p:cNvSpPr txBox="1">
            <a:spLocks noChangeArrowheads="1"/>
          </p:cNvSpPr>
          <p:nvPr/>
        </p:nvSpPr>
        <p:spPr bwMode="auto">
          <a:xfrm>
            <a:off x="1016235" y="4228112"/>
            <a:ext cx="4070351"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nl-BE" altLang="nl-BE" sz="1200" dirty="0" err="1">
                <a:solidFill>
                  <a:schemeClr val="tx2"/>
                </a:solidFill>
              </a:rPr>
              <a:t>Antinuclear</a:t>
            </a:r>
            <a:r>
              <a:rPr lang="nl-BE" altLang="nl-BE" sz="1200" dirty="0">
                <a:solidFill>
                  <a:schemeClr val="tx2"/>
                </a:solidFill>
              </a:rPr>
              <a:t> </a:t>
            </a:r>
            <a:r>
              <a:rPr lang="nl-BE" altLang="nl-BE" sz="1200" dirty="0" err="1">
                <a:solidFill>
                  <a:schemeClr val="tx2"/>
                </a:solidFill>
              </a:rPr>
              <a:t>antibodies</a:t>
            </a:r>
            <a:r>
              <a:rPr lang="nl-BE" altLang="nl-BE" sz="1200" dirty="0">
                <a:solidFill>
                  <a:schemeClr val="tx2"/>
                </a:solidFill>
              </a:rPr>
              <a:t> (ANA): 90%</a:t>
            </a:r>
          </a:p>
          <a:p>
            <a:pPr eaLnBrk="1" hangingPunct="1">
              <a:spcBef>
                <a:spcPct val="0"/>
              </a:spcBef>
              <a:buFontTx/>
              <a:buNone/>
            </a:pPr>
            <a:r>
              <a:rPr lang="nl-BE" altLang="nl-BE" sz="1200" dirty="0">
                <a:solidFill>
                  <a:schemeClr val="tx2"/>
                </a:solidFill>
              </a:rPr>
              <a:t>	</a:t>
            </a:r>
            <a:r>
              <a:rPr lang="nl-BE" altLang="nl-BE" sz="1200" dirty="0" err="1">
                <a:solidFill>
                  <a:schemeClr val="tx2"/>
                </a:solidFill>
              </a:rPr>
              <a:t>SSc</a:t>
            </a:r>
            <a:r>
              <a:rPr lang="nl-BE" altLang="nl-BE" sz="1200" dirty="0">
                <a:solidFill>
                  <a:schemeClr val="tx2"/>
                </a:solidFill>
              </a:rPr>
              <a:t>- </a:t>
            </a:r>
            <a:r>
              <a:rPr lang="nl-BE" altLang="nl-BE" sz="1200" dirty="0" err="1">
                <a:solidFill>
                  <a:schemeClr val="tx2"/>
                </a:solidFill>
              </a:rPr>
              <a:t>specific</a:t>
            </a:r>
            <a:r>
              <a:rPr lang="nl-BE" altLang="nl-BE" sz="1200" dirty="0">
                <a:solidFill>
                  <a:schemeClr val="tx2"/>
                </a:solidFill>
              </a:rPr>
              <a:t> </a:t>
            </a:r>
            <a:r>
              <a:rPr lang="nl-BE" altLang="nl-BE" sz="1200" dirty="0" err="1">
                <a:solidFill>
                  <a:schemeClr val="tx2"/>
                </a:solidFill>
              </a:rPr>
              <a:t>antibodies</a:t>
            </a:r>
            <a:r>
              <a:rPr lang="nl-BE" altLang="nl-BE" sz="1200" dirty="0">
                <a:solidFill>
                  <a:schemeClr val="tx2"/>
                </a:solidFill>
              </a:rPr>
              <a:t>:</a:t>
            </a:r>
          </a:p>
          <a:p>
            <a:pPr eaLnBrk="1" hangingPunct="1">
              <a:spcBef>
                <a:spcPct val="0"/>
              </a:spcBef>
              <a:buFontTx/>
              <a:buNone/>
            </a:pPr>
            <a:r>
              <a:rPr lang="nl-BE" altLang="nl-BE" sz="1200" dirty="0">
                <a:solidFill>
                  <a:schemeClr val="tx2"/>
                </a:solidFill>
              </a:rPr>
              <a:t>		Anti-</a:t>
            </a:r>
            <a:r>
              <a:rPr lang="nl-BE" altLang="nl-BE" sz="1200" dirty="0" err="1">
                <a:solidFill>
                  <a:schemeClr val="tx2"/>
                </a:solidFill>
              </a:rPr>
              <a:t>centromere</a:t>
            </a:r>
            <a:endParaRPr lang="nl-BE" altLang="nl-BE" sz="1200" dirty="0">
              <a:solidFill>
                <a:schemeClr val="tx2"/>
              </a:solidFill>
            </a:endParaRPr>
          </a:p>
          <a:p>
            <a:pPr eaLnBrk="1" hangingPunct="1">
              <a:spcBef>
                <a:spcPct val="0"/>
              </a:spcBef>
              <a:buFontTx/>
              <a:buNone/>
            </a:pPr>
            <a:r>
              <a:rPr lang="nl-BE" altLang="nl-BE" sz="1200" dirty="0">
                <a:solidFill>
                  <a:schemeClr val="tx2"/>
                </a:solidFill>
              </a:rPr>
              <a:t>		Anti-</a:t>
            </a:r>
            <a:r>
              <a:rPr lang="nl-BE" altLang="nl-BE" sz="1200" dirty="0" err="1">
                <a:solidFill>
                  <a:schemeClr val="tx2"/>
                </a:solidFill>
              </a:rPr>
              <a:t>topoisomersase</a:t>
            </a:r>
            <a:r>
              <a:rPr lang="nl-BE" altLang="nl-BE" sz="1200" dirty="0">
                <a:solidFill>
                  <a:schemeClr val="tx2"/>
                </a:solidFill>
              </a:rPr>
              <a:t> I (scl-70)</a:t>
            </a:r>
          </a:p>
          <a:p>
            <a:pPr eaLnBrk="1" hangingPunct="1">
              <a:spcBef>
                <a:spcPct val="0"/>
              </a:spcBef>
              <a:buFontTx/>
              <a:buNone/>
            </a:pPr>
            <a:r>
              <a:rPr lang="nl-BE" altLang="nl-BE" sz="1200" dirty="0">
                <a:solidFill>
                  <a:schemeClr val="tx2"/>
                </a:solidFill>
              </a:rPr>
              <a:t>		Anti-RNA polymerase</a:t>
            </a:r>
            <a:br>
              <a:rPr lang="nl-BE" altLang="nl-BE" sz="1200" dirty="0">
                <a:solidFill>
                  <a:schemeClr val="tx2"/>
                </a:solidFill>
              </a:rPr>
            </a:br>
            <a:r>
              <a:rPr lang="nl-BE" altLang="nl-BE" sz="1200" dirty="0">
                <a:solidFill>
                  <a:schemeClr val="tx2"/>
                </a:solidFill>
              </a:rPr>
              <a:t>		Anti Th/</a:t>
            </a:r>
            <a:r>
              <a:rPr lang="nl-BE" altLang="nl-BE" sz="1200" dirty="0" err="1">
                <a:solidFill>
                  <a:schemeClr val="tx2"/>
                </a:solidFill>
              </a:rPr>
              <a:t>To</a:t>
            </a:r>
            <a:br>
              <a:rPr lang="nl-BE" altLang="nl-BE" sz="1200" dirty="0">
                <a:solidFill>
                  <a:schemeClr val="tx2"/>
                </a:solidFill>
              </a:rPr>
            </a:br>
            <a:r>
              <a:rPr lang="nl-BE" altLang="nl-BE" sz="1200" dirty="0">
                <a:solidFill>
                  <a:schemeClr val="tx2"/>
                </a:solidFill>
              </a:rPr>
              <a:t>		Anti-</a:t>
            </a:r>
            <a:r>
              <a:rPr lang="nl-BE" altLang="nl-BE" sz="1200" dirty="0" err="1">
                <a:solidFill>
                  <a:schemeClr val="tx2"/>
                </a:solidFill>
              </a:rPr>
              <a:t>fibrillarine</a:t>
            </a:r>
            <a:endParaRPr lang="nl-BE" altLang="nl-BE" sz="1200" dirty="0">
              <a:solidFill>
                <a:schemeClr val="tx2"/>
              </a:solidFill>
            </a:endParaRPr>
          </a:p>
        </p:txBody>
      </p:sp>
      <p:sp>
        <p:nvSpPr>
          <p:cNvPr id="10" name="Tekstvak 13"/>
          <p:cNvSpPr txBox="1">
            <a:spLocks noChangeArrowheads="1"/>
          </p:cNvSpPr>
          <p:nvPr/>
        </p:nvSpPr>
        <p:spPr bwMode="auto">
          <a:xfrm>
            <a:off x="293770" y="5761464"/>
            <a:ext cx="115613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buFontTx/>
              <a:buNone/>
            </a:pPr>
            <a:r>
              <a:rPr lang="nl-BE" altLang="nl-BE" sz="1200" dirty="0">
                <a:solidFill>
                  <a:schemeClr val="tx2"/>
                </a:solidFill>
              </a:rPr>
              <a:t>Smith V, De </a:t>
            </a:r>
            <a:r>
              <a:rPr lang="nl-BE" altLang="nl-BE" sz="1200" dirty="0" err="1">
                <a:solidFill>
                  <a:schemeClr val="tx2"/>
                </a:solidFill>
              </a:rPr>
              <a:t>Keyser</a:t>
            </a:r>
            <a:r>
              <a:rPr lang="nl-BE" altLang="nl-BE" sz="1200" dirty="0">
                <a:solidFill>
                  <a:schemeClr val="tx2"/>
                </a:solidFill>
              </a:rPr>
              <a:t> F. Advances in </a:t>
            </a:r>
            <a:r>
              <a:rPr lang="nl-BE" altLang="nl-BE" sz="1200" dirty="0" err="1">
                <a:solidFill>
                  <a:schemeClr val="tx2"/>
                </a:solidFill>
              </a:rPr>
              <a:t>therapies</a:t>
            </a:r>
            <a:r>
              <a:rPr lang="nl-BE" altLang="nl-BE" sz="1200" dirty="0">
                <a:solidFill>
                  <a:schemeClr val="tx2"/>
                </a:solidFill>
              </a:rPr>
              <a:t> </a:t>
            </a:r>
            <a:r>
              <a:rPr lang="nl-BE" altLang="nl-BE" sz="1200" dirty="0" err="1">
                <a:solidFill>
                  <a:schemeClr val="tx2"/>
                </a:solidFill>
              </a:rPr>
              <a:t>for</a:t>
            </a:r>
            <a:r>
              <a:rPr lang="nl-BE" altLang="nl-BE" sz="1200" dirty="0">
                <a:solidFill>
                  <a:schemeClr val="tx2"/>
                </a:solidFill>
              </a:rPr>
              <a:t> </a:t>
            </a:r>
            <a:r>
              <a:rPr lang="nl-BE" altLang="nl-BE" sz="1200" dirty="0" err="1">
                <a:solidFill>
                  <a:schemeClr val="tx2"/>
                </a:solidFill>
              </a:rPr>
              <a:t>systemic</a:t>
            </a:r>
            <a:r>
              <a:rPr lang="nl-BE" altLang="nl-BE" sz="1200" dirty="0">
                <a:solidFill>
                  <a:schemeClr val="tx2"/>
                </a:solidFill>
              </a:rPr>
              <a:t> sclerosis. In: Van Vollenhoven R, editor. </a:t>
            </a:r>
            <a:r>
              <a:rPr lang="nl-BE" altLang="nl-BE" sz="1200" dirty="0" err="1">
                <a:solidFill>
                  <a:schemeClr val="tx2"/>
                </a:solidFill>
              </a:rPr>
              <a:t>Clinical</a:t>
            </a:r>
            <a:r>
              <a:rPr lang="nl-BE" altLang="nl-BE" sz="1200" dirty="0">
                <a:solidFill>
                  <a:schemeClr val="tx2"/>
                </a:solidFill>
              </a:rPr>
              <a:t> </a:t>
            </a:r>
            <a:r>
              <a:rPr lang="nl-BE" altLang="nl-BE" sz="1200" dirty="0" err="1">
                <a:solidFill>
                  <a:schemeClr val="tx2"/>
                </a:solidFill>
              </a:rPr>
              <a:t>Therapy</a:t>
            </a:r>
            <a:r>
              <a:rPr lang="nl-BE" altLang="nl-BE" sz="1200" dirty="0">
                <a:solidFill>
                  <a:schemeClr val="tx2"/>
                </a:solidFill>
              </a:rPr>
              <a:t> Research in the </a:t>
            </a:r>
            <a:r>
              <a:rPr lang="nl-BE" altLang="nl-BE" sz="1200" dirty="0" err="1">
                <a:solidFill>
                  <a:schemeClr val="tx2"/>
                </a:solidFill>
              </a:rPr>
              <a:t>Inflammatory</a:t>
            </a:r>
            <a:r>
              <a:rPr lang="nl-BE" altLang="nl-BE" sz="1200" dirty="0">
                <a:solidFill>
                  <a:schemeClr val="tx2"/>
                </a:solidFill>
              </a:rPr>
              <a:t> </a:t>
            </a:r>
            <a:r>
              <a:rPr lang="nl-BE" altLang="nl-BE" sz="1200" dirty="0" err="1">
                <a:solidFill>
                  <a:schemeClr val="tx2"/>
                </a:solidFill>
              </a:rPr>
              <a:t>Diseases</a:t>
            </a:r>
            <a:r>
              <a:rPr lang="nl-BE" altLang="nl-BE" sz="1200" dirty="0">
                <a:solidFill>
                  <a:schemeClr val="tx2"/>
                </a:solidFill>
              </a:rPr>
              <a:t>. Singapore: World </a:t>
            </a:r>
            <a:r>
              <a:rPr lang="nl-BE" altLang="nl-BE" sz="1200" dirty="0" err="1">
                <a:solidFill>
                  <a:schemeClr val="tx2"/>
                </a:solidFill>
              </a:rPr>
              <a:t>Scientific</a:t>
            </a:r>
            <a:r>
              <a:rPr lang="nl-BE" altLang="nl-BE" sz="1200" dirty="0">
                <a:solidFill>
                  <a:schemeClr val="tx2"/>
                </a:solidFill>
              </a:rPr>
              <a:t> Publishing </a:t>
            </a:r>
            <a:r>
              <a:rPr lang="nl-BE" altLang="nl-BE" sz="1200" dirty="0" err="1">
                <a:solidFill>
                  <a:schemeClr val="tx2"/>
                </a:solidFill>
              </a:rPr>
              <a:t>Co.</a:t>
            </a:r>
            <a:r>
              <a:rPr lang="nl-BE" altLang="nl-BE" sz="1200" dirty="0">
                <a:solidFill>
                  <a:schemeClr val="tx2"/>
                </a:solidFill>
              </a:rPr>
              <a:t> </a:t>
            </a:r>
            <a:r>
              <a:rPr lang="nl-BE" altLang="nl-BE" sz="1200" dirty="0" err="1">
                <a:solidFill>
                  <a:schemeClr val="tx2"/>
                </a:solidFill>
              </a:rPr>
              <a:t>Pte</a:t>
            </a:r>
            <a:r>
              <a:rPr lang="nl-BE" altLang="nl-BE" sz="1200" dirty="0">
                <a:solidFill>
                  <a:schemeClr val="tx2"/>
                </a:solidFill>
              </a:rPr>
              <a:t>. </a:t>
            </a:r>
            <a:r>
              <a:rPr lang="nl-BE" altLang="nl-BE" sz="1200" dirty="0" err="1">
                <a:solidFill>
                  <a:schemeClr val="tx2"/>
                </a:solidFill>
              </a:rPr>
              <a:t>Ltd</a:t>
            </a:r>
            <a:r>
              <a:rPr lang="nl-BE" altLang="nl-BE" sz="1200" dirty="0">
                <a:solidFill>
                  <a:schemeClr val="tx2"/>
                </a:solidFill>
              </a:rPr>
              <a:t>; 2015. p. 165-98.</a:t>
            </a:r>
          </a:p>
          <a:p>
            <a:pPr algn="r" eaLnBrk="1" hangingPunct="1">
              <a:spcBef>
                <a:spcPct val="0"/>
              </a:spcBef>
              <a:buFontTx/>
              <a:buNone/>
            </a:pPr>
            <a:r>
              <a:rPr lang="en-US" altLang="nl-BE" sz="1200" dirty="0" err="1">
                <a:solidFill>
                  <a:schemeClr val="tx2"/>
                </a:solidFill>
              </a:rPr>
              <a:t>Bonroy</a:t>
            </a:r>
            <a:r>
              <a:rPr lang="en-US" altLang="nl-BE" sz="1200" dirty="0">
                <a:solidFill>
                  <a:schemeClr val="tx2"/>
                </a:solidFill>
              </a:rPr>
              <a:t> C, Van </a:t>
            </a:r>
            <a:r>
              <a:rPr lang="en-US" altLang="nl-BE" sz="1200" dirty="0" err="1">
                <a:solidFill>
                  <a:schemeClr val="tx2"/>
                </a:solidFill>
              </a:rPr>
              <a:t>Preat</a:t>
            </a:r>
            <a:r>
              <a:rPr lang="en-US" altLang="nl-BE" sz="1200" dirty="0">
                <a:solidFill>
                  <a:schemeClr val="tx2"/>
                </a:solidFill>
              </a:rPr>
              <a:t> J et al. J </a:t>
            </a:r>
            <a:r>
              <a:rPr lang="en-US" altLang="nl-BE" sz="1200" dirty="0" err="1">
                <a:solidFill>
                  <a:schemeClr val="tx2"/>
                </a:solidFill>
              </a:rPr>
              <a:t>Immunol</a:t>
            </a:r>
            <a:r>
              <a:rPr lang="en-US" altLang="nl-BE" sz="1200" dirty="0">
                <a:solidFill>
                  <a:schemeClr val="tx2"/>
                </a:solidFill>
              </a:rPr>
              <a:t> Methods. 2012 May 31;379(1-2):53-60. </a:t>
            </a:r>
          </a:p>
          <a:p>
            <a:pPr algn="r" eaLnBrk="1" hangingPunct="1">
              <a:spcBef>
                <a:spcPct val="0"/>
              </a:spcBef>
              <a:buFontTx/>
              <a:buNone/>
            </a:pPr>
            <a:r>
              <a:rPr lang="en-US" altLang="nl-BE" sz="1200" dirty="0">
                <a:solidFill>
                  <a:schemeClr val="tx2"/>
                </a:solidFill>
              </a:rPr>
              <a:t>Gunther et al. </a:t>
            </a:r>
            <a:r>
              <a:rPr lang="nl-BE" altLang="nl-BE" sz="1200" dirty="0" err="1">
                <a:solidFill>
                  <a:schemeClr val="tx2"/>
                </a:solidFill>
              </a:rPr>
              <a:t>Semin</a:t>
            </a:r>
            <a:r>
              <a:rPr lang="nl-BE" altLang="nl-BE" sz="1200" dirty="0">
                <a:solidFill>
                  <a:schemeClr val="tx2"/>
                </a:solidFill>
              </a:rPr>
              <a:t> </a:t>
            </a:r>
            <a:r>
              <a:rPr lang="nl-BE" altLang="nl-BE" sz="1200" dirty="0" err="1">
                <a:solidFill>
                  <a:schemeClr val="tx2"/>
                </a:solidFill>
              </a:rPr>
              <a:t>Immunopathol</a:t>
            </a:r>
            <a:r>
              <a:rPr lang="nl-BE" altLang="nl-BE" sz="1200" dirty="0">
                <a:solidFill>
                  <a:schemeClr val="tx2"/>
                </a:solidFill>
              </a:rPr>
              <a:t> (2015) 37:529–542 </a:t>
            </a:r>
            <a:r>
              <a:rPr lang="nl-BE" altLang="nl-BE" sz="1200" dirty="0" err="1">
                <a:solidFill>
                  <a:schemeClr val="tx2"/>
                </a:solidFill>
              </a:rPr>
              <a:t>Functional</a:t>
            </a:r>
            <a:r>
              <a:rPr lang="nl-BE" altLang="nl-BE" sz="1200" dirty="0">
                <a:solidFill>
                  <a:schemeClr val="tx2"/>
                </a:solidFill>
              </a:rPr>
              <a:t> </a:t>
            </a:r>
            <a:r>
              <a:rPr lang="nl-BE" altLang="nl-BE" sz="1200" dirty="0" err="1">
                <a:solidFill>
                  <a:schemeClr val="tx2"/>
                </a:solidFill>
              </a:rPr>
              <a:t>antibodis</a:t>
            </a:r>
            <a:r>
              <a:rPr lang="nl-BE" altLang="nl-BE" sz="1200" dirty="0">
                <a:solidFill>
                  <a:schemeClr val="tx2"/>
                </a:solidFill>
              </a:rPr>
              <a:t> in </a:t>
            </a:r>
            <a:r>
              <a:rPr lang="nl-BE" altLang="nl-BE" sz="1200" dirty="0" err="1">
                <a:solidFill>
                  <a:schemeClr val="tx2"/>
                </a:solidFill>
              </a:rPr>
              <a:t>SSc</a:t>
            </a:r>
            <a:endParaRPr lang="en-US" altLang="nl-BE" sz="1200" dirty="0">
              <a:solidFill>
                <a:schemeClr val="tx2"/>
              </a:solidFill>
            </a:endParaRPr>
          </a:p>
        </p:txBody>
      </p:sp>
      <p:cxnSp>
        <p:nvCxnSpPr>
          <p:cNvPr id="11" name="Rechte verbindingslijn met pijl 4"/>
          <p:cNvCxnSpPr/>
          <p:nvPr/>
        </p:nvCxnSpPr>
        <p:spPr>
          <a:xfrm flipV="1">
            <a:off x="2174033" y="2008423"/>
            <a:ext cx="3175052" cy="482349"/>
          </a:xfrm>
          <a:prstGeom prst="straightConnector1">
            <a:avLst/>
          </a:prstGeom>
          <a:ln w="15875">
            <a:solidFill>
              <a:srgbClr val="F4B183"/>
            </a:solidFill>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4"/>
          <p:cNvCxnSpPr/>
          <p:nvPr/>
        </p:nvCxnSpPr>
        <p:spPr>
          <a:xfrm>
            <a:off x="4346211" y="2968883"/>
            <a:ext cx="3356810" cy="304808"/>
          </a:xfrm>
          <a:prstGeom prst="straightConnector1">
            <a:avLst/>
          </a:prstGeom>
          <a:ln w="15875">
            <a:solidFill>
              <a:srgbClr val="F4B183"/>
            </a:solidFill>
            <a:tailEnd type="triangle"/>
          </a:ln>
        </p:spPr>
        <p:style>
          <a:lnRef idx="1">
            <a:schemeClr val="dk1"/>
          </a:lnRef>
          <a:fillRef idx="0">
            <a:schemeClr val="dk1"/>
          </a:fillRef>
          <a:effectRef idx="0">
            <a:schemeClr val="dk1"/>
          </a:effectRef>
          <a:fontRef idx="minor">
            <a:schemeClr val="tx1"/>
          </a:fontRef>
        </p:style>
      </p:cxnSp>
      <p:cxnSp>
        <p:nvCxnSpPr>
          <p:cNvPr id="13" name="Rechte verbindingslijn met pijl 15"/>
          <p:cNvCxnSpPr/>
          <p:nvPr/>
        </p:nvCxnSpPr>
        <p:spPr>
          <a:xfrm>
            <a:off x="3051410" y="3435185"/>
            <a:ext cx="2117749" cy="849180"/>
          </a:xfrm>
          <a:prstGeom prst="straightConnector1">
            <a:avLst/>
          </a:prstGeom>
          <a:ln w="15875">
            <a:solidFill>
              <a:srgbClr val="F4B183"/>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692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14.55 Ruaro[20260512141427501].mdb"/>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Bar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14017</TotalTime>
  <Words>2989</Words>
  <Application>Microsoft Office PowerPoint</Application>
  <PresentationFormat>Widescreen</PresentationFormat>
  <Paragraphs>274</Paragraphs>
  <Slides>40</Slides>
  <Notes>3</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3</vt:i4>
      </vt:variant>
      <vt:variant>
        <vt:lpstr>Titoli diapositive</vt:lpstr>
      </vt:variant>
      <vt:variant>
        <vt:i4>40</vt:i4>
      </vt:variant>
    </vt:vector>
  </HeadingPairs>
  <TitlesOfParts>
    <vt:vector size="52" baseType="lpstr">
      <vt:lpstr>MS PGothic</vt:lpstr>
      <vt:lpstr>Arial</vt:lpstr>
      <vt:lpstr>BlinkMacSystemFont</vt:lpstr>
      <vt:lpstr>Calibri</vt:lpstr>
      <vt:lpstr>Calibri Light</vt:lpstr>
      <vt:lpstr>Montserrat</vt:lpstr>
      <vt:lpstr>Univers</vt:lpstr>
      <vt:lpstr>Wingdings 3</vt:lpstr>
      <vt:lpstr>Tema di Office</vt:lpstr>
      <vt:lpstr>CorelPhotoPaint.Image.8</vt:lpstr>
      <vt:lpstr>Fotografia di Photo Editor</vt:lpstr>
      <vt:lpstr>Immagine bitmap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Capillaroscopy  to evaluate drug effect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PLANNING-NB105</dc:creator>
  <cp:lastModifiedBy>Media DIgital Business</cp:lastModifiedBy>
  <cp:revision>145</cp:revision>
  <dcterms:created xsi:type="dcterms:W3CDTF">2024-07-24T12:57:26Z</dcterms:created>
  <dcterms:modified xsi:type="dcterms:W3CDTF">2026-05-12T12:14:28Z</dcterms:modified>
</cp:coreProperties>
</file>