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326" r:id="rId7"/>
    <p:sldId id="329" r:id="rId8"/>
    <p:sldId id="330" r:id="rId9"/>
    <p:sldId id="328" r:id="rId10"/>
    <p:sldId id="320" r:id="rId11"/>
    <p:sldId id="324" r:id="rId12"/>
    <p:sldId id="323" r:id="rId13"/>
    <p:sldId id="317" r:id="rId14"/>
    <p:sldId id="308" r:id="rId15"/>
    <p:sldId id="309" r:id="rId16"/>
    <p:sldId id="331" r:id="rId17"/>
    <p:sldId id="332" r:id="rId18"/>
    <p:sldId id="333" r:id="rId19"/>
    <p:sldId id="334" r:id="rId20"/>
    <p:sldId id="336" r:id="rId21"/>
    <p:sldId id="350" r:id="rId22"/>
    <p:sldId id="337" r:id="rId23"/>
    <p:sldId id="339" r:id="rId24"/>
    <p:sldId id="340" r:id="rId25"/>
    <p:sldId id="341" r:id="rId26"/>
    <p:sldId id="342" r:id="rId27"/>
    <p:sldId id="343" r:id="rId28"/>
    <p:sldId id="344" r:id="rId29"/>
    <p:sldId id="346" r:id="rId30"/>
    <p:sldId id="345" r:id="rId31"/>
    <p:sldId id="347" r:id="rId32"/>
    <p:sldId id="348" r:id="rId33"/>
    <p:sldId id="351" r:id="rId34"/>
    <p:sldId id="352" r:id="rId35"/>
    <p:sldId id="353" r:id="rId36"/>
  </p:sldIdLst>
  <p:sldSz cx="12192000" cy="6858000"/>
  <p:notesSz cx="6858000" cy="9144000"/>
  <p:custDataLst>
    <p:tags r:id="rId37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7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Spore di Alternaria anno 2018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Foglio1!$B$22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Foglio1!$A$23:$A$26</c:f>
              <c:strCache>
                <c:ptCount val="4"/>
                <c:pt idx="0">
                  <c:v>Trieste</c:v>
                </c:pt>
                <c:pt idx="1">
                  <c:v>Pordenone</c:v>
                </c:pt>
                <c:pt idx="2">
                  <c:v>Tolmezzo</c:v>
                </c:pt>
                <c:pt idx="3">
                  <c:v>Lignano Sabbiadoro</c:v>
                </c:pt>
              </c:strCache>
            </c:strRef>
          </c:cat>
          <c:val>
            <c:numRef>
              <c:f>Foglio1!$B$23:$B$26</c:f>
              <c:numCache>
                <c:formatCode>0</c:formatCode>
                <c:ptCount val="4"/>
                <c:pt idx="0">
                  <c:v>4851.2667844000107</c:v>
                </c:pt>
                <c:pt idx="1">
                  <c:v>26621.699208699974</c:v>
                </c:pt>
                <c:pt idx="2">
                  <c:v>5901.5297436000055</c:v>
                </c:pt>
                <c:pt idx="3">
                  <c:v>15162.832811900011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D3-4359-8575-2CE95583358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2993024"/>
        <c:axId val="21124224"/>
      </c:barChart>
      <c:catAx>
        <c:axId val="52993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124224"/>
        <c:crosses val="autoZero"/>
        <c:auto val="1"/>
        <c:lblAlgn val="ctr"/>
        <c:lblOffset val="100"/>
        <c:noMultiLvlLbl val="0"/>
      </c:catAx>
      <c:valAx>
        <c:axId val="21124224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crossAx val="529930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C4B3DA-8A37-ABC4-D6A3-1B2FCF02B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31DAA5E-DD93-8C65-174B-5C50683DD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FF8C20-AF7D-6349-EC71-C208084A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73AC-D674-46B7-A1FB-6E9E21895CF1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D6A314-EF5C-644B-6F3B-382BE35D4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D26B09-0601-5FF5-7E5A-5C92835BA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14C8-6214-468F-AC11-73A9D4185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170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22F979-7910-44B6-F286-8F8A5BCD4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DCD87DF-102D-B78F-97D6-D37DA2557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47DCC7-3C1D-3FE1-BB98-9958D8385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73AC-D674-46B7-A1FB-6E9E21895CF1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172934-4B18-989C-EB2A-B0C781FE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1BB71A-3524-BADF-CB86-0B38EC7B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14C8-6214-468F-AC11-73A9D4185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491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DB10BF6-5BB3-9B52-11F9-485F23F05B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871128-9B4B-17D4-9260-6B0E13FC9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BAF3F4-73AA-85FD-7D80-EFAC05324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73AC-D674-46B7-A1FB-6E9E21895CF1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F5F8BB-EF2D-FE4C-3E13-C2E3731CD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DF4F11-CD09-79FF-D112-FB89BD73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14C8-6214-468F-AC11-73A9D4185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5102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405651-E9FE-1680-47FB-0E6315F37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8B9AEC-D660-1074-3561-2B01F36A0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3047F3-5509-0556-BF33-3F52C638A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73AC-D674-46B7-A1FB-6E9E21895CF1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D8AB37-9275-7C01-1682-D946C1BFE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9172625-63D4-9B5F-05DF-0CA33E7DD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14C8-6214-468F-AC11-73A9D4185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710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0BE8B-21C2-48CA-EF14-CC77EE01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96C3A0-0AB9-287A-6FCC-8C8FD8A81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0C61ED-C3BB-23AE-C454-19DD5D254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73AC-D674-46B7-A1FB-6E9E21895CF1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FD13C0-B469-45FF-AB46-8D1DBB309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BFA00E-AF5E-5415-7810-4C45B2855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14C8-6214-468F-AC11-73A9D4185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585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C3BEB2-D152-86B3-894E-A0ED6A4B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1EEB41-A2FE-423F-B867-849A9550F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53F9AE9-A954-971C-8F47-F9C64EBAF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BEF4C5E-8E47-A0D2-0505-C23646949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73AC-D674-46B7-A1FB-6E9E21895CF1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53FD42-8DA0-891E-437E-12B424D76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2018AA-98B9-041B-5306-977091DCF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14C8-6214-468F-AC11-73A9D4185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776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D4BD6A-CF49-757E-55F1-D4AC3E337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402597-2729-110B-3D36-DE51B94A3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FB60BA7-1008-0814-4C5E-E46A39C12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5D56F5C-A585-E9BF-A8E8-FB79D6BBBE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EC8B690-4876-ED28-5DC7-051138467E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C27F65E-3664-E484-8BCE-9F51BBA39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73AC-D674-46B7-A1FB-6E9E21895CF1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2608282-9B0E-2189-BD77-AFE529DB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67BF72F-C802-3CC6-F531-DA122728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14C8-6214-468F-AC11-73A9D4185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798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28705B-800A-5A15-7529-AD585696A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E4CA795-CC73-75C2-7C6B-C0F205FD4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73AC-D674-46B7-A1FB-6E9E21895CF1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609D548-5913-CD96-5C2C-162E57A0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BB51D1-D1FE-0B5B-D3FF-474DF7E2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14C8-6214-468F-AC11-73A9D4185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7591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3FE15C1-6F68-B97D-C07E-D0FB83520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73AC-D674-46B7-A1FB-6E9E21895CF1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6BA8873-81B9-F86D-6651-CFCB0C687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2AB7CE5-0E5B-09AF-54DB-68358BFFC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14C8-6214-468F-AC11-73A9D4185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3052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15D861-BADB-4CF3-75AB-5EA7375B2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7D625D-5415-80B2-637C-0DE495CA7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0F30404-E42C-1E4C-A532-F14F81E1E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286A16-B335-0E2F-C9FF-616957235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73AC-D674-46B7-A1FB-6E9E21895CF1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196C10B-1603-A20A-BADD-31FCFC7A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B0C3C7C-3B3B-FF53-BB88-404EDFBB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14C8-6214-468F-AC11-73A9D4185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85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168D62-ECAC-C5CA-BDCD-117B46F26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27D768C-5BF4-E5EA-02DF-EB0B92F31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7887172-333C-8FDD-BF9D-DDAC76AB7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E56FA8-293D-6C22-95D5-2194AC08B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73AC-D674-46B7-A1FB-6E9E21895CF1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EB063F3-26C1-9D59-D09A-CC92B0ADC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39B8802-1CE9-4374-45A8-3CB3878F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14C8-6214-468F-AC11-73A9D4185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69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11DEDA9-DF39-ED55-C382-535736EC2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3A83F5-42A4-3A95-C3F5-6B32C2E17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D1D0E7-A225-D3C6-2157-D3BF6B5CF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0673AC-D674-46B7-A1FB-6E9E21895CF1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BB8FE3-702B-BE94-A7CD-399474460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DFA237-B305-D831-A277-6759A2AEA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0414C8-6214-468F-AC11-73A9D4185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67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.jp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?sort=date&amp;term=Lara+B&amp;cauthor_id=39515790" TargetMode="External"/><Relationship Id="rId13" Type="http://schemas.openxmlformats.org/officeDocument/2006/relationships/hyperlink" Target="https://pubmed.ncbi.nlm.nih.gov/39515790/#full-view-affiliation-2" TargetMode="External"/><Relationship Id="rId3" Type="http://schemas.openxmlformats.org/officeDocument/2006/relationships/hyperlink" Target="https://pubmed.ncbi.nlm.nih.gov/39515790/#full-view-affiliation-1" TargetMode="External"/><Relationship Id="rId7" Type="http://schemas.openxmlformats.org/officeDocument/2006/relationships/hyperlink" Target="https://pubmed.ncbi.nlm.nih.gov/?sort=date&amp;term=Pozo+SD&amp;cauthor_id=39515790" TargetMode="External"/><Relationship Id="rId12" Type="http://schemas.openxmlformats.org/officeDocument/2006/relationships/hyperlink" Target="https://pubmed.ncbi.nlm.nih.gov/?sort=date&amp;term=Casanovas+M&amp;cauthor_id=39515790" TargetMode="External"/><Relationship Id="rId2" Type="http://schemas.openxmlformats.org/officeDocument/2006/relationships/hyperlink" Target="https://pubmed.ncbi.nlm.nih.gov/?sort=date&amp;term=Caballero+R&amp;cauthor_id=3951579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ubmed.ncbi.nlm.nih.gov/?sort=date&amp;term=Rojas+M%C3%81&amp;cauthor_id=39515790" TargetMode="External"/><Relationship Id="rId11" Type="http://schemas.openxmlformats.org/officeDocument/2006/relationships/hyperlink" Target="https://pubmed.ncbi.nlm.nih.gov/?sort=date&amp;term=de+Velasco+PG&amp;cauthor_id=39515790" TargetMode="External"/><Relationship Id="rId5" Type="http://schemas.openxmlformats.org/officeDocument/2006/relationships/hyperlink" Target="https://pubmed.ncbi.nlm.nih.gov/?sort=date&amp;term=Romero+M&amp;cauthor_id=39515790" TargetMode="External"/><Relationship Id="rId15" Type="http://schemas.openxmlformats.org/officeDocument/2006/relationships/image" Target="../media/image31.emf"/><Relationship Id="rId10" Type="http://schemas.openxmlformats.org/officeDocument/2006/relationships/hyperlink" Target="https://pubmed.ncbi.nlm.nih.gov/?sort=date&amp;term=Grau+A&amp;cauthor_id=39515790" TargetMode="External"/><Relationship Id="rId4" Type="http://schemas.openxmlformats.org/officeDocument/2006/relationships/hyperlink" Target="https://pubmed.ncbi.nlm.nih.gov/?sort=date&amp;term=Javaloyes+G&amp;cauthor_id=39515790" TargetMode="External"/><Relationship Id="rId9" Type="http://schemas.openxmlformats.org/officeDocument/2006/relationships/hyperlink" Target="https://pubmed.ncbi.nlm.nih.gov/?sort=date&amp;term=Lara+E&amp;cauthor_id=39515790" TargetMode="External"/><Relationship Id="rId1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F4F3686-3C9D-9D73-96E5-7FF2D5203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58933" cy="451273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49EC8DD-9B5F-34EE-7008-8FF0E91B4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12732"/>
            <a:ext cx="5858933" cy="234526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CE70115-1F52-0C09-2503-281CFBEF3E8C}"/>
              </a:ext>
            </a:extLst>
          </p:cNvPr>
          <p:cNvSpPr txBox="1"/>
          <p:nvPr/>
        </p:nvSpPr>
        <p:spPr>
          <a:xfrm>
            <a:off x="5858933" y="626533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Allergia fungina respiratoria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9589FAD-EA62-92E9-C5E9-EAFDFF1BBFBD}"/>
              </a:ext>
            </a:extLst>
          </p:cNvPr>
          <p:cNvSpPr txBox="1"/>
          <p:nvPr/>
        </p:nvSpPr>
        <p:spPr>
          <a:xfrm>
            <a:off x="7349067" y="2751667"/>
            <a:ext cx="3166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Danilo Villalta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B6BCC44-B959-39CB-5901-6C6E3A9E1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816" y="3684773"/>
            <a:ext cx="1068917" cy="106891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D1FFECB-9F21-0E17-75B6-24F44EF2FBD0}"/>
              </a:ext>
            </a:extLst>
          </p:cNvPr>
          <p:cNvSpPr txBox="1"/>
          <p:nvPr/>
        </p:nvSpPr>
        <p:spPr>
          <a:xfrm>
            <a:off x="5731932" y="5329816"/>
            <a:ext cx="658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Ospedale S. Maria degli Angeli</a:t>
            </a:r>
          </a:p>
          <a:p>
            <a:pPr algn="ctr"/>
            <a:r>
              <a:rPr lang="it-IT" sz="3600" dirty="0"/>
              <a:t>Pordenone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765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he New England Journal of Medicine homepage">
            <a:extLst>
              <a:ext uri="{FF2B5EF4-FFF2-40B4-BE49-F238E27FC236}">
                <a16:creationId xmlns:a16="http://schemas.microsoft.com/office/drawing/2014/main" id="{B07B0483-6821-F411-4704-7B30A89A4F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B2AA45-9FF5-38E4-5223-73EA9EA1D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787" y="308661"/>
            <a:ext cx="2886075" cy="4572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0C469E2-1A08-47D6-FC0A-78880F3F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65" y="122022"/>
            <a:ext cx="6170671" cy="90667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CE939F-F887-3DB7-3E6B-FFC5A5390F42}"/>
              </a:ext>
            </a:extLst>
          </p:cNvPr>
          <p:cNvSpPr txBox="1"/>
          <p:nvPr/>
        </p:nvSpPr>
        <p:spPr>
          <a:xfrm>
            <a:off x="10334626" y="308661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1991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2C8C3EB-BE34-BA4A-0A46-712A06EA0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96" y="1306469"/>
            <a:ext cx="5745404" cy="394026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591CB85-43E7-204A-228E-99725D834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260" y="955119"/>
            <a:ext cx="4991100" cy="331267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C7061F1-0BA5-99D7-BED9-644D0C28D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3881262"/>
            <a:ext cx="5851123" cy="24384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BDF4848-DB49-4959-2831-12199F023C66}"/>
              </a:ext>
            </a:extLst>
          </p:cNvPr>
          <p:cNvSpPr txBox="1"/>
          <p:nvPr/>
        </p:nvSpPr>
        <p:spPr>
          <a:xfrm>
            <a:off x="323850" y="5246730"/>
            <a:ext cx="54038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10/11 </a:t>
            </a:r>
            <a:r>
              <a:rPr lang="it-IT" sz="2800" dirty="0">
                <a:solidFill>
                  <a:srgbClr val="FF0000"/>
                </a:solidFill>
              </a:rPr>
              <a:t>(91%) </a:t>
            </a:r>
            <a:r>
              <a:rPr lang="it-IT" sz="2800" dirty="0"/>
              <a:t>sensibilizzati ad </a:t>
            </a:r>
            <a:r>
              <a:rPr lang="it-IT" sz="2800" dirty="0" err="1"/>
              <a:t>Alternaria</a:t>
            </a:r>
            <a:r>
              <a:rPr lang="it-IT" sz="2800" dirty="0"/>
              <a:t> vs </a:t>
            </a:r>
            <a:r>
              <a:rPr lang="it-IT" sz="2800" dirty="0">
                <a:solidFill>
                  <a:srgbClr val="FF0000"/>
                </a:solidFill>
              </a:rPr>
              <a:t>31% </a:t>
            </a:r>
            <a:r>
              <a:rPr lang="it-IT" sz="2800" dirty="0"/>
              <a:t>degli asmatici presi come controllo </a:t>
            </a:r>
          </a:p>
        </p:txBody>
      </p:sp>
    </p:spTree>
    <p:extLst>
      <p:ext uri="{BB962C8B-B14F-4D97-AF65-F5344CB8AC3E}">
        <p14:creationId xmlns:p14="http://schemas.microsoft.com/office/powerpoint/2010/main" val="1627621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2C6408A-B063-377A-36BA-E6B344126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53" y="1504950"/>
            <a:ext cx="11930094" cy="402907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67ADA45-950B-EF35-0E7C-ABD3EE5E41BB}"/>
              </a:ext>
            </a:extLst>
          </p:cNvPr>
          <p:cNvSpPr/>
          <p:nvPr/>
        </p:nvSpPr>
        <p:spPr>
          <a:xfrm>
            <a:off x="247650" y="1428750"/>
            <a:ext cx="9658350" cy="752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38B77A1B-040D-3D4C-2795-73D66641F80A}"/>
              </a:ext>
            </a:extLst>
          </p:cNvPr>
          <p:cNvCxnSpPr/>
          <p:nvPr/>
        </p:nvCxnSpPr>
        <p:spPr>
          <a:xfrm>
            <a:off x="247650" y="4105275"/>
            <a:ext cx="93535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D2ABE73-0CEB-5E81-D636-9314A6AACA12}"/>
              </a:ext>
            </a:extLst>
          </p:cNvPr>
          <p:cNvSpPr txBox="1"/>
          <p:nvPr/>
        </p:nvSpPr>
        <p:spPr>
          <a:xfrm>
            <a:off x="8077200" y="584466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O’Hollaren</a:t>
            </a:r>
            <a:r>
              <a:rPr lang="it-IT" dirty="0"/>
              <a:t> MT NEJM 1991 </a:t>
            </a:r>
          </a:p>
        </p:txBody>
      </p:sp>
    </p:spTree>
    <p:extLst>
      <p:ext uri="{BB962C8B-B14F-4D97-AF65-F5344CB8AC3E}">
        <p14:creationId xmlns:p14="http://schemas.microsoft.com/office/powerpoint/2010/main" val="2084660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4B123-1F57-FDC7-B7CA-F827F054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83F35C2-E739-41E8-9D39-8F6CB9ECB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00" y="172994"/>
            <a:ext cx="7250055" cy="125890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C674EE8-1F08-1827-CD23-2302BBEAB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4" y="2021018"/>
            <a:ext cx="6647923" cy="4418914"/>
          </a:xfrm>
          <a:prstGeom prst="rect">
            <a:avLst/>
          </a:prstGeom>
        </p:spPr>
      </p:pic>
      <p:sp>
        <p:nvSpPr>
          <p:cNvPr id="6" name="Freccia a sinistra 5">
            <a:extLst>
              <a:ext uri="{FF2B5EF4-FFF2-40B4-BE49-F238E27FC236}">
                <a16:creationId xmlns:a16="http://schemas.microsoft.com/office/drawing/2014/main" id="{A7F3AF3B-C07E-C228-D378-BA7CEBAEF4AB}"/>
              </a:ext>
            </a:extLst>
          </p:cNvPr>
          <p:cNvSpPr/>
          <p:nvPr/>
        </p:nvSpPr>
        <p:spPr>
          <a:xfrm>
            <a:off x="6849488" y="6185932"/>
            <a:ext cx="1363133" cy="2540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60BF884-995A-45AE-9998-234DF81C0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617" y="2296926"/>
            <a:ext cx="5002199" cy="347133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E5F6C37-5FD5-6874-F86F-63F01BAF2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7716" y="172994"/>
            <a:ext cx="1085850" cy="142875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6AADE14-B004-C2C6-9DB3-B4BC3F56C545}"/>
              </a:ext>
            </a:extLst>
          </p:cNvPr>
          <p:cNvSpPr txBox="1"/>
          <p:nvPr/>
        </p:nvSpPr>
        <p:spPr>
          <a:xfrm>
            <a:off x="9297716" y="1651686"/>
            <a:ext cx="128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2023 </a:t>
            </a:r>
            <a:r>
              <a:rPr lang="it-IT" dirty="0" err="1"/>
              <a:t>Dec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9500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22141-783D-F857-6B55-C947CB7E7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5ED33E4-95E1-0BF1-65CA-1C6FF1833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8" t="19229" r="21188" b="12453"/>
          <a:stretch/>
        </p:blipFill>
        <p:spPr bwMode="auto">
          <a:xfrm>
            <a:off x="1113051" y="143933"/>
            <a:ext cx="10200639" cy="657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ccia a sinistra 3">
            <a:extLst>
              <a:ext uri="{FF2B5EF4-FFF2-40B4-BE49-F238E27FC236}">
                <a16:creationId xmlns:a16="http://schemas.microsoft.com/office/drawing/2014/main" id="{97EAE396-7B08-B298-29B6-3F847E6D7EC4}"/>
              </a:ext>
            </a:extLst>
          </p:cNvPr>
          <p:cNvSpPr/>
          <p:nvPr/>
        </p:nvSpPr>
        <p:spPr>
          <a:xfrm>
            <a:off x="10780290" y="3674533"/>
            <a:ext cx="1066800" cy="23706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Freccia a sinistra 4">
            <a:extLst>
              <a:ext uri="{FF2B5EF4-FFF2-40B4-BE49-F238E27FC236}">
                <a16:creationId xmlns:a16="http://schemas.microsoft.com/office/drawing/2014/main" id="{9027DE11-95A0-0E77-BB25-BEFD8B469E3B}"/>
              </a:ext>
            </a:extLst>
          </p:cNvPr>
          <p:cNvSpPr/>
          <p:nvPr/>
        </p:nvSpPr>
        <p:spPr>
          <a:xfrm>
            <a:off x="10780290" y="3911600"/>
            <a:ext cx="1066800" cy="23706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Freccia a sinistra 5">
            <a:extLst>
              <a:ext uri="{FF2B5EF4-FFF2-40B4-BE49-F238E27FC236}">
                <a16:creationId xmlns:a16="http://schemas.microsoft.com/office/drawing/2014/main" id="{3CF085AD-8AEE-3566-269E-9434CB815326}"/>
              </a:ext>
            </a:extLst>
          </p:cNvPr>
          <p:cNvSpPr/>
          <p:nvPr/>
        </p:nvSpPr>
        <p:spPr>
          <a:xfrm rot="10800000">
            <a:off x="478051" y="3437466"/>
            <a:ext cx="1066800" cy="23706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1A526A-A0A8-222F-42C2-E628E077E985}"/>
              </a:ext>
            </a:extLst>
          </p:cNvPr>
          <p:cNvSpPr txBox="1"/>
          <p:nvPr/>
        </p:nvSpPr>
        <p:spPr>
          <a:xfrm>
            <a:off x="8094133" y="6197600"/>
            <a:ext cx="375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cortesia dr PL Verardo ARPA-FVG</a:t>
            </a:r>
          </a:p>
        </p:txBody>
      </p:sp>
    </p:spTree>
    <p:extLst>
      <p:ext uri="{BB962C8B-B14F-4D97-AF65-F5344CB8AC3E}">
        <p14:creationId xmlns:p14="http://schemas.microsoft.com/office/powerpoint/2010/main" val="239394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Alternaria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A6D4059F-B62D-E107-A9C3-57CB60632042}"/>
              </a:ext>
            </a:extLst>
          </p:cNvPr>
          <p:cNvSpPr txBox="1"/>
          <p:nvPr/>
        </p:nvSpPr>
        <p:spPr>
          <a:xfrm>
            <a:off x="8475134" y="6308208"/>
            <a:ext cx="3655906" cy="371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cortesia dr PL Verardo ARPA-FVG</a:t>
            </a:r>
          </a:p>
        </p:txBody>
      </p:sp>
    </p:spTree>
    <p:extLst>
      <p:ext uri="{BB962C8B-B14F-4D97-AF65-F5344CB8AC3E}">
        <p14:creationId xmlns:p14="http://schemas.microsoft.com/office/powerpoint/2010/main" val="1080244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/>
          </p:cNvPicPr>
          <p:nvPr>
            <p:ph idx="4294967295"/>
          </p:nvPr>
        </p:nvPicPr>
        <p:blipFill rotWithShape="1">
          <a:blip r:embed="rId2"/>
          <a:srcRect b="6686"/>
          <a:stretch/>
        </p:blipFill>
        <p:spPr>
          <a:xfrm>
            <a:off x="2943225" y="38100"/>
            <a:ext cx="5616575" cy="67818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56DCD09-145B-6661-815C-251F44EB4673}"/>
              </a:ext>
            </a:extLst>
          </p:cNvPr>
          <p:cNvSpPr txBox="1"/>
          <p:nvPr/>
        </p:nvSpPr>
        <p:spPr>
          <a:xfrm>
            <a:off x="8678333" y="6440501"/>
            <a:ext cx="3589867" cy="379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cortesia dr PL Verardo ARPA-FVG</a:t>
            </a:r>
          </a:p>
        </p:txBody>
      </p:sp>
    </p:spTree>
    <p:extLst>
      <p:ext uri="{BB962C8B-B14F-4D97-AF65-F5344CB8AC3E}">
        <p14:creationId xmlns:p14="http://schemas.microsoft.com/office/powerpoint/2010/main" val="1706206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D2C3F1-C702-2FBA-F189-FF7F8BA9CE2B}"/>
              </a:ext>
            </a:extLst>
          </p:cNvPr>
          <p:cNvSpPr txBox="1"/>
          <p:nvPr/>
        </p:nvSpPr>
        <p:spPr>
          <a:xfrm>
            <a:off x="4219575" y="2495549"/>
            <a:ext cx="5429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/>
              <a:t>Diagnosi</a:t>
            </a:r>
          </a:p>
        </p:txBody>
      </p:sp>
    </p:spTree>
    <p:extLst>
      <p:ext uri="{BB962C8B-B14F-4D97-AF65-F5344CB8AC3E}">
        <p14:creationId xmlns:p14="http://schemas.microsoft.com/office/powerpoint/2010/main" val="996846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15846AF-09B8-0136-7D99-07AB8E914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105833"/>
            <a:ext cx="8559800" cy="20574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97BD42C-0491-F641-A65E-08AA8A8A0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67" y="2284413"/>
            <a:ext cx="11001633" cy="278860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1829F8-5943-4666-D2EB-340113A1EC12}"/>
              </a:ext>
            </a:extLst>
          </p:cNvPr>
          <p:cNvSpPr txBox="1"/>
          <p:nvPr/>
        </p:nvSpPr>
        <p:spPr>
          <a:xfrm>
            <a:off x="707767" y="5334000"/>
            <a:ext cx="11103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solidFill>
                  <a:srgbClr val="FF0000"/>
                </a:solidFill>
              </a:rPr>
              <a:t>It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err="1">
                <a:solidFill>
                  <a:srgbClr val="FF0000"/>
                </a:solidFill>
              </a:rPr>
              <a:t>remains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err="1">
                <a:solidFill>
                  <a:srgbClr val="FF0000"/>
                </a:solidFill>
              </a:rPr>
              <a:t>necessary</a:t>
            </a:r>
            <a:r>
              <a:rPr lang="it-IT" sz="3200" dirty="0">
                <a:solidFill>
                  <a:srgbClr val="FF0000"/>
                </a:solidFill>
              </a:rPr>
              <a:t> to </a:t>
            </a:r>
            <a:r>
              <a:rPr lang="it-IT" sz="3200" dirty="0" err="1">
                <a:solidFill>
                  <a:srgbClr val="FF0000"/>
                </a:solidFill>
              </a:rPr>
              <a:t>undertake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err="1">
                <a:solidFill>
                  <a:srgbClr val="FF0000"/>
                </a:solidFill>
              </a:rPr>
              <a:t>both</a:t>
            </a:r>
            <a:r>
              <a:rPr lang="it-IT" sz="3200" dirty="0">
                <a:solidFill>
                  <a:srgbClr val="FF0000"/>
                </a:solidFill>
              </a:rPr>
              <a:t> SPT and </a:t>
            </a:r>
            <a:r>
              <a:rPr lang="it-IT" sz="3200" dirty="0" err="1">
                <a:solidFill>
                  <a:srgbClr val="FF0000"/>
                </a:solidFill>
              </a:rPr>
              <a:t>specific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err="1">
                <a:solidFill>
                  <a:srgbClr val="FF0000"/>
                </a:solidFill>
              </a:rPr>
              <a:t>serum</a:t>
            </a:r>
            <a:r>
              <a:rPr lang="it-IT" sz="3200" dirty="0">
                <a:solidFill>
                  <a:srgbClr val="FF0000"/>
                </a:solidFill>
              </a:rPr>
              <a:t> IgE testing to </a:t>
            </a:r>
            <a:r>
              <a:rPr lang="it-IT" sz="3200" dirty="0" err="1">
                <a:solidFill>
                  <a:srgbClr val="FF0000"/>
                </a:solidFill>
              </a:rPr>
              <a:t>identify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err="1">
                <a:solidFill>
                  <a:srgbClr val="FF0000"/>
                </a:solidFill>
              </a:rPr>
              <a:t>all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err="1">
                <a:solidFill>
                  <a:srgbClr val="FF0000"/>
                </a:solidFill>
              </a:rPr>
              <a:t>cases</a:t>
            </a:r>
            <a:r>
              <a:rPr lang="it-IT" sz="3200" dirty="0">
                <a:solidFill>
                  <a:srgbClr val="FF0000"/>
                </a:solidFill>
              </a:rPr>
              <a:t> of </a:t>
            </a:r>
            <a:r>
              <a:rPr lang="it-IT" sz="3200" dirty="0" err="1">
                <a:solidFill>
                  <a:srgbClr val="FF0000"/>
                </a:solidFill>
              </a:rPr>
              <a:t>fungal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err="1">
                <a:solidFill>
                  <a:srgbClr val="FF0000"/>
                </a:solidFill>
              </a:rPr>
              <a:t>sensitization</a:t>
            </a:r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8A0B9D55-9D2E-89F6-3DA5-556C62E7BA96}"/>
              </a:ext>
            </a:extLst>
          </p:cNvPr>
          <p:cNvSpPr/>
          <p:nvPr/>
        </p:nvSpPr>
        <p:spPr>
          <a:xfrm>
            <a:off x="10811933" y="1557867"/>
            <a:ext cx="372534" cy="7265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7997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3C798D3-6632-8B98-261A-E764B6079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199" y="-35502"/>
            <a:ext cx="6917267" cy="187633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0D473C6-A072-7DB6-20AA-5D165508D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334" y="1956199"/>
            <a:ext cx="7010399" cy="475786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F4AC055-44D6-73F0-C339-0151F404B2EE}"/>
              </a:ext>
            </a:extLst>
          </p:cNvPr>
          <p:cNvSpPr txBox="1"/>
          <p:nvPr/>
        </p:nvSpPr>
        <p:spPr>
          <a:xfrm>
            <a:off x="9025466" y="3026139"/>
            <a:ext cx="2954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Differenze con 5 estratti per SPT di diversi produttori</a:t>
            </a:r>
          </a:p>
        </p:txBody>
      </p:sp>
    </p:spTree>
    <p:extLst>
      <p:ext uri="{BB962C8B-B14F-4D97-AF65-F5344CB8AC3E}">
        <p14:creationId xmlns:p14="http://schemas.microsoft.com/office/powerpoint/2010/main" val="3361922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65D604A-380B-CCE9-C4A4-35DED5894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9" y="2264037"/>
            <a:ext cx="4203357" cy="41282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4B78AC4-CA9B-1BAC-6F69-931B6C822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5" y="0"/>
            <a:ext cx="6004345" cy="6905938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96E93EDB-276E-D021-EE11-4E32397D401A}"/>
              </a:ext>
            </a:extLst>
          </p:cNvPr>
          <p:cNvSpPr/>
          <p:nvPr/>
        </p:nvSpPr>
        <p:spPr>
          <a:xfrm>
            <a:off x="4758267" y="1032933"/>
            <a:ext cx="1202266" cy="61806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D66AD4-250E-F2E9-D255-4F1B51DA7926}"/>
              </a:ext>
            </a:extLst>
          </p:cNvPr>
          <p:cNvSpPr txBox="1"/>
          <p:nvPr/>
        </p:nvSpPr>
        <p:spPr>
          <a:xfrm>
            <a:off x="6426200" y="1157300"/>
            <a:ext cx="576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∽85-90% dei sensibilizzati ad </a:t>
            </a:r>
            <a:r>
              <a:rPr lang="it-IT" sz="2400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Alternaria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07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CACE693-0515-2911-43F4-01D5DDC20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100" y="3712547"/>
            <a:ext cx="5307221" cy="22402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F9E378-A9C4-40E1-D835-964ECE18E6AE}"/>
              </a:ext>
            </a:extLst>
          </p:cNvPr>
          <p:cNvSpPr txBox="1"/>
          <p:nvPr/>
        </p:nvSpPr>
        <p:spPr>
          <a:xfrm>
            <a:off x="4682067" y="110067"/>
            <a:ext cx="3920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</a:rPr>
              <a:t>Funghi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AE12701-603E-ED7E-3BB4-1FE4939BF02B}"/>
              </a:ext>
            </a:extLst>
          </p:cNvPr>
          <p:cNvSpPr txBox="1"/>
          <p:nvPr/>
        </p:nvSpPr>
        <p:spPr>
          <a:xfrm>
            <a:off x="355600" y="1159933"/>
            <a:ext cx="64431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3600" dirty="0"/>
              <a:t>Stimate 3.8 milioni di specie</a:t>
            </a:r>
          </a:p>
          <a:p>
            <a:pPr marL="285750" indent="-285750">
              <a:buFontTx/>
              <a:buChar char="-"/>
            </a:pPr>
            <a:r>
              <a:rPr lang="it-IT" sz="3600" dirty="0"/>
              <a:t>Ubiquitari</a:t>
            </a:r>
          </a:p>
          <a:p>
            <a:pPr marL="285750" indent="-285750">
              <a:buFontTx/>
              <a:buChar char="-"/>
            </a:pPr>
            <a:r>
              <a:rPr lang="it-IT" sz="3600" dirty="0"/>
              <a:t>Eucarioti eterotrofici</a:t>
            </a:r>
          </a:p>
          <a:p>
            <a:pPr marL="285750" indent="-285750">
              <a:buFontTx/>
              <a:buChar char="-"/>
            </a:pPr>
            <a:r>
              <a:rPr lang="it-IT" sz="3600" dirty="0"/>
              <a:t>Nutrimento per </a:t>
            </a:r>
            <a:r>
              <a:rPr lang="it-IT" sz="3600" dirty="0" err="1"/>
              <a:t>osmotrofia</a:t>
            </a:r>
            <a:endParaRPr lang="it-IT" sz="3600" dirty="0"/>
          </a:p>
          <a:p>
            <a:pPr marL="285750" indent="-285750">
              <a:buFontTx/>
              <a:buChar char="-"/>
            </a:pPr>
            <a:r>
              <a:rPr lang="it-IT" sz="3600" dirty="0"/>
              <a:t>Specializzati nella decomposizione e riciclo del materiale organico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18E86C9-A15F-AE64-3C9F-61C2C6456F39}"/>
              </a:ext>
            </a:extLst>
          </p:cNvPr>
          <p:cNvSpPr txBox="1"/>
          <p:nvPr/>
        </p:nvSpPr>
        <p:spPr>
          <a:xfrm>
            <a:off x="6642100" y="1062243"/>
            <a:ext cx="552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3600" dirty="0"/>
              <a:t>Unicellulari (Lieviti)</a:t>
            </a:r>
          </a:p>
          <a:p>
            <a:pPr marL="285750" indent="-285750">
              <a:buFontTx/>
              <a:buChar char="-"/>
            </a:pPr>
            <a:r>
              <a:rPr lang="it-IT" sz="3600" dirty="0"/>
              <a:t>Pluricellulari (muffe)</a:t>
            </a:r>
          </a:p>
          <a:p>
            <a:pPr marL="285750" indent="-285750">
              <a:buFontTx/>
              <a:buChar char="-"/>
            </a:pPr>
            <a:endParaRPr lang="it-IT" sz="3600" dirty="0"/>
          </a:p>
          <a:p>
            <a:pPr marL="285750" indent="-285750">
              <a:buFontTx/>
              <a:buChar char="-"/>
            </a:pPr>
            <a:r>
              <a:rPr lang="it-IT" sz="3600" dirty="0"/>
              <a:t>Forme dimorfiche</a:t>
            </a:r>
          </a:p>
        </p:txBody>
      </p:sp>
    </p:spTree>
    <p:extLst>
      <p:ext uri="{BB962C8B-B14F-4D97-AF65-F5344CB8AC3E}">
        <p14:creationId xmlns:p14="http://schemas.microsoft.com/office/powerpoint/2010/main" val="1536305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65C05D-42B7-AB2A-F234-60D35D59BD13}"/>
              </a:ext>
            </a:extLst>
          </p:cNvPr>
          <p:cNvSpPr txBox="1"/>
          <p:nvPr/>
        </p:nvSpPr>
        <p:spPr>
          <a:xfrm>
            <a:off x="4622800" y="262666"/>
            <a:ext cx="2302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</a:rPr>
              <a:t>AIT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20EB74-EDAE-0258-111B-23612377F0DD}"/>
              </a:ext>
            </a:extLst>
          </p:cNvPr>
          <p:cNvSpPr txBox="1"/>
          <p:nvPr/>
        </p:nvSpPr>
        <p:spPr>
          <a:xfrm>
            <a:off x="880533" y="1363133"/>
            <a:ext cx="102954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AIT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only</a:t>
            </a:r>
            <a:r>
              <a:rPr lang="it-IT" sz="2400" dirty="0"/>
              <a:t> </a:t>
            </a:r>
            <a:r>
              <a:rPr lang="it-IT" sz="2400" dirty="0" err="1"/>
              <a:t>intervention</a:t>
            </a:r>
            <a:r>
              <a:rPr lang="it-IT" sz="2400" dirty="0"/>
              <a:t> </a:t>
            </a:r>
            <a:r>
              <a:rPr lang="it-IT" sz="2400" dirty="0" err="1"/>
              <a:t>capable</a:t>
            </a:r>
            <a:r>
              <a:rPr lang="it-IT" sz="2400" dirty="0"/>
              <a:t> of </a:t>
            </a:r>
            <a:r>
              <a:rPr lang="it-IT" sz="2400" dirty="0" err="1"/>
              <a:t>modifying</a:t>
            </a:r>
            <a:r>
              <a:rPr lang="it-IT" sz="2400" dirty="0"/>
              <a:t> the </a:t>
            </a:r>
            <a:r>
              <a:rPr lang="it-IT" sz="2400" dirty="0" err="1"/>
              <a:t>natural</a:t>
            </a:r>
            <a:r>
              <a:rPr lang="it-IT" sz="2400" dirty="0"/>
              <a:t> </a:t>
            </a:r>
            <a:r>
              <a:rPr lang="it-IT" sz="2400" dirty="0" err="1"/>
              <a:t>course</a:t>
            </a:r>
            <a:r>
              <a:rPr lang="it-IT" sz="2400" dirty="0"/>
              <a:t> of </a:t>
            </a:r>
            <a:r>
              <a:rPr lang="it-IT" sz="2400" dirty="0" err="1"/>
              <a:t>respiratory</a:t>
            </a:r>
            <a:r>
              <a:rPr lang="it-IT" sz="2400" dirty="0"/>
              <a:t> </a:t>
            </a:r>
            <a:r>
              <a:rPr lang="it-IT" sz="2400" dirty="0" err="1"/>
              <a:t>allergic</a:t>
            </a:r>
            <a:r>
              <a:rPr lang="it-IT" sz="2400" dirty="0"/>
              <a:t> </a:t>
            </a:r>
            <a:r>
              <a:rPr lang="it-IT" sz="2400" dirty="0" err="1"/>
              <a:t>disease</a:t>
            </a:r>
            <a:r>
              <a:rPr lang="it-IT" sz="2400" dirty="0"/>
              <a:t>.</a:t>
            </a:r>
          </a:p>
          <a:p>
            <a:endParaRPr lang="it-IT" sz="2400" dirty="0"/>
          </a:p>
          <a:p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shown</a:t>
            </a:r>
            <a:r>
              <a:rPr lang="it-IT" sz="2400" dirty="0"/>
              <a:t> to be </a:t>
            </a:r>
            <a:r>
              <a:rPr lang="it-IT" sz="2400" dirty="0" err="1">
                <a:solidFill>
                  <a:srgbClr val="FF0000"/>
                </a:solidFill>
              </a:rPr>
              <a:t>effective</a:t>
            </a:r>
            <a:r>
              <a:rPr lang="it-IT" sz="2400" dirty="0">
                <a:solidFill>
                  <a:srgbClr val="FF0000"/>
                </a:solidFill>
              </a:rPr>
              <a:t> in </a:t>
            </a:r>
            <a:r>
              <a:rPr lang="it-IT" sz="2400" dirty="0" err="1">
                <a:solidFill>
                  <a:srgbClr val="FF0000"/>
                </a:solidFill>
              </a:rPr>
              <a:t>improving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sympthoms</a:t>
            </a:r>
            <a:r>
              <a:rPr lang="it-IT" sz="2400" dirty="0">
                <a:solidFill>
                  <a:srgbClr val="FF0000"/>
                </a:solidFill>
              </a:rPr>
              <a:t> of </a:t>
            </a:r>
            <a:r>
              <a:rPr lang="it-IT" sz="2400" dirty="0" err="1">
                <a:solidFill>
                  <a:srgbClr val="FF0000"/>
                </a:solidFill>
              </a:rPr>
              <a:t>rhinitis</a:t>
            </a:r>
            <a:r>
              <a:rPr lang="it-IT" sz="2400" dirty="0">
                <a:solidFill>
                  <a:srgbClr val="FF0000"/>
                </a:solidFill>
              </a:rPr>
              <a:t> and </a:t>
            </a:r>
            <a:r>
              <a:rPr lang="it-IT" sz="2400" dirty="0" err="1">
                <a:solidFill>
                  <a:srgbClr val="FF0000"/>
                </a:solidFill>
              </a:rPr>
              <a:t>asthma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well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reducing</a:t>
            </a:r>
            <a:r>
              <a:rPr lang="it-IT" sz="2400" dirty="0"/>
              <a:t> the use of </a:t>
            </a:r>
            <a:r>
              <a:rPr lang="it-IT" sz="2400" dirty="0" err="1"/>
              <a:t>symptomatic</a:t>
            </a:r>
            <a:r>
              <a:rPr lang="it-IT" sz="2400" dirty="0"/>
              <a:t> treatment</a:t>
            </a:r>
          </a:p>
          <a:p>
            <a:endParaRPr lang="it-IT" sz="2400" dirty="0"/>
          </a:p>
          <a:p>
            <a:r>
              <a:rPr lang="it-IT" sz="2400" dirty="0"/>
              <a:t>The </a:t>
            </a:r>
            <a:r>
              <a:rPr lang="it-IT" sz="2400" dirty="0" err="1"/>
              <a:t>development</a:t>
            </a:r>
            <a:r>
              <a:rPr lang="it-IT" sz="2400" dirty="0"/>
              <a:t> of </a:t>
            </a:r>
            <a:r>
              <a:rPr lang="it-IT" sz="2400" dirty="0" err="1"/>
              <a:t>fungus-specific</a:t>
            </a:r>
            <a:r>
              <a:rPr lang="it-IT" sz="2400" dirty="0"/>
              <a:t> </a:t>
            </a:r>
            <a:r>
              <a:rPr lang="it-IT" sz="2400" dirty="0" err="1"/>
              <a:t>immunotherapy</a:t>
            </a:r>
            <a:r>
              <a:rPr lang="it-IT" sz="2400" dirty="0"/>
              <a:t>, on </a:t>
            </a:r>
            <a:r>
              <a:rPr lang="it-IT" sz="2400" dirty="0" err="1"/>
              <a:t>particular</a:t>
            </a:r>
            <a:r>
              <a:rPr lang="it-IT" sz="2400" dirty="0"/>
              <a:t> </a:t>
            </a:r>
            <a:r>
              <a:rPr lang="it-IT" sz="2400" dirty="0" err="1"/>
              <a:t>Alternaria</a:t>
            </a:r>
            <a:r>
              <a:rPr lang="it-IT" sz="2400" dirty="0"/>
              <a:t>,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faced</a:t>
            </a:r>
            <a:r>
              <a:rPr lang="it-IT" sz="2400" dirty="0"/>
              <a:t> multiple </a:t>
            </a:r>
            <a:r>
              <a:rPr lang="it-IT" sz="2400" dirty="0" err="1"/>
              <a:t>difficulties</a:t>
            </a:r>
            <a:r>
              <a:rPr lang="it-IT" sz="2400" dirty="0"/>
              <a:t>, </a:t>
            </a:r>
            <a:r>
              <a:rPr lang="it-IT" sz="2400" dirty="0" err="1"/>
              <a:t>especially</a:t>
            </a:r>
            <a:r>
              <a:rPr lang="it-IT" sz="2400" dirty="0"/>
              <a:t> in relation to the </a:t>
            </a:r>
            <a:r>
              <a:rPr lang="it-IT" sz="2400" dirty="0" err="1"/>
              <a:t>standardization</a:t>
            </a:r>
            <a:r>
              <a:rPr lang="it-IT" sz="2400" dirty="0"/>
              <a:t> of </a:t>
            </a:r>
            <a:r>
              <a:rPr lang="it-IT" sz="2400" dirty="0" err="1"/>
              <a:t>extract</a:t>
            </a:r>
            <a:r>
              <a:rPr lang="it-IT" sz="2400" dirty="0"/>
              <a:t> due to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variability</a:t>
            </a:r>
            <a:r>
              <a:rPr lang="it-IT" sz="2400" dirty="0"/>
              <a:t> in </a:t>
            </a:r>
            <a:r>
              <a:rPr lang="it-IT" sz="2400" dirty="0" err="1"/>
              <a:t>potency</a:t>
            </a:r>
            <a:r>
              <a:rPr lang="it-IT" sz="2400" dirty="0"/>
              <a:t> and allergenici </a:t>
            </a:r>
            <a:r>
              <a:rPr lang="it-IT" sz="2400" dirty="0" err="1"/>
              <a:t>content</a:t>
            </a:r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The use of </a:t>
            </a:r>
            <a:r>
              <a:rPr lang="it-IT" sz="2400" dirty="0" err="1">
                <a:solidFill>
                  <a:srgbClr val="FF0000"/>
                </a:solidFill>
              </a:rPr>
              <a:t>inadequately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standardized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extracts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/>
              <a:t>has</a:t>
            </a:r>
            <a:r>
              <a:rPr lang="it-IT" sz="2400" dirty="0"/>
              <a:t> led to reports of a </a:t>
            </a:r>
            <a:r>
              <a:rPr lang="it-IT" sz="2400" dirty="0" err="1">
                <a:solidFill>
                  <a:srgbClr val="FF0000"/>
                </a:solidFill>
              </a:rPr>
              <a:t>higher</a:t>
            </a:r>
            <a:r>
              <a:rPr lang="it-IT" sz="2400" dirty="0">
                <a:solidFill>
                  <a:srgbClr val="FF0000"/>
                </a:solidFill>
              </a:rPr>
              <a:t> rate of </a:t>
            </a:r>
            <a:r>
              <a:rPr lang="it-IT" sz="2400" dirty="0" err="1">
                <a:solidFill>
                  <a:srgbClr val="FF0000"/>
                </a:solidFill>
              </a:rPr>
              <a:t>local</a:t>
            </a:r>
            <a:r>
              <a:rPr lang="it-IT" sz="2400" dirty="0">
                <a:solidFill>
                  <a:srgbClr val="FF0000"/>
                </a:solidFill>
              </a:rPr>
              <a:t> and </a:t>
            </a:r>
            <a:r>
              <a:rPr lang="it-IT" sz="2400" dirty="0" err="1">
                <a:solidFill>
                  <a:srgbClr val="FF0000"/>
                </a:solidFill>
              </a:rPr>
              <a:t>systemic</a:t>
            </a:r>
            <a:r>
              <a:rPr lang="it-IT" sz="2400" dirty="0">
                <a:solidFill>
                  <a:srgbClr val="FF0000"/>
                </a:solidFill>
              </a:rPr>
              <a:t> reactions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D5B4C0D-EB65-8B90-3158-69D9FC23C130}"/>
              </a:ext>
            </a:extLst>
          </p:cNvPr>
          <p:cNvSpPr txBox="1"/>
          <p:nvPr/>
        </p:nvSpPr>
        <p:spPr>
          <a:xfrm>
            <a:off x="7560733" y="6062133"/>
            <a:ext cx="427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Torres-Borrego J. et al 2025</a:t>
            </a:r>
          </a:p>
        </p:txBody>
      </p:sp>
    </p:spTree>
    <p:extLst>
      <p:ext uri="{BB962C8B-B14F-4D97-AF65-F5344CB8AC3E}">
        <p14:creationId xmlns:p14="http://schemas.microsoft.com/office/powerpoint/2010/main" val="3186017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377C8-1AA6-D6F5-E162-329BD1E4F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1295F9-ADF9-F655-2677-917670FB7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62" y="2956625"/>
            <a:ext cx="9836726" cy="1323439"/>
          </a:xfrm>
          <a:prstGeom prst="rect">
            <a:avLst/>
          </a:prstGeom>
          <a:solidFill>
            <a:srgbClr val="F1F1F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</a:rPr>
              <a:t>. 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2024 Nov 1;52(6):9-14.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doi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: 10.15586/aei.v52i6.1166.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eCollection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 2024.</a:t>
            </a:r>
            <a:endParaRPr kumimoji="0" lang="it-IT" altLang="it-IT" sz="1600" b="1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Merriweather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Safety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 of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immunotherapy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 with </a:t>
            </a:r>
            <a:r>
              <a:rPr kumimoji="0" lang="it-IT" altLang="it-IT" sz="1600" b="1" i="1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Alternaria</a:t>
            </a:r>
            <a:r>
              <a:rPr kumimoji="0" lang="it-IT" altLang="it-IT" sz="1600" b="1" i="1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 alternata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 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glutaraldehyde-polymerized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allergen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extract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 in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adults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 and 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children</a:t>
            </a:r>
            <a:endParaRPr kumimoji="0" lang="it-IT" altLang="it-IT" sz="1600" b="1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Merriweather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  <a:hlinkClick r:id="rId2"/>
              </a:rPr>
              <a:t>Raquel Caballero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 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323A45"/>
                </a:solidFill>
                <a:effectLst/>
                <a:latin typeface="BlinkMacSystemFont"/>
                <a:hlinkClick r:id="rId3" tooltip="Inmunotek S.L. Alcalá de Henares, Spain."/>
              </a:rPr>
              <a:t>1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, 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  <a:hlinkClick r:id="rId4"/>
              </a:rPr>
              <a:t>Gracia </a:t>
            </a:r>
            <a:r>
              <a:rPr kumimoji="0" lang="it-IT" altLang="it-IT" sz="1200" b="0" i="0" u="none" strike="noStrike" cap="none" normalizeH="0" baseline="0" dirty="0" err="1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  <a:hlinkClick r:id="rId4"/>
              </a:rPr>
              <a:t>Javaloyes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 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323A45"/>
                </a:solidFill>
                <a:effectLst/>
                <a:latin typeface="BlinkMacSystemFont"/>
                <a:hlinkClick r:id="rId3" tooltip="Inmunotek S.L. Alcalá de Henares, Spain."/>
              </a:rPr>
              <a:t>1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, 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  <a:hlinkClick r:id="rId5"/>
              </a:rPr>
              <a:t>Marta Romero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 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323A45"/>
                </a:solidFill>
                <a:effectLst/>
                <a:latin typeface="BlinkMacSystemFont"/>
                <a:hlinkClick r:id="rId3" tooltip="Inmunotek S.L. Alcalá de Henares, Spain."/>
              </a:rPr>
              <a:t>1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, 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  <a:hlinkClick r:id="rId6"/>
              </a:rPr>
              <a:t>Miguel Ángel Rojas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 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323A45"/>
                </a:solidFill>
                <a:effectLst/>
                <a:latin typeface="BlinkMacSystemFont"/>
                <a:hlinkClick r:id="rId3" tooltip="Inmunotek S.L. Alcalá de Henares, Spain."/>
              </a:rPr>
              <a:t>1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, 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  <a:hlinkClick r:id="rId7"/>
              </a:rPr>
              <a:t>Sandra Del Pozo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 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323A45"/>
                </a:solidFill>
                <a:effectLst/>
                <a:latin typeface="BlinkMacSystemFont"/>
                <a:hlinkClick r:id="rId3" tooltip="Inmunotek S.L. Alcalá de Henares, Spain."/>
              </a:rPr>
              <a:t>1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, 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  <a:hlinkClick r:id="rId8"/>
              </a:rPr>
              <a:t>Beatriz Lara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 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323A45"/>
                </a:solidFill>
                <a:effectLst/>
                <a:latin typeface="BlinkMacSystemFont"/>
                <a:hlinkClick r:id="rId3" tooltip="Inmunotek S.L. Alcalá de Henares, Spain."/>
              </a:rPr>
              <a:t>1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, 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  <a:hlinkClick r:id="rId9"/>
              </a:rPr>
              <a:t>Esther Lara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 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323A45"/>
                </a:solidFill>
                <a:effectLst/>
                <a:latin typeface="BlinkMacSystemFont"/>
                <a:hlinkClick r:id="rId3" tooltip="Inmunotek S.L. Alcalá de Henares, Spain."/>
              </a:rPr>
              <a:t>1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, 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  <a:hlinkClick r:id="rId10"/>
              </a:rPr>
              <a:t>Alicia Grau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 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323A45"/>
                </a:solidFill>
                <a:effectLst/>
                <a:latin typeface="BlinkMacSystemFont"/>
                <a:hlinkClick r:id="rId3" tooltip="Inmunotek S.L. Alcalá de Henares, Spain."/>
              </a:rPr>
              <a:t>1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, 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  <a:hlinkClick r:id="rId11"/>
              </a:rPr>
              <a:t>Patricia Girón de Velasco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 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323A45"/>
                </a:solidFill>
                <a:effectLst/>
                <a:latin typeface="BlinkMacSystemFont"/>
                <a:hlinkClick r:id="rId3" tooltip="Inmunotek S.L. Alcalá de Henares, Spain."/>
              </a:rPr>
              <a:t>1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, 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  <a:hlinkClick r:id="rId12"/>
              </a:rPr>
              <a:t>Miguel Casanovas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 </a:t>
            </a:r>
            <a:r>
              <a:rPr kumimoji="0" lang="it-IT" altLang="it-IT" sz="900" b="0" i="0" u="none" strike="noStrike" cap="none" normalizeH="0" baseline="30000" dirty="0">
                <a:ln>
                  <a:noFill/>
                </a:ln>
                <a:solidFill>
                  <a:srgbClr val="323A45"/>
                </a:solidFill>
                <a:effectLst/>
                <a:latin typeface="BlinkMacSystemFont"/>
                <a:hlinkClick r:id="rId13" tooltip="Inmunotek S.L. Alcalá de Henares, Spain; mcasanovas@inmunotek.com."/>
              </a:rPr>
              <a:t>2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C426A28-12AA-CE9B-497F-B7D7CCFEBB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563" y="1154546"/>
            <a:ext cx="9836725" cy="158545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9CA7F2-E013-220D-09DE-E1E31E6D43B9}"/>
              </a:ext>
            </a:extLst>
          </p:cNvPr>
          <p:cNvSpPr txBox="1"/>
          <p:nvPr/>
        </p:nvSpPr>
        <p:spPr>
          <a:xfrm>
            <a:off x="10474036" y="1745673"/>
            <a:ext cx="1339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2018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7536DE-EA31-A49A-CA49-8197361ABB04}"/>
              </a:ext>
            </a:extLst>
          </p:cNvPr>
          <p:cNvSpPr txBox="1"/>
          <p:nvPr/>
        </p:nvSpPr>
        <p:spPr>
          <a:xfrm>
            <a:off x="10474036" y="3449659"/>
            <a:ext cx="103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2024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27030C2-1783-EC9E-0A01-B63950AB87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5562" y="4535947"/>
            <a:ext cx="9836725" cy="20574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578C62-AE5E-0E71-F397-DA2C2D43A192}"/>
              </a:ext>
            </a:extLst>
          </p:cNvPr>
          <p:cNvSpPr txBox="1"/>
          <p:nvPr/>
        </p:nvSpPr>
        <p:spPr>
          <a:xfrm>
            <a:off x="10474036" y="5366327"/>
            <a:ext cx="96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2025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4E0F8CD-876D-3097-1AA4-8EF48482B0F4}"/>
              </a:ext>
            </a:extLst>
          </p:cNvPr>
          <p:cNvSpPr txBox="1"/>
          <p:nvPr/>
        </p:nvSpPr>
        <p:spPr>
          <a:xfrm>
            <a:off x="3454400" y="193964"/>
            <a:ext cx="4996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Estratti polimerizzati</a:t>
            </a:r>
          </a:p>
        </p:txBody>
      </p:sp>
    </p:spTree>
    <p:extLst>
      <p:ext uri="{BB962C8B-B14F-4D97-AF65-F5344CB8AC3E}">
        <p14:creationId xmlns:p14="http://schemas.microsoft.com/office/powerpoint/2010/main" val="3260639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2C8B46-747C-8134-C983-7CBE67622E02}"/>
              </a:ext>
            </a:extLst>
          </p:cNvPr>
          <p:cNvSpPr txBox="1"/>
          <p:nvPr/>
        </p:nvSpPr>
        <p:spPr>
          <a:xfrm>
            <a:off x="3158067" y="67733"/>
            <a:ext cx="566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/>
              <a:t>Molecular</a:t>
            </a:r>
            <a:r>
              <a:rPr lang="it-IT" sz="3600" dirty="0"/>
              <a:t> </a:t>
            </a:r>
            <a:r>
              <a:rPr lang="it-IT" sz="3600" dirty="0" err="1"/>
              <a:t>immunotherapy</a:t>
            </a:r>
            <a:endParaRPr lang="it-IT" sz="3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F2931DF-A4ED-4939-A13E-D2DA5D634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7" y="880534"/>
            <a:ext cx="9125247" cy="590973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806CCA0-4D48-9553-CB2A-688EA0AC7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4920" y="880534"/>
            <a:ext cx="1419225" cy="1905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46B4FD-1BFD-4D71-B24B-8643881CAAF9}"/>
              </a:ext>
            </a:extLst>
          </p:cNvPr>
          <p:cNvSpPr txBox="1"/>
          <p:nvPr/>
        </p:nvSpPr>
        <p:spPr>
          <a:xfrm>
            <a:off x="10778067" y="2904067"/>
            <a:ext cx="11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2019 Jan</a:t>
            </a:r>
          </a:p>
        </p:txBody>
      </p:sp>
    </p:spTree>
    <p:extLst>
      <p:ext uri="{BB962C8B-B14F-4D97-AF65-F5344CB8AC3E}">
        <p14:creationId xmlns:p14="http://schemas.microsoft.com/office/powerpoint/2010/main" val="341073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B5BB0D8-A486-19A3-2D21-6F48009E9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11" y="2179782"/>
            <a:ext cx="4000942" cy="267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344053-4D4A-F4C7-A91D-595419E3367A}"/>
              </a:ext>
            </a:extLst>
          </p:cNvPr>
          <p:cNvSpPr txBox="1"/>
          <p:nvPr/>
        </p:nvSpPr>
        <p:spPr>
          <a:xfrm>
            <a:off x="3971637" y="230909"/>
            <a:ext cx="5624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FF0000"/>
                </a:solidFill>
              </a:rPr>
              <a:t>Aspergillus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fumigatus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B5C9F3-50E6-120A-6C5C-C3F4CD468280}"/>
              </a:ext>
            </a:extLst>
          </p:cNvPr>
          <p:cNvSpPr txBox="1"/>
          <p:nvPr/>
        </p:nvSpPr>
        <p:spPr>
          <a:xfrm>
            <a:off x="4821381" y="1032035"/>
            <a:ext cx="644611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dirty="0">
                <a:solidFill>
                  <a:srgbClr val="FF0000"/>
                </a:solidFill>
              </a:rPr>
              <a:t>Ubiquitario.</a:t>
            </a:r>
            <a:r>
              <a:rPr lang="it-IT" sz="2400" dirty="0"/>
              <a:t> Negli </a:t>
            </a:r>
            <a:r>
              <a:rPr lang="it-IT" sz="2400" dirty="0">
                <a:solidFill>
                  <a:srgbClr val="0070C0"/>
                </a:solidFill>
              </a:rPr>
              <a:t>ambienti esterni </a:t>
            </a:r>
            <a:r>
              <a:rPr lang="it-IT" sz="2400" dirty="0"/>
              <a:t>(terreno, fogli in decomposizione, escrementi di uccelli, fieno, cereali, compost). Negli </a:t>
            </a:r>
            <a:r>
              <a:rPr lang="it-IT" sz="2400" dirty="0">
                <a:solidFill>
                  <a:srgbClr val="0070C0"/>
                </a:solidFill>
              </a:rPr>
              <a:t>ambienti interni </a:t>
            </a:r>
            <a:r>
              <a:rPr lang="it-IT" sz="2400" dirty="0"/>
              <a:t>(condotti di ventilazione, pareti, pavimenti, piante in vaso, alimenti ricchi in amido)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dirty="0"/>
              <a:t> e prolifera in modo ottimale con temperature tra </a:t>
            </a:r>
            <a:r>
              <a:rPr lang="it-IT" sz="2400" dirty="0">
                <a:solidFill>
                  <a:srgbClr val="FF0000"/>
                </a:solidFill>
              </a:rPr>
              <a:t>37 e 45 °C, ma tollera temperature tra 12 e 57 °C (termoresistente</a:t>
            </a:r>
            <a:r>
              <a:rPr lang="it-IT" sz="2400" dirty="0"/>
              <a:t>). Richiede una </a:t>
            </a:r>
            <a:r>
              <a:rPr lang="it-IT" sz="2400" dirty="0">
                <a:solidFill>
                  <a:srgbClr val="FF0000"/>
                </a:solidFill>
              </a:rPr>
              <a:t>umidità minima </a:t>
            </a:r>
            <a:r>
              <a:rPr lang="it-IT" sz="2400" dirty="0"/>
              <a:t>e può svilupparsi anche in condizioni molto secche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dirty="0"/>
              <a:t>Si riproduce tramite </a:t>
            </a:r>
            <a:r>
              <a:rPr lang="it-IT" sz="2400" dirty="0">
                <a:solidFill>
                  <a:srgbClr val="FF0000"/>
                </a:solidFill>
              </a:rPr>
              <a:t>spore (2-7 </a:t>
            </a:r>
            <a:r>
              <a:rPr lang="el-GR" sz="2400" dirty="0">
                <a:solidFill>
                  <a:srgbClr val="FF0000"/>
                </a:solidFill>
              </a:rPr>
              <a:t>μ</a:t>
            </a:r>
            <a:r>
              <a:rPr lang="it-IT" sz="2400" dirty="0">
                <a:solidFill>
                  <a:srgbClr val="FF0000"/>
                </a:solidFill>
              </a:rPr>
              <a:t>m) </a:t>
            </a:r>
            <a:r>
              <a:rPr lang="it-IT" sz="2400" dirty="0"/>
              <a:t>che possono essere diffuse tramite aria, acqua e insetti.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9556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A7D658F-1C81-A7EC-56D3-798522830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39" y="110217"/>
            <a:ext cx="4657125" cy="648978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C0FD5B-C993-1190-39BC-92961ABE6AF2}"/>
              </a:ext>
            </a:extLst>
          </p:cNvPr>
          <p:cNvSpPr txBox="1"/>
          <p:nvPr/>
        </p:nvSpPr>
        <p:spPr>
          <a:xfrm>
            <a:off x="5052290" y="5532582"/>
            <a:ext cx="54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E1239C-351D-CFA7-FDA6-C31DFCA523F8}"/>
              </a:ext>
            </a:extLst>
          </p:cNvPr>
          <p:cNvSpPr txBox="1"/>
          <p:nvPr/>
        </p:nvSpPr>
        <p:spPr>
          <a:xfrm>
            <a:off x="6160654" y="257999"/>
            <a:ext cx="5440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AS</a:t>
            </a:r>
            <a:r>
              <a:rPr lang="it-IT" sz="2000" dirty="0"/>
              <a:t>= </a:t>
            </a:r>
            <a:r>
              <a:rPr lang="it-IT" sz="2000" i="1" dirty="0" err="1"/>
              <a:t>Aspergillus</a:t>
            </a:r>
            <a:r>
              <a:rPr lang="it-IT" sz="2000" dirty="0"/>
              <a:t> </a:t>
            </a:r>
            <a:r>
              <a:rPr lang="it-IT" sz="2000" dirty="0" err="1"/>
              <a:t>sensitization</a:t>
            </a:r>
            <a:endParaRPr lang="it-IT" sz="2000" dirty="0"/>
          </a:p>
          <a:p>
            <a:r>
              <a:rPr lang="it-IT" sz="2000" b="1" dirty="0"/>
              <a:t>SAFS</a:t>
            </a:r>
            <a:r>
              <a:rPr lang="it-IT" sz="2000" dirty="0"/>
              <a:t> = Severe </a:t>
            </a:r>
            <a:r>
              <a:rPr lang="it-IT" sz="2000" dirty="0" err="1"/>
              <a:t>asthma</a:t>
            </a:r>
            <a:r>
              <a:rPr lang="it-IT" sz="2000" dirty="0"/>
              <a:t> with </a:t>
            </a:r>
            <a:r>
              <a:rPr lang="it-IT" sz="2000" dirty="0" err="1"/>
              <a:t>fungal</a:t>
            </a:r>
            <a:r>
              <a:rPr lang="it-IT" sz="2000" dirty="0"/>
              <a:t> </a:t>
            </a:r>
            <a:r>
              <a:rPr lang="it-IT" sz="2000" dirty="0" err="1"/>
              <a:t>sensitization</a:t>
            </a:r>
            <a:endParaRPr lang="it-IT" sz="2000" dirty="0"/>
          </a:p>
          <a:p>
            <a:r>
              <a:rPr lang="it-IT" sz="2000" b="1" dirty="0"/>
              <a:t>ABPA</a:t>
            </a:r>
            <a:r>
              <a:rPr lang="it-IT" sz="2000" dirty="0"/>
              <a:t>= </a:t>
            </a:r>
            <a:r>
              <a:rPr lang="it-IT" sz="2000" dirty="0" err="1"/>
              <a:t>Allergic</a:t>
            </a:r>
            <a:r>
              <a:rPr lang="it-IT" sz="2000" dirty="0"/>
              <a:t> </a:t>
            </a:r>
            <a:r>
              <a:rPr lang="it-IT" sz="2000" dirty="0" err="1"/>
              <a:t>broncopulmonary</a:t>
            </a:r>
            <a:r>
              <a:rPr lang="it-IT" sz="2000" dirty="0"/>
              <a:t> </a:t>
            </a:r>
            <a:r>
              <a:rPr lang="it-IT" sz="2000" dirty="0" err="1"/>
              <a:t>aspergillosis</a:t>
            </a:r>
            <a:endParaRPr lang="it-IT" sz="2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24F485-9907-CC2E-55C2-8D23054A4279}"/>
              </a:ext>
            </a:extLst>
          </p:cNvPr>
          <p:cNvSpPr txBox="1"/>
          <p:nvPr/>
        </p:nvSpPr>
        <p:spPr>
          <a:xfrm>
            <a:off x="6160654" y="1671675"/>
            <a:ext cx="6031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Pooled</a:t>
            </a:r>
            <a:r>
              <a:rPr lang="it-IT" sz="2400" dirty="0"/>
              <a:t> </a:t>
            </a:r>
            <a:r>
              <a:rPr lang="it-IT" sz="2400" dirty="0" err="1"/>
              <a:t>analysys</a:t>
            </a:r>
            <a:r>
              <a:rPr lang="it-IT" sz="2400" dirty="0"/>
              <a:t> of 86 </a:t>
            </a:r>
            <a:r>
              <a:rPr lang="it-IT" sz="2400" dirty="0" err="1"/>
              <a:t>worldwide</a:t>
            </a:r>
            <a:r>
              <a:rPr lang="it-IT" sz="2400" dirty="0"/>
              <a:t> studies (over 25.000 </a:t>
            </a:r>
            <a:r>
              <a:rPr lang="it-IT" sz="2400" dirty="0" err="1"/>
              <a:t>asthma</a:t>
            </a:r>
            <a:r>
              <a:rPr lang="it-IT" sz="2400" dirty="0"/>
              <a:t> </a:t>
            </a:r>
            <a:r>
              <a:rPr lang="it-IT" sz="2400" dirty="0" err="1"/>
              <a:t>patients</a:t>
            </a:r>
            <a:r>
              <a:rPr lang="it-IT" sz="2400" dirty="0"/>
              <a:t>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03C83E-2B25-E819-C6DE-EB5AFCF3AF6C}"/>
              </a:ext>
            </a:extLst>
          </p:cNvPr>
          <p:cNvSpPr txBox="1"/>
          <p:nvPr/>
        </p:nvSpPr>
        <p:spPr>
          <a:xfrm>
            <a:off x="6419273" y="3158836"/>
            <a:ext cx="5421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AS </a:t>
            </a:r>
            <a:r>
              <a:rPr lang="it-IT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25%</a:t>
            </a:r>
          </a:p>
          <a:p>
            <a:r>
              <a:rPr lang="it-IT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ABPA = 11% </a:t>
            </a:r>
            <a:r>
              <a:rPr lang="it-IT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(37% of the AS)</a:t>
            </a:r>
            <a:endParaRPr lang="it-IT" sz="36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7F2DDA6-BD3B-396B-AE84-CC57331503B2}"/>
              </a:ext>
            </a:extLst>
          </p:cNvPr>
          <p:cNvSpPr txBox="1"/>
          <p:nvPr/>
        </p:nvSpPr>
        <p:spPr>
          <a:xfrm>
            <a:off x="6733309" y="6202838"/>
            <a:ext cx="527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Saxena P, et al J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Inflam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Res 2026:19 546322</a:t>
            </a:r>
          </a:p>
        </p:txBody>
      </p:sp>
    </p:spTree>
    <p:extLst>
      <p:ext uri="{BB962C8B-B14F-4D97-AF65-F5344CB8AC3E}">
        <p14:creationId xmlns:p14="http://schemas.microsoft.com/office/powerpoint/2010/main" val="3313004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DE0BCFC-C9C0-BCB2-6D85-F4377CFDC1F0}"/>
              </a:ext>
            </a:extLst>
          </p:cNvPr>
          <p:cNvSpPr txBox="1"/>
          <p:nvPr/>
        </p:nvSpPr>
        <p:spPr>
          <a:xfrm>
            <a:off x="4996873" y="341745"/>
            <a:ext cx="128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ABPA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40B764-A501-B7E9-564A-C3B482B73751}"/>
              </a:ext>
            </a:extLst>
          </p:cNvPr>
          <p:cNvSpPr txBox="1"/>
          <p:nvPr/>
        </p:nvSpPr>
        <p:spPr>
          <a:xfrm>
            <a:off x="808182" y="1228397"/>
            <a:ext cx="109450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ABPA </a:t>
            </a:r>
            <a:r>
              <a:rPr lang="it-IT" sz="2800" dirty="0" err="1"/>
              <a:t>is</a:t>
            </a:r>
            <a:r>
              <a:rPr lang="it-IT" sz="2800" dirty="0"/>
              <a:t> a </a:t>
            </a:r>
            <a:r>
              <a:rPr lang="it-IT" sz="2800" dirty="0" err="1"/>
              <a:t>serious</a:t>
            </a:r>
            <a:r>
              <a:rPr lang="it-IT" sz="2800" dirty="0"/>
              <a:t> </a:t>
            </a:r>
            <a:r>
              <a:rPr lang="it-IT" sz="2800" dirty="0" err="1"/>
              <a:t>lung</a:t>
            </a:r>
            <a:r>
              <a:rPr lang="it-IT" sz="2800" dirty="0"/>
              <a:t> </a:t>
            </a:r>
            <a:r>
              <a:rPr lang="it-IT" sz="2800" dirty="0" err="1"/>
              <a:t>condition</a:t>
            </a:r>
            <a:r>
              <a:rPr lang="it-IT" sz="2800" dirty="0"/>
              <a:t> </a:t>
            </a:r>
            <a:r>
              <a:rPr lang="it-IT" sz="2800" dirty="0" err="1"/>
              <a:t>that</a:t>
            </a:r>
            <a:r>
              <a:rPr lang="it-IT" sz="2800" dirty="0"/>
              <a:t> </a:t>
            </a:r>
            <a:r>
              <a:rPr lang="it-IT" sz="2800" dirty="0" err="1"/>
              <a:t>develops</a:t>
            </a:r>
            <a:r>
              <a:rPr lang="it-IT" sz="2800" dirty="0"/>
              <a:t> in some </a:t>
            </a:r>
            <a:r>
              <a:rPr lang="it-IT" sz="2800" dirty="0" err="1"/>
              <a:t>asthma</a:t>
            </a:r>
            <a:r>
              <a:rPr lang="it-IT" sz="2800" dirty="0"/>
              <a:t> </a:t>
            </a:r>
            <a:r>
              <a:rPr lang="it-IT" sz="2800" dirty="0" err="1"/>
              <a:t>patients</a:t>
            </a:r>
            <a:r>
              <a:rPr lang="it-IT" sz="2800" dirty="0"/>
              <a:t> </a:t>
            </a:r>
            <a:r>
              <a:rPr lang="it-IT" sz="2800" dirty="0" err="1"/>
              <a:t>when</a:t>
            </a:r>
            <a:r>
              <a:rPr lang="it-IT" sz="2800" dirty="0"/>
              <a:t> the common </a:t>
            </a:r>
            <a:r>
              <a:rPr lang="it-IT" sz="2800" dirty="0" err="1"/>
              <a:t>enviromental</a:t>
            </a:r>
            <a:r>
              <a:rPr lang="it-IT" sz="2800" dirty="0"/>
              <a:t> </a:t>
            </a:r>
            <a:r>
              <a:rPr lang="it-IT" sz="2800" dirty="0" err="1"/>
              <a:t>mould</a:t>
            </a:r>
            <a:r>
              <a:rPr lang="it-IT" sz="2800" dirty="0"/>
              <a:t> </a:t>
            </a:r>
            <a:r>
              <a:rPr lang="it-IT" sz="2800" i="1" dirty="0" err="1"/>
              <a:t>Aspergillus</a:t>
            </a:r>
            <a:r>
              <a:rPr lang="it-IT" sz="2800" i="1" dirty="0"/>
              <a:t> </a:t>
            </a:r>
            <a:r>
              <a:rPr lang="it-IT" sz="2800" i="1" dirty="0" err="1"/>
              <a:t>fumigatus</a:t>
            </a:r>
            <a:r>
              <a:rPr lang="it-IT" sz="2800" i="1" dirty="0"/>
              <a:t> </a:t>
            </a:r>
            <a:r>
              <a:rPr lang="it-IT" sz="2800" dirty="0" err="1"/>
              <a:t>persist</a:t>
            </a:r>
            <a:r>
              <a:rPr lang="it-IT" sz="2800" dirty="0"/>
              <a:t> in the </a:t>
            </a:r>
            <a:r>
              <a:rPr lang="it-IT" sz="2800" dirty="0" err="1"/>
              <a:t>airways</a:t>
            </a:r>
            <a:r>
              <a:rPr lang="it-IT" sz="2800" dirty="0"/>
              <a:t>.</a:t>
            </a:r>
          </a:p>
          <a:p>
            <a:r>
              <a:rPr lang="it-IT" sz="2800" dirty="0" err="1"/>
              <a:t>It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characterized</a:t>
            </a:r>
            <a:r>
              <a:rPr lang="it-IT" sz="2800" dirty="0"/>
              <a:t> by</a:t>
            </a:r>
          </a:p>
          <a:p>
            <a:r>
              <a:rPr lang="it-IT" sz="2800" dirty="0"/>
              <a:t>	a) </a:t>
            </a:r>
            <a:r>
              <a:rPr lang="it-IT" sz="2800" dirty="0" err="1"/>
              <a:t>exagerated</a:t>
            </a:r>
            <a:r>
              <a:rPr lang="it-IT" sz="2800" dirty="0"/>
              <a:t> </a:t>
            </a:r>
            <a:r>
              <a:rPr lang="it-IT" sz="2800" dirty="0" err="1"/>
              <a:t>type</a:t>
            </a:r>
            <a:r>
              <a:rPr lang="it-IT" sz="2800" dirty="0"/>
              <a:t> 2 immune </a:t>
            </a:r>
            <a:r>
              <a:rPr lang="it-IT" sz="2800" dirty="0" err="1"/>
              <a:t>response</a:t>
            </a:r>
            <a:endParaRPr lang="it-IT" sz="2800" dirty="0"/>
          </a:p>
          <a:p>
            <a:r>
              <a:rPr lang="it-IT" sz="2800" dirty="0"/>
              <a:t>	b) </a:t>
            </a:r>
            <a:r>
              <a:rPr lang="it-IT" sz="2800" dirty="0" err="1"/>
              <a:t>markedly</a:t>
            </a:r>
            <a:r>
              <a:rPr lang="it-IT" sz="2800" dirty="0"/>
              <a:t> </a:t>
            </a:r>
            <a:r>
              <a:rPr lang="it-IT" sz="2800" dirty="0" err="1"/>
              <a:t>elevated</a:t>
            </a:r>
            <a:r>
              <a:rPr lang="it-IT" sz="2800" dirty="0"/>
              <a:t> </a:t>
            </a:r>
            <a:r>
              <a:rPr lang="it-IT" sz="2800" dirty="0" err="1"/>
              <a:t>serum</a:t>
            </a:r>
            <a:r>
              <a:rPr lang="it-IT" sz="2800" dirty="0"/>
              <a:t> </a:t>
            </a:r>
            <a:r>
              <a:rPr lang="it-IT" sz="2800" dirty="0" err="1"/>
              <a:t>total</a:t>
            </a:r>
            <a:r>
              <a:rPr lang="it-IT" sz="2800" dirty="0"/>
              <a:t> IgE (≥ 500 </a:t>
            </a:r>
            <a:r>
              <a:rPr lang="it-IT" sz="2800" dirty="0" err="1"/>
              <a:t>kIU</a:t>
            </a:r>
            <a:r>
              <a:rPr lang="it-IT" sz="2800" dirty="0"/>
              <a:t>/L) and A 	 	     </a:t>
            </a:r>
            <a:r>
              <a:rPr lang="it-IT" sz="2800" dirty="0" err="1"/>
              <a:t>fumigatus-specific</a:t>
            </a:r>
            <a:r>
              <a:rPr lang="it-IT" sz="2800" dirty="0"/>
              <a:t> IgE </a:t>
            </a:r>
            <a:r>
              <a:rPr lang="it-IT" sz="2800" dirty="0" err="1"/>
              <a:t>anfd</a:t>
            </a:r>
            <a:r>
              <a:rPr lang="it-IT" sz="2800" dirty="0"/>
              <a:t> IgG </a:t>
            </a:r>
            <a:r>
              <a:rPr lang="it-IT" sz="2800" dirty="0" err="1"/>
              <a:t>levels</a:t>
            </a:r>
            <a:endParaRPr lang="it-IT" sz="2800" dirty="0"/>
          </a:p>
          <a:p>
            <a:r>
              <a:rPr lang="it-IT" sz="2800" dirty="0"/>
              <a:t>	c) </a:t>
            </a:r>
            <a:r>
              <a:rPr lang="it-IT" sz="2800" dirty="0" err="1"/>
              <a:t>periferal</a:t>
            </a:r>
            <a:r>
              <a:rPr lang="it-IT" sz="2800" dirty="0"/>
              <a:t> </a:t>
            </a:r>
            <a:r>
              <a:rPr lang="it-IT" sz="2800" dirty="0" err="1"/>
              <a:t>blood</a:t>
            </a:r>
            <a:r>
              <a:rPr lang="it-IT" sz="2800" dirty="0"/>
              <a:t> </a:t>
            </a:r>
            <a:r>
              <a:rPr lang="it-IT" sz="2800" dirty="0" err="1"/>
              <a:t>eosinophilia</a:t>
            </a:r>
            <a:r>
              <a:rPr lang="it-IT" sz="2800" dirty="0"/>
              <a:t> ( ≥ 500 </a:t>
            </a:r>
            <a:r>
              <a:rPr lang="it-IT" sz="2800" dirty="0" err="1"/>
              <a:t>cells</a:t>
            </a:r>
            <a:r>
              <a:rPr lang="it-IT" sz="2800" dirty="0"/>
              <a:t>/</a:t>
            </a:r>
            <a:r>
              <a:rPr lang="el-GR" sz="2800" dirty="0"/>
              <a:t>μ</a:t>
            </a:r>
            <a:r>
              <a:rPr lang="it-IT" sz="2800" dirty="0"/>
              <a:t>L)</a:t>
            </a:r>
          </a:p>
          <a:p>
            <a:r>
              <a:rPr lang="it-IT" sz="2800" dirty="0"/>
              <a:t>	d) imaging </a:t>
            </a:r>
            <a:r>
              <a:rPr lang="it-IT" sz="2800" dirty="0" err="1"/>
              <a:t>abnormalities</a:t>
            </a:r>
            <a:r>
              <a:rPr lang="it-IT" sz="2800" dirty="0"/>
              <a:t>, </a:t>
            </a:r>
            <a:r>
              <a:rPr lang="it-IT" sz="2800" dirty="0" err="1"/>
              <a:t>including</a:t>
            </a:r>
            <a:r>
              <a:rPr lang="it-IT" sz="2800" dirty="0"/>
              <a:t> </a:t>
            </a:r>
            <a:r>
              <a:rPr lang="it-IT" sz="2800" dirty="0" err="1"/>
              <a:t>bronchiectasis</a:t>
            </a:r>
            <a:r>
              <a:rPr lang="it-IT" sz="2800" dirty="0"/>
              <a:t> and </a:t>
            </a:r>
            <a:r>
              <a:rPr lang="it-IT" sz="2800" dirty="0" err="1"/>
              <a:t>mucus</a:t>
            </a:r>
            <a:r>
              <a:rPr lang="it-IT" sz="2800" dirty="0"/>
              <a:t> 	     </a:t>
            </a:r>
            <a:r>
              <a:rPr lang="it-IT" sz="2800" dirty="0" err="1"/>
              <a:t>impaction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373805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. 2">
            <a:extLst>
              <a:ext uri="{FF2B5EF4-FFF2-40B4-BE49-F238E27FC236}">
                <a16:creationId xmlns:a16="http://schemas.microsoft.com/office/drawing/2014/main" id="{0651250F-C2AE-2C09-B8FF-F1395C1D3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553" y="107391"/>
            <a:ext cx="6887008" cy="595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2A972A9-F005-6A21-EDEE-6F77E0CF646D}"/>
              </a:ext>
            </a:extLst>
          </p:cNvPr>
          <p:cNvSpPr txBox="1"/>
          <p:nvPr/>
        </p:nvSpPr>
        <p:spPr>
          <a:xfrm>
            <a:off x="1690255" y="6104278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</a:t>
            </a:r>
            <a:r>
              <a:rPr lang="it-IT" dirty="0" err="1">
                <a:solidFill>
                  <a:srgbClr val="FF0000"/>
                </a:solidFill>
              </a:rPr>
              <a:t>susceptible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individuals</a:t>
            </a:r>
            <a:r>
              <a:rPr lang="it-IT" dirty="0"/>
              <a:t>, </a:t>
            </a:r>
            <a:r>
              <a:rPr lang="it-IT" dirty="0" err="1"/>
              <a:t>persistent</a:t>
            </a:r>
            <a:r>
              <a:rPr lang="it-IT" dirty="0"/>
              <a:t> </a:t>
            </a:r>
            <a:r>
              <a:rPr lang="it-IT" dirty="0" err="1"/>
              <a:t>fungal</a:t>
            </a:r>
            <a:r>
              <a:rPr lang="it-IT" dirty="0"/>
              <a:t> </a:t>
            </a:r>
            <a:r>
              <a:rPr lang="it-IT" dirty="0" err="1"/>
              <a:t>exposure</a:t>
            </a:r>
            <a:r>
              <a:rPr lang="it-IT" dirty="0"/>
              <a:t> and </a:t>
            </a:r>
            <a:r>
              <a:rPr lang="it-IT" dirty="0" err="1">
                <a:solidFill>
                  <a:srgbClr val="FF0000"/>
                </a:solidFill>
              </a:rPr>
              <a:t>sustained</a:t>
            </a:r>
            <a:r>
              <a:rPr lang="it-IT" dirty="0">
                <a:solidFill>
                  <a:srgbClr val="FF0000"/>
                </a:solidFill>
              </a:rPr>
              <a:t> immune </a:t>
            </a:r>
            <a:r>
              <a:rPr lang="it-IT" dirty="0" err="1">
                <a:solidFill>
                  <a:srgbClr val="FF0000"/>
                </a:solidFill>
              </a:rPr>
              <a:t>activation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culminate in </a:t>
            </a:r>
            <a:r>
              <a:rPr lang="it-IT" dirty="0" err="1"/>
              <a:t>chronic</a:t>
            </a:r>
            <a:r>
              <a:rPr lang="it-IT" dirty="0"/>
              <a:t> </a:t>
            </a:r>
            <a:r>
              <a:rPr lang="it-IT" dirty="0" err="1"/>
              <a:t>sensitization-dependent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 </a:t>
            </a:r>
            <a:r>
              <a:rPr lang="it-IT" dirty="0" err="1"/>
              <a:t>characteristic</a:t>
            </a:r>
            <a:r>
              <a:rPr lang="it-IT" dirty="0"/>
              <a:t> of </a:t>
            </a:r>
            <a:r>
              <a:rPr lang="it-IT" dirty="0">
                <a:solidFill>
                  <a:srgbClr val="FF0000"/>
                </a:solidFill>
              </a:rPr>
              <a:t>ABPA</a:t>
            </a:r>
          </a:p>
        </p:txBody>
      </p:sp>
    </p:spTree>
    <p:extLst>
      <p:ext uri="{BB962C8B-B14F-4D97-AF65-F5344CB8AC3E}">
        <p14:creationId xmlns:p14="http://schemas.microsoft.com/office/powerpoint/2010/main" val="4076199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3735EB6-BA6A-4E67-B4BE-4C2C492ACF76}"/>
              </a:ext>
            </a:extLst>
          </p:cNvPr>
          <p:cNvSpPr txBox="1"/>
          <p:nvPr/>
        </p:nvSpPr>
        <p:spPr>
          <a:xfrm>
            <a:off x="452582" y="129309"/>
            <a:ext cx="11536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 the </a:t>
            </a:r>
            <a:r>
              <a:rPr lang="it-IT" sz="2400" dirty="0" err="1">
                <a:solidFill>
                  <a:srgbClr val="FF0000"/>
                </a:solidFill>
              </a:rPr>
              <a:t>absence</a:t>
            </a:r>
            <a:r>
              <a:rPr lang="it-IT" sz="2400" dirty="0">
                <a:solidFill>
                  <a:srgbClr val="FF0000"/>
                </a:solidFill>
              </a:rPr>
              <a:t> of a single </a:t>
            </a:r>
            <a:r>
              <a:rPr lang="it-IT" sz="2400" dirty="0" err="1">
                <a:solidFill>
                  <a:srgbClr val="FF0000"/>
                </a:solidFill>
              </a:rPr>
              <a:t>gold</a:t>
            </a:r>
            <a:r>
              <a:rPr lang="it-IT" sz="2400" dirty="0">
                <a:solidFill>
                  <a:srgbClr val="FF0000"/>
                </a:solidFill>
              </a:rPr>
              <a:t>-standard </a:t>
            </a:r>
            <a:r>
              <a:rPr lang="it-IT" sz="2400" dirty="0" err="1">
                <a:solidFill>
                  <a:srgbClr val="FF0000"/>
                </a:solidFill>
              </a:rPr>
              <a:t>diagnostic</a:t>
            </a:r>
            <a:r>
              <a:rPr lang="it-IT" sz="2400" dirty="0">
                <a:solidFill>
                  <a:srgbClr val="FF0000"/>
                </a:solidFill>
              </a:rPr>
              <a:t> test</a:t>
            </a:r>
            <a:r>
              <a:rPr lang="it-IT" sz="2400" dirty="0"/>
              <a:t>, the </a:t>
            </a:r>
            <a:r>
              <a:rPr lang="it-IT" sz="2400" dirty="0" err="1"/>
              <a:t>diagnosis</a:t>
            </a:r>
            <a:r>
              <a:rPr lang="it-IT" sz="2400" dirty="0"/>
              <a:t> of ABPA </a:t>
            </a:r>
            <a:r>
              <a:rPr lang="it-IT" sz="2400" dirty="0" err="1"/>
              <a:t>relies</a:t>
            </a:r>
            <a:r>
              <a:rPr lang="it-IT" sz="2400" dirty="0"/>
              <a:t> on a composite </a:t>
            </a:r>
            <a:r>
              <a:rPr lang="it-IT" sz="2400" dirty="0" err="1"/>
              <a:t>assessment</a:t>
            </a:r>
            <a:r>
              <a:rPr lang="it-IT" sz="2400" dirty="0"/>
              <a:t> </a:t>
            </a:r>
            <a:r>
              <a:rPr lang="it-IT" sz="2400" dirty="0" err="1">
                <a:solidFill>
                  <a:srgbClr val="FF0000"/>
                </a:solidFill>
              </a:rPr>
              <a:t>integrating</a:t>
            </a:r>
            <a:r>
              <a:rPr lang="it-IT" sz="2400" dirty="0"/>
              <a:t>  </a:t>
            </a:r>
            <a:r>
              <a:rPr lang="it-IT" sz="2400" dirty="0" err="1">
                <a:solidFill>
                  <a:srgbClr val="FF0000"/>
                </a:solidFill>
              </a:rPr>
              <a:t>predisponing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condition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/>
              <a:t>with </a:t>
            </a:r>
            <a:r>
              <a:rPr lang="it-IT" sz="2400" dirty="0">
                <a:solidFill>
                  <a:srgbClr val="FF0000"/>
                </a:solidFill>
              </a:rPr>
              <a:t>clinical</a:t>
            </a:r>
            <a:r>
              <a:rPr lang="it-IT" sz="2400" dirty="0"/>
              <a:t>, </a:t>
            </a:r>
            <a:r>
              <a:rPr lang="it-IT" sz="2400" dirty="0" err="1">
                <a:solidFill>
                  <a:srgbClr val="FF0000"/>
                </a:solidFill>
              </a:rPr>
              <a:t>immunological</a:t>
            </a:r>
            <a:r>
              <a:rPr lang="it-IT" sz="2400" dirty="0"/>
              <a:t>, and </a:t>
            </a:r>
            <a:r>
              <a:rPr lang="it-IT" sz="2400" dirty="0" err="1">
                <a:solidFill>
                  <a:srgbClr val="FF0000"/>
                </a:solidFill>
              </a:rPr>
              <a:t>radiological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finding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4B12761-48C9-B0F9-F50E-69B64956C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73" y="1313076"/>
            <a:ext cx="11018982" cy="550701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553F486-B53C-8C85-72FA-4403C2C9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19" y="1629727"/>
            <a:ext cx="10907435" cy="234545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4365DE-E9F3-6335-EBBB-D7629706FB9F}"/>
              </a:ext>
            </a:extLst>
          </p:cNvPr>
          <p:cNvSpPr txBox="1"/>
          <p:nvPr/>
        </p:nvSpPr>
        <p:spPr>
          <a:xfrm>
            <a:off x="9491133" y="4589562"/>
            <a:ext cx="24976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ISHAM-ABPA working group clinical practice </a:t>
            </a:r>
            <a:r>
              <a:rPr lang="it-IT" dirty="0" err="1">
                <a:solidFill>
                  <a:srgbClr val="0070C0"/>
                </a:solidFill>
              </a:rPr>
              <a:t>guidelines</a:t>
            </a:r>
            <a:endParaRPr lang="it-IT" dirty="0">
              <a:solidFill>
                <a:srgbClr val="0070C0"/>
              </a:solidFill>
            </a:endParaRPr>
          </a:p>
          <a:p>
            <a:r>
              <a:rPr lang="it-IT" sz="1400" dirty="0" err="1">
                <a:solidFill>
                  <a:srgbClr val="0070C0"/>
                </a:solidFill>
              </a:rPr>
              <a:t>Argwal</a:t>
            </a:r>
            <a:r>
              <a:rPr lang="it-IT" sz="1400" dirty="0">
                <a:solidFill>
                  <a:srgbClr val="0070C0"/>
                </a:solidFill>
              </a:rPr>
              <a:t> R et al Eur </a:t>
            </a:r>
            <a:r>
              <a:rPr lang="it-IT" sz="1400" dirty="0" err="1">
                <a:solidFill>
                  <a:srgbClr val="0070C0"/>
                </a:solidFill>
              </a:rPr>
              <a:t>Resp</a:t>
            </a:r>
            <a:r>
              <a:rPr lang="it-IT" sz="1400" dirty="0">
                <a:solidFill>
                  <a:srgbClr val="0070C0"/>
                </a:solidFill>
              </a:rPr>
              <a:t> J 2024</a:t>
            </a:r>
          </a:p>
        </p:txBody>
      </p:sp>
    </p:spTree>
    <p:extLst>
      <p:ext uri="{BB962C8B-B14F-4D97-AF65-F5344CB8AC3E}">
        <p14:creationId xmlns:p14="http://schemas.microsoft.com/office/powerpoint/2010/main" val="68187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39F743E-2BB7-5286-F8A1-D0FEFCE6B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88" y="675491"/>
            <a:ext cx="11018982" cy="550701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CED6F4E-EB50-11D5-F4FB-740B14F3D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810" y="-1"/>
            <a:ext cx="5309684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92DB7A-136C-4745-7E5F-4EBFAB60DC59}"/>
              </a:ext>
            </a:extLst>
          </p:cNvPr>
          <p:cNvSpPr txBox="1"/>
          <p:nvPr/>
        </p:nvSpPr>
        <p:spPr>
          <a:xfrm>
            <a:off x="8895522" y="4080755"/>
            <a:ext cx="26537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ISHAM-ABPA working group clinical practice </a:t>
            </a:r>
            <a:r>
              <a:rPr lang="it-IT" dirty="0" err="1">
                <a:solidFill>
                  <a:srgbClr val="0070C0"/>
                </a:solidFill>
              </a:rPr>
              <a:t>guidelines</a:t>
            </a:r>
            <a:endParaRPr lang="it-IT" dirty="0">
              <a:solidFill>
                <a:srgbClr val="0070C0"/>
              </a:solidFill>
            </a:endParaRPr>
          </a:p>
          <a:p>
            <a:r>
              <a:rPr lang="it-IT" sz="1400" dirty="0" err="1">
                <a:solidFill>
                  <a:srgbClr val="0070C0"/>
                </a:solidFill>
              </a:rPr>
              <a:t>Argwal</a:t>
            </a:r>
            <a:r>
              <a:rPr lang="it-IT" sz="1400" dirty="0">
                <a:solidFill>
                  <a:srgbClr val="0070C0"/>
                </a:solidFill>
              </a:rPr>
              <a:t> R et al Eur Respir J 2024</a:t>
            </a:r>
          </a:p>
        </p:txBody>
      </p:sp>
    </p:spTree>
    <p:extLst>
      <p:ext uri="{BB962C8B-B14F-4D97-AF65-F5344CB8AC3E}">
        <p14:creationId xmlns:p14="http://schemas.microsoft.com/office/powerpoint/2010/main" val="145946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1C29563-8CA3-8BD5-A462-282DE7BC1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37" y="1708524"/>
            <a:ext cx="5486833" cy="471690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A90C58-B8B3-BE66-F1DF-D9F8D020FAB4}"/>
              </a:ext>
            </a:extLst>
          </p:cNvPr>
          <p:cNvSpPr txBox="1"/>
          <p:nvPr/>
        </p:nvSpPr>
        <p:spPr>
          <a:xfrm>
            <a:off x="212437" y="129309"/>
            <a:ext cx="588356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err="1"/>
              <a:t>Aspergillus</a:t>
            </a:r>
            <a:r>
              <a:rPr lang="it-IT" sz="4800" dirty="0"/>
              <a:t> </a:t>
            </a:r>
            <a:r>
              <a:rPr lang="it-IT" sz="4800" dirty="0" err="1"/>
              <a:t>fumigatus</a:t>
            </a:r>
            <a:endParaRPr lang="it-IT" sz="4800" dirty="0"/>
          </a:p>
          <a:p>
            <a:pPr algn="ctr"/>
            <a:endParaRPr lang="it-IT" dirty="0"/>
          </a:p>
          <a:p>
            <a:pPr algn="ctr"/>
            <a:r>
              <a:rPr lang="it-IT" sz="3600" dirty="0">
                <a:solidFill>
                  <a:srgbClr val="7030A0"/>
                </a:solidFill>
              </a:rPr>
              <a:t>35 allergeni identificati</a:t>
            </a:r>
          </a:p>
        </p:txBody>
      </p:sp>
      <p:sp>
        <p:nvSpPr>
          <p:cNvPr id="7" name="Parentesi graffa chiusa 6">
            <a:extLst>
              <a:ext uri="{FF2B5EF4-FFF2-40B4-BE49-F238E27FC236}">
                <a16:creationId xmlns:a16="http://schemas.microsoft.com/office/drawing/2014/main" id="{897A1FE8-3A4E-8272-DAF4-56A477293D07}"/>
              </a:ext>
            </a:extLst>
          </p:cNvPr>
          <p:cNvSpPr/>
          <p:nvPr/>
        </p:nvSpPr>
        <p:spPr>
          <a:xfrm>
            <a:off x="8141687" y="2018142"/>
            <a:ext cx="277091" cy="120072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4F6C7F9-F6E3-9E80-8EF3-391F075C09E1}"/>
              </a:ext>
            </a:extLst>
          </p:cNvPr>
          <p:cNvSpPr txBox="1"/>
          <p:nvPr/>
        </p:nvSpPr>
        <p:spPr>
          <a:xfrm>
            <a:off x="8584431" y="2295339"/>
            <a:ext cx="2854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Specifici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3B276E4-A029-F68F-1995-6C56B0E5AD5C}"/>
              </a:ext>
            </a:extLst>
          </p:cNvPr>
          <p:cNvSpPr txBox="1"/>
          <p:nvPr/>
        </p:nvSpPr>
        <p:spPr>
          <a:xfrm>
            <a:off x="5630333" y="2116667"/>
            <a:ext cx="22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Mitogillin</a:t>
            </a:r>
            <a:r>
              <a:rPr lang="it-IT" dirty="0"/>
              <a:t> (</a:t>
            </a:r>
            <a:r>
              <a:rPr lang="it-IT" dirty="0" err="1"/>
              <a:t>Ribotoxin</a:t>
            </a:r>
            <a:r>
              <a:rPr lang="it-IT" dirty="0"/>
              <a:t>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BE20EE-22D2-6CFA-DB57-F892E60D7625}"/>
              </a:ext>
            </a:extLst>
          </p:cNvPr>
          <p:cNvSpPr txBox="1"/>
          <p:nvPr/>
        </p:nvSpPr>
        <p:spPr>
          <a:xfrm>
            <a:off x="5664802" y="2866998"/>
            <a:ext cx="246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Pra1-related </a:t>
            </a:r>
            <a:r>
              <a:rPr lang="it-IT" dirty="0" err="1"/>
              <a:t>protein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5FEAE8-CD12-444B-2BC2-28F84C25CA9C}"/>
              </a:ext>
            </a:extLst>
          </p:cNvPr>
          <p:cNvSpPr txBox="1"/>
          <p:nvPr/>
        </p:nvSpPr>
        <p:spPr>
          <a:xfrm>
            <a:off x="5647267" y="353501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Peroxysomal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F8F6217-B479-B3CE-D4A5-E3E405A24D48}"/>
              </a:ext>
            </a:extLst>
          </p:cNvPr>
          <p:cNvSpPr txBox="1"/>
          <p:nvPr/>
        </p:nvSpPr>
        <p:spPr>
          <a:xfrm>
            <a:off x="5664802" y="4275667"/>
            <a:ext cx="236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Unknown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9698D9A-2258-3C10-EB11-5D1B399426B9}"/>
              </a:ext>
            </a:extLst>
          </p:cNvPr>
          <p:cNvSpPr txBox="1"/>
          <p:nvPr/>
        </p:nvSpPr>
        <p:spPr>
          <a:xfrm>
            <a:off x="5664802" y="5003918"/>
            <a:ext cx="3097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Mn-</a:t>
            </a:r>
            <a:r>
              <a:rPr lang="it-IT" dirty="0" err="1"/>
              <a:t>superoxide</a:t>
            </a:r>
            <a:r>
              <a:rPr lang="it-IT" dirty="0"/>
              <a:t> </a:t>
            </a:r>
            <a:r>
              <a:rPr lang="it-IT" dirty="0" err="1"/>
              <a:t>dismutase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8956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DBEEEA4-FD56-BAF6-B0FC-1C492338C70D}"/>
              </a:ext>
            </a:extLst>
          </p:cNvPr>
          <p:cNvSpPr txBox="1"/>
          <p:nvPr/>
        </p:nvSpPr>
        <p:spPr>
          <a:xfrm>
            <a:off x="304800" y="546569"/>
            <a:ext cx="56811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Parete cellulare composta da </a:t>
            </a:r>
          </a:p>
          <a:p>
            <a:pPr marL="342900" indent="-342900">
              <a:buAutoNum type="alphaLcParenR"/>
            </a:pPr>
            <a:r>
              <a:rPr lang="it-IT" sz="3200" dirty="0"/>
              <a:t>Chitina</a:t>
            </a:r>
          </a:p>
          <a:p>
            <a:pPr marL="342900" indent="-342900">
              <a:buAutoNum type="alphaLcParenR"/>
            </a:pPr>
            <a:r>
              <a:rPr lang="it-IT" sz="3200" dirty="0"/>
              <a:t>Glucani</a:t>
            </a:r>
          </a:p>
          <a:p>
            <a:pPr marL="342900" indent="-342900">
              <a:buAutoNum type="alphaLcParenR"/>
            </a:pPr>
            <a:r>
              <a:rPr lang="it-IT" sz="3200" dirty="0"/>
              <a:t>Mannano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A8F7534-85C0-57DB-F1EA-710122609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3278423"/>
            <a:ext cx="5350932" cy="262764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4FED7C2-668F-6ACD-34A0-9EC903AF5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421" y="82001"/>
            <a:ext cx="5867778" cy="451024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C3F7131-C472-0F32-58DD-948BAD7C94AE}"/>
              </a:ext>
            </a:extLst>
          </p:cNvPr>
          <p:cNvSpPr txBox="1"/>
          <p:nvPr/>
        </p:nvSpPr>
        <p:spPr>
          <a:xfrm>
            <a:off x="5985933" y="4936067"/>
            <a:ext cx="5901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Spore da 3 a 200 </a:t>
            </a:r>
            <a:r>
              <a:rPr lang="el-GR" sz="2800" dirty="0"/>
              <a:t>μ</a:t>
            </a:r>
            <a:r>
              <a:rPr lang="it-IT" sz="2800" dirty="0"/>
              <a:t>m</a:t>
            </a:r>
          </a:p>
          <a:p>
            <a:pPr algn="ctr"/>
            <a:r>
              <a:rPr lang="it-IT" sz="2800" dirty="0"/>
              <a:t>(spore aerodisperse da </a:t>
            </a:r>
            <a:r>
              <a:rPr lang="it-IT" sz="2800" dirty="0">
                <a:solidFill>
                  <a:srgbClr val="FF0000"/>
                </a:solidFill>
              </a:rPr>
              <a:t>10 a 50 </a:t>
            </a:r>
            <a:r>
              <a:rPr lang="el-GR" sz="2800" dirty="0">
                <a:solidFill>
                  <a:srgbClr val="FF0000"/>
                </a:solidFill>
              </a:rPr>
              <a:t>μ</a:t>
            </a:r>
            <a:r>
              <a:rPr lang="it-IT" sz="2800" dirty="0">
                <a:solidFill>
                  <a:srgbClr val="FF0000"/>
                </a:solidFill>
              </a:rPr>
              <a:t>m</a:t>
            </a:r>
            <a:r>
              <a:rPr lang="it-IT" sz="28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14158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7477A84-292F-88DD-AD09-27278775E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643" y="2129749"/>
            <a:ext cx="9793042" cy="452928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E110606-6036-5DF5-2BAC-C65DC9FE5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495" y="198969"/>
            <a:ext cx="6837906" cy="1773436"/>
          </a:xfrm>
          <a:prstGeom prst="rect">
            <a:avLst/>
          </a:prstGeo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D885D23D-F4C1-24D6-D11D-563D555CE88D}"/>
              </a:ext>
            </a:extLst>
          </p:cNvPr>
          <p:cNvSpPr/>
          <p:nvPr/>
        </p:nvSpPr>
        <p:spPr>
          <a:xfrm>
            <a:off x="480291" y="6345189"/>
            <a:ext cx="942109" cy="2397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1CAFBF2-4532-32E7-C2AA-8C6AC3900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438" y="198969"/>
            <a:ext cx="1085850" cy="142875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A72936-FF9D-E261-E9E7-98ED0D0C5D70}"/>
              </a:ext>
            </a:extLst>
          </p:cNvPr>
          <p:cNvSpPr txBox="1"/>
          <p:nvPr/>
        </p:nvSpPr>
        <p:spPr>
          <a:xfrm>
            <a:off x="9919851" y="1627719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755031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72ECB1C-A0D2-CC3A-11D9-9C68F504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78" y="146034"/>
            <a:ext cx="7817179" cy="82378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830DA6A-DC33-4FD7-B11A-129ADDD3C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20" y="969576"/>
            <a:ext cx="10355301" cy="588842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6C5DAEE-DA03-F763-79BB-383823735C11}"/>
              </a:ext>
            </a:extLst>
          </p:cNvPr>
          <p:cNvSpPr txBox="1"/>
          <p:nvPr/>
        </p:nvSpPr>
        <p:spPr>
          <a:xfrm>
            <a:off x="5800436" y="600243"/>
            <a:ext cx="354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Caminati M, et al, </a:t>
            </a:r>
            <a:r>
              <a:rPr lang="it-IT" dirty="0" err="1"/>
              <a:t>Allergy</a:t>
            </a:r>
            <a:r>
              <a:rPr lang="it-IT" dirty="0"/>
              <a:t> 2022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4A874C0E-093E-F54F-EB60-4F613F6DD506}"/>
              </a:ext>
            </a:extLst>
          </p:cNvPr>
          <p:cNvSpPr/>
          <p:nvPr/>
        </p:nvSpPr>
        <p:spPr>
          <a:xfrm rot="1842124">
            <a:off x="5898661" y="2695349"/>
            <a:ext cx="387928" cy="75045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3421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F84A720-F588-ACC2-3DE3-35FE4923C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958" y="207164"/>
            <a:ext cx="9630084" cy="6175814"/>
          </a:xfrm>
          <a:prstGeom prst="rect">
            <a:avLst/>
          </a:prstGeom>
        </p:spPr>
      </p:pic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A1F7E91B-4987-F81E-6CAE-ABAD6FC65B33}"/>
              </a:ext>
            </a:extLst>
          </p:cNvPr>
          <p:cNvSpPr/>
          <p:nvPr/>
        </p:nvSpPr>
        <p:spPr>
          <a:xfrm>
            <a:off x="372617" y="5721927"/>
            <a:ext cx="893031" cy="1570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7956319E-8AC3-E223-34F4-A0EA4C79BB2D}"/>
              </a:ext>
            </a:extLst>
          </p:cNvPr>
          <p:cNvSpPr/>
          <p:nvPr/>
        </p:nvSpPr>
        <p:spPr>
          <a:xfrm flipV="1">
            <a:off x="387924" y="3934038"/>
            <a:ext cx="893031" cy="1570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48C676AA-A875-9047-D354-99DC95CB3DBC}"/>
              </a:ext>
            </a:extLst>
          </p:cNvPr>
          <p:cNvSpPr/>
          <p:nvPr/>
        </p:nvSpPr>
        <p:spPr>
          <a:xfrm flipV="1">
            <a:off x="387923" y="4359561"/>
            <a:ext cx="893031" cy="157019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0793E40D-5AC9-DF6F-DA83-23AA0E86C9C7}"/>
              </a:ext>
            </a:extLst>
          </p:cNvPr>
          <p:cNvSpPr/>
          <p:nvPr/>
        </p:nvSpPr>
        <p:spPr>
          <a:xfrm flipV="1">
            <a:off x="372616" y="6147450"/>
            <a:ext cx="893031" cy="157019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1F21FDF-2699-2A83-82CE-2BC1D4CF3F08}"/>
              </a:ext>
            </a:extLst>
          </p:cNvPr>
          <p:cNvSpPr txBox="1"/>
          <p:nvPr/>
        </p:nvSpPr>
        <p:spPr>
          <a:xfrm>
            <a:off x="9171708" y="6456870"/>
            <a:ext cx="248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Muthu V et al JACI 2020</a:t>
            </a:r>
          </a:p>
        </p:txBody>
      </p:sp>
    </p:spTree>
    <p:extLst>
      <p:ext uri="{BB962C8B-B14F-4D97-AF65-F5344CB8AC3E}">
        <p14:creationId xmlns:p14="http://schemas.microsoft.com/office/powerpoint/2010/main" val="3708683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3B3CAD6-3FEB-E7BB-4996-0D5DABD1A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539" y="119120"/>
            <a:ext cx="7216346" cy="142102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15D8BAE-A29D-BE24-A00C-E7C74DB57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784" y="141541"/>
            <a:ext cx="1085850" cy="142875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470E85A-21BC-1A8C-C3FA-9FDA712DD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216" y="1639348"/>
            <a:ext cx="8312602" cy="507862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0DFD20A-11B7-4A7B-A90F-01518AC64D4B}"/>
              </a:ext>
            </a:extLst>
          </p:cNvPr>
          <p:cNvSpPr txBox="1"/>
          <p:nvPr/>
        </p:nvSpPr>
        <p:spPr>
          <a:xfrm>
            <a:off x="10359223" y="1639348"/>
            <a:ext cx="120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2025 Dec</a:t>
            </a:r>
          </a:p>
        </p:txBody>
      </p:sp>
    </p:spTree>
    <p:extLst>
      <p:ext uri="{BB962C8B-B14F-4D97-AF65-F5344CB8AC3E}">
        <p14:creationId xmlns:p14="http://schemas.microsoft.com/office/powerpoint/2010/main" val="67344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353F296-DC57-5F34-30C2-36A3109FC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92" y="535709"/>
            <a:ext cx="11543288" cy="59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94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9AB30E-30B6-4FF6-E8A6-E1295B638791}"/>
              </a:ext>
            </a:extLst>
          </p:cNvPr>
          <p:cNvSpPr txBox="1"/>
          <p:nvPr/>
        </p:nvSpPr>
        <p:spPr>
          <a:xfrm>
            <a:off x="4100946" y="108136"/>
            <a:ext cx="3288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/>
              <a:t>Conclusioni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FE62F7D-F442-EE06-49B0-5DA00E48E24C}"/>
              </a:ext>
            </a:extLst>
          </p:cNvPr>
          <p:cNvSpPr txBox="1"/>
          <p:nvPr/>
        </p:nvSpPr>
        <p:spPr>
          <a:xfrm>
            <a:off x="295563" y="748221"/>
            <a:ext cx="1200727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La sensibilizzazione a funghi ha un importante ruolo nella genesi di sintomi respiratori e in particolare dell’asma</a:t>
            </a:r>
          </a:p>
          <a:p>
            <a:endParaRPr lang="it-IT" sz="2400" dirty="0"/>
          </a:p>
          <a:p>
            <a:r>
              <a:rPr lang="it-IT" sz="2400" dirty="0"/>
              <a:t>Gli allergici ai funghi presentano un maggiore rischio di riacutizzazioni asmatiche e di severe crisi respiratorie nei periodi di sporulazione</a:t>
            </a:r>
          </a:p>
          <a:p>
            <a:endParaRPr lang="it-IT" sz="2400" dirty="0"/>
          </a:p>
          <a:p>
            <a:r>
              <a:rPr lang="it-IT" sz="2400" dirty="0"/>
              <a:t>La sensibilizzazione a funghi termoresistenti (</a:t>
            </a:r>
            <a:r>
              <a:rPr lang="it-IT" sz="2400" dirty="0" err="1"/>
              <a:t>Aspegillus</a:t>
            </a:r>
            <a:r>
              <a:rPr lang="it-IT" sz="2400" dirty="0"/>
              <a:t>) può evolvere in un particolare </a:t>
            </a:r>
            <a:r>
              <a:rPr lang="it-IT" sz="2400" dirty="0" err="1"/>
              <a:t>endotipo</a:t>
            </a:r>
            <a:r>
              <a:rPr lang="it-IT" sz="2400" dirty="0"/>
              <a:t> di asma caratterizzato da disregolazione immune con esagerata risposta di tipo 2, marcato aumento IgE, eosinofilia e alterazioni radiologiche specifiche (ABPA)</a:t>
            </a:r>
          </a:p>
          <a:p>
            <a:endParaRPr lang="it-IT" sz="2400" dirty="0"/>
          </a:p>
          <a:p>
            <a:r>
              <a:rPr lang="it-IT" sz="2400" dirty="0"/>
              <a:t>La diagnostica molecolare è utile sia nella diagnosi dell’allergia fungina che nel sospetto di ABPA.</a:t>
            </a:r>
          </a:p>
          <a:p>
            <a:endParaRPr lang="it-IT" sz="2400" dirty="0"/>
          </a:p>
          <a:p>
            <a:r>
              <a:rPr lang="it-IT" sz="2400" dirty="0"/>
              <a:t>Per l’</a:t>
            </a:r>
            <a:r>
              <a:rPr lang="it-IT" sz="2400" dirty="0" err="1"/>
              <a:t>Alternaria</a:t>
            </a:r>
            <a:r>
              <a:rPr lang="it-IT" sz="2400" dirty="0"/>
              <a:t> sono disponibili AIT molecolari (Alt a 1) che hanno dimostrato essere efficaci, risolvendo i problemi di standardizzazione e gli effetti collaterali legati alle AIT con estratti</a:t>
            </a:r>
          </a:p>
        </p:txBody>
      </p:sp>
    </p:spTree>
    <p:extLst>
      <p:ext uri="{BB962C8B-B14F-4D97-AF65-F5344CB8AC3E}">
        <p14:creationId xmlns:p14="http://schemas.microsoft.com/office/powerpoint/2010/main" val="1627410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EA738AB-3CB9-8A20-4EFC-3908F45DD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66"/>
            <a:ext cx="6290733" cy="666326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F4DF2A2-4400-E2B2-01C7-B04389ACA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267" y="97366"/>
            <a:ext cx="5786125" cy="616373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13AA5C-F9E2-83E3-F963-4D4CE6CB82B8}"/>
              </a:ext>
            </a:extLst>
          </p:cNvPr>
          <p:cNvSpPr txBox="1"/>
          <p:nvPr/>
        </p:nvSpPr>
        <p:spPr>
          <a:xfrm>
            <a:off x="6951133" y="6318764"/>
            <a:ext cx="499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Vitte J et al </a:t>
            </a:r>
            <a:r>
              <a:rPr lang="it-IT" dirty="0" err="1"/>
              <a:t>Allergy</a:t>
            </a:r>
            <a:r>
              <a:rPr lang="it-IT" dirty="0"/>
              <a:t> 2022; 77:3199-3216</a:t>
            </a:r>
          </a:p>
        </p:txBody>
      </p:sp>
    </p:spTree>
    <p:extLst>
      <p:ext uri="{BB962C8B-B14F-4D97-AF65-F5344CB8AC3E}">
        <p14:creationId xmlns:p14="http://schemas.microsoft.com/office/powerpoint/2010/main" val="163421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32D538F-3D0D-0C7A-D18D-86B705832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09" y="2735997"/>
            <a:ext cx="11323824" cy="295566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9A9E51-4579-4A37-5E8E-975E25118299}"/>
              </a:ext>
            </a:extLst>
          </p:cNvPr>
          <p:cNvSpPr txBox="1"/>
          <p:nvPr/>
        </p:nvSpPr>
        <p:spPr>
          <a:xfrm>
            <a:off x="618067" y="668068"/>
            <a:ext cx="10955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113 allergeni fungini </a:t>
            </a:r>
            <a:r>
              <a:rPr lang="it-IT" sz="3200" dirty="0"/>
              <a:t>inseriti ufficialmente nel database degli allergeni del WHO/IUIS appartenenti a </a:t>
            </a:r>
            <a:r>
              <a:rPr lang="it-IT" sz="3200" dirty="0">
                <a:solidFill>
                  <a:srgbClr val="FF0000"/>
                </a:solidFill>
              </a:rPr>
              <a:t>42 famiglie </a:t>
            </a:r>
            <a:r>
              <a:rPr lang="it-IT" sz="3200" dirty="0"/>
              <a:t>allergeniche da </a:t>
            </a:r>
            <a:r>
              <a:rPr lang="it-IT" sz="3200" dirty="0">
                <a:solidFill>
                  <a:srgbClr val="FF0000"/>
                </a:solidFill>
              </a:rPr>
              <a:t>30 specie </a:t>
            </a:r>
            <a:r>
              <a:rPr lang="it-IT" sz="3200" dirty="0"/>
              <a:t>fungine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E236327-CD6C-1FB1-0F85-7628FA0736B0}"/>
              </a:ext>
            </a:extLst>
          </p:cNvPr>
          <p:cNvSpPr txBox="1"/>
          <p:nvPr/>
        </p:nvSpPr>
        <p:spPr>
          <a:xfrm>
            <a:off x="4851401" y="6189932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Kespol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S &amp;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Raulf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M in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Molecular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bg1">
                    <a:lumMod val="75000"/>
                  </a:schemeClr>
                </a:solidFill>
              </a:rPr>
              <a:t>Allergology</a:t>
            </a:r>
            <a:r>
              <a:rPr lang="it-IT" sz="2000" dirty="0">
                <a:solidFill>
                  <a:schemeClr val="bg1">
                    <a:lumMod val="75000"/>
                  </a:schemeClr>
                </a:solidFill>
              </a:rPr>
              <a:t> in Clinical Practice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46E316-B0B4-70A0-9157-7D93804A6799}"/>
              </a:ext>
            </a:extLst>
          </p:cNvPr>
          <p:cNvSpPr txBox="1"/>
          <p:nvPr/>
        </p:nvSpPr>
        <p:spPr>
          <a:xfrm>
            <a:off x="10498665" y="4284134"/>
            <a:ext cx="176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Thermotolerant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55E2498-CF26-4E1D-EA68-0BAD6B967D08}"/>
              </a:ext>
            </a:extLst>
          </p:cNvPr>
          <p:cNvSpPr txBox="1"/>
          <p:nvPr/>
        </p:nvSpPr>
        <p:spPr>
          <a:xfrm>
            <a:off x="10498666" y="5237033"/>
            <a:ext cx="176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Thermotolerant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1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5C0E72-A6FB-95CC-D0AD-6097643D0AA5}"/>
              </a:ext>
            </a:extLst>
          </p:cNvPr>
          <p:cNvSpPr txBox="1"/>
          <p:nvPr/>
        </p:nvSpPr>
        <p:spPr>
          <a:xfrm>
            <a:off x="2595562" y="1381125"/>
            <a:ext cx="8143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 err="1">
                <a:solidFill>
                  <a:srgbClr val="FF0000"/>
                </a:solidFill>
              </a:rPr>
              <a:t>Alternaria</a:t>
            </a:r>
            <a:r>
              <a:rPr lang="it-IT" sz="6600" dirty="0">
                <a:solidFill>
                  <a:srgbClr val="FF0000"/>
                </a:solidFill>
              </a:rPr>
              <a:t> alternata</a:t>
            </a:r>
          </a:p>
        </p:txBody>
      </p:sp>
      <p:pic>
        <p:nvPicPr>
          <p:cNvPr id="2052" name="Picture 4" descr="Alternaria alternata - Ecology, Toxins, Volatiles, Dangers and Treatment">
            <a:extLst>
              <a:ext uri="{FF2B5EF4-FFF2-40B4-BE49-F238E27FC236}">
                <a16:creationId xmlns:a16="http://schemas.microsoft.com/office/drawing/2014/main" id="{0F11FF4D-7046-6B3C-4C05-7785C81A7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7" y="2821527"/>
            <a:ext cx="4538663" cy="341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220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6E6A38-6680-D128-4927-6AC928A5BCD0}"/>
              </a:ext>
            </a:extLst>
          </p:cNvPr>
          <p:cNvSpPr txBox="1"/>
          <p:nvPr/>
        </p:nvSpPr>
        <p:spPr>
          <a:xfrm>
            <a:off x="1000125" y="585966"/>
            <a:ext cx="104013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3600" dirty="0"/>
              <a:t>Fungo saprofitico</a:t>
            </a:r>
          </a:p>
          <a:p>
            <a:pPr marL="285750" indent="-285750">
              <a:buFontTx/>
              <a:buChar char="-"/>
            </a:pPr>
            <a:r>
              <a:rPr lang="it-IT" sz="3600" dirty="0"/>
              <a:t>Più frequente in ambiente rurale</a:t>
            </a:r>
          </a:p>
          <a:p>
            <a:pPr marL="285750" indent="-285750">
              <a:buFontTx/>
              <a:buChar char="-"/>
            </a:pPr>
            <a:r>
              <a:rPr lang="it-IT" sz="3600" dirty="0"/>
              <a:t>Sia outdoor che indoor</a:t>
            </a:r>
          </a:p>
          <a:p>
            <a:pPr marL="285750" indent="-285750">
              <a:buFontTx/>
              <a:buChar char="-"/>
            </a:pPr>
            <a:r>
              <a:rPr lang="it-IT" sz="3600" dirty="0"/>
              <a:t>Sensibilizzazione prevalente in popolazione pediatrica</a:t>
            </a:r>
          </a:p>
          <a:p>
            <a:pPr marL="285750" indent="-285750">
              <a:buFontTx/>
              <a:buChar char="-"/>
            </a:pPr>
            <a:r>
              <a:rPr lang="it-IT" sz="3600" dirty="0"/>
              <a:t>Prevalenza (variabile in base agli studi e alla localizzazione geografica)</a:t>
            </a:r>
          </a:p>
          <a:p>
            <a:pPr marL="742950" lvl="1" indent="-285750">
              <a:buFontTx/>
              <a:buChar char="-"/>
            </a:pPr>
            <a:r>
              <a:rPr lang="it-IT" sz="3600" dirty="0"/>
              <a:t>3-10% della popolazione generale</a:t>
            </a:r>
          </a:p>
          <a:p>
            <a:pPr marL="742950" lvl="1" indent="-285750">
              <a:buFontTx/>
              <a:buChar char="-"/>
            </a:pPr>
            <a:r>
              <a:rPr lang="it-IT" sz="3600" dirty="0"/>
              <a:t>&gt; 20% dei soggetti asmatici</a:t>
            </a:r>
          </a:p>
          <a:p>
            <a:pPr marL="742950" lvl="1" indent="-285750">
              <a:buFontTx/>
              <a:buChar char="-"/>
            </a:pPr>
            <a:r>
              <a:rPr lang="it-IT" sz="3600" dirty="0"/>
              <a:t>Fino al 60% dei pazienti con asma severa</a:t>
            </a:r>
          </a:p>
          <a:p>
            <a:pPr lvl="1"/>
            <a:endParaRPr lang="it-IT" dirty="0"/>
          </a:p>
          <a:p>
            <a:pPr marL="742950" lvl="1" indent="-285750"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3871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lternaria alternata - Ecology, Toxins, Volatiles, Dangers and Treatment">
            <a:extLst>
              <a:ext uri="{FF2B5EF4-FFF2-40B4-BE49-F238E27FC236}">
                <a16:creationId xmlns:a16="http://schemas.microsoft.com/office/drawing/2014/main" id="{99CABC66-33C4-F977-FCA1-A45E247BF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990725"/>
            <a:ext cx="3205460" cy="241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CBF84E-9381-A5B2-D5E1-78215966BA65}"/>
              </a:ext>
            </a:extLst>
          </p:cNvPr>
          <p:cNvSpPr txBox="1"/>
          <p:nvPr/>
        </p:nvSpPr>
        <p:spPr>
          <a:xfrm>
            <a:off x="3581400" y="514350"/>
            <a:ext cx="80867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800" dirty="0"/>
              <a:t>L’umidità è essenziale per la produzione delle spore (</a:t>
            </a:r>
            <a:r>
              <a:rPr lang="it-IT" sz="2800" dirty="0">
                <a:solidFill>
                  <a:srgbClr val="FF0000"/>
                </a:solidFill>
              </a:rPr>
              <a:t>20-60 </a:t>
            </a:r>
            <a:r>
              <a:rPr lang="el-GR" sz="2800" dirty="0">
                <a:solidFill>
                  <a:srgbClr val="FF0000"/>
                </a:solidFill>
              </a:rPr>
              <a:t>μ</a:t>
            </a:r>
            <a:r>
              <a:rPr lang="it-IT" sz="2800" dirty="0">
                <a:solidFill>
                  <a:srgbClr val="FF0000"/>
                </a:solidFill>
              </a:rPr>
              <a:t>m</a:t>
            </a:r>
            <a:r>
              <a:rPr lang="it-IT" sz="2800" dirty="0"/>
              <a:t>)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Calore (</a:t>
            </a:r>
            <a:r>
              <a:rPr lang="it-IT" sz="2800" dirty="0">
                <a:solidFill>
                  <a:srgbClr val="FF0000"/>
                </a:solidFill>
              </a:rPr>
              <a:t>18-25 °C</a:t>
            </a:r>
            <a:r>
              <a:rPr lang="it-IT" sz="2800" dirty="0"/>
              <a:t>), secco e vento sono importanti per la disseminazione delle spore in atmosfera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Nel Nord-Europa distribuzione unimodale (estate), mentre nel </a:t>
            </a:r>
            <a:r>
              <a:rPr lang="it-IT" sz="2800" dirty="0" err="1"/>
              <a:t>Sud-Europa</a:t>
            </a:r>
            <a:r>
              <a:rPr lang="it-IT" sz="2800" dirty="0"/>
              <a:t> bimodale (tarda-primavera e inizio-autunno)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27EF2D-9D34-5A9A-5CF1-D99763DBC221}"/>
              </a:ext>
            </a:extLst>
          </p:cNvPr>
          <p:cNvSpPr txBox="1"/>
          <p:nvPr/>
        </p:nvSpPr>
        <p:spPr>
          <a:xfrm>
            <a:off x="3581400" y="4001132"/>
            <a:ext cx="83153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800" dirty="0">
                <a:solidFill>
                  <a:srgbClr val="FF0000"/>
                </a:solidFill>
              </a:rPr>
              <a:t>Intensità e durata </a:t>
            </a:r>
            <a:r>
              <a:rPr lang="it-IT" sz="2800" dirty="0"/>
              <a:t>dell’esposizione sono responsabili della </a:t>
            </a:r>
            <a:r>
              <a:rPr lang="it-IT" sz="2800" dirty="0">
                <a:solidFill>
                  <a:srgbClr val="FF0000"/>
                </a:solidFill>
              </a:rPr>
              <a:t>sensibilizzazione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Il </a:t>
            </a:r>
            <a:r>
              <a:rPr lang="it-IT" sz="2800" dirty="0">
                <a:solidFill>
                  <a:srgbClr val="FF0000"/>
                </a:solidFill>
              </a:rPr>
              <a:t>picco</a:t>
            </a:r>
            <a:r>
              <a:rPr lang="it-IT" sz="2800" dirty="0"/>
              <a:t> di produzione di spore è importante per lo scatenamento dei </a:t>
            </a:r>
            <a:r>
              <a:rPr lang="it-IT" sz="2800" dirty="0">
                <a:solidFill>
                  <a:srgbClr val="FF0000"/>
                </a:solidFill>
              </a:rPr>
              <a:t>sintomi </a:t>
            </a:r>
            <a:r>
              <a:rPr lang="it-IT" sz="2800" dirty="0"/>
              <a:t>(durante la raccolta dei cerali può raggiungere 10</a:t>
            </a:r>
            <a:r>
              <a:rPr lang="it-IT" sz="2800" baseline="30000" dirty="0"/>
              <a:t>6</a:t>
            </a:r>
            <a:r>
              <a:rPr lang="it-IT" sz="2800" dirty="0"/>
              <a:t>/10</a:t>
            </a:r>
            <a:r>
              <a:rPr lang="it-IT" sz="2800" baseline="30000" dirty="0"/>
              <a:t>7</a:t>
            </a:r>
            <a:r>
              <a:rPr lang="it-IT" sz="2800" dirty="0"/>
              <a:t> spore m</a:t>
            </a:r>
            <a:r>
              <a:rPr lang="it-IT" sz="2800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5991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CAE1E-407C-3A24-F0BB-CBB6ED432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D2E617A-DEBE-B3BE-D998-04E1352C9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499312"/>
            <a:ext cx="9991725" cy="558315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5E22790-3CEA-4F04-1BEB-42E45C327618}"/>
              </a:ext>
            </a:extLst>
          </p:cNvPr>
          <p:cNvSpPr txBox="1"/>
          <p:nvPr/>
        </p:nvSpPr>
        <p:spPr>
          <a:xfrm>
            <a:off x="7486650" y="6191250"/>
            <a:ext cx="420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Kao</a:t>
            </a:r>
            <a:r>
              <a:rPr lang="it-IT" dirty="0"/>
              <a:t> CC, et al, </a:t>
            </a:r>
            <a:r>
              <a:rPr lang="it-IT" dirty="0" err="1"/>
              <a:t>Curr</a:t>
            </a:r>
            <a:r>
              <a:rPr lang="it-IT" dirty="0"/>
              <a:t> </a:t>
            </a:r>
            <a:r>
              <a:rPr lang="it-IT" dirty="0" err="1"/>
              <a:t>Opin</a:t>
            </a:r>
            <a:r>
              <a:rPr lang="it-IT" dirty="0"/>
              <a:t> </a:t>
            </a:r>
            <a:r>
              <a:rPr lang="it-IT" dirty="0" err="1"/>
              <a:t>Allergy</a:t>
            </a:r>
            <a:r>
              <a:rPr lang="it-IT" dirty="0"/>
              <a:t> 2020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6A4CBD1-92F7-1B88-C120-522B3FD0447C}"/>
              </a:ext>
            </a:extLst>
          </p:cNvPr>
          <p:cNvSpPr txBox="1"/>
          <p:nvPr/>
        </p:nvSpPr>
        <p:spPr>
          <a:xfrm>
            <a:off x="4886325" y="205859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PAMPs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90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PneumoTrieste 2026[20260512141215700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TYPE" val="ctBarBox"/>
  <p:tag name="ARS_CHARTPARA_DATAFORMAT" val="ltNumberValue"/>
  <p:tag name="ARS_CHARTPARA_SHOWTIME" val="csStop"/>
  <p:tag name="ARS_CHARTPARA_NUMBERDEC" val="0"/>
  <p:tag name="ARS_CHARTPARA_DATAPERCENTBASE" val="crResponse"/>
  <p:tag name="ARS_CHARTPARA_PERCENTDEC" val="2"/>
  <p:tag name="ARS_CHARTPARA_SHOW3D" val="0"/>
  <p:tag name="ARS_CHARTPARA_SHOWWINDOW" val="0"/>
  <p:tag name="ARS_CHARTPOINTWIDTH" val="0.5"/>
  <p:tag name="ARS_CHARTSHOWITEMTEXT" val="0"/>
  <p:tag name="ARS_CHARTPARA_TEXTCHARTSPACEORLINE" val="0"/>
  <p:tag name="ARS_CHARTPARA_TEXTCHARTTYPEBYLINE" val="0"/>
  <p:tag name="ARS_CHARTPARA_CHARTVALUEISVOTEDCOUNT" val="0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990</Words>
  <Application>Microsoft Office PowerPoint</Application>
  <PresentationFormat>Widescreen</PresentationFormat>
  <Paragraphs>121</Paragraphs>
  <Slides>35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4" baseType="lpstr">
      <vt:lpstr>Aptos</vt:lpstr>
      <vt:lpstr>Aptos Display</vt:lpstr>
      <vt:lpstr>Arial</vt:lpstr>
      <vt:lpstr>BlinkMacSystemFont</vt:lpstr>
      <vt:lpstr>Calibri</vt:lpstr>
      <vt:lpstr>Cambria Math</vt:lpstr>
      <vt:lpstr>Merriweather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Alternaria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Danilo Raffaele Villalta</dc:creator>
  <cp:lastModifiedBy>Media DIgital Business</cp:lastModifiedBy>
  <cp:revision>29</cp:revision>
  <dcterms:created xsi:type="dcterms:W3CDTF">2026-04-16T07:26:34Z</dcterms:created>
  <dcterms:modified xsi:type="dcterms:W3CDTF">2026-05-12T12:12:18Z</dcterms:modified>
</cp:coreProperties>
</file>