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180" r:id="rId3"/>
    <p:sldId id="2185" r:id="rId4"/>
    <p:sldId id="2174" r:id="rId5"/>
    <p:sldId id="2186" r:id="rId6"/>
    <p:sldId id="2187" r:id="rId7"/>
    <p:sldId id="2188" r:id="rId8"/>
    <p:sldId id="2179" r:id="rId9"/>
    <p:sldId id="2176" r:id="rId10"/>
    <p:sldId id="260" r:id="rId11"/>
    <p:sldId id="2177" r:id="rId12"/>
    <p:sldId id="2189" r:id="rId13"/>
    <p:sldId id="2190" r:id="rId14"/>
    <p:sldId id="2191" r:id="rId15"/>
    <p:sldId id="2192" r:id="rId16"/>
    <p:sldId id="2195" r:id="rId17"/>
    <p:sldId id="2184" r:id="rId18"/>
    <p:sldId id="2196" r:id="rId19"/>
    <p:sldId id="2193" r:id="rId20"/>
    <p:sldId id="2194" r:id="rId21"/>
    <p:sldId id="327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8ECC"/>
    <a:srgbClr val="FFF1D5"/>
    <a:srgbClr val="FFE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1886A5-BF3B-4471-A701-E745A32F0FA1}" v="15" dt="2026-05-12T12:11:48.0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473" autoAdjust="0"/>
  </p:normalViewPr>
  <p:slideViewPr>
    <p:cSldViewPr snapToGrid="0">
      <p:cViewPr varScale="1">
        <p:scale>
          <a:sx n="97" d="100"/>
          <a:sy n="97" d="100"/>
        </p:scale>
        <p:origin x="11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2T11:49:55.9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1,'1557'0,"-1531"0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2T11:50:00.3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1 119 0,'2994'-119'0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97F01-5C18-46ED-B967-BBBF0E356035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7EAEF-772C-4922-AFF8-2444F068A5C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5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7EAEF-772C-4922-AFF8-2444F068A5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50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7EAEF-772C-4922-AFF8-2444F068A5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97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7EAEF-772C-4922-AFF8-2444F068A5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35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A734-B090-FA27-4BB3-E6C93AFA3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B6C99-C866-EC91-D032-170077F2E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494BF-C439-F52D-E2AB-CD23D848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56514-F522-CB2E-CC81-9E1F5190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F6FD1-D482-7A68-8452-F967D89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61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B9F87-E693-0D2B-82A2-8B313C92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6B14F4-4AC6-2237-0B82-52A4DC6D0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EDF40-DC24-B169-386D-B7371B77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F3E4B-A1EE-D10E-2AC7-25A33C51D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668B1-3CBF-FEA3-9ED6-D63DCBBAC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AAF006-278C-5DF1-6E94-FCFDD3507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C1E46-B7BC-7B5D-C3FA-E4287162C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01E4-DE6D-86F0-74EC-40F438A8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35588-2762-085C-010C-D279EE61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F3BF2-EB2D-36B7-2FCB-2EF3977F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A1D79-6E26-AE52-BC48-9285659C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B1F01-913C-71DA-4C94-4DF71AC91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997FA-EA0B-1BBB-60D2-D4B34E24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1E65-2ECC-6D04-4C17-22039E37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CD368-AD18-92B9-2DED-9957DB17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0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7D5E9-4579-C741-0EB3-DF9774B5A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8F22D-53D8-0890-6E20-8109E48D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F679C-FE33-DE4A-011C-8588827A6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A5454-0F86-BDEC-69E8-CB84F000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2B22D-5F8A-3EF4-245F-87F3EB0FC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5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665E-E5AE-97E7-8F7B-6757CC616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8BB23-6781-A5BA-53B5-083D06ABB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5523A-AC0A-8690-1669-31BA83AFA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E9DF8-E98B-2A36-8B2C-5000EE88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0FC41-9967-E443-56DA-5799F021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4FD6B-2D7E-EF8E-37B6-18C272CCF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6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6459F-092E-52EB-48D9-D825BCC22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F02FE-12FB-E2E2-613C-B0F922CF3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3E057-C79B-8FE3-B11D-CD5A58CF5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8CD7E8-2AD6-CECA-ED80-949F6B176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FE3CC-8494-3425-0E93-49B45A59C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45EEA7-9EC8-A541-B4D0-C97E9A30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576FA6-8583-70C1-9CF9-A09EA4DB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CF5CA-D207-CE7B-FA7B-CB271951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2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E989-CE97-0A4F-F18C-86EAFFC0F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DEE3C-C1BB-5912-93ED-227D6DE2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582DC-F650-7614-1145-809ACC50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8A268-8CBE-060A-8836-F1AD7FD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5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C53DF-89D2-21D5-6AE7-12F695472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C950D8-C89B-E3DD-E767-7B7BFBCD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EF87A-9AEF-577A-D313-19A30548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6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8153-5BA1-F261-8C97-D5BFC6B10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35075-4777-0591-504D-C9B24A051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810C0-2CB6-0EEE-60AF-9714DAFCE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4925F-084E-37FF-44B6-F3F5C782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47B73-0853-90FA-DA4C-22558C95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66E3B-4A2A-1CFD-64B3-3F86E9783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23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4A39A-6209-93DC-8B1B-DA0934DF4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F77D9-7B81-047F-CBB0-5543ABBA9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C854-0138-BD9B-F4E8-C45267E15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043BF-F280-F71A-C10E-155E3919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278AB-7061-6F96-D267-E7BAB5EE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7F1BE-5E5F-F382-14D9-F6716345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2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4950B9-74DC-0834-A743-51D7EBFEC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DF401-FED4-123E-D57C-8C5E97275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8C52B-7B7F-F976-E88E-AE50F5FF1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A0AD0B-DA8C-4406-B7A9-D06BA2E63FB3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05BF0-2B25-9A7C-1494-A5C2EBAA9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68707-B549-8E70-1704-8337F501B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085DE2-D982-40A9-9B03-F449E94FCDA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230.png"/><Relationship Id="rId4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searchresults?author=Gregory+L.+Armstrong&amp;q=Gregory+L.+Armstrong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jamanetwork.com/searchresults?author=Robert+W.+Pinner&amp;q=Robert+W.+Pinner" TargetMode="External"/><Relationship Id="rId4" Type="http://schemas.openxmlformats.org/officeDocument/2006/relationships/hyperlink" Target="https://jamanetwork.com/searchresults?author=Laura+A.+Conn&amp;q=Laura+A.+Con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8E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8B763D-9AC5-0954-CD34-E1E2DF528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FC0D9E-069B-665E-2584-9B33EC8D4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968"/>
            <a:ext cx="5111684" cy="33382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C26BB5-7BA0-469A-DF22-5B360CA52017}"/>
              </a:ext>
            </a:extLst>
          </p:cNvPr>
          <p:cNvSpPr txBox="1"/>
          <p:nvPr/>
        </p:nvSpPr>
        <p:spPr>
          <a:xfrm>
            <a:off x="5581685" y="580951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Disfunzioni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immunitarie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acquisite</a:t>
            </a:r>
            <a:r>
              <a:rPr lang="en-US" sz="4000" b="1" dirty="0">
                <a:solidFill>
                  <a:schemeClr val="bg1"/>
                </a:solidFill>
              </a:rPr>
              <a:t> e </a:t>
            </a:r>
            <a:r>
              <a:rPr lang="en-US" sz="4000" b="1" dirty="0" err="1">
                <a:solidFill>
                  <a:schemeClr val="bg1"/>
                </a:solidFill>
              </a:rPr>
              <a:t>infezioni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respiratorie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ricorrenti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nell’adulto</a:t>
            </a:r>
            <a:endParaRPr lang="en-US" sz="4000" b="1" dirty="0">
              <a:solidFill>
                <a:schemeClr val="bg1"/>
              </a:solidFill>
            </a:endParaRPr>
          </a:p>
          <a:p>
            <a:endParaRPr lang="en-US" sz="3600" dirty="0"/>
          </a:p>
          <a:p>
            <a:r>
              <a:rPr lang="en-US" sz="2000" dirty="0">
                <a:solidFill>
                  <a:schemeClr val="bg1"/>
                </a:solidFill>
              </a:rPr>
              <a:t>A. Tommasini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930ECB-8203-AF24-7A4C-0A5C4A2B9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09" y="4922851"/>
            <a:ext cx="3138380" cy="1569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3250A1-38F4-4448-3C0A-C66691628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83" y="5007213"/>
            <a:ext cx="3198390" cy="1076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4832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DA141-E03A-4BDD-6E3A-721B88EBC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F3A889-44A3-A2D7-43D5-E50353C9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864" y="1658189"/>
            <a:ext cx="2811185" cy="4279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33C11-B9FD-4384-A264-7A1F2D00F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579" y="6022131"/>
            <a:ext cx="2901192" cy="333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CEF5C-5EC4-B2FA-62AA-B1A9C9C99F5D}"/>
              </a:ext>
            </a:extLst>
          </p:cNvPr>
          <p:cNvSpPr txBox="1"/>
          <p:nvPr/>
        </p:nvSpPr>
        <p:spPr>
          <a:xfrm>
            <a:off x="6453227" y="502540"/>
            <a:ext cx="54671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Measles and childhood mortality among children less than 10 years of age in Iceland, 1900–1975.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A36252-7999-437D-7C7E-D6857990F1DF}"/>
              </a:ext>
            </a:extLst>
          </p:cNvPr>
          <p:cNvSpPr txBox="1"/>
          <p:nvPr/>
        </p:nvSpPr>
        <p:spPr>
          <a:xfrm>
            <a:off x="144003" y="0"/>
            <a:ext cx="286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Mina MJ, Science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24380B-B738-7E6A-1704-0E999DCFC381}"/>
              </a:ext>
            </a:extLst>
          </p:cNvPr>
          <p:cNvSpPr txBox="1"/>
          <p:nvPr/>
        </p:nvSpPr>
        <p:spPr>
          <a:xfrm>
            <a:off x="448221" y="3749722"/>
            <a:ext cx="5123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Mortalità</a:t>
            </a:r>
            <a:r>
              <a:rPr lang="en-US" sz="2400" b="1" dirty="0"/>
              <a:t> non solo per </a:t>
            </a:r>
            <a:r>
              <a:rPr lang="en-US" sz="2400" b="1" dirty="0" err="1"/>
              <a:t>infezione</a:t>
            </a:r>
            <a:r>
              <a:rPr lang="en-US" sz="2400" b="1" dirty="0"/>
              <a:t> </a:t>
            </a:r>
            <a:r>
              <a:rPr lang="en-US" sz="2400" b="1" dirty="0" err="1"/>
              <a:t>diretta</a:t>
            </a:r>
            <a:r>
              <a:rPr lang="en-US" sz="2400" b="1" dirty="0"/>
              <a:t>, ma </a:t>
            </a:r>
            <a:r>
              <a:rPr lang="en-US" sz="2400" b="1" dirty="0" err="1"/>
              <a:t>anche</a:t>
            </a:r>
            <a:r>
              <a:rPr lang="en-US" sz="2400" b="1" dirty="0"/>
              <a:t> per successive </a:t>
            </a:r>
            <a:r>
              <a:rPr lang="en-US" sz="2400" b="1" dirty="0" err="1"/>
              <a:t>infezioni</a:t>
            </a:r>
            <a:r>
              <a:rPr lang="en-US" sz="2400" b="1" dirty="0"/>
              <a:t> </a:t>
            </a:r>
            <a:r>
              <a:rPr lang="en-US" sz="2400" b="1" dirty="0" err="1"/>
              <a:t>batteriche</a:t>
            </a: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9871E-746E-EEA1-62E3-B58CC1829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90" y="820204"/>
            <a:ext cx="5277307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9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CAA460-DFDB-442D-A1E2-A5ACC51256BD}"/>
              </a:ext>
            </a:extLst>
          </p:cNvPr>
          <p:cNvSpPr txBox="1"/>
          <p:nvPr/>
        </p:nvSpPr>
        <p:spPr>
          <a:xfrm>
            <a:off x="391320" y="1084203"/>
            <a:ext cx="9279519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b="0" i="0" dirty="0">
                <a:effectLst/>
                <a:latin typeface="pplxSerif"/>
              </a:rPr>
              <a:t>Polmoniti ricorrenti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 err="1">
                <a:latin typeface="pplxSerif"/>
              </a:rPr>
              <a:t>Infezioini</a:t>
            </a:r>
            <a:r>
              <a:rPr lang="it-IT" sz="2400" dirty="0">
                <a:latin typeface="pplxSerif"/>
              </a:rPr>
              <a:t> </a:t>
            </a:r>
            <a:r>
              <a:rPr lang="it-IT" sz="2400" dirty="0" err="1">
                <a:latin typeface="pplxSerif"/>
              </a:rPr>
              <a:t>opportunisitche</a:t>
            </a:r>
            <a:r>
              <a:rPr lang="it-IT" sz="2400" dirty="0">
                <a:latin typeface="pplxSerif"/>
              </a:rPr>
              <a:t> (difetto CD4)</a:t>
            </a:r>
            <a:r>
              <a:rPr lang="it-IT" sz="2400" b="0" i="0" dirty="0">
                <a:effectLst/>
                <a:latin typeface="pplxSerif"/>
              </a:rPr>
              <a:t> (</a:t>
            </a:r>
            <a:r>
              <a:rPr lang="it-IT" sz="2400" b="0" i="0" dirty="0" err="1">
                <a:effectLst/>
                <a:latin typeface="pplxSerif"/>
              </a:rPr>
              <a:t>Pneumocystis</a:t>
            </a:r>
            <a:r>
              <a:rPr lang="it-IT" sz="2400" b="0" i="0" dirty="0">
                <a:effectLst/>
                <a:latin typeface="pplxSerif"/>
              </a:rPr>
              <a:t> </a:t>
            </a:r>
            <a:r>
              <a:rPr lang="it-IT" sz="2400" b="0" i="0" dirty="0" err="1">
                <a:effectLst/>
                <a:latin typeface="pplxSerif"/>
              </a:rPr>
              <a:t>jirovecii</a:t>
            </a:r>
            <a:r>
              <a:rPr lang="it-IT" sz="2400" b="0" i="0" dirty="0">
                <a:effectLst/>
                <a:latin typeface="pplxSerif"/>
              </a:rPr>
              <a:t> pneumonia, TB, MAC polmonare, istoplasmosi </a:t>
            </a:r>
            <a:r>
              <a:rPr lang="it-IT" sz="2400" b="0" i="0" dirty="0" err="1">
                <a:effectLst/>
                <a:latin typeface="pplxSerif"/>
              </a:rPr>
              <a:t>ecc</a:t>
            </a:r>
            <a:r>
              <a:rPr lang="it-IT" sz="2400" b="0" i="0" dirty="0">
                <a:effectLst/>
                <a:latin typeface="pplxSerif"/>
              </a:rPr>
              <a:t>)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/>
              <a:t>altri indicatori (perdita di peso, febbre prolungata, candidiasi orale, dermatosi seborroica marcata, leucopenia/linfopenia inspiegata, linfadenopatia, ecc.).</a:t>
            </a:r>
            <a:endParaRPr lang="it-IT" sz="2400" b="0" i="0" dirty="0">
              <a:effectLst/>
              <a:latin typeface="pplxSerif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009BC-77B3-760E-73EF-24B67F45AAAE}"/>
              </a:ext>
            </a:extLst>
          </p:cNvPr>
          <p:cNvSpPr txBox="1"/>
          <p:nvPr/>
        </p:nvSpPr>
        <p:spPr>
          <a:xfrm>
            <a:off x="197541" y="141264"/>
            <a:ext cx="5736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2.3 HIV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7831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2F96E4-63DB-1BCA-CC3B-1B1371AA9A2C}"/>
              </a:ext>
            </a:extLst>
          </p:cNvPr>
          <p:cNvSpPr txBox="1"/>
          <p:nvPr/>
        </p:nvSpPr>
        <p:spPr>
          <a:xfrm>
            <a:off x="588909" y="347542"/>
            <a:ext cx="10953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pplxSerif"/>
              </a:rPr>
              <a:t>L</a:t>
            </a:r>
            <a:r>
              <a:rPr lang="it-IT" sz="2400" b="0" i="0" dirty="0">
                <a:effectLst/>
                <a:latin typeface="pplxSerif"/>
              </a:rPr>
              <a:t>’infezione da HIV induce attivazione dei linfociti, e i linfociti attivati diventano migliori bersagli per la replicazione virale; questo favorisce la propagazione dell’infezione e contribuisce alla perdita di CD4+ T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09B6A-F5D8-C08C-68AF-8B9AA5BF6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45" y="1750683"/>
            <a:ext cx="7305702" cy="4515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9562DA-A861-019B-2A62-1A19B6CA34C0}"/>
              </a:ext>
            </a:extLst>
          </p:cNvPr>
          <p:cNvSpPr txBox="1"/>
          <p:nvPr/>
        </p:nvSpPr>
        <p:spPr>
          <a:xfrm>
            <a:off x="663545" y="6325792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Cummins, Cell Death and Disease 2010</a:t>
            </a:r>
          </a:p>
        </p:txBody>
      </p:sp>
    </p:spTree>
    <p:extLst>
      <p:ext uri="{BB962C8B-B14F-4D97-AF65-F5344CB8AC3E}">
        <p14:creationId xmlns:p14="http://schemas.microsoft.com/office/powerpoint/2010/main" val="3113502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BCC509-D246-070B-F7F9-D996D23B3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96" y="1544186"/>
            <a:ext cx="5733304" cy="3223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7424B-624B-61EA-0B12-C3790B1B01F3}"/>
              </a:ext>
            </a:extLst>
          </p:cNvPr>
          <p:cNvSpPr txBox="1"/>
          <p:nvPr/>
        </p:nvSpPr>
        <p:spPr>
          <a:xfrm>
            <a:off x="316912" y="6203746"/>
            <a:ext cx="256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Moir, Nat Immunol 2009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57DB7-C3C9-000C-C548-354618E8C379}"/>
              </a:ext>
            </a:extLst>
          </p:cNvPr>
          <p:cNvSpPr txBox="1"/>
          <p:nvPr/>
        </p:nvSpPr>
        <p:spPr>
          <a:xfrm>
            <a:off x="6449244" y="484450"/>
            <a:ext cx="5337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 anomaly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linfociti</a:t>
            </a:r>
            <a:r>
              <a:rPr lang="en-US" sz="2000" dirty="0"/>
              <a:t> B </a:t>
            </a:r>
            <a:r>
              <a:rPr lang="en-US" sz="2000" dirty="0" err="1"/>
              <a:t>assomigliano</a:t>
            </a:r>
            <a:r>
              <a:rPr lang="en-US" sz="2000" dirty="0"/>
              <a:t> a quelle delle ipogammaglobulinemia </a:t>
            </a:r>
            <a:r>
              <a:rPr lang="en-US" sz="2000" dirty="0" err="1"/>
              <a:t>comuni</a:t>
            </a:r>
            <a:r>
              <a:rPr lang="en-US" sz="2000" dirty="0"/>
              <a:t> </a:t>
            </a:r>
            <a:r>
              <a:rPr lang="en-US" sz="2000" dirty="0" err="1"/>
              <a:t>variabili</a:t>
            </a:r>
            <a:r>
              <a:rPr lang="en-US" sz="2000" dirty="0"/>
              <a:t>, con </a:t>
            </a:r>
            <a:r>
              <a:rPr lang="en-US" sz="2000" dirty="0" err="1"/>
              <a:t>alcune</a:t>
            </a:r>
            <a:r>
              <a:rPr lang="en-US" sz="2000" dirty="0"/>
              <a:t> significative </a:t>
            </a:r>
            <a:r>
              <a:rPr lang="en-US" sz="2000" dirty="0" err="1"/>
              <a:t>differenze</a:t>
            </a:r>
            <a:endParaRPr lang="en-US" sz="2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EB3A9B-7E6A-5786-D3FE-8D2F3E2A6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010755"/>
              </p:ext>
            </p:extLst>
          </p:nvPr>
        </p:nvGraphicFramePr>
        <p:xfrm>
          <a:off x="6497689" y="1673205"/>
          <a:ext cx="5377399" cy="4800164"/>
        </p:xfrm>
        <a:graphic>
          <a:graphicData uri="http://schemas.openxmlformats.org/drawingml/2006/table">
            <a:tbl>
              <a:tblPr/>
              <a:tblGrid>
                <a:gridCol w="2395720">
                  <a:extLst>
                    <a:ext uri="{9D8B030D-6E8A-4147-A177-3AD203B41FA5}">
                      <a16:colId xmlns:a16="http://schemas.microsoft.com/office/drawing/2014/main" val="1139612780"/>
                    </a:ext>
                  </a:extLst>
                </a:gridCol>
                <a:gridCol w="1678797">
                  <a:extLst>
                    <a:ext uri="{9D8B030D-6E8A-4147-A177-3AD203B41FA5}">
                      <a16:colId xmlns:a16="http://schemas.microsoft.com/office/drawing/2014/main" val="1342297326"/>
                    </a:ext>
                  </a:extLst>
                </a:gridCol>
                <a:gridCol w="1302882">
                  <a:extLst>
                    <a:ext uri="{9D8B030D-6E8A-4147-A177-3AD203B41FA5}">
                      <a16:colId xmlns:a16="http://schemas.microsoft.com/office/drawing/2014/main" val="2782848982"/>
                    </a:ext>
                  </a:extLst>
                </a:gridCol>
              </a:tblGrid>
              <a:tr h="33120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 b="1" dirty="0" err="1">
                          <a:effectLst/>
                        </a:rPr>
                        <a:t>Caratteristica</a:t>
                      </a:r>
                      <a:endParaRPr lang="en-US" sz="2000" b="1" dirty="0"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 b="1" dirty="0">
                          <a:effectLst/>
                        </a:rPr>
                        <a:t>HIV (non </a:t>
                      </a:r>
                      <a:r>
                        <a:rPr lang="en-US" sz="2000" b="1" dirty="0" err="1">
                          <a:effectLst/>
                        </a:rPr>
                        <a:t>trattato</a:t>
                      </a:r>
                      <a:r>
                        <a:rPr lang="en-US" sz="2000" b="1" dirty="0">
                          <a:effectLst/>
                        </a:rPr>
                        <a:t>, </a:t>
                      </a:r>
                      <a:r>
                        <a:rPr lang="en-US" sz="2000" b="1" dirty="0" err="1">
                          <a:effectLst/>
                        </a:rPr>
                        <a:t>viremico</a:t>
                      </a:r>
                      <a:r>
                        <a:rPr lang="en-US" sz="2000" b="1" dirty="0">
                          <a:effectLst/>
                        </a:rPr>
                        <a:t>)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000" b="1" dirty="0">
                          <a:effectLst/>
                        </a:rPr>
                        <a:t>CVID “</a:t>
                      </a:r>
                      <a:r>
                        <a:rPr lang="en-US" sz="2000" b="1" dirty="0" err="1">
                          <a:effectLst/>
                        </a:rPr>
                        <a:t>classica</a:t>
                      </a:r>
                      <a:r>
                        <a:rPr lang="en-US" sz="2000" b="1" dirty="0">
                          <a:effectLst/>
                        </a:rPr>
                        <a:t>”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312687"/>
                  </a:ext>
                </a:extLst>
              </a:tr>
              <a:tr h="30173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dirty="0">
                          <a:effectLst/>
                        </a:rPr>
                        <a:t>CD4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dirty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↓↓</a:t>
                      </a:r>
                      <a:endParaRPr lang="it-IT" sz="1600" dirty="0"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dirty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↓</a:t>
                      </a:r>
                      <a:endParaRPr lang="it-IT" sz="1600" dirty="0"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321778"/>
                  </a:ext>
                </a:extLst>
              </a:tr>
              <a:tr h="38262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dirty="0" err="1">
                          <a:effectLst/>
                        </a:rPr>
                        <a:t>Rapporto</a:t>
                      </a:r>
                      <a:r>
                        <a:rPr lang="en-US" sz="1600" dirty="0">
                          <a:effectLst/>
                        </a:rPr>
                        <a:t> CD4/CD8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dirty="0">
                          <a:effectLst/>
                        </a:rPr>
                        <a:t>Invertito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dirty="0">
                          <a:effectLst/>
                        </a:rPr>
                        <a:t>Invertito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661020"/>
                  </a:ext>
                </a:extLst>
              </a:tr>
              <a:tr h="329237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effectLst/>
                        </a:rPr>
                        <a:t>CD8 attivati (HLA‑DR⁺, CD38⁺)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↑↑ (correlato a viremia)</a:t>
                      </a:r>
                      <a:endParaRPr lang="it-IT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effectLst/>
                        </a:rPr>
                        <a:t>=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9431326"/>
                  </a:ext>
                </a:extLst>
              </a:tr>
              <a:tr h="56145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dirty="0">
                          <a:effectLst/>
                        </a:rPr>
                        <a:t>Switched memory B (CD27⁺IgD⁻/IgM⁻)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↓</a:t>
                      </a:r>
                      <a:endParaRPr lang="it-IT" sz="1600" dirty="0">
                        <a:effectLst/>
                      </a:endParaRPr>
                    </a:p>
                    <a:p>
                      <a:pPr algn="l">
                        <a:buNone/>
                      </a:pPr>
                      <a:endParaRPr lang="it-IT" sz="1600" dirty="0"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↓↓</a:t>
                      </a:r>
                      <a:endParaRPr lang="it-IT" sz="1600" dirty="0"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431852"/>
                  </a:ext>
                </a:extLst>
              </a:tr>
              <a:tr h="56145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dirty="0">
                          <a:effectLst/>
                        </a:rPr>
                        <a:t>IgM memory / marginal zone–like (CD27⁺IgD⁺IgM⁺)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dirty="0">
                          <a:effectLst/>
                        </a:rPr>
                        <a:t>Talora </a:t>
                      </a:r>
                      <a:r>
                        <a:rPr lang="it-IT" sz="1600" dirty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↑</a:t>
                      </a:r>
                      <a:endParaRPr lang="it-IT" sz="1600" dirty="0"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>
                          <a:effectLst/>
                        </a:rPr>
                        <a:t>= / </a:t>
                      </a:r>
                      <a:r>
                        <a:rPr lang="it-IT" sz="1600" dirty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↓</a:t>
                      </a:r>
                      <a:endParaRPr lang="it-IT" sz="1600" dirty="0"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788350"/>
                  </a:ext>
                </a:extLst>
              </a:tr>
              <a:tr h="56145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b="1" dirty="0" err="1">
                          <a:solidFill>
                            <a:srgbClr val="0070C0"/>
                          </a:solidFill>
                          <a:effectLst/>
                        </a:rPr>
                        <a:t>Plasmablasti</a:t>
                      </a:r>
                      <a:r>
                        <a:rPr lang="it-IT" sz="1600" b="1" dirty="0">
                          <a:solidFill>
                            <a:srgbClr val="0070C0"/>
                          </a:solidFill>
                          <a:effectLst/>
                        </a:rPr>
                        <a:t> (CD27^hi^CD38^hi^)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↑↑</a:t>
                      </a:r>
                      <a:endParaRPr lang="it-IT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effectLst/>
                        </a:rPr>
                        <a:t>= / </a:t>
                      </a:r>
                      <a:r>
                        <a:rPr lang="it-IT" sz="1600" b="1" dirty="0">
                          <a:solidFill>
                            <a:srgbClr val="0070C0"/>
                          </a:solidFill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↓</a:t>
                      </a:r>
                      <a:endParaRPr lang="it-IT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7988804"/>
                  </a:ext>
                </a:extLst>
              </a:tr>
              <a:tr h="386806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>
                          <a:effectLst/>
                        </a:rPr>
                        <a:t>B CD21^low^ “anergic/atypical”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dirty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↑↑ sia CD27- sia CD27+</a:t>
                      </a:r>
                      <a:endParaRPr lang="it-IT" sz="1600" dirty="0"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dirty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↑ aumentati in subsets</a:t>
                      </a:r>
                      <a:endParaRPr lang="it-IT" sz="1600" dirty="0"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24583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</a:rPr>
                        <a:t>Livelli Ig</a:t>
                      </a: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↑↑</a:t>
                      </a:r>
                      <a:endParaRPr lang="it-IT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effectLst/>
                        </a:rPr>
                        <a:t>= / </a:t>
                      </a:r>
                      <a:r>
                        <a:rPr lang="it-IT" sz="1600" b="1" dirty="0">
                          <a:solidFill>
                            <a:srgbClr val="0070C0"/>
                          </a:solidFill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↓</a:t>
                      </a:r>
                      <a:endParaRPr lang="it-IT" sz="1600" b="1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6297" marR="16297" marT="16297" marB="16297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436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205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2634-F615-9200-33EA-901C96AF6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5566C5-6158-F0C4-CC1C-DB8C468C7508}"/>
              </a:ext>
            </a:extLst>
          </p:cNvPr>
          <p:cNvSpPr txBox="1"/>
          <p:nvPr/>
        </p:nvSpPr>
        <p:spPr>
          <a:xfrm>
            <a:off x="197541" y="141264"/>
            <a:ext cx="5736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2.4 EBV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3C2F3-87D9-7A49-E170-26FB6251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41" y="646398"/>
            <a:ext cx="5513548" cy="914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94C390-D94C-A823-4083-28EF1A7C54F0}"/>
              </a:ext>
            </a:extLst>
          </p:cNvPr>
          <p:cNvSpPr txBox="1"/>
          <p:nvPr/>
        </p:nvSpPr>
        <p:spPr>
          <a:xfrm>
            <a:off x="274017" y="6267607"/>
            <a:ext cx="6094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Clin </a:t>
            </a:r>
            <a:r>
              <a:rPr lang="en-US" dirty="0" err="1"/>
              <a:t>Microbiol</a:t>
            </a:r>
            <a:r>
              <a:rPr lang="en-US" dirty="0"/>
              <a:t> Infect.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A541D1-DE51-18CB-811B-063F063C3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95" y="2063258"/>
            <a:ext cx="6290109" cy="36782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603858-96B5-D0C1-FEAB-3AB5537B75E5}"/>
                  </a:ext>
                </a:extLst>
              </p14:cNvPr>
              <p14:cNvContentPartPr/>
              <p14:nvPr/>
            </p14:nvContentPartPr>
            <p14:xfrm>
              <a:off x="5619605" y="3923886"/>
              <a:ext cx="5702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603858-96B5-D0C1-FEAB-3AB5537B75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5605" y="3816246"/>
                <a:ext cx="6778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F2049A1-BDB3-D506-88D5-DBCFF7C47623}"/>
                  </a:ext>
                </a:extLst>
              </p14:cNvPr>
              <p14:cNvContentPartPr/>
              <p14:nvPr/>
            </p14:nvContentPartPr>
            <p14:xfrm>
              <a:off x="623525" y="4480806"/>
              <a:ext cx="1078200" cy="43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F2049A1-BDB3-D506-88D5-DBCFF7C476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9885" y="4372806"/>
                <a:ext cx="1185840" cy="258840"/>
              </a:xfrm>
              <a:prstGeom prst="rect">
                <a:avLst/>
              </a:prstGeom>
            </p:spPr>
          </p:pic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4ED2BE-024A-6851-A773-430F517A423E}"/>
              </a:ext>
            </a:extLst>
          </p:cNvPr>
          <p:cNvCxnSpPr/>
          <p:nvPr/>
        </p:nvCxnSpPr>
        <p:spPr>
          <a:xfrm>
            <a:off x="5504567" y="2276917"/>
            <a:ext cx="210735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73E293B-D04F-50F8-68C5-90637B70856C}"/>
              </a:ext>
            </a:extLst>
          </p:cNvPr>
          <p:cNvSpPr txBox="1"/>
          <p:nvPr/>
        </p:nvSpPr>
        <p:spPr>
          <a:xfrm>
            <a:off x="7739094" y="2063258"/>
            <a:ext cx="2712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Sviluppo</a:t>
            </a:r>
            <a:r>
              <a:rPr lang="en-US" dirty="0"/>
              <a:t> di </a:t>
            </a:r>
            <a:r>
              <a:rPr lang="en-US" dirty="0" err="1"/>
              <a:t>quadro</a:t>
            </a:r>
            <a:r>
              <a:rPr lang="en-US" dirty="0"/>
              <a:t> CVID</a:t>
            </a:r>
          </a:p>
          <a:p>
            <a:r>
              <a:rPr lang="en-US" dirty="0"/>
              <a:t>Senza </a:t>
            </a:r>
            <a:r>
              <a:rPr lang="en-US" dirty="0" err="1"/>
              <a:t>linfoma</a:t>
            </a:r>
            <a:r>
              <a:rPr lang="en-US" dirty="0"/>
              <a:t> o vera HLH</a:t>
            </a:r>
          </a:p>
        </p:txBody>
      </p:sp>
    </p:spTree>
    <p:extLst>
      <p:ext uri="{BB962C8B-B14F-4D97-AF65-F5344CB8AC3E}">
        <p14:creationId xmlns:p14="http://schemas.microsoft.com/office/powerpoint/2010/main" val="2662971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3C80C-3354-9BBD-7FF6-5D949E734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5AD070-803B-41EF-8E7F-1E77A38DA8AB}"/>
              </a:ext>
            </a:extLst>
          </p:cNvPr>
          <p:cNvSpPr txBox="1"/>
          <p:nvPr/>
        </p:nvSpPr>
        <p:spPr>
          <a:xfrm>
            <a:off x="449628" y="253533"/>
            <a:ext cx="8597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b="1" dirty="0" err="1">
                <a:solidFill>
                  <a:srgbClr val="0070C0"/>
                </a:solidFill>
              </a:rPr>
              <a:t>Farmaci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immunosoppressivi</a:t>
            </a:r>
            <a:r>
              <a:rPr lang="en-US" sz="3600" b="1" dirty="0">
                <a:solidFill>
                  <a:srgbClr val="0070C0"/>
                </a:solidFill>
              </a:rPr>
              <a:t> e </a:t>
            </a:r>
            <a:r>
              <a:rPr lang="en-US" sz="3600" b="1" dirty="0" err="1">
                <a:solidFill>
                  <a:srgbClr val="0070C0"/>
                </a:solidFill>
              </a:rPr>
              <a:t>tumori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E60620-FFEE-D690-39D4-15D575A70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93" y="1798174"/>
            <a:ext cx="6944295" cy="44399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4CE4AF-8084-9F2D-C126-50EF825139F4}"/>
              </a:ext>
            </a:extLst>
          </p:cNvPr>
          <p:cNvSpPr txBox="1"/>
          <p:nvPr/>
        </p:nvSpPr>
        <p:spPr>
          <a:xfrm>
            <a:off x="703964" y="6419801"/>
            <a:ext cx="2172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Labrosse, JACI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8A7A1-190F-6B5A-25B2-FD3F66EC6ABE}"/>
              </a:ext>
            </a:extLst>
          </p:cNvPr>
          <p:cNvSpPr txBox="1"/>
          <p:nvPr/>
        </p:nvSpPr>
        <p:spPr>
          <a:xfrm>
            <a:off x="449628" y="982509"/>
            <a:ext cx="5638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Ipogammaglobulinemia post-rituximab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E667A9-B8E9-5D9E-00FC-593B7DB7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180" y="3097899"/>
            <a:ext cx="4561846" cy="28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12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0647452-B92E-4553-B1ED-B9AC85672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719977"/>
              </p:ext>
            </p:extLst>
          </p:nvPr>
        </p:nvGraphicFramePr>
        <p:xfrm>
          <a:off x="427932" y="1646162"/>
          <a:ext cx="11336135" cy="4361377"/>
        </p:xfrm>
        <a:graphic>
          <a:graphicData uri="http://schemas.openxmlformats.org/drawingml/2006/table">
            <a:tbl>
              <a:tblPr/>
              <a:tblGrid>
                <a:gridCol w="1211126">
                  <a:extLst>
                    <a:ext uri="{9D8B030D-6E8A-4147-A177-3AD203B41FA5}">
                      <a16:colId xmlns:a16="http://schemas.microsoft.com/office/drawing/2014/main" val="3323685088"/>
                    </a:ext>
                  </a:extLst>
                </a:gridCol>
                <a:gridCol w="2167915">
                  <a:extLst>
                    <a:ext uri="{9D8B030D-6E8A-4147-A177-3AD203B41FA5}">
                      <a16:colId xmlns:a16="http://schemas.microsoft.com/office/drawing/2014/main" val="382356113"/>
                    </a:ext>
                  </a:extLst>
                </a:gridCol>
                <a:gridCol w="1647131">
                  <a:extLst>
                    <a:ext uri="{9D8B030D-6E8A-4147-A177-3AD203B41FA5}">
                      <a16:colId xmlns:a16="http://schemas.microsoft.com/office/drawing/2014/main" val="2161378487"/>
                    </a:ext>
                  </a:extLst>
                </a:gridCol>
                <a:gridCol w="2192138">
                  <a:extLst>
                    <a:ext uri="{9D8B030D-6E8A-4147-A177-3AD203B41FA5}">
                      <a16:colId xmlns:a16="http://schemas.microsoft.com/office/drawing/2014/main" val="1841325660"/>
                    </a:ext>
                  </a:extLst>
                </a:gridCol>
                <a:gridCol w="4117825">
                  <a:extLst>
                    <a:ext uri="{9D8B030D-6E8A-4147-A177-3AD203B41FA5}">
                      <a16:colId xmlns:a16="http://schemas.microsoft.com/office/drawing/2014/main" val="2425930767"/>
                    </a:ext>
                  </a:extLst>
                </a:gridCol>
              </a:tblGrid>
              <a:tr h="25978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>
                          <a:effectLst/>
                        </a:rPr>
                        <a:t>Pt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>
                          <a:effectLst/>
                        </a:rPr>
                        <a:t>PID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>
                          <a:effectLst/>
                        </a:rPr>
                        <a:t>Indicazione RTX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>
                          <a:effectLst/>
                        </a:rPr>
                        <a:t>Diagnosi genetica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600" b="1" dirty="0" err="1">
                          <a:effectLst/>
                        </a:rPr>
                        <a:t>Caratteristiche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cliniche</a:t>
                      </a:r>
                      <a:r>
                        <a:rPr lang="en-US" sz="1600" b="1" dirty="0">
                          <a:effectLst/>
                        </a:rPr>
                        <a:t> </a:t>
                      </a:r>
                      <a:r>
                        <a:rPr lang="en-US" sz="1600" b="1" dirty="0" err="1">
                          <a:effectLst/>
                        </a:rPr>
                        <a:t>principali</a:t>
                      </a:r>
                      <a:endParaRPr lang="en-US" sz="1600" b="1" dirty="0">
                        <a:effectLst/>
                      </a:endParaRP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75325"/>
                  </a:ext>
                </a:extLst>
              </a:tr>
              <a:tr h="4935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dirty="0">
                          <a:effectLst/>
                        </a:rPr>
                        <a:t>1 F, 9 aa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CVID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Evans syndrome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NFKB1 haploinsufficiency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ITP, AIHA, splenomegalia, herpes zoster, polmonite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351592"/>
                  </a:ext>
                </a:extLst>
              </a:tr>
              <a:tr h="4935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2 M, 7 aa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dirty="0">
                          <a:effectLst/>
                        </a:rPr>
                        <a:t>CVID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Evans syndrome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NFKB1 haploinsufficiency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400">
                          <a:effectLst/>
                        </a:rPr>
                        <a:t>ITP, AIN, adenomegalia, infezioni cutanee; familiarità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820836"/>
                  </a:ext>
                </a:extLst>
              </a:tr>
              <a:tr h="37668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3 M, 5 aa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CVID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Evans syndrome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Clinical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400">
                          <a:effectLst/>
                        </a:rPr>
                        <a:t>AIHA, ITP, AIN; Ig basse, risposta vaccinale ridotta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534262"/>
                  </a:ext>
                </a:extLst>
              </a:tr>
              <a:tr h="4935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4 M, 22 mesi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HLH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EBV control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Clinical (likely primary)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400">
                          <a:effectLst/>
                        </a:rPr>
                        <a:t>Febbre, splenomegalia, citopenie, ferritina elevata, viremia EBV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49175"/>
                  </a:ext>
                </a:extLst>
              </a:tr>
              <a:tr h="4935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5 F, 3 aa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CVID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Evans syndrome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Clinical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400">
                          <a:effectLst/>
                        </a:rPr>
                        <a:t>Sindrome di Evans; IgG, IgA, IgM basse; risposta vaccinale ridotta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452925"/>
                  </a:ext>
                </a:extLst>
              </a:tr>
              <a:tr h="4935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6 F, 23 mesi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HLH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EBV control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Clinical (likely primary)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400">
                          <a:effectLst/>
                        </a:rPr>
                        <a:t>Pancitopenia, emofagocitosi, viremia EBV molto elevata, ittero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361780"/>
                  </a:ext>
                </a:extLst>
              </a:tr>
              <a:tr h="25978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7 F, 4 aa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CVID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Evans syndrome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TACI deficiency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AIHA, ITP, JIA, uveite; IgG/A/M basse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133171"/>
                  </a:ext>
                </a:extLst>
              </a:tr>
              <a:tr h="4935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8 M, 3 aa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Selective IgM deficiency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ITP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dirty="0">
                          <a:effectLst/>
                        </a:rPr>
                        <a:t>Clinical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400">
                          <a:effectLst/>
                        </a:rPr>
                        <a:t>Isolato deficit di IgM; produzione anticorpale specifica normale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4081119"/>
                  </a:ext>
                </a:extLst>
              </a:tr>
              <a:tr h="4935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9 F, 13 mesi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 dirty="0">
                          <a:effectLst/>
                        </a:rPr>
                        <a:t>CVID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Evans syndrome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400">
                          <a:effectLst/>
                        </a:rPr>
                        <a:t>ADA2 deficiency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it-IT" sz="1400" dirty="0">
                          <a:effectLst/>
                        </a:rPr>
                        <a:t>AIHA, ITP, AIN, adenomegalia, splenomegalia, FUO prolungata</a:t>
                      </a:r>
                    </a:p>
                  </a:txBody>
                  <a:tcPr marL="12989" marR="12989" marT="12989" marB="12989" anchor="ctr">
                    <a:lnL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73682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428EA1A-19E5-B81B-AFE7-E99FF430CC47}"/>
              </a:ext>
            </a:extLst>
          </p:cNvPr>
          <p:cNvSpPr txBox="1"/>
          <p:nvPr/>
        </p:nvSpPr>
        <p:spPr>
          <a:xfrm>
            <a:off x="218003" y="496518"/>
            <a:ext cx="11063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 9 </a:t>
            </a:r>
            <a:r>
              <a:rPr lang="en-US" sz="2000" b="1" dirty="0" err="1"/>
              <a:t>casi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207</a:t>
            </a:r>
            <a:r>
              <a:rPr lang="en-US" sz="2000" dirty="0"/>
              <a:t>, </a:t>
            </a:r>
            <a:r>
              <a:rPr lang="en-US" sz="2000" dirty="0" err="1"/>
              <a:t>viene</a:t>
            </a:r>
            <a:r>
              <a:rPr lang="en-US" sz="2000" dirty="0"/>
              <a:t> </a:t>
            </a:r>
            <a:r>
              <a:rPr lang="en-US" sz="2000" dirty="0" err="1"/>
              <a:t>identificata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immunodeficienza</a:t>
            </a:r>
            <a:r>
              <a:rPr lang="en-US" sz="2000" dirty="0"/>
              <a:t> primitive </a:t>
            </a:r>
            <a:r>
              <a:rPr lang="en-US" sz="2000" dirty="0" err="1"/>
              <a:t>che</a:t>
            </a:r>
            <a:r>
              <a:rPr lang="en-US" sz="2000" dirty="0"/>
              <a:t>, a posteriori, </a:t>
            </a:r>
            <a:r>
              <a:rPr lang="en-US" sz="2000" dirty="0" err="1"/>
              <a:t>poteva</a:t>
            </a:r>
            <a:r>
              <a:rPr lang="en-US" sz="2000" dirty="0"/>
              <a:t> </a:t>
            </a:r>
            <a:r>
              <a:rPr lang="en-US" sz="2000" dirty="0" err="1"/>
              <a:t>essere</a:t>
            </a:r>
            <a:r>
              <a:rPr lang="en-US" sz="2000" dirty="0"/>
              <a:t> </a:t>
            </a:r>
            <a:r>
              <a:rPr lang="en-US" sz="2000" dirty="0" err="1"/>
              <a:t>anche</a:t>
            </a:r>
            <a:r>
              <a:rPr lang="en-US" sz="2000" dirty="0"/>
              <a:t> la causa della </a:t>
            </a:r>
            <a:r>
              <a:rPr lang="en-US" sz="2000" dirty="0" err="1"/>
              <a:t>malattia</a:t>
            </a:r>
            <a:r>
              <a:rPr lang="en-US" sz="2000" dirty="0"/>
              <a:t> autoimmune per cui </a:t>
            </a:r>
            <a:r>
              <a:rPr lang="en-US" sz="2000" dirty="0" err="1"/>
              <a:t>si</a:t>
            </a:r>
            <a:r>
              <a:rPr lang="en-US" sz="2000" dirty="0"/>
              <a:t> è </a:t>
            </a:r>
            <a:r>
              <a:rPr lang="en-US" sz="2000" dirty="0" err="1"/>
              <a:t>usato</a:t>
            </a:r>
            <a:r>
              <a:rPr lang="en-US" sz="2000" dirty="0"/>
              <a:t> il rituximab</a:t>
            </a:r>
          </a:p>
        </p:txBody>
      </p:sp>
    </p:spTree>
    <p:extLst>
      <p:ext uri="{BB962C8B-B14F-4D97-AF65-F5344CB8AC3E}">
        <p14:creationId xmlns:p14="http://schemas.microsoft.com/office/powerpoint/2010/main" val="3470228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.png">
            <a:extLst>
              <a:ext uri="{FF2B5EF4-FFF2-40B4-BE49-F238E27FC236}">
                <a16:creationId xmlns:a16="http://schemas.microsoft.com/office/drawing/2014/main" id="{2F65F2F6-6D63-F119-95EB-8A46D2862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53" y="2034554"/>
            <a:ext cx="2199673" cy="752647"/>
          </a:xfrm>
          <a:prstGeom prst="rect">
            <a:avLst/>
          </a:prstGeom>
        </p:spPr>
      </p:pic>
      <p:pic>
        <p:nvPicPr>
          <p:cNvPr id="5" name="Picture 4" descr="image.png">
            <a:extLst>
              <a:ext uri="{FF2B5EF4-FFF2-40B4-BE49-F238E27FC236}">
                <a16:creationId xmlns:a16="http://schemas.microsoft.com/office/drawing/2014/main" id="{8DA4965A-93DF-4DCF-51C3-10DA56884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095" y="2973426"/>
            <a:ext cx="899040" cy="464820"/>
          </a:xfrm>
          <a:prstGeom prst="rect">
            <a:avLst/>
          </a:prstGeom>
        </p:spPr>
      </p:pic>
      <p:pic>
        <p:nvPicPr>
          <p:cNvPr id="6" name="Picture 5" descr="image.png">
            <a:extLst>
              <a:ext uri="{FF2B5EF4-FFF2-40B4-BE49-F238E27FC236}">
                <a16:creationId xmlns:a16="http://schemas.microsoft.com/office/drawing/2014/main" id="{A7A3F06C-F896-8335-741A-06A4046D0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97" y="3831640"/>
            <a:ext cx="933138" cy="506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474046-D074-830A-72A6-592959352750}"/>
              </a:ext>
            </a:extLst>
          </p:cNvPr>
          <p:cNvSpPr txBox="1"/>
          <p:nvPr/>
        </p:nvSpPr>
        <p:spPr>
          <a:xfrm>
            <a:off x="877498" y="1139205"/>
            <a:ext cx="4876204" cy="2286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000" b="1" i="0" dirty="0">
                <a:solidFill>
                  <a:srgbClr val="1E293B"/>
                </a:solidFill>
                <a:latin typeface="Inter"/>
              </a:rPr>
              <a:t>Checklist Clinica per </a:t>
            </a:r>
            <a:r>
              <a:rPr sz="2000" b="1" i="0" dirty="0" err="1">
                <a:solidFill>
                  <a:srgbClr val="1E293B"/>
                </a:solidFill>
                <a:latin typeface="Inter"/>
              </a:rPr>
              <a:t>l'Identificazione</a:t>
            </a:r>
            <a:r>
              <a:rPr sz="2000" b="1" i="0" dirty="0">
                <a:solidFill>
                  <a:srgbClr val="1E293B"/>
                </a:solidFill>
                <a:latin typeface="Inter"/>
              </a:rPr>
              <a:t> di IEI </a:t>
            </a:r>
            <a:r>
              <a:rPr sz="2000" b="1" i="0" dirty="0" err="1">
                <a:solidFill>
                  <a:srgbClr val="1E293B"/>
                </a:solidFill>
                <a:latin typeface="Inter"/>
              </a:rPr>
              <a:t>Sottostanti</a:t>
            </a:r>
            <a:r>
              <a:rPr sz="2000" b="1" i="0" dirty="0">
                <a:solidFill>
                  <a:srgbClr val="1E293B"/>
                </a:solidFill>
                <a:latin typeface="Inter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C6F7B-A64A-9949-9739-6E1A9710FBCA}"/>
              </a:ext>
            </a:extLst>
          </p:cNvPr>
          <p:cNvSpPr txBox="1"/>
          <p:nvPr/>
        </p:nvSpPr>
        <p:spPr>
          <a:xfrm>
            <a:off x="689771" y="2072282"/>
            <a:ext cx="228302" cy="2286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1E293B"/>
                </a:solidFill>
                <a:latin typeface="Segoe UI Emoji"/>
              </a:rPr>
              <a:t>⚠️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AF2BC-4A07-B2E1-BF33-27AD113F3FB7}"/>
              </a:ext>
            </a:extLst>
          </p:cNvPr>
          <p:cNvSpPr txBox="1"/>
          <p:nvPr/>
        </p:nvSpPr>
        <p:spPr>
          <a:xfrm>
            <a:off x="1220100" y="2072282"/>
            <a:ext cx="1958196" cy="5028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dirty="0" err="1">
                <a:solidFill>
                  <a:srgbClr val="3B82F6"/>
                </a:solidFill>
                <a:latin typeface="Inter"/>
              </a:rPr>
              <a:t>Segnali</a:t>
            </a:r>
            <a:r>
              <a:rPr sz="2400" b="1" i="0" dirty="0">
                <a:solidFill>
                  <a:srgbClr val="3B82F6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3B82F6"/>
                </a:solidFill>
                <a:latin typeface="Inter"/>
              </a:rPr>
              <a:t>Clinici</a:t>
            </a:r>
            <a:r>
              <a:rPr sz="2400" b="1" i="0" dirty="0">
                <a:solidFill>
                  <a:srgbClr val="3B82F6"/>
                </a:solidFill>
                <a:latin typeface="Inter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C2CBCD-B462-A428-42F1-5027585A7A84}"/>
              </a:ext>
            </a:extLst>
          </p:cNvPr>
          <p:cNvSpPr txBox="1"/>
          <p:nvPr/>
        </p:nvSpPr>
        <p:spPr>
          <a:xfrm>
            <a:off x="3511071" y="2052368"/>
            <a:ext cx="2138355" cy="70740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dirty="0" err="1">
                <a:solidFill>
                  <a:srgbClr val="1E293B"/>
                </a:solidFill>
                <a:latin typeface="Inter"/>
              </a:rPr>
              <a:t>Infezioni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ricorrenti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/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gravi</a:t>
            </a:r>
            <a:endParaRPr sz="2400" b="1" i="0" dirty="0">
              <a:solidFill>
                <a:srgbClr val="1E293B"/>
              </a:solidFill>
              <a:latin typeface="Inte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65EFD7-AA32-616F-A8B7-66A91485F4A4}"/>
              </a:ext>
            </a:extLst>
          </p:cNvPr>
          <p:cNvSpPr txBox="1"/>
          <p:nvPr/>
        </p:nvSpPr>
        <p:spPr>
          <a:xfrm>
            <a:off x="5865120" y="2005800"/>
            <a:ext cx="6112914" cy="5028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dirty="0">
                <a:solidFill>
                  <a:srgbClr val="1E293B"/>
                </a:solidFill>
                <a:latin typeface="Inter"/>
              </a:rPr>
              <a:t>anni prima del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cancro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,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splenomegalia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,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citopenie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autoimmuni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,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linfoadenopatia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policlonale</a:t>
            </a:r>
            <a:endParaRPr sz="2400" b="1" i="0" dirty="0">
              <a:solidFill>
                <a:srgbClr val="1E293B"/>
              </a:solidFill>
              <a:latin typeface="Inte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654FD0-C18F-5501-1CCF-7261049CC815}"/>
              </a:ext>
            </a:extLst>
          </p:cNvPr>
          <p:cNvSpPr txBox="1"/>
          <p:nvPr/>
        </p:nvSpPr>
        <p:spPr>
          <a:xfrm>
            <a:off x="689771" y="2968976"/>
            <a:ext cx="228302" cy="2286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1E293B"/>
                </a:solidFill>
                <a:latin typeface="Segoe UI Emoji"/>
              </a:rPr>
              <a:t>⚠️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77055A-EA9D-83B1-8121-A23E4C81CA33}"/>
              </a:ext>
            </a:extLst>
          </p:cNvPr>
          <p:cNvSpPr txBox="1"/>
          <p:nvPr/>
        </p:nvSpPr>
        <p:spPr>
          <a:xfrm>
            <a:off x="1220100" y="2968976"/>
            <a:ext cx="2055995" cy="5028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3B82F6"/>
                </a:solidFill>
                <a:latin typeface="Inter"/>
              </a:rPr>
              <a:t>Manifestazioni Respiratorie: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AFFDC1-7A4E-EAFD-CB93-237455C1FAC5}"/>
              </a:ext>
            </a:extLst>
          </p:cNvPr>
          <p:cNvSpPr txBox="1"/>
          <p:nvPr/>
        </p:nvSpPr>
        <p:spPr>
          <a:xfrm>
            <a:off x="3356989" y="2991821"/>
            <a:ext cx="527149" cy="2286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dirty="0">
                <a:solidFill>
                  <a:srgbClr val="1E293B"/>
                </a:solidFill>
                <a:latin typeface="Inter"/>
              </a:rPr>
              <a:t>GLILD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ABEC9-2BAB-4947-7457-64256215E6BB}"/>
              </a:ext>
            </a:extLst>
          </p:cNvPr>
          <p:cNvSpPr txBox="1"/>
          <p:nvPr/>
        </p:nvSpPr>
        <p:spPr>
          <a:xfrm>
            <a:off x="4306438" y="2979535"/>
            <a:ext cx="7744264" cy="5028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dirty="0">
                <a:solidFill>
                  <a:srgbClr val="1E293B"/>
                </a:solidFill>
                <a:latin typeface="Inter"/>
              </a:rPr>
              <a:t>(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malattia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polmonare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interstiziale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granulomatosa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-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linfocitica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B002F8-E41B-6CEF-784A-52FE18EBF77D}"/>
              </a:ext>
            </a:extLst>
          </p:cNvPr>
          <p:cNvSpPr txBox="1"/>
          <p:nvPr/>
        </p:nvSpPr>
        <p:spPr>
          <a:xfrm>
            <a:off x="689771" y="3871560"/>
            <a:ext cx="228302" cy="2286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1E293B"/>
                </a:solidFill>
                <a:latin typeface="Segoe UI Emoji"/>
              </a:rPr>
              <a:t>⚠️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85016-CA21-AC20-8531-E8B8DA768D1F}"/>
              </a:ext>
            </a:extLst>
          </p:cNvPr>
          <p:cNvSpPr txBox="1"/>
          <p:nvPr/>
        </p:nvSpPr>
        <p:spPr>
          <a:xfrm>
            <a:off x="1220100" y="3871560"/>
            <a:ext cx="1800302" cy="67166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dirty="0" err="1">
                <a:solidFill>
                  <a:srgbClr val="3B82F6"/>
                </a:solidFill>
                <a:latin typeface="Inter"/>
              </a:rPr>
              <a:t>Disregolazione</a:t>
            </a:r>
            <a:r>
              <a:rPr sz="2400" b="1" i="0" dirty="0">
                <a:solidFill>
                  <a:srgbClr val="3B82F6"/>
                </a:solidFill>
                <a:latin typeface="Inter"/>
              </a:rPr>
              <a:t> </a:t>
            </a:r>
            <a:br>
              <a:rPr lang="en-US" sz="2400" b="1" i="0" dirty="0">
                <a:solidFill>
                  <a:srgbClr val="3B82F6"/>
                </a:solidFill>
                <a:latin typeface="Inter"/>
              </a:rPr>
            </a:br>
            <a:r>
              <a:rPr sz="2400" b="1" i="0" dirty="0" err="1">
                <a:solidFill>
                  <a:srgbClr val="3B82F6"/>
                </a:solidFill>
                <a:latin typeface="Inter"/>
              </a:rPr>
              <a:t>Precoce</a:t>
            </a:r>
            <a:r>
              <a:rPr sz="2400" b="1" i="0" dirty="0">
                <a:solidFill>
                  <a:srgbClr val="3B82F6"/>
                </a:solidFill>
                <a:latin typeface="Inter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B7CF8-8BD9-D497-495A-30F14637CDC4}"/>
              </a:ext>
            </a:extLst>
          </p:cNvPr>
          <p:cNvSpPr txBox="1"/>
          <p:nvPr/>
        </p:nvSpPr>
        <p:spPr>
          <a:xfrm>
            <a:off x="3656051" y="3895251"/>
            <a:ext cx="4243982" cy="2286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dirty="0">
                <a:solidFill>
                  <a:srgbClr val="1E293B"/>
                </a:solidFill>
                <a:latin typeface="Inter"/>
              </a:rPr>
              <a:t>IBD,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manifestazioni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autoimmuni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atipiche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per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età</a:t>
            </a:r>
            <a:endParaRPr sz="2400" b="1" i="0" dirty="0">
              <a:solidFill>
                <a:srgbClr val="1E293B"/>
              </a:solidFill>
              <a:latin typeface="Inter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187A33-BBC6-06AD-4296-0348657A5917}"/>
              </a:ext>
            </a:extLst>
          </p:cNvPr>
          <p:cNvSpPr txBox="1"/>
          <p:nvPr/>
        </p:nvSpPr>
        <p:spPr>
          <a:xfrm>
            <a:off x="689771" y="4718840"/>
            <a:ext cx="228302" cy="22860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>
                <a:solidFill>
                  <a:srgbClr val="1E293B"/>
                </a:solidFill>
                <a:latin typeface="Segoe UI Emoji"/>
              </a:rPr>
              <a:t>⚠️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8C3DF2-1BE2-924F-BB04-AEBF6C470EAD}"/>
              </a:ext>
            </a:extLst>
          </p:cNvPr>
          <p:cNvSpPr txBox="1"/>
          <p:nvPr/>
        </p:nvSpPr>
        <p:spPr>
          <a:xfrm>
            <a:off x="1220099" y="4718840"/>
            <a:ext cx="1728991" cy="5028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dirty="0">
                <a:solidFill>
                  <a:srgbClr val="3B82F6"/>
                </a:solidFill>
                <a:latin typeface="Inter"/>
              </a:rPr>
              <a:t>Storia </a:t>
            </a:r>
            <a:r>
              <a:rPr sz="2400" b="1" i="0" dirty="0" err="1">
                <a:solidFill>
                  <a:srgbClr val="3B82F6"/>
                </a:solidFill>
                <a:latin typeface="Inter"/>
              </a:rPr>
              <a:t>Familiare</a:t>
            </a:r>
            <a:r>
              <a:rPr sz="2400" b="1" i="0" dirty="0">
                <a:solidFill>
                  <a:srgbClr val="3B82F6"/>
                </a:solidFill>
                <a:latin typeface="Inter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9ADC58-77D2-0612-CC9F-6A56ED799EA6}"/>
              </a:ext>
            </a:extLst>
          </p:cNvPr>
          <p:cNvSpPr txBox="1"/>
          <p:nvPr/>
        </p:nvSpPr>
        <p:spPr>
          <a:xfrm>
            <a:off x="3241996" y="4751144"/>
            <a:ext cx="7966973" cy="50289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2400" b="1" i="0" dirty="0" err="1">
                <a:solidFill>
                  <a:srgbClr val="1E293B"/>
                </a:solidFill>
                <a:latin typeface="Inter"/>
              </a:rPr>
              <a:t>Disregolazione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immunitaria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,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varianti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geniche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gain-of-function,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enteropatia</a:t>
            </a:r>
            <a:r>
              <a:rPr sz="2400" b="1" i="0" dirty="0">
                <a:solidFill>
                  <a:srgbClr val="1E293B"/>
                </a:solidFill>
                <a:latin typeface="Inter"/>
              </a:rPr>
              <a:t> </a:t>
            </a:r>
            <a:r>
              <a:rPr sz="2400" b="1" i="0" dirty="0" err="1">
                <a:solidFill>
                  <a:srgbClr val="1E293B"/>
                </a:solidFill>
                <a:latin typeface="Inter"/>
              </a:rPr>
              <a:t>familiare</a:t>
            </a:r>
            <a:endParaRPr sz="2400" b="1" i="0" dirty="0">
              <a:solidFill>
                <a:srgbClr val="1E293B"/>
              </a:solidFill>
              <a:latin typeface="Inte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D0AC26-B804-4AC1-EB64-AB7E6343F454}"/>
              </a:ext>
            </a:extLst>
          </p:cNvPr>
          <p:cNvSpPr txBox="1"/>
          <p:nvPr/>
        </p:nvSpPr>
        <p:spPr>
          <a:xfrm>
            <a:off x="332630" y="231051"/>
            <a:ext cx="9697789" cy="51435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sz="3359" b="1" i="0" dirty="0">
                <a:solidFill>
                  <a:srgbClr val="0070C0"/>
                </a:solidFill>
                <a:latin typeface="Inter"/>
              </a:rPr>
              <a:t>IEI </a:t>
            </a:r>
            <a:r>
              <a:rPr sz="3359" b="1" i="0" dirty="0" err="1">
                <a:solidFill>
                  <a:srgbClr val="0070C0"/>
                </a:solidFill>
                <a:latin typeface="Inter"/>
              </a:rPr>
              <a:t>Svelate</a:t>
            </a:r>
            <a:r>
              <a:rPr sz="3359" b="1" i="0" dirty="0">
                <a:solidFill>
                  <a:srgbClr val="0070C0"/>
                </a:solidFill>
                <a:latin typeface="Inter"/>
              </a:rPr>
              <a:t> dal </a:t>
            </a:r>
            <a:r>
              <a:rPr lang="en-US" sz="3359" b="1" i="0" dirty="0" err="1">
                <a:solidFill>
                  <a:srgbClr val="0070C0"/>
                </a:solidFill>
                <a:latin typeface="Inter"/>
              </a:rPr>
              <a:t>infezione</a:t>
            </a:r>
            <a:r>
              <a:rPr lang="en-US" sz="3359" b="1" i="0" dirty="0">
                <a:solidFill>
                  <a:srgbClr val="0070C0"/>
                </a:solidFill>
                <a:latin typeface="Inter"/>
              </a:rPr>
              <a:t> </a:t>
            </a:r>
            <a:r>
              <a:rPr lang="en-US" sz="3359" b="1" i="0" dirty="0" err="1">
                <a:solidFill>
                  <a:srgbClr val="0070C0"/>
                </a:solidFill>
                <a:latin typeface="Inter"/>
              </a:rPr>
              <a:t>durante</a:t>
            </a:r>
            <a:r>
              <a:rPr lang="en-US" sz="3359" b="1" i="0" dirty="0">
                <a:solidFill>
                  <a:srgbClr val="0070C0"/>
                </a:solidFill>
                <a:latin typeface="Inter"/>
              </a:rPr>
              <a:t> </a:t>
            </a:r>
            <a:r>
              <a:rPr lang="en-US" sz="3359" b="1" i="0" dirty="0" err="1">
                <a:solidFill>
                  <a:srgbClr val="0070C0"/>
                </a:solidFill>
                <a:latin typeface="Inter"/>
              </a:rPr>
              <a:t>chemoterapia</a:t>
            </a:r>
            <a:endParaRPr sz="3359" b="1" i="0" dirty="0">
              <a:solidFill>
                <a:srgbClr val="0070C0"/>
              </a:solidFill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396057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967BE6-972A-D87F-1507-82DAB74A7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591" y="0"/>
            <a:ext cx="969281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5BB7FC-B47C-B99B-FE72-81D79F4D8E59}"/>
              </a:ext>
            </a:extLst>
          </p:cNvPr>
          <p:cNvSpPr txBox="1"/>
          <p:nvPr/>
        </p:nvSpPr>
        <p:spPr>
          <a:xfrm>
            <a:off x="7297033" y="6303910"/>
            <a:ext cx="4493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DOI: 10.1186/s13223-025-01009-7</a:t>
            </a:r>
          </a:p>
        </p:txBody>
      </p:sp>
    </p:spTree>
    <p:extLst>
      <p:ext uri="{BB962C8B-B14F-4D97-AF65-F5344CB8AC3E}">
        <p14:creationId xmlns:p14="http://schemas.microsoft.com/office/powerpoint/2010/main" val="2411698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E099-0384-BDE1-894B-DC351ED1F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311FE3-F504-D50B-EB92-B2E8082C5DD3}"/>
              </a:ext>
            </a:extLst>
          </p:cNvPr>
          <p:cNvSpPr txBox="1"/>
          <p:nvPr/>
        </p:nvSpPr>
        <p:spPr>
          <a:xfrm>
            <a:off x="449628" y="253533"/>
            <a:ext cx="8597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b="1" dirty="0" err="1">
                <a:solidFill>
                  <a:srgbClr val="0070C0"/>
                </a:solidFill>
              </a:rPr>
              <a:t>Autoanticorpi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426A06-F196-BDEB-DC62-66E7C42DDBF1}"/>
              </a:ext>
            </a:extLst>
          </p:cNvPr>
          <p:cNvGrpSpPr/>
          <p:nvPr/>
        </p:nvGrpSpPr>
        <p:grpSpPr>
          <a:xfrm>
            <a:off x="587354" y="1488229"/>
            <a:ext cx="7836026" cy="4573455"/>
            <a:chOff x="1647089" y="2408686"/>
            <a:chExt cx="7395311" cy="43201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617E3D-1228-14E2-3110-00A9CBF6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0336" y="2738034"/>
              <a:ext cx="5199218" cy="399081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AA214A-EC3D-15E3-CD2F-16DA7840CDCE}"/>
                </a:ext>
              </a:extLst>
            </p:cNvPr>
            <p:cNvSpPr txBox="1"/>
            <p:nvPr/>
          </p:nvSpPr>
          <p:spPr>
            <a:xfrm>
              <a:off x="1647089" y="2408686"/>
              <a:ext cx="7395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Double blind </a:t>
              </a:r>
              <a:r>
                <a:rPr lang="it-IT" dirty="0" err="1"/>
                <a:t>validation</a:t>
              </a:r>
              <a:r>
                <a:rPr lang="it-IT" dirty="0"/>
                <a:t> on </a:t>
              </a:r>
              <a:r>
                <a:rPr lang="it-IT" dirty="0" err="1"/>
                <a:t>serum</a:t>
              </a:r>
              <a:r>
                <a:rPr lang="it-IT" dirty="0"/>
                <a:t> samples from NIH (1:100 </a:t>
              </a:r>
              <a:r>
                <a:rPr lang="it-IT" dirty="0" err="1"/>
                <a:t>dilution</a:t>
              </a:r>
              <a:r>
                <a:rPr lang="it-IT" dirty="0"/>
                <a:t>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1A9625-36AF-F7AF-0878-C375693F691C}"/>
                </a:ext>
              </a:extLst>
            </p:cNvPr>
            <p:cNvSpPr txBox="1"/>
            <p:nvPr/>
          </p:nvSpPr>
          <p:spPr>
            <a:xfrm rot="16200000">
              <a:off x="1302786" y="3480313"/>
              <a:ext cx="1139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Type</a:t>
              </a:r>
              <a:r>
                <a:rPr lang="it-IT" dirty="0"/>
                <a:t> I IFN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534F15-E410-B22B-FC64-7190B66CDC12}"/>
                </a:ext>
              </a:extLst>
            </p:cNvPr>
            <p:cNvSpPr txBox="1"/>
            <p:nvPr/>
          </p:nvSpPr>
          <p:spPr>
            <a:xfrm rot="16200000">
              <a:off x="1273130" y="5390608"/>
              <a:ext cx="119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Type</a:t>
              </a:r>
              <a:r>
                <a:rPr lang="it-IT" dirty="0"/>
                <a:t> II IFN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624C6C-C92F-4DAD-887A-6BFBA7339451}"/>
              </a:ext>
            </a:extLst>
          </p:cNvPr>
          <p:cNvSpPr txBox="1"/>
          <p:nvPr/>
        </p:nvSpPr>
        <p:spPr>
          <a:xfrm>
            <a:off x="587354" y="6227990"/>
            <a:ext cx="2159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Donadel JIM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9C3FE-CC24-8BF1-1F4A-83AA1CA05420}"/>
              </a:ext>
            </a:extLst>
          </p:cNvPr>
          <p:cNvSpPr txBox="1"/>
          <p:nvPr/>
        </p:nvSpPr>
        <p:spPr>
          <a:xfrm>
            <a:off x="7479715" y="4690421"/>
            <a:ext cx="4105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Blocco</a:t>
            </a:r>
            <a:r>
              <a:rPr lang="en-US" sz="2400" b="1" dirty="0"/>
              <a:t> di </a:t>
            </a:r>
            <a:r>
              <a:rPr lang="en-US" sz="2400" b="1" dirty="0" err="1"/>
              <a:t>citochine</a:t>
            </a:r>
            <a:endParaRPr lang="en-US" sz="2400" b="1" dirty="0"/>
          </a:p>
          <a:p>
            <a:pPr marL="285750" indent="-285750">
              <a:buFontTx/>
              <a:buChar char="-"/>
            </a:pPr>
            <a:r>
              <a:rPr lang="en-US" sz="2400" dirty="0"/>
              <a:t>IFN </a:t>
            </a:r>
            <a:r>
              <a:rPr lang="en-US" sz="2400" dirty="0" err="1"/>
              <a:t>tipo</a:t>
            </a:r>
            <a:r>
              <a:rPr lang="en-US" sz="2400" dirty="0"/>
              <a:t> 1 e </a:t>
            </a:r>
            <a:r>
              <a:rPr lang="en-US" sz="2400" dirty="0" err="1"/>
              <a:t>infezioni</a:t>
            </a:r>
            <a:r>
              <a:rPr lang="en-US" sz="2400" dirty="0"/>
              <a:t> </a:t>
            </a:r>
            <a:r>
              <a:rPr lang="en-US" sz="2400" dirty="0" err="1"/>
              <a:t>virali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IFN </a:t>
            </a:r>
            <a:r>
              <a:rPr lang="en-US" sz="2400" dirty="0" err="1"/>
              <a:t>tipo</a:t>
            </a:r>
            <a:r>
              <a:rPr lang="en-US" sz="2400" dirty="0"/>
              <a:t> 2 e TB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IL-17 e </a:t>
            </a:r>
            <a:r>
              <a:rPr lang="en-US" sz="2400" dirty="0" err="1"/>
              <a:t>infezioni</a:t>
            </a:r>
            <a:r>
              <a:rPr lang="en-US" sz="2400" dirty="0"/>
              <a:t> </a:t>
            </a:r>
            <a:r>
              <a:rPr lang="en-US" sz="2400" dirty="0" err="1"/>
              <a:t>fungine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577DA5-4B15-BC73-5065-5E4DFE76BE08}"/>
              </a:ext>
            </a:extLst>
          </p:cNvPr>
          <p:cNvSpPr txBox="1"/>
          <p:nvPr/>
        </p:nvSpPr>
        <p:spPr>
          <a:xfrm>
            <a:off x="7540272" y="2926240"/>
            <a:ext cx="4105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Preesistenti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Specifici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Indicativi</a:t>
            </a:r>
            <a:r>
              <a:rPr lang="en-US" sz="2400" dirty="0"/>
              <a:t> di </a:t>
            </a:r>
            <a:r>
              <a:rPr lang="en-US" sz="2400" dirty="0" err="1"/>
              <a:t>alterata</a:t>
            </a:r>
            <a:r>
              <a:rPr lang="en-US" sz="2400" dirty="0"/>
              <a:t> </a:t>
            </a:r>
            <a:r>
              <a:rPr lang="en-US" sz="2400" dirty="0" err="1"/>
              <a:t>tolleranza</a:t>
            </a:r>
            <a:r>
              <a:rPr lang="en-US" sz="2400" dirty="0"/>
              <a:t> </a:t>
            </a:r>
            <a:r>
              <a:rPr lang="en-US" sz="2400" dirty="0" err="1"/>
              <a:t>timica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99B323-00EF-6996-B214-2B9246B55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89" y="253533"/>
            <a:ext cx="2152187" cy="244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DCA681-B3CA-8848-38FE-25E2271EFAFF}"/>
              </a:ext>
            </a:extLst>
          </p:cNvPr>
          <p:cNvSpPr txBox="1"/>
          <p:nvPr/>
        </p:nvSpPr>
        <p:spPr>
          <a:xfrm>
            <a:off x="1253577" y="814264"/>
            <a:ext cx="89837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 err="1">
                <a:solidFill>
                  <a:srgbClr val="0070C0"/>
                </a:solidFill>
              </a:rPr>
              <a:t>Immunodeficienze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secondarie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nell’adulto</a:t>
            </a:r>
            <a:endParaRPr lang="en-US" sz="3600" b="1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</a:pPr>
            <a:endParaRPr lang="en-US" sz="2800" b="1" dirty="0"/>
          </a:p>
          <a:p>
            <a:pPr>
              <a:spcBef>
                <a:spcPts val="1200"/>
              </a:spcBef>
            </a:pPr>
            <a:r>
              <a:rPr lang="en-US" sz="2800" dirty="0"/>
              <a:t>1. Fattori </a:t>
            </a:r>
            <a:r>
              <a:rPr lang="en-US" sz="2800" dirty="0" err="1"/>
              <a:t>ambientali</a:t>
            </a:r>
            <a:r>
              <a:rPr lang="en-US" sz="2800" dirty="0"/>
              <a:t> e </a:t>
            </a:r>
            <a:r>
              <a:rPr lang="en-US" sz="2800" dirty="0" err="1"/>
              <a:t>nutrizionali</a:t>
            </a:r>
            <a:r>
              <a:rPr lang="en-US" sz="2800" dirty="0"/>
              <a:t>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2. </a:t>
            </a:r>
            <a:r>
              <a:rPr lang="en-US" sz="2800" dirty="0" err="1"/>
              <a:t>Infezioni</a:t>
            </a:r>
            <a:r>
              <a:rPr lang="en-US" sz="2800" dirty="0"/>
              <a:t> e co-</a:t>
            </a:r>
            <a:r>
              <a:rPr lang="en-US" sz="2800" dirty="0" err="1"/>
              <a:t>infezioni</a:t>
            </a:r>
            <a:r>
              <a:rPr lang="en-US" sz="2800" dirty="0"/>
              <a:t> </a:t>
            </a:r>
            <a:r>
              <a:rPr lang="en-US" sz="2800" dirty="0" err="1"/>
              <a:t>virali</a:t>
            </a: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	Influenza, </a:t>
            </a:r>
            <a:r>
              <a:rPr lang="en-US" sz="2800" dirty="0" err="1"/>
              <a:t>morbillo</a:t>
            </a:r>
            <a:r>
              <a:rPr lang="en-US" sz="2800" dirty="0"/>
              <a:t>, HIV, EBV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3. </a:t>
            </a:r>
            <a:r>
              <a:rPr lang="en-US" sz="2800" dirty="0" err="1"/>
              <a:t>Farmaci</a:t>
            </a:r>
            <a:r>
              <a:rPr lang="en-US" sz="2800" dirty="0"/>
              <a:t> </a:t>
            </a:r>
            <a:r>
              <a:rPr lang="en-US" sz="2800" dirty="0" err="1"/>
              <a:t>immunosoppressivi</a:t>
            </a:r>
            <a:r>
              <a:rPr lang="en-US" sz="2800" dirty="0"/>
              <a:t> e </a:t>
            </a:r>
            <a:r>
              <a:rPr lang="en-US" sz="2800" dirty="0" err="1"/>
              <a:t>tumori</a:t>
            </a: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4. </a:t>
            </a:r>
            <a:r>
              <a:rPr lang="en-US" sz="2800" dirty="0" err="1"/>
              <a:t>Autoanticorpi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9029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27BBE-70DE-7885-13FA-614FB4A2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644A79-BA9F-0058-2E4B-BE3DF7AA0386}"/>
              </a:ext>
            </a:extLst>
          </p:cNvPr>
          <p:cNvSpPr txBox="1"/>
          <p:nvPr/>
        </p:nvSpPr>
        <p:spPr>
          <a:xfrm>
            <a:off x="449628" y="253533"/>
            <a:ext cx="11570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 err="1">
                <a:solidFill>
                  <a:srgbClr val="0070C0"/>
                </a:solidFill>
              </a:rPr>
              <a:t>Conclusioni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93CC8-F0DE-FC13-3675-494EFC6C86DD}"/>
              </a:ext>
            </a:extLst>
          </p:cNvPr>
          <p:cNvSpPr txBox="1"/>
          <p:nvPr/>
        </p:nvSpPr>
        <p:spPr>
          <a:xfrm>
            <a:off x="449628" y="1356783"/>
            <a:ext cx="1082746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it-IT" sz="2800" dirty="0"/>
              <a:t>Le infezioni respiratorie ricorrenti nell'adulto sono spesso la spia di una disfunzione immunitaria acquisita multifattoriale.</a:t>
            </a:r>
          </a:p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it-IT" sz="2800" dirty="0"/>
              <a:t>Virus respiratori comuni lasciano finestre di immunosoppressione durature, predisponendo a infezioni batteriche gravi.</a:t>
            </a:r>
          </a:p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it-IT" sz="2800" dirty="0"/>
              <a:t>Farmaci come il rituximab e eventi come i linfomi possono smascherare immunodeficienze primitive sottostanti: la storia immunitaria va sempre indagata prima e dopo la terapia.</a:t>
            </a:r>
          </a:p>
          <a:p>
            <a:pPr marL="457200" indent="-4572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it-IT" sz="2800" dirty="0"/>
              <a:t>Gli autoanticorpi anti-citochina sono una causa emergente e sottovalutata di suscettibilità infettiva nell'adulto.</a:t>
            </a:r>
          </a:p>
        </p:txBody>
      </p:sp>
    </p:spTree>
    <p:extLst>
      <p:ext uri="{BB962C8B-B14F-4D97-AF65-F5344CB8AC3E}">
        <p14:creationId xmlns:p14="http://schemas.microsoft.com/office/powerpoint/2010/main" val="1554105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Università degli studi di Trieste">
            <a:extLst>
              <a:ext uri="{FF2B5EF4-FFF2-40B4-BE49-F238E27FC236}">
                <a16:creationId xmlns:a16="http://schemas.microsoft.com/office/drawing/2014/main" id="{28D12938-F836-45B8-DA42-A66C077B8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579" y="5539148"/>
            <a:ext cx="5758359" cy="10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C22D23-F7AF-5AFE-25AE-4814D8D2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558" y="5457274"/>
            <a:ext cx="135560" cy="10906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8B4FDB-DFE5-0214-2651-885FB6F3820D}"/>
              </a:ext>
            </a:extLst>
          </p:cNvPr>
          <p:cNvCxnSpPr>
            <a:cxnSpLocks/>
          </p:cNvCxnSpPr>
          <p:nvPr/>
        </p:nvCxnSpPr>
        <p:spPr>
          <a:xfrm>
            <a:off x="226028" y="5340260"/>
            <a:ext cx="1175238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16">
            <a:extLst>
              <a:ext uri="{FF2B5EF4-FFF2-40B4-BE49-F238E27FC236}">
                <a16:creationId xmlns:a16="http://schemas.microsoft.com/office/drawing/2014/main" id="{75CFD547-97CF-07A4-6F4C-E75E1D596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17440" r="6958" b="16526"/>
          <a:stretch/>
        </p:blipFill>
        <p:spPr>
          <a:xfrm>
            <a:off x="1360406" y="5371364"/>
            <a:ext cx="2225690" cy="12083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F07969-CB98-F151-3DBC-5144D7DE7414}"/>
              </a:ext>
            </a:extLst>
          </p:cNvPr>
          <p:cNvCxnSpPr>
            <a:cxnSpLocks/>
          </p:cNvCxnSpPr>
          <p:nvPr/>
        </p:nvCxnSpPr>
        <p:spPr>
          <a:xfrm>
            <a:off x="219807" y="5371364"/>
            <a:ext cx="11752385" cy="0"/>
          </a:xfrm>
          <a:prstGeom prst="line">
            <a:avLst/>
          </a:prstGeom>
          <a:ln w="12700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63947ED-168F-D273-81F8-C00952B4D44B}"/>
              </a:ext>
            </a:extLst>
          </p:cNvPr>
          <p:cNvSpPr txBox="1"/>
          <p:nvPr/>
        </p:nvSpPr>
        <p:spPr>
          <a:xfrm>
            <a:off x="219807" y="1002696"/>
            <a:ext cx="362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noProof="0" dirty="0">
                <a:solidFill>
                  <a:srgbClr val="00863D"/>
                </a:solidFill>
              </a:rPr>
              <a:t>Laboratory of Pediatrics</a:t>
            </a:r>
            <a:br>
              <a:rPr lang="en-US" sz="2400" b="1" noProof="0" dirty="0">
                <a:solidFill>
                  <a:srgbClr val="00863D"/>
                </a:solidFill>
              </a:rPr>
            </a:br>
            <a:r>
              <a:rPr lang="en-US" sz="2400" b="1" noProof="0" dirty="0">
                <a:solidFill>
                  <a:srgbClr val="00863D"/>
                </a:solidFill>
              </a:rPr>
              <a:t>IRCCS Burlo Garofolo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991401-0F8F-3C7E-0072-01CF044D8DD9}"/>
              </a:ext>
            </a:extLst>
          </p:cNvPr>
          <p:cNvSpPr txBox="1"/>
          <p:nvPr/>
        </p:nvSpPr>
        <p:spPr>
          <a:xfrm>
            <a:off x="264963" y="1828580"/>
            <a:ext cx="4428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Lab Director</a:t>
            </a:r>
            <a:r>
              <a:rPr lang="it-IT" dirty="0"/>
              <a:t>	Giovanni Maria Severini</a:t>
            </a:r>
            <a:br>
              <a:rPr lang="it-IT" dirty="0"/>
            </a:br>
            <a:r>
              <a:rPr lang="it-IT" dirty="0"/>
              <a:t>Lead Scientist	Erica Valencic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741FE4-BB1A-CB08-9EB7-DA568E61BD21}"/>
              </a:ext>
            </a:extLst>
          </p:cNvPr>
          <p:cNvSpPr txBox="1"/>
          <p:nvPr/>
        </p:nvSpPr>
        <p:spPr>
          <a:xfrm>
            <a:off x="1163912" y="2512625"/>
            <a:ext cx="33234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Team	Valentina Boz</a:t>
            </a:r>
          </a:p>
          <a:p>
            <a:r>
              <a:rPr lang="it-IT" dirty="0"/>
              <a:t>	Eleonora De Martino</a:t>
            </a:r>
          </a:p>
          <a:p>
            <a:r>
              <a:rPr lang="it-IT" dirty="0"/>
              <a:t>	Marianna Di Rosa</a:t>
            </a:r>
          </a:p>
          <a:p>
            <a:r>
              <a:rPr lang="it-IT" dirty="0"/>
              <a:t>	Alessandro </a:t>
            </a:r>
            <a:r>
              <a:rPr lang="it-IT" dirty="0" err="1"/>
              <a:t>Framarini</a:t>
            </a:r>
            <a:endParaRPr lang="it-IT" dirty="0"/>
          </a:p>
          <a:p>
            <a:r>
              <a:rPr lang="it-IT" dirty="0"/>
              <a:t>	Martina Girardelli</a:t>
            </a:r>
          </a:p>
          <a:p>
            <a:r>
              <a:rPr lang="it-IT" dirty="0"/>
              <a:t>	Alessia Pin</a:t>
            </a:r>
          </a:p>
          <a:p>
            <a:r>
              <a:rPr lang="it-IT" dirty="0"/>
              <a:t>	Alessandra Tesser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6F18A8-155D-2BF2-7D49-8F23BE2C3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359" y="257222"/>
            <a:ext cx="7047801" cy="47410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3D1542-180F-7CAA-14DA-828FF78BD3CA}"/>
              </a:ext>
            </a:extLst>
          </p:cNvPr>
          <p:cNvSpPr txBox="1"/>
          <p:nvPr/>
        </p:nvSpPr>
        <p:spPr>
          <a:xfrm>
            <a:off x="219807" y="4637486"/>
            <a:ext cx="4329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&amp; Alberto Tommasini</a:t>
            </a:r>
          </a:p>
        </p:txBody>
      </p:sp>
    </p:spTree>
    <p:extLst>
      <p:ext uri="{BB962C8B-B14F-4D97-AF65-F5344CB8AC3E}">
        <p14:creationId xmlns:p14="http://schemas.microsoft.com/office/powerpoint/2010/main" val="2762338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1515C2-F730-93CF-4B5B-8957184AB189}"/>
              </a:ext>
            </a:extLst>
          </p:cNvPr>
          <p:cNvSpPr txBox="1"/>
          <p:nvPr/>
        </p:nvSpPr>
        <p:spPr>
          <a:xfrm>
            <a:off x="449628" y="253533"/>
            <a:ext cx="8597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rgbClr val="0070C0"/>
                </a:solidFill>
              </a:rPr>
              <a:t>1. Fattori </a:t>
            </a:r>
            <a:r>
              <a:rPr lang="en-US" sz="3600" b="1" dirty="0" err="1">
                <a:solidFill>
                  <a:srgbClr val="0070C0"/>
                </a:solidFill>
              </a:rPr>
              <a:t>ambientali</a:t>
            </a:r>
            <a:r>
              <a:rPr lang="en-US" sz="3600" b="1" dirty="0">
                <a:solidFill>
                  <a:srgbClr val="0070C0"/>
                </a:solidFill>
              </a:rPr>
              <a:t> e </a:t>
            </a:r>
            <a:r>
              <a:rPr lang="en-US" sz="3600" b="1" dirty="0" err="1">
                <a:solidFill>
                  <a:srgbClr val="0070C0"/>
                </a:solidFill>
              </a:rPr>
              <a:t>nutrizionali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90B369-AEFF-EDE1-0B8F-68620A8E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4" y="1420647"/>
            <a:ext cx="6214319" cy="439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F21F2-DF2A-928C-ED6A-A99A5F04A287}"/>
              </a:ext>
            </a:extLst>
          </p:cNvPr>
          <p:cNvSpPr txBox="1"/>
          <p:nvPr/>
        </p:nvSpPr>
        <p:spPr>
          <a:xfrm>
            <a:off x="449628" y="5870276"/>
            <a:ext cx="7259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600" b="1" i="0" dirty="0">
                <a:solidFill>
                  <a:srgbClr val="333333"/>
                </a:solidFill>
                <a:effectLst/>
                <a:latin typeface="Guardian TextSans Web"/>
              </a:rPr>
              <a:t>Trends in Infectious Disease Mortality in the United States During the 20th Century</a:t>
            </a:r>
          </a:p>
          <a:p>
            <a:pPr algn="l">
              <a:buNone/>
            </a:pPr>
            <a:r>
              <a:rPr lang="en-US" sz="1600" b="0" i="0" u="none" strike="noStrike" dirty="0">
                <a:solidFill>
                  <a:srgbClr val="444444"/>
                </a:solidFill>
                <a:effectLst/>
                <a:latin typeface="Guardian TextSans Web"/>
                <a:hlinkClick r:id="rId3"/>
              </a:rPr>
              <a:t>Gregory L. Armstrong, MD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600" b="0" i="0" u="none" strike="noStrike" dirty="0">
                <a:solidFill>
                  <a:srgbClr val="444444"/>
                </a:solidFill>
                <a:effectLst/>
                <a:latin typeface="Guardian TextSans Web"/>
                <a:hlinkClick r:id="rId4"/>
              </a:rPr>
              <a:t>Laura A. Conn, MPH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Guardian TextSans Web"/>
              </a:rPr>
              <a:t>; </a:t>
            </a:r>
            <a:r>
              <a:rPr lang="en-US" sz="1600" b="0" i="0" u="none" strike="noStrike" dirty="0">
                <a:solidFill>
                  <a:srgbClr val="444444"/>
                </a:solidFill>
                <a:effectLst/>
                <a:latin typeface="Guardian TextSans Web"/>
                <a:hlinkClick r:id="rId5"/>
              </a:rPr>
              <a:t>Robert W. Pinner, MD</a:t>
            </a:r>
            <a:endParaRPr lang="en-US" sz="1600" b="0" i="0" dirty="0">
              <a:solidFill>
                <a:srgbClr val="333333"/>
              </a:solidFill>
              <a:effectLst/>
              <a:latin typeface="Guardian TextSans Web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940BE-FA7A-E8B7-6035-3DAB0271BDAD}"/>
              </a:ext>
            </a:extLst>
          </p:cNvPr>
          <p:cNvSpPr txBox="1"/>
          <p:nvPr/>
        </p:nvSpPr>
        <p:spPr>
          <a:xfrm>
            <a:off x="7430677" y="1877409"/>
            <a:ext cx="452251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/>
              <a:t>Il crollo della mortalità infettiva </a:t>
            </a:r>
            <a:r>
              <a:rPr lang="it-IT" b="1" dirty="0"/>
              <a:t>1900→1937</a:t>
            </a:r>
            <a:r>
              <a:rPr lang="it-IT" dirty="0"/>
              <a:t> (</a:t>
            </a:r>
            <a:r>
              <a:rPr lang="it-IT" dirty="0" err="1"/>
              <a:t>pre-sulfonamidi</a:t>
            </a:r>
            <a:r>
              <a:rPr lang="it-IT" dirty="0"/>
              <a:t>) è attribuibile a:</a:t>
            </a:r>
          </a:p>
          <a:p>
            <a:pPr>
              <a:buNone/>
            </a:pPr>
            <a:endParaRPr lang="it-IT" dirty="0"/>
          </a:p>
          <a:p>
            <a:pPr>
              <a:buFont typeface="+mj-lt"/>
              <a:buAutoNum type="arabicPeriod"/>
            </a:pPr>
            <a:r>
              <a:rPr lang="it-IT" dirty="0"/>
              <a:t>🏗️ </a:t>
            </a:r>
            <a:r>
              <a:rPr lang="it-IT" b="1" dirty="0"/>
              <a:t>Sanità pubblica</a:t>
            </a:r>
            <a:r>
              <a:rPr lang="it-IT" dirty="0"/>
              <a:t> (acqua, fogne, latte) </a:t>
            </a:r>
          </a:p>
          <a:p>
            <a:pPr>
              <a:buFont typeface="+mj-lt"/>
              <a:buAutoNum type="arabicPeriod"/>
            </a:pPr>
            <a:endParaRPr lang="it-IT" dirty="0"/>
          </a:p>
          <a:p>
            <a:pPr>
              <a:buFont typeface="+mj-lt"/>
              <a:buAutoNum type="arabicPeriod"/>
            </a:pPr>
            <a:r>
              <a:rPr lang="it-IT" dirty="0"/>
              <a:t>🍞 </a:t>
            </a:r>
            <a:r>
              <a:rPr lang="it-IT" b="1" dirty="0"/>
              <a:t>Nutrizione</a:t>
            </a:r>
            <a:r>
              <a:rPr lang="it-IT" dirty="0"/>
              <a:t> — in particolare per TB</a:t>
            </a:r>
          </a:p>
          <a:p>
            <a:pPr>
              <a:buFont typeface="+mj-lt"/>
              <a:buAutoNum type="arabicPeriod"/>
            </a:pPr>
            <a:endParaRPr lang="it-IT" dirty="0"/>
          </a:p>
          <a:p>
            <a:pPr>
              <a:buFont typeface="+mj-lt"/>
              <a:buAutoNum type="arabicPeriod"/>
            </a:pPr>
            <a:r>
              <a:rPr lang="it-IT" dirty="0"/>
              <a:t>💉 </a:t>
            </a:r>
            <a:r>
              <a:rPr lang="it-IT" b="1" dirty="0"/>
              <a:t>Sieri</a:t>
            </a:r>
            <a:r>
              <a:rPr lang="it-IT" dirty="0"/>
              <a:t> — contributo selettivo (difterite sì, polmonite poco)</a:t>
            </a:r>
          </a:p>
          <a:p>
            <a:pPr>
              <a:buFont typeface="+mj-lt"/>
              <a:buAutoNum type="arabicPeriod"/>
            </a:pPr>
            <a:endParaRPr lang="it-IT" dirty="0"/>
          </a:p>
          <a:p>
            <a:pPr>
              <a:buFont typeface="+mj-lt"/>
              <a:buAutoNum type="arabicPeriod"/>
            </a:pPr>
            <a:r>
              <a:rPr lang="it-IT" dirty="0"/>
              <a:t>🦠 </a:t>
            </a:r>
            <a:r>
              <a:rPr lang="it-IT" b="1" dirty="0">
                <a:highlight>
                  <a:srgbClr val="FFFF00"/>
                </a:highlight>
              </a:rPr>
              <a:t>Virulenza microbica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/>
              <a:t>— adattamento «paradossale» a migliori condizioni igienico sanitarie. </a:t>
            </a:r>
          </a:p>
        </p:txBody>
      </p:sp>
    </p:spTree>
    <p:extLst>
      <p:ext uri="{BB962C8B-B14F-4D97-AF65-F5344CB8AC3E}">
        <p14:creationId xmlns:p14="http://schemas.microsoft.com/office/powerpoint/2010/main" val="344179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8B8E6-9F75-B1AD-E4A7-0D28A86E66B0}"/>
              </a:ext>
            </a:extLst>
          </p:cNvPr>
          <p:cNvSpPr txBox="1"/>
          <p:nvPr/>
        </p:nvSpPr>
        <p:spPr>
          <a:xfrm>
            <a:off x="435990" y="412125"/>
            <a:ext cx="10112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it-IT" dirty="0"/>
              <a:t>🦠 </a:t>
            </a:r>
            <a:r>
              <a:rPr lang="it-IT" b="1" dirty="0">
                <a:highlight>
                  <a:srgbClr val="FFFF00"/>
                </a:highlight>
              </a:rPr>
              <a:t>Virulenza microbica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/>
              <a:t>— adattamento «paradossale» a migliori condizioni igienico sanitarie. </a:t>
            </a:r>
          </a:p>
        </p:txBody>
      </p:sp>
      <p:pic>
        <p:nvPicPr>
          <p:cNvPr id="1026" name="Picture 2" descr="Rheumatic Fever in America and Britain: A Biological, Epidemiological, and Medical History">
            <a:extLst>
              <a:ext uri="{FF2B5EF4-FFF2-40B4-BE49-F238E27FC236}">
                <a16:creationId xmlns:a16="http://schemas.microsoft.com/office/drawing/2014/main" id="{3BB34A14-6694-4D5C-E881-73AF88C1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0" y="2101355"/>
            <a:ext cx="2494505" cy="3841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BB78B-6FD6-6953-58F5-042569C1F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6437" y="2439775"/>
            <a:ext cx="4826040" cy="343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D19CC-812D-24D4-A3A1-B45F17B5B109}"/>
              </a:ext>
            </a:extLst>
          </p:cNvPr>
          <p:cNvSpPr txBox="1"/>
          <p:nvPr/>
        </p:nvSpPr>
        <p:spPr>
          <a:xfrm>
            <a:off x="8077517" y="1736894"/>
            <a:ext cx="367849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La</a:t>
            </a:r>
            <a:r>
              <a:rPr lang="it-IT" sz="2000" b="1" dirty="0"/>
              <a:t> </a:t>
            </a:r>
            <a:r>
              <a:rPr lang="it-IT" sz="2000" dirty="0"/>
              <a:t>Rivoluzione Industriale avrebbe creato le condizioni per la </a:t>
            </a:r>
            <a:r>
              <a:rPr lang="it-IT" sz="2000" b="1" dirty="0"/>
              <a:t>selezione di ceppi più </a:t>
            </a:r>
            <a:r>
              <a:rPr lang="it-IT" sz="2000" b="1" dirty="0" err="1"/>
              <a:t>reumatogeni</a:t>
            </a:r>
            <a:r>
              <a:rPr lang="it-IT" sz="2000" b="1" dirty="0"/>
              <a:t>:</a:t>
            </a:r>
            <a:r>
              <a:rPr lang="it-IT" sz="2000" dirty="0"/>
              <a:t> non solo più circolazione dello stesso batterio, ma evoluzione verso maggiore virulenza autoimmune in un contesto di reinfezioni frequenti. </a:t>
            </a:r>
          </a:p>
          <a:p>
            <a:endParaRPr lang="it-IT" sz="2000" dirty="0"/>
          </a:p>
          <a:p>
            <a:r>
              <a:rPr lang="it-IT" sz="2000" dirty="0"/>
              <a:t>Esattamente l'inverso di quanto accade dopo, quando il ridotto sovraffollamento seleziona verso minore virulenza (ma resta nelle caserme).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590DD-01F5-D182-C10C-AD0712720043}"/>
              </a:ext>
            </a:extLst>
          </p:cNvPr>
          <p:cNvSpPr txBox="1"/>
          <p:nvPr/>
        </p:nvSpPr>
        <p:spPr>
          <a:xfrm>
            <a:off x="435990" y="1144414"/>
            <a:ext cx="8795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 err="1"/>
              <a:t>Streptococcus</a:t>
            </a:r>
            <a:r>
              <a:rPr lang="it-IT" sz="2800" b="1" dirty="0"/>
              <a:t> </a:t>
            </a:r>
            <a:r>
              <a:rPr lang="it-IT" sz="2800" b="1" dirty="0" err="1"/>
              <a:t>pyogenes</a:t>
            </a:r>
            <a:r>
              <a:rPr lang="it-IT" sz="2800" b="1" dirty="0"/>
              <a:t> e rivoluzione industriale</a:t>
            </a:r>
          </a:p>
        </p:txBody>
      </p:sp>
    </p:spTree>
    <p:extLst>
      <p:ext uri="{BB962C8B-B14F-4D97-AF65-F5344CB8AC3E}">
        <p14:creationId xmlns:p14="http://schemas.microsoft.com/office/powerpoint/2010/main" val="2115277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9A33B0-7B98-AC71-AB98-ECFAB2B29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4" y="1168737"/>
            <a:ext cx="11135951" cy="4618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54BF1-D27A-D968-155B-2F4475D73EA3}"/>
              </a:ext>
            </a:extLst>
          </p:cNvPr>
          <p:cNvSpPr txBox="1"/>
          <p:nvPr/>
        </p:nvSpPr>
        <p:spPr>
          <a:xfrm>
            <a:off x="528024" y="345170"/>
            <a:ext cx="3374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 lo </a:t>
            </a:r>
            <a:r>
              <a:rPr lang="en-US" sz="2800" b="1" dirty="0" err="1"/>
              <a:t>pneumococco</a:t>
            </a:r>
            <a:r>
              <a:rPr lang="en-US" sz="2800" b="1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8E2E7-11CE-BD61-3135-4A216A4C2712}"/>
              </a:ext>
            </a:extLst>
          </p:cNvPr>
          <p:cNvSpPr txBox="1"/>
          <p:nvPr/>
        </p:nvSpPr>
        <p:spPr>
          <a:xfrm>
            <a:off x="455772" y="5995226"/>
            <a:ext cx="112804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co-evolve con l'uomo da molto più tempo</a:t>
            </a:r>
            <a:r>
              <a:rPr lang="it-IT" sz="2000" dirty="0"/>
              <a:t> come commensale, con la malattia invasiva come incidente evolutivamente sfavorevole per entrambi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077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256A0-5194-B7E7-8BAD-5A89119D5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69C7FB-F39B-5FC3-2C2F-4482FF9E634E}"/>
              </a:ext>
            </a:extLst>
          </p:cNvPr>
          <p:cNvSpPr txBox="1"/>
          <p:nvPr/>
        </p:nvSpPr>
        <p:spPr>
          <a:xfrm>
            <a:off x="449628" y="253533"/>
            <a:ext cx="85974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b="1" dirty="0" err="1">
                <a:solidFill>
                  <a:srgbClr val="0070C0"/>
                </a:solidFill>
              </a:rPr>
              <a:t>Infezioni</a:t>
            </a:r>
            <a:r>
              <a:rPr lang="en-US" sz="3600" b="1" dirty="0">
                <a:solidFill>
                  <a:srgbClr val="0070C0"/>
                </a:solidFill>
              </a:rPr>
              <a:t> e co-</a:t>
            </a:r>
            <a:r>
              <a:rPr lang="en-US" sz="3600" b="1" dirty="0" err="1">
                <a:solidFill>
                  <a:srgbClr val="0070C0"/>
                </a:solidFill>
              </a:rPr>
              <a:t>infezioni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virali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60F1C2A-971C-B1FE-8ECF-45BEE8CC3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539861"/>
              </p:ext>
            </p:extLst>
          </p:nvPr>
        </p:nvGraphicFramePr>
        <p:xfrm>
          <a:off x="491547" y="1743703"/>
          <a:ext cx="11208906" cy="4495264"/>
        </p:xfrm>
        <a:graphic>
          <a:graphicData uri="http://schemas.openxmlformats.org/drawingml/2006/table">
            <a:tbl>
              <a:tblPr/>
              <a:tblGrid>
                <a:gridCol w="2929907">
                  <a:extLst>
                    <a:ext uri="{9D8B030D-6E8A-4147-A177-3AD203B41FA5}">
                      <a16:colId xmlns:a16="http://schemas.microsoft.com/office/drawing/2014/main" val="108107423"/>
                    </a:ext>
                  </a:extLst>
                </a:gridCol>
                <a:gridCol w="3796088">
                  <a:extLst>
                    <a:ext uri="{9D8B030D-6E8A-4147-A177-3AD203B41FA5}">
                      <a16:colId xmlns:a16="http://schemas.microsoft.com/office/drawing/2014/main" val="1382423454"/>
                    </a:ext>
                  </a:extLst>
                </a:gridCol>
                <a:gridCol w="2515257">
                  <a:extLst>
                    <a:ext uri="{9D8B030D-6E8A-4147-A177-3AD203B41FA5}">
                      <a16:colId xmlns:a16="http://schemas.microsoft.com/office/drawing/2014/main" val="719397198"/>
                    </a:ext>
                  </a:extLst>
                </a:gridCol>
                <a:gridCol w="1967654">
                  <a:extLst>
                    <a:ext uri="{9D8B030D-6E8A-4147-A177-3AD203B41FA5}">
                      <a16:colId xmlns:a16="http://schemas.microsoft.com/office/drawing/2014/main" val="3720116175"/>
                    </a:ext>
                  </a:extLst>
                </a:gridCol>
              </a:tblGrid>
              <a:tr h="235484">
                <a:tc>
                  <a:txBody>
                    <a:bodyPr/>
                    <a:lstStyle/>
                    <a:p>
                      <a:pPr marL="91440" algn="l">
                        <a:buNone/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Meccanismo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835" marR="35835" marT="25596" marB="2559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>
                        <a:buNone/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Effetto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biologico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835" marR="35835" marT="25596" marB="2559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>
                        <a:buNone/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</a:rPr>
                        <a:t>Conseguenza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5835" marR="35835" marT="25596" marB="2559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l">
                        <a:buNone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Ref</a:t>
                      </a:r>
                    </a:p>
                  </a:txBody>
                  <a:tcPr marL="35835" marR="35835" marT="25596" marB="2559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674648"/>
                  </a:ext>
                </a:extLst>
              </a:tr>
              <a:tr h="982890"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Danno epiteliale</a:t>
                      </a:r>
                    </a:p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Cilio-tossicità</a:t>
                      </a: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diretta del virus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Perdita dell'epitelio ciliato → ridotta clearance muco-ciliare; esposizione della membrana basale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Pneumococco colonizza le vie aeree inferiori senza essere eliminato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Mifsud et al. 2021</a:t>
                      </a:r>
                      <a:b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</a:br>
                      <a:r>
                        <a:rPr lang="en-US" sz="1600" b="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Viruses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81395"/>
                  </a:ext>
                </a:extLst>
              </a:tr>
              <a:tr h="1075036"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Upregolazione</a:t>
                      </a:r>
                      <a:r>
                        <a:rPr lang="it-IT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di PAFR</a:t>
                      </a:r>
                    </a:p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Recettore per </a:t>
                      </a:r>
                      <a:r>
                        <a:rPr lang="it-IT" sz="16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adesine</a:t>
                      </a: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pneumococciche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en-US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Infiammazione</a:t>
                      </a: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virale</a:t>
                      </a: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→ ↑ </a:t>
                      </a:r>
                      <a:r>
                        <a:rPr lang="en-US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espressione</a:t>
                      </a: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del platelet-activating factor receptor (PAFR) </a:t>
                      </a:r>
                      <a:r>
                        <a:rPr lang="en-US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sulle</a:t>
                      </a: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cellule </a:t>
                      </a:r>
                      <a:r>
                        <a:rPr lang="en-US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epiteliali</a:t>
                      </a:r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alveolari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Aumentata adesione e invasione di </a:t>
                      </a:r>
                      <a:r>
                        <a:rPr lang="it-IT" sz="160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S. </a:t>
                      </a:r>
                      <a:r>
                        <a:rPr lang="it-IT" sz="1600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pneumoniae</a:t>
                      </a: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 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Kamio et al. 2021</a:t>
                      </a:r>
                      <a:b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</a:br>
                      <a:r>
                        <a:rPr lang="en-US" sz="1600" b="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FEBS Letters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294703"/>
                  </a:ext>
                </a:extLst>
              </a:tr>
              <a:tr h="982890"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Compromissione dei macrofagi </a:t>
                      </a:r>
                      <a:r>
                        <a:rPr lang="it-IT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alveolari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Influenza depleta i macrofagi residenti; RSV li converte al fenotipo M2 non battericida (via Gas6/Axl)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Ridotta fagocitosi e </a:t>
                      </a:r>
                      <a:r>
                        <a:rPr lang="it-IT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killing</a:t>
                      </a: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intracellulare di pneumococco; </a:t>
                      </a:r>
                      <a:b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</a:b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perdita di IL-18 e IFN-γ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Shibata et al. 2020</a:t>
                      </a:r>
                      <a:b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</a:br>
                      <a:r>
                        <a:rPr lang="en-US" sz="1600" b="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J Clin Invest</a:t>
                      </a:r>
                      <a:endParaRPr lang="en-U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65607"/>
                  </a:ext>
                </a:extLst>
              </a:tr>
              <a:tr h="1075036"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Soppressione dell'immunità innata nasale</a:t>
                      </a:r>
                    </a:p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Monociti e neutrofili residenti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LAIV inattiva i monociti nasali; ↑ CXCL10 indotto dal virus si associa a maggiore carica batterica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Mancata clearance dello pneumococco dal </a:t>
                      </a:r>
                      <a:r>
                        <a:rPr lang="it-IT" sz="16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nasofaringe</a:t>
                      </a:r>
                      <a:r>
                        <a:rPr lang="it-IT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→ discesa verso vie inferiori</a:t>
                      </a: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tc>
                  <a:txBody>
                    <a:bodyPr/>
                    <a:lstStyle/>
                    <a:p>
                      <a:pPr marL="91440" fontAlgn="t">
                        <a:spcBef>
                          <a:spcPts val="0"/>
                        </a:spcBef>
                        <a:buNone/>
                      </a:pPr>
                      <a:r>
                        <a:rPr lang="fr-FR" sz="1600" b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Jochems</a:t>
                      </a:r>
                      <a:r>
                        <a:rPr lang="fr-FR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 et al. 2018</a:t>
                      </a:r>
                      <a:br>
                        <a:rPr lang="fr-FR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</a:br>
                      <a:r>
                        <a:rPr lang="fr-FR" sz="1600" b="0" i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Nat </a:t>
                      </a:r>
                      <a:r>
                        <a:rPr lang="fr-FR" sz="1600" b="0" i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Immunol</a:t>
                      </a:r>
                      <a:endParaRPr lang="fr-FR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35835" marR="35835" marT="30715" marB="30715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1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54828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61EEF35-EA0C-D8F0-5502-058A45380E82}"/>
              </a:ext>
            </a:extLst>
          </p:cNvPr>
          <p:cNvSpPr txBox="1"/>
          <p:nvPr/>
        </p:nvSpPr>
        <p:spPr>
          <a:xfrm>
            <a:off x="491547" y="956789"/>
            <a:ext cx="1114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Il </a:t>
            </a:r>
            <a:r>
              <a:rPr lang="en-US" sz="2800" dirty="0" err="1"/>
              <a:t>polmone</a:t>
            </a:r>
            <a:r>
              <a:rPr lang="en-US" sz="2800" dirty="0"/>
              <a:t> </a:t>
            </a:r>
            <a:r>
              <a:rPr lang="en-US" sz="2800" dirty="0" err="1"/>
              <a:t>va</a:t>
            </a:r>
            <a:r>
              <a:rPr lang="en-US" sz="2800" dirty="0"/>
              <a:t> “</a:t>
            </a:r>
            <a:r>
              <a:rPr lang="en-US" sz="2800" dirty="0" err="1"/>
              <a:t>preparato</a:t>
            </a:r>
            <a:r>
              <a:rPr lang="en-US" sz="2800" dirty="0"/>
              <a:t>” per le </a:t>
            </a:r>
            <a:r>
              <a:rPr lang="en-US" sz="2800" dirty="0" err="1"/>
              <a:t>gravi</a:t>
            </a:r>
            <a:r>
              <a:rPr lang="en-US" sz="2800" dirty="0"/>
              <a:t> </a:t>
            </a:r>
            <a:r>
              <a:rPr lang="en-US" sz="2800" dirty="0" err="1"/>
              <a:t>infezioni</a:t>
            </a:r>
            <a:r>
              <a:rPr lang="en-US" sz="2800" dirty="0"/>
              <a:t> </a:t>
            </a:r>
            <a:r>
              <a:rPr lang="en-US" sz="2800" dirty="0" err="1"/>
              <a:t>batteriche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704F1-5A6A-8DF5-2644-78AE1406673A}"/>
              </a:ext>
            </a:extLst>
          </p:cNvPr>
          <p:cNvSpPr txBox="1"/>
          <p:nvPr/>
        </p:nvSpPr>
        <p:spPr>
          <a:xfrm>
            <a:off x="10122408" y="6317995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 </a:t>
            </a:r>
            <a:r>
              <a:rPr lang="en-US" sz="2400" dirty="0" err="1"/>
              <a:t>esempi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58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4C277-5BDF-6BF1-93D0-31860FC1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7BF7BC-6C5E-DDA4-94FA-5622C986081E}"/>
              </a:ext>
            </a:extLst>
          </p:cNvPr>
          <p:cNvSpPr txBox="1"/>
          <p:nvPr/>
        </p:nvSpPr>
        <p:spPr>
          <a:xfrm>
            <a:off x="5759236" y="808218"/>
            <a:ext cx="317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BMC infectious diseases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33B48-EA58-B4A2-5FFB-5695EB0D5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12" y="2173899"/>
            <a:ext cx="7275213" cy="1895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F9A76F-0AD8-283F-BFC7-21718C0F8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71" y="4447329"/>
            <a:ext cx="4935305" cy="214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6A00D0-0BBB-AEC3-CA74-DBD6071F9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236" y="4392827"/>
            <a:ext cx="4610244" cy="2201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65ECB3-C4EF-D4C9-EFDB-60EC947347A0}"/>
              </a:ext>
            </a:extLst>
          </p:cNvPr>
          <p:cNvSpPr txBox="1"/>
          <p:nvPr/>
        </p:nvSpPr>
        <p:spPr>
          <a:xfrm>
            <a:off x="197541" y="141264"/>
            <a:ext cx="2751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2.1 INFLUENZA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1D4D8-1844-189C-EA9F-E226140B0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28" y="808218"/>
            <a:ext cx="5164993" cy="1304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936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A4FA14C-BDD5-A249-8CD5-EA2A92CD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40" y="387560"/>
            <a:ext cx="9074728" cy="2612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DDE8B4-6AC0-0E57-32A9-7359260E3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932" y="3339993"/>
            <a:ext cx="4326655" cy="2296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6428A6-535C-460D-CB17-D0ADD76E5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413" y="3045159"/>
            <a:ext cx="4326655" cy="2591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8EF779-8B35-6E1F-B630-E342CD1893F2}"/>
              </a:ext>
            </a:extLst>
          </p:cNvPr>
          <p:cNvSpPr txBox="1"/>
          <p:nvPr/>
        </p:nvSpPr>
        <p:spPr>
          <a:xfrm>
            <a:off x="1480340" y="5970850"/>
            <a:ext cx="8808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Infiammazione</a:t>
            </a:r>
            <a:r>
              <a:rPr lang="en-US" sz="2800" dirty="0"/>
              <a:t> </a:t>
            </a:r>
            <a:r>
              <a:rPr lang="en-US" sz="2800" dirty="0" err="1"/>
              <a:t>indotta</a:t>
            </a:r>
            <a:r>
              <a:rPr lang="en-US" sz="2800" dirty="0"/>
              <a:t> da </a:t>
            </a:r>
            <a:r>
              <a:rPr lang="en-US" sz="2800" dirty="0" err="1"/>
              <a:t>ipossia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996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327B7-A750-9A20-586C-AA47396E9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72" y="1277296"/>
            <a:ext cx="5986304" cy="1939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3DE190-748A-BDB5-52B6-034F54E99B3B}"/>
              </a:ext>
            </a:extLst>
          </p:cNvPr>
          <p:cNvSpPr txBox="1"/>
          <p:nvPr/>
        </p:nvSpPr>
        <p:spPr>
          <a:xfrm>
            <a:off x="328272" y="913720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Science 2015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3F0A9-B76F-1E8E-F46E-791369C1572D}"/>
              </a:ext>
            </a:extLst>
          </p:cNvPr>
          <p:cNvSpPr txBox="1"/>
          <p:nvPr/>
        </p:nvSpPr>
        <p:spPr>
          <a:xfrm>
            <a:off x="197541" y="3429000"/>
            <a:ext cx="72536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dirty="0">
                <a:effectLst/>
                <a:latin typeface="pplxSerif"/>
              </a:rPr>
              <a:t>Il virus del morbillo infetta e depleta </a:t>
            </a:r>
            <a:r>
              <a:rPr lang="it-IT" sz="2000" b="1" i="0" dirty="0">
                <a:effectLst/>
                <a:latin typeface="pplxSerif"/>
              </a:rPr>
              <a:t>linfociti T e B di memoria</a:t>
            </a:r>
            <a:r>
              <a:rPr lang="it-IT" sz="2000" b="0" i="0" dirty="0">
                <a:effectLst/>
                <a:latin typeface="pplxSerif"/>
              </a:rPr>
              <a:t>, con conseguente riduzione della memoria verso infezioni passate.</a:t>
            </a:r>
          </a:p>
          <a:p>
            <a:pPr algn="l"/>
            <a:endParaRPr lang="it-IT" sz="2000" dirty="0">
              <a:latin typeface="pplxSerif"/>
            </a:endParaRPr>
          </a:p>
          <a:p>
            <a:r>
              <a:rPr lang="it-IT" sz="2000" dirty="0"/>
              <a:t>La finestra di immunodeficienza post‑morbillo può estendersi fino a circa 2–3 anni, con incremento di infezioni batteriche (otite, polmonite, diarrea) e virali</a:t>
            </a:r>
          </a:p>
          <a:p>
            <a:endParaRPr lang="it-IT" sz="2000" b="0" i="0" dirty="0">
              <a:effectLst/>
              <a:latin typeface="pplxSerif"/>
            </a:endParaRPr>
          </a:p>
          <a:p>
            <a:r>
              <a:rPr lang="it-IT" sz="2000" dirty="0"/>
              <a:t>Il vaccino previene l’infezione e anche la relativa amnesia immunitaria</a:t>
            </a:r>
            <a:endParaRPr lang="it-IT" sz="2000" b="0" i="0" dirty="0">
              <a:effectLst/>
              <a:latin typeface="pplxSerif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B4304-F097-45C0-1D8D-BE4B2C4D08F9}"/>
              </a:ext>
            </a:extLst>
          </p:cNvPr>
          <p:cNvSpPr txBox="1"/>
          <p:nvPr/>
        </p:nvSpPr>
        <p:spPr>
          <a:xfrm>
            <a:off x="197541" y="141264"/>
            <a:ext cx="5736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2.2 MORBILLO: AMNESIA IMMUNITARIA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A76490-AA65-D32C-8994-2BAF24B4B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635" y="602929"/>
            <a:ext cx="5402317" cy="55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505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neumotrieste_26_AT[20260512150505556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TYPE" val="ctBarBox"/>
  <p:tag name="ARS_CHARTPARA_DATAFORMAT" val="ltNumberValue"/>
  <p:tag name="ARS_CHARTPARA_SHOWTIME" val="csStop"/>
  <p:tag name="ARS_CHARTPARA_NUMBERDEC" val="0"/>
  <p:tag name="ARS_CHARTPARA_DATAPERCENTBASE" val="crResponse"/>
  <p:tag name="ARS_CHARTPARA_PERCENTDEC" val="2"/>
  <p:tag name="ARS_CHARTPARA_SHOW3D" val="0"/>
  <p:tag name="ARS_CHARTPARA_SHOWWINDOW" val="0"/>
  <p:tag name="ARS_CHARTPOINTWIDTH" val="0.5"/>
  <p:tag name="ARS_CHARTSHOWITEMTEXT" val="0"/>
  <p:tag name="ARS_CHARTPARA_TEXTCHARTSPACEORLINE" val="0"/>
  <p:tag name="ARS_CHARTPARA_TEXTCHARTTYPEBYLINE" val="0"/>
  <p:tag name="ARS_CHARTPARA_CHARTVALUEISVOTEDCOUN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1278</Words>
  <Application>Microsoft Office PowerPoint</Application>
  <PresentationFormat>Widescreen</PresentationFormat>
  <Paragraphs>208</Paragraphs>
  <Slides>21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Aptos</vt:lpstr>
      <vt:lpstr>Aptos Display</vt:lpstr>
      <vt:lpstr>Arial</vt:lpstr>
      <vt:lpstr>Guardian TextSans Web</vt:lpstr>
      <vt:lpstr>Inter</vt:lpstr>
      <vt:lpstr>pplxSerif</vt:lpstr>
      <vt:lpstr>Segoe UI Emoji</vt:lpstr>
      <vt:lpstr>Segoe UI Symbol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Alberto Tommasini</dc:creator>
  <cp:lastModifiedBy>Media DIgital Business</cp:lastModifiedBy>
  <cp:revision>4</cp:revision>
  <dcterms:created xsi:type="dcterms:W3CDTF">2025-12-16T13:19:51Z</dcterms:created>
  <dcterms:modified xsi:type="dcterms:W3CDTF">2026-05-12T13:05:06Z</dcterms:modified>
</cp:coreProperties>
</file>