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6" r:id="rId10"/>
    <p:sldId id="297" r:id="rId11"/>
    <p:sldId id="260" r:id="rId12"/>
    <p:sldId id="259" r:id="rId13"/>
    <p:sldId id="294" r:id="rId14"/>
    <p:sldId id="298" r:id="rId15"/>
    <p:sldId id="299" r:id="rId16"/>
    <p:sldId id="295" r:id="rId17"/>
    <p:sldId id="300" r:id="rId18"/>
    <p:sldId id="269" r:id="rId19"/>
  </p:sldIdLst>
  <p:sldSz cx="12192000" cy="6858000"/>
  <p:notesSz cx="6858000" cy="9144000"/>
  <p:custDataLst>
    <p:tags r:id="rId21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6"/>
    <p:restoredTop sz="92988" autoAdjust="0"/>
  </p:normalViewPr>
  <p:slideViewPr>
    <p:cSldViewPr snapToGrid="0">
      <p:cViewPr varScale="1">
        <p:scale>
          <a:sx n="98" d="100"/>
          <a:sy n="98" d="100"/>
        </p:scale>
        <p:origin x="7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58B60-C03E-754B-A640-B6D475CB5741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88A02-CAB0-7F4A-86C7-F5E1C9EE1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49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908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809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668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L’obiettivo dell’</a:t>
            </a:r>
            <a:r>
              <a:rPr lang="it-IT" dirty="0" err="1"/>
              <a:t>AWaRe</a:t>
            </a:r>
            <a:r>
              <a:rPr lang="it-IT" dirty="0"/>
              <a:t> book è di fornire una breve guida clinica sulla gestione delle infezioni comuni, comprese le raccomandazioni per il trattamento antibiotico empirico alla prima manifestazione clinica e quando sia invece appropriato un approccio “senza antibiotici” al fine di massimizzare l’efficacia clinica, riducendo al minimo la tossicità, i costi inutili per i pazienti e per i sistemi sanitari e la diffusione dell’antibiotico-resistenza, il tutto basandosi sulle migliori EBM.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10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11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è importante evitare una </a:t>
            </a:r>
            <a:r>
              <a:rPr lang="it-IT" dirty="0" err="1"/>
              <a:t>sovradiagnosi</a:t>
            </a:r>
            <a:r>
              <a:rPr lang="it-IT" dirty="0"/>
              <a:t> di allergie agli antibiotici. Tale </a:t>
            </a:r>
            <a:r>
              <a:rPr lang="it-IT" dirty="0" err="1"/>
              <a:t>sovradiagnosi</a:t>
            </a:r>
            <a:r>
              <a:rPr lang="it-IT" dirty="0"/>
              <a:t> si verifica spesso con gli antibiotici della categoria Access (es. con le penicilline) e può portare alla successiva prescrizione di antibiotici della categoria Watch, ad esempio i macrolidi, che possono essere meno efficaci e meno sicuri (io ricordo sempre la % di resistenza dei macrolidi allo pneumococco che nel sud Europa (NOI) può arrivare al 40%)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014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687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413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2842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391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251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23864A-FD43-410D-5AE2-B53EB756A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2A64891-FF16-AC2F-E7D9-6FB500490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A55010-F47A-65F1-F05D-5D97CAB0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B58D2C-9B8B-6EEA-D93C-0CE082035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33B80A-5A77-F70C-550C-A2BA73FB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996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EEF742-57B9-7752-71DE-E91EEBE14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0D9D786-5EF4-1351-25B9-554454F3F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C26D78-3BB2-BA09-F01B-5013D7E5D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1BFD37F-DF87-0B2F-0085-5F09DA340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B72B11-4755-D34A-745A-5D5A5BF88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3F60A46-DE1B-AC40-3401-52986026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269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B525E9-54C9-4B41-6343-BB87AAF1F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AF0D9D-1616-451B-4B3A-B599D735D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A37772-CF42-A9BB-0E15-59862775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11D9D2-5739-B1BA-1D6D-84DC74018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F4A3FF-F8C7-AAB9-4E46-1190421C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4635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4417E5D-A0A9-B37D-6231-4ED51D68B6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BB3C9A4-21A3-0D9B-B5E6-DCE9C9EA9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7DEE34-AB7B-C48B-A17D-FAABF99F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E9C963-6D00-6C29-248F-BE374D3E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B20AEB-9E6A-A3D5-CC80-F25CFE387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84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AE77201-9581-4013-A795-8C1A7C5B31A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15/06/21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7F8777-4657-D0BF-FEC3-A0B7A085455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xfrm>
            <a:off x="8330226" y="6187073"/>
            <a:ext cx="407375" cy="33855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8328A-FC6C-F74C-BC09-64D9AB0DFB6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369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35244D-1E81-DB47-5E28-C8448EBC3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6248AE-2355-54C7-EF03-CD0812F5D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813F99-76AD-BF80-9A5B-86D3117C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F4E63B-E7A4-A974-01DD-7D4247D16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CCC39E-C396-46F9-8DD8-5BB068D7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76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A2ABE5-91B7-D39E-C78C-7352CA1E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121D7C-3D18-4EF3-3641-B4F016B02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96CA68-3E28-FAA4-512A-64DCA292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25AE4E-24DE-A47E-4159-CF20FCF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BD7D2E-D7FB-6E1B-BA9C-D6FAD82B2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61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15E6C-866C-AAC6-AD76-558A45EF8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5A975C-F3A1-B5AD-3E5A-44D322752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898CE44-ACD3-40C8-248A-AE7173CD7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C31D16-4F81-A7A3-AED9-F2906A32F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719845-BAF6-2B91-8B34-0D1968BB1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42520D9-15E8-DD7F-772E-9FEAB6429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69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5390C4-F44A-9329-7864-912FB892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01548B-C4DD-042A-0927-382FC58CC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57DB98B-ADF2-AD33-CDF7-DCD9529A2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78AE6E0-2203-697D-0CF4-6CD83250A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D34EC6E-2DD3-9F76-C3EF-9C67F38C0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CA56252-D47A-3458-ACE0-4F181B3B7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583C56-AE06-FE0C-479F-E2B2C06F3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3072BDF-00A0-4E3C-A7BC-E574D4FA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54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eum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F0CCBB2-3A14-E9F2-F636-0E852C229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FC2867-AE31-FF62-22EE-259F2DD8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3EBAE1-5F95-4213-2482-2284EDA5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 descr="Immagine che contiene testo, cielo, poster, schermata&#10;&#10;Il contenuto generato dall'IA potrebbe non essere corretto.">
            <a:extLst>
              <a:ext uri="{FF2B5EF4-FFF2-40B4-BE49-F238E27FC236}">
                <a16:creationId xmlns:a16="http://schemas.microsoft.com/office/drawing/2014/main" id="{8C76CA5C-190C-7A1C-FC81-42254EB79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10516" t="14260" r="11408" b="66346"/>
          <a:stretch/>
        </p:blipFill>
        <p:spPr>
          <a:xfrm>
            <a:off x="0" y="-19"/>
            <a:ext cx="12192000" cy="14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18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E8C6B-04B7-E047-72E7-63DE9737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32623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3F56860-8010-2113-ECD1-4C82FDC69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ED0FA5-B2D8-FDF6-EC52-8351C01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DBCA74-CA22-D523-4FB2-C1AEDA833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86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F1F20B-B3C7-AA17-D6C5-48A9580D3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45D791-941A-2720-D615-2E4C9CBB9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2779F9-0032-8D7C-CCC5-AA5DC2698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381251E-5822-2E81-204E-1BD03B108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ECEAE4-D12A-351E-A7E7-476879C8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D7D3B4-F0EE-996C-A39A-27A82F69B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09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6A9AE6F-22ED-7F4D-4AB2-F76ECB2B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39B83A-0282-C5B8-0921-4209754CA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054E25-B5B6-BF64-B876-DA293EC0F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26DFC7-6060-F043-9713-3A3F1B6ADB7C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621C28-17D3-9666-619F-CC2DD5DB3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2B467F-97E4-482B-AD88-849931AE1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77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hyperlink" Target="mailto:rossella.cifaldi@asugi.sanita.fvg.it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551F797-AF05-4A34-B63C-769DC87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6000"/>
          </a:blip>
          <a:stretch>
            <a:fillRect/>
          </a:stretch>
        </p:blipFill>
        <p:spPr>
          <a:xfrm>
            <a:off x="144856" y="182038"/>
            <a:ext cx="11887200" cy="654468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F09166-CFAA-F497-3888-EDAEEEBBFCAE}"/>
              </a:ext>
            </a:extLst>
          </p:cNvPr>
          <p:cNvSpPr txBox="1"/>
          <p:nvPr/>
        </p:nvSpPr>
        <p:spPr>
          <a:xfrm>
            <a:off x="5157059" y="2431685"/>
            <a:ext cx="7082172" cy="1969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>
              <a:buNone/>
            </a:pPr>
            <a:r>
              <a:rPr lang="it-IT" sz="6000" b="1" dirty="0">
                <a:solidFill>
                  <a:srgbClr val="194676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Allergia ad antibiotici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71A596A5-AA1B-3289-4C5F-1A8ECEBAF9E8}"/>
              </a:ext>
            </a:extLst>
          </p:cNvPr>
          <p:cNvSpPr txBox="1">
            <a:spLocks/>
          </p:cNvSpPr>
          <p:nvPr/>
        </p:nvSpPr>
        <p:spPr bwMode="auto">
          <a:xfrm>
            <a:off x="159944" y="2596379"/>
            <a:ext cx="4821625" cy="201622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 pitchFamily="34" charset="0"/>
              </a:defRPr>
            </a:lvl1pPr>
            <a:lvl2pPr marL="0" indent="45720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 pitchFamily="34" charset="0"/>
              </a:defRPr>
            </a:lvl2pPr>
            <a:lvl3pPr marL="0" indent="91440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 pitchFamily="34" charset="0"/>
              </a:defRPr>
            </a:lvl3pPr>
            <a:lvl4pPr marL="0" indent="137160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 pitchFamily="34" charset="0"/>
              </a:defRPr>
            </a:lvl4pPr>
            <a:lvl5pPr marL="0" indent="182880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 pitchFamily="34" charset="0"/>
              </a:defRPr>
            </a:lvl5pPr>
            <a:lvl6pPr marL="2537460" marR="0" indent="-2514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424242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994660" marR="0" indent="-2514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424242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451859" marR="0" indent="-25145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424242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909059" marR="0" indent="-25145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424242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spcAft>
                <a:spcPts val="0"/>
              </a:spcAft>
            </a:pPr>
            <a:r>
              <a:rPr lang="it-IT" sz="1467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Dr.ssa Rossella Cifaldi</a:t>
            </a:r>
          </a:p>
          <a:p>
            <a:pPr>
              <a:spcAft>
                <a:spcPts val="0"/>
              </a:spcAft>
            </a:pPr>
            <a:r>
              <a:rPr lang="it-IT" sz="1467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Malattie dell’apparato respiratorio</a:t>
            </a:r>
          </a:p>
          <a:p>
            <a:pPr>
              <a:spcAft>
                <a:spcPts val="0"/>
              </a:spcAft>
            </a:pPr>
            <a:r>
              <a:rPr lang="it-IT" sz="1467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Allergologia e Immunologia</a:t>
            </a:r>
            <a:br>
              <a:rPr lang="it-IT" sz="1467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1467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rossella.cifaldi@asugi.sanita.fvg.it</a:t>
            </a:r>
            <a:endParaRPr lang="it-IT" sz="1467" b="1" kern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it-IT" sz="1467" b="1" kern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1467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 Pneumologia </a:t>
            </a:r>
            <a:br>
              <a:rPr lang="it-IT" sz="1467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1467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ASUGI</a:t>
            </a:r>
            <a:endParaRPr lang="it-IT" sz="1467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8864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EF0D6B-2474-477F-9F87-662C408E94FC}"/>
              </a:ext>
            </a:extLst>
          </p:cNvPr>
          <p:cNvSpPr txBox="1"/>
          <p:nvPr/>
        </p:nvSpPr>
        <p:spPr>
          <a:xfrm>
            <a:off x="3777673" y="1607128"/>
            <a:ext cx="4027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/>
              <a:t>TIMING DELLA REAZIONE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C70F5B-68B0-494E-9B16-55706A726D1B}"/>
              </a:ext>
            </a:extLst>
          </p:cNvPr>
          <p:cNvSpPr txBox="1"/>
          <p:nvPr/>
        </p:nvSpPr>
        <p:spPr>
          <a:xfrm>
            <a:off x="785091" y="2382981"/>
            <a:ext cx="2992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IMMEDIATE</a:t>
            </a:r>
          </a:p>
          <a:p>
            <a:r>
              <a:rPr lang="it-IT" dirty="0"/>
              <a:t>Entro un’ora fino a 6 ore</a:t>
            </a:r>
          </a:p>
          <a:p>
            <a:r>
              <a:rPr lang="it-IT" dirty="0"/>
              <a:t>Spesso IgE-mediate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1296C1-9AF0-4231-A602-7A1605B77ED8}"/>
              </a:ext>
            </a:extLst>
          </p:cNvPr>
          <p:cNvSpPr txBox="1"/>
          <p:nvPr/>
        </p:nvSpPr>
        <p:spPr>
          <a:xfrm>
            <a:off x="7957128" y="2304471"/>
            <a:ext cx="2992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RITARDATE</a:t>
            </a:r>
          </a:p>
          <a:p>
            <a:r>
              <a:rPr lang="it-IT" dirty="0"/>
              <a:t>Da un’ora dalla prima somministrazione fino a diversi giorni</a:t>
            </a:r>
          </a:p>
          <a:p>
            <a:r>
              <a:rPr lang="it-IT" dirty="0"/>
              <a:t>Dipendenti da meccanismi T-mediati o non </a:t>
            </a:r>
            <a:r>
              <a:rPr lang="it-IT" dirty="0" err="1"/>
              <a:t>allergo</a:t>
            </a:r>
            <a:r>
              <a:rPr lang="it-IT" dirty="0"/>
              <a:t>-mediati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B71F9D6-08A4-4725-B6A5-35A43BE71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88" t="31924" r="38940" b="37028"/>
          <a:stretch/>
        </p:blipFill>
        <p:spPr>
          <a:xfrm>
            <a:off x="5791200" y="4387273"/>
            <a:ext cx="2715491" cy="20504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2E5BE7D-0C9A-42FE-8D44-4EDEEAF428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1" b="84023"/>
          <a:stretch/>
        </p:blipFill>
        <p:spPr>
          <a:xfrm>
            <a:off x="0" y="3805381"/>
            <a:ext cx="2712955" cy="7296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64D697C-6A4E-40F2-AB91-D69C28664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593" b="25332"/>
          <a:stretch/>
        </p:blipFill>
        <p:spPr>
          <a:xfrm>
            <a:off x="2116394" y="5320144"/>
            <a:ext cx="2712955" cy="8358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64A18EC-A28D-49AE-809B-61CC9976E0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963"/>
          <a:stretch/>
        </p:blipFill>
        <p:spPr>
          <a:xfrm>
            <a:off x="9208655" y="4463470"/>
            <a:ext cx="2712955" cy="127461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9829AB9-DF54-47A8-9604-03C9476DE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939"/>
          <a:stretch/>
        </p:blipFill>
        <p:spPr>
          <a:xfrm>
            <a:off x="6281995" y="4954352"/>
            <a:ext cx="571387" cy="7315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8616302-EB6B-42FD-B92E-83AA233984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9279"/>
          <a:stretch/>
        </p:blipFill>
        <p:spPr>
          <a:xfrm>
            <a:off x="9634794" y="4902865"/>
            <a:ext cx="562151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72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65F2A2-576B-4D87-9132-15F776275932}"/>
              </a:ext>
            </a:extLst>
          </p:cNvPr>
          <p:cNvSpPr txBox="1"/>
          <p:nvPr/>
        </p:nvSpPr>
        <p:spPr>
          <a:xfrm>
            <a:off x="152400" y="1863212"/>
            <a:ext cx="11887199" cy="4388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100"/>
              </a:spcBef>
            </a:pPr>
            <a:r>
              <a:rPr lang="it-IT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- la maggior parte dei soggetti che riferisce un’allergia ai betalattamici ha ricevuto questa “etichetta” per una reazione cutanea tardiva benigna. </a:t>
            </a:r>
          </a:p>
          <a:p>
            <a:pPr algn="just">
              <a:spcBef>
                <a:spcPts val="1100"/>
              </a:spcBef>
            </a:pPr>
            <a:r>
              <a:rPr lang="it-IT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- più del 90% dei casi l’eruzione cutanea maculo-papulare tardiva benigna non si ripresenta alla successiva esposizione all’antibiotico. </a:t>
            </a:r>
          </a:p>
          <a:p>
            <a:pPr algn="just"/>
            <a:endParaRPr lang="it-IT" b="0" i="1" u="none" strike="noStrike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algn="just"/>
            <a:r>
              <a:rPr lang="it-IT" i="1" dirty="0">
                <a:solidFill>
                  <a:srgbClr val="333333"/>
                </a:solidFill>
                <a:latin typeface="Lato" panose="020F0502020204030203" pitchFamily="34" charset="0"/>
              </a:rPr>
              <a:t>ESEMPI:</a:t>
            </a:r>
            <a:endParaRPr lang="it-IT" b="0" i="1" u="none" strike="noStrike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algn="just"/>
            <a:r>
              <a:rPr lang="it-IT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1. insorgenza dopo qualche giorno dall’inizio della terapia; lesioni “morbilliformi”; non necessariamente pruriginose; non fugaci ma persistenti per qualche giorno, anche se l’antibiotico è sospeso; senza febbre, o altri sintomi associati. </a:t>
            </a:r>
          </a:p>
          <a:p>
            <a:pPr algn="just"/>
            <a:endParaRPr lang="it-IT" dirty="0">
              <a:solidFill>
                <a:srgbClr val="333333"/>
              </a:solidFill>
              <a:latin typeface="Lato" panose="020F0502020204030203" pitchFamily="34" charset="0"/>
            </a:endParaRPr>
          </a:p>
          <a:p>
            <a:pPr algn="just"/>
            <a:r>
              <a:rPr lang="it-IT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2. Macule eritematose e papule infiltrate a volte pruriginose coinvolgenti spesso tronco e le estremità prossimali con distribuzione simmetrica e i sintomi iniziali possono comparire in poche ore con massima estensione in 1 o 2 giorni.</a:t>
            </a:r>
          </a:p>
          <a:p>
            <a:pPr algn="just"/>
            <a:endParaRPr lang="it-IT" dirty="0">
              <a:solidFill>
                <a:srgbClr val="333333"/>
              </a:solidFill>
              <a:latin typeface="Lato" panose="020F0502020204030203" pitchFamily="34" charset="0"/>
            </a:endParaRPr>
          </a:p>
          <a:p>
            <a:pPr algn="just"/>
            <a:r>
              <a:rPr lang="it-IT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 3. Le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Mpe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 spesso non sono dovute all’antibiotico ma alla concomitante febbre </a:t>
            </a:r>
            <a:r>
              <a:rPr lang="it-IT" dirty="0">
                <a:solidFill>
                  <a:srgbClr val="333333"/>
                </a:solidFill>
                <a:latin typeface="Lato" panose="020F0502020204030203" pitchFamily="34" charset="0"/>
              </a:rPr>
              <a:t>o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 alla forma infettiva intercorrente, di solito di natura virale, oppure all’interazione farmaco-virus che può attivare in vario modo il sistema immunitario, il più delle volte in maniera transitoria senza creare una memoria immunologica persistente nel tempo.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53CBC08-E4B2-4CA9-A0F1-071C7DDF4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619" y="273823"/>
            <a:ext cx="5748225" cy="597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3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8FECC99-0306-49D0-916B-4827C7D03785}"/>
              </a:ext>
            </a:extLst>
          </p:cNvPr>
          <p:cNvSpPr txBox="1"/>
          <p:nvPr/>
        </p:nvSpPr>
        <p:spPr>
          <a:xfrm>
            <a:off x="803564" y="2074085"/>
            <a:ext cx="105848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0" i="1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orticaria para-infettiva</a:t>
            </a:r>
            <a:r>
              <a:rPr lang="it-IT" dirty="0">
                <a:solidFill>
                  <a:srgbClr val="333333"/>
                </a:solidFill>
                <a:latin typeface="Lato" panose="020F0502020204030203" pitchFamily="34" charset="0"/>
              </a:rPr>
              <a:t>:</a:t>
            </a:r>
          </a:p>
          <a:p>
            <a:pPr algn="just"/>
            <a:endParaRPr lang="it-IT" dirty="0">
              <a:solidFill>
                <a:srgbClr val="333333"/>
              </a:solidFill>
              <a:latin typeface="Lato" panose="020F0502020204030203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solitamente insorta senza un rapporto temporale stretto con l’assunzione dell’antibiotico;</a:t>
            </a:r>
          </a:p>
          <a:p>
            <a:pPr marL="285750" indent="-285750" algn="just">
              <a:buFontTx/>
              <a:buChar char="-"/>
            </a:pPr>
            <a:r>
              <a:rPr lang="it-IT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eruzione persistita per qualche giorno indipendentemente dalla sospensione dell’antibiotico, solitamente anulare;</a:t>
            </a:r>
          </a:p>
          <a:p>
            <a:pPr marL="285750" indent="-285750" algn="just">
              <a:buFontTx/>
              <a:buChar char="-"/>
            </a:pPr>
            <a:r>
              <a:rPr lang="it-IT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polimorfa;</a:t>
            </a:r>
          </a:p>
          <a:p>
            <a:pPr marL="285750" indent="-285750" algn="just">
              <a:buFontTx/>
              <a:buChar char="-"/>
            </a:pPr>
            <a:r>
              <a:rPr lang="it-IT" b="0" i="0" u="none" strike="noStrike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 volte associata ad edema delle mani e/o piedi e/o labbra, e, soprattutto SENZA compromissione generale o di altro apparato interessato.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F3F3955-C15B-4042-9307-3652731B6D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646"/>
          <a:stretch/>
        </p:blipFill>
        <p:spPr>
          <a:xfrm>
            <a:off x="3229881" y="861724"/>
            <a:ext cx="5732237" cy="513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4E1B821-011E-44A7-BC47-E1A811F42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46" t="26189" r="32576" b="37727"/>
          <a:stretch/>
        </p:blipFill>
        <p:spPr>
          <a:xfrm>
            <a:off x="197297" y="2244435"/>
            <a:ext cx="5583990" cy="30849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F9734E9-7455-4496-B6EC-F43F863A90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06" t="64370" r="34091" b="3042"/>
          <a:stretch/>
        </p:blipFill>
        <p:spPr>
          <a:xfrm>
            <a:off x="8054110" y="1634835"/>
            <a:ext cx="3694546" cy="21520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6504A18-6619-43D3-8E13-B53C23DE56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85" t="46714" r="1742" b="2761"/>
          <a:stretch/>
        </p:blipFill>
        <p:spPr>
          <a:xfrm>
            <a:off x="5985163" y="3974361"/>
            <a:ext cx="3195783" cy="27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81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409C7E8-5BF5-4DE0-8F91-26F61C8BD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12" t="25350" r="15454" b="8356"/>
          <a:stretch/>
        </p:blipFill>
        <p:spPr>
          <a:xfrm>
            <a:off x="332509" y="1459627"/>
            <a:ext cx="6890327" cy="539837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3C3981A-76F8-469A-B5F1-A5D79AF4C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345" y="4617468"/>
            <a:ext cx="4636655" cy="224053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8864E61-7974-414B-85D8-E3D74DBCE6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63" t="57517" r="42349" b="10175"/>
          <a:stretch/>
        </p:blipFill>
        <p:spPr>
          <a:xfrm>
            <a:off x="8719129" y="1745673"/>
            <a:ext cx="2697018" cy="251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81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E341C6-34A7-4D64-BD51-537176AE415B}"/>
              </a:ext>
            </a:extLst>
          </p:cNvPr>
          <p:cNvSpPr txBox="1"/>
          <p:nvPr/>
        </p:nvSpPr>
        <p:spPr>
          <a:xfrm>
            <a:off x="5504876" y="1742033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Fino al 30% dei pazienti con ipersensibilità mediata da IgE a betalattamici può perdere la sensibilità e diventare negativo al test cutaneo entro 1 anno e oltre il 60% entro 5 anni.</a:t>
            </a:r>
          </a:p>
          <a:p>
            <a:endParaRPr lang="it-IT" dirty="0"/>
          </a:p>
          <a:p>
            <a:r>
              <a:rPr lang="it-IT" dirty="0"/>
              <a:t>Di questi, dal 2% al 15.9% possibilità di </a:t>
            </a:r>
            <a:r>
              <a:rPr lang="it-IT" dirty="0" err="1"/>
              <a:t>risensibilizzazione</a:t>
            </a:r>
            <a:r>
              <a:rPr lang="it-IT" dirty="0"/>
              <a:t> circa un mese dopo l’effettuazione di test allergici che erano risultati negativi, incluso il DPT (conversione alla positività al test cutaneo).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è consigliabile ripetere il test (circa 4 settimane dopo) nei pazienti che hanno subito gravi reazioni immediate ai BL più di 6 mesi prima e mostrano risultati negativi nella valutazione allergologica, incluso DPT (alto/forte).</a:t>
            </a: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35E9FE47-CAB0-442B-B47B-918CA648768B}"/>
              </a:ext>
            </a:extLst>
          </p:cNvPr>
          <p:cNvSpPr/>
          <p:nvPr/>
        </p:nvSpPr>
        <p:spPr>
          <a:xfrm>
            <a:off x="8211127" y="3837998"/>
            <a:ext cx="905164" cy="9513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928EF11-6B27-4F6F-991D-B9824CFC3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480" y="2718810"/>
            <a:ext cx="22098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80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C34847C-DC52-4687-AE8E-5173FC04E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8" t="19476" r="45515" b="51993"/>
          <a:stretch/>
        </p:blipFill>
        <p:spPr>
          <a:xfrm>
            <a:off x="37491" y="2364509"/>
            <a:ext cx="5416426" cy="25215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817A23A-2DBF-485B-9A5E-C2FF263F80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2" t="36119" r="41439" b="20384"/>
          <a:stretch/>
        </p:blipFill>
        <p:spPr>
          <a:xfrm>
            <a:off x="5412508" y="1911928"/>
            <a:ext cx="6640947" cy="44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24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45C822-C9D9-4DE0-AB29-D822B6F23617}"/>
              </a:ext>
            </a:extLst>
          </p:cNvPr>
          <p:cNvSpPr txBox="1"/>
          <p:nvPr/>
        </p:nvSpPr>
        <p:spPr>
          <a:xfrm>
            <a:off x="4973782" y="1570183"/>
            <a:ext cx="2244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/>
              <a:t>CONCLUSIONI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33E198-8318-4B71-AF1F-769D79685327}"/>
              </a:ext>
            </a:extLst>
          </p:cNvPr>
          <p:cNvSpPr txBox="1"/>
          <p:nvPr/>
        </p:nvSpPr>
        <p:spPr>
          <a:xfrm>
            <a:off x="535709" y="2309091"/>
            <a:ext cx="108989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L’allergia ad antibiotici è spesso </a:t>
            </a:r>
            <a:r>
              <a:rPr lang="it-IT" dirty="0" err="1"/>
              <a:t>sovradiagnosticata</a:t>
            </a:r>
            <a:r>
              <a:rPr lang="it-IT" dirty="0"/>
              <a:t>.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L’etichetta di paziente allergico per una determinata classe di antibiotici (+ frequentemente betalattamici) espone il paziente a non ricevere un trattamento antibiotico per la sua infezione e può aumentare le antibiotico-resistenze.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Un’attenta anamnesi, ci permette di capire abbastanza spesso se è stata una reazione allergica o meno e quindi se  si può ritestare il farmaco senza i test cutanei.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Nel sospetto di reazione allergica da antibiotico è bene effettuare il prima possibile un work up allergologico sia per togliere l’etichetta di «allergico» o per valutare le opportunità alternative o per il rischio di falsa negatività ai test quando effettuati molto dopo la reazione indice. Questo si scontra col numero di centri che fanno questo tipo di test e l’organizzazione che questo tipo di diagnostica comporta.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C8F1CC-A076-48D3-91DF-F11831252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67" t="19483" b="30234"/>
          <a:stretch/>
        </p:blipFill>
        <p:spPr>
          <a:xfrm>
            <a:off x="8969171" y="1491515"/>
            <a:ext cx="2982683" cy="163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64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03" y="140314"/>
            <a:ext cx="11926193" cy="65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07F8D6-48EC-4962-826A-080C76394C31}"/>
              </a:ext>
            </a:extLst>
          </p:cNvPr>
          <p:cNvSpPr txBox="1"/>
          <p:nvPr/>
        </p:nvSpPr>
        <p:spPr>
          <a:xfrm>
            <a:off x="3278911" y="1477822"/>
            <a:ext cx="88299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/>
              <a:t>AWaRe</a:t>
            </a:r>
            <a:r>
              <a:rPr lang="it-IT" dirty="0"/>
              <a:t> è la classificazione degli antibiotici introdotta dall’OMS dal 2017 dell’Elenco dei medicinali essenziali.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Nella classificazione </a:t>
            </a:r>
            <a:r>
              <a:rPr lang="it-IT" dirty="0" err="1"/>
              <a:t>AWaRe</a:t>
            </a:r>
            <a:r>
              <a:rPr lang="it-IT" dirty="0"/>
              <a:t>, ci sono tre categorie di antibiotici:</a:t>
            </a:r>
          </a:p>
          <a:p>
            <a:pPr algn="just"/>
            <a:r>
              <a:rPr lang="it-IT" dirty="0"/>
              <a:t>• 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Antibiotici “Access”</a:t>
            </a:r>
            <a:r>
              <a:rPr lang="it-IT" dirty="0"/>
              <a:t>, con uno spettro di attività ristretto e un buon profilo di sicurezza in termini di effetti indesiderati; costo inferiore e generalmente un basso potenziale di sviluppo di resistenza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• </a:t>
            </a:r>
            <a:r>
              <a:rPr lang="it-IT" dirty="0">
                <a:solidFill>
                  <a:srgbClr val="FFC000"/>
                </a:solidFill>
              </a:rPr>
              <a:t>Antibiotici “Watch”</a:t>
            </a:r>
            <a:r>
              <a:rPr lang="it-IT" dirty="0"/>
              <a:t>, antibiotici ad ampio spettro raccomandati come opzioni di prima scelta per i pazienti con manifestazioni cliniche più gravi o per infezioni in cui è più probabile che i patogeni responsabili siano resistenti agli antibiotici Access; generalmente più costosi.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• </a:t>
            </a:r>
            <a:r>
              <a:rPr lang="it-IT" dirty="0">
                <a:solidFill>
                  <a:srgbClr val="FF0000"/>
                </a:solidFill>
              </a:rPr>
              <a:t>Antibiotici “Reserve”, </a:t>
            </a:r>
            <a:r>
              <a:rPr lang="it-IT" dirty="0"/>
              <a:t>antibiotici di ultima scelta usati per trattare le infezioni </a:t>
            </a:r>
            <a:r>
              <a:rPr lang="it-IT" dirty="0" err="1"/>
              <a:t>multiresistenti</a:t>
            </a:r>
            <a:r>
              <a:rPr lang="it-IT" dirty="0"/>
              <a:t>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Questa classificazione può fornire un’indicazione indiretta dell’appropriatezza dell’uso di</a:t>
            </a:r>
          </a:p>
          <a:p>
            <a:pPr algn="just"/>
            <a:r>
              <a:rPr lang="it-IT" dirty="0"/>
              <a:t>antibiotici.</a:t>
            </a:r>
          </a:p>
          <a:p>
            <a:pPr algn="just"/>
            <a:r>
              <a:rPr lang="it-IT" dirty="0"/>
              <a:t>L’OMS ha definito come obiettivo che almeno il 60% del consumo totale degli antibiotici a livello nazionale debba provenire dal gruppo Access.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B56430C-73F5-45D9-AB5C-5AE8493AF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 r="82323" b="8821"/>
          <a:stretch/>
        </p:blipFill>
        <p:spPr>
          <a:xfrm>
            <a:off x="23862" y="1516012"/>
            <a:ext cx="3079556" cy="405123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5E5392B-7436-4F78-9EFB-4AE86B8EC5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16" b="17146"/>
          <a:stretch/>
        </p:blipFill>
        <p:spPr>
          <a:xfrm>
            <a:off x="27133" y="5717308"/>
            <a:ext cx="3154795" cy="99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1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A09A89-C614-4066-859F-1390D5604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27" t="26888" r="25757" b="45979"/>
          <a:stretch/>
        </p:blipFill>
        <p:spPr>
          <a:xfrm>
            <a:off x="1893453" y="1413249"/>
            <a:ext cx="8829961" cy="3815173"/>
          </a:xfrm>
          <a:prstGeom prst="rect">
            <a:avLst/>
          </a:prstGeom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182C8465-9FEE-4CEA-B70F-36718B923CC2}"/>
              </a:ext>
            </a:extLst>
          </p:cNvPr>
          <p:cNvSpPr/>
          <p:nvPr/>
        </p:nvSpPr>
        <p:spPr>
          <a:xfrm>
            <a:off x="1108367" y="3320835"/>
            <a:ext cx="720437" cy="2863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6D01B19-F850-49B6-B3E4-6E8A32CED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97" y="3970160"/>
            <a:ext cx="743776" cy="34140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6B43D1A-749A-4B3F-8D04-6A1B748097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95" t="12440" r="13257" b="72522"/>
          <a:stretch/>
        </p:blipFill>
        <p:spPr>
          <a:xfrm>
            <a:off x="1468585" y="5453987"/>
            <a:ext cx="9478940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93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3B02453-247B-462C-A8F9-1B5EAEF45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579" y="1544781"/>
            <a:ext cx="4572145" cy="4572145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FC3E9F41-9C5A-4936-A592-44DCF1CB5185}"/>
              </a:ext>
            </a:extLst>
          </p:cNvPr>
          <p:cNvGrpSpPr/>
          <p:nvPr/>
        </p:nvGrpSpPr>
        <p:grpSpPr>
          <a:xfrm>
            <a:off x="92365" y="1440740"/>
            <a:ext cx="5466228" cy="5438042"/>
            <a:chOff x="6851682" y="2419925"/>
            <a:chExt cx="3417455" cy="411724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DB2B462-C8A3-4A31-991A-C0C361AD8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954" t="13601" r="29015" b="75769"/>
            <a:stretch/>
          </p:blipFill>
          <p:spPr>
            <a:xfrm>
              <a:off x="6851682" y="2419925"/>
              <a:ext cx="3417455" cy="701964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DE9BB166-1905-4937-901A-699E6FF34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3616"/>
            <a:stretch/>
          </p:blipFill>
          <p:spPr>
            <a:xfrm>
              <a:off x="6855081" y="3084945"/>
              <a:ext cx="3414056" cy="3452224"/>
            </a:xfrm>
            <a:prstGeom prst="rect">
              <a:avLst/>
            </a:prstGeom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F3614C2F-70BA-4586-B686-C0671AF2A7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241" t="55418" r="884" b="-788"/>
          <a:stretch/>
        </p:blipFill>
        <p:spPr>
          <a:xfrm>
            <a:off x="6430821" y="1544781"/>
            <a:ext cx="5068453" cy="50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BAABDA5-E090-4371-B5E3-61EA589F2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70" t="37657" r="25757" b="18846"/>
          <a:stretch/>
        </p:blipFill>
        <p:spPr>
          <a:xfrm>
            <a:off x="110835" y="1523658"/>
            <a:ext cx="7688841" cy="5209651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02836913-7BF7-4AE5-8D7E-FB6C0F860260}"/>
              </a:ext>
            </a:extLst>
          </p:cNvPr>
          <p:cNvCxnSpPr>
            <a:cxnSpLocks/>
          </p:cNvCxnSpPr>
          <p:nvPr/>
        </p:nvCxnSpPr>
        <p:spPr>
          <a:xfrm>
            <a:off x="1496291" y="5680363"/>
            <a:ext cx="268778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>
            <a:extLst>
              <a:ext uri="{FF2B5EF4-FFF2-40B4-BE49-F238E27FC236}">
                <a16:creationId xmlns:a16="http://schemas.microsoft.com/office/drawing/2014/main" id="{3AA6A008-F367-479D-95F2-78980E441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041" y="5836733"/>
            <a:ext cx="5201945" cy="46970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1877B69F-8ED7-4AB1-ACC3-44ED04FA5877}"/>
              </a:ext>
            </a:extLst>
          </p:cNvPr>
          <p:cNvCxnSpPr/>
          <p:nvPr/>
        </p:nvCxnSpPr>
        <p:spPr>
          <a:xfrm>
            <a:off x="5421746" y="6216073"/>
            <a:ext cx="167178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F0364157-2D24-4BF9-8112-BF9DCEF65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274" y="6462498"/>
            <a:ext cx="2700762" cy="2438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79FC3B8-03B5-4B33-87CA-F03FA288F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60" y="6621825"/>
            <a:ext cx="2700762" cy="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8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C05CAF4-5E96-46C9-AE23-1CF898C25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8" t="10463" r="29166" b="72661"/>
          <a:stretch/>
        </p:blipFill>
        <p:spPr>
          <a:xfrm>
            <a:off x="147781" y="1570182"/>
            <a:ext cx="8525164" cy="114425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2B6ACAA-736E-4836-9EE7-24E0E8FEE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1" t="48059" r="6440" b="43223"/>
          <a:stretch/>
        </p:blipFill>
        <p:spPr>
          <a:xfrm>
            <a:off x="147781" y="2844801"/>
            <a:ext cx="10538691" cy="5911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825659D-5B15-4BE7-A167-5B0F65552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03" t="57322" r="17197" b="8625"/>
          <a:stretch/>
        </p:blipFill>
        <p:spPr>
          <a:xfrm>
            <a:off x="157016" y="3620662"/>
            <a:ext cx="8534401" cy="23090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2B7DD2B-1DD0-4FF8-92CF-34AE8CFF14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79" t="17937" r="23561" b="53811"/>
          <a:stretch/>
        </p:blipFill>
        <p:spPr>
          <a:xfrm>
            <a:off x="7490691" y="4987633"/>
            <a:ext cx="4701309" cy="186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45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529B047-90B0-40C6-90B1-6B58DB55A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577" y="4992462"/>
            <a:ext cx="4700423" cy="186553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971413F-00F1-42C6-BA08-A6DFC8EA0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3" t="21993" r="22893" b="18707"/>
          <a:stretch/>
        </p:blipFill>
        <p:spPr>
          <a:xfrm>
            <a:off x="212435" y="1503480"/>
            <a:ext cx="6426738" cy="535452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E88BC047-864F-4056-89EE-0737953D12C6}"/>
              </a:ext>
            </a:extLst>
          </p:cNvPr>
          <p:cNvCxnSpPr/>
          <p:nvPr/>
        </p:nvCxnSpPr>
        <p:spPr>
          <a:xfrm>
            <a:off x="350981" y="2124363"/>
            <a:ext cx="16163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66AFD03-50FF-411B-805E-7B6FED56A5EE}"/>
              </a:ext>
            </a:extLst>
          </p:cNvPr>
          <p:cNvSpPr txBox="1"/>
          <p:nvPr/>
        </p:nvSpPr>
        <p:spPr>
          <a:xfrm>
            <a:off x="6910733" y="1841640"/>
            <a:ext cx="4700423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>
              <a:buNone/>
            </a:pPr>
            <a:r>
              <a:rPr lang="it-IT" sz="3600" b="1" dirty="0" err="1">
                <a:solidFill>
                  <a:srgbClr val="194676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Delabeling</a:t>
            </a:r>
            <a:endParaRPr lang="it-IT" sz="3600" b="1" dirty="0">
              <a:solidFill>
                <a:srgbClr val="194676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algn="ctr">
              <a:buNone/>
            </a:pPr>
            <a:r>
              <a:rPr lang="it-IT" sz="3600" b="1" dirty="0">
                <a:solidFill>
                  <a:srgbClr val="194676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togliere l’etichetta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F0AA5DE-AF7C-4311-80C9-819517E50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081" y="3550977"/>
            <a:ext cx="223132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5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8992A2-FE90-4655-B50A-1D83A804C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44" y="2116305"/>
            <a:ext cx="3201509" cy="39935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5AB392-B55C-4EAB-BF84-02E57AF53924}"/>
              </a:ext>
            </a:extLst>
          </p:cNvPr>
          <p:cNvSpPr txBox="1"/>
          <p:nvPr/>
        </p:nvSpPr>
        <p:spPr>
          <a:xfrm>
            <a:off x="5959388" y="1647677"/>
            <a:ext cx="4700423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>
              <a:buNone/>
            </a:pPr>
            <a:r>
              <a:rPr lang="it-IT" sz="3600" b="1" dirty="0">
                <a:solidFill>
                  <a:srgbClr val="194676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Evitare</a:t>
            </a:r>
          </a:p>
          <a:p>
            <a:pPr algn="ctr">
              <a:buNone/>
            </a:pPr>
            <a:r>
              <a:rPr lang="it-IT" sz="3600" b="1" dirty="0">
                <a:solidFill>
                  <a:srgbClr val="194676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il ponfo di prova!!!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59F1CD-D83C-4848-A9C6-AFC05635275E}"/>
              </a:ext>
            </a:extLst>
          </p:cNvPr>
          <p:cNvSpPr txBox="1"/>
          <p:nvPr/>
        </p:nvSpPr>
        <p:spPr>
          <a:xfrm>
            <a:off x="5261599" y="301606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4B4B4B"/>
                </a:solidFill>
                <a:effectLst/>
                <a:latin typeface="Raleway" panose="020B0604020202020204" pitchFamily="2" charset="0"/>
              </a:rPr>
              <a:t>effettuato prima della somministrazione di un antibiotico.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0" i="0" dirty="0">
              <a:solidFill>
                <a:srgbClr val="4B4B4B"/>
              </a:solidFill>
              <a:effectLst/>
              <a:latin typeface="Raleway" panose="020B06040202020202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4B4B4B"/>
                </a:solidFill>
                <a:latin typeface="Raleway" panose="020B0604020202020204" pitchFamily="2" charset="0"/>
              </a:rPr>
              <a:t>Può dare </a:t>
            </a:r>
            <a:r>
              <a:rPr lang="it-IT" b="0" i="0" dirty="0">
                <a:solidFill>
                  <a:srgbClr val="4B4B4B"/>
                </a:solidFill>
                <a:effectLst/>
                <a:latin typeface="Raleway" panose="020B0604020202020204" pitchFamily="2" charset="0"/>
              </a:rPr>
              <a:t>una falsa positività se il farmaco </a:t>
            </a:r>
            <a:r>
              <a:rPr lang="it-IT" b="0" i="0" dirty="0" err="1">
                <a:solidFill>
                  <a:srgbClr val="4B4B4B"/>
                </a:solidFill>
                <a:effectLst/>
                <a:latin typeface="Raleway" panose="020B0604020202020204" pitchFamily="2" charset="0"/>
              </a:rPr>
              <a:t>indiluito</a:t>
            </a:r>
            <a:r>
              <a:rPr lang="it-IT" b="0" i="0" dirty="0">
                <a:solidFill>
                  <a:srgbClr val="4B4B4B"/>
                </a:solidFill>
                <a:effectLst/>
                <a:latin typeface="Raleway" panose="020B0604020202020204" pitchFamily="2" charset="0"/>
              </a:rPr>
              <a:t> esercita una azione irritante sulla cute</a:t>
            </a:r>
            <a:endParaRPr lang="it-IT" dirty="0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67C1856E-8B21-48FC-B5FE-4E1069F2E41C}"/>
              </a:ext>
            </a:extLst>
          </p:cNvPr>
          <p:cNvSpPr/>
          <p:nvPr/>
        </p:nvSpPr>
        <p:spPr>
          <a:xfrm>
            <a:off x="7960917" y="463067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EBF7BB-22F1-4DB5-87B5-B2A96E1607C5}"/>
              </a:ext>
            </a:extLst>
          </p:cNvPr>
          <p:cNvSpPr txBox="1"/>
          <p:nvPr/>
        </p:nvSpPr>
        <p:spPr>
          <a:xfrm>
            <a:off x="4544292" y="5946789"/>
            <a:ext cx="7647709" cy="677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>
              <a:buNone/>
            </a:pPr>
            <a:r>
              <a:rPr lang="it-IT" sz="3600" b="1" dirty="0">
                <a:solidFill>
                  <a:srgbClr val="194676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Etichetta di allergia immotivata</a:t>
            </a:r>
          </a:p>
        </p:txBody>
      </p:sp>
    </p:spTree>
    <p:extLst>
      <p:ext uri="{BB962C8B-B14F-4D97-AF65-F5344CB8AC3E}">
        <p14:creationId xmlns:p14="http://schemas.microsoft.com/office/powerpoint/2010/main" val="577410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92840A6-CBA9-4C51-9D50-D1B6EDEF9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63" t="18416" r="16439" b="41822"/>
          <a:stretch/>
        </p:blipFill>
        <p:spPr>
          <a:xfrm>
            <a:off x="6742545" y="4225636"/>
            <a:ext cx="5449455" cy="263236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7B6659-6698-4886-AE9F-446BC2BB1C03}"/>
              </a:ext>
            </a:extLst>
          </p:cNvPr>
          <p:cNvSpPr txBox="1"/>
          <p:nvPr/>
        </p:nvSpPr>
        <p:spPr>
          <a:xfrm>
            <a:off x="544945" y="1997839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Un punto cardine riguarda la valutazione del livello di rischio della presunta allergia.</a:t>
            </a:r>
          </a:p>
          <a:p>
            <a:endParaRPr lang="it-IT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i="0" u="sng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anamnesi allergologica completa </a:t>
            </a:r>
            <a:r>
              <a:rPr lang="it-IT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con</a:t>
            </a:r>
          </a:p>
          <a:p>
            <a:r>
              <a:rPr lang="it-IT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la valutazione </a:t>
            </a:r>
            <a:r>
              <a:rPr lang="it-IT" dirty="0">
                <a:solidFill>
                  <a:srgbClr val="333333"/>
                </a:solidFill>
                <a:latin typeface="Lato" panose="020F0502020204030203" pitchFamily="34" charset="0"/>
              </a:rPr>
              <a:t>delle </a:t>
            </a:r>
            <a:r>
              <a:rPr lang="it-IT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caratteristiche (compatibile o no con una reazione </a:t>
            </a:r>
            <a:r>
              <a:rPr lang="it-IT" dirty="0">
                <a:solidFill>
                  <a:srgbClr val="333333"/>
                </a:solidFill>
                <a:latin typeface="Lato" panose="020F0502020204030203" pitchFamily="34" charset="0"/>
              </a:rPr>
              <a:t>allergica) </a:t>
            </a:r>
            <a:r>
              <a:rPr lang="it-IT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e cronologia della reazione indice, </a:t>
            </a:r>
          </a:p>
          <a:p>
            <a:r>
              <a:rPr lang="it-IT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i fattori di rischio per una potenziale allergia al farmaco,</a:t>
            </a:r>
          </a:p>
          <a:p>
            <a:r>
              <a:rPr lang="it-IT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il numero di reazioni precedenti allo stesso farmaco,</a:t>
            </a:r>
          </a:p>
          <a:p>
            <a:r>
              <a:rPr lang="it-IT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il trattamento necessario per la reazione indice</a:t>
            </a:r>
          </a:p>
          <a:p>
            <a:r>
              <a:rPr lang="it-IT" dirty="0">
                <a:solidFill>
                  <a:srgbClr val="333333"/>
                </a:solidFill>
                <a:latin typeface="Lato" panose="020F0502020204030203" pitchFamily="34" charset="0"/>
              </a:rPr>
              <a:t>e</a:t>
            </a:r>
            <a:r>
              <a:rPr lang="it-IT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 gli antibiotici tollerati dopo questa reazione.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27909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15.55 Cifaldi[20260512140357450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Bar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976</Words>
  <Application>Microsoft Office PowerPoint</Application>
  <PresentationFormat>Widescreen</PresentationFormat>
  <Paragraphs>86</Paragraphs>
  <Slides>18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Futura</vt:lpstr>
      <vt:lpstr>Helvetica</vt:lpstr>
      <vt:lpstr>Lato</vt:lpstr>
      <vt:lpstr>Raleway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Drakulic@outlook.it</dc:creator>
  <cp:lastModifiedBy>Media DIgital Business</cp:lastModifiedBy>
  <cp:revision>96</cp:revision>
  <dcterms:created xsi:type="dcterms:W3CDTF">2025-05-08T10:21:38Z</dcterms:created>
  <dcterms:modified xsi:type="dcterms:W3CDTF">2026-05-12T12:03:58Z</dcterms:modified>
</cp:coreProperties>
</file>