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5" r:id="rId1"/>
  </p:sldMasterIdLst>
  <p:notesMasterIdLst>
    <p:notesMasterId r:id="rId33"/>
  </p:notesMasterIdLst>
  <p:sldIdLst>
    <p:sldId id="256" r:id="rId2"/>
    <p:sldId id="257" r:id="rId3"/>
    <p:sldId id="260" r:id="rId4"/>
    <p:sldId id="262" r:id="rId5"/>
    <p:sldId id="263" r:id="rId6"/>
    <p:sldId id="261" r:id="rId7"/>
    <p:sldId id="264" r:id="rId8"/>
    <p:sldId id="265" r:id="rId9"/>
    <p:sldId id="267" r:id="rId10"/>
    <p:sldId id="266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7" r:id="rId20"/>
    <p:sldId id="276" r:id="rId21"/>
    <p:sldId id="278" r:id="rId22"/>
    <p:sldId id="279" r:id="rId23"/>
    <p:sldId id="280" r:id="rId24"/>
    <p:sldId id="281" r:id="rId25"/>
    <p:sldId id="282" r:id="rId26"/>
    <p:sldId id="283" r:id="rId27"/>
    <p:sldId id="413" r:id="rId28"/>
    <p:sldId id="325" r:id="rId29"/>
    <p:sldId id="329" r:id="rId30"/>
    <p:sldId id="414" r:id="rId31"/>
    <p:sldId id="415" r:id="rId32"/>
  </p:sldIdLst>
  <p:sldSz cx="12192000" cy="6858000"/>
  <p:notesSz cx="6858000" cy="9144000"/>
  <p:custDataLst>
    <p:tags r:id="rId3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925"/>
    <p:restoredTop sz="94622"/>
  </p:normalViewPr>
  <p:slideViewPr>
    <p:cSldViewPr snapToGrid="0">
      <p:cViewPr varScale="1">
        <p:scale>
          <a:sx n="88" d="100"/>
          <a:sy n="88" d="100"/>
        </p:scale>
        <p:origin x="108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0CABA2-1166-AC40-A9B5-C9EADE668B71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34B60D-36FD-F846-A21F-47A0486865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2379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/>
              <a:t>Origine immagine: raccolta contenuto Microsoft 365
Il DM 77 del 22 maggio 2022 ridefinisce l’assistenza territoriale in Italia, promuovendo il ruolo delle Case della Comunità. Introduce una maggiore integrazione tra servizi sanitari e sociali, con focus sulla prevenzione e la prossimità alle persone. Rafforza la figura del medico di medicina generale come punto di riferimento per i cittadini.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7A7187-92C9-0049-9685-EDC17EE44942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2573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F12703D2-19D8-524B-85A6-E0E6435B734D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9144" y="4882896"/>
            <a:ext cx="4050792" cy="1197864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5B42415-79A5-DA47-960E-48C2F9D1E586}" type="slidenum">
              <a:rPr lang="it-IT" smtClean="0"/>
              <a:t>‹N›</a:t>
            </a:fld>
            <a:endParaRPr lang="it-IT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36754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703D2-19D8-524B-85A6-E0E6435B734D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42415-79A5-DA47-960E-48C2F9D1E5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84393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703D2-19D8-524B-85A6-E0E6435B734D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42415-79A5-DA47-960E-48C2F9D1E5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41036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703D2-19D8-524B-85A6-E0E6435B734D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42415-79A5-DA47-960E-48C2F9D1E586}" type="slidenum">
              <a:rPr lang="it-IT" smtClean="0"/>
              <a:t>‹N›</a:t>
            </a:fld>
            <a:endParaRPr lang="it-IT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06359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703D2-19D8-524B-85A6-E0E6435B734D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42415-79A5-DA47-960E-48C2F9D1E5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76088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703D2-19D8-524B-85A6-E0E6435B734D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42415-79A5-DA47-960E-48C2F9D1E5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83000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703D2-19D8-524B-85A6-E0E6435B734D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42415-79A5-DA47-960E-48C2F9D1E5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13814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703D2-19D8-524B-85A6-E0E6435B734D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42415-79A5-DA47-960E-48C2F9D1E5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76148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703D2-19D8-524B-85A6-E0E6435B734D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42415-79A5-DA47-960E-48C2F9D1E5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30631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66B46AE-45D6-6FA7-4E59-33364B5A1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83BB419-88A5-0819-24A7-956F527D2E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ABE6D2B-2E0F-4FE9-FFDF-66F6359F5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9D10A-988C-4E3A-8B57-9E10958D9410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188CC02-E32E-ADDC-5B73-BDF2E6A9B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6476963-4B3C-0AAE-8BF8-A7B512DA5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C83E6-708B-4185-923B-4CBC0FA34B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78099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8ED92-3142-4F45-BD4B-D6DD755C3301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F55A5-0AC0-EA4C-A83D-84C59E703DD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0582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703D2-19D8-524B-85A6-E0E6435B734D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42415-79A5-DA47-960E-48C2F9D1E5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0213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703D2-19D8-524B-85A6-E0E6435B734D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42415-79A5-DA47-960E-48C2F9D1E5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9249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703D2-19D8-524B-85A6-E0E6435B734D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42415-79A5-DA47-960E-48C2F9D1E5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5166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703D2-19D8-524B-85A6-E0E6435B734D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42415-79A5-DA47-960E-48C2F9D1E5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2625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703D2-19D8-524B-85A6-E0E6435B734D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42415-79A5-DA47-960E-48C2F9D1E5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4926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703D2-19D8-524B-85A6-E0E6435B734D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42415-79A5-DA47-960E-48C2F9D1E586}" type="slidenum">
              <a:rPr lang="it-IT" smtClean="0"/>
              <a:t>‹N›</a:t>
            </a:fld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29CC57B-458A-08A4-19F9-BBD0908589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179286" cy="114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04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703D2-19D8-524B-85A6-E0E6435B734D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42415-79A5-DA47-960E-48C2F9D1E5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8643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703D2-19D8-524B-85A6-E0E6435B734D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42415-79A5-DA47-960E-48C2F9D1E5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9658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2"/>
                </a:gs>
                <a:gs pos="100000">
                  <a:schemeClr val="accent2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F12703D2-19D8-524B-85A6-E0E6435B734D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35B42415-79A5-DA47-960E-48C2F9D1E5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5181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  <p:sldLayoutId id="2147483799" r:id="rId14"/>
    <p:sldLayoutId id="2147483800" r:id="rId15"/>
    <p:sldLayoutId id="2147483801" r:id="rId16"/>
    <p:sldLayoutId id="2147483802" r:id="rId17"/>
    <p:sldLayoutId id="2147483803" r:id="rId18"/>
    <p:sldLayoutId id="2147483804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gif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9.png"/><Relationship Id="rId7" Type="http://schemas.openxmlformats.org/officeDocument/2006/relationships/image" Target="../media/image4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33.pn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9.png"/><Relationship Id="rId7" Type="http://schemas.openxmlformats.org/officeDocument/2006/relationships/image" Target="../media/image4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33.png"/><Relationship Id="rId4" Type="http://schemas.openxmlformats.org/officeDocument/2006/relationships/image" Target="../media/image10.jpeg"/><Relationship Id="rId9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9.png"/><Relationship Id="rId7" Type="http://schemas.openxmlformats.org/officeDocument/2006/relationships/image" Target="../media/image5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33.png"/><Relationship Id="rId4" Type="http://schemas.openxmlformats.org/officeDocument/2006/relationships/image" Target="../media/image10.jpeg"/><Relationship Id="rId9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jpg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65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4.png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7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5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5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74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1.png"/><Relationship Id="rId4" Type="http://schemas.openxmlformats.org/officeDocument/2006/relationships/image" Target="../media/image5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4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emf"/><Relationship Id="rId3" Type="http://schemas.openxmlformats.org/officeDocument/2006/relationships/image" Target="../media/image86.png"/><Relationship Id="rId7" Type="http://schemas.openxmlformats.org/officeDocument/2006/relationships/image" Target="../media/image90.emf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g"/><Relationship Id="rId5" Type="http://schemas.openxmlformats.org/officeDocument/2006/relationships/image" Target="../media/image88.emf"/><Relationship Id="rId4" Type="http://schemas.openxmlformats.org/officeDocument/2006/relationships/image" Target="../media/image8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3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G:\Il mio Drive\Documenti\Lavoro\Diapositive\Immagini azienda\Logo SC Patologie Respiratorie.png">
            <a:extLst>
              <a:ext uri="{FF2B5EF4-FFF2-40B4-BE49-F238E27FC236}">
                <a16:creationId xmlns:a16="http://schemas.microsoft.com/office/drawing/2014/main" id="{46FA8006-FBD6-7A3B-8EE0-5B6175845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009" y="0"/>
            <a:ext cx="7282163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 descr="Immagine che contiene testo, edificio, acqua, aria aperta&#10;&#10;Il contenuto generato dall'IA potrebbe non essere corretto.">
            <a:extLst>
              <a:ext uri="{FF2B5EF4-FFF2-40B4-BE49-F238E27FC236}">
                <a16:creationId xmlns:a16="http://schemas.microsoft.com/office/drawing/2014/main" id="{6206EDCD-C32C-35D6-AF2A-181B4672210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601" r="25567"/>
          <a:stretch>
            <a:fillRect/>
          </a:stretch>
        </p:blipFill>
        <p:spPr>
          <a:xfrm>
            <a:off x="0" y="-18074"/>
            <a:ext cx="4615395" cy="6491445"/>
          </a:xfrm>
          <a:prstGeom prst="rect">
            <a:avLst/>
          </a:prstGeom>
        </p:spPr>
      </p:pic>
      <p:pic>
        <p:nvPicPr>
          <p:cNvPr id="9" name="Immagine 8" descr="Immagine che contiene testo, schermata, Carattere, Blu elettrico&#10;&#10;Il contenuto generato dall'IA potrebbe non essere corretto.">
            <a:extLst>
              <a:ext uri="{FF2B5EF4-FFF2-40B4-BE49-F238E27FC236}">
                <a16:creationId xmlns:a16="http://schemas.microsoft.com/office/drawing/2014/main" id="{8B57FDF7-1E7B-270B-81AA-AD1C7F5C24ED}"/>
              </a:ext>
            </a:extLst>
          </p:cNvPr>
          <p:cNvPicPr>
            <a:picLocks/>
          </p:cNvPicPr>
          <p:nvPr/>
        </p:nvPicPr>
        <p:blipFill>
          <a:blip r:embed="rId5"/>
          <a:srcRect l="1484" t="4968" r="2078" b="8392"/>
          <a:stretch>
            <a:fillRect/>
          </a:stretch>
        </p:blipFill>
        <p:spPr>
          <a:xfrm>
            <a:off x="4814010" y="4775201"/>
            <a:ext cx="7164390" cy="1669142"/>
          </a:xfrm>
          <a:prstGeom prst="rect">
            <a:avLst/>
          </a:prstGeom>
          <a:ln w="38100">
            <a:solidFill>
              <a:schemeClr val="accent3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78231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7FC238-A683-FDC3-C319-F07A8140B8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E6A968AC-898C-CEE4-FC17-209EC9668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836" y="168322"/>
            <a:ext cx="4766950" cy="602141"/>
          </a:xfrm>
          <a:prstGeom prst="rect">
            <a:avLst/>
          </a:prstGeom>
        </p:spPr>
      </p:pic>
      <p:pic>
        <p:nvPicPr>
          <p:cNvPr id="1028" name="Picture 4" descr="European Journal of Clinical Investigation - Wiley Online Library">
            <a:extLst>
              <a:ext uri="{FF2B5EF4-FFF2-40B4-BE49-F238E27FC236}">
                <a16:creationId xmlns:a16="http://schemas.microsoft.com/office/drawing/2014/main" id="{EBC1F22C-F74E-31B3-A3DC-4A8E3A03A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9528" y="54284"/>
            <a:ext cx="568656" cy="745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09784A31-E20A-546D-D961-3C27E15266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4059" y="115680"/>
            <a:ext cx="4030639" cy="46001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896D6621-22E6-D726-D895-AB392E149E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2837" y="523057"/>
            <a:ext cx="9621862" cy="613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6059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>
            <a:extLst>
              <a:ext uri="{FF2B5EF4-FFF2-40B4-BE49-F238E27FC236}">
                <a16:creationId xmlns:a16="http://schemas.microsoft.com/office/drawing/2014/main" id="{312D2D97-76DA-A3BD-2D10-B014BB6F0A79}"/>
              </a:ext>
            </a:extLst>
          </p:cNvPr>
          <p:cNvGrpSpPr/>
          <p:nvPr/>
        </p:nvGrpSpPr>
        <p:grpSpPr>
          <a:xfrm>
            <a:off x="1196452" y="25891"/>
            <a:ext cx="6103582" cy="609221"/>
            <a:chOff x="1320800" y="168701"/>
            <a:chExt cx="8275860" cy="827586"/>
          </a:xfrm>
        </p:grpSpPr>
        <p:pic>
          <p:nvPicPr>
            <p:cNvPr id="2" name="Immagine 1">
              <a:extLst>
                <a:ext uri="{FF2B5EF4-FFF2-40B4-BE49-F238E27FC236}">
                  <a16:creationId xmlns:a16="http://schemas.microsoft.com/office/drawing/2014/main" id="{895AAF95-E702-617A-D976-B33FFCF5D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20800" y="168701"/>
              <a:ext cx="8275860" cy="827586"/>
            </a:xfrm>
            <a:prstGeom prst="rect">
              <a:avLst/>
            </a:prstGeom>
          </p:spPr>
        </p:pic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4E636CDD-39CA-682A-273D-D631F2E0D0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07877" y="616898"/>
              <a:ext cx="2188783" cy="379389"/>
            </a:xfrm>
            <a:prstGeom prst="rect">
              <a:avLst/>
            </a:prstGeom>
          </p:spPr>
        </p:pic>
      </p:grpSp>
      <p:pic>
        <p:nvPicPr>
          <p:cNvPr id="5" name="Immagine 4">
            <a:extLst>
              <a:ext uri="{FF2B5EF4-FFF2-40B4-BE49-F238E27FC236}">
                <a16:creationId xmlns:a16="http://schemas.microsoft.com/office/drawing/2014/main" id="{A9949D9F-0793-8AF7-717A-D2791B8F39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971" y="6463371"/>
            <a:ext cx="4198501" cy="22592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1A479D89-C59D-B426-5C09-6B1B72E4861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420" r="3545"/>
          <a:stretch>
            <a:fillRect/>
          </a:stretch>
        </p:blipFill>
        <p:spPr>
          <a:xfrm>
            <a:off x="1196452" y="635112"/>
            <a:ext cx="9994711" cy="5796379"/>
          </a:xfrm>
          <a:prstGeom prst="rect">
            <a:avLst/>
          </a:prstGeom>
        </p:spPr>
      </p:pic>
      <p:pic>
        <p:nvPicPr>
          <p:cNvPr id="8" name="Immagine 7" descr="Immagine che contiene testo, schermata, Carattere, design&#10;&#10;Il contenuto generato dall'IA potrebbe non essere corretto.">
            <a:extLst>
              <a:ext uri="{FF2B5EF4-FFF2-40B4-BE49-F238E27FC236}">
                <a16:creationId xmlns:a16="http://schemas.microsoft.com/office/drawing/2014/main" id="{609E5B1B-DFBB-BE1D-C5F7-2F39D3D377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59403" y="107351"/>
            <a:ext cx="825226" cy="105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3111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EBC314-F6A4-3A90-DB81-2D701DAF0F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>
            <a:extLst>
              <a:ext uri="{FF2B5EF4-FFF2-40B4-BE49-F238E27FC236}">
                <a16:creationId xmlns:a16="http://schemas.microsoft.com/office/drawing/2014/main" id="{CAA94305-64E3-969A-1349-38A9242A84B3}"/>
              </a:ext>
            </a:extLst>
          </p:cNvPr>
          <p:cNvGrpSpPr/>
          <p:nvPr/>
        </p:nvGrpSpPr>
        <p:grpSpPr>
          <a:xfrm>
            <a:off x="92689" y="2095477"/>
            <a:ext cx="6157986" cy="2954194"/>
            <a:chOff x="92689" y="2095477"/>
            <a:chExt cx="6157986" cy="2954194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C89E9A91-CD74-11A7-AC9E-0F1B62D60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689" y="3340766"/>
              <a:ext cx="6157986" cy="1708905"/>
            </a:xfrm>
            <a:prstGeom prst="rect">
              <a:avLst/>
            </a:prstGeom>
          </p:spPr>
        </p:pic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C2E927F3-82E2-AD6F-8C80-C87D38CD83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689" y="2095477"/>
              <a:ext cx="6157986" cy="1272585"/>
            </a:xfrm>
            <a:prstGeom prst="rect">
              <a:avLst/>
            </a:prstGeom>
          </p:spPr>
        </p:pic>
      </p:grpSp>
      <p:pic>
        <p:nvPicPr>
          <p:cNvPr id="10" name="Immagine 9">
            <a:extLst>
              <a:ext uri="{FF2B5EF4-FFF2-40B4-BE49-F238E27FC236}">
                <a16:creationId xmlns:a16="http://schemas.microsoft.com/office/drawing/2014/main" id="{68A87434-B934-A257-0377-839FAA30E5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2836" y="168322"/>
            <a:ext cx="4766950" cy="602141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5A788997-2218-EC1B-3A47-BF752C61E1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89" y="5792153"/>
            <a:ext cx="4274595" cy="372131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AC3752BE-3EB6-5B47-70B3-ADED1242D5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89" y="1216927"/>
            <a:ext cx="4030639" cy="460019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875D3240-6F86-C8E5-C7CE-481C0F3D12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0592" y="27296"/>
            <a:ext cx="6003311" cy="680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975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F5E5BB-1B35-0816-63CA-B044018051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59E6BED6-3647-3385-19DD-BC2323A522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836" y="168322"/>
            <a:ext cx="4766950" cy="602141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DFE0869B-F542-4A91-40AE-72A168E2C9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5377" y="5832237"/>
            <a:ext cx="4371576" cy="391141"/>
          </a:xfrm>
          <a:prstGeom prst="rect">
            <a:avLst/>
          </a:prstGeom>
        </p:spPr>
      </p:pic>
      <p:pic>
        <p:nvPicPr>
          <p:cNvPr id="1028" name="Picture 4" descr="European Journal of Clinical Investigation - Wiley Online Library">
            <a:extLst>
              <a:ext uri="{FF2B5EF4-FFF2-40B4-BE49-F238E27FC236}">
                <a16:creationId xmlns:a16="http://schemas.microsoft.com/office/drawing/2014/main" id="{FDFC4BC9-FD63-635A-16E8-63AFD8CE9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9164" y="73903"/>
            <a:ext cx="855259" cy="112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F79B0CDC-FE7F-B6B5-A70E-F557077EAC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2740" y="239382"/>
            <a:ext cx="4030639" cy="460019"/>
          </a:xfrm>
          <a:prstGeom prst="rect">
            <a:avLst/>
          </a:prstGeom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0B8C4661-D293-A2A7-F2BF-C351022E1B20}"/>
              </a:ext>
            </a:extLst>
          </p:cNvPr>
          <p:cNvGrpSpPr/>
          <p:nvPr/>
        </p:nvGrpSpPr>
        <p:grpSpPr>
          <a:xfrm>
            <a:off x="211825" y="1500708"/>
            <a:ext cx="6766825" cy="3530221"/>
            <a:chOff x="111646" y="1219200"/>
            <a:chExt cx="6766825" cy="3898708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B2CE9DCC-72E5-0CA4-2DC4-B4460A9B3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1646" y="1219200"/>
              <a:ext cx="6766825" cy="1650368"/>
            </a:xfrm>
            <a:prstGeom prst="rect">
              <a:avLst/>
            </a:prstGeom>
          </p:spPr>
        </p:pic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D7DD8478-BC3F-2ECC-2B1C-30CB409FF5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t="4724"/>
            <a:stretch>
              <a:fillRect/>
            </a:stretch>
          </p:blipFill>
          <p:spPr>
            <a:xfrm>
              <a:off x="111646" y="2733088"/>
              <a:ext cx="6766825" cy="2384820"/>
            </a:xfrm>
            <a:prstGeom prst="rect">
              <a:avLst/>
            </a:prstGeom>
          </p:spPr>
        </p:pic>
      </p:grpSp>
      <p:grpSp>
        <p:nvGrpSpPr>
          <p:cNvPr id="13" name="Group 9">
            <a:extLst>
              <a:ext uri="{FF2B5EF4-FFF2-40B4-BE49-F238E27FC236}">
                <a16:creationId xmlns:a16="http://schemas.microsoft.com/office/drawing/2014/main" id="{CD1ED04D-91AE-79C1-B5E9-575159EBA077}"/>
              </a:ext>
            </a:extLst>
          </p:cNvPr>
          <p:cNvGrpSpPr/>
          <p:nvPr/>
        </p:nvGrpSpPr>
        <p:grpSpPr>
          <a:xfrm>
            <a:off x="7328848" y="1097183"/>
            <a:ext cx="3343702" cy="4457455"/>
            <a:chOff x="0" y="0"/>
            <a:chExt cx="883357" cy="1395705"/>
          </a:xfrm>
        </p:grpSpPr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608B2646-F11E-B6F7-A3F2-CD733F965187}"/>
                </a:ext>
              </a:extLst>
            </p:cNvPr>
            <p:cNvSpPr/>
            <p:nvPr/>
          </p:nvSpPr>
          <p:spPr>
            <a:xfrm>
              <a:off x="0" y="0"/>
              <a:ext cx="883357" cy="1395705"/>
            </a:xfrm>
            <a:custGeom>
              <a:avLst/>
              <a:gdLst/>
              <a:ahLst/>
              <a:cxnLst/>
              <a:rect l="l" t="t" r="r" b="b"/>
              <a:pathLst>
                <a:path w="883357" h="1395705">
                  <a:moveTo>
                    <a:pt x="0" y="0"/>
                  </a:moveTo>
                  <a:lnTo>
                    <a:pt x="883357" y="0"/>
                  </a:lnTo>
                  <a:lnTo>
                    <a:pt x="883357" y="1395705"/>
                  </a:lnTo>
                  <a:lnTo>
                    <a:pt x="0" y="1395705"/>
                  </a:lnTo>
                  <a:close/>
                </a:path>
              </a:pathLst>
            </a:custGeom>
            <a:blipFill>
              <a:blip r:embed="rId8"/>
              <a:stretch>
                <a:fillRect l="-3226" r="-3226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8356221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97922D-A1E6-C6F0-6BAA-08308C7653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E3031F89-F863-AC49-04FD-0E4C9E1C8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836" y="168322"/>
            <a:ext cx="4766950" cy="602141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3CE7D47F-0F1A-C117-1652-6062E24CF3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5377" y="5832237"/>
            <a:ext cx="4371576" cy="391141"/>
          </a:xfrm>
          <a:prstGeom prst="rect">
            <a:avLst/>
          </a:prstGeom>
        </p:spPr>
      </p:pic>
      <p:pic>
        <p:nvPicPr>
          <p:cNvPr id="1028" name="Picture 4" descr="European Journal of Clinical Investigation - Wiley Online Library">
            <a:extLst>
              <a:ext uri="{FF2B5EF4-FFF2-40B4-BE49-F238E27FC236}">
                <a16:creationId xmlns:a16="http://schemas.microsoft.com/office/drawing/2014/main" id="{18D993A5-6FE8-B621-68E4-7C0422DEC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9164" y="73903"/>
            <a:ext cx="855259" cy="112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D2640DCC-0F33-F450-8C3B-CCF3EE04A4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2740" y="239382"/>
            <a:ext cx="4030639" cy="460019"/>
          </a:xfrm>
          <a:prstGeom prst="rect">
            <a:avLst/>
          </a:prstGeom>
        </p:spPr>
      </p:pic>
      <p:grpSp>
        <p:nvGrpSpPr>
          <p:cNvPr id="17" name="Gruppo 16">
            <a:extLst>
              <a:ext uri="{FF2B5EF4-FFF2-40B4-BE49-F238E27FC236}">
                <a16:creationId xmlns:a16="http://schemas.microsoft.com/office/drawing/2014/main" id="{99B336B4-19D2-3CAC-7ED5-041158B0AC81}"/>
              </a:ext>
            </a:extLst>
          </p:cNvPr>
          <p:cNvGrpSpPr/>
          <p:nvPr/>
        </p:nvGrpSpPr>
        <p:grpSpPr>
          <a:xfrm>
            <a:off x="235423" y="1249931"/>
            <a:ext cx="5997054" cy="4345651"/>
            <a:chOff x="98946" y="1249931"/>
            <a:chExt cx="5997054" cy="4345651"/>
          </a:xfrm>
        </p:grpSpPr>
        <p:grpSp>
          <p:nvGrpSpPr>
            <p:cNvPr id="7" name="Gruppo 6">
              <a:extLst>
                <a:ext uri="{FF2B5EF4-FFF2-40B4-BE49-F238E27FC236}">
                  <a16:creationId xmlns:a16="http://schemas.microsoft.com/office/drawing/2014/main" id="{656D2572-D4FD-4D9F-09C9-895EC693A696}"/>
                </a:ext>
              </a:extLst>
            </p:cNvPr>
            <p:cNvGrpSpPr/>
            <p:nvPr/>
          </p:nvGrpSpPr>
          <p:grpSpPr>
            <a:xfrm>
              <a:off x="98946" y="1249931"/>
              <a:ext cx="5997054" cy="4345651"/>
              <a:chOff x="4343400" y="2832100"/>
              <a:chExt cx="3454400" cy="2671892"/>
            </a:xfrm>
          </p:grpSpPr>
          <p:pic>
            <p:nvPicPr>
              <p:cNvPr id="4" name="Immagine 3">
                <a:extLst>
                  <a:ext uri="{FF2B5EF4-FFF2-40B4-BE49-F238E27FC236}">
                    <a16:creationId xmlns:a16="http://schemas.microsoft.com/office/drawing/2014/main" id="{51A3A892-3765-6E47-401A-544EF2D978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r="1449"/>
              <a:stretch>
                <a:fillRect/>
              </a:stretch>
            </p:blipFill>
            <p:spPr>
              <a:xfrm>
                <a:off x="4343400" y="2832100"/>
                <a:ext cx="3454400" cy="1193800"/>
              </a:xfrm>
              <a:prstGeom prst="rect">
                <a:avLst/>
              </a:prstGeom>
            </p:spPr>
          </p:pic>
          <p:pic>
            <p:nvPicPr>
              <p:cNvPr id="5" name="Immagine 4">
                <a:extLst>
                  <a:ext uri="{FF2B5EF4-FFF2-40B4-BE49-F238E27FC236}">
                    <a16:creationId xmlns:a16="http://schemas.microsoft.com/office/drawing/2014/main" id="{33A9203E-290B-0FA3-93B4-B5D88F199F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343400" y="4025900"/>
                <a:ext cx="3454400" cy="812800"/>
              </a:xfrm>
              <a:prstGeom prst="rect">
                <a:avLst/>
              </a:prstGeom>
            </p:spPr>
          </p:pic>
          <p:pic>
            <p:nvPicPr>
              <p:cNvPr id="6" name="Immagine 5">
                <a:extLst>
                  <a:ext uri="{FF2B5EF4-FFF2-40B4-BE49-F238E27FC236}">
                    <a16:creationId xmlns:a16="http://schemas.microsoft.com/office/drawing/2014/main" id="{D8EA3704-B866-80EA-D3B4-1A8FA9FF37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343400" y="4838700"/>
                <a:ext cx="3454400" cy="665292"/>
              </a:xfrm>
              <a:prstGeom prst="rect">
                <a:avLst/>
              </a:prstGeom>
            </p:spPr>
          </p:pic>
        </p:grpSp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C29A44D2-34A7-D41B-9926-EE6461789221}"/>
                </a:ext>
              </a:extLst>
            </p:cNvPr>
            <p:cNvSpPr/>
            <p:nvPr/>
          </p:nvSpPr>
          <p:spPr>
            <a:xfrm>
              <a:off x="1146412" y="2879678"/>
              <a:ext cx="777922" cy="311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37D07E6D-56D3-0639-9961-F6284AC2B6ED}"/>
                </a:ext>
              </a:extLst>
            </p:cNvPr>
            <p:cNvSpPr/>
            <p:nvPr/>
          </p:nvSpPr>
          <p:spPr>
            <a:xfrm>
              <a:off x="4369557" y="4201642"/>
              <a:ext cx="1621809" cy="311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8" name="Group 19">
            <a:extLst>
              <a:ext uri="{FF2B5EF4-FFF2-40B4-BE49-F238E27FC236}">
                <a16:creationId xmlns:a16="http://schemas.microsoft.com/office/drawing/2014/main" id="{76C6864D-2E3D-58DD-C0EB-11051644D371}"/>
              </a:ext>
            </a:extLst>
          </p:cNvPr>
          <p:cNvGrpSpPr/>
          <p:nvPr/>
        </p:nvGrpSpPr>
        <p:grpSpPr>
          <a:xfrm>
            <a:off x="6941424" y="1266006"/>
            <a:ext cx="4395411" cy="4329576"/>
            <a:chOff x="0" y="0"/>
            <a:chExt cx="812800" cy="812800"/>
          </a:xfrm>
        </p:grpSpPr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5F1751EA-FDD3-AABB-8AD8-BB79A448E06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9398227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0FDDB2-83E6-49B0-2377-543354F160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B1EF6BA7-A2F8-E6A7-01BC-8E6F4ED9F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836" y="168322"/>
            <a:ext cx="4766950" cy="602141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0029BCF5-435D-4B1E-3635-C644C41E87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5377" y="5832237"/>
            <a:ext cx="4371576" cy="391141"/>
          </a:xfrm>
          <a:prstGeom prst="rect">
            <a:avLst/>
          </a:prstGeom>
        </p:spPr>
      </p:pic>
      <p:pic>
        <p:nvPicPr>
          <p:cNvPr id="1028" name="Picture 4" descr="European Journal of Clinical Investigation - Wiley Online Library">
            <a:extLst>
              <a:ext uri="{FF2B5EF4-FFF2-40B4-BE49-F238E27FC236}">
                <a16:creationId xmlns:a16="http://schemas.microsoft.com/office/drawing/2014/main" id="{0A29F817-318F-0C7B-18E4-77279EBD7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9164" y="73903"/>
            <a:ext cx="855259" cy="112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604BD258-86BA-4FA0-7BD6-340C560274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2740" y="239382"/>
            <a:ext cx="4030639" cy="460019"/>
          </a:xfrm>
          <a:prstGeom prst="rect">
            <a:avLst/>
          </a:prstGeom>
        </p:spPr>
      </p:pic>
      <p:grpSp>
        <p:nvGrpSpPr>
          <p:cNvPr id="20" name="Gruppo 19">
            <a:extLst>
              <a:ext uri="{FF2B5EF4-FFF2-40B4-BE49-F238E27FC236}">
                <a16:creationId xmlns:a16="http://schemas.microsoft.com/office/drawing/2014/main" id="{157C185D-4286-0567-9A3C-2AD154D424DD}"/>
              </a:ext>
            </a:extLst>
          </p:cNvPr>
          <p:cNvGrpSpPr/>
          <p:nvPr/>
        </p:nvGrpSpPr>
        <p:grpSpPr>
          <a:xfrm>
            <a:off x="187277" y="1434875"/>
            <a:ext cx="6595659" cy="3969638"/>
            <a:chOff x="187277" y="1434875"/>
            <a:chExt cx="6595659" cy="3969638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81CD3FF4-24E9-D953-F39A-674AC252F4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7277" y="4380110"/>
              <a:ext cx="6595659" cy="1024403"/>
            </a:xfrm>
            <a:prstGeom prst="rect">
              <a:avLst/>
            </a:prstGeom>
          </p:spPr>
        </p:pic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F2665D31-786C-2DC7-7E71-C0DFE898A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7277" y="3732366"/>
              <a:ext cx="6595659" cy="696632"/>
            </a:xfrm>
            <a:prstGeom prst="rect">
              <a:avLst/>
            </a:prstGeom>
          </p:spPr>
        </p:pic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025CD9FA-FDAF-2BFE-3975-2BDF441E413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7277" y="1434875"/>
              <a:ext cx="6595659" cy="2338435"/>
            </a:xfrm>
            <a:prstGeom prst="rect">
              <a:avLst/>
            </a:prstGeom>
          </p:spPr>
        </p:pic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FE429B04-1686-C533-EAB9-B5896F462504}"/>
                </a:ext>
              </a:extLst>
            </p:cNvPr>
            <p:cNvSpPr/>
            <p:nvPr/>
          </p:nvSpPr>
          <p:spPr>
            <a:xfrm>
              <a:off x="5268036" y="4067033"/>
              <a:ext cx="1514900" cy="3130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9A8EA76F-68EA-168B-B8C2-B62767C1DBF3}"/>
                </a:ext>
              </a:extLst>
            </p:cNvPr>
            <p:cNvSpPr/>
            <p:nvPr/>
          </p:nvSpPr>
          <p:spPr>
            <a:xfrm>
              <a:off x="2090382" y="5035798"/>
              <a:ext cx="4692554" cy="3687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2" name="Freeform 26">
            <a:extLst>
              <a:ext uri="{FF2B5EF4-FFF2-40B4-BE49-F238E27FC236}">
                <a16:creationId xmlns:a16="http://schemas.microsoft.com/office/drawing/2014/main" id="{65CB8EB1-51EB-4E3E-14C0-F552D881087C}"/>
              </a:ext>
            </a:extLst>
          </p:cNvPr>
          <p:cNvSpPr/>
          <p:nvPr/>
        </p:nvSpPr>
        <p:spPr>
          <a:xfrm>
            <a:off x="7309608" y="1434875"/>
            <a:ext cx="4159061" cy="3969638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0" y="0"/>
                </a:moveTo>
                <a:lnTo>
                  <a:pt x="812800" y="0"/>
                </a:lnTo>
                <a:lnTo>
                  <a:pt x="812800" y="812800"/>
                </a:lnTo>
                <a:lnTo>
                  <a:pt x="0" y="81280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28482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E04F42-FBF0-73B5-E90A-E2B9058E89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7C856B5F-E94C-AC5E-EAE5-FB93F4BE90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77" t="5619" r="3014" b="1843"/>
          <a:stretch>
            <a:fillRect/>
          </a:stretch>
        </p:blipFill>
        <p:spPr>
          <a:xfrm>
            <a:off x="586854" y="1150170"/>
            <a:ext cx="11395881" cy="550993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B1E6D56-10C2-4B1A-6530-E40CCE219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2806" y="6368955"/>
            <a:ext cx="6089929" cy="29115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64281BA-07F5-E4CE-2CFD-1A326A1191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3887" y="96008"/>
            <a:ext cx="7478899" cy="941222"/>
          </a:xfrm>
          <a:prstGeom prst="rect">
            <a:avLst/>
          </a:prstGeom>
        </p:spPr>
      </p:pic>
      <p:pic>
        <p:nvPicPr>
          <p:cNvPr id="15" name="Immagine 14" descr="Immagine che contiene testo, barriera corallina, schermata, modello&#10;&#10;Il contenuto generato dall'IA potrebbe non essere corretto.">
            <a:extLst>
              <a:ext uri="{FF2B5EF4-FFF2-40B4-BE49-F238E27FC236}">
                <a16:creationId xmlns:a16="http://schemas.microsoft.com/office/drawing/2014/main" id="{BBC299DB-88AE-3CDC-FAA5-E5E1212561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38113" y="96008"/>
            <a:ext cx="921034" cy="1219016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AED815F1-2649-C0EC-8DCA-39566C490D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0086" y="1610593"/>
            <a:ext cx="3045060" cy="48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5574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5099D30-316D-2A24-6397-405F3D258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252" y="111551"/>
            <a:ext cx="5379525" cy="98026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8E068F4C-04E1-7906-0ED7-FF184B4BD8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5777" y="210495"/>
            <a:ext cx="4283908" cy="35247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0647591-749F-C81D-525F-EDEA7F2B9E4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41" t="1715" r="2980" b="53688"/>
          <a:stretch>
            <a:fillRect/>
          </a:stretch>
        </p:blipFill>
        <p:spPr>
          <a:xfrm>
            <a:off x="485352" y="1578592"/>
            <a:ext cx="5804849" cy="471644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9B005C9-D79B-0492-9DEA-B19D0DE1035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70" t="46802" r="3151" b="1741"/>
          <a:stretch>
            <a:fillRect/>
          </a:stretch>
        </p:blipFill>
        <p:spPr>
          <a:xfrm>
            <a:off x="6566594" y="1578593"/>
            <a:ext cx="5030871" cy="471643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F0003AB-3437-A68B-B774-47358B8524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5776" y="579980"/>
            <a:ext cx="4283907" cy="339771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34A9D0C7-0921-8517-D87A-1BA90BB34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9684" y="111551"/>
            <a:ext cx="929585" cy="1313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38566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56AF56-05A5-6693-637D-87AF705551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029F4B3-09B8-0EAA-8264-54D33A8FE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252" y="111551"/>
            <a:ext cx="5379525" cy="98026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8CF8B011-E5FF-3BDF-A193-8BF6F33DC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399" y="1268576"/>
            <a:ext cx="5379524" cy="510904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A115B3F-0340-97B2-9A03-BEAF88D977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5777" y="210495"/>
            <a:ext cx="4283908" cy="35247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6DB98AE-9F54-AD41-D353-0B24861FF9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5776" y="566332"/>
            <a:ext cx="4283907" cy="339771"/>
          </a:xfrm>
          <a:prstGeom prst="rect">
            <a:avLst/>
          </a:prstGeom>
        </p:spPr>
      </p:pic>
      <p:sp>
        <p:nvSpPr>
          <p:cNvPr id="10" name="Freeform 26">
            <a:extLst>
              <a:ext uri="{FF2B5EF4-FFF2-40B4-BE49-F238E27FC236}">
                <a16:creationId xmlns:a16="http://schemas.microsoft.com/office/drawing/2014/main" id="{2CFE242B-C93E-F635-870F-660286471B99}"/>
              </a:ext>
            </a:extLst>
          </p:cNvPr>
          <p:cNvSpPr/>
          <p:nvPr/>
        </p:nvSpPr>
        <p:spPr>
          <a:xfrm>
            <a:off x="6096000" y="1268576"/>
            <a:ext cx="5659601" cy="5109045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0" y="0"/>
                </a:moveTo>
                <a:lnTo>
                  <a:pt x="812800" y="0"/>
                </a:lnTo>
                <a:lnTo>
                  <a:pt x="812800" y="812800"/>
                </a:lnTo>
                <a:lnTo>
                  <a:pt x="0" y="81280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182A912E-4D59-1B6D-794E-472CAF808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9682" y="111551"/>
            <a:ext cx="929587" cy="1313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02352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0EAB3F-98E4-DAAF-BB14-C2F82F3200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77A26044-60E5-7856-998A-594A3FA2C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7964" y="6027761"/>
            <a:ext cx="6089929" cy="29115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226CD42-D59E-4C3F-BD61-E453C35021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3887" y="96008"/>
            <a:ext cx="7478899" cy="941222"/>
          </a:xfrm>
          <a:prstGeom prst="rect">
            <a:avLst/>
          </a:prstGeom>
        </p:spPr>
      </p:pic>
      <p:pic>
        <p:nvPicPr>
          <p:cNvPr id="15" name="Immagine 14" descr="Immagine che contiene testo, barriera corallina, schermata, modello&#10;&#10;Il contenuto generato dall'IA potrebbe non essere corretto.">
            <a:extLst>
              <a:ext uri="{FF2B5EF4-FFF2-40B4-BE49-F238E27FC236}">
                <a16:creationId xmlns:a16="http://schemas.microsoft.com/office/drawing/2014/main" id="{DCA322AD-512F-2793-1010-F6D0AC70B1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5409" y="96008"/>
            <a:ext cx="921034" cy="1219016"/>
          </a:xfrm>
          <a:prstGeom prst="rect">
            <a:avLst/>
          </a:prstGeom>
        </p:spPr>
      </p:pic>
      <p:grpSp>
        <p:nvGrpSpPr>
          <p:cNvPr id="10" name="Gruppo 9">
            <a:extLst>
              <a:ext uri="{FF2B5EF4-FFF2-40B4-BE49-F238E27FC236}">
                <a16:creationId xmlns:a16="http://schemas.microsoft.com/office/drawing/2014/main" id="{B77C9EAE-8FBB-5864-7D29-B3C0070B3A6D}"/>
              </a:ext>
            </a:extLst>
          </p:cNvPr>
          <p:cNvGrpSpPr/>
          <p:nvPr/>
        </p:nvGrpSpPr>
        <p:grpSpPr>
          <a:xfrm>
            <a:off x="68017" y="1206833"/>
            <a:ext cx="6851398" cy="4238624"/>
            <a:chOff x="171165" y="1315023"/>
            <a:chExt cx="6089928" cy="3789239"/>
          </a:xfrm>
        </p:grpSpPr>
        <p:grpSp>
          <p:nvGrpSpPr>
            <p:cNvPr id="4" name="Gruppo 3">
              <a:extLst>
                <a:ext uri="{FF2B5EF4-FFF2-40B4-BE49-F238E27FC236}">
                  <a16:creationId xmlns:a16="http://schemas.microsoft.com/office/drawing/2014/main" id="{4507EB7C-A256-16CE-0CF7-CF43D76079BD}"/>
                </a:ext>
              </a:extLst>
            </p:cNvPr>
            <p:cNvGrpSpPr/>
            <p:nvPr/>
          </p:nvGrpSpPr>
          <p:grpSpPr>
            <a:xfrm>
              <a:off x="171165" y="1315023"/>
              <a:ext cx="6089928" cy="3789239"/>
              <a:chOff x="171165" y="1315024"/>
              <a:chExt cx="2514600" cy="1409700"/>
            </a:xfrm>
          </p:grpSpPr>
          <p:pic>
            <p:nvPicPr>
              <p:cNvPr id="2" name="Immagine 1">
                <a:extLst>
                  <a:ext uri="{FF2B5EF4-FFF2-40B4-BE49-F238E27FC236}">
                    <a16:creationId xmlns:a16="http://schemas.microsoft.com/office/drawing/2014/main" id="{9A9113A1-8048-9C83-C3A2-7F2DC7E84F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1165" y="1315024"/>
                <a:ext cx="2514600" cy="787400"/>
              </a:xfrm>
              <a:prstGeom prst="rect">
                <a:avLst/>
              </a:prstGeom>
            </p:spPr>
          </p:pic>
          <p:pic>
            <p:nvPicPr>
              <p:cNvPr id="3" name="Immagine 2">
                <a:extLst>
                  <a:ext uri="{FF2B5EF4-FFF2-40B4-BE49-F238E27FC236}">
                    <a16:creationId xmlns:a16="http://schemas.microsoft.com/office/drawing/2014/main" id="{F4AA777B-140A-BE7A-64B6-FD5B213EFB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3865" y="2102424"/>
                <a:ext cx="2501900" cy="622300"/>
              </a:xfrm>
              <a:prstGeom prst="rect">
                <a:avLst/>
              </a:prstGeom>
            </p:spPr>
          </p:pic>
        </p:grpSp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B7396809-34FB-25AD-7103-19DF4D472450}"/>
                </a:ext>
              </a:extLst>
            </p:cNvPr>
            <p:cNvSpPr/>
            <p:nvPr/>
          </p:nvSpPr>
          <p:spPr>
            <a:xfrm>
              <a:off x="201922" y="3429000"/>
              <a:ext cx="576000" cy="3241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ED7A0B2F-9DB9-9F53-24E0-15CAB5494BE1}"/>
                </a:ext>
              </a:extLst>
            </p:cNvPr>
            <p:cNvSpPr/>
            <p:nvPr/>
          </p:nvSpPr>
          <p:spPr>
            <a:xfrm>
              <a:off x="3534249" y="4817660"/>
              <a:ext cx="2726843" cy="2866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2" name="Freeform 10">
            <a:extLst>
              <a:ext uri="{FF2B5EF4-FFF2-40B4-BE49-F238E27FC236}">
                <a16:creationId xmlns:a16="http://schemas.microsoft.com/office/drawing/2014/main" id="{0CC31BDA-DACA-BA76-C8C2-7D1ABB51EA3A}"/>
              </a:ext>
            </a:extLst>
          </p:cNvPr>
          <p:cNvSpPr/>
          <p:nvPr/>
        </p:nvSpPr>
        <p:spPr>
          <a:xfrm>
            <a:off x="7059398" y="1206833"/>
            <a:ext cx="3763277" cy="4238624"/>
          </a:xfrm>
          <a:custGeom>
            <a:avLst/>
            <a:gdLst/>
            <a:ahLst/>
            <a:cxnLst/>
            <a:rect l="l" t="t" r="r" b="b"/>
            <a:pathLst>
              <a:path w="500029" h="633047">
                <a:moveTo>
                  <a:pt x="0" y="0"/>
                </a:moveTo>
                <a:lnTo>
                  <a:pt x="500029" y="0"/>
                </a:lnTo>
                <a:lnTo>
                  <a:pt x="500029" y="633047"/>
                </a:lnTo>
                <a:lnTo>
                  <a:pt x="0" y="633047"/>
                </a:lnTo>
                <a:close/>
              </a:path>
            </a:pathLst>
          </a:custGeom>
          <a:blipFill>
            <a:blip r:embed="rId7"/>
            <a:stretch>
              <a:fillRect l="-1194" r="-1194"/>
            </a:stretch>
          </a:blipFill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52814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56F615DE-0B15-A082-B2AF-B3666D560052}"/>
              </a:ext>
            </a:extLst>
          </p:cNvPr>
          <p:cNvSpPr txBox="1"/>
          <p:nvPr/>
        </p:nvSpPr>
        <p:spPr>
          <a:xfrm>
            <a:off x="255814" y="364232"/>
            <a:ext cx="11016531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2200" dirty="0">
                <a:latin typeface="Arial" panose="020B0604020202020204" pitchFamily="34" charset="0"/>
                <a:cs typeface="Arial" panose="020B0604020202020204" pitchFamily="34" charset="0"/>
              </a:rPr>
              <a:t>Il sottoscritto (Roberto Trevisan) </a:t>
            </a:r>
          </a:p>
          <a:p>
            <a:pPr algn="ctr"/>
            <a:r>
              <a:rPr lang="it-IT" sz="2200" dirty="0">
                <a:latin typeface="Arial" panose="020B0604020202020204" pitchFamily="34" charset="0"/>
                <a:cs typeface="Arial" panose="020B0604020202020204" pitchFamily="34" charset="0"/>
              </a:rPr>
              <a:t>DICHIARA</a:t>
            </a:r>
          </a:p>
          <a:p>
            <a:pPr algn="ctr"/>
            <a:r>
              <a:rPr lang="it-IT" sz="2200" dirty="0">
                <a:latin typeface="Arial" panose="020B0604020202020204" pitchFamily="34" charset="0"/>
                <a:cs typeface="Arial" panose="020B0604020202020204" pitchFamily="34" charset="0"/>
              </a:rPr>
              <a:t>Che nell’ultimo biennio ha avuto i seguenti rapporti anche di finanziamento con soggetti portatori di interessi commerciali in campo sanitario:</a:t>
            </a:r>
          </a:p>
          <a:p>
            <a:endParaRPr lang="it-IT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Tipo di Rapporto Economico 		Azienda</a:t>
            </a:r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Attività di Relatore			Chiesi, Menarini, AstraZeneca, GSK,</a:t>
            </a:r>
            <a:r>
              <a:rPr lang="it-IT" sz="2400" dirty="0"/>
              <a:t> 						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Guidotti,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Lusofarmaco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Vivisol</a:t>
            </a:r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Attività di Consulenza 			Chiesi, AstraZeneca, GSK, Eli Lilly, 						Sanofi</a:t>
            </a:r>
          </a:p>
          <a:p>
            <a:pPr algn="ctr"/>
            <a:endParaRPr lang="it-IT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694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514181-301A-1B8B-84E9-FE19042830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92EFC17E-3BB0-4560-AAFE-C1AB67ADEB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7964" y="6027761"/>
            <a:ext cx="6089929" cy="29115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03D1DE8-A001-D85A-7A31-1621C97479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3887" y="96008"/>
            <a:ext cx="7478899" cy="941222"/>
          </a:xfrm>
          <a:prstGeom prst="rect">
            <a:avLst/>
          </a:prstGeom>
        </p:spPr>
      </p:pic>
      <p:pic>
        <p:nvPicPr>
          <p:cNvPr id="15" name="Immagine 14" descr="Immagine che contiene testo, barriera corallina, schermata, modello&#10;&#10;Il contenuto generato dall'IA potrebbe non essere corretto.">
            <a:extLst>
              <a:ext uri="{FF2B5EF4-FFF2-40B4-BE49-F238E27FC236}">
                <a16:creationId xmlns:a16="http://schemas.microsoft.com/office/drawing/2014/main" id="{CCDA2A51-D283-9643-0F3F-9EF7A4E6B9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8113" y="96008"/>
            <a:ext cx="921034" cy="1219016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A44E0735-B82E-B23F-48AA-1AB02A3588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419" y="1364853"/>
            <a:ext cx="3978892" cy="432488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15C3D443-5B48-CBB4-346B-80A86353E1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419" y="1797340"/>
            <a:ext cx="11847963" cy="379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7264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5D2D57-446A-7C9A-75FD-860206541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3AC5346B-B4AE-613C-EC66-8439A3A6C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7964" y="6027761"/>
            <a:ext cx="6089929" cy="29115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4546462-2304-361F-C0FC-9781F84D9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3887" y="96008"/>
            <a:ext cx="7478899" cy="941222"/>
          </a:xfrm>
          <a:prstGeom prst="rect">
            <a:avLst/>
          </a:prstGeom>
        </p:spPr>
      </p:pic>
      <p:pic>
        <p:nvPicPr>
          <p:cNvPr id="15" name="Immagine 14" descr="Immagine che contiene testo, barriera corallina, schermata, modello&#10;&#10;Il contenuto generato dall'IA potrebbe non essere corretto.">
            <a:extLst>
              <a:ext uri="{FF2B5EF4-FFF2-40B4-BE49-F238E27FC236}">
                <a16:creationId xmlns:a16="http://schemas.microsoft.com/office/drawing/2014/main" id="{63E9FEDF-A9BA-87C4-224A-8A50E067A3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2950" y="96008"/>
            <a:ext cx="921034" cy="1219016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60282D61-14A2-3815-F55A-76F98059CA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771" y="1201080"/>
            <a:ext cx="3978892" cy="432488"/>
          </a:xfrm>
          <a:prstGeom prst="rect">
            <a:avLst/>
          </a:prstGeom>
        </p:spPr>
      </p:pic>
      <p:grpSp>
        <p:nvGrpSpPr>
          <p:cNvPr id="4" name="Gruppo 3">
            <a:extLst>
              <a:ext uri="{FF2B5EF4-FFF2-40B4-BE49-F238E27FC236}">
                <a16:creationId xmlns:a16="http://schemas.microsoft.com/office/drawing/2014/main" id="{DB838894-247D-26B8-B5DD-CCBE4E410C3D}"/>
              </a:ext>
            </a:extLst>
          </p:cNvPr>
          <p:cNvGrpSpPr/>
          <p:nvPr/>
        </p:nvGrpSpPr>
        <p:grpSpPr>
          <a:xfrm>
            <a:off x="134771" y="2028060"/>
            <a:ext cx="8163068" cy="3130793"/>
            <a:chOff x="134771" y="1933896"/>
            <a:chExt cx="7742031" cy="2801878"/>
          </a:xfrm>
        </p:grpSpPr>
        <p:pic>
          <p:nvPicPr>
            <p:cNvPr id="2" name="Immagine 1">
              <a:extLst>
                <a:ext uri="{FF2B5EF4-FFF2-40B4-BE49-F238E27FC236}">
                  <a16:creationId xmlns:a16="http://schemas.microsoft.com/office/drawing/2014/main" id="{82CAD81A-827D-851C-918F-B9408EBAA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4771" y="1933896"/>
              <a:ext cx="7742031" cy="2801878"/>
            </a:xfrm>
            <a:prstGeom prst="rect">
              <a:avLst/>
            </a:prstGeom>
          </p:spPr>
        </p:pic>
        <p:sp>
          <p:nvSpPr>
            <p:cNvPr id="3" name="Rettangolo 2">
              <a:extLst>
                <a:ext uri="{FF2B5EF4-FFF2-40B4-BE49-F238E27FC236}">
                  <a16:creationId xmlns:a16="http://schemas.microsoft.com/office/drawing/2014/main" id="{050811EE-E01F-FBD5-F2CA-23FDC685D176}"/>
                </a:ext>
              </a:extLst>
            </p:cNvPr>
            <p:cNvSpPr/>
            <p:nvPr/>
          </p:nvSpPr>
          <p:spPr>
            <a:xfrm>
              <a:off x="5090615" y="4353636"/>
              <a:ext cx="2770495" cy="3684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8" name="Freeform 18">
            <a:extLst>
              <a:ext uri="{FF2B5EF4-FFF2-40B4-BE49-F238E27FC236}">
                <a16:creationId xmlns:a16="http://schemas.microsoft.com/office/drawing/2014/main" id="{A9F60D14-E914-A746-2F4A-FC69261871A1}"/>
              </a:ext>
            </a:extLst>
          </p:cNvPr>
          <p:cNvSpPr/>
          <p:nvPr/>
        </p:nvSpPr>
        <p:spPr>
          <a:xfrm>
            <a:off x="8502555" y="2041710"/>
            <a:ext cx="3231429" cy="3101891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0" y="0"/>
                </a:moveTo>
                <a:lnTo>
                  <a:pt x="812800" y="0"/>
                </a:lnTo>
                <a:lnTo>
                  <a:pt x="812800" y="812800"/>
                </a:lnTo>
                <a:lnTo>
                  <a:pt x="0" y="81280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64302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F490FA8-FB7E-4673-3C8D-3265D49B3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149" y="54592"/>
            <a:ext cx="4797851" cy="106851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C2F77594-3FAB-8521-043D-6988D0BBA7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56759"/>
            <a:ext cx="4797851" cy="548326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836884BC-8243-F841-A971-7F7DFDA66B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3536" y="6068460"/>
            <a:ext cx="4589889" cy="28660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14C260A-8539-BA1E-2D1C-4AD1B40814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9" y="588850"/>
            <a:ext cx="3105383" cy="534259"/>
          </a:xfrm>
          <a:prstGeom prst="rect">
            <a:avLst/>
          </a:prstGeom>
        </p:spPr>
      </p:pic>
      <p:grpSp>
        <p:nvGrpSpPr>
          <p:cNvPr id="9" name="Gruppo 8">
            <a:extLst>
              <a:ext uri="{FF2B5EF4-FFF2-40B4-BE49-F238E27FC236}">
                <a16:creationId xmlns:a16="http://schemas.microsoft.com/office/drawing/2014/main" id="{3C1E1EE8-CC4F-331E-B773-D1916E3587C0}"/>
              </a:ext>
            </a:extLst>
          </p:cNvPr>
          <p:cNvGrpSpPr/>
          <p:nvPr/>
        </p:nvGrpSpPr>
        <p:grpSpPr>
          <a:xfrm>
            <a:off x="245278" y="1302035"/>
            <a:ext cx="11302996" cy="4116126"/>
            <a:chOff x="245278" y="1261091"/>
            <a:chExt cx="11302996" cy="4116126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5D05A7A2-E92E-4333-7BF7-047AA1F5A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5279" y="1261091"/>
              <a:ext cx="11302995" cy="2614872"/>
            </a:xfrm>
            <a:prstGeom prst="rect">
              <a:avLst/>
            </a:prstGeom>
          </p:spPr>
        </p:pic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A236D9D7-E829-EC8B-C306-95D0E3EA7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5278" y="3875962"/>
              <a:ext cx="11302995" cy="15012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40464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C40AB3-727E-131D-3911-EA5B31D131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2435A2F-438E-0BED-7786-32B97A41C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149" y="54592"/>
            <a:ext cx="4797851" cy="106851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33A2B0DB-DEAF-94C0-D4BB-3EF8C4D68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56759"/>
            <a:ext cx="4797851" cy="54832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8A3E7E6-0A55-169C-4B07-7E023F39C3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9" y="588850"/>
            <a:ext cx="3105383" cy="53425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A60EE1D-3126-A377-92EC-AAB8F8A822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2" y="1137176"/>
            <a:ext cx="12184078" cy="573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9071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C4FC18-B406-9D58-2364-A0DAD1840C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9E52B71-B702-9341-BF4D-C1AA7FB01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149" y="54592"/>
            <a:ext cx="4797851" cy="106851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8ABA5A63-127E-1A3E-A732-3FCCB445F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56759"/>
            <a:ext cx="4797851" cy="54832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719CC07-81CD-2CB6-D1D9-1EA0D9BE46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9" y="588850"/>
            <a:ext cx="3105383" cy="53425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0848C05-3343-FD8D-2120-068B3DF2B4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37176"/>
            <a:ext cx="12192000" cy="571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1920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7A6AC0-BE8D-CB50-59ED-B04793B148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C9B77D9-6FEA-D784-6A84-2193F4299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149" y="54592"/>
            <a:ext cx="4797851" cy="106851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CF407597-B05E-9101-9379-23D50DD8D5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56759"/>
            <a:ext cx="4797851" cy="548326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8EC6AA94-9E47-1EDA-9F06-4F4BBDC84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3536" y="6068460"/>
            <a:ext cx="4589889" cy="28660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DA85422-071C-8B84-E7B2-F408FA569D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9" y="588850"/>
            <a:ext cx="3105383" cy="53425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1C633738-FDB4-35E1-FA79-14DAF47FB3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754" y="1242579"/>
            <a:ext cx="5967200" cy="4201624"/>
          </a:xfrm>
          <a:prstGeom prst="rect">
            <a:avLst/>
          </a:prstGeom>
        </p:spPr>
      </p:pic>
      <p:sp>
        <p:nvSpPr>
          <p:cNvPr id="11" name="Freeform 14">
            <a:extLst>
              <a:ext uri="{FF2B5EF4-FFF2-40B4-BE49-F238E27FC236}">
                <a16:creationId xmlns:a16="http://schemas.microsoft.com/office/drawing/2014/main" id="{FC7F6232-FCB5-A5BF-0CCC-1909B8233BD0}"/>
              </a:ext>
            </a:extLst>
          </p:cNvPr>
          <p:cNvSpPr/>
          <p:nvPr/>
        </p:nvSpPr>
        <p:spPr>
          <a:xfrm>
            <a:off x="7735487" y="1242579"/>
            <a:ext cx="3385986" cy="4201624"/>
          </a:xfrm>
          <a:custGeom>
            <a:avLst/>
            <a:gdLst/>
            <a:ahLst/>
            <a:cxnLst/>
            <a:rect l="l" t="t" r="r" b="b"/>
            <a:pathLst>
              <a:path w="812800" h="1181705">
                <a:moveTo>
                  <a:pt x="0" y="0"/>
                </a:moveTo>
                <a:lnTo>
                  <a:pt x="812800" y="0"/>
                </a:lnTo>
                <a:lnTo>
                  <a:pt x="812800" y="1181705"/>
                </a:lnTo>
                <a:lnTo>
                  <a:pt x="0" y="1181705"/>
                </a:lnTo>
                <a:close/>
              </a:path>
            </a:pathLst>
          </a:custGeom>
          <a:blipFill>
            <a:blip r:embed="rId7"/>
            <a:stretch>
              <a:fillRect t="-1044" b="-1044"/>
            </a:stretch>
          </a:blipFill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48050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3737" y="47298"/>
            <a:ext cx="1240965" cy="1683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624" y="85920"/>
            <a:ext cx="4759780" cy="2955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638" y="85920"/>
            <a:ext cx="4759780" cy="2955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123DF171-EC45-885A-4E86-ABC693A02A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1624" y="3142676"/>
            <a:ext cx="5531707" cy="1183828"/>
          </a:xfrm>
          <a:prstGeom prst="rect">
            <a:avLst/>
          </a:prstGeom>
        </p:spPr>
      </p:pic>
      <p:pic>
        <p:nvPicPr>
          <p:cNvPr id="6" name="Immagine 5" descr="Immagine che contiene testo, Sito Web, Pagina Web, software&#10;&#10;Il contenuto generato dall'IA potrebbe non essere corretto.">
            <a:extLst>
              <a:ext uri="{FF2B5EF4-FFF2-40B4-BE49-F238E27FC236}">
                <a16:creationId xmlns:a16="http://schemas.microsoft.com/office/drawing/2014/main" id="{8196D790-F5A3-BD76-2088-C14C5BCD0C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635" y="3137117"/>
            <a:ext cx="928716" cy="118382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0955F603-BFE1-181E-E15D-C88C13EC72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1624" y="4416468"/>
            <a:ext cx="7824486" cy="1134319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AE72B010-1D0C-D42B-CA49-7FF4B44585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26471" y="4416467"/>
            <a:ext cx="951045" cy="113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7149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D25F23D-2367-72DA-0E21-F80DEDBBF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657" y="74839"/>
            <a:ext cx="5625412" cy="823796"/>
          </a:xfrm>
        </p:spPr>
        <p:txBody>
          <a:bodyPr vert="horz" lIns="121920" tIns="60960" rIns="121920" bIns="60960" rtlCol="0" anchor="ctr">
            <a:normAutofit/>
          </a:bodyPr>
          <a:lstStyle/>
          <a:p>
            <a:pPr defTabSz="1219170"/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Franklin Gothic Medium" panose="020B0603020102020204" pitchFamily="34" charset="0"/>
                <a:ea typeface="+mn-ea"/>
                <a:cs typeface="Arial" panose="020B0604020202020204" pitchFamily="34" charset="0"/>
              </a:rPr>
              <a:t>DM 77: Nuova </a:t>
            </a:r>
            <a:r>
              <a:rPr lang="en-US" sz="2200" b="1" dirty="0" err="1">
                <a:solidFill>
                  <a:schemeClr val="accent1">
                    <a:lumMod val="75000"/>
                  </a:schemeClr>
                </a:solidFill>
                <a:latin typeface="Franklin Gothic Medium" panose="020B0603020102020204" pitchFamily="34" charset="0"/>
                <a:ea typeface="+mn-ea"/>
                <a:cs typeface="Arial" panose="020B0604020202020204" pitchFamily="34" charset="0"/>
              </a:rPr>
              <a:t>organizzazione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Franklin Gothic Medium" panose="020B0603020102020204" pitchFamily="34" charset="0"/>
                <a:ea typeface="+mn-ea"/>
                <a:cs typeface="Arial" panose="020B0604020202020204" pitchFamily="34" charset="0"/>
              </a:rPr>
              <a:t> sanitaria</a:t>
            </a:r>
          </a:p>
        </p:txBody>
      </p:sp>
      <p:pic>
        <p:nvPicPr>
          <p:cNvPr id="5" name="Segnaposto contenuto 4" descr="Lente d'ingrandimento che focalizza un cartello di Defibrillatore Esterno Automatico (AED)">
            <a:extLst>
              <a:ext uri="{FF2B5EF4-FFF2-40B4-BE49-F238E27FC236}">
                <a16:creationId xmlns:a16="http://schemas.microsoft.com/office/drawing/2014/main" id="{783FBCEE-30AF-4D27-BE71-C7B95A86268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5830" r="29952"/>
          <a:stretch>
            <a:fillRect/>
          </a:stretch>
        </p:blipFill>
        <p:spPr>
          <a:xfrm>
            <a:off x="7708963" y="74839"/>
            <a:ext cx="3991428" cy="4148805"/>
          </a:xfrm>
          <a:prstGeom prst="rect">
            <a:avLst/>
          </a:prstGeom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4CC52C0-1719-5728-B1BC-86579BEC4EAE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286656" y="898635"/>
            <a:ext cx="7170433" cy="4666712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90000"/>
              </a:lnSpc>
              <a:spcBef>
                <a:spcPts val="3333"/>
              </a:spcBef>
              <a:buNone/>
            </a:pPr>
            <a:r>
              <a:rPr lang="it-IT" sz="1867" b="1" dirty="0">
                <a:latin typeface="Franklin Gothic Medium" panose="020B0603020102020204" pitchFamily="34" charset="0"/>
              </a:rPr>
              <a:t>Ruolo delle Case della Comunità</a:t>
            </a:r>
          </a:p>
          <a:p>
            <a:pPr marL="0" lvl="1" indent="0">
              <a:lnSpc>
                <a:spcPct val="90000"/>
              </a:lnSpc>
              <a:buNone/>
            </a:pPr>
            <a:r>
              <a:rPr lang="it-IT" sz="1867" dirty="0">
                <a:latin typeface="Franklin Gothic Medium" panose="020B0603020102020204" pitchFamily="34" charset="0"/>
              </a:rPr>
              <a:t>Il DM 77 promuove le Case della Comunità come fulcro dell’assistenza territoriale, migliorando l’accesso alle cure vicino ai cittadini</a:t>
            </a:r>
          </a:p>
          <a:p>
            <a:pPr marL="0" indent="0">
              <a:lnSpc>
                <a:spcPct val="90000"/>
              </a:lnSpc>
              <a:spcBef>
                <a:spcPts val="3333"/>
              </a:spcBef>
              <a:buNone/>
            </a:pPr>
            <a:r>
              <a:rPr lang="it-IT" sz="1867" b="1" dirty="0">
                <a:latin typeface="Franklin Gothic Medium" panose="020B0603020102020204" pitchFamily="34" charset="0"/>
              </a:rPr>
              <a:t>Integrazione sanitaria e sociale</a:t>
            </a:r>
          </a:p>
          <a:p>
            <a:pPr marL="0" lvl="1" indent="0">
              <a:lnSpc>
                <a:spcPct val="90000"/>
              </a:lnSpc>
              <a:buNone/>
            </a:pPr>
            <a:r>
              <a:rPr lang="it-IT" sz="1867" dirty="0">
                <a:latin typeface="Franklin Gothic Medium" panose="020B0603020102020204" pitchFamily="34" charset="0"/>
              </a:rPr>
              <a:t>La nuova organizzazione favorisce un’ampia integrazione tra servizi sanitari e sociali, sostenendo una presa in carico completa della persona</a:t>
            </a:r>
          </a:p>
          <a:p>
            <a:pPr marL="0" indent="0">
              <a:lnSpc>
                <a:spcPct val="90000"/>
              </a:lnSpc>
              <a:spcBef>
                <a:spcPts val="3333"/>
              </a:spcBef>
              <a:buNone/>
            </a:pPr>
            <a:r>
              <a:rPr lang="it-IT" sz="1867" b="1" dirty="0">
                <a:latin typeface="Franklin Gothic Medium" panose="020B0603020102020204" pitchFamily="34" charset="0"/>
              </a:rPr>
              <a:t>Prevenzione e prossimità</a:t>
            </a:r>
          </a:p>
          <a:p>
            <a:pPr marL="0" lvl="1" indent="0">
              <a:lnSpc>
                <a:spcPct val="90000"/>
              </a:lnSpc>
              <a:buNone/>
            </a:pPr>
            <a:r>
              <a:rPr lang="it-IT" sz="1867" dirty="0">
                <a:latin typeface="Franklin Gothic Medium" panose="020B0603020102020204" pitchFamily="34" charset="0"/>
              </a:rPr>
              <a:t>Il DM 77 pone l’accento sulla prevenzione e sulla prossimità, rendendo i servizi più accessibili e mirati alle esigenze locali</a:t>
            </a:r>
          </a:p>
          <a:p>
            <a:pPr marL="0" indent="0">
              <a:lnSpc>
                <a:spcPct val="90000"/>
              </a:lnSpc>
              <a:spcBef>
                <a:spcPts val="3333"/>
              </a:spcBef>
              <a:buNone/>
            </a:pPr>
            <a:r>
              <a:rPr lang="it-IT" sz="1867" b="1" dirty="0">
                <a:latin typeface="Franklin Gothic Medium" panose="020B0603020102020204" pitchFamily="34" charset="0"/>
              </a:rPr>
              <a:t>Medico di medicina generale</a:t>
            </a:r>
          </a:p>
          <a:p>
            <a:pPr marL="0" lvl="1" indent="0">
              <a:lnSpc>
                <a:spcPct val="90000"/>
              </a:lnSpc>
              <a:buNone/>
            </a:pPr>
            <a:r>
              <a:rPr lang="it-IT" sz="1867" dirty="0">
                <a:latin typeface="Franklin Gothic Medium" panose="020B0603020102020204" pitchFamily="34" charset="0"/>
              </a:rPr>
              <a:t>Rafforza il ruolo del medico di medicina generale come punto di riferimento, garantendo continuità e qualità nell’assistenza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EAE8312-CB4E-AC9F-4E58-7DF908697C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8963" y="4369310"/>
            <a:ext cx="3991428" cy="119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4342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4B14CB-F44E-7727-554A-52E25C01E7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02ABA832-3168-5671-A1B7-A7160C36C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259" y="20670"/>
            <a:ext cx="2284252" cy="205582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C2BB23D-EA8D-BA9A-D2EF-652B2BB82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259" y="2212429"/>
            <a:ext cx="1823548" cy="331951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046F2E5C-CF13-AFED-B6DC-FF65E0E55B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7890" y="146794"/>
            <a:ext cx="7951369" cy="621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45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DDCC8E-E561-DD6F-02BB-E9745D9AB0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D45997D-0139-E973-D959-B97728E644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34" y="1239342"/>
            <a:ext cx="1767494" cy="159074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AD46E00-F61D-5CA3-640E-B3F155AD3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817" y="3160987"/>
            <a:ext cx="1764177" cy="3211436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D4977CAF-E1AA-D382-ED5F-CC27239E65C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566" r="2282"/>
          <a:stretch>
            <a:fillRect/>
          </a:stretch>
        </p:blipFill>
        <p:spPr>
          <a:xfrm>
            <a:off x="2067234" y="630622"/>
            <a:ext cx="9874271" cy="602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494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F623EC-49E3-C4F7-0022-565DBF6CC3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C4AA8D2F-1287-3583-332C-5FE3FA4E1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836" y="168322"/>
            <a:ext cx="6032500" cy="7620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4EA7C34-070C-8C08-EEE2-DAB417474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5336" y="5968715"/>
            <a:ext cx="4371576" cy="391141"/>
          </a:xfrm>
          <a:prstGeom prst="rect">
            <a:avLst/>
          </a:prstGeom>
        </p:spPr>
      </p:pic>
      <p:pic>
        <p:nvPicPr>
          <p:cNvPr id="1028" name="Picture 4" descr="European Journal of Clinical Investigation - Wiley Online Library">
            <a:extLst>
              <a:ext uri="{FF2B5EF4-FFF2-40B4-BE49-F238E27FC236}">
                <a16:creationId xmlns:a16="http://schemas.microsoft.com/office/drawing/2014/main" id="{72B165C5-5F77-13F0-53F8-3D75834DC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0417" y="54284"/>
            <a:ext cx="1037767" cy="1360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C598277F-F3CF-316B-74BD-144E635D40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816" y="1145084"/>
            <a:ext cx="5254388" cy="5311709"/>
          </a:xfrm>
          <a:prstGeom prst="rect">
            <a:avLst/>
          </a:prstGeom>
        </p:spPr>
      </p:pic>
      <p:grpSp>
        <p:nvGrpSpPr>
          <p:cNvPr id="17" name="Group 34">
            <a:extLst>
              <a:ext uri="{FF2B5EF4-FFF2-40B4-BE49-F238E27FC236}">
                <a16:creationId xmlns:a16="http://schemas.microsoft.com/office/drawing/2014/main" id="{289F8CC9-5A79-7C93-12C7-45E61B7AA3AE}"/>
              </a:ext>
            </a:extLst>
          </p:cNvPr>
          <p:cNvGrpSpPr/>
          <p:nvPr/>
        </p:nvGrpSpPr>
        <p:grpSpPr>
          <a:xfrm>
            <a:off x="5728717" y="2046623"/>
            <a:ext cx="6008195" cy="2805791"/>
            <a:chOff x="0" y="0"/>
            <a:chExt cx="2047923" cy="812800"/>
          </a:xfrm>
        </p:grpSpPr>
        <p:sp>
          <p:nvSpPr>
            <p:cNvPr id="18" name="Freeform 35">
              <a:extLst>
                <a:ext uri="{FF2B5EF4-FFF2-40B4-BE49-F238E27FC236}">
                  <a16:creationId xmlns:a16="http://schemas.microsoft.com/office/drawing/2014/main" id="{E3E96DAC-F6D6-2C76-5617-277EA0B2B778}"/>
                </a:ext>
              </a:extLst>
            </p:cNvPr>
            <p:cNvSpPr/>
            <p:nvPr/>
          </p:nvSpPr>
          <p:spPr>
            <a:xfrm>
              <a:off x="0" y="0"/>
              <a:ext cx="2047923" cy="812800"/>
            </a:xfrm>
            <a:custGeom>
              <a:avLst/>
              <a:gdLst/>
              <a:ahLst/>
              <a:cxnLst/>
              <a:rect l="l" t="t" r="r" b="b"/>
              <a:pathLst>
                <a:path w="2047923" h="812800">
                  <a:moveTo>
                    <a:pt x="0" y="0"/>
                  </a:moveTo>
                  <a:lnTo>
                    <a:pt x="2047923" y="0"/>
                  </a:lnTo>
                  <a:lnTo>
                    <a:pt x="2047923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6"/>
              <a:stretch>
                <a:fillRect t="-21808" b="-21808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8798965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magine 37">
            <a:extLst>
              <a:ext uri="{FF2B5EF4-FFF2-40B4-BE49-F238E27FC236}">
                <a16:creationId xmlns:a16="http://schemas.microsoft.com/office/drawing/2014/main" id="{E28488F6-0B21-3FD7-1B48-A6BFFE607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772" y="58662"/>
            <a:ext cx="10687269" cy="6583827"/>
          </a:xfrm>
          <a:prstGeom prst="rect">
            <a:avLst/>
          </a:prstGeom>
        </p:spPr>
      </p:pic>
      <p:sp>
        <p:nvSpPr>
          <p:cNvPr id="18" name="TextBox 1">
            <a:extLst>
              <a:ext uri="{FF2B5EF4-FFF2-40B4-BE49-F238E27FC236}">
                <a16:creationId xmlns:a16="http://schemas.microsoft.com/office/drawing/2014/main" id="{8DB1A2FB-9D11-25B8-0DC9-39EA1F21D850}"/>
              </a:ext>
            </a:extLst>
          </p:cNvPr>
          <p:cNvSpPr txBox="1"/>
          <p:nvPr/>
        </p:nvSpPr>
        <p:spPr>
          <a:xfrm>
            <a:off x="1292772" y="58662"/>
            <a:ext cx="2853559" cy="1044924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914104">
              <a:defRPr/>
            </a:pPr>
            <a:r>
              <a:rPr lang="it-IT" sz="2000" b="1" dirty="0">
                <a:solidFill>
                  <a:schemeClr val="bg1"/>
                </a:solidFill>
                <a:latin typeface="Franklin Gothic Medium" panose="020B0603020102020204" pitchFamily="34" charset="0"/>
                <a:cs typeface="Arial" pitchFamily="34" charset="0"/>
              </a:rPr>
              <a:t>Attività e posizionamento nella rete Ospedale-Territorio</a:t>
            </a:r>
          </a:p>
        </p:txBody>
      </p:sp>
    </p:spTree>
    <p:extLst>
      <p:ext uri="{BB962C8B-B14F-4D97-AF65-F5344CB8AC3E}">
        <p14:creationId xmlns:p14="http://schemas.microsoft.com/office/powerpoint/2010/main" val="30569827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Viso umano, persona, uomo, Barba umana&#10;&#10;Il contenuto generato dall'IA potrebbe non essere corretto.">
            <a:extLst>
              <a:ext uri="{FF2B5EF4-FFF2-40B4-BE49-F238E27FC236}">
                <a16:creationId xmlns:a16="http://schemas.microsoft.com/office/drawing/2014/main" id="{66774126-722D-E2F3-B602-1EE4CE404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916" y="272955"/>
            <a:ext cx="2679593" cy="2679593"/>
          </a:xfrm>
          <a:prstGeom prst="rect">
            <a:avLst/>
          </a:prstGeom>
        </p:spPr>
      </p:pic>
      <p:pic>
        <p:nvPicPr>
          <p:cNvPr id="4" name="Immagine 3" descr="Immagine che contiene testo, Carattere, schermata&#10;&#10;Il contenuto generato dall'IA potrebbe non essere corretto.">
            <a:extLst>
              <a:ext uri="{FF2B5EF4-FFF2-40B4-BE49-F238E27FC236}">
                <a16:creationId xmlns:a16="http://schemas.microsoft.com/office/drawing/2014/main" id="{4909A7C5-213B-96F0-EBBA-978EBAD8BD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259" y="3333465"/>
            <a:ext cx="11383080" cy="199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608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0FDCC0-AAC4-AB16-4C7A-F8961E1565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A73EF86E-E0C8-1F8B-63B9-CA18AD903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836" y="168322"/>
            <a:ext cx="6032500" cy="7620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C3B582F0-3B9F-CDE0-9DBD-59D93B948C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5377" y="5832237"/>
            <a:ext cx="4371576" cy="391141"/>
          </a:xfrm>
          <a:prstGeom prst="rect">
            <a:avLst/>
          </a:prstGeom>
        </p:spPr>
      </p:pic>
      <p:pic>
        <p:nvPicPr>
          <p:cNvPr id="1028" name="Picture 4" descr="European Journal of Clinical Investigation - Wiley Online Library">
            <a:extLst>
              <a:ext uri="{FF2B5EF4-FFF2-40B4-BE49-F238E27FC236}">
                <a16:creationId xmlns:a16="http://schemas.microsoft.com/office/drawing/2014/main" id="{1A7D134B-34C6-945B-9D16-5BA54DB77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031" y="54284"/>
            <a:ext cx="816153" cy="107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po 7">
            <a:extLst>
              <a:ext uri="{FF2B5EF4-FFF2-40B4-BE49-F238E27FC236}">
                <a16:creationId xmlns:a16="http://schemas.microsoft.com/office/drawing/2014/main" id="{0B5003C3-2ECF-3D84-03F0-7E8216263BB5}"/>
              </a:ext>
            </a:extLst>
          </p:cNvPr>
          <p:cNvGrpSpPr/>
          <p:nvPr/>
        </p:nvGrpSpPr>
        <p:grpSpPr>
          <a:xfrm>
            <a:off x="139576" y="1259278"/>
            <a:ext cx="6602418" cy="4339444"/>
            <a:chOff x="139576" y="1259278"/>
            <a:chExt cx="6602418" cy="4339444"/>
          </a:xfrm>
        </p:grpSpPr>
        <p:pic>
          <p:nvPicPr>
            <p:cNvPr id="2" name="Immagine 1">
              <a:extLst>
                <a:ext uri="{FF2B5EF4-FFF2-40B4-BE49-F238E27FC236}">
                  <a16:creationId xmlns:a16="http://schemas.microsoft.com/office/drawing/2014/main" id="{08B19197-6F29-D7EF-CEA2-C69D149B0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9576" y="1259278"/>
              <a:ext cx="3878587" cy="521589"/>
            </a:xfrm>
            <a:prstGeom prst="rect">
              <a:avLst/>
            </a:prstGeom>
          </p:spPr>
        </p:pic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365F42B8-A9F7-215A-C624-C058897D75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9576" y="1780867"/>
              <a:ext cx="6602418" cy="1646625"/>
            </a:xfrm>
            <a:prstGeom prst="rect">
              <a:avLst/>
            </a:prstGeom>
          </p:spPr>
        </p:pic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A8A7B30E-B4EE-7524-73CF-14B15B2E13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b="20978"/>
            <a:stretch>
              <a:fillRect/>
            </a:stretch>
          </p:blipFill>
          <p:spPr>
            <a:xfrm>
              <a:off x="139576" y="3427492"/>
              <a:ext cx="6602418" cy="2154442"/>
            </a:xfrm>
            <a:prstGeom prst="rect">
              <a:avLst/>
            </a:prstGeom>
          </p:spPr>
        </p:pic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D8478FEE-01F2-83EF-9920-06F865F320E8}"/>
                </a:ext>
              </a:extLst>
            </p:cNvPr>
            <p:cNvSpPr/>
            <p:nvPr/>
          </p:nvSpPr>
          <p:spPr>
            <a:xfrm>
              <a:off x="709684" y="2988860"/>
              <a:ext cx="623152" cy="3411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42D655C0-ACE9-1077-697B-311BFB95B214}"/>
                </a:ext>
              </a:extLst>
            </p:cNvPr>
            <p:cNvSpPr/>
            <p:nvPr/>
          </p:nvSpPr>
          <p:spPr>
            <a:xfrm>
              <a:off x="1640006" y="5257528"/>
              <a:ext cx="5101988" cy="3411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2" name="Group 14">
            <a:extLst>
              <a:ext uri="{FF2B5EF4-FFF2-40B4-BE49-F238E27FC236}">
                <a16:creationId xmlns:a16="http://schemas.microsoft.com/office/drawing/2014/main" id="{B395BC2B-1EEE-F435-B258-C2CA1F5C55CF}"/>
              </a:ext>
            </a:extLst>
          </p:cNvPr>
          <p:cNvGrpSpPr/>
          <p:nvPr/>
        </p:nvGrpSpPr>
        <p:grpSpPr>
          <a:xfrm>
            <a:off x="7312102" y="1805287"/>
            <a:ext cx="2708339" cy="2708339"/>
            <a:chOff x="0" y="0"/>
            <a:chExt cx="812800" cy="812800"/>
          </a:xfrm>
        </p:grpSpPr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4509E97C-4EAC-EE99-5C05-B97A4D7A0EB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366923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D10F7AE0-24A8-B986-BFC0-4120362C85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07" y="2351842"/>
            <a:ext cx="6513863" cy="2534952"/>
          </a:xfrm>
          <a:prstGeom prst="rect">
            <a:avLst/>
          </a:prstGeom>
        </p:spPr>
      </p:pic>
      <p:grpSp>
        <p:nvGrpSpPr>
          <p:cNvPr id="7" name="Group 30">
            <a:extLst>
              <a:ext uri="{FF2B5EF4-FFF2-40B4-BE49-F238E27FC236}">
                <a16:creationId xmlns:a16="http://schemas.microsoft.com/office/drawing/2014/main" id="{94C5A287-7E3D-D285-A54F-236A0EC39C3B}"/>
              </a:ext>
            </a:extLst>
          </p:cNvPr>
          <p:cNvGrpSpPr/>
          <p:nvPr/>
        </p:nvGrpSpPr>
        <p:grpSpPr>
          <a:xfrm>
            <a:off x="6781565" y="2236015"/>
            <a:ext cx="4850802" cy="2853148"/>
            <a:chOff x="0" y="0"/>
            <a:chExt cx="1706362" cy="872380"/>
          </a:xfrm>
        </p:grpSpPr>
        <p:sp>
          <p:nvSpPr>
            <p:cNvPr id="8" name="Freeform 31">
              <a:extLst>
                <a:ext uri="{FF2B5EF4-FFF2-40B4-BE49-F238E27FC236}">
                  <a16:creationId xmlns:a16="http://schemas.microsoft.com/office/drawing/2014/main" id="{238869BB-6ADC-0E14-3A32-EB6CCF26C9F6}"/>
                </a:ext>
              </a:extLst>
            </p:cNvPr>
            <p:cNvSpPr/>
            <p:nvPr/>
          </p:nvSpPr>
          <p:spPr>
            <a:xfrm>
              <a:off x="0" y="0"/>
              <a:ext cx="1706362" cy="872380"/>
            </a:xfrm>
            <a:custGeom>
              <a:avLst/>
              <a:gdLst/>
              <a:ahLst/>
              <a:cxnLst/>
              <a:rect l="l" t="t" r="r" b="b"/>
              <a:pathLst>
                <a:path w="1706362" h="872380">
                  <a:moveTo>
                    <a:pt x="0" y="0"/>
                  </a:moveTo>
                  <a:lnTo>
                    <a:pt x="1706362" y="0"/>
                  </a:lnTo>
                  <a:lnTo>
                    <a:pt x="1706362" y="872380"/>
                  </a:lnTo>
                  <a:lnTo>
                    <a:pt x="0" y="872380"/>
                  </a:lnTo>
                  <a:close/>
                </a:path>
              </a:pathLst>
            </a:custGeom>
            <a:blipFill>
              <a:blip r:embed="rId3"/>
              <a:stretch>
                <a:fillRect t="-5745" b="-5745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pic>
        <p:nvPicPr>
          <p:cNvPr id="10" name="Immagine 9" descr="Immagine che contiene testo, menu, schermata, Pubblicazione&#10;&#10;Il contenuto generato dall'IA potrebbe non essere corretto.">
            <a:extLst>
              <a:ext uri="{FF2B5EF4-FFF2-40B4-BE49-F238E27FC236}">
                <a16:creationId xmlns:a16="http://schemas.microsoft.com/office/drawing/2014/main" id="{0D3ABD28-6B13-7074-0660-33B8EFED20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0088" y="179879"/>
            <a:ext cx="758210" cy="1064305"/>
          </a:xfrm>
          <a:prstGeom prst="rect">
            <a:avLst/>
          </a:prstGeom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C87B29B4-A37A-05F7-D0A9-A43A0EF64DC7}"/>
              </a:ext>
            </a:extLst>
          </p:cNvPr>
          <p:cNvGrpSpPr/>
          <p:nvPr/>
        </p:nvGrpSpPr>
        <p:grpSpPr>
          <a:xfrm>
            <a:off x="1268904" y="94231"/>
            <a:ext cx="10006436" cy="1204545"/>
            <a:chOff x="1143784" y="179880"/>
            <a:chExt cx="10006436" cy="1204545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91865604-B89A-22D1-CA24-9A86F628C0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b="42189"/>
            <a:stretch>
              <a:fillRect/>
            </a:stretch>
          </p:blipFill>
          <p:spPr>
            <a:xfrm>
              <a:off x="1143784" y="179881"/>
              <a:ext cx="4793343" cy="1204544"/>
            </a:xfrm>
            <a:prstGeom prst="rect">
              <a:avLst/>
            </a:prstGeom>
          </p:spPr>
        </p:pic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96582D7E-BCD7-4407-E8CF-5E420D36B6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5866" t="59538" r="3295"/>
            <a:stretch>
              <a:fillRect/>
            </a:stretch>
          </p:blipFill>
          <p:spPr>
            <a:xfrm>
              <a:off x="5937125" y="179880"/>
              <a:ext cx="5213095" cy="1204545"/>
            </a:xfrm>
            <a:prstGeom prst="rect">
              <a:avLst/>
            </a:prstGeom>
          </p:spPr>
        </p:pic>
      </p:grpSp>
      <p:pic>
        <p:nvPicPr>
          <p:cNvPr id="13" name="Immagine 12">
            <a:extLst>
              <a:ext uri="{FF2B5EF4-FFF2-40B4-BE49-F238E27FC236}">
                <a16:creationId xmlns:a16="http://schemas.microsoft.com/office/drawing/2014/main" id="{46B1C288-8D2B-C42D-2E9B-9055A44859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5433" y="5943562"/>
            <a:ext cx="3086934" cy="27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6830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FCC296-6F2B-CEE9-7C46-A2B481D317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AB25E6E-5259-AF66-5278-98223B5B2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7599" y="5753195"/>
            <a:ext cx="4906268" cy="470184"/>
          </a:xfrm>
          <a:prstGeom prst="rect">
            <a:avLst/>
          </a:prstGeom>
        </p:spPr>
      </p:pic>
      <p:pic>
        <p:nvPicPr>
          <p:cNvPr id="1026" name="Picture 2" descr="     View Vol. 21 (2026)&#10;    ">
            <a:extLst>
              <a:ext uri="{FF2B5EF4-FFF2-40B4-BE49-F238E27FC236}">
                <a16:creationId xmlns:a16="http://schemas.microsoft.com/office/drawing/2014/main" id="{9EC0E318-EEB8-EDE7-06FE-547E1E4BF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5341" y="-5188"/>
            <a:ext cx="986614" cy="132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4A819894-46BB-B40F-EFB1-28EA99F87A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99" y="152779"/>
            <a:ext cx="5295900" cy="7112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F464AA8-C0F8-B205-0624-628B251F92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313" y="1323833"/>
            <a:ext cx="6275119" cy="935234"/>
          </a:xfrm>
          <a:prstGeom prst="rect">
            <a:avLst/>
          </a:prstGeom>
        </p:spPr>
      </p:pic>
      <p:grpSp>
        <p:nvGrpSpPr>
          <p:cNvPr id="9" name="Gruppo 8">
            <a:extLst>
              <a:ext uri="{FF2B5EF4-FFF2-40B4-BE49-F238E27FC236}">
                <a16:creationId xmlns:a16="http://schemas.microsoft.com/office/drawing/2014/main" id="{AD3E0858-16FE-6026-EB39-A88306F98743}"/>
              </a:ext>
            </a:extLst>
          </p:cNvPr>
          <p:cNvGrpSpPr/>
          <p:nvPr/>
        </p:nvGrpSpPr>
        <p:grpSpPr>
          <a:xfrm>
            <a:off x="235610" y="2550768"/>
            <a:ext cx="11256752" cy="2565172"/>
            <a:chOff x="121313" y="2373344"/>
            <a:chExt cx="11256752" cy="2565172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829AB6A0-5B4E-D190-F4F5-7E53FC8EA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1313" y="2373344"/>
              <a:ext cx="5412469" cy="1216017"/>
            </a:xfrm>
            <a:prstGeom prst="rect">
              <a:avLst/>
            </a:prstGeom>
          </p:spPr>
        </p:pic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662292AD-DF6A-779A-E327-2FE82E581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t="4983"/>
            <a:stretch>
              <a:fillRect/>
            </a:stretch>
          </p:blipFill>
          <p:spPr>
            <a:xfrm>
              <a:off x="121313" y="3538184"/>
              <a:ext cx="5419678" cy="1400332"/>
            </a:xfrm>
            <a:prstGeom prst="rect">
              <a:avLst/>
            </a:prstGeom>
          </p:spPr>
        </p:pic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707518E2-C1B8-13F5-BF0A-6ED54FEBFCC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540990" y="2373344"/>
              <a:ext cx="5837075" cy="25651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57472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D83350-C4EC-4D7C-A815-66BFFBC1E6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70DD483-A4D8-9D77-1A55-665C3453F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7599" y="5753195"/>
            <a:ext cx="4906268" cy="470184"/>
          </a:xfrm>
          <a:prstGeom prst="rect">
            <a:avLst/>
          </a:prstGeom>
        </p:spPr>
      </p:pic>
      <p:pic>
        <p:nvPicPr>
          <p:cNvPr id="1026" name="Picture 2" descr="     View Vol. 21 (2026)&#10;    ">
            <a:extLst>
              <a:ext uri="{FF2B5EF4-FFF2-40B4-BE49-F238E27FC236}">
                <a16:creationId xmlns:a16="http://schemas.microsoft.com/office/drawing/2014/main" id="{2D08EDBD-9773-83BF-5126-326EAE337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6919" y="-5187"/>
            <a:ext cx="865035" cy="116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A3674A18-A813-3EE7-EBA4-50C850F8B3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99" y="152779"/>
            <a:ext cx="5295900" cy="71120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9A9BCCCF-24E2-7CD3-8E70-29A6FA1908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702" y="1259005"/>
            <a:ext cx="5295900" cy="4273087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E4F20E38-C6EF-A876-4EA9-6F98B93631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9109" y="1259005"/>
            <a:ext cx="5540327" cy="427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0175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9006FC-6746-7F72-D9DA-C53B3117C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13919F46-6D87-C450-2DFB-568FDD6282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836" y="168322"/>
            <a:ext cx="6032500" cy="7620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C905B079-973A-4B3D-3417-62F64985CF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5377" y="5832237"/>
            <a:ext cx="4371576" cy="391141"/>
          </a:xfrm>
          <a:prstGeom prst="rect">
            <a:avLst/>
          </a:prstGeom>
        </p:spPr>
      </p:pic>
      <p:pic>
        <p:nvPicPr>
          <p:cNvPr id="1028" name="Picture 4" descr="European Journal of Clinical Investigation - Wiley Online Library">
            <a:extLst>
              <a:ext uri="{FF2B5EF4-FFF2-40B4-BE49-F238E27FC236}">
                <a16:creationId xmlns:a16="http://schemas.microsoft.com/office/drawing/2014/main" id="{76BE425E-DAA4-F20B-F6CA-996DFF3BA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031" y="54284"/>
            <a:ext cx="816153" cy="107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7608C99-A679-EA5F-C2B0-657D48868FD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4262"/>
          <a:stretch>
            <a:fillRect/>
          </a:stretch>
        </p:blipFill>
        <p:spPr>
          <a:xfrm>
            <a:off x="7175377" y="1277686"/>
            <a:ext cx="4802807" cy="4207186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C28393A-90F8-2475-F106-C48584A08C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718" y="1277686"/>
            <a:ext cx="6994771" cy="420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4156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218610-FFA2-00B1-8980-B9C43D18C0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9163C668-1131-73A5-F148-266CD5F8A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836" y="168322"/>
            <a:ext cx="4766950" cy="602141"/>
          </a:xfrm>
          <a:prstGeom prst="rect">
            <a:avLst/>
          </a:prstGeom>
        </p:spPr>
      </p:pic>
      <p:pic>
        <p:nvPicPr>
          <p:cNvPr id="1028" name="Picture 4" descr="European Journal of Clinical Investigation - Wiley Online Library">
            <a:extLst>
              <a:ext uri="{FF2B5EF4-FFF2-40B4-BE49-F238E27FC236}">
                <a16:creationId xmlns:a16="http://schemas.microsoft.com/office/drawing/2014/main" id="{D4978EB9-E2C8-C307-43B3-600C908E0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9528" y="54284"/>
            <a:ext cx="568656" cy="745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8A20A8D1-70EC-AA08-D2EC-2A01AD215E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8650" y="239382"/>
            <a:ext cx="4030639" cy="460019"/>
          </a:xfrm>
          <a:prstGeom prst="rect">
            <a:avLst/>
          </a:prstGeom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DF7CFE2D-02AC-58DC-5E48-2758A722194D}"/>
              </a:ext>
            </a:extLst>
          </p:cNvPr>
          <p:cNvGrpSpPr/>
          <p:nvPr/>
        </p:nvGrpSpPr>
        <p:grpSpPr>
          <a:xfrm>
            <a:off x="177038" y="1280908"/>
            <a:ext cx="7406091" cy="2120796"/>
            <a:chOff x="44193" y="2429301"/>
            <a:chExt cx="4945520" cy="1393712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E3D81A08-345F-25B1-AFF3-BA2827C72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4536" b="-1"/>
            <a:stretch>
              <a:fillRect/>
            </a:stretch>
          </p:blipFill>
          <p:spPr>
            <a:xfrm>
              <a:off x="44193" y="2429301"/>
              <a:ext cx="4945520" cy="1393712"/>
            </a:xfrm>
            <a:prstGeom prst="rect">
              <a:avLst/>
            </a:prstGeom>
          </p:spPr>
        </p:pic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31704512-40BB-D206-0698-CD19D81CD282}"/>
                </a:ext>
              </a:extLst>
            </p:cNvPr>
            <p:cNvSpPr/>
            <p:nvPr/>
          </p:nvSpPr>
          <p:spPr>
            <a:xfrm>
              <a:off x="44193" y="2429301"/>
              <a:ext cx="720082" cy="1910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8" name="Gruppo 7">
            <a:extLst>
              <a:ext uri="{FF2B5EF4-FFF2-40B4-BE49-F238E27FC236}">
                <a16:creationId xmlns:a16="http://schemas.microsoft.com/office/drawing/2014/main" id="{A2CDC088-8586-CF09-627E-E0610AC47DC7}"/>
              </a:ext>
            </a:extLst>
          </p:cNvPr>
          <p:cNvGrpSpPr/>
          <p:nvPr/>
        </p:nvGrpSpPr>
        <p:grpSpPr>
          <a:xfrm>
            <a:off x="4263169" y="3401704"/>
            <a:ext cx="7283784" cy="2821674"/>
            <a:chOff x="4263169" y="3401704"/>
            <a:chExt cx="7283784" cy="2821674"/>
          </a:xfrm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2BDE57EF-DD54-6CEE-70EE-740DC5586A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75377" y="5832237"/>
              <a:ext cx="4371576" cy="391141"/>
            </a:xfrm>
            <a:prstGeom prst="rect">
              <a:avLst/>
            </a:prstGeom>
          </p:spPr>
        </p:pic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D0B0043E-712E-BB59-AC8B-03DEA426C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63169" y="3401704"/>
              <a:ext cx="7283784" cy="2084851"/>
            </a:xfrm>
            <a:prstGeom prst="rect">
              <a:avLst/>
            </a:prstGeom>
          </p:spPr>
        </p:pic>
        <p:sp>
          <p:nvSpPr>
            <p:cNvPr id="3" name="Rettangolo 2">
              <a:extLst>
                <a:ext uri="{FF2B5EF4-FFF2-40B4-BE49-F238E27FC236}">
                  <a16:creationId xmlns:a16="http://schemas.microsoft.com/office/drawing/2014/main" id="{860F2DE5-57F2-7B38-DCE3-D32606CCCAA1}"/>
                </a:ext>
              </a:extLst>
            </p:cNvPr>
            <p:cNvSpPr/>
            <p:nvPr/>
          </p:nvSpPr>
          <p:spPr>
            <a:xfrm>
              <a:off x="10549719" y="5104262"/>
              <a:ext cx="983586" cy="3686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</p:spTree>
    <p:extLst>
      <p:ext uri="{BB962C8B-B14F-4D97-AF65-F5344CB8AC3E}">
        <p14:creationId xmlns:p14="http://schemas.microsoft.com/office/powerpoint/2010/main" val="213329678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17.00 Trevisan[20260512131716361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TYPE" val="ctBarBox"/>
  <p:tag name="ARS_CHARTPARA_DATAFORMAT" val="ltNumberValue"/>
  <p:tag name="ARS_CHARTPARA_SHOWTIME" val="csStop"/>
  <p:tag name="ARS_CHARTPARA_NUMBERDEC" val="0"/>
  <p:tag name="ARS_CHARTPARA_DATAPERCENTBASE" val="crResponse"/>
  <p:tag name="ARS_CHARTPARA_PERCENTDEC" val="2"/>
  <p:tag name="ARS_CHARTPARA_SHOW3D" val="0"/>
  <p:tag name="ARS_CHARTPARA_SHOWWINDOW" val="0"/>
  <p:tag name="ARS_CHARTPOINTWIDTH" val="0.5"/>
  <p:tag name="ARS_CHARTSHOWITEMTEXT" val="0"/>
  <p:tag name="ARS_CHARTPARA_TEXTCHARTSPACEORLINE" val="0"/>
  <p:tag name="ARS_CHARTPARA_TEXTCHARTTYPEBYLINE" val="0"/>
  <p:tag name="ARS_CHARTPARA_CHARTVALUEISVOTEDCOUNT" val="0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vento">
  <a:themeElements>
    <a:clrScheme name="Evento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8FA751"/>
      </a:accent1>
      <a:accent2>
        <a:srgbClr val="629D7D"/>
      </a:accent2>
      <a:accent3>
        <a:srgbClr val="5A7AAB"/>
      </a:accent3>
      <a:accent4>
        <a:srgbClr val="AA618F"/>
      </a:accent4>
      <a:accent5>
        <a:srgbClr val="BA5445"/>
      </a:accent5>
      <a:accent6>
        <a:srgbClr val="C8A547"/>
      </a:accent6>
      <a:hlink>
        <a:srgbClr val="91BF1A"/>
      </a:hlink>
      <a:folHlink>
        <a:srgbClr val="ADBE82"/>
      </a:folHlink>
    </a:clrScheme>
    <a:fontScheme name="Evento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vento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CF823853-53CC-4249-AEDB-2EA9F718B2D2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Main Event</Template>
  <TotalTime>1904</TotalTime>
  <Words>255</Words>
  <Application>Microsoft Office PowerPoint</Application>
  <PresentationFormat>Widescreen</PresentationFormat>
  <Paragraphs>21</Paragraphs>
  <Slides>31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31</vt:i4>
      </vt:variant>
    </vt:vector>
  </HeadingPairs>
  <TitlesOfParts>
    <vt:vector size="36" baseType="lpstr">
      <vt:lpstr>Aptos</vt:lpstr>
      <vt:lpstr>Arial</vt:lpstr>
      <vt:lpstr>Franklin Gothic Medium</vt:lpstr>
      <vt:lpstr>Impact</vt:lpstr>
      <vt:lpstr>Evento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DM 77: Nuova organizzazione sanitaria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Roberto Trevisan</dc:creator>
  <cp:lastModifiedBy>Media DIgital Business</cp:lastModifiedBy>
  <cp:revision>36</cp:revision>
  <dcterms:created xsi:type="dcterms:W3CDTF">2026-05-07T21:30:50Z</dcterms:created>
  <dcterms:modified xsi:type="dcterms:W3CDTF">2026-05-12T11:17:17Z</dcterms:modified>
</cp:coreProperties>
</file>