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9"/>
  </p:notesMasterIdLst>
  <p:sldIdLst>
    <p:sldId id="256" r:id="rId2"/>
    <p:sldId id="5584" r:id="rId3"/>
    <p:sldId id="321" r:id="rId4"/>
    <p:sldId id="611" r:id="rId5"/>
    <p:sldId id="875" r:id="rId6"/>
    <p:sldId id="5585" r:id="rId7"/>
    <p:sldId id="5586" r:id="rId8"/>
    <p:sldId id="5587" r:id="rId9"/>
    <p:sldId id="5588" r:id="rId10"/>
    <p:sldId id="313" r:id="rId11"/>
    <p:sldId id="314" r:id="rId12"/>
    <p:sldId id="5589" r:id="rId13"/>
    <p:sldId id="323" r:id="rId14"/>
    <p:sldId id="317" r:id="rId15"/>
    <p:sldId id="329" r:id="rId16"/>
    <p:sldId id="330" r:id="rId17"/>
    <p:sldId id="331" r:id="rId18"/>
    <p:sldId id="332" r:id="rId19"/>
    <p:sldId id="333" r:id="rId20"/>
    <p:sldId id="335" r:id="rId21"/>
    <p:sldId id="338" r:id="rId22"/>
    <p:sldId id="339" r:id="rId23"/>
    <p:sldId id="419" r:id="rId24"/>
    <p:sldId id="865" r:id="rId25"/>
    <p:sldId id="340" r:id="rId26"/>
    <p:sldId id="341" r:id="rId27"/>
    <p:sldId id="2147477961" r:id="rId28"/>
    <p:sldId id="2145707313" r:id="rId29"/>
    <p:sldId id="2145707332" r:id="rId30"/>
    <p:sldId id="2145707315" r:id="rId31"/>
    <p:sldId id="2147477962" r:id="rId32"/>
    <p:sldId id="868" r:id="rId33"/>
    <p:sldId id="869" r:id="rId34"/>
    <p:sldId id="5580" r:id="rId35"/>
    <p:sldId id="2145707336" r:id="rId36"/>
    <p:sldId id="7602" r:id="rId37"/>
    <p:sldId id="350" r:id="rId38"/>
    <p:sldId id="7592" r:id="rId39"/>
    <p:sldId id="6895" r:id="rId40"/>
    <p:sldId id="7585" r:id="rId41"/>
    <p:sldId id="2145707335" r:id="rId42"/>
    <p:sldId id="2145707334" r:id="rId43"/>
    <p:sldId id="7595" r:id="rId44"/>
    <p:sldId id="2145707357" r:id="rId45"/>
    <p:sldId id="7591" r:id="rId46"/>
    <p:sldId id="7596" r:id="rId47"/>
    <p:sldId id="2147477942" r:id="rId48"/>
    <p:sldId id="856" r:id="rId49"/>
    <p:sldId id="310" r:id="rId50"/>
    <p:sldId id="871" r:id="rId51"/>
    <p:sldId id="315" r:id="rId52"/>
    <p:sldId id="870" r:id="rId53"/>
    <p:sldId id="738" r:id="rId54"/>
    <p:sldId id="5577" r:id="rId55"/>
    <p:sldId id="739" r:id="rId56"/>
    <p:sldId id="740" r:id="rId57"/>
    <p:sldId id="742" r:id="rId58"/>
    <p:sldId id="741" r:id="rId59"/>
    <p:sldId id="862" r:id="rId60"/>
    <p:sldId id="425" r:id="rId61"/>
    <p:sldId id="478" r:id="rId62"/>
    <p:sldId id="460" r:id="rId63"/>
    <p:sldId id="2124817811" r:id="rId64"/>
    <p:sldId id="526" r:id="rId65"/>
    <p:sldId id="2145707371" r:id="rId66"/>
    <p:sldId id="5581" r:id="rId67"/>
    <p:sldId id="299" r:id="rId68"/>
    <p:sldId id="301" r:id="rId69"/>
    <p:sldId id="297" r:id="rId70"/>
    <p:sldId id="300" r:id="rId71"/>
    <p:sldId id="2765" r:id="rId72"/>
    <p:sldId id="5582" r:id="rId73"/>
    <p:sldId id="5583" r:id="rId74"/>
    <p:sldId id="283" r:id="rId75"/>
    <p:sldId id="284" r:id="rId76"/>
    <p:sldId id="2766" r:id="rId77"/>
    <p:sldId id="2147477963" r:id="rId78"/>
  </p:sldIdLst>
  <p:sldSz cx="12192000" cy="6858000"/>
  <p:notesSz cx="6858000" cy="9144000"/>
  <p:custDataLst>
    <p:tags r:id="rId80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21"/>
    <p:restoredTop sz="97030"/>
  </p:normalViewPr>
  <p:slideViewPr>
    <p:cSldViewPr snapToGrid="0">
      <p:cViewPr varScale="1">
        <p:scale>
          <a:sx n="102" d="100"/>
          <a:sy n="102" d="100"/>
        </p:scale>
        <p:origin x="150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0-1 year</c:v>
                </c:pt>
                <c:pt idx="1">
                  <c:v>1-2 year</c:v>
                </c:pt>
                <c:pt idx="2">
                  <c:v>2-3 year</c:v>
                </c:pt>
                <c:pt idx="3">
                  <c:v>3-4 year</c:v>
                </c:pt>
                <c:pt idx="4">
                  <c:v>4-5 year</c:v>
                </c:pt>
                <c:pt idx="5">
                  <c:v>5-6 year</c:v>
                </c:pt>
                <c:pt idx="6">
                  <c:v>&gt;=6 year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0.86</c:v>
                </c:pt>
                <c:pt idx="1">
                  <c:v>0.94</c:v>
                </c:pt>
                <c:pt idx="2">
                  <c:v>0.82</c:v>
                </c:pt>
                <c:pt idx="3">
                  <c:v>0.95</c:v>
                </c:pt>
                <c:pt idx="4">
                  <c:v>0.77</c:v>
                </c:pt>
                <c:pt idx="5">
                  <c:v>0.85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2A-D642-8C9E-C74FF95223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6680912"/>
        <c:axId val="617153792"/>
      </c:barChart>
      <c:catAx>
        <c:axId val="61668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17153792"/>
        <c:crosses val="autoZero"/>
        <c:auto val="1"/>
        <c:lblAlgn val="ctr"/>
        <c:lblOffset val="100"/>
        <c:noMultiLvlLbl val="0"/>
      </c:catAx>
      <c:valAx>
        <c:axId val="617153792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16680912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06C90-75BB-9D44-99C3-2F4FDE67F3F6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71026-C36A-6A42-BFDD-8D6EF408A3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6295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DC708-D4BA-6E7D-C938-D6CA04533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0297799-886F-B607-9172-AC997FE219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46E2A15-0027-F94E-A8F2-566D36B7D85F}" type="slidenum">
              <a:rPr lang="it-IT" altLang="it-IT">
                <a:latin typeface="Arial" panose="020B0604020202020204" pitchFamily="34" charset="0"/>
              </a:rPr>
              <a:pPr/>
              <a:t>2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825346" name="Rectangle 2">
            <a:extLst>
              <a:ext uri="{FF2B5EF4-FFF2-40B4-BE49-F238E27FC236}">
                <a16:creationId xmlns:a16="http://schemas.microsoft.com/office/drawing/2014/main" id="{A94F075A-AA53-C403-657E-F8BA5BCDE5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5347" name="Rectangle 3">
            <a:extLst>
              <a:ext uri="{FF2B5EF4-FFF2-40B4-BE49-F238E27FC236}">
                <a16:creationId xmlns:a16="http://schemas.microsoft.com/office/drawing/2014/main" id="{01F14D08-3861-A15E-92A6-8F35AB6AFF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640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52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2113" y="849313"/>
            <a:ext cx="6075362" cy="3417887"/>
          </a:xfrm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48200"/>
            <a:ext cx="5029200" cy="4408488"/>
          </a:xfrm>
          <a:noFill/>
        </p:spPr>
        <p:txBody>
          <a:bodyPr/>
          <a:lstStyle/>
          <a:p>
            <a:pPr defTabSz="762000"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501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2113" y="849313"/>
            <a:ext cx="6075362" cy="3417887"/>
          </a:xfrm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48200"/>
            <a:ext cx="5029200" cy="4408488"/>
          </a:xfrm>
          <a:noFill/>
        </p:spPr>
        <p:txBody>
          <a:bodyPr/>
          <a:lstStyle/>
          <a:p>
            <a:pPr defTabSz="762000"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4170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531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4231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2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it-IT">
                <a:latin typeface="Arial" charset="0"/>
                <a:ea typeface="msgothic" charset="-128"/>
                <a:cs typeface="msgothic" charset="-128"/>
              </a:rPr>
              <a:t>Figure 2. Annual rate of defibrillation lead defects versus time after lead implantation. The annual rate of ICD lead defects increases with time (P&lt;0.001, Cochran-Armitage test). *Failures per number at risk.</a:t>
            </a:r>
          </a:p>
        </p:txBody>
      </p:sp>
    </p:spTree>
    <p:extLst>
      <p:ext uri="{BB962C8B-B14F-4D97-AF65-F5344CB8AC3E}">
        <p14:creationId xmlns:p14="http://schemas.microsoft.com/office/powerpoint/2010/main" val="1762010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E06BA-5106-4A29-94F6-160C756A743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64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ECAA94-916C-9C44-8EC2-F764A362C4BF}" type="slidenum">
              <a:rPr lang="it-IT" altLang="x-none"/>
              <a:pPr/>
              <a:t>69</a:t>
            </a:fld>
            <a:endParaRPr lang="it-IT" altLang="x-none"/>
          </a:p>
        </p:txBody>
      </p:sp>
      <p:sp>
        <p:nvSpPr>
          <p:cNvPr id="84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x-none"/>
              <a:t>&gt; Mortalità cardiaca non improvvisa (&gt; rischio di IMA fatali?): non effetto deteriore di stim v xd (prog VVI 40)</a:t>
            </a:r>
          </a:p>
        </p:txBody>
      </p:sp>
    </p:spTree>
    <p:extLst>
      <p:ext uri="{BB962C8B-B14F-4D97-AF65-F5344CB8AC3E}">
        <p14:creationId xmlns:p14="http://schemas.microsoft.com/office/powerpoint/2010/main" val="984609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Rischio + </a:t>
            </a:r>
            <a:r>
              <a:rPr lang="en-GB" dirty="0" err="1"/>
              <a:t>conferma</a:t>
            </a:r>
            <a:r>
              <a:rPr lang="en-GB" dirty="0"/>
              <a:t> del rischio dal </a:t>
            </a:r>
            <a:r>
              <a:rPr lang="en-GB" dirty="0" err="1"/>
              <a:t>gruppo</a:t>
            </a:r>
            <a:r>
              <a:rPr lang="en-GB" dirty="0"/>
              <a:t> di </a:t>
            </a:r>
            <a:r>
              <a:rPr lang="en-GB" dirty="0" err="1"/>
              <a:t>controllo</a:t>
            </a:r>
            <a:r>
              <a:rPr lang="en-GB" dirty="0"/>
              <a:t> </a:t>
            </a:r>
            <a:r>
              <a:rPr lang="en-GB" dirty="0" err="1"/>
              <a:t>dello</a:t>
            </a:r>
            <a:r>
              <a:rPr lang="en-GB" dirty="0"/>
              <a:t> studio VEST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294EB-7B09-4B68-A858-E314D2E79672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361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1D4B4-3A98-4507-81BA-7F6C52462FBE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255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73FB0-CA4A-984C-BA4B-54DADD7B65C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4410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1D4B4-3A98-4507-81BA-7F6C52462FBE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7996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8F1D56-503B-74F9-9711-225317B9FE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46E2A15-0027-F94E-A8F2-566D36B7D85F}" type="slidenum">
              <a:rPr lang="it-IT" altLang="it-IT">
                <a:latin typeface="Arial" panose="020B0604020202020204" pitchFamily="34" charset="0"/>
              </a:rPr>
              <a:pPr/>
              <a:t>4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825346" name="Rectangle 2">
            <a:extLst>
              <a:ext uri="{FF2B5EF4-FFF2-40B4-BE49-F238E27FC236}">
                <a16:creationId xmlns:a16="http://schemas.microsoft.com/office/drawing/2014/main" id="{AFBF81B4-603A-D2EA-6CFA-BBA6593F93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5347" name="Rectangle 3">
            <a:extLst>
              <a:ext uri="{FF2B5EF4-FFF2-40B4-BE49-F238E27FC236}">
                <a16:creationId xmlns:a16="http://schemas.microsoft.com/office/drawing/2014/main" id="{69A13B5C-A49C-F86C-1854-38DF0D233B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83167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FA07F9-2577-C22D-9481-DA629C6BCC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5FA4F707-C5C7-7E46-A16E-4412F4077133}" type="slidenum">
              <a:rPr lang="it-IT" altLang="it-IT">
                <a:latin typeface="Arial" panose="020B0604020202020204" pitchFamily="34" charset="0"/>
              </a:rPr>
              <a:pPr/>
              <a:t>23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833538" name="Rectangle 2">
            <a:extLst>
              <a:ext uri="{FF2B5EF4-FFF2-40B4-BE49-F238E27FC236}">
                <a16:creationId xmlns:a16="http://schemas.microsoft.com/office/drawing/2014/main" id="{CC818B8A-1FDC-EFFC-AC67-D60574CF1F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3539" name="Rectangle 3">
            <a:extLst>
              <a:ext uri="{FF2B5EF4-FFF2-40B4-BE49-F238E27FC236}">
                <a16:creationId xmlns:a16="http://schemas.microsoft.com/office/drawing/2014/main" id="{128E7350-6BEF-71FD-F1CE-C13D078F0C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10173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Eff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ff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ff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ff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ffr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ffr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ffr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ffr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ffra" pitchFamily="34" charset="0"/>
              </a:defRPr>
            </a:lvl9pPr>
          </a:lstStyle>
          <a:p>
            <a:fld id="{DF17EC26-7AB1-49AE-AABF-0BFCC723AE2F}" type="slidenum">
              <a:rPr lang="en-US" altLang="de-DE">
                <a:solidFill>
                  <a:srgbClr val="000000"/>
                </a:solidFill>
                <a:latin typeface="Calibri" pitchFamily="34" charset="0"/>
              </a:rPr>
              <a:pPr/>
              <a:t>38</a:t>
            </a:fld>
            <a:endParaRPr lang="en-US" altLang="de-DE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116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Possiamo dunque dire che i dati supportano favorevolmente la nuova tecnologia </a:t>
            </a:r>
            <a:r>
              <a:rPr lang="it-IT" dirty="0" err="1"/>
              <a:t>leadless</a:t>
            </a:r>
            <a:r>
              <a:rPr lang="it-IT" dirty="0"/>
              <a:t>…che negli ultimi mesi ha visto entrare sul mercato il Micra AV. Un dispositivo strutturalmente identico al Micra VR ma all’interno del quale l’elettronica è in grado di interpretare i dati provenienti dall’accelerometro di modo da consentire il rilevamento dell’attività meccanica atriale e dunque consentire un </a:t>
            </a:r>
            <a:r>
              <a:rPr lang="it-IT" dirty="0" err="1"/>
              <a:t>pacing</a:t>
            </a:r>
            <a:r>
              <a:rPr lang="it-IT" dirty="0"/>
              <a:t> atrio-sincronizzato.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0F0D0-4108-41C2-A869-74B7DF9BB6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5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71A859-AA21-4AC1-9A34-AE4BC5E75705}" type="slidenum">
              <a:rPr lang="it-IT"/>
              <a:pPr/>
              <a:t>49</a:t>
            </a:fld>
            <a:endParaRPr lang="it-IT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750" cy="185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645" tIns="51323" rIns="102645" bIns="51323"/>
          <a:lstStyle/>
          <a:p>
            <a:pPr eaLnBrk="1">
              <a:spcBef>
                <a:spcPct val="0"/>
              </a:spcBef>
            </a:pPr>
            <a:r>
              <a:rPr lang="it-IT" sz="2300">
                <a:latin typeface="Arial" charset="0"/>
                <a:ea typeface="Microsoft YaHei" charset="-122"/>
              </a:rPr>
              <a:t>Il dispositivo si calcola le variazioni di impedenza transtoracica e la frequenza degli atti respiratori.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0" y="0"/>
            <a:ext cx="1750" cy="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645" tIns="51323" rIns="102645" bIns="51323"/>
          <a:lstStyle/>
          <a:p>
            <a:pPr hangingPunct="1">
              <a:lnSpc>
                <a:spcPct val="100000"/>
              </a:lnSpc>
            </a:pPr>
            <a:fld id="{D5F875F1-8FB7-4481-B8F0-AC45423706DE}" type="slidenum">
              <a:rPr lang="it-IT" sz="1400">
                <a:solidFill>
                  <a:srgbClr val="000000"/>
                </a:solidFill>
                <a:ea typeface="ＭＳ Ｐゴシック" charset="-128"/>
              </a:rPr>
              <a:pPr hangingPunct="1">
                <a:lnSpc>
                  <a:spcPct val="100000"/>
                </a:lnSpc>
              </a:pPr>
              <a:t>49</a:t>
            </a:fld>
            <a:endParaRPr lang="it-IT" sz="1400">
              <a:solidFill>
                <a:srgbClr val="0000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4713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C6E55011-3D29-4860-8970-D91FC10648B1}" type="slidenum">
              <a:rPr lang="it-IT" smtClean="0"/>
              <a:pPr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7190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C6E55011-3D29-4860-8970-D91FC10648B1}" type="slidenum">
              <a:rPr lang="it-IT" smtClean="0"/>
              <a:pPr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35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66A958-96E0-D738-F704-8720D06DD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FC8A2DD-FBB0-FBF3-41FC-F0FB9C4F3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0332E4-06FC-1A54-E99D-FA8E00D5F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1C8F-96CD-764D-A46F-AC04B846017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0A7547-B449-EC26-D187-C9F5E462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C8517A-A934-8760-CA3F-AACA213A3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CE27-0D11-EB42-967F-4AB5F27DD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18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79FA8C-FFFD-358B-3447-EA4C91635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12222E1-3EF5-342E-6A92-D7FBDA54E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F89A91-6DD1-6905-8FD0-3329141C3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1C8F-96CD-764D-A46F-AC04B846017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A5D24B-F5BE-FD25-5800-74832A268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3F1B6B-DC49-259D-9AB0-8C2EC96B1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CE27-0D11-EB42-967F-4AB5F27DD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551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C1F76D3-245B-59F8-58EC-8DAB227A0C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84D263-46C4-496B-0657-75C3DA5AD7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DBAD0B-93F7-EEBA-12A6-1547655A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1C8F-96CD-764D-A46F-AC04B846017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8FB8E2-5062-C11B-8765-FE64909B2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2D6C85-1D6E-FCE5-58A2-545A163A5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CE27-0D11-EB42-967F-4AB5F27DD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7707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0E47819-B840-EC4F-8249-1B5A26B1F7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05FC1A2-C6FD-42B7-002B-E404106883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B3590A52-A2E0-7D75-876B-6B3FF96706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C69F7C-073B-0840-AF4D-9C3A397F7BA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0497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032E39-2DD7-6341-87B9-9AB98FE36691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Micra™ Clinical Evidence Update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4476" y="373379"/>
            <a:ext cx="11175999" cy="2667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4476" y="625899"/>
            <a:ext cx="11175999" cy="266700"/>
          </a:xfrm>
        </p:spPr>
        <p:txBody>
          <a:bodyPr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800" cap="all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800" b="0" i="0" cap="all">
                <a:solidFill>
                  <a:schemeClr val="tx2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800" b="0" i="0" cap="all">
                <a:solidFill>
                  <a:schemeClr val="tx2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800" b="0" i="0" cap="all">
                <a:solidFill>
                  <a:schemeClr val="tx2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800" b="0" i="0" cap="all">
                <a:solidFill>
                  <a:schemeClr val="tx2"/>
                </a:solidFill>
                <a:latin typeface="+mn-lt"/>
              </a:defRPr>
            </a:lvl5pPr>
            <a:lvl6pPr marL="0" indent="0">
              <a:lnSpc>
                <a:spcPts val="1750"/>
              </a:lnSpc>
              <a:spcAft>
                <a:spcPts val="250"/>
              </a:spcAft>
              <a:buFontTx/>
              <a:buNone/>
              <a:defRPr sz="1800" b="0" i="0" cap="all">
                <a:latin typeface="Effra Light"/>
                <a:cs typeface="Effra Light"/>
              </a:defRPr>
            </a:lvl6pPr>
            <a:lvl7pPr marL="0" indent="0">
              <a:lnSpc>
                <a:spcPts val="1750"/>
              </a:lnSpc>
              <a:spcAft>
                <a:spcPts val="250"/>
              </a:spcAft>
              <a:buFontTx/>
              <a:buNone/>
              <a:defRPr sz="18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1494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032E39-2DD7-6341-87B9-9AB98FE36691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Cardiac </a:t>
            </a:r>
            <a:r>
              <a:rPr lang="en-US" dirty="0" err="1"/>
              <a:t>Cryoablation</a:t>
            </a:r>
            <a:r>
              <a:rPr lang="en-US" dirty="0"/>
              <a:t> System   |   June 1, 2015   |   Confidential, for Internal Use Only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4474" y="371678"/>
            <a:ext cx="11176001" cy="266700"/>
          </a:xfrm>
        </p:spPr>
        <p:txBody>
          <a:bodyPr/>
          <a:lstStyle>
            <a:lvl1pPr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04474" y="624840"/>
            <a:ext cx="11176001" cy="266700"/>
          </a:xfrm>
        </p:spPr>
        <p:txBody>
          <a:bodyPr>
            <a:noAutofit/>
          </a:bodyPr>
          <a:lstStyle>
            <a:lvl1pPr mar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725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725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725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725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725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1750"/>
              </a:lnSpc>
              <a:spcAft>
                <a:spcPts val="250"/>
              </a:spcAft>
              <a:buFontTx/>
              <a:buNone/>
              <a:defRPr sz="1725" b="0" i="0" cap="all">
                <a:latin typeface="Effra Light"/>
                <a:cs typeface="Effra Light"/>
              </a:defRPr>
            </a:lvl6pPr>
            <a:lvl7pPr marL="0" indent="0">
              <a:lnSpc>
                <a:spcPts val="1750"/>
              </a:lnSpc>
              <a:spcAft>
                <a:spcPts val="250"/>
              </a:spcAft>
              <a:buFontTx/>
              <a:buNone/>
              <a:defRPr sz="1725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474" y="1330855"/>
            <a:ext cx="5589764" cy="4573323"/>
          </a:xfrm>
        </p:spPr>
        <p:txBody>
          <a:bodyPr rIns="15239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6094238" y="1330855"/>
            <a:ext cx="5586236" cy="4573323"/>
          </a:xfrm>
        </p:spPr>
        <p:txBody>
          <a:bodyPr rIns="15239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026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620000" y="3429000"/>
            <a:ext cx="4572000" cy="3429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139" tIns="28569" rIns="57139" bIns="28569"/>
          <a:lstStyle/>
          <a:p>
            <a:pPr algn="ctr" defTabSz="34271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2" y="5640388"/>
            <a:ext cx="33506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7620000" y="0"/>
            <a:ext cx="4572000" cy="3429000"/>
          </a:xfrm>
          <a:prstGeom prst="rect">
            <a:avLst/>
          </a:prstGeom>
          <a:solidFill>
            <a:schemeClr val="accent1"/>
          </a:solidFill>
        </p:spPr>
        <p:txBody>
          <a:bodyPr vert="horz" lIns="76185" tIns="38092" rIns="76185" bIns="38092">
            <a:normAutofit/>
          </a:bodyPr>
          <a:lstStyle>
            <a:lvl1pPr>
              <a:defRPr sz="1125" b="0" i="0">
                <a:solidFill>
                  <a:schemeClr val="tx2"/>
                </a:solidFill>
                <a:latin typeface="Effra Light"/>
                <a:cs typeface="Effra 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04472" y="1338792"/>
            <a:ext cx="6093744" cy="36195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04478" y="5943115"/>
            <a:ext cx="6093743" cy="5955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ts val="1125"/>
              </a:lnSpc>
              <a:defRPr sz="1125" b="0" i="0">
                <a:solidFill>
                  <a:schemeClr val="tx2"/>
                </a:solidFill>
                <a:latin typeface="Effra"/>
                <a:cs typeface="Effra Light"/>
              </a:defRPr>
            </a:lvl1pPr>
            <a:lvl2pPr>
              <a:lnSpc>
                <a:spcPts val="1125"/>
              </a:lnSpc>
              <a:defRPr sz="1125" b="1">
                <a:solidFill>
                  <a:schemeClr val="tx2"/>
                </a:solidFill>
                <a:latin typeface="+mn-lt"/>
              </a:defRPr>
            </a:lvl2pPr>
            <a:lvl3pPr>
              <a:lnSpc>
                <a:spcPts val="1125"/>
              </a:lnSpc>
              <a:defRPr sz="1125" b="0">
                <a:solidFill>
                  <a:schemeClr val="tx2"/>
                </a:solidFill>
                <a:latin typeface="+mn-lt"/>
              </a:defRPr>
            </a:lvl3pPr>
            <a:lvl4pPr>
              <a:lnSpc>
                <a:spcPts val="1125"/>
              </a:lnSpc>
              <a:defRPr sz="1125">
                <a:solidFill>
                  <a:schemeClr val="tx2"/>
                </a:solidFill>
                <a:latin typeface="+mn-lt"/>
              </a:defRPr>
            </a:lvl4pPr>
            <a:lvl5pPr>
              <a:lnSpc>
                <a:spcPts val="1125"/>
              </a:lnSpc>
              <a:defRPr sz="1125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4"/>
          </p:nvPr>
        </p:nvSpPr>
        <p:spPr>
          <a:xfrm>
            <a:off x="503769" y="350838"/>
            <a:ext cx="6091767" cy="190500"/>
          </a:xfrm>
          <a:prstGeom prst="rect">
            <a:avLst/>
          </a:prstGeom>
        </p:spPr>
        <p:txBody>
          <a:bodyPr/>
          <a:lstStyle>
            <a:lvl1pPr defTabSz="685800">
              <a:defRPr>
                <a:latin typeface="Effr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64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032E39-2DD7-6341-87B9-9AB98FE36691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(Edit on Slide Master)   |   June 1, 2015   |   Confidential, for Internal Use Only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9677" y="373379"/>
            <a:ext cx="11430000" cy="2667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9678" y="625898"/>
            <a:ext cx="11428167" cy="266700"/>
          </a:xfrm>
        </p:spPr>
        <p:txBody>
          <a:bodyPr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75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75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75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75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75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1750"/>
              </a:lnSpc>
              <a:spcAft>
                <a:spcPts val="250"/>
              </a:spcAft>
              <a:buFontTx/>
              <a:buNone/>
              <a:defRPr sz="1750" b="0" i="0" cap="all">
                <a:latin typeface="Effra Light"/>
                <a:cs typeface="Effra Light"/>
              </a:defRPr>
            </a:lvl6pPr>
            <a:lvl7pPr marL="0" indent="0">
              <a:lnSpc>
                <a:spcPts val="1750"/>
              </a:lnSpc>
              <a:spcAft>
                <a:spcPts val="250"/>
              </a:spcAft>
              <a:buFontTx/>
              <a:buNone/>
              <a:defRPr sz="175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169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564" y="355601"/>
            <a:ext cx="6989233" cy="3488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3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0559" y="1463039"/>
            <a:ext cx="10861041" cy="4122969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spcBef>
                <a:spcPts val="1200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560" y="759460"/>
            <a:ext cx="10850880" cy="5207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CD8EB6-6EFA-5527-E512-FDAE3CF24DD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340437" y="6293139"/>
            <a:ext cx="3330632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>
                <a:solidFill>
                  <a:schemeClr val="accent5"/>
                </a:solidFill>
                <a:latin typeface="+mn-lt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947544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B19BB-DF5E-AA4C-B8B2-AFBC5B53F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69AD3-D810-F146-AFC3-E184D080A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1600" y="6583680"/>
            <a:ext cx="441960" cy="274320"/>
          </a:xfrm>
          <a:prstGeom prst="rect">
            <a:avLst/>
          </a:prstGeom>
        </p:spPr>
        <p:txBody>
          <a:bodyPr/>
          <a:lstStyle>
            <a:lvl1pPr>
              <a:defRPr sz="525"/>
            </a:lvl1pPr>
          </a:lstStyle>
          <a:p>
            <a:fld id="{E81BDF99-1C8D-E849-A5F4-7C761504C55D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C2AE4E-1986-4BE0-AC15-97082B6A54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3550" y="6148873"/>
            <a:ext cx="11258551" cy="406800"/>
          </a:xfrm>
        </p:spPr>
        <p:txBody>
          <a:bodyPr lIns="45720" rIns="45720" anchor="b"/>
          <a:lstStyle>
            <a:lvl1pPr>
              <a:spcBef>
                <a:spcPts val="75"/>
              </a:spcBef>
              <a:buNone/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61BD6-1AF3-3D4E-BE3A-4CBA5818F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541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656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E3B1CB-0C90-CE94-A590-AC943723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7070A5-BF8E-2629-B452-9FAD9CD34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F83FB7-D255-AC8A-3FE0-4FF683A10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1C8F-96CD-764D-A46F-AC04B846017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A6A9FA-53EE-B19B-54F8-14AE1504D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B193BC-905C-A18E-AFE4-53DFFD7D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CE27-0D11-EB42-967F-4AB5F27DD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5417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F43600-3592-9DC9-1B0A-87A7DA681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FEEB438-940D-0CA2-C805-3C13ABCE6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3D3EF0-6B91-E81F-FBFA-1BC8ACC4F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1C8F-96CD-764D-A46F-AC04B846017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D5A013-61D1-79F5-B536-B160F4EE5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CCE026-E98F-1858-B613-58F5568C1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CE27-0D11-EB42-967F-4AB5F27DD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2264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1B5029-0CF6-A43D-4EE8-CEC4C8B70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646DFA-82E5-EF36-2748-1C33ACD81B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BC98622-0B12-556F-F0E8-F69EBF2EE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AC5756-2AB9-C1A7-E153-87DBA97D1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1C8F-96CD-764D-A46F-AC04B846017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69D288D-62B9-EAC1-4C29-97E337916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6FA678B-4853-3672-AEBA-F60D3A45D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CE27-0D11-EB42-967F-4AB5F27DD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3752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D8D4C1-7A54-C445-3FB3-C93228C29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CBEE51-C393-377E-A906-CEB714846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8133D5C-2009-B43E-9FC9-B04FCFEBA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F28EED5-924C-17BC-C952-D01869225F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C396919-B908-EE73-4AFC-3A3C14E1E7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6774BEF-253C-FCBD-69BE-57102A32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1C8F-96CD-764D-A46F-AC04B846017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FDFF56D-0FD2-B6F0-AC02-4365FAC34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93A43C9-6455-62FA-33C4-F1754EA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CE27-0D11-EB42-967F-4AB5F27DD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46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A108DC-EDE1-1A27-1B6F-A97A246D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111E8E0-6694-97C0-6A39-9A73C0F57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1C8F-96CD-764D-A46F-AC04B846017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EB04222-5A6F-8B16-FA93-9C9778A90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DE8F96C-C40A-A633-6E8B-3487B136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CE27-0D11-EB42-967F-4AB5F27DD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259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3D75FB1-2517-4798-CF01-08793029C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1C8F-96CD-764D-A46F-AC04B846017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F54109E-D7EC-8174-B766-849C942C9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CDE4DC-3DC3-CC6A-D505-F1F25B44F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CE27-0D11-EB42-967F-4AB5F27DD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123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1AC112-B59E-A922-4D28-7B710FFF9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BA86E3-45DD-725E-DDB4-9154416D9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1D26E81-0B34-96E9-6858-429E19114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5BC80D0-4122-0E97-9B44-03255D3E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1C8F-96CD-764D-A46F-AC04B846017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BB05DB6-849A-03FA-27F5-2ADF8DA1D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8646473-F3F2-B7AB-4AB3-1BB47C829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CE27-0D11-EB42-967F-4AB5F27DD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4268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328D81-B17D-69BE-98AC-0181C78DD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FE1F7DA-A096-F314-1F99-BDCC29A2A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CB2DF12-323C-CFA0-7E1B-B319FFBFC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784D1E6-6A1B-C70A-8446-87BF6AC45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1C8F-96CD-764D-A46F-AC04B846017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AE5677-19CD-12B6-0E5A-92EE48946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E29CDA8-8639-8022-2C5B-163C96C08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ACE27-0D11-EB42-967F-4AB5F27DD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0698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316BC87-F253-4E17-7BE6-9B95348EF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FD4335B-1FDB-15FD-6DD1-1F457FCF0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F7F68A-3EAA-10F6-EB5B-92B60EB2D7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C1C8F-96CD-764D-A46F-AC04B846017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30B4FB-5FBC-2E56-3E29-5D440FF2C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07A3B5-6D4D-34F7-DF4D-D9A9C9B60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ACE27-0D11-EB42-967F-4AB5F27DD0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443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7" r:id="rId17"/>
    <p:sldLayoutId id="2147483673" r:id="rId18"/>
    <p:sldLayoutId id="214748367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image" Target="../media/image47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jpg"/><Relationship Id="rId4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g"/><Relationship Id="rId4" Type="http://schemas.openxmlformats.org/officeDocument/2006/relationships/image" Target="../media/image10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BA701686-E03E-60F1-9608-1155061ADCDF}"/>
              </a:ext>
            </a:extLst>
          </p:cNvPr>
          <p:cNvSpPr txBox="1"/>
          <p:nvPr/>
        </p:nvSpPr>
        <p:spPr>
          <a:xfrm>
            <a:off x="299152" y="1588097"/>
            <a:ext cx="579684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3200" b="1" i="1" dirty="0">
                <a:effectLst/>
                <a:latin typeface="Helvetica" pitchFamily="2" charset="0"/>
              </a:rPr>
              <a:t>Dispositivi cardiaci impiantabili per il controllo del ritmo: quando e perché</a:t>
            </a:r>
          </a:p>
          <a:p>
            <a:pPr>
              <a:buNone/>
            </a:pPr>
            <a:endParaRPr lang="it-IT" sz="2400" i="1" dirty="0">
              <a:latin typeface="Helvetica" pitchFamily="2" charset="0"/>
            </a:endParaRPr>
          </a:p>
          <a:p>
            <a:pPr>
              <a:buNone/>
            </a:pPr>
            <a:endParaRPr lang="it-IT" sz="2400" dirty="0"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sz="2400" i="1" dirty="0">
                <a:effectLst/>
                <a:latin typeface="Helvetica" pitchFamily="2" charset="0"/>
              </a:rPr>
              <a:t>M. Zecchin</a:t>
            </a:r>
          </a:p>
          <a:p>
            <a:pPr>
              <a:buNone/>
            </a:pPr>
            <a:r>
              <a:rPr lang="it-IT" sz="2400" i="1" dirty="0">
                <a:latin typeface="Helvetica" pitchFamily="2" charset="0"/>
              </a:rPr>
              <a:t>SS Elettrofisiologia Diagnostica ed Interventistica</a:t>
            </a:r>
          </a:p>
          <a:p>
            <a:pPr>
              <a:buNone/>
            </a:pPr>
            <a:endParaRPr lang="it-IT" sz="2400" i="1" dirty="0"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sz="2400" i="1" dirty="0">
                <a:latin typeface="Helvetica" pitchFamily="2" charset="0"/>
              </a:rPr>
              <a:t>SC Cardiologia Trieste</a:t>
            </a:r>
            <a:endParaRPr lang="it-IT" sz="2400" dirty="0">
              <a:effectLst/>
              <a:latin typeface="Helvetica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9BA20CC-E1D4-587E-F029-AF2F2FD71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650" y="1625941"/>
            <a:ext cx="5796849" cy="4117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5951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604B5ADB-711C-4FBF-A513-DF661BFF7E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pic>
        <p:nvPicPr>
          <p:cNvPr id="2" name="Picture 2" descr="Slide57">
            <a:extLst>
              <a:ext uri="{FF2B5EF4-FFF2-40B4-BE49-F238E27FC236}">
                <a16:creationId xmlns:a16="http://schemas.microsoft.com/office/drawing/2014/main" id="{C34BEFC8-4203-8C52-4A95-D412B2DEAB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284085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41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A7B96D33-8428-43C5-A47C-ABB90EA84D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E5E25AE-EF42-9E2C-4C26-D7758D0CA07C}"/>
              </a:ext>
            </a:extLst>
          </p:cNvPr>
          <p:cNvSpPr/>
          <p:nvPr/>
        </p:nvSpPr>
        <p:spPr>
          <a:xfrm>
            <a:off x="710213" y="3053920"/>
            <a:ext cx="10493406" cy="8433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0AA6BB5-209D-61CB-9A77-FEA27EA63006}"/>
              </a:ext>
            </a:extLst>
          </p:cNvPr>
          <p:cNvSpPr/>
          <p:nvPr/>
        </p:nvSpPr>
        <p:spPr>
          <a:xfrm>
            <a:off x="674703" y="4305670"/>
            <a:ext cx="10493406" cy="12695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770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9DA6EE40-87B1-44FF-BC37-6AB00546C9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2098447-D87B-E1FE-F4FC-72574B2A9B92}"/>
              </a:ext>
            </a:extLst>
          </p:cNvPr>
          <p:cNvSpPr/>
          <p:nvPr/>
        </p:nvSpPr>
        <p:spPr>
          <a:xfrm>
            <a:off x="710214" y="3009531"/>
            <a:ext cx="10493406" cy="4194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8054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FCC142B5-70BD-4F12-B3A6-A734E3BC5D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37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DDFB3F5B-5996-47DE-BE36-471AB703E1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82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05FBF01B-3FD4-4C83-863B-76E868DC5C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12190413" cy="6858000"/>
          </a:xfrm>
          <a:prstGeom prst="rect">
            <a:avLst/>
          </a:prstGeom>
        </p:spPr>
      </p:pic>
      <p:cxnSp>
        <p:nvCxnSpPr>
          <p:cNvPr id="4" name="Connettore dritto 3">
            <a:extLst>
              <a:ext uri="{FF2B5EF4-FFF2-40B4-BE49-F238E27FC236}">
                <a16:creationId xmlns:a16="http://schemas.microsoft.com/office/drawing/2014/main" id="{5DDED656-8526-A2ED-5543-21D3CA3C0F96}"/>
              </a:ext>
            </a:extLst>
          </p:cNvPr>
          <p:cNvCxnSpPr/>
          <p:nvPr/>
        </p:nvCxnSpPr>
        <p:spPr>
          <a:xfrm>
            <a:off x="3133725" y="3619500"/>
            <a:ext cx="1457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079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BCB8EDF5-6E29-4486-A90C-7FEABA5A6A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pic>
        <p:nvPicPr>
          <p:cNvPr id="2" name="Picture 2" descr="Slide74">
            <a:extLst>
              <a:ext uri="{FF2B5EF4-FFF2-40B4-BE49-F238E27FC236}">
                <a16:creationId xmlns:a16="http://schemas.microsoft.com/office/drawing/2014/main" id="{4D416887-08D6-CC5B-C2CB-E04DE45FF9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0413" cy="6858000"/>
          </a:xfrm>
          <a:prstGeom prst="rect">
            <a:avLst/>
          </a:prstGeom>
        </p:spPr>
      </p:pic>
      <p:cxnSp>
        <p:nvCxnSpPr>
          <p:cNvPr id="4" name="Connettore dritto 3">
            <a:extLst>
              <a:ext uri="{FF2B5EF4-FFF2-40B4-BE49-F238E27FC236}">
                <a16:creationId xmlns:a16="http://schemas.microsoft.com/office/drawing/2014/main" id="{3417EF5B-EBE4-15C4-2193-CF048EDD2A37}"/>
              </a:ext>
            </a:extLst>
          </p:cNvPr>
          <p:cNvCxnSpPr>
            <a:cxnSpLocks/>
          </p:cNvCxnSpPr>
          <p:nvPr/>
        </p:nvCxnSpPr>
        <p:spPr>
          <a:xfrm>
            <a:off x="7191375" y="2276475"/>
            <a:ext cx="2371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264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151F7193-9E9D-4425-A72F-641694EFFD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cxnSp>
        <p:nvCxnSpPr>
          <p:cNvPr id="2" name="Connettore dritto 1">
            <a:extLst>
              <a:ext uri="{FF2B5EF4-FFF2-40B4-BE49-F238E27FC236}">
                <a16:creationId xmlns:a16="http://schemas.microsoft.com/office/drawing/2014/main" id="{207E1F64-F0C1-2DA4-AC6A-86453E222B38}"/>
              </a:ext>
            </a:extLst>
          </p:cNvPr>
          <p:cNvCxnSpPr>
            <a:cxnSpLocks/>
          </p:cNvCxnSpPr>
          <p:nvPr/>
        </p:nvCxnSpPr>
        <p:spPr>
          <a:xfrm>
            <a:off x="1819275" y="3981450"/>
            <a:ext cx="7477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ritto 4">
            <a:extLst>
              <a:ext uri="{FF2B5EF4-FFF2-40B4-BE49-F238E27FC236}">
                <a16:creationId xmlns:a16="http://schemas.microsoft.com/office/drawing/2014/main" id="{5A601578-C831-A2B0-0AAF-8DF121ED4B45}"/>
              </a:ext>
            </a:extLst>
          </p:cNvPr>
          <p:cNvCxnSpPr>
            <a:cxnSpLocks/>
          </p:cNvCxnSpPr>
          <p:nvPr/>
        </p:nvCxnSpPr>
        <p:spPr>
          <a:xfrm>
            <a:off x="838200" y="4314825"/>
            <a:ext cx="2505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91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D22E9277-400B-4D5D-9029-04E360CBB5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cxnSp>
        <p:nvCxnSpPr>
          <p:cNvPr id="2" name="Connettore dritto 1">
            <a:extLst>
              <a:ext uri="{FF2B5EF4-FFF2-40B4-BE49-F238E27FC236}">
                <a16:creationId xmlns:a16="http://schemas.microsoft.com/office/drawing/2014/main" id="{2C13ADF4-F0A7-B350-CBE4-17CA6457D6C1}"/>
              </a:ext>
            </a:extLst>
          </p:cNvPr>
          <p:cNvCxnSpPr>
            <a:cxnSpLocks/>
          </p:cNvCxnSpPr>
          <p:nvPr/>
        </p:nvCxnSpPr>
        <p:spPr>
          <a:xfrm>
            <a:off x="8105775" y="2095500"/>
            <a:ext cx="10382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ritto 4">
            <a:extLst>
              <a:ext uri="{FF2B5EF4-FFF2-40B4-BE49-F238E27FC236}">
                <a16:creationId xmlns:a16="http://schemas.microsoft.com/office/drawing/2014/main" id="{BB804D64-F93E-29B5-22AB-AF26C66F373A}"/>
              </a:ext>
            </a:extLst>
          </p:cNvPr>
          <p:cNvCxnSpPr>
            <a:cxnSpLocks/>
          </p:cNvCxnSpPr>
          <p:nvPr/>
        </p:nvCxnSpPr>
        <p:spPr>
          <a:xfrm>
            <a:off x="790575" y="2457450"/>
            <a:ext cx="6315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836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59BDABE5-25D8-4CAC-8C3F-247CAC9FD8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cxnSp>
        <p:nvCxnSpPr>
          <p:cNvPr id="2" name="Connettore dritto 1">
            <a:extLst>
              <a:ext uri="{FF2B5EF4-FFF2-40B4-BE49-F238E27FC236}">
                <a16:creationId xmlns:a16="http://schemas.microsoft.com/office/drawing/2014/main" id="{48C08086-6816-B875-F5A4-10AF7173CDCF}"/>
              </a:ext>
            </a:extLst>
          </p:cNvPr>
          <p:cNvCxnSpPr>
            <a:cxnSpLocks/>
          </p:cNvCxnSpPr>
          <p:nvPr/>
        </p:nvCxnSpPr>
        <p:spPr>
          <a:xfrm>
            <a:off x="685800" y="3990975"/>
            <a:ext cx="807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492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5E21AEE-407D-299E-575A-183E70FA9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est X-ray - Cardiac disease - Pacemakers">
            <a:extLst>
              <a:ext uri="{FF2B5EF4-FFF2-40B4-BE49-F238E27FC236}">
                <a16:creationId xmlns:a16="http://schemas.microsoft.com/office/drawing/2014/main" id="{E8A50D26-C89D-6963-92B2-35D99BBA0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03" y="1384300"/>
            <a:ext cx="8403473" cy="493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5058" name="Rectangle 2">
            <a:extLst>
              <a:ext uri="{FF2B5EF4-FFF2-40B4-BE49-F238E27FC236}">
                <a16:creationId xmlns:a16="http://schemas.microsoft.com/office/drawing/2014/main" id="{EB4C3765-F267-8A01-3195-409CB72B65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3843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it-IT" altLang="it-IT" sz="4000" dirty="0"/>
              <a:t>DISPOSITIVI CARDIACI ELETTRONICI IMPIANTABILI (CIED)</a:t>
            </a:r>
          </a:p>
        </p:txBody>
      </p:sp>
      <p:sp>
        <p:nvSpPr>
          <p:cNvPr id="685059" name="Rectangle 3">
            <a:extLst>
              <a:ext uri="{FF2B5EF4-FFF2-40B4-BE49-F238E27FC236}">
                <a16:creationId xmlns:a16="http://schemas.microsoft.com/office/drawing/2014/main" id="{673537AA-CC91-18F9-ABBA-ADD7D223198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8161" y="1097440"/>
            <a:ext cx="7078879" cy="537845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20000"/>
              </a:lnSpc>
              <a:buNone/>
              <a:defRPr/>
            </a:pPr>
            <a:r>
              <a:rPr lang="it-IT" altLang="it-IT" sz="2000" b="1" dirty="0"/>
              <a:t>Terapia anti-</a:t>
            </a:r>
            <a:r>
              <a:rPr lang="it-IT" altLang="it-IT" sz="2000" b="1" dirty="0" err="1"/>
              <a:t>brady</a:t>
            </a:r>
            <a:endParaRPr lang="it-IT" altLang="it-IT" sz="2000" b="1" dirty="0"/>
          </a:p>
          <a:p>
            <a:pPr eaLnBrk="1" hangingPunct="1">
              <a:lnSpc>
                <a:spcPct val="120000"/>
              </a:lnSpc>
              <a:defRPr/>
            </a:pPr>
            <a:r>
              <a:rPr lang="it-IT" altLang="it-IT" sz="1600" dirty="0"/>
              <a:t>Pacemaker endocavitari (monocamerali, bicamerali)</a:t>
            </a:r>
          </a:p>
          <a:p>
            <a:pPr>
              <a:lnSpc>
                <a:spcPct val="120000"/>
              </a:lnSpc>
              <a:defRPr/>
            </a:pPr>
            <a:r>
              <a:rPr lang="it-IT" altLang="it-IT" sz="1600" dirty="0"/>
              <a:t>Terapia per la resincronizzazione cardiaca</a:t>
            </a:r>
          </a:p>
          <a:p>
            <a:pPr lvl="1">
              <a:lnSpc>
                <a:spcPct val="120000"/>
              </a:lnSpc>
              <a:defRPr/>
            </a:pPr>
            <a:r>
              <a:rPr lang="it-IT" altLang="it-IT" sz="1100" dirty="0"/>
              <a:t>Pacemaker biventricolari (CRT-P)</a:t>
            </a:r>
          </a:p>
          <a:p>
            <a:pPr lvl="1">
              <a:lnSpc>
                <a:spcPct val="120000"/>
              </a:lnSpc>
              <a:defRPr/>
            </a:pPr>
            <a:r>
              <a:rPr lang="it-IT" altLang="it-IT" sz="1100" dirty="0"/>
              <a:t>Pacemaker con stimolazione della branca sinistra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it-IT" altLang="it-IT" sz="1600" dirty="0"/>
              <a:t>Pacemaker «</a:t>
            </a:r>
            <a:r>
              <a:rPr lang="it-IT" altLang="it-IT" sz="1600" dirty="0" err="1"/>
              <a:t>leadless</a:t>
            </a:r>
            <a:r>
              <a:rPr lang="it-IT" altLang="it-IT" sz="1600" dirty="0"/>
              <a:t>» (ventricolari, ventricolari con sensing atrio-ventricolare, atriali)</a:t>
            </a:r>
          </a:p>
          <a:p>
            <a:pPr marL="0" indent="0" algn="ctr">
              <a:lnSpc>
                <a:spcPct val="120000"/>
              </a:lnSpc>
              <a:buNone/>
              <a:defRPr/>
            </a:pPr>
            <a:r>
              <a:rPr lang="it-IT" altLang="it-IT" sz="2000" b="1" dirty="0"/>
              <a:t>Terapia anti-</a:t>
            </a:r>
            <a:r>
              <a:rPr lang="it-IT" altLang="it-IT" sz="2000" b="1" dirty="0" err="1"/>
              <a:t>tachy</a:t>
            </a:r>
            <a:endParaRPr lang="it-IT" altLang="it-IT" sz="2000" b="1" dirty="0"/>
          </a:p>
          <a:p>
            <a:pPr>
              <a:lnSpc>
                <a:spcPct val="120000"/>
              </a:lnSpc>
              <a:defRPr/>
            </a:pPr>
            <a:r>
              <a:rPr lang="it-IT" altLang="it-IT" sz="1600" dirty="0"/>
              <a:t>Defibrillatori impiantabili (ICD) endocavitari (monocamerali, bicamerali)</a:t>
            </a:r>
          </a:p>
          <a:p>
            <a:pPr>
              <a:lnSpc>
                <a:spcPct val="120000"/>
              </a:lnSpc>
              <a:defRPr/>
            </a:pPr>
            <a:r>
              <a:rPr lang="it-IT" altLang="it-IT" sz="1600" dirty="0"/>
              <a:t>Defibrillatori impiantabili con possibilità di resincronizzazione</a:t>
            </a:r>
          </a:p>
          <a:p>
            <a:pPr lvl="1">
              <a:lnSpc>
                <a:spcPct val="120000"/>
              </a:lnSpc>
              <a:defRPr/>
            </a:pPr>
            <a:r>
              <a:rPr lang="it-IT" altLang="it-IT" sz="1100" dirty="0"/>
              <a:t>ICD biventricolari (CRT-D) </a:t>
            </a:r>
          </a:p>
          <a:p>
            <a:pPr lvl="1">
              <a:lnSpc>
                <a:spcPct val="120000"/>
              </a:lnSpc>
              <a:defRPr/>
            </a:pPr>
            <a:r>
              <a:rPr lang="it-IT" altLang="it-IT" sz="1100" dirty="0"/>
              <a:t>ICD con stimolazione della branca sinistra</a:t>
            </a:r>
          </a:p>
          <a:p>
            <a:pPr>
              <a:lnSpc>
                <a:spcPct val="120000"/>
              </a:lnSpc>
              <a:defRPr/>
            </a:pPr>
            <a:r>
              <a:rPr lang="it-IT" altLang="it-IT" sz="1600" dirty="0"/>
              <a:t>ICD non endocavitari </a:t>
            </a:r>
          </a:p>
          <a:p>
            <a:pPr lvl="1">
              <a:lnSpc>
                <a:spcPct val="120000"/>
              </a:lnSpc>
              <a:defRPr/>
            </a:pPr>
            <a:r>
              <a:rPr lang="it-IT" altLang="it-IT" sz="1100" dirty="0"/>
              <a:t>ICD interamente sottocutanei (S-ICD)</a:t>
            </a:r>
          </a:p>
          <a:p>
            <a:pPr lvl="1">
              <a:lnSpc>
                <a:spcPct val="120000"/>
              </a:lnSpc>
              <a:defRPr/>
            </a:pPr>
            <a:r>
              <a:rPr lang="it-IT" altLang="it-IT" sz="1100" dirty="0"/>
              <a:t>ICD «</a:t>
            </a:r>
            <a:r>
              <a:rPr lang="it-IT" altLang="it-IT" sz="1100" dirty="0" err="1"/>
              <a:t>extravascular</a:t>
            </a:r>
            <a:r>
              <a:rPr lang="it-IT" altLang="it-IT" sz="1100" dirty="0"/>
              <a:t> (EV-ICD) </a:t>
            </a:r>
            <a:endParaRPr lang="it-IT" altLang="it-IT" sz="1000" dirty="0"/>
          </a:p>
        </p:txBody>
      </p:sp>
    </p:spTree>
    <p:extLst>
      <p:ext uri="{BB962C8B-B14F-4D97-AF65-F5344CB8AC3E}">
        <p14:creationId xmlns:p14="http://schemas.microsoft.com/office/powerpoint/2010/main" val="4132094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40CEB3CB-F816-4945-8220-B6A7FB2AE7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cxnSp>
        <p:nvCxnSpPr>
          <p:cNvPr id="7" name="Connettore dritto 6">
            <a:extLst>
              <a:ext uri="{FF2B5EF4-FFF2-40B4-BE49-F238E27FC236}">
                <a16:creationId xmlns:a16="http://schemas.microsoft.com/office/drawing/2014/main" id="{8F3D7FA2-7247-BF9B-517F-6095C58538A8}"/>
              </a:ext>
            </a:extLst>
          </p:cNvPr>
          <p:cNvCxnSpPr>
            <a:cxnSpLocks/>
          </p:cNvCxnSpPr>
          <p:nvPr/>
        </p:nvCxnSpPr>
        <p:spPr>
          <a:xfrm>
            <a:off x="4638675" y="3543300"/>
            <a:ext cx="17335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ritto 8">
            <a:extLst>
              <a:ext uri="{FF2B5EF4-FFF2-40B4-BE49-F238E27FC236}">
                <a16:creationId xmlns:a16="http://schemas.microsoft.com/office/drawing/2014/main" id="{14080D68-D7CD-87D9-6160-3A6D358B45F3}"/>
              </a:ext>
            </a:extLst>
          </p:cNvPr>
          <p:cNvCxnSpPr>
            <a:cxnSpLocks/>
          </p:cNvCxnSpPr>
          <p:nvPr/>
        </p:nvCxnSpPr>
        <p:spPr>
          <a:xfrm>
            <a:off x="6477000" y="3990975"/>
            <a:ext cx="2305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ritto 10">
            <a:extLst>
              <a:ext uri="{FF2B5EF4-FFF2-40B4-BE49-F238E27FC236}">
                <a16:creationId xmlns:a16="http://schemas.microsoft.com/office/drawing/2014/main" id="{AA785485-F9AA-9D7C-25FC-268429B08AB2}"/>
              </a:ext>
            </a:extLst>
          </p:cNvPr>
          <p:cNvCxnSpPr>
            <a:cxnSpLocks/>
          </p:cNvCxnSpPr>
          <p:nvPr/>
        </p:nvCxnSpPr>
        <p:spPr>
          <a:xfrm>
            <a:off x="809625" y="4305300"/>
            <a:ext cx="6819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ritto 12">
            <a:extLst>
              <a:ext uri="{FF2B5EF4-FFF2-40B4-BE49-F238E27FC236}">
                <a16:creationId xmlns:a16="http://schemas.microsoft.com/office/drawing/2014/main" id="{64D852F2-D54D-CE3A-1D2F-4897851093B1}"/>
              </a:ext>
            </a:extLst>
          </p:cNvPr>
          <p:cNvCxnSpPr>
            <a:cxnSpLocks/>
          </p:cNvCxnSpPr>
          <p:nvPr/>
        </p:nvCxnSpPr>
        <p:spPr>
          <a:xfrm>
            <a:off x="1800225" y="5076825"/>
            <a:ext cx="457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3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0019855F-4E01-4BDB-AF72-D6DB50CC29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cxnSp>
        <p:nvCxnSpPr>
          <p:cNvPr id="2" name="Connettore dritto 1">
            <a:extLst>
              <a:ext uri="{FF2B5EF4-FFF2-40B4-BE49-F238E27FC236}">
                <a16:creationId xmlns:a16="http://schemas.microsoft.com/office/drawing/2014/main" id="{62AB8FBB-0EF5-3EA3-73F7-2270D24DADD5}"/>
              </a:ext>
            </a:extLst>
          </p:cNvPr>
          <p:cNvCxnSpPr>
            <a:cxnSpLocks/>
          </p:cNvCxnSpPr>
          <p:nvPr/>
        </p:nvCxnSpPr>
        <p:spPr>
          <a:xfrm>
            <a:off x="800100" y="2476500"/>
            <a:ext cx="5838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ritto 4">
            <a:extLst>
              <a:ext uri="{FF2B5EF4-FFF2-40B4-BE49-F238E27FC236}">
                <a16:creationId xmlns:a16="http://schemas.microsoft.com/office/drawing/2014/main" id="{4115DE03-243E-B9FC-37A4-05F121772C5D}"/>
              </a:ext>
            </a:extLst>
          </p:cNvPr>
          <p:cNvCxnSpPr>
            <a:cxnSpLocks/>
          </p:cNvCxnSpPr>
          <p:nvPr/>
        </p:nvCxnSpPr>
        <p:spPr>
          <a:xfrm>
            <a:off x="3981450" y="2762250"/>
            <a:ext cx="3781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ritto 6">
            <a:extLst>
              <a:ext uri="{FF2B5EF4-FFF2-40B4-BE49-F238E27FC236}">
                <a16:creationId xmlns:a16="http://schemas.microsoft.com/office/drawing/2014/main" id="{8B74732C-048A-2E3E-365A-D5316386DC50}"/>
              </a:ext>
            </a:extLst>
          </p:cNvPr>
          <p:cNvCxnSpPr>
            <a:cxnSpLocks/>
          </p:cNvCxnSpPr>
          <p:nvPr/>
        </p:nvCxnSpPr>
        <p:spPr>
          <a:xfrm>
            <a:off x="1076325" y="3095625"/>
            <a:ext cx="2809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ritto 8">
            <a:extLst>
              <a:ext uri="{FF2B5EF4-FFF2-40B4-BE49-F238E27FC236}">
                <a16:creationId xmlns:a16="http://schemas.microsoft.com/office/drawing/2014/main" id="{6B5775CC-0998-778C-4D33-04B4B7F24F34}"/>
              </a:ext>
            </a:extLst>
          </p:cNvPr>
          <p:cNvCxnSpPr>
            <a:cxnSpLocks/>
          </p:cNvCxnSpPr>
          <p:nvPr/>
        </p:nvCxnSpPr>
        <p:spPr>
          <a:xfrm>
            <a:off x="1076325" y="3429000"/>
            <a:ext cx="4305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ritto 10">
            <a:extLst>
              <a:ext uri="{FF2B5EF4-FFF2-40B4-BE49-F238E27FC236}">
                <a16:creationId xmlns:a16="http://schemas.microsoft.com/office/drawing/2014/main" id="{09F5B452-11F4-2D7E-3C1F-18A27FDAA00A}"/>
              </a:ext>
            </a:extLst>
          </p:cNvPr>
          <p:cNvCxnSpPr>
            <a:cxnSpLocks/>
          </p:cNvCxnSpPr>
          <p:nvPr/>
        </p:nvCxnSpPr>
        <p:spPr>
          <a:xfrm>
            <a:off x="1076325" y="3752850"/>
            <a:ext cx="3790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722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651B32C0-6349-4D13-B130-CE1F00E4A8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cxnSp>
        <p:nvCxnSpPr>
          <p:cNvPr id="2" name="Connettore dritto 1">
            <a:extLst>
              <a:ext uri="{FF2B5EF4-FFF2-40B4-BE49-F238E27FC236}">
                <a16:creationId xmlns:a16="http://schemas.microsoft.com/office/drawing/2014/main" id="{EB9E998B-1E05-C55A-BFDC-11DDF99E1DCE}"/>
              </a:ext>
            </a:extLst>
          </p:cNvPr>
          <p:cNvCxnSpPr>
            <a:cxnSpLocks/>
          </p:cNvCxnSpPr>
          <p:nvPr/>
        </p:nvCxnSpPr>
        <p:spPr>
          <a:xfrm>
            <a:off x="1781175" y="3648075"/>
            <a:ext cx="6143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dritto 3">
            <a:extLst>
              <a:ext uri="{FF2B5EF4-FFF2-40B4-BE49-F238E27FC236}">
                <a16:creationId xmlns:a16="http://schemas.microsoft.com/office/drawing/2014/main" id="{79FFF94C-7347-A2E0-D5FF-24C3604930FB}"/>
              </a:ext>
            </a:extLst>
          </p:cNvPr>
          <p:cNvCxnSpPr>
            <a:cxnSpLocks/>
          </p:cNvCxnSpPr>
          <p:nvPr/>
        </p:nvCxnSpPr>
        <p:spPr>
          <a:xfrm>
            <a:off x="1781175" y="2895600"/>
            <a:ext cx="5734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934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9" name="Text Box 5">
            <a:extLst>
              <a:ext uri="{FF2B5EF4-FFF2-40B4-BE49-F238E27FC236}">
                <a16:creationId xmlns:a16="http://schemas.microsoft.com/office/drawing/2014/main" id="{EEFBD565-55A7-925C-704D-08E7BDB60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773239"/>
            <a:ext cx="6408737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3538" indent="-363538">
              <a:tabLst>
                <a:tab pos="4492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812800" indent="-269875">
              <a:tabLst>
                <a:tab pos="4492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66813">
              <a:tabLst>
                <a:tab pos="4492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4492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4492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it-IT" altLang="it-IT" sz="1800" b="1">
                <a:latin typeface="Times New Roman" charset="0"/>
              </a:rPr>
              <a:t>SSS</a:t>
            </a:r>
          </a:p>
          <a:p>
            <a:pPr lvl="1">
              <a:buFontTx/>
              <a:buChar char="•"/>
              <a:defRPr/>
            </a:pPr>
            <a:r>
              <a:rPr lang="it-IT" altLang="it-IT" sz="1800" b="1">
                <a:latin typeface="Times New Roman" charset="0"/>
              </a:rPr>
              <a:t>Symptomatic sinus bradycardia (HR &lt; 40/min when awake)</a:t>
            </a:r>
          </a:p>
          <a:p>
            <a:pPr lvl="1">
              <a:buFontTx/>
              <a:buChar char="•"/>
              <a:defRPr/>
            </a:pPr>
            <a:r>
              <a:rPr lang="it-IT" altLang="it-IT" sz="1800" b="1">
                <a:latin typeface="Times New Roman" charset="0"/>
              </a:rPr>
              <a:t>Symptomatic sinus pauses (&gt; 3 sec when awake)</a:t>
            </a:r>
          </a:p>
          <a:p>
            <a:pPr lvl="1">
              <a:buFontTx/>
              <a:buChar char="•"/>
              <a:defRPr/>
            </a:pPr>
            <a:r>
              <a:rPr lang="it-IT" altLang="it-IT" sz="1800" b="1">
                <a:latin typeface="Times New Roman" charset="0"/>
              </a:rPr>
              <a:t>Symptomatic chronotropic incompetence</a:t>
            </a:r>
          </a:p>
          <a:p>
            <a:pPr lvl="1">
              <a:buFontTx/>
              <a:buChar char="•"/>
              <a:defRPr/>
            </a:pPr>
            <a:endParaRPr lang="it-IT" altLang="it-IT" sz="1800" b="1">
              <a:latin typeface="Times New Roman" charset="0"/>
            </a:endParaRPr>
          </a:p>
          <a:p>
            <a:pPr>
              <a:buFontTx/>
              <a:buChar char="•"/>
              <a:defRPr/>
            </a:pPr>
            <a:r>
              <a:rPr lang="it-IT" altLang="it-IT" sz="1800" b="1">
                <a:latin typeface="Times New Roman" charset="0"/>
              </a:rPr>
              <a:t>AV block</a:t>
            </a:r>
          </a:p>
          <a:p>
            <a:pPr lvl="1">
              <a:buFontTx/>
              <a:buChar char="•"/>
              <a:defRPr/>
            </a:pPr>
            <a:r>
              <a:rPr lang="it-IT" altLang="it-IT" sz="1800" b="1">
                <a:latin typeface="Times New Roman" charset="0"/>
              </a:rPr>
              <a:t>II degree AVB type 2</a:t>
            </a:r>
          </a:p>
          <a:p>
            <a:pPr lvl="1">
              <a:buFontTx/>
              <a:buChar char="•"/>
              <a:defRPr/>
            </a:pPr>
            <a:r>
              <a:rPr lang="it-IT" altLang="it-IT" sz="1800" b="1">
                <a:latin typeface="Times New Roman" charset="0"/>
              </a:rPr>
              <a:t>Advanced AVB during SR or AFib</a:t>
            </a:r>
          </a:p>
          <a:p>
            <a:pPr lvl="1">
              <a:buFontTx/>
              <a:buChar char="•"/>
              <a:defRPr/>
            </a:pPr>
            <a:r>
              <a:rPr lang="it-IT" altLang="it-IT" sz="1800" b="1">
                <a:latin typeface="Times New Roman" charset="0"/>
              </a:rPr>
              <a:t>Total AVB</a:t>
            </a:r>
          </a:p>
          <a:p>
            <a:pPr lvl="1">
              <a:buFontTx/>
              <a:buChar char="•"/>
              <a:defRPr/>
            </a:pPr>
            <a:endParaRPr lang="it-IT" altLang="it-IT" sz="1800" b="1">
              <a:latin typeface="Times New Roman" charset="0"/>
            </a:endParaRPr>
          </a:p>
          <a:p>
            <a:pPr>
              <a:buFontTx/>
              <a:buChar char="•"/>
              <a:defRPr/>
            </a:pPr>
            <a:r>
              <a:rPr lang="it-IT" altLang="it-IT" sz="1800" b="1">
                <a:latin typeface="Times New Roman" charset="0"/>
              </a:rPr>
              <a:t>Intraventricular block</a:t>
            </a:r>
          </a:p>
          <a:p>
            <a:pPr lvl="1">
              <a:buFontTx/>
              <a:buChar char="•"/>
              <a:defRPr/>
            </a:pPr>
            <a:r>
              <a:rPr lang="it-IT" altLang="it-IT" sz="1800" b="1">
                <a:latin typeface="Times New Roman" charset="0"/>
              </a:rPr>
              <a:t>Trifascicular block (RBBB alternated with LBBB, RBBB  + LAE alt. with RBBB + LPE) </a:t>
            </a:r>
          </a:p>
          <a:p>
            <a:pPr lvl="1">
              <a:buFontTx/>
              <a:buChar char="•"/>
              <a:defRPr/>
            </a:pPr>
            <a:r>
              <a:rPr lang="it-IT" altLang="it-IT" sz="1800" b="1">
                <a:latin typeface="Times New Roman" charset="0"/>
              </a:rPr>
              <a:t>Bifascicular block (LBBB, RBBB  + LAE, RBBB + LPE) with syncope</a:t>
            </a:r>
          </a:p>
        </p:txBody>
      </p:sp>
      <p:sp>
        <p:nvSpPr>
          <p:cNvPr id="318470" name="Rectangle 6">
            <a:extLst>
              <a:ext uri="{FF2B5EF4-FFF2-40B4-BE49-F238E27FC236}">
                <a16:creationId xmlns:a16="http://schemas.microsoft.com/office/drawing/2014/main" id="{70B53045-0C98-3C6C-DC7E-38A661ACB6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8938"/>
            <a:ext cx="8229600" cy="13843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it-IT" altLang="it-IT" sz="3600" dirty="0"/>
              <a:t>Pacemaker </a:t>
            </a:r>
            <a:r>
              <a:rPr lang="it-IT" altLang="it-IT" sz="3600" dirty="0" err="1"/>
              <a:t>indications</a:t>
            </a:r>
            <a:r>
              <a:rPr lang="it-IT" altLang="it-IT" sz="3600" dirty="0"/>
              <a:t> </a:t>
            </a:r>
            <a:r>
              <a:rPr lang="it-IT" altLang="it-IT" sz="3600" dirty="0" err="1"/>
              <a:t>according</a:t>
            </a:r>
            <a:r>
              <a:rPr lang="it-IT" altLang="it-IT" sz="3600" dirty="0"/>
              <a:t> to international guidelines (AHA/ACC/NASPE/ESC/ANMCO/AIAC)</a:t>
            </a:r>
            <a:br>
              <a:rPr lang="it-IT" altLang="it-IT" sz="3600" dirty="0"/>
            </a:br>
            <a:endParaRPr lang="it-IT" altLang="it-IT" sz="3600" dirty="0"/>
          </a:p>
        </p:txBody>
      </p:sp>
      <p:pic>
        <p:nvPicPr>
          <p:cNvPr id="318471" name="Picture 7">
            <a:extLst>
              <a:ext uri="{FF2B5EF4-FFF2-40B4-BE49-F238E27FC236}">
                <a16:creationId xmlns:a16="http://schemas.microsoft.com/office/drawing/2014/main" id="{10791949-B53A-B041-24B4-65F3CBAE7E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66189" y="3357563"/>
            <a:ext cx="1190625" cy="1052512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18473" name="Line 9">
            <a:extLst>
              <a:ext uri="{FF2B5EF4-FFF2-40B4-BE49-F238E27FC236}">
                <a16:creationId xmlns:a16="http://schemas.microsoft.com/office/drawing/2014/main" id="{8FD8C368-3960-37FB-1D19-94245D1FE2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35864" y="3933825"/>
            <a:ext cx="18002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Tahoma" charset="0"/>
            </a:endParaRPr>
          </a:p>
        </p:txBody>
      </p:sp>
      <p:pic>
        <p:nvPicPr>
          <p:cNvPr id="318474" name="Picture 10">
            <a:extLst>
              <a:ext uri="{FF2B5EF4-FFF2-40B4-BE49-F238E27FC236}">
                <a16:creationId xmlns:a16="http://schemas.microsoft.com/office/drawing/2014/main" id="{17C131C3-5C2C-CB83-9890-49BC66C06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089" y="1944688"/>
            <a:ext cx="1190625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8475" name="Line 11">
            <a:extLst>
              <a:ext uri="{FF2B5EF4-FFF2-40B4-BE49-F238E27FC236}">
                <a16:creationId xmlns:a16="http://schemas.microsoft.com/office/drawing/2014/main" id="{6E013849-39B2-ABBE-23E4-246360B3CC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51764" y="2349500"/>
            <a:ext cx="1512887" cy="60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Tahoma" charset="0"/>
            </a:endParaRPr>
          </a:p>
        </p:txBody>
      </p:sp>
      <p:pic>
        <p:nvPicPr>
          <p:cNvPr id="318476" name="Picture 12">
            <a:extLst>
              <a:ext uri="{FF2B5EF4-FFF2-40B4-BE49-F238E27FC236}">
                <a16:creationId xmlns:a16="http://schemas.microsoft.com/office/drawing/2014/main" id="{AACCB99E-DB16-7E71-E6B9-F71A70058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089" y="4968876"/>
            <a:ext cx="1190625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8477" name="Line 13">
            <a:extLst>
              <a:ext uri="{FF2B5EF4-FFF2-40B4-BE49-F238E27FC236}">
                <a16:creationId xmlns:a16="http://schemas.microsoft.com/office/drawing/2014/main" id="{E0FC2E50-8FE4-CB1A-68F5-8F98E080AD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51764" y="5734050"/>
            <a:ext cx="1944687" cy="24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Tahoma" charset="0"/>
            </a:endParaRPr>
          </a:p>
        </p:txBody>
      </p:sp>
      <p:sp>
        <p:nvSpPr>
          <p:cNvPr id="318478" name="Line 14">
            <a:extLst>
              <a:ext uri="{FF2B5EF4-FFF2-40B4-BE49-F238E27FC236}">
                <a16:creationId xmlns:a16="http://schemas.microsoft.com/office/drawing/2014/main" id="{3399F1A9-B539-AABD-818F-D9D7CC3412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24789" y="5634038"/>
            <a:ext cx="2016125" cy="315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039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diac Resynchronization Therapy - Phoenix, AZ &amp; Tempe, AZ: Arizona Heart  Arrhythmia Associates">
            <a:extLst>
              <a:ext uri="{FF2B5EF4-FFF2-40B4-BE49-F238E27FC236}">
                <a16:creationId xmlns:a16="http://schemas.microsoft.com/office/drawing/2014/main" id="{50288E14-1F79-ED7C-74D6-20F83AC8A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819"/>
            <a:ext cx="5905557" cy="393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X-ray of the chest showing a CRT device with a RA lead (1), RV lead... |  Download Scientific Diagram">
            <a:extLst>
              <a:ext uri="{FF2B5EF4-FFF2-40B4-BE49-F238E27FC236}">
                <a16:creationId xmlns:a16="http://schemas.microsoft.com/office/drawing/2014/main" id="{51A97F1D-1099-E48B-0F2F-2C1135664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19" y="1275977"/>
            <a:ext cx="6146359" cy="443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3231CCB-2C0C-8684-99F6-000CC193692D}"/>
              </a:ext>
            </a:extLst>
          </p:cNvPr>
          <p:cNvSpPr txBox="1"/>
          <p:nvPr/>
        </p:nvSpPr>
        <p:spPr>
          <a:xfrm>
            <a:off x="2583233" y="605625"/>
            <a:ext cx="5688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/>
              <a:t>Terapia di resincronizzazione (CRT-P/CRT-D)</a:t>
            </a:r>
          </a:p>
        </p:txBody>
      </p:sp>
    </p:spTree>
    <p:extLst>
      <p:ext uri="{BB962C8B-B14F-4D97-AF65-F5344CB8AC3E}">
        <p14:creationId xmlns:p14="http://schemas.microsoft.com/office/powerpoint/2010/main" val="1950726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B99AE285-E3EA-48DF-9922-C5C20D7528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cxnSp>
        <p:nvCxnSpPr>
          <p:cNvPr id="2" name="Connettore dritto 1">
            <a:extLst>
              <a:ext uri="{FF2B5EF4-FFF2-40B4-BE49-F238E27FC236}">
                <a16:creationId xmlns:a16="http://schemas.microsoft.com/office/drawing/2014/main" id="{EA49D979-77C3-A3F7-1565-097186E47536}"/>
              </a:ext>
            </a:extLst>
          </p:cNvPr>
          <p:cNvCxnSpPr>
            <a:cxnSpLocks/>
          </p:cNvCxnSpPr>
          <p:nvPr/>
        </p:nvCxnSpPr>
        <p:spPr>
          <a:xfrm>
            <a:off x="8029575" y="2562225"/>
            <a:ext cx="13049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ritto 4">
            <a:extLst>
              <a:ext uri="{FF2B5EF4-FFF2-40B4-BE49-F238E27FC236}">
                <a16:creationId xmlns:a16="http://schemas.microsoft.com/office/drawing/2014/main" id="{C019EF94-D666-A11B-64A2-E9D85594EE0F}"/>
              </a:ext>
            </a:extLst>
          </p:cNvPr>
          <p:cNvCxnSpPr>
            <a:cxnSpLocks/>
          </p:cNvCxnSpPr>
          <p:nvPr/>
        </p:nvCxnSpPr>
        <p:spPr>
          <a:xfrm>
            <a:off x="800100" y="2886075"/>
            <a:ext cx="5553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ritto 7">
            <a:extLst>
              <a:ext uri="{FF2B5EF4-FFF2-40B4-BE49-F238E27FC236}">
                <a16:creationId xmlns:a16="http://schemas.microsoft.com/office/drawing/2014/main" id="{D7FFE03F-6255-98B9-98BE-383525005A60}"/>
              </a:ext>
            </a:extLst>
          </p:cNvPr>
          <p:cNvCxnSpPr>
            <a:cxnSpLocks/>
          </p:cNvCxnSpPr>
          <p:nvPr/>
        </p:nvCxnSpPr>
        <p:spPr>
          <a:xfrm>
            <a:off x="800100" y="3990975"/>
            <a:ext cx="6677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069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7F48D4A8-8CAA-4B98-A51C-4AD6ACE165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cxnSp>
        <p:nvCxnSpPr>
          <p:cNvPr id="2" name="Connettore dritto 1">
            <a:extLst>
              <a:ext uri="{FF2B5EF4-FFF2-40B4-BE49-F238E27FC236}">
                <a16:creationId xmlns:a16="http://schemas.microsoft.com/office/drawing/2014/main" id="{750E4CC7-9181-742D-D25E-2574C491C283}"/>
              </a:ext>
            </a:extLst>
          </p:cNvPr>
          <p:cNvCxnSpPr>
            <a:cxnSpLocks/>
          </p:cNvCxnSpPr>
          <p:nvPr/>
        </p:nvCxnSpPr>
        <p:spPr>
          <a:xfrm>
            <a:off x="790575" y="2905125"/>
            <a:ext cx="6781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ritto 4">
            <a:extLst>
              <a:ext uri="{FF2B5EF4-FFF2-40B4-BE49-F238E27FC236}">
                <a16:creationId xmlns:a16="http://schemas.microsoft.com/office/drawing/2014/main" id="{394F14F7-D8CC-6178-1FB3-7F80D16924E5}"/>
              </a:ext>
            </a:extLst>
          </p:cNvPr>
          <p:cNvCxnSpPr>
            <a:cxnSpLocks/>
          </p:cNvCxnSpPr>
          <p:nvPr/>
        </p:nvCxnSpPr>
        <p:spPr>
          <a:xfrm>
            <a:off x="5638800" y="5172075"/>
            <a:ext cx="2486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886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518CF-3690-301E-3EC9-98962B29F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9ABCBA-0718-64F9-B298-931D460094FC}"/>
              </a:ext>
            </a:extLst>
          </p:cNvPr>
          <p:cNvSpPr txBox="1"/>
          <p:nvPr/>
        </p:nvSpPr>
        <p:spPr>
          <a:xfrm>
            <a:off x="2651309" y="260649"/>
            <a:ext cx="6359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/>
              <a:t>CONDUCTION PACING SYSTEM (CSP)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63BDA11-CD60-CDF1-E4F9-B98D9D8ED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808" y="876406"/>
            <a:ext cx="3024336" cy="191575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1949BFB-9D06-6787-8E94-1FE5A8648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2924945"/>
            <a:ext cx="7772400" cy="2743199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8340D057-36BC-0F04-D716-0DBC96F39793}"/>
              </a:ext>
            </a:extLst>
          </p:cNvPr>
          <p:cNvSpPr/>
          <p:nvPr/>
        </p:nvSpPr>
        <p:spPr>
          <a:xfrm>
            <a:off x="3791744" y="3861048"/>
            <a:ext cx="360040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47F4E2AA-EF2F-900B-A057-3E993D4ED233}"/>
              </a:ext>
            </a:extLst>
          </p:cNvPr>
          <p:cNvSpPr/>
          <p:nvPr/>
        </p:nvSpPr>
        <p:spPr>
          <a:xfrm>
            <a:off x="3971764" y="4764595"/>
            <a:ext cx="360040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457CD89C-E196-0A9C-E0FE-82625BDD5B2D}"/>
              </a:ext>
            </a:extLst>
          </p:cNvPr>
          <p:cNvSpPr/>
          <p:nvPr/>
        </p:nvSpPr>
        <p:spPr>
          <a:xfrm>
            <a:off x="5830896" y="3979729"/>
            <a:ext cx="360040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659A05E8-6728-C939-CBF0-3C03CAEE171B}"/>
              </a:ext>
            </a:extLst>
          </p:cNvPr>
          <p:cNvSpPr/>
          <p:nvPr/>
        </p:nvSpPr>
        <p:spPr>
          <a:xfrm>
            <a:off x="6816080" y="4404555"/>
            <a:ext cx="360040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05D1591A-777B-6B21-7F2A-48D8D3FACD76}"/>
              </a:ext>
            </a:extLst>
          </p:cNvPr>
          <p:cNvSpPr/>
          <p:nvPr/>
        </p:nvSpPr>
        <p:spPr>
          <a:xfrm>
            <a:off x="6636060" y="3608665"/>
            <a:ext cx="360040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3352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520117-F2F6-67A5-3F4C-B6CF4A319C2E}"/>
              </a:ext>
            </a:extLst>
          </p:cNvPr>
          <p:cNvSpPr txBox="1"/>
          <p:nvPr/>
        </p:nvSpPr>
        <p:spPr>
          <a:xfrm>
            <a:off x="3869012" y="728514"/>
            <a:ext cx="4453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/>
              <a:t>Stimolazione della branca sinistra</a:t>
            </a:r>
          </a:p>
        </p:txBody>
      </p:sp>
      <p:pic>
        <p:nvPicPr>
          <p:cNvPr id="3" name="VIDEO branca sinistra.mp4">
            <a:hlinkClick r:id="" action="ppaction://media"/>
            <a:extLst>
              <a:ext uri="{FF2B5EF4-FFF2-40B4-BE49-F238E27FC236}">
                <a16:creationId xmlns:a16="http://schemas.microsoft.com/office/drawing/2014/main" id="{D27864CD-FC95-DA8A-D37D-79FEECC163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5720" y="1556792"/>
            <a:ext cx="5616624" cy="875698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3DAF7F8-4271-45AB-B7BF-C54FCBDCEBAD}"/>
              </a:ext>
            </a:extLst>
          </p:cNvPr>
          <p:cNvSpPr/>
          <p:nvPr/>
        </p:nvSpPr>
        <p:spPr>
          <a:xfrm>
            <a:off x="3359696" y="4725144"/>
            <a:ext cx="6120680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38CE447-3F91-152C-8431-3C4BBD0EDEE5}"/>
              </a:ext>
            </a:extLst>
          </p:cNvPr>
          <p:cNvSpPr txBox="1"/>
          <p:nvPr/>
        </p:nvSpPr>
        <p:spPr>
          <a:xfrm>
            <a:off x="2711624" y="4869160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V1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73EDB79-8150-8D2D-72E0-F0DC958D4C94}"/>
              </a:ext>
            </a:extLst>
          </p:cNvPr>
          <p:cNvSpPr txBox="1"/>
          <p:nvPr/>
        </p:nvSpPr>
        <p:spPr>
          <a:xfrm>
            <a:off x="2711624" y="4355812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V6</a:t>
            </a:r>
          </a:p>
        </p:txBody>
      </p:sp>
    </p:spTree>
    <p:extLst>
      <p:ext uri="{BB962C8B-B14F-4D97-AF65-F5344CB8AC3E}">
        <p14:creationId xmlns:p14="http://schemas.microsoft.com/office/powerpoint/2010/main" val="181540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5" y="1327994"/>
            <a:ext cx="4302631" cy="573325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BE9AE6-3CD7-A22E-0148-FAD7771D227B}"/>
              </a:ext>
            </a:extLst>
          </p:cNvPr>
          <p:cNvSpPr txBox="1"/>
          <p:nvPr/>
        </p:nvSpPr>
        <p:spPr>
          <a:xfrm>
            <a:off x="3869012" y="728514"/>
            <a:ext cx="4453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/>
              <a:t>Stimolazione della branca sinistra</a:t>
            </a:r>
          </a:p>
        </p:txBody>
      </p:sp>
    </p:spTree>
    <p:extLst>
      <p:ext uri="{BB962C8B-B14F-4D97-AF65-F5344CB8AC3E}">
        <p14:creationId xmlns:p14="http://schemas.microsoft.com/office/powerpoint/2010/main" val="1985233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6B36F7C-EC1C-D74B-89A0-07B749BAD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348" y="89558"/>
            <a:ext cx="4723903" cy="238584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B0D471C-9193-B30E-3F2C-30CC4B8C3FFC}"/>
              </a:ext>
            </a:extLst>
          </p:cNvPr>
          <p:cNvSpPr txBox="1"/>
          <p:nvPr/>
        </p:nvSpPr>
        <p:spPr>
          <a:xfrm>
            <a:off x="1181503" y="6413755"/>
            <a:ext cx="51186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>
                <a:effectLst/>
                <a:latin typeface="Helvetica" pitchFamily="2" charset="0"/>
              </a:rPr>
              <a:t>Zecchin et al , Eur </a:t>
            </a:r>
            <a:r>
              <a:rPr lang="it-IT" sz="1100" dirty="0" err="1">
                <a:effectLst/>
                <a:latin typeface="Helvetica" pitchFamily="2" charset="0"/>
              </a:rPr>
              <a:t>J</a:t>
            </a:r>
            <a:r>
              <a:rPr lang="it-IT" sz="1100" dirty="0">
                <a:effectLst/>
                <a:latin typeface="Helvetica" pitchFamily="2" charset="0"/>
              </a:rPr>
              <a:t> Int </a:t>
            </a:r>
            <a:r>
              <a:rPr lang="it-IT" sz="1100" dirty="0" err="1">
                <a:effectLst/>
                <a:latin typeface="Helvetica" pitchFamily="2" charset="0"/>
              </a:rPr>
              <a:t>Med</a:t>
            </a:r>
            <a:r>
              <a:rPr lang="it-IT" sz="1100" dirty="0">
                <a:effectLst/>
                <a:latin typeface="Helvetica" pitchFamily="2" charset="0"/>
              </a:rPr>
              <a:t> 2020, https://</a:t>
            </a:r>
            <a:r>
              <a:rPr lang="it-IT" sz="1100" dirty="0" err="1">
                <a:effectLst/>
                <a:latin typeface="Helvetica" pitchFamily="2" charset="0"/>
              </a:rPr>
              <a:t>doi.org</a:t>
            </a:r>
            <a:r>
              <a:rPr lang="it-IT" sz="1100" dirty="0">
                <a:effectLst/>
                <a:latin typeface="Helvetica" pitchFamily="2" charset="0"/>
              </a:rPr>
              <a:t>/10.1016/j.ejim.2020.09.003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044EAC0-54AD-711D-970D-D6B4693E591E}"/>
              </a:ext>
            </a:extLst>
          </p:cNvPr>
          <p:cNvSpPr txBox="1"/>
          <p:nvPr/>
        </p:nvSpPr>
        <p:spPr>
          <a:xfrm>
            <a:off x="1255220" y="2598003"/>
            <a:ext cx="4007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Impianti PM e ICD in Italia: dati SDO (ISS)</a:t>
            </a:r>
          </a:p>
          <a:p>
            <a:pPr algn="ctr"/>
            <a:r>
              <a:rPr lang="it-IT" dirty="0"/>
              <a:t>2001-2017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ED2178A-A4EA-62C7-6417-B773D7E16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41" y="3224084"/>
            <a:ext cx="5816459" cy="318967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07FE2BC-083B-39A5-A0E7-202CD31AE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934" y="223103"/>
            <a:ext cx="4572000" cy="23749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F9D9E22-CD5A-8366-75A0-0BCED8B02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7867" y="3333749"/>
            <a:ext cx="5367167" cy="3100289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9F73247D-DAA7-2B51-E396-F540D820DE05}"/>
              </a:ext>
            </a:extLst>
          </p:cNvPr>
          <p:cNvSpPr txBox="1"/>
          <p:nvPr/>
        </p:nvSpPr>
        <p:spPr>
          <a:xfrm>
            <a:off x="6372225" y="639067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Boll Epidemiol Naz 2025;6(1):30-37</a:t>
            </a:r>
          </a:p>
        </p:txBody>
      </p:sp>
    </p:spTree>
    <p:extLst>
      <p:ext uri="{BB962C8B-B14F-4D97-AF65-F5344CB8AC3E}">
        <p14:creationId xmlns:p14="http://schemas.microsoft.com/office/powerpoint/2010/main" val="2967706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520117-F2F6-67A5-3F4C-B6CF4A319C2E}"/>
              </a:ext>
            </a:extLst>
          </p:cNvPr>
          <p:cNvSpPr txBox="1"/>
          <p:nvPr/>
        </p:nvSpPr>
        <p:spPr>
          <a:xfrm>
            <a:off x="4441317" y="404664"/>
            <a:ext cx="330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Stimolazione della branca sinistra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D07B3D4-7AEF-7CD6-A106-AC742B2E7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1439788"/>
            <a:ext cx="6684731" cy="50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47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76DDE-2097-5BA6-B03E-1A7B37C01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16" y="1249679"/>
            <a:ext cx="6944074" cy="266700"/>
          </a:xfrm>
        </p:spPr>
        <p:txBody>
          <a:bodyPr/>
          <a:lstStyle/>
          <a:p>
            <a:pPr algn="ctr"/>
            <a:br>
              <a:rPr lang="it-IT" sz="4000" dirty="0">
                <a:effectLst/>
                <a:latin typeface="Helvetica" pitchFamily="2" charset="0"/>
              </a:rPr>
            </a:br>
            <a:br>
              <a:rPr lang="it-IT" sz="4000" dirty="0">
                <a:effectLst/>
                <a:latin typeface="Helvetica" pitchFamily="2" charset="0"/>
              </a:rPr>
            </a:br>
            <a:r>
              <a:rPr lang="it-IT" sz="4000" dirty="0" err="1">
                <a:effectLst/>
                <a:latin typeface="Helvetica" pitchFamily="2" charset="0"/>
              </a:rPr>
              <a:t>Summary</a:t>
            </a:r>
            <a:r>
              <a:rPr lang="it-IT" sz="4000" dirty="0">
                <a:effectLst/>
                <a:latin typeface="Helvetica" pitchFamily="2" charset="0"/>
              </a:rPr>
              <a:t> of CSP </a:t>
            </a:r>
            <a:r>
              <a:rPr lang="it-IT" sz="4000" dirty="0" err="1">
                <a:effectLst/>
                <a:latin typeface="Helvetica" pitchFamily="2" charset="0"/>
              </a:rPr>
              <a:t>indications</a:t>
            </a:r>
            <a:r>
              <a:rPr lang="it-IT" sz="4000" dirty="0">
                <a:effectLst/>
                <a:latin typeface="Helvetica" pitchFamily="2" charset="0"/>
              </a:rPr>
              <a:t> </a:t>
            </a:r>
            <a:br>
              <a:rPr lang="it-IT" sz="4000" dirty="0">
                <a:effectLst/>
                <a:latin typeface="Helvetica" pitchFamily="2" charset="0"/>
              </a:rPr>
            </a:br>
            <a:endParaRPr lang="it-IT" sz="4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D0B3A13-3C5E-2621-702F-37C9993D8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1" y="2696741"/>
            <a:ext cx="6216065" cy="345685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494509-A50F-63E1-78AC-73969F191644}"/>
              </a:ext>
            </a:extLst>
          </p:cNvPr>
          <p:cNvSpPr txBox="1"/>
          <p:nvPr/>
        </p:nvSpPr>
        <p:spPr>
          <a:xfrm>
            <a:off x="7212757" y="3014118"/>
            <a:ext cx="331236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it-IT" sz="1400" dirty="0">
                <a:latin typeface="Helvetica" pitchFamily="2" charset="0"/>
              </a:rPr>
            </a:br>
            <a:endParaRPr lang="it-IT" sz="14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Helvetica" pitchFamily="2" charset="0"/>
              </a:rPr>
              <a:t>AVB, </a:t>
            </a:r>
            <a:r>
              <a:rPr lang="it-IT" sz="1400" dirty="0" err="1">
                <a:latin typeface="Helvetica" pitchFamily="2" charset="0"/>
              </a:rPr>
              <a:t>atrioventricular</a:t>
            </a:r>
            <a:r>
              <a:rPr lang="it-IT" sz="1400" dirty="0">
                <a:latin typeface="Helvetica" pitchFamily="2" charset="0"/>
              </a:rPr>
              <a:t> </a:t>
            </a:r>
            <a:r>
              <a:rPr lang="it-IT" sz="1400" dirty="0" err="1">
                <a:latin typeface="Helvetica" pitchFamily="2" charset="0"/>
              </a:rPr>
              <a:t>block</a:t>
            </a:r>
            <a:r>
              <a:rPr lang="it-IT" sz="1400" dirty="0">
                <a:latin typeface="Helvetica" pitchFamily="2" charset="0"/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latin typeface="Helvetica" pitchFamily="2" charset="0"/>
              </a:rPr>
              <a:t>BiVP</a:t>
            </a:r>
            <a:r>
              <a:rPr lang="it-IT" sz="1400" dirty="0">
                <a:latin typeface="Helvetica" pitchFamily="2" charset="0"/>
              </a:rPr>
              <a:t>, </a:t>
            </a:r>
            <a:r>
              <a:rPr lang="it-IT" sz="1400" dirty="0" err="1">
                <a:latin typeface="Helvetica" pitchFamily="2" charset="0"/>
              </a:rPr>
              <a:t>biventricular</a:t>
            </a:r>
            <a:r>
              <a:rPr lang="it-IT" sz="1400" dirty="0">
                <a:latin typeface="Helvetica" pitchFamily="2" charset="0"/>
              </a:rPr>
              <a:t> </a:t>
            </a:r>
            <a:r>
              <a:rPr lang="it-IT" sz="1400" dirty="0" err="1">
                <a:latin typeface="Helvetica" pitchFamily="2" charset="0"/>
              </a:rPr>
              <a:t>pacing</a:t>
            </a:r>
            <a:r>
              <a:rPr lang="it-IT" sz="1400" dirty="0">
                <a:latin typeface="Helvetica" pitchFamily="2" charset="0"/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Helvetica" pitchFamily="2" charset="0"/>
              </a:rPr>
              <a:t>CSP, </a:t>
            </a:r>
            <a:r>
              <a:rPr lang="it-IT" sz="1400" dirty="0" err="1">
                <a:latin typeface="Helvetica" pitchFamily="2" charset="0"/>
              </a:rPr>
              <a:t>conduction</a:t>
            </a:r>
            <a:r>
              <a:rPr lang="it-IT" sz="1400" dirty="0">
                <a:latin typeface="Helvetica" pitchFamily="2" charset="0"/>
              </a:rPr>
              <a:t> system </a:t>
            </a:r>
            <a:r>
              <a:rPr lang="it-IT" sz="1400" dirty="0" err="1">
                <a:latin typeface="Helvetica" pitchFamily="2" charset="0"/>
              </a:rPr>
              <a:t>pacing</a:t>
            </a:r>
            <a:r>
              <a:rPr lang="it-IT" sz="1400" dirty="0">
                <a:latin typeface="Helvetica" pitchFamily="2" charset="0"/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Helvetica" pitchFamily="2" charset="0"/>
              </a:rPr>
              <a:t>HBP, His bundle </a:t>
            </a:r>
            <a:r>
              <a:rPr lang="it-IT" sz="1400" dirty="0" err="1">
                <a:latin typeface="Helvetica" pitchFamily="2" charset="0"/>
              </a:rPr>
              <a:t>pacing</a:t>
            </a:r>
            <a:r>
              <a:rPr lang="it-IT" sz="1400" dirty="0">
                <a:latin typeface="Helvetica" pitchFamily="2" charset="0"/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Helvetica" pitchFamily="2" charset="0"/>
              </a:rPr>
              <a:t>HOT/LOT-CRT, His-</a:t>
            </a:r>
            <a:r>
              <a:rPr lang="it-IT" sz="1400" dirty="0" err="1">
                <a:latin typeface="Helvetica" pitchFamily="2" charset="0"/>
              </a:rPr>
              <a:t>optimized</a:t>
            </a:r>
            <a:r>
              <a:rPr lang="it-IT" sz="1400" dirty="0">
                <a:latin typeface="Helvetica" pitchFamily="2" charset="0"/>
              </a:rPr>
              <a:t> or </a:t>
            </a:r>
            <a:r>
              <a:rPr lang="it-IT" sz="1400" dirty="0" err="1">
                <a:latin typeface="Helvetica" pitchFamily="2" charset="0"/>
              </a:rPr>
              <a:t>left</a:t>
            </a:r>
            <a:r>
              <a:rPr lang="it-IT" sz="1400" dirty="0">
                <a:latin typeface="Helvetica" pitchFamily="2" charset="0"/>
              </a:rPr>
              <a:t> bundle-</a:t>
            </a:r>
            <a:r>
              <a:rPr lang="it-IT" sz="1400" dirty="0" err="1">
                <a:latin typeface="Helvetica" pitchFamily="2" charset="0"/>
              </a:rPr>
              <a:t>optimized</a:t>
            </a:r>
            <a:r>
              <a:rPr lang="it-IT" sz="1400" dirty="0">
                <a:latin typeface="Helvetica" pitchFamily="2" charset="0"/>
              </a:rPr>
              <a:t> </a:t>
            </a:r>
            <a:r>
              <a:rPr lang="it-IT" sz="1400" dirty="0" err="1">
                <a:latin typeface="Helvetica" pitchFamily="2" charset="0"/>
              </a:rPr>
              <a:t>cardiac</a:t>
            </a:r>
            <a:r>
              <a:rPr lang="it-IT" sz="1400" dirty="0">
                <a:latin typeface="Helvetica" pitchFamily="2" charset="0"/>
              </a:rPr>
              <a:t> </a:t>
            </a:r>
            <a:r>
              <a:rPr lang="it-IT" sz="1400" dirty="0" err="1">
                <a:latin typeface="Helvetica" pitchFamily="2" charset="0"/>
              </a:rPr>
              <a:t>resynchronization</a:t>
            </a:r>
            <a:r>
              <a:rPr lang="it-IT" sz="1400" dirty="0">
                <a:latin typeface="Helvetica" pitchFamily="2" charset="0"/>
              </a:rPr>
              <a:t> therapy;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Helvetica" pitchFamily="2" charset="0"/>
              </a:rPr>
              <a:t>LBBAP, </a:t>
            </a:r>
            <a:r>
              <a:rPr lang="it-IT" sz="1400" dirty="0" err="1">
                <a:latin typeface="Helvetica" pitchFamily="2" charset="0"/>
              </a:rPr>
              <a:t>left</a:t>
            </a:r>
            <a:r>
              <a:rPr lang="it-IT" sz="1400" dirty="0">
                <a:latin typeface="Helvetica" pitchFamily="2" charset="0"/>
              </a:rPr>
              <a:t> bundle </a:t>
            </a:r>
            <a:r>
              <a:rPr lang="it-IT" sz="1400" dirty="0" err="1">
                <a:latin typeface="Helvetica" pitchFamily="2" charset="0"/>
              </a:rPr>
              <a:t>branch</a:t>
            </a:r>
            <a:r>
              <a:rPr lang="it-IT" sz="1400" dirty="0">
                <a:latin typeface="Helvetica" pitchFamily="2" charset="0"/>
              </a:rPr>
              <a:t> area </a:t>
            </a:r>
            <a:r>
              <a:rPr lang="it-IT" sz="1400" dirty="0" err="1">
                <a:latin typeface="Helvetica" pitchFamily="2" charset="0"/>
              </a:rPr>
              <a:t>pacing</a:t>
            </a:r>
            <a:endParaRPr lang="it-IT" sz="14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Helvetica" pitchFamily="2" charset="0"/>
              </a:rPr>
              <a:t>LVEF, </a:t>
            </a:r>
            <a:r>
              <a:rPr lang="it-IT" sz="1400" dirty="0" err="1">
                <a:latin typeface="Helvetica" pitchFamily="2" charset="0"/>
              </a:rPr>
              <a:t>left</a:t>
            </a:r>
            <a:r>
              <a:rPr lang="it-IT" sz="1400" dirty="0">
                <a:latin typeface="Helvetica" pitchFamily="2" charset="0"/>
              </a:rPr>
              <a:t> </a:t>
            </a:r>
            <a:r>
              <a:rPr lang="it-IT" sz="1400" dirty="0" err="1">
                <a:latin typeface="Helvetica" pitchFamily="2" charset="0"/>
              </a:rPr>
              <a:t>ventricular</a:t>
            </a:r>
            <a:r>
              <a:rPr lang="it-IT" sz="1400" dirty="0">
                <a:latin typeface="Helvetica" pitchFamily="2" charset="0"/>
              </a:rPr>
              <a:t> </a:t>
            </a:r>
            <a:r>
              <a:rPr lang="it-IT" sz="1400" dirty="0" err="1">
                <a:latin typeface="Helvetica" pitchFamily="2" charset="0"/>
              </a:rPr>
              <a:t>ejection</a:t>
            </a:r>
            <a:r>
              <a:rPr lang="it-IT" sz="1400" dirty="0">
                <a:latin typeface="Helvetica" pitchFamily="2" charset="0"/>
              </a:rPr>
              <a:t> </a:t>
            </a:r>
            <a:r>
              <a:rPr lang="it-IT" sz="1400" dirty="0" err="1">
                <a:latin typeface="Helvetica" pitchFamily="2" charset="0"/>
              </a:rPr>
              <a:t>fraction</a:t>
            </a:r>
            <a:r>
              <a:rPr lang="it-IT" sz="1400" dirty="0">
                <a:latin typeface="Helvetica" pitchFamily="2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Helvetica" pitchFamily="2" charset="0"/>
              </a:rPr>
              <a:t>MVP, </a:t>
            </a:r>
            <a:r>
              <a:rPr lang="it-IT" sz="1400" dirty="0" err="1">
                <a:latin typeface="Helvetica" pitchFamily="2" charset="0"/>
              </a:rPr>
              <a:t>minimized</a:t>
            </a:r>
            <a:r>
              <a:rPr lang="it-IT" sz="1400" dirty="0">
                <a:latin typeface="Helvetica" pitchFamily="2" charset="0"/>
              </a:rPr>
              <a:t> </a:t>
            </a:r>
            <a:r>
              <a:rPr lang="it-IT" sz="1400" dirty="0" err="1">
                <a:latin typeface="Helvetica" pitchFamily="2" charset="0"/>
              </a:rPr>
              <a:t>ventricular</a:t>
            </a:r>
            <a:r>
              <a:rPr lang="it-IT" sz="1400" dirty="0">
                <a:latin typeface="Helvetica" pitchFamily="2" charset="0"/>
              </a:rPr>
              <a:t> </a:t>
            </a:r>
            <a:r>
              <a:rPr lang="it-IT" sz="1400" dirty="0" err="1">
                <a:latin typeface="Helvetica" pitchFamily="2" charset="0"/>
              </a:rPr>
              <a:t>pacing</a:t>
            </a:r>
            <a:r>
              <a:rPr lang="it-IT" sz="1400" dirty="0">
                <a:latin typeface="Helvetica" pitchFamily="2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Helvetica" pitchFamily="2" charset="0"/>
              </a:rPr>
              <a:t>RVP, </a:t>
            </a:r>
            <a:r>
              <a:rPr lang="it-IT" sz="1400" dirty="0" err="1">
                <a:latin typeface="Helvetica" pitchFamily="2" charset="0"/>
              </a:rPr>
              <a:t>right</a:t>
            </a:r>
            <a:r>
              <a:rPr lang="it-IT" sz="1400" dirty="0">
                <a:latin typeface="Helvetica" pitchFamily="2" charset="0"/>
              </a:rPr>
              <a:t> </a:t>
            </a:r>
            <a:r>
              <a:rPr lang="it-IT" sz="1400" dirty="0" err="1">
                <a:latin typeface="Helvetica" pitchFamily="2" charset="0"/>
              </a:rPr>
              <a:t>ventricular</a:t>
            </a:r>
            <a:r>
              <a:rPr lang="it-IT" sz="1400" dirty="0">
                <a:latin typeface="Helvetica" pitchFamily="2" charset="0"/>
              </a:rPr>
              <a:t> </a:t>
            </a:r>
            <a:r>
              <a:rPr lang="it-IT" sz="1400" dirty="0" err="1">
                <a:latin typeface="Helvetica" pitchFamily="2" charset="0"/>
              </a:rPr>
              <a:t>pacing</a:t>
            </a:r>
            <a:r>
              <a:rPr lang="it-IT" sz="1400" dirty="0">
                <a:latin typeface="Helvetica" pitchFamily="2" charset="0"/>
              </a:rPr>
              <a:t>. 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42C1C65-398E-4272-4242-6D704B860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174" y="640079"/>
            <a:ext cx="3750651" cy="228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5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ocus on EP | Leadless Technology: A Paradigm Shift in Cardiac Implantable  Electronic Devices - American College of Cardiology">
            <a:extLst>
              <a:ext uri="{FF2B5EF4-FFF2-40B4-BE49-F238E27FC236}">
                <a16:creationId xmlns:a16="http://schemas.microsoft.com/office/drawing/2014/main" id="{E94E4B9D-0BF9-4F1F-7481-BCC46CCFA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683" y="645310"/>
            <a:ext cx="5934655" cy="587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611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ardiac Implantable Electrical Devices: Management of Complications;  Indications for Lead Extraction - The Cardiology Advisor">
            <a:extLst>
              <a:ext uri="{FF2B5EF4-FFF2-40B4-BE49-F238E27FC236}">
                <a16:creationId xmlns:a16="http://schemas.microsoft.com/office/drawing/2014/main" id="{A7C7F37C-FF61-CF39-7647-BA176137D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0"/>
            <a:ext cx="6446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B5BC9F-3C03-B6B4-55B8-7245812E885E}"/>
              </a:ext>
            </a:extLst>
          </p:cNvPr>
          <p:cNvSpPr txBox="1"/>
          <p:nvPr/>
        </p:nvSpPr>
        <p:spPr>
          <a:xfrm>
            <a:off x="675861" y="2687541"/>
            <a:ext cx="525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pnx</a:t>
            </a:r>
          </a:p>
        </p:txBody>
      </p:sp>
    </p:spTree>
    <p:extLst>
      <p:ext uri="{BB962C8B-B14F-4D97-AF65-F5344CB8AC3E}">
        <p14:creationId xmlns:p14="http://schemas.microsoft.com/office/powerpoint/2010/main" val="3369584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F1DC333-41ED-5B47-A77E-6B929AEC4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682" y="968567"/>
            <a:ext cx="7652636" cy="5188861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586D93D8-DE71-F54D-96FA-B712BB44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69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400" dirty="0"/>
              <a:t>Curva di sopravvivenza libera da revisione degli elettrodi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9A2580A-6A0F-BC48-BC39-FA884502BD71}"/>
              </a:ext>
            </a:extLst>
          </p:cNvPr>
          <p:cNvSpPr/>
          <p:nvPr/>
        </p:nvSpPr>
        <p:spPr>
          <a:xfrm>
            <a:off x="5857747" y="6487879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200" dirty="0" err="1">
                <a:latin typeface="Helvetica" pitchFamily="2" charset="0"/>
              </a:rPr>
              <a:t>Koneru</a:t>
            </a:r>
            <a:r>
              <a:rPr lang="it-IT" sz="1200" dirty="0">
                <a:latin typeface="Helvetica" pitchFamily="2" charset="0"/>
              </a:rPr>
              <a:t> et al </a:t>
            </a:r>
            <a:r>
              <a:rPr lang="it-IT" sz="1200" dirty="0" err="1">
                <a:latin typeface="Helvetica" pitchFamily="2" charset="0"/>
              </a:rPr>
              <a:t>J</a:t>
            </a:r>
            <a:r>
              <a:rPr lang="it-IT" sz="1200" dirty="0">
                <a:latin typeface="Helvetica" pitchFamily="2" charset="0"/>
              </a:rPr>
              <a:t> </a:t>
            </a:r>
            <a:r>
              <a:rPr lang="it-IT" sz="1200" dirty="0" err="1">
                <a:latin typeface="Helvetica" pitchFamily="2" charset="0"/>
              </a:rPr>
              <a:t>Am</a:t>
            </a:r>
            <a:r>
              <a:rPr lang="it-IT" sz="1200" dirty="0">
                <a:latin typeface="Helvetica" pitchFamily="2" charset="0"/>
              </a:rPr>
              <a:t> </a:t>
            </a:r>
            <a:r>
              <a:rPr lang="it-IT" sz="1200" dirty="0" err="1">
                <a:latin typeface="Helvetica" pitchFamily="2" charset="0"/>
              </a:rPr>
              <a:t>Heart</a:t>
            </a:r>
            <a:r>
              <a:rPr lang="it-IT" sz="1200" dirty="0">
                <a:latin typeface="Helvetica" pitchFamily="2" charset="0"/>
              </a:rPr>
              <a:t> </a:t>
            </a:r>
            <a:r>
              <a:rPr lang="it-IT" sz="1200" dirty="0" err="1">
                <a:latin typeface="Helvetica" pitchFamily="2" charset="0"/>
              </a:rPr>
              <a:t>Assoc</a:t>
            </a:r>
            <a:r>
              <a:rPr lang="it-IT" sz="1200" dirty="0">
                <a:latin typeface="Helvetica" pitchFamily="2" charset="0"/>
              </a:rPr>
              <a:t>. 2018;7:e007691. DOI: 10.1161/JAHA.117.007691</a:t>
            </a:r>
            <a:endParaRPr lang="it-IT" sz="12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81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956F2-35E4-D6A0-F1AC-6AD791088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E8DB2B-6DEA-264E-D9D0-2F94DB14D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AB77F13-90F3-8645-5D40-CF08086F10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0481A4-19B8-DAA2-5389-D8C34A2DF470}"/>
              </a:ext>
            </a:extLst>
          </p:cNvPr>
          <p:cNvSpPr txBox="1"/>
          <p:nvPr/>
        </p:nvSpPr>
        <p:spPr>
          <a:xfrm>
            <a:off x="3329200" y="2996952"/>
            <a:ext cx="54141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/>
              <a:t>PACEMAKER «LEADLESS»</a:t>
            </a:r>
          </a:p>
          <a:p>
            <a:pPr algn="ctr"/>
            <a:r>
              <a:rPr lang="it-IT" sz="3200" b="1" dirty="0"/>
              <a:t>SISTEMA MEDTRONIC (MICRA)</a:t>
            </a:r>
          </a:p>
        </p:txBody>
      </p:sp>
    </p:spTree>
    <p:extLst>
      <p:ext uri="{BB962C8B-B14F-4D97-AF65-F5344CB8AC3E}">
        <p14:creationId xmlns:p14="http://schemas.microsoft.com/office/powerpoint/2010/main" val="18301747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9C676AC-C12F-A0D8-F5BA-E99D60640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749" y="977050"/>
            <a:ext cx="5039490" cy="359581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25E669F-C066-59C3-B83F-D64E9CD7A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857251"/>
            <a:ext cx="5523470" cy="1427883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B682651E-0ED6-02F7-CFD6-759AB089591A}"/>
              </a:ext>
            </a:extLst>
          </p:cNvPr>
          <p:cNvSpPr/>
          <p:nvPr/>
        </p:nvSpPr>
        <p:spPr>
          <a:xfrm>
            <a:off x="7107124" y="2269876"/>
            <a:ext cx="3243649" cy="99626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8CEA8198-6AA1-6731-2A0E-B44533994AA0}"/>
              </a:ext>
            </a:extLst>
          </p:cNvPr>
          <p:cNvSpPr/>
          <p:nvPr/>
        </p:nvSpPr>
        <p:spPr>
          <a:xfrm>
            <a:off x="7026805" y="3749211"/>
            <a:ext cx="3243649" cy="34058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12" descr="image001">
            <a:extLst>
              <a:ext uri="{FF2B5EF4-FFF2-40B4-BE49-F238E27FC236}">
                <a16:creationId xmlns:a16="http://schemas.microsoft.com/office/drawing/2014/main" id="{3F81F940-93B7-A98A-4F38-10F9F4502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54" y="2320335"/>
            <a:ext cx="2824354" cy="348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Leadless cardiac pacemaker | Radiology Case | Radiopaedia.org">
            <a:extLst>
              <a:ext uri="{FF2B5EF4-FFF2-40B4-BE49-F238E27FC236}">
                <a16:creationId xmlns:a16="http://schemas.microsoft.com/office/drawing/2014/main" id="{E1D86A29-6A3A-EF8E-10D8-C748C03EB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846" y="2320334"/>
            <a:ext cx="3481517" cy="348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2225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7157" y="491490"/>
            <a:ext cx="8382001" cy="266700"/>
          </a:xfrm>
        </p:spPr>
        <p:txBody>
          <a:bodyPr>
            <a:noAutofit/>
          </a:bodyPr>
          <a:lstStyle/>
          <a:p>
            <a:r>
              <a:rPr lang="en-US" sz="3600" dirty="0"/>
              <a:t>Reduced Major Complications with </a:t>
            </a:r>
            <a:r>
              <a:rPr lang="en-US" sz="3600" dirty="0" err="1"/>
              <a:t>Micra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35" y="2050256"/>
            <a:ext cx="4416756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08169" y="2391712"/>
            <a:ext cx="26642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63% reduction in risk for major complications through 12 months relative to </a:t>
            </a:r>
            <a:r>
              <a:rPr lang="en-US" dirty="0" err="1"/>
              <a:t>transvenous</a:t>
            </a:r>
            <a:r>
              <a:rPr lang="en-US" dirty="0"/>
              <a:t> pacemakers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6312024" y="5643246"/>
            <a:ext cx="4272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1El-Chami et al HRS Scientific Sessions 2018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2CD65D-3085-AF68-C9C3-BF24B4CE4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856" y="3547463"/>
            <a:ext cx="2684110" cy="184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004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21AF62-CBFF-A237-830A-F1A36C6E4A03}"/>
              </a:ext>
            </a:extLst>
          </p:cNvPr>
          <p:cNvSpPr txBox="1"/>
          <p:nvPr/>
        </p:nvSpPr>
        <p:spPr>
          <a:xfrm>
            <a:off x="1985836" y="3346178"/>
            <a:ext cx="8682165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400" dirty="0">
                <a:latin typeface="Helvetica" pitchFamily="2" charset="0"/>
              </a:rPr>
              <a:t>The use of a </a:t>
            </a:r>
            <a:r>
              <a:rPr lang="it-IT" sz="2400" dirty="0" err="1">
                <a:latin typeface="Helvetica" pitchFamily="2" charset="0"/>
              </a:rPr>
              <a:t>leadless</a:t>
            </a:r>
            <a:r>
              <a:rPr lang="it-IT" sz="2400" dirty="0">
                <a:latin typeface="Helvetica" pitchFamily="2" charset="0"/>
              </a:rPr>
              <a:t> pacemaker for </a:t>
            </a:r>
            <a:r>
              <a:rPr lang="it-IT" sz="2400" dirty="0" err="1">
                <a:latin typeface="Helvetica" pitchFamily="2" charset="0"/>
              </a:rPr>
              <a:t>ventricular</a:t>
            </a:r>
            <a:r>
              <a:rPr lang="it-IT" sz="2400" dirty="0">
                <a:latin typeface="Helvetica" pitchFamily="2" charset="0"/>
              </a:rPr>
              <a:t> </a:t>
            </a:r>
            <a:r>
              <a:rPr lang="it-IT" sz="2400" dirty="0" err="1">
                <a:latin typeface="Helvetica" pitchFamily="2" charset="0"/>
              </a:rPr>
              <a:t>pacing</a:t>
            </a:r>
            <a:r>
              <a:rPr lang="it-IT" sz="2400" dirty="0">
                <a:latin typeface="Helvetica" pitchFamily="2" charset="0"/>
              </a:rPr>
              <a:t> </a:t>
            </a:r>
            <a:r>
              <a:rPr lang="it-IT" sz="2400" dirty="0" err="1">
                <a:latin typeface="Helvetica" pitchFamily="2" charset="0"/>
              </a:rPr>
              <a:t>may</a:t>
            </a:r>
            <a:endParaRPr lang="it-IT" sz="2400" dirty="0">
              <a:latin typeface="Helvetica" pitchFamily="2" charset="0"/>
            </a:endParaRPr>
          </a:p>
          <a:p>
            <a:r>
              <a:rPr lang="it-IT" sz="2400" dirty="0">
                <a:latin typeface="Helvetica" pitchFamily="2" charset="0"/>
              </a:rPr>
              <a:t>serve </a:t>
            </a:r>
            <a:r>
              <a:rPr lang="it-IT" sz="2400" dirty="0" err="1">
                <a:latin typeface="Helvetica" pitchFamily="2" charset="0"/>
              </a:rPr>
              <a:t>as</a:t>
            </a:r>
            <a:r>
              <a:rPr lang="it-IT" sz="2400" dirty="0">
                <a:latin typeface="Helvetica" pitchFamily="2" charset="0"/>
              </a:rPr>
              <a:t> a </a:t>
            </a:r>
            <a:r>
              <a:rPr lang="it-IT" sz="2400" dirty="0" err="1">
                <a:latin typeface="Helvetica" pitchFamily="2" charset="0"/>
              </a:rPr>
              <a:t>feasible</a:t>
            </a:r>
            <a:r>
              <a:rPr lang="it-IT" sz="2400" dirty="0">
                <a:latin typeface="Helvetica" pitchFamily="2" charset="0"/>
              </a:rPr>
              <a:t> future alternative </a:t>
            </a:r>
            <a:r>
              <a:rPr lang="it-IT" sz="2400" b="1" dirty="0">
                <a:latin typeface="Helvetica" pitchFamily="2" charset="0"/>
              </a:rPr>
              <a:t>after </a:t>
            </a:r>
            <a:r>
              <a:rPr lang="it-IT" sz="2400" b="1" dirty="0" err="1">
                <a:latin typeface="Helvetica" pitchFamily="2" charset="0"/>
              </a:rPr>
              <a:t>tricuspid</a:t>
            </a:r>
            <a:r>
              <a:rPr lang="it-IT" sz="2400" b="1" dirty="0">
                <a:latin typeface="Helvetica" pitchFamily="2" charset="0"/>
              </a:rPr>
              <a:t> valve </a:t>
            </a:r>
            <a:r>
              <a:rPr lang="it-IT" sz="2400" b="1" dirty="0" err="1">
                <a:latin typeface="Helvetica" pitchFamily="2" charset="0"/>
              </a:rPr>
              <a:t>repair</a:t>
            </a:r>
            <a:r>
              <a:rPr lang="it-IT" sz="2400" b="1" dirty="0">
                <a:latin typeface="Helvetica" pitchFamily="2" charset="0"/>
              </a:rPr>
              <a:t> or </a:t>
            </a:r>
            <a:r>
              <a:rPr lang="it-IT" sz="2400" b="1" dirty="0" err="1">
                <a:latin typeface="Helvetica" pitchFamily="2" charset="0"/>
              </a:rPr>
              <a:t>replacement</a:t>
            </a:r>
            <a:r>
              <a:rPr lang="it-IT" sz="2400" b="1" dirty="0">
                <a:latin typeface="Helvetica" pitchFamily="2" charset="0"/>
              </a:rPr>
              <a:t> by a </a:t>
            </a:r>
            <a:r>
              <a:rPr lang="it-IT" sz="2400" b="1" dirty="0" err="1">
                <a:latin typeface="Helvetica" pitchFamily="2" charset="0"/>
              </a:rPr>
              <a:t>bioprosthesis</a:t>
            </a:r>
            <a:r>
              <a:rPr lang="it-IT" sz="2400" dirty="0">
                <a:latin typeface="Helvetica" pitchFamily="2" charset="0"/>
              </a:rPr>
              <a:t>. </a:t>
            </a:r>
          </a:p>
          <a:p>
            <a:r>
              <a:rPr lang="it-IT" sz="2400" dirty="0" err="1">
                <a:latin typeface="Helvetica" pitchFamily="2" charset="0"/>
              </a:rPr>
              <a:t>However</a:t>
            </a:r>
            <a:r>
              <a:rPr lang="it-IT" sz="2400" dirty="0">
                <a:latin typeface="Helvetica" pitchFamily="2" charset="0"/>
              </a:rPr>
              <a:t>, </a:t>
            </a:r>
            <a:r>
              <a:rPr lang="it-IT" sz="2400" dirty="0" err="1">
                <a:latin typeface="Helvetica" pitchFamily="2" charset="0"/>
              </a:rPr>
              <a:t>experience</a:t>
            </a:r>
            <a:r>
              <a:rPr lang="it-IT" sz="2400" dirty="0">
                <a:latin typeface="Helvetica" pitchFamily="2" charset="0"/>
              </a:rPr>
              <a:t> </a:t>
            </a:r>
            <a:r>
              <a:rPr lang="it-IT" sz="2400" dirty="0" err="1">
                <a:latin typeface="Helvetica" pitchFamily="2" charset="0"/>
              </a:rPr>
              <a:t>is</a:t>
            </a:r>
            <a:r>
              <a:rPr lang="it-IT" sz="2400" dirty="0">
                <a:latin typeface="Helvetica" pitchFamily="2" charset="0"/>
              </a:rPr>
              <a:t> </a:t>
            </a:r>
            <a:r>
              <a:rPr lang="it-IT" sz="2400" dirty="0" err="1">
                <a:latin typeface="Helvetica" pitchFamily="2" charset="0"/>
              </a:rPr>
              <a:t>very</a:t>
            </a:r>
            <a:r>
              <a:rPr lang="it-IT" sz="2400" dirty="0">
                <a:latin typeface="Helvetica" pitchFamily="2" charset="0"/>
              </a:rPr>
              <a:t> limited, and no long-</a:t>
            </a:r>
            <a:r>
              <a:rPr lang="it-IT" sz="2400" dirty="0" err="1">
                <a:latin typeface="Helvetica" pitchFamily="2" charset="0"/>
              </a:rPr>
              <a:t>term</a:t>
            </a:r>
            <a:r>
              <a:rPr lang="it-IT" sz="2400" dirty="0">
                <a:latin typeface="Helvetica" pitchFamily="2" charset="0"/>
              </a:rPr>
              <a:t> data are </a:t>
            </a:r>
            <a:r>
              <a:rPr lang="it-IT" sz="2400" dirty="0" err="1">
                <a:latin typeface="Helvetica" pitchFamily="2" charset="0"/>
              </a:rPr>
              <a:t>available</a:t>
            </a:r>
            <a:r>
              <a:rPr lang="it-IT" sz="2400" dirty="0">
                <a:latin typeface="Helvetica" pitchFamily="2" charset="0"/>
              </a:rPr>
              <a:t> in </a:t>
            </a:r>
            <a:r>
              <a:rPr lang="it-IT" sz="2400" dirty="0" err="1">
                <a:latin typeface="Helvetica" pitchFamily="2" charset="0"/>
              </a:rPr>
              <a:t>this</a:t>
            </a:r>
            <a:r>
              <a:rPr lang="it-IT" sz="2400" dirty="0">
                <a:latin typeface="Helvetica" pitchFamily="2" charset="0"/>
              </a:rPr>
              <a:t> </a:t>
            </a:r>
            <a:r>
              <a:rPr lang="it-IT" sz="2400" dirty="0" err="1">
                <a:latin typeface="Helvetica" pitchFamily="2" charset="0"/>
              </a:rPr>
              <a:t>cohort</a:t>
            </a:r>
            <a:r>
              <a:rPr lang="it-IT" sz="2400" dirty="0">
                <a:latin typeface="Helvetica" pitchFamily="2" charset="0"/>
              </a:rPr>
              <a:t>. </a:t>
            </a:r>
            <a:r>
              <a:rPr lang="it-IT" sz="2400" b="1" dirty="0">
                <a:latin typeface="Helvetica" pitchFamily="2" charset="0"/>
              </a:rPr>
              <a:t>Crossing a </a:t>
            </a:r>
            <a:r>
              <a:rPr lang="it-IT" sz="2400" b="1" dirty="0" err="1">
                <a:latin typeface="Helvetica" pitchFamily="2" charset="0"/>
              </a:rPr>
              <a:t>mechanical</a:t>
            </a:r>
            <a:r>
              <a:rPr lang="it-IT" sz="2400" b="1" dirty="0">
                <a:latin typeface="Helvetica" pitchFamily="2" charset="0"/>
              </a:rPr>
              <a:t> </a:t>
            </a:r>
            <a:r>
              <a:rPr lang="it-IT" sz="2400" b="1" dirty="0" err="1">
                <a:latin typeface="Helvetica" pitchFamily="2" charset="0"/>
              </a:rPr>
              <a:t>tricuspid</a:t>
            </a:r>
            <a:r>
              <a:rPr lang="it-IT" sz="2400" b="1" dirty="0">
                <a:latin typeface="Helvetica" pitchFamily="2" charset="0"/>
              </a:rPr>
              <a:t> valve </a:t>
            </a:r>
            <a:r>
              <a:rPr lang="it-IT" sz="2400" dirty="0">
                <a:latin typeface="Helvetica" pitchFamily="2" charset="0"/>
              </a:rPr>
              <a:t>with the delivery </a:t>
            </a:r>
            <a:r>
              <a:rPr lang="it-IT" sz="2400" dirty="0" err="1">
                <a:latin typeface="Helvetica" pitchFamily="2" charset="0"/>
              </a:rPr>
              <a:t>sheath</a:t>
            </a:r>
            <a:r>
              <a:rPr lang="it-IT" sz="2400" dirty="0">
                <a:latin typeface="Helvetica" pitchFamily="2" charset="0"/>
              </a:rPr>
              <a:t> and a </a:t>
            </a:r>
            <a:r>
              <a:rPr lang="it-IT" sz="2400" dirty="0" err="1">
                <a:latin typeface="Helvetica" pitchFamily="2" charset="0"/>
              </a:rPr>
              <a:t>leadless</a:t>
            </a:r>
            <a:r>
              <a:rPr lang="it-IT" sz="2400" dirty="0">
                <a:latin typeface="Helvetica" pitchFamily="2" charset="0"/>
              </a:rPr>
              <a:t> pacemaker </a:t>
            </a:r>
            <a:r>
              <a:rPr lang="it-IT" sz="2400" dirty="0" err="1">
                <a:latin typeface="Helvetica" pitchFamily="2" charset="0"/>
              </a:rPr>
              <a:t>is</a:t>
            </a:r>
            <a:r>
              <a:rPr lang="it-IT" sz="2400" dirty="0">
                <a:latin typeface="Helvetica" pitchFamily="2" charset="0"/>
              </a:rPr>
              <a:t> </a:t>
            </a:r>
            <a:r>
              <a:rPr lang="it-IT" sz="2400" b="1" dirty="0" err="1">
                <a:latin typeface="Helvetica" pitchFamily="2" charset="0"/>
              </a:rPr>
              <a:t>contraindicated</a:t>
            </a:r>
            <a:endParaRPr lang="it-IT" sz="2400" b="1" dirty="0">
              <a:latin typeface="Helvetica" pitchFamily="2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D7EBB87-4AC5-90D0-183E-01827A2F2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857251"/>
            <a:ext cx="5523470" cy="142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829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D14E5C-BF8E-8E41-B63F-BA658B81E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759" y="1137285"/>
            <a:ext cx="5798327" cy="223661"/>
          </a:xfrm>
        </p:spPr>
        <p:txBody>
          <a:bodyPr/>
          <a:lstStyle/>
          <a:p>
            <a:r>
              <a:rPr lang="en-US" sz="1688" dirty="0"/>
              <a:t>Sistema trans-</a:t>
            </a:r>
            <a:r>
              <a:rPr lang="en-US" sz="1688" dirty="0" err="1"/>
              <a:t>catetere</a:t>
            </a:r>
            <a:r>
              <a:rPr lang="en-US" sz="1688" dirty="0"/>
              <a:t> Micra</a:t>
            </a:r>
            <a:r>
              <a:rPr lang="en-US" sz="1688" baseline="30000" dirty="0"/>
              <a:t>™ </a:t>
            </a:r>
            <a:r>
              <a:rPr lang="en-US" sz="1688" dirty="0"/>
              <a:t>AV</a:t>
            </a:r>
            <a:endParaRPr lang="en-US" sz="1688" baseline="30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4B954-1BC7-034C-ABFD-C03948404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336" y="1689657"/>
            <a:ext cx="3007561" cy="3248105"/>
          </a:xfrm>
        </p:spPr>
        <p:txBody>
          <a:bodyPr/>
          <a:lstStyle/>
          <a:p>
            <a:pPr marL="157157" indent="-157157">
              <a:lnSpc>
                <a:spcPts val="1525"/>
              </a:lnSpc>
              <a:spcBef>
                <a:spcPts val="750"/>
              </a:spcBef>
              <a:buFont typeface="Wingdings" pitchFamily="2" charset="2"/>
              <a:buChar char="§"/>
            </a:pPr>
            <a:r>
              <a:rPr lang="en-US" sz="1500" dirty="0" err="1"/>
              <a:t>L’accelerometro</a:t>
            </a:r>
            <a:r>
              <a:rPr lang="en-US" sz="1500" dirty="0"/>
              <a:t> </a:t>
            </a:r>
            <a:r>
              <a:rPr lang="en-US" sz="1500" dirty="0" err="1"/>
              <a:t>incluso</a:t>
            </a:r>
            <a:r>
              <a:rPr lang="en-US" sz="1500" dirty="0"/>
              <a:t> </a:t>
            </a:r>
            <a:r>
              <a:rPr lang="en-US" sz="1500" dirty="0" err="1"/>
              <a:t>nel</a:t>
            </a:r>
            <a:r>
              <a:rPr lang="en-US" sz="1500" dirty="0"/>
              <a:t> Micra AV’s </a:t>
            </a:r>
            <a:r>
              <a:rPr lang="en-US" sz="1500" dirty="0" err="1"/>
              <a:t>consente</a:t>
            </a:r>
            <a:r>
              <a:rPr lang="en-US" sz="1500" dirty="0"/>
              <a:t> di </a:t>
            </a:r>
            <a:r>
              <a:rPr lang="en-US" sz="1500" dirty="0" err="1"/>
              <a:t>rilevare</a:t>
            </a:r>
            <a:r>
              <a:rPr lang="en-US" sz="1500" dirty="0"/>
              <a:t> </a:t>
            </a:r>
            <a:r>
              <a:rPr lang="en-US" sz="1500" dirty="0" err="1"/>
              <a:t>l’attività</a:t>
            </a:r>
            <a:r>
              <a:rPr lang="en-US" sz="1500" dirty="0"/>
              <a:t> </a:t>
            </a:r>
            <a:r>
              <a:rPr lang="en-US" sz="1500" dirty="0" err="1"/>
              <a:t>meccanica</a:t>
            </a:r>
            <a:r>
              <a:rPr lang="en-US" sz="1500" dirty="0"/>
              <a:t> </a:t>
            </a:r>
            <a:r>
              <a:rPr lang="en-US" sz="1500" dirty="0" err="1"/>
              <a:t>atriale</a:t>
            </a:r>
            <a:r>
              <a:rPr lang="en-US" sz="1500" dirty="0"/>
              <a:t> ed </a:t>
            </a:r>
            <a:r>
              <a:rPr lang="en-US" sz="1500" dirty="0" err="1"/>
              <a:t>utilizzare</a:t>
            </a:r>
            <a:r>
              <a:rPr lang="en-US" sz="1500" dirty="0"/>
              <a:t> </a:t>
            </a:r>
            <a:r>
              <a:rPr lang="en-US" sz="1500" dirty="0" err="1"/>
              <a:t>questa</a:t>
            </a:r>
            <a:r>
              <a:rPr lang="en-US" sz="1500" dirty="0"/>
              <a:t> </a:t>
            </a:r>
            <a:r>
              <a:rPr lang="en-US" sz="1500" dirty="0" err="1"/>
              <a:t>informazione</a:t>
            </a:r>
            <a:r>
              <a:rPr lang="en-US" sz="1500" dirty="0"/>
              <a:t> per </a:t>
            </a:r>
            <a:r>
              <a:rPr lang="en-US" sz="1500" dirty="0" err="1"/>
              <a:t>ottenere</a:t>
            </a:r>
            <a:r>
              <a:rPr lang="en-US" sz="1500" dirty="0"/>
              <a:t> un pacing </a:t>
            </a:r>
            <a:r>
              <a:rPr lang="en-US" sz="1500" dirty="0" err="1"/>
              <a:t>ventricolare</a:t>
            </a:r>
            <a:r>
              <a:rPr lang="en-US" sz="1500" dirty="0"/>
              <a:t> atrio-sincronizzato</a:t>
            </a:r>
            <a:r>
              <a:rPr lang="en-US" sz="1500" baseline="30000" dirty="0"/>
              <a:t>16</a:t>
            </a:r>
          </a:p>
          <a:p>
            <a:pPr marL="157157" indent="-157157">
              <a:lnSpc>
                <a:spcPts val="1525"/>
              </a:lnSpc>
              <a:spcBef>
                <a:spcPts val="750"/>
              </a:spcBef>
              <a:buFont typeface="Wingdings" pitchFamily="2" charset="2"/>
              <a:buChar char="§"/>
            </a:pPr>
            <a:r>
              <a:rPr lang="en-US" sz="1500" dirty="0"/>
              <a:t>Il </a:t>
            </a:r>
            <a:r>
              <a:rPr lang="en-US" sz="1500" dirty="0" err="1"/>
              <a:t>dispositivo</a:t>
            </a:r>
            <a:r>
              <a:rPr lang="en-US" sz="1500" dirty="0"/>
              <a:t> è </a:t>
            </a:r>
            <a:r>
              <a:rPr lang="en-US" sz="1500" dirty="0" err="1"/>
              <a:t>dotato</a:t>
            </a:r>
            <a:r>
              <a:rPr lang="en-US" sz="1500" dirty="0"/>
              <a:t> di un nuovo </a:t>
            </a:r>
            <a:r>
              <a:rPr lang="en-US" sz="1500" dirty="0" err="1"/>
              <a:t>circuito</a:t>
            </a:r>
            <a:r>
              <a:rPr lang="en-US" sz="1500" dirty="0"/>
              <a:t> </a:t>
            </a:r>
            <a:r>
              <a:rPr lang="en-US" sz="1500" dirty="0" err="1"/>
              <a:t>integrato</a:t>
            </a:r>
            <a:r>
              <a:rPr lang="en-US" sz="1500" dirty="0"/>
              <a:t> in </a:t>
            </a:r>
            <a:r>
              <a:rPr lang="en-US" sz="1500" dirty="0" err="1"/>
              <a:t>grado</a:t>
            </a:r>
            <a:r>
              <a:rPr lang="en-US" sz="1500" dirty="0"/>
              <a:t> di </a:t>
            </a:r>
            <a:r>
              <a:rPr lang="en-US" sz="1500" dirty="0" err="1"/>
              <a:t>supportare</a:t>
            </a:r>
            <a:r>
              <a:rPr lang="en-US" sz="1500" dirty="0"/>
              <a:t> </a:t>
            </a:r>
            <a:r>
              <a:rPr lang="en-US" sz="1500" dirty="0" err="1"/>
              <a:t>questa</a:t>
            </a:r>
            <a:r>
              <a:rPr lang="en-US" sz="1500" dirty="0"/>
              <a:t> </a:t>
            </a:r>
            <a:r>
              <a:rPr lang="en-US" sz="1500" dirty="0" err="1"/>
              <a:t>nuova</a:t>
            </a:r>
            <a:r>
              <a:rPr lang="en-US" sz="1500" dirty="0"/>
              <a:t> </a:t>
            </a:r>
            <a:r>
              <a:rPr lang="en-US" sz="1500" dirty="0" err="1"/>
              <a:t>funzionalità</a:t>
            </a:r>
            <a:r>
              <a:rPr lang="en-US" sz="1500" dirty="0"/>
              <a:t> di </a:t>
            </a:r>
            <a:r>
              <a:rPr lang="en-US" sz="1500" dirty="0" err="1"/>
              <a:t>sincronia</a:t>
            </a:r>
            <a:r>
              <a:rPr lang="en-US" sz="1500" dirty="0"/>
              <a:t> AV</a:t>
            </a:r>
            <a:r>
              <a:rPr lang="en-US" sz="1500" baseline="30000" dirty="0"/>
              <a:t>16</a:t>
            </a:r>
            <a:r>
              <a:rPr lang="en-US" sz="1500" dirty="0"/>
              <a:t> </a:t>
            </a:r>
          </a:p>
          <a:p>
            <a:pPr marL="157157" indent="-157157">
              <a:lnSpc>
                <a:spcPts val="1525"/>
              </a:lnSpc>
              <a:spcBef>
                <a:spcPts val="750"/>
              </a:spcBef>
              <a:buFont typeface="Wingdings" pitchFamily="2" charset="2"/>
              <a:buChar char="§"/>
            </a:pPr>
            <a:r>
              <a:rPr lang="en-US" sz="1500" dirty="0"/>
              <a:t>La </a:t>
            </a:r>
            <a:r>
              <a:rPr lang="en-US" sz="1500" dirty="0" err="1"/>
              <a:t>stima</a:t>
            </a:r>
            <a:r>
              <a:rPr lang="en-US" sz="1500" dirty="0"/>
              <a:t> </a:t>
            </a:r>
            <a:r>
              <a:rPr lang="en-US" sz="1500" dirty="0" err="1"/>
              <a:t>della</a:t>
            </a:r>
            <a:r>
              <a:rPr lang="en-US" sz="1500" dirty="0"/>
              <a:t> </a:t>
            </a:r>
            <a:r>
              <a:rPr lang="en-US" sz="1500" dirty="0" err="1"/>
              <a:t>durata</a:t>
            </a:r>
            <a:r>
              <a:rPr lang="en-US" sz="1500" dirty="0"/>
              <a:t> </a:t>
            </a:r>
            <a:r>
              <a:rPr lang="en-US" sz="1500" dirty="0" err="1"/>
              <a:t>della</a:t>
            </a:r>
            <a:r>
              <a:rPr lang="en-US" sz="1500" dirty="0"/>
              <a:t> </a:t>
            </a:r>
            <a:r>
              <a:rPr lang="en-US" sz="1500" dirty="0" err="1"/>
              <a:t>batteria</a:t>
            </a:r>
            <a:r>
              <a:rPr lang="en-US" sz="1500" dirty="0"/>
              <a:t> è di 8-13 anni a </a:t>
            </a:r>
            <a:r>
              <a:rPr lang="en-US" sz="1500" dirty="0" err="1"/>
              <a:t>seconda</a:t>
            </a:r>
            <a:r>
              <a:rPr lang="en-US" sz="1500" dirty="0"/>
              <a:t> del </a:t>
            </a:r>
            <a:r>
              <a:rPr lang="en-US" sz="1500" dirty="0" err="1"/>
              <a:t>grado</a:t>
            </a:r>
            <a:r>
              <a:rPr lang="en-US" sz="1500" dirty="0"/>
              <a:t> di </a:t>
            </a:r>
            <a:r>
              <a:rPr lang="en-US" sz="1500" dirty="0" err="1"/>
              <a:t>blocco</a:t>
            </a:r>
            <a:r>
              <a:rPr lang="en-US" sz="1500" dirty="0"/>
              <a:t> AV del paziente</a:t>
            </a:r>
            <a:r>
              <a:rPr lang="en-US" sz="1500" baseline="30000" dirty="0"/>
              <a:t>10,12</a:t>
            </a:r>
            <a:endParaRPr lang="en-US" sz="1500" dirty="0"/>
          </a:p>
        </p:txBody>
      </p:sp>
      <p:pic>
        <p:nvPicPr>
          <p:cNvPr id="7" name="Picture 6" descr="A picture containing wearing, holding, saddle, woman&#10;&#10;Description automatically generated">
            <a:extLst>
              <a:ext uri="{FF2B5EF4-FFF2-40B4-BE49-F238E27FC236}">
                <a16:creationId xmlns:a16="http://schemas.microsoft.com/office/drawing/2014/main" id="{55EB1031-287E-884A-8900-D10E6A3945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00" r="22523" b="29953"/>
          <a:stretch/>
        </p:blipFill>
        <p:spPr>
          <a:xfrm>
            <a:off x="7518105" y="857250"/>
            <a:ext cx="3149896" cy="4722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446F9E-2FCA-1D48-9074-A4C7B2AFDFB4}"/>
              </a:ext>
            </a:extLst>
          </p:cNvPr>
          <p:cNvSpPr txBox="1"/>
          <p:nvPr/>
        </p:nvSpPr>
        <p:spPr>
          <a:xfrm>
            <a:off x="1812788" y="5365750"/>
            <a:ext cx="3921504" cy="1806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342772"/>
            <a:r>
              <a:rPr lang="en-US" sz="750" baseline="30000" dirty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750" dirty="0">
                <a:solidFill>
                  <a:srgbClr val="888B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AVB-only patients who would benefit from leadless pacing per the indications for use.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70098A-6EFD-4744-A882-18B7BFF99A3E}"/>
              </a:ext>
            </a:extLst>
          </p:cNvPr>
          <p:cNvGrpSpPr/>
          <p:nvPr/>
        </p:nvGrpSpPr>
        <p:grpSpPr>
          <a:xfrm>
            <a:off x="4284345" y="1605915"/>
            <a:ext cx="3429000" cy="3429000"/>
            <a:chOff x="4416552" y="1197864"/>
            <a:chExt cx="5486400" cy="5486400"/>
          </a:xfrm>
        </p:grpSpPr>
        <p:pic>
          <p:nvPicPr>
            <p:cNvPr id="8" name="Picture 7" descr="A picture containing device&#10;&#10;Description automatically generated">
              <a:extLst>
                <a:ext uri="{FF2B5EF4-FFF2-40B4-BE49-F238E27FC236}">
                  <a16:creationId xmlns:a16="http://schemas.microsoft.com/office/drawing/2014/main" id="{C74BD3F3-5364-5E4C-8B4B-1EC4ECD82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6552" y="1197864"/>
              <a:ext cx="5486400" cy="54864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5062F1-6CDC-B146-B1C8-ADB28667D707}"/>
                </a:ext>
              </a:extLst>
            </p:cNvPr>
            <p:cNvSpPr txBox="1"/>
            <p:nvPr/>
          </p:nvSpPr>
          <p:spPr>
            <a:xfrm rot="21413393">
              <a:off x="6879257" y="2080441"/>
              <a:ext cx="240256" cy="1902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 anchorCtr="0">
              <a:noAutofit/>
            </a:bodyPr>
            <a:lstStyle/>
            <a:p>
              <a:pPr defTabSz="342772">
                <a:lnSpc>
                  <a:spcPts val="1187"/>
                </a:lnSpc>
              </a:pPr>
              <a:r>
                <a:rPr lang="en-US" sz="688" dirty="0">
                  <a:solidFill>
                    <a:srgbClr val="001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7FA401-8FA8-CB4A-BAA4-AC073703C562}"/>
                </a:ext>
              </a:extLst>
            </p:cNvPr>
            <p:cNvSpPr txBox="1"/>
            <p:nvPr/>
          </p:nvSpPr>
          <p:spPr>
            <a:xfrm rot="3112643">
              <a:off x="8645303" y="2829402"/>
              <a:ext cx="240256" cy="1902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 anchorCtr="0">
              <a:noAutofit/>
            </a:bodyPr>
            <a:lstStyle/>
            <a:p>
              <a:pPr defTabSz="342772">
                <a:lnSpc>
                  <a:spcPts val="1187"/>
                </a:lnSpc>
              </a:pPr>
              <a:r>
                <a:rPr lang="en-US" sz="688" dirty="0">
                  <a:solidFill>
                    <a:srgbClr val="001E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E755F79-54A3-4F44-8EAB-853C52E2B9F4}"/>
              </a:ext>
            </a:extLst>
          </p:cNvPr>
          <p:cNvSpPr/>
          <p:nvPr/>
        </p:nvSpPr>
        <p:spPr>
          <a:xfrm>
            <a:off x="7518105" y="857250"/>
            <a:ext cx="3149896" cy="4722720"/>
          </a:xfrm>
          <a:prstGeom prst="rect">
            <a:avLst/>
          </a:prstGeom>
          <a:solidFill>
            <a:srgbClr val="0B29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342772"/>
            <a:endParaRPr lang="en-US" sz="1375" dirty="0">
              <a:solidFill>
                <a:srgbClr val="FFFFFF"/>
              </a:solidFill>
              <a:latin typeface="Effra"/>
            </a:endParaRPr>
          </a:p>
        </p:txBody>
      </p:sp>
      <p:pic>
        <p:nvPicPr>
          <p:cNvPr id="13" name="Picture 12" descr="image001">
            <a:extLst>
              <a:ext uri="{FF2B5EF4-FFF2-40B4-BE49-F238E27FC236}">
                <a16:creationId xmlns:a16="http://schemas.microsoft.com/office/drawing/2014/main" id="{C985227E-B719-46A1-B602-0E61292C3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105" y="1432728"/>
            <a:ext cx="3132399" cy="386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6700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>
            <a:extLst>
              <a:ext uri="{FF2B5EF4-FFF2-40B4-BE49-F238E27FC236}">
                <a16:creationId xmlns:a16="http://schemas.microsoft.com/office/drawing/2014/main" id="{ABAB6612-D14B-0566-23CA-417A3A6DAF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-171450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altLang="it-IT"/>
              <a:t>Pacemaker functions</a:t>
            </a:r>
          </a:p>
        </p:txBody>
      </p:sp>
      <p:sp>
        <p:nvSpPr>
          <p:cNvPr id="685059" name="Rectangle 3">
            <a:extLst>
              <a:ext uri="{FF2B5EF4-FFF2-40B4-BE49-F238E27FC236}">
                <a16:creationId xmlns:a16="http://schemas.microsoft.com/office/drawing/2014/main" id="{70424786-52AC-0E40-83AB-0F49129EEC8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it-IT" altLang="it-IT" sz="2000" dirty="0" err="1"/>
              <a:t>Stimulate</a:t>
            </a:r>
            <a:r>
              <a:rPr lang="it-IT" altLang="it-IT" sz="2000" dirty="0"/>
              <a:t> to </a:t>
            </a:r>
            <a:r>
              <a:rPr lang="it-IT" altLang="it-IT" sz="2000" dirty="0" err="1"/>
              <a:t>achieve</a:t>
            </a:r>
            <a:r>
              <a:rPr lang="it-IT" altLang="it-IT" sz="2000" dirty="0"/>
              <a:t> </a:t>
            </a:r>
            <a:r>
              <a:rPr lang="it-IT" altLang="it-IT" sz="2000" dirty="0" err="1"/>
              <a:t>heart</a:t>
            </a:r>
            <a:r>
              <a:rPr lang="it-IT" altLang="it-IT" sz="2000" dirty="0"/>
              <a:t> </a:t>
            </a:r>
            <a:r>
              <a:rPr lang="it-IT" altLang="it-IT" sz="2000" dirty="0" err="1"/>
              <a:t>depolarization</a:t>
            </a:r>
            <a:endParaRPr lang="it-IT" altLang="it-IT" sz="2000" dirty="0"/>
          </a:p>
          <a:p>
            <a:pPr eaLnBrk="1" hangingPunct="1">
              <a:lnSpc>
                <a:spcPct val="120000"/>
              </a:lnSpc>
              <a:defRPr/>
            </a:pPr>
            <a:r>
              <a:rPr lang="it-IT" altLang="it-IT" sz="2000" dirty="0" err="1"/>
              <a:t>Detect</a:t>
            </a:r>
            <a:r>
              <a:rPr lang="it-IT" altLang="it-IT" sz="2000" dirty="0"/>
              <a:t> </a:t>
            </a:r>
            <a:r>
              <a:rPr lang="it-IT" altLang="it-IT" sz="2000" dirty="0" err="1"/>
              <a:t>spontaneous</a:t>
            </a:r>
            <a:r>
              <a:rPr lang="it-IT" altLang="it-IT" sz="2000" dirty="0"/>
              <a:t> </a:t>
            </a:r>
            <a:r>
              <a:rPr lang="it-IT" altLang="it-IT" sz="2000" dirty="0" err="1"/>
              <a:t>heart</a:t>
            </a:r>
            <a:r>
              <a:rPr lang="it-IT" altLang="it-IT" sz="2000" dirty="0"/>
              <a:t> activity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it-IT" altLang="it-IT" sz="2000" dirty="0" err="1"/>
              <a:t>Modify</a:t>
            </a:r>
            <a:r>
              <a:rPr lang="it-IT" altLang="it-IT" sz="2000" dirty="0"/>
              <a:t> </a:t>
            </a:r>
            <a:r>
              <a:rPr lang="it-IT" altLang="it-IT" sz="2000" dirty="0" err="1"/>
              <a:t>pacing</a:t>
            </a:r>
            <a:r>
              <a:rPr lang="it-IT" altLang="it-IT" sz="2000" dirty="0"/>
              <a:t> rate </a:t>
            </a:r>
            <a:r>
              <a:rPr lang="it-IT" altLang="it-IT" sz="2000" dirty="0" err="1"/>
              <a:t>according</a:t>
            </a:r>
            <a:r>
              <a:rPr lang="it-IT" altLang="it-IT" sz="2000" dirty="0"/>
              <a:t> to </a:t>
            </a:r>
            <a:r>
              <a:rPr lang="it-IT" altLang="it-IT" sz="2000" dirty="0" err="1"/>
              <a:t>different</a:t>
            </a:r>
            <a:r>
              <a:rPr lang="it-IT" altLang="it-IT" sz="2000" dirty="0"/>
              <a:t> </a:t>
            </a:r>
            <a:r>
              <a:rPr lang="it-IT" altLang="it-IT" sz="2000" dirty="0" err="1"/>
              <a:t>metabolic</a:t>
            </a:r>
            <a:r>
              <a:rPr lang="it-IT" altLang="it-IT" sz="2000" dirty="0"/>
              <a:t> demand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it-IT" altLang="it-IT" sz="2000" dirty="0" err="1"/>
              <a:t>Give</a:t>
            </a:r>
            <a:r>
              <a:rPr lang="it-IT" altLang="it-IT" sz="2000" dirty="0"/>
              <a:t> information</a:t>
            </a:r>
          </a:p>
          <a:p>
            <a:pPr lvl="1" eaLnBrk="1" hangingPunct="1">
              <a:lnSpc>
                <a:spcPct val="120000"/>
              </a:lnSpc>
              <a:buFont typeface="Tahoma" charset="0"/>
              <a:buChar char="–"/>
              <a:defRPr/>
            </a:pPr>
            <a:r>
              <a:rPr lang="it-IT" altLang="it-IT" sz="1800" dirty="0"/>
              <a:t>on pacemaker </a:t>
            </a:r>
            <a:r>
              <a:rPr lang="it-IT" altLang="it-IT" sz="1800" dirty="0" err="1"/>
              <a:t>function</a:t>
            </a:r>
            <a:endParaRPr lang="it-IT" altLang="it-IT" sz="1800" dirty="0"/>
          </a:p>
          <a:p>
            <a:pPr lvl="1" eaLnBrk="1" hangingPunct="1">
              <a:lnSpc>
                <a:spcPct val="120000"/>
              </a:lnSpc>
              <a:buFont typeface="Tahoma" charset="0"/>
              <a:buChar char="–"/>
              <a:defRPr/>
            </a:pPr>
            <a:r>
              <a:rPr lang="it-IT" altLang="it-IT" sz="1800" dirty="0"/>
              <a:t>on </a:t>
            </a:r>
            <a:r>
              <a:rPr lang="it-IT" altLang="it-IT" sz="1800" dirty="0" err="1"/>
              <a:t>heart</a:t>
            </a:r>
            <a:r>
              <a:rPr lang="it-IT" altLang="it-IT" sz="1800" dirty="0"/>
              <a:t> </a:t>
            </a:r>
            <a:r>
              <a:rPr lang="it-IT" altLang="it-IT" sz="1800" dirty="0" err="1"/>
              <a:t>function</a:t>
            </a:r>
            <a:endParaRPr lang="it-IT" altLang="it-IT" sz="1800" dirty="0"/>
          </a:p>
        </p:txBody>
      </p:sp>
      <p:pic>
        <p:nvPicPr>
          <p:cNvPr id="685060" name="Picture 4" descr="fig3">
            <a:extLst>
              <a:ext uri="{FF2B5EF4-FFF2-40B4-BE49-F238E27FC236}">
                <a16:creationId xmlns:a16="http://schemas.microsoft.com/office/drawing/2014/main" id="{04135635-931E-A27A-05B3-942D1C152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" t="5032" r="3601" b="3174"/>
          <a:stretch>
            <a:fillRect/>
          </a:stretch>
        </p:blipFill>
        <p:spPr bwMode="auto">
          <a:xfrm>
            <a:off x="6383338" y="3994151"/>
            <a:ext cx="2108200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5061" name="Picture 5">
            <a:extLst>
              <a:ext uri="{FF2B5EF4-FFF2-40B4-BE49-F238E27FC236}">
                <a16:creationId xmlns:a16="http://schemas.microsoft.com/office/drawing/2014/main" id="{E28A8C02-576F-B6AA-FAE7-9D49E20679F8}"/>
              </a:ext>
            </a:extLst>
          </p:cNvPr>
          <p:cNvPicPr>
            <a:picLocks noGrp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8100" y="908051"/>
            <a:ext cx="3009900" cy="3082925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5062" name="Line 6">
            <a:extLst>
              <a:ext uri="{FF2B5EF4-FFF2-40B4-BE49-F238E27FC236}">
                <a16:creationId xmlns:a16="http://schemas.microsoft.com/office/drawing/2014/main" id="{8592691B-068A-FD79-1FC3-7B94929DF6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56364" y="2276475"/>
            <a:ext cx="2447925" cy="18732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Tahoma" charset="0"/>
            </a:endParaRPr>
          </a:p>
        </p:txBody>
      </p:sp>
      <p:sp>
        <p:nvSpPr>
          <p:cNvPr id="685063" name="Line 7">
            <a:extLst>
              <a:ext uri="{FF2B5EF4-FFF2-40B4-BE49-F238E27FC236}">
                <a16:creationId xmlns:a16="http://schemas.microsoft.com/office/drawing/2014/main" id="{62039D23-DADB-2854-8E55-6123F3B361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01050" y="2852738"/>
            <a:ext cx="935038" cy="33131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30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2AD27BC-6F43-2C75-4158-7102C212A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62" y="857250"/>
            <a:ext cx="52378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066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2747FD-371C-0FF2-88B9-F8D4D9CA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DCF8573-136F-DFFA-A470-8030A9938D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3F1D2D9-42B1-A96E-8A03-283FE2DE9DEC}"/>
              </a:ext>
            </a:extLst>
          </p:cNvPr>
          <p:cNvSpPr txBox="1"/>
          <p:nvPr/>
        </p:nvSpPr>
        <p:spPr>
          <a:xfrm>
            <a:off x="3770407" y="2996952"/>
            <a:ext cx="45317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/>
              <a:t>LEADLESS</a:t>
            </a:r>
          </a:p>
          <a:p>
            <a:pPr algn="ctr"/>
            <a:r>
              <a:rPr lang="it-IT" sz="3200" b="1" dirty="0"/>
              <a:t>SISTEMA ABBOTT (AVEIR)</a:t>
            </a:r>
          </a:p>
        </p:txBody>
      </p:sp>
    </p:spTree>
    <p:extLst>
      <p:ext uri="{BB962C8B-B14F-4D97-AF65-F5344CB8AC3E}">
        <p14:creationId xmlns:p14="http://schemas.microsoft.com/office/powerpoint/2010/main" val="32103935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1A926C-F50E-48DC-CCB2-73E5B2BCD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B9F42D-8B32-7F47-F63B-1A43ABCF4C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7EBB05C-DE76-F86B-4ACE-EA3B3A1BB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5F7604A-5AD9-CB27-3873-5E0FC0F79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42367"/>
            <a:ext cx="7772400" cy="47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716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D116A11A-C7CC-E544-B8CC-8732F16FA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505" y="5374598"/>
            <a:ext cx="1010384" cy="626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magine 46" descr="Immagine 46">
            <a:extLst>
              <a:ext uri="{FF2B5EF4-FFF2-40B4-BE49-F238E27FC236}">
                <a16:creationId xmlns:a16="http://schemas.microsoft.com/office/drawing/2014/main" id="{6F75AA43-F953-A14C-9814-D577D18AC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331" y="5374596"/>
            <a:ext cx="623164" cy="626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90445A0-3FB2-197C-ACB6-3FF9C0FB4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775" y="890589"/>
            <a:ext cx="4362450" cy="50768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CC2C6DC-8E9D-69AD-C0A5-752181D1CE48}"/>
              </a:ext>
            </a:extLst>
          </p:cNvPr>
          <p:cNvSpPr txBox="1"/>
          <p:nvPr/>
        </p:nvSpPr>
        <p:spPr>
          <a:xfrm>
            <a:off x="4529915" y="475088"/>
            <a:ext cx="29748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100" dirty="0"/>
              <a:t>Dual </a:t>
            </a:r>
            <a:r>
              <a:rPr lang="it-IT" sz="2100" dirty="0" err="1"/>
              <a:t>chamber</a:t>
            </a:r>
            <a:r>
              <a:rPr lang="it-IT" sz="2100" dirty="0"/>
              <a:t> pacemaker</a:t>
            </a:r>
          </a:p>
        </p:txBody>
      </p:sp>
    </p:spTree>
    <p:extLst>
      <p:ext uri="{BB962C8B-B14F-4D97-AF65-F5344CB8AC3E}">
        <p14:creationId xmlns:p14="http://schemas.microsoft.com/office/powerpoint/2010/main" val="22694433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A0EDEF-2CA5-A6CA-8F1A-FF48AC900400}"/>
              </a:ext>
            </a:extLst>
          </p:cNvPr>
          <p:cNvSpPr txBox="1"/>
          <p:nvPr/>
        </p:nvSpPr>
        <p:spPr>
          <a:xfrm>
            <a:off x="2760955" y="685801"/>
            <a:ext cx="6098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30/3/26</a:t>
            </a:r>
          </a:p>
          <a:p>
            <a:pPr algn="ctr"/>
            <a:r>
              <a:rPr lang="it-IT" sz="2400" b="1" dirty="0"/>
              <a:t>Primo impianto </a:t>
            </a:r>
            <a:r>
              <a:rPr lang="it-IT" sz="2400" b="1" dirty="0" err="1"/>
              <a:t>leadless</a:t>
            </a:r>
            <a:r>
              <a:rPr lang="it-IT" sz="2400" b="1" dirty="0"/>
              <a:t> bicamerale a Trieste</a:t>
            </a:r>
          </a:p>
        </p:txBody>
      </p:sp>
      <p:pic>
        <p:nvPicPr>
          <p:cNvPr id="4" name="Immagine 3" descr="Immagine che contiene lastra dei raggi X, radiologia, Imaging medicale, radiografia&#10;&#10;Il contenuto generato dall'IA potrebbe non essere corretto.">
            <a:extLst>
              <a:ext uri="{FF2B5EF4-FFF2-40B4-BE49-F238E27FC236}">
                <a16:creationId xmlns:a16="http://schemas.microsoft.com/office/drawing/2014/main" id="{B251749B-7CFF-42DB-1EEB-34D34A841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26" y="2630928"/>
            <a:ext cx="4380475" cy="3285356"/>
          </a:xfrm>
          <a:prstGeom prst="rect">
            <a:avLst/>
          </a:prstGeom>
        </p:spPr>
      </p:pic>
      <p:pic>
        <p:nvPicPr>
          <p:cNvPr id="6" name="Immagine 5" descr="Immagine che contiene lastra dei raggi X, radiologia, Imaging medicale, Radiografia medica&#10;&#10;Il contenuto generato dall'IA potrebbe non essere corretto.">
            <a:extLst>
              <a:ext uri="{FF2B5EF4-FFF2-40B4-BE49-F238E27FC236}">
                <a16:creationId xmlns:a16="http://schemas.microsoft.com/office/drawing/2014/main" id="{9276ACA7-10B3-C7D8-9A58-E60134451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467" y="2630928"/>
            <a:ext cx="4380475" cy="32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297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D116A11A-C7CC-E544-B8CC-8732F16FA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505" y="5374598"/>
            <a:ext cx="1010384" cy="626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magine 46" descr="Immagine 46">
            <a:extLst>
              <a:ext uri="{FF2B5EF4-FFF2-40B4-BE49-F238E27FC236}">
                <a16:creationId xmlns:a16="http://schemas.microsoft.com/office/drawing/2014/main" id="{6F75AA43-F953-A14C-9814-D577D18AC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331" y="5374596"/>
            <a:ext cx="623164" cy="626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2F200A1-7A24-3F74-5893-8A745A689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299" y="857252"/>
            <a:ext cx="2989702" cy="157525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579E54C-7307-38A8-FDCC-13673F5D3F0D}"/>
              </a:ext>
            </a:extLst>
          </p:cNvPr>
          <p:cNvSpPr txBox="1"/>
          <p:nvPr/>
        </p:nvSpPr>
        <p:spPr>
          <a:xfrm>
            <a:off x="6288523" y="5641755"/>
            <a:ext cx="3690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5A5A5A"/>
                </a:solidFill>
                <a:latin typeface="Helvetica" pitchFamily="2" charset="0"/>
              </a:rPr>
              <a:t>Knops</a:t>
            </a:r>
            <a:r>
              <a:rPr lang="it-IT" dirty="0">
                <a:solidFill>
                  <a:srgbClr val="5A5A5A"/>
                </a:solidFill>
                <a:latin typeface="Helvetica" pitchFamily="2" charset="0"/>
              </a:rPr>
              <a:t> et al </a:t>
            </a:r>
            <a:r>
              <a:rPr lang="it-IT" dirty="0" err="1">
                <a:solidFill>
                  <a:srgbClr val="5A5A5A"/>
                </a:solidFill>
                <a:latin typeface="Helvetica" pitchFamily="2" charset="0"/>
              </a:rPr>
              <a:t>N</a:t>
            </a:r>
            <a:r>
              <a:rPr lang="it-IT" dirty="0">
                <a:solidFill>
                  <a:srgbClr val="5A5A5A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5A5A5A"/>
                </a:solidFill>
                <a:latin typeface="Helvetica" pitchFamily="2" charset="0"/>
              </a:rPr>
              <a:t>Engl</a:t>
            </a:r>
            <a:r>
              <a:rPr lang="it-IT" dirty="0">
                <a:solidFill>
                  <a:srgbClr val="5A5A5A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5A5A5A"/>
                </a:solidFill>
                <a:latin typeface="Helvetica" pitchFamily="2" charset="0"/>
              </a:rPr>
              <a:t>J</a:t>
            </a:r>
            <a:r>
              <a:rPr lang="it-IT" dirty="0">
                <a:solidFill>
                  <a:srgbClr val="5A5A5A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5A5A5A"/>
                </a:solidFill>
                <a:latin typeface="Helvetica" pitchFamily="2" charset="0"/>
              </a:rPr>
              <a:t>Med</a:t>
            </a:r>
            <a:r>
              <a:rPr lang="it-IT" dirty="0">
                <a:solidFill>
                  <a:srgbClr val="5A5A5A"/>
                </a:solidFill>
                <a:latin typeface="Helvetica" pitchFamily="2" charset="0"/>
              </a:rPr>
              <a:t> 2023;388:2360-70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9A2149B-85E5-7C1B-86DB-9046629AC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852" y="1559248"/>
            <a:ext cx="3971716" cy="381534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BB05B53-3C7B-9C51-CCC6-78D2BC708C17}"/>
              </a:ext>
            </a:extLst>
          </p:cNvPr>
          <p:cNvSpPr txBox="1"/>
          <p:nvPr/>
        </p:nvSpPr>
        <p:spPr>
          <a:xfrm>
            <a:off x="2698664" y="1148669"/>
            <a:ext cx="4573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latin typeface="Helvetica" pitchFamily="2" charset="0"/>
              </a:rPr>
              <a:t>Procedural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Characteristics</a:t>
            </a:r>
            <a:endParaRPr lang="it-IT" dirty="0">
              <a:latin typeface="Helvetica" pitchFamily="2" charset="0"/>
            </a:endParaRP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A043A898-53BF-A66D-B79F-145D93928036}"/>
              </a:ext>
            </a:extLst>
          </p:cNvPr>
          <p:cNvSpPr/>
          <p:nvPr/>
        </p:nvSpPr>
        <p:spPr>
          <a:xfrm>
            <a:off x="3159559" y="2617944"/>
            <a:ext cx="4434302" cy="49673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060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D116A11A-C7CC-E544-B8CC-8732F16FA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505" y="5374598"/>
            <a:ext cx="1010384" cy="626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magine 46" descr="Immagine 46">
            <a:extLst>
              <a:ext uri="{FF2B5EF4-FFF2-40B4-BE49-F238E27FC236}">
                <a16:creationId xmlns:a16="http://schemas.microsoft.com/office/drawing/2014/main" id="{6F75AA43-F953-A14C-9814-D577D18AC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331" y="5374596"/>
            <a:ext cx="623164" cy="626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2F200A1-7A24-3F74-5893-8A745A689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299" y="857252"/>
            <a:ext cx="2989702" cy="157525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579E54C-7307-38A8-FDCC-13673F5D3F0D}"/>
              </a:ext>
            </a:extLst>
          </p:cNvPr>
          <p:cNvSpPr txBox="1"/>
          <p:nvPr/>
        </p:nvSpPr>
        <p:spPr>
          <a:xfrm>
            <a:off x="6288523" y="5641755"/>
            <a:ext cx="3690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5A5A5A"/>
                </a:solidFill>
                <a:latin typeface="Helvetica" pitchFamily="2" charset="0"/>
              </a:rPr>
              <a:t>Knops</a:t>
            </a:r>
            <a:r>
              <a:rPr lang="it-IT" dirty="0">
                <a:solidFill>
                  <a:srgbClr val="5A5A5A"/>
                </a:solidFill>
                <a:latin typeface="Helvetica" pitchFamily="2" charset="0"/>
              </a:rPr>
              <a:t> et al </a:t>
            </a:r>
            <a:r>
              <a:rPr lang="it-IT" dirty="0" err="1">
                <a:solidFill>
                  <a:srgbClr val="5A5A5A"/>
                </a:solidFill>
                <a:latin typeface="Helvetica" pitchFamily="2" charset="0"/>
              </a:rPr>
              <a:t>N</a:t>
            </a:r>
            <a:r>
              <a:rPr lang="it-IT" dirty="0">
                <a:solidFill>
                  <a:srgbClr val="5A5A5A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5A5A5A"/>
                </a:solidFill>
                <a:latin typeface="Helvetica" pitchFamily="2" charset="0"/>
              </a:rPr>
              <a:t>Engl</a:t>
            </a:r>
            <a:r>
              <a:rPr lang="it-IT" dirty="0">
                <a:solidFill>
                  <a:srgbClr val="5A5A5A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5A5A5A"/>
                </a:solidFill>
                <a:latin typeface="Helvetica" pitchFamily="2" charset="0"/>
              </a:rPr>
              <a:t>J</a:t>
            </a:r>
            <a:r>
              <a:rPr lang="it-IT" dirty="0">
                <a:solidFill>
                  <a:srgbClr val="5A5A5A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5A5A5A"/>
                </a:solidFill>
                <a:latin typeface="Helvetica" pitchFamily="2" charset="0"/>
              </a:rPr>
              <a:t>Med</a:t>
            </a:r>
            <a:r>
              <a:rPr lang="it-IT" dirty="0">
                <a:solidFill>
                  <a:srgbClr val="5A5A5A"/>
                </a:solidFill>
                <a:latin typeface="Helvetica" pitchFamily="2" charset="0"/>
              </a:rPr>
              <a:t> 2023;388:2360-70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BB05B53-3C7B-9C51-CCC6-78D2BC708C17}"/>
              </a:ext>
            </a:extLst>
          </p:cNvPr>
          <p:cNvSpPr txBox="1"/>
          <p:nvPr/>
        </p:nvSpPr>
        <p:spPr>
          <a:xfrm>
            <a:off x="2698664" y="1148669"/>
            <a:ext cx="4573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latin typeface="Helvetica" pitchFamily="2" charset="0"/>
              </a:rPr>
              <a:t>Complications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latin typeface="Helvetica" pitchFamily="2" charset="0"/>
              </a:rPr>
              <a:t>within</a:t>
            </a:r>
            <a:r>
              <a:rPr lang="it-IT" dirty="0">
                <a:latin typeface="Helvetica" pitchFamily="2" charset="0"/>
              </a:rPr>
              <a:t> 90 Days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5AD1F44-5893-660D-B563-4820C5B45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6019" y="1531415"/>
            <a:ext cx="4522280" cy="3976760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E6C7DE8E-DB7B-90C6-4696-8264683B560E}"/>
              </a:ext>
            </a:extLst>
          </p:cNvPr>
          <p:cNvSpPr/>
          <p:nvPr/>
        </p:nvSpPr>
        <p:spPr>
          <a:xfrm>
            <a:off x="3044873" y="3133495"/>
            <a:ext cx="4434302" cy="21520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5EC053A3-A963-F526-83B9-43E5124D980A}"/>
              </a:ext>
            </a:extLst>
          </p:cNvPr>
          <p:cNvSpPr/>
          <p:nvPr/>
        </p:nvSpPr>
        <p:spPr>
          <a:xfrm>
            <a:off x="3046317" y="3456144"/>
            <a:ext cx="4434302" cy="33528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07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58DD3D-C9A8-65F7-2934-E63E3232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812" y="1008206"/>
            <a:ext cx="7205052" cy="761979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Retrieval Success Rates Remained High, Regardless of Implant Duration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FA13C9-1125-4D46-7832-07420F1A6A8C}"/>
              </a:ext>
            </a:extLst>
          </p:cNvPr>
          <p:cNvSpPr/>
          <p:nvPr/>
        </p:nvSpPr>
        <p:spPr>
          <a:xfrm>
            <a:off x="2107136" y="5492215"/>
            <a:ext cx="49426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-36576" defTabSz="342786">
              <a:defRPr/>
            </a:pP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* Limited data is available for AVEIR leadless pacemakers</a:t>
            </a:r>
          </a:p>
          <a:p>
            <a:pPr marL="34290" indent="-36576" defTabSz="342786">
              <a:defRPr/>
            </a:pPr>
            <a:r>
              <a:rPr lang="en-US" sz="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Reddy, VY, et al. Worldwide Experience with Leadless Pacemaker Retrievals: A Worldwide </a:t>
            </a:r>
            <a:r>
              <a:rPr lang="en-US" sz="600" dirty="0" err="1">
                <a:latin typeface="Calibri" panose="020F0502020204030204" pitchFamily="34" charset="0"/>
                <a:cs typeface="Calibri" panose="020F0502020204030204" pitchFamily="34" charset="0"/>
              </a:rPr>
              <a:t>Nanostim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 Experience out of 9y. Presented at: APHRS 2022; Nov 18-20, 2022; Singapore.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547740-CBDC-BE66-4082-E613FDC205E1}"/>
              </a:ext>
            </a:extLst>
          </p:cNvPr>
          <p:cNvGrpSpPr/>
          <p:nvPr/>
        </p:nvGrpSpPr>
        <p:grpSpPr>
          <a:xfrm>
            <a:off x="2737312" y="2283338"/>
            <a:ext cx="6718025" cy="2695727"/>
            <a:chOff x="1212987" y="1470582"/>
            <a:chExt cx="6718025" cy="2695727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037BD073-2B4E-CF82-29BA-53F64339646C}"/>
                </a:ext>
              </a:extLst>
            </p:cNvPr>
            <p:cNvGraphicFramePr/>
            <p:nvPr/>
          </p:nvGraphicFramePr>
          <p:xfrm>
            <a:off x="1212987" y="1470582"/>
            <a:ext cx="6718025" cy="24732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FF3C04-5334-3D07-2E5D-D65BD327C242}"/>
                </a:ext>
              </a:extLst>
            </p:cNvPr>
            <p:cNvSpPr txBox="1"/>
            <p:nvPr/>
          </p:nvSpPr>
          <p:spPr>
            <a:xfrm>
              <a:off x="1889754" y="3920088"/>
              <a:ext cx="6315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(n=27)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946160-4E89-B4C2-5867-8E5D45E3C969}"/>
                </a:ext>
              </a:extLst>
            </p:cNvPr>
            <p:cNvSpPr txBox="1"/>
            <p:nvPr/>
          </p:nvSpPr>
          <p:spPr>
            <a:xfrm>
              <a:off x="2726662" y="3920088"/>
              <a:ext cx="6315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(n=49)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67B16C-A9E7-11FD-D61A-383FDDD11B21}"/>
                </a:ext>
              </a:extLst>
            </p:cNvPr>
            <p:cNvSpPr txBox="1"/>
            <p:nvPr/>
          </p:nvSpPr>
          <p:spPr>
            <a:xfrm>
              <a:off x="3602316" y="3920088"/>
              <a:ext cx="6315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(n=54)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AF8EC1-1E6A-C82E-05BA-05EA5FD2231A}"/>
                </a:ext>
              </a:extLst>
            </p:cNvPr>
            <p:cNvSpPr txBox="1"/>
            <p:nvPr/>
          </p:nvSpPr>
          <p:spPr>
            <a:xfrm>
              <a:off x="4462472" y="3920088"/>
              <a:ext cx="6315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(n=39)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1AD550-C7FA-BFC1-81B0-A2A593864613}"/>
                </a:ext>
              </a:extLst>
            </p:cNvPr>
            <p:cNvSpPr txBox="1"/>
            <p:nvPr/>
          </p:nvSpPr>
          <p:spPr>
            <a:xfrm>
              <a:off x="5345876" y="3920088"/>
              <a:ext cx="6315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(n=31)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B0245D-E846-87A3-5741-3C12DAD44E76}"/>
                </a:ext>
              </a:extLst>
            </p:cNvPr>
            <p:cNvSpPr txBox="1"/>
            <p:nvPr/>
          </p:nvSpPr>
          <p:spPr>
            <a:xfrm>
              <a:off x="6182785" y="3920088"/>
              <a:ext cx="6315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(n=20)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A43E46-100F-AE4E-45F4-CC92F2EA0365}"/>
                </a:ext>
              </a:extLst>
            </p:cNvPr>
            <p:cNvSpPr txBox="1"/>
            <p:nvPr/>
          </p:nvSpPr>
          <p:spPr>
            <a:xfrm>
              <a:off x="7073937" y="3920088"/>
              <a:ext cx="6315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(n=20)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9AB0160-F7F9-FB88-EAA2-BD971054F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136" y="1006567"/>
            <a:ext cx="630174" cy="63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137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1CD5AF3-571A-A4E1-0604-1CD4FAE58359}"/>
              </a:ext>
            </a:extLst>
          </p:cNvPr>
          <p:cNvSpPr txBox="1"/>
          <p:nvPr/>
        </p:nvSpPr>
        <p:spPr>
          <a:xfrm>
            <a:off x="4635611" y="6368179"/>
            <a:ext cx="66711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 err="1">
                <a:effectLst/>
                <a:latin typeface="Helvetica" pitchFamily="2" charset="0"/>
              </a:rPr>
              <a:t>Yeghiazarians</a:t>
            </a:r>
            <a:r>
              <a:rPr lang="it-IT" sz="1200" dirty="0">
                <a:effectLst/>
                <a:latin typeface="Helvetica" pitchFamily="2" charset="0"/>
              </a:rPr>
              <a:t> et al </a:t>
            </a:r>
            <a:r>
              <a:rPr lang="it-IT" sz="1200" dirty="0" err="1">
                <a:effectLst/>
                <a:latin typeface="Helvetica" pitchFamily="2" charset="0"/>
              </a:rPr>
              <a:t>Circulation</a:t>
            </a:r>
            <a:r>
              <a:rPr lang="it-IT" sz="1200" dirty="0">
                <a:effectLst/>
                <a:latin typeface="Helvetica" pitchFamily="2" charset="0"/>
              </a:rPr>
              <a:t>. 2021;144:e56–e67. DOI: 10.1161/CIR.0000000000000988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F7F2F13-56A5-6C9F-0EF4-51DA5C81CAC9}"/>
              </a:ext>
            </a:extLst>
          </p:cNvPr>
          <p:cNvSpPr txBox="1"/>
          <p:nvPr/>
        </p:nvSpPr>
        <p:spPr>
          <a:xfrm>
            <a:off x="3048663" y="9561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effectLst/>
                <a:latin typeface="Helvetica" pitchFamily="2" charset="0"/>
              </a:rPr>
              <a:t>Obstructive</a:t>
            </a:r>
            <a:r>
              <a:rPr lang="it-IT" b="1" dirty="0">
                <a:effectLst/>
                <a:latin typeface="Helvetica" pitchFamily="2" charset="0"/>
              </a:rPr>
              <a:t> Sleep Apnea and </a:t>
            </a:r>
            <a:r>
              <a:rPr lang="it-IT" b="1" dirty="0" err="1">
                <a:effectLst/>
                <a:latin typeface="Helvetica" pitchFamily="2" charset="0"/>
              </a:rPr>
              <a:t>Arrhythmias</a:t>
            </a:r>
            <a:endParaRPr lang="it-IT" b="1" dirty="0">
              <a:effectLst/>
              <a:latin typeface="Helvetica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19AEC6F-2861-6FDF-F7CB-6CAF5823DEBE}"/>
              </a:ext>
            </a:extLst>
          </p:cNvPr>
          <p:cNvSpPr txBox="1"/>
          <p:nvPr/>
        </p:nvSpPr>
        <p:spPr>
          <a:xfrm>
            <a:off x="954156" y="2046314"/>
            <a:ext cx="1035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Helvetica" pitchFamily="2" charset="0"/>
              </a:rPr>
              <a:t>Long </a:t>
            </a:r>
            <a:r>
              <a:rPr lang="it-IT" dirty="0" err="1">
                <a:effectLst/>
                <a:latin typeface="Helvetica" pitchFamily="2" charset="0"/>
              </a:rPr>
              <a:t>pauses</a:t>
            </a:r>
            <a:r>
              <a:rPr lang="it-IT" dirty="0">
                <a:effectLst/>
                <a:latin typeface="Helvetica" pitchFamily="2" charset="0"/>
              </a:rPr>
              <a:t> and </a:t>
            </a:r>
            <a:r>
              <a:rPr lang="it-IT" b="1" dirty="0" err="1">
                <a:effectLst/>
                <a:latin typeface="Helvetica" pitchFamily="2" charset="0"/>
              </a:rPr>
              <a:t>bradycardia</a:t>
            </a:r>
            <a:r>
              <a:rPr lang="it-IT" dirty="0">
                <a:effectLst/>
                <a:latin typeface="Helvetica" pitchFamily="2" charset="0"/>
              </a:rPr>
              <a:t> are common in </a:t>
            </a:r>
            <a:r>
              <a:rPr lang="it-IT" dirty="0" err="1">
                <a:effectLst/>
                <a:latin typeface="Helvetica" pitchFamily="2" charset="0"/>
              </a:rPr>
              <a:t>patientswith</a:t>
            </a:r>
            <a:r>
              <a:rPr lang="it-IT" dirty="0">
                <a:effectLst/>
                <a:latin typeface="Helvetica" pitchFamily="2" charset="0"/>
              </a:rPr>
              <a:t> OSA.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effectLst/>
                <a:latin typeface="Helvetica" pitchFamily="2" charset="0"/>
              </a:rPr>
              <a:t>58% of </a:t>
            </a:r>
            <a:r>
              <a:rPr lang="it-IT" b="1" dirty="0" err="1">
                <a:effectLst/>
                <a:latin typeface="Helvetica" pitchFamily="2" charset="0"/>
              </a:rPr>
              <a:t>patients</a:t>
            </a:r>
            <a:r>
              <a:rPr lang="it-IT" b="1" dirty="0">
                <a:effectLst/>
                <a:latin typeface="Helvetica" pitchFamily="2" charset="0"/>
              </a:rPr>
              <a:t> with </a:t>
            </a:r>
            <a:r>
              <a:rPr lang="it-IT" b="1" dirty="0" err="1">
                <a:effectLst/>
                <a:latin typeface="Helvetica" pitchFamily="2" charset="0"/>
              </a:rPr>
              <a:t>implanted</a:t>
            </a:r>
            <a:r>
              <a:rPr lang="it-IT" b="1" dirty="0">
                <a:effectLst/>
                <a:latin typeface="Helvetica" pitchFamily="2" charset="0"/>
              </a:rPr>
              <a:t> pacemakers for </a:t>
            </a:r>
            <a:r>
              <a:rPr lang="it-IT" b="1" dirty="0" err="1">
                <a:effectLst/>
                <a:latin typeface="Helvetica" pitchFamily="2" charset="0"/>
              </a:rPr>
              <a:t>sick</a:t>
            </a:r>
            <a:r>
              <a:rPr lang="it-IT" b="1" dirty="0">
                <a:effectLst/>
                <a:latin typeface="Helvetica" pitchFamily="2" charset="0"/>
              </a:rPr>
              <a:t> </a:t>
            </a:r>
            <a:r>
              <a:rPr lang="it-IT" b="1" dirty="0" err="1">
                <a:effectLst/>
                <a:latin typeface="Helvetica" pitchFamily="2" charset="0"/>
              </a:rPr>
              <a:t>sinus</a:t>
            </a:r>
            <a:r>
              <a:rPr lang="it-IT" b="1" dirty="0">
                <a:effectLst/>
                <a:latin typeface="Helvetica" pitchFamily="2" charset="0"/>
              </a:rPr>
              <a:t> </a:t>
            </a:r>
            <a:r>
              <a:rPr lang="it-IT" b="1" dirty="0" err="1">
                <a:effectLst/>
                <a:latin typeface="Helvetica" pitchFamily="2" charset="0"/>
              </a:rPr>
              <a:t>syndrome</a:t>
            </a:r>
            <a:r>
              <a:rPr lang="it-IT" b="1" dirty="0">
                <a:effectLst/>
                <a:latin typeface="Helvetica" pitchFamily="2" charset="0"/>
              </a:rPr>
              <a:t> </a:t>
            </a:r>
            <a:r>
              <a:rPr lang="it-IT" b="1" dirty="0" err="1">
                <a:effectLst/>
                <a:latin typeface="Helvetica" pitchFamily="2" charset="0"/>
              </a:rPr>
              <a:t>had</a:t>
            </a:r>
            <a:r>
              <a:rPr lang="it-IT" b="1" dirty="0">
                <a:effectLst/>
                <a:latin typeface="Helvetica" pitchFamily="2" charset="0"/>
              </a:rPr>
              <a:t> </a:t>
            </a:r>
            <a:r>
              <a:rPr lang="it-IT" b="1" dirty="0" err="1">
                <a:effectLst/>
                <a:latin typeface="Helvetica" pitchFamily="2" charset="0"/>
              </a:rPr>
              <a:t>previously</a:t>
            </a:r>
            <a:r>
              <a:rPr lang="it-IT" b="1" dirty="0">
                <a:effectLst/>
                <a:latin typeface="Helvetica" pitchFamily="2" charset="0"/>
              </a:rPr>
              <a:t> </a:t>
            </a:r>
            <a:r>
              <a:rPr lang="it-IT" b="1" dirty="0" err="1">
                <a:effectLst/>
                <a:latin typeface="Helvetica" pitchFamily="2" charset="0"/>
              </a:rPr>
              <a:t>undiagnosed</a:t>
            </a:r>
            <a:r>
              <a:rPr lang="it-IT" b="1" dirty="0">
                <a:latin typeface="Helvetica" pitchFamily="2" charset="0"/>
              </a:rPr>
              <a:t> </a:t>
            </a:r>
            <a:r>
              <a:rPr lang="it-IT" b="1" dirty="0" err="1">
                <a:effectLst/>
                <a:latin typeface="Helvetica" pitchFamily="2" charset="0"/>
              </a:rPr>
              <a:t>sleep</a:t>
            </a:r>
            <a:r>
              <a:rPr lang="it-IT" b="1" dirty="0">
                <a:effectLst/>
                <a:latin typeface="Helvetica" pitchFamily="2" charset="0"/>
              </a:rPr>
              <a:t> apnea </a:t>
            </a:r>
            <a:r>
              <a:rPr lang="it-IT" b="1" dirty="0" err="1">
                <a:effectLst/>
                <a:latin typeface="Helvetica" pitchFamily="2" charset="0"/>
              </a:rPr>
              <a:t>syndrome</a:t>
            </a:r>
            <a:endParaRPr lang="it-IT" b="1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Helvetica" pitchFamily="2" charset="0"/>
              </a:rPr>
              <a:t>An </a:t>
            </a:r>
            <a:r>
              <a:rPr lang="it-IT" dirty="0" err="1">
                <a:effectLst/>
                <a:latin typeface="Helvetica" pitchFamily="2" charset="0"/>
              </a:rPr>
              <a:t>increased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b="1" dirty="0">
                <a:effectLst/>
                <a:latin typeface="Helvetica" pitchFamily="2" charset="0"/>
              </a:rPr>
              <a:t>risk of </a:t>
            </a:r>
            <a:r>
              <a:rPr lang="it-IT" b="1" dirty="0" err="1">
                <a:effectLst/>
                <a:latin typeface="Helvetica" pitchFamily="2" charset="0"/>
              </a:rPr>
              <a:t>sudden</a:t>
            </a:r>
            <a:r>
              <a:rPr lang="it-IT" b="1" dirty="0">
                <a:effectLst/>
                <a:latin typeface="Helvetica" pitchFamily="2" charset="0"/>
              </a:rPr>
              <a:t> </a:t>
            </a:r>
            <a:r>
              <a:rPr lang="it-IT" b="1" dirty="0" err="1">
                <a:effectLst/>
                <a:latin typeface="Helvetica" pitchFamily="2" charset="0"/>
              </a:rPr>
              <a:t>cardiac</a:t>
            </a:r>
            <a:r>
              <a:rPr lang="it-IT" b="1" dirty="0">
                <a:effectLst/>
                <a:latin typeface="Helvetica" pitchFamily="2" charset="0"/>
              </a:rPr>
              <a:t> </a:t>
            </a:r>
            <a:r>
              <a:rPr lang="it-IT" b="1" dirty="0" err="1">
                <a:effectLst/>
                <a:latin typeface="Helvetica" pitchFamily="2" charset="0"/>
              </a:rPr>
              <a:t>death</a:t>
            </a:r>
            <a:r>
              <a:rPr lang="it-IT" b="1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has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been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reported</a:t>
            </a:r>
            <a:r>
              <a:rPr lang="it-IT" dirty="0">
                <a:effectLst/>
                <a:latin typeface="Helvetica" pitchFamily="2" charset="0"/>
              </a:rPr>
              <a:t> in </a:t>
            </a:r>
            <a:r>
              <a:rPr lang="it-IT" dirty="0" err="1">
                <a:effectLst/>
                <a:latin typeface="Helvetica" pitchFamily="2" charset="0"/>
              </a:rPr>
              <a:t>patients</a:t>
            </a:r>
            <a:r>
              <a:rPr lang="it-IT" dirty="0">
                <a:effectLst/>
                <a:latin typeface="Helvetica" pitchFamily="2" charset="0"/>
              </a:rPr>
              <a:t> with severe OSA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Helvetica" pitchFamily="2" charset="0"/>
              </a:rPr>
              <a:t>In a study of 10 071 </a:t>
            </a:r>
            <a:r>
              <a:rPr lang="it-IT" dirty="0" err="1">
                <a:effectLst/>
                <a:latin typeface="Helvetica" pitchFamily="2" charset="0"/>
              </a:rPr>
              <a:t>adults</a:t>
            </a:r>
            <a:r>
              <a:rPr lang="it-IT" dirty="0">
                <a:effectLst/>
                <a:latin typeface="Helvetica" pitchFamily="2" charset="0"/>
              </a:rPr>
              <a:t>, OSA </a:t>
            </a:r>
            <a:r>
              <a:rPr lang="it-IT" dirty="0" err="1">
                <a:effectLst/>
                <a:latin typeface="Helvetica" pitchFamily="2" charset="0"/>
              </a:rPr>
              <a:t>predicted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incident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sudden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cardiac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death</a:t>
            </a:r>
            <a:r>
              <a:rPr lang="it-IT" dirty="0">
                <a:effectLst/>
                <a:latin typeface="Helvetica" pitchFamily="2" charset="0"/>
              </a:rPr>
              <a:t>, with the best </a:t>
            </a:r>
            <a:r>
              <a:rPr lang="it-IT" dirty="0" err="1">
                <a:effectLst/>
                <a:latin typeface="Helvetica" pitchFamily="2" charset="0"/>
              </a:rPr>
              <a:t>predictors</a:t>
            </a:r>
            <a:endParaRPr lang="it-IT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effectLst/>
                <a:latin typeface="Helvetica" pitchFamily="2" charset="0"/>
              </a:rPr>
              <a:t>being</a:t>
            </a:r>
            <a:r>
              <a:rPr lang="it-IT" dirty="0">
                <a:effectLst/>
                <a:latin typeface="Helvetica" pitchFamily="2" charset="0"/>
              </a:rPr>
              <a:t> age &gt;60 </a:t>
            </a:r>
            <a:r>
              <a:rPr lang="it-IT" dirty="0" err="1">
                <a:effectLst/>
                <a:latin typeface="Helvetica" pitchFamily="2" charset="0"/>
              </a:rPr>
              <a:t>years</a:t>
            </a:r>
            <a:r>
              <a:rPr lang="it-IT" dirty="0">
                <a:effectLst/>
                <a:latin typeface="Helvetica" pitchFamily="2" charset="0"/>
              </a:rPr>
              <a:t>, </a:t>
            </a:r>
            <a:r>
              <a:rPr lang="it-IT" dirty="0" err="1">
                <a:effectLst/>
                <a:latin typeface="Helvetica" pitchFamily="2" charset="0"/>
              </a:rPr>
              <a:t>mean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nocturnal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oxygen</a:t>
            </a:r>
            <a:r>
              <a:rPr lang="it-IT" dirty="0">
                <a:effectLst/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saturation</a:t>
            </a:r>
            <a:r>
              <a:rPr lang="it-IT" dirty="0">
                <a:effectLst/>
                <a:latin typeface="Helvetica" pitchFamily="2" charset="0"/>
              </a:rPr>
              <a:t> &lt;78%, and AHI &gt;20</a:t>
            </a:r>
          </a:p>
          <a:p>
            <a:endParaRPr lang="it-IT" dirty="0">
              <a:effectLst/>
              <a:latin typeface="Helvetica" pitchFamily="2" charset="0"/>
            </a:endParaRPr>
          </a:p>
          <a:p>
            <a:endParaRPr lang="it-IT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094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619250" y="2568278"/>
            <a:ext cx="8966200" cy="4029075"/>
          </a:xfrm>
          <a:prstGeom prst="rect">
            <a:avLst/>
          </a:prstGeom>
          <a:gradFill rotWithShape="0">
            <a:gsLst>
              <a:gs pos="0">
                <a:srgbClr val="D9FDA6"/>
              </a:gs>
              <a:gs pos="100000">
                <a:srgbClr val="F4FFE6"/>
              </a:gs>
            </a:gsLst>
            <a:lin ang="16200000" scaled="1"/>
          </a:gradFill>
          <a:ln w="9360" cap="flat">
            <a:solidFill>
              <a:srgbClr val="98B85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68550" y="0"/>
            <a:ext cx="7467600" cy="9906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dirty="0" err="1"/>
              <a:t>ApneaScan</a:t>
            </a:r>
            <a:r>
              <a:rPr lang="en-US" dirty="0"/>
              <a:t> as screening tool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619250" y="980729"/>
            <a:ext cx="864235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442913" indent="-441325">
              <a:lnSpc>
                <a:spcPct val="90000"/>
              </a:lnSpc>
              <a:spcBef>
                <a:spcPts val="1088"/>
              </a:spcBef>
              <a:buClr>
                <a:srgbClr val="C0504D"/>
              </a:buClr>
              <a:buSzPct val="120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1600" dirty="0" err="1">
                <a:solidFill>
                  <a:srgbClr val="000000"/>
                </a:solidFill>
                <a:ea typeface="ＭＳ Ｐゴシック" charset="-128"/>
              </a:rPr>
              <a:t>Breathing</a:t>
            </a:r>
            <a:r>
              <a:rPr lang="it-IT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it-IT" sz="1600" dirty="0" err="1">
                <a:solidFill>
                  <a:srgbClr val="000000"/>
                </a:solidFill>
                <a:ea typeface="ＭＳ Ｐゴシック" charset="-128"/>
              </a:rPr>
              <a:t>movements</a:t>
            </a:r>
            <a:r>
              <a:rPr lang="it-IT" sz="1600" dirty="0">
                <a:solidFill>
                  <a:srgbClr val="000000"/>
                </a:solidFill>
                <a:ea typeface="ＭＳ Ｐゴシック" charset="-128"/>
              </a:rPr>
              <a:t> → </a:t>
            </a:r>
            <a:r>
              <a:rPr lang="it-IT" sz="1600" dirty="0" err="1">
                <a:solidFill>
                  <a:srgbClr val="000000"/>
                </a:solidFill>
                <a:ea typeface="ＭＳ Ｐゴシック" charset="-128"/>
              </a:rPr>
              <a:t>Impedence</a:t>
            </a:r>
            <a:r>
              <a:rPr lang="it-IT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it-IT" sz="1600" dirty="0" err="1">
                <a:solidFill>
                  <a:srgbClr val="000000"/>
                </a:solidFill>
                <a:ea typeface="ＭＳ Ｐゴシック" charset="-128"/>
              </a:rPr>
              <a:t>variations</a:t>
            </a:r>
            <a:endParaRPr lang="it-IT" sz="1600" dirty="0">
              <a:solidFill>
                <a:srgbClr val="000000"/>
              </a:solidFill>
              <a:ea typeface="ＭＳ Ｐゴシック" charset="-128"/>
            </a:endParaRPr>
          </a:p>
          <a:p>
            <a:pPr marL="442913" indent="-441325">
              <a:lnSpc>
                <a:spcPct val="90000"/>
              </a:lnSpc>
              <a:spcBef>
                <a:spcPts val="1088"/>
              </a:spcBef>
              <a:buClr>
                <a:srgbClr val="C0504D"/>
              </a:buClr>
              <a:buSzPct val="120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1600" dirty="0" err="1">
                <a:solidFill>
                  <a:srgbClr val="000000"/>
                </a:solidFill>
                <a:ea typeface="ＭＳ Ｐゴシック" charset="-128"/>
              </a:rPr>
              <a:t>ApneaScan</a:t>
            </a:r>
            <a:r>
              <a:rPr lang="it-IT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it-IT" sz="1600" dirty="0" err="1">
                <a:solidFill>
                  <a:srgbClr val="000000"/>
                </a:solidFill>
                <a:ea typeface="ＭＳ Ｐゴシック" charset="-128"/>
              </a:rPr>
              <a:t>uses</a:t>
            </a:r>
            <a:r>
              <a:rPr lang="it-IT" sz="1600" dirty="0">
                <a:solidFill>
                  <a:srgbClr val="000000"/>
                </a:solidFill>
                <a:ea typeface="ＭＳ Ｐゴシック" charset="-128"/>
              </a:rPr>
              <a:t> the </a:t>
            </a:r>
            <a:r>
              <a:rPr lang="it-IT" sz="1600" b="1" dirty="0" err="1">
                <a:solidFill>
                  <a:srgbClr val="000000"/>
                </a:solidFill>
                <a:ea typeface="ＭＳ Ｐゴシック" charset="-128"/>
              </a:rPr>
              <a:t>Respiratory</a:t>
            </a:r>
            <a:r>
              <a:rPr lang="it-IT" sz="1600" b="1" dirty="0">
                <a:solidFill>
                  <a:srgbClr val="000000"/>
                </a:solidFill>
                <a:ea typeface="ＭＳ Ｐゴシック" charset="-128"/>
              </a:rPr>
              <a:t> Sensor </a:t>
            </a:r>
            <a:r>
              <a:rPr lang="it-IT" sz="1600" dirty="0">
                <a:solidFill>
                  <a:srgbClr val="000000"/>
                </a:solidFill>
                <a:ea typeface="ＭＳ Ｐゴシック" charset="-128"/>
              </a:rPr>
              <a:t>to monitor </a:t>
            </a:r>
            <a:r>
              <a:rPr lang="it-IT" sz="1600" dirty="0" err="1">
                <a:solidFill>
                  <a:srgbClr val="000000"/>
                </a:solidFill>
                <a:ea typeface="ＭＳ Ｐゴシック" charset="-128"/>
              </a:rPr>
              <a:t>breathing</a:t>
            </a:r>
            <a:r>
              <a:rPr lang="it-IT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it-IT" sz="1600" dirty="0" err="1">
                <a:solidFill>
                  <a:srgbClr val="000000"/>
                </a:solidFill>
                <a:ea typeface="ＭＳ Ｐゴシック" charset="-128"/>
              </a:rPr>
              <a:t>patterns</a:t>
            </a:r>
            <a:endParaRPr lang="it-IT" sz="1600" dirty="0">
              <a:solidFill>
                <a:srgbClr val="000000"/>
              </a:solidFill>
              <a:ea typeface="ＭＳ Ｐゴシック" charset="-128"/>
            </a:endParaRPr>
          </a:p>
          <a:p>
            <a:pPr marL="442913" indent="-441325">
              <a:lnSpc>
                <a:spcPct val="90000"/>
              </a:lnSpc>
              <a:spcBef>
                <a:spcPts val="1088"/>
              </a:spcBef>
              <a:buClr>
                <a:srgbClr val="C0504D"/>
              </a:buClr>
              <a:buSzPct val="120000"/>
              <a:buFont typeface="Symbol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it-IT" sz="1600" b="1" dirty="0" err="1">
                <a:solidFill>
                  <a:srgbClr val="000000"/>
                </a:solidFill>
                <a:ea typeface="ＭＳ Ｐゴシック" charset="-128"/>
              </a:rPr>
              <a:t>Event</a:t>
            </a:r>
            <a:r>
              <a:rPr lang="it-IT" sz="1600" dirty="0">
                <a:solidFill>
                  <a:srgbClr val="000000"/>
                </a:solidFill>
                <a:ea typeface="ＭＳ Ｐゴシック" charset="-128"/>
              </a:rPr>
              <a:t>: 26% </a:t>
            </a:r>
            <a:r>
              <a:rPr lang="it-IT" sz="1600" dirty="0" err="1">
                <a:solidFill>
                  <a:srgbClr val="000000"/>
                </a:solidFill>
                <a:ea typeface="ＭＳ Ｐゴシック" charset="-128"/>
              </a:rPr>
              <a:t>reduction</a:t>
            </a:r>
            <a:r>
              <a:rPr lang="it-IT" sz="1600" dirty="0">
                <a:solidFill>
                  <a:srgbClr val="000000"/>
                </a:solidFill>
                <a:ea typeface="ＭＳ Ｐゴシック" charset="-128"/>
              </a:rPr>
              <a:t> of </a:t>
            </a:r>
            <a:r>
              <a:rPr lang="it-IT" sz="1600" dirty="0" err="1">
                <a:solidFill>
                  <a:srgbClr val="000000"/>
                </a:solidFill>
                <a:ea typeface="ＭＳ Ｐゴシック" charset="-128"/>
              </a:rPr>
              <a:t>breathing</a:t>
            </a:r>
            <a:r>
              <a:rPr lang="it-IT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it-IT" sz="1600" dirty="0" err="1">
                <a:solidFill>
                  <a:srgbClr val="000000"/>
                </a:solidFill>
                <a:ea typeface="ＭＳ Ｐゴシック" charset="-128"/>
              </a:rPr>
              <a:t>amplitude</a:t>
            </a:r>
            <a:r>
              <a:rPr lang="it-IT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it-IT" sz="1600" dirty="0" err="1">
                <a:solidFill>
                  <a:srgbClr val="000000"/>
                </a:solidFill>
                <a:ea typeface="ＭＳ Ｐゴシック" charset="-128"/>
              </a:rPr>
              <a:t>lasting</a:t>
            </a:r>
            <a:r>
              <a:rPr lang="it-IT" sz="1600" dirty="0">
                <a:solidFill>
                  <a:srgbClr val="000000"/>
                </a:solidFill>
                <a:ea typeface="ＭＳ Ｐゴシック" charset="-128"/>
              </a:rPr>
              <a:t> 10 </a:t>
            </a:r>
            <a:r>
              <a:rPr lang="it-IT" sz="1600" dirty="0" err="1">
                <a:solidFill>
                  <a:srgbClr val="000000"/>
                </a:solidFill>
                <a:ea typeface="ＭＳ Ｐゴシック" charset="-128"/>
              </a:rPr>
              <a:t>seconds</a:t>
            </a:r>
            <a:r>
              <a:rPr lang="it-IT" sz="1600" dirty="0">
                <a:solidFill>
                  <a:srgbClr val="000000"/>
                </a:solidFill>
                <a:ea typeface="ＭＳ Ｐゴシック" charset="-128"/>
              </a:rPr>
              <a:t> or more (</a:t>
            </a:r>
            <a:r>
              <a:rPr lang="it-IT" sz="1600" dirty="0" err="1">
                <a:solidFill>
                  <a:srgbClr val="000000"/>
                </a:solidFill>
                <a:ea typeface="ＭＳ Ｐゴシック" charset="-128"/>
              </a:rPr>
              <a:t>including</a:t>
            </a:r>
            <a:r>
              <a:rPr lang="it-IT" sz="1600" dirty="0">
                <a:solidFill>
                  <a:srgbClr val="000000"/>
                </a:solidFill>
                <a:ea typeface="ＭＳ Ｐゴシック" charset="-128"/>
              </a:rPr>
              <a:t> full </a:t>
            </a:r>
            <a:r>
              <a:rPr lang="it-IT" sz="1600" dirty="0" err="1">
                <a:solidFill>
                  <a:srgbClr val="000000"/>
                </a:solidFill>
                <a:ea typeface="ＭＳ Ｐゴシック" charset="-128"/>
              </a:rPr>
              <a:t>breathing</a:t>
            </a:r>
            <a:r>
              <a:rPr lang="it-IT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it-IT" sz="1600" dirty="0" err="1">
                <a:solidFill>
                  <a:srgbClr val="000000"/>
                </a:solidFill>
                <a:ea typeface="ＭＳ Ｐゴシック" charset="-128"/>
              </a:rPr>
              <a:t>pauses</a:t>
            </a:r>
            <a:r>
              <a:rPr lang="it-IT" sz="1600" dirty="0">
                <a:solidFill>
                  <a:srgbClr val="000000"/>
                </a:solidFill>
                <a:ea typeface="ＭＳ Ｐゴシック" charset="-128"/>
              </a:rPr>
              <a:t>)</a:t>
            </a:r>
            <a:endParaRPr lang="it-IT" sz="1600" dirty="0">
              <a:solidFill>
                <a:srgbClr val="EEECE1"/>
              </a:solidFill>
              <a:ea typeface="ＭＳ Ｐゴシック" charset="-128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4" y="2978151"/>
            <a:ext cx="4308475" cy="337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7021514" y="3349626"/>
            <a:ext cx="1587" cy="119063"/>
          </a:xfrm>
          <a:prstGeom prst="line">
            <a:avLst/>
          </a:prstGeom>
          <a:noFill/>
          <a:ln w="38160" cap="flat">
            <a:solidFill>
              <a:srgbClr val="D13B0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8054976" y="3349626"/>
            <a:ext cx="3175" cy="119063"/>
          </a:xfrm>
          <a:prstGeom prst="line">
            <a:avLst/>
          </a:prstGeom>
          <a:noFill/>
          <a:ln w="38160" cap="flat">
            <a:solidFill>
              <a:srgbClr val="D13B0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7021514" y="3405189"/>
            <a:ext cx="1036637" cy="1587"/>
          </a:xfrm>
          <a:prstGeom prst="line">
            <a:avLst/>
          </a:prstGeom>
          <a:noFill/>
          <a:ln w="38160" cap="flat">
            <a:solidFill>
              <a:srgbClr val="D13B05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6583363" y="2773784"/>
            <a:ext cx="1751012" cy="217067"/>
          </a:xfrm>
          <a:prstGeom prst="rect">
            <a:avLst/>
          </a:prstGeom>
          <a:solidFill>
            <a:srgbClr val="DF400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>
            <a:spAutoFit/>
          </a:bodyPr>
          <a:lstStyle/>
          <a:p>
            <a:pPr>
              <a:lnSpc>
                <a:spcPct val="80000"/>
              </a:lnSpc>
              <a:spcBef>
                <a:spcPts val="900"/>
              </a:spcBef>
              <a:tabLst>
                <a:tab pos="723900" algn="l"/>
                <a:tab pos="1447800" algn="l"/>
              </a:tabLst>
            </a:pPr>
            <a:r>
              <a:rPr lang="it-IT" sz="1000" b="1">
                <a:solidFill>
                  <a:srgbClr val="FFFFFF"/>
                </a:solidFill>
                <a:ea typeface="ＭＳ Ｐゴシック" charset="-128"/>
              </a:rPr>
              <a:t>Duration Threshold (10 s)</a:t>
            </a:r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>
            <a:off x="6916738" y="3565525"/>
            <a:ext cx="1344612" cy="1588"/>
          </a:xfrm>
          <a:prstGeom prst="line">
            <a:avLst/>
          </a:prstGeom>
          <a:noFill/>
          <a:ln w="38160" cap="flat">
            <a:solidFill>
              <a:srgbClr val="4F81B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6916738" y="4010025"/>
            <a:ext cx="1344612" cy="1588"/>
          </a:xfrm>
          <a:prstGeom prst="line">
            <a:avLst/>
          </a:prstGeom>
          <a:noFill/>
          <a:ln w="38160" cap="flat">
            <a:solidFill>
              <a:srgbClr val="4F81B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>
            <a:off x="8181975" y="3565525"/>
            <a:ext cx="1588" cy="444500"/>
          </a:xfrm>
          <a:prstGeom prst="line">
            <a:avLst/>
          </a:prstGeom>
          <a:noFill/>
          <a:ln w="38160" cap="flat">
            <a:solidFill>
              <a:srgbClr val="4F81BD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8578850" y="2782888"/>
            <a:ext cx="1440116" cy="204436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>
              <a:lnSpc>
                <a:spcPct val="80000"/>
              </a:lnSpc>
              <a:spcBef>
                <a:spcPts val="900"/>
              </a:spcBef>
              <a:tabLst>
                <a:tab pos="723900" algn="l"/>
                <a:tab pos="1447800" algn="l"/>
              </a:tabLst>
            </a:pPr>
            <a:r>
              <a:rPr lang="it-IT" sz="900" b="1">
                <a:solidFill>
                  <a:srgbClr val="FFFFFF"/>
                </a:solidFill>
                <a:ea typeface="ＭＳ Ｐゴシック" charset="-128"/>
              </a:rPr>
              <a:t>Amplitude Threshold (0.7)</a:t>
            </a:r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7021514" y="3565526"/>
            <a:ext cx="1036637" cy="442913"/>
          </a:xfrm>
          <a:prstGeom prst="rect">
            <a:avLst/>
          </a:prstGeom>
          <a:solidFill>
            <a:srgbClr val="800080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 rot="16200000">
            <a:off x="5903120" y="3656397"/>
            <a:ext cx="1325563" cy="48977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0000"/>
              </a:lnSpc>
              <a:spcBef>
                <a:spcPts val="363"/>
              </a:spcBef>
              <a:tabLst>
                <a:tab pos="723900" algn="l"/>
              </a:tabLst>
            </a:pPr>
            <a:r>
              <a:rPr lang="it-IT" sz="1600" b="1">
                <a:solidFill>
                  <a:srgbClr val="000000"/>
                </a:solidFill>
                <a:ea typeface="ＭＳ Ｐゴシック" charset="-128"/>
              </a:rPr>
              <a:t>        Impedance</a:t>
            </a:r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 rot="16200000">
            <a:off x="6021332" y="5382866"/>
            <a:ext cx="808148" cy="2927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>
              <a:lnSpc>
                <a:spcPct val="80000"/>
              </a:lnSpc>
              <a:spcBef>
                <a:spcPts val="363"/>
              </a:spcBef>
              <a:tabLst>
                <a:tab pos="723900" algn="l"/>
              </a:tabLst>
            </a:pPr>
            <a:r>
              <a:rPr lang="it-IT" sz="1600" b="1">
                <a:solidFill>
                  <a:srgbClr val="000000"/>
                </a:solidFill>
                <a:ea typeface="ＭＳ Ｐゴシック" charset="-128"/>
              </a:rPr>
              <a:t>Airflow</a:t>
            </a: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6519863" y="2492376"/>
            <a:ext cx="2780226" cy="229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>
              <a:lnSpc>
                <a:spcPct val="80000"/>
              </a:lnSpc>
              <a:spcBef>
                <a:spcPts val="363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it-IT" sz="1100" b="1">
                <a:solidFill>
                  <a:srgbClr val="000000"/>
                </a:solidFill>
                <a:ea typeface="ＭＳ Ｐゴシック" charset="-128"/>
              </a:rPr>
              <a:t>Apnea / Hypopnea Event Detection Example</a:t>
            </a:r>
          </a:p>
        </p:txBody>
      </p:sp>
      <p:sp>
        <p:nvSpPr>
          <p:cNvPr id="24593" name="Line 17"/>
          <p:cNvSpPr>
            <a:spLocks noChangeShapeType="1"/>
          </p:cNvSpPr>
          <p:nvPr/>
        </p:nvSpPr>
        <p:spPr bwMode="auto">
          <a:xfrm>
            <a:off x="7521575" y="2978151"/>
            <a:ext cx="1588" cy="417513"/>
          </a:xfrm>
          <a:prstGeom prst="line">
            <a:avLst/>
          </a:prstGeom>
          <a:noFill/>
          <a:ln w="9360" cap="flat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94" name="Line 18"/>
          <p:cNvSpPr>
            <a:spLocks noChangeShapeType="1"/>
          </p:cNvSpPr>
          <p:nvPr/>
        </p:nvSpPr>
        <p:spPr bwMode="auto">
          <a:xfrm flipH="1">
            <a:off x="8183563" y="3009900"/>
            <a:ext cx="950912" cy="744538"/>
          </a:xfrm>
          <a:prstGeom prst="line">
            <a:avLst/>
          </a:prstGeom>
          <a:noFill/>
          <a:ln w="9360" cap="flat">
            <a:solidFill>
              <a:srgbClr val="4F81B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4595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10310"/>
          <a:stretch>
            <a:fillRect/>
          </a:stretch>
        </p:blipFill>
        <p:spPr bwMode="auto">
          <a:xfrm>
            <a:off x="2047875" y="3306764"/>
            <a:ext cx="3810000" cy="236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997" r="103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1887539" y="2600325"/>
            <a:ext cx="4244975" cy="7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80000"/>
              </a:lnSpc>
              <a:spcBef>
                <a:spcPts val="363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it-IT" sz="2400" b="1">
                <a:solidFill>
                  <a:srgbClr val="000000"/>
                </a:solidFill>
                <a:ea typeface="ＭＳ Ｐゴシック" charset="-128"/>
              </a:rPr>
              <a:t>Implanted Impedance-based</a:t>
            </a:r>
          </a:p>
          <a:p>
            <a:pPr algn="ctr">
              <a:lnSpc>
                <a:spcPct val="80000"/>
              </a:lnSpc>
              <a:spcBef>
                <a:spcPts val="363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it-IT" sz="2400" b="1">
                <a:solidFill>
                  <a:srgbClr val="000000"/>
                </a:solidFill>
                <a:ea typeface="ＭＳ Ｐゴシック" charset="-128"/>
              </a:rPr>
              <a:t>Respiration Sensor</a:t>
            </a:r>
          </a:p>
        </p:txBody>
      </p:sp>
      <p:sp>
        <p:nvSpPr>
          <p:cNvPr id="24597" name="Line 21"/>
          <p:cNvSpPr>
            <a:spLocks noChangeShapeType="1"/>
          </p:cNvSpPr>
          <p:nvPr/>
        </p:nvSpPr>
        <p:spPr bwMode="auto">
          <a:xfrm flipV="1">
            <a:off x="5051426" y="4237039"/>
            <a:ext cx="1712913" cy="407987"/>
          </a:xfrm>
          <a:prstGeom prst="line">
            <a:avLst/>
          </a:prstGeom>
          <a:noFill/>
          <a:ln w="936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98" name="Rectangle 22"/>
          <p:cNvSpPr>
            <a:spLocks noChangeArrowheads="1"/>
          </p:cNvSpPr>
          <p:nvPr/>
        </p:nvSpPr>
        <p:spPr bwMode="auto">
          <a:xfrm>
            <a:off x="6454775" y="5038725"/>
            <a:ext cx="203200" cy="8143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599" name="Rectangle 23"/>
          <p:cNvSpPr>
            <a:spLocks noChangeArrowheads="1"/>
          </p:cNvSpPr>
          <p:nvPr/>
        </p:nvSpPr>
        <p:spPr bwMode="auto">
          <a:xfrm>
            <a:off x="2047875" y="5753100"/>
            <a:ext cx="4141788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it-IT" sz="1000">
                <a:solidFill>
                  <a:srgbClr val="BFBFBF"/>
                </a:solidFill>
                <a:latin typeface="Calibri" charset="0"/>
                <a:ea typeface="ＭＳ Ｐゴシック" charset="-128"/>
              </a:rPr>
              <a:t>Incepta ICD Reference Guide - 358431-014 EN Europe 06/11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it-IT" sz="1000">
                <a:solidFill>
                  <a:srgbClr val="BFBFBF"/>
                </a:solidFill>
                <a:latin typeface="Calibri" charset="0"/>
                <a:ea typeface="ＭＳ Ｐゴシック" charset="-128"/>
              </a:rPr>
              <a:t>Incepta CRTD Reference Guide - 358440-014 EN Europe 06/11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it-IT" sz="1000">
              <a:solidFill>
                <a:srgbClr val="BFBFBF"/>
              </a:solidFill>
              <a:latin typeface="Calibri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8043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D116A11A-C7CC-E544-B8CC-8732F16FA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0" y="6023129"/>
            <a:ext cx="1347178" cy="834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magine 46" descr="Immagine 46">
            <a:extLst>
              <a:ext uri="{FF2B5EF4-FFF2-40B4-BE49-F238E27FC236}">
                <a16:creationId xmlns:a16="http://schemas.microsoft.com/office/drawing/2014/main" id="{6F75AA43-F953-A14C-9814-D577D18AC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774" y="6023128"/>
            <a:ext cx="830885" cy="83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5CEB5A0-1A28-BB53-DE11-2B823537F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15" y="1561355"/>
            <a:ext cx="11657969" cy="312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709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1CD5AF3-571A-A4E1-0604-1CD4FAE58359}"/>
              </a:ext>
            </a:extLst>
          </p:cNvPr>
          <p:cNvSpPr txBox="1"/>
          <p:nvPr/>
        </p:nvSpPr>
        <p:spPr>
          <a:xfrm>
            <a:off x="4635611" y="6368179"/>
            <a:ext cx="66711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effectLst/>
                <a:latin typeface="Helvetica" pitchFamily="2" charset="0"/>
              </a:rPr>
              <a:t>Mazza et al </a:t>
            </a:r>
            <a:r>
              <a:rPr lang="it-IT" sz="1200" dirty="0" err="1">
                <a:effectLst/>
                <a:latin typeface="Helvetica" pitchFamily="2" charset="0"/>
              </a:rPr>
              <a:t>Clin</a:t>
            </a:r>
            <a:r>
              <a:rPr lang="it-IT" sz="1200" dirty="0">
                <a:effectLst/>
                <a:latin typeface="Helvetica" pitchFamily="2" charset="0"/>
              </a:rPr>
              <a:t> </a:t>
            </a:r>
            <a:r>
              <a:rPr lang="it-IT" sz="1200" dirty="0" err="1">
                <a:effectLst/>
                <a:latin typeface="Helvetica" pitchFamily="2" charset="0"/>
              </a:rPr>
              <a:t>Cardiol</a:t>
            </a:r>
            <a:r>
              <a:rPr lang="it-IT" sz="1200" dirty="0">
                <a:effectLst/>
                <a:latin typeface="Helvetica" pitchFamily="2" charset="0"/>
              </a:rPr>
              <a:t>. 2020;43:1609–1615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F7F2F13-56A5-6C9F-0EF4-51DA5C81CAC9}"/>
              </a:ext>
            </a:extLst>
          </p:cNvPr>
          <p:cNvSpPr txBox="1"/>
          <p:nvPr/>
        </p:nvSpPr>
        <p:spPr>
          <a:xfrm>
            <a:off x="3048663" y="9561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effectLst/>
                <a:latin typeface="Helvetica" pitchFamily="2" charset="0"/>
              </a:rPr>
              <a:t>Obstructive</a:t>
            </a:r>
            <a:r>
              <a:rPr lang="it-IT" b="1" dirty="0">
                <a:effectLst/>
                <a:latin typeface="Helvetica" pitchFamily="2" charset="0"/>
              </a:rPr>
              <a:t> </a:t>
            </a:r>
            <a:r>
              <a:rPr lang="it-IT" b="1" dirty="0" err="1">
                <a:effectLst/>
                <a:latin typeface="Helvetica" pitchFamily="2" charset="0"/>
              </a:rPr>
              <a:t>Sleep</a:t>
            </a:r>
            <a:r>
              <a:rPr lang="it-IT" b="1" dirty="0">
                <a:effectLst/>
                <a:latin typeface="Helvetica" pitchFamily="2" charset="0"/>
              </a:rPr>
              <a:t> Apnea </a:t>
            </a:r>
            <a:r>
              <a:rPr lang="it-IT" b="1" dirty="0" err="1">
                <a:latin typeface="Helvetica" pitchFamily="2" charset="0"/>
              </a:rPr>
              <a:t>A</a:t>
            </a:r>
            <a:r>
              <a:rPr lang="it-IT" b="1" dirty="0" err="1">
                <a:effectLst/>
                <a:latin typeface="Helvetica" pitchFamily="2" charset="0"/>
              </a:rPr>
              <a:t>trial</a:t>
            </a:r>
            <a:r>
              <a:rPr lang="it-IT" b="1" dirty="0">
                <a:effectLst/>
                <a:latin typeface="Helvetica" pitchFamily="2" charset="0"/>
              </a:rPr>
              <a:t> </a:t>
            </a:r>
            <a:r>
              <a:rPr lang="it-IT" b="1" dirty="0" err="1">
                <a:latin typeface="Helvetica" pitchFamily="2" charset="0"/>
              </a:rPr>
              <a:t>F</a:t>
            </a:r>
            <a:r>
              <a:rPr lang="it-IT" b="1" dirty="0" err="1">
                <a:effectLst/>
                <a:latin typeface="Helvetica" pitchFamily="2" charset="0"/>
              </a:rPr>
              <a:t>ibrillation</a:t>
            </a:r>
            <a:r>
              <a:rPr lang="it-IT" b="1" dirty="0">
                <a:effectLst/>
                <a:latin typeface="Helvetica" pitchFamily="2" charset="0"/>
              </a:rPr>
              <a:t> and stroke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7EEFF78-91E1-A19A-CC14-11467B01F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115" y="1973167"/>
            <a:ext cx="5216718" cy="361929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2C0C6EB-C727-605F-5730-67D44F5D4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89" y="1973167"/>
            <a:ext cx="5294026" cy="351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949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226" y="1340768"/>
            <a:ext cx="6604102" cy="445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947986" y="476673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err="1"/>
              <a:t>Kaplan</a:t>
            </a:r>
            <a:r>
              <a:rPr lang="it-IT" sz="2000" dirty="0"/>
              <a:t>–Meier plot on appropriate </a:t>
            </a:r>
            <a:r>
              <a:rPr lang="it-IT" sz="2000" dirty="0" err="1"/>
              <a:t>cardioverter-deﬁbrillator</a:t>
            </a:r>
            <a:r>
              <a:rPr lang="it-IT" sz="2000" dirty="0"/>
              <a:t> </a:t>
            </a:r>
            <a:r>
              <a:rPr lang="it-IT" sz="2000" dirty="0" err="1"/>
              <a:t>therapies</a:t>
            </a:r>
            <a:endParaRPr lang="it-IT" sz="2000" dirty="0"/>
          </a:p>
          <a:p>
            <a:pPr algn="ctr"/>
            <a:r>
              <a:rPr lang="it-IT" sz="1400" dirty="0" err="1"/>
              <a:t>according</a:t>
            </a:r>
            <a:r>
              <a:rPr lang="it-IT" sz="1400" dirty="0"/>
              <a:t> to </a:t>
            </a:r>
            <a:r>
              <a:rPr lang="it-IT" sz="1400" dirty="0" err="1"/>
              <a:t>sleep</a:t>
            </a:r>
            <a:r>
              <a:rPr lang="it-IT" sz="1400" dirty="0"/>
              <a:t> </a:t>
            </a:r>
            <a:r>
              <a:rPr lang="it-IT" sz="1400" dirty="0" err="1"/>
              <a:t>disordered</a:t>
            </a:r>
            <a:r>
              <a:rPr lang="it-IT" sz="1400" dirty="0"/>
              <a:t> </a:t>
            </a:r>
            <a:r>
              <a:rPr lang="it-IT" sz="1400" dirty="0" err="1"/>
              <a:t>breathing</a:t>
            </a:r>
            <a:r>
              <a:rPr lang="it-IT" sz="1400" dirty="0"/>
              <a:t> (</a:t>
            </a:r>
            <a:r>
              <a:rPr lang="it-IT" sz="1400" dirty="0" err="1"/>
              <a:t>sleep</a:t>
            </a:r>
            <a:r>
              <a:rPr lang="it-IT" sz="1400" dirty="0"/>
              <a:t> </a:t>
            </a:r>
            <a:r>
              <a:rPr lang="it-IT" sz="1400" dirty="0" err="1"/>
              <a:t>apnoea</a:t>
            </a:r>
            <a:r>
              <a:rPr lang="it-IT" sz="1400" dirty="0"/>
              <a:t>: AHI ≥ 5 h</a:t>
            </a:r>
            <a:r>
              <a:rPr lang="it-IT" sz="1400" baseline="30000" dirty="0"/>
              <a:t>-1</a:t>
            </a:r>
            <a:r>
              <a:rPr lang="it-IT" sz="1400" dirty="0"/>
              <a:t>).</a:t>
            </a:r>
          </a:p>
        </p:txBody>
      </p:sp>
      <p:sp>
        <p:nvSpPr>
          <p:cNvPr id="4" name="Rettangolo 3"/>
          <p:cNvSpPr/>
          <p:nvPr/>
        </p:nvSpPr>
        <p:spPr>
          <a:xfrm>
            <a:off x="6535295" y="6525345"/>
            <a:ext cx="38584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Bitter et al European Heart Journal 2011;32:61–74</a:t>
            </a:r>
            <a:endParaRPr lang="it-IT" sz="1400" dirty="0"/>
          </a:p>
        </p:txBody>
      </p:sp>
      <p:sp>
        <p:nvSpPr>
          <p:cNvPr id="5" name="Rettangolo 4"/>
          <p:cNvSpPr/>
          <p:nvPr/>
        </p:nvSpPr>
        <p:spPr>
          <a:xfrm>
            <a:off x="7968209" y="1367388"/>
            <a:ext cx="248574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/>
              <a:t>(</a:t>
            </a:r>
            <a:r>
              <a:rPr lang="it-IT" sz="1400" dirty="0" err="1"/>
              <a:t>central</a:t>
            </a:r>
            <a:r>
              <a:rPr lang="it-IT" sz="1400" dirty="0"/>
              <a:t> </a:t>
            </a:r>
            <a:r>
              <a:rPr lang="it-IT" sz="1400" dirty="0" err="1"/>
              <a:t>sleep</a:t>
            </a:r>
            <a:r>
              <a:rPr lang="it-IT" sz="1400" dirty="0"/>
              <a:t> </a:t>
            </a:r>
            <a:r>
              <a:rPr lang="it-IT" sz="1400" dirty="0" err="1"/>
              <a:t>apnoea</a:t>
            </a:r>
            <a:r>
              <a:rPr lang="it-IT" sz="1400" dirty="0"/>
              <a:t>)</a:t>
            </a:r>
          </a:p>
          <a:p>
            <a:r>
              <a:rPr lang="it-IT" sz="1400" dirty="0"/>
              <a:t>(</a:t>
            </a:r>
            <a:r>
              <a:rPr lang="it-IT" sz="1400" dirty="0" err="1"/>
              <a:t>obstructive</a:t>
            </a:r>
            <a:r>
              <a:rPr lang="it-IT" sz="1400" dirty="0"/>
              <a:t> </a:t>
            </a:r>
            <a:r>
              <a:rPr lang="it-IT" sz="1400" dirty="0" err="1"/>
              <a:t>sleep</a:t>
            </a:r>
            <a:r>
              <a:rPr lang="it-IT" sz="1400" dirty="0"/>
              <a:t> </a:t>
            </a:r>
            <a:r>
              <a:rPr lang="it-IT" sz="1400" dirty="0" err="1"/>
              <a:t>apnoea</a:t>
            </a:r>
            <a:r>
              <a:rPr lang="it-IT" sz="1400" dirty="0"/>
              <a:t>)</a:t>
            </a:r>
          </a:p>
          <a:p>
            <a:r>
              <a:rPr lang="it-IT" sz="1400" dirty="0"/>
              <a:t>(no </a:t>
            </a:r>
            <a:r>
              <a:rPr lang="it-IT" sz="1400" dirty="0" err="1"/>
              <a:t>sleep</a:t>
            </a:r>
            <a:r>
              <a:rPr lang="it-IT" sz="1400" dirty="0"/>
              <a:t> </a:t>
            </a:r>
            <a:r>
              <a:rPr lang="it-IT" sz="1400" dirty="0" err="1"/>
              <a:t>disordered</a:t>
            </a:r>
            <a:r>
              <a:rPr lang="it-IT" sz="1400" dirty="0"/>
              <a:t> </a:t>
            </a:r>
            <a:r>
              <a:rPr lang="it-IT" sz="1400" dirty="0" err="1"/>
              <a:t>breathing</a:t>
            </a:r>
            <a:r>
              <a:rPr lang="it-IT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78110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947986" y="476673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Impact of </a:t>
            </a:r>
            <a:r>
              <a:rPr lang="it-IT" sz="2000" dirty="0" err="1"/>
              <a:t>Sleep-Disordered</a:t>
            </a:r>
            <a:r>
              <a:rPr lang="it-IT" sz="2000" dirty="0"/>
              <a:t> </a:t>
            </a:r>
            <a:r>
              <a:rPr lang="it-IT" sz="2000" dirty="0" err="1"/>
              <a:t>Breathing</a:t>
            </a:r>
            <a:r>
              <a:rPr lang="it-IT" sz="2000" dirty="0"/>
              <a:t> Treatment on </a:t>
            </a:r>
            <a:r>
              <a:rPr lang="it-IT" sz="2000" dirty="0" err="1"/>
              <a:t>Ventricular</a:t>
            </a:r>
            <a:endParaRPr lang="it-IT" sz="2000" dirty="0"/>
          </a:p>
          <a:p>
            <a:pPr algn="ctr"/>
            <a:r>
              <a:rPr lang="it-IT" sz="2000" dirty="0" err="1"/>
              <a:t>Tachycardia</a:t>
            </a:r>
            <a:r>
              <a:rPr lang="it-IT" sz="2000" dirty="0"/>
              <a:t> in </a:t>
            </a:r>
            <a:r>
              <a:rPr lang="it-IT" sz="2000" dirty="0" err="1"/>
              <a:t>Patients</a:t>
            </a:r>
            <a:r>
              <a:rPr lang="it-IT" sz="2000" dirty="0"/>
              <a:t> with Heart </a:t>
            </a:r>
            <a:r>
              <a:rPr lang="it-IT" sz="2000" dirty="0" err="1"/>
              <a:t>Failure</a:t>
            </a:r>
            <a:endParaRPr lang="it-IT" sz="2000" dirty="0"/>
          </a:p>
        </p:txBody>
      </p:sp>
      <p:sp>
        <p:nvSpPr>
          <p:cNvPr id="4" name="Rettangolo 3"/>
          <p:cNvSpPr/>
          <p:nvPr/>
        </p:nvSpPr>
        <p:spPr>
          <a:xfrm>
            <a:off x="6535295" y="6525345"/>
            <a:ext cx="31001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Gerçek</a:t>
            </a:r>
            <a:r>
              <a:rPr lang="en-US" sz="1400" dirty="0"/>
              <a:t> et al J. Clin. Med. 2022, 11, 4567</a:t>
            </a:r>
            <a:endParaRPr lang="it-IT" sz="14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6EE46BE-3AC0-A040-E932-5A414A9DE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13861"/>
            <a:ext cx="5690037" cy="24829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BD2FC96-5ED2-B03B-2F2E-D5209E0F0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33" y="1558455"/>
            <a:ext cx="5452621" cy="418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850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66851" y="292100"/>
            <a:ext cx="9490075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3200"/>
              <a:t>DEFIBRILLATORE IMPIANTABILE </a:t>
            </a:r>
            <a:br>
              <a:rPr lang="it-IT" sz="3200"/>
            </a:br>
            <a:r>
              <a:rPr lang="it-IT" sz="3200"/>
              <a:t>(ICD= Implantable Cardioverter Defibrillator)</a:t>
            </a:r>
          </a:p>
        </p:txBody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/>
              <a:t>Dispositivo in grado di riconoscere e trattare: </a:t>
            </a:r>
          </a:p>
          <a:p>
            <a:pPr lvl="1" eaLnBrk="1" hangingPunct="1">
              <a:defRPr/>
            </a:pPr>
            <a:r>
              <a:rPr lang="it-IT"/>
              <a:t>le aritmie ipocinetiche (= pacemaker)</a:t>
            </a:r>
          </a:p>
          <a:p>
            <a:pPr lvl="1" eaLnBrk="1" hangingPunct="1">
              <a:defRPr/>
            </a:pPr>
            <a:r>
              <a:rPr lang="it-IT"/>
              <a:t>Le aritmie ipercinetiche ventricolari</a:t>
            </a:r>
          </a:p>
          <a:p>
            <a:pPr lvl="2" eaLnBrk="1" hangingPunct="1">
              <a:defRPr/>
            </a:pPr>
            <a:r>
              <a:rPr lang="it-IT"/>
              <a:t>Antitachycardia pacing (ATP)</a:t>
            </a:r>
          </a:p>
          <a:p>
            <a:pPr lvl="2" eaLnBrk="1" hangingPunct="1">
              <a:defRPr/>
            </a:pPr>
            <a:r>
              <a:rPr lang="it-IT"/>
              <a:t>Shock intracavitario</a:t>
            </a:r>
          </a:p>
        </p:txBody>
      </p:sp>
    </p:spTree>
    <p:extLst>
      <p:ext uri="{BB962C8B-B14F-4D97-AF65-F5344CB8AC3E}">
        <p14:creationId xmlns:p14="http://schemas.microsoft.com/office/powerpoint/2010/main" val="4576250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7385-794F-7B4D-29D2-4FC9D1A7D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26" y="312963"/>
            <a:ext cx="5629593" cy="1466058"/>
          </a:xfrm>
        </p:spPr>
        <p:txBody>
          <a:bodyPr anchor="t">
            <a:normAutofit/>
          </a:bodyPr>
          <a:lstStyle/>
          <a:p>
            <a:r>
              <a:rPr lang="en-GB" sz="2800" b="1" dirty="0" err="1"/>
              <a:t>Pazienti</a:t>
            </a:r>
            <a:r>
              <a:rPr lang="en-GB" sz="2800" b="1" dirty="0"/>
              <a:t> con </a:t>
            </a:r>
            <a:r>
              <a:rPr lang="en-GB" sz="2800" b="1" dirty="0" err="1"/>
              <a:t>nuova</a:t>
            </a:r>
            <a:r>
              <a:rPr lang="en-GB" sz="2800" b="1" dirty="0"/>
              <a:t> </a:t>
            </a:r>
            <a:r>
              <a:rPr lang="en-GB" sz="2800" b="1" dirty="0" err="1"/>
              <a:t>diagnosi</a:t>
            </a:r>
            <a:br>
              <a:rPr lang="en-GB" sz="2800" dirty="0"/>
            </a:br>
            <a:r>
              <a:rPr lang="en-GB" sz="2800" b="1" dirty="0"/>
              <a:t>di </a:t>
            </a:r>
            <a:r>
              <a:rPr lang="en-GB" sz="2800" b="1" dirty="0" err="1"/>
              <a:t>HFrEF</a:t>
            </a:r>
            <a:br>
              <a:rPr lang="en-GB" sz="2800" b="1" dirty="0"/>
            </a:br>
            <a:r>
              <a:rPr lang="en-GB" sz="2800" b="1" dirty="0" err="1"/>
              <a:t>Linee</a:t>
            </a:r>
            <a:r>
              <a:rPr lang="en-GB" sz="2800" b="1" dirty="0"/>
              <a:t> </a:t>
            </a:r>
            <a:r>
              <a:rPr lang="en-GB" sz="2800" b="1" dirty="0" err="1"/>
              <a:t>guida</a:t>
            </a:r>
            <a:r>
              <a:rPr lang="en-GB" sz="2800" b="1" dirty="0"/>
              <a:t> HF ESC 2021</a:t>
            </a:r>
          </a:p>
        </p:txBody>
      </p:sp>
      <p:pic>
        <p:nvPicPr>
          <p:cNvPr id="4" name="Picture 3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95F84BFF-F4BB-65CC-220E-81231C03F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69" y="1902165"/>
            <a:ext cx="4425232" cy="361762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4FC399C-3F3E-602D-0015-D2B470260EF1}"/>
              </a:ext>
            </a:extLst>
          </p:cNvPr>
          <p:cNvSpPr txBox="1">
            <a:spLocks/>
          </p:cNvSpPr>
          <p:nvPr/>
        </p:nvSpPr>
        <p:spPr>
          <a:xfrm>
            <a:off x="6024219" y="-91126"/>
            <a:ext cx="6267163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en-US" sz="2900" b="1" dirty="0" err="1"/>
              <a:t>Pazienti</a:t>
            </a:r>
            <a:r>
              <a:rPr lang="en-US" sz="2900" b="1" dirty="0"/>
              <a:t> post IM</a:t>
            </a:r>
          </a:p>
          <a:p>
            <a:pPr eaLnBrk="0" hangingPunct="0"/>
            <a:r>
              <a:rPr lang="en-US" sz="2900" b="1" dirty="0" err="1"/>
              <a:t>Linee</a:t>
            </a:r>
            <a:r>
              <a:rPr lang="en-US" sz="2900" b="1" dirty="0"/>
              <a:t> </a:t>
            </a:r>
            <a:r>
              <a:rPr lang="en-US" sz="2900" b="1" dirty="0" err="1"/>
              <a:t>guida</a:t>
            </a:r>
            <a:r>
              <a:rPr lang="en-US" sz="2900" b="1" dirty="0"/>
              <a:t> </a:t>
            </a:r>
          </a:p>
          <a:p>
            <a:pPr eaLnBrk="0" hangingPunct="0"/>
            <a:r>
              <a:rPr lang="en-US" sz="2900" b="1" dirty="0"/>
              <a:t>SCD e VA ESC 2022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5719132-E880-9243-0342-9EDF2F454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986"/>
          <a:stretch/>
        </p:blipFill>
        <p:spPr>
          <a:xfrm>
            <a:off x="6096000" y="1902164"/>
            <a:ext cx="5624021" cy="15064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6BD7B4-3CFA-751B-4E23-4ABDA171FD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194"/>
          <a:stretch/>
        </p:blipFill>
        <p:spPr>
          <a:xfrm>
            <a:off x="6096000" y="2856050"/>
            <a:ext cx="5624021" cy="1078222"/>
          </a:xfrm>
          <a:prstGeom prst="rect">
            <a:avLst/>
          </a:prstGeom>
        </p:spPr>
      </p:pic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A4675667-FE3A-C34A-D0BA-2F1FA83F7AC7}"/>
              </a:ext>
            </a:extLst>
          </p:cNvPr>
          <p:cNvSpPr txBox="1">
            <a:spLocks/>
          </p:cNvSpPr>
          <p:nvPr/>
        </p:nvSpPr>
        <p:spPr>
          <a:xfrm>
            <a:off x="6019831" y="3968501"/>
            <a:ext cx="8178527" cy="2290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spcBef>
                <a:spcPct val="20000"/>
              </a:spcBef>
              <a:buClr>
                <a:srgbClr val="0082C8"/>
              </a:buClr>
              <a:buNone/>
            </a:pPr>
            <a:r>
              <a:rPr lang="en-US" sz="1000" dirty="0" err="1"/>
              <a:t>Zeppenfeld</a:t>
            </a:r>
            <a:r>
              <a:rPr lang="en-US" sz="1000" dirty="0"/>
              <a:t> K et al. </a:t>
            </a:r>
            <a:r>
              <a:rPr lang="en-US" sz="1000" dirty="0" err="1"/>
              <a:t>Eur</a:t>
            </a:r>
            <a:r>
              <a:rPr lang="en-US" sz="1000" dirty="0"/>
              <a:t> Heart J 2022;43:3997-4126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963068D6-036F-8D0D-2346-4D340C098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26" y="5568413"/>
            <a:ext cx="119762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438" indent="-71438" eaLnBrk="0" hangingPunct="0">
              <a:spcBef>
                <a:spcPct val="20000"/>
              </a:spcBef>
              <a:buClr>
                <a:srgbClr val="0082C8"/>
              </a:buClr>
              <a:buFont typeface="Wingdings" panose="05000000000000000000" pitchFamily="2" charset="2"/>
              <a:buChar char="Ø"/>
              <a:defRPr sz="2800" b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2C8"/>
              </a:buClr>
              <a:buFont typeface="Wingdings" panose="05000000000000000000" pitchFamily="2" charset="2"/>
              <a:buChar char="§"/>
              <a:defRPr sz="2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2C8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2C8"/>
              </a:buClr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2C8"/>
              </a:buClr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8"/>
              </a:buClr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8"/>
              </a:buClr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8"/>
              </a:buClr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2C8"/>
              </a:buClr>
              <a:buFont typeface="Arial" panose="020B0604020202020204" pitchFamily="34" charset="0"/>
              <a:buChar char="»"/>
              <a:defRPr sz="16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altLang="de-DE" sz="1000" b="0" i="1" dirty="0">
                <a:solidFill>
                  <a:schemeClr val="accent6"/>
                </a:solidFill>
                <a:latin typeface="+mn-lt"/>
                <a:cs typeface="+mn-cs"/>
                <a:sym typeface="Arial" panose="020B0604020202020204" pitchFamily="34" charset="0"/>
              </a:rPr>
              <a:t>McDonagh TA et al. </a:t>
            </a:r>
            <a:r>
              <a:rPr lang="en-US" altLang="de-DE" sz="1000" b="0" i="1" dirty="0" err="1">
                <a:solidFill>
                  <a:schemeClr val="accent6"/>
                </a:solidFill>
                <a:latin typeface="+mn-lt"/>
                <a:cs typeface="+mn-cs"/>
                <a:sym typeface="Arial" panose="020B0604020202020204" pitchFamily="34" charset="0"/>
              </a:rPr>
              <a:t>Eur</a:t>
            </a:r>
            <a:r>
              <a:rPr lang="en-US" altLang="de-DE" sz="1000" b="0" i="1" dirty="0">
                <a:solidFill>
                  <a:schemeClr val="accent6"/>
                </a:solidFill>
                <a:latin typeface="+mn-lt"/>
                <a:cs typeface="+mn-cs"/>
                <a:sym typeface="Arial" panose="020B0604020202020204" pitchFamily="34" charset="0"/>
              </a:rPr>
              <a:t> Heart J 2021;42:3599-726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03305A-4C4E-7A03-E315-3035BAD1D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4460806"/>
            <a:ext cx="5644064" cy="9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C1CD48-62EA-317C-113D-11335CB80E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313" b="24363"/>
          <a:stretch/>
        </p:blipFill>
        <p:spPr>
          <a:xfrm>
            <a:off x="451568" y="5575333"/>
            <a:ext cx="4428000" cy="9146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B6C1FE-7FED-45B6-225E-94AEF23A4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31" y="5568413"/>
            <a:ext cx="5616000" cy="66149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E20A8F9-B40E-FA0B-896F-F990FC3EE191}"/>
              </a:ext>
            </a:extLst>
          </p:cNvPr>
          <p:cNvSpPr/>
          <p:nvPr/>
        </p:nvSpPr>
        <p:spPr>
          <a:xfrm>
            <a:off x="451568" y="2618912"/>
            <a:ext cx="3126133" cy="923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DAD0CFC-609C-C32C-DB2C-46B7790D6306}"/>
              </a:ext>
            </a:extLst>
          </p:cNvPr>
          <p:cNvSpPr/>
          <p:nvPr/>
        </p:nvSpPr>
        <p:spPr>
          <a:xfrm>
            <a:off x="394625" y="4382080"/>
            <a:ext cx="3126133" cy="6604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B8636C4-2813-4417-A42D-67D368CCF3C9}"/>
              </a:ext>
            </a:extLst>
          </p:cNvPr>
          <p:cNvSpPr/>
          <p:nvPr/>
        </p:nvSpPr>
        <p:spPr>
          <a:xfrm>
            <a:off x="394626" y="5526713"/>
            <a:ext cx="3126133" cy="9632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F17C34AB-FC53-4F4B-42FD-23D0E7C90077}"/>
              </a:ext>
            </a:extLst>
          </p:cNvPr>
          <p:cNvSpPr/>
          <p:nvPr/>
        </p:nvSpPr>
        <p:spPr>
          <a:xfrm>
            <a:off x="6095999" y="5670674"/>
            <a:ext cx="3749337" cy="559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B9B4A2E9-9B23-466A-7324-49708839B893}"/>
              </a:ext>
            </a:extLst>
          </p:cNvPr>
          <p:cNvSpPr/>
          <p:nvPr/>
        </p:nvSpPr>
        <p:spPr>
          <a:xfrm>
            <a:off x="394626" y="5042517"/>
            <a:ext cx="3126133" cy="4772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9F79CA3E-5659-5862-AE8B-62144CF5DAB7}"/>
              </a:ext>
            </a:extLst>
          </p:cNvPr>
          <p:cNvSpPr/>
          <p:nvPr/>
        </p:nvSpPr>
        <p:spPr>
          <a:xfrm>
            <a:off x="451567" y="3525965"/>
            <a:ext cx="3126133" cy="4408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593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60489" y="76200"/>
            <a:ext cx="9515475" cy="838200"/>
          </a:xfrm>
          <a:extLst>
            <a:ext uri="{91240B29-F687-4f45-9708-019B960494DF}">
              <a14:hiddenLine xmlns:a14="http://schemas.microsoft.com/office/drawing/2010/main" xmlns="" w="12700">
                <a:solidFill>
                  <a:srgbClr val="FFFF66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 anchorCtr="0">
            <a:normAutofit fontScale="90000"/>
          </a:bodyPr>
          <a:lstStyle/>
          <a:p>
            <a:pPr defTabSz="762000">
              <a:defRPr/>
            </a:pPr>
            <a:r>
              <a:rPr lang="it-IT" sz="2800" dirty="0"/>
              <a:t>Interruzione delle TV con </a:t>
            </a:r>
            <a:r>
              <a:rPr lang="it-IT" sz="2800" dirty="0" err="1"/>
              <a:t>antitachycardia</a:t>
            </a:r>
            <a:r>
              <a:rPr lang="it-IT" sz="2800" dirty="0"/>
              <a:t> </a:t>
            </a:r>
            <a:r>
              <a:rPr lang="it-IT" sz="2800" dirty="0" err="1"/>
              <a:t>pacing</a:t>
            </a:r>
            <a:br>
              <a:rPr lang="it-IT" sz="3600" dirty="0"/>
            </a:br>
            <a:r>
              <a:rPr lang="it-IT" sz="2800" dirty="0"/>
              <a:t>Modalità di interazione stimolo-circuito</a:t>
            </a:r>
            <a:r>
              <a:rPr lang="it-IT" sz="3600" dirty="0"/>
              <a:t> </a:t>
            </a:r>
          </a:p>
        </p:txBody>
      </p:sp>
      <p:grpSp>
        <p:nvGrpSpPr>
          <p:cNvPr id="233475" name="Group 3"/>
          <p:cNvGrpSpPr>
            <a:grpSpLocks/>
          </p:cNvGrpSpPr>
          <p:nvPr/>
        </p:nvGrpSpPr>
        <p:grpSpPr bwMode="auto">
          <a:xfrm>
            <a:off x="1992314" y="1417638"/>
            <a:ext cx="8047037" cy="4759324"/>
            <a:chOff x="966" y="790"/>
            <a:chExt cx="4339" cy="2998"/>
          </a:xfrm>
        </p:grpSpPr>
        <p:sp>
          <p:nvSpPr>
            <p:cNvPr id="854020" name="Text Box 4"/>
            <p:cNvSpPr txBox="1">
              <a:spLocks noChangeArrowheads="1"/>
            </p:cNvSpPr>
            <p:nvPr/>
          </p:nvSpPr>
          <p:spPr bwMode="auto">
            <a:xfrm>
              <a:off x="3007" y="790"/>
              <a:ext cx="18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*</a:t>
              </a:r>
            </a:p>
          </p:txBody>
        </p:sp>
        <p:grpSp>
          <p:nvGrpSpPr>
            <p:cNvPr id="233479" name="Group 5"/>
            <p:cNvGrpSpPr>
              <a:grpSpLocks/>
            </p:cNvGrpSpPr>
            <p:nvPr/>
          </p:nvGrpSpPr>
          <p:grpSpPr bwMode="auto">
            <a:xfrm>
              <a:off x="966" y="1058"/>
              <a:ext cx="4339" cy="2730"/>
              <a:chOff x="966" y="1058"/>
              <a:chExt cx="4339" cy="2730"/>
            </a:xfrm>
          </p:grpSpPr>
          <p:graphicFrame>
            <p:nvGraphicFramePr>
              <p:cNvPr id="233483" name="Object 6"/>
              <p:cNvGraphicFramePr>
                <a:graphicFrameLocks noChangeAspect="1"/>
              </p:cNvGraphicFramePr>
              <p:nvPr/>
            </p:nvGraphicFramePr>
            <p:xfrm>
              <a:off x="966" y="1095"/>
              <a:ext cx="4339" cy="212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3" imgW="6886575" imgH="3381375" progId="CorelDraw.Graphic.7">
                      <p:embed/>
                    </p:oleObj>
                  </mc:Choice>
                  <mc:Fallback>
                    <p:oleObj name="CorelDRAW" r:id="rId3" imgW="6886575" imgH="3381375" progId="CorelDraw.Graphic.7">
                      <p:embed/>
                      <p:pic>
                        <p:nvPicPr>
                          <p:cNvPr id="233483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66" y="1095"/>
                            <a:ext cx="4339" cy="212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>
                            <a:outerShdw dist="89803" dir="2700000" algn="ctr" rotWithShape="0">
                              <a:srgbClr val="000000"/>
                            </a:outerShdw>
                          </a:effectLst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bg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3484" name="Text Box 7"/>
              <p:cNvSpPr txBox="1">
                <a:spLocks noChangeArrowheads="1"/>
              </p:cNvSpPr>
              <p:nvPr/>
            </p:nvSpPr>
            <p:spPr bwMode="auto">
              <a:xfrm>
                <a:off x="1022" y="3467"/>
                <a:ext cx="73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/>
                <a:r>
                  <a:rPr lang="de-DE" dirty="0" err="1">
                    <a:latin typeface="Arial" charset="0"/>
                  </a:rPr>
                  <a:t>tachycardia</a:t>
                </a:r>
                <a:endParaRPr lang="de-DE" dirty="0">
                  <a:latin typeface="Arial" charset="0"/>
                </a:endParaRPr>
              </a:p>
            </p:txBody>
          </p:sp>
          <p:sp>
            <p:nvSpPr>
              <p:cNvPr id="854024" name="Text Box 8"/>
              <p:cNvSpPr txBox="1">
                <a:spLocks noChangeArrowheads="1"/>
              </p:cNvSpPr>
              <p:nvPr/>
            </p:nvSpPr>
            <p:spPr bwMode="auto">
              <a:xfrm>
                <a:off x="2832" y="3381"/>
                <a:ext cx="657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de-DE">
                    <a:latin typeface="Arial" charset="0"/>
                  </a:rPr>
                  <a:t>ineffective</a:t>
                </a:r>
              </a:p>
              <a:p>
                <a:pPr algn="ctr" eaLnBrk="0" hangingPunct="0">
                  <a:defRPr/>
                </a:pPr>
                <a:r>
                  <a:rPr lang="de-DE">
                    <a:latin typeface="Arial" charset="0"/>
                  </a:rPr>
                  <a:t>pacing</a:t>
                </a:r>
                <a:endParaRPr lang="de-DE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854025" name="Text Box 9"/>
              <p:cNvSpPr txBox="1">
                <a:spLocks noChangeArrowheads="1"/>
              </p:cNvSpPr>
              <p:nvPr/>
            </p:nvSpPr>
            <p:spPr bwMode="auto">
              <a:xfrm>
                <a:off x="4539" y="3381"/>
                <a:ext cx="561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de-DE">
                    <a:latin typeface="Arial" charset="0"/>
                  </a:rPr>
                  <a:t>effective</a:t>
                </a:r>
              </a:p>
              <a:p>
                <a:pPr algn="ctr" eaLnBrk="0" hangingPunct="0">
                  <a:defRPr/>
                </a:pPr>
                <a:r>
                  <a:rPr lang="de-DE">
                    <a:latin typeface="Arial" charset="0"/>
                  </a:rPr>
                  <a:t>pacing</a:t>
                </a:r>
                <a:endParaRPr lang="de-DE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33487" name="Line 10"/>
              <p:cNvSpPr>
                <a:spLocks noChangeShapeType="1"/>
              </p:cNvSpPr>
              <p:nvPr/>
            </p:nvSpPr>
            <p:spPr bwMode="auto">
              <a:xfrm>
                <a:off x="3120" y="1058"/>
                <a:ext cx="0" cy="32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3488" name="Line 11"/>
              <p:cNvSpPr>
                <a:spLocks noChangeShapeType="1"/>
              </p:cNvSpPr>
              <p:nvPr/>
            </p:nvSpPr>
            <p:spPr bwMode="auto">
              <a:xfrm>
                <a:off x="3049" y="1438"/>
                <a:ext cx="164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3489" name="Line 12"/>
              <p:cNvSpPr>
                <a:spLocks noChangeShapeType="1"/>
              </p:cNvSpPr>
              <p:nvPr/>
            </p:nvSpPr>
            <p:spPr bwMode="auto">
              <a:xfrm>
                <a:off x="3049" y="1411"/>
                <a:ext cx="164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233480" name="Group 13"/>
            <p:cNvGrpSpPr>
              <a:grpSpLocks/>
            </p:cNvGrpSpPr>
            <p:nvPr/>
          </p:nvGrpSpPr>
          <p:grpSpPr bwMode="auto">
            <a:xfrm>
              <a:off x="4711" y="790"/>
              <a:ext cx="186" cy="588"/>
              <a:chOff x="4243" y="790"/>
              <a:chExt cx="186" cy="588"/>
            </a:xfrm>
          </p:grpSpPr>
          <p:sp>
            <p:nvSpPr>
              <p:cNvPr id="233481" name="Line 14"/>
              <p:cNvSpPr>
                <a:spLocks noChangeShapeType="1"/>
              </p:cNvSpPr>
              <p:nvPr/>
            </p:nvSpPr>
            <p:spPr bwMode="auto">
              <a:xfrm>
                <a:off x="4356" y="1058"/>
                <a:ext cx="0" cy="32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4031" name="Text Box 15"/>
              <p:cNvSpPr txBox="1">
                <a:spLocks noChangeArrowheads="1"/>
              </p:cNvSpPr>
              <p:nvPr/>
            </p:nvSpPr>
            <p:spPr bwMode="auto">
              <a:xfrm>
                <a:off x="4243" y="790"/>
                <a:ext cx="18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de-DE" sz="32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*</a:t>
                </a:r>
              </a:p>
            </p:txBody>
          </p:sp>
        </p:grpSp>
      </p:grpSp>
      <p:sp>
        <p:nvSpPr>
          <p:cNvPr id="854032" name="Comment 16"/>
          <p:cNvSpPr>
            <a:spLocks noChangeArrowheads="1"/>
          </p:cNvSpPr>
          <p:nvPr/>
        </p:nvSpPr>
        <p:spPr bwMode="auto">
          <a:xfrm>
            <a:off x="2354264" y="6494464"/>
            <a:ext cx="4427537" cy="287337"/>
          </a:xfrm>
          <a:prstGeom prst="rect">
            <a:avLst/>
          </a:prstGeom>
          <a:solidFill>
            <a:srgbClr val="FCFDC6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de-DE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Rosenqvist. in </a:t>
            </a:r>
            <a:r>
              <a:rPr lang="de-DE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Am J Cardiol</a:t>
            </a:r>
            <a:r>
              <a:rPr lang="de-DE" sz="1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1996; 78(5A): 92-97</a:t>
            </a:r>
          </a:p>
        </p:txBody>
      </p:sp>
      <p:sp>
        <p:nvSpPr>
          <p:cNvPr id="233477" name="Line 17"/>
          <p:cNvSpPr>
            <a:spLocks noChangeShapeType="1"/>
          </p:cNvSpPr>
          <p:nvPr/>
        </p:nvSpPr>
        <p:spPr bwMode="auto">
          <a:xfrm>
            <a:off x="952500" y="1066800"/>
            <a:ext cx="10287000" cy="0"/>
          </a:xfrm>
          <a:prstGeom prst="line">
            <a:avLst/>
          </a:prstGeom>
          <a:noFill/>
          <a:ln w="12700">
            <a:solidFill>
              <a:srgbClr val="DC008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1518430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dft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914401"/>
            <a:ext cx="1028700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rgbClr val="66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60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66900" y="0"/>
            <a:ext cx="8686800" cy="762000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 anchorCtr="0">
            <a:normAutofit fontScale="90000"/>
          </a:bodyPr>
          <a:lstStyle/>
          <a:p>
            <a:pPr defTabSz="762000">
              <a:defRPr/>
            </a:pPr>
            <a:r>
              <a:rPr lang="it-IT">
                <a:solidFill>
                  <a:schemeClr val="hlink"/>
                </a:solidFill>
              </a:rPr>
              <a:t>Interruzione di TV con ATP</a:t>
            </a:r>
          </a:p>
        </p:txBody>
      </p:sp>
      <p:sp>
        <p:nvSpPr>
          <p:cNvPr id="234500" name="Line 4"/>
          <p:cNvSpPr>
            <a:spLocks noChangeShapeType="1"/>
          </p:cNvSpPr>
          <p:nvPr/>
        </p:nvSpPr>
        <p:spPr bwMode="auto">
          <a:xfrm>
            <a:off x="952500" y="762000"/>
            <a:ext cx="10287000" cy="0"/>
          </a:xfrm>
          <a:prstGeom prst="line">
            <a:avLst/>
          </a:prstGeom>
          <a:noFill/>
          <a:ln w="12700">
            <a:solidFill>
              <a:srgbClr val="DC008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4501" name="Line 5"/>
          <p:cNvSpPr>
            <a:spLocks noChangeShapeType="1"/>
          </p:cNvSpPr>
          <p:nvPr/>
        </p:nvSpPr>
        <p:spPr bwMode="auto">
          <a:xfrm>
            <a:off x="952500" y="6096000"/>
            <a:ext cx="10287000" cy="0"/>
          </a:xfrm>
          <a:prstGeom prst="line">
            <a:avLst/>
          </a:prstGeom>
          <a:noFill/>
          <a:ln w="12700">
            <a:solidFill>
              <a:srgbClr val="DC008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660162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ext Box 2"/>
          <p:cNvSpPr txBox="1">
            <a:spLocks noChangeArrowheads="1"/>
          </p:cNvSpPr>
          <p:nvPr/>
        </p:nvSpPr>
        <p:spPr bwMode="auto">
          <a:xfrm>
            <a:off x="992189" y="677863"/>
            <a:ext cx="90667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it-IT" sz="2800"/>
              <a:t>FIBRILLAZIONE VENTRICOLARE TRATTATA CON SHOCK</a:t>
            </a:r>
          </a:p>
        </p:txBody>
      </p:sp>
      <p:pic>
        <p:nvPicPr>
          <p:cNvPr id="23552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243733"/>
              </a:clrFrom>
              <a:clrTo>
                <a:srgbClr val="2437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6" y="1484313"/>
            <a:ext cx="5451475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380511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F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9" y="1836738"/>
            <a:ext cx="8745537" cy="4335462"/>
          </a:xfrm>
          <a:prstGeom prst="rect">
            <a:avLst/>
          </a:prstGeom>
          <a:noFill/>
          <a:ln w="57150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6547" name="Text Box 3"/>
          <p:cNvSpPr txBox="1">
            <a:spLocks noChangeArrowheads="1"/>
          </p:cNvSpPr>
          <p:nvPr/>
        </p:nvSpPr>
        <p:spPr bwMode="auto">
          <a:xfrm>
            <a:off x="992189" y="677863"/>
            <a:ext cx="90667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it-IT" sz="2800"/>
              <a:t>FIBRILLAZIONE VENTRICOLARE TRATTATA CON SHOCK</a:t>
            </a:r>
          </a:p>
        </p:txBody>
      </p:sp>
    </p:spTree>
    <p:extLst>
      <p:ext uri="{BB962C8B-B14F-4D97-AF65-F5344CB8AC3E}">
        <p14:creationId xmlns:p14="http://schemas.microsoft.com/office/powerpoint/2010/main" val="336467309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ifferentiating Pacemaker vs ICD on Chest XRay&#10; - Single ...">
            <a:extLst>
              <a:ext uri="{FF2B5EF4-FFF2-40B4-BE49-F238E27FC236}">
                <a16:creationId xmlns:a16="http://schemas.microsoft.com/office/drawing/2014/main" id="{60F684F1-2245-1E15-49D0-EBC6CB06D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063"/>
            <a:ext cx="12192000" cy="484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001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50D540D9-B8D3-4E4E-B2BA-912735EE2C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937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rcRect l="5231" r="5231"/>
          <a:stretch>
            <a:fillRect/>
          </a:stretch>
        </p:blipFill>
        <p:spPr>
          <a:xfrm>
            <a:off x="1919536" y="764704"/>
            <a:ext cx="8229600" cy="4953000"/>
          </a:xfrm>
        </p:spPr>
      </p:pic>
      <p:sp>
        <p:nvSpPr>
          <p:cNvPr id="11" name="Rettangolo 10"/>
          <p:cNvSpPr/>
          <p:nvPr/>
        </p:nvSpPr>
        <p:spPr>
          <a:xfrm>
            <a:off x="1910071" y="5705962"/>
            <a:ext cx="8748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Indicate the </a:t>
            </a:r>
            <a:r>
              <a:rPr lang="it-IT" sz="1600" dirty="0" err="1"/>
              <a:t>level</a:t>
            </a:r>
            <a:r>
              <a:rPr lang="it-IT" sz="1600" dirty="0"/>
              <a:t> of </a:t>
            </a:r>
            <a:r>
              <a:rPr lang="it-IT" sz="1600" dirty="0" err="1"/>
              <a:t>concern</a:t>
            </a:r>
            <a:r>
              <a:rPr lang="it-IT" sz="1600" dirty="0"/>
              <a:t> </a:t>
            </a:r>
            <a:r>
              <a:rPr lang="it-IT" sz="1600" dirty="0" err="1"/>
              <a:t>you</a:t>
            </a:r>
            <a:r>
              <a:rPr lang="it-IT" sz="1600" dirty="0"/>
              <a:t> </a:t>
            </a:r>
            <a:r>
              <a:rPr lang="it-IT" sz="1600" dirty="0" err="1"/>
              <a:t>have</a:t>
            </a:r>
            <a:r>
              <a:rPr lang="it-IT" sz="1600" dirty="0"/>
              <a:t>, </a:t>
            </a:r>
            <a:r>
              <a:rPr lang="it-IT" sz="1600" dirty="0" err="1"/>
              <a:t>if</a:t>
            </a:r>
            <a:r>
              <a:rPr lang="it-IT" sz="1600" dirty="0"/>
              <a:t> </a:t>
            </a:r>
            <a:r>
              <a:rPr lang="it-IT" sz="1600" dirty="0" err="1"/>
              <a:t>any</a:t>
            </a:r>
            <a:r>
              <a:rPr lang="it-IT" sz="1600" dirty="0"/>
              <a:t>, </a:t>
            </a:r>
            <a:r>
              <a:rPr lang="it-IT" sz="1600" dirty="0" err="1"/>
              <a:t>regarding</a:t>
            </a:r>
            <a:r>
              <a:rPr lang="it-IT" sz="1600" dirty="0"/>
              <a:t> </a:t>
            </a:r>
            <a:r>
              <a:rPr lang="it-IT" sz="1600" dirty="0" err="1"/>
              <a:t>each</a:t>
            </a:r>
            <a:r>
              <a:rPr lang="it-IT" sz="1600" dirty="0"/>
              <a:t> of the </a:t>
            </a:r>
            <a:r>
              <a:rPr lang="it-IT" sz="1600" dirty="0" err="1"/>
              <a:t>following</a:t>
            </a:r>
            <a:r>
              <a:rPr lang="it-IT" sz="1600" dirty="0"/>
              <a:t> </a:t>
            </a:r>
            <a:r>
              <a:rPr lang="it-IT" sz="1600" dirty="0" err="1"/>
              <a:t>types</a:t>
            </a:r>
            <a:r>
              <a:rPr lang="it-IT" sz="1600" dirty="0"/>
              <a:t> of </a:t>
            </a:r>
            <a:r>
              <a:rPr lang="it-IT" sz="1600" dirty="0" err="1"/>
              <a:t>potential</a:t>
            </a:r>
            <a:r>
              <a:rPr lang="it-IT" sz="1600" dirty="0"/>
              <a:t> ICD </a:t>
            </a:r>
            <a:r>
              <a:rPr lang="it-IT" sz="1600" dirty="0" err="1"/>
              <a:t>complications</a:t>
            </a:r>
            <a:r>
              <a:rPr lang="it-IT" sz="1600" dirty="0"/>
              <a:t> </a:t>
            </a:r>
            <a:br>
              <a:rPr lang="it-IT" sz="1600" dirty="0"/>
            </a:br>
            <a:r>
              <a:rPr lang="it-IT" sz="1600" dirty="0"/>
              <a:t>7 = </a:t>
            </a:r>
            <a:r>
              <a:rPr lang="it-IT" sz="1600" dirty="0" err="1"/>
              <a:t>Extremely</a:t>
            </a:r>
            <a:r>
              <a:rPr lang="it-IT" sz="1600" dirty="0"/>
              <a:t> </a:t>
            </a:r>
            <a:r>
              <a:rPr lang="it-IT" sz="1600" dirty="0" err="1"/>
              <a:t>Concerned</a:t>
            </a:r>
            <a:r>
              <a:rPr lang="it-IT" sz="1600" dirty="0"/>
              <a:t> </a:t>
            </a:r>
            <a:br>
              <a:rPr lang="it-IT" sz="1600" dirty="0"/>
            </a:br>
            <a:r>
              <a:rPr lang="it-IT" sz="1600" dirty="0"/>
              <a:t>1 = </a:t>
            </a:r>
            <a:r>
              <a:rPr lang="it-IT" sz="1600" dirty="0" err="1"/>
              <a:t>Not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all</a:t>
            </a:r>
            <a:r>
              <a:rPr lang="it-IT" sz="1600" dirty="0"/>
              <a:t> </a:t>
            </a:r>
            <a:r>
              <a:rPr lang="it-IT" sz="1600" dirty="0" err="1"/>
              <a:t>Concerned</a:t>
            </a:r>
            <a:r>
              <a:rPr lang="it-IT" sz="1600" dirty="0"/>
              <a:t> </a:t>
            </a:r>
            <a:br>
              <a:rPr lang="it-IT" sz="1600" dirty="0"/>
            </a:br>
            <a:endParaRPr lang="it-IT" sz="1600" dirty="0"/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1505744" y="-186872"/>
            <a:ext cx="9180512" cy="1152128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 err="1"/>
              <a:t>Concerns</a:t>
            </a:r>
            <a:r>
              <a:rPr lang="it-IT" sz="2800" b="1" dirty="0"/>
              <a:t> </a:t>
            </a:r>
            <a:r>
              <a:rPr lang="it-IT" sz="2800" b="1" dirty="0" err="1"/>
              <a:t>related</a:t>
            </a:r>
            <a:r>
              <a:rPr lang="it-IT" sz="2800" b="1" dirty="0"/>
              <a:t> to </a:t>
            </a:r>
            <a:r>
              <a:rPr lang="it-IT" sz="2800" b="1" dirty="0" err="1"/>
              <a:t>transvenous</a:t>
            </a:r>
            <a:r>
              <a:rPr lang="it-IT" sz="2800" b="1" dirty="0"/>
              <a:t> ICD</a:t>
            </a:r>
            <a:endParaRPr lang="it-IT" sz="2800" dirty="0"/>
          </a:p>
        </p:txBody>
      </p:sp>
      <p:grpSp>
        <p:nvGrpSpPr>
          <p:cNvPr id="4" name="Gruppo 3"/>
          <p:cNvGrpSpPr/>
          <p:nvPr/>
        </p:nvGrpSpPr>
        <p:grpSpPr>
          <a:xfrm>
            <a:off x="7392144" y="1412776"/>
            <a:ext cx="2376264" cy="4104456"/>
            <a:chOff x="5868144" y="1412776"/>
            <a:chExt cx="2376264" cy="4104456"/>
          </a:xfrm>
        </p:grpSpPr>
        <p:sp>
          <p:nvSpPr>
            <p:cNvPr id="7" name="Freccia sinistra 6"/>
            <p:cNvSpPr/>
            <p:nvPr/>
          </p:nvSpPr>
          <p:spPr>
            <a:xfrm>
              <a:off x="7164288" y="1412776"/>
              <a:ext cx="1080120" cy="216024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Freccia sinistra 7"/>
            <p:cNvSpPr/>
            <p:nvPr/>
          </p:nvSpPr>
          <p:spPr>
            <a:xfrm>
              <a:off x="7020272" y="1628800"/>
              <a:ext cx="1080120" cy="216024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Freccia sinistra 8"/>
            <p:cNvSpPr/>
            <p:nvPr/>
          </p:nvSpPr>
          <p:spPr>
            <a:xfrm>
              <a:off x="6948264" y="1844824"/>
              <a:ext cx="1080120" cy="216024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Freccia sinistra 9"/>
            <p:cNvSpPr/>
            <p:nvPr/>
          </p:nvSpPr>
          <p:spPr>
            <a:xfrm>
              <a:off x="6804248" y="2348880"/>
              <a:ext cx="1080120" cy="216024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Freccia sinistra 12"/>
            <p:cNvSpPr/>
            <p:nvPr/>
          </p:nvSpPr>
          <p:spPr>
            <a:xfrm>
              <a:off x="6660232" y="2780928"/>
              <a:ext cx="1080120" cy="216024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Freccia sinistra 13"/>
            <p:cNvSpPr/>
            <p:nvPr/>
          </p:nvSpPr>
          <p:spPr>
            <a:xfrm>
              <a:off x="6516216" y="2996952"/>
              <a:ext cx="1080120" cy="216024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Freccia sinistra 14"/>
            <p:cNvSpPr/>
            <p:nvPr/>
          </p:nvSpPr>
          <p:spPr>
            <a:xfrm>
              <a:off x="6444208" y="3212976"/>
              <a:ext cx="1080120" cy="216024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Freccia sinistra 15"/>
            <p:cNvSpPr/>
            <p:nvPr/>
          </p:nvSpPr>
          <p:spPr>
            <a:xfrm>
              <a:off x="6372200" y="4221088"/>
              <a:ext cx="1080120" cy="216024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Freccia sinistra 16"/>
            <p:cNvSpPr/>
            <p:nvPr/>
          </p:nvSpPr>
          <p:spPr>
            <a:xfrm>
              <a:off x="5868144" y="5301208"/>
              <a:ext cx="1080120" cy="216024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Freccia sinistra 17"/>
            <p:cNvSpPr/>
            <p:nvPr/>
          </p:nvSpPr>
          <p:spPr>
            <a:xfrm>
              <a:off x="6156176" y="4653136"/>
              <a:ext cx="1080120" cy="216024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90362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524000" y="589320"/>
            <a:ext cx="9144000" cy="4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 algn="ctr"/>
            <a:r>
              <a:rPr lang="en-GB" altLang="it-IT" sz="1800" b="1" dirty="0">
                <a:solidFill>
                  <a:schemeClr val="tx1"/>
                </a:solidFill>
                <a:latin typeface="Arial" charset="0"/>
              </a:rPr>
              <a:t>Annual rate of defibrillation lead defects versus time after lead implantation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600" y="1341884"/>
            <a:ext cx="7804800" cy="449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888088" y="6381328"/>
            <a:ext cx="3918240" cy="2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r>
              <a:rPr lang="en-GB" altLang="it-IT" sz="1089" b="1" dirty="0" err="1">
                <a:latin typeface="Arial" charset="0"/>
              </a:rPr>
              <a:t>Kleemann</a:t>
            </a:r>
            <a:r>
              <a:rPr lang="en-GB" altLang="it-IT" sz="1089" b="1" dirty="0">
                <a:latin typeface="Arial" charset="0"/>
              </a:rPr>
              <a:t> et al. Circulation. 2007;115:2474-2480</a:t>
            </a:r>
          </a:p>
        </p:txBody>
      </p:sp>
    </p:spTree>
    <p:extLst>
      <p:ext uri="{BB962C8B-B14F-4D97-AF65-F5344CB8AC3E}">
        <p14:creationId xmlns:p14="http://schemas.microsoft.com/office/powerpoint/2010/main" val="2938968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563" y="318367"/>
            <a:ext cx="4536505" cy="167471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563" y="1947168"/>
            <a:ext cx="4536504" cy="4910832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>
            <a:off x="5904587" y="2465512"/>
            <a:ext cx="1080120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5904587" y="3113584"/>
            <a:ext cx="1008112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5976595" y="3545632"/>
            <a:ext cx="1368152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5904587" y="4265712"/>
            <a:ext cx="864096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" descr="sqrxArtLayers_Brown_device corrected copy low res (Large)">
            <a:extLst>
              <a:ext uri="{FF2B5EF4-FFF2-40B4-BE49-F238E27FC236}">
                <a16:creationId xmlns:a16="http://schemas.microsoft.com/office/drawing/2014/main" id="{CFA4F328-96A1-CDEC-70D2-77882BDD8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16" y="1728404"/>
            <a:ext cx="4237353" cy="457191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8D850B9-DDBD-6245-055C-C3A1616DCAFF}"/>
              </a:ext>
            </a:extLst>
          </p:cNvPr>
          <p:cNvSpPr txBox="1"/>
          <p:nvPr/>
        </p:nvSpPr>
        <p:spPr>
          <a:xfrm>
            <a:off x="712333" y="528075"/>
            <a:ext cx="4330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/>
              <a:t>Subcutaneous</a:t>
            </a:r>
            <a:r>
              <a:rPr lang="it-IT" sz="3600" b="1" dirty="0"/>
              <a:t>  ICD</a:t>
            </a:r>
          </a:p>
          <a:p>
            <a:pPr algn="ctr"/>
            <a:r>
              <a:rPr lang="it-IT" sz="3600" b="1" dirty="0"/>
              <a:t>(S-ICD)</a:t>
            </a:r>
          </a:p>
        </p:txBody>
      </p:sp>
    </p:spTree>
    <p:extLst>
      <p:ext uri="{BB962C8B-B14F-4D97-AF65-F5344CB8AC3E}">
        <p14:creationId xmlns:p14="http://schemas.microsoft.com/office/powerpoint/2010/main" val="1222996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E4F29-F086-47B7-AB26-C74DEF5A7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Device-related complications in PRAETORIAN: prospective, randomized, trial comparing S-ICD and TV-ICD outcomes</a:t>
            </a:r>
            <a:endParaRPr lang="en-US" sz="1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93341-146B-4822-9106-066A0DAE0D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71664" y="5518600"/>
            <a:ext cx="2606553" cy="30510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fr-FR" dirty="0"/>
              <a:t>Knops R.E., et al. </a:t>
            </a:r>
            <a:r>
              <a:rPr lang="fr-FR" i="1" dirty="0" err="1"/>
              <a:t>Eur</a:t>
            </a:r>
            <a:r>
              <a:rPr lang="fr-FR" i="1" dirty="0"/>
              <a:t> Heart J </a:t>
            </a:r>
            <a:r>
              <a:rPr lang="fr-FR" dirty="0"/>
              <a:t>2022; 43(47):4872-4883.</a:t>
            </a:r>
          </a:p>
        </p:txBody>
      </p:sp>
      <p:sp>
        <p:nvSpPr>
          <p:cNvPr id="40" name="Slide Number Placeholder 2">
            <a:extLst>
              <a:ext uri="{FF2B5EF4-FFF2-40B4-BE49-F238E27FC236}">
                <a16:creationId xmlns:a16="http://schemas.microsoft.com/office/drawing/2014/main" id="{34512C1F-F80E-4EDC-93BB-63DD415CFEC8}"/>
              </a:ext>
            </a:extLst>
          </p:cNvPr>
          <p:cNvSpPr txBox="1">
            <a:spLocks/>
          </p:cNvSpPr>
          <p:nvPr/>
        </p:nvSpPr>
        <p:spPr bwMode="gray">
          <a:xfrm>
            <a:off x="10172700" y="5800744"/>
            <a:ext cx="331470" cy="20574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fld id="{E81BDF99-1C8D-E849-A5F4-7C761504C55D}" type="slidenum">
              <a:rPr lang="en-US" sz="525">
                <a:solidFill>
                  <a:srgbClr val="0B3F6B"/>
                </a:solidFill>
              </a:rPr>
              <a:pPr defTabSz="685800">
                <a:defRPr/>
              </a:pPr>
              <a:t>63</a:t>
            </a:fld>
            <a:endParaRPr lang="en-US" sz="525">
              <a:solidFill>
                <a:srgbClr val="0B3F6B"/>
              </a:solidFill>
            </a:endParaRPr>
          </a:p>
        </p:txBody>
      </p:sp>
      <p:sp>
        <p:nvSpPr>
          <p:cNvPr id="34" name="Slide Number Placeholder 4">
            <a:extLst>
              <a:ext uri="{FF2B5EF4-FFF2-40B4-BE49-F238E27FC236}">
                <a16:creationId xmlns:a16="http://schemas.microsoft.com/office/drawing/2014/main" id="{A78318D7-0624-43DE-8E06-FB41A5483F57}"/>
              </a:ext>
            </a:extLst>
          </p:cNvPr>
          <p:cNvSpPr txBox="1">
            <a:spLocks/>
          </p:cNvSpPr>
          <p:nvPr/>
        </p:nvSpPr>
        <p:spPr bwMode="gray">
          <a:xfrm>
            <a:off x="10172700" y="5795010"/>
            <a:ext cx="331470" cy="20574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fld id="{E81BDF99-1C8D-E849-A5F4-7C761504C55D}" type="slidenum">
              <a:rPr lang="en-US" sz="525">
                <a:solidFill>
                  <a:srgbClr val="FFFFFF"/>
                </a:solidFill>
              </a:rPr>
              <a:pPr defTabSz="685800">
                <a:defRPr/>
              </a:pPr>
              <a:t>63</a:t>
            </a:fld>
            <a:endParaRPr lang="en-US" sz="525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EEE03C-2A4F-E9A4-F7B5-51DB904144CE}"/>
              </a:ext>
            </a:extLst>
          </p:cNvPr>
          <p:cNvSpPr/>
          <p:nvPr/>
        </p:nvSpPr>
        <p:spPr>
          <a:xfrm>
            <a:off x="6944298" y="2105390"/>
            <a:ext cx="34875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C4069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 the first randomized S-ICD and TV-ICD trial, device-related complications requiring invasive intervention at 4 years for S-ICD patients was 4.3%, significantly lower than to 8.3% for TV-ICD patients.  </a:t>
            </a:r>
          </a:p>
          <a:p>
            <a:endParaRPr lang="en-US" sz="1500" dirty="0">
              <a:solidFill>
                <a:srgbClr val="0C4069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B9646D-9C69-175A-1EBC-63C3F0F74E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85" t="32578" r="-1385" b="32738"/>
          <a:stretch/>
        </p:blipFill>
        <p:spPr>
          <a:xfrm>
            <a:off x="2319681" y="1893098"/>
            <a:ext cx="4317071" cy="3389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7BA6A6-E8CF-EAFC-2276-9DC7202BA424}"/>
              </a:ext>
            </a:extLst>
          </p:cNvPr>
          <p:cNvSpPr/>
          <p:nvPr/>
        </p:nvSpPr>
        <p:spPr>
          <a:xfrm>
            <a:off x="2378017" y="1970058"/>
            <a:ext cx="239383" cy="20056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9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B80401B-121A-81DA-93F0-3CF34A80C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046" y="2602631"/>
            <a:ext cx="6959600" cy="4000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E617062-06E7-0680-A979-7261C8305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758" y="1"/>
            <a:ext cx="4692242" cy="260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762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CA34456-F46D-1672-A160-6970AE271582}"/>
              </a:ext>
            </a:extLst>
          </p:cNvPr>
          <p:cNvSpPr txBox="1"/>
          <p:nvPr/>
        </p:nvSpPr>
        <p:spPr>
          <a:xfrm>
            <a:off x="3395090" y="980729"/>
            <a:ext cx="1087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/>
              <a:t>S-ICD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8F9774F-528E-DABA-3533-165F8CC716E5}"/>
              </a:ext>
            </a:extLst>
          </p:cNvPr>
          <p:cNvSpPr txBox="1"/>
          <p:nvPr/>
        </p:nvSpPr>
        <p:spPr>
          <a:xfrm>
            <a:off x="8066776" y="980729"/>
            <a:ext cx="1320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/>
              <a:t>EV-ICD</a:t>
            </a:r>
          </a:p>
        </p:txBody>
      </p:sp>
      <p:pic>
        <p:nvPicPr>
          <p:cNvPr id="1026" name="Picture 2" descr="Il controllo remoto dei defibrillatori sottocutanei (S ICD) - AICARM APS">
            <a:extLst>
              <a:ext uri="{FF2B5EF4-FFF2-40B4-BE49-F238E27FC236}">
                <a16:creationId xmlns:a16="http://schemas.microsoft.com/office/drawing/2014/main" id="{F8E96EB5-5043-A795-21AB-5F1B1F07B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821" y="2209725"/>
            <a:ext cx="2738777" cy="205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tally Subcutaneous Implantable Cardioverter-defibrillator in a Child With  Complex Congenital Heart Disease and Infection in a Previous Transvenous  System - Revista Española de Cardiología (English Edition)">
            <a:extLst>
              <a:ext uri="{FF2B5EF4-FFF2-40B4-BE49-F238E27FC236}">
                <a16:creationId xmlns:a16="http://schemas.microsoft.com/office/drawing/2014/main" id="{FA5C684B-D2B0-51C2-D0F2-EE1BE0C27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298" y="4509120"/>
            <a:ext cx="3827543" cy="220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fficacy and Safety of an Extravascular Implantable  Cardioverter–Defibrillator | New England Journal of Medicine">
            <a:extLst>
              <a:ext uri="{FF2B5EF4-FFF2-40B4-BE49-F238E27FC236}">
                <a16:creationId xmlns:a16="http://schemas.microsoft.com/office/drawing/2014/main" id="{ED94A903-C250-9C3C-C499-73FF399C3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3" y="2209724"/>
            <a:ext cx="5144495" cy="450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9758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19536" y="242088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TIMING DELL’ICD NELLA CARDIOPATIA ISCHEMICA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5647"/>
            <a:ext cx="2657863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336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17" y="1358450"/>
            <a:ext cx="4666380" cy="411691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25821" y="131297"/>
            <a:ext cx="118661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prstClr val="black"/>
                </a:solidFill>
                <a:latin typeface="Helvetica" charset="0"/>
              </a:rPr>
              <a:t>Rate of SD or </a:t>
            </a:r>
            <a:r>
              <a:rPr lang="it-IT" sz="2400" dirty="0" err="1">
                <a:solidFill>
                  <a:prstClr val="black"/>
                </a:solidFill>
                <a:latin typeface="Helvetica" charset="0"/>
              </a:rPr>
              <a:t>Cardiac</a:t>
            </a:r>
            <a:r>
              <a:rPr lang="it-IT" sz="2400" dirty="0">
                <a:solidFill>
                  <a:prstClr val="black"/>
                </a:solidFill>
                <a:latin typeface="Helvetica" charset="0"/>
              </a:rPr>
              <a:t> </a:t>
            </a:r>
            <a:r>
              <a:rPr lang="it-IT" sz="2400" dirty="0" err="1">
                <a:solidFill>
                  <a:prstClr val="black"/>
                </a:solidFill>
                <a:latin typeface="Helvetica" charset="0"/>
              </a:rPr>
              <a:t>Arrest</a:t>
            </a:r>
            <a:r>
              <a:rPr lang="it-IT" sz="2400" dirty="0">
                <a:solidFill>
                  <a:prstClr val="black"/>
                </a:solidFill>
                <a:latin typeface="Helvetica" charset="0"/>
              </a:rPr>
              <a:t> with </a:t>
            </a:r>
            <a:r>
              <a:rPr lang="it-IT" sz="2400" dirty="0" err="1">
                <a:solidFill>
                  <a:prstClr val="black"/>
                </a:solidFill>
                <a:latin typeface="Helvetica" charset="0"/>
              </a:rPr>
              <a:t>Resuscitation</a:t>
            </a:r>
            <a:r>
              <a:rPr lang="it-IT" sz="2400" dirty="0">
                <a:solidFill>
                  <a:prstClr val="black"/>
                </a:solidFill>
                <a:latin typeface="Helvetica" charset="0"/>
              </a:rPr>
              <a:t> over the Course of the Trial </a:t>
            </a:r>
          </a:p>
          <a:p>
            <a:pPr algn="ctr"/>
            <a:r>
              <a:rPr lang="it-IT" sz="2400" dirty="0">
                <a:solidFill>
                  <a:prstClr val="black"/>
                </a:solidFill>
                <a:latin typeface="Helvetica" charset="0"/>
              </a:rPr>
              <a:t>Data from VALIANT </a:t>
            </a:r>
            <a:r>
              <a:rPr lang="it-IT" sz="2400" dirty="0" err="1">
                <a:solidFill>
                  <a:prstClr val="black"/>
                </a:solidFill>
                <a:latin typeface="Helvetica" charset="0"/>
              </a:rPr>
              <a:t>study</a:t>
            </a:r>
            <a:endParaRPr lang="it-IT" sz="2400" dirty="0">
              <a:solidFill>
                <a:prstClr val="black"/>
              </a:solidFill>
              <a:latin typeface="Helvetic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8347841" y="6216134"/>
            <a:ext cx="36760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400">
                <a:solidFill>
                  <a:prstClr val="black"/>
                </a:solidFill>
                <a:latin typeface="Helvetica" charset="0"/>
              </a:rPr>
              <a:t>Solomon et al Engl </a:t>
            </a:r>
            <a:r>
              <a:rPr lang="is-IS" sz="1400" dirty="0">
                <a:solidFill>
                  <a:prstClr val="black"/>
                </a:solidFill>
                <a:latin typeface="Helvetica" charset="0"/>
              </a:rPr>
              <a:t>J Med 2005;352:2581-8.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287" y="1358450"/>
            <a:ext cx="4602174" cy="4116911"/>
          </a:xfrm>
          <a:prstGeom prst="rect">
            <a:avLst/>
          </a:prstGeom>
        </p:spPr>
      </p:pic>
      <p:sp>
        <p:nvSpPr>
          <p:cNvPr id="9" name="Ovale 8"/>
          <p:cNvSpPr/>
          <p:nvPr/>
        </p:nvSpPr>
        <p:spPr>
          <a:xfrm>
            <a:off x="8552793" y="4800599"/>
            <a:ext cx="283779" cy="4493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8584325" y="4506918"/>
            <a:ext cx="220716" cy="2148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5647"/>
            <a:ext cx="2657863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804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5759669" y="1367472"/>
            <a:ext cx="4101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prstClr val="black"/>
                </a:solidFill>
                <a:latin typeface="Times" charset="0"/>
              </a:rPr>
              <a:t>&lt; 1 </a:t>
            </a:r>
            <a:r>
              <a:rPr lang="it-IT" sz="1400" dirty="0" err="1">
                <a:solidFill>
                  <a:prstClr val="black"/>
                </a:solidFill>
                <a:latin typeface="Times" charset="0"/>
              </a:rPr>
              <a:t>month</a:t>
            </a:r>
            <a:r>
              <a:rPr lang="it-IT" sz="1400" dirty="0">
                <a:solidFill>
                  <a:prstClr val="black"/>
                </a:solidFill>
                <a:latin typeface="Times" charset="0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Times" charset="0"/>
              </a:rPr>
              <a:t>after</a:t>
            </a:r>
            <a:r>
              <a:rPr lang="it-IT" sz="1400" dirty="0">
                <a:solidFill>
                  <a:prstClr val="black"/>
                </a:solidFill>
                <a:latin typeface="Times" charset="0"/>
              </a:rPr>
              <a:t> MI</a:t>
            </a:r>
          </a:p>
          <a:p>
            <a:pPr algn="ctr"/>
            <a:r>
              <a:rPr lang="it-IT" sz="1400" dirty="0">
                <a:solidFill>
                  <a:prstClr val="black"/>
                </a:solidFill>
                <a:latin typeface="Times" charset="0"/>
              </a:rPr>
              <a:t>LVEF</a:t>
            </a:r>
            <a:r>
              <a:rPr lang="it-IT" sz="1400" dirty="0">
                <a:solidFill>
                  <a:prstClr val="black"/>
                </a:solidFill>
                <a:latin typeface="Helvetica" charset="0"/>
              </a:rPr>
              <a:t>&lt;</a:t>
            </a:r>
            <a:r>
              <a:rPr lang="it-IT" sz="1400" dirty="0">
                <a:solidFill>
                  <a:prstClr val="black"/>
                </a:solidFill>
                <a:latin typeface="Times" charset="0"/>
              </a:rPr>
              <a:t>40%, HR </a:t>
            </a:r>
            <a:r>
              <a:rPr lang="it-IT" sz="1400" dirty="0">
                <a:solidFill>
                  <a:prstClr val="black"/>
                </a:solidFill>
                <a:latin typeface="Helvetica" charset="0"/>
              </a:rPr>
              <a:t>&gt; </a:t>
            </a:r>
            <a:r>
              <a:rPr lang="it-IT" sz="1400" dirty="0">
                <a:solidFill>
                  <a:prstClr val="black"/>
                </a:solidFill>
                <a:latin typeface="Times" charset="0"/>
              </a:rPr>
              <a:t>90 </a:t>
            </a:r>
            <a:r>
              <a:rPr lang="it-IT" sz="1400" dirty="0" err="1">
                <a:solidFill>
                  <a:prstClr val="black"/>
                </a:solidFill>
                <a:latin typeface="Times" charset="0"/>
              </a:rPr>
              <a:t>bpm</a:t>
            </a:r>
            <a:r>
              <a:rPr lang="it-IT" sz="1400" dirty="0">
                <a:solidFill>
                  <a:prstClr val="black"/>
                </a:solidFill>
                <a:latin typeface="Times" charset="0"/>
              </a:rPr>
              <a:t> and/or NSVT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299632" y="1426963"/>
            <a:ext cx="51500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prstClr val="black"/>
                </a:solidFill>
                <a:latin typeface="Times" charset="0"/>
              </a:rPr>
              <a:t>6-40 </a:t>
            </a:r>
            <a:r>
              <a:rPr lang="it-IT" sz="1400" dirty="0" err="1">
                <a:solidFill>
                  <a:prstClr val="black"/>
                </a:solidFill>
                <a:latin typeface="Times" charset="0"/>
              </a:rPr>
              <a:t>days</a:t>
            </a:r>
            <a:r>
              <a:rPr lang="it-IT" sz="1400" dirty="0">
                <a:solidFill>
                  <a:prstClr val="black"/>
                </a:solidFill>
                <a:latin typeface="Times" charset="0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Times" charset="0"/>
              </a:rPr>
              <a:t>after</a:t>
            </a:r>
            <a:r>
              <a:rPr lang="it-IT" sz="1400" dirty="0">
                <a:solidFill>
                  <a:prstClr val="black"/>
                </a:solidFill>
                <a:latin typeface="Times" charset="0"/>
              </a:rPr>
              <a:t> MI</a:t>
            </a:r>
          </a:p>
          <a:p>
            <a:pPr algn="ctr"/>
            <a:r>
              <a:rPr lang="it-IT" sz="1400" dirty="0">
                <a:solidFill>
                  <a:prstClr val="black"/>
                </a:solidFill>
                <a:latin typeface="Times" charset="0"/>
              </a:rPr>
              <a:t>LVEF</a:t>
            </a:r>
            <a:r>
              <a:rPr lang="it-IT" sz="1400" dirty="0">
                <a:solidFill>
                  <a:prstClr val="black"/>
                </a:solidFill>
                <a:latin typeface="Helvetica" charset="0"/>
              </a:rPr>
              <a:t>≤</a:t>
            </a:r>
            <a:r>
              <a:rPr lang="it-IT" sz="1400" dirty="0">
                <a:solidFill>
                  <a:prstClr val="black"/>
                </a:solidFill>
                <a:latin typeface="Times" charset="0"/>
              </a:rPr>
              <a:t>35% SDNN/HRV </a:t>
            </a:r>
            <a:r>
              <a:rPr lang="it-IT" sz="1400" dirty="0">
                <a:solidFill>
                  <a:prstClr val="black"/>
                </a:solidFill>
                <a:latin typeface="Helvetica" charset="0"/>
              </a:rPr>
              <a:t>&lt;</a:t>
            </a:r>
            <a:r>
              <a:rPr lang="it-IT" sz="1400" dirty="0">
                <a:solidFill>
                  <a:prstClr val="black"/>
                </a:solidFill>
                <a:latin typeface="Times" charset="0"/>
              </a:rPr>
              <a:t>70 </a:t>
            </a:r>
            <a:r>
              <a:rPr lang="it-IT" sz="1400" dirty="0" err="1">
                <a:solidFill>
                  <a:prstClr val="black"/>
                </a:solidFill>
                <a:latin typeface="Times" charset="0"/>
              </a:rPr>
              <a:t>msec</a:t>
            </a:r>
            <a:r>
              <a:rPr lang="it-IT" sz="1400" dirty="0">
                <a:solidFill>
                  <a:prstClr val="black"/>
                </a:solidFill>
                <a:latin typeface="Times" charset="0"/>
              </a:rPr>
              <a:t> or HR</a:t>
            </a:r>
            <a:r>
              <a:rPr lang="it-IT" sz="1400" dirty="0">
                <a:solidFill>
                  <a:prstClr val="black"/>
                </a:solidFill>
                <a:latin typeface="Helvetica" charset="0"/>
              </a:rPr>
              <a:t>&gt;</a:t>
            </a:r>
            <a:r>
              <a:rPr lang="it-IT" sz="1400" dirty="0">
                <a:solidFill>
                  <a:prstClr val="black"/>
                </a:solidFill>
                <a:latin typeface="Times" charset="0"/>
              </a:rPr>
              <a:t>80 </a:t>
            </a:r>
            <a:r>
              <a:rPr lang="it-IT" sz="1400" dirty="0" err="1">
                <a:solidFill>
                  <a:prstClr val="black"/>
                </a:solidFill>
                <a:latin typeface="Times" charset="0"/>
              </a:rPr>
              <a:t>bpm</a:t>
            </a:r>
            <a:endParaRPr lang="it-IT" sz="1400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923686" y="598331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Times" charset="0"/>
              </a:rPr>
              <a:t>ICD </a:t>
            </a:r>
            <a:r>
              <a:rPr lang="it-IT" dirty="0" err="1">
                <a:solidFill>
                  <a:prstClr val="black"/>
                </a:solidFill>
                <a:latin typeface="Times" charset="0"/>
              </a:rPr>
              <a:t>early</a:t>
            </a:r>
            <a:r>
              <a:rPr lang="it-IT" dirty="0">
                <a:solidFill>
                  <a:prstClr val="black"/>
                </a:solidFill>
                <a:latin typeface="Times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" charset="0"/>
              </a:rPr>
              <a:t>after</a:t>
            </a:r>
            <a:r>
              <a:rPr lang="it-IT" dirty="0">
                <a:solidFill>
                  <a:prstClr val="black"/>
                </a:solidFill>
                <a:latin typeface="Times" charset="0"/>
              </a:rPr>
              <a:t> an MI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16" y="1965911"/>
            <a:ext cx="8635124" cy="3684989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6180667" y="5389629"/>
            <a:ext cx="39155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prstClr val="black"/>
                </a:solidFill>
                <a:latin typeface="Times" charset="0"/>
              </a:rPr>
              <a:t>Steinbeck G et al </a:t>
            </a:r>
            <a:r>
              <a:rPr lang="it-IT" sz="1200">
                <a:solidFill>
                  <a:prstClr val="black"/>
                </a:solidFill>
                <a:latin typeface="Times" charset="0"/>
              </a:rPr>
              <a:t>NEJM 2009;361:1427</a:t>
            </a:r>
            <a:endParaRPr lang="it-IT" sz="1200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047108" y="5389629"/>
            <a:ext cx="40488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 err="1">
                <a:solidFill>
                  <a:prstClr val="black"/>
                </a:solidFill>
                <a:latin typeface="Times" charset="0"/>
              </a:rPr>
              <a:t>Hohnloser</a:t>
            </a:r>
            <a:r>
              <a:rPr lang="it-IT" sz="1200" dirty="0">
                <a:solidFill>
                  <a:prstClr val="black"/>
                </a:solidFill>
                <a:latin typeface="Times" charset="0"/>
              </a:rPr>
              <a:t> et al NEJM 2004;351:2481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5647"/>
            <a:ext cx="2657863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798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587446"/>
            <a:ext cx="8604250" cy="43926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842756" name="Rectangle 4"/>
          <p:cNvSpPr>
            <a:spLocks noChangeArrowheads="1"/>
          </p:cNvSpPr>
          <p:nvPr/>
        </p:nvSpPr>
        <p:spPr bwMode="auto">
          <a:xfrm>
            <a:off x="6600825" y="6308726"/>
            <a:ext cx="3887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x-none" i="1">
                <a:latin typeface="Arial" charset="0"/>
              </a:rPr>
              <a:t>N Engl J Med 2004;351:2481-2488</a:t>
            </a:r>
            <a:endParaRPr lang="en-US" altLang="x-none" i="1">
              <a:latin typeface="Arial" charset="0"/>
            </a:endParaRPr>
          </a:p>
        </p:txBody>
      </p:sp>
      <p:sp>
        <p:nvSpPr>
          <p:cNvPr id="842757" name="Oval 5"/>
          <p:cNvSpPr>
            <a:spLocks noChangeArrowheads="1"/>
          </p:cNvSpPr>
          <p:nvPr/>
        </p:nvSpPr>
        <p:spPr bwMode="auto">
          <a:xfrm>
            <a:off x="1703389" y="3284538"/>
            <a:ext cx="8353425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42758" name="Oval 6"/>
          <p:cNvSpPr>
            <a:spLocks noChangeArrowheads="1"/>
          </p:cNvSpPr>
          <p:nvPr/>
        </p:nvSpPr>
        <p:spPr bwMode="auto">
          <a:xfrm>
            <a:off x="1703389" y="3573463"/>
            <a:ext cx="8353425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142" y="142350"/>
            <a:ext cx="6011917" cy="130063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5647"/>
            <a:ext cx="2657863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2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2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2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2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427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2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2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757" grpId="0" animBg="1"/>
      <p:bldP spid="8427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ACE284FC-E309-48CA-A1CD-8CC2F6679D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768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25821" y="131297"/>
            <a:ext cx="118661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>
                <a:solidFill>
                  <a:prstClr val="black"/>
                </a:solidFill>
                <a:latin typeface="Helvetica" charset="0"/>
              </a:rPr>
              <a:t>Pathogenesis</a:t>
            </a:r>
            <a:r>
              <a:rPr lang="it-IT" sz="2400" dirty="0">
                <a:solidFill>
                  <a:prstClr val="black"/>
                </a:solidFill>
                <a:latin typeface="Helvetica" charset="0"/>
              </a:rPr>
              <a:t> of </a:t>
            </a:r>
            <a:r>
              <a:rPr lang="it-IT" sz="2400" dirty="0" err="1">
                <a:solidFill>
                  <a:prstClr val="black"/>
                </a:solidFill>
                <a:latin typeface="Helvetica" charset="0"/>
              </a:rPr>
              <a:t>Sudden</a:t>
            </a:r>
            <a:r>
              <a:rPr lang="it-IT" sz="2400" dirty="0">
                <a:solidFill>
                  <a:prstClr val="black"/>
                </a:solidFill>
                <a:latin typeface="Helvetica" charset="0"/>
              </a:rPr>
              <a:t> </a:t>
            </a:r>
            <a:r>
              <a:rPr lang="it-IT" sz="2400" dirty="0" err="1">
                <a:solidFill>
                  <a:prstClr val="black"/>
                </a:solidFill>
                <a:latin typeface="Helvetica" charset="0"/>
              </a:rPr>
              <a:t>Unexpected</a:t>
            </a:r>
            <a:r>
              <a:rPr lang="it-IT" sz="2400" dirty="0">
                <a:solidFill>
                  <a:prstClr val="black"/>
                </a:solidFill>
                <a:latin typeface="Helvetica" charset="0"/>
              </a:rPr>
              <a:t> Death in </a:t>
            </a:r>
            <a:r>
              <a:rPr lang="it-IT" sz="2400" dirty="0" err="1">
                <a:solidFill>
                  <a:prstClr val="black"/>
                </a:solidFill>
                <a:latin typeface="Helvetica" charset="0"/>
              </a:rPr>
              <a:t>Patients</a:t>
            </a:r>
            <a:r>
              <a:rPr lang="it-IT" sz="2400" dirty="0">
                <a:solidFill>
                  <a:prstClr val="black"/>
                </a:solidFill>
                <a:latin typeface="Helvetica" charset="0"/>
              </a:rPr>
              <a:t> With </a:t>
            </a:r>
            <a:r>
              <a:rPr lang="it-IT" sz="2400" dirty="0" err="1">
                <a:solidFill>
                  <a:prstClr val="black"/>
                </a:solidFill>
                <a:latin typeface="Helvetica" charset="0"/>
              </a:rPr>
              <a:t>Myocardial</a:t>
            </a:r>
            <a:r>
              <a:rPr lang="it-IT" sz="2400" dirty="0">
                <a:solidFill>
                  <a:prstClr val="black"/>
                </a:solidFill>
                <a:latin typeface="Helvetica" charset="0"/>
              </a:rPr>
              <a:t> </a:t>
            </a:r>
            <a:r>
              <a:rPr lang="it-IT" sz="2400" dirty="0" err="1">
                <a:solidFill>
                  <a:prstClr val="black"/>
                </a:solidFill>
                <a:latin typeface="Helvetica" charset="0"/>
              </a:rPr>
              <a:t>Infarction</a:t>
            </a:r>
            <a:r>
              <a:rPr lang="it-IT" sz="2400" dirty="0">
                <a:solidFill>
                  <a:prstClr val="black"/>
                </a:solidFill>
                <a:latin typeface="Helvetica" charset="0"/>
              </a:rPr>
              <a:t> and Left </a:t>
            </a:r>
            <a:r>
              <a:rPr lang="it-IT" sz="2400" dirty="0" err="1">
                <a:solidFill>
                  <a:prstClr val="black"/>
                </a:solidFill>
                <a:latin typeface="Helvetica" charset="0"/>
              </a:rPr>
              <a:t>Ventricular</a:t>
            </a:r>
            <a:r>
              <a:rPr lang="it-IT" sz="2400" dirty="0">
                <a:solidFill>
                  <a:prstClr val="black"/>
                </a:solidFill>
                <a:latin typeface="Helvetica" charset="0"/>
              </a:rPr>
              <a:t> </a:t>
            </a:r>
            <a:r>
              <a:rPr lang="it-IT" sz="2400" dirty="0" err="1">
                <a:solidFill>
                  <a:prstClr val="black"/>
                </a:solidFill>
                <a:latin typeface="Helvetica" charset="0"/>
              </a:rPr>
              <a:t>Dysfunction</a:t>
            </a:r>
            <a:r>
              <a:rPr lang="it-IT" sz="2400" dirty="0">
                <a:solidFill>
                  <a:prstClr val="black"/>
                </a:solidFill>
                <a:latin typeface="Helvetica" charset="0"/>
              </a:rPr>
              <a:t>, </a:t>
            </a:r>
            <a:r>
              <a:rPr lang="it-IT" sz="2400" dirty="0" err="1">
                <a:solidFill>
                  <a:prstClr val="black"/>
                </a:solidFill>
                <a:latin typeface="Helvetica" charset="0"/>
              </a:rPr>
              <a:t>Heart</a:t>
            </a:r>
            <a:r>
              <a:rPr lang="it-IT" sz="2400" dirty="0">
                <a:solidFill>
                  <a:prstClr val="black"/>
                </a:solidFill>
                <a:latin typeface="Helvetica" charset="0"/>
              </a:rPr>
              <a:t> </a:t>
            </a:r>
            <a:r>
              <a:rPr lang="it-IT" sz="2400" dirty="0" err="1">
                <a:solidFill>
                  <a:prstClr val="black"/>
                </a:solidFill>
                <a:latin typeface="Helvetica" charset="0"/>
              </a:rPr>
              <a:t>Failure</a:t>
            </a:r>
            <a:r>
              <a:rPr lang="it-IT" sz="2400" dirty="0">
                <a:solidFill>
                  <a:prstClr val="black"/>
                </a:solidFill>
                <a:latin typeface="Helvetica" charset="0"/>
              </a:rPr>
              <a:t>, or </a:t>
            </a:r>
            <a:r>
              <a:rPr lang="it-IT" sz="2400" dirty="0" err="1">
                <a:solidFill>
                  <a:prstClr val="black"/>
                </a:solidFill>
                <a:latin typeface="Helvetica" charset="0"/>
              </a:rPr>
              <a:t>Both</a:t>
            </a:r>
            <a:endParaRPr lang="it-IT" sz="2400" dirty="0">
              <a:solidFill>
                <a:prstClr val="black"/>
              </a:solidFill>
              <a:latin typeface="Helvetica" charset="0"/>
            </a:endParaRPr>
          </a:p>
          <a:p>
            <a:pPr algn="ctr"/>
            <a:r>
              <a:rPr lang="it-IT" sz="2400" dirty="0">
                <a:solidFill>
                  <a:prstClr val="black"/>
                </a:solidFill>
                <a:latin typeface="Helvetica" charset="0"/>
              </a:rPr>
              <a:t>Data from VALIANT </a:t>
            </a:r>
            <a:r>
              <a:rPr lang="it-IT" sz="2400" dirty="0" err="1">
                <a:solidFill>
                  <a:prstClr val="black"/>
                </a:solidFill>
                <a:latin typeface="Helvetica" charset="0"/>
              </a:rPr>
              <a:t>study</a:t>
            </a:r>
            <a:endParaRPr lang="it-IT" sz="2400" dirty="0">
              <a:solidFill>
                <a:prstClr val="black"/>
              </a:solidFill>
              <a:latin typeface="Helvetic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8347841" y="6216134"/>
            <a:ext cx="30973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200" dirty="0">
                <a:solidFill>
                  <a:prstClr val="black"/>
                </a:solidFill>
                <a:latin typeface="Helvetica" charset="0"/>
              </a:rPr>
              <a:t>Pouleur et al </a:t>
            </a:r>
            <a:r>
              <a:rPr lang="pt-BR" sz="1200" dirty="0" err="1">
                <a:solidFill>
                  <a:prstClr val="black"/>
                </a:solidFill>
                <a:latin typeface="Helvetica" charset="0"/>
              </a:rPr>
              <a:t>Circulation</a:t>
            </a:r>
            <a:r>
              <a:rPr lang="pt-BR" sz="1200" dirty="0">
                <a:solidFill>
                  <a:prstClr val="black"/>
                </a:solidFill>
                <a:latin typeface="Helvetica" charset="0"/>
              </a:rPr>
              <a:t> 2010;122:597-602</a:t>
            </a:r>
          </a:p>
        </p:txBody>
      </p:sp>
      <p:sp>
        <p:nvSpPr>
          <p:cNvPr id="2" name="Rettangolo 1"/>
          <p:cNvSpPr/>
          <p:nvPr/>
        </p:nvSpPr>
        <p:spPr>
          <a:xfrm>
            <a:off x="3316014" y="148198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>
                <a:solidFill>
                  <a:prstClr val="black"/>
                </a:solidFill>
                <a:latin typeface="Helvetica" charset="0"/>
              </a:rPr>
              <a:t>Observed</a:t>
            </a:r>
            <a:r>
              <a:rPr lang="it-IT" dirty="0">
                <a:solidFill>
                  <a:prstClr val="black"/>
                </a:solidFill>
                <a:latin typeface="Helvetica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Helvetica" charset="0"/>
              </a:rPr>
              <a:t>proportions</a:t>
            </a:r>
            <a:r>
              <a:rPr lang="it-IT" dirty="0">
                <a:solidFill>
                  <a:prstClr val="black"/>
                </a:solidFill>
                <a:latin typeface="Helvetica" charset="0"/>
              </a:rPr>
              <a:t> of </a:t>
            </a:r>
            <a:r>
              <a:rPr lang="it-IT" dirty="0" err="1">
                <a:solidFill>
                  <a:prstClr val="black"/>
                </a:solidFill>
                <a:latin typeface="Helvetica" charset="0"/>
              </a:rPr>
              <a:t>sudden</a:t>
            </a:r>
            <a:r>
              <a:rPr lang="it-IT" dirty="0">
                <a:solidFill>
                  <a:prstClr val="black"/>
                </a:solidFill>
                <a:latin typeface="Helvetica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Helvetica" charset="0"/>
              </a:rPr>
              <a:t>unexpected</a:t>
            </a:r>
            <a:r>
              <a:rPr lang="it-IT" dirty="0">
                <a:solidFill>
                  <a:prstClr val="black"/>
                </a:solidFill>
                <a:latin typeface="Helvetica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Helvetica" charset="0"/>
              </a:rPr>
              <a:t>death</a:t>
            </a:r>
            <a:r>
              <a:rPr lang="it-IT" dirty="0">
                <a:solidFill>
                  <a:prstClr val="black"/>
                </a:solidFill>
                <a:latin typeface="Helvetica" charset="0"/>
              </a:rPr>
              <a:t> by</a:t>
            </a:r>
          </a:p>
          <a:p>
            <a:r>
              <a:rPr lang="it-IT" dirty="0" err="1">
                <a:solidFill>
                  <a:prstClr val="black"/>
                </a:solidFill>
                <a:latin typeface="Helvetica" charset="0"/>
              </a:rPr>
              <a:t>presumed</a:t>
            </a:r>
            <a:r>
              <a:rPr lang="it-IT" dirty="0">
                <a:solidFill>
                  <a:prstClr val="black"/>
                </a:solidFill>
                <a:latin typeface="Helvetica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Helvetica" charset="0"/>
              </a:rPr>
              <a:t>arrhythmic</a:t>
            </a:r>
            <a:r>
              <a:rPr lang="it-IT" dirty="0">
                <a:solidFill>
                  <a:prstClr val="black"/>
                </a:solidFill>
                <a:latin typeface="Helvetica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Helvetica" charset="0"/>
              </a:rPr>
              <a:t>death</a:t>
            </a:r>
            <a:r>
              <a:rPr lang="it-IT" dirty="0">
                <a:solidFill>
                  <a:prstClr val="black"/>
                </a:solidFill>
                <a:latin typeface="Helvetica" charset="0"/>
              </a:rPr>
              <a:t> or by MI/</a:t>
            </a:r>
            <a:r>
              <a:rPr lang="it-IT" dirty="0" err="1">
                <a:solidFill>
                  <a:prstClr val="black"/>
                </a:solidFill>
                <a:latin typeface="Helvetica" charset="0"/>
              </a:rPr>
              <a:t>myocardial</a:t>
            </a:r>
            <a:r>
              <a:rPr lang="it-IT" dirty="0">
                <a:solidFill>
                  <a:prstClr val="black"/>
                </a:solidFill>
                <a:latin typeface="Helvetica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Helvetica" charset="0"/>
              </a:rPr>
              <a:t>rupture</a:t>
            </a:r>
            <a:endParaRPr lang="it-IT" dirty="0">
              <a:solidFill>
                <a:prstClr val="black"/>
              </a:solidFill>
              <a:latin typeface="Helvetica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380" y="2347805"/>
            <a:ext cx="6548634" cy="3467538"/>
          </a:xfrm>
          <a:prstGeom prst="rect">
            <a:avLst/>
          </a:prstGeom>
        </p:spPr>
      </p:pic>
      <p:cxnSp>
        <p:nvCxnSpPr>
          <p:cNvPr id="12" name="Connettore 2 11"/>
          <p:cNvCxnSpPr/>
          <p:nvPr/>
        </p:nvCxnSpPr>
        <p:spPr>
          <a:xfrm flipH="1">
            <a:off x="4627179" y="3105807"/>
            <a:ext cx="2262352" cy="417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4556234" y="2766848"/>
            <a:ext cx="2427891" cy="1537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5647"/>
            <a:ext cx="2657863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35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EAD2B317-E588-7C17-1126-19F596F46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3228" y="1725008"/>
            <a:ext cx="2926784" cy="2575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 xmlns:p14="http://schemas.microsoft.com/office/powerpoint/2010/main" xmlns:a16="http://schemas.microsoft.com/office/drawing/2014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2857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7677A7-2F14-608B-F9A4-1AB72B713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6810" y="6212131"/>
            <a:ext cx="44146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p14="http://schemas.microsoft.com/office/powerpoint/2010/main" xmlns:a16="http://schemas.microsoft.com/office/drawing/2014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438" indent="-71438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buNone/>
            </a:pPr>
            <a:r>
              <a:rPr lang="fr-FR" sz="1000" dirty="0">
                <a:latin typeface="+mn-lt"/>
                <a:ea typeface="+mn-ea"/>
              </a:rPr>
              <a:t>Solomon et al. N </a:t>
            </a:r>
            <a:r>
              <a:rPr lang="fr-FR" sz="1000" dirty="0" err="1">
                <a:latin typeface="+mn-lt"/>
                <a:ea typeface="+mn-ea"/>
              </a:rPr>
              <a:t>Engl</a:t>
            </a:r>
            <a:r>
              <a:rPr lang="fr-FR" sz="1000" dirty="0">
                <a:latin typeface="+mn-lt"/>
                <a:ea typeface="+mn-ea"/>
              </a:rPr>
              <a:t> J Med. 2005 Jun 23;352(25):2581-8 </a:t>
            </a:r>
            <a:endParaRPr lang="en-US" sz="1000" dirty="0">
              <a:latin typeface="+mn-lt"/>
              <a:ea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43EE4E-CCBA-2B5D-630F-CAE653721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25" y="4414739"/>
            <a:ext cx="4794266" cy="18380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8E8064-E4AA-8844-98F2-E99F8FFF6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765" y="4998798"/>
            <a:ext cx="5915239" cy="11217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8571D5-A9D8-D3F6-332E-608F36AB41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556" y="2891343"/>
            <a:ext cx="5437571" cy="1810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03EE86-71D5-7854-FB9D-297A30DDAFFD}"/>
              </a:ext>
            </a:extLst>
          </p:cNvPr>
          <p:cNvSpPr txBox="1"/>
          <p:nvPr/>
        </p:nvSpPr>
        <p:spPr>
          <a:xfrm>
            <a:off x="6009765" y="6212131"/>
            <a:ext cx="3514228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it-IT"/>
            </a:defPPr>
            <a:lvl1pPr marL="71438" indent="-71438" eaLnBrk="0" hangingPunct="0">
              <a:buNone/>
              <a:defRPr sz="1000" i="1">
                <a:solidFill>
                  <a:schemeClr val="accent6"/>
                </a:solidFill>
              </a:defRPr>
            </a:lvl1pPr>
            <a:lvl2pPr marL="742950" indent="-285750" eaLnBrk="0" hangingPunct="0">
              <a:defRPr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i="0" dirty="0" err="1">
                <a:solidFill>
                  <a:schemeClr val="tx1"/>
                </a:solidFill>
              </a:rPr>
              <a:t>Olgin</a:t>
            </a:r>
            <a:r>
              <a:rPr lang="en-US" i="0" dirty="0">
                <a:solidFill>
                  <a:schemeClr val="tx1"/>
                </a:solidFill>
              </a:rPr>
              <a:t> et al. N Engl J Med. 2018;379(13):1205–1215.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48F815-10FA-3D9A-40BD-8AEABC448843}"/>
              </a:ext>
            </a:extLst>
          </p:cNvPr>
          <p:cNvSpPr txBox="1"/>
          <p:nvPr/>
        </p:nvSpPr>
        <p:spPr>
          <a:xfrm>
            <a:off x="6360824" y="1895440"/>
            <a:ext cx="5213120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600" dirty="0"/>
              <a:t>2005 VALIANT TRIAL</a:t>
            </a:r>
            <a:r>
              <a:rPr lang="en-GB" sz="1600" baseline="30000" dirty="0"/>
              <a:t>1</a:t>
            </a:r>
            <a:r>
              <a:rPr lang="en-GB" sz="1600" dirty="0"/>
              <a:t> 	-&gt; </a:t>
            </a:r>
            <a:r>
              <a:rPr lang="en-GB" sz="1600" b="1" dirty="0"/>
              <a:t>SCD 1,4% </a:t>
            </a:r>
            <a:r>
              <a:rPr lang="en-GB" sz="1600" dirty="0"/>
              <a:t>a 30 giorni</a:t>
            </a:r>
          </a:p>
          <a:p>
            <a:r>
              <a:rPr lang="en-GB" sz="1600" dirty="0"/>
              <a:t>2018 VEST TRIAL</a:t>
            </a:r>
            <a:r>
              <a:rPr lang="en-GB" sz="1600" baseline="30000" dirty="0"/>
              <a:t>2</a:t>
            </a:r>
            <a:r>
              <a:rPr lang="en-GB" sz="1600" dirty="0"/>
              <a:t>	-&gt; </a:t>
            </a:r>
            <a:r>
              <a:rPr lang="en-GB" sz="1600" b="1" dirty="0"/>
              <a:t>SCD 2,4% </a:t>
            </a:r>
            <a:r>
              <a:rPr lang="en-GB" sz="1600" dirty="0"/>
              <a:t>a 90 giorni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9C6545-A8FC-E673-4944-75E5FB2EF21F}"/>
              </a:ext>
            </a:extLst>
          </p:cNvPr>
          <p:cNvSpPr/>
          <p:nvPr/>
        </p:nvSpPr>
        <p:spPr>
          <a:xfrm>
            <a:off x="3722563" y="5360926"/>
            <a:ext cx="669957" cy="2026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851230-C50B-1866-E183-A520B4880206}"/>
              </a:ext>
            </a:extLst>
          </p:cNvPr>
          <p:cNvSpPr/>
          <p:nvPr/>
        </p:nvSpPr>
        <p:spPr>
          <a:xfrm>
            <a:off x="9632968" y="5723955"/>
            <a:ext cx="669957" cy="2026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E33F7C3-B0E4-36D6-CCEA-C6C956CB1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Il rischio </a:t>
            </a:r>
            <a:r>
              <a:rPr lang="it-IT" sz="4000" u="sng" dirty="0"/>
              <a:t>acuto</a:t>
            </a:r>
            <a:r>
              <a:rPr lang="it-IT" sz="4000" dirty="0"/>
              <a:t> di SCD nei pazienti post-IM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9864085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536028" y="493782"/>
            <a:ext cx="11004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prstClr val="black"/>
                </a:solidFill>
              </a:rPr>
              <a:t>Time </a:t>
            </a:r>
            <a:r>
              <a:rPr lang="it-IT" dirty="0" err="1">
                <a:solidFill>
                  <a:prstClr val="black"/>
                </a:solidFill>
              </a:rPr>
              <a:t>Dependence</a:t>
            </a:r>
            <a:r>
              <a:rPr lang="it-IT" dirty="0">
                <a:solidFill>
                  <a:prstClr val="black"/>
                </a:solidFill>
              </a:rPr>
              <a:t> of </a:t>
            </a:r>
            <a:r>
              <a:rPr lang="it-IT" dirty="0" err="1">
                <a:solidFill>
                  <a:prstClr val="black"/>
                </a:solidFill>
              </a:rPr>
              <a:t>Mortality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Risk</a:t>
            </a:r>
            <a:r>
              <a:rPr lang="it-IT" dirty="0">
                <a:solidFill>
                  <a:prstClr val="black"/>
                </a:solidFill>
              </a:rPr>
              <a:t> and </a:t>
            </a:r>
            <a:r>
              <a:rPr lang="it-IT" dirty="0" err="1">
                <a:solidFill>
                  <a:prstClr val="black"/>
                </a:solidFill>
              </a:rPr>
              <a:t>Defibrillator</a:t>
            </a:r>
            <a:r>
              <a:rPr lang="it-IT" dirty="0">
                <a:solidFill>
                  <a:prstClr val="black"/>
                </a:solidFill>
              </a:rPr>
              <a:t> Benefit </a:t>
            </a:r>
            <a:r>
              <a:rPr lang="it-IT" dirty="0" err="1">
                <a:solidFill>
                  <a:prstClr val="black"/>
                </a:solidFill>
              </a:rPr>
              <a:t>After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Myocardial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Infarction</a:t>
            </a:r>
            <a:endParaRPr lang="it-IT" dirty="0">
              <a:solidFill>
                <a:prstClr val="black"/>
              </a:solidFill>
            </a:endParaRPr>
          </a:p>
          <a:p>
            <a:pPr algn="ctr"/>
            <a:r>
              <a:rPr lang="it-IT" dirty="0">
                <a:solidFill>
                  <a:prstClr val="black"/>
                </a:solidFill>
              </a:rPr>
              <a:t>Data from the MADIT II </a:t>
            </a:r>
            <a:r>
              <a:rPr lang="it-IT" dirty="0" err="1">
                <a:solidFill>
                  <a:prstClr val="black"/>
                </a:solidFill>
              </a:rPr>
              <a:t>study</a:t>
            </a:r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32" y="2022366"/>
            <a:ext cx="4563023" cy="301177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883" y="2216495"/>
            <a:ext cx="6324098" cy="254676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748161" y="6269688"/>
            <a:ext cx="36420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prstClr val="black"/>
                </a:solidFill>
                <a:latin typeface="Times" charset="0"/>
              </a:rPr>
              <a:t> </a:t>
            </a:r>
            <a:r>
              <a:rPr lang="pt-BR" sz="1600" dirty="0" err="1">
                <a:solidFill>
                  <a:prstClr val="black"/>
                </a:solidFill>
                <a:latin typeface="Times" charset="0"/>
              </a:rPr>
              <a:t>Wilber</a:t>
            </a:r>
            <a:r>
              <a:rPr lang="pt-BR" sz="1600" dirty="0">
                <a:solidFill>
                  <a:prstClr val="black"/>
                </a:solidFill>
                <a:latin typeface="Times" charset="0"/>
              </a:rPr>
              <a:t> et al </a:t>
            </a:r>
            <a:r>
              <a:rPr lang="pt-BR" sz="1600" dirty="0" err="1">
                <a:solidFill>
                  <a:prstClr val="black"/>
                </a:solidFill>
                <a:latin typeface="Times" charset="0"/>
              </a:rPr>
              <a:t>Circulation</a:t>
            </a:r>
            <a:r>
              <a:rPr lang="pt-BR" sz="1600" dirty="0">
                <a:solidFill>
                  <a:prstClr val="black"/>
                </a:solidFill>
                <a:latin typeface="Times" charset="0"/>
              </a:rPr>
              <a:t> 2004;109:1082-4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5647"/>
            <a:ext cx="2657863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152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19536" y="242088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TIMING DELL’ICD NELLA CARDIOPATIA NONISCHEMICA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5647"/>
            <a:ext cx="2657863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246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040216" y="6574012"/>
            <a:ext cx="2656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Zecchin et al </a:t>
            </a:r>
            <a:r>
              <a:rPr lang="it-IT" sz="1100" dirty="0" err="1"/>
              <a:t>Am</a:t>
            </a:r>
            <a:r>
              <a:rPr lang="it-IT" sz="1100" dirty="0"/>
              <a:t> J Cardiol 2012;109:729-35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16633"/>
            <a:ext cx="4248472" cy="128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991544" y="1400067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Study population and effect of medical treatment optimization on “SCD-</a:t>
            </a:r>
            <a:r>
              <a:rPr lang="en-US" sz="1600" dirty="0" err="1"/>
              <a:t>HeFT</a:t>
            </a:r>
            <a:r>
              <a:rPr lang="en-US" sz="1600" dirty="0"/>
              <a:t> criteria”</a:t>
            </a:r>
            <a:endParaRPr lang="it-IT" sz="1600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112" y="1844824"/>
            <a:ext cx="5726193" cy="436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 bwMode="auto">
          <a:xfrm>
            <a:off x="7032104" y="2564904"/>
            <a:ext cx="1872208" cy="1464494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>
              <a:latin typeface="Arial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5647"/>
            <a:ext cx="2657863" cy="6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3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040216" y="6574012"/>
            <a:ext cx="2656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Zecchin et al </a:t>
            </a:r>
            <a:r>
              <a:rPr lang="it-IT" sz="1100" dirty="0" err="1"/>
              <a:t>Am</a:t>
            </a:r>
            <a:r>
              <a:rPr lang="it-IT" sz="1100" dirty="0"/>
              <a:t> J Cardiol 2012;109:729-35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16633"/>
            <a:ext cx="4248472" cy="128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548" y="1916833"/>
            <a:ext cx="3991893" cy="347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043" y="1939573"/>
            <a:ext cx="4000505" cy="347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071664" y="1547500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Long-term survival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6348888" y="1570241"/>
            <a:ext cx="3707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Long-term survival free from SD/MVA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3508648" y="5382290"/>
            <a:ext cx="58277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100" dirty="0"/>
              <a:t>A1:  	baseline “SCD-</a:t>
            </a:r>
            <a:r>
              <a:rPr lang="it-IT" sz="1100" dirty="0" err="1"/>
              <a:t>HeFT</a:t>
            </a:r>
            <a:r>
              <a:rPr lang="it-IT" sz="1100" dirty="0"/>
              <a:t> </a:t>
            </a:r>
            <a:r>
              <a:rPr lang="it-IT" sz="1100" dirty="0" err="1"/>
              <a:t>criteria</a:t>
            </a:r>
            <a:r>
              <a:rPr lang="it-IT" sz="1100" dirty="0"/>
              <a:t>” </a:t>
            </a:r>
            <a:r>
              <a:rPr lang="it-IT" sz="1100" u="sng" dirty="0" err="1"/>
              <a:t>both</a:t>
            </a:r>
            <a:r>
              <a:rPr lang="it-IT" sz="1100" dirty="0"/>
              <a:t> </a:t>
            </a:r>
            <a:r>
              <a:rPr lang="it-IT" sz="1100" dirty="0" err="1"/>
              <a:t>at</a:t>
            </a:r>
            <a:r>
              <a:rPr lang="it-IT" sz="1100" dirty="0"/>
              <a:t> </a:t>
            </a:r>
            <a:r>
              <a:rPr lang="it-IT" sz="1100" dirty="0" err="1"/>
              <a:t>ﬁrst</a:t>
            </a:r>
            <a:r>
              <a:rPr lang="it-IT" sz="1100" dirty="0"/>
              <a:t> and </a:t>
            </a:r>
            <a:r>
              <a:rPr lang="it-IT" sz="1100" dirty="0" err="1"/>
              <a:t>second</a:t>
            </a:r>
            <a:r>
              <a:rPr lang="it-IT" sz="1100" dirty="0"/>
              <a:t> </a:t>
            </a:r>
            <a:r>
              <a:rPr lang="it-IT" sz="1100" dirty="0" err="1"/>
              <a:t>evaluation</a:t>
            </a:r>
            <a:endParaRPr lang="it-IT" sz="1100" dirty="0"/>
          </a:p>
          <a:p>
            <a:pPr algn="l"/>
            <a:r>
              <a:rPr lang="it-IT" sz="1100" dirty="0"/>
              <a:t>A2:	baseline “SCD-</a:t>
            </a:r>
            <a:r>
              <a:rPr lang="it-IT" sz="1100" dirty="0" err="1"/>
              <a:t>HeFT</a:t>
            </a:r>
            <a:r>
              <a:rPr lang="it-IT" sz="1100" dirty="0"/>
              <a:t> </a:t>
            </a:r>
            <a:r>
              <a:rPr lang="it-IT" sz="1100" dirty="0" err="1"/>
              <a:t>criteria</a:t>
            </a:r>
            <a:r>
              <a:rPr lang="it-IT" sz="1100" dirty="0"/>
              <a:t>” </a:t>
            </a:r>
            <a:r>
              <a:rPr lang="it-IT" sz="1100" u="sng" dirty="0" err="1"/>
              <a:t>at</a:t>
            </a:r>
            <a:r>
              <a:rPr lang="it-IT" sz="1100" u="sng" dirty="0"/>
              <a:t> </a:t>
            </a:r>
            <a:r>
              <a:rPr lang="it-IT" sz="1100" u="sng" dirty="0" err="1"/>
              <a:t>ﬁrst</a:t>
            </a:r>
            <a:r>
              <a:rPr lang="it-IT" sz="1100" u="sng" dirty="0"/>
              <a:t> </a:t>
            </a:r>
            <a:r>
              <a:rPr lang="it-IT" sz="1100" u="sng" dirty="0" err="1"/>
              <a:t>but</a:t>
            </a:r>
            <a:r>
              <a:rPr lang="it-IT" sz="1100" u="sng" dirty="0"/>
              <a:t> </a:t>
            </a:r>
            <a:r>
              <a:rPr lang="it-IT" sz="1100" u="sng" dirty="0" err="1"/>
              <a:t>not</a:t>
            </a:r>
            <a:r>
              <a:rPr lang="it-IT" sz="1100" u="sng" dirty="0"/>
              <a:t> </a:t>
            </a:r>
            <a:r>
              <a:rPr lang="it-IT" sz="1100" u="sng" dirty="0" err="1"/>
              <a:t>at</a:t>
            </a:r>
            <a:r>
              <a:rPr lang="it-IT" sz="1100" u="sng" dirty="0"/>
              <a:t> </a:t>
            </a:r>
            <a:r>
              <a:rPr lang="it-IT" sz="1100" u="sng" dirty="0" err="1"/>
              <a:t>second</a:t>
            </a:r>
            <a:r>
              <a:rPr lang="it-IT" sz="1100" u="sng" dirty="0"/>
              <a:t> </a:t>
            </a:r>
            <a:r>
              <a:rPr lang="it-IT" sz="1100" dirty="0" err="1"/>
              <a:t>evaluation</a:t>
            </a:r>
            <a:endParaRPr lang="it-IT" sz="1100" dirty="0"/>
          </a:p>
          <a:p>
            <a:pPr algn="l"/>
            <a:r>
              <a:rPr lang="it-IT" sz="1100" dirty="0"/>
              <a:t>B1:	patients </a:t>
            </a:r>
            <a:r>
              <a:rPr lang="it-IT" sz="1100" dirty="0" err="1"/>
              <a:t>developing</a:t>
            </a:r>
            <a:r>
              <a:rPr lang="it-IT" sz="1100" dirty="0"/>
              <a:t> “SCD-</a:t>
            </a:r>
            <a:r>
              <a:rPr lang="it-IT" sz="1100" dirty="0" err="1"/>
              <a:t>HeFT</a:t>
            </a:r>
            <a:r>
              <a:rPr lang="it-IT" sz="1100" dirty="0"/>
              <a:t> </a:t>
            </a:r>
            <a:r>
              <a:rPr lang="it-IT" sz="1100" dirty="0" err="1"/>
              <a:t>criteria</a:t>
            </a:r>
            <a:r>
              <a:rPr lang="it-IT" sz="1100" dirty="0"/>
              <a:t>” </a:t>
            </a:r>
            <a:r>
              <a:rPr lang="it-IT" sz="1100" u="sng" dirty="0" err="1"/>
              <a:t>only</a:t>
            </a:r>
            <a:r>
              <a:rPr lang="it-IT" sz="1100" u="sng" dirty="0"/>
              <a:t> </a:t>
            </a:r>
            <a:r>
              <a:rPr lang="it-IT" sz="1100" u="sng" dirty="0" err="1"/>
              <a:t>at</a:t>
            </a:r>
            <a:r>
              <a:rPr lang="it-IT" sz="1100" u="sng" dirty="0"/>
              <a:t> </a:t>
            </a:r>
            <a:r>
              <a:rPr lang="it-IT" sz="1100" u="sng" dirty="0" err="1"/>
              <a:t>second</a:t>
            </a:r>
            <a:r>
              <a:rPr lang="it-IT" sz="1100" u="sng" dirty="0"/>
              <a:t> </a:t>
            </a:r>
            <a:r>
              <a:rPr lang="it-IT" sz="1100" dirty="0" err="1"/>
              <a:t>evaluation</a:t>
            </a:r>
            <a:endParaRPr lang="it-IT" sz="1100" dirty="0"/>
          </a:p>
          <a:p>
            <a:pPr algn="l"/>
            <a:r>
              <a:rPr lang="it-IT" sz="1100" dirty="0"/>
              <a:t>B2:	patients </a:t>
            </a:r>
            <a:r>
              <a:rPr lang="it-IT" sz="1100" u="sng" dirty="0" err="1"/>
              <a:t>without</a:t>
            </a:r>
            <a:r>
              <a:rPr lang="it-IT" sz="1100" u="sng" dirty="0"/>
              <a:t> “SCD-</a:t>
            </a:r>
            <a:r>
              <a:rPr lang="it-IT" sz="1100" u="sng" dirty="0" err="1"/>
              <a:t>HeFT</a:t>
            </a:r>
            <a:r>
              <a:rPr lang="it-IT" sz="1100" u="sng" dirty="0"/>
              <a:t> </a:t>
            </a:r>
            <a:r>
              <a:rPr lang="it-IT" sz="1100" u="sng" dirty="0" err="1"/>
              <a:t>criteria</a:t>
            </a:r>
            <a:r>
              <a:rPr lang="it-IT" sz="1100" dirty="0"/>
              <a:t>” </a:t>
            </a:r>
            <a:r>
              <a:rPr lang="it-IT" sz="1100" dirty="0" err="1"/>
              <a:t>at</a:t>
            </a:r>
            <a:r>
              <a:rPr lang="it-IT" sz="1100" dirty="0"/>
              <a:t> </a:t>
            </a:r>
            <a:r>
              <a:rPr lang="it-IT" sz="1100" dirty="0" err="1"/>
              <a:t>ﬁrst</a:t>
            </a:r>
            <a:r>
              <a:rPr lang="it-IT" sz="1100" dirty="0"/>
              <a:t> or </a:t>
            </a:r>
            <a:r>
              <a:rPr lang="it-IT" sz="1100" dirty="0" err="1"/>
              <a:t>second</a:t>
            </a:r>
            <a:r>
              <a:rPr lang="it-IT" sz="1100" dirty="0"/>
              <a:t> </a:t>
            </a:r>
            <a:r>
              <a:rPr lang="it-IT" sz="1100" dirty="0" err="1"/>
              <a:t>evaluation</a:t>
            </a:r>
            <a:endParaRPr lang="it-IT" sz="1100" dirty="0"/>
          </a:p>
        </p:txBody>
      </p:sp>
      <p:sp>
        <p:nvSpPr>
          <p:cNvPr id="6" name="Rettangolo 5"/>
          <p:cNvSpPr/>
          <p:nvPr/>
        </p:nvSpPr>
        <p:spPr>
          <a:xfrm>
            <a:off x="2711624" y="4191179"/>
            <a:ext cx="31683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/>
              <a:t>A1 vs A2, p &lt;0.001; </a:t>
            </a:r>
          </a:p>
          <a:p>
            <a:r>
              <a:rPr lang="it-IT" sz="1000" dirty="0"/>
              <a:t>A1 vs B1, p=0.18</a:t>
            </a:r>
          </a:p>
          <a:p>
            <a:r>
              <a:rPr lang="it-IT" sz="1000" dirty="0"/>
              <a:t>A2 vs B2, p=0.10</a:t>
            </a:r>
          </a:p>
        </p:txBody>
      </p:sp>
      <p:sp>
        <p:nvSpPr>
          <p:cNvPr id="7" name="Rettangolo 6"/>
          <p:cNvSpPr/>
          <p:nvPr/>
        </p:nvSpPr>
        <p:spPr>
          <a:xfrm>
            <a:off x="6780584" y="4191179"/>
            <a:ext cx="33478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/>
              <a:t>A1 vs A2, p=0.014</a:t>
            </a:r>
          </a:p>
          <a:p>
            <a:r>
              <a:rPr lang="it-IT" sz="1000" dirty="0"/>
              <a:t>A1 vs B1, p=0.8</a:t>
            </a:r>
          </a:p>
          <a:p>
            <a:r>
              <a:rPr lang="it-IT" sz="1000" dirty="0"/>
              <a:t>A2 vs B2, p=0.6.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5647"/>
            <a:ext cx="2657863" cy="672353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3560532" y="5591776"/>
            <a:ext cx="4669068" cy="2224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9032240" y="2705014"/>
            <a:ext cx="872174" cy="3603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" name="Oval 6"/>
          <p:cNvSpPr>
            <a:spLocks noChangeArrowheads="1"/>
          </p:cNvSpPr>
          <p:nvPr/>
        </p:nvSpPr>
        <p:spPr bwMode="auto">
          <a:xfrm>
            <a:off x="5153359" y="3059886"/>
            <a:ext cx="872174" cy="3603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431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2764894B-D6D5-1B15-5647-A2F6B30A3D08}"/>
              </a:ext>
            </a:extLst>
          </p:cNvPr>
          <p:cNvSpPr/>
          <p:nvPr/>
        </p:nvSpPr>
        <p:spPr>
          <a:xfrm>
            <a:off x="1451121" y="6190792"/>
            <a:ext cx="40126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err="1"/>
              <a:t>Pokorney</a:t>
            </a:r>
            <a:r>
              <a:rPr lang="en-US" sz="1000" dirty="0"/>
              <a:t> et al. </a:t>
            </a:r>
            <a:r>
              <a:rPr lang="en-US" sz="1000" dirty="0" err="1"/>
              <a:t>Eur</a:t>
            </a:r>
            <a:r>
              <a:rPr lang="en-US" sz="1000" dirty="0"/>
              <a:t> J Heart Fail . 2018 Mar;20(3):525-532 </a:t>
            </a:r>
            <a:endParaRPr lang="en-GB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AF716-E5FE-15B0-3CF0-6D687F8E1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19" y="5517231"/>
            <a:ext cx="6654378" cy="479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99B2B5-C1EF-174E-572F-368B28492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41" y="1903798"/>
            <a:ext cx="5094862" cy="3419640"/>
          </a:xfrm>
          <a:prstGeom prst="rect">
            <a:avLst/>
          </a:prstGeom>
        </p:spPr>
      </p:pic>
      <p:pic>
        <p:nvPicPr>
          <p:cNvPr id="6" name="Immagine 3">
            <a:extLst>
              <a:ext uri="{FF2B5EF4-FFF2-40B4-BE49-F238E27FC236}">
                <a16:creationId xmlns:a16="http://schemas.microsoft.com/office/drawing/2014/main" id="{85EAEB6E-812C-D018-23A5-2CF0BD890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272" y="2779880"/>
            <a:ext cx="4429689" cy="324427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00B3FD03-322A-7F0C-4D2D-867AD4B33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4312" y="6190792"/>
            <a:ext cx="33788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438" indent="-71438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sz="1000" dirty="0">
                <a:latin typeface="+mn-lt"/>
                <a:ea typeface="+mn-ea"/>
              </a:rPr>
              <a:t>Mueller-</a:t>
            </a:r>
            <a:r>
              <a:rPr lang="en-US" sz="1000" dirty="0" err="1">
                <a:latin typeface="+mn-lt"/>
                <a:ea typeface="+mn-ea"/>
              </a:rPr>
              <a:t>Leisse</a:t>
            </a:r>
            <a:r>
              <a:rPr lang="en-US" sz="1000" dirty="0">
                <a:latin typeface="+mn-lt"/>
                <a:ea typeface="+mn-ea"/>
              </a:rPr>
              <a:t> J et al. 2021 Dec;8(6):5142-5148.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30DF6E-CA0E-F98C-9D37-754BE37B5AED}"/>
              </a:ext>
            </a:extLst>
          </p:cNvPr>
          <p:cNvSpPr txBox="1"/>
          <p:nvPr/>
        </p:nvSpPr>
        <p:spPr>
          <a:xfrm>
            <a:off x="6419028" y="1805821"/>
            <a:ext cx="5161614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600" dirty="0"/>
              <a:t>2018 ASCEND-HF TRIAL</a:t>
            </a:r>
            <a:r>
              <a:rPr lang="en-GB" sz="1600" baseline="30000" dirty="0"/>
              <a:t>1</a:t>
            </a:r>
            <a:r>
              <a:rPr lang="en-GB" sz="1600" dirty="0"/>
              <a:t> 	-&gt; </a:t>
            </a:r>
            <a:r>
              <a:rPr lang="en-GB" sz="1600" b="1" dirty="0"/>
              <a:t>SCD 2% </a:t>
            </a:r>
            <a:r>
              <a:rPr lang="en-GB" sz="1600" dirty="0"/>
              <a:t>a 30 giorni</a:t>
            </a:r>
          </a:p>
          <a:p>
            <a:r>
              <a:rPr lang="en-GB" sz="1600" dirty="0"/>
              <a:t>2021 PROLONG TRIAL</a:t>
            </a:r>
            <a:r>
              <a:rPr lang="en-GB" sz="1600" baseline="30000" dirty="0"/>
              <a:t>2	</a:t>
            </a:r>
            <a:r>
              <a:rPr lang="en-GB" sz="1600" dirty="0"/>
              <a:t>-&gt; </a:t>
            </a:r>
            <a:r>
              <a:rPr lang="en-GB" sz="1600" b="1" dirty="0"/>
              <a:t>SCD 4% </a:t>
            </a:r>
            <a:r>
              <a:rPr lang="en-GB" sz="1600" dirty="0"/>
              <a:t>a 90 giorni</a:t>
            </a:r>
          </a:p>
        </p:txBody>
      </p:sp>
      <p:sp>
        <p:nvSpPr>
          <p:cNvPr id="9" name="Freccia a destra 4">
            <a:extLst>
              <a:ext uri="{FF2B5EF4-FFF2-40B4-BE49-F238E27FC236}">
                <a16:creationId xmlns:a16="http://schemas.microsoft.com/office/drawing/2014/main" id="{74303C28-8742-F8A8-9733-D2CC4569BD2E}"/>
              </a:ext>
            </a:extLst>
          </p:cNvPr>
          <p:cNvSpPr/>
          <p:nvPr/>
        </p:nvSpPr>
        <p:spPr>
          <a:xfrm rot="10800000">
            <a:off x="11292610" y="4243185"/>
            <a:ext cx="288032" cy="216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4EED07-1839-26EE-E0F8-62137F28AEDF}"/>
              </a:ext>
            </a:extLst>
          </p:cNvPr>
          <p:cNvSpPr/>
          <p:nvPr/>
        </p:nvSpPr>
        <p:spPr>
          <a:xfrm>
            <a:off x="1332447" y="5563615"/>
            <a:ext cx="1457608" cy="2026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30BB70-F1C3-B3B8-B3E1-3D66E0F87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rischio </a:t>
            </a:r>
            <a:r>
              <a:rPr lang="it-IT" u="sng" dirty="0"/>
              <a:t>acuto</a:t>
            </a:r>
            <a:r>
              <a:rPr lang="it-IT" dirty="0"/>
              <a:t> di SCD nei pazienti </a:t>
            </a:r>
            <a:br>
              <a:rPr lang="it-IT" dirty="0"/>
            </a:br>
            <a:r>
              <a:rPr lang="it-IT" dirty="0"/>
              <a:t>con nuova diagnosi di </a:t>
            </a:r>
            <a:r>
              <a:rPr lang="it-IT" dirty="0" err="1"/>
              <a:t>HFrEF</a:t>
            </a:r>
            <a:r>
              <a:rPr lang="it-IT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4125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2E4711-4DA7-FCC8-D5D7-8E000AC3B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423" y="3299317"/>
            <a:ext cx="10515600" cy="9530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5400" b="1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2154384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7765B831-D2B3-466A-AE76-D6B58A8C5D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86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BC24BC32-C56A-42D2-B0D2-EE0106DE79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8B85402-559B-1883-767D-61B1A232003D}"/>
              </a:ext>
            </a:extLst>
          </p:cNvPr>
          <p:cNvSpPr/>
          <p:nvPr/>
        </p:nvSpPr>
        <p:spPr>
          <a:xfrm>
            <a:off x="674703" y="4305670"/>
            <a:ext cx="10493406" cy="12695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585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CIED e patologie polmonari[20260512172028969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TYPE" val="ctBarBox"/>
  <p:tag name="ARS_CHARTPARA_DATAFORMAT" val="ltNumberValue"/>
  <p:tag name="ARS_CHARTPARA_SHOWTIME" val="csStop"/>
  <p:tag name="ARS_CHARTPARA_NUMBERDEC" val="0"/>
  <p:tag name="ARS_CHARTPARA_DATAPERCENTBASE" val="crResponse"/>
  <p:tag name="ARS_CHARTPARA_PERCENTDEC" val="2"/>
  <p:tag name="ARS_CHARTPARA_SHOW3D" val="0"/>
  <p:tag name="ARS_CHARTPARA_SHOWWINDOW" val="0"/>
  <p:tag name="ARS_CHARTPOINTWIDTH" val="0.5"/>
  <p:tag name="ARS_CHARTSHOWITEMTEXT" val="0"/>
  <p:tag name="ARS_CHARTPARA_TEXTCHARTSPACEORLINE" val="0"/>
  <p:tag name="ARS_CHARTPARA_TEXTCHARTTYPEBYLINE" val="0"/>
  <p:tag name="ARS_CHARTPARA_CHARTVALUEISVOTEDCOUN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26133</TotalTime>
  <Words>1809</Words>
  <Application>Microsoft Office PowerPoint</Application>
  <PresentationFormat>Widescreen</PresentationFormat>
  <Paragraphs>237</Paragraphs>
  <Slides>77</Slides>
  <Notes>20</Notes>
  <HiddenSlides>8</HiddenSlides>
  <MMClips>1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77</vt:i4>
      </vt:variant>
    </vt:vector>
  </HeadingPairs>
  <TitlesOfParts>
    <vt:vector size="92" baseType="lpstr">
      <vt:lpstr>ＭＳ Ｐゴシック</vt:lpstr>
      <vt:lpstr>Arial</vt:lpstr>
      <vt:lpstr>Calibri</vt:lpstr>
      <vt:lpstr>Calibri Light</vt:lpstr>
      <vt:lpstr>Effra</vt:lpstr>
      <vt:lpstr>Effra Light</vt:lpstr>
      <vt:lpstr>Helvetica</vt:lpstr>
      <vt:lpstr>Symbol</vt:lpstr>
      <vt:lpstr>Tahoma</vt:lpstr>
      <vt:lpstr>Times</vt:lpstr>
      <vt:lpstr>Times New Roman</vt:lpstr>
      <vt:lpstr>Verdana</vt:lpstr>
      <vt:lpstr>Wingdings</vt:lpstr>
      <vt:lpstr>Tema di Office</vt:lpstr>
      <vt:lpstr>CorelDRAW</vt:lpstr>
      <vt:lpstr>Presentazione standard di PowerPoint</vt:lpstr>
      <vt:lpstr>DISPOSITIVI CARDIACI ELETTRONICI IMPIANTABILI (CIED)</vt:lpstr>
      <vt:lpstr>Presentazione standard di PowerPoint</vt:lpstr>
      <vt:lpstr>Pacemaker functions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Pacemaker indications according to international guidelines (AHA/ACC/NASPE/ESC/ANMCO/AIAC)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Summary of CSP indications  </vt:lpstr>
      <vt:lpstr>Presentazione standard di PowerPoint</vt:lpstr>
      <vt:lpstr>Presentazione standard di PowerPoint</vt:lpstr>
      <vt:lpstr>Curva di sopravvivenza libera da revisione degli elettrodi</vt:lpstr>
      <vt:lpstr>Presentazione standard di PowerPoint</vt:lpstr>
      <vt:lpstr>Presentazione standard di PowerPoint</vt:lpstr>
      <vt:lpstr>Reduced Major Complications with Micra</vt:lpstr>
      <vt:lpstr>Presentazione standard di PowerPoint</vt:lpstr>
      <vt:lpstr>Sistema trans-catetere Micra™ AV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Retrieval Success Rates Remained High, Regardless of Implant Duration1</vt:lpstr>
      <vt:lpstr>Presentazione standard di PowerPoint</vt:lpstr>
      <vt:lpstr>ApneaScan as screening tool</vt:lpstr>
      <vt:lpstr>Presentazione standard di PowerPoint</vt:lpstr>
      <vt:lpstr>Presentazione standard di PowerPoint</vt:lpstr>
      <vt:lpstr>Presentazione standard di PowerPoint</vt:lpstr>
      <vt:lpstr>DEFIBRILLATORE IMPIANTABILE  (ICD= Implantable Cardioverter Defibrillator)</vt:lpstr>
      <vt:lpstr>Pazienti con nuova diagnosi di HFrEF Linee guida HF ESC 2021</vt:lpstr>
      <vt:lpstr>Interruzione delle TV con antitachycardia pacing Modalità di interazione stimolo-circuito </vt:lpstr>
      <vt:lpstr>Interruzione di TV con ATP</vt:lpstr>
      <vt:lpstr>Presentazione standard di PowerPoint</vt:lpstr>
      <vt:lpstr>Presentazione standard di PowerPoint</vt:lpstr>
      <vt:lpstr>Presentazione standard di PowerPoint</vt:lpstr>
      <vt:lpstr>Concerns related to transvenous ICD</vt:lpstr>
      <vt:lpstr>Presentazione standard di PowerPoint</vt:lpstr>
      <vt:lpstr>Presentazione standard di PowerPoint</vt:lpstr>
      <vt:lpstr>Device-related complications in PRAETORIAN: prospective, randomized, trial comparing S-ICD and TV-ICD outcomes</vt:lpstr>
      <vt:lpstr>Presentazione standard di PowerPoint</vt:lpstr>
      <vt:lpstr>Presentazione standard di PowerPoint</vt:lpstr>
      <vt:lpstr>TIMING DELL’ICD NELLA CARDIOPATIA ISCHEMICA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rischio acuto di SCD nei pazienti post-IM</vt:lpstr>
      <vt:lpstr>Presentazione standard di PowerPoint</vt:lpstr>
      <vt:lpstr>TIMING DELL’ICD NELLA CARDIOPATIA NONISCHEMICA</vt:lpstr>
      <vt:lpstr>Presentazione standard di PowerPoint</vt:lpstr>
      <vt:lpstr>Presentazione standard di PowerPoint</vt:lpstr>
      <vt:lpstr>Il rischio acuto di SCD nei pazienti  con nuova diagnosi di HFrEF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DISPOSITIVI E PATOLOGIE POLMONARI</dc:title>
  <dc:creator>Massimo Zecchin</dc:creator>
  <cp:lastModifiedBy>Media DIgital Business</cp:lastModifiedBy>
  <cp:revision>105</cp:revision>
  <dcterms:created xsi:type="dcterms:W3CDTF">2023-06-06T21:04:33Z</dcterms:created>
  <dcterms:modified xsi:type="dcterms:W3CDTF">2026-05-12T15:20:30Z</dcterms:modified>
</cp:coreProperties>
</file>