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77" r:id="rId2"/>
    <p:sldId id="258" r:id="rId3"/>
    <p:sldId id="869" r:id="rId4"/>
    <p:sldId id="836" r:id="rId5"/>
    <p:sldId id="819" r:id="rId6"/>
    <p:sldId id="871" r:id="rId7"/>
    <p:sldId id="823" r:id="rId8"/>
    <p:sldId id="873" r:id="rId9"/>
    <p:sldId id="449" r:id="rId10"/>
    <p:sldId id="795" r:id="rId11"/>
    <p:sldId id="833" r:id="rId12"/>
    <p:sldId id="834" r:id="rId13"/>
    <p:sldId id="824" r:id="rId14"/>
    <p:sldId id="450" r:id="rId15"/>
    <p:sldId id="874" r:id="rId16"/>
    <p:sldId id="617" r:id="rId17"/>
  </p:sldIdLst>
  <p:sldSz cx="9144000" cy="6858000" type="screen4x3"/>
  <p:notesSz cx="6985000" cy="927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07" autoAdjust="0"/>
    <p:restoredTop sz="86437" autoAdjust="0"/>
  </p:normalViewPr>
  <p:slideViewPr>
    <p:cSldViewPr>
      <p:cViewPr>
        <p:scale>
          <a:sx n="112" d="100"/>
          <a:sy n="112" d="100"/>
        </p:scale>
        <p:origin x="784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B2436-1721-4AE6-B933-594B76102707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058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0C3D7-91FA-448F-8C5D-AC80A6C91E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2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>
              <a:defRPr sz="1200"/>
            </a:lvl1pPr>
          </a:lstStyle>
          <a:p>
            <a:fld id="{B5F94347-0BEE-4134-9A7F-C52590C34CCF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85" tIns="46442" rIns="92885" bIns="4644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</p:spPr>
        <p:txBody>
          <a:bodyPr vert="horz" lIns="92885" tIns="46442" rIns="92885" bIns="4644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05841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>
              <a:defRPr sz="1200"/>
            </a:lvl1pPr>
          </a:lstStyle>
          <a:p>
            <a:fld id="{BC3FD510-673A-45C1-A232-50043F1D8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49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1530-7690-4D64-B479-A087E7B906CF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7EF8-C2B0-422F-928D-8063EC4FE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1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1530-7690-4D64-B479-A087E7B906CF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7EF8-C2B0-422F-928D-8063EC4FE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5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1530-7690-4D64-B479-A087E7B906CF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7EF8-C2B0-422F-928D-8063EC4FE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7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1530-7690-4D64-B479-A087E7B906CF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7EF8-C2B0-422F-928D-8063EC4FE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81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1530-7690-4D64-B479-A087E7B906CF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7EF8-C2B0-422F-928D-8063EC4FE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82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1530-7690-4D64-B479-A087E7B906CF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7EF8-C2B0-422F-928D-8063EC4FE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4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1530-7690-4D64-B479-A087E7B906CF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7EF8-C2B0-422F-928D-8063EC4FE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1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1530-7690-4D64-B479-A087E7B906CF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7EF8-C2B0-422F-928D-8063EC4FE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54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1530-7690-4D64-B479-A087E7B906CF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7EF8-C2B0-422F-928D-8063EC4FE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9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1530-7690-4D64-B479-A087E7B906CF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7EF8-C2B0-422F-928D-8063EC4FE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3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1530-7690-4D64-B479-A087E7B906CF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7EF8-C2B0-422F-928D-8063EC4FE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1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D1530-7690-4D64-B479-A087E7B906CF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57EF8-C2B0-422F-928D-8063EC4FE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5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hyperlink" Target="mailto:ligresti@bu.edu" TargetMode="Externa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869312-B556-B54B-A934-73CBFFE9B572}"/>
              </a:ext>
            </a:extLst>
          </p:cNvPr>
          <p:cNvSpPr txBox="1"/>
          <p:nvPr/>
        </p:nvSpPr>
        <p:spPr>
          <a:xfrm>
            <a:off x="637609" y="513807"/>
            <a:ext cx="9515061" cy="1200329"/>
          </a:xfrm>
          <a:prstGeom prst="rect">
            <a:avLst/>
          </a:prstGeom>
          <a:noFill/>
          <a:effectLst>
            <a:outerShdw blurRad="50800" dist="38100" dir="2700000" sx="134000" sy="134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" pitchFamily="2" charset="0"/>
              </a:rPr>
              <a:t>      C</a:t>
            </a:r>
            <a:r>
              <a:rPr lang="en-US" sz="3600" dirty="0">
                <a:effectLst/>
                <a:latin typeface="Helvetica" pitchFamily="2" charset="0"/>
              </a:rPr>
              <a:t>ontribution of the pulmonary </a:t>
            </a:r>
          </a:p>
          <a:p>
            <a:r>
              <a:rPr lang="en-US" sz="3600" dirty="0">
                <a:effectLst/>
                <a:latin typeface="Helvetica" pitchFamily="2" charset="0"/>
              </a:rPr>
              <a:t>vasculature to lung</a:t>
            </a:r>
            <a:r>
              <a:rPr lang="en-US" sz="3600" dirty="0">
                <a:latin typeface="Helvetica" pitchFamily="2" charset="0"/>
              </a:rPr>
              <a:t> </a:t>
            </a:r>
            <a:r>
              <a:rPr lang="en-US" sz="3600" dirty="0">
                <a:effectLst/>
                <a:latin typeface="Helvetica" pitchFamily="2" charset="0"/>
              </a:rPr>
              <a:t>repair and fibrosis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401630-D470-3143-A870-F7ECEF995D93}"/>
              </a:ext>
            </a:extLst>
          </p:cNvPr>
          <p:cNvSpPr/>
          <p:nvPr/>
        </p:nvSpPr>
        <p:spPr>
          <a:xfrm>
            <a:off x="789679" y="4543699"/>
            <a:ext cx="5361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Giovanni Ligresti, PhD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Associate Professor of Medicine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Department of Medicine</a:t>
            </a:r>
          </a:p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6742D8-729A-4844-9F24-DCF6CD8FE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017" y="5486400"/>
            <a:ext cx="2048123" cy="949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9AF573-6E28-454F-9C10-82248C6107DB}"/>
              </a:ext>
            </a:extLst>
          </p:cNvPr>
          <p:cNvSpPr txBox="1"/>
          <p:nvPr/>
        </p:nvSpPr>
        <p:spPr>
          <a:xfrm>
            <a:off x="3018624" y="3338667"/>
            <a:ext cx="2704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Trieste, May 11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200297-CDA4-A5C7-AE6B-52F7A270B839}"/>
              </a:ext>
            </a:extLst>
          </p:cNvPr>
          <p:cNvSpPr txBox="1"/>
          <p:nvPr/>
        </p:nvSpPr>
        <p:spPr>
          <a:xfrm>
            <a:off x="1881326" y="2410636"/>
            <a:ext cx="4979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Helvetica" pitchFamily="2" charset="0"/>
              </a:rPr>
              <a:t>PneumoTrieste</a:t>
            </a:r>
            <a:endParaRPr lang="en-US" sz="28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972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D7739-282E-968D-F303-45B2DEF19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703B26-F321-229A-E5C4-6BC976289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t="8605" b="46201"/>
          <a:stretch>
            <a:fillRect/>
          </a:stretch>
        </p:blipFill>
        <p:spPr>
          <a:xfrm>
            <a:off x="359630" y="2363590"/>
            <a:ext cx="4093017" cy="1931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5159E9-6B64-1E26-09DE-0862DA8B0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92" y="4478148"/>
            <a:ext cx="4114800" cy="205219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C55A195-31CB-1486-F922-02FB8930C492}"/>
              </a:ext>
            </a:extLst>
          </p:cNvPr>
          <p:cNvGrpSpPr/>
          <p:nvPr/>
        </p:nvGrpSpPr>
        <p:grpSpPr>
          <a:xfrm>
            <a:off x="373599" y="105769"/>
            <a:ext cx="8477062" cy="2196597"/>
            <a:chOff x="373599" y="105769"/>
            <a:chExt cx="8477062" cy="21965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D62CAF-EFAC-8264-08C5-649862DD8B27}"/>
                </a:ext>
              </a:extLst>
            </p:cNvPr>
            <p:cNvSpPr txBox="1"/>
            <p:nvPr/>
          </p:nvSpPr>
          <p:spPr>
            <a:xfrm>
              <a:off x="4464492" y="1362624"/>
              <a:ext cx="35044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Lungs were analyzed 3 days </a:t>
              </a:r>
            </a:p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post bleomycin delivery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847BCE-B4AE-7198-F682-C069A5EE22DB}"/>
                </a:ext>
              </a:extLst>
            </p:cNvPr>
            <p:cNvSpPr txBox="1"/>
            <p:nvPr/>
          </p:nvSpPr>
          <p:spPr>
            <a:xfrm>
              <a:off x="373599" y="105769"/>
              <a:ext cx="847706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ACKR1+ VEC/macrophage interaction and ACKR1+ VEC proliferation are early events that precede fibrotic remodeling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7EC8FE-7AB1-9C97-8A16-DAC3C7DA6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6400" y="964541"/>
              <a:ext cx="2133600" cy="1337825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3C0DA57-B2DC-1BC2-9AB4-4F24AA307179}"/>
                </a:ext>
              </a:extLst>
            </p:cNvPr>
            <p:cNvCxnSpPr>
              <a:endCxn id="6" idx="1"/>
            </p:cNvCxnSpPr>
            <p:nvPr/>
          </p:nvCxnSpPr>
          <p:spPr>
            <a:xfrm>
              <a:off x="3505200" y="1716567"/>
              <a:ext cx="959292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174A14-68AA-9CFB-4948-63246963CEDB}"/>
              </a:ext>
            </a:extLst>
          </p:cNvPr>
          <p:cNvGrpSpPr/>
          <p:nvPr/>
        </p:nvGrpSpPr>
        <p:grpSpPr>
          <a:xfrm>
            <a:off x="4659630" y="2331627"/>
            <a:ext cx="4309110" cy="4173443"/>
            <a:chOff x="4659630" y="2331627"/>
            <a:chExt cx="4309110" cy="41734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60B4B5-36B7-E966-0F2F-5CB8CA4E9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9846"/>
            <a:stretch>
              <a:fillRect/>
            </a:stretch>
          </p:blipFill>
          <p:spPr>
            <a:xfrm>
              <a:off x="4659630" y="2747828"/>
              <a:ext cx="4309110" cy="375724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B9348A-8B6F-826D-3A77-3FEDC9503F2D}"/>
                </a:ext>
              </a:extLst>
            </p:cNvPr>
            <p:cNvSpPr txBox="1"/>
            <p:nvPr/>
          </p:nvSpPr>
          <p:spPr>
            <a:xfrm>
              <a:off x="5193181" y="2331627"/>
              <a:ext cx="326486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DAPI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6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ACKR1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dirty="0" err="1">
                  <a:solidFill>
                    <a:srgbClr val="FF4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2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B9AC9-BD87-C56B-19DE-9A28154D9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5A07D3-28C5-FA12-A65A-8F465E98372D}"/>
              </a:ext>
            </a:extLst>
          </p:cNvPr>
          <p:cNvGrpSpPr/>
          <p:nvPr/>
        </p:nvGrpSpPr>
        <p:grpSpPr>
          <a:xfrm>
            <a:off x="762555" y="228600"/>
            <a:ext cx="7674150" cy="6404685"/>
            <a:chOff x="762555" y="228600"/>
            <a:chExt cx="7674150" cy="64046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1AAE8D-D95B-757E-5427-F00787B9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5514" y="1742055"/>
              <a:ext cx="7391191" cy="48912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D01F21-24B4-0AE7-DCEA-12111A131FED}"/>
                </a:ext>
              </a:extLst>
            </p:cNvPr>
            <p:cNvSpPr txBox="1"/>
            <p:nvPr/>
          </p:nvSpPr>
          <p:spPr>
            <a:xfrm>
              <a:off x="762555" y="228600"/>
              <a:ext cx="734688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     ACKR1+ VECs are spatially restricted </a:t>
              </a: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 to collagen-enriched areas in injured lungs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33BB94-9213-82C0-F83B-B2EBE53DAEA7}"/>
                </a:ext>
              </a:extLst>
            </p:cNvPr>
            <p:cNvSpPr txBox="1"/>
            <p:nvPr/>
          </p:nvSpPr>
          <p:spPr>
            <a:xfrm>
              <a:off x="954592" y="1375784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Bleomycin (Day 21)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00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DBAC6-325E-ED82-0F7A-7B354226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52D576-B4B6-B7F9-10DF-877052DA62D8}"/>
              </a:ext>
            </a:extLst>
          </p:cNvPr>
          <p:cNvGrpSpPr/>
          <p:nvPr/>
        </p:nvGrpSpPr>
        <p:grpSpPr>
          <a:xfrm>
            <a:off x="152400" y="228600"/>
            <a:ext cx="8412108" cy="5620269"/>
            <a:chOff x="152400" y="228600"/>
            <a:chExt cx="8412108" cy="562026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42DC1B8-3E20-116C-928F-82F3E3620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1524000"/>
              <a:ext cx="8412108" cy="432486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94C2EAD-526F-94CB-2BB2-85ABD4CF67D2}"/>
                </a:ext>
              </a:extLst>
            </p:cNvPr>
            <p:cNvSpPr txBox="1"/>
            <p:nvPr/>
          </p:nvSpPr>
          <p:spPr>
            <a:xfrm>
              <a:off x="1143000" y="228600"/>
              <a:ext cx="720742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Macrophage aggregates are found nearby </a:t>
              </a: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  ACKR1+ VECs in fibrotic mouse lungs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229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1D3FBB2-93D0-76FC-D112-76170D0474EA}"/>
              </a:ext>
            </a:extLst>
          </p:cNvPr>
          <p:cNvGrpSpPr/>
          <p:nvPr/>
        </p:nvGrpSpPr>
        <p:grpSpPr>
          <a:xfrm>
            <a:off x="256540" y="121832"/>
            <a:ext cx="8707119" cy="6374894"/>
            <a:chOff x="38099" y="198032"/>
            <a:chExt cx="8707119" cy="63748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338614-7A4B-3039-5FB9-A8B0C59F8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6959" y="1575819"/>
              <a:ext cx="6629400" cy="49971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A12A2C-A5DC-9B3C-2EF9-C70AB23E4D96}"/>
                </a:ext>
              </a:extLst>
            </p:cNvPr>
            <p:cNvSpPr txBox="1"/>
            <p:nvPr/>
          </p:nvSpPr>
          <p:spPr>
            <a:xfrm>
              <a:off x="38099" y="198032"/>
              <a:ext cx="870711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ACKR1+ venous ECs exhibit angiogenic </a:t>
              </a:r>
            </a:p>
            <a:p>
              <a:pPr algn="ctr"/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features under injury conditions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D500093-F4EE-926E-30F7-DCCF5087A144}"/>
              </a:ext>
            </a:extLst>
          </p:cNvPr>
          <p:cNvSpPr txBox="1"/>
          <p:nvPr/>
        </p:nvSpPr>
        <p:spPr>
          <a:xfrm>
            <a:off x="1325217" y="117612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Mouse PCLS</a:t>
            </a:r>
          </a:p>
        </p:txBody>
      </p:sp>
    </p:spTree>
    <p:extLst>
      <p:ext uri="{BB962C8B-B14F-4D97-AF65-F5344CB8AC3E}">
        <p14:creationId xmlns:p14="http://schemas.microsoft.com/office/powerpoint/2010/main" val="27160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67BEA1B-6CEC-A406-733F-4881250D66BA}"/>
              </a:ext>
            </a:extLst>
          </p:cNvPr>
          <p:cNvGrpSpPr/>
          <p:nvPr/>
        </p:nvGrpSpPr>
        <p:grpSpPr>
          <a:xfrm>
            <a:off x="6052146" y="1402077"/>
            <a:ext cx="2787054" cy="2840236"/>
            <a:chOff x="6052146" y="1402077"/>
            <a:chExt cx="2787054" cy="28402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3B1974-404D-3A87-AE9A-F39D35176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23"/>
            <a:stretch>
              <a:fillRect/>
            </a:stretch>
          </p:blipFill>
          <p:spPr>
            <a:xfrm>
              <a:off x="6052146" y="1402077"/>
              <a:ext cx="1323191" cy="2840236"/>
            </a:xfrm>
            <a:prstGeom prst="rect">
              <a:avLst/>
            </a:prstGeom>
          </p:spPr>
        </p:pic>
        <p:pic>
          <p:nvPicPr>
            <p:cNvPr id="7" name="Picture 6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85FD9225-AF6F-302B-29B8-F8C49885C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6009" y="1490320"/>
              <a:ext cx="1323191" cy="2743201"/>
            </a:xfrm>
            <a:prstGeom prst="rect">
              <a:avLst/>
            </a:prstGeom>
          </p:spPr>
        </p:pic>
      </p:grpSp>
      <p:pic>
        <p:nvPicPr>
          <p:cNvPr id="9" name="Picture 8" descr="A close-up of a microscope&#10;&#10;AI-generated content may be incorrect.">
            <a:extLst>
              <a:ext uri="{FF2B5EF4-FFF2-40B4-BE49-F238E27FC236}">
                <a16:creationId xmlns:a16="http://schemas.microsoft.com/office/drawing/2014/main" id="{F0F951ED-E63C-3DEE-6330-DFCD1AAFA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6" y="4384404"/>
            <a:ext cx="6015953" cy="2235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988458-F63F-FBB7-7A18-69AF10373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r="63612" b="53993"/>
          <a:stretch>
            <a:fillRect/>
          </a:stretch>
        </p:blipFill>
        <p:spPr>
          <a:xfrm>
            <a:off x="115876" y="2607973"/>
            <a:ext cx="2664069" cy="8254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4F8276-BB08-80C9-22D8-7BB036F6E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698" y="4207303"/>
            <a:ext cx="2364178" cy="2378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993C5C-4F4F-D129-70D3-3A299E592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7" r="18753"/>
          <a:stretch>
            <a:fillRect/>
          </a:stretch>
        </p:blipFill>
        <p:spPr>
          <a:xfrm>
            <a:off x="3028673" y="1830381"/>
            <a:ext cx="2774745" cy="26375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D0B2264-BFAB-E458-0B85-05006EB7E406}"/>
              </a:ext>
            </a:extLst>
          </p:cNvPr>
          <p:cNvGrpSpPr/>
          <p:nvPr/>
        </p:nvGrpSpPr>
        <p:grpSpPr>
          <a:xfrm>
            <a:off x="281940" y="107094"/>
            <a:ext cx="9170670" cy="1565329"/>
            <a:chOff x="281940" y="107094"/>
            <a:chExt cx="9170670" cy="15653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90080F-6AB1-3466-9D7B-AB14D5270E4C}"/>
                </a:ext>
              </a:extLst>
            </p:cNvPr>
            <p:cNvSpPr txBox="1"/>
            <p:nvPr/>
          </p:nvSpPr>
          <p:spPr>
            <a:xfrm>
              <a:off x="685800" y="107094"/>
              <a:ext cx="7772400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Pharmacological inhibition of ACKR1 using amikacin attenuates pulmonary fibrosis in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ea typeface="Aptos" panose="020B0004020202020204" pitchFamily="34" charset="0"/>
                </a:rPr>
                <a:t>mice</a:t>
              </a:r>
              <a:r>
                <a:rPr lang="en-US" sz="2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. </a:t>
              </a:r>
              <a:endParaRPr lang="en-US" sz="26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0F64B3-9253-4F14-8D7F-BB0AD53E3D3D}"/>
                </a:ext>
              </a:extLst>
            </p:cNvPr>
            <p:cNvSpPr txBox="1"/>
            <p:nvPr/>
          </p:nvSpPr>
          <p:spPr>
            <a:xfrm>
              <a:off x="281940" y="1026092"/>
              <a:ext cx="91706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0" strike="noStrike" dirty="0">
                  <a:effectLst/>
                  <a:latin typeface="Arial" panose="020B0604020202020204" pitchFamily="34" charset="0"/>
                </a:rPr>
                <a:t>Amikacin is an </a:t>
              </a:r>
              <a:r>
                <a:rPr lang="en-US" dirty="0">
                  <a:latin typeface="Arial" panose="020B0604020202020204" pitchFamily="34" charset="0"/>
                </a:rPr>
                <a:t>antibiotic</a:t>
              </a:r>
              <a:r>
                <a:rPr lang="en-US" i="0" strike="noStrike" dirty="0">
                  <a:effectLst/>
                  <a:latin typeface="Arial" panose="020B0604020202020204" pitchFamily="34" charset="0"/>
                </a:rPr>
                <a:t> medication used for a number of </a:t>
              </a:r>
              <a:r>
                <a:rPr lang="en-US" dirty="0">
                  <a:latin typeface="Arial" panose="020B0604020202020204" pitchFamily="34" charset="0"/>
                </a:rPr>
                <a:t>bacterial infection. It was recently identified as a potent ACKR1 antagonist </a:t>
              </a:r>
              <a:r>
                <a:rPr lang="en-US" i="0" strike="noStrike" dirty="0">
                  <a:effectLst/>
                  <a:latin typeface="Arial" panose="020B0604020202020204" pitchFamily="34" charset="0"/>
                </a:rPr>
                <a:t> 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1229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EA3E44-9485-7CE7-4929-106285FE056C}"/>
              </a:ext>
            </a:extLst>
          </p:cNvPr>
          <p:cNvGrpSpPr/>
          <p:nvPr/>
        </p:nvGrpSpPr>
        <p:grpSpPr>
          <a:xfrm>
            <a:off x="304800" y="304800"/>
            <a:ext cx="8534400" cy="5312628"/>
            <a:chOff x="304800" y="304800"/>
            <a:chExt cx="8534400" cy="53126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7E200B-FDFB-F88E-D57F-C853D4C25390}"/>
                </a:ext>
              </a:extLst>
            </p:cNvPr>
            <p:cNvSpPr txBox="1"/>
            <p:nvPr/>
          </p:nvSpPr>
          <p:spPr>
            <a:xfrm>
              <a:off x="500270" y="304800"/>
              <a:ext cx="777240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</a:rPr>
                <a:t>Final remarks</a:t>
              </a:r>
              <a:endParaRPr lang="en-US" sz="2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55AF9B-75A2-383B-9D2F-CE346ED0B26B}"/>
                </a:ext>
              </a:extLst>
            </p:cNvPr>
            <p:cNvSpPr txBox="1"/>
            <p:nvPr/>
          </p:nvSpPr>
          <p:spPr>
            <a:xfrm>
              <a:off x="304800" y="1524000"/>
              <a:ext cx="8534400" cy="4093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IPF is associated with vascular remodeling and endothelial dysfunction that actively contribute to fibrosis progression.</a:t>
              </a:r>
            </a:p>
            <a:p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ACKR1+ VECs expand in IPF lungs and form a pathogenic vascular niche.</a:t>
              </a:r>
            </a:p>
            <a:p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ACKR1+ VECs display distinct pro-fibrotic and pro-inflammatory programs influencing ECM remodeling and immune cell recruitment.</a:t>
              </a:r>
            </a:p>
            <a:p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Pharmacologic inhibition of ACKR1 attenuates collagen deposition and immune cell recruitment in a bleomycin-induced lung fibrosis model.</a:t>
              </a:r>
            </a:p>
            <a:p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66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2753061-1BA9-5D08-E621-64DCD0D1C2A5}"/>
              </a:ext>
            </a:extLst>
          </p:cNvPr>
          <p:cNvGrpSpPr/>
          <p:nvPr/>
        </p:nvGrpSpPr>
        <p:grpSpPr>
          <a:xfrm>
            <a:off x="231050" y="184081"/>
            <a:ext cx="9447562" cy="6849168"/>
            <a:chOff x="231050" y="184081"/>
            <a:chExt cx="9447562" cy="684916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E55047A-9702-E843-2BA2-88260214AD52}"/>
                </a:ext>
              </a:extLst>
            </p:cNvPr>
            <p:cNvGrpSpPr/>
            <p:nvPr/>
          </p:nvGrpSpPr>
          <p:grpSpPr>
            <a:xfrm>
              <a:off x="231050" y="184081"/>
              <a:ext cx="8727330" cy="6849168"/>
              <a:chOff x="231050" y="184081"/>
              <a:chExt cx="8727330" cy="684916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0F8DC8D-F69C-A413-A170-C3144F2200F2}"/>
                  </a:ext>
                </a:extLst>
              </p:cNvPr>
              <p:cNvSpPr txBox="1"/>
              <p:nvPr/>
            </p:nvSpPr>
            <p:spPr>
              <a:xfrm>
                <a:off x="6234263" y="6448474"/>
                <a:ext cx="13500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Contact Info:</a:t>
                </a:r>
              </a:p>
              <a:p>
                <a:endParaRPr lang="en-US" sz="1600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BADF72-0184-3026-4A20-2FD0C6C69173}"/>
                  </a:ext>
                </a:extLst>
              </p:cNvPr>
              <p:cNvSpPr txBox="1"/>
              <p:nvPr/>
            </p:nvSpPr>
            <p:spPr>
              <a:xfrm>
                <a:off x="4572000" y="936634"/>
                <a:ext cx="2407941" cy="5416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Current</a:t>
                </a:r>
              </a:p>
              <a:p>
                <a:endParaRPr lang="en-US" sz="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Ahmed 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Raslan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Janardhan 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Karapurkar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Kristina Nicolas</a:t>
                </a: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Omar 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Elbasiony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Ria Shah</a:t>
                </a:r>
              </a:p>
              <a:p>
                <a:r>
                  <a:rPr lang="en-US" sz="16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Maria </a:t>
                </a:r>
                <a:r>
                  <a:rPr lang="en-US" sz="1600" b="0" i="0" u="none" strike="noStrike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Velikhovskaya</a:t>
                </a:r>
                <a:endParaRPr lang="en-US" sz="1600" b="0" i="0" u="none" strike="noStrike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Uyen Chu</a:t>
                </a:r>
              </a:p>
              <a:p>
                <a:r>
                  <a:rPr lang="en-US" sz="1600" b="0" i="0" u="none" strike="noStrik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Chase </a:t>
                </a:r>
                <a:r>
                  <a:rPr lang="en-US" sz="1600" b="0" i="0" u="none" strike="noStrike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Dietter</a:t>
                </a:r>
                <a:endParaRPr lang="en-US" sz="1600" b="0" i="0" u="none" strike="noStrike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Tavon Mei 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b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Former</a:t>
                </a:r>
              </a:p>
              <a:p>
                <a:endParaRPr lang="en-US" sz="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Nunzia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Caporarello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Jisu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Lee</a:t>
                </a:r>
              </a:p>
              <a:p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Pham</a:t>
                </a:r>
              </a:p>
              <a:p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Jiazhen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Guan</a:t>
                </a:r>
              </a:p>
              <a:p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Jeongmin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Hong </a:t>
                </a: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Sona 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Eyvazova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Jillian 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Schmottlach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9F6FE0D-C118-C94B-97A0-D5FBAC9C8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9498" y="5920464"/>
                <a:ext cx="1107900" cy="83352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E18E06D-BB40-B7E1-2AE3-064EB2643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22148" y="6001623"/>
                <a:ext cx="1406538" cy="56771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7A9542-94A1-2C99-1CFB-1A5EE242A297}"/>
                  </a:ext>
                </a:extLst>
              </p:cNvPr>
              <p:cNvSpPr txBox="1"/>
              <p:nvPr/>
            </p:nvSpPr>
            <p:spPr>
              <a:xfrm>
                <a:off x="2918302" y="184081"/>
                <a:ext cx="3203121" cy="523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Acknowledgments 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48D63B-1D21-2C5A-9F4D-527FA19B0DA1}"/>
                  </a:ext>
                </a:extLst>
              </p:cNvPr>
              <p:cNvSpPr txBox="1"/>
              <p:nvPr/>
            </p:nvSpPr>
            <p:spPr>
              <a:xfrm>
                <a:off x="7053691" y="2364229"/>
                <a:ext cx="1904689" cy="2462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Collaborators</a:t>
                </a:r>
                <a:endParaRPr lang="en-US" sz="1600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Bob Varelas</a:t>
                </a: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Maria Trojanowska</a:t>
                </a: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Hadi Nia</a:t>
                </a: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Steven Huang</a:t>
                </a: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Roberto Nicosia</a:t>
                </a: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Luca Braga</a:t>
                </a: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Marco Confalonieri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" name="Picture 2" descr="A group of people posing for a photo&#10;&#10;Description automatically generated">
                <a:extLst>
                  <a:ext uri="{FF2B5EF4-FFF2-40B4-BE49-F238E27FC236}">
                    <a16:creationId xmlns:a16="http://schemas.microsoft.com/office/drawing/2014/main" id="{502EC744-6FCE-3BE9-37F5-7B5FDBC19F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9" t="15043" r="11890" b="12865"/>
              <a:stretch/>
            </p:blipFill>
            <p:spPr>
              <a:xfrm>
                <a:off x="231050" y="937536"/>
                <a:ext cx="4267200" cy="4768391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AA24C3-28D2-7EC0-8E3A-59A636A2FAE3}"/>
                </a:ext>
              </a:extLst>
            </p:cNvPr>
            <p:cNvSpPr txBox="1"/>
            <p:nvPr/>
          </p:nvSpPr>
          <p:spPr>
            <a:xfrm>
              <a:off x="7490583" y="6447430"/>
              <a:ext cx="218802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ligresti@bu.edu</a:t>
              </a:r>
              <a:endParaRPr lang="en-US" sz="16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EA2E23-4CF7-6DD8-9376-9312EB0BD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0444" y="6067453"/>
              <a:ext cx="1584668" cy="486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472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1965E4-6669-8335-D866-C56B5CBC9665}"/>
              </a:ext>
            </a:extLst>
          </p:cNvPr>
          <p:cNvGrpSpPr/>
          <p:nvPr/>
        </p:nvGrpSpPr>
        <p:grpSpPr>
          <a:xfrm>
            <a:off x="60326" y="131130"/>
            <a:ext cx="8752319" cy="3687968"/>
            <a:chOff x="60326" y="22644"/>
            <a:chExt cx="8752319" cy="368796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BECE23-D1E7-0244-AB5C-94BF4F9AD88F}"/>
                </a:ext>
              </a:extLst>
            </p:cNvPr>
            <p:cNvSpPr txBox="1"/>
            <p:nvPr/>
          </p:nvSpPr>
          <p:spPr>
            <a:xfrm>
              <a:off x="60326" y="22644"/>
              <a:ext cx="8752319" cy="830997"/>
            </a:xfrm>
            <a:prstGeom prst="rect">
              <a:avLst/>
            </a:prstGeom>
            <a:noFill/>
            <a:effectLst>
              <a:outerShdw blurRad="50800" dist="38100" dir="2700000" sx="134000" sy="134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Idiopathic Pulmonary Fibrosis (IPF) is a chronic disease associated with aberrant vascular remodeling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0158" y="816792"/>
              <a:ext cx="858848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rgbClr val="0D0D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IPF is a chronic lung disease characterized by alveolar damage and excessive matrix accumulation </a:t>
              </a:r>
            </a:p>
            <a:p>
              <a:r>
                <a:rPr lang="en-US" sz="1500" dirty="0">
                  <a:solidFill>
                    <a:srgbClr val="0D0D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resulting in loss of organ function. IPF is an </a:t>
              </a:r>
              <a:r>
                <a:rPr lang="en-US" sz="1500" u="sng" dirty="0">
                  <a:solidFill>
                    <a:srgbClr val="0D0D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aging-associated disease</a:t>
              </a:r>
              <a:endParaRPr lang="en-US" sz="1500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A6D2748-B851-F174-B1BC-5FABF57C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4908" y="1324321"/>
              <a:ext cx="5044009" cy="238629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3925FAE-345F-D086-BEC9-5F71AD27C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237" y="1324321"/>
              <a:ext cx="2307126" cy="23636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50868D2-CF99-DC2F-22C7-D6D2D02097F6}"/>
              </a:ext>
            </a:extLst>
          </p:cNvPr>
          <p:cNvGrpSpPr/>
          <p:nvPr/>
        </p:nvGrpSpPr>
        <p:grpSpPr>
          <a:xfrm>
            <a:off x="334238" y="3888462"/>
            <a:ext cx="8106618" cy="2544624"/>
            <a:chOff x="334238" y="3677295"/>
            <a:chExt cx="8106618" cy="254462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076FCFD-1910-378A-0D84-BB5AA802343C}"/>
                </a:ext>
              </a:extLst>
            </p:cNvPr>
            <p:cNvGrpSpPr/>
            <p:nvPr/>
          </p:nvGrpSpPr>
          <p:grpSpPr>
            <a:xfrm>
              <a:off x="334238" y="3677295"/>
              <a:ext cx="5528840" cy="2544624"/>
              <a:chOff x="334238" y="3677295"/>
              <a:chExt cx="5528840" cy="254462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C3D76B7-D40D-FA14-5F7F-A973E50D8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4238" y="3688656"/>
                <a:ext cx="2646408" cy="2386291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540A014-9B27-747C-F299-22254571338B}"/>
                  </a:ext>
                </a:extLst>
              </p:cNvPr>
              <p:cNvGrpSpPr/>
              <p:nvPr/>
            </p:nvGrpSpPr>
            <p:grpSpPr>
              <a:xfrm>
                <a:off x="3071128" y="3677295"/>
                <a:ext cx="2791950" cy="2544624"/>
                <a:chOff x="2867928" y="3677295"/>
                <a:chExt cx="2791950" cy="2544624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3DACBCD1-336A-9F10-BD44-BAD365EBD2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49182" y="3677295"/>
                  <a:ext cx="2510696" cy="2544624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7E209E4-A60D-C4CF-E163-5C0C54C7E4C6}"/>
                    </a:ext>
                  </a:extLst>
                </p:cNvPr>
                <p:cNvSpPr txBox="1"/>
                <p:nvPr/>
              </p:nvSpPr>
              <p:spPr>
                <a:xfrm rot="16200000">
                  <a:off x="2472948" y="4823151"/>
                  <a:ext cx="11592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IPF lungs</a:t>
                  </a:r>
                </a:p>
              </p:txBody>
            </p:sp>
          </p:grpSp>
        </p:grpSp>
        <p:pic>
          <p:nvPicPr>
            <p:cNvPr id="4" name="Picture 3" descr="A red and green cells&#10;&#10;Description automatically generated">
              <a:extLst>
                <a:ext uri="{FF2B5EF4-FFF2-40B4-BE49-F238E27FC236}">
                  <a16:creationId xmlns:a16="http://schemas.microsoft.com/office/drawing/2014/main" id="{B050F5AC-6E02-523C-0459-6BCCA6BC2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8"/>
            <a:stretch/>
          </p:blipFill>
          <p:spPr>
            <a:xfrm>
              <a:off x="5968903" y="3977099"/>
              <a:ext cx="2471953" cy="208483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0BB744-C220-0E1D-B8E6-A966323F2D7B}"/>
                </a:ext>
              </a:extLst>
            </p:cNvPr>
            <p:cNvSpPr txBox="1"/>
            <p:nvPr/>
          </p:nvSpPr>
          <p:spPr>
            <a:xfrm>
              <a:off x="6621790" y="3697933"/>
              <a:ext cx="13274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FF0000"/>
                  </a:solidFill>
                  <a:latin typeface="Symbol" pitchFamily="2" charset="2"/>
                  <a:cs typeface="Arial" panose="020B0604020202020204" pitchFamily="34" charset="0"/>
                </a:rPr>
                <a:t>a</a:t>
              </a:r>
              <a:r>
                <a:rPr lang="en-US" sz="1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CD31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403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2BC98AE-7DED-DEB4-6ECE-1C4CF1F6AA81}"/>
              </a:ext>
            </a:extLst>
          </p:cNvPr>
          <p:cNvGrpSpPr/>
          <p:nvPr/>
        </p:nvGrpSpPr>
        <p:grpSpPr>
          <a:xfrm>
            <a:off x="1319305" y="4181526"/>
            <a:ext cx="6184403" cy="2490434"/>
            <a:chOff x="1319305" y="4181526"/>
            <a:chExt cx="6184403" cy="2490434"/>
          </a:xfrm>
        </p:grpSpPr>
        <p:pic>
          <p:nvPicPr>
            <p:cNvPr id="6" name="Picture 5" descr="A blue and white dotted swirl&#10;&#10;AI-generated content may be incorrect.">
              <a:extLst>
                <a:ext uri="{FF2B5EF4-FFF2-40B4-BE49-F238E27FC236}">
                  <a16:creationId xmlns:a16="http://schemas.microsoft.com/office/drawing/2014/main" id="{216B9A03-A82E-B395-C3CC-B463884D6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05" y="4840703"/>
              <a:ext cx="2852166" cy="1831257"/>
            </a:xfrm>
            <a:prstGeom prst="rect">
              <a:avLst/>
            </a:prstGeom>
          </p:spPr>
        </p:pic>
        <p:pic>
          <p:nvPicPr>
            <p:cNvPr id="9" name="Picture 8" descr="A blue and white dot&#10;&#10;AI-generated content may be incorrect.">
              <a:extLst>
                <a:ext uri="{FF2B5EF4-FFF2-40B4-BE49-F238E27FC236}">
                  <a16:creationId xmlns:a16="http://schemas.microsoft.com/office/drawing/2014/main" id="{C65C870F-76D6-68C4-E444-E3A46AD9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621" y="4873568"/>
              <a:ext cx="2736087" cy="17405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85C43D-F343-7F9B-13C8-685BC85F1A50}"/>
                </a:ext>
              </a:extLst>
            </p:cNvPr>
            <p:cNvSpPr txBox="1"/>
            <p:nvPr/>
          </p:nvSpPr>
          <p:spPr>
            <a:xfrm>
              <a:off x="2147226" y="4422736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Healthy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96B0BF-78CA-C10C-B51D-3FB73E462DB8}"/>
                </a:ext>
              </a:extLst>
            </p:cNvPr>
            <p:cNvSpPr txBox="1"/>
            <p:nvPr/>
          </p:nvSpPr>
          <p:spPr>
            <a:xfrm>
              <a:off x="6089989" y="4474883"/>
              <a:ext cx="583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IPF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7FC083-18D9-41CA-412D-85A4EEAA4245}"/>
                </a:ext>
              </a:extLst>
            </p:cNvPr>
            <p:cNvSpPr txBox="1"/>
            <p:nvPr/>
          </p:nvSpPr>
          <p:spPr>
            <a:xfrm>
              <a:off x="3417956" y="4181526"/>
              <a:ext cx="23535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ACKR1 expression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B1BC11-15C4-D37A-F5C0-A1106B742749}"/>
              </a:ext>
            </a:extLst>
          </p:cNvPr>
          <p:cNvGrpSpPr/>
          <p:nvPr/>
        </p:nvGrpSpPr>
        <p:grpSpPr>
          <a:xfrm>
            <a:off x="5071110" y="1271443"/>
            <a:ext cx="2848370" cy="2816185"/>
            <a:chOff x="5071110" y="1271443"/>
            <a:chExt cx="2848370" cy="2816185"/>
          </a:xfrm>
        </p:grpSpPr>
        <p:pic>
          <p:nvPicPr>
            <p:cNvPr id="14" name="Picture 13" descr="A diagram of a number of red and blue dots&#10;&#10;AI-generated content may be incorrect.">
              <a:extLst>
                <a:ext uri="{FF2B5EF4-FFF2-40B4-BE49-F238E27FC236}">
                  <a16:creationId xmlns:a16="http://schemas.microsoft.com/office/drawing/2014/main" id="{EE337435-8429-CBD7-3C03-70638BBC7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110" y="1707570"/>
              <a:ext cx="2836367" cy="238005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EEC928-9559-38CA-7B55-D386911CC948}"/>
                </a:ext>
              </a:extLst>
            </p:cNvPr>
            <p:cNvSpPr txBox="1"/>
            <p:nvPr/>
          </p:nvSpPr>
          <p:spPr>
            <a:xfrm>
              <a:off x="5405266" y="1271443"/>
              <a:ext cx="2514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ALL ECs (Healthy vs IPF)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F7E944-9164-0A36-0CEE-6212E4686B88}"/>
              </a:ext>
            </a:extLst>
          </p:cNvPr>
          <p:cNvGrpSpPr/>
          <p:nvPr/>
        </p:nvGrpSpPr>
        <p:grpSpPr>
          <a:xfrm>
            <a:off x="60326" y="211485"/>
            <a:ext cx="8752319" cy="4044164"/>
            <a:chOff x="60326" y="211485"/>
            <a:chExt cx="8752319" cy="404416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9DB12C-00D8-1CC9-D7BF-23F6E3C5D087}"/>
                </a:ext>
              </a:extLst>
            </p:cNvPr>
            <p:cNvSpPr txBox="1"/>
            <p:nvPr/>
          </p:nvSpPr>
          <p:spPr>
            <a:xfrm>
              <a:off x="60326" y="211485"/>
              <a:ext cx="8752319" cy="954107"/>
            </a:xfrm>
            <a:prstGeom prst="rect">
              <a:avLst/>
            </a:prstGeom>
            <a:noFill/>
            <a:effectLst>
              <a:outerShdw blurRad="50800" dist="38100" dir="2700000" sx="134000" sy="134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Single cell profiling identifies expansion </a:t>
              </a: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of ACKR1+ venous ECs in IPF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913EDD4-1588-2ADF-DE5B-EB24994A600F}"/>
                </a:ext>
              </a:extLst>
            </p:cNvPr>
            <p:cNvGrpSpPr/>
            <p:nvPr/>
          </p:nvGrpSpPr>
          <p:grpSpPr>
            <a:xfrm>
              <a:off x="826629" y="1304346"/>
              <a:ext cx="3322930" cy="2951303"/>
              <a:chOff x="826629" y="1304346"/>
              <a:chExt cx="3322930" cy="295130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4889467-6CCA-6E3F-8A84-4097BA66B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6629" y="1304346"/>
                <a:ext cx="3322930" cy="2779558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22730C-961D-BBFD-F8C8-DBB53B4EED31}"/>
                  </a:ext>
                </a:extLst>
              </p:cNvPr>
              <p:cNvSpPr txBox="1"/>
              <p:nvPr/>
            </p:nvSpPr>
            <p:spPr>
              <a:xfrm>
                <a:off x="1472725" y="3947872"/>
                <a:ext cx="16267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Tsukui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et al., 2020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320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06609-0D56-F1BA-9D56-0BACB44A6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71B14-CD8D-A1C2-ACDC-147533A65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954"/>
          <a:stretch>
            <a:fillRect/>
          </a:stretch>
        </p:blipFill>
        <p:spPr>
          <a:xfrm>
            <a:off x="0" y="4267200"/>
            <a:ext cx="5181600" cy="20858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6D6651-6F98-FA74-D692-CFA0DBB57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79" y="152400"/>
            <a:ext cx="3616347" cy="3816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237E4B-938E-0595-A0D8-5813C85C3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28600"/>
            <a:ext cx="4788405" cy="3816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9A627C-7C74-C216-AB3C-632CED10A906}"/>
              </a:ext>
            </a:extLst>
          </p:cNvPr>
          <p:cNvSpPr txBox="1"/>
          <p:nvPr/>
        </p:nvSpPr>
        <p:spPr>
          <a:xfrm>
            <a:off x="5231130" y="4339590"/>
            <a:ext cx="39934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 ACKR1+VECs contribute to early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stages of tissue remodeling in IPF lungs?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 ACKR1+ VECs contribute to FF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formation and expansion?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 ACKR1+ VECs be targeted to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restore normal vascular homeostasis 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0D0EA-652F-249D-01F9-8FC0B8A4D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80670F3-BBE8-CDFB-116D-039AA82A32F3}"/>
              </a:ext>
            </a:extLst>
          </p:cNvPr>
          <p:cNvGrpSpPr/>
          <p:nvPr/>
        </p:nvGrpSpPr>
        <p:grpSpPr>
          <a:xfrm>
            <a:off x="609191" y="76200"/>
            <a:ext cx="8090413" cy="3810000"/>
            <a:chOff x="609191" y="76200"/>
            <a:chExt cx="8090413" cy="3810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FC4BAB-BE3C-B231-F478-43F0C2AD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32607" b="49316"/>
            <a:stretch>
              <a:fillRect/>
            </a:stretch>
          </p:blipFill>
          <p:spPr>
            <a:xfrm>
              <a:off x="609191" y="1143000"/>
              <a:ext cx="5182009" cy="2743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51C8A3-22E5-ABB1-B897-F86FA6ACC18E}"/>
                </a:ext>
              </a:extLst>
            </p:cNvPr>
            <p:cNvSpPr txBox="1"/>
            <p:nvPr/>
          </p:nvSpPr>
          <p:spPr>
            <a:xfrm>
              <a:off x="614314" y="76200"/>
              <a:ext cx="808529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Immune cells are associated with ACKR1+ VECs </a:t>
              </a: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in lung areas of active fibrosis (FF)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86FC785-8EA7-79BA-F5DE-051ABCD9F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684"/>
          <a:stretch>
            <a:fillRect/>
          </a:stretch>
        </p:blipFill>
        <p:spPr>
          <a:xfrm>
            <a:off x="609191" y="3886200"/>
            <a:ext cx="7689266" cy="26691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911F8B-38D0-7149-2072-E52D9E9EDC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288" b="49316"/>
          <a:stretch>
            <a:fillRect/>
          </a:stretch>
        </p:blipFill>
        <p:spPr>
          <a:xfrm>
            <a:off x="5860057" y="1143000"/>
            <a:ext cx="2438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78D7EE-5CF2-6C0A-AD10-8AF71CD718D7}"/>
              </a:ext>
            </a:extLst>
          </p:cNvPr>
          <p:cNvGrpSpPr/>
          <p:nvPr/>
        </p:nvGrpSpPr>
        <p:grpSpPr>
          <a:xfrm>
            <a:off x="685800" y="228600"/>
            <a:ext cx="7651525" cy="6172200"/>
            <a:chOff x="685800" y="228600"/>
            <a:chExt cx="7651525" cy="6172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34F84F-C4BD-6F65-9114-673BFC20A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" b="50000"/>
            <a:stretch>
              <a:fillRect/>
            </a:stretch>
          </p:blipFill>
          <p:spPr>
            <a:xfrm>
              <a:off x="685800" y="1371600"/>
              <a:ext cx="7307383" cy="5029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B719A0-8957-6CDC-E1AE-364FFE6B0BAD}"/>
                </a:ext>
              </a:extLst>
            </p:cNvPr>
            <p:cNvSpPr txBox="1"/>
            <p:nvPr/>
          </p:nvSpPr>
          <p:spPr>
            <a:xfrm>
              <a:off x="806674" y="228600"/>
              <a:ext cx="753065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Macrophage aggregates are found nearby </a:t>
              </a: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     distal ACKR1+ VECs in IPF lungs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902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AC3201-BDBA-3747-3401-3B07A1882C8D}"/>
              </a:ext>
            </a:extLst>
          </p:cNvPr>
          <p:cNvGrpSpPr/>
          <p:nvPr/>
        </p:nvGrpSpPr>
        <p:grpSpPr>
          <a:xfrm>
            <a:off x="-67114" y="109740"/>
            <a:ext cx="9434873" cy="4658181"/>
            <a:chOff x="-67114" y="109740"/>
            <a:chExt cx="9434873" cy="46581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C3AAE6-E45F-63F3-E99F-4B57C596F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7114" y="1034121"/>
              <a:ext cx="9434873" cy="37338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013287-2AF3-FA30-0544-356D9CA3D494}"/>
                </a:ext>
              </a:extLst>
            </p:cNvPr>
            <p:cNvSpPr txBox="1"/>
            <p:nvPr/>
          </p:nvSpPr>
          <p:spPr>
            <a:xfrm>
              <a:off x="484407" y="109740"/>
              <a:ext cx="839043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SPP1+ profibrotic macrophages closely associate </a:t>
              </a: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       with ACKR1+ VECs in human IPF lungs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66B53FF-B45B-8497-CD68-65F9F4C16FC5}"/>
              </a:ext>
            </a:extLst>
          </p:cNvPr>
          <p:cNvSpPr txBox="1"/>
          <p:nvPr/>
        </p:nvSpPr>
        <p:spPr>
          <a:xfrm>
            <a:off x="419637" y="5886771"/>
            <a:ext cx="8786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2944E-3C0C-D9F6-5EA8-ECD785D70B9D}"/>
              </a:ext>
            </a:extLst>
          </p:cNvPr>
          <p:cNvSpPr txBox="1"/>
          <p:nvPr/>
        </p:nvSpPr>
        <p:spPr>
          <a:xfrm>
            <a:off x="351057" y="4763595"/>
            <a:ext cx="848187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SPP1+ macrophages have been extensively reported as key mediators of the fibrotic process in IPF lungs. </a:t>
            </a:r>
          </a:p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ACKR1+ VECs influence SPP1+ macrophage differentiation and profibrotic function?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ACKR1 receptor implicated in this cellular crosstalk?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87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A69B4D-B368-BFDC-BC9B-E837DDF0A4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298" t="21986"/>
          <a:stretch>
            <a:fillRect/>
          </a:stretch>
        </p:blipFill>
        <p:spPr>
          <a:xfrm>
            <a:off x="4900486" y="1436547"/>
            <a:ext cx="3903904" cy="14866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D28523-3F33-AAA2-B15E-F797A91EB91F}"/>
              </a:ext>
            </a:extLst>
          </p:cNvPr>
          <p:cNvGrpSpPr/>
          <p:nvPr/>
        </p:nvGrpSpPr>
        <p:grpSpPr>
          <a:xfrm>
            <a:off x="161262" y="71584"/>
            <a:ext cx="8643128" cy="2851615"/>
            <a:chOff x="161262" y="71584"/>
            <a:chExt cx="8643128" cy="28516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997FAC-A982-76A8-C8E6-1883A038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476" y="1248017"/>
              <a:ext cx="4104194" cy="167518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925591-2B90-2BE6-28F0-55C9541E12B2}"/>
                </a:ext>
              </a:extLst>
            </p:cNvPr>
            <p:cNvSpPr txBox="1"/>
            <p:nvPr/>
          </p:nvSpPr>
          <p:spPr>
            <a:xfrm>
              <a:off x="161262" y="71584"/>
              <a:ext cx="86431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     IPF-derived ACKR1+ VECs exhibit pro-fibrotic   </a:t>
              </a: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    activities that are dependent on ACKR1 receptor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8B82812-C377-B15C-157C-37FBB6242434}"/>
              </a:ext>
            </a:extLst>
          </p:cNvPr>
          <p:cNvGrpSpPr/>
          <p:nvPr/>
        </p:nvGrpSpPr>
        <p:grpSpPr>
          <a:xfrm>
            <a:off x="5181600" y="3195088"/>
            <a:ext cx="3244177" cy="3372204"/>
            <a:chOff x="5181600" y="3195088"/>
            <a:chExt cx="3244177" cy="33722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FA95CF-7B42-F66B-D85C-96F8A558E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35003"/>
            <a:stretch>
              <a:fillRect/>
            </a:stretch>
          </p:blipFill>
          <p:spPr>
            <a:xfrm>
              <a:off x="5181600" y="3914561"/>
              <a:ext cx="2000682" cy="259256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D974FF-44C6-2170-8564-6551EAA93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8975" y="3195088"/>
              <a:ext cx="2770868" cy="66630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9299FA-FF78-FA0D-6B06-1AB8213E9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5055" t="11027" b="4991"/>
            <a:stretch>
              <a:fillRect/>
            </a:stretch>
          </p:blipFill>
          <p:spPr>
            <a:xfrm>
              <a:off x="7088987" y="3861396"/>
              <a:ext cx="1336790" cy="270589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C8745C-4BEA-7A8F-13CC-4EE24BCF576A}"/>
              </a:ext>
            </a:extLst>
          </p:cNvPr>
          <p:cNvGrpSpPr/>
          <p:nvPr/>
        </p:nvGrpSpPr>
        <p:grpSpPr>
          <a:xfrm>
            <a:off x="768768" y="3046321"/>
            <a:ext cx="3879432" cy="3630886"/>
            <a:chOff x="768768" y="3046321"/>
            <a:chExt cx="3879432" cy="36308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E9B74E-430B-D05B-476E-A3F925639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1499" y="3046321"/>
              <a:ext cx="3528101" cy="99227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F9C8E3-B7EB-746C-52C1-99CCB704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1519" b="26581"/>
            <a:stretch>
              <a:fillRect/>
            </a:stretch>
          </p:blipFill>
          <p:spPr>
            <a:xfrm>
              <a:off x="990573" y="4393026"/>
              <a:ext cx="2993064" cy="228418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4418DB-5B44-116F-E951-87C84F5C0683}"/>
                </a:ext>
              </a:extLst>
            </p:cNvPr>
            <p:cNvSpPr txBox="1"/>
            <p:nvPr/>
          </p:nvSpPr>
          <p:spPr>
            <a:xfrm>
              <a:off x="912455" y="4089559"/>
              <a:ext cx="10278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ACKR1-Neg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00D6A4-15EF-E092-DE47-34E21FF01BEC}"/>
                </a:ext>
              </a:extLst>
            </p:cNvPr>
            <p:cNvSpPr txBox="1"/>
            <p:nvPr/>
          </p:nvSpPr>
          <p:spPr>
            <a:xfrm>
              <a:off x="2026198" y="4085387"/>
              <a:ext cx="10118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ACKR1-Pos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ED6308-6F6A-0912-1E5A-16070CA46B42}"/>
                </a:ext>
              </a:extLst>
            </p:cNvPr>
            <p:cNvSpPr txBox="1"/>
            <p:nvPr/>
          </p:nvSpPr>
          <p:spPr>
            <a:xfrm>
              <a:off x="3166704" y="4091450"/>
              <a:ext cx="14814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ACKR1-Pos/siRNA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643898-DAB4-1F96-D22F-999A06AAE957}"/>
                </a:ext>
              </a:extLst>
            </p:cNvPr>
            <p:cNvSpPr/>
            <p:nvPr/>
          </p:nvSpPr>
          <p:spPr>
            <a:xfrm>
              <a:off x="1896574" y="4124316"/>
              <a:ext cx="185117" cy="177668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7FC477-622C-9A50-BD92-7DD4236540D3}"/>
                </a:ext>
              </a:extLst>
            </p:cNvPr>
            <p:cNvSpPr/>
            <p:nvPr/>
          </p:nvSpPr>
          <p:spPr>
            <a:xfrm>
              <a:off x="3024843" y="4122074"/>
              <a:ext cx="185117" cy="177668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A2A69F8-7BF7-6860-E76C-9C5B0564DA4A}"/>
                </a:ext>
              </a:extLst>
            </p:cNvPr>
            <p:cNvSpPr/>
            <p:nvPr/>
          </p:nvSpPr>
          <p:spPr>
            <a:xfrm>
              <a:off x="768768" y="4135052"/>
              <a:ext cx="185117" cy="177668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303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A79DFF-2FF8-A5B2-6CB9-9C63E771F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775" y="1350292"/>
            <a:ext cx="2791941" cy="54624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94685C-0B8C-1717-1438-00248751028D}"/>
              </a:ext>
            </a:extLst>
          </p:cNvPr>
          <p:cNvGrpSpPr/>
          <p:nvPr/>
        </p:nvGrpSpPr>
        <p:grpSpPr>
          <a:xfrm>
            <a:off x="0" y="134196"/>
            <a:ext cx="9144000" cy="3270631"/>
            <a:chOff x="0" y="134196"/>
            <a:chExt cx="9144000" cy="32706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B3CCEF-4E71-D9F1-A534-00A323ADE781}"/>
                </a:ext>
              </a:extLst>
            </p:cNvPr>
            <p:cNvSpPr txBox="1"/>
            <p:nvPr/>
          </p:nvSpPr>
          <p:spPr>
            <a:xfrm>
              <a:off x="0" y="134196"/>
              <a:ext cx="91440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ACKR1+ VECs exhibit dependence on the </a:t>
              </a: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NF-</a:t>
              </a: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κ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 signaling pathway</a:t>
              </a:r>
              <a:endPara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A close-up of a test results&#10;&#10;AI-generated content may be incorrect.">
              <a:extLst>
                <a:ext uri="{FF2B5EF4-FFF2-40B4-BE49-F238E27FC236}">
                  <a16:creationId xmlns:a16="http://schemas.microsoft.com/office/drawing/2014/main" id="{54297ACD-A6FD-5F1E-BEC4-02F26EBF3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41" y="1501259"/>
              <a:ext cx="2362199" cy="19035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B8E1D0-B180-5DF8-A266-0120CC94CED3}"/>
              </a:ext>
            </a:extLst>
          </p:cNvPr>
          <p:cNvGrpSpPr/>
          <p:nvPr/>
        </p:nvGrpSpPr>
        <p:grpSpPr>
          <a:xfrm>
            <a:off x="370840" y="3830129"/>
            <a:ext cx="5245685" cy="3010817"/>
            <a:chOff x="370840" y="3830129"/>
            <a:chExt cx="5245685" cy="301081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3E6BA7-08D5-C681-13BF-6963FC210C99}"/>
                </a:ext>
              </a:extLst>
            </p:cNvPr>
            <p:cNvSpPr txBox="1"/>
            <p:nvPr/>
          </p:nvSpPr>
          <p:spPr>
            <a:xfrm>
              <a:off x="1600200" y="3830129"/>
              <a:ext cx="34836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Bulk RNA-Sequencing (ACKR1 silencing)</a:t>
              </a:r>
            </a:p>
          </p:txBody>
        </p:sp>
        <p:pic>
          <p:nvPicPr>
            <p:cNvPr id="5" name="Picture 4" descr="A graph of a cell-cell-cell-cell-cell-cell-cell-cell-cell-cell-cell-cell-cell-cell-cell-cell-cell-cell&#10;&#10;AI-generated content may be incorrect.">
              <a:extLst>
                <a:ext uri="{FF2B5EF4-FFF2-40B4-BE49-F238E27FC236}">
                  <a16:creationId xmlns:a16="http://schemas.microsoft.com/office/drawing/2014/main" id="{D4EE1400-2F5A-7561-ADDD-B79863E3A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40" y="4126665"/>
              <a:ext cx="5245685" cy="271428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FD4FED6-6BC3-5222-51D2-6D4857D8D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81" y="1370965"/>
            <a:ext cx="1382320" cy="208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5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463295</TotalTime>
  <Words>501</Words>
  <Application>Microsoft Macintosh PowerPoint</Application>
  <PresentationFormat>On-screen Show (4:3)</PresentationFormat>
  <Paragraphs>103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Helvetica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Mayo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  Ligresti</dc:creator>
  <cp:lastModifiedBy>Giovanni Ligresti</cp:lastModifiedBy>
  <cp:revision>2619</cp:revision>
  <cp:lastPrinted>2022-09-21T22:04:19Z</cp:lastPrinted>
  <dcterms:created xsi:type="dcterms:W3CDTF">2018-07-08T13:49:00Z</dcterms:created>
  <dcterms:modified xsi:type="dcterms:W3CDTF">2026-05-11T05:48:54Z</dcterms:modified>
</cp:coreProperties>
</file>