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1989" r:id="rId3"/>
    <p:sldId id="2147469930" r:id="rId4"/>
    <p:sldId id="1056" r:id="rId5"/>
    <p:sldId id="2147469835" r:id="rId6"/>
    <p:sldId id="1061" r:id="rId7"/>
    <p:sldId id="276" r:id="rId8"/>
    <p:sldId id="2147469841" r:id="rId9"/>
    <p:sldId id="2147470058" r:id="rId10"/>
    <p:sldId id="331" r:id="rId11"/>
    <p:sldId id="314" r:id="rId12"/>
    <p:sldId id="2147469891" r:id="rId13"/>
    <p:sldId id="2147469869" r:id="rId14"/>
    <p:sldId id="2147470068" r:id="rId15"/>
    <p:sldId id="2147469872" r:id="rId16"/>
    <p:sldId id="2147470074" r:id="rId17"/>
    <p:sldId id="2147470075" r:id="rId18"/>
    <p:sldId id="2147470041" r:id="rId19"/>
    <p:sldId id="2147470067" r:id="rId20"/>
    <p:sldId id="2147470076" r:id="rId21"/>
    <p:sldId id="2147469834" r:id="rId22"/>
    <p:sldId id="2147470073" r:id="rId23"/>
    <p:sldId id="2147470069" r:id="rId24"/>
    <p:sldId id="2147470028" r:id="rId25"/>
    <p:sldId id="2147470049" r:id="rId26"/>
    <p:sldId id="2147470037" r:id="rId27"/>
    <p:sldId id="2147470051"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9748CF86-9CBD-43B9-ADAF-3418E2116719}">
          <p14:sldIdLst>
            <p14:sldId id="256"/>
            <p14:sldId id="1989"/>
            <p14:sldId id="2147469930"/>
            <p14:sldId id="1056"/>
            <p14:sldId id="2147469835"/>
            <p14:sldId id="1061"/>
            <p14:sldId id="276"/>
            <p14:sldId id="2147469841"/>
            <p14:sldId id="2147470058"/>
            <p14:sldId id="331"/>
            <p14:sldId id="314"/>
            <p14:sldId id="2147469891"/>
            <p14:sldId id="2147469869"/>
            <p14:sldId id="2147470068"/>
            <p14:sldId id="2147469872"/>
            <p14:sldId id="2147470074"/>
            <p14:sldId id="2147470075"/>
            <p14:sldId id="2147470041"/>
            <p14:sldId id="2147470067"/>
            <p14:sldId id="2147470076"/>
            <p14:sldId id="2147469834"/>
            <p14:sldId id="2147470073"/>
            <p14:sldId id="2147470069"/>
          </p14:sldIdLst>
        </p14:section>
        <p14:section name="Back Up" id="{8AAD8A0F-CEB1-40FF-A8C7-0683B36FDA19}">
          <p14:sldIdLst>
            <p14:sldId id="2147470028"/>
            <p14:sldId id="2147470049"/>
            <p14:sldId id="2147470037"/>
            <p14:sldId id="21474700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785"/>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AEFCF-5BD6-4C96-AAC7-BEBDE72E6F9A}" v="185" dt="2026-03-13T09:46:12.96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B4C93-1798-4862-8F79-C99122D699D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it-IT"/>
        </a:p>
      </dgm:t>
    </dgm:pt>
    <dgm:pt modelId="{9EA7F028-C43D-49B2-B0FE-4D23176A3235}">
      <dgm:prSet phldrT="[Testo]" custT="1"/>
      <dgm:spPr/>
      <dgm:t>
        <a:bodyPr/>
        <a:lstStyle/>
        <a:p>
          <a:r>
            <a:rPr lang="it-IT" sz="1800" b="1" dirty="0"/>
            <a:t>2018</a:t>
          </a:r>
        </a:p>
      </dgm:t>
    </dgm:pt>
    <dgm:pt modelId="{868E84DB-685C-431C-8CAA-7D1F260F9B3D}" type="parTrans" cxnId="{DB08F708-85B2-4DAE-8EC5-B1756FEAB728}">
      <dgm:prSet/>
      <dgm:spPr/>
      <dgm:t>
        <a:bodyPr/>
        <a:lstStyle/>
        <a:p>
          <a:endParaRPr lang="it-IT" sz="1400" b="1"/>
        </a:p>
      </dgm:t>
    </dgm:pt>
    <dgm:pt modelId="{563202BD-A756-4D58-ABA6-35A7CF33B861}" type="sibTrans" cxnId="{DB08F708-85B2-4DAE-8EC5-B1756FEAB728}">
      <dgm:prSet/>
      <dgm:spPr/>
      <dgm:t>
        <a:bodyPr/>
        <a:lstStyle/>
        <a:p>
          <a:endParaRPr lang="it-IT" sz="1400" b="1"/>
        </a:p>
      </dgm:t>
    </dgm:pt>
    <dgm:pt modelId="{56E30006-8D97-4BD9-9D2E-2677D6DA4CAA}">
      <dgm:prSet phldrT="[Testo]" custT="1"/>
      <dgm:spPr/>
      <dgm:t>
        <a:bodyPr/>
        <a:lstStyle/>
        <a:p>
          <a:r>
            <a:rPr lang="it-IT" sz="1800" b="1" dirty="0"/>
            <a:t>2019</a:t>
          </a:r>
        </a:p>
      </dgm:t>
    </dgm:pt>
    <dgm:pt modelId="{15C1EB8E-BCDB-406B-A84A-72AAD1F2A09F}" type="parTrans" cxnId="{B06BE50C-5F7E-4DFB-8455-5BC11E8CC0C4}">
      <dgm:prSet/>
      <dgm:spPr/>
      <dgm:t>
        <a:bodyPr/>
        <a:lstStyle/>
        <a:p>
          <a:endParaRPr lang="it-IT" sz="1400" b="1"/>
        </a:p>
      </dgm:t>
    </dgm:pt>
    <dgm:pt modelId="{69C3BE4E-7470-4C4E-9712-8FAF6D687C8D}" type="sibTrans" cxnId="{B06BE50C-5F7E-4DFB-8455-5BC11E8CC0C4}">
      <dgm:prSet/>
      <dgm:spPr/>
      <dgm:t>
        <a:bodyPr/>
        <a:lstStyle/>
        <a:p>
          <a:endParaRPr lang="it-IT" sz="1400" b="1"/>
        </a:p>
      </dgm:t>
    </dgm:pt>
    <dgm:pt modelId="{5CE2471A-C626-49C5-91EB-B85003FE2530}">
      <dgm:prSet phldrT="[Testo]" custT="1"/>
      <dgm:spPr/>
      <dgm:t>
        <a:bodyPr/>
        <a:lstStyle/>
        <a:p>
          <a:r>
            <a:rPr lang="it-IT" sz="1800" b="1" dirty="0"/>
            <a:t>2020</a:t>
          </a:r>
          <a:endParaRPr lang="it-IT" sz="2200" b="1" dirty="0"/>
        </a:p>
      </dgm:t>
    </dgm:pt>
    <dgm:pt modelId="{721A7E6A-CB91-4F00-8949-A4B3510A321D}" type="parTrans" cxnId="{8B0F1565-4BB0-4786-B631-6FA7210824D9}">
      <dgm:prSet/>
      <dgm:spPr/>
      <dgm:t>
        <a:bodyPr/>
        <a:lstStyle/>
        <a:p>
          <a:endParaRPr lang="it-IT"/>
        </a:p>
      </dgm:t>
    </dgm:pt>
    <dgm:pt modelId="{F9BABAF2-0237-471F-A67F-59F0932B02C4}" type="sibTrans" cxnId="{8B0F1565-4BB0-4786-B631-6FA7210824D9}">
      <dgm:prSet/>
      <dgm:spPr/>
      <dgm:t>
        <a:bodyPr/>
        <a:lstStyle/>
        <a:p>
          <a:endParaRPr lang="it-IT"/>
        </a:p>
      </dgm:t>
    </dgm:pt>
    <dgm:pt modelId="{4BFEC2C4-5B1F-455C-AF63-DFCCA4883777}">
      <dgm:prSet phldrT="[Testo]" custT="1"/>
      <dgm:spPr/>
      <dgm:t>
        <a:bodyPr/>
        <a:lstStyle/>
        <a:p>
          <a:r>
            <a:rPr lang="it-IT" sz="1800" b="1" dirty="0"/>
            <a:t>2021</a:t>
          </a:r>
        </a:p>
      </dgm:t>
    </dgm:pt>
    <dgm:pt modelId="{231C3092-D99D-4D7A-9EEE-DC26079F18EB}" type="parTrans" cxnId="{F47FDD9F-2EB5-43F7-933F-14D7FE1D861B}">
      <dgm:prSet/>
      <dgm:spPr/>
      <dgm:t>
        <a:bodyPr/>
        <a:lstStyle/>
        <a:p>
          <a:endParaRPr lang="it-IT"/>
        </a:p>
      </dgm:t>
    </dgm:pt>
    <dgm:pt modelId="{B73F1871-232B-4330-9CEF-65C85B082EDF}" type="sibTrans" cxnId="{F47FDD9F-2EB5-43F7-933F-14D7FE1D861B}">
      <dgm:prSet/>
      <dgm:spPr/>
      <dgm:t>
        <a:bodyPr/>
        <a:lstStyle/>
        <a:p>
          <a:endParaRPr lang="it-IT"/>
        </a:p>
      </dgm:t>
    </dgm:pt>
    <dgm:pt modelId="{189460CC-B95B-418D-9DF3-08A08E4C5FC1}" type="pres">
      <dgm:prSet presAssocID="{B50B4C93-1798-4862-8F79-C99122D699D2}" presName="Name0" presStyleCnt="0">
        <dgm:presLayoutVars>
          <dgm:dir/>
          <dgm:resizeHandles val="exact"/>
        </dgm:presLayoutVars>
      </dgm:prSet>
      <dgm:spPr/>
    </dgm:pt>
    <dgm:pt modelId="{32FE6C66-5ACE-49AE-9DE0-6C5927B39372}" type="pres">
      <dgm:prSet presAssocID="{B50B4C93-1798-4862-8F79-C99122D699D2}" presName="arrow" presStyleLbl="bgShp" presStyleIdx="0" presStyleCnt="1" custScaleY="55323"/>
      <dgm:spPr/>
    </dgm:pt>
    <dgm:pt modelId="{72EF5897-C87B-4894-B7A3-D987A216F10D}" type="pres">
      <dgm:prSet presAssocID="{B50B4C93-1798-4862-8F79-C99122D699D2}" presName="points" presStyleCnt="0"/>
      <dgm:spPr/>
    </dgm:pt>
    <dgm:pt modelId="{8F1E18A6-504F-4CA8-A79A-A2468CF91D9F}" type="pres">
      <dgm:prSet presAssocID="{9EA7F028-C43D-49B2-B0FE-4D23176A3235}" presName="compositeA" presStyleCnt="0"/>
      <dgm:spPr/>
    </dgm:pt>
    <dgm:pt modelId="{231EC2D6-F088-4BF8-8A78-7E1DFCCED7DB}" type="pres">
      <dgm:prSet presAssocID="{9EA7F028-C43D-49B2-B0FE-4D23176A3235}" presName="textA" presStyleLbl="revTx" presStyleIdx="0" presStyleCnt="4">
        <dgm:presLayoutVars>
          <dgm:bulletEnabled val="1"/>
        </dgm:presLayoutVars>
      </dgm:prSet>
      <dgm:spPr/>
    </dgm:pt>
    <dgm:pt modelId="{826C52AC-0157-45D5-A09F-3B786862E9C8}" type="pres">
      <dgm:prSet presAssocID="{9EA7F028-C43D-49B2-B0FE-4D23176A3235}" presName="circleA" presStyleLbl="node1" presStyleIdx="0" presStyleCnt="4"/>
      <dgm:spPr/>
    </dgm:pt>
    <dgm:pt modelId="{DD736A49-41ED-4D6D-8D9F-C8E95E79838C}" type="pres">
      <dgm:prSet presAssocID="{9EA7F028-C43D-49B2-B0FE-4D23176A3235}" presName="spaceA" presStyleCnt="0"/>
      <dgm:spPr/>
    </dgm:pt>
    <dgm:pt modelId="{332D6CEA-909F-4762-9787-A24390F17835}" type="pres">
      <dgm:prSet presAssocID="{563202BD-A756-4D58-ABA6-35A7CF33B861}" presName="space" presStyleCnt="0"/>
      <dgm:spPr/>
    </dgm:pt>
    <dgm:pt modelId="{B404A921-23AE-47D7-8542-AE9A152A31FD}" type="pres">
      <dgm:prSet presAssocID="{56E30006-8D97-4BD9-9D2E-2677D6DA4CAA}" presName="compositeB" presStyleCnt="0"/>
      <dgm:spPr/>
    </dgm:pt>
    <dgm:pt modelId="{6140EDF4-918D-4CA5-9F53-D8465320F7DE}" type="pres">
      <dgm:prSet presAssocID="{56E30006-8D97-4BD9-9D2E-2677D6DA4CAA}" presName="textB" presStyleLbl="revTx" presStyleIdx="1" presStyleCnt="4" custLinFactNeighborX="-33233" custLinFactNeighborY="-5854">
        <dgm:presLayoutVars>
          <dgm:bulletEnabled val="1"/>
        </dgm:presLayoutVars>
      </dgm:prSet>
      <dgm:spPr/>
    </dgm:pt>
    <dgm:pt modelId="{CA876448-F2A0-4F9E-BBD1-E7825B06A854}" type="pres">
      <dgm:prSet presAssocID="{56E30006-8D97-4BD9-9D2E-2677D6DA4CAA}" presName="circleB" presStyleLbl="node1" presStyleIdx="1" presStyleCnt="4" custLinFactX="-146394" custLinFactNeighborX="-200000" custLinFactNeighborY="-4174"/>
      <dgm:spPr/>
    </dgm:pt>
    <dgm:pt modelId="{56B2462A-B4BB-47B1-BEEF-AC278C51ECE5}" type="pres">
      <dgm:prSet presAssocID="{56E30006-8D97-4BD9-9D2E-2677D6DA4CAA}" presName="spaceB" presStyleCnt="0"/>
      <dgm:spPr/>
    </dgm:pt>
    <dgm:pt modelId="{EF3E4972-5CC8-4A15-A272-C3A2C8F025E4}" type="pres">
      <dgm:prSet presAssocID="{69C3BE4E-7470-4C4E-9712-8FAF6D687C8D}" presName="space" presStyleCnt="0"/>
      <dgm:spPr/>
    </dgm:pt>
    <dgm:pt modelId="{5D84F71A-AB06-4A20-9D9B-00AEBD990645}" type="pres">
      <dgm:prSet presAssocID="{5CE2471A-C626-49C5-91EB-B85003FE2530}" presName="compositeA" presStyleCnt="0"/>
      <dgm:spPr/>
    </dgm:pt>
    <dgm:pt modelId="{4DD811C6-9586-4EF0-A6E0-C959D3B5E144}" type="pres">
      <dgm:prSet presAssocID="{5CE2471A-C626-49C5-91EB-B85003FE2530}" presName="textA" presStyleLbl="revTx" presStyleIdx="2" presStyleCnt="4" custLinFactY="47463" custLinFactNeighborX="-25015" custLinFactNeighborY="100000">
        <dgm:presLayoutVars>
          <dgm:bulletEnabled val="1"/>
        </dgm:presLayoutVars>
      </dgm:prSet>
      <dgm:spPr/>
    </dgm:pt>
    <dgm:pt modelId="{2B8D8182-5C28-4797-810C-2945DAFFECC9}" type="pres">
      <dgm:prSet presAssocID="{5CE2471A-C626-49C5-91EB-B85003FE2530}" presName="circleA" presStyleLbl="node1" presStyleIdx="2" presStyleCnt="4" custLinFactX="-173433" custLinFactNeighborX="-200000" custLinFactNeighborY="-3452"/>
      <dgm:spPr/>
    </dgm:pt>
    <dgm:pt modelId="{0EA82F2D-C7C3-407C-8702-906F38E6833E}" type="pres">
      <dgm:prSet presAssocID="{5CE2471A-C626-49C5-91EB-B85003FE2530}" presName="spaceA" presStyleCnt="0"/>
      <dgm:spPr/>
    </dgm:pt>
    <dgm:pt modelId="{662357F8-D2DF-47A9-993A-E13A90C840A9}" type="pres">
      <dgm:prSet presAssocID="{F9BABAF2-0237-471F-A67F-59F0932B02C4}" presName="space" presStyleCnt="0"/>
      <dgm:spPr/>
    </dgm:pt>
    <dgm:pt modelId="{316EA0DD-32BB-40F6-B08A-6B15D3B1F8F8}" type="pres">
      <dgm:prSet presAssocID="{4BFEC2C4-5B1F-455C-AF63-DFCCA4883777}" presName="compositeB" presStyleCnt="0"/>
      <dgm:spPr/>
    </dgm:pt>
    <dgm:pt modelId="{420728E7-9294-4215-A7EC-6AE8EC57B718}" type="pres">
      <dgm:prSet presAssocID="{4BFEC2C4-5B1F-455C-AF63-DFCCA4883777}" presName="textB" presStyleLbl="revTx" presStyleIdx="3" presStyleCnt="4" custLinFactY="-50000" custLinFactNeighborX="-428" custLinFactNeighborY="-100000">
        <dgm:presLayoutVars>
          <dgm:bulletEnabled val="1"/>
        </dgm:presLayoutVars>
      </dgm:prSet>
      <dgm:spPr/>
    </dgm:pt>
    <dgm:pt modelId="{4653C30A-2E2C-4275-80CD-A8D594C449FE}" type="pres">
      <dgm:prSet presAssocID="{4BFEC2C4-5B1F-455C-AF63-DFCCA4883777}" presName="circleB" presStyleLbl="node1" presStyleIdx="3" presStyleCnt="4"/>
      <dgm:spPr/>
    </dgm:pt>
    <dgm:pt modelId="{0B0E063A-F8E8-40CB-BBD9-B966AC73162C}" type="pres">
      <dgm:prSet presAssocID="{4BFEC2C4-5B1F-455C-AF63-DFCCA4883777}" presName="spaceB" presStyleCnt="0"/>
      <dgm:spPr/>
    </dgm:pt>
  </dgm:ptLst>
  <dgm:cxnLst>
    <dgm:cxn modelId="{DB08F708-85B2-4DAE-8EC5-B1756FEAB728}" srcId="{B50B4C93-1798-4862-8F79-C99122D699D2}" destId="{9EA7F028-C43D-49B2-B0FE-4D23176A3235}" srcOrd="0" destOrd="0" parTransId="{868E84DB-685C-431C-8CAA-7D1F260F9B3D}" sibTransId="{563202BD-A756-4D58-ABA6-35A7CF33B861}"/>
    <dgm:cxn modelId="{B06BE50C-5F7E-4DFB-8455-5BC11E8CC0C4}" srcId="{B50B4C93-1798-4862-8F79-C99122D699D2}" destId="{56E30006-8D97-4BD9-9D2E-2677D6DA4CAA}" srcOrd="1" destOrd="0" parTransId="{15C1EB8E-BCDB-406B-A84A-72AAD1F2A09F}" sibTransId="{69C3BE4E-7470-4C4E-9712-8FAF6D687C8D}"/>
    <dgm:cxn modelId="{8B0F1565-4BB0-4786-B631-6FA7210824D9}" srcId="{B50B4C93-1798-4862-8F79-C99122D699D2}" destId="{5CE2471A-C626-49C5-91EB-B85003FE2530}" srcOrd="2" destOrd="0" parTransId="{721A7E6A-CB91-4F00-8949-A4B3510A321D}" sibTransId="{F9BABAF2-0237-471F-A67F-59F0932B02C4}"/>
    <dgm:cxn modelId="{3516806B-CB6D-4410-9BAC-1D60FFBAED58}" type="presOf" srcId="{9EA7F028-C43D-49B2-B0FE-4D23176A3235}" destId="{231EC2D6-F088-4BF8-8A78-7E1DFCCED7DB}" srcOrd="0" destOrd="0" presId="urn:microsoft.com/office/officeart/2005/8/layout/hProcess11"/>
    <dgm:cxn modelId="{B6EC0651-EC4A-4C58-867B-982A2913A199}" type="presOf" srcId="{B50B4C93-1798-4862-8F79-C99122D699D2}" destId="{189460CC-B95B-418D-9DF3-08A08E4C5FC1}" srcOrd="0" destOrd="0" presId="urn:microsoft.com/office/officeart/2005/8/layout/hProcess11"/>
    <dgm:cxn modelId="{F47FDD9F-2EB5-43F7-933F-14D7FE1D861B}" srcId="{B50B4C93-1798-4862-8F79-C99122D699D2}" destId="{4BFEC2C4-5B1F-455C-AF63-DFCCA4883777}" srcOrd="3" destOrd="0" parTransId="{231C3092-D99D-4D7A-9EEE-DC26079F18EB}" sibTransId="{B73F1871-232B-4330-9CEF-65C85B082EDF}"/>
    <dgm:cxn modelId="{3C8548A7-45BF-47AF-8C3A-3FE68AC95AA1}" type="presOf" srcId="{56E30006-8D97-4BD9-9D2E-2677D6DA4CAA}" destId="{6140EDF4-918D-4CA5-9F53-D8465320F7DE}" srcOrd="0" destOrd="0" presId="urn:microsoft.com/office/officeart/2005/8/layout/hProcess11"/>
    <dgm:cxn modelId="{901E81A9-42FD-47E3-9673-C2E5F1C5BD68}" type="presOf" srcId="{4BFEC2C4-5B1F-455C-AF63-DFCCA4883777}" destId="{420728E7-9294-4215-A7EC-6AE8EC57B718}" srcOrd="0" destOrd="0" presId="urn:microsoft.com/office/officeart/2005/8/layout/hProcess11"/>
    <dgm:cxn modelId="{4CD8BDCB-13A9-47E0-B7CF-0A86EA0006D5}" type="presOf" srcId="{5CE2471A-C626-49C5-91EB-B85003FE2530}" destId="{4DD811C6-9586-4EF0-A6E0-C959D3B5E144}" srcOrd="0" destOrd="0" presId="urn:microsoft.com/office/officeart/2005/8/layout/hProcess11"/>
    <dgm:cxn modelId="{3F801E7D-269E-45EC-A015-60978D08000E}" type="presParOf" srcId="{189460CC-B95B-418D-9DF3-08A08E4C5FC1}" destId="{32FE6C66-5ACE-49AE-9DE0-6C5927B39372}" srcOrd="0" destOrd="0" presId="urn:microsoft.com/office/officeart/2005/8/layout/hProcess11"/>
    <dgm:cxn modelId="{873F69D4-A84E-4F8D-A90B-2865BC08AC15}" type="presParOf" srcId="{189460CC-B95B-418D-9DF3-08A08E4C5FC1}" destId="{72EF5897-C87B-4894-B7A3-D987A216F10D}" srcOrd="1" destOrd="0" presId="urn:microsoft.com/office/officeart/2005/8/layout/hProcess11"/>
    <dgm:cxn modelId="{009D8C37-5B75-43B5-8746-4787C8D2F679}" type="presParOf" srcId="{72EF5897-C87B-4894-B7A3-D987A216F10D}" destId="{8F1E18A6-504F-4CA8-A79A-A2468CF91D9F}" srcOrd="0" destOrd="0" presId="urn:microsoft.com/office/officeart/2005/8/layout/hProcess11"/>
    <dgm:cxn modelId="{16D9B54E-FCCE-44D7-841F-DEDFF9E2A78F}" type="presParOf" srcId="{8F1E18A6-504F-4CA8-A79A-A2468CF91D9F}" destId="{231EC2D6-F088-4BF8-8A78-7E1DFCCED7DB}" srcOrd="0" destOrd="0" presId="urn:microsoft.com/office/officeart/2005/8/layout/hProcess11"/>
    <dgm:cxn modelId="{31032763-FBB3-413C-B389-BFA711DF53C2}" type="presParOf" srcId="{8F1E18A6-504F-4CA8-A79A-A2468CF91D9F}" destId="{826C52AC-0157-45D5-A09F-3B786862E9C8}" srcOrd="1" destOrd="0" presId="urn:microsoft.com/office/officeart/2005/8/layout/hProcess11"/>
    <dgm:cxn modelId="{C34ABCBC-BF03-4A63-A80B-4E92C1A5C7B2}" type="presParOf" srcId="{8F1E18A6-504F-4CA8-A79A-A2468CF91D9F}" destId="{DD736A49-41ED-4D6D-8D9F-C8E95E79838C}" srcOrd="2" destOrd="0" presId="urn:microsoft.com/office/officeart/2005/8/layout/hProcess11"/>
    <dgm:cxn modelId="{42A39E92-57C5-4ABD-A03A-FBB1E3C82DE9}" type="presParOf" srcId="{72EF5897-C87B-4894-B7A3-D987A216F10D}" destId="{332D6CEA-909F-4762-9787-A24390F17835}" srcOrd="1" destOrd="0" presId="urn:microsoft.com/office/officeart/2005/8/layout/hProcess11"/>
    <dgm:cxn modelId="{8630810C-1FFC-466E-AFA2-0143B3F8B9D8}" type="presParOf" srcId="{72EF5897-C87B-4894-B7A3-D987A216F10D}" destId="{B404A921-23AE-47D7-8542-AE9A152A31FD}" srcOrd="2" destOrd="0" presId="urn:microsoft.com/office/officeart/2005/8/layout/hProcess11"/>
    <dgm:cxn modelId="{58E61A25-E110-42DB-B75E-A544E69DD738}" type="presParOf" srcId="{B404A921-23AE-47D7-8542-AE9A152A31FD}" destId="{6140EDF4-918D-4CA5-9F53-D8465320F7DE}" srcOrd="0" destOrd="0" presId="urn:microsoft.com/office/officeart/2005/8/layout/hProcess11"/>
    <dgm:cxn modelId="{93045A3F-3A10-4480-9B33-DA5268DA9EAC}" type="presParOf" srcId="{B404A921-23AE-47D7-8542-AE9A152A31FD}" destId="{CA876448-F2A0-4F9E-BBD1-E7825B06A854}" srcOrd="1" destOrd="0" presId="urn:microsoft.com/office/officeart/2005/8/layout/hProcess11"/>
    <dgm:cxn modelId="{E41CB77D-33F0-450B-A905-93539175A91E}" type="presParOf" srcId="{B404A921-23AE-47D7-8542-AE9A152A31FD}" destId="{56B2462A-B4BB-47B1-BEEF-AC278C51ECE5}" srcOrd="2" destOrd="0" presId="urn:microsoft.com/office/officeart/2005/8/layout/hProcess11"/>
    <dgm:cxn modelId="{4E1B209C-8BCD-4057-94E3-5CDC1D5F692C}" type="presParOf" srcId="{72EF5897-C87B-4894-B7A3-D987A216F10D}" destId="{EF3E4972-5CC8-4A15-A272-C3A2C8F025E4}" srcOrd="3" destOrd="0" presId="urn:microsoft.com/office/officeart/2005/8/layout/hProcess11"/>
    <dgm:cxn modelId="{5A99E638-EA92-4392-939F-547E51410206}" type="presParOf" srcId="{72EF5897-C87B-4894-B7A3-D987A216F10D}" destId="{5D84F71A-AB06-4A20-9D9B-00AEBD990645}" srcOrd="4" destOrd="0" presId="urn:microsoft.com/office/officeart/2005/8/layout/hProcess11"/>
    <dgm:cxn modelId="{307E1F4C-137F-4905-ABB6-8B4A5C437312}" type="presParOf" srcId="{5D84F71A-AB06-4A20-9D9B-00AEBD990645}" destId="{4DD811C6-9586-4EF0-A6E0-C959D3B5E144}" srcOrd="0" destOrd="0" presId="urn:microsoft.com/office/officeart/2005/8/layout/hProcess11"/>
    <dgm:cxn modelId="{F00AA4FA-B850-4784-8C48-912BFEEE2EFE}" type="presParOf" srcId="{5D84F71A-AB06-4A20-9D9B-00AEBD990645}" destId="{2B8D8182-5C28-4797-810C-2945DAFFECC9}" srcOrd="1" destOrd="0" presId="urn:microsoft.com/office/officeart/2005/8/layout/hProcess11"/>
    <dgm:cxn modelId="{F3FCAFBD-1F8E-4CF9-9C39-A9F04FF6FC5A}" type="presParOf" srcId="{5D84F71A-AB06-4A20-9D9B-00AEBD990645}" destId="{0EA82F2D-C7C3-407C-8702-906F38E6833E}" srcOrd="2" destOrd="0" presId="urn:microsoft.com/office/officeart/2005/8/layout/hProcess11"/>
    <dgm:cxn modelId="{805AF94B-8091-40C8-8310-53227EB1B1FC}" type="presParOf" srcId="{72EF5897-C87B-4894-B7A3-D987A216F10D}" destId="{662357F8-D2DF-47A9-993A-E13A90C840A9}" srcOrd="5" destOrd="0" presId="urn:microsoft.com/office/officeart/2005/8/layout/hProcess11"/>
    <dgm:cxn modelId="{BD6D53F7-8DDA-4B9A-A957-4A894DF3B2A1}" type="presParOf" srcId="{72EF5897-C87B-4894-B7A3-D987A216F10D}" destId="{316EA0DD-32BB-40F6-B08A-6B15D3B1F8F8}" srcOrd="6" destOrd="0" presId="urn:microsoft.com/office/officeart/2005/8/layout/hProcess11"/>
    <dgm:cxn modelId="{4D2DEE99-7D75-42A7-BEFD-B6792A4CAC95}" type="presParOf" srcId="{316EA0DD-32BB-40F6-B08A-6B15D3B1F8F8}" destId="{420728E7-9294-4215-A7EC-6AE8EC57B718}" srcOrd="0" destOrd="0" presId="urn:microsoft.com/office/officeart/2005/8/layout/hProcess11"/>
    <dgm:cxn modelId="{85C151BA-81F0-4C8F-9550-F2069F5EAD9D}" type="presParOf" srcId="{316EA0DD-32BB-40F6-B08A-6B15D3B1F8F8}" destId="{4653C30A-2E2C-4275-80CD-A8D594C449FE}" srcOrd="1" destOrd="0" presId="urn:microsoft.com/office/officeart/2005/8/layout/hProcess11"/>
    <dgm:cxn modelId="{FAF6AC85-71F4-4326-BE49-E03AC01FB938}" type="presParOf" srcId="{316EA0DD-32BB-40F6-B08A-6B15D3B1F8F8}" destId="{0B0E063A-F8E8-40CB-BBD9-B966AC73162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0B4C93-1798-4862-8F79-C99122D699D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it-IT"/>
        </a:p>
      </dgm:t>
    </dgm:pt>
    <dgm:pt modelId="{9EA7F028-C43D-49B2-B0FE-4D23176A3235}">
      <dgm:prSet phldrT="[Testo]" custT="1"/>
      <dgm:spPr/>
      <dgm:t>
        <a:bodyPr/>
        <a:lstStyle/>
        <a:p>
          <a:r>
            <a:rPr lang="it-IT" sz="1800" b="1" dirty="0"/>
            <a:t>2023</a:t>
          </a:r>
        </a:p>
      </dgm:t>
    </dgm:pt>
    <dgm:pt modelId="{868E84DB-685C-431C-8CAA-7D1F260F9B3D}" type="parTrans" cxnId="{DB08F708-85B2-4DAE-8EC5-B1756FEAB728}">
      <dgm:prSet/>
      <dgm:spPr/>
      <dgm:t>
        <a:bodyPr/>
        <a:lstStyle/>
        <a:p>
          <a:endParaRPr lang="it-IT" sz="1400" b="1"/>
        </a:p>
      </dgm:t>
    </dgm:pt>
    <dgm:pt modelId="{563202BD-A756-4D58-ABA6-35A7CF33B861}" type="sibTrans" cxnId="{DB08F708-85B2-4DAE-8EC5-B1756FEAB728}">
      <dgm:prSet/>
      <dgm:spPr/>
      <dgm:t>
        <a:bodyPr/>
        <a:lstStyle/>
        <a:p>
          <a:endParaRPr lang="it-IT" sz="1400" b="1"/>
        </a:p>
      </dgm:t>
    </dgm:pt>
    <dgm:pt modelId="{56E30006-8D97-4BD9-9D2E-2677D6DA4CAA}">
      <dgm:prSet phldrT="[Testo]" custT="1"/>
      <dgm:spPr/>
      <dgm:t>
        <a:bodyPr/>
        <a:lstStyle/>
        <a:p>
          <a:r>
            <a:rPr lang="it-IT" sz="1800" b="1" dirty="0"/>
            <a:t>2024</a:t>
          </a:r>
        </a:p>
      </dgm:t>
    </dgm:pt>
    <dgm:pt modelId="{15C1EB8E-BCDB-406B-A84A-72AAD1F2A09F}" type="parTrans" cxnId="{B06BE50C-5F7E-4DFB-8455-5BC11E8CC0C4}">
      <dgm:prSet/>
      <dgm:spPr/>
      <dgm:t>
        <a:bodyPr/>
        <a:lstStyle/>
        <a:p>
          <a:endParaRPr lang="it-IT" sz="1400" b="1"/>
        </a:p>
      </dgm:t>
    </dgm:pt>
    <dgm:pt modelId="{69C3BE4E-7470-4C4E-9712-8FAF6D687C8D}" type="sibTrans" cxnId="{B06BE50C-5F7E-4DFB-8455-5BC11E8CC0C4}">
      <dgm:prSet/>
      <dgm:spPr/>
      <dgm:t>
        <a:bodyPr/>
        <a:lstStyle/>
        <a:p>
          <a:endParaRPr lang="it-IT" sz="1400" b="1"/>
        </a:p>
      </dgm:t>
    </dgm:pt>
    <dgm:pt modelId="{5CE2471A-C626-49C5-91EB-B85003FE2530}">
      <dgm:prSet phldrT="[Testo]" custT="1"/>
      <dgm:spPr/>
      <dgm:t>
        <a:bodyPr/>
        <a:lstStyle/>
        <a:p>
          <a:r>
            <a:rPr lang="it-IT" sz="1800" b="1" dirty="0"/>
            <a:t>2025</a:t>
          </a:r>
          <a:endParaRPr lang="it-IT" sz="2200" b="1" dirty="0"/>
        </a:p>
      </dgm:t>
    </dgm:pt>
    <dgm:pt modelId="{721A7E6A-CB91-4F00-8949-A4B3510A321D}" type="parTrans" cxnId="{8B0F1565-4BB0-4786-B631-6FA7210824D9}">
      <dgm:prSet/>
      <dgm:spPr/>
      <dgm:t>
        <a:bodyPr/>
        <a:lstStyle/>
        <a:p>
          <a:endParaRPr lang="it-IT"/>
        </a:p>
      </dgm:t>
    </dgm:pt>
    <dgm:pt modelId="{F9BABAF2-0237-471F-A67F-59F0932B02C4}" type="sibTrans" cxnId="{8B0F1565-4BB0-4786-B631-6FA7210824D9}">
      <dgm:prSet/>
      <dgm:spPr/>
      <dgm:t>
        <a:bodyPr/>
        <a:lstStyle/>
        <a:p>
          <a:endParaRPr lang="it-IT"/>
        </a:p>
      </dgm:t>
    </dgm:pt>
    <dgm:pt modelId="{4BFEC2C4-5B1F-455C-AF63-DFCCA4883777}">
      <dgm:prSet phldrT="[Testo]" custT="1"/>
      <dgm:spPr/>
      <dgm:t>
        <a:bodyPr/>
        <a:lstStyle/>
        <a:p>
          <a:r>
            <a:rPr lang="it-IT" sz="1800" b="1" dirty="0"/>
            <a:t>2026…</a:t>
          </a:r>
        </a:p>
      </dgm:t>
    </dgm:pt>
    <dgm:pt modelId="{231C3092-D99D-4D7A-9EEE-DC26079F18EB}" type="parTrans" cxnId="{F47FDD9F-2EB5-43F7-933F-14D7FE1D861B}">
      <dgm:prSet/>
      <dgm:spPr/>
      <dgm:t>
        <a:bodyPr/>
        <a:lstStyle/>
        <a:p>
          <a:endParaRPr lang="it-IT"/>
        </a:p>
      </dgm:t>
    </dgm:pt>
    <dgm:pt modelId="{B73F1871-232B-4330-9CEF-65C85B082EDF}" type="sibTrans" cxnId="{F47FDD9F-2EB5-43F7-933F-14D7FE1D861B}">
      <dgm:prSet/>
      <dgm:spPr/>
      <dgm:t>
        <a:bodyPr/>
        <a:lstStyle/>
        <a:p>
          <a:endParaRPr lang="it-IT"/>
        </a:p>
      </dgm:t>
    </dgm:pt>
    <dgm:pt modelId="{189460CC-B95B-418D-9DF3-08A08E4C5FC1}" type="pres">
      <dgm:prSet presAssocID="{B50B4C93-1798-4862-8F79-C99122D699D2}" presName="Name0" presStyleCnt="0">
        <dgm:presLayoutVars>
          <dgm:dir/>
          <dgm:resizeHandles val="exact"/>
        </dgm:presLayoutVars>
      </dgm:prSet>
      <dgm:spPr/>
    </dgm:pt>
    <dgm:pt modelId="{32FE6C66-5ACE-49AE-9DE0-6C5927B39372}" type="pres">
      <dgm:prSet presAssocID="{B50B4C93-1798-4862-8F79-C99122D699D2}" presName="arrow" presStyleLbl="bgShp" presStyleIdx="0" presStyleCnt="1" custScaleY="55323"/>
      <dgm:spPr/>
    </dgm:pt>
    <dgm:pt modelId="{72EF5897-C87B-4894-B7A3-D987A216F10D}" type="pres">
      <dgm:prSet presAssocID="{B50B4C93-1798-4862-8F79-C99122D699D2}" presName="points" presStyleCnt="0"/>
      <dgm:spPr/>
    </dgm:pt>
    <dgm:pt modelId="{8F1E18A6-504F-4CA8-A79A-A2468CF91D9F}" type="pres">
      <dgm:prSet presAssocID="{9EA7F028-C43D-49B2-B0FE-4D23176A3235}" presName="compositeA" presStyleCnt="0"/>
      <dgm:spPr/>
    </dgm:pt>
    <dgm:pt modelId="{231EC2D6-F088-4BF8-8A78-7E1DFCCED7DB}" type="pres">
      <dgm:prSet presAssocID="{9EA7F028-C43D-49B2-B0FE-4D23176A3235}" presName="textA" presStyleLbl="revTx" presStyleIdx="0" presStyleCnt="4">
        <dgm:presLayoutVars>
          <dgm:bulletEnabled val="1"/>
        </dgm:presLayoutVars>
      </dgm:prSet>
      <dgm:spPr/>
    </dgm:pt>
    <dgm:pt modelId="{826C52AC-0157-45D5-A09F-3B786862E9C8}" type="pres">
      <dgm:prSet presAssocID="{9EA7F028-C43D-49B2-B0FE-4D23176A3235}" presName="circleA" presStyleLbl="node1" presStyleIdx="0" presStyleCnt="4"/>
      <dgm:spPr/>
    </dgm:pt>
    <dgm:pt modelId="{DD736A49-41ED-4D6D-8D9F-C8E95E79838C}" type="pres">
      <dgm:prSet presAssocID="{9EA7F028-C43D-49B2-B0FE-4D23176A3235}" presName="spaceA" presStyleCnt="0"/>
      <dgm:spPr/>
    </dgm:pt>
    <dgm:pt modelId="{332D6CEA-909F-4762-9787-A24390F17835}" type="pres">
      <dgm:prSet presAssocID="{563202BD-A756-4D58-ABA6-35A7CF33B861}" presName="space" presStyleCnt="0"/>
      <dgm:spPr/>
    </dgm:pt>
    <dgm:pt modelId="{B404A921-23AE-47D7-8542-AE9A152A31FD}" type="pres">
      <dgm:prSet presAssocID="{56E30006-8D97-4BD9-9D2E-2677D6DA4CAA}" presName="compositeB" presStyleCnt="0"/>
      <dgm:spPr/>
    </dgm:pt>
    <dgm:pt modelId="{6140EDF4-918D-4CA5-9F53-D8465320F7DE}" type="pres">
      <dgm:prSet presAssocID="{56E30006-8D97-4BD9-9D2E-2677D6DA4CAA}" presName="textB" presStyleLbl="revTx" presStyleIdx="1" presStyleCnt="4" custLinFactNeighborX="-23995" custLinFactNeighborY="-2321">
        <dgm:presLayoutVars>
          <dgm:bulletEnabled val="1"/>
        </dgm:presLayoutVars>
      </dgm:prSet>
      <dgm:spPr/>
    </dgm:pt>
    <dgm:pt modelId="{CA876448-F2A0-4F9E-BBD1-E7825B06A854}" type="pres">
      <dgm:prSet presAssocID="{56E30006-8D97-4BD9-9D2E-2677D6DA4CAA}" presName="circleB" presStyleLbl="node1" presStyleIdx="1" presStyleCnt="4" custLinFactX="-146394" custLinFactNeighborX="-200000" custLinFactNeighborY="-4174"/>
      <dgm:spPr/>
    </dgm:pt>
    <dgm:pt modelId="{56B2462A-B4BB-47B1-BEEF-AC278C51ECE5}" type="pres">
      <dgm:prSet presAssocID="{56E30006-8D97-4BD9-9D2E-2677D6DA4CAA}" presName="spaceB" presStyleCnt="0"/>
      <dgm:spPr/>
    </dgm:pt>
    <dgm:pt modelId="{EF3E4972-5CC8-4A15-A272-C3A2C8F025E4}" type="pres">
      <dgm:prSet presAssocID="{69C3BE4E-7470-4C4E-9712-8FAF6D687C8D}" presName="space" presStyleCnt="0"/>
      <dgm:spPr/>
    </dgm:pt>
    <dgm:pt modelId="{5D84F71A-AB06-4A20-9D9B-00AEBD990645}" type="pres">
      <dgm:prSet presAssocID="{5CE2471A-C626-49C5-91EB-B85003FE2530}" presName="compositeA" presStyleCnt="0"/>
      <dgm:spPr/>
    </dgm:pt>
    <dgm:pt modelId="{4DD811C6-9586-4EF0-A6E0-C959D3B5E144}" type="pres">
      <dgm:prSet presAssocID="{5CE2471A-C626-49C5-91EB-B85003FE2530}" presName="textA" presStyleLbl="revTx" presStyleIdx="2" presStyleCnt="4" custLinFactNeighborX="-52" custLinFactNeighborY="-8302">
        <dgm:presLayoutVars>
          <dgm:bulletEnabled val="1"/>
        </dgm:presLayoutVars>
      </dgm:prSet>
      <dgm:spPr/>
    </dgm:pt>
    <dgm:pt modelId="{2B8D8182-5C28-4797-810C-2945DAFFECC9}" type="pres">
      <dgm:prSet presAssocID="{5CE2471A-C626-49C5-91EB-B85003FE2530}" presName="circleA" presStyleLbl="node1" presStyleIdx="2" presStyleCnt="4"/>
      <dgm:spPr/>
    </dgm:pt>
    <dgm:pt modelId="{0EA82F2D-C7C3-407C-8702-906F38E6833E}" type="pres">
      <dgm:prSet presAssocID="{5CE2471A-C626-49C5-91EB-B85003FE2530}" presName="spaceA" presStyleCnt="0"/>
      <dgm:spPr/>
    </dgm:pt>
    <dgm:pt modelId="{662357F8-D2DF-47A9-993A-E13A90C840A9}" type="pres">
      <dgm:prSet presAssocID="{F9BABAF2-0237-471F-A67F-59F0932B02C4}" presName="space" presStyleCnt="0"/>
      <dgm:spPr/>
    </dgm:pt>
    <dgm:pt modelId="{316EA0DD-32BB-40F6-B08A-6B15D3B1F8F8}" type="pres">
      <dgm:prSet presAssocID="{4BFEC2C4-5B1F-455C-AF63-DFCCA4883777}" presName="compositeB" presStyleCnt="0"/>
      <dgm:spPr/>
    </dgm:pt>
    <dgm:pt modelId="{420728E7-9294-4215-A7EC-6AE8EC57B718}" type="pres">
      <dgm:prSet presAssocID="{4BFEC2C4-5B1F-455C-AF63-DFCCA4883777}" presName="textB" presStyleLbl="revTx" presStyleIdx="3" presStyleCnt="4" custLinFactY="-43028" custLinFactNeighborX="86203" custLinFactNeighborY="-100000">
        <dgm:presLayoutVars>
          <dgm:bulletEnabled val="1"/>
        </dgm:presLayoutVars>
      </dgm:prSet>
      <dgm:spPr/>
    </dgm:pt>
    <dgm:pt modelId="{4653C30A-2E2C-4275-80CD-A8D594C449FE}" type="pres">
      <dgm:prSet presAssocID="{4BFEC2C4-5B1F-455C-AF63-DFCCA4883777}" presName="circleB" presStyleLbl="node1" presStyleIdx="3" presStyleCnt="4" custLinFactX="300000" custLinFactNeighborX="384626" custLinFactNeighborY="-28290"/>
      <dgm:spPr/>
    </dgm:pt>
    <dgm:pt modelId="{0B0E063A-F8E8-40CB-BBD9-B966AC73162C}" type="pres">
      <dgm:prSet presAssocID="{4BFEC2C4-5B1F-455C-AF63-DFCCA4883777}" presName="spaceB" presStyleCnt="0"/>
      <dgm:spPr/>
    </dgm:pt>
  </dgm:ptLst>
  <dgm:cxnLst>
    <dgm:cxn modelId="{DB08F708-85B2-4DAE-8EC5-B1756FEAB728}" srcId="{B50B4C93-1798-4862-8F79-C99122D699D2}" destId="{9EA7F028-C43D-49B2-B0FE-4D23176A3235}" srcOrd="0" destOrd="0" parTransId="{868E84DB-685C-431C-8CAA-7D1F260F9B3D}" sibTransId="{563202BD-A756-4D58-ABA6-35A7CF33B861}"/>
    <dgm:cxn modelId="{B06BE50C-5F7E-4DFB-8455-5BC11E8CC0C4}" srcId="{B50B4C93-1798-4862-8F79-C99122D699D2}" destId="{56E30006-8D97-4BD9-9D2E-2677D6DA4CAA}" srcOrd="1" destOrd="0" parTransId="{15C1EB8E-BCDB-406B-A84A-72AAD1F2A09F}" sibTransId="{69C3BE4E-7470-4C4E-9712-8FAF6D687C8D}"/>
    <dgm:cxn modelId="{41508C35-53C1-4836-BE03-97EDB1A2191A}" type="presOf" srcId="{9EA7F028-C43D-49B2-B0FE-4D23176A3235}" destId="{231EC2D6-F088-4BF8-8A78-7E1DFCCED7DB}" srcOrd="0" destOrd="0" presId="urn:microsoft.com/office/officeart/2005/8/layout/hProcess11"/>
    <dgm:cxn modelId="{8B0F1565-4BB0-4786-B631-6FA7210824D9}" srcId="{B50B4C93-1798-4862-8F79-C99122D699D2}" destId="{5CE2471A-C626-49C5-91EB-B85003FE2530}" srcOrd="2" destOrd="0" parTransId="{721A7E6A-CB91-4F00-8949-A4B3510A321D}" sibTransId="{F9BABAF2-0237-471F-A67F-59F0932B02C4}"/>
    <dgm:cxn modelId="{B6EC0651-EC4A-4C58-867B-982A2913A199}" type="presOf" srcId="{B50B4C93-1798-4862-8F79-C99122D699D2}" destId="{189460CC-B95B-418D-9DF3-08A08E4C5FC1}" srcOrd="0" destOrd="0" presId="urn:microsoft.com/office/officeart/2005/8/layout/hProcess11"/>
    <dgm:cxn modelId="{F47FDD9F-2EB5-43F7-933F-14D7FE1D861B}" srcId="{B50B4C93-1798-4862-8F79-C99122D699D2}" destId="{4BFEC2C4-5B1F-455C-AF63-DFCCA4883777}" srcOrd="3" destOrd="0" parTransId="{231C3092-D99D-4D7A-9EEE-DC26079F18EB}" sibTransId="{B73F1871-232B-4330-9CEF-65C85B082EDF}"/>
    <dgm:cxn modelId="{901E81A9-42FD-47E3-9673-C2E5F1C5BD68}" type="presOf" srcId="{4BFEC2C4-5B1F-455C-AF63-DFCCA4883777}" destId="{420728E7-9294-4215-A7EC-6AE8EC57B718}" srcOrd="0" destOrd="0" presId="urn:microsoft.com/office/officeart/2005/8/layout/hProcess11"/>
    <dgm:cxn modelId="{4CD8BDCB-13A9-47E0-B7CF-0A86EA0006D5}" type="presOf" srcId="{5CE2471A-C626-49C5-91EB-B85003FE2530}" destId="{4DD811C6-9586-4EF0-A6E0-C959D3B5E144}" srcOrd="0" destOrd="0" presId="urn:microsoft.com/office/officeart/2005/8/layout/hProcess11"/>
    <dgm:cxn modelId="{986666E6-9425-46E8-89EC-6CAF6C177A2F}" type="presOf" srcId="{56E30006-8D97-4BD9-9D2E-2677D6DA4CAA}" destId="{6140EDF4-918D-4CA5-9F53-D8465320F7DE}" srcOrd="0" destOrd="0" presId="urn:microsoft.com/office/officeart/2005/8/layout/hProcess11"/>
    <dgm:cxn modelId="{3F801E7D-269E-45EC-A015-60978D08000E}" type="presParOf" srcId="{189460CC-B95B-418D-9DF3-08A08E4C5FC1}" destId="{32FE6C66-5ACE-49AE-9DE0-6C5927B39372}" srcOrd="0" destOrd="0" presId="urn:microsoft.com/office/officeart/2005/8/layout/hProcess11"/>
    <dgm:cxn modelId="{873F69D4-A84E-4F8D-A90B-2865BC08AC15}" type="presParOf" srcId="{189460CC-B95B-418D-9DF3-08A08E4C5FC1}" destId="{72EF5897-C87B-4894-B7A3-D987A216F10D}" srcOrd="1" destOrd="0" presId="urn:microsoft.com/office/officeart/2005/8/layout/hProcess11"/>
    <dgm:cxn modelId="{39617CBC-D1E6-4670-BE93-7A9D6702394D}" type="presParOf" srcId="{72EF5897-C87B-4894-B7A3-D987A216F10D}" destId="{8F1E18A6-504F-4CA8-A79A-A2468CF91D9F}" srcOrd="0" destOrd="0" presId="urn:microsoft.com/office/officeart/2005/8/layout/hProcess11"/>
    <dgm:cxn modelId="{6B77C548-89EF-40C8-BEA7-946C662EEA29}" type="presParOf" srcId="{8F1E18A6-504F-4CA8-A79A-A2468CF91D9F}" destId="{231EC2D6-F088-4BF8-8A78-7E1DFCCED7DB}" srcOrd="0" destOrd="0" presId="urn:microsoft.com/office/officeart/2005/8/layout/hProcess11"/>
    <dgm:cxn modelId="{899788AB-BB04-4EDA-B109-A6F6F91CDEC8}" type="presParOf" srcId="{8F1E18A6-504F-4CA8-A79A-A2468CF91D9F}" destId="{826C52AC-0157-45D5-A09F-3B786862E9C8}" srcOrd="1" destOrd="0" presId="urn:microsoft.com/office/officeart/2005/8/layout/hProcess11"/>
    <dgm:cxn modelId="{6A277ECE-8F0F-4940-96CF-277464A4BC57}" type="presParOf" srcId="{8F1E18A6-504F-4CA8-A79A-A2468CF91D9F}" destId="{DD736A49-41ED-4D6D-8D9F-C8E95E79838C}" srcOrd="2" destOrd="0" presId="urn:microsoft.com/office/officeart/2005/8/layout/hProcess11"/>
    <dgm:cxn modelId="{8B366262-1F40-476D-8C5A-4BDCF7526D11}" type="presParOf" srcId="{72EF5897-C87B-4894-B7A3-D987A216F10D}" destId="{332D6CEA-909F-4762-9787-A24390F17835}" srcOrd="1" destOrd="0" presId="urn:microsoft.com/office/officeart/2005/8/layout/hProcess11"/>
    <dgm:cxn modelId="{71413B48-1230-4BBD-9E0B-6858F1F7396D}" type="presParOf" srcId="{72EF5897-C87B-4894-B7A3-D987A216F10D}" destId="{B404A921-23AE-47D7-8542-AE9A152A31FD}" srcOrd="2" destOrd="0" presId="urn:microsoft.com/office/officeart/2005/8/layout/hProcess11"/>
    <dgm:cxn modelId="{C33EAAE2-97AA-4C16-B949-07C04B177CD5}" type="presParOf" srcId="{B404A921-23AE-47D7-8542-AE9A152A31FD}" destId="{6140EDF4-918D-4CA5-9F53-D8465320F7DE}" srcOrd="0" destOrd="0" presId="urn:microsoft.com/office/officeart/2005/8/layout/hProcess11"/>
    <dgm:cxn modelId="{F201354E-2EE0-43F2-B4A0-391E4C6B6CE1}" type="presParOf" srcId="{B404A921-23AE-47D7-8542-AE9A152A31FD}" destId="{CA876448-F2A0-4F9E-BBD1-E7825B06A854}" srcOrd="1" destOrd="0" presId="urn:microsoft.com/office/officeart/2005/8/layout/hProcess11"/>
    <dgm:cxn modelId="{EF3DBAC6-D506-4377-A009-6E4CAD20ABBE}" type="presParOf" srcId="{B404A921-23AE-47D7-8542-AE9A152A31FD}" destId="{56B2462A-B4BB-47B1-BEEF-AC278C51ECE5}" srcOrd="2" destOrd="0" presId="urn:microsoft.com/office/officeart/2005/8/layout/hProcess11"/>
    <dgm:cxn modelId="{75AF26D6-306C-4535-AEBB-7E978EEF036D}" type="presParOf" srcId="{72EF5897-C87B-4894-B7A3-D987A216F10D}" destId="{EF3E4972-5CC8-4A15-A272-C3A2C8F025E4}" srcOrd="3" destOrd="0" presId="urn:microsoft.com/office/officeart/2005/8/layout/hProcess11"/>
    <dgm:cxn modelId="{5A99E638-EA92-4392-939F-547E51410206}" type="presParOf" srcId="{72EF5897-C87B-4894-B7A3-D987A216F10D}" destId="{5D84F71A-AB06-4A20-9D9B-00AEBD990645}" srcOrd="4" destOrd="0" presId="urn:microsoft.com/office/officeart/2005/8/layout/hProcess11"/>
    <dgm:cxn modelId="{307E1F4C-137F-4905-ABB6-8B4A5C437312}" type="presParOf" srcId="{5D84F71A-AB06-4A20-9D9B-00AEBD990645}" destId="{4DD811C6-9586-4EF0-A6E0-C959D3B5E144}" srcOrd="0" destOrd="0" presId="urn:microsoft.com/office/officeart/2005/8/layout/hProcess11"/>
    <dgm:cxn modelId="{F00AA4FA-B850-4784-8C48-912BFEEE2EFE}" type="presParOf" srcId="{5D84F71A-AB06-4A20-9D9B-00AEBD990645}" destId="{2B8D8182-5C28-4797-810C-2945DAFFECC9}" srcOrd="1" destOrd="0" presId="urn:microsoft.com/office/officeart/2005/8/layout/hProcess11"/>
    <dgm:cxn modelId="{F3FCAFBD-1F8E-4CF9-9C39-A9F04FF6FC5A}" type="presParOf" srcId="{5D84F71A-AB06-4A20-9D9B-00AEBD990645}" destId="{0EA82F2D-C7C3-407C-8702-906F38E6833E}" srcOrd="2" destOrd="0" presId="urn:microsoft.com/office/officeart/2005/8/layout/hProcess11"/>
    <dgm:cxn modelId="{805AF94B-8091-40C8-8310-53227EB1B1FC}" type="presParOf" srcId="{72EF5897-C87B-4894-B7A3-D987A216F10D}" destId="{662357F8-D2DF-47A9-993A-E13A90C840A9}" srcOrd="5" destOrd="0" presId="urn:microsoft.com/office/officeart/2005/8/layout/hProcess11"/>
    <dgm:cxn modelId="{BD6D53F7-8DDA-4B9A-A957-4A894DF3B2A1}" type="presParOf" srcId="{72EF5897-C87B-4894-B7A3-D987A216F10D}" destId="{316EA0DD-32BB-40F6-B08A-6B15D3B1F8F8}" srcOrd="6" destOrd="0" presId="urn:microsoft.com/office/officeart/2005/8/layout/hProcess11"/>
    <dgm:cxn modelId="{4D2DEE99-7D75-42A7-BEFD-B6792A4CAC95}" type="presParOf" srcId="{316EA0DD-32BB-40F6-B08A-6B15D3B1F8F8}" destId="{420728E7-9294-4215-A7EC-6AE8EC57B718}" srcOrd="0" destOrd="0" presId="urn:microsoft.com/office/officeart/2005/8/layout/hProcess11"/>
    <dgm:cxn modelId="{85C151BA-81F0-4C8F-9550-F2069F5EAD9D}" type="presParOf" srcId="{316EA0DD-32BB-40F6-B08A-6B15D3B1F8F8}" destId="{4653C30A-2E2C-4275-80CD-A8D594C449FE}" srcOrd="1" destOrd="0" presId="urn:microsoft.com/office/officeart/2005/8/layout/hProcess11"/>
    <dgm:cxn modelId="{FAF6AC85-71F4-4326-BE49-E03AC01FB938}" type="presParOf" srcId="{316EA0DD-32BB-40F6-B08A-6B15D3B1F8F8}" destId="{0B0E063A-F8E8-40CB-BBD9-B966AC73162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E6C66-5ACE-49AE-9DE0-6C5927B39372}">
      <dsp:nvSpPr>
        <dsp:cNvPr id="0" name=""/>
        <dsp:cNvSpPr/>
      </dsp:nvSpPr>
      <dsp:spPr>
        <a:xfrm>
          <a:off x="0" y="629233"/>
          <a:ext cx="11782568" cy="35762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EC2D6-F088-4BF8-8A78-7E1DFCCED7DB}">
      <dsp:nvSpPr>
        <dsp:cNvPr id="0" name=""/>
        <dsp:cNvSpPr/>
      </dsp:nvSpPr>
      <dsp:spPr>
        <a:xfrm>
          <a:off x="5307" y="0"/>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it-IT" sz="1800" b="1" kern="1200" dirty="0"/>
            <a:t>2018</a:t>
          </a:r>
        </a:p>
      </dsp:txBody>
      <dsp:txXfrm>
        <a:off x="5307" y="0"/>
        <a:ext cx="2552697" cy="646438"/>
      </dsp:txXfrm>
    </dsp:sp>
    <dsp:sp modelId="{826C52AC-0157-45D5-A09F-3B786862E9C8}">
      <dsp:nvSpPr>
        <dsp:cNvPr id="0" name=""/>
        <dsp:cNvSpPr/>
      </dsp:nvSpPr>
      <dsp:spPr>
        <a:xfrm>
          <a:off x="1200851" y="727243"/>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0EDF4-918D-4CA5-9F53-D8465320F7DE}">
      <dsp:nvSpPr>
        <dsp:cNvPr id="0" name=""/>
        <dsp:cNvSpPr/>
      </dsp:nvSpPr>
      <dsp:spPr>
        <a:xfrm>
          <a:off x="1837302" y="931815"/>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it-IT" sz="1800" b="1" kern="1200" dirty="0"/>
            <a:t>2019</a:t>
          </a:r>
        </a:p>
      </dsp:txBody>
      <dsp:txXfrm>
        <a:off x="1837302" y="931815"/>
        <a:ext cx="2552697" cy="646438"/>
      </dsp:txXfrm>
    </dsp:sp>
    <dsp:sp modelId="{CA876448-F2A0-4F9E-BBD1-E7825B06A854}">
      <dsp:nvSpPr>
        <dsp:cNvPr id="0" name=""/>
        <dsp:cNvSpPr/>
      </dsp:nvSpPr>
      <dsp:spPr>
        <a:xfrm>
          <a:off x="3321378" y="720498"/>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811C6-9586-4EF0-A6E0-C959D3B5E144}">
      <dsp:nvSpPr>
        <dsp:cNvPr id="0" name=""/>
        <dsp:cNvSpPr/>
      </dsp:nvSpPr>
      <dsp:spPr>
        <a:xfrm>
          <a:off x="4727415" y="953258"/>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it-IT" sz="1800" b="1" kern="1200" dirty="0"/>
            <a:t>2020</a:t>
          </a:r>
          <a:endParaRPr lang="it-IT" sz="2200" b="1" kern="1200" dirty="0"/>
        </a:p>
      </dsp:txBody>
      <dsp:txXfrm>
        <a:off x="4727415" y="953258"/>
        <a:ext cx="2552697" cy="646438"/>
      </dsp:txXfrm>
    </dsp:sp>
    <dsp:sp modelId="{2B8D8182-5C28-4797-810C-2945DAFFECC9}">
      <dsp:nvSpPr>
        <dsp:cNvPr id="0" name=""/>
        <dsp:cNvSpPr/>
      </dsp:nvSpPr>
      <dsp:spPr>
        <a:xfrm>
          <a:off x="5958013" y="721664"/>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728E7-9294-4215-A7EC-6AE8EC57B718}">
      <dsp:nvSpPr>
        <dsp:cNvPr id="0" name=""/>
        <dsp:cNvSpPr/>
      </dsp:nvSpPr>
      <dsp:spPr>
        <a:xfrm>
          <a:off x="8035380" y="0"/>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it-IT" sz="1800" b="1" kern="1200" dirty="0"/>
            <a:t>2021</a:t>
          </a:r>
        </a:p>
      </dsp:txBody>
      <dsp:txXfrm>
        <a:off x="8035380" y="0"/>
        <a:ext cx="2552697" cy="646438"/>
      </dsp:txXfrm>
    </dsp:sp>
    <dsp:sp modelId="{4653C30A-2E2C-4275-80CD-A8D594C449FE}">
      <dsp:nvSpPr>
        <dsp:cNvPr id="0" name=""/>
        <dsp:cNvSpPr/>
      </dsp:nvSpPr>
      <dsp:spPr>
        <a:xfrm>
          <a:off x="9241850" y="727243"/>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E6C66-5ACE-49AE-9DE0-6C5927B39372}">
      <dsp:nvSpPr>
        <dsp:cNvPr id="0" name=""/>
        <dsp:cNvSpPr/>
      </dsp:nvSpPr>
      <dsp:spPr>
        <a:xfrm>
          <a:off x="0" y="629233"/>
          <a:ext cx="11782568" cy="35762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EC2D6-F088-4BF8-8A78-7E1DFCCED7DB}">
      <dsp:nvSpPr>
        <dsp:cNvPr id="0" name=""/>
        <dsp:cNvSpPr/>
      </dsp:nvSpPr>
      <dsp:spPr>
        <a:xfrm>
          <a:off x="5307" y="0"/>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it-IT" sz="1800" b="1" kern="1200" dirty="0"/>
            <a:t>2023</a:t>
          </a:r>
        </a:p>
      </dsp:txBody>
      <dsp:txXfrm>
        <a:off x="5307" y="0"/>
        <a:ext cx="2552697" cy="646438"/>
      </dsp:txXfrm>
    </dsp:sp>
    <dsp:sp modelId="{826C52AC-0157-45D5-A09F-3B786862E9C8}">
      <dsp:nvSpPr>
        <dsp:cNvPr id="0" name=""/>
        <dsp:cNvSpPr/>
      </dsp:nvSpPr>
      <dsp:spPr>
        <a:xfrm>
          <a:off x="1200851" y="727243"/>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0EDF4-918D-4CA5-9F53-D8465320F7DE}">
      <dsp:nvSpPr>
        <dsp:cNvPr id="0" name=""/>
        <dsp:cNvSpPr/>
      </dsp:nvSpPr>
      <dsp:spPr>
        <a:xfrm>
          <a:off x="2073120" y="954654"/>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it-IT" sz="1800" b="1" kern="1200" dirty="0"/>
            <a:t>2024</a:t>
          </a:r>
        </a:p>
      </dsp:txBody>
      <dsp:txXfrm>
        <a:off x="2073120" y="954654"/>
        <a:ext cx="2552697" cy="646438"/>
      </dsp:txXfrm>
    </dsp:sp>
    <dsp:sp modelId="{CA876448-F2A0-4F9E-BBD1-E7825B06A854}">
      <dsp:nvSpPr>
        <dsp:cNvPr id="0" name=""/>
        <dsp:cNvSpPr/>
      </dsp:nvSpPr>
      <dsp:spPr>
        <a:xfrm>
          <a:off x="3321378" y="720498"/>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811C6-9586-4EF0-A6E0-C959D3B5E144}">
      <dsp:nvSpPr>
        <dsp:cNvPr id="0" name=""/>
        <dsp:cNvSpPr/>
      </dsp:nvSpPr>
      <dsp:spPr>
        <a:xfrm>
          <a:off x="5364645" y="0"/>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it-IT" sz="1800" b="1" kern="1200" dirty="0"/>
            <a:t>2025</a:t>
          </a:r>
          <a:endParaRPr lang="it-IT" sz="2200" b="1" kern="1200" dirty="0"/>
        </a:p>
      </dsp:txBody>
      <dsp:txXfrm>
        <a:off x="5364645" y="0"/>
        <a:ext cx="2552697" cy="646438"/>
      </dsp:txXfrm>
    </dsp:sp>
    <dsp:sp modelId="{2B8D8182-5C28-4797-810C-2945DAFFECC9}">
      <dsp:nvSpPr>
        <dsp:cNvPr id="0" name=""/>
        <dsp:cNvSpPr/>
      </dsp:nvSpPr>
      <dsp:spPr>
        <a:xfrm>
          <a:off x="6561517" y="727243"/>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728E7-9294-4215-A7EC-6AE8EC57B718}">
      <dsp:nvSpPr>
        <dsp:cNvPr id="0" name=""/>
        <dsp:cNvSpPr/>
      </dsp:nvSpPr>
      <dsp:spPr>
        <a:xfrm>
          <a:off x="9229870" y="45069"/>
          <a:ext cx="2552697" cy="6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it-IT" sz="1800" b="1" kern="1200" dirty="0"/>
            <a:t>2026…</a:t>
          </a:r>
        </a:p>
      </dsp:txBody>
      <dsp:txXfrm>
        <a:off x="9229870" y="45069"/>
        <a:ext cx="2552697" cy="646438"/>
      </dsp:txXfrm>
    </dsp:sp>
    <dsp:sp modelId="{4653C30A-2E2C-4275-80CD-A8D594C449FE}">
      <dsp:nvSpPr>
        <dsp:cNvPr id="0" name=""/>
        <dsp:cNvSpPr/>
      </dsp:nvSpPr>
      <dsp:spPr>
        <a:xfrm>
          <a:off x="10348272" y="681524"/>
          <a:ext cx="161609" cy="1616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8T18:46:08.629"/>
    </inkml:context>
    <inkml:brush xml:id="br0">
      <inkml:brushProperty name="width" value="0.05292" units="cm"/>
      <inkml:brushProperty name="height" value="0.05292" units="cm"/>
    </inkml:brush>
  </inkml:definitions>
  <inkml:trace contextRef="#ctx0" brushRef="#br0">3377 46 24575,'-339'0'0,"312"-2"0,-49-8 0,-16 0 0,12 10 0,40 0 0,-77-9 0,33 0 0,2 4 0,-110 5 0,76 2 0,-1814-2 0,2684 0 0,-510 12 0,-137-4 0,227 14 0,-203-13 0,215 6 0,198-16 0,-538 1 0,4 0 0,2 0 0,-2 1 0,0-1 0,1 2 0,17 3 0,-28-5 0,0 0 0,1 0 0,-1 0 0,0 0 0,0 0 0,1 0 0,-1 0 0,0 0 0,0 0 0,0 1 0,0-1 0,0 0 0,1 0 0,-1 0 0,0 2 0,0-2 0,1 0 0,-1 0 0,0 0 0,0 0 0,0 0 0,1 0 0,-1 1 0,0-1 0,0 0 0,0 1 0,0-1 0,0 0 0,0 1 0,0-1 0,0 0 0,0 0 0,0 1 0,0-1 0,0 0 0,0 0 0,0 0 0,0 0 0,0 1 0,0-1 0,0 0 0,0 1 0,0-1 0,0 0 0,-1 0 0,1 1 0,0-1 0,0 0 0,0 0 0,0 0 0,-1 0 0,1 0 0,0 0 0,0 1 0,-1-1 0,1 0 0,0 0 0,0 0 0,0 0 0,0 1 0,0-1 0,-1 0 0,-18 11 0,17-10 0,-26 10 0,-45 14 0,60-22 0,-7 2 0,1 0 0,-1-2 0,0 0 0,-23 0 0,-84-5 0,49 1 0,-1310 0 0,718 2 0,681-3 0,2 1 0,-2-2 0,1 0 0,-2 0 0,18-5 0,4-3 0,-2 1 0,169-42 0,-103 36 0,183-7 0,101 21 0,-171 5 0,397-3 0,403 0 0,-955 3 0,-50-2 0,0 0 0,0 0 0,0 0 0,0 0 0,1 0 0,-1 0 0,0 2 0,-1-1 0,8 3 0,-11-4 0,0-1 0,0 0 0,1 1 0,-1-1 0,0 0 0,1 1 0,-1-1 0,0 0 0,0 1 0,1-1 0,-1 0 0,0 0 0,0 0 0,0 1 0,0-1 0,1 2 0,-1-2 0,0 0 0,0 0 0,0 0 0,0 1 0,0-1 0,0 1 0,0-1 0,0 1 0,-1-1 0,1 1 0,0-1 0,0 0 0,0 0 0,0 0 0,-1 1 0,-11 11 0,-19 2 0,3-10 0,24-4 0,0 0 0,1 0 0,-2 1 0,2 0 0,-1 0 0,0 0 0,-1 0 0,2 1 0,0 0 0,-6 2 0,9-3 0,0-1 0,0 0 0,0 0 0,0 0 0,0 0 0,-1 0 0,1 0 0,0 0 0,0 0 0,0 0 0,0 0 0,0 0 0,0 0 0,0 0 0,0 0 0,0 0 0,0 0 0,0 0 0,0 0 0,0 0 0,0 0 0,0 0 0,0 0 0,0 0 0,0 0 0,0 0 0,0 1 0,0-1 0,0 0 0,0 0 0,0 0 0,0 0 0,0 0 0,0 0 0,0 0 0,0 0 0,1 0 0,-1 0 0,0 0 0,0 0 0,0 1 0,0-1 0,0 0 0,0 0 0,0 0 0,0 0 0,0 0 0,0 0 0,0 0 0,0 0 0,0 0 0,1 0 0,-1 0 0,0 0 0,0 0 0,0 0 0,0 0 0,0 0 0,0 0 0,0 0 0,0 0 0,0 0 0,0 0 0,0 0 0,0 0 0,0 0 0,11 1 0,11-3 0,146-11 0,-179 15 0,0-1 0,0 2 0,0 0 0,-12 4 0,-10 3 0,1-3 0,1-1 0,-63 2 0,-65-8 0,58-4 0,-891 5 0,571-36-4948,204 10 3112,177 22 1970,-389-22 6516,-266 27-6650,667-6 0,28 4 0,0 0 0,0 0 0,-1 0 0,1 0 0,0 0 0,0 0 0,0 0 0,0 0 0,0 0 0,0 0 0,0 0 0,0 0 0,0-1 0,0 1 0,0 0 0,0 0 0,-1 0 0,1 0 0,0 0 0,0 0 0,0 0 0,0 0 0,0 0 0,0 0 0,0 0 0,0 0 0,0 0 0,-1 0 0,1-1 0,0 1 0,0 0 0,0 0 0,0 0 0,0 0 0,0-1 0,0 1 0,0 0 0,0 0 0,0 0 0,0 0 0,0 0 0,0-1 0,1 1 0,11-6 0,14 2 0,-2 0 0,2 1 0,0 2 0,46 4 0,-20-2 0,1928 0 187,-1027-2-1739,-933 1-5274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C0C20-0308-488E-B5BA-03D0DF29EF49}" type="datetimeFigureOut">
              <a:rPr lang="it-IT" smtClean="0"/>
              <a:t>11/05/2026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2600F-1637-468F-AE00-49C5AEEF62EF}" type="slidenum">
              <a:rPr lang="it-IT" smtClean="0"/>
              <a:t>‹N›</a:t>
            </a:fld>
            <a:endParaRPr lang="it-IT"/>
          </a:p>
        </p:txBody>
      </p:sp>
    </p:spTree>
    <p:extLst>
      <p:ext uri="{BB962C8B-B14F-4D97-AF65-F5344CB8AC3E}">
        <p14:creationId xmlns:p14="http://schemas.microsoft.com/office/powerpoint/2010/main" val="85374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tsunami of the antibiotic resistance and the difficult to treat infections, what we probably need</a:t>
            </a:r>
            <a:endParaRPr lang="it-IT" dirty="0"/>
          </a:p>
        </p:txBody>
      </p:sp>
      <p:sp>
        <p:nvSpPr>
          <p:cNvPr id="4" name="Slide Number Placeholder 3"/>
          <p:cNvSpPr>
            <a:spLocks noGrp="1"/>
          </p:cNvSpPr>
          <p:nvPr>
            <p:ph type="sldNum" sz="quarter" idx="5"/>
          </p:nvPr>
        </p:nvSpPr>
        <p:spPr/>
        <p:txBody>
          <a:bodyPr/>
          <a:lstStyle/>
          <a:p>
            <a:fld id="{B3C2600F-1637-468F-AE00-49C5AEEF62EF}" type="slidenum">
              <a:rPr lang="it-IT" smtClean="0"/>
              <a:t>2</a:t>
            </a:fld>
            <a:endParaRPr lang="it-IT"/>
          </a:p>
        </p:txBody>
      </p:sp>
    </p:spTree>
    <p:extLst>
      <p:ext uri="{BB962C8B-B14F-4D97-AF65-F5344CB8AC3E}">
        <p14:creationId xmlns:p14="http://schemas.microsoft.com/office/powerpoint/2010/main" val="84677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dirty="0"/>
              <a:t> </a:t>
            </a:r>
            <a:r>
              <a:rPr lang="it-IT" dirty="0" err="1"/>
              <a:t>have</a:t>
            </a:r>
            <a:r>
              <a:rPr lang="it-IT" dirty="0"/>
              <a:t> to </a:t>
            </a:r>
            <a:r>
              <a:rPr lang="it-IT" dirty="0" err="1"/>
              <a:t>distinguish</a:t>
            </a:r>
            <a:endParaRPr lang="it-IT" dirty="0"/>
          </a:p>
        </p:txBody>
      </p:sp>
    </p:spTree>
    <p:extLst>
      <p:ext uri="{BB962C8B-B14F-4D97-AF65-F5344CB8AC3E}">
        <p14:creationId xmlns:p14="http://schemas.microsoft.com/office/powerpoint/2010/main" val="29535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C2600F-1637-468F-AE00-49C5AEEF62EF}" type="slidenum">
              <a:rPr lang="it-IT" smtClean="0"/>
              <a:t>17</a:t>
            </a:fld>
            <a:endParaRPr lang="it-IT"/>
          </a:p>
        </p:txBody>
      </p:sp>
    </p:spTree>
    <p:extLst>
      <p:ext uri="{BB962C8B-B14F-4D97-AF65-F5344CB8AC3E}">
        <p14:creationId xmlns:p14="http://schemas.microsoft.com/office/powerpoint/2010/main" val="352535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FF1B6-D135-6E17-0546-793EBB129FD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39609D0-5662-0445-BD22-A046AD81628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7641508-EF45-3824-3F8A-AF75DDCB245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FDFD3B6-4320-18BA-EDBE-70593A6D2038}"/>
              </a:ext>
            </a:extLst>
          </p:cNvPr>
          <p:cNvSpPr>
            <a:spLocks noGrp="1"/>
          </p:cNvSpPr>
          <p:nvPr>
            <p:ph type="sldNum" sz="quarter" idx="5"/>
          </p:nvPr>
        </p:nvSpPr>
        <p:spPr/>
        <p:txBody>
          <a:bodyPr/>
          <a:lstStyle/>
          <a:p>
            <a:fld id="{B3C2600F-1637-468F-AE00-49C5AEEF62EF}" type="slidenum">
              <a:rPr lang="it-IT" smtClean="0"/>
              <a:t>23</a:t>
            </a:fld>
            <a:endParaRPr lang="it-IT"/>
          </a:p>
        </p:txBody>
      </p:sp>
    </p:spTree>
    <p:extLst>
      <p:ext uri="{BB962C8B-B14F-4D97-AF65-F5344CB8AC3E}">
        <p14:creationId xmlns:p14="http://schemas.microsoft.com/office/powerpoint/2010/main" val="407479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7" name="Segnaposto contenuto 1">
            <a:extLst>
              <a:ext uri="{FF2B5EF4-FFF2-40B4-BE49-F238E27FC236}">
                <a16:creationId xmlns:a16="http://schemas.microsoft.com/office/drawing/2014/main" id="{EF619418-1342-8973-7C9F-4004388169C8}"/>
              </a:ext>
            </a:extLst>
          </p:cNvPr>
          <p:cNvSpPr txBox="1">
            <a:spLocks/>
          </p:cNvSpPr>
          <p:nvPr userDrawn="1"/>
        </p:nvSpPr>
        <p:spPr>
          <a:xfrm>
            <a:off x="7649359" y="3174597"/>
            <a:ext cx="4098229" cy="257622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b="0" i="0" kern="1200">
                <a:solidFill>
                  <a:srgbClr val="004682"/>
                </a:solidFill>
                <a:latin typeface="Arial Standard" charset="0"/>
                <a:ea typeface="+mn-ea"/>
                <a:cs typeface="+mn-cs"/>
              </a:defRPr>
            </a:lvl1pPr>
            <a:lvl2pPr marL="685800" indent="-228600" algn="l" defTabSz="914400" rtl="0" eaLnBrk="1" latinLnBrk="0" hangingPunct="1">
              <a:lnSpc>
                <a:spcPct val="90000"/>
              </a:lnSpc>
              <a:spcBef>
                <a:spcPts val="500"/>
              </a:spcBef>
              <a:buFont typeface="Arial"/>
              <a:buChar char="•"/>
              <a:defRPr sz="2000" b="0" i="0" kern="1200">
                <a:solidFill>
                  <a:srgbClr val="004682"/>
                </a:solidFill>
                <a:latin typeface="Arial Standard" charset="0"/>
                <a:ea typeface="+mn-ea"/>
                <a:cs typeface="+mn-cs"/>
              </a:defRPr>
            </a:lvl2pPr>
            <a:lvl3pPr marL="1143000" indent="-228600" algn="l" defTabSz="914400" rtl="0" eaLnBrk="1" latinLnBrk="0" hangingPunct="1">
              <a:lnSpc>
                <a:spcPct val="90000"/>
              </a:lnSpc>
              <a:spcBef>
                <a:spcPts val="500"/>
              </a:spcBef>
              <a:buFont typeface="Arial"/>
              <a:buChar char="•"/>
              <a:defRPr sz="1800" b="0" i="0" kern="1200">
                <a:solidFill>
                  <a:srgbClr val="004682"/>
                </a:solidFill>
                <a:latin typeface="Arial Standard"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004682"/>
                </a:solidFill>
                <a:latin typeface="Arial Standard" charset="0"/>
                <a:ea typeface="+mn-ea"/>
                <a:cs typeface="+mn-cs"/>
              </a:defRPr>
            </a:lvl4pPr>
            <a:lvl5pPr marL="2057400" indent="-228600" algn="l" defTabSz="914400" rtl="0" eaLnBrk="1" latinLnBrk="0" hangingPunct="1">
              <a:lnSpc>
                <a:spcPct val="90000"/>
              </a:lnSpc>
              <a:spcBef>
                <a:spcPts val="500"/>
              </a:spcBef>
              <a:buFont typeface="Arial"/>
              <a:buChar char="•"/>
              <a:defRPr sz="1600" b="0" i="0" kern="1200">
                <a:solidFill>
                  <a:srgbClr val="004682"/>
                </a:solidFill>
                <a:latin typeface="Arial Stand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Font typeface="Arial"/>
              <a:buNone/>
            </a:pPr>
            <a:r>
              <a:rPr lang="it-IT" sz="4000" spc="600" dirty="0">
                <a:solidFill>
                  <a:schemeClr val="bg1"/>
                </a:solidFill>
              </a:rPr>
              <a:t>Napoli</a:t>
            </a:r>
          </a:p>
          <a:p>
            <a:pPr marL="0" indent="0" algn="ctr">
              <a:lnSpc>
                <a:spcPct val="110000"/>
              </a:lnSpc>
              <a:spcBef>
                <a:spcPts val="0"/>
              </a:spcBef>
              <a:buFont typeface="Arial"/>
              <a:buNone/>
            </a:pPr>
            <a:r>
              <a:rPr lang="it-IT" spc="300" dirty="0">
                <a:solidFill>
                  <a:schemeClr val="bg1"/>
                </a:solidFill>
              </a:rPr>
              <a:t>02 Dicembre  </a:t>
            </a:r>
            <a:br>
              <a:rPr lang="it-IT" spc="300" dirty="0">
                <a:solidFill>
                  <a:schemeClr val="bg1"/>
                </a:solidFill>
              </a:rPr>
            </a:br>
            <a:r>
              <a:rPr lang="it-IT" spc="300" dirty="0">
                <a:solidFill>
                  <a:schemeClr val="bg1"/>
                </a:solidFill>
              </a:rPr>
              <a:t>05 Dicembre </a:t>
            </a:r>
          </a:p>
          <a:p>
            <a:pPr marL="0" indent="0" algn="ctr">
              <a:lnSpc>
                <a:spcPct val="110000"/>
              </a:lnSpc>
              <a:spcBef>
                <a:spcPts val="0"/>
              </a:spcBef>
              <a:buFont typeface="Arial"/>
              <a:buNone/>
            </a:pPr>
            <a:r>
              <a:rPr lang="it-IT" sz="6000" b="1" spc="600" dirty="0">
                <a:solidFill>
                  <a:schemeClr val="bg1"/>
                </a:solidFill>
              </a:rPr>
              <a:t>2024</a:t>
            </a:r>
            <a:endParaRPr lang="it-IT" sz="8000" spc="600" dirty="0">
              <a:solidFill>
                <a:schemeClr val="bg1"/>
              </a:solidFill>
            </a:endParaRPr>
          </a:p>
        </p:txBody>
      </p:sp>
      <p:cxnSp>
        <p:nvCxnSpPr>
          <p:cNvPr id="8" name="Connettore diritto 7">
            <a:extLst>
              <a:ext uri="{FF2B5EF4-FFF2-40B4-BE49-F238E27FC236}">
                <a16:creationId xmlns:a16="http://schemas.microsoft.com/office/drawing/2014/main" id="{E25CD4B0-7B30-F507-4B5E-5B08D1BA0AD0}"/>
              </a:ext>
            </a:extLst>
          </p:cNvPr>
          <p:cNvCxnSpPr>
            <a:cxnSpLocks/>
          </p:cNvCxnSpPr>
          <p:nvPr userDrawn="1"/>
        </p:nvCxnSpPr>
        <p:spPr>
          <a:xfrm>
            <a:off x="7739716" y="5656823"/>
            <a:ext cx="4006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46F93204-2BD5-5819-FAE5-8491AC012359}"/>
              </a:ext>
            </a:extLst>
          </p:cNvPr>
          <p:cNvCxnSpPr>
            <a:cxnSpLocks/>
          </p:cNvCxnSpPr>
          <p:nvPr userDrawn="1"/>
        </p:nvCxnSpPr>
        <p:spPr>
          <a:xfrm>
            <a:off x="7641908" y="3077374"/>
            <a:ext cx="4113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54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6D789-846B-63F8-0227-DCDBA94800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D65DC3-4378-C644-F2A3-D8B562BE4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7AB5781-C589-8682-59B8-F8867A396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3742199-E435-65B1-95AA-70FB877428CD}"/>
              </a:ext>
            </a:extLst>
          </p:cNvPr>
          <p:cNvSpPr>
            <a:spLocks noGrp="1"/>
          </p:cNvSpPr>
          <p:nvPr>
            <p:ph type="dt" sz="half" idx="10"/>
          </p:nvPr>
        </p:nvSpPr>
        <p:spPr/>
        <p:txBody>
          <a:bodyPr/>
          <a:lstStyle/>
          <a:p>
            <a:fld id="{88515E6C-5B80-471E-9A50-1FBA93516CEF}" type="datetimeFigureOut">
              <a:rPr lang="it-IT" smtClean="0"/>
              <a:t>11/05/2026</a:t>
            </a:fld>
            <a:endParaRPr lang="it-IT"/>
          </a:p>
        </p:txBody>
      </p:sp>
      <p:sp>
        <p:nvSpPr>
          <p:cNvPr id="6" name="Segnaposto piè di pagina 5">
            <a:extLst>
              <a:ext uri="{FF2B5EF4-FFF2-40B4-BE49-F238E27FC236}">
                <a16:creationId xmlns:a16="http://schemas.microsoft.com/office/drawing/2014/main" id="{16900771-CA1B-A09B-D354-E2CAD1B692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46B299E-B6C0-EDE8-C9B6-DC1251A345FD}"/>
              </a:ext>
            </a:extLst>
          </p:cNvPr>
          <p:cNvSpPr>
            <a:spLocks noGrp="1"/>
          </p:cNvSpPr>
          <p:nvPr>
            <p:ph type="sldNum" sz="quarter" idx="12"/>
          </p:nvPr>
        </p:nvSpPr>
        <p:spPr/>
        <p:txBody>
          <a:bodyPr/>
          <a:lstStyle/>
          <a:p>
            <a:fld id="{8C269A1F-DC21-458A-AD8B-6DBB75EC0910}" type="slidenum">
              <a:rPr lang="it-IT" smtClean="0"/>
              <a:t>‹N›</a:t>
            </a:fld>
            <a:endParaRPr lang="it-IT"/>
          </a:p>
        </p:txBody>
      </p:sp>
    </p:spTree>
    <p:extLst>
      <p:ext uri="{BB962C8B-B14F-4D97-AF65-F5344CB8AC3E}">
        <p14:creationId xmlns:p14="http://schemas.microsoft.com/office/powerpoint/2010/main" val="104226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9AEDC0-F0BC-38D6-9212-700E234792D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A771BB5-F399-D78E-CD5F-2CCE5796D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8FEA790-73B4-96CE-DCD2-B3BF20FBB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400DD0B-8E3B-2B8F-C56D-CBDEBE2BC74D}"/>
              </a:ext>
            </a:extLst>
          </p:cNvPr>
          <p:cNvSpPr>
            <a:spLocks noGrp="1"/>
          </p:cNvSpPr>
          <p:nvPr>
            <p:ph type="dt" sz="half" idx="10"/>
          </p:nvPr>
        </p:nvSpPr>
        <p:spPr/>
        <p:txBody>
          <a:bodyPr/>
          <a:lstStyle/>
          <a:p>
            <a:fld id="{88515E6C-5B80-471E-9A50-1FBA93516CEF}" type="datetimeFigureOut">
              <a:rPr lang="it-IT" smtClean="0"/>
              <a:t>11/05/2026</a:t>
            </a:fld>
            <a:endParaRPr lang="it-IT"/>
          </a:p>
        </p:txBody>
      </p:sp>
      <p:sp>
        <p:nvSpPr>
          <p:cNvPr id="6" name="Segnaposto piè di pagina 5">
            <a:extLst>
              <a:ext uri="{FF2B5EF4-FFF2-40B4-BE49-F238E27FC236}">
                <a16:creationId xmlns:a16="http://schemas.microsoft.com/office/drawing/2014/main" id="{FBA19E64-763C-A952-B511-AADD09E93C1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290F3E1-9F5A-173C-C45A-96A22FBD10DB}"/>
              </a:ext>
            </a:extLst>
          </p:cNvPr>
          <p:cNvSpPr>
            <a:spLocks noGrp="1"/>
          </p:cNvSpPr>
          <p:nvPr>
            <p:ph type="sldNum" sz="quarter" idx="12"/>
          </p:nvPr>
        </p:nvSpPr>
        <p:spPr/>
        <p:txBody>
          <a:bodyPr/>
          <a:lstStyle/>
          <a:p>
            <a:fld id="{8C269A1F-DC21-458A-AD8B-6DBB75EC0910}" type="slidenum">
              <a:rPr lang="it-IT" smtClean="0"/>
              <a:t>‹N›</a:t>
            </a:fld>
            <a:endParaRPr lang="it-IT"/>
          </a:p>
        </p:txBody>
      </p:sp>
    </p:spTree>
    <p:extLst>
      <p:ext uri="{BB962C8B-B14F-4D97-AF65-F5344CB8AC3E}">
        <p14:creationId xmlns:p14="http://schemas.microsoft.com/office/powerpoint/2010/main" val="178524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5F0A57-5445-EB5D-ECB4-F423F5C0C36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AEBED2-2571-5F45-18C6-621C27AAB4F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CE9EDB-6590-BFE0-F4AF-D33736B50BC2}"/>
              </a:ext>
            </a:extLst>
          </p:cNvPr>
          <p:cNvSpPr>
            <a:spLocks noGrp="1"/>
          </p:cNvSpPr>
          <p:nvPr>
            <p:ph type="dt" sz="half" idx="10"/>
          </p:nvPr>
        </p:nvSpPr>
        <p:spPr/>
        <p:txBody>
          <a:bodyPr/>
          <a:lstStyle/>
          <a:p>
            <a:fld id="{88515E6C-5B80-471E-9A50-1FBA93516CEF}" type="datetimeFigureOut">
              <a:rPr lang="it-IT" smtClean="0"/>
              <a:t>11/05/2026</a:t>
            </a:fld>
            <a:endParaRPr lang="it-IT"/>
          </a:p>
        </p:txBody>
      </p:sp>
      <p:sp>
        <p:nvSpPr>
          <p:cNvPr id="5" name="Segnaposto piè di pagina 4">
            <a:extLst>
              <a:ext uri="{FF2B5EF4-FFF2-40B4-BE49-F238E27FC236}">
                <a16:creationId xmlns:a16="http://schemas.microsoft.com/office/drawing/2014/main" id="{A9B4D6A0-F5AA-852B-C254-66C13CFEFA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43EE97-8633-4BC8-B45D-C2634BFF04D4}"/>
              </a:ext>
            </a:extLst>
          </p:cNvPr>
          <p:cNvSpPr>
            <a:spLocks noGrp="1"/>
          </p:cNvSpPr>
          <p:nvPr>
            <p:ph type="sldNum" sz="quarter" idx="12"/>
          </p:nvPr>
        </p:nvSpPr>
        <p:spPr/>
        <p:txBody>
          <a:bodyPr/>
          <a:lstStyle/>
          <a:p>
            <a:fld id="{8C269A1F-DC21-458A-AD8B-6DBB75EC0910}" type="slidenum">
              <a:rPr lang="it-IT" smtClean="0"/>
              <a:t>‹N›</a:t>
            </a:fld>
            <a:endParaRPr lang="it-IT"/>
          </a:p>
        </p:txBody>
      </p:sp>
    </p:spTree>
    <p:extLst>
      <p:ext uri="{BB962C8B-B14F-4D97-AF65-F5344CB8AC3E}">
        <p14:creationId xmlns:p14="http://schemas.microsoft.com/office/powerpoint/2010/main" val="4153243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6D42DE6-31B7-B90B-CC12-C23CCFA5710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950501B-D2AC-F719-E5D4-28F9378650C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D9324B-266F-EE6E-35A4-47A8F8DCF45A}"/>
              </a:ext>
            </a:extLst>
          </p:cNvPr>
          <p:cNvSpPr>
            <a:spLocks noGrp="1"/>
          </p:cNvSpPr>
          <p:nvPr>
            <p:ph type="dt" sz="half" idx="10"/>
          </p:nvPr>
        </p:nvSpPr>
        <p:spPr/>
        <p:txBody>
          <a:bodyPr/>
          <a:lstStyle/>
          <a:p>
            <a:fld id="{88515E6C-5B80-471E-9A50-1FBA93516CEF}" type="datetimeFigureOut">
              <a:rPr lang="it-IT" smtClean="0"/>
              <a:t>11/05/2026</a:t>
            </a:fld>
            <a:endParaRPr lang="it-IT"/>
          </a:p>
        </p:txBody>
      </p:sp>
      <p:sp>
        <p:nvSpPr>
          <p:cNvPr id="5" name="Segnaposto piè di pagina 4">
            <a:extLst>
              <a:ext uri="{FF2B5EF4-FFF2-40B4-BE49-F238E27FC236}">
                <a16:creationId xmlns:a16="http://schemas.microsoft.com/office/drawing/2014/main" id="{6BA97307-2A59-2C53-0F9E-6088C299C55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0E10C1D-8284-DEF7-1A1F-1F9D5CA2193A}"/>
              </a:ext>
            </a:extLst>
          </p:cNvPr>
          <p:cNvSpPr>
            <a:spLocks noGrp="1"/>
          </p:cNvSpPr>
          <p:nvPr>
            <p:ph type="sldNum" sz="quarter" idx="12"/>
          </p:nvPr>
        </p:nvSpPr>
        <p:spPr/>
        <p:txBody>
          <a:bodyPr/>
          <a:lstStyle/>
          <a:p>
            <a:fld id="{8C269A1F-DC21-458A-AD8B-6DBB75EC0910}" type="slidenum">
              <a:rPr lang="it-IT" smtClean="0"/>
              <a:t>‹N›</a:t>
            </a:fld>
            <a:endParaRPr lang="it-IT"/>
          </a:p>
        </p:txBody>
      </p:sp>
    </p:spTree>
    <p:extLst>
      <p:ext uri="{BB962C8B-B14F-4D97-AF65-F5344CB8AC3E}">
        <p14:creationId xmlns:p14="http://schemas.microsoft.com/office/powerpoint/2010/main" val="2877371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E47282C-666D-D54E-90BD-11DBBC7629F8}" type="datetimeFigureOut">
              <a:rPr lang="it-IT" smtClean="0"/>
              <a:t>11/05/2026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507BB2-D93C-7A45-8BA6-3214CD150CAF}" type="slidenum">
              <a:rPr lang="it-IT" smtClean="0"/>
              <a:t>‹N›</a:t>
            </a:fld>
            <a:endParaRPr lang="it-IT"/>
          </a:p>
        </p:txBody>
      </p:sp>
    </p:spTree>
    <p:extLst>
      <p:ext uri="{BB962C8B-B14F-4D97-AF65-F5344CB8AC3E}">
        <p14:creationId xmlns:p14="http://schemas.microsoft.com/office/powerpoint/2010/main" val="1203894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11/05/2026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069182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9E7C6A-B7D5-F032-FDDF-E24795A4D5E8}"/>
              </a:ext>
            </a:extLst>
          </p:cNvPr>
          <p:cNvSpPr>
            <a:spLocks noGrp="1"/>
          </p:cNvSpPr>
          <p:nvPr>
            <p:ph type="dt" sz="half" idx="10"/>
          </p:nvPr>
        </p:nvSpPr>
        <p:spPr/>
        <p:txBody>
          <a:bodyPr/>
          <a:lstStyle/>
          <a:p>
            <a:fld id="{0AE27AD9-CF9E-434F-A8D4-7C769711907A}" type="datetimeFigureOut">
              <a:rPr lang="it-IT" smtClean="0"/>
              <a:t>11/05/2026</a:t>
            </a:fld>
            <a:endParaRPr lang="it-IT"/>
          </a:p>
        </p:txBody>
      </p:sp>
      <p:sp>
        <p:nvSpPr>
          <p:cNvPr id="5" name="Footer Placeholder 4">
            <a:extLst>
              <a:ext uri="{FF2B5EF4-FFF2-40B4-BE49-F238E27FC236}">
                <a16:creationId xmlns:a16="http://schemas.microsoft.com/office/drawing/2014/main" id="{C12F257B-2DBA-F277-3DCC-84E341408652}"/>
              </a:ext>
            </a:extLst>
          </p:cNvPr>
          <p:cNvSpPr>
            <a:spLocks noGrp="1"/>
          </p:cNvSpPr>
          <p:nvPr>
            <p:ph type="ftr" sz="quarter" idx="11"/>
          </p:nvPr>
        </p:nvSpPr>
        <p:spPr/>
        <p:txBody>
          <a:bodyPr/>
          <a:lstStyle/>
          <a:p>
            <a:endParaRPr lang="it-IT"/>
          </a:p>
        </p:txBody>
      </p:sp>
      <p:sp>
        <p:nvSpPr>
          <p:cNvPr id="7" name="Segnaposto numero diapositiva 1">
            <a:extLst>
              <a:ext uri="{FF2B5EF4-FFF2-40B4-BE49-F238E27FC236}">
                <a16:creationId xmlns:a16="http://schemas.microsoft.com/office/drawing/2014/main" id="{4D2F059F-7A28-72B5-BA18-DD09F062558C}"/>
              </a:ext>
            </a:extLst>
          </p:cNvPr>
          <p:cNvSpPr>
            <a:spLocks noGrp="1"/>
          </p:cNvSpPr>
          <p:nvPr>
            <p:ph type="sldNum" sz="quarter" idx="12"/>
          </p:nvPr>
        </p:nvSpPr>
        <p:spPr>
          <a:xfrm>
            <a:off x="9914875" y="6356351"/>
            <a:ext cx="2133600" cy="365125"/>
          </a:xfrm>
          <a:prstGeom prst="rect">
            <a:avLst/>
          </a:prstGeom>
        </p:spPr>
        <p:txBody>
          <a:bodyPr/>
          <a:lstStyle/>
          <a:p>
            <a:fld id="{F45138C2-4B15-460E-B5FE-F17F68D145CB}" type="slidenum">
              <a:rPr lang="en-US" smtClean="0"/>
              <a:t>‹N›</a:t>
            </a:fld>
            <a:endParaRPr lang="en-US"/>
          </a:p>
        </p:txBody>
      </p:sp>
      <p:sp>
        <p:nvSpPr>
          <p:cNvPr id="2" name="Title 1">
            <a:extLst>
              <a:ext uri="{FF2B5EF4-FFF2-40B4-BE49-F238E27FC236}">
                <a16:creationId xmlns:a16="http://schemas.microsoft.com/office/drawing/2014/main" id="{8BF981A1-B371-C542-A88C-939F1D5EBF2D}"/>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63696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7" name="Segnaposto contenuto 1">
            <a:extLst>
              <a:ext uri="{FF2B5EF4-FFF2-40B4-BE49-F238E27FC236}">
                <a16:creationId xmlns:a16="http://schemas.microsoft.com/office/drawing/2014/main" id="{F13B68F7-EBE4-705B-CEF6-3395CEC67BC7}"/>
              </a:ext>
            </a:extLst>
          </p:cNvPr>
          <p:cNvSpPr txBox="1">
            <a:spLocks/>
          </p:cNvSpPr>
          <p:nvPr userDrawn="1"/>
        </p:nvSpPr>
        <p:spPr>
          <a:xfrm>
            <a:off x="7649359" y="3174597"/>
            <a:ext cx="4098229" cy="257622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b="0" i="0" kern="1200">
                <a:solidFill>
                  <a:srgbClr val="004682"/>
                </a:solidFill>
                <a:latin typeface="Arial Standard" charset="0"/>
                <a:ea typeface="+mn-ea"/>
                <a:cs typeface="+mn-cs"/>
              </a:defRPr>
            </a:lvl1pPr>
            <a:lvl2pPr marL="685800" indent="-228600" algn="l" defTabSz="914400" rtl="0" eaLnBrk="1" latinLnBrk="0" hangingPunct="1">
              <a:lnSpc>
                <a:spcPct val="90000"/>
              </a:lnSpc>
              <a:spcBef>
                <a:spcPts val="500"/>
              </a:spcBef>
              <a:buFont typeface="Arial"/>
              <a:buChar char="•"/>
              <a:defRPr sz="2000" b="0" i="0" kern="1200">
                <a:solidFill>
                  <a:srgbClr val="004682"/>
                </a:solidFill>
                <a:latin typeface="Arial Standard" charset="0"/>
                <a:ea typeface="+mn-ea"/>
                <a:cs typeface="+mn-cs"/>
              </a:defRPr>
            </a:lvl2pPr>
            <a:lvl3pPr marL="1143000" indent="-228600" algn="l" defTabSz="914400" rtl="0" eaLnBrk="1" latinLnBrk="0" hangingPunct="1">
              <a:lnSpc>
                <a:spcPct val="90000"/>
              </a:lnSpc>
              <a:spcBef>
                <a:spcPts val="500"/>
              </a:spcBef>
              <a:buFont typeface="Arial"/>
              <a:buChar char="•"/>
              <a:defRPr sz="1800" b="0" i="0" kern="1200">
                <a:solidFill>
                  <a:srgbClr val="004682"/>
                </a:solidFill>
                <a:latin typeface="Arial Standard"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004682"/>
                </a:solidFill>
                <a:latin typeface="Arial Standard" charset="0"/>
                <a:ea typeface="+mn-ea"/>
                <a:cs typeface="+mn-cs"/>
              </a:defRPr>
            </a:lvl4pPr>
            <a:lvl5pPr marL="2057400" indent="-228600" algn="l" defTabSz="914400" rtl="0" eaLnBrk="1" latinLnBrk="0" hangingPunct="1">
              <a:lnSpc>
                <a:spcPct val="90000"/>
              </a:lnSpc>
              <a:spcBef>
                <a:spcPts val="500"/>
              </a:spcBef>
              <a:buFont typeface="Arial"/>
              <a:buChar char="•"/>
              <a:defRPr sz="1600" b="0" i="0" kern="1200">
                <a:solidFill>
                  <a:srgbClr val="004682"/>
                </a:solidFill>
                <a:latin typeface="Arial Stand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Font typeface="Arial"/>
              <a:buNone/>
            </a:pPr>
            <a:r>
              <a:rPr lang="it-IT" sz="4000" spc="600" dirty="0">
                <a:solidFill>
                  <a:schemeClr val="bg1"/>
                </a:solidFill>
              </a:rPr>
              <a:t>Napoli</a:t>
            </a:r>
          </a:p>
          <a:p>
            <a:pPr marL="0" indent="0" algn="ctr">
              <a:lnSpc>
                <a:spcPct val="110000"/>
              </a:lnSpc>
              <a:spcBef>
                <a:spcPts val="0"/>
              </a:spcBef>
              <a:buFont typeface="Arial"/>
              <a:buNone/>
            </a:pPr>
            <a:r>
              <a:rPr lang="it-IT" spc="300" dirty="0">
                <a:solidFill>
                  <a:schemeClr val="bg1"/>
                </a:solidFill>
              </a:rPr>
              <a:t>02 Dicembre  </a:t>
            </a:r>
            <a:br>
              <a:rPr lang="it-IT" spc="300" dirty="0">
                <a:solidFill>
                  <a:schemeClr val="bg1"/>
                </a:solidFill>
              </a:rPr>
            </a:br>
            <a:r>
              <a:rPr lang="it-IT" spc="300" dirty="0">
                <a:solidFill>
                  <a:schemeClr val="bg1"/>
                </a:solidFill>
              </a:rPr>
              <a:t>05 Dicembre </a:t>
            </a:r>
          </a:p>
          <a:p>
            <a:pPr marL="0" indent="0" algn="ctr">
              <a:lnSpc>
                <a:spcPct val="110000"/>
              </a:lnSpc>
              <a:spcBef>
                <a:spcPts val="0"/>
              </a:spcBef>
              <a:buFont typeface="Arial"/>
              <a:buNone/>
            </a:pPr>
            <a:r>
              <a:rPr lang="it-IT" sz="6000" b="1" spc="600" dirty="0">
                <a:solidFill>
                  <a:schemeClr val="bg1"/>
                </a:solidFill>
              </a:rPr>
              <a:t>2024</a:t>
            </a:r>
            <a:endParaRPr lang="it-IT" sz="8000" spc="600" dirty="0">
              <a:solidFill>
                <a:schemeClr val="bg1"/>
              </a:solidFill>
            </a:endParaRPr>
          </a:p>
        </p:txBody>
      </p:sp>
      <p:cxnSp>
        <p:nvCxnSpPr>
          <p:cNvPr id="8" name="Connettore diritto 7">
            <a:extLst>
              <a:ext uri="{FF2B5EF4-FFF2-40B4-BE49-F238E27FC236}">
                <a16:creationId xmlns:a16="http://schemas.microsoft.com/office/drawing/2014/main" id="{B93BAE9D-43AC-7ECF-2351-D3D3C452E582}"/>
              </a:ext>
            </a:extLst>
          </p:cNvPr>
          <p:cNvCxnSpPr>
            <a:cxnSpLocks/>
          </p:cNvCxnSpPr>
          <p:nvPr userDrawn="1"/>
        </p:nvCxnSpPr>
        <p:spPr>
          <a:xfrm>
            <a:off x="7739716" y="5656823"/>
            <a:ext cx="4006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5B5651C5-0432-118B-A990-4327EBDDEC9D}"/>
              </a:ext>
            </a:extLst>
          </p:cNvPr>
          <p:cNvCxnSpPr>
            <a:cxnSpLocks/>
          </p:cNvCxnSpPr>
          <p:nvPr userDrawn="1"/>
        </p:nvCxnSpPr>
        <p:spPr>
          <a:xfrm>
            <a:off x="7641908" y="3077374"/>
            <a:ext cx="4113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26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51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ue contenuti">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58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1C7B0-E2BB-8D2A-AE57-BB89C65698BE}"/>
              </a:ext>
            </a:extLst>
          </p:cNvPr>
          <p:cNvSpPr>
            <a:spLocks noGrp="1"/>
          </p:cNvSpPr>
          <p:nvPr>
            <p:ph type="title"/>
          </p:nvPr>
        </p:nvSpPr>
        <p:spPr>
          <a:xfrm>
            <a:off x="277092" y="152693"/>
            <a:ext cx="10150764" cy="613930"/>
          </a:xfrm>
        </p:spPr>
        <p:txBody>
          <a:bodyPr>
            <a:normAutofit/>
          </a:bodyPr>
          <a:lstStyle>
            <a:lvl1pPr>
              <a:defRPr sz="2800" b="1">
                <a:latin typeface="Arial Standard"/>
              </a:defRPr>
            </a:lvl1pPr>
          </a:lstStyle>
          <a:p>
            <a:r>
              <a:rPr lang="it-IT" dirty="0"/>
              <a:t>Fare clic per modificare lo stile del titolo dello schema</a:t>
            </a:r>
          </a:p>
        </p:txBody>
      </p:sp>
      <p:sp>
        <p:nvSpPr>
          <p:cNvPr id="4" name="Segnaposto piè di pagina 3">
            <a:extLst>
              <a:ext uri="{FF2B5EF4-FFF2-40B4-BE49-F238E27FC236}">
                <a16:creationId xmlns:a16="http://schemas.microsoft.com/office/drawing/2014/main" id="{930E179C-174A-5B97-C978-6F15201C3366}"/>
              </a:ext>
            </a:extLst>
          </p:cNvPr>
          <p:cNvSpPr>
            <a:spLocks noGrp="1"/>
          </p:cNvSpPr>
          <p:nvPr>
            <p:ph type="ftr" sz="quarter" idx="11"/>
          </p:nvPr>
        </p:nvSpPr>
        <p:spPr>
          <a:xfrm>
            <a:off x="277091" y="6356350"/>
            <a:ext cx="10381673" cy="365125"/>
          </a:xfrm>
        </p:spPr>
        <p:txBody>
          <a:bodyPr/>
          <a:lstStyle>
            <a:lvl1pPr algn="l">
              <a:defRPr>
                <a:solidFill>
                  <a:schemeClr val="tx1"/>
                </a:solidFill>
                <a:latin typeface="Arial Standard"/>
              </a:defRPr>
            </a:lvl1pPr>
          </a:lstStyle>
          <a:p>
            <a:endParaRPr lang="it-IT" dirty="0"/>
          </a:p>
        </p:txBody>
      </p:sp>
      <p:sp>
        <p:nvSpPr>
          <p:cNvPr id="6" name="Segnaposto contenuto 2">
            <a:extLst>
              <a:ext uri="{FF2B5EF4-FFF2-40B4-BE49-F238E27FC236}">
                <a16:creationId xmlns:a16="http://schemas.microsoft.com/office/drawing/2014/main" id="{3DA82366-2ECE-951C-4CF2-0F4ACA6EEEB7}"/>
              </a:ext>
            </a:extLst>
          </p:cNvPr>
          <p:cNvSpPr>
            <a:spLocks noGrp="1"/>
          </p:cNvSpPr>
          <p:nvPr>
            <p:ph idx="1"/>
          </p:nvPr>
        </p:nvSpPr>
        <p:spPr>
          <a:xfrm>
            <a:off x="277091" y="922771"/>
            <a:ext cx="11785599" cy="5311774"/>
          </a:xfrm>
        </p:spPr>
        <p:txBody>
          <a:bodyPr>
            <a:normAutofit/>
          </a:bodyPr>
          <a:lstStyle>
            <a:lvl1pPr>
              <a:defRPr sz="2000">
                <a:latin typeface="Arial Standard"/>
              </a:defRPr>
            </a:lvl1pPr>
            <a:lvl2pPr>
              <a:defRPr sz="2000">
                <a:latin typeface="Arial Standard"/>
              </a:defRPr>
            </a:lvl2pPr>
            <a:lvl3pPr>
              <a:defRPr sz="2000">
                <a:latin typeface="Arial Standard"/>
              </a:defRPr>
            </a:lvl3pPr>
            <a:lvl4pPr>
              <a:defRPr sz="2000">
                <a:latin typeface="Arial Standard"/>
              </a:defRPr>
            </a:lvl4pPr>
            <a:lvl5pPr>
              <a:defRPr sz="2000">
                <a:latin typeface="Arial Standard"/>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003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1C7B0-E2BB-8D2A-AE57-BB89C65698BE}"/>
              </a:ext>
            </a:extLst>
          </p:cNvPr>
          <p:cNvSpPr>
            <a:spLocks noGrp="1"/>
          </p:cNvSpPr>
          <p:nvPr>
            <p:ph type="title"/>
          </p:nvPr>
        </p:nvSpPr>
        <p:spPr>
          <a:xfrm>
            <a:off x="277092" y="152693"/>
            <a:ext cx="10150764" cy="613930"/>
          </a:xfrm>
        </p:spPr>
        <p:txBody>
          <a:bodyPr>
            <a:normAutofit/>
          </a:bodyPr>
          <a:lstStyle>
            <a:lvl1pPr>
              <a:defRPr sz="2800" b="1">
                <a:latin typeface="Arial Standard"/>
              </a:defRPr>
            </a:lvl1pPr>
          </a:lstStyle>
          <a:p>
            <a:r>
              <a:rPr lang="it-IT" dirty="0"/>
              <a:t>Fare clic per modificare lo stile del titolo dello schema</a:t>
            </a:r>
          </a:p>
        </p:txBody>
      </p:sp>
      <p:sp>
        <p:nvSpPr>
          <p:cNvPr id="4" name="Segnaposto piè di pagina 3">
            <a:extLst>
              <a:ext uri="{FF2B5EF4-FFF2-40B4-BE49-F238E27FC236}">
                <a16:creationId xmlns:a16="http://schemas.microsoft.com/office/drawing/2014/main" id="{930E179C-174A-5B97-C978-6F15201C3366}"/>
              </a:ext>
            </a:extLst>
          </p:cNvPr>
          <p:cNvSpPr>
            <a:spLocks noGrp="1"/>
          </p:cNvSpPr>
          <p:nvPr>
            <p:ph type="ftr" sz="quarter" idx="11"/>
          </p:nvPr>
        </p:nvSpPr>
        <p:spPr>
          <a:xfrm>
            <a:off x="277091" y="6356350"/>
            <a:ext cx="10381673" cy="365125"/>
          </a:xfrm>
        </p:spPr>
        <p:txBody>
          <a:bodyPr/>
          <a:lstStyle>
            <a:lvl1pPr algn="l">
              <a:defRPr>
                <a:solidFill>
                  <a:schemeClr val="tx1"/>
                </a:solidFill>
                <a:latin typeface="Arial Standard"/>
              </a:defRPr>
            </a:lvl1pPr>
          </a:lstStyle>
          <a:p>
            <a:endParaRPr lang="it-IT" dirty="0"/>
          </a:p>
        </p:txBody>
      </p:sp>
    </p:spTree>
    <p:extLst>
      <p:ext uri="{BB962C8B-B14F-4D97-AF65-F5344CB8AC3E}">
        <p14:creationId xmlns:p14="http://schemas.microsoft.com/office/powerpoint/2010/main" val="4111138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olo titolo">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930E179C-174A-5B97-C978-6F15201C3366}"/>
              </a:ext>
            </a:extLst>
          </p:cNvPr>
          <p:cNvSpPr>
            <a:spLocks noGrp="1"/>
          </p:cNvSpPr>
          <p:nvPr>
            <p:ph type="ftr" sz="quarter" idx="11"/>
          </p:nvPr>
        </p:nvSpPr>
        <p:spPr>
          <a:xfrm>
            <a:off x="277091" y="6356350"/>
            <a:ext cx="10381673" cy="365125"/>
          </a:xfrm>
        </p:spPr>
        <p:txBody>
          <a:bodyPr/>
          <a:lstStyle>
            <a:lvl1pPr algn="l">
              <a:defRPr>
                <a:solidFill>
                  <a:schemeClr val="tx1"/>
                </a:solidFill>
                <a:latin typeface="Arial Standard"/>
              </a:defRPr>
            </a:lvl1pPr>
          </a:lstStyle>
          <a:p>
            <a:endParaRPr lang="it-IT" dirty="0"/>
          </a:p>
        </p:txBody>
      </p:sp>
    </p:spTree>
    <p:extLst>
      <p:ext uri="{BB962C8B-B14F-4D97-AF65-F5344CB8AC3E}">
        <p14:creationId xmlns:p14="http://schemas.microsoft.com/office/powerpoint/2010/main" val="261268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fro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82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E3A19A0-4945-308D-6EDF-E297D80BA0D7}"/>
              </a:ext>
            </a:extLst>
          </p:cNvPr>
          <p:cNvSpPr>
            <a:spLocks noGrp="1"/>
          </p:cNvSpPr>
          <p:nvPr>
            <p:ph type="dt" sz="half" idx="10"/>
          </p:nvPr>
        </p:nvSpPr>
        <p:spPr/>
        <p:txBody>
          <a:bodyPr/>
          <a:lstStyle/>
          <a:p>
            <a:fld id="{88515E6C-5B80-471E-9A50-1FBA93516CEF}" type="datetimeFigureOut">
              <a:rPr lang="it-IT" smtClean="0"/>
              <a:t>11/05/2026</a:t>
            </a:fld>
            <a:endParaRPr lang="it-IT"/>
          </a:p>
        </p:txBody>
      </p:sp>
      <p:sp>
        <p:nvSpPr>
          <p:cNvPr id="3" name="Segnaposto piè di pagina 2">
            <a:extLst>
              <a:ext uri="{FF2B5EF4-FFF2-40B4-BE49-F238E27FC236}">
                <a16:creationId xmlns:a16="http://schemas.microsoft.com/office/drawing/2014/main" id="{6AC27D0C-81CF-0A13-5F06-A4971660291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149FE64-EAFB-8666-D0BE-3348A2083B33}"/>
              </a:ext>
            </a:extLst>
          </p:cNvPr>
          <p:cNvSpPr>
            <a:spLocks noGrp="1"/>
          </p:cNvSpPr>
          <p:nvPr>
            <p:ph type="sldNum" sz="quarter" idx="12"/>
          </p:nvPr>
        </p:nvSpPr>
        <p:spPr/>
        <p:txBody>
          <a:bodyPr/>
          <a:lstStyle/>
          <a:p>
            <a:fld id="{8C269A1F-DC21-458A-AD8B-6DBB75EC0910}" type="slidenum">
              <a:rPr lang="it-IT" smtClean="0"/>
              <a:t>‹N›</a:t>
            </a:fld>
            <a:endParaRPr lang="it-IT"/>
          </a:p>
        </p:txBody>
      </p:sp>
    </p:spTree>
    <p:extLst>
      <p:ext uri="{BB962C8B-B14F-4D97-AF65-F5344CB8AC3E}">
        <p14:creationId xmlns:p14="http://schemas.microsoft.com/office/powerpoint/2010/main" val="6015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A33A1C5-CD61-87C0-DF44-4B49A42AA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7181F09-5EC4-DA4D-EC61-821E015CE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296846-7313-AC35-2A5C-6316846E7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15E6C-5B80-471E-9A50-1FBA93516CEF}" type="datetimeFigureOut">
              <a:rPr lang="it-IT" smtClean="0"/>
              <a:t>11/05/2026</a:t>
            </a:fld>
            <a:endParaRPr lang="it-IT"/>
          </a:p>
        </p:txBody>
      </p:sp>
      <p:sp>
        <p:nvSpPr>
          <p:cNvPr id="5" name="Segnaposto piè di pagina 4">
            <a:extLst>
              <a:ext uri="{FF2B5EF4-FFF2-40B4-BE49-F238E27FC236}">
                <a16:creationId xmlns:a16="http://schemas.microsoft.com/office/drawing/2014/main" id="{826B527E-F628-1064-85A0-EF1426D1C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2B7DA9DD-5438-D8B0-840C-D89AFABFA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269A1F-DC21-458A-AD8B-6DBB75EC0910}" type="slidenum">
              <a:rPr lang="it-IT" smtClean="0"/>
              <a:t>‹N›</a:t>
            </a:fld>
            <a:endParaRPr lang="it-IT"/>
          </a:p>
        </p:txBody>
      </p:sp>
    </p:spTree>
    <p:extLst>
      <p:ext uri="{BB962C8B-B14F-4D97-AF65-F5344CB8AC3E}">
        <p14:creationId xmlns:p14="http://schemas.microsoft.com/office/powerpoint/2010/main" val="3561208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0" r:id="rId6"/>
    <p:sldLayoutId id="2147483661" r:id="rId7"/>
    <p:sldLayoutId id="2147483653" r:id="rId8"/>
    <p:sldLayoutId id="2147483655" r:id="rId9"/>
    <p:sldLayoutId id="2147483656" r:id="rId10"/>
    <p:sldLayoutId id="2147483657" r:id="rId11"/>
    <p:sldLayoutId id="2147483658" r:id="rId12"/>
    <p:sldLayoutId id="2147483659" r:id="rId13"/>
    <p:sldLayoutId id="2147483663"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customXml" Target="../ink/ink1.xml"/><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18" Type="http://schemas.openxmlformats.org/officeDocument/2006/relationships/image" Target="../media/image42.emf"/><Relationship Id="rId3" Type="http://schemas.openxmlformats.org/officeDocument/2006/relationships/diagramLayout" Target="../diagrams/layout1.xml"/><Relationship Id="rId21" Type="http://schemas.openxmlformats.org/officeDocument/2006/relationships/image" Target="../media/image45.pn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1.emf"/><Relationship Id="rId2" Type="http://schemas.openxmlformats.org/officeDocument/2006/relationships/diagramData" Target="../diagrams/data1.xml"/><Relationship Id="rId16" Type="http://schemas.openxmlformats.org/officeDocument/2006/relationships/image" Target="../media/image40.emf"/><Relationship Id="rId20" Type="http://schemas.openxmlformats.org/officeDocument/2006/relationships/image" Target="../media/image44.png"/><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36.emf"/><Relationship Id="rId5" Type="http://schemas.openxmlformats.org/officeDocument/2006/relationships/diagramColors" Target="../diagrams/colors1.xml"/><Relationship Id="rId15" Type="http://schemas.openxmlformats.org/officeDocument/2006/relationships/image" Target="../media/image39.jpeg"/><Relationship Id="rId10" Type="http://schemas.openxmlformats.org/officeDocument/2006/relationships/image" Target="../media/image35.emf"/><Relationship Id="rId19" Type="http://schemas.openxmlformats.org/officeDocument/2006/relationships/image" Target="../media/image43.emf"/><Relationship Id="rId4" Type="http://schemas.openxmlformats.org/officeDocument/2006/relationships/diagramQuickStyle" Target="../diagrams/quickStyle1.xml"/><Relationship Id="rId9" Type="http://schemas.openxmlformats.org/officeDocument/2006/relationships/image" Target="../media/image34.jpe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jpeg"/><Relationship Id="rId1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1.png"/><Relationship Id="rId20" Type="http://schemas.openxmlformats.org/officeDocument/2006/relationships/image" Target="../media/image55.jpeg"/><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47.jpeg"/><Relationship Id="rId5" Type="http://schemas.openxmlformats.org/officeDocument/2006/relationships/diagramQuickStyle" Target="../diagrams/quickStyle2.xml"/><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44.png"/><Relationship Id="rId1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png"/><Relationship Id="rId4" Type="http://schemas.openxmlformats.org/officeDocument/2006/relationships/hyperlink" Target="https://research-and-innovation.ec.europa.eu/funding/funding-opportunities/funding-programmes-and-open-calls/horizon-europe_e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68.svg"/><Relationship Id="rId3" Type="http://schemas.openxmlformats.org/officeDocument/2006/relationships/image" Target="../media/image1.png"/><Relationship Id="rId7" Type="http://schemas.openxmlformats.org/officeDocument/2006/relationships/image" Target="../media/image47.jpeg"/><Relationship Id="rId12"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44.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image" Target="../media/image72.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2.jpeg"/><Relationship Id="rId3" Type="http://schemas.openxmlformats.org/officeDocument/2006/relationships/image" Target="../media/image76.png"/><Relationship Id="rId7" Type="http://schemas.openxmlformats.org/officeDocument/2006/relationships/image" Target="../media/image47.jpe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7.jpeg"/><Relationship Id="rId11" Type="http://schemas.openxmlformats.org/officeDocument/2006/relationships/image" Target="../media/image78.png"/><Relationship Id="rId5" Type="http://schemas.openxmlformats.org/officeDocument/2006/relationships/image" Target="../media/image42.emf"/><Relationship Id="rId15" Type="http://schemas.openxmlformats.org/officeDocument/2006/relationships/image" Target="../media/image56.png"/><Relationship Id="rId10" Type="http://schemas.openxmlformats.org/officeDocument/2006/relationships/image" Target="../media/image48.png"/><Relationship Id="rId4" Type="http://schemas.openxmlformats.org/officeDocument/2006/relationships/image" Target="../media/image41.emf"/><Relationship Id="rId9" Type="http://schemas.openxmlformats.org/officeDocument/2006/relationships/image" Target="../media/image44.pn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89.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emf"/><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
          <p:cNvSpPr>
            <a:spLocks noChangeShapeType="1"/>
          </p:cNvSpPr>
          <p:nvPr/>
        </p:nvSpPr>
        <p:spPr bwMode="auto">
          <a:xfrm flipH="1">
            <a:off x="365759" y="216446"/>
            <a:ext cx="152903" cy="5016430"/>
          </a:xfrm>
          <a:prstGeom prst="line">
            <a:avLst/>
          </a:prstGeom>
          <a:noFill/>
          <a:ln w="25400">
            <a:gradFill flip="none" rotWithShape="1">
              <a:gsLst>
                <a:gs pos="43000">
                  <a:srgbClr val="124C86"/>
                </a:gs>
                <a:gs pos="100000">
                  <a:prstClr val="white"/>
                </a:gs>
              </a:gsLst>
              <a:lin ang="10800000" scaled="0"/>
              <a:tileRect/>
            </a:gra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6" name="Line 3"/>
          <p:cNvSpPr>
            <a:spLocks noChangeShapeType="1"/>
          </p:cNvSpPr>
          <p:nvPr/>
        </p:nvSpPr>
        <p:spPr bwMode="auto">
          <a:xfrm flipH="1">
            <a:off x="1555337" y="6304594"/>
            <a:ext cx="8181975" cy="0"/>
          </a:xfrm>
          <a:prstGeom prst="line">
            <a:avLst/>
          </a:prstGeom>
          <a:noFill/>
          <a:ln w="25400">
            <a:gradFill flip="none" rotWithShape="1">
              <a:gsLst>
                <a:gs pos="43000">
                  <a:srgbClr val="124C86"/>
                </a:gs>
                <a:gs pos="100000">
                  <a:prstClr val="white"/>
                </a:gs>
              </a:gsLst>
              <a:lin ang="10800000" scaled="0"/>
              <a:tileRect/>
            </a:gradFill>
            <a:miter lim="800000"/>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2" name="Subtitle 2">
            <a:extLst>
              <a:ext uri="{FF2B5EF4-FFF2-40B4-BE49-F238E27FC236}">
                <a16:creationId xmlns:a16="http://schemas.microsoft.com/office/drawing/2014/main" id="{8E2E1B83-C2F6-C9D2-CF19-0F23ADB106E1}"/>
              </a:ext>
            </a:extLst>
          </p:cNvPr>
          <p:cNvSpPr txBox="1">
            <a:spLocks/>
          </p:cNvSpPr>
          <p:nvPr/>
        </p:nvSpPr>
        <p:spPr>
          <a:xfrm>
            <a:off x="2368345" y="2081591"/>
            <a:ext cx="6970697" cy="13852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1">
                    <a:lumMod val="75000"/>
                  </a:schemeClr>
                </a:solidFill>
                <a:latin typeface="Arial" panose="020B0604020202020204" pitchFamily="34" charset="0"/>
                <a:cs typeface="Arial" panose="020B0604020202020204" pitchFamily="34" charset="0"/>
              </a:rPr>
              <a:t>Novella Cesta MD, PhD</a:t>
            </a:r>
          </a:p>
          <a:p>
            <a:pPr marL="0" indent="0" algn="ctr">
              <a:buNone/>
            </a:pPr>
            <a:r>
              <a:rPr lang="en-US" sz="1800" dirty="0">
                <a:solidFill>
                  <a:schemeClr val="accent1">
                    <a:lumMod val="75000"/>
                  </a:schemeClr>
                </a:solidFill>
                <a:latin typeface="Arial" panose="020B0604020202020204" pitchFamily="34" charset="0"/>
                <a:cs typeface="Arial" panose="020B0604020202020204" pitchFamily="34" charset="0"/>
              </a:rPr>
              <a:t>Infectious Diseases Dep</a:t>
            </a:r>
          </a:p>
          <a:p>
            <a:pPr marL="0" indent="0" algn="ctr">
              <a:buNone/>
            </a:pPr>
            <a:r>
              <a:rPr lang="en-US" sz="1800" dirty="0">
                <a:solidFill>
                  <a:schemeClr val="accent1">
                    <a:lumMod val="75000"/>
                  </a:schemeClr>
                </a:solidFill>
                <a:latin typeface="Arial" panose="020B0604020202020204" pitchFamily="34" charset="0"/>
                <a:cs typeface="Arial" panose="020B0604020202020204" pitchFamily="34" charset="0"/>
              </a:rPr>
              <a:t>Azienda </a:t>
            </a:r>
            <a:r>
              <a:rPr lang="en-US" sz="1800" dirty="0" err="1">
                <a:solidFill>
                  <a:schemeClr val="accent1">
                    <a:lumMod val="75000"/>
                  </a:schemeClr>
                </a:solidFill>
                <a:latin typeface="Arial" panose="020B0604020202020204" pitchFamily="34" charset="0"/>
                <a:cs typeface="Arial" panose="020B0604020202020204" pitchFamily="34" charset="0"/>
              </a:rPr>
              <a:t>Ospedaliera</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Universitaria</a:t>
            </a:r>
            <a:r>
              <a:rPr lang="en-US" sz="1800" dirty="0">
                <a:solidFill>
                  <a:schemeClr val="accent1">
                    <a:lumMod val="75000"/>
                  </a:schemeClr>
                </a:solidFill>
                <a:latin typeface="Arial" panose="020B0604020202020204" pitchFamily="34" charset="0"/>
                <a:cs typeface="Arial" panose="020B0604020202020204" pitchFamily="34" charset="0"/>
              </a:rPr>
              <a:t> Pisana (Pisa)</a:t>
            </a:r>
          </a:p>
          <a:p>
            <a:pPr marL="0" indent="0" algn="ctr">
              <a:buNone/>
            </a:pPr>
            <a:endParaRPr lang="en-US" sz="1800" dirty="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1800" b="1" i="1" dirty="0">
                <a:solidFill>
                  <a:schemeClr val="accent1">
                    <a:lumMod val="75000"/>
                  </a:schemeClr>
                </a:solidFill>
                <a:latin typeface="Arial" panose="020B0604020202020204" pitchFamily="34" charset="0"/>
                <a:cs typeface="Arial" panose="020B0604020202020204" pitchFamily="34" charset="0"/>
              </a:rPr>
              <a:t>Chair of the Phage Therapy Study Group (SIMIT)</a:t>
            </a:r>
          </a:p>
          <a:p>
            <a:pPr marL="0" indent="0" algn="ctr">
              <a:buNone/>
            </a:pPr>
            <a:r>
              <a:rPr lang="en-US" sz="1800" b="1" i="1" dirty="0">
                <a:solidFill>
                  <a:schemeClr val="accent1">
                    <a:lumMod val="75000"/>
                  </a:schemeClr>
                </a:solidFill>
                <a:latin typeface="Arial" panose="020B0604020202020204" pitchFamily="34" charset="0"/>
                <a:cs typeface="Arial" panose="020B0604020202020204" pitchFamily="34" charset="0"/>
              </a:rPr>
              <a:t>ESGNTA Executive Committee</a:t>
            </a:r>
          </a:p>
          <a:p>
            <a:pPr marL="0" indent="0" algn="ctr">
              <a:buNone/>
            </a:pPr>
            <a:endParaRPr lang="en-US" sz="1800" i="1" dirty="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1800" b="1" i="1" dirty="0">
                <a:solidFill>
                  <a:schemeClr val="accent1">
                    <a:lumMod val="75000"/>
                  </a:schemeClr>
                </a:solidFill>
                <a:latin typeface="Arial" panose="020B0604020202020204" pitchFamily="34" charset="0"/>
                <a:cs typeface="Arial" panose="020B0604020202020204" pitchFamily="34" charset="0"/>
              </a:rPr>
              <a:t>novella.cesta@ao-pisa.toscana.it</a:t>
            </a:r>
          </a:p>
        </p:txBody>
      </p:sp>
      <p:pic>
        <p:nvPicPr>
          <p:cNvPr id="5" name="Immagine 4">
            <a:extLst>
              <a:ext uri="{FF2B5EF4-FFF2-40B4-BE49-F238E27FC236}">
                <a16:creationId xmlns:a16="http://schemas.microsoft.com/office/drawing/2014/main" id="{5BCF0DCA-718D-DFA5-E8CC-52F90EDD4891}"/>
              </a:ext>
            </a:extLst>
          </p:cNvPr>
          <p:cNvPicPr>
            <a:picLocks noChangeAspect="1"/>
          </p:cNvPicPr>
          <p:nvPr/>
        </p:nvPicPr>
        <p:blipFill>
          <a:blip r:embed="rId2"/>
          <a:stretch>
            <a:fillRect/>
          </a:stretch>
        </p:blipFill>
        <p:spPr>
          <a:xfrm>
            <a:off x="127159" y="5223043"/>
            <a:ext cx="1428178" cy="1428178"/>
          </a:xfrm>
          <a:prstGeom prst="rect">
            <a:avLst/>
          </a:prstGeom>
        </p:spPr>
      </p:pic>
      <p:sp>
        <p:nvSpPr>
          <p:cNvPr id="3" name="CasellaDiTesto 1">
            <a:extLst>
              <a:ext uri="{FF2B5EF4-FFF2-40B4-BE49-F238E27FC236}">
                <a16:creationId xmlns:a16="http://schemas.microsoft.com/office/drawing/2014/main" id="{091BD616-25BA-8301-1C93-3EBD2876F5C2}"/>
              </a:ext>
            </a:extLst>
          </p:cNvPr>
          <p:cNvSpPr txBox="1">
            <a:spLocks noChangeArrowheads="1"/>
          </p:cNvSpPr>
          <p:nvPr/>
        </p:nvSpPr>
        <p:spPr bwMode="auto">
          <a:xfrm>
            <a:off x="17024" y="553405"/>
            <a:ext cx="1167333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30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9pPr>
          </a:lstStyle>
          <a:p>
            <a:pPr algn="ctr" eaLnBrk="1" hangingPunct="1"/>
            <a:r>
              <a:rPr lang="it-IT" sz="3500" b="1" dirty="0">
                <a:solidFill>
                  <a:schemeClr val="accent1">
                    <a:lumMod val="75000"/>
                  </a:schemeClr>
                </a:solidFill>
                <a:latin typeface="Arial" panose="020B0604020202020204" pitchFamily="34" charset="0"/>
                <a:ea typeface="+mj-ea"/>
                <a:cs typeface="Arial" panose="020B0604020202020204" pitchFamily="34" charset="0"/>
              </a:rPr>
              <a:t>La terapia </a:t>
            </a:r>
            <a:r>
              <a:rPr lang="it-IT" sz="3500" b="1" dirty="0" err="1">
                <a:solidFill>
                  <a:schemeClr val="accent1">
                    <a:lumMod val="75000"/>
                  </a:schemeClr>
                </a:solidFill>
                <a:latin typeface="Arial" panose="020B0604020202020204" pitchFamily="34" charset="0"/>
                <a:ea typeface="+mj-ea"/>
                <a:cs typeface="Arial" panose="020B0604020202020204" pitchFamily="34" charset="0"/>
              </a:rPr>
              <a:t>fagica</a:t>
            </a:r>
            <a:r>
              <a:rPr lang="it-IT" sz="3500" b="1" dirty="0">
                <a:solidFill>
                  <a:schemeClr val="accent1">
                    <a:lumMod val="75000"/>
                  </a:schemeClr>
                </a:solidFill>
                <a:latin typeface="Arial" panose="020B0604020202020204" pitchFamily="34" charset="0"/>
                <a:ea typeface="+mj-ea"/>
                <a:cs typeface="Arial" panose="020B0604020202020204" pitchFamily="34" charset="0"/>
              </a:rPr>
              <a:t> per le infezioni difficili</a:t>
            </a:r>
          </a:p>
        </p:txBody>
      </p:sp>
      <p:sp>
        <p:nvSpPr>
          <p:cNvPr id="10" name="Subtitle 2">
            <a:extLst>
              <a:ext uri="{FF2B5EF4-FFF2-40B4-BE49-F238E27FC236}">
                <a16:creationId xmlns:a16="http://schemas.microsoft.com/office/drawing/2014/main" id="{20D5C861-1589-46C7-72EC-2AFAB117BF6F}"/>
              </a:ext>
            </a:extLst>
          </p:cNvPr>
          <p:cNvSpPr txBox="1">
            <a:spLocks/>
          </p:cNvSpPr>
          <p:nvPr/>
        </p:nvSpPr>
        <p:spPr>
          <a:xfrm>
            <a:off x="2498979" y="5749283"/>
            <a:ext cx="6853875" cy="417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000" i="1" dirty="0" err="1">
                <a:solidFill>
                  <a:schemeClr val="accent1">
                    <a:lumMod val="75000"/>
                  </a:schemeClr>
                </a:solidFill>
                <a:latin typeface="Arial" panose="020B0604020202020204" pitchFamily="34" charset="0"/>
                <a:cs typeface="Arial" panose="020B0604020202020204" pitchFamily="34" charset="0"/>
              </a:rPr>
              <a:t>Pneumotrieste</a:t>
            </a:r>
            <a:r>
              <a:rPr lang="it-IT" sz="2000" i="1" dirty="0">
                <a:solidFill>
                  <a:schemeClr val="accent1">
                    <a:lumMod val="75000"/>
                  </a:schemeClr>
                </a:solidFill>
                <a:latin typeface="Arial" panose="020B0604020202020204" pitchFamily="34" charset="0"/>
                <a:cs typeface="Arial" panose="020B0604020202020204" pitchFamily="34" charset="0"/>
              </a:rPr>
              <a:t> 2026 – Trieste, 11-13 Maggio 2023</a:t>
            </a:r>
            <a:endParaRPr lang="en-US" sz="1400" i="1" dirty="0">
              <a:solidFill>
                <a:schemeClr val="accent1">
                  <a:lumMod val="75000"/>
                </a:schemeClr>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F7E37EF5-32B8-AA41-E7C9-F33CA94AE83A}"/>
              </a:ext>
            </a:extLst>
          </p:cNvPr>
          <p:cNvPicPr>
            <a:picLocks noChangeAspect="1"/>
          </p:cNvPicPr>
          <p:nvPr/>
        </p:nvPicPr>
        <p:blipFill>
          <a:blip r:embed="rId3"/>
          <a:stretch>
            <a:fillRect/>
          </a:stretch>
        </p:blipFill>
        <p:spPr>
          <a:xfrm>
            <a:off x="9520444" y="1937332"/>
            <a:ext cx="1870867" cy="2036199"/>
          </a:xfrm>
          <a:prstGeom prst="rect">
            <a:avLst/>
          </a:prstGeom>
        </p:spPr>
      </p:pic>
    </p:spTree>
    <p:extLst>
      <p:ext uri="{BB962C8B-B14F-4D97-AF65-F5344CB8AC3E}">
        <p14:creationId xmlns:p14="http://schemas.microsoft.com/office/powerpoint/2010/main" val="1978230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6E670-C3A8-3C42-5C90-9A15A5B5A914}"/>
            </a:ext>
          </a:extLst>
        </p:cNvPr>
        <p:cNvGrpSpPr/>
        <p:nvPr/>
      </p:nvGrpSpPr>
      <p:grpSpPr>
        <a:xfrm>
          <a:off x="0" y="0"/>
          <a:ext cx="0" cy="0"/>
          <a:chOff x="0" y="0"/>
          <a:chExt cx="0" cy="0"/>
        </a:xfrm>
      </p:grpSpPr>
      <p:sp>
        <p:nvSpPr>
          <p:cNvPr id="15" name="Text Box 4">
            <a:extLst>
              <a:ext uri="{FF2B5EF4-FFF2-40B4-BE49-F238E27FC236}">
                <a16:creationId xmlns:a16="http://schemas.microsoft.com/office/drawing/2014/main" id="{499C8AA9-DEA0-4CDC-A103-63D8646F2351}"/>
              </a:ext>
            </a:extLst>
          </p:cNvPr>
          <p:cNvSpPr txBox="1">
            <a:spLocks noChangeArrowheads="1"/>
          </p:cNvSpPr>
          <p:nvPr/>
        </p:nvSpPr>
        <p:spPr bwMode="auto">
          <a:xfrm>
            <a:off x="73152" y="6494846"/>
            <a:ext cx="2670048"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it-IT" sz="1400" i="1" dirty="0">
                <a:latin typeface="Arial" panose="020B0604020202020204" pitchFamily="34" charset="0"/>
                <a:cs typeface="Arial" panose="020B0604020202020204" pitchFamily="34" charset="0"/>
              </a:rPr>
              <a:t>Cesta N et al. OFID 2023;10(2)</a:t>
            </a:r>
          </a:p>
        </p:txBody>
      </p:sp>
      <p:sp>
        <p:nvSpPr>
          <p:cNvPr id="16" name="TextBox 7">
            <a:extLst>
              <a:ext uri="{FF2B5EF4-FFF2-40B4-BE49-F238E27FC236}">
                <a16:creationId xmlns:a16="http://schemas.microsoft.com/office/drawing/2014/main" id="{064B2083-F7C3-1DFF-9D01-041873FBFE1F}"/>
              </a:ext>
            </a:extLst>
          </p:cNvPr>
          <p:cNvSpPr txBox="1"/>
          <p:nvPr/>
        </p:nvSpPr>
        <p:spPr>
          <a:xfrm>
            <a:off x="93230" y="132642"/>
            <a:ext cx="7825474" cy="493981"/>
          </a:xfrm>
          <a:prstGeom prst="rect">
            <a:avLst/>
          </a:prstGeom>
          <a:noFill/>
        </p:spPr>
        <p:txBody>
          <a:bodyPr wrap="square" rtlCol="0">
            <a:spAutoFit/>
          </a:bodyPr>
          <a:lstStyle/>
          <a:p>
            <a:pPr>
              <a:lnSpc>
                <a:spcPct val="90000"/>
              </a:lnSpc>
              <a:spcBef>
                <a:spcPct val="0"/>
              </a:spcBef>
            </a:pPr>
            <a:r>
              <a:rPr lang="en-US" sz="2900" dirty="0">
                <a:solidFill>
                  <a:srgbClr val="124C86"/>
                </a:solidFill>
                <a:latin typeface="+mj-lt"/>
                <a:ea typeface="Tahoma" panose="020B0604030504040204" pitchFamily="34" charset="0"/>
                <a:cs typeface="Tahoma" panose="020B0604030504040204" pitchFamily="34" charset="0"/>
              </a:rPr>
              <a:t>Osteoarticular Infections: Italian experience</a:t>
            </a:r>
          </a:p>
        </p:txBody>
      </p:sp>
      <p:pic>
        <p:nvPicPr>
          <p:cNvPr id="17" name="Immagine 16" descr="Immagine che contiene testo, Carattere, linea, schermata&#10;&#10;Descrizione generata automaticamente">
            <a:extLst>
              <a:ext uri="{FF2B5EF4-FFF2-40B4-BE49-F238E27FC236}">
                <a16:creationId xmlns:a16="http://schemas.microsoft.com/office/drawing/2014/main" id="{6A2BE01C-CC16-32F5-F501-70B0153C1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1337246"/>
            <a:ext cx="11756799" cy="2868628"/>
          </a:xfrm>
          <a:prstGeom prst="rect">
            <a:avLst/>
          </a:prstGeom>
        </p:spPr>
      </p:pic>
      <p:sp>
        <p:nvSpPr>
          <p:cNvPr id="18" name="CasellaDiTesto 17">
            <a:extLst>
              <a:ext uri="{FF2B5EF4-FFF2-40B4-BE49-F238E27FC236}">
                <a16:creationId xmlns:a16="http://schemas.microsoft.com/office/drawing/2014/main" id="{07A46B29-5E22-434F-CC1D-6B05C9AF89A3}"/>
              </a:ext>
            </a:extLst>
          </p:cNvPr>
          <p:cNvSpPr txBox="1"/>
          <p:nvPr/>
        </p:nvSpPr>
        <p:spPr>
          <a:xfrm>
            <a:off x="181786" y="4874423"/>
            <a:ext cx="11828427" cy="646331"/>
          </a:xfrm>
          <a:prstGeom prst="rect">
            <a:avLst/>
          </a:prstGeom>
          <a:noFill/>
        </p:spPr>
        <p:txBody>
          <a:bodyPr wrap="square">
            <a:spAutoFit/>
          </a:bodyPr>
          <a:lstStyle/>
          <a:p>
            <a:r>
              <a:rPr lang="it-IT" sz="1200" dirty="0">
                <a:latin typeface="Arial" panose="020B0604020202020204" pitchFamily="34" charset="0"/>
                <a:cs typeface="Arial" panose="020B0604020202020204" pitchFamily="34" charset="0"/>
              </a:rPr>
              <a:t>CEP, </a:t>
            </a:r>
            <a:r>
              <a:rPr lang="it-IT" sz="1200" dirty="0" err="1">
                <a:latin typeface="Arial" panose="020B0604020202020204" pitchFamily="34" charset="0"/>
                <a:cs typeface="Arial" panose="020B0604020202020204" pitchFamily="34" charset="0"/>
              </a:rPr>
              <a:t>cephalosporin</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dosage</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unknown</a:t>
            </a:r>
            <a:r>
              <a:rPr lang="it-IT" sz="1200" dirty="0">
                <a:latin typeface="Arial" panose="020B0604020202020204" pitchFamily="34" charset="0"/>
                <a:cs typeface="Arial" panose="020B0604020202020204" pitchFamily="34" charset="0"/>
              </a:rPr>
              <a:t>); CIP, </a:t>
            </a:r>
            <a:r>
              <a:rPr lang="it-IT" sz="1200" dirty="0" err="1">
                <a:latin typeface="Arial" panose="020B0604020202020204" pitchFamily="34" charset="0"/>
                <a:cs typeface="Arial" panose="020B0604020202020204" pitchFamily="34" charset="0"/>
              </a:rPr>
              <a:t>ciprofloxacin</a:t>
            </a:r>
            <a:r>
              <a:rPr lang="it-IT" sz="1200" dirty="0">
                <a:latin typeface="Arial" panose="020B0604020202020204" pitchFamily="34" charset="0"/>
                <a:cs typeface="Arial" panose="020B0604020202020204" pitchFamily="34" charset="0"/>
              </a:rPr>
              <a:t> (500 mg q8h); CLZ/TAZ, </a:t>
            </a:r>
            <a:r>
              <a:rPr lang="it-IT" sz="1200" dirty="0" err="1">
                <a:latin typeface="Arial" panose="020B0604020202020204" pitchFamily="34" charset="0"/>
                <a:cs typeface="Arial" panose="020B0604020202020204" pitchFamily="34" charset="0"/>
              </a:rPr>
              <a:t>ceftolozane</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tazobactam</a:t>
            </a:r>
            <a:r>
              <a:rPr lang="it-IT" sz="1200" dirty="0">
                <a:latin typeface="Arial" panose="020B0604020202020204" pitchFamily="34" charset="0"/>
                <a:cs typeface="Arial" panose="020B0604020202020204" pitchFamily="34" charset="0"/>
              </a:rPr>
              <a:t> (1.5 gr q8h); CPM, </a:t>
            </a:r>
            <a:r>
              <a:rPr lang="it-IT" sz="1200" dirty="0" err="1">
                <a:latin typeface="Arial" panose="020B0604020202020204" pitchFamily="34" charset="0"/>
                <a:cs typeface="Arial" panose="020B0604020202020204" pitchFamily="34" charset="0"/>
              </a:rPr>
              <a:t>cefepime</a:t>
            </a:r>
            <a:r>
              <a:rPr lang="it-IT" sz="1200" dirty="0">
                <a:latin typeface="Arial" panose="020B0604020202020204" pitchFamily="34" charset="0"/>
                <a:cs typeface="Arial" panose="020B0604020202020204" pitchFamily="34" charset="0"/>
              </a:rPr>
              <a:t> (2 gr q8h); CRP, C-</a:t>
            </a:r>
            <a:r>
              <a:rPr lang="it-IT" sz="1200" dirty="0" err="1">
                <a:latin typeface="Arial" panose="020B0604020202020204" pitchFamily="34" charset="0"/>
                <a:cs typeface="Arial" panose="020B0604020202020204" pitchFamily="34" charset="0"/>
              </a:rPr>
              <a:t>reactive</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protein</a:t>
            </a:r>
            <a:r>
              <a:rPr lang="it-IT" sz="1200" dirty="0">
                <a:latin typeface="Arial" panose="020B0604020202020204" pitchFamily="34" charset="0"/>
                <a:cs typeface="Arial" panose="020B0604020202020204" pitchFamily="34" charset="0"/>
              </a:rPr>
              <a:t>; DAIR, </a:t>
            </a:r>
            <a:r>
              <a:rPr lang="it-IT" sz="1200" dirty="0" err="1">
                <a:latin typeface="Arial" panose="020B0604020202020204" pitchFamily="34" charset="0"/>
                <a:cs typeface="Arial" panose="020B0604020202020204" pitchFamily="34" charset="0"/>
              </a:rPr>
              <a:t>debridement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antibiotics</a:t>
            </a:r>
            <a:r>
              <a:rPr lang="it-IT" sz="1200" dirty="0">
                <a:latin typeface="Arial" panose="020B0604020202020204" pitchFamily="34" charset="0"/>
                <a:cs typeface="Arial" panose="020B0604020202020204" pitchFamily="34" charset="0"/>
              </a:rPr>
              <a:t> and </a:t>
            </a:r>
            <a:r>
              <a:rPr lang="it-IT" sz="1200" dirty="0" err="1">
                <a:latin typeface="Arial" panose="020B0604020202020204" pitchFamily="34" charset="0"/>
                <a:cs typeface="Arial" panose="020B0604020202020204" pitchFamily="34" charset="0"/>
              </a:rPr>
              <a:t>implant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retention</a:t>
            </a:r>
            <a:r>
              <a:rPr lang="it-IT" sz="1200" dirty="0">
                <a:latin typeface="Arial" panose="020B0604020202020204" pitchFamily="34" charset="0"/>
                <a:cs typeface="Arial" panose="020B0604020202020204" pitchFamily="34" charset="0"/>
              </a:rPr>
              <a:t>; DAP, </a:t>
            </a:r>
            <a:r>
              <a:rPr lang="it-IT" sz="1200" dirty="0" err="1">
                <a:latin typeface="Arial" panose="020B0604020202020204" pitchFamily="34" charset="0"/>
                <a:cs typeface="Arial" panose="020B0604020202020204" pitchFamily="34" charset="0"/>
              </a:rPr>
              <a:t>daptomycin</a:t>
            </a:r>
            <a:r>
              <a:rPr lang="it-IT" sz="1200" dirty="0">
                <a:latin typeface="Arial" panose="020B0604020202020204" pitchFamily="34" charset="0"/>
                <a:cs typeface="Arial" panose="020B0604020202020204" pitchFamily="34" charset="0"/>
              </a:rPr>
              <a:t> (500 mg q24h); MRP, </a:t>
            </a:r>
            <a:r>
              <a:rPr lang="it-IT" sz="1200" dirty="0" err="1">
                <a:latin typeface="Arial" panose="020B0604020202020204" pitchFamily="34" charset="0"/>
                <a:cs typeface="Arial" panose="020B0604020202020204" pitchFamily="34" charset="0"/>
              </a:rPr>
              <a:t>meropenem</a:t>
            </a:r>
            <a:r>
              <a:rPr lang="it-IT" sz="1200" dirty="0">
                <a:latin typeface="Arial" panose="020B0604020202020204" pitchFamily="34" charset="0"/>
                <a:cs typeface="Arial" panose="020B0604020202020204" pitchFamily="34" charset="0"/>
              </a:rPr>
              <a:t> (2 gr q12h); MSSE, </a:t>
            </a:r>
            <a:r>
              <a:rPr lang="it-IT" sz="1200" dirty="0" err="1">
                <a:latin typeface="Arial" panose="020B0604020202020204" pitchFamily="34" charset="0"/>
                <a:cs typeface="Arial" panose="020B0604020202020204" pitchFamily="34" charset="0"/>
              </a:rPr>
              <a:t>methicillin-susceptible</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Staphylococcus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epidermidis</a:t>
            </a:r>
            <a:r>
              <a:rPr lang="it-IT" sz="1200" dirty="0">
                <a:latin typeface="Arial" panose="020B0604020202020204" pitchFamily="34" charset="0"/>
                <a:cs typeface="Arial" panose="020B0604020202020204" pitchFamily="34" charset="0"/>
              </a:rPr>
              <a:t>; MS-</a:t>
            </a:r>
            <a:r>
              <a:rPr lang="it-IT" sz="1200" dirty="0" err="1">
                <a:latin typeface="Arial" panose="020B0604020202020204" pitchFamily="34" charset="0"/>
                <a:cs typeface="Arial" panose="020B0604020202020204" pitchFamily="34" charset="0"/>
              </a:rPr>
              <a:t>Staphylococcus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hominis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methicillin-susceptible</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Staphylococcus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hominis</a:t>
            </a:r>
            <a:r>
              <a:rPr lang="it-IT" sz="1200" dirty="0">
                <a:latin typeface="Arial" panose="020B0604020202020204" pitchFamily="34" charset="0"/>
                <a:cs typeface="Arial" panose="020B0604020202020204" pitchFamily="34" charset="0"/>
              </a:rPr>
              <a:t>; THA, </a:t>
            </a:r>
            <a:r>
              <a:rPr lang="it-IT" sz="1200" dirty="0" err="1">
                <a:latin typeface="Arial" panose="020B0604020202020204" pitchFamily="34" charset="0"/>
                <a:cs typeface="Arial" panose="020B0604020202020204" pitchFamily="34" charset="0"/>
              </a:rPr>
              <a:t>total</a:t>
            </a:r>
            <a:r>
              <a:rPr lang="it-IT" sz="1200" dirty="0">
                <a:latin typeface="Arial" panose="020B0604020202020204" pitchFamily="34" charset="0"/>
                <a:cs typeface="Arial" panose="020B0604020202020204" pitchFamily="34" charset="0"/>
              </a:rPr>
              <a:t> hip </a:t>
            </a:r>
            <a:r>
              <a:rPr lang="it-IT" sz="1200" dirty="0" err="1">
                <a:latin typeface="Arial" panose="020B0604020202020204" pitchFamily="34" charset="0"/>
                <a:cs typeface="Arial" panose="020B0604020202020204" pitchFamily="34" charset="0"/>
              </a:rPr>
              <a:t>arthroplasty</a:t>
            </a:r>
            <a:r>
              <a:rPr lang="it-IT" sz="1200" dirty="0">
                <a:latin typeface="Arial" panose="020B0604020202020204" pitchFamily="34" charset="0"/>
                <a:cs typeface="Arial" panose="020B0604020202020204" pitchFamily="34" charset="0"/>
              </a:rPr>
              <a:t>; W, weeks; WBC, white </a:t>
            </a:r>
            <a:r>
              <a:rPr lang="it-IT" sz="1200" dirty="0" err="1">
                <a:latin typeface="Arial" panose="020B0604020202020204" pitchFamily="34" charset="0"/>
                <a:cs typeface="Arial" panose="020B0604020202020204" pitchFamily="34" charset="0"/>
              </a:rPr>
              <a:t>blood</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cell</a:t>
            </a:r>
            <a:endParaRPr lang="it-IT" sz="1200" dirty="0">
              <a:latin typeface="Arial" panose="020B0604020202020204" pitchFamily="34" charset="0"/>
              <a:cs typeface="Arial" panose="020B0604020202020204" pitchFamily="34" charset="0"/>
            </a:endParaRPr>
          </a:p>
        </p:txBody>
      </p:sp>
      <p:pic>
        <p:nvPicPr>
          <p:cNvPr id="19" name="Immagine 18">
            <a:extLst>
              <a:ext uri="{FF2B5EF4-FFF2-40B4-BE49-F238E27FC236}">
                <a16:creationId xmlns:a16="http://schemas.microsoft.com/office/drawing/2014/main" id="{EDDA7483-1EF6-D70C-A2E1-4D71A2933A98}"/>
              </a:ext>
            </a:extLst>
          </p:cNvPr>
          <p:cNvPicPr>
            <a:picLocks noChangeAspect="1"/>
          </p:cNvPicPr>
          <p:nvPr/>
        </p:nvPicPr>
        <p:blipFill>
          <a:blip r:embed="rId3"/>
          <a:stretch>
            <a:fillRect/>
          </a:stretch>
        </p:blipFill>
        <p:spPr>
          <a:xfrm>
            <a:off x="9732922" y="23092"/>
            <a:ext cx="2459078" cy="868362"/>
          </a:xfrm>
          <a:prstGeom prst="rect">
            <a:avLst/>
          </a:prstGeom>
        </p:spPr>
      </p:pic>
      <p:sp>
        <p:nvSpPr>
          <p:cNvPr id="20" name="Rettangolo 19">
            <a:extLst>
              <a:ext uri="{FF2B5EF4-FFF2-40B4-BE49-F238E27FC236}">
                <a16:creationId xmlns:a16="http://schemas.microsoft.com/office/drawing/2014/main" id="{B44E632C-CE44-57C8-C7A4-6291BB77EE07}"/>
              </a:ext>
            </a:extLst>
          </p:cNvPr>
          <p:cNvSpPr/>
          <p:nvPr/>
        </p:nvSpPr>
        <p:spPr>
          <a:xfrm>
            <a:off x="7324343" y="1107242"/>
            <a:ext cx="4441599" cy="3364174"/>
          </a:xfrm>
          <a:prstGeom prst="rect">
            <a:avLst/>
          </a:prstGeom>
          <a:noFill/>
          <a:ln>
            <a:solidFill>
              <a:srgbClr val="00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84CB3E08-B5E5-9E98-E2C2-1031083FB0F0}"/>
              </a:ext>
            </a:extLst>
          </p:cNvPr>
          <p:cNvPicPr>
            <a:picLocks noChangeAspect="1"/>
          </p:cNvPicPr>
          <p:nvPr/>
        </p:nvPicPr>
        <p:blipFill>
          <a:blip r:embed="rId4"/>
          <a:stretch>
            <a:fillRect/>
          </a:stretch>
        </p:blipFill>
        <p:spPr>
          <a:xfrm>
            <a:off x="10506456" y="6313438"/>
            <a:ext cx="1558385" cy="456468"/>
          </a:xfrm>
          <a:prstGeom prst="rect">
            <a:avLst/>
          </a:prstGeom>
        </p:spPr>
      </p:pic>
      <p:pic>
        <p:nvPicPr>
          <p:cNvPr id="2" name="Immagine 1">
            <a:extLst>
              <a:ext uri="{FF2B5EF4-FFF2-40B4-BE49-F238E27FC236}">
                <a16:creationId xmlns:a16="http://schemas.microsoft.com/office/drawing/2014/main" id="{FB8CFD47-CA92-AFB1-FD28-6DA4ED268CC7}"/>
              </a:ext>
            </a:extLst>
          </p:cNvPr>
          <p:cNvPicPr>
            <a:picLocks noChangeAspect="1"/>
          </p:cNvPicPr>
          <p:nvPr/>
        </p:nvPicPr>
        <p:blipFill>
          <a:blip r:embed="rId5"/>
          <a:stretch>
            <a:fillRect/>
          </a:stretch>
        </p:blipFill>
        <p:spPr>
          <a:xfrm>
            <a:off x="11285648" y="5453045"/>
            <a:ext cx="860393" cy="860393"/>
          </a:xfrm>
          <a:prstGeom prst="rect">
            <a:avLst/>
          </a:prstGeom>
        </p:spPr>
      </p:pic>
    </p:spTree>
    <p:extLst>
      <p:ext uri="{BB962C8B-B14F-4D97-AF65-F5344CB8AC3E}">
        <p14:creationId xmlns:p14="http://schemas.microsoft.com/office/powerpoint/2010/main" val="185540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FB81F-F49F-0769-0085-D94709FDCEA9}"/>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265CE17-4FAE-D76F-6DC8-EC32B548E5F6}"/>
              </a:ext>
            </a:extLst>
          </p:cNvPr>
          <p:cNvPicPr>
            <a:picLocks noChangeAspect="1"/>
          </p:cNvPicPr>
          <p:nvPr/>
        </p:nvPicPr>
        <p:blipFill>
          <a:blip r:embed="rId2"/>
          <a:stretch>
            <a:fillRect/>
          </a:stretch>
        </p:blipFill>
        <p:spPr>
          <a:xfrm>
            <a:off x="9667407" y="6115938"/>
            <a:ext cx="653968" cy="653968"/>
          </a:xfrm>
          <a:prstGeom prst="rect">
            <a:avLst/>
          </a:prstGeom>
        </p:spPr>
      </p:pic>
      <p:pic>
        <p:nvPicPr>
          <p:cNvPr id="2" name="Immagine 1" descr="Immagine che contiene persona, interni, mutande&#10;&#10;Descrizione generata automaticamente">
            <a:extLst>
              <a:ext uri="{FF2B5EF4-FFF2-40B4-BE49-F238E27FC236}">
                <a16:creationId xmlns:a16="http://schemas.microsoft.com/office/drawing/2014/main" id="{73C8E1F4-F71E-72F8-204A-B417FC550F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3" r="19238"/>
          <a:stretch/>
        </p:blipFill>
        <p:spPr>
          <a:xfrm>
            <a:off x="9111493" y="1137747"/>
            <a:ext cx="2419765" cy="4326676"/>
          </a:xfrm>
          <a:prstGeom prst="rect">
            <a:avLst/>
          </a:prstGeom>
          <a:ln w="38100">
            <a:solidFill>
              <a:srgbClr val="007D34"/>
            </a:solidFill>
          </a:ln>
        </p:spPr>
      </p:pic>
      <p:grpSp>
        <p:nvGrpSpPr>
          <p:cNvPr id="3" name="Gruppo 2">
            <a:extLst>
              <a:ext uri="{FF2B5EF4-FFF2-40B4-BE49-F238E27FC236}">
                <a16:creationId xmlns:a16="http://schemas.microsoft.com/office/drawing/2014/main" id="{35E1C4DB-CD10-6604-9BF2-B7E5ADD7EA70}"/>
              </a:ext>
            </a:extLst>
          </p:cNvPr>
          <p:cNvGrpSpPr/>
          <p:nvPr/>
        </p:nvGrpSpPr>
        <p:grpSpPr>
          <a:xfrm>
            <a:off x="149558" y="1284146"/>
            <a:ext cx="8345512" cy="3805340"/>
            <a:chOff x="149558" y="1284146"/>
            <a:chExt cx="8345512" cy="3805340"/>
          </a:xfrm>
        </p:grpSpPr>
        <p:pic>
          <p:nvPicPr>
            <p:cNvPr id="7" name="Segnaposto contenuto 5" descr="Immagine che contiene testo, monitor, interni, forno&#10;&#10;Descrizione generata automaticamente">
              <a:extLst>
                <a:ext uri="{FF2B5EF4-FFF2-40B4-BE49-F238E27FC236}">
                  <a16:creationId xmlns:a16="http://schemas.microsoft.com/office/drawing/2014/main" id="{3F127398-4993-CFE3-8A88-5A45A1ACD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58" y="1284146"/>
              <a:ext cx="4360771" cy="3168644"/>
            </a:xfrm>
            <a:prstGeom prst="rect">
              <a:avLst/>
            </a:prstGeom>
            <a:ln w="19050">
              <a:solidFill>
                <a:srgbClr val="007D34"/>
              </a:solidFill>
            </a:ln>
          </p:spPr>
        </p:pic>
        <p:grpSp>
          <p:nvGrpSpPr>
            <p:cNvPr id="8" name="Gruppo 7">
              <a:extLst>
                <a:ext uri="{FF2B5EF4-FFF2-40B4-BE49-F238E27FC236}">
                  <a16:creationId xmlns:a16="http://schemas.microsoft.com/office/drawing/2014/main" id="{C7E70F40-2DA7-513F-12CE-499088C5992F}"/>
                </a:ext>
              </a:extLst>
            </p:cNvPr>
            <p:cNvGrpSpPr/>
            <p:nvPr/>
          </p:nvGrpSpPr>
          <p:grpSpPr>
            <a:xfrm>
              <a:off x="4751892" y="1322165"/>
              <a:ext cx="3269136" cy="3092605"/>
              <a:chOff x="5672137" y="2435218"/>
              <a:chExt cx="3981451" cy="3981450"/>
            </a:xfrm>
          </p:grpSpPr>
          <p:pic>
            <p:nvPicPr>
              <p:cNvPr id="10" name="Segnaposto contenuto 7" descr="Immagine che contiene testo&#10;&#10;Descrizione generata automaticamente">
                <a:extLst>
                  <a:ext uri="{FF2B5EF4-FFF2-40B4-BE49-F238E27FC236}">
                    <a16:creationId xmlns:a16="http://schemas.microsoft.com/office/drawing/2014/main" id="{895466C7-4D9E-D2BC-D77E-981AAE7F2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2138" y="2435218"/>
                <a:ext cx="3981450" cy="3981450"/>
              </a:xfrm>
              <a:prstGeom prst="rect">
                <a:avLst/>
              </a:prstGeom>
              <a:ln w="19050">
                <a:solidFill>
                  <a:srgbClr val="007D34"/>
                </a:solidFill>
              </a:ln>
            </p:spPr>
          </p:pic>
          <mc:AlternateContent xmlns:mc="http://schemas.openxmlformats.org/markup-compatibility/2006" xmlns:p14="http://schemas.microsoft.com/office/powerpoint/2010/main">
            <mc:Choice Requires="p14">
              <p:contentPart p14:bwMode="auto" r:id="rId6">
                <p14:nvContentPartPr>
                  <p14:cNvPr id="11" name="Input penna 10">
                    <a:extLst>
                      <a:ext uri="{FF2B5EF4-FFF2-40B4-BE49-F238E27FC236}">
                        <a16:creationId xmlns:a16="http://schemas.microsoft.com/office/drawing/2014/main" id="{738B34F8-CA6C-7122-0F9C-F5E60A331621}"/>
                      </a:ext>
                    </a:extLst>
                  </p14:cNvPr>
                  <p14:cNvContentPartPr/>
                  <p14:nvPr/>
                </p14:nvContentPartPr>
                <p14:xfrm>
                  <a:off x="5672137" y="2517781"/>
                  <a:ext cx="1481137" cy="73180"/>
                </p14:xfrm>
              </p:contentPart>
            </mc:Choice>
            <mc:Fallback xmlns="">
              <p:pic>
                <p:nvPicPr>
                  <p:cNvPr id="8" name="Input penna 7">
                    <a:extLst>
                      <a:ext uri="{FF2B5EF4-FFF2-40B4-BE49-F238E27FC236}">
                        <a16:creationId xmlns:a16="http://schemas.microsoft.com/office/drawing/2014/main" id="{11BD338A-1589-3D73-38D8-1EF5CB69EE42}"/>
                      </a:ext>
                    </a:extLst>
                  </p:cNvPr>
                  <p:cNvPicPr/>
                  <p:nvPr/>
                </p:nvPicPr>
                <p:blipFill>
                  <a:blip r:embed="rId8"/>
                  <a:stretch>
                    <a:fillRect/>
                  </a:stretch>
                </p:blipFill>
                <p:spPr>
                  <a:xfrm>
                    <a:off x="5660737" y="2505739"/>
                    <a:ext cx="1503937" cy="97265"/>
                  </a:xfrm>
                  <a:prstGeom prst="rect">
                    <a:avLst/>
                  </a:prstGeom>
                </p:spPr>
              </p:pic>
            </mc:Fallback>
          </mc:AlternateContent>
        </p:grpSp>
        <p:sp>
          <p:nvSpPr>
            <p:cNvPr id="9" name="CasellaDiTesto 8">
              <a:extLst>
                <a:ext uri="{FF2B5EF4-FFF2-40B4-BE49-F238E27FC236}">
                  <a16:creationId xmlns:a16="http://schemas.microsoft.com/office/drawing/2014/main" id="{9A97A3F6-11CF-7C82-7E6C-27B732114629}"/>
                </a:ext>
              </a:extLst>
            </p:cNvPr>
            <p:cNvSpPr txBox="1"/>
            <p:nvPr/>
          </p:nvSpPr>
          <p:spPr>
            <a:xfrm>
              <a:off x="1122749" y="4627821"/>
              <a:ext cx="7372321" cy="461665"/>
            </a:xfrm>
            <a:prstGeom prst="rect">
              <a:avLst/>
            </a:prstGeom>
            <a:noFill/>
            <a:ln w="19050">
              <a:solidFill>
                <a:srgbClr val="007D34"/>
              </a:solidFill>
            </a:ln>
          </p:spPr>
          <p:txBody>
            <a:bodyPr wrap="square">
              <a:spAutoFit/>
            </a:bodyPr>
            <a:lstStyle/>
            <a:p>
              <a:pPr algn="ctr"/>
              <a:r>
                <a:rPr lang="en-US" sz="1200" b="1" dirty="0"/>
                <a:t>Images from the Tc-99m-labeled white blood cell scan were performed 7 months after phage therapy. </a:t>
              </a:r>
            </a:p>
            <a:p>
              <a:pPr algn="ctr"/>
              <a:r>
                <a:rPr lang="en-US" sz="1200" b="1" dirty="0"/>
                <a:t>No leucocytic activity was detected in proximity of the right-hip prosthetic joint</a:t>
              </a:r>
              <a:endParaRPr lang="it-IT" sz="1200" b="1" dirty="0"/>
            </a:p>
          </p:txBody>
        </p:sp>
      </p:grpSp>
      <p:sp>
        <p:nvSpPr>
          <p:cNvPr id="12" name="CasellaDiTesto 11">
            <a:extLst>
              <a:ext uri="{FF2B5EF4-FFF2-40B4-BE49-F238E27FC236}">
                <a16:creationId xmlns:a16="http://schemas.microsoft.com/office/drawing/2014/main" id="{E7DB8500-A40A-FD97-12CC-1FFBAE610CAD}"/>
              </a:ext>
            </a:extLst>
          </p:cNvPr>
          <p:cNvSpPr txBox="1"/>
          <p:nvPr/>
        </p:nvSpPr>
        <p:spPr>
          <a:xfrm>
            <a:off x="4756100" y="5720253"/>
            <a:ext cx="6775158" cy="276999"/>
          </a:xfrm>
          <a:prstGeom prst="rect">
            <a:avLst/>
          </a:prstGeom>
          <a:noFill/>
          <a:ln w="19050">
            <a:solidFill>
              <a:srgbClr val="007D34"/>
            </a:solidFill>
          </a:ln>
        </p:spPr>
        <p:txBody>
          <a:bodyPr wrap="square">
            <a:spAutoFit/>
          </a:bodyPr>
          <a:lstStyle/>
          <a:p>
            <a:pPr algn="ctr"/>
            <a:r>
              <a:rPr lang="en-US" sz="1200" b="1" dirty="0"/>
              <a:t>Real-life picture of the patient right-hip in March 2022 (2 years after the end of phage-therapy) </a:t>
            </a:r>
            <a:endParaRPr lang="it-IT" sz="1200" b="1" dirty="0"/>
          </a:p>
        </p:txBody>
      </p:sp>
      <p:sp>
        <p:nvSpPr>
          <p:cNvPr id="14" name="TextBox 7">
            <a:extLst>
              <a:ext uri="{FF2B5EF4-FFF2-40B4-BE49-F238E27FC236}">
                <a16:creationId xmlns:a16="http://schemas.microsoft.com/office/drawing/2014/main" id="{640DBB4F-118C-0737-C9FF-CED8FAF1BD64}"/>
              </a:ext>
            </a:extLst>
          </p:cNvPr>
          <p:cNvSpPr txBox="1"/>
          <p:nvPr/>
        </p:nvSpPr>
        <p:spPr>
          <a:xfrm>
            <a:off x="93230" y="132642"/>
            <a:ext cx="10916146" cy="493981"/>
          </a:xfrm>
          <a:prstGeom prst="rect">
            <a:avLst/>
          </a:prstGeom>
          <a:noFill/>
        </p:spPr>
        <p:txBody>
          <a:bodyPr wrap="square" rtlCol="0">
            <a:spAutoFit/>
          </a:bodyPr>
          <a:lstStyle/>
          <a:p>
            <a:pPr>
              <a:lnSpc>
                <a:spcPct val="90000"/>
              </a:lnSpc>
              <a:spcBef>
                <a:spcPct val="0"/>
              </a:spcBef>
            </a:pPr>
            <a:r>
              <a:rPr lang="en-US" sz="2900" dirty="0">
                <a:solidFill>
                  <a:srgbClr val="124C86"/>
                </a:solidFill>
                <a:latin typeface="+mj-lt"/>
                <a:ea typeface="Tahoma" panose="020B0604030504040204" pitchFamily="34" charset="0"/>
                <a:cs typeface="Tahoma" panose="020B0604030504040204" pitchFamily="34" charset="0"/>
              </a:rPr>
              <a:t>Results from clinical follow-up – 7 m and 2 Y after phage therapy</a:t>
            </a:r>
          </a:p>
        </p:txBody>
      </p:sp>
      <p:pic>
        <p:nvPicPr>
          <p:cNvPr id="15" name="Immagine 14">
            <a:extLst>
              <a:ext uri="{FF2B5EF4-FFF2-40B4-BE49-F238E27FC236}">
                <a16:creationId xmlns:a16="http://schemas.microsoft.com/office/drawing/2014/main" id="{8F61CF3C-3769-33A6-EB2A-CBDE2C8E5465}"/>
              </a:ext>
            </a:extLst>
          </p:cNvPr>
          <p:cNvPicPr>
            <a:picLocks noChangeAspect="1"/>
          </p:cNvPicPr>
          <p:nvPr/>
        </p:nvPicPr>
        <p:blipFill>
          <a:blip r:embed="rId9"/>
          <a:stretch>
            <a:fillRect/>
          </a:stretch>
        </p:blipFill>
        <p:spPr>
          <a:xfrm>
            <a:off x="10506456" y="6313438"/>
            <a:ext cx="1558385" cy="456468"/>
          </a:xfrm>
          <a:prstGeom prst="rect">
            <a:avLst/>
          </a:prstGeom>
        </p:spPr>
      </p:pic>
      <p:sp>
        <p:nvSpPr>
          <p:cNvPr id="4" name="Text Box 4">
            <a:extLst>
              <a:ext uri="{FF2B5EF4-FFF2-40B4-BE49-F238E27FC236}">
                <a16:creationId xmlns:a16="http://schemas.microsoft.com/office/drawing/2014/main" id="{A2095BBD-983A-EAAA-4CAE-3839710BF755}"/>
              </a:ext>
            </a:extLst>
          </p:cNvPr>
          <p:cNvSpPr txBox="1">
            <a:spLocks noChangeArrowheads="1"/>
          </p:cNvSpPr>
          <p:nvPr/>
        </p:nvSpPr>
        <p:spPr bwMode="auto">
          <a:xfrm>
            <a:off x="93230" y="6485014"/>
            <a:ext cx="2708964"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sz="1400" i="1" dirty="0">
                <a:latin typeface="Arial" panose="020B0604020202020204" pitchFamily="34" charset="0"/>
                <a:cs typeface="Arial" panose="020B0604020202020204" pitchFamily="34" charset="0"/>
              </a:rPr>
              <a:t>Cesta N et al. OFID 2023;10(2)</a:t>
            </a:r>
          </a:p>
        </p:txBody>
      </p:sp>
    </p:spTree>
    <p:extLst>
      <p:ext uri="{BB962C8B-B14F-4D97-AF65-F5344CB8AC3E}">
        <p14:creationId xmlns:p14="http://schemas.microsoft.com/office/powerpoint/2010/main" val="26758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2D5ED-9267-5276-A1FB-93A3EEC75F44}"/>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22D33E8E-4DFB-F9CC-86F3-2A227E79CB5B}"/>
              </a:ext>
            </a:extLst>
          </p:cNvPr>
          <p:cNvPicPr>
            <a:picLocks noChangeAspect="1"/>
          </p:cNvPicPr>
          <p:nvPr/>
        </p:nvPicPr>
        <p:blipFill>
          <a:blip r:embed="rId2"/>
          <a:stretch>
            <a:fillRect/>
          </a:stretch>
        </p:blipFill>
        <p:spPr>
          <a:xfrm>
            <a:off x="9967690" y="6183286"/>
            <a:ext cx="634180" cy="634180"/>
          </a:xfrm>
          <a:prstGeom prst="rect">
            <a:avLst/>
          </a:prstGeom>
        </p:spPr>
      </p:pic>
      <p:pic>
        <p:nvPicPr>
          <p:cNvPr id="2" name="Google Shape;781;p32">
            <a:extLst>
              <a:ext uri="{FF2B5EF4-FFF2-40B4-BE49-F238E27FC236}">
                <a16:creationId xmlns:a16="http://schemas.microsoft.com/office/drawing/2014/main" id="{5F2672AC-5AD4-8782-EB53-D9B04F463435}"/>
              </a:ext>
            </a:extLst>
          </p:cNvPr>
          <p:cNvPicPr preferRelativeResize="0"/>
          <p:nvPr/>
        </p:nvPicPr>
        <p:blipFill rotWithShape="1">
          <a:blip r:embed="rId3">
            <a:alphaModFix/>
          </a:blip>
          <a:srcRect/>
          <a:stretch/>
        </p:blipFill>
        <p:spPr>
          <a:xfrm>
            <a:off x="2569393" y="3297535"/>
            <a:ext cx="6623768" cy="3508024"/>
          </a:xfrm>
          <a:prstGeom prst="rect">
            <a:avLst/>
          </a:prstGeom>
          <a:noFill/>
          <a:ln>
            <a:noFill/>
          </a:ln>
        </p:spPr>
      </p:pic>
      <p:pic>
        <p:nvPicPr>
          <p:cNvPr id="5" name="Google Shape;783;p32">
            <a:extLst>
              <a:ext uri="{FF2B5EF4-FFF2-40B4-BE49-F238E27FC236}">
                <a16:creationId xmlns:a16="http://schemas.microsoft.com/office/drawing/2014/main" id="{C0EC806E-D4B6-52FB-E26B-5958CFBDF574}"/>
              </a:ext>
            </a:extLst>
          </p:cNvPr>
          <p:cNvPicPr preferRelativeResize="0"/>
          <p:nvPr/>
        </p:nvPicPr>
        <p:blipFill rotWithShape="1">
          <a:blip r:embed="rId4">
            <a:alphaModFix/>
          </a:blip>
          <a:srcRect t="15268"/>
          <a:stretch/>
        </p:blipFill>
        <p:spPr>
          <a:xfrm>
            <a:off x="5881277" y="843106"/>
            <a:ext cx="3957734" cy="2699691"/>
          </a:xfrm>
          <a:prstGeom prst="rect">
            <a:avLst/>
          </a:prstGeom>
          <a:noFill/>
          <a:ln>
            <a:noFill/>
          </a:ln>
        </p:spPr>
      </p:pic>
      <p:pic>
        <p:nvPicPr>
          <p:cNvPr id="6" name="Google Shape;788;p32">
            <a:extLst>
              <a:ext uri="{FF2B5EF4-FFF2-40B4-BE49-F238E27FC236}">
                <a16:creationId xmlns:a16="http://schemas.microsoft.com/office/drawing/2014/main" id="{7FA876BD-3C3B-4179-CA3B-309B8CB4B6D5}"/>
              </a:ext>
            </a:extLst>
          </p:cNvPr>
          <p:cNvPicPr preferRelativeResize="0"/>
          <p:nvPr/>
        </p:nvPicPr>
        <p:blipFill rotWithShape="1">
          <a:blip r:embed="rId5">
            <a:alphaModFix/>
          </a:blip>
          <a:srcRect/>
          <a:stretch/>
        </p:blipFill>
        <p:spPr>
          <a:xfrm>
            <a:off x="345468" y="796714"/>
            <a:ext cx="3700241" cy="3081824"/>
          </a:xfrm>
          <a:prstGeom prst="rect">
            <a:avLst/>
          </a:prstGeom>
          <a:noFill/>
          <a:ln>
            <a:noFill/>
          </a:ln>
        </p:spPr>
      </p:pic>
      <p:sp>
        <p:nvSpPr>
          <p:cNvPr id="7" name="Google Shape;800;p33">
            <a:extLst>
              <a:ext uri="{FF2B5EF4-FFF2-40B4-BE49-F238E27FC236}">
                <a16:creationId xmlns:a16="http://schemas.microsoft.com/office/drawing/2014/main" id="{6BCB9244-3BFE-7EC8-AEAB-DAD97964A0AA}"/>
              </a:ext>
            </a:extLst>
          </p:cNvPr>
          <p:cNvSpPr/>
          <p:nvPr/>
        </p:nvSpPr>
        <p:spPr>
          <a:xfrm>
            <a:off x="6767135" y="4757312"/>
            <a:ext cx="185975" cy="406698"/>
          </a:xfrm>
          <a:prstGeom prst="downArrow">
            <a:avLst>
              <a:gd name="adj1" fmla="val 50000"/>
              <a:gd name="adj2" fmla="val 50000"/>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endParaRPr>
              <a:solidFill>
                <a:schemeClr val="lt1"/>
              </a:solidFill>
              <a:latin typeface="Arial Standard"/>
              <a:ea typeface="Calibri"/>
              <a:cs typeface="Calibri"/>
              <a:sym typeface="Calibri"/>
            </a:endParaRPr>
          </a:p>
        </p:txBody>
      </p:sp>
      <p:sp>
        <p:nvSpPr>
          <p:cNvPr id="8" name="Google Shape;801;p33">
            <a:extLst>
              <a:ext uri="{FF2B5EF4-FFF2-40B4-BE49-F238E27FC236}">
                <a16:creationId xmlns:a16="http://schemas.microsoft.com/office/drawing/2014/main" id="{8B8ED1BE-6D70-ACE5-8B41-22CD4CCB2745}"/>
              </a:ext>
            </a:extLst>
          </p:cNvPr>
          <p:cNvSpPr/>
          <p:nvPr/>
        </p:nvSpPr>
        <p:spPr>
          <a:xfrm rot="2460941">
            <a:off x="6605284" y="5731135"/>
            <a:ext cx="237590" cy="597957"/>
          </a:xfrm>
          <a:prstGeom prst="rect">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endParaRPr>
              <a:solidFill>
                <a:schemeClr val="lt1"/>
              </a:solidFill>
              <a:latin typeface="Arial Standard"/>
              <a:ea typeface="Calibri"/>
              <a:cs typeface="Calibri"/>
              <a:sym typeface="Calibri"/>
            </a:endParaRPr>
          </a:p>
        </p:txBody>
      </p:sp>
      <p:sp>
        <p:nvSpPr>
          <p:cNvPr id="9" name="Google Shape;797;p33">
            <a:extLst>
              <a:ext uri="{FF2B5EF4-FFF2-40B4-BE49-F238E27FC236}">
                <a16:creationId xmlns:a16="http://schemas.microsoft.com/office/drawing/2014/main" id="{54988B47-39E6-FFC9-5341-847523E7EAAD}"/>
              </a:ext>
            </a:extLst>
          </p:cNvPr>
          <p:cNvSpPr/>
          <p:nvPr/>
        </p:nvSpPr>
        <p:spPr>
          <a:xfrm>
            <a:off x="8611404" y="2732105"/>
            <a:ext cx="345784" cy="351123"/>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endParaRPr>
              <a:solidFill>
                <a:schemeClr val="lt1"/>
              </a:solidFill>
              <a:latin typeface="Arial Standard"/>
              <a:ea typeface="Calibri"/>
              <a:cs typeface="Calibri"/>
              <a:sym typeface="Calibri"/>
            </a:endParaRPr>
          </a:p>
        </p:txBody>
      </p:sp>
      <p:sp>
        <p:nvSpPr>
          <p:cNvPr id="13" name="CasellaDiTesto 12">
            <a:extLst>
              <a:ext uri="{FF2B5EF4-FFF2-40B4-BE49-F238E27FC236}">
                <a16:creationId xmlns:a16="http://schemas.microsoft.com/office/drawing/2014/main" id="{A798E03F-1BEB-7ED0-21C8-D5A47ED5D6F5}"/>
              </a:ext>
            </a:extLst>
          </p:cNvPr>
          <p:cNvSpPr txBox="1"/>
          <p:nvPr/>
        </p:nvSpPr>
        <p:spPr>
          <a:xfrm>
            <a:off x="0" y="52441"/>
            <a:ext cx="7914968" cy="538609"/>
          </a:xfrm>
          <a:prstGeom prst="rect">
            <a:avLst/>
          </a:prstGeom>
          <a:noFill/>
        </p:spPr>
        <p:txBody>
          <a:bodyPr wrap="square">
            <a:spAutoFit/>
          </a:bodyPr>
          <a:lstStyle/>
          <a:p>
            <a:pPr eaLnBrk="1" hangingPunct="1"/>
            <a:r>
              <a:rPr lang="it-IT" altLang="it-IT" sz="2900" dirty="0" err="1">
                <a:solidFill>
                  <a:schemeClr val="accent1">
                    <a:lumMod val="75000"/>
                  </a:schemeClr>
                </a:solidFill>
                <a:latin typeface="+mj-lt"/>
                <a:ea typeface="Tahoma" panose="020B0604030504040204" pitchFamily="34" charset="0"/>
                <a:cs typeface="Times New Roman" panose="02020603050405020304" pitchFamily="18" charset="0"/>
              </a:rPr>
              <a:t>Meropenem-phage</a:t>
            </a:r>
            <a:r>
              <a:rPr lang="it-IT" altLang="it-IT" sz="2900" dirty="0">
                <a:solidFill>
                  <a:schemeClr val="accent1">
                    <a:lumMod val="75000"/>
                  </a:schemeClr>
                </a:solidFill>
                <a:latin typeface="+mj-lt"/>
                <a:ea typeface="Tahoma" panose="020B0604030504040204" pitchFamily="34" charset="0"/>
                <a:cs typeface="Times New Roman" panose="02020603050405020304" pitchFamily="18" charset="0"/>
              </a:rPr>
              <a:t> </a:t>
            </a:r>
            <a:r>
              <a:rPr lang="it-IT" altLang="it-IT" sz="2900" dirty="0" err="1">
                <a:solidFill>
                  <a:schemeClr val="accent1">
                    <a:lumMod val="75000"/>
                  </a:schemeClr>
                </a:solidFill>
                <a:latin typeface="+mj-lt"/>
                <a:ea typeface="Tahoma" panose="020B0604030504040204" pitchFamily="34" charset="0"/>
                <a:cs typeface="Times New Roman" panose="02020603050405020304" pitchFamily="18" charset="0"/>
              </a:rPr>
              <a:t>synergy</a:t>
            </a:r>
            <a:r>
              <a:rPr lang="it-IT" altLang="it-IT" sz="2900" dirty="0">
                <a:solidFill>
                  <a:schemeClr val="accent1">
                    <a:lumMod val="75000"/>
                  </a:schemeClr>
                </a:solidFill>
                <a:latin typeface="+mj-lt"/>
                <a:ea typeface="Tahoma" panose="020B0604030504040204" pitchFamily="34" charset="0"/>
                <a:cs typeface="Times New Roman" panose="02020603050405020304" pitchFamily="18" charset="0"/>
              </a:rPr>
              <a:t> </a:t>
            </a:r>
            <a:r>
              <a:rPr lang="it-IT" altLang="it-IT" sz="2900" i="1" dirty="0">
                <a:solidFill>
                  <a:schemeClr val="accent1">
                    <a:lumMod val="75000"/>
                  </a:schemeClr>
                </a:solidFill>
                <a:latin typeface="+mj-lt"/>
                <a:ea typeface="Tahoma" panose="020B0604030504040204" pitchFamily="34" charset="0"/>
                <a:cs typeface="Times New Roman" panose="02020603050405020304" pitchFamily="18" charset="0"/>
              </a:rPr>
              <a:t>in vitro</a:t>
            </a:r>
            <a:r>
              <a:rPr lang="it-IT" altLang="it-IT" sz="2900" dirty="0">
                <a:solidFill>
                  <a:schemeClr val="accent1">
                    <a:lumMod val="75000"/>
                  </a:schemeClr>
                </a:solidFill>
                <a:latin typeface="+mj-lt"/>
                <a:ea typeface="Tahoma" panose="020B0604030504040204" pitchFamily="34" charset="0"/>
                <a:cs typeface="Times New Roman" panose="02020603050405020304" pitchFamily="18" charset="0"/>
              </a:rPr>
              <a:t> on biofilm (24h)</a:t>
            </a:r>
          </a:p>
        </p:txBody>
      </p:sp>
      <p:pic>
        <p:nvPicPr>
          <p:cNvPr id="14" name="Immagine 13">
            <a:extLst>
              <a:ext uri="{FF2B5EF4-FFF2-40B4-BE49-F238E27FC236}">
                <a16:creationId xmlns:a16="http://schemas.microsoft.com/office/drawing/2014/main" id="{E6FC39C1-BD0A-693E-CDFA-4049B9052B15}"/>
              </a:ext>
            </a:extLst>
          </p:cNvPr>
          <p:cNvPicPr>
            <a:picLocks noChangeAspect="1"/>
          </p:cNvPicPr>
          <p:nvPr/>
        </p:nvPicPr>
        <p:blipFill>
          <a:blip r:embed="rId6"/>
          <a:stretch>
            <a:fillRect/>
          </a:stretch>
        </p:blipFill>
        <p:spPr>
          <a:xfrm>
            <a:off x="10637892" y="6333663"/>
            <a:ext cx="1558385" cy="456468"/>
          </a:xfrm>
          <a:prstGeom prst="rect">
            <a:avLst/>
          </a:prstGeom>
        </p:spPr>
      </p:pic>
      <p:sp>
        <p:nvSpPr>
          <p:cNvPr id="15" name="Text Box 4">
            <a:extLst>
              <a:ext uri="{FF2B5EF4-FFF2-40B4-BE49-F238E27FC236}">
                <a16:creationId xmlns:a16="http://schemas.microsoft.com/office/drawing/2014/main" id="{9CB54C63-7EF7-392A-3D90-ECFF1221BB7C}"/>
              </a:ext>
            </a:extLst>
          </p:cNvPr>
          <p:cNvSpPr txBox="1">
            <a:spLocks noChangeArrowheads="1"/>
          </p:cNvSpPr>
          <p:nvPr/>
        </p:nvSpPr>
        <p:spPr bwMode="auto">
          <a:xfrm>
            <a:off x="93230" y="6485014"/>
            <a:ext cx="2708964"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sz="1400" i="1" dirty="0">
                <a:latin typeface="Arial" panose="020B0604020202020204" pitchFamily="34" charset="0"/>
                <a:cs typeface="Arial" panose="020B0604020202020204" pitchFamily="34" charset="0"/>
              </a:rPr>
              <a:t>Cesta N et al. OFID 2023;10(2)</a:t>
            </a:r>
          </a:p>
        </p:txBody>
      </p:sp>
    </p:spTree>
    <p:extLst>
      <p:ext uri="{BB962C8B-B14F-4D97-AF65-F5344CB8AC3E}">
        <p14:creationId xmlns:p14="http://schemas.microsoft.com/office/powerpoint/2010/main" val="10308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571E-484D-3607-18C4-E6F723A1E106}"/>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5B5921A5-F587-EA37-FED3-2EE3DC9CD69A}"/>
              </a:ext>
            </a:extLst>
          </p:cNvPr>
          <p:cNvPicPr>
            <a:picLocks noChangeAspect="1"/>
          </p:cNvPicPr>
          <p:nvPr/>
        </p:nvPicPr>
        <p:blipFill>
          <a:blip r:embed="rId2"/>
          <a:stretch>
            <a:fillRect/>
          </a:stretch>
        </p:blipFill>
        <p:spPr>
          <a:xfrm>
            <a:off x="11669400" y="6335400"/>
            <a:ext cx="522600" cy="522600"/>
          </a:xfrm>
          <a:prstGeom prst="rect">
            <a:avLst/>
          </a:prstGeom>
        </p:spPr>
      </p:pic>
      <p:sp>
        <p:nvSpPr>
          <p:cNvPr id="5" name="TextBox 7">
            <a:extLst>
              <a:ext uri="{FF2B5EF4-FFF2-40B4-BE49-F238E27FC236}">
                <a16:creationId xmlns:a16="http://schemas.microsoft.com/office/drawing/2014/main" id="{0D5DD3BE-5D65-0218-1F86-11B2878F0291}"/>
              </a:ext>
            </a:extLst>
          </p:cNvPr>
          <p:cNvSpPr txBox="1"/>
          <p:nvPr/>
        </p:nvSpPr>
        <p:spPr>
          <a:xfrm>
            <a:off x="0" y="-75113"/>
            <a:ext cx="5672361" cy="523220"/>
          </a:xfrm>
          <a:prstGeom prst="rect">
            <a:avLst/>
          </a:prstGeom>
          <a:noFill/>
        </p:spPr>
        <p:txBody>
          <a:bodyPr wrap="square" rtlCol="0">
            <a:spAutoFit/>
          </a:bodyPr>
          <a:lstStyle/>
          <a:p>
            <a:r>
              <a:rPr lang="it-IT" sz="2800" dirty="0">
                <a:solidFill>
                  <a:schemeClr val="accent1">
                    <a:lumMod val="75000"/>
                  </a:schemeClr>
                </a:solidFill>
              </a:rPr>
              <a:t>Lower </a:t>
            </a:r>
            <a:r>
              <a:rPr lang="it-IT" sz="2800" dirty="0" err="1">
                <a:solidFill>
                  <a:schemeClr val="accent1">
                    <a:lumMod val="75000"/>
                  </a:schemeClr>
                </a:solidFill>
              </a:rPr>
              <a:t>Tract</a:t>
            </a:r>
            <a:r>
              <a:rPr lang="it-IT" sz="2800" dirty="0">
                <a:solidFill>
                  <a:schemeClr val="accent1">
                    <a:lumMod val="75000"/>
                  </a:schemeClr>
                </a:solidFill>
              </a:rPr>
              <a:t> </a:t>
            </a:r>
            <a:r>
              <a:rPr lang="it-IT" sz="2800" dirty="0" err="1">
                <a:solidFill>
                  <a:schemeClr val="accent1">
                    <a:lumMod val="75000"/>
                  </a:schemeClr>
                </a:solidFill>
              </a:rPr>
              <a:t>Respiratory</a:t>
            </a:r>
            <a:r>
              <a:rPr lang="it-IT" sz="2800" dirty="0">
                <a:solidFill>
                  <a:schemeClr val="accent1">
                    <a:lumMod val="75000"/>
                  </a:schemeClr>
                </a:solidFill>
              </a:rPr>
              <a:t> </a:t>
            </a:r>
            <a:r>
              <a:rPr lang="it-IT" sz="2800" dirty="0" err="1">
                <a:solidFill>
                  <a:schemeClr val="accent1">
                    <a:lumMod val="75000"/>
                  </a:schemeClr>
                </a:solidFill>
              </a:rPr>
              <a:t>Infections</a:t>
            </a:r>
            <a:endParaRPr lang="it-IT" sz="2800" dirty="0">
              <a:solidFill>
                <a:schemeClr val="accent1">
                  <a:lumMod val="75000"/>
                </a:schemeClr>
              </a:solidFill>
            </a:endParaRPr>
          </a:p>
        </p:txBody>
      </p:sp>
      <p:pic>
        <p:nvPicPr>
          <p:cNvPr id="4" name="Immagine 3">
            <a:extLst>
              <a:ext uri="{FF2B5EF4-FFF2-40B4-BE49-F238E27FC236}">
                <a16:creationId xmlns:a16="http://schemas.microsoft.com/office/drawing/2014/main" id="{D971E1A3-9AB0-74D9-23BB-E042F6CDD390}"/>
              </a:ext>
            </a:extLst>
          </p:cNvPr>
          <p:cNvPicPr>
            <a:picLocks noChangeAspect="1"/>
          </p:cNvPicPr>
          <p:nvPr/>
        </p:nvPicPr>
        <p:blipFill>
          <a:blip r:embed="rId3"/>
          <a:stretch>
            <a:fillRect/>
          </a:stretch>
        </p:blipFill>
        <p:spPr>
          <a:xfrm>
            <a:off x="6427837" y="26702"/>
            <a:ext cx="5672362" cy="2167752"/>
          </a:xfrm>
          <a:prstGeom prst="rect">
            <a:avLst/>
          </a:prstGeom>
        </p:spPr>
      </p:pic>
      <p:sp>
        <p:nvSpPr>
          <p:cNvPr id="7" name="CasellaDiTesto 6">
            <a:extLst>
              <a:ext uri="{FF2B5EF4-FFF2-40B4-BE49-F238E27FC236}">
                <a16:creationId xmlns:a16="http://schemas.microsoft.com/office/drawing/2014/main" id="{C4C54B48-C661-DC31-E835-12E51E4830B6}"/>
              </a:ext>
            </a:extLst>
          </p:cNvPr>
          <p:cNvSpPr txBox="1"/>
          <p:nvPr/>
        </p:nvSpPr>
        <p:spPr>
          <a:xfrm>
            <a:off x="157318" y="740925"/>
            <a:ext cx="6159908" cy="2800767"/>
          </a:xfrm>
          <a:prstGeom prst="rect">
            <a:avLst/>
          </a:prstGeom>
          <a:noFill/>
        </p:spPr>
        <p:txBody>
          <a:bodyPr wrap="square">
            <a:spAutoFit/>
          </a:bodyPr>
          <a:lstStyle/>
          <a:p>
            <a:pPr algn="just"/>
            <a:r>
              <a:rPr lang="en-US" sz="1600" i="1" dirty="0">
                <a:latin typeface="Arial" panose="020B0604020202020204" pitchFamily="34" charset="0"/>
                <a:cs typeface="Arial" panose="020B0604020202020204" pitchFamily="34" charset="0"/>
              </a:rPr>
              <a:t>Mycobacterium </a:t>
            </a:r>
            <a:r>
              <a:rPr lang="en-US" sz="1600" i="1" dirty="0" err="1">
                <a:latin typeface="Arial" panose="020B0604020202020204" pitchFamily="34" charset="0"/>
                <a:cs typeface="Arial" panose="020B0604020202020204" pitchFamily="34" charset="0"/>
              </a:rPr>
              <a:t>spp</a:t>
            </a:r>
            <a:r>
              <a:rPr lang="en-US" sz="1600" dirty="0">
                <a:latin typeface="Arial" panose="020B0604020202020204" pitchFamily="34" charset="0"/>
                <a:cs typeface="Arial" panose="020B0604020202020204" pitchFamily="34" charset="0"/>
              </a:rPr>
              <a:t> isolates from 200 culture-positive patients with symptomatic disease. One or more lytic phages were identified for 55 isolates. </a:t>
            </a:r>
          </a:p>
          <a:p>
            <a:pPr algn="just"/>
            <a:r>
              <a:rPr lang="en-US" sz="1600" dirty="0">
                <a:latin typeface="Arial" panose="020B0604020202020204" pitchFamily="34" charset="0"/>
                <a:cs typeface="Arial" panose="020B0604020202020204" pitchFamily="34" charset="0"/>
              </a:rPr>
              <a:t>Iv or aerosolization (or both) phages were administered to 20 patients on a compassionate use basis.</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Patients were monitored for AE, clinical and microbiologic responses, the emergence of phage resistance, and phage neutralization in serum, sputum, or bronchoalveolar lavage fluid. All patients also received antimycobacterial treatment with at least 2 drugs.</a:t>
            </a:r>
            <a:endParaRPr lang="it-IT" sz="1600"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A60F8892-F52A-FBFD-0C1C-DDE1A7614F17}"/>
              </a:ext>
            </a:extLst>
          </p:cNvPr>
          <p:cNvPicPr>
            <a:picLocks noChangeAspect="1"/>
          </p:cNvPicPr>
          <p:nvPr/>
        </p:nvPicPr>
        <p:blipFill>
          <a:blip r:embed="rId4"/>
          <a:stretch>
            <a:fillRect/>
          </a:stretch>
        </p:blipFill>
        <p:spPr>
          <a:xfrm>
            <a:off x="157318" y="3834510"/>
            <a:ext cx="11284122" cy="2898939"/>
          </a:xfrm>
          <a:prstGeom prst="rect">
            <a:avLst/>
          </a:prstGeom>
        </p:spPr>
      </p:pic>
      <p:sp>
        <p:nvSpPr>
          <p:cNvPr id="10" name="Rettangolo 9">
            <a:extLst>
              <a:ext uri="{FF2B5EF4-FFF2-40B4-BE49-F238E27FC236}">
                <a16:creationId xmlns:a16="http://schemas.microsoft.com/office/drawing/2014/main" id="{9D9A200C-73BC-06FE-BDB7-B40BBC258A46}"/>
              </a:ext>
            </a:extLst>
          </p:cNvPr>
          <p:cNvSpPr/>
          <p:nvPr/>
        </p:nvSpPr>
        <p:spPr>
          <a:xfrm>
            <a:off x="9834" y="6005388"/>
            <a:ext cx="11579089" cy="83574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8587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DB9A8E-1DDD-714B-EDD3-25A5812C0D97}"/>
              </a:ext>
            </a:extLst>
          </p:cNvPr>
          <p:cNvPicPr>
            <a:picLocks noChangeAspect="1"/>
          </p:cNvPicPr>
          <p:nvPr/>
        </p:nvPicPr>
        <p:blipFill>
          <a:blip r:embed="rId2"/>
          <a:stretch>
            <a:fillRect/>
          </a:stretch>
        </p:blipFill>
        <p:spPr>
          <a:xfrm>
            <a:off x="156121" y="90260"/>
            <a:ext cx="5370434" cy="6548284"/>
          </a:xfrm>
          <a:prstGeom prst="rect">
            <a:avLst/>
          </a:prstGeom>
        </p:spPr>
      </p:pic>
      <p:pic>
        <p:nvPicPr>
          <p:cNvPr id="3" name="Immagine 2">
            <a:extLst>
              <a:ext uri="{FF2B5EF4-FFF2-40B4-BE49-F238E27FC236}">
                <a16:creationId xmlns:a16="http://schemas.microsoft.com/office/drawing/2014/main" id="{F88332B1-5404-F79E-B6FF-6AE905E9954C}"/>
              </a:ext>
            </a:extLst>
          </p:cNvPr>
          <p:cNvPicPr>
            <a:picLocks noChangeAspect="1"/>
          </p:cNvPicPr>
          <p:nvPr/>
        </p:nvPicPr>
        <p:blipFill>
          <a:blip r:embed="rId3"/>
          <a:stretch>
            <a:fillRect/>
          </a:stretch>
        </p:blipFill>
        <p:spPr>
          <a:xfrm>
            <a:off x="11534163" y="6200775"/>
            <a:ext cx="657837" cy="657837"/>
          </a:xfrm>
          <a:prstGeom prst="rect">
            <a:avLst/>
          </a:prstGeom>
        </p:spPr>
      </p:pic>
      <p:sp>
        <p:nvSpPr>
          <p:cNvPr id="4" name="CasellaDiTesto 3">
            <a:extLst>
              <a:ext uri="{FF2B5EF4-FFF2-40B4-BE49-F238E27FC236}">
                <a16:creationId xmlns:a16="http://schemas.microsoft.com/office/drawing/2014/main" id="{D315C14C-A166-5A64-4E92-970F38B8F508}"/>
              </a:ext>
            </a:extLst>
          </p:cNvPr>
          <p:cNvSpPr txBox="1"/>
          <p:nvPr/>
        </p:nvSpPr>
        <p:spPr>
          <a:xfrm>
            <a:off x="4181266" y="1674221"/>
            <a:ext cx="717755" cy="2091813"/>
          </a:xfrm>
          <a:prstGeom prst="rect">
            <a:avLst/>
          </a:prstGeom>
          <a:noFill/>
          <a:ln>
            <a:solidFill>
              <a:schemeClr val="accent1"/>
            </a:solidFill>
          </a:ln>
        </p:spPr>
        <p:txBody>
          <a:bodyPr wrap="square" rtlCol="0">
            <a:spAutoFit/>
          </a:bodyPr>
          <a:lstStyle/>
          <a:p>
            <a:endParaRPr lang="it-IT" dirty="0"/>
          </a:p>
        </p:txBody>
      </p:sp>
      <p:sp>
        <p:nvSpPr>
          <p:cNvPr id="5" name="Rettangolo 4">
            <a:extLst>
              <a:ext uri="{FF2B5EF4-FFF2-40B4-BE49-F238E27FC236}">
                <a16:creationId xmlns:a16="http://schemas.microsoft.com/office/drawing/2014/main" id="{31A090D8-C06B-6E79-8702-6E1BD34E60F8}"/>
              </a:ext>
            </a:extLst>
          </p:cNvPr>
          <p:cNvSpPr/>
          <p:nvPr/>
        </p:nvSpPr>
        <p:spPr>
          <a:xfrm>
            <a:off x="4181266" y="6115944"/>
            <a:ext cx="668594" cy="5226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65B13ACA-C594-D8A9-33A1-1A46B056BBE0}"/>
              </a:ext>
            </a:extLst>
          </p:cNvPr>
          <p:cNvSpPr txBox="1"/>
          <p:nvPr/>
        </p:nvSpPr>
        <p:spPr>
          <a:xfrm>
            <a:off x="22033" y="6564642"/>
            <a:ext cx="6762225" cy="276999"/>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WHO - 2023 Antibacterial agents in clinical and preclinical development: an overview and analysis</a:t>
            </a:r>
            <a:endParaRPr lang="it-IT" sz="1200" i="1"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5F2C60D9-33FA-9C8F-763C-95FABC83D05F}"/>
              </a:ext>
            </a:extLst>
          </p:cNvPr>
          <p:cNvPicPr>
            <a:picLocks noChangeAspect="1"/>
          </p:cNvPicPr>
          <p:nvPr/>
        </p:nvPicPr>
        <p:blipFill>
          <a:blip r:embed="rId4"/>
          <a:stretch>
            <a:fillRect/>
          </a:stretch>
        </p:blipFill>
        <p:spPr>
          <a:xfrm>
            <a:off x="6665447" y="909962"/>
            <a:ext cx="4705059" cy="2093705"/>
          </a:xfrm>
          <a:prstGeom prst="rect">
            <a:avLst/>
          </a:prstGeom>
        </p:spPr>
      </p:pic>
      <p:sp>
        <p:nvSpPr>
          <p:cNvPr id="13" name="Segno di moltiplicazione 12">
            <a:extLst>
              <a:ext uri="{FF2B5EF4-FFF2-40B4-BE49-F238E27FC236}">
                <a16:creationId xmlns:a16="http://schemas.microsoft.com/office/drawing/2014/main" id="{3EA8BDAF-B372-F850-5B1D-73DB84DC225E}"/>
              </a:ext>
            </a:extLst>
          </p:cNvPr>
          <p:cNvSpPr/>
          <p:nvPr/>
        </p:nvSpPr>
        <p:spPr>
          <a:xfrm>
            <a:off x="586683" y="3163552"/>
            <a:ext cx="717755" cy="740935"/>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o di moltiplicazione 14">
            <a:extLst>
              <a:ext uri="{FF2B5EF4-FFF2-40B4-BE49-F238E27FC236}">
                <a16:creationId xmlns:a16="http://schemas.microsoft.com/office/drawing/2014/main" id="{E0659A42-D523-EA77-B4E0-21A1CE77C2FF}"/>
              </a:ext>
            </a:extLst>
          </p:cNvPr>
          <p:cNvSpPr/>
          <p:nvPr/>
        </p:nvSpPr>
        <p:spPr>
          <a:xfrm>
            <a:off x="586682" y="5962160"/>
            <a:ext cx="717755" cy="740935"/>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1D62FFAF-2181-4385-CD19-BA2FFCA67275}"/>
              </a:ext>
            </a:extLst>
          </p:cNvPr>
          <p:cNvSpPr/>
          <p:nvPr/>
        </p:nvSpPr>
        <p:spPr>
          <a:xfrm>
            <a:off x="5639307" y="1783079"/>
            <a:ext cx="822960" cy="3474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sinistra 17">
            <a:extLst>
              <a:ext uri="{FF2B5EF4-FFF2-40B4-BE49-F238E27FC236}">
                <a16:creationId xmlns:a16="http://schemas.microsoft.com/office/drawing/2014/main" id="{4AF4A610-A05A-45A5-0ECF-643BD72958A7}"/>
              </a:ext>
            </a:extLst>
          </p:cNvPr>
          <p:cNvSpPr/>
          <p:nvPr/>
        </p:nvSpPr>
        <p:spPr>
          <a:xfrm>
            <a:off x="5547867" y="2806243"/>
            <a:ext cx="914400" cy="347472"/>
          </a:xfrm>
          <a:prstGeom prst="lef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260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6089-ABD8-D9F7-4FFD-81DA09A27432}"/>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C2461848-F957-DB4B-7F4B-D16B175E8D21}"/>
              </a:ext>
            </a:extLst>
          </p:cNvPr>
          <p:cNvPicPr>
            <a:picLocks noChangeAspect="1"/>
          </p:cNvPicPr>
          <p:nvPr/>
        </p:nvPicPr>
        <p:blipFill>
          <a:blip r:embed="rId2"/>
          <a:stretch>
            <a:fillRect/>
          </a:stretch>
        </p:blipFill>
        <p:spPr>
          <a:xfrm>
            <a:off x="11669400" y="6335400"/>
            <a:ext cx="522600" cy="522600"/>
          </a:xfrm>
          <a:prstGeom prst="rect">
            <a:avLst/>
          </a:prstGeom>
        </p:spPr>
      </p:pic>
      <p:sp>
        <p:nvSpPr>
          <p:cNvPr id="5" name="TextBox 7">
            <a:extLst>
              <a:ext uri="{FF2B5EF4-FFF2-40B4-BE49-F238E27FC236}">
                <a16:creationId xmlns:a16="http://schemas.microsoft.com/office/drawing/2014/main" id="{69FA5E85-371B-D86E-FB44-FD610DDA3041}"/>
              </a:ext>
            </a:extLst>
          </p:cNvPr>
          <p:cNvSpPr txBox="1"/>
          <p:nvPr/>
        </p:nvSpPr>
        <p:spPr>
          <a:xfrm>
            <a:off x="0" y="13375"/>
            <a:ext cx="5672361" cy="523220"/>
          </a:xfrm>
          <a:prstGeom prst="rect">
            <a:avLst/>
          </a:prstGeom>
          <a:noFill/>
        </p:spPr>
        <p:txBody>
          <a:bodyPr wrap="square" rtlCol="0">
            <a:spAutoFit/>
          </a:bodyPr>
          <a:lstStyle/>
          <a:p>
            <a:r>
              <a:rPr lang="it-IT" sz="2800" dirty="0">
                <a:solidFill>
                  <a:schemeClr val="accent1">
                    <a:lumMod val="75000"/>
                  </a:schemeClr>
                </a:solidFill>
              </a:rPr>
              <a:t>Lower </a:t>
            </a:r>
            <a:r>
              <a:rPr lang="it-IT" sz="2800" dirty="0" err="1">
                <a:solidFill>
                  <a:schemeClr val="accent1">
                    <a:lumMod val="75000"/>
                  </a:schemeClr>
                </a:solidFill>
              </a:rPr>
              <a:t>Tract</a:t>
            </a:r>
            <a:r>
              <a:rPr lang="it-IT" sz="2800" dirty="0">
                <a:solidFill>
                  <a:schemeClr val="accent1">
                    <a:lumMod val="75000"/>
                  </a:schemeClr>
                </a:solidFill>
              </a:rPr>
              <a:t> </a:t>
            </a:r>
            <a:r>
              <a:rPr lang="it-IT" sz="2800" dirty="0" err="1">
                <a:solidFill>
                  <a:schemeClr val="accent1">
                    <a:lumMod val="75000"/>
                  </a:schemeClr>
                </a:solidFill>
              </a:rPr>
              <a:t>Respiratory</a:t>
            </a:r>
            <a:r>
              <a:rPr lang="it-IT" sz="2800" dirty="0">
                <a:solidFill>
                  <a:schemeClr val="accent1">
                    <a:lumMod val="75000"/>
                  </a:schemeClr>
                </a:solidFill>
              </a:rPr>
              <a:t> </a:t>
            </a:r>
            <a:r>
              <a:rPr lang="it-IT" sz="2800" dirty="0" err="1">
                <a:solidFill>
                  <a:schemeClr val="accent1">
                    <a:lumMod val="75000"/>
                  </a:schemeClr>
                </a:solidFill>
              </a:rPr>
              <a:t>Infections</a:t>
            </a:r>
            <a:endParaRPr lang="it-IT" sz="2800" dirty="0">
              <a:solidFill>
                <a:schemeClr val="accent1">
                  <a:lumMod val="75000"/>
                </a:schemeClr>
              </a:solidFill>
            </a:endParaRPr>
          </a:p>
        </p:txBody>
      </p:sp>
      <p:pic>
        <p:nvPicPr>
          <p:cNvPr id="4" name="Immagine 3">
            <a:extLst>
              <a:ext uri="{FF2B5EF4-FFF2-40B4-BE49-F238E27FC236}">
                <a16:creationId xmlns:a16="http://schemas.microsoft.com/office/drawing/2014/main" id="{A4641383-2222-FAA9-DC84-A0E925286BA3}"/>
              </a:ext>
            </a:extLst>
          </p:cNvPr>
          <p:cNvPicPr>
            <a:picLocks noChangeAspect="1"/>
          </p:cNvPicPr>
          <p:nvPr/>
        </p:nvPicPr>
        <p:blipFill>
          <a:blip r:embed="rId3"/>
          <a:srcRect r="4813"/>
          <a:stretch/>
        </p:blipFill>
        <p:spPr>
          <a:xfrm>
            <a:off x="8573729" y="0"/>
            <a:ext cx="3618271" cy="1609642"/>
          </a:xfrm>
          <a:prstGeom prst="rect">
            <a:avLst/>
          </a:prstGeom>
        </p:spPr>
      </p:pic>
      <p:graphicFrame>
        <p:nvGraphicFramePr>
          <p:cNvPr id="11" name="Tabella 10">
            <a:extLst>
              <a:ext uri="{FF2B5EF4-FFF2-40B4-BE49-F238E27FC236}">
                <a16:creationId xmlns:a16="http://schemas.microsoft.com/office/drawing/2014/main" id="{B3DC006C-8D92-E7AB-BAC3-F7CB9519C75A}"/>
              </a:ext>
            </a:extLst>
          </p:cNvPr>
          <p:cNvGraphicFramePr>
            <a:graphicFrameLocks noGrp="1"/>
          </p:cNvGraphicFramePr>
          <p:nvPr/>
        </p:nvGraphicFramePr>
        <p:xfrm>
          <a:off x="95046" y="690169"/>
          <a:ext cx="8127999" cy="365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27725946"/>
                    </a:ext>
                  </a:extLst>
                </a:gridCol>
                <a:gridCol w="2709333">
                  <a:extLst>
                    <a:ext uri="{9D8B030D-6E8A-4147-A177-3AD203B41FA5}">
                      <a16:colId xmlns:a16="http://schemas.microsoft.com/office/drawing/2014/main" val="958443981"/>
                    </a:ext>
                  </a:extLst>
                </a:gridCol>
                <a:gridCol w="2709333">
                  <a:extLst>
                    <a:ext uri="{9D8B030D-6E8A-4147-A177-3AD203B41FA5}">
                      <a16:colId xmlns:a16="http://schemas.microsoft.com/office/drawing/2014/main" val="867362200"/>
                    </a:ext>
                  </a:extLst>
                </a:gridCol>
              </a:tblGrid>
              <a:tr h="370840">
                <a:tc>
                  <a:txBody>
                    <a:bodyPr/>
                    <a:lstStyle/>
                    <a:p>
                      <a:pPr algn="just"/>
                      <a:r>
                        <a:rPr lang="it-IT" sz="1400" dirty="0"/>
                        <a:t>Arm/Group Title</a:t>
                      </a:r>
                    </a:p>
                  </a:txBody>
                  <a:tcPr/>
                </a:tc>
                <a:tc>
                  <a:txBody>
                    <a:bodyPr/>
                    <a:lstStyle/>
                    <a:p>
                      <a:pPr algn="ctr"/>
                      <a:r>
                        <a:rPr lang="it-IT" sz="1400" dirty="0" err="1"/>
                        <a:t>Phage</a:t>
                      </a:r>
                      <a:r>
                        <a:rPr lang="it-IT" sz="1400" dirty="0"/>
                        <a:t> Therapy</a:t>
                      </a:r>
                    </a:p>
                  </a:txBody>
                  <a:tcPr/>
                </a:tc>
                <a:tc>
                  <a:txBody>
                    <a:bodyPr/>
                    <a:lstStyle/>
                    <a:p>
                      <a:pPr algn="ctr"/>
                      <a:r>
                        <a:rPr lang="it-IT" sz="1400" dirty="0"/>
                        <a:t>Placebo</a:t>
                      </a:r>
                    </a:p>
                  </a:txBody>
                  <a:tcPr/>
                </a:tc>
                <a:extLst>
                  <a:ext uri="{0D108BD9-81ED-4DB2-BD59-A6C34878D82A}">
                    <a16:rowId xmlns:a16="http://schemas.microsoft.com/office/drawing/2014/main" val="2610795377"/>
                  </a:ext>
                </a:extLst>
              </a:tr>
              <a:tr h="370840">
                <a:tc>
                  <a:txBody>
                    <a:bodyPr/>
                    <a:lstStyle/>
                    <a:p>
                      <a:pPr algn="ctr"/>
                      <a:r>
                        <a:rPr lang="it-IT" sz="1400" dirty="0"/>
                        <a:t>Arm/Group </a:t>
                      </a:r>
                      <a:r>
                        <a:rPr lang="it-IT" sz="1400" dirty="0" err="1"/>
                        <a:t>Description</a:t>
                      </a:r>
                      <a:endParaRPr lang="it-IT" sz="1400" dirty="0"/>
                    </a:p>
                  </a:txBody>
                  <a:tcPr/>
                </a:tc>
                <a:tc>
                  <a:txBody>
                    <a:bodyPr/>
                    <a:lstStyle/>
                    <a:p>
                      <a:pPr algn="ctr"/>
                      <a:r>
                        <a:rPr lang="en-US" sz="1400" dirty="0">
                          <a:latin typeface="Arial" panose="020B0604020202020204" pitchFamily="34" charset="0"/>
                          <a:cs typeface="Arial" panose="020B0604020202020204" pitchFamily="34" charset="0"/>
                        </a:rPr>
                        <a:t>Participants will be randomized to receive 3mL phage therapy, nebulized daily for 7 days.</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Standard Dose YPT-01: Participants will be randomized to receive the standard dose of phage therapy YPT-01.</a:t>
                      </a:r>
                      <a:endParaRPr lang="it-IT"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Participants will be randomized to receive the 3mL placebo, nebulized daily for 7 days.</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Placebo: Participants will be randomized to receive the placebo.</a:t>
                      </a:r>
                      <a:endParaRPr lang="it-IT"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40635168"/>
                  </a:ext>
                </a:extLst>
              </a:tr>
              <a:tr h="370840">
                <a:tc gridSpan="3">
                  <a:txBody>
                    <a:bodyPr/>
                    <a:lstStyle/>
                    <a:p>
                      <a:pPr algn="l"/>
                      <a:r>
                        <a:rPr lang="it-IT" sz="1400" b="1" dirty="0"/>
                        <a:t>Overall Study</a:t>
                      </a:r>
                    </a:p>
                  </a:txBody>
                  <a:tcPr>
                    <a:solidFill>
                      <a:schemeClr val="accent1">
                        <a:lumMod val="60000"/>
                        <a:lumOff val="40000"/>
                      </a:schemeClr>
                    </a:solidFill>
                  </a:tcPr>
                </a:tc>
                <a:tc hMerge="1">
                  <a:txBody>
                    <a:bodyPr/>
                    <a:lstStyle/>
                    <a:p>
                      <a:pPr algn="just"/>
                      <a:endParaRPr lang="it-IT" sz="1400" dirty="0"/>
                    </a:p>
                  </a:txBody>
                  <a:tcPr/>
                </a:tc>
                <a:tc hMerge="1">
                  <a:txBody>
                    <a:bodyPr/>
                    <a:lstStyle/>
                    <a:p>
                      <a:pPr algn="just"/>
                      <a:endParaRPr lang="it-IT" sz="1400" dirty="0"/>
                    </a:p>
                  </a:txBody>
                  <a:tcPr/>
                </a:tc>
                <a:extLst>
                  <a:ext uri="{0D108BD9-81ED-4DB2-BD59-A6C34878D82A}">
                    <a16:rowId xmlns:a16="http://schemas.microsoft.com/office/drawing/2014/main" val="1788510022"/>
                  </a:ext>
                </a:extLst>
              </a:tr>
              <a:tr h="370840">
                <a:tc>
                  <a:txBody>
                    <a:bodyPr/>
                    <a:lstStyle/>
                    <a:p>
                      <a:pPr algn="just"/>
                      <a:r>
                        <a:rPr lang="it-IT" sz="1400" dirty="0" err="1"/>
                        <a:t>Started</a:t>
                      </a:r>
                      <a:endParaRPr lang="it-IT" sz="1400" dirty="0"/>
                    </a:p>
                  </a:txBody>
                  <a:tcPr/>
                </a:tc>
                <a:tc>
                  <a:txBody>
                    <a:bodyPr/>
                    <a:lstStyle/>
                    <a:p>
                      <a:pPr algn="ctr"/>
                      <a:r>
                        <a:rPr lang="it-IT" sz="1400" dirty="0"/>
                        <a:t>4</a:t>
                      </a:r>
                    </a:p>
                  </a:txBody>
                  <a:tcPr/>
                </a:tc>
                <a:tc>
                  <a:txBody>
                    <a:bodyPr/>
                    <a:lstStyle/>
                    <a:p>
                      <a:pPr algn="ctr"/>
                      <a:r>
                        <a:rPr lang="it-IT" sz="1400" dirty="0"/>
                        <a:t>4</a:t>
                      </a:r>
                    </a:p>
                  </a:txBody>
                  <a:tcPr/>
                </a:tc>
                <a:extLst>
                  <a:ext uri="{0D108BD9-81ED-4DB2-BD59-A6C34878D82A}">
                    <a16:rowId xmlns:a16="http://schemas.microsoft.com/office/drawing/2014/main" val="3513591768"/>
                  </a:ext>
                </a:extLst>
              </a:tr>
              <a:tr h="370840">
                <a:tc>
                  <a:txBody>
                    <a:bodyPr/>
                    <a:lstStyle/>
                    <a:p>
                      <a:pPr algn="just"/>
                      <a:r>
                        <a:rPr lang="it-IT" sz="1400" dirty="0" err="1"/>
                        <a:t>Completed</a:t>
                      </a:r>
                      <a:endParaRPr lang="it-IT" sz="1400" dirty="0"/>
                    </a:p>
                  </a:txBody>
                  <a:tcPr/>
                </a:tc>
                <a:tc>
                  <a:txBody>
                    <a:bodyPr/>
                    <a:lstStyle/>
                    <a:p>
                      <a:pPr algn="ctr"/>
                      <a:r>
                        <a:rPr lang="it-IT" sz="1400" dirty="0"/>
                        <a:t>4</a:t>
                      </a:r>
                    </a:p>
                  </a:txBody>
                  <a:tcPr/>
                </a:tc>
                <a:tc>
                  <a:txBody>
                    <a:bodyPr/>
                    <a:lstStyle/>
                    <a:p>
                      <a:pPr algn="ctr"/>
                      <a:r>
                        <a:rPr lang="it-IT" sz="1400" dirty="0"/>
                        <a:t>2</a:t>
                      </a:r>
                    </a:p>
                  </a:txBody>
                  <a:tcPr/>
                </a:tc>
                <a:extLst>
                  <a:ext uri="{0D108BD9-81ED-4DB2-BD59-A6C34878D82A}">
                    <a16:rowId xmlns:a16="http://schemas.microsoft.com/office/drawing/2014/main" val="1541501534"/>
                  </a:ext>
                </a:extLst>
              </a:tr>
              <a:tr h="370840">
                <a:tc>
                  <a:txBody>
                    <a:bodyPr/>
                    <a:lstStyle/>
                    <a:p>
                      <a:pPr algn="just"/>
                      <a:r>
                        <a:rPr lang="it-IT" sz="1400" dirty="0"/>
                        <a:t>Not </a:t>
                      </a:r>
                      <a:r>
                        <a:rPr lang="it-IT" sz="1400" dirty="0" err="1"/>
                        <a:t>Completed</a:t>
                      </a:r>
                      <a:endParaRPr lang="it-IT" sz="1400" dirty="0"/>
                    </a:p>
                  </a:txBody>
                  <a:tcPr/>
                </a:tc>
                <a:tc>
                  <a:txBody>
                    <a:bodyPr/>
                    <a:lstStyle/>
                    <a:p>
                      <a:pPr algn="ctr"/>
                      <a:r>
                        <a:rPr lang="it-IT" sz="1400" dirty="0"/>
                        <a:t>0</a:t>
                      </a:r>
                    </a:p>
                  </a:txBody>
                  <a:tcPr/>
                </a:tc>
                <a:tc>
                  <a:txBody>
                    <a:bodyPr/>
                    <a:lstStyle/>
                    <a:p>
                      <a:pPr algn="ctr"/>
                      <a:r>
                        <a:rPr lang="it-IT" sz="1400" dirty="0"/>
                        <a:t>2</a:t>
                      </a:r>
                    </a:p>
                  </a:txBody>
                  <a:tcPr/>
                </a:tc>
                <a:extLst>
                  <a:ext uri="{0D108BD9-81ED-4DB2-BD59-A6C34878D82A}">
                    <a16:rowId xmlns:a16="http://schemas.microsoft.com/office/drawing/2014/main" val="2666723767"/>
                  </a:ext>
                </a:extLst>
              </a:tr>
            </a:tbl>
          </a:graphicData>
        </a:graphic>
      </p:graphicFrame>
      <p:sp>
        <p:nvSpPr>
          <p:cNvPr id="13" name="CasellaDiTesto 12">
            <a:extLst>
              <a:ext uri="{FF2B5EF4-FFF2-40B4-BE49-F238E27FC236}">
                <a16:creationId xmlns:a16="http://schemas.microsoft.com/office/drawing/2014/main" id="{7281CE9F-7160-EE0E-2F5B-57AAB7DD2B5C}"/>
              </a:ext>
            </a:extLst>
          </p:cNvPr>
          <p:cNvSpPr txBox="1"/>
          <p:nvPr/>
        </p:nvSpPr>
        <p:spPr>
          <a:xfrm>
            <a:off x="95046" y="4708894"/>
            <a:ext cx="11998631" cy="1754326"/>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Primary Outcome</a:t>
            </a:r>
            <a:r>
              <a:rPr lang="en-US" dirty="0">
                <a:latin typeface="Arial" panose="020B0604020202020204" pitchFamily="34" charset="0"/>
                <a:cs typeface="Arial" panose="020B0604020202020204" pitchFamily="34" charset="0"/>
              </a:rPr>
              <a:t>: there was no difference between groups in sputum </a:t>
            </a:r>
            <a:r>
              <a:rPr lang="en-US" i="1" dirty="0">
                <a:latin typeface="Arial" panose="020B0604020202020204" pitchFamily="34" charset="0"/>
                <a:cs typeface="Arial" panose="020B0604020202020204" pitchFamily="34" charset="0"/>
              </a:rPr>
              <a:t>P. aeruginosa</a:t>
            </a:r>
            <a:r>
              <a:rPr lang="en-US" dirty="0">
                <a:latin typeface="Arial" panose="020B0604020202020204" pitchFamily="34" charset="0"/>
                <a:cs typeface="Arial" panose="020B0604020202020204" pitchFamily="34" charset="0"/>
              </a:rPr>
              <a:t> CFU/ml change from baseline to Day 14. There was </a:t>
            </a:r>
            <a:r>
              <a:rPr lang="en-US" dirty="0">
                <a:solidFill>
                  <a:srgbClr val="FF0000"/>
                </a:solidFill>
                <a:latin typeface="Arial" panose="020B0604020202020204" pitchFamily="34" charset="0"/>
                <a:cs typeface="Arial" panose="020B0604020202020204" pitchFamily="34" charset="0"/>
              </a:rPr>
              <a:t>no difference in safety </a:t>
            </a:r>
            <a:r>
              <a:rPr lang="en-US" dirty="0">
                <a:latin typeface="Arial" panose="020B0604020202020204" pitchFamily="34" charset="0"/>
                <a:cs typeface="Arial" panose="020B0604020202020204" pitchFamily="34" charset="0"/>
              </a:rPr>
              <a:t>outcomes between the two groups over the six months that patients were followed.</a:t>
            </a:r>
          </a:p>
          <a:p>
            <a:pPr algn="just"/>
            <a:r>
              <a:rPr lang="en-US" dirty="0">
                <a:latin typeface="Arial" panose="020B0604020202020204" pitchFamily="34" charset="0"/>
                <a:cs typeface="Arial" panose="020B0604020202020204" pitchFamily="34" charset="0"/>
              </a:rPr>
              <a:t> </a:t>
            </a:r>
          </a:p>
          <a:p>
            <a:pPr algn="just"/>
            <a:r>
              <a:rPr lang="en-US" b="1" dirty="0">
                <a:latin typeface="Arial" panose="020B0604020202020204" pitchFamily="34" charset="0"/>
                <a:cs typeface="Arial" panose="020B0604020202020204" pitchFamily="34" charset="0"/>
              </a:rPr>
              <a:t>Secondary Outcomes</a:t>
            </a:r>
            <a:r>
              <a:rPr lang="en-US" dirty="0">
                <a:latin typeface="Arial" panose="020B0604020202020204" pitchFamily="34" charset="0"/>
                <a:cs typeface="Arial" panose="020B0604020202020204" pitchFamily="34" charset="0"/>
              </a:rPr>
              <a:t>: no difference between groups in lung function during the month following treatment (s</a:t>
            </a:r>
            <a:r>
              <a:rPr lang="en-US" b="0" i="0" dirty="0">
                <a:solidFill>
                  <a:srgbClr val="1B1B1B"/>
                </a:solidFill>
                <a:effectLst/>
                <a:latin typeface="Arial" panose="020B0604020202020204" pitchFamily="34" charset="0"/>
                <a:cs typeface="Arial" panose="020B0604020202020204" pitchFamily="34" charset="0"/>
              </a:rPr>
              <a:t>creening, day 14, day 21, day 28, and day 56)</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85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DD173941-3830-0530-111C-C179D6ADA43F}"/>
              </a:ext>
            </a:extLst>
          </p:cNvPr>
          <p:cNvGraphicFramePr/>
          <p:nvPr/>
        </p:nvGraphicFramePr>
        <p:xfrm>
          <a:off x="219075" y="2452982"/>
          <a:ext cx="11782568" cy="1616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Eliava BioPreparations">
            <a:extLst>
              <a:ext uri="{FF2B5EF4-FFF2-40B4-BE49-F238E27FC236}">
                <a16:creationId xmlns:a16="http://schemas.microsoft.com/office/drawing/2014/main" id="{52A6486E-9120-6745-201E-6C1820D6F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9623" y="618539"/>
            <a:ext cx="1093209" cy="728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extLst>
              <a:ext uri="{FF2B5EF4-FFF2-40B4-BE49-F238E27FC236}">
                <a16:creationId xmlns:a16="http://schemas.microsoft.com/office/drawing/2014/main" id="{569097DF-0170-3448-AF99-C478F81DB6DB}"/>
              </a:ext>
            </a:extLst>
          </p:cNvPr>
          <p:cNvPicPr>
            <a:picLocks noChangeAspect="1"/>
          </p:cNvPicPr>
          <p:nvPr/>
        </p:nvPicPr>
        <p:blipFill>
          <a:blip r:embed="rId8"/>
          <a:stretch>
            <a:fillRect/>
          </a:stretch>
        </p:blipFill>
        <p:spPr>
          <a:xfrm>
            <a:off x="0" y="612037"/>
            <a:ext cx="2498464" cy="2102089"/>
          </a:xfrm>
          <a:prstGeom prst="rect">
            <a:avLst/>
          </a:prstGeom>
        </p:spPr>
      </p:pic>
      <p:pic>
        <p:nvPicPr>
          <p:cNvPr id="8" name="Picture 6" descr="Ospedale ASST Fatebenefratelli Sacco di Milano - TWT Spa">
            <a:extLst>
              <a:ext uri="{FF2B5EF4-FFF2-40B4-BE49-F238E27FC236}">
                <a16:creationId xmlns:a16="http://schemas.microsoft.com/office/drawing/2014/main" id="{19EBF5E7-19E4-838B-576E-BE664C7F10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5724" y="753874"/>
            <a:ext cx="973663" cy="486832"/>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2812EF9F-AC16-EF80-07CE-54741AD6DCEE}"/>
              </a:ext>
            </a:extLst>
          </p:cNvPr>
          <p:cNvPicPr>
            <a:picLocks noChangeAspect="1"/>
          </p:cNvPicPr>
          <p:nvPr/>
        </p:nvPicPr>
        <p:blipFill>
          <a:blip r:embed="rId10"/>
          <a:stretch>
            <a:fillRect/>
          </a:stretch>
        </p:blipFill>
        <p:spPr>
          <a:xfrm>
            <a:off x="2440159" y="1182270"/>
            <a:ext cx="2633473" cy="1533960"/>
          </a:xfrm>
          <a:prstGeom prst="rect">
            <a:avLst/>
          </a:prstGeom>
        </p:spPr>
      </p:pic>
      <p:pic>
        <p:nvPicPr>
          <p:cNvPr id="10" name="Picture 20">
            <a:extLst>
              <a:ext uri="{FF2B5EF4-FFF2-40B4-BE49-F238E27FC236}">
                <a16:creationId xmlns:a16="http://schemas.microsoft.com/office/drawing/2014/main" id="{11996815-20ED-B03D-2735-E8E476E89717}"/>
              </a:ext>
            </a:extLst>
          </p:cNvPr>
          <p:cNvPicPr>
            <a:picLocks noChangeAspect="1"/>
          </p:cNvPicPr>
          <p:nvPr/>
        </p:nvPicPr>
        <p:blipFill>
          <a:blip r:embed="rId11"/>
          <a:stretch>
            <a:fillRect/>
          </a:stretch>
        </p:blipFill>
        <p:spPr>
          <a:xfrm>
            <a:off x="571391" y="4069079"/>
            <a:ext cx="3413267" cy="1359792"/>
          </a:xfrm>
          <a:prstGeom prst="rect">
            <a:avLst/>
          </a:prstGeom>
        </p:spPr>
      </p:pic>
      <p:pic>
        <p:nvPicPr>
          <p:cNvPr id="11" name="Picture 22">
            <a:extLst>
              <a:ext uri="{FF2B5EF4-FFF2-40B4-BE49-F238E27FC236}">
                <a16:creationId xmlns:a16="http://schemas.microsoft.com/office/drawing/2014/main" id="{B1D02266-F055-AB79-614F-CF223BCB18BD}"/>
              </a:ext>
            </a:extLst>
          </p:cNvPr>
          <p:cNvPicPr>
            <a:picLocks noChangeAspect="1"/>
          </p:cNvPicPr>
          <p:nvPr/>
        </p:nvPicPr>
        <p:blipFill>
          <a:blip r:embed="rId12"/>
          <a:stretch>
            <a:fillRect/>
          </a:stretch>
        </p:blipFill>
        <p:spPr>
          <a:xfrm>
            <a:off x="783967" y="5585285"/>
            <a:ext cx="765995" cy="765995"/>
          </a:xfrm>
          <a:prstGeom prst="rect">
            <a:avLst/>
          </a:prstGeom>
        </p:spPr>
      </p:pic>
      <p:pic>
        <p:nvPicPr>
          <p:cNvPr id="12" name="Picture 4" descr="University of Pittsburgh | NeuroNEXT">
            <a:extLst>
              <a:ext uri="{FF2B5EF4-FFF2-40B4-BE49-F238E27FC236}">
                <a16:creationId xmlns:a16="http://schemas.microsoft.com/office/drawing/2014/main" id="{AEAF8965-F83F-5893-1CCD-2BA1885937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7301" y="5554686"/>
            <a:ext cx="1269334" cy="67808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B3927CEE-9A7B-CC80-7435-A44D916A4C93}"/>
              </a:ext>
            </a:extLst>
          </p:cNvPr>
          <p:cNvPicPr>
            <a:picLocks noChangeAspect="1"/>
          </p:cNvPicPr>
          <p:nvPr/>
        </p:nvPicPr>
        <p:blipFill>
          <a:blip r:embed="rId14"/>
          <a:stretch>
            <a:fillRect/>
          </a:stretch>
        </p:blipFill>
        <p:spPr>
          <a:xfrm>
            <a:off x="7616225" y="313645"/>
            <a:ext cx="4150083" cy="2067399"/>
          </a:xfrm>
          <a:prstGeom prst="rect">
            <a:avLst/>
          </a:prstGeom>
        </p:spPr>
      </p:pic>
      <p:pic>
        <p:nvPicPr>
          <p:cNvPr id="14" name="Picture 2" descr="White Code: al via il servizio di assistenza sanitaria per studenti  stranieri e fuori sede">
            <a:extLst>
              <a:ext uri="{FF2B5EF4-FFF2-40B4-BE49-F238E27FC236}">
                <a16:creationId xmlns:a16="http://schemas.microsoft.com/office/drawing/2014/main" id="{2D4F077E-46C5-AAEC-37BE-59835758FE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20015" y="964466"/>
            <a:ext cx="821079" cy="439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iava BioPreparations">
            <a:extLst>
              <a:ext uri="{FF2B5EF4-FFF2-40B4-BE49-F238E27FC236}">
                <a16:creationId xmlns:a16="http://schemas.microsoft.com/office/drawing/2014/main" id="{FDDF9D59-E868-673D-7466-1D469A75DE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9473" y="1518603"/>
            <a:ext cx="848582" cy="565721"/>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A2A956AE-0477-0771-DBB6-74D9B69A855D}"/>
              </a:ext>
            </a:extLst>
          </p:cNvPr>
          <p:cNvSpPr txBox="1"/>
          <p:nvPr/>
        </p:nvSpPr>
        <p:spPr>
          <a:xfrm>
            <a:off x="392883" y="6389181"/>
            <a:ext cx="3493008" cy="307777"/>
          </a:xfrm>
          <a:prstGeom prst="rect">
            <a:avLst/>
          </a:prstGeom>
          <a:noFill/>
        </p:spPr>
        <p:txBody>
          <a:bodyPr wrap="square" rtlCol="0">
            <a:spAutoFit/>
          </a:bodyPr>
          <a:lstStyle/>
          <a:p>
            <a:r>
              <a:rPr lang="it-IT" sz="1400" b="1" dirty="0">
                <a:solidFill>
                  <a:srgbClr val="FF0000"/>
                </a:solidFill>
              </a:rPr>
              <a:t>First time Compassionate Use </a:t>
            </a:r>
            <a:r>
              <a:rPr lang="it-IT" sz="1400" b="1" dirty="0" err="1">
                <a:solidFill>
                  <a:srgbClr val="FF0000"/>
                </a:solidFill>
              </a:rPr>
              <a:t>Approval</a:t>
            </a:r>
            <a:endParaRPr lang="it-IT" sz="1400" b="1" dirty="0">
              <a:solidFill>
                <a:srgbClr val="FF0000"/>
              </a:solidFill>
            </a:endParaRPr>
          </a:p>
        </p:txBody>
      </p:sp>
      <p:pic>
        <p:nvPicPr>
          <p:cNvPr id="18" name="Picture 23">
            <a:extLst>
              <a:ext uri="{FF2B5EF4-FFF2-40B4-BE49-F238E27FC236}">
                <a16:creationId xmlns:a16="http://schemas.microsoft.com/office/drawing/2014/main" id="{77C2A418-6778-D651-E759-07041E76E53D}"/>
              </a:ext>
            </a:extLst>
          </p:cNvPr>
          <p:cNvPicPr>
            <a:picLocks noChangeAspect="1"/>
          </p:cNvPicPr>
          <p:nvPr/>
        </p:nvPicPr>
        <p:blipFill rotWithShape="1">
          <a:blip r:embed="rId16"/>
          <a:srcRect r="2315"/>
          <a:stretch/>
        </p:blipFill>
        <p:spPr>
          <a:xfrm>
            <a:off x="4498047" y="4588188"/>
            <a:ext cx="4154856" cy="1716389"/>
          </a:xfrm>
          <a:prstGeom prst="rect">
            <a:avLst/>
          </a:prstGeom>
        </p:spPr>
      </p:pic>
      <p:pic>
        <p:nvPicPr>
          <p:cNvPr id="19" name="Picture 2" descr="White Code: al via il servizio di assistenza sanitaria per studenti  stranieri e fuori sede">
            <a:extLst>
              <a:ext uri="{FF2B5EF4-FFF2-40B4-BE49-F238E27FC236}">
                <a16:creationId xmlns:a16="http://schemas.microsoft.com/office/drawing/2014/main" id="{04A8BD96-2F6E-1A56-4C85-E21923C890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7277" y="4020983"/>
            <a:ext cx="662121" cy="354788"/>
          </a:xfrm>
          <a:prstGeom prst="rect">
            <a:avLst/>
          </a:prstGeom>
          <a:noFill/>
          <a:extLst>
            <a:ext uri="{909E8E84-426E-40DD-AFC4-6F175D3DCCD1}">
              <a14:hiddenFill xmlns:a14="http://schemas.microsoft.com/office/drawing/2010/main">
                <a:solidFill>
                  <a:srgbClr val="FFFFFF"/>
                </a:solidFill>
              </a14:hiddenFill>
            </a:ext>
          </a:extLst>
        </p:spPr>
      </p:pic>
      <p:sp>
        <p:nvSpPr>
          <p:cNvPr id="20" name="Titolo 1">
            <a:extLst>
              <a:ext uri="{FF2B5EF4-FFF2-40B4-BE49-F238E27FC236}">
                <a16:creationId xmlns:a16="http://schemas.microsoft.com/office/drawing/2014/main" id="{0BAF5D7E-9F1B-1208-00BD-D88885923496}"/>
              </a:ext>
            </a:extLst>
          </p:cNvPr>
          <p:cNvSpPr>
            <a:spLocks noGrp="1"/>
          </p:cNvSpPr>
          <p:nvPr>
            <p:ph type="title"/>
          </p:nvPr>
        </p:nvSpPr>
        <p:spPr>
          <a:xfrm>
            <a:off x="94212" y="-2822"/>
            <a:ext cx="10150764" cy="613930"/>
          </a:xfrm>
        </p:spPr>
        <p:txBody>
          <a:bodyPr>
            <a:normAutofit/>
          </a:bodyPr>
          <a:lstStyle/>
          <a:p>
            <a:r>
              <a:rPr lang="it-IT" sz="3500" b="0" kern="0" dirty="0" err="1">
                <a:latin typeface="Arial" panose="020B0604020202020204" pitchFamily="34" charset="0"/>
                <a:cs typeface="Arial" panose="020B0604020202020204" pitchFamily="34" charset="0"/>
              </a:rPr>
              <a:t>Italian</a:t>
            </a:r>
            <a:r>
              <a:rPr lang="it-IT" sz="3500" b="0" kern="0" dirty="0">
                <a:latin typeface="Arial" panose="020B0604020202020204" pitchFamily="34" charset="0"/>
                <a:cs typeface="Arial" panose="020B0604020202020204" pitchFamily="34" charset="0"/>
              </a:rPr>
              <a:t> Pathway…</a:t>
            </a:r>
          </a:p>
        </p:txBody>
      </p:sp>
      <p:pic>
        <p:nvPicPr>
          <p:cNvPr id="21" name="Picture 11">
            <a:extLst>
              <a:ext uri="{FF2B5EF4-FFF2-40B4-BE49-F238E27FC236}">
                <a16:creationId xmlns:a16="http://schemas.microsoft.com/office/drawing/2014/main" id="{920B86F4-F554-6CBE-6A8F-C440A4FDE37A}"/>
              </a:ext>
            </a:extLst>
          </p:cNvPr>
          <p:cNvPicPr>
            <a:picLocks noChangeAspect="1"/>
          </p:cNvPicPr>
          <p:nvPr/>
        </p:nvPicPr>
        <p:blipFill>
          <a:blip r:embed="rId17"/>
          <a:srcRect r="74756"/>
          <a:stretch/>
        </p:blipFill>
        <p:spPr>
          <a:xfrm>
            <a:off x="3756203" y="59434"/>
            <a:ext cx="973810" cy="652676"/>
          </a:xfrm>
          <a:prstGeom prst="rect">
            <a:avLst/>
          </a:prstGeom>
        </p:spPr>
      </p:pic>
      <p:pic>
        <p:nvPicPr>
          <p:cNvPr id="22" name="Picture 12">
            <a:extLst>
              <a:ext uri="{FF2B5EF4-FFF2-40B4-BE49-F238E27FC236}">
                <a16:creationId xmlns:a16="http://schemas.microsoft.com/office/drawing/2014/main" id="{9DF902FE-F22F-FF4A-4C74-618BAAC0FB19}"/>
              </a:ext>
            </a:extLst>
          </p:cNvPr>
          <p:cNvPicPr>
            <a:picLocks noChangeAspect="1"/>
          </p:cNvPicPr>
          <p:nvPr/>
        </p:nvPicPr>
        <p:blipFill>
          <a:blip r:embed="rId18"/>
          <a:srcRect l="55900"/>
          <a:stretch/>
        </p:blipFill>
        <p:spPr>
          <a:xfrm>
            <a:off x="5157493" y="59434"/>
            <a:ext cx="1701199" cy="652676"/>
          </a:xfrm>
          <a:prstGeom prst="rect">
            <a:avLst/>
          </a:prstGeom>
        </p:spPr>
      </p:pic>
      <p:pic>
        <p:nvPicPr>
          <p:cNvPr id="23" name="Picture 8">
            <a:extLst>
              <a:ext uri="{FF2B5EF4-FFF2-40B4-BE49-F238E27FC236}">
                <a16:creationId xmlns:a16="http://schemas.microsoft.com/office/drawing/2014/main" id="{D25BCE58-0FEB-BA07-4CE2-82771DCA378F}"/>
              </a:ext>
            </a:extLst>
          </p:cNvPr>
          <p:cNvPicPr>
            <a:picLocks noChangeAspect="1"/>
          </p:cNvPicPr>
          <p:nvPr/>
        </p:nvPicPr>
        <p:blipFill>
          <a:blip r:embed="rId19"/>
          <a:stretch>
            <a:fillRect/>
          </a:stretch>
        </p:blipFill>
        <p:spPr>
          <a:xfrm>
            <a:off x="8824730" y="4179735"/>
            <a:ext cx="3298792" cy="1249136"/>
          </a:xfrm>
          <a:prstGeom prst="rect">
            <a:avLst/>
          </a:prstGeom>
        </p:spPr>
      </p:pic>
      <p:pic>
        <p:nvPicPr>
          <p:cNvPr id="24" name="Picture 10">
            <a:extLst>
              <a:ext uri="{FF2B5EF4-FFF2-40B4-BE49-F238E27FC236}">
                <a16:creationId xmlns:a16="http://schemas.microsoft.com/office/drawing/2014/main" id="{FC6454B5-F70F-33BB-7E6E-AEF9DABF26E5}"/>
              </a:ext>
            </a:extLst>
          </p:cNvPr>
          <p:cNvPicPr>
            <a:picLocks noChangeAspect="1"/>
          </p:cNvPicPr>
          <p:nvPr/>
        </p:nvPicPr>
        <p:blipFill>
          <a:blip r:embed="rId20"/>
          <a:stretch>
            <a:fillRect/>
          </a:stretch>
        </p:blipFill>
        <p:spPr>
          <a:xfrm>
            <a:off x="11202805" y="3455441"/>
            <a:ext cx="563503" cy="522521"/>
          </a:xfrm>
          <a:prstGeom prst="rect">
            <a:avLst/>
          </a:prstGeom>
        </p:spPr>
      </p:pic>
      <p:pic>
        <p:nvPicPr>
          <p:cNvPr id="25" name="Picture 2" descr="Call for Participants: Workshop w/ Melis @ Biennale 2020">
            <a:extLst>
              <a:ext uri="{FF2B5EF4-FFF2-40B4-BE49-F238E27FC236}">
                <a16:creationId xmlns:a16="http://schemas.microsoft.com/office/drawing/2014/main" id="{931AB582-9DD4-7A43-E658-D44A89A4A729}"/>
              </a:ext>
            </a:extLst>
          </p:cNvPr>
          <p:cNvPicPr>
            <a:picLocks noChangeAspect="1" noChangeArrowheads="1"/>
          </p:cNvPicPr>
          <p:nvPr/>
        </p:nvPicPr>
        <p:blipFill>
          <a:blip r:embed="rId21">
            <a:duotone>
              <a:prstClr val="black"/>
              <a:srgbClr val="EEECE1">
                <a:lumMod val="50000"/>
                <a:tint val="45000"/>
                <a:satMod val="400000"/>
              </a:srgbClr>
            </a:duotone>
            <a:extLst>
              <a:ext uri="{28A0092B-C50C-407E-A947-70E740481C1C}">
                <a14:useLocalDpi xmlns:a14="http://schemas.microsoft.com/office/drawing/2010/main" val="0"/>
              </a:ext>
            </a:extLst>
          </a:blip>
          <a:srcRect/>
          <a:stretch>
            <a:fillRect/>
          </a:stretch>
        </p:blipFill>
        <p:spPr bwMode="auto">
          <a:xfrm>
            <a:off x="10279624" y="3492553"/>
            <a:ext cx="886106" cy="4430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White Code: al via il servizio di assistenza sanitaria per studenti  stranieri e fuori sede">
            <a:extLst>
              <a:ext uri="{FF2B5EF4-FFF2-40B4-BE49-F238E27FC236}">
                <a16:creationId xmlns:a16="http://schemas.microsoft.com/office/drawing/2014/main" id="{07DFD8DB-FC16-5475-C700-976F29A5AF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95963" y="3575936"/>
            <a:ext cx="662121" cy="3547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ll for Participants: Workshop w/ Melis @ Biennale 2020">
            <a:extLst>
              <a:ext uri="{FF2B5EF4-FFF2-40B4-BE49-F238E27FC236}">
                <a16:creationId xmlns:a16="http://schemas.microsoft.com/office/drawing/2014/main" id="{258F0745-F3FA-6CBA-4E5B-EDDB173D7EFB}"/>
              </a:ext>
            </a:extLst>
          </p:cNvPr>
          <p:cNvPicPr>
            <a:picLocks noChangeAspect="1" noChangeArrowheads="1"/>
          </p:cNvPicPr>
          <p:nvPr/>
        </p:nvPicPr>
        <p:blipFill>
          <a:blip r:embed="rId21">
            <a:duotone>
              <a:prstClr val="black"/>
              <a:srgbClr val="EEECE1">
                <a:lumMod val="50000"/>
                <a:tint val="45000"/>
                <a:satMod val="400000"/>
              </a:srgbClr>
            </a:duotone>
            <a:extLst>
              <a:ext uri="{28A0092B-C50C-407E-A947-70E740481C1C}">
                <a14:useLocalDpi xmlns:a14="http://schemas.microsoft.com/office/drawing/2010/main" val="0"/>
              </a:ext>
            </a:extLst>
          </a:blip>
          <a:srcRect/>
          <a:stretch>
            <a:fillRect/>
          </a:stretch>
        </p:blipFill>
        <p:spPr bwMode="auto">
          <a:xfrm>
            <a:off x="5910453" y="3976851"/>
            <a:ext cx="886106" cy="4430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liava BioPreparations">
            <a:extLst>
              <a:ext uri="{FF2B5EF4-FFF2-40B4-BE49-F238E27FC236}">
                <a16:creationId xmlns:a16="http://schemas.microsoft.com/office/drawing/2014/main" id="{C639E76D-40ED-E5BD-D630-36EECF45A3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411" y="3808602"/>
            <a:ext cx="1093209" cy="72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1000"/>
                                        <p:tgtEl>
                                          <p:spTgt spid="13"/>
                                        </p:tgtEl>
                                      </p:cBhvr>
                                    </p:animEffect>
                                    <p:anim calcmode="lin" valueType="num">
                                      <p:cBhvr>
                                        <p:cTn id="84" dur="1000" fill="hold"/>
                                        <p:tgtEl>
                                          <p:spTgt spid="13"/>
                                        </p:tgtEl>
                                        <p:attrNameLst>
                                          <p:attrName>ppt_x</p:attrName>
                                        </p:attrNameLst>
                                      </p:cBhvr>
                                      <p:tavLst>
                                        <p:tav tm="0">
                                          <p:val>
                                            <p:strVal val="#ppt_x"/>
                                          </p:val>
                                        </p:tav>
                                        <p:tav tm="100000">
                                          <p:val>
                                            <p:strVal val="#ppt_x"/>
                                          </p:val>
                                        </p:tav>
                                      </p:tavLst>
                                    </p:anim>
                                    <p:anim calcmode="lin" valueType="num">
                                      <p:cBhvr>
                                        <p:cTn id="8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6F4AC-556D-10C8-C22F-F12CF71AE11C}"/>
            </a:ext>
          </a:extLst>
        </p:cNvPr>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5500A538-A23C-8051-586C-87A4437ED4DC}"/>
              </a:ext>
            </a:extLst>
          </p:cNvPr>
          <p:cNvGraphicFramePr/>
          <p:nvPr/>
        </p:nvGraphicFramePr>
        <p:xfrm>
          <a:off x="219075" y="2498702"/>
          <a:ext cx="11782568" cy="1616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olo 1">
            <a:extLst>
              <a:ext uri="{FF2B5EF4-FFF2-40B4-BE49-F238E27FC236}">
                <a16:creationId xmlns:a16="http://schemas.microsoft.com/office/drawing/2014/main" id="{AEC5762D-328F-AD10-8CB9-6D3F68B1FCF7}"/>
              </a:ext>
            </a:extLst>
          </p:cNvPr>
          <p:cNvSpPr>
            <a:spLocks noGrp="1"/>
          </p:cNvSpPr>
          <p:nvPr>
            <p:ph type="title"/>
          </p:nvPr>
        </p:nvSpPr>
        <p:spPr>
          <a:xfrm>
            <a:off x="94212" y="-2822"/>
            <a:ext cx="10150764" cy="613930"/>
          </a:xfrm>
        </p:spPr>
        <p:txBody>
          <a:bodyPr>
            <a:normAutofit/>
          </a:bodyPr>
          <a:lstStyle/>
          <a:p>
            <a:r>
              <a:rPr lang="it-IT" sz="3500" b="0" kern="0" dirty="0" err="1">
                <a:latin typeface="Arial" panose="020B0604020202020204" pitchFamily="34" charset="0"/>
                <a:cs typeface="Arial" panose="020B0604020202020204" pitchFamily="34" charset="0"/>
              </a:rPr>
              <a:t>Italian</a:t>
            </a:r>
            <a:r>
              <a:rPr lang="it-IT" sz="3500" b="0" kern="0" dirty="0">
                <a:latin typeface="Arial" panose="020B0604020202020204" pitchFamily="34" charset="0"/>
                <a:cs typeface="Arial" panose="020B0604020202020204" pitchFamily="34" charset="0"/>
              </a:rPr>
              <a:t> Pathway…</a:t>
            </a:r>
          </a:p>
        </p:txBody>
      </p:sp>
      <p:pic>
        <p:nvPicPr>
          <p:cNvPr id="3" name="Picture 4" descr="Azienda Ospedaliera dei Colli | Naples">
            <a:extLst>
              <a:ext uri="{FF2B5EF4-FFF2-40B4-BE49-F238E27FC236}">
                <a16:creationId xmlns:a16="http://schemas.microsoft.com/office/drawing/2014/main" id="{3D9A614C-A579-AF76-3AB5-CDE3062E5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779" y="1782472"/>
            <a:ext cx="854568" cy="854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7DB781C9-B83B-C2B1-7E57-121B7DBBE699}"/>
              </a:ext>
            </a:extLst>
          </p:cNvPr>
          <p:cNvSpPr txBox="1"/>
          <p:nvPr/>
        </p:nvSpPr>
        <p:spPr>
          <a:xfrm>
            <a:off x="399122" y="1358654"/>
            <a:ext cx="2538277" cy="473271"/>
          </a:xfrm>
          <a:prstGeom prst="rect">
            <a:avLst/>
          </a:prstGeom>
          <a:noFill/>
        </p:spPr>
        <p:txBody>
          <a:bodyPr wrap="square">
            <a:spAutoFit/>
          </a:bodyPr>
          <a:lstStyle/>
          <a:p>
            <a:pPr algn="ctr">
              <a:lnSpc>
                <a:spcPct val="107000"/>
              </a:lnSpc>
              <a:spcAft>
                <a:spcPts val="800"/>
              </a:spcAft>
            </a:pPr>
            <a:r>
              <a:rPr lang="en-GB" sz="1200" b="1" kern="100" dirty="0">
                <a:latin typeface="Arial" panose="020B0604020202020204" pitchFamily="34" charset="0"/>
                <a:ea typeface="Calibri" panose="020F0502020204030204" pitchFamily="34" charset="0"/>
                <a:cs typeface="Arial" panose="020B0604020202020204" pitchFamily="34" charset="0"/>
              </a:rPr>
              <a:t>Sternal prosthesis infection due to </a:t>
            </a:r>
            <a:r>
              <a:rPr lang="en-GB" sz="1200" b="1" i="1" kern="100" dirty="0">
                <a:latin typeface="Arial" panose="020B0604020202020204" pitchFamily="34" charset="0"/>
                <a:ea typeface="Calibri" panose="020F0502020204030204" pitchFamily="34" charset="0"/>
                <a:cs typeface="Arial" panose="020B0604020202020204" pitchFamily="34" charset="0"/>
              </a:rPr>
              <a:t>P. aeruginosa</a:t>
            </a:r>
          </a:p>
        </p:txBody>
      </p:sp>
      <p:pic>
        <p:nvPicPr>
          <p:cNvPr id="17" name="Picture 13">
            <a:extLst>
              <a:ext uri="{FF2B5EF4-FFF2-40B4-BE49-F238E27FC236}">
                <a16:creationId xmlns:a16="http://schemas.microsoft.com/office/drawing/2014/main" id="{B219C104-D8B2-1236-1B9A-9C9E901EB352}"/>
              </a:ext>
            </a:extLst>
          </p:cNvPr>
          <p:cNvPicPr>
            <a:picLocks noChangeAspect="1"/>
          </p:cNvPicPr>
          <p:nvPr/>
        </p:nvPicPr>
        <p:blipFill>
          <a:blip r:embed="rId9"/>
          <a:stretch>
            <a:fillRect/>
          </a:stretch>
        </p:blipFill>
        <p:spPr>
          <a:xfrm>
            <a:off x="1404575" y="1869826"/>
            <a:ext cx="620326" cy="575211"/>
          </a:xfrm>
          <a:prstGeom prst="rect">
            <a:avLst/>
          </a:prstGeom>
        </p:spPr>
      </p:pic>
      <p:sp>
        <p:nvSpPr>
          <p:cNvPr id="23" name="CasellaDiTesto 22">
            <a:extLst>
              <a:ext uri="{FF2B5EF4-FFF2-40B4-BE49-F238E27FC236}">
                <a16:creationId xmlns:a16="http://schemas.microsoft.com/office/drawing/2014/main" id="{581702F9-8E62-903B-69CD-A4C5746FCE82}"/>
              </a:ext>
            </a:extLst>
          </p:cNvPr>
          <p:cNvSpPr txBox="1"/>
          <p:nvPr/>
        </p:nvSpPr>
        <p:spPr>
          <a:xfrm>
            <a:off x="330050" y="985021"/>
            <a:ext cx="2676420" cy="307777"/>
          </a:xfrm>
          <a:prstGeom prst="rect">
            <a:avLst/>
          </a:prstGeom>
          <a:noFill/>
        </p:spPr>
        <p:txBody>
          <a:bodyPr wrap="square" rtlCol="0">
            <a:spAutoFit/>
          </a:bodyPr>
          <a:lstStyle/>
          <a:p>
            <a:r>
              <a:rPr lang="it-IT" sz="1400" b="1" dirty="0">
                <a:solidFill>
                  <a:srgbClr val="FF0000"/>
                </a:solidFill>
              </a:rPr>
              <a:t>Compassionate Use </a:t>
            </a:r>
            <a:r>
              <a:rPr lang="it-IT" sz="1400" b="1" dirty="0" err="1">
                <a:solidFill>
                  <a:srgbClr val="FF0000"/>
                </a:solidFill>
              </a:rPr>
              <a:t>Approval</a:t>
            </a:r>
            <a:endParaRPr lang="it-IT" sz="1400" b="1" dirty="0">
              <a:solidFill>
                <a:srgbClr val="FF0000"/>
              </a:solidFill>
            </a:endParaRPr>
          </a:p>
        </p:txBody>
      </p:sp>
      <p:grpSp>
        <p:nvGrpSpPr>
          <p:cNvPr id="24" name="Gruppo 23">
            <a:extLst>
              <a:ext uri="{FF2B5EF4-FFF2-40B4-BE49-F238E27FC236}">
                <a16:creationId xmlns:a16="http://schemas.microsoft.com/office/drawing/2014/main" id="{6279C3D2-AF89-6CBC-B49C-E5326A73AEB2}"/>
              </a:ext>
            </a:extLst>
          </p:cNvPr>
          <p:cNvGrpSpPr/>
          <p:nvPr/>
        </p:nvGrpSpPr>
        <p:grpSpPr>
          <a:xfrm>
            <a:off x="2674668" y="3829523"/>
            <a:ext cx="2483533" cy="2046878"/>
            <a:chOff x="7335149" y="1818750"/>
            <a:chExt cx="1879783" cy="1529028"/>
          </a:xfrm>
        </p:grpSpPr>
        <p:sp>
          <p:nvSpPr>
            <p:cNvPr id="25" name="TextBox 2">
              <a:extLst>
                <a:ext uri="{FF2B5EF4-FFF2-40B4-BE49-F238E27FC236}">
                  <a16:creationId xmlns:a16="http://schemas.microsoft.com/office/drawing/2014/main" id="{EFCB29F8-E188-29D3-E5B1-9715F2CC11CA}"/>
                </a:ext>
              </a:extLst>
            </p:cNvPr>
            <p:cNvSpPr txBox="1"/>
            <p:nvPr/>
          </p:nvSpPr>
          <p:spPr>
            <a:xfrm>
              <a:off x="7335149" y="2874507"/>
              <a:ext cx="1879783" cy="473271"/>
            </a:xfrm>
            <a:prstGeom prst="rect">
              <a:avLst/>
            </a:prstGeom>
            <a:noFill/>
          </p:spPr>
          <p:txBody>
            <a:bodyPr wrap="square">
              <a:spAutoFit/>
            </a:bodyPr>
            <a:lstStyle/>
            <a:p>
              <a:pPr algn="ctr">
                <a:lnSpc>
                  <a:spcPct val="107000"/>
                </a:lnSpc>
                <a:spcAft>
                  <a:spcPts val="800"/>
                </a:spcAft>
              </a:pPr>
              <a:r>
                <a:rPr lang="en-GB" sz="1200" b="1" i="1" kern="100" dirty="0">
                  <a:latin typeface="Arial" panose="020B0604020202020204" pitchFamily="34" charset="0"/>
                  <a:ea typeface="Calibri" panose="020F0502020204030204" pitchFamily="34" charset="0"/>
                  <a:cs typeface="Arial" panose="020B0604020202020204" pitchFamily="34" charset="0"/>
                </a:rPr>
                <a:t>Genito-urinary infection due to E. coli</a:t>
              </a:r>
            </a:p>
          </p:txBody>
        </p:sp>
        <p:pic>
          <p:nvPicPr>
            <p:cNvPr id="26" name="Picture 2" descr="Eliava BioPreparations">
              <a:extLst>
                <a:ext uri="{FF2B5EF4-FFF2-40B4-BE49-F238E27FC236}">
                  <a16:creationId xmlns:a16="http://schemas.microsoft.com/office/drawing/2014/main" id="{717E34ED-FC0E-731F-D166-4F74109D6F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2423" y="1818750"/>
              <a:ext cx="1093209" cy="7288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F075AF54-168E-C2DB-8D0A-232E822373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5149" y="2434789"/>
              <a:ext cx="1613009" cy="40146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asellaDiTesto 27">
            <a:extLst>
              <a:ext uri="{FF2B5EF4-FFF2-40B4-BE49-F238E27FC236}">
                <a16:creationId xmlns:a16="http://schemas.microsoft.com/office/drawing/2014/main" id="{11DD5DDF-0257-AD0E-3C17-197A5FEA5409}"/>
              </a:ext>
            </a:extLst>
          </p:cNvPr>
          <p:cNvSpPr txBox="1"/>
          <p:nvPr/>
        </p:nvSpPr>
        <p:spPr>
          <a:xfrm>
            <a:off x="4070039" y="350425"/>
            <a:ext cx="4432971" cy="1631216"/>
          </a:xfrm>
          <a:prstGeom prst="rect">
            <a:avLst/>
          </a:prstGeom>
          <a:noFill/>
        </p:spPr>
        <p:txBody>
          <a:bodyPr wrap="square" rtlCol="0">
            <a:spAutoFit/>
          </a:bodyPr>
          <a:lstStyle/>
          <a:p>
            <a:pPr marL="285750" indent="-285750">
              <a:buFont typeface="Wingdings" panose="05000000000000000000" pitchFamily="2" charset="2"/>
              <a:buChar char="ü"/>
            </a:pPr>
            <a:r>
              <a:rPr lang="it-IT" sz="2000" b="1" dirty="0">
                <a:solidFill>
                  <a:schemeClr val="accent1">
                    <a:lumMod val="75000"/>
                  </a:schemeClr>
                </a:solidFill>
              </a:rPr>
              <a:t>PT Study Group (SIMIT)</a:t>
            </a:r>
          </a:p>
          <a:p>
            <a:pPr marL="285750" indent="-285750">
              <a:buFont typeface="Wingdings" panose="05000000000000000000" pitchFamily="2" charset="2"/>
              <a:buChar char="ü"/>
            </a:pPr>
            <a:endParaRPr lang="it-IT" sz="2000" b="1" dirty="0">
              <a:solidFill>
                <a:schemeClr val="accent1">
                  <a:lumMod val="75000"/>
                </a:schemeClr>
              </a:solidFill>
            </a:endParaRPr>
          </a:p>
          <a:p>
            <a:pPr marL="285750" indent="-285750">
              <a:buFont typeface="Wingdings" panose="05000000000000000000" pitchFamily="2" charset="2"/>
              <a:buChar char="ü"/>
            </a:pPr>
            <a:r>
              <a:rPr lang="it-IT" sz="2000" b="1" dirty="0" err="1">
                <a:solidFill>
                  <a:schemeClr val="accent1">
                    <a:lumMod val="75000"/>
                  </a:schemeClr>
                </a:solidFill>
              </a:rPr>
              <a:t>Bacteriophages</a:t>
            </a:r>
            <a:r>
              <a:rPr lang="it-IT" sz="2000" b="1" dirty="0">
                <a:solidFill>
                  <a:schemeClr val="accent1">
                    <a:lumMod val="75000"/>
                  </a:schemeClr>
                </a:solidFill>
              </a:rPr>
              <a:t> Study Group (SIM)</a:t>
            </a:r>
          </a:p>
          <a:p>
            <a:pPr marL="285750" indent="-285750">
              <a:buFont typeface="Wingdings" panose="05000000000000000000" pitchFamily="2" charset="2"/>
              <a:buChar char="ü"/>
            </a:pPr>
            <a:endParaRPr lang="it-IT" sz="2000" b="1" dirty="0">
              <a:solidFill>
                <a:schemeClr val="accent1">
                  <a:lumMod val="75000"/>
                </a:schemeClr>
              </a:solidFill>
            </a:endParaRPr>
          </a:p>
          <a:p>
            <a:pPr marL="285750" indent="-285750">
              <a:buFont typeface="Wingdings" panose="05000000000000000000" pitchFamily="2" charset="2"/>
              <a:buChar char="ü"/>
            </a:pPr>
            <a:r>
              <a:rPr lang="it-IT" sz="2000" b="1" dirty="0">
                <a:solidFill>
                  <a:schemeClr val="accent1">
                    <a:lumMod val="75000"/>
                  </a:schemeClr>
                </a:solidFill>
              </a:rPr>
              <a:t>Bacteriophage Lab Centre (Pisa)</a:t>
            </a:r>
          </a:p>
        </p:txBody>
      </p:sp>
      <p:pic>
        <p:nvPicPr>
          <p:cNvPr id="29" name="Picture 6" descr="Yale University Logo Png 2 | Christian Life School">
            <a:extLst>
              <a:ext uri="{FF2B5EF4-FFF2-40B4-BE49-F238E27FC236}">
                <a16:creationId xmlns:a16="http://schemas.microsoft.com/office/drawing/2014/main" id="{C4A96369-1A32-F460-5332-EF0136D950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4963" b="25700"/>
          <a:stretch>
            <a:fillRect/>
          </a:stretch>
        </p:blipFill>
        <p:spPr bwMode="auto">
          <a:xfrm>
            <a:off x="7610158" y="6148251"/>
            <a:ext cx="1564488" cy="5088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Yale University Logo Png 2 | Christian Life School">
            <a:extLst>
              <a:ext uri="{FF2B5EF4-FFF2-40B4-BE49-F238E27FC236}">
                <a16:creationId xmlns:a16="http://schemas.microsoft.com/office/drawing/2014/main" id="{C29C45D0-376C-B317-D3D3-579545EB9EB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986" b="37387"/>
          <a:stretch>
            <a:fillRect/>
          </a:stretch>
        </p:blipFill>
        <p:spPr bwMode="auto">
          <a:xfrm>
            <a:off x="5150086" y="6106212"/>
            <a:ext cx="1564488" cy="596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Ospedale ASST Fatebenefratelli Sacco di Milano - TWT Spa">
            <a:extLst>
              <a:ext uri="{FF2B5EF4-FFF2-40B4-BE49-F238E27FC236}">
                <a16:creationId xmlns:a16="http://schemas.microsoft.com/office/drawing/2014/main" id="{DB06DD43-E924-B4AA-5E11-69860E947D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3660" y="5521995"/>
            <a:ext cx="1572799" cy="786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rrezione delle asimmetrie facciali, teleconferenza mondiale a Udine con  live surgery - insalutenews.it">
            <a:extLst>
              <a:ext uri="{FF2B5EF4-FFF2-40B4-BE49-F238E27FC236}">
                <a16:creationId xmlns:a16="http://schemas.microsoft.com/office/drawing/2014/main" id="{CE7C7694-0C93-E0BA-E1D5-B4A2E225B0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0086" y="4086876"/>
            <a:ext cx="1337221" cy="8229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a:extLst>
              <a:ext uri="{FF2B5EF4-FFF2-40B4-BE49-F238E27FC236}">
                <a16:creationId xmlns:a16="http://schemas.microsoft.com/office/drawing/2014/main" id="{D1EF32AA-B65B-D1C0-7D0B-A50453755E47}"/>
              </a:ext>
            </a:extLst>
          </p:cNvPr>
          <p:cNvPicPr>
            <a:picLocks noChangeAspect="1"/>
          </p:cNvPicPr>
          <p:nvPr/>
        </p:nvPicPr>
        <p:blipFill>
          <a:blip r:embed="rId9"/>
          <a:stretch>
            <a:fillRect/>
          </a:stretch>
        </p:blipFill>
        <p:spPr>
          <a:xfrm>
            <a:off x="6264686" y="3900423"/>
            <a:ext cx="334996" cy="310633"/>
          </a:xfrm>
          <a:prstGeom prst="rect">
            <a:avLst/>
          </a:prstGeom>
        </p:spPr>
      </p:pic>
      <p:sp>
        <p:nvSpPr>
          <p:cNvPr id="34" name="TextBox 2">
            <a:extLst>
              <a:ext uri="{FF2B5EF4-FFF2-40B4-BE49-F238E27FC236}">
                <a16:creationId xmlns:a16="http://schemas.microsoft.com/office/drawing/2014/main" id="{556E6C41-8903-A217-E25B-852B78423C6B}"/>
              </a:ext>
            </a:extLst>
          </p:cNvPr>
          <p:cNvSpPr txBox="1"/>
          <p:nvPr/>
        </p:nvSpPr>
        <p:spPr>
          <a:xfrm>
            <a:off x="5105816" y="5085393"/>
            <a:ext cx="1788485" cy="473271"/>
          </a:xfrm>
          <a:prstGeom prst="rect">
            <a:avLst/>
          </a:prstGeom>
          <a:noFill/>
        </p:spPr>
        <p:txBody>
          <a:bodyPr wrap="square">
            <a:spAutoFit/>
          </a:bodyPr>
          <a:lstStyle/>
          <a:p>
            <a:pPr algn="just">
              <a:lnSpc>
                <a:spcPct val="107000"/>
              </a:lnSpc>
              <a:spcAft>
                <a:spcPts val="800"/>
              </a:spcAft>
            </a:pPr>
            <a:r>
              <a:rPr lang="en-GB" sz="1200" b="1" kern="100" dirty="0">
                <a:latin typeface="Arial" panose="020B0604020202020204" pitchFamily="34" charset="0"/>
                <a:ea typeface="Calibri" panose="020F0502020204030204" pitchFamily="34" charset="0"/>
                <a:cs typeface="Arial" panose="020B0604020202020204" pitchFamily="34" charset="0"/>
              </a:rPr>
              <a:t>Wound infection due to </a:t>
            </a:r>
            <a:r>
              <a:rPr lang="en-GB" sz="1200" b="1" i="1" kern="100" dirty="0">
                <a:latin typeface="Arial" panose="020B0604020202020204" pitchFamily="34" charset="0"/>
                <a:ea typeface="Calibri" panose="020F0502020204030204" pitchFamily="34" charset="0"/>
                <a:cs typeface="Arial" panose="020B0604020202020204" pitchFamily="34" charset="0"/>
              </a:rPr>
              <a:t>P. aeruginosa</a:t>
            </a:r>
          </a:p>
        </p:txBody>
      </p:sp>
      <p:sp>
        <p:nvSpPr>
          <p:cNvPr id="35" name="TextBox 2">
            <a:extLst>
              <a:ext uri="{FF2B5EF4-FFF2-40B4-BE49-F238E27FC236}">
                <a16:creationId xmlns:a16="http://schemas.microsoft.com/office/drawing/2014/main" id="{E8206D4D-6EB5-EB0C-B7A3-C6DC637CA68B}"/>
              </a:ext>
            </a:extLst>
          </p:cNvPr>
          <p:cNvSpPr txBox="1"/>
          <p:nvPr/>
        </p:nvSpPr>
        <p:spPr>
          <a:xfrm>
            <a:off x="5027431" y="3548787"/>
            <a:ext cx="1788485" cy="473271"/>
          </a:xfrm>
          <a:prstGeom prst="rect">
            <a:avLst/>
          </a:prstGeom>
          <a:noFill/>
        </p:spPr>
        <p:txBody>
          <a:bodyPr wrap="square">
            <a:spAutoFit/>
          </a:bodyPr>
          <a:lstStyle/>
          <a:p>
            <a:pPr algn="just">
              <a:lnSpc>
                <a:spcPct val="107000"/>
              </a:lnSpc>
              <a:spcAft>
                <a:spcPts val="800"/>
              </a:spcAft>
            </a:pPr>
            <a:r>
              <a:rPr lang="en-GB" sz="1200" b="1" kern="100" dirty="0">
                <a:latin typeface="Arial" panose="020B0604020202020204" pitchFamily="34" charset="0"/>
                <a:ea typeface="Calibri" panose="020F0502020204030204" pitchFamily="34" charset="0"/>
                <a:cs typeface="Arial" panose="020B0604020202020204" pitchFamily="34" charset="0"/>
              </a:rPr>
              <a:t>LVAD infection due to </a:t>
            </a:r>
            <a:r>
              <a:rPr lang="en-GB" sz="1200" b="1" i="1" kern="100" dirty="0">
                <a:latin typeface="Arial" panose="020B0604020202020204" pitchFamily="34" charset="0"/>
                <a:ea typeface="Calibri" panose="020F0502020204030204" pitchFamily="34" charset="0"/>
                <a:cs typeface="Arial" panose="020B0604020202020204" pitchFamily="34" charset="0"/>
              </a:rPr>
              <a:t>P. aeruginosa</a:t>
            </a:r>
          </a:p>
        </p:txBody>
      </p:sp>
      <p:sp>
        <p:nvSpPr>
          <p:cNvPr id="36" name="TextBox 2">
            <a:extLst>
              <a:ext uri="{FF2B5EF4-FFF2-40B4-BE49-F238E27FC236}">
                <a16:creationId xmlns:a16="http://schemas.microsoft.com/office/drawing/2014/main" id="{90A99097-BA4E-1F18-E02F-1D65ECA5FAF5}"/>
              </a:ext>
            </a:extLst>
          </p:cNvPr>
          <p:cNvSpPr txBox="1"/>
          <p:nvPr/>
        </p:nvSpPr>
        <p:spPr>
          <a:xfrm>
            <a:off x="7497063" y="5037100"/>
            <a:ext cx="1788486" cy="473271"/>
          </a:xfrm>
          <a:prstGeom prst="rect">
            <a:avLst/>
          </a:prstGeom>
          <a:noFill/>
        </p:spPr>
        <p:txBody>
          <a:bodyPr wrap="square">
            <a:spAutoFit/>
          </a:bodyPr>
          <a:lstStyle/>
          <a:p>
            <a:pPr algn="just">
              <a:lnSpc>
                <a:spcPct val="107000"/>
              </a:lnSpc>
              <a:spcAft>
                <a:spcPts val="800"/>
              </a:spcAft>
            </a:pPr>
            <a:r>
              <a:rPr lang="en-GB" sz="1200" b="1" kern="100" dirty="0">
                <a:latin typeface="Arial" panose="020B0604020202020204" pitchFamily="34" charset="0"/>
                <a:ea typeface="Calibri" panose="020F0502020204030204" pitchFamily="34" charset="0"/>
                <a:cs typeface="Arial" panose="020B0604020202020204" pitchFamily="34" charset="0"/>
              </a:rPr>
              <a:t>Lung infection due to </a:t>
            </a:r>
            <a:r>
              <a:rPr lang="en-GB" sz="1200" b="1" i="1" kern="100" dirty="0">
                <a:latin typeface="Arial" panose="020B0604020202020204" pitchFamily="34" charset="0"/>
                <a:ea typeface="Calibri" panose="020F0502020204030204" pitchFamily="34" charset="0"/>
                <a:cs typeface="Arial" panose="020B0604020202020204" pitchFamily="34" charset="0"/>
              </a:rPr>
              <a:t>P. aeruginosa in CF</a:t>
            </a:r>
          </a:p>
        </p:txBody>
      </p:sp>
      <p:pic>
        <p:nvPicPr>
          <p:cNvPr id="37" name="Picture 22">
            <a:extLst>
              <a:ext uri="{FF2B5EF4-FFF2-40B4-BE49-F238E27FC236}">
                <a16:creationId xmlns:a16="http://schemas.microsoft.com/office/drawing/2014/main" id="{D088BA98-29F2-15E1-8D62-9B340D470FD4}"/>
              </a:ext>
            </a:extLst>
          </p:cNvPr>
          <p:cNvPicPr>
            <a:picLocks noChangeAspect="1"/>
          </p:cNvPicPr>
          <p:nvPr/>
        </p:nvPicPr>
        <p:blipFill>
          <a:blip r:embed="rId15"/>
          <a:stretch>
            <a:fillRect/>
          </a:stretch>
        </p:blipFill>
        <p:spPr>
          <a:xfrm>
            <a:off x="8037278" y="5565821"/>
            <a:ext cx="637173" cy="637173"/>
          </a:xfrm>
          <a:prstGeom prst="rect">
            <a:avLst/>
          </a:prstGeom>
        </p:spPr>
      </p:pic>
      <p:grpSp>
        <p:nvGrpSpPr>
          <p:cNvPr id="38" name="Gruppo 37">
            <a:extLst>
              <a:ext uri="{FF2B5EF4-FFF2-40B4-BE49-F238E27FC236}">
                <a16:creationId xmlns:a16="http://schemas.microsoft.com/office/drawing/2014/main" id="{F311A283-6FDF-8854-D336-1BF529D15527}"/>
              </a:ext>
            </a:extLst>
          </p:cNvPr>
          <p:cNvGrpSpPr/>
          <p:nvPr/>
        </p:nvGrpSpPr>
        <p:grpSpPr>
          <a:xfrm>
            <a:off x="7455687" y="3540399"/>
            <a:ext cx="1788485" cy="1431364"/>
            <a:chOff x="10309396" y="1083550"/>
            <a:chExt cx="1788485" cy="1431364"/>
          </a:xfrm>
        </p:grpSpPr>
        <p:pic>
          <p:nvPicPr>
            <p:cNvPr id="39" name="Picture 10">
              <a:extLst>
                <a:ext uri="{FF2B5EF4-FFF2-40B4-BE49-F238E27FC236}">
                  <a16:creationId xmlns:a16="http://schemas.microsoft.com/office/drawing/2014/main" id="{3BC824D8-DF96-A2F2-77FF-FBAFF17FD0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6835" y="1083550"/>
              <a:ext cx="1564488" cy="38938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
              <a:extLst>
                <a:ext uri="{FF2B5EF4-FFF2-40B4-BE49-F238E27FC236}">
                  <a16:creationId xmlns:a16="http://schemas.microsoft.com/office/drawing/2014/main" id="{CCF21B90-1A11-7266-D51D-72F7EFCFCEA4}"/>
                </a:ext>
              </a:extLst>
            </p:cNvPr>
            <p:cNvSpPr txBox="1"/>
            <p:nvPr/>
          </p:nvSpPr>
          <p:spPr>
            <a:xfrm>
              <a:off x="10309396" y="1576950"/>
              <a:ext cx="1788485" cy="473271"/>
            </a:xfrm>
            <a:prstGeom prst="rect">
              <a:avLst/>
            </a:prstGeom>
            <a:noFill/>
          </p:spPr>
          <p:txBody>
            <a:bodyPr wrap="square">
              <a:spAutoFit/>
            </a:bodyPr>
            <a:lstStyle/>
            <a:p>
              <a:pPr algn="ctr">
                <a:lnSpc>
                  <a:spcPct val="107000"/>
                </a:lnSpc>
                <a:spcAft>
                  <a:spcPts val="800"/>
                </a:spcAft>
              </a:pPr>
              <a:r>
                <a:rPr lang="en-GB" sz="1200" b="1" kern="100" dirty="0">
                  <a:latin typeface="Arial" panose="020B0604020202020204" pitchFamily="34" charset="0"/>
                  <a:ea typeface="Calibri" panose="020F0502020204030204" pitchFamily="34" charset="0"/>
                  <a:cs typeface="Arial" panose="020B0604020202020204" pitchFamily="34" charset="0"/>
                </a:rPr>
                <a:t>MSSA chronic TKA infections </a:t>
              </a:r>
              <a:endParaRPr lang="en-GB" sz="1200" b="1" i="1" kern="100" dirty="0">
                <a:latin typeface="Arial" panose="020B0604020202020204" pitchFamily="34" charset="0"/>
                <a:ea typeface="Calibri" panose="020F0502020204030204" pitchFamily="34" charset="0"/>
                <a:cs typeface="Arial" panose="020B0604020202020204" pitchFamily="34" charset="0"/>
              </a:endParaRPr>
            </a:p>
          </p:txBody>
        </p:sp>
        <p:pic>
          <p:nvPicPr>
            <p:cNvPr id="41" name="Picture 6" descr="Yale University Logo Png 2 | Christian Life School">
              <a:extLst>
                <a:ext uri="{FF2B5EF4-FFF2-40B4-BE49-F238E27FC236}">
                  <a16:creationId xmlns:a16="http://schemas.microsoft.com/office/drawing/2014/main" id="{FA90CE05-0F65-9456-5880-F76B051E230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468" b="27229"/>
            <a:stretch>
              <a:fillRect/>
            </a:stretch>
          </p:blipFill>
          <p:spPr bwMode="auto">
            <a:xfrm>
              <a:off x="10350772" y="1980631"/>
              <a:ext cx="1564488" cy="53428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Immagine 41">
            <a:extLst>
              <a:ext uri="{FF2B5EF4-FFF2-40B4-BE49-F238E27FC236}">
                <a16:creationId xmlns:a16="http://schemas.microsoft.com/office/drawing/2014/main" id="{712CF945-DBBC-DBB6-B237-209013B06029}"/>
              </a:ext>
            </a:extLst>
          </p:cNvPr>
          <p:cNvPicPr>
            <a:picLocks noChangeAspect="1"/>
          </p:cNvPicPr>
          <p:nvPr/>
        </p:nvPicPr>
        <p:blipFill>
          <a:blip r:embed="rId16"/>
          <a:stretch>
            <a:fillRect/>
          </a:stretch>
        </p:blipFill>
        <p:spPr>
          <a:xfrm>
            <a:off x="9222233" y="3512083"/>
            <a:ext cx="588811" cy="579365"/>
          </a:xfrm>
          <a:prstGeom prst="rect">
            <a:avLst/>
          </a:prstGeom>
        </p:spPr>
      </p:pic>
      <p:sp>
        <p:nvSpPr>
          <p:cNvPr id="43" name="CasellaDiTesto 42">
            <a:extLst>
              <a:ext uri="{FF2B5EF4-FFF2-40B4-BE49-F238E27FC236}">
                <a16:creationId xmlns:a16="http://schemas.microsoft.com/office/drawing/2014/main" id="{F1A7B871-3D9C-7017-8CF9-F7DB87511354}"/>
              </a:ext>
            </a:extLst>
          </p:cNvPr>
          <p:cNvSpPr txBox="1"/>
          <p:nvPr/>
        </p:nvSpPr>
        <p:spPr>
          <a:xfrm>
            <a:off x="9515580" y="4975417"/>
            <a:ext cx="2676420" cy="307777"/>
          </a:xfrm>
          <a:prstGeom prst="rect">
            <a:avLst/>
          </a:prstGeom>
          <a:noFill/>
        </p:spPr>
        <p:txBody>
          <a:bodyPr wrap="square" rtlCol="0">
            <a:spAutoFit/>
          </a:bodyPr>
          <a:lstStyle/>
          <a:p>
            <a:r>
              <a:rPr lang="it-IT" sz="1400" b="1" dirty="0">
                <a:solidFill>
                  <a:srgbClr val="FF0000"/>
                </a:solidFill>
              </a:rPr>
              <a:t>Compassionate Use </a:t>
            </a:r>
            <a:r>
              <a:rPr lang="it-IT" sz="1400" b="1" dirty="0" err="1">
                <a:solidFill>
                  <a:srgbClr val="FF0000"/>
                </a:solidFill>
              </a:rPr>
              <a:t>Approval</a:t>
            </a:r>
            <a:endParaRPr lang="it-IT" sz="1400" b="1" dirty="0">
              <a:solidFill>
                <a:srgbClr val="FF0000"/>
              </a:solidFill>
            </a:endParaRPr>
          </a:p>
        </p:txBody>
      </p:sp>
      <p:pic>
        <p:nvPicPr>
          <p:cNvPr id="44" name="Picture 2" descr="SIMIT - Società Italiana di Malattie Infettive e Tropicali">
            <a:extLst>
              <a:ext uri="{FF2B5EF4-FFF2-40B4-BE49-F238E27FC236}">
                <a16:creationId xmlns:a16="http://schemas.microsoft.com/office/drawing/2014/main" id="{9D8424CC-8E97-FA92-9B74-49FCD28B177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7256" b="29216"/>
          <a:stretch>
            <a:fillRect/>
          </a:stretch>
        </p:blipFill>
        <p:spPr bwMode="auto">
          <a:xfrm>
            <a:off x="7183116" y="72159"/>
            <a:ext cx="2333625" cy="854080"/>
          </a:xfrm>
          <a:prstGeom prst="rect">
            <a:avLst/>
          </a:prstGeom>
          <a:noFill/>
          <a:extLst>
            <a:ext uri="{909E8E84-426E-40DD-AFC4-6F175D3DCCD1}">
              <a14:hiddenFill xmlns:a14="http://schemas.microsoft.com/office/drawing/2010/main">
                <a:solidFill>
                  <a:srgbClr val="FFFFFF"/>
                </a:solidFill>
              </a14:hiddenFill>
            </a:ext>
          </a:extLst>
        </p:spPr>
      </p:pic>
      <p:pic>
        <p:nvPicPr>
          <p:cNvPr id="45" name="Immagine 44">
            <a:extLst>
              <a:ext uri="{FF2B5EF4-FFF2-40B4-BE49-F238E27FC236}">
                <a16:creationId xmlns:a16="http://schemas.microsoft.com/office/drawing/2014/main" id="{A482CB1D-A32F-392A-138C-779BE9645BFA}"/>
              </a:ext>
            </a:extLst>
          </p:cNvPr>
          <p:cNvPicPr>
            <a:picLocks noChangeAspect="1"/>
          </p:cNvPicPr>
          <p:nvPr/>
        </p:nvPicPr>
        <p:blipFill>
          <a:blip r:embed="rId18"/>
          <a:stretch>
            <a:fillRect/>
          </a:stretch>
        </p:blipFill>
        <p:spPr>
          <a:xfrm>
            <a:off x="8836709" y="958143"/>
            <a:ext cx="1148071" cy="731174"/>
          </a:xfrm>
          <a:prstGeom prst="rect">
            <a:avLst/>
          </a:prstGeom>
        </p:spPr>
      </p:pic>
      <p:pic>
        <p:nvPicPr>
          <p:cNvPr id="48" name="Immagine 47">
            <a:extLst>
              <a:ext uri="{FF2B5EF4-FFF2-40B4-BE49-F238E27FC236}">
                <a16:creationId xmlns:a16="http://schemas.microsoft.com/office/drawing/2014/main" id="{11810F3B-79B1-53A9-0CC4-D0750A76C327}"/>
              </a:ext>
            </a:extLst>
          </p:cNvPr>
          <p:cNvPicPr>
            <a:picLocks noChangeAspect="1"/>
          </p:cNvPicPr>
          <p:nvPr/>
        </p:nvPicPr>
        <p:blipFill>
          <a:blip r:embed="rId19"/>
          <a:stretch>
            <a:fillRect/>
          </a:stretch>
        </p:blipFill>
        <p:spPr>
          <a:xfrm>
            <a:off x="182882" y="4077185"/>
            <a:ext cx="2436327" cy="1768252"/>
          </a:xfrm>
          <a:prstGeom prst="rect">
            <a:avLst/>
          </a:prstGeom>
        </p:spPr>
      </p:pic>
      <p:sp>
        <p:nvSpPr>
          <p:cNvPr id="49" name="TextBox 2">
            <a:extLst>
              <a:ext uri="{FF2B5EF4-FFF2-40B4-BE49-F238E27FC236}">
                <a16:creationId xmlns:a16="http://schemas.microsoft.com/office/drawing/2014/main" id="{C60CCA4D-69BD-2C13-60D3-C9E6D5720263}"/>
              </a:ext>
            </a:extLst>
          </p:cNvPr>
          <p:cNvSpPr txBox="1"/>
          <p:nvPr/>
        </p:nvSpPr>
        <p:spPr>
          <a:xfrm>
            <a:off x="150004" y="5972950"/>
            <a:ext cx="2787395" cy="670889"/>
          </a:xfrm>
          <a:prstGeom prst="rect">
            <a:avLst/>
          </a:prstGeom>
          <a:noFill/>
        </p:spPr>
        <p:txBody>
          <a:bodyPr wrap="square">
            <a:spAutoFit/>
          </a:bodyPr>
          <a:lstStyle/>
          <a:p>
            <a:pPr algn="ctr">
              <a:lnSpc>
                <a:spcPct val="107000"/>
              </a:lnSpc>
              <a:spcAft>
                <a:spcPts val="800"/>
              </a:spcAft>
            </a:pPr>
            <a:r>
              <a:rPr lang="en-GB" sz="1200" b="1" i="1" kern="100" dirty="0">
                <a:latin typeface="Arial" panose="020B0604020202020204" pitchFamily="34" charset="0"/>
                <a:ea typeface="Calibri" panose="020F0502020204030204" pitchFamily="34" charset="0"/>
                <a:cs typeface="Arial" panose="020B0604020202020204" pitchFamily="34" charset="0"/>
              </a:rPr>
              <a:t>PT in Lungs Infections by MAB in CF patients – Funding by Italian Research Foundation for CF</a:t>
            </a:r>
          </a:p>
        </p:txBody>
      </p:sp>
      <p:pic>
        <p:nvPicPr>
          <p:cNvPr id="2" name="Immagine 1" descr="International Centre for Genetic Engineering and Biotechnology | Trieste">
            <a:extLst>
              <a:ext uri="{FF2B5EF4-FFF2-40B4-BE49-F238E27FC236}">
                <a16:creationId xmlns:a16="http://schemas.microsoft.com/office/drawing/2014/main" id="{0C3B5170-94CC-A900-B20C-B43D0A82C7BF}"/>
              </a:ext>
            </a:extLst>
          </p:cNvPr>
          <p:cNvPicPr>
            <a:picLocks noChangeAspect="1"/>
          </p:cNvPicPr>
          <p:nvPr/>
        </p:nvPicPr>
        <p:blipFill>
          <a:blip r:embed="rId20"/>
          <a:stretch>
            <a:fillRect/>
          </a:stretch>
        </p:blipFill>
        <p:spPr>
          <a:xfrm>
            <a:off x="2876531" y="5752664"/>
            <a:ext cx="1022735" cy="1022735"/>
          </a:xfrm>
          <a:prstGeom prst="rect">
            <a:avLst/>
          </a:prstGeom>
        </p:spPr>
      </p:pic>
    </p:spTree>
    <p:extLst>
      <p:ext uri="{BB962C8B-B14F-4D97-AF65-F5344CB8AC3E}">
        <p14:creationId xmlns:p14="http://schemas.microsoft.com/office/powerpoint/2010/main" val="23020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anim calcmode="lin" valueType="num">
                                      <p:cBhvr>
                                        <p:cTn id="88" dur="1000" fill="hold"/>
                                        <p:tgtEl>
                                          <p:spTgt spid="30"/>
                                        </p:tgtEl>
                                        <p:attrNameLst>
                                          <p:attrName>ppt_x</p:attrName>
                                        </p:attrNameLst>
                                      </p:cBhvr>
                                      <p:tavLst>
                                        <p:tav tm="0">
                                          <p:val>
                                            <p:strVal val="#ppt_x"/>
                                          </p:val>
                                        </p:tav>
                                        <p:tav tm="100000">
                                          <p:val>
                                            <p:strVal val="#ppt_x"/>
                                          </p:val>
                                        </p:tav>
                                      </p:tavLst>
                                    </p:anim>
                                    <p:anim calcmode="lin" valueType="num">
                                      <p:cBhvr>
                                        <p:cTn id="89" dur="1000" fill="hold"/>
                                        <p:tgtEl>
                                          <p:spTgt spid="30"/>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1000"/>
                                        <p:tgtEl>
                                          <p:spTgt spid="36"/>
                                        </p:tgtEl>
                                      </p:cBhvr>
                                    </p:animEffect>
                                    <p:anim calcmode="lin" valueType="num">
                                      <p:cBhvr>
                                        <p:cTn id="103" dur="1000" fill="hold"/>
                                        <p:tgtEl>
                                          <p:spTgt spid="36"/>
                                        </p:tgtEl>
                                        <p:attrNameLst>
                                          <p:attrName>ppt_x</p:attrName>
                                        </p:attrNameLst>
                                      </p:cBhvr>
                                      <p:tavLst>
                                        <p:tav tm="0">
                                          <p:val>
                                            <p:strVal val="#ppt_x"/>
                                          </p:val>
                                        </p:tav>
                                        <p:tav tm="100000">
                                          <p:val>
                                            <p:strVal val="#ppt_x"/>
                                          </p:val>
                                        </p:tav>
                                      </p:tavLst>
                                    </p:anim>
                                    <p:anim calcmode="lin" valueType="num">
                                      <p:cBhvr>
                                        <p:cTn id="104" dur="1000" fill="hold"/>
                                        <p:tgtEl>
                                          <p:spTgt spid="36"/>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1000"/>
                                        <p:tgtEl>
                                          <p:spTgt spid="42"/>
                                        </p:tgtEl>
                                      </p:cBhvr>
                                    </p:animEffect>
                                    <p:anim calcmode="lin" valueType="num">
                                      <p:cBhvr>
                                        <p:cTn id="113" dur="1000" fill="hold"/>
                                        <p:tgtEl>
                                          <p:spTgt spid="42"/>
                                        </p:tgtEl>
                                        <p:attrNameLst>
                                          <p:attrName>ppt_x</p:attrName>
                                        </p:attrNameLst>
                                      </p:cBhvr>
                                      <p:tavLst>
                                        <p:tav tm="0">
                                          <p:val>
                                            <p:strVal val="#ppt_x"/>
                                          </p:val>
                                        </p:tav>
                                        <p:tav tm="100000">
                                          <p:val>
                                            <p:strVal val="#ppt_x"/>
                                          </p:val>
                                        </p:tav>
                                      </p:tavLst>
                                    </p:anim>
                                    <p:anim calcmode="lin" valueType="num">
                                      <p:cBhvr>
                                        <p:cTn id="1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1000"/>
                                        <p:tgtEl>
                                          <p:spTgt spid="43"/>
                                        </p:tgtEl>
                                      </p:cBhvr>
                                    </p:animEffect>
                                    <p:anim calcmode="lin" valueType="num">
                                      <p:cBhvr>
                                        <p:cTn id="120" dur="1000" fill="hold"/>
                                        <p:tgtEl>
                                          <p:spTgt spid="43"/>
                                        </p:tgtEl>
                                        <p:attrNameLst>
                                          <p:attrName>ppt_x</p:attrName>
                                        </p:attrNameLst>
                                      </p:cBhvr>
                                      <p:tavLst>
                                        <p:tav tm="0">
                                          <p:val>
                                            <p:strVal val="#ppt_x"/>
                                          </p:val>
                                        </p:tav>
                                        <p:tav tm="100000">
                                          <p:val>
                                            <p:strVal val="#ppt_x"/>
                                          </p:val>
                                        </p:tav>
                                      </p:tavLst>
                                    </p:anim>
                                    <p:anim calcmode="lin" valueType="num">
                                      <p:cBhvr>
                                        <p:cTn id="1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8" grpId="0"/>
      <p:bldP spid="34" grpId="0"/>
      <p:bldP spid="35" grpId="0"/>
      <p:bldP spid="36" grpId="0"/>
      <p:bldP spid="43"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0F080A5-587D-6764-472C-033C4438B92C}"/>
              </a:ext>
            </a:extLst>
          </p:cNvPr>
          <p:cNvPicPr>
            <a:picLocks noChangeAspect="1"/>
          </p:cNvPicPr>
          <p:nvPr/>
        </p:nvPicPr>
        <p:blipFill>
          <a:blip r:embed="rId2"/>
          <a:stretch>
            <a:fillRect/>
          </a:stretch>
        </p:blipFill>
        <p:spPr>
          <a:xfrm>
            <a:off x="1" y="72448"/>
            <a:ext cx="4640826" cy="1587143"/>
          </a:xfrm>
          <a:prstGeom prst="rect">
            <a:avLst/>
          </a:prstGeom>
        </p:spPr>
      </p:pic>
      <p:sp>
        <p:nvSpPr>
          <p:cNvPr id="5" name="Title 1">
            <a:extLst>
              <a:ext uri="{FF2B5EF4-FFF2-40B4-BE49-F238E27FC236}">
                <a16:creationId xmlns:a16="http://schemas.microsoft.com/office/drawing/2014/main" id="{74E2D4B3-26C0-E6C2-01C6-5CC4F1B1F649}"/>
              </a:ext>
            </a:extLst>
          </p:cNvPr>
          <p:cNvSpPr txBox="1">
            <a:spLocks/>
          </p:cNvSpPr>
          <p:nvPr/>
        </p:nvSpPr>
        <p:spPr>
          <a:xfrm>
            <a:off x="1746603" y="72448"/>
            <a:ext cx="1448881" cy="41362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kern="0" dirty="0">
                <a:solidFill>
                  <a:schemeClr val="accent1"/>
                </a:solidFill>
                <a:latin typeface="Arial" panose="020B0604020202020204" pitchFamily="34" charset="0"/>
                <a:cs typeface="Arial" panose="020B0604020202020204" pitchFamily="34" charset="0"/>
              </a:rPr>
              <a:t>Call 2025</a:t>
            </a:r>
          </a:p>
        </p:txBody>
      </p:sp>
      <p:pic>
        <p:nvPicPr>
          <p:cNvPr id="7" name="Immagine 6">
            <a:extLst>
              <a:ext uri="{FF2B5EF4-FFF2-40B4-BE49-F238E27FC236}">
                <a16:creationId xmlns:a16="http://schemas.microsoft.com/office/drawing/2014/main" id="{C0494DBD-66B1-9F6E-289C-56F8171C0A92}"/>
              </a:ext>
            </a:extLst>
          </p:cNvPr>
          <p:cNvPicPr>
            <a:picLocks noChangeAspect="1"/>
          </p:cNvPicPr>
          <p:nvPr/>
        </p:nvPicPr>
        <p:blipFill>
          <a:blip r:embed="rId3"/>
          <a:stretch>
            <a:fillRect/>
          </a:stretch>
        </p:blipFill>
        <p:spPr>
          <a:xfrm>
            <a:off x="0" y="1733817"/>
            <a:ext cx="6830378" cy="781159"/>
          </a:xfrm>
          <a:prstGeom prst="rect">
            <a:avLst/>
          </a:prstGeom>
        </p:spPr>
      </p:pic>
      <p:sp>
        <p:nvSpPr>
          <p:cNvPr id="6" name="CasellaDiTesto 5">
            <a:extLst>
              <a:ext uri="{FF2B5EF4-FFF2-40B4-BE49-F238E27FC236}">
                <a16:creationId xmlns:a16="http://schemas.microsoft.com/office/drawing/2014/main" id="{8DBCCE60-405D-9A19-A114-8F7331021801}"/>
              </a:ext>
            </a:extLst>
          </p:cNvPr>
          <p:cNvSpPr txBox="1"/>
          <p:nvPr/>
        </p:nvSpPr>
        <p:spPr>
          <a:xfrm>
            <a:off x="-124932" y="2673835"/>
            <a:ext cx="7472516" cy="553998"/>
          </a:xfrm>
          <a:prstGeom prst="rect">
            <a:avLst/>
          </a:prstGeom>
          <a:noFill/>
        </p:spPr>
        <p:txBody>
          <a:bodyPr wrap="square">
            <a:spAutoFit/>
          </a:bodyPr>
          <a:lstStyle/>
          <a:p>
            <a:pPr algn="ctr"/>
            <a:r>
              <a:rPr lang="en-US" sz="1500" dirty="0">
                <a:solidFill>
                  <a:schemeClr val="accent1"/>
                </a:solidFill>
                <a:latin typeface="Arial" panose="020B0604020202020204" pitchFamily="34" charset="0"/>
                <a:cs typeface="Arial" panose="020B0604020202020204" pitchFamily="34" charset="0"/>
              </a:rPr>
              <a:t>…Proposals should aim to develop phage-based therapies to treat bacterial infections that do not respond to conventional treatment options…</a:t>
            </a:r>
            <a:endParaRPr lang="it-IT" sz="1500" dirty="0">
              <a:solidFill>
                <a:schemeClr val="accent1"/>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71695149-A72A-C5E2-98A6-72216A8EDED3}"/>
              </a:ext>
            </a:extLst>
          </p:cNvPr>
          <p:cNvSpPr txBox="1"/>
          <p:nvPr/>
        </p:nvSpPr>
        <p:spPr>
          <a:xfrm>
            <a:off x="0" y="6420467"/>
            <a:ext cx="9950245" cy="430887"/>
          </a:xfrm>
          <a:prstGeom prst="rect">
            <a:avLst/>
          </a:prstGeom>
          <a:noFill/>
        </p:spPr>
        <p:txBody>
          <a:bodyPr wrap="square">
            <a:spAutoFit/>
          </a:bodyPr>
          <a:lstStyle/>
          <a:p>
            <a:r>
              <a:rPr lang="it-IT" sz="1100" dirty="0">
                <a:latin typeface="Arial" panose="020B0604020202020204" pitchFamily="34" charset="0"/>
                <a:cs typeface="Arial" panose="020B0604020202020204" pitchFamily="34" charset="0"/>
                <a:hlinkClick r:id="rId4"/>
              </a:rPr>
              <a:t>https://research-and-innovation.ec.europa.eu/funding/funding-opportunities/funding-programmes-and-open-calls/horizon-europe_en</a:t>
            </a:r>
            <a:endParaRPr lang="it-IT" sz="1100" dirty="0">
              <a:latin typeface="Arial" panose="020B0604020202020204" pitchFamily="34" charset="0"/>
              <a:cs typeface="Arial" panose="020B0604020202020204" pitchFamily="34" charset="0"/>
            </a:endParaRPr>
          </a:p>
          <a:p>
            <a:r>
              <a:rPr lang="it-IT" sz="1100" dirty="0">
                <a:latin typeface="Arial" panose="020B0604020202020204" pitchFamily="34" charset="0"/>
                <a:cs typeface="Arial" panose="020B0604020202020204" pitchFamily="34" charset="0"/>
              </a:rPr>
              <a:t>https://accelopment.com/blog/funding/horizon-health-results-statistics-2025/</a:t>
            </a:r>
          </a:p>
        </p:txBody>
      </p:sp>
      <p:pic>
        <p:nvPicPr>
          <p:cNvPr id="3" name="Immagine 2">
            <a:extLst>
              <a:ext uri="{FF2B5EF4-FFF2-40B4-BE49-F238E27FC236}">
                <a16:creationId xmlns:a16="http://schemas.microsoft.com/office/drawing/2014/main" id="{020068B8-A731-AA0C-2F04-52CB88143B31}"/>
              </a:ext>
            </a:extLst>
          </p:cNvPr>
          <p:cNvPicPr>
            <a:picLocks noChangeAspect="1"/>
          </p:cNvPicPr>
          <p:nvPr/>
        </p:nvPicPr>
        <p:blipFill>
          <a:blip r:embed="rId5"/>
          <a:stretch>
            <a:fillRect/>
          </a:stretch>
        </p:blipFill>
        <p:spPr>
          <a:xfrm>
            <a:off x="11297265" y="6012429"/>
            <a:ext cx="816077" cy="816077"/>
          </a:xfrm>
          <a:prstGeom prst="rect">
            <a:avLst/>
          </a:prstGeom>
        </p:spPr>
      </p:pic>
      <p:pic>
        <p:nvPicPr>
          <p:cNvPr id="11" name="Immagine 10">
            <a:extLst>
              <a:ext uri="{FF2B5EF4-FFF2-40B4-BE49-F238E27FC236}">
                <a16:creationId xmlns:a16="http://schemas.microsoft.com/office/drawing/2014/main" id="{8D051250-6580-6A14-C3EE-2457FA338AB0}"/>
              </a:ext>
            </a:extLst>
          </p:cNvPr>
          <p:cNvPicPr>
            <a:picLocks noChangeAspect="1"/>
          </p:cNvPicPr>
          <p:nvPr/>
        </p:nvPicPr>
        <p:blipFill>
          <a:blip r:embed="rId6"/>
          <a:stretch>
            <a:fillRect/>
          </a:stretch>
        </p:blipFill>
        <p:spPr>
          <a:xfrm>
            <a:off x="78658" y="3228591"/>
            <a:ext cx="9145276" cy="3124636"/>
          </a:xfrm>
          <a:prstGeom prst="rect">
            <a:avLst/>
          </a:prstGeom>
        </p:spPr>
      </p:pic>
      <p:sp>
        <p:nvSpPr>
          <p:cNvPr id="14" name="CasellaDiTesto 13">
            <a:extLst>
              <a:ext uri="{FF2B5EF4-FFF2-40B4-BE49-F238E27FC236}">
                <a16:creationId xmlns:a16="http://schemas.microsoft.com/office/drawing/2014/main" id="{20C6833C-BEF6-E33A-6C79-CB7DF12B1367}"/>
              </a:ext>
            </a:extLst>
          </p:cNvPr>
          <p:cNvSpPr txBox="1"/>
          <p:nvPr/>
        </p:nvSpPr>
        <p:spPr>
          <a:xfrm>
            <a:off x="6909620" y="279260"/>
            <a:ext cx="4795683" cy="923330"/>
          </a:xfrm>
          <a:prstGeom prst="rect">
            <a:avLst/>
          </a:prstGeom>
          <a:noFill/>
        </p:spPr>
        <p:txBody>
          <a:bodyPr wrap="square">
            <a:spAutoFit/>
          </a:bodyPr>
          <a:lstStyle/>
          <a:p>
            <a:pPr algn="ctr"/>
            <a:r>
              <a:rPr lang="en-US" dirty="0"/>
              <a:t>P-PEAKS: Personalized-Phage Against </a:t>
            </a:r>
            <a:r>
              <a:rPr lang="en-US" i="1" dirty="0"/>
              <a:t>E. coli</a:t>
            </a:r>
            <a:r>
              <a:rPr lang="en-US" dirty="0"/>
              <a:t> with IV Antibiotic to Knockout Stable Biofilms in Urinary Tract Infections</a:t>
            </a:r>
            <a:endParaRPr lang="it-IT" dirty="0"/>
          </a:p>
        </p:txBody>
      </p:sp>
      <p:sp>
        <p:nvSpPr>
          <p:cNvPr id="16" name="Stella a 5 punte 15">
            <a:extLst>
              <a:ext uri="{FF2B5EF4-FFF2-40B4-BE49-F238E27FC236}">
                <a16:creationId xmlns:a16="http://schemas.microsoft.com/office/drawing/2014/main" id="{34B85D4E-7D44-A546-F88B-81C7AFFADDC8}"/>
              </a:ext>
            </a:extLst>
          </p:cNvPr>
          <p:cNvSpPr/>
          <p:nvPr/>
        </p:nvSpPr>
        <p:spPr>
          <a:xfrm>
            <a:off x="6280355" y="276379"/>
            <a:ext cx="629265" cy="55399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EF4BD753-29B3-AB43-19FD-C99BC274740A}"/>
              </a:ext>
            </a:extLst>
          </p:cNvPr>
          <p:cNvGrpSpPr/>
          <p:nvPr/>
        </p:nvGrpSpPr>
        <p:grpSpPr>
          <a:xfrm>
            <a:off x="7178040" y="1361449"/>
            <a:ext cx="4780367" cy="1405492"/>
            <a:chOff x="7223760" y="1261062"/>
            <a:chExt cx="4780367" cy="1405492"/>
          </a:xfrm>
        </p:grpSpPr>
        <p:pic>
          <p:nvPicPr>
            <p:cNvPr id="15" name="Immagine 14">
              <a:extLst>
                <a:ext uri="{FF2B5EF4-FFF2-40B4-BE49-F238E27FC236}">
                  <a16:creationId xmlns:a16="http://schemas.microsoft.com/office/drawing/2014/main" id="{8C088EBB-37DB-5C6F-0187-2F6C867DE16B}"/>
                </a:ext>
              </a:extLst>
            </p:cNvPr>
            <p:cNvPicPr>
              <a:picLocks noChangeAspect="1"/>
            </p:cNvPicPr>
            <p:nvPr/>
          </p:nvPicPr>
          <p:blipFill>
            <a:blip r:embed="rId7"/>
            <a:stretch>
              <a:fillRect/>
            </a:stretch>
          </p:blipFill>
          <p:spPr>
            <a:xfrm>
              <a:off x="7223760" y="1261062"/>
              <a:ext cx="2550083" cy="1405492"/>
            </a:xfrm>
            <a:prstGeom prst="rect">
              <a:avLst/>
            </a:prstGeom>
          </p:spPr>
        </p:pic>
        <p:pic>
          <p:nvPicPr>
            <p:cNvPr id="2" name="Immagine 1" descr="Free Iconic Italian Landmark Image - Pisa, Italy, Sunset | Download at  StockCake">
              <a:extLst>
                <a:ext uri="{FF2B5EF4-FFF2-40B4-BE49-F238E27FC236}">
                  <a16:creationId xmlns:a16="http://schemas.microsoft.com/office/drawing/2014/main" id="{6A431D4C-D651-EA24-32C8-BDBC6A2A3D09}"/>
                </a:ext>
              </a:extLst>
            </p:cNvPr>
            <p:cNvPicPr>
              <a:picLocks noChangeAspect="1"/>
            </p:cNvPicPr>
            <p:nvPr/>
          </p:nvPicPr>
          <p:blipFill>
            <a:blip r:embed="rId8"/>
            <a:stretch>
              <a:fillRect/>
            </a:stretch>
          </p:blipFill>
          <p:spPr>
            <a:xfrm>
              <a:off x="9588141" y="1269830"/>
              <a:ext cx="2415986" cy="1352952"/>
            </a:xfrm>
            <a:prstGeom prst="rect">
              <a:avLst/>
            </a:prstGeom>
          </p:spPr>
        </p:pic>
      </p:grpSp>
    </p:spTree>
    <p:extLst>
      <p:ext uri="{BB962C8B-B14F-4D97-AF65-F5344CB8AC3E}">
        <p14:creationId xmlns:p14="http://schemas.microsoft.com/office/powerpoint/2010/main" val="11389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2CAD36E-CD0B-9DAD-B1D5-0B15A0449868}"/>
              </a:ext>
            </a:extLst>
          </p:cNvPr>
          <p:cNvPicPr>
            <a:picLocks noChangeAspect="1"/>
          </p:cNvPicPr>
          <p:nvPr/>
        </p:nvPicPr>
        <p:blipFill>
          <a:blip r:embed="rId2"/>
          <a:stretch>
            <a:fillRect/>
          </a:stretch>
        </p:blipFill>
        <p:spPr>
          <a:xfrm>
            <a:off x="163858" y="176344"/>
            <a:ext cx="2629251" cy="722898"/>
          </a:xfrm>
          <a:prstGeom prst="rect">
            <a:avLst/>
          </a:prstGeom>
        </p:spPr>
      </p:pic>
      <p:pic>
        <p:nvPicPr>
          <p:cNvPr id="4" name="Immagine 3">
            <a:extLst>
              <a:ext uri="{FF2B5EF4-FFF2-40B4-BE49-F238E27FC236}">
                <a16:creationId xmlns:a16="http://schemas.microsoft.com/office/drawing/2014/main" id="{2335538C-F317-FA47-FD69-77F4F7ECD11B}"/>
              </a:ext>
            </a:extLst>
          </p:cNvPr>
          <p:cNvPicPr>
            <a:picLocks noChangeAspect="1"/>
          </p:cNvPicPr>
          <p:nvPr/>
        </p:nvPicPr>
        <p:blipFill>
          <a:blip r:embed="rId3"/>
          <a:stretch>
            <a:fillRect/>
          </a:stretch>
        </p:blipFill>
        <p:spPr>
          <a:xfrm>
            <a:off x="11297265" y="6012429"/>
            <a:ext cx="816077" cy="816077"/>
          </a:xfrm>
          <a:prstGeom prst="rect">
            <a:avLst/>
          </a:prstGeom>
        </p:spPr>
      </p:pic>
      <p:pic>
        <p:nvPicPr>
          <p:cNvPr id="6" name="Immagine 5">
            <a:extLst>
              <a:ext uri="{FF2B5EF4-FFF2-40B4-BE49-F238E27FC236}">
                <a16:creationId xmlns:a16="http://schemas.microsoft.com/office/drawing/2014/main" id="{EB030E47-2E8A-CE8C-ED8A-12CFC3A4D0D9}"/>
              </a:ext>
            </a:extLst>
          </p:cNvPr>
          <p:cNvPicPr>
            <a:picLocks noChangeAspect="1"/>
          </p:cNvPicPr>
          <p:nvPr/>
        </p:nvPicPr>
        <p:blipFill>
          <a:blip r:embed="rId4"/>
          <a:stretch>
            <a:fillRect/>
          </a:stretch>
        </p:blipFill>
        <p:spPr>
          <a:xfrm>
            <a:off x="2793109" y="176343"/>
            <a:ext cx="3078140" cy="722897"/>
          </a:xfrm>
          <a:prstGeom prst="rect">
            <a:avLst/>
          </a:prstGeom>
        </p:spPr>
      </p:pic>
      <p:pic>
        <p:nvPicPr>
          <p:cNvPr id="5" name="Immagine 4">
            <a:extLst>
              <a:ext uri="{FF2B5EF4-FFF2-40B4-BE49-F238E27FC236}">
                <a16:creationId xmlns:a16="http://schemas.microsoft.com/office/drawing/2014/main" id="{4192D700-5D74-F33A-7890-4A19CB9A0454}"/>
              </a:ext>
            </a:extLst>
          </p:cNvPr>
          <p:cNvPicPr>
            <a:picLocks noChangeAspect="1"/>
          </p:cNvPicPr>
          <p:nvPr/>
        </p:nvPicPr>
        <p:blipFill>
          <a:blip r:embed="rId5"/>
          <a:stretch>
            <a:fillRect/>
          </a:stretch>
        </p:blipFill>
        <p:spPr>
          <a:xfrm>
            <a:off x="163858" y="899240"/>
            <a:ext cx="7106194" cy="2327555"/>
          </a:xfrm>
          <a:prstGeom prst="rect">
            <a:avLst/>
          </a:prstGeom>
        </p:spPr>
      </p:pic>
      <p:pic>
        <p:nvPicPr>
          <p:cNvPr id="7" name="Immagine 6" descr="File:Map of Italy blank (green).svg - Wikipedia">
            <a:extLst>
              <a:ext uri="{FF2B5EF4-FFF2-40B4-BE49-F238E27FC236}">
                <a16:creationId xmlns:a16="http://schemas.microsoft.com/office/drawing/2014/main" id="{0F732D4B-49F1-CB30-49D7-CCA922D70F23}"/>
              </a:ext>
            </a:extLst>
          </p:cNvPr>
          <p:cNvPicPr>
            <a:picLocks noChangeAspect="1"/>
          </p:cNvPicPr>
          <p:nvPr/>
        </p:nvPicPr>
        <p:blipFill>
          <a:blip r:embed="rId6"/>
          <a:srcRect l="4404" t="-282" r="5718" b="8160"/>
          <a:stretch>
            <a:fillRect/>
          </a:stretch>
        </p:blipFill>
        <p:spPr>
          <a:xfrm>
            <a:off x="8006995" y="899240"/>
            <a:ext cx="3698308" cy="4738295"/>
          </a:xfrm>
          <a:prstGeom prst="rect">
            <a:avLst/>
          </a:prstGeom>
        </p:spPr>
      </p:pic>
      <p:pic>
        <p:nvPicPr>
          <p:cNvPr id="8" name="Picture 10">
            <a:extLst>
              <a:ext uri="{FF2B5EF4-FFF2-40B4-BE49-F238E27FC236}">
                <a16:creationId xmlns:a16="http://schemas.microsoft.com/office/drawing/2014/main" id="{CFA93FB7-2448-DFE4-B7D3-8B7D45250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179" y="2604819"/>
            <a:ext cx="1170132" cy="29123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Policlinico di Modena - Policlinico di Modena - Azienda  Ospedaliero-Universitaria di Modena">
            <a:extLst>
              <a:ext uri="{FF2B5EF4-FFF2-40B4-BE49-F238E27FC236}">
                <a16:creationId xmlns:a16="http://schemas.microsoft.com/office/drawing/2014/main" id="{6B7EE274-ADE0-5A99-C97E-16EC94E8080D}"/>
              </a:ext>
            </a:extLst>
          </p:cNvPr>
          <p:cNvPicPr>
            <a:picLocks noChangeAspect="1"/>
          </p:cNvPicPr>
          <p:nvPr/>
        </p:nvPicPr>
        <p:blipFill>
          <a:blip r:embed="rId8"/>
          <a:stretch>
            <a:fillRect/>
          </a:stretch>
        </p:blipFill>
        <p:spPr>
          <a:xfrm>
            <a:off x="9378904" y="2091334"/>
            <a:ext cx="1370983" cy="301765"/>
          </a:xfrm>
          <a:prstGeom prst="rect">
            <a:avLst/>
          </a:prstGeom>
        </p:spPr>
      </p:pic>
      <p:pic>
        <p:nvPicPr>
          <p:cNvPr id="10" name="Picture 2" descr="White Code: al via il servizio di assistenza sanitaria per studenti  stranieri e fuori sede">
            <a:extLst>
              <a:ext uri="{FF2B5EF4-FFF2-40B4-BE49-F238E27FC236}">
                <a16:creationId xmlns:a16="http://schemas.microsoft.com/office/drawing/2014/main" id="{EC3C7010-B061-10C4-E57B-91E236FC51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0368" y="3226941"/>
            <a:ext cx="784028" cy="42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640E197D-CE7A-C7A2-9829-0205BE1C49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735" y="3343006"/>
            <a:ext cx="6880439" cy="3260868"/>
          </a:xfrm>
          <a:prstGeom prst="rect">
            <a:avLst/>
          </a:prstGeom>
        </p:spPr>
      </p:pic>
      <p:pic>
        <p:nvPicPr>
          <p:cNvPr id="15" name="Picture 13">
            <a:extLst>
              <a:ext uri="{FF2B5EF4-FFF2-40B4-BE49-F238E27FC236}">
                <a16:creationId xmlns:a16="http://schemas.microsoft.com/office/drawing/2014/main" id="{30A63F8B-AD13-2465-9D5B-5D061C1B5A2F}"/>
              </a:ext>
            </a:extLst>
          </p:cNvPr>
          <p:cNvPicPr>
            <a:picLocks noChangeAspect="1"/>
          </p:cNvPicPr>
          <p:nvPr/>
        </p:nvPicPr>
        <p:blipFill>
          <a:blip r:embed="rId11"/>
          <a:stretch>
            <a:fillRect/>
          </a:stretch>
        </p:blipFill>
        <p:spPr>
          <a:xfrm>
            <a:off x="10145618" y="5857988"/>
            <a:ext cx="1046638" cy="970518"/>
          </a:xfrm>
          <a:prstGeom prst="rect">
            <a:avLst/>
          </a:prstGeom>
        </p:spPr>
      </p:pic>
      <p:pic>
        <p:nvPicPr>
          <p:cNvPr id="13" name="Elemento grafico 12" descr="Filantropia con riempimento a tinta unita">
            <a:extLst>
              <a:ext uri="{FF2B5EF4-FFF2-40B4-BE49-F238E27FC236}">
                <a16:creationId xmlns:a16="http://schemas.microsoft.com/office/drawing/2014/main" id="{798F7B95-41E5-7A3A-AD41-F04C73D0E5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13450" y="80592"/>
            <a:ext cx="914400" cy="914400"/>
          </a:xfrm>
          <a:prstGeom prst="rect">
            <a:avLst/>
          </a:prstGeom>
        </p:spPr>
      </p:pic>
    </p:spTree>
    <p:extLst>
      <p:ext uri="{BB962C8B-B14F-4D97-AF65-F5344CB8AC3E}">
        <p14:creationId xmlns:p14="http://schemas.microsoft.com/office/powerpoint/2010/main" val="22134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EF7BB-690A-9B83-61C6-5A4C9B97D57C}"/>
              </a:ext>
            </a:extLst>
          </p:cNvPr>
          <p:cNvPicPr>
            <a:picLocks noChangeAspect="1"/>
          </p:cNvPicPr>
          <p:nvPr/>
        </p:nvPicPr>
        <p:blipFill rotWithShape="1">
          <a:blip r:embed="rId3"/>
          <a:srcRect t="18493"/>
          <a:stretch/>
        </p:blipFill>
        <p:spPr>
          <a:xfrm>
            <a:off x="20" y="1282"/>
            <a:ext cx="12191980" cy="6856718"/>
          </a:xfrm>
          <a:prstGeom prst="rect">
            <a:avLst/>
          </a:prstGeom>
        </p:spPr>
      </p:pic>
      <p:sp>
        <p:nvSpPr>
          <p:cNvPr id="4" name="Text Box 2">
            <a:extLst>
              <a:ext uri="{FF2B5EF4-FFF2-40B4-BE49-F238E27FC236}">
                <a16:creationId xmlns:a16="http://schemas.microsoft.com/office/drawing/2014/main" id="{98B0E3CD-00C1-C15F-442C-3FF9EAE76546}"/>
              </a:ext>
            </a:extLst>
          </p:cNvPr>
          <p:cNvSpPr txBox="1">
            <a:spLocks noChangeArrowheads="1"/>
          </p:cNvSpPr>
          <p:nvPr/>
        </p:nvSpPr>
        <p:spPr bwMode="auto">
          <a:xfrm>
            <a:off x="7248128" y="136525"/>
            <a:ext cx="47983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ea typeface="Arial Unicode MS" pitchFamily="34" charset="-128"/>
                <a:cs typeface="Arial Unicode MS" pitchFamily="34" charset="-128"/>
              </a:defRPr>
            </a:lvl1pPr>
            <a:lvl2pPr marL="742950" indent="-285750" eaLnBrk="0" hangingPunct="0">
              <a:defRPr sz="1000">
                <a:solidFill>
                  <a:schemeClr val="tx1"/>
                </a:solidFill>
                <a:latin typeface="Arial" panose="020B0604020202020204" pitchFamily="34" charset="0"/>
                <a:ea typeface="Arial Unicode MS" pitchFamily="34" charset="-128"/>
                <a:cs typeface="Arial Unicode MS" pitchFamily="34" charset="-128"/>
              </a:defRPr>
            </a:lvl2pPr>
            <a:lvl3pPr marL="11430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3pPr>
            <a:lvl4pPr marL="16002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4pPr>
            <a:lvl5pPr marL="20574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9pPr>
          </a:lstStyle>
          <a:p>
            <a:pPr lvl="0" eaLnBrk="1" hangingPunct="1">
              <a:spcBef>
                <a:spcPct val="50000"/>
              </a:spcBef>
              <a:defRPr/>
            </a:pPr>
            <a:r>
              <a:rPr lang="en-US" sz="3200" b="1" kern="0" dirty="0">
                <a:solidFill>
                  <a:srgbClr val="C00000"/>
                </a:solidFill>
                <a:ea typeface="ヒラギノ角ゴ Pro W3"/>
                <a:cs typeface="Arial" panose="020B0604020202020204" pitchFamily="34" charset="0"/>
              </a:rPr>
              <a:t>Antibiotic resistance is a slow-moving tsunami</a:t>
            </a:r>
          </a:p>
        </p:txBody>
      </p:sp>
    </p:spTree>
    <p:extLst>
      <p:ext uri="{BB962C8B-B14F-4D97-AF65-F5344CB8AC3E}">
        <p14:creationId xmlns:p14="http://schemas.microsoft.com/office/powerpoint/2010/main" val="2010854931"/>
      </p:ext>
    </p:extLst>
  </p:cSld>
  <p:clrMapOvr>
    <a:masterClrMapping/>
  </p:clrMapOvr>
  <mc:AlternateContent xmlns:mc="http://schemas.openxmlformats.org/markup-compatibility/2006" xmlns:p14="http://schemas.microsoft.com/office/powerpoint/2010/main">
    <mc:Choice Requires="p14">
      <p:transition spd="slow" p14:dur="2000" advTm="19400"/>
    </mc:Choice>
    <mc:Fallback xmlns="">
      <p:transition spd="slow" advTm="194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8E7A831-BC44-6E91-942D-4F8C2A8ACAA8}"/>
              </a:ext>
            </a:extLst>
          </p:cNvPr>
          <p:cNvPicPr>
            <a:picLocks noChangeAspect="1"/>
          </p:cNvPicPr>
          <p:nvPr/>
        </p:nvPicPr>
        <p:blipFill>
          <a:blip r:embed="rId3"/>
          <a:stretch>
            <a:fillRect/>
          </a:stretch>
        </p:blipFill>
        <p:spPr>
          <a:xfrm>
            <a:off x="11389083" y="5985456"/>
            <a:ext cx="784956" cy="784956"/>
          </a:xfrm>
          <a:prstGeom prst="rect">
            <a:avLst/>
          </a:prstGeom>
        </p:spPr>
      </p:pic>
      <p:grpSp>
        <p:nvGrpSpPr>
          <p:cNvPr id="5" name="Group 8">
            <a:extLst>
              <a:ext uri="{FF2B5EF4-FFF2-40B4-BE49-F238E27FC236}">
                <a16:creationId xmlns:a16="http://schemas.microsoft.com/office/drawing/2014/main" id="{303AF552-07E0-8338-2EF2-B5E155955E90}"/>
              </a:ext>
            </a:extLst>
          </p:cNvPr>
          <p:cNvGrpSpPr/>
          <p:nvPr/>
        </p:nvGrpSpPr>
        <p:grpSpPr>
          <a:xfrm>
            <a:off x="17961" y="2197854"/>
            <a:ext cx="2615536" cy="2896083"/>
            <a:chOff x="539553" y="2348880"/>
            <a:chExt cx="2808311" cy="3565747"/>
          </a:xfrm>
        </p:grpSpPr>
        <p:grpSp>
          <p:nvGrpSpPr>
            <p:cNvPr id="6" name="Group 13">
              <a:extLst>
                <a:ext uri="{FF2B5EF4-FFF2-40B4-BE49-F238E27FC236}">
                  <a16:creationId xmlns:a16="http://schemas.microsoft.com/office/drawing/2014/main" id="{B2D1CA6B-0973-572C-2653-83911259851F}"/>
                </a:ext>
              </a:extLst>
            </p:cNvPr>
            <p:cNvGrpSpPr/>
            <p:nvPr/>
          </p:nvGrpSpPr>
          <p:grpSpPr>
            <a:xfrm>
              <a:off x="539553" y="2348880"/>
              <a:ext cx="2808311" cy="3006277"/>
              <a:chOff x="395536" y="1486360"/>
              <a:chExt cx="1918114" cy="2053327"/>
            </a:xfrm>
          </p:grpSpPr>
          <p:pic>
            <p:nvPicPr>
              <p:cNvPr id="8" name="Picture 26" descr="Graphical user interface, application, icon&#10;&#10;Description automatically generated">
                <a:extLst>
                  <a:ext uri="{FF2B5EF4-FFF2-40B4-BE49-F238E27FC236}">
                    <a16:creationId xmlns:a16="http://schemas.microsoft.com/office/drawing/2014/main" id="{8A913F8F-11D0-0F1A-9AE8-E34066C8053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72582" y="1486360"/>
                <a:ext cx="1169215" cy="1510592"/>
              </a:xfrm>
              <a:prstGeom prst="rect">
                <a:avLst/>
              </a:prstGeom>
            </p:spPr>
          </p:pic>
          <p:sp>
            <p:nvSpPr>
              <p:cNvPr id="9" name="TextBox 29">
                <a:extLst>
                  <a:ext uri="{FF2B5EF4-FFF2-40B4-BE49-F238E27FC236}">
                    <a16:creationId xmlns:a16="http://schemas.microsoft.com/office/drawing/2014/main" id="{BD15FE34-8E84-B59A-5DD0-16A1AAD33CBC}"/>
                  </a:ext>
                </a:extLst>
              </p:cNvPr>
              <p:cNvSpPr txBox="1"/>
              <p:nvPr/>
            </p:nvSpPr>
            <p:spPr>
              <a:xfrm>
                <a:off x="395536" y="3212976"/>
                <a:ext cx="1918114" cy="326711"/>
              </a:xfrm>
              <a:prstGeom prst="rect">
                <a:avLst/>
              </a:prstGeom>
              <a:noFill/>
            </p:spPr>
            <p:txBody>
              <a:bodyPr wrap="square">
                <a:spAutoFit/>
              </a:bodyPr>
              <a:lstStyle/>
              <a:p>
                <a:pPr algn="ctr">
                  <a:lnSpc>
                    <a:spcPct val="103000"/>
                  </a:lnSpc>
                  <a:spcAft>
                    <a:spcPts val="25"/>
                  </a:spcAft>
                </a:pPr>
                <a:r>
                  <a:rPr lang="en-GB" sz="2000" b="1" dirty="0">
                    <a:solidFill>
                      <a:schemeClr val="tx1"/>
                    </a:solidFill>
                    <a:latin typeface="Arial" panose="020B0604020202020204" pitchFamily="34" charset="0"/>
                    <a:ea typeface="Calibri" panose="020F0502020204030204" pitchFamily="34" charset="0"/>
                    <a:cs typeface="Arial" panose="020B0604020202020204" pitchFamily="34" charset="0"/>
                  </a:rPr>
                  <a:t>“Phage bank”</a:t>
                </a:r>
                <a:endParaRPr lang="it-IT" sz="20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9">
              <a:extLst>
                <a:ext uri="{FF2B5EF4-FFF2-40B4-BE49-F238E27FC236}">
                  <a16:creationId xmlns:a16="http://schemas.microsoft.com/office/drawing/2014/main" id="{10C39334-0570-2538-B04A-46BA4991701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691680" y="5366947"/>
              <a:ext cx="497891" cy="547680"/>
            </a:xfrm>
            <a:prstGeom prst="rect">
              <a:avLst/>
            </a:prstGeom>
          </p:spPr>
        </p:pic>
      </p:grpSp>
      <p:sp>
        <p:nvSpPr>
          <p:cNvPr id="11" name="Freccia a destra 10">
            <a:extLst>
              <a:ext uri="{FF2B5EF4-FFF2-40B4-BE49-F238E27FC236}">
                <a16:creationId xmlns:a16="http://schemas.microsoft.com/office/drawing/2014/main" id="{9A991898-792E-0602-5F6C-30032EDC53F1}"/>
              </a:ext>
            </a:extLst>
          </p:cNvPr>
          <p:cNvSpPr/>
          <p:nvPr/>
        </p:nvSpPr>
        <p:spPr>
          <a:xfrm>
            <a:off x="2254513" y="2980106"/>
            <a:ext cx="1112114" cy="171930"/>
          </a:xfrm>
          <a:prstGeom prst="rightArrow">
            <a:avLst/>
          </a:prstGeom>
          <a:solidFill>
            <a:srgbClr val="006600"/>
          </a:solidFill>
          <a:ln>
            <a:solidFill>
              <a:srgbClr val="3A69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Elemento grafico 11" descr="Provette contorno">
            <a:extLst>
              <a:ext uri="{FF2B5EF4-FFF2-40B4-BE49-F238E27FC236}">
                <a16:creationId xmlns:a16="http://schemas.microsoft.com/office/drawing/2014/main" id="{7BB7B48A-D26C-DE0E-8D4D-9BD4B47CA0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20235" y="2580776"/>
            <a:ext cx="1014014" cy="1014014"/>
          </a:xfrm>
          <a:prstGeom prst="rect">
            <a:avLst/>
          </a:prstGeom>
        </p:spPr>
      </p:pic>
      <p:sp>
        <p:nvSpPr>
          <p:cNvPr id="13" name="TextBox 29">
            <a:extLst>
              <a:ext uri="{FF2B5EF4-FFF2-40B4-BE49-F238E27FC236}">
                <a16:creationId xmlns:a16="http://schemas.microsoft.com/office/drawing/2014/main" id="{C2BFA33D-B8B5-F8F2-5BE6-7BDBF45579A1}"/>
              </a:ext>
            </a:extLst>
          </p:cNvPr>
          <p:cNvSpPr txBox="1"/>
          <p:nvPr/>
        </p:nvSpPr>
        <p:spPr>
          <a:xfrm>
            <a:off x="2163766" y="3745220"/>
            <a:ext cx="3163689" cy="582852"/>
          </a:xfrm>
          <a:prstGeom prst="rect">
            <a:avLst/>
          </a:prstGeom>
          <a:noFill/>
        </p:spPr>
        <p:txBody>
          <a:bodyPr wrap="square">
            <a:spAutoFit/>
          </a:bodyPr>
          <a:lstStyle/>
          <a:p>
            <a:pPr algn="ctr">
              <a:lnSpc>
                <a:spcPct val="103000"/>
              </a:lnSpc>
              <a:spcAft>
                <a:spcPts val="25"/>
              </a:spcAft>
            </a:pPr>
            <a:r>
              <a:rPr lang="en-GB" sz="1600" b="1" dirty="0">
                <a:solidFill>
                  <a:schemeClr val="tx1"/>
                </a:solidFill>
                <a:latin typeface="Arial" panose="020B0604020202020204" pitchFamily="34" charset="0"/>
                <a:ea typeface="Calibri" panose="020F0502020204030204" pitchFamily="34" charset="0"/>
                <a:cs typeface="Arial" panose="020B0604020202020204" pitchFamily="34" charset="0"/>
              </a:rPr>
              <a:t>(Magistral preparation in a referral clinical centre)</a:t>
            </a:r>
            <a:endParaRPr lang="it-IT" sz="16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6" name="TextBox 7">
            <a:extLst>
              <a:ext uri="{FF2B5EF4-FFF2-40B4-BE49-F238E27FC236}">
                <a16:creationId xmlns:a16="http://schemas.microsoft.com/office/drawing/2014/main" id="{DA79FE74-1D60-F106-79C0-11DFD935CD37}"/>
              </a:ext>
            </a:extLst>
          </p:cNvPr>
          <p:cNvSpPr txBox="1"/>
          <p:nvPr/>
        </p:nvSpPr>
        <p:spPr>
          <a:xfrm>
            <a:off x="99006" y="116620"/>
            <a:ext cx="3321229" cy="493981"/>
          </a:xfrm>
          <a:prstGeom prst="rect">
            <a:avLst/>
          </a:prstGeom>
          <a:noFill/>
        </p:spPr>
        <p:txBody>
          <a:bodyPr wrap="square" rtlCol="0">
            <a:spAutoFit/>
          </a:bodyPr>
          <a:lstStyle/>
          <a:p>
            <a:pPr>
              <a:lnSpc>
                <a:spcPct val="90000"/>
              </a:lnSpc>
              <a:spcBef>
                <a:spcPct val="0"/>
              </a:spcBef>
            </a:pPr>
            <a:r>
              <a:rPr lang="en-US" sz="2900" dirty="0">
                <a:latin typeface="Tahoma" panose="020B0604030504040204" pitchFamily="34" charset="0"/>
                <a:ea typeface="Tahoma" panose="020B0604030504040204" pitchFamily="34" charset="0"/>
                <a:cs typeface="Tahoma" panose="020B0604030504040204" pitchFamily="34" charset="0"/>
              </a:rPr>
              <a:t>Future Perspective</a:t>
            </a:r>
          </a:p>
        </p:txBody>
      </p:sp>
      <p:pic>
        <p:nvPicPr>
          <p:cNvPr id="3" name="Picture 10">
            <a:extLst>
              <a:ext uri="{FF2B5EF4-FFF2-40B4-BE49-F238E27FC236}">
                <a16:creationId xmlns:a16="http://schemas.microsoft.com/office/drawing/2014/main" id="{5EBF72E0-BC24-4A6F-AA38-CD523D0330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6440" y="2784766"/>
            <a:ext cx="2272485" cy="527748"/>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DA5E4539-CA4A-61DF-3F60-CE2C7953699D}"/>
              </a:ext>
            </a:extLst>
          </p:cNvPr>
          <p:cNvSpPr txBox="1"/>
          <p:nvPr/>
        </p:nvSpPr>
        <p:spPr>
          <a:xfrm>
            <a:off x="99006" y="872234"/>
            <a:ext cx="11833914" cy="923330"/>
          </a:xfrm>
          <a:prstGeom prst="rect">
            <a:avLst/>
          </a:prstGeom>
          <a:noFill/>
        </p:spPr>
        <p:txBody>
          <a:bodyPr wrap="square">
            <a:spAutoFit/>
          </a:bodyPr>
          <a:lstStyle/>
          <a:p>
            <a:pPr algn="just">
              <a:spcBef>
                <a:spcPts val="2400"/>
              </a:spcBef>
            </a:pPr>
            <a:r>
              <a:rPr lang="en-US" sz="1800" dirty="0">
                <a:latin typeface="Arial" panose="020B0604020202020204" pitchFamily="34" charset="0"/>
                <a:ea typeface="Arial Unicode MS" pitchFamily="34" charset="-128"/>
              </a:rPr>
              <a:t>1) Collaboration with the </a:t>
            </a:r>
            <a:r>
              <a:rPr lang="en-US" sz="1800" b="1" dirty="0">
                <a:latin typeface="Arial" panose="020B0604020202020204" pitchFamily="34" charset="0"/>
                <a:ea typeface="Arial Unicode MS" pitchFamily="34" charset="-128"/>
              </a:rPr>
              <a:t>research laboratory </a:t>
            </a:r>
            <a:r>
              <a:rPr lang="en-US" sz="1800" dirty="0">
                <a:latin typeface="Arial" panose="020B0604020202020204" pitchFamily="34" charset="0"/>
                <a:ea typeface="Arial Unicode MS" pitchFamily="34" charset="-128"/>
              </a:rPr>
              <a:t>of </a:t>
            </a:r>
            <a:r>
              <a:rPr lang="en-US" sz="1800" b="1" dirty="0">
                <a:latin typeface="Arial" panose="020B0604020202020204" pitchFamily="34" charset="0"/>
                <a:ea typeface="Arial Unicode MS" pitchFamily="34" charset="-128"/>
              </a:rPr>
              <a:t>University of Pisa </a:t>
            </a:r>
            <a:r>
              <a:rPr lang="en-US" sz="1800" dirty="0">
                <a:latin typeface="Arial" panose="020B0604020202020204" pitchFamily="34" charset="0"/>
                <a:ea typeface="Arial Unicode MS" pitchFamily="34" charset="-128"/>
              </a:rPr>
              <a:t>and the </a:t>
            </a:r>
            <a:r>
              <a:rPr lang="en-US" sz="1800" b="1" dirty="0">
                <a:latin typeface="Arial" panose="020B0604020202020204" pitchFamily="34" charset="0"/>
                <a:ea typeface="Arial Unicode MS" pitchFamily="34" charset="-128"/>
              </a:rPr>
              <a:t>General Manager </a:t>
            </a:r>
            <a:r>
              <a:rPr lang="en-US" sz="1800" dirty="0">
                <a:latin typeface="Arial" panose="020B0604020202020204" pitchFamily="34" charset="0"/>
                <a:ea typeface="Arial Unicode MS" pitchFamily="34" charset="-128"/>
              </a:rPr>
              <a:t>of </a:t>
            </a:r>
            <a:r>
              <a:rPr lang="en-US" sz="1800" b="1" dirty="0">
                <a:latin typeface="Arial" panose="020B0604020202020204" pitchFamily="34" charset="0"/>
                <a:ea typeface="Arial Unicode MS" pitchFamily="34" charset="-128"/>
              </a:rPr>
              <a:t>Azienda </a:t>
            </a:r>
            <a:r>
              <a:rPr lang="en-US" sz="1800" b="1" u="sng" dirty="0" err="1">
                <a:latin typeface="Arial" panose="020B0604020202020204" pitchFamily="34" charset="0"/>
                <a:ea typeface="Arial Unicode MS" pitchFamily="34" charset="-128"/>
              </a:rPr>
              <a:t>Ospedaliera</a:t>
            </a:r>
            <a:r>
              <a:rPr lang="en-US" sz="1800" b="1" u="sng" dirty="0">
                <a:latin typeface="Arial" panose="020B0604020202020204" pitchFamily="34" charset="0"/>
                <a:ea typeface="Arial Unicode MS" pitchFamily="34" charset="-128"/>
              </a:rPr>
              <a:t> </a:t>
            </a:r>
            <a:r>
              <a:rPr lang="en-US" sz="1800" b="1" u="sng" dirty="0" err="1">
                <a:latin typeface="Arial" panose="020B0604020202020204" pitchFamily="34" charset="0"/>
                <a:ea typeface="Arial Unicode MS" pitchFamily="34" charset="-128"/>
              </a:rPr>
              <a:t>Universitaria</a:t>
            </a:r>
            <a:r>
              <a:rPr lang="en-US" sz="1800" b="1" u="sng" dirty="0">
                <a:latin typeface="Arial" panose="020B0604020202020204" pitchFamily="34" charset="0"/>
                <a:ea typeface="Arial Unicode MS" pitchFamily="34" charset="-128"/>
              </a:rPr>
              <a:t> Pisana </a:t>
            </a:r>
            <a:r>
              <a:rPr lang="en-US" sz="1800" dirty="0">
                <a:latin typeface="Arial" panose="020B0604020202020204" pitchFamily="34" charset="0"/>
                <a:ea typeface="Arial Unicode MS" pitchFamily="34" charset="-128"/>
              </a:rPr>
              <a:t>to set up the </a:t>
            </a:r>
            <a:r>
              <a:rPr lang="en-US" sz="1800" b="1" u="sng" dirty="0">
                <a:latin typeface="Arial" panose="020B0604020202020204" pitchFamily="34" charset="0"/>
                <a:ea typeface="Arial Unicode MS" pitchFamily="34" charset="-128"/>
              </a:rPr>
              <a:t>Proof of Concept </a:t>
            </a:r>
            <a:r>
              <a:rPr lang="en-US" sz="1800" dirty="0">
                <a:latin typeface="Arial" panose="020B0604020202020204" pitchFamily="34" charset="0"/>
                <a:ea typeface="Arial Unicode MS" pitchFamily="34" charset="-128"/>
              </a:rPr>
              <a:t>of the </a:t>
            </a:r>
            <a:r>
              <a:rPr lang="en-US" sz="1800" b="1" dirty="0">
                <a:latin typeface="Arial" panose="020B0604020202020204" pitchFamily="34" charset="0"/>
                <a:ea typeface="Arial Unicode MS" pitchFamily="34" charset="-128"/>
              </a:rPr>
              <a:t>phage-based medical products manufacturing process</a:t>
            </a:r>
            <a:r>
              <a:rPr lang="en-US" b="1" dirty="0">
                <a:latin typeface="Arial" panose="020B0604020202020204" pitchFamily="34" charset="0"/>
                <a:ea typeface="Arial Unicode MS" pitchFamily="34" charset="-128"/>
                <a:sym typeface="Wingdings" panose="05000000000000000000" pitchFamily="2" charset="2"/>
              </a:rPr>
              <a:t> (Magistral preparation)</a:t>
            </a:r>
            <a:endParaRPr lang="en-US" sz="1800" b="1" dirty="0">
              <a:latin typeface="Arial" panose="020B0604020202020204" pitchFamily="34" charset="0"/>
              <a:ea typeface="Arial Unicode MS" pitchFamily="34" charset="-128"/>
            </a:endParaRPr>
          </a:p>
        </p:txBody>
      </p:sp>
      <p:sp>
        <p:nvSpPr>
          <p:cNvPr id="21" name="CasellaDiTesto 20">
            <a:extLst>
              <a:ext uri="{FF2B5EF4-FFF2-40B4-BE49-F238E27FC236}">
                <a16:creationId xmlns:a16="http://schemas.microsoft.com/office/drawing/2014/main" id="{AC3BEE39-470F-E46F-C969-AD497AD0848A}"/>
              </a:ext>
            </a:extLst>
          </p:cNvPr>
          <p:cNvSpPr txBox="1"/>
          <p:nvPr/>
        </p:nvSpPr>
        <p:spPr>
          <a:xfrm>
            <a:off x="139276" y="5985456"/>
            <a:ext cx="10972874" cy="646331"/>
          </a:xfrm>
          <a:prstGeom prst="rect">
            <a:avLst/>
          </a:prstGeom>
          <a:noFill/>
        </p:spPr>
        <p:txBody>
          <a:bodyPr wrap="square">
            <a:spAutoFit/>
          </a:bodyPr>
          <a:lstStyle/>
          <a:p>
            <a:pPr algn="just">
              <a:spcBef>
                <a:spcPts val="2400"/>
              </a:spcBef>
            </a:pPr>
            <a:r>
              <a:rPr lang="en-US" sz="1800" dirty="0">
                <a:latin typeface="Arial" panose="020B0604020202020204" pitchFamily="34" charset="0"/>
                <a:ea typeface="Arial Unicode MS" pitchFamily="34" charset="-128"/>
              </a:rPr>
              <a:t>2) Starting a dialogue with the Italian Medicines Agency (AIFA) to discuss the approval of a linear and rapid pathway for the use of phage therapy in Italy.</a:t>
            </a:r>
          </a:p>
        </p:txBody>
      </p:sp>
      <p:pic>
        <p:nvPicPr>
          <p:cNvPr id="23" name="Immagine 22">
            <a:extLst>
              <a:ext uri="{FF2B5EF4-FFF2-40B4-BE49-F238E27FC236}">
                <a16:creationId xmlns:a16="http://schemas.microsoft.com/office/drawing/2014/main" id="{464A4167-2E58-BF43-123F-568483B531A0}"/>
              </a:ext>
            </a:extLst>
          </p:cNvPr>
          <p:cNvPicPr>
            <a:picLocks noChangeAspect="1"/>
          </p:cNvPicPr>
          <p:nvPr/>
        </p:nvPicPr>
        <p:blipFill>
          <a:blip r:embed="rId9"/>
          <a:stretch>
            <a:fillRect/>
          </a:stretch>
        </p:blipFill>
        <p:spPr>
          <a:xfrm>
            <a:off x="6721087" y="2920240"/>
            <a:ext cx="5452952" cy="2988241"/>
          </a:xfrm>
          <a:prstGeom prst="rect">
            <a:avLst/>
          </a:prstGeom>
        </p:spPr>
      </p:pic>
    </p:spTree>
    <p:extLst>
      <p:ext uri="{BB962C8B-B14F-4D97-AF65-F5344CB8AC3E}">
        <p14:creationId xmlns:p14="http://schemas.microsoft.com/office/powerpoint/2010/main" val="32161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34E55A-A07C-1120-1EAB-29D459753D87}"/>
              </a:ext>
            </a:extLst>
          </p:cNvPr>
          <p:cNvSpPr txBox="1">
            <a:spLocks/>
          </p:cNvSpPr>
          <p:nvPr/>
        </p:nvSpPr>
        <p:spPr>
          <a:xfrm>
            <a:off x="112500" y="-39299"/>
            <a:ext cx="12442212" cy="6139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t>Conclusions</a:t>
            </a:r>
            <a:endParaRPr lang="it-IT" dirty="0"/>
          </a:p>
        </p:txBody>
      </p:sp>
      <p:sp>
        <p:nvSpPr>
          <p:cNvPr id="3" name="TextBox 4">
            <a:extLst>
              <a:ext uri="{FF2B5EF4-FFF2-40B4-BE49-F238E27FC236}">
                <a16:creationId xmlns:a16="http://schemas.microsoft.com/office/drawing/2014/main" id="{4475F6F9-0B2A-C36E-208E-18B4A0C3B2B5}"/>
              </a:ext>
            </a:extLst>
          </p:cNvPr>
          <p:cNvSpPr txBox="1"/>
          <p:nvPr/>
        </p:nvSpPr>
        <p:spPr>
          <a:xfrm>
            <a:off x="385113" y="1189985"/>
            <a:ext cx="11421774" cy="5113644"/>
          </a:xfrm>
          <a:prstGeom prst="rect">
            <a:avLst/>
          </a:prstGeom>
          <a:noFill/>
        </p:spPr>
        <p:txBody>
          <a:bodyPr wrap="square">
            <a:spAutoFit/>
          </a:bodyPr>
          <a:lstStyle/>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Phage therapy (PT) is a reality (also in Italy!), the interests in it is widespread, and its therapeutic usefulness is widely </a:t>
            </a:r>
            <a:r>
              <a:rPr lang="en-US" sz="2000" dirty="0" err="1">
                <a:solidFill>
                  <a:srgbClr val="222222"/>
                </a:solidFill>
                <a:latin typeface="Arial" panose="020B0604020202020204" pitchFamily="34" charset="0"/>
                <a:cs typeface="Arial" panose="020B0604020202020204" pitchFamily="34" charset="0"/>
              </a:rPr>
              <a:t>recognised</a:t>
            </a:r>
            <a:r>
              <a:rPr lang="en-US" sz="2000" dirty="0">
                <a:solidFill>
                  <a:srgbClr val="222222"/>
                </a:solidFill>
                <a:latin typeface="Arial" panose="020B0604020202020204" pitchFamily="34" charset="0"/>
                <a:cs typeface="Arial" panose="020B0604020202020204" pitchFamily="34" charset="0"/>
              </a:rPr>
              <a:t> </a:t>
            </a:r>
          </a:p>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Efficacy has been demonstrated in many clinical cases, but trials will help to obtain more information on it  </a:t>
            </a:r>
          </a:p>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One-fits-all approach (trials ongoing) will help to standardize the phage-based therapy</a:t>
            </a:r>
          </a:p>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The implementation of personalized phages therapy might be a strategy to face bacterial outbreaks and treat chronic infections</a:t>
            </a:r>
          </a:p>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A well-characterized and certified bank of therapeutic phages is needed </a:t>
            </a:r>
          </a:p>
          <a:p>
            <a:pPr marL="285750" indent="-285750" defTabSz="457200">
              <a:lnSpc>
                <a:spcPct val="150000"/>
              </a:lnSpc>
              <a:buFont typeface="Arial" panose="020B0604020202020204" pitchFamily="34" charset="0"/>
              <a:buChar char="•"/>
            </a:pPr>
            <a:r>
              <a:rPr lang="en-US" sz="2000" dirty="0">
                <a:solidFill>
                  <a:srgbClr val="222222"/>
                </a:solidFill>
                <a:latin typeface="Arial" panose="020B0604020202020204" pitchFamily="34" charset="0"/>
                <a:cs typeface="Arial" panose="020B0604020202020204" pitchFamily="34" charset="0"/>
              </a:rPr>
              <a:t>A dialogue with the regulatory authority remain a fundamental step to overcome the existing barriers and allowed an easier access to phage therapy (production-referral </a:t>
            </a:r>
            <a:r>
              <a:rPr lang="en-US" sz="2000" dirty="0" err="1">
                <a:solidFill>
                  <a:srgbClr val="222222"/>
                </a:solidFill>
                <a:latin typeface="Arial" panose="020B0604020202020204" pitchFamily="34" charset="0"/>
                <a:cs typeface="Arial" panose="020B0604020202020204" pitchFamily="34" charset="0"/>
              </a:rPr>
              <a:t>centres</a:t>
            </a:r>
            <a:r>
              <a:rPr lang="en-US" sz="2000" dirty="0">
                <a:solidFill>
                  <a:srgbClr val="222222"/>
                </a:solidFill>
                <a:latin typeface="Arial" panose="020B0604020202020204" pitchFamily="34" charset="0"/>
                <a:cs typeface="Arial" panose="020B0604020202020204" pitchFamily="34" charset="0"/>
              </a:rPr>
              <a:t>)</a:t>
            </a:r>
          </a:p>
          <a:p>
            <a:pPr marL="285750" indent="-285750" defTabSz="457200">
              <a:lnSpc>
                <a:spcPct val="150000"/>
              </a:lnSpc>
              <a:buFont typeface="Arial" panose="020B0604020202020204" pitchFamily="34" charset="0"/>
              <a:buChar char="•"/>
            </a:pPr>
            <a:r>
              <a:rPr lang="en-US" sz="2000" b="1" dirty="0">
                <a:solidFill>
                  <a:srgbClr val="222222"/>
                </a:solidFill>
                <a:latin typeface="Arial" panose="020B0604020202020204" pitchFamily="34" charset="0"/>
                <a:cs typeface="Arial" panose="020B0604020202020204" pitchFamily="34" charset="0"/>
              </a:rPr>
              <a:t>A multidisciplinary task force is required to develop phage therapy</a:t>
            </a:r>
          </a:p>
        </p:txBody>
      </p:sp>
    </p:spTree>
    <p:extLst>
      <p:ext uri="{BB962C8B-B14F-4D97-AF65-F5344CB8AC3E}">
        <p14:creationId xmlns:p14="http://schemas.microsoft.com/office/powerpoint/2010/main" val="69531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vestiti, persona, Viso umano, uomo&#10;&#10;Descrizione generata automaticamente">
            <a:extLst>
              <a:ext uri="{FF2B5EF4-FFF2-40B4-BE49-F238E27FC236}">
                <a16:creationId xmlns:a16="http://schemas.microsoft.com/office/drawing/2014/main" id="{8DDAD269-115E-248E-7F85-FFB5BFC91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97" y="638417"/>
            <a:ext cx="7088300" cy="5316225"/>
          </a:xfrm>
          <a:prstGeom prst="rect">
            <a:avLst/>
          </a:prstGeom>
        </p:spPr>
      </p:pic>
      <p:pic>
        <p:nvPicPr>
          <p:cNvPr id="3" name="Immagine 2" descr="Immagine che contiene vestiti, persona, muro, interno&#10;&#10;Descrizione generata automaticamente">
            <a:extLst>
              <a:ext uri="{FF2B5EF4-FFF2-40B4-BE49-F238E27FC236}">
                <a16:creationId xmlns:a16="http://schemas.microsoft.com/office/drawing/2014/main" id="{287D151A-4AE8-B331-08E1-6A21E5FE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1208" y="638416"/>
            <a:ext cx="3548580" cy="5316225"/>
          </a:xfrm>
          <a:prstGeom prst="rect">
            <a:avLst/>
          </a:prstGeom>
        </p:spPr>
      </p:pic>
    </p:spTree>
    <p:extLst>
      <p:ext uri="{BB962C8B-B14F-4D97-AF65-F5344CB8AC3E}">
        <p14:creationId xmlns:p14="http://schemas.microsoft.com/office/powerpoint/2010/main" val="439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2A65A-874B-2DB6-9C19-A27473A37DF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F874197-D021-4458-5DF6-372416173470}"/>
              </a:ext>
            </a:extLst>
          </p:cNvPr>
          <p:cNvSpPr>
            <a:spLocks noGrp="1"/>
          </p:cNvSpPr>
          <p:nvPr>
            <p:ph type="title"/>
          </p:nvPr>
        </p:nvSpPr>
        <p:spPr>
          <a:xfrm>
            <a:off x="0" y="33485"/>
            <a:ext cx="10150764" cy="613930"/>
          </a:xfrm>
        </p:spPr>
        <p:txBody>
          <a:bodyPr>
            <a:normAutofit/>
          </a:bodyPr>
          <a:lstStyle/>
          <a:p>
            <a:r>
              <a:rPr lang="it-IT" sz="3200" dirty="0" err="1"/>
              <a:t>Acknowledgements</a:t>
            </a:r>
            <a:endParaRPr lang="it-IT" sz="3200" dirty="0"/>
          </a:p>
        </p:txBody>
      </p:sp>
      <p:sp>
        <p:nvSpPr>
          <p:cNvPr id="6" name="Titolo 1">
            <a:extLst>
              <a:ext uri="{FF2B5EF4-FFF2-40B4-BE49-F238E27FC236}">
                <a16:creationId xmlns:a16="http://schemas.microsoft.com/office/drawing/2014/main" id="{08BD1B72-AAB5-AB2E-8C0B-30490583503E}"/>
              </a:ext>
            </a:extLst>
          </p:cNvPr>
          <p:cNvSpPr txBox="1">
            <a:spLocks/>
          </p:cNvSpPr>
          <p:nvPr/>
        </p:nvSpPr>
        <p:spPr>
          <a:xfrm>
            <a:off x="184815" y="1978513"/>
            <a:ext cx="3388067" cy="794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2400" dirty="0">
                <a:solidFill>
                  <a:schemeClr val="tx2"/>
                </a:solidFill>
              </a:rPr>
              <a:t>Dr. Caterina Ferretti</a:t>
            </a:r>
          </a:p>
        </p:txBody>
      </p:sp>
      <p:sp>
        <p:nvSpPr>
          <p:cNvPr id="7" name="Titolo 1">
            <a:extLst>
              <a:ext uri="{FF2B5EF4-FFF2-40B4-BE49-F238E27FC236}">
                <a16:creationId xmlns:a16="http://schemas.microsoft.com/office/drawing/2014/main" id="{5610EB76-FC5D-3FF3-7E10-2D7D3CBAEC5D}"/>
              </a:ext>
            </a:extLst>
          </p:cNvPr>
          <p:cNvSpPr txBox="1">
            <a:spLocks/>
          </p:cNvSpPr>
          <p:nvPr/>
        </p:nvSpPr>
        <p:spPr>
          <a:xfrm>
            <a:off x="184814" y="1507993"/>
            <a:ext cx="3829401" cy="6139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2400" dirty="0">
                <a:solidFill>
                  <a:schemeClr val="tx2"/>
                </a:solidFill>
              </a:rPr>
              <a:t>Prof. Mariagrazia Di Luca</a:t>
            </a:r>
          </a:p>
        </p:txBody>
      </p:sp>
      <p:pic>
        <p:nvPicPr>
          <p:cNvPr id="2050" name="Picture 2" descr="Eventi ECM - Simit">
            <a:extLst>
              <a:ext uri="{FF2B5EF4-FFF2-40B4-BE49-F238E27FC236}">
                <a16:creationId xmlns:a16="http://schemas.microsoft.com/office/drawing/2014/main" id="{C11EDF19-5E81-3332-6767-8DB531785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59" y="189826"/>
            <a:ext cx="2155518" cy="603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834F4C7-703B-BDB0-B0EE-65AE6668CE3C}"/>
              </a:ext>
            </a:extLst>
          </p:cNvPr>
          <p:cNvPicPr>
            <a:picLocks noChangeAspect="1"/>
          </p:cNvPicPr>
          <p:nvPr/>
        </p:nvPicPr>
        <p:blipFill>
          <a:blip r:embed="rId4"/>
          <a:srcRect r="74756"/>
          <a:stretch/>
        </p:blipFill>
        <p:spPr>
          <a:xfrm>
            <a:off x="755728" y="810970"/>
            <a:ext cx="973810" cy="652676"/>
          </a:xfrm>
          <a:prstGeom prst="rect">
            <a:avLst/>
          </a:prstGeom>
        </p:spPr>
      </p:pic>
      <p:pic>
        <p:nvPicPr>
          <p:cNvPr id="13" name="Picture 12">
            <a:extLst>
              <a:ext uri="{FF2B5EF4-FFF2-40B4-BE49-F238E27FC236}">
                <a16:creationId xmlns:a16="http://schemas.microsoft.com/office/drawing/2014/main" id="{5E6E920F-75AF-D3FD-974B-BB98CC295D4A}"/>
              </a:ext>
            </a:extLst>
          </p:cNvPr>
          <p:cNvPicPr>
            <a:picLocks noChangeAspect="1"/>
          </p:cNvPicPr>
          <p:nvPr/>
        </p:nvPicPr>
        <p:blipFill>
          <a:blip r:embed="rId5"/>
          <a:srcRect l="55900"/>
          <a:stretch/>
        </p:blipFill>
        <p:spPr>
          <a:xfrm>
            <a:off x="2157018" y="810970"/>
            <a:ext cx="1701199" cy="652676"/>
          </a:xfrm>
          <a:prstGeom prst="rect">
            <a:avLst/>
          </a:prstGeom>
        </p:spPr>
      </p:pic>
      <p:pic>
        <p:nvPicPr>
          <p:cNvPr id="15" name="Picture 2" descr="SIM - Società Italiana Microbiologia">
            <a:extLst>
              <a:ext uri="{FF2B5EF4-FFF2-40B4-BE49-F238E27FC236}">
                <a16:creationId xmlns:a16="http://schemas.microsoft.com/office/drawing/2014/main" id="{95A945FF-C8F1-545E-85C8-B6A8EFEFF0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4856" y="1271105"/>
            <a:ext cx="1284054" cy="1284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4F7F7473-8EED-390F-9123-14FAE1EC4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516" y="2592443"/>
            <a:ext cx="2565367" cy="595765"/>
          </a:xfrm>
          <a:prstGeom prst="rect">
            <a:avLst/>
          </a:prstGeom>
          <a:noFill/>
          <a:extLst>
            <a:ext uri="{909E8E84-426E-40DD-AFC4-6F175D3DCCD1}">
              <a14:hiddenFill xmlns:a14="http://schemas.microsoft.com/office/drawing/2010/main">
                <a:solidFill>
                  <a:srgbClr val="FFFFFF"/>
                </a:solidFill>
              </a14:hiddenFill>
            </a:ext>
          </a:extLst>
        </p:spPr>
      </p:pic>
      <p:sp>
        <p:nvSpPr>
          <p:cNvPr id="17" name="Titolo 1">
            <a:extLst>
              <a:ext uri="{FF2B5EF4-FFF2-40B4-BE49-F238E27FC236}">
                <a16:creationId xmlns:a16="http://schemas.microsoft.com/office/drawing/2014/main" id="{A591A0C0-0693-53E7-8E77-7542D6962817}"/>
              </a:ext>
            </a:extLst>
          </p:cNvPr>
          <p:cNvSpPr txBox="1">
            <a:spLocks/>
          </p:cNvSpPr>
          <p:nvPr/>
        </p:nvSpPr>
        <p:spPr>
          <a:xfrm>
            <a:off x="202136" y="3460132"/>
            <a:ext cx="3067638" cy="275245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800" u="sng" dirty="0" err="1">
                <a:solidFill>
                  <a:srgbClr val="002060"/>
                </a:solidFill>
              </a:rPr>
              <a:t>Infectious</a:t>
            </a:r>
            <a:r>
              <a:rPr lang="it-IT" sz="1800" u="sng" dirty="0">
                <a:solidFill>
                  <a:srgbClr val="002060"/>
                </a:solidFill>
              </a:rPr>
              <a:t> </a:t>
            </a:r>
            <a:r>
              <a:rPr lang="it-IT" sz="1800" u="sng" dirty="0" err="1">
                <a:solidFill>
                  <a:srgbClr val="002060"/>
                </a:solidFill>
              </a:rPr>
              <a:t>Diseases</a:t>
            </a:r>
            <a:r>
              <a:rPr lang="it-IT" sz="1800" u="sng" dirty="0">
                <a:solidFill>
                  <a:srgbClr val="002060"/>
                </a:solidFill>
              </a:rPr>
              <a:t> Unit</a:t>
            </a:r>
          </a:p>
          <a:p>
            <a:endParaRPr lang="it-IT" sz="1800" u="sng" dirty="0">
              <a:solidFill>
                <a:srgbClr val="002060"/>
              </a:solidFill>
            </a:endParaRPr>
          </a:p>
          <a:p>
            <a:r>
              <a:rPr lang="it-IT" sz="1800" b="0" dirty="0">
                <a:solidFill>
                  <a:srgbClr val="002060"/>
                </a:solidFill>
              </a:rPr>
              <a:t>Prof. Marco Falcone</a:t>
            </a:r>
          </a:p>
          <a:p>
            <a:r>
              <a:rPr lang="it-IT" sz="1800" b="0" dirty="0">
                <a:solidFill>
                  <a:srgbClr val="002060"/>
                </a:solidFill>
              </a:rPr>
              <a:t>Prof. Alberto Borghetti</a:t>
            </a:r>
          </a:p>
          <a:p>
            <a:r>
              <a:rPr lang="it-IT" sz="1800" b="0" dirty="0">
                <a:solidFill>
                  <a:srgbClr val="002060"/>
                </a:solidFill>
              </a:rPr>
              <a:t>Dr. Giusy </a:t>
            </a:r>
            <a:r>
              <a:rPr lang="it-IT" sz="1800" b="0" dirty="0" err="1">
                <a:solidFill>
                  <a:srgbClr val="002060"/>
                </a:solidFill>
              </a:rPr>
              <a:t>Tiseo</a:t>
            </a:r>
            <a:endParaRPr lang="it-IT" sz="1800" b="0" dirty="0">
              <a:solidFill>
                <a:srgbClr val="002060"/>
              </a:solidFill>
            </a:endParaRPr>
          </a:p>
          <a:p>
            <a:r>
              <a:rPr lang="it-IT" sz="1800" b="0" dirty="0">
                <a:solidFill>
                  <a:srgbClr val="002060"/>
                </a:solidFill>
              </a:rPr>
              <a:t>Dr. Lorenzo Roberto Suardi</a:t>
            </a:r>
          </a:p>
          <a:p>
            <a:r>
              <a:rPr lang="it-IT" sz="1800" b="0" dirty="0">
                <a:solidFill>
                  <a:srgbClr val="002060"/>
                </a:solidFill>
              </a:rPr>
              <a:t>Dr. Manuela Pogliaghi</a:t>
            </a:r>
          </a:p>
          <a:p>
            <a:endParaRPr lang="it-IT" sz="1800" u="sng" dirty="0">
              <a:solidFill>
                <a:srgbClr val="002060"/>
              </a:solidFill>
            </a:endParaRPr>
          </a:p>
          <a:p>
            <a:r>
              <a:rPr lang="it-IT" sz="1800" u="sng" dirty="0" err="1">
                <a:solidFill>
                  <a:srgbClr val="002060"/>
                </a:solidFill>
              </a:rPr>
              <a:t>Microbiology</a:t>
            </a:r>
            <a:r>
              <a:rPr lang="it-IT" sz="1800" u="sng" dirty="0">
                <a:solidFill>
                  <a:srgbClr val="002060"/>
                </a:solidFill>
              </a:rPr>
              <a:t> Unit</a:t>
            </a:r>
          </a:p>
          <a:p>
            <a:endParaRPr lang="it-IT" sz="1800" u="sng" dirty="0">
              <a:solidFill>
                <a:srgbClr val="002060"/>
              </a:solidFill>
            </a:endParaRPr>
          </a:p>
          <a:p>
            <a:r>
              <a:rPr lang="it-IT" sz="1800" b="0" dirty="0">
                <a:solidFill>
                  <a:srgbClr val="002060"/>
                </a:solidFill>
              </a:rPr>
              <a:t>Dr. Simona Barnini</a:t>
            </a:r>
          </a:p>
          <a:p>
            <a:r>
              <a:rPr lang="it-IT" sz="1800" b="0" dirty="0">
                <a:solidFill>
                  <a:srgbClr val="002060"/>
                </a:solidFill>
              </a:rPr>
              <a:t>Dr. Cesira Giordano</a:t>
            </a:r>
          </a:p>
          <a:p>
            <a:r>
              <a:rPr lang="it-IT" sz="1800" b="0" dirty="0">
                <a:solidFill>
                  <a:srgbClr val="002060"/>
                </a:solidFill>
              </a:rPr>
              <a:t>Dr. Alessandro </a:t>
            </a:r>
            <a:r>
              <a:rPr lang="it-IT" sz="1800" b="0" dirty="0" err="1">
                <a:solidFill>
                  <a:srgbClr val="002060"/>
                </a:solidFill>
              </a:rPr>
              <a:t>Leonildi</a:t>
            </a:r>
            <a:r>
              <a:rPr lang="it-IT" sz="1800" b="0" dirty="0">
                <a:solidFill>
                  <a:srgbClr val="002060"/>
                </a:solidFill>
              </a:rPr>
              <a:t> </a:t>
            </a:r>
          </a:p>
          <a:p>
            <a:endParaRPr lang="it-IT" sz="1800" b="0" dirty="0">
              <a:solidFill>
                <a:srgbClr val="002060"/>
              </a:solidFill>
            </a:endParaRPr>
          </a:p>
          <a:p>
            <a:endParaRPr lang="it-IT" sz="1800" b="0" dirty="0">
              <a:solidFill>
                <a:srgbClr val="002060"/>
              </a:solidFill>
            </a:endParaRPr>
          </a:p>
          <a:p>
            <a:endParaRPr lang="it-IT" sz="1800" b="0" dirty="0">
              <a:solidFill>
                <a:srgbClr val="002060"/>
              </a:solidFill>
            </a:endParaRPr>
          </a:p>
          <a:p>
            <a:endParaRPr lang="it-IT" sz="1800" b="0" dirty="0">
              <a:solidFill>
                <a:srgbClr val="002060"/>
              </a:solidFill>
            </a:endParaRPr>
          </a:p>
        </p:txBody>
      </p:sp>
      <p:pic>
        <p:nvPicPr>
          <p:cNvPr id="3" name="Immagine 2">
            <a:extLst>
              <a:ext uri="{FF2B5EF4-FFF2-40B4-BE49-F238E27FC236}">
                <a16:creationId xmlns:a16="http://schemas.microsoft.com/office/drawing/2014/main" id="{AAD033E4-933A-DEED-D778-CF08A5C1F9D9}"/>
              </a:ext>
            </a:extLst>
          </p:cNvPr>
          <p:cNvPicPr>
            <a:picLocks noChangeAspect="1"/>
          </p:cNvPicPr>
          <p:nvPr/>
        </p:nvPicPr>
        <p:blipFill>
          <a:blip r:embed="rId8"/>
          <a:stretch>
            <a:fillRect/>
          </a:stretch>
        </p:blipFill>
        <p:spPr>
          <a:xfrm>
            <a:off x="4399830" y="4179116"/>
            <a:ext cx="977695" cy="962010"/>
          </a:xfrm>
          <a:prstGeom prst="rect">
            <a:avLst/>
          </a:prstGeom>
        </p:spPr>
      </p:pic>
      <p:sp>
        <p:nvSpPr>
          <p:cNvPr id="4" name="Titolo 1">
            <a:extLst>
              <a:ext uri="{FF2B5EF4-FFF2-40B4-BE49-F238E27FC236}">
                <a16:creationId xmlns:a16="http://schemas.microsoft.com/office/drawing/2014/main" id="{0B8B7964-2DAA-109D-FF90-3F648F7D0F9F}"/>
              </a:ext>
            </a:extLst>
          </p:cNvPr>
          <p:cNvSpPr txBox="1">
            <a:spLocks/>
          </p:cNvSpPr>
          <p:nvPr/>
        </p:nvSpPr>
        <p:spPr>
          <a:xfrm>
            <a:off x="3676600" y="5082970"/>
            <a:ext cx="2550828" cy="1690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800" b="0" dirty="0">
                <a:solidFill>
                  <a:srgbClr val="002060"/>
                </a:solidFill>
              </a:rPr>
              <a:t>Dr. Lorenzo Andreani</a:t>
            </a:r>
          </a:p>
          <a:p>
            <a:r>
              <a:rPr lang="it-IT" sz="1800" b="0" dirty="0">
                <a:solidFill>
                  <a:srgbClr val="002060"/>
                </a:solidFill>
              </a:rPr>
              <a:t>Dr. Francesco Pecchia</a:t>
            </a:r>
          </a:p>
          <a:p>
            <a:r>
              <a:rPr lang="it-IT" sz="1800" b="0" dirty="0">
                <a:solidFill>
                  <a:srgbClr val="002060"/>
                </a:solidFill>
              </a:rPr>
              <a:t>Dr. Sara Occhineri</a:t>
            </a:r>
          </a:p>
          <a:p>
            <a:r>
              <a:rPr lang="it-IT" sz="1800" b="0" dirty="0">
                <a:solidFill>
                  <a:srgbClr val="002060"/>
                </a:solidFill>
              </a:rPr>
              <a:t>Dr. Alberto Bolletta</a:t>
            </a:r>
          </a:p>
          <a:p>
            <a:r>
              <a:rPr lang="it-IT" sz="1800" b="0" dirty="0">
                <a:solidFill>
                  <a:srgbClr val="002060"/>
                </a:solidFill>
              </a:rPr>
              <a:t>Prof. Paolo Parchi</a:t>
            </a:r>
          </a:p>
        </p:txBody>
      </p:sp>
      <p:sp>
        <p:nvSpPr>
          <p:cNvPr id="5" name="Titolo 1">
            <a:extLst>
              <a:ext uri="{FF2B5EF4-FFF2-40B4-BE49-F238E27FC236}">
                <a16:creationId xmlns:a16="http://schemas.microsoft.com/office/drawing/2014/main" id="{EF835435-ABDE-B2FF-B7D3-CD910C996BB5}"/>
              </a:ext>
            </a:extLst>
          </p:cNvPr>
          <p:cNvSpPr txBox="1">
            <a:spLocks/>
          </p:cNvSpPr>
          <p:nvPr/>
        </p:nvSpPr>
        <p:spPr>
          <a:xfrm>
            <a:off x="5441204" y="919989"/>
            <a:ext cx="3850341" cy="1355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pPr algn="ctr"/>
            <a:r>
              <a:rPr lang="it-IT" sz="1600" dirty="0" err="1">
                <a:solidFill>
                  <a:srgbClr val="002060"/>
                </a:solidFill>
              </a:rPr>
              <a:t>Phage</a:t>
            </a:r>
            <a:r>
              <a:rPr lang="it-IT" sz="1600" dirty="0">
                <a:solidFill>
                  <a:srgbClr val="002060"/>
                </a:solidFill>
              </a:rPr>
              <a:t> Therapy Study Group</a:t>
            </a:r>
          </a:p>
          <a:p>
            <a:pPr algn="ctr"/>
            <a:r>
              <a:rPr lang="it-IT" sz="1600" b="0" dirty="0">
                <a:solidFill>
                  <a:srgbClr val="002060"/>
                </a:solidFill>
              </a:rPr>
              <a:t>Dr. Matteo Passerini</a:t>
            </a:r>
          </a:p>
          <a:p>
            <a:pPr algn="ctr"/>
            <a:r>
              <a:rPr lang="it-IT" sz="1600" b="0" dirty="0">
                <a:solidFill>
                  <a:srgbClr val="002060"/>
                </a:solidFill>
              </a:rPr>
              <a:t>Dr. Adriana Cervo</a:t>
            </a:r>
          </a:p>
          <a:p>
            <a:pPr algn="ctr"/>
            <a:r>
              <a:rPr lang="it-IT" sz="1600" b="0" dirty="0">
                <a:solidFill>
                  <a:srgbClr val="002060"/>
                </a:solidFill>
              </a:rPr>
              <a:t>Prof. Carlo Tascini</a:t>
            </a:r>
          </a:p>
          <a:p>
            <a:pPr algn="ctr"/>
            <a:r>
              <a:rPr lang="it-IT" sz="1600" b="0" dirty="0">
                <a:solidFill>
                  <a:srgbClr val="002060"/>
                </a:solidFill>
              </a:rPr>
              <a:t>Prof. Loredana Sarmati</a:t>
            </a:r>
          </a:p>
        </p:txBody>
      </p:sp>
      <p:sp>
        <p:nvSpPr>
          <p:cNvPr id="8" name="Titolo 1">
            <a:extLst>
              <a:ext uri="{FF2B5EF4-FFF2-40B4-BE49-F238E27FC236}">
                <a16:creationId xmlns:a16="http://schemas.microsoft.com/office/drawing/2014/main" id="{014BAF52-4A31-2036-267B-3822BE4A56B4}"/>
              </a:ext>
            </a:extLst>
          </p:cNvPr>
          <p:cNvSpPr txBox="1">
            <a:spLocks/>
          </p:cNvSpPr>
          <p:nvPr/>
        </p:nvSpPr>
        <p:spPr>
          <a:xfrm>
            <a:off x="3676600" y="3387639"/>
            <a:ext cx="3067638" cy="77856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800" u="sng" dirty="0">
                <a:solidFill>
                  <a:srgbClr val="002060"/>
                </a:solidFill>
              </a:rPr>
              <a:t>Hospital </a:t>
            </a:r>
            <a:r>
              <a:rPr lang="it-IT" sz="1800" u="sng" dirty="0" err="1">
                <a:solidFill>
                  <a:srgbClr val="002060"/>
                </a:solidFill>
              </a:rPr>
              <a:t>Pharmacy</a:t>
            </a:r>
            <a:r>
              <a:rPr lang="it-IT" sz="1800" u="sng" dirty="0">
                <a:solidFill>
                  <a:srgbClr val="002060"/>
                </a:solidFill>
              </a:rPr>
              <a:t> Unit</a:t>
            </a:r>
          </a:p>
          <a:p>
            <a:endParaRPr lang="it-IT" sz="1800" b="0" dirty="0">
              <a:solidFill>
                <a:srgbClr val="002060"/>
              </a:solidFill>
            </a:endParaRPr>
          </a:p>
          <a:p>
            <a:r>
              <a:rPr lang="it-IT" sz="1800" b="0" dirty="0">
                <a:solidFill>
                  <a:srgbClr val="002060"/>
                </a:solidFill>
              </a:rPr>
              <a:t>Dr. </a:t>
            </a:r>
            <a:r>
              <a:rPr lang="it-IT" sz="1800" b="0" dirty="0" err="1">
                <a:solidFill>
                  <a:srgbClr val="002060"/>
                </a:solidFill>
              </a:rPr>
              <a:t>Ielizza</a:t>
            </a:r>
            <a:r>
              <a:rPr lang="it-IT" sz="1800" b="0" dirty="0">
                <a:solidFill>
                  <a:srgbClr val="002060"/>
                </a:solidFill>
              </a:rPr>
              <a:t> Desideri</a:t>
            </a:r>
          </a:p>
          <a:p>
            <a:endParaRPr lang="it-IT" sz="1800" b="0" dirty="0">
              <a:solidFill>
                <a:srgbClr val="002060"/>
              </a:solidFill>
            </a:endParaRPr>
          </a:p>
        </p:txBody>
      </p:sp>
      <p:sp>
        <p:nvSpPr>
          <p:cNvPr id="10" name="Titolo 1">
            <a:extLst>
              <a:ext uri="{FF2B5EF4-FFF2-40B4-BE49-F238E27FC236}">
                <a16:creationId xmlns:a16="http://schemas.microsoft.com/office/drawing/2014/main" id="{28A9351E-E134-B293-8D64-9986CA8154AF}"/>
              </a:ext>
            </a:extLst>
          </p:cNvPr>
          <p:cNvSpPr txBox="1">
            <a:spLocks/>
          </p:cNvSpPr>
          <p:nvPr/>
        </p:nvSpPr>
        <p:spPr>
          <a:xfrm>
            <a:off x="9740581" y="2415250"/>
            <a:ext cx="2628941" cy="8885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800" b="0" dirty="0">
                <a:solidFill>
                  <a:srgbClr val="002060"/>
                </a:solidFill>
              </a:rPr>
              <a:t>Dr. Sarah </a:t>
            </a:r>
            <a:r>
              <a:rPr lang="it-IT" sz="1800" b="0" dirty="0" err="1">
                <a:solidFill>
                  <a:srgbClr val="002060"/>
                </a:solidFill>
              </a:rPr>
              <a:t>Djebara</a:t>
            </a:r>
            <a:endParaRPr lang="it-IT" sz="1800" b="0" dirty="0">
              <a:solidFill>
                <a:srgbClr val="002060"/>
              </a:solidFill>
            </a:endParaRPr>
          </a:p>
          <a:p>
            <a:r>
              <a:rPr lang="it-IT" sz="1800" b="0" dirty="0">
                <a:solidFill>
                  <a:srgbClr val="002060"/>
                </a:solidFill>
              </a:rPr>
              <a:t>Dr. Maya </a:t>
            </a:r>
            <a:r>
              <a:rPr lang="it-IT" sz="1800" b="0" dirty="0" err="1">
                <a:solidFill>
                  <a:srgbClr val="002060"/>
                </a:solidFill>
              </a:rPr>
              <a:t>Merabishvili</a:t>
            </a:r>
            <a:endParaRPr lang="it-IT" sz="1800" b="0" dirty="0">
              <a:solidFill>
                <a:srgbClr val="002060"/>
              </a:solidFill>
            </a:endParaRPr>
          </a:p>
        </p:txBody>
      </p:sp>
      <p:pic>
        <p:nvPicPr>
          <p:cNvPr id="11" name="Picture 13">
            <a:extLst>
              <a:ext uri="{FF2B5EF4-FFF2-40B4-BE49-F238E27FC236}">
                <a16:creationId xmlns:a16="http://schemas.microsoft.com/office/drawing/2014/main" id="{024D4688-54A3-8CE8-2792-A95946DA6050}"/>
              </a:ext>
            </a:extLst>
          </p:cNvPr>
          <p:cNvPicPr>
            <a:picLocks noChangeAspect="1"/>
          </p:cNvPicPr>
          <p:nvPr/>
        </p:nvPicPr>
        <p:blipFill>
          <a:blip r:embed="rId9"/>
          <a:stretch>
            <a:fillRect/>
          </a:stretch>
        </p:blipFill>
        <p:spPr>
          <a:xfrm>
            <a:off x="10415016" y="1655524"/>
            <a:ext cx="826335" cy="766238"/>
          </a:xfrm>
          <a:prstGeom prst="rect">
            <a:avLst/>
          </a:prstGeom>
        </p:spPr>
      </p:pic>
      <p:pic>
        <p:nvPicPr>
          <p:cNvPr id="14" name="Picture 6" descr="Yale University Logo Png 2 | Christian Life School">
            <a:extLst>
              <a:ext uri="{FF2B5EF4-FFF2-40B4-BE49-F238E27FC236}">
                <a16:creationId xmlns:a16="http://schemas.microsoft.com/office/drawing/2014/main" id="{69FE27CF-660C-F612-7A61-C6E88714CC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18" b="21010"/>
          <a:stretch>
            <a:fillRect/>
          </a:stretch>
        </p:blipFill>
        <p:spPr bwMode="auto">
          <a:xfrm>
            <a:off x="7323987" y="2292899"/>
            <a:ext cx="1768087" cy="595765"/>
          </a:xfrm>
          <a:prstGeom prst="rect">
            <a:avLst/>
          </a:prstGeom>
          <a:noFill/>
          <a:extLst>
            <a:ext uri="{909E8E84-426E-40DD-AFC4-6F175D3DCCD1}">
              <a14:hiddenFill xmlns:a14="http://schemas.microsoft.com/office/drawing/2010/main">
                <a:solidFill>
                  <a:srgbClr val="FFFFFF"/>
                </a:solidFill>
              </a14:hiddenFill>
            </a:ext>
          </a:extLst>
        </p:spPr>
      </p:pic>
      <p:sp>
        <p:nvSpPr>
          <p:cNvPr id="18" name="Titolo 1">
            <a:extLst>
              <a:ext uri="{FF2B5EF4-FFF2-40B4-BE49-F238E27FC236}">
                <a16:creationId xmlns:a16="http://schemas.microsoft.com/office/drawing/2014/main" id="{9EDD32B7-CA09-27C4-FB4A-F09AC2D4DA80}"/>
              </a:ext>
            </a:extLst>
          </p:cNvPr>
          <p:cNvSpPr txBox="1">
            <a:spLocks/>
          </p:cNvSpPr>
          <p:nvPr/>
        </p:nvSpPr>
        <p:spPr>
          <a:xfrm>
            <a:off x="184814" y="6225180"/>
            <a:ext cx="2846060" cy="557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700" b="0" dirty="0">
                <a:solidFill>
                  <a:srgbClr val="002060"/>
                </a:solidFill>
              </a:rPr>
              <a:t>Prof. Massimo Andreoni</a:t>
            </a:r>
          </a:p>
        </p:txBody>
      </p:sp>
      <p:pic>
        <p:nvPicPr>
          <p:cNvPr id="19" name="Immagine 18">
            <a:extLst>
              <a:ext uri="{FF2B5EF4-FFF2-40B4-BE49-F238E27FC236}">
                <a16:creationId xmlns:a16="http://schemas.microsoft.com/office/drawing/2014/main" id="{9B171ADB-2DFA-72D1-A093-5BC47FB87421}"/>
              </a:ext>
            </a:extLst>
          </p:cNvPr>
          <p:cNvPicPr>
            <a:picLocks noChangeAspect="1"/>
          </p:cNvPicPr>
          <p:nvPr/>
        </p:nvPicPr>
        <p:blipFill>
          <a:blip r:embed="rId11"/>
          <a:stretch>
            <a:fillRect/>
          </a:stretch>
        </p:blipFill>
        <p:spPr>
          <a:xfrm>
            <a:off x="6596716" y="3413135"/>
            <a:ext cx="5393148" cy="994031"/>
          </a:xfrm>
          <a:prstGeom prst="rect">
            <a:avLst/>
          </a:prstGeom>
        </p:spPr>
      </p:pic>
      <p:pic>
        <p:nvPicPr>
          <p:cNvPr id="20" name="Immagine 1">
            <a:extLst>
              <a:ext uri="{FF2B5EF4-FFF2-40B4-BE49-F238E27FC236}">
                <a16:creationId xmlns:a16="http://schemas.microsoft.com/office/drawing/2014/main" id="{9FD2CCF6-70C7-8B07-D685-8706981681E6}"/>
              </a:ext>
            </a:extLst>
          </p:cNvPr>
          <p:cNvPicPr>
            <a:picLocks noChangeAspect="1"/>
          </p:cNvPicPr>
          <p:nvPr/>
        </p:nvPicPr>
        <p:blipFill>
          <a:blip r:embed="rId12"/>
          <a:stretch>
            <a:fillRect/>
          </a:stretch>
        </p:blipFill>
        <p:spPr>
          <a:xfrm>
            <a:off x="600232" y="5714430"/>
            <a:ext cx="1492319" cy="437116"/>
          </a:xfrm>
          <a:prstGeom prst="rect">
            <a:avLst/>
          </a:prstGeom>
        </p:spPr>
      </p:pic>
      <p:sp>
        <p:nvSpPr>
          <p:cNvPr id="21" name="Titolo 1">
            <a:extLst>
              <a:ext uri="{FF2B5EF4-FFF2-40B4-BE49-F238E27FC236}">
                <a16:creationId xmlns:a16="http://schemas.microsoft.com/office/drawing/2014/main" id="{C8B6D0C0-6908-7BF3-3892-741C499B8691}"/>
              </a:ext>
            </a:extLst>
          </p:cNvPr>
          <p:cNvSpPr txBox="1">
            <a:spLocks/>
          </p:cNvSpPr>
          <p:nvPr/>
        </p:nvSpPr>
        <p:spPr>
          <a:xfrm>
            <a:off x="7038469" y="2829782"/>
            <a:ext cx="2339125" cy="557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800" b="0" dirty="0">
                <a:solidFill>
                  <a:srgbClr val="002060"/>
                </a:solidFill>
              </a:rPr>
              <a:t>Dr. Benjamin Chan</a:t>
            </a:r>
          </a:p>
        </p:txBody>
      </p:sp>
      <p:sp>
        <p:nvSpPr>
          <p:cNvPr id="23" name="Titolo 1">
            <a:extLst>
              <a:ext uri="{FF2B5EF4-FFF2-40B4-BE49-F238E27FC236}">
                <a16:creationId xmlns:a16="http://schemas.microsoft.com/office/drawing/2014/main" id="{3EE208B3-1FF8-088A-6487-6E1E4D7CA47C}"/>
              </a:ext>
            </a:extLst>
          </p:cNvPr>
          <p:cNvSpPr txBox="1">
            <a:spLocks/>
          </p:cNvSpPr>
          <p:nvPr/>
        </p:nvSpPr>
        <p:spPr>
          <a:xfrm>
            <a:off x="8071192" y="4604129"/>
            <a:ext cx="2550828" cy="115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z="1700" b="0" dirty="0">
                <a:solidFill>
                  <a:srgbClr val="002060"/>
                </a:solidFill>
              </a:rPr>
              <a:t>Dr. Shawna McCallin</a:t>
            </a:r>
          </a:p>
          <a:p>
            <a:r>
              <a:rPr lang="it-IT" sz="1700" b="0" dirty="0">
                <a:solidFill>
                  <a:srgbClr val="002060"/>
                </a:solidFill>
              </a:rPr>
              <a:t>Dr. Gina Suh</a:t>
            </a:r>
          </a:p>
          <a:p>
            <a:r>
              <a:rPr lang="it-IT" sz="1700" b="0" dirty="0">
                <a:solidFill>
                  <a:srgbClr val="002060"/>
                </a:solidFill>
              </a:rPr>
              <a:t>Dr. Jean-Paul Pirnay</a:t>
            </a:r>
          </a:p>
          <a:p>
            <a:r>
              <a:rPr lang="it-IT" sz="1700" b="0" dirty="0">
                <a:solidFill>
                  <a:srgbClr val="002060"/>
                </a:solidFill>
              </a:rPr>
              <a:t>Prof. Ran Nir- Paz</a:t>
            </a:r>
          </a:p>
          <a:p>
            <a:endParaRPr lang="it-IT" sz="1700" b="0" dirty="0">
              <a:solidFill>
                <a:srgbClr val="002060"/>
              </a:solidFill>
            </a:endParaRPr>
          </a:p>
          <a:p>
            <a:r>
              <a:rPr lang="it-IT" sz="1700" b="0" dirty="0">
                <a:solidFill>
                  <a:srgbClr val="002060"/>
                </a:solidFill>
              </a:rPr>
              <a:t>Dr. Greg German</a:t>
            </a:r>
          </a:p>
        </p:txBody>
      </p:sp>
      <p:pic>
        <p:nvPicPr>
          <p:cNvPr id="22" name="Picture 2" descr="Eliava BioPreparations">
            <a:extLst>
              <a:ext uri="{FF2B5EF4-FFF2-40B4-BE49-F238E27FC236}">
                <a16:creationId xmlns:a16="http://schemas.microsoft.com/office/drawing/2014/main" id="{E8BB144F-DBDE-5EEC-4135-088DF6CF76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40581" y="0"/>
            <a:ext cx="1907793" cy="1031789"/>
          </a:xfrm>
          <a:prstGeom prst="rect">
            <a:avLst/>
          </a:prstGeom>
          <a:noFill/>
          <a:extLst>
            <a:ext uri="{909E8E84-426E-40DD-AFC4-6F175D3DCCD1}">
              <a14:hiddenFill xmlns:a14="http://schemas.microsoft.com/office/drawing/2010/main">
                <a:solidFill>
                  <a:srgbClr val="FFFFFF"/>
                </a:solidFill>
              </a14:hiddenFill>
            </a:ext>
          </a:extLst>
        </p:spPr>
      </p:pic>
      <p:sp>
        <p:nvSpPr>
          <p:cNvPr id="24" name="Titolo 1">
            <a:extLst>
              <a:ext uri="{FF2B5EF4-FFF2-40B4-BE49-F238E27FC236}">
                <a16:creationId xmlns:a16="http://schemas.microsoft.com/office/drawing/2014/main" id="{2560FB44-2883-8B7F-3EBF-396935360155}"/>
              </a:ext>
            </a:extLst>
          </p:cNvPr>
          <p:cNvSpPr txBox="1">
            <a:spLocks/>
          </p:cNvSpPr>
          <p:nvPr/>
        </p:nvSpPr>
        <p:spPr>
          <a:xfrm>
            <a:off x="9503839" y="858379"/>
            <a:ext cx="2443275" cy="557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pPr algn="ctr"/>
            <a:r>
              <a:rPr lang="it-IT" sz="1700" b="0" dirty="0">
                <a:solidFill>
                  <a:srgbClr val="002060"/>
                </a:solidFill>
              </a:rPr>
              <a:t>Dr. Mzia </a:t>
            </a:r>
            <a:r>
              <a:rPr lang="it-IT" sz="1700" b="0" dirty="0" err="1">
                <a:solidFill>
                  <a:srgbClr val="002060"/>
                </a:solidFill>
              </a:rPr>
              <a:t>Kutateladze</a:t>
            </a:r>
            <a:r>
              <a:rPr lang="it-IT" sz="1700" b="0" dirty="0">
                <a:solidFill>
                  <a:srgbClr val="002060"/>
                </a:solidFill>
              </a:rPr>
              <a:t> and </a:t>
            </a:r>
            <a:r>
              <a:rPr lang="it-IT" sz="1700" b="0" dirty="0" err="1">
                <a:solidFill>
                  <a:srgbClr val="002060"/>
                </a:solidFill>
              </a:rPr>
              <a:t>Collaborators</a:t>
            </a:r>
            <a:endParaRPr lang="it-IT" sz="1700" b="0" dirty="0">
              <a:solidFill>
                <a:srgbClr val="002060"/>
              </a:solidFill>
            </a:endParaRPr>
          </a:p>
        </p:txBody>
      </p:sp>
      <p:pic>
        <p:nvPicPr>
          <p:cNvPr id="25" name="Immagine 24">
            <a:extLst>
              <a:ext uri="{FF2B5EF4-FFF2-40B4-BE49-F238E27FC236}">
                <a16:creationId xmlns:a16="http://schemas.microsoft.com/office/drawing/2014/main" id="{7727A8B2-1A39-9BA3-CFA8-F9342009D3E3}"/>
              </a:ext>
            </a:extLst>
          </p:cNvPr>
          <p:cNvPicPr>
            <a:picLocks noChangeAspect="1"/>
          </p:cNvPicPr>
          <p:nvPr/>
        </p:nvPicPr>
        <p:blipFill>
          <a:blip r:embed="rId14"/>
          <a:stretch>
            <a:fillRect/>
          </a:stretch>
        </p:blipFill>
        <p:spPr>
          <a:xfrm>
            <a:off x="6868283" y="6060139"/>
            <a:ext cx="2629251" cy="722898"/>
          </a:xfrm>
          <a:prstGeom prst="rect">
            <a:avLst/>
          </a:prstGeom>
        </p:spPr>
      </p:pic>
      <p:pic>
        <p:nvPicPr>
          <p:cNvPr id="26" name="Immagine 25">
            <a:extLst>
              <a:ext uri="{FF2B5EF4-FFF2-40B4-BE49-F238E27FC236}">
                <a16:creationId xmlns:a16="http://schemas.microsoft.com/office/drawing/2014/main" id="{D0A2DEBB-CDE9-247B-58C2-FA1D6070D6E3}"/>
              </a:ext>
            </a:extLst>
          </p:cNvPr>
          <p:cNvPicPr>
            <a:picLocks noChangeAspect="1"/>
          </p:cNvPicPr>
          <p:nvPr/>
        </p:nvPicPr>
        <p:blipFill>
          <a:blip r:embed="rId15"/>
          <a:srcRect r="60730" b="50945"/>
          <a:stretch>
            <a:fillRect/>
          </a:stretch>
        </p:blipFill>
        <p:spPr>
          <a:xfrm>
            <a:off x="10001753" y="5960855"/>
            <a:ext cx="1822437" cy="778565"/>
          </a:xfrm>
          <a:prstGeom prst="rect">
            <a:avLst/>
          </a:prstGeom>
        </p:spPr>
      </p:pic>
    </p:spTree>
    <p:extLst>
      <p:ext uri="{BB962C8B-B14F-4D97-AF65-F5344CB8AC3E}">
        <p14:creationId xmlns:p14="http://schemas.microsoft.com/office/powerpoint/2010/main" val="960055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btfpColumnIndicatorGroup2">
            <a:extLst>
              <a:ext uri="{FF2B5EF4-FFF2-40B4-BE49-F238E27FC236}">
                <a16:creationId xmlns:a16="http://schemas.microsoft.com/office/drawing/2014/main" id="{4F592CB1-1E95-135D-E015-F34531B61C5E}"/>
              </a:ext>
            </a:extLst>
          </p:cNvPr>
          <p:cNvGrpSpPr/>
          <p:nvPr/>
        </p:nvGrpSpPr>
        <p:grpSpPr>
          <a:xfrm>
            <a:off x="0" y="6926580"/>
            <a:ext cx="12192000" cy="137160"/>
            <a:chOff x="0" y="6926580"/>
            <a:chExt cx="12192000" cy="137160"/>
          </a:xfrm>
        </p:grpSpPr>
        <p:sp>
          <p:nvSpPr>
            <p:cNvPr id="15" name="btfpColumnGapBlocker412038">
              <a:extLst>
                <a:ext uri="{FF2B5EF4-FFF2-40B4-BE49-F238E27FC236}">
                  <a16:creationId xmlns:a16="http://schemas.microsoft.com/office/drawing/2014/main" id="{CE3F1927-DB66-E0D0-F68C-9E3B99FF3B60}"/>
                </a:ext>
              </a:extLst>
            </p:cNvPr>
            <p:cNvSpPr/>
            <p:nvPr/>
          </p:nvSpPr>
          <p:spPr>
            <a:xfrm>
              <a:off x="11353800" y="6926580"/>
              <a:ext cx="838200" cy="137160"/>
            </a:xfrm>
            <a:prstGeom prst="rect">
              <a:avLst/>
            </a:prstGeom>
            <a:pattFill prst="ltUpDiag">
              <a:fgClr>
                <a:srgbClr val="BBCABA"/>
              </a:fgClr>
              <a:bgClr>
                <a:srgbClr val="FFFFFF"/>
              </a:bgClr>
            </a:patt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tfpColumnGapBlocker117515">
              <a:extLst>
                <a:ext uri="{FF2B5EF4-FFF2-40B4-BE49-F238E27FC236}">
                  <a16:creationId xmlns:a16="http://schemas.microsoft.com/office/drawing/2014/main" id="{F1709EFD-FF3B-23DC-D5AC-C24163B95E6E}"/>
                </a:ext>
              </a:extLst>
            </p:cNvPr>
            <p:cNvSpPr/>
            <p:nvPr/>
          </p:nvSpPr>
          <p:spPr>
            <a:xfrm>
              <a:off x="0" y="6926580"/>
              <a:ext cx="838200" cy="137160"/>
            </a:xfrm>
            <a:prstGeom prst="rect">
              <a:avLst/>
            </a:prstGeom>
            <a:pattFill prst="ltUpDiag">
              <a:fgClr>
                <a:srgbClr val="BBCABA"/>
              </a:fgClr>
              <a:bgClr>
                <a:srgbClr val="FFFFFF"/>
              </a:bgClr>
            </a:patt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btfpColumnIndicator908127">
              <a:extLst>
                <a:ext uri="{FF2B5EF4-FFF2-40B4-BE49-F238E27FC236}">
                  <a16:creationId xmlns:a16="http://schemas.microsoft.com/office/drawing/2014/main" id="{4B928420-125D-3879-0736-2844011A7FBB}"/>
                </a:ext>
              </a:extLst>
            </p:cNvPr>
            <p:cNvCxnSpPr/>
            <p:nvPr/>
          </p:nvCxnSpPr>
          <p:spPr>
            <a:xfrm flipV="1">
              <a:off x="11353800" y="6926580"/>
              <a:ext cx="0" cy="137160"/>
            </a:xfrm>
            <a:prstGeom prst="line">
              <a:avLst/>
            </a:prstGeom>
            <a:ln w="19050" cap="flat" cmpd="sng" algn="ctr">
              <a:solidFill>
                <a:srgbClr val="507867"/>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btfpColumnIndicator220596">
              <a:extLst>
                <a:ext uri="{FF2B5EF4-FFF2-40B4-BE49-F238E27FC236}">
                  <a16:creationId xmlns:a16="http://schemas.microsoft.com/office/drawing/2014/main" id="{EA9CB90D-3D31-EF86-8BC1-5CCE3E877E48}"/>
                </a:ext>
              </a:extLst>
            </p:cNvPr>
            <p:cNvCxnSpPr/>
            <p:nvPr/>
          </p:nvCxnSpPr>
          <p:spPr>
            <a:xfrm flipV="1">
              <a:off x="838200" y="6926580"/>
              <a:ext cx="0" cy="137160"/>
            </a:xfrm>
            <a:prstGeom prst="line">
              <a:avLst/>
            </a:prstGeom>
            <a:ln w="19050" cap="flat" cmpd="sng" algn="ctr">
              <a:solidFill>
                <a:srgbClr val="507867"/>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 name="btfpColumnIndicatorGroup1">
            <a:extLst>
              <a:ext uri="{FF2B5EF4-FFF2-40B4-BE49-F238E27FC236}">
                <a16:creationId xmlns:a16="http://schemas.microsoft.com/office/drawing/2014/main" id="{26D41420-0EEF-68F6-426B-6013778CD6E5}"/>
              </a:ext>
            </a:extLst>
          </p:cNvPr>
          <p:cNvGrpSpPr/>
          <p:nvPr/>
        </p:nvGrpSpPr>
        <p:grpSpPr>
          <a:xfrm>
            <a:off x="0" y="-205740"/>
            <a:ext cx="12192000" cy="137160"/>
            <a:chOff x="0" y="-205740"/>
            <a:chExt cx="12192000" cy="137160"/>
          </a:xfrm>
        </p:grpSpPr>
        <p:sp>
          <p:nvSpPr>
            <p:cNvPr id="14" name="btfpColumnGapBlocker625872">
              <a:extLst>
                <a:ext uri="{FF2B5EF4-FFF2-40B4-BE49-F238E27FC236}">
                  <a16:creationId xmlns:a16="http://schemas.microsoft.com/office/drawing/2014/main" id="{0C174FBD-881E-19D8-F6EF-1A59F49DAF5F}"/>
                </a:ext>
              </a:extLst>
            </p:cNvPr>
            <p:cNvSpPr/>
            <p:nvPr/>
          </p:nvSpPr>
          <p:spPr>
            <a:xfrm>
              <a:off x="11353800" y="-205740"/>
              <a:ext cx="838200" cy="137160"/>
            </a:xfrm>
            <a:prstGeom prst="rect">
              <a:avLst/>
            </a:prstGeom>
            <a:pattFill prst="ltUpDiag">
              <a:fgClr>
                <a:srgbClr val="BBCABA"/>
              </a:fgClr>
              <a:bgClr>
                <a:srgbClr val="FFFFFF"/>
              </a:bgClr>
            </a:patt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tfpColumnGapBlocker366880">
              <a:extLst>
                <a:ext uri="{FF2B5EF4-FFF2-40B4-BE49-F238E27FC236}">
                  <a16:creationId xmlns:a16="http://schemas.microsoft.com/office/drawing/2014/main" id="{6BD7D8AD-9A87-A322-30AA-B2E11B453174}"/>
                </a:ext>
              </a:extLst>
            </p:cNvPr>
            <p:cNvSpPr/>
            <p:nvPr/>
          </p:nvSpPr>
          <p:spPr>
            <a:xfrm>
              <a:off x="0" y="-205740"/>
              <a:ext cx="838200" cy="137160"/>
            </a:xfrm>
            <a:prstGeom prst="rect">
              <a:avLst/>
            </a:prstGeom>
            <a:pattFill prst="ltUpDiag">
              <a:fgClr>
                <a:srgbClr val="BBCABA"/>
              </a:fgClr>
              <a:bgClr>
                <a:srgbClr val="FFFFFF"/>
              </a:bgClr>
            </a:patt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btfpColumnIndicator314599">
              <a:extLst>
                <a:ext uri="{FF2B5EF4-FFF2-40B4-BE49-F238E27FC236}">
                  <a16:creationId xmlns:a16="http://schemas.microsoft.com/office/drawing/2014/main" id="{67B44A28-18AA-C3CF-832B-CB1F88479E65}"/>
                </a:ext>
              </a:extLst>
            </p:cNvPr>
            <p:cNvCxnSpPr/>
            <p:nvPr/>
          </p:nvCxnSpPr>
          <p:spPr>
            <a:xfrm flipV="1">
              <a:off x="11353800" y="-205740"/>
              <a:ext cx="0" cy="137160"/>
            </a:xfrm>
            <a:prstGeom prst="line">
              <a:avLst/>
            </a:prstGeom>
            <a:ln w="19050" cap="flat" cmpd="sng" algn="ctr">
              <a:solidFill>
                <a:srgbClr val="507867"/>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 name="btfpColumnIndicator543718">
              <a:extLst>
                <a:ext uri="{FF2B5EF4-FFF2-40B4-BE49-F238E27FC236}">
                  <a16:creationId xmlns:a16="http://schemas.microsoft.com/office/drawing/2014/main" id="{F17EAF38-9554-A94D-42F5-1B307F324733}"/>
                </a:ext>
              </a:extLst>
            </p:cNvPr>
            <p:cNvCxnSpPr/>
            <p:nvPr/>
          </p:nvCxnSpPr>
          <p:spPr>
            <a:xfrm flipV="1">
              <a:off x="838200" y="-205740"/>
              <a:ext cx="0" cy="137160"/>
            </a:xfrm>
            <a:prstGeom prst="line">
              <a:avLst/>
            </a:prstGeom>
            <a:ln w="19050" cap="flat" cmpd="sng" algn="ctr">
              <a:solidFill>
                <a:srgbClr val="507867"/>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4" name="Picture 3" descr="A screenshot of a computer&#10;&#10;Description automatically generated">
            <a:extLst>
              <a:ext uri="{FF2B5EF4-FFF2-40B4-BE49-F238E27FC236}">
                <a16:creationId xmlns:a16="http://schemas.microsoft.com/office/drawing/2014/main" id="{3CF4B97D-4575-BECA-A1DB-E920B182F3AA}"/>
              </a:ext>
            </a:extLst>
          </p:cNvPr>
          <p:cNvPicPr>
            <a:picLocks noChangeAspect="1"/>
          </p:cNvPicPr>
          <p:nvPr/>
        </p:nvPicPr>
        <p:blipFill rotWithShape="1">
          <a:blip r:embed="rId3">
            <a:extLst>
              <a:ext uri="{28A0092B-C50C-407E-A947-70E740481C1C}">
                <a14:useLocalDpi xmlns:a14="http://schemas.microsoft.com/office/drawing/2010/main" val="0"/>
              </a:ext>
            </a:extLst>
          </a:blip>
          <a:srcRect l="2338" t="18549" r="39513" b="67273"/>
          <a:stretch/>
        </p:blipFill>
        <p:spPr>
          <a:xfrm>
            <a:off x="419100" y="2019097"/>
            <a:ext cx="2674342" cy="366777"/>
          </a:xfrm>
          <a:prstGeom prst="rect">
            <a:avLst/>
          </a:prstGeom>
        </p:spPr>
      </p:pic>
      <p:sp>
        <p:nvSpPr>
          <p:cNvPr id="8" name="CasellaDiTesto 6">
            <a:extLst>
              <a:ext uri="{FF2B5EF4-FFF2-40B4-BE49-F238E27FC236}">
                <a16:creationId xmlns:a16="http://schemas.microsoft.com/office/drawing/2014/main" id="{42051D88-5A4B-FACB-D8C4-E935BDB5A95F}"/>
              </a:ext>
            </a:extLst>
          </p:cNvPr>
          <p:cNvSpPr txBox="1"/>
          <p:nvPr/>
        </p:nvSpPr>
        <p:spPr bwMode="auto">
          <a:xfrm>
            <a:off x="331617" y="1009888"/>
            <a:ext cx="11685018" cy="925050"/>
          </a:xfrm>
          <a:prstGeom prst="rect">
            <a:avLst/>
          </a:prstGeom>
          <a:noFill/>
          <a:ln>
            <a:noFill/>
          </a:ln>
        </p:spPr>
        <p:txBody>
          <a:bodyPr vert="horz" wrap="square" lIns="91440" tIns="45720" rIns="91440" bIns="45720" numCol="1" anchor="t" anchorCtr="0" compatLnSpc="1">
            <a:prstTxWarp prst="textNoShape">
              <a:avLst/>
            </a:prstTxWarp>
            <a:normAutofit/>
          </a:bodyPr>
          <a:lstStyle/>
          <a:p>
            <a:pPr>
              <a:lnSpc>
                <a:spcPct val="90000"/>
              </a:lnSpc>
              <a:spcBef>
                <a:spcPct val="20000"/>
              </a:spcBef>
              <a:buFont typeface="Arial" panose="020B0604020202020204" pitchFamily="34" charset="0"/>
            </a:pPr>
            <a:r>
              <a:rPr lang="it-IT" b="1" i="1" dirty="0">
                <a:effectLst/>
                <a:latin typeface="+mn-lt"/>
                <a:cs typeface="+mn-cs"/>
              </a:rPr>
              <a:t>Natural </a:t>
            </a:r>
            <a:r>
              <a:rPr lang="it-IT" b="1" i="1" dirty="0" err="1">
                <a:effectLst/>
                <a:latin typeface="+mn-lt"/>
                <a:cs typeface="+mn-cs"/>
              </a:rPr>
              <a:t>bacteriophages</a:t>
            </a:r>
            <a:r>
              <a:rPr lang="it-IT" b="0" i="1" dirty="0">
                <a:effectLst/>
                <a:latin typeface="+mn-lt"/>
                <a:cs typeface="+mn-cs"/>
              </a:rPr>
              <a:t> </a:t>
            </a:r>
            <a:r>
              <a:rPr lang="it-IT" b="0" i="1" dirty="0" err="1">
                <a:effectLst/>
                <a:latin typeface="+mn-lt"/>
                <a:cs typeface="+mn-cs"/>
              </a:rPr>
              <a:t>used</a:t>
            </a:r>
            <a:r>
              <a:rPr lang="it-IT" b="0" i="1" dirty="0">
                <a:effectLst/>
                <a:latin typeface="+mn-lt"/>
                <a:cs typeface="+mn-cs"/>
              </a:rPr>
              <a:t> </a:t>
            </a:r>
            <a:r>
              <a:rPr lang="it-IT" b="0" i="1" dirty="0" err="1">
                <a:effectLst/>
                <a:latin typeface="+mn-lt"/>
                <a:cs typeface="+mn-cs"/>
              </a:rPr>
              <a:t>as</a:t>
            </a:r>
            <a:r>
              <a:rPr lang="it-IT" b="0" i="1" dirty="0">
                <a:effectLst/>
                <a:latin typeface="+mn-lt"/>
                <a:cs typeface="+mn-cs"/>
              </a:rPr>
              <a:t> </a:t>
            </a:r>
            <a:r>
              <a:rPr lang="it-IT" b="0" i="1" dirty="0" err="1">
                <a:effectLst/>
                <a:latin typeface="+mn-lt"/>
                <a:cs typeface="+mn-cs"/>
              </a:rPr>
              <a:t>therapeutics</a:t>
            </a:r>
            <a:r>
              <a:rPr lang="it-IT" b="0" i="1" dirty="0">
                <a:effectLst/>
                <a:latin typeface="+mn-lt"/>
                <a:cs typeface="+mn-cs"/>
              </a:rPr>
              <a:t> are </a:t>
            </a:r>
            <a:r>
              <a:rPr lang="it-IT" b="0" i="1" dirty="0" err="1">
                <a:effectLst/>
                <a:latin typeface="+mn-lt"/>
                <a:cs typeface="+mn-cs"/>
              </a:rPr>
              <a:t>considered</a:t>
            </a:r>
            <a:r>
              <a:rPr lang="it-IT" b="0" i="1" dirty="0">
                <a:effectLst/>
                <a:latin typeface="+mn-lt"/>
                <a:cs typeface="+mn-cs"/>
              </a:rPr>
              <a:t> by the </a:t>
            </a:r>
            <a:r>
              <a:rPr lang="it-IT" b="1" i="1" dirty="0" err="1">
                <a:effectLst/>
                <a:latin typeface="+mn-lt"/>
                <a:cs typeface="+mn-cs"/>
              </a:rPr>
              <a:t>European</a:t>
            </a:r>
            <a:r>
              <a:rPr lang="it-IT" b="1" i="1" dirty="0">
                <a:effectLst/>
                <a:latin typeface="+mn-lt"/>
                <a:cs typeface="+mn-cs"/>
              </a:rPr>
              <a:t> </a:t>
            </a:r>
            <a:r>
              <a:rPr lang="it-IT" b="1" i="1" dirty="0" err="1">
                <a:effectLst/>
                <a:latin typeface="+mn-lt"/>
                <a:cs typeface="+mn-cs"/>
              </a:rPr>
              <a:t>Medicines</a:t>
            </a:r>
            <a:r>
              <a:rPr lang="it-IT" b="1" i="1" dirty="0">
                <a:effectLst/>
                <a:latin typeface="+mn-lt"/>
                <a:cs typeface="+mn-cs"/>
              </a:rPr>
              <a:t> Agency (EMA) </a:t>
            </a:r>
            <a:r>
              <a:rPr lang="it-IT" b="0" i="1" dirty="0" err="1">
                <a:effectLst/>
                <a:latin typeface="+mn-lt"/>
                <a:cs typeface="+mn-cs"/>
              </a:rPr>
              <a:t>medicinal</a:t>
            </a:r>
            <a:r>
              <a:rPr lang="it-IT" b="0" i="1" dirty="0">
                <a:effectLst/>
                <a:latin typeface="+mn-lt"/>
                <a:cs typeface="+mn-cs"/>
              </a:rPr>
              <a:t> products, </a:t>
            </a:r>
            <a:r>
              <a:rPr lang="it-IT" b="0" i="1" dirty="0" err="1">
                <a:effectLst/>
                <a:latin typeface="+mn-lt"/>
                <a:cs typeface="+mn-cs"/>
              </a:rPr>
              <a:t>placing</a:t>
            </a:r>
            <a:r>
              <a:rPr lang="it-IT" b="0" i="1" dirty="0">
                <a:effectLst/>
                <a:latin typeface="+mn-lt"/>
                <a:cs typeface="+mn-cs"/>
              </a:rPr>
              <a:t> </a:t>
            </a:r>
            <a:r>
              <a:rPr lang="it-IT" b="0" i="1" dirty="0" err="1">
                <a:effectLst/>
                <a:latin typeface="+mn-lt"/>
                <a:cs typeface="+mn-cs"/>
              </a:rPr>
              <a:t>them</a:t>
            </a:r>
            <a:r>
              <a:rPr lang="it-IT" b="0" i="1" dirty="0">
                <a:effectLst/>
                <a:latin typeface="+mn-lt"/>
                <a:cs typeface="+mn-cs"/>
              </a:rPr>
              <a:t> under the Directive 2001/83/EC on the Community code </a:t>
            </a:r>
            <a:r>
              <a:rPr lang="it-IT" b="0" i="1" dirty="0" err="1">
                <a:effectLst/>
                <a:latin typeface="+mn-lt"/>
                <a:cs typeface="+mn-cs"/>
              </a:rPr>
              <a:t>relating</a:t>
            </a:r>
            <a:r>
              <a:rPr lang="it-IT" b="0" i="1" dirty="0">
                <a:effectLst/>
                <a:latin typeface="+mn-lt"/>
                <a:cs typeface="+mn-cs"/>
              </a:rPr>
              <a:t> to </a:t>
            </a:r>
            <a:r>
              <a:rPr lang="it-IT" b="0" i="1" dirty="0" err="1">
                <a:effectLst/>
                <a:latin typeface="+mn-lt"/>
                <a:cs typeface="+mn-cs"/>
              </a:rPr>
              <a:t>medicinal</a:t>
            </a:r>
            <a:r>
              <a:rPr lang="it-IT" b="0" i="1" dirty="0">
                <a:effectLst/>
                <a:latin typeface="+mn-lt"/>
                <a:cs typeface="+mn-cs"/>
              </a:rPr>
              <a:t> products for human use, </a:t>
            </a:r>
            <a:r>
              <a:rPr lang="it-IT" b="1" i="1" dirty="0">
                <a:effectLst/>
                <a:latin typeface="+mn-lt"/>
                <a:cs typeface="+mn-cs"/>
              </a:rPr>
              <a:t>under the </a:t>
            </a:r>
            <a:r>
              <a:rPr lang="it-IT" b="1" i="1" dirty="0" err="1">
                <a:effectLst/>
                <a:latin typeface="+mn-lt"/>
                <a:cs typeface="+mn-cs"/>
              </a:rPr>
              <a:t>category</a:t>
            </a:r>
            <a:r>
              <a:rPr lang="it-IT" b="1" i="1" dirty="0">
                <a:effectLst/>
                <a:latin typeface="+mn-lt"/>
                <a:cs typeface="+mn-cs"/>
              </a:rPr>
              <a:t> of </a:t>
            </a:r>
            <a:r>
              <a:rPr lang="it-IT" b="1" i="1" dirty="0" err="1">
                <a:effectLst/>
                <a:latin typeface="+mn-lt"/>
                <a:cs typeface="+mn-cs"/>
              </a:rPr>
              <a:t>biologicals</a:t>
            </a:r>
            <a:endParaRPr lang="it-IT" b="0" i="1" dirty="0">
              <a:effectLst/>
              <a:latin typeface="+mn-lt"/>
              <a:cs typeface="+mn-cs"/>
            </a:endParaRPr>
          </a:p>
        </p:txBody>
      </p:sp>
      <p:sp>
        <p:nvSpPr>
          <p:cNvPr id="19" name="TextBox 18">
            <a:extLst>
              <a:ext uri="{FF2B5EF4-FFF2-40B4-BE49-F238E27FC236}">
                <a16:creationId xmlns:a16="http://schemas.microsoft.com/office/drawing/2014/main" id="{073A524F-4998-A535-3EDD-3A9596FBC95F}"/>
              </a:ext>
            </a:extLst>
          </p:cNvPr>
          <p:cNvSpPr txBox="1"/>
          <p:nvPr/>
        </p:nvSpPr>
        <p:spPr>
          <a:xfrm>
            <a:off x="7437944" y="1894513"/>
            <a:ext cx="4219634" cy="1261884"/>
          </a:xfrm>
          <a:prstGeom prst="rect">
            <a:avLst/>
          </a:prstGeom>
          <a:noFill/>
        </p:spPr>
        <p:txBody>
          <a:bodyPr wrap="square" rtlCol="0">
            <a:spAutoFit/>
          </a:bodyPr>
          <a:lstStyle/>
          <a:p>
            <a:r>
              <a:rPr lang="en-US" sz="2800" b="1" dirty="0"/>
              <a:t>ESGNTA</a:t>
            </a:r>
          </a:p>
          <a:p>
            <a:r>
              <a:rPr lang="en-US" sz="2400" dirty="0"/>
              <a:t>ESCMID Study Group for Non-traditional Antibacterial Therapy</a:t>
            </a:r>
            <a:endParaRPr lang="it-IT" sz="2400" b="1" dirty="0"/>
          </a:p>
        </p:txBody>
      </p:sp>
      <p:sp>
        <p:nvSpPr>
          <p:cNvPr id="20" name="TextBox 19">
            <a:extLst>
              <a:ext uri="{FF2B5EF4-FFF2-40B4-BE49-F238E27FC236}">
                <a16:creationId xmlns:a16="http://schemas.microsoft.com/office/drawing/2014/main" id="{9D95178F-55F2-E998-076B-7F54041662DE}"/>
              </a:ext>
            </a:extLst>
          </p:cNvPr>
          <p:cNvSpPr txBox="1"/>
          <p:nvPr/>
        </p:nvSpPr>
        <p:spPr>
          <a:xfrm>
            <a:off x="9038079" y="6194183"/>
            <a:ext cx="1385187" cy="400110"/>
          </a:xfrm>
          <a:prstGeom prst="rect">
            <a:avLst/>
          </a:prstGeom>
          <a:noFill/>
        </p:spPr>
        <p:txBody>
          <a:bodyPr wrap="none" rtlCol="0">
            <a:spAutoFit/>
          </a:bodyPr>
          <a:lstStyle/>
          <a:p>
            <a:r>
              <a:rPr lang="en-US" sz="2000" b="1" dirty="0" err="1"/>
              <a:t>Phagogram</a:t>
            </a:r>
            <a:endParaRPr lang="it-IT" sz="2000" b="1" dirty="0"/>
          </a:p>
        </p:txBody>
      </p:sp>
      <p:pic>
        <p:nvPicPr>
          <p:cNvPr id="21" name="Picture 20" descr="A screenshot of a computer&#10;&#10;Description automatically generated">
            <a:extLst>
              <a:ext uri="{FF2B5EF4-FFF2-40B4-BE49-F238E27FC236}">
                <a16:creationId xmlns:a16="http://schemas.microsoft.com/office/drawing/2014/main" id="{F61E86E1-15F7-9F81-0A47-7830351A9221}"/>
              </a:ext>
            </a:extLst>
          </p:cNvPr>
          <p:cNvPicPr>
            <a:picLocks noChangeAspect="1"/>
          </p:cNvPicPr>
          <p:nvPr/>
        </p:nvPicPr>
        <p:blipFill rotWithShape="1">
          <a:blip r:embed="rId4">
            <a:extLst>
              <a:ext uri="{28A0092B-C50C-407E-A947-70E740481C1C}">
                <a14:useLocalDpi xmlns:a14="http://schemas.microsoft.com/office/drawing/2010/main" val="0"/>
              </a:ext>
            </a:extLst>
          </a:blip>
          <a:srcRect t="12540" r="1768" b="19655"/>
          <a:stretch/>
        </p:blipFill>
        <p:spPr>
          <a:xfrm>
            <a:off x="7561533" y="3542219"/>
            <a:ext cx="3950226" cy="1533746"/>
          </a:xfrm>
          <a:prstGeom prst="rect">
            <a:avLst/>
          </a:prstGeom>
        </p:spPr>
      </p:pic>
      <p:pic>
        <p:nvPicPr>
          <p:cNvPr id="1026" name="Picture 2" descr="ESCMID on X: &quot;Don't miss the third @EUCAST_EUCAST web seminar Monday  November 30 at 8:00, 12:00 and 16:00 CET! This time focusing on the Area of  Technical Uncertainty (ATU) in antimicrobial susceptibility">
            <a:extLst>
              <a:ext uri="{FF2B5EF4-FFF2-40B4-BE49-F238E27FC236}">
                <a16:creationId xmlns:a16="http://schemas.microsoft.com/office/drawing/2014/main" id="{F8845FAD-EC03-32F0-5489-45B26620D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537" y="5377296"/>
            <a:ext cx="3756218" cy="61811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8B75070-012C-19EC-E284-259737398141}"/>
              </a:ext>
            </a:extLst>
          </p:cNvPr>
          <p:cNvSpPr txBox="1">
            <a:spLocks/>
          </p:cNvSpPr>
          <p:nvPr/>
        </p:nvSpPr>
        <p:spPr>
          <a:xfrm>
            <a:off x="242266" y="219385"/>
            <a:ext cx="12016635" cy="82187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kern="0" dirty="0">
                <a:latin typeface="Arial" panose="020B0604020202020204" pitchFamily="34" charset="0"/>
                <a:cs typeface="Arial" panose="020B0604020202020204" pitchFamily="34" charset="0"/>
              </a:rPr>
              <a:t>Regulatory framework in Europe (2025)</a:t>
            </a:r>
          </a:p>
        </p:txBody>
      </p:sp>
      <p:pic>
        <p:nvPicPr>
          <p:cNvPr id="5" name="Picture 4">
            <a:extLst>
              <a:ext uri="{FF2B5EF4-FFF2-40B4-BE49-F238E27FC236}">
                <a16:creationId xmlns:a16="http://schemas.microsoft.com/office/drawing/2014/main" id="{14126D87-7CB9-EF67-01F6-B51A08520CEF}"/>
              </a:ext>
            </a:extLst>
          </p:cNvPr>
          <p:cNvPicPr>
            <a:picLocks noChangeAspect="1"/>
          </p:cNvPicPr>
          <p:nvPr/>
        </p:nvPicPr>
        <p:blipFill>
          <a:blip r:embed="rId6"/>
          <a:stretch>
            <a:fillRect/>
          </a:stretch>
        </p:blipFill>
        <p:spPr>
          <a:xfrm>
            <a:off x="242266" y="2518493"/>
            <a:ext cx="2911655" cy="3957151"/>
          </a:xfrm>
          <a:prstGeom prst="rect">
            <a:avLst/>
          </a:prstGeom>
        </p:spPr>
      </p:pic>
      <p:pic>
        <p:nvPicPr>
          <p:cNvPr id="3" name="Picture 2">
            <a:extLst>
              <a:ext uri="{FF2B5EF4-FFF2-40B4-BE49-F238E27FC236}">
                <a16:creationId xmlns:a16="http://schemas.microsoft.com/office/drawing/2014/main" id="{AD423099-B042-F387-C5BB-62A4D934E852}"/>
              </a:ext>
            </a:extLst>
          </p:cNvPr>
          <p:cNvPicPr>
            <a:picLocks noChangeAspect="1"/>
          </p:cNvPicPr>
          <p:nvPr/>
        </p:nvPicPr>
        <p:blipFill rotWithShape="1">
          <a:blip r:embed="rId7"/>
          <a:srcRect b="39739"/>
          <a:stretch/>
        </p:blipFill>
        <p:spPr>
          <a:xfrm>
            <a:off x="3634072" y="1831765"/>
            <a:ext cx="3323722" cy="1731242"/>
          </a:xfrm>
          <a:prstGeom prst="rect">
            <a:avLst/>
          </a:prstGeom>
        </p:spPr>
      </p:pic>
      <p:pic>
        <p:nvPicPr>
          <p:cNvPr id="6" name="Picture 5">
            <a:extLst>
              <a:ext uri="{FF2B5EF4-FFF2-40B4-BE49-F238E27FC236}">
                <a16:creationId xmlns:a16="http://schemas.microsoft.com/office/drawing/2014/main" id="{66FE0268-27B1-194B-0DB6-7DA05E28A7F6}"/>
              </a:ext>
            </a:extLst>
          </p:cNvPr>
          <p:cNvPicPr>
            <a:picLocks noChangeAspect="1"/>
          </p:cNvPicPr>
          <p:nvPr/>
        </p:nvPicPr>
        <p:blipFill rotWithShape="1">
          <a:blip r:embed="rId8"/>
          <a:srcRect l="4937" r="5259" b="32705"/>
          <a:stretch/>
        </p:blipFill>
        <p:spPr>
          <a:xfrm>
            <a:off x="3606281" y="4116870"/>
            <a:ext cx="3599895" cy="1731242"/>
          </a:xfrm>
          <a:prstGeom prst="rect">
            <a:avLst/>
          </a:prstGeom>
        </p:spPr>
      </p:pic>
      <p:pic>
        <p:nvPicPr>
          <p:cNvPr id="7" name="Immagine 6">
            <a:extLst>
              <a:ext uri="{FF2B5EF4-FFF2-40B4-BE49-F238E27FC236}">
                <a16:creationId xmlns:a16="http://schemas.microsoft.com/office/drawing/2014/main" id="{D3F0DFBE-D95C-7AA0-9B8B-BF687538EADF}"/>
              </a:ext>
            </a:extLst>
          </p:cNvPr>
          <p:cNvPicPr>
            <a:picLocks noChangeAspect="1"/>
          </p:cNvPicPr>
          <p:nvPr/>
        </p:nvPicPr>
        <p:blipFill>
          <a:blip r:embed="rId9"/>
          <a:stretch>
            <a:fillRect/>
          </a:stretch>
        </p:blipFill>
        <p:spPr>
          <a:xfrm>
            <a:off x="11478496" y="6166591"/>
            <a:ext cx="588807" cy="588807"/>
          </a:xfrm>
          <a:prstGeom prst="rect">
            <a:avLst/>
          </a:prstGeom>
        </p:spPr>
      </p:pic>
    </p:spTree>
    <p:custDataLst>
      <p:tags r:id="rId1"/>
    </p:custDataLst>
    <p:extLst>
      <p:ext uri="{BB962C8B-B14F-4D97-AF65-F5344CB8AC3E}">
        <p14:creationId xmlns:p14="http://schemas.microsoft.com/office/powerpoint/2010/main" val="322032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medicines 13 01202 g001">
            <a:extLst>
              <a:ext uri="{FF2B5EF4-FFF2-40B4-BE49-F238E27FC236}">
                <a16:creationId xmlns:a16="http://schemas.microsoft.com/office/drawing/2014/main" id="{9003F342-EE78-E827-C699-8A0294B69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692" y="442451"/>
            <a:ext cx="8174641" cy="4852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7">
            <a:extLst>
              <a:ext uri="{FF2B5EF4-FFF2-40B4-BE49-F238E27FC236}">
                <a16:creationId xmlns:a16="http://schemas.microsoft.com/office/drawing/2014/main" id="{8AEA9028-0E22-B704-268F-3FD3604C9C0D}"/>
              </a:ext>
            </a:extLst>
          </p:cNvPr>
          <p:cNvSpPr txBox="1"/>
          <p:nvPr/>
        </p:nvSpPr>
        <p:spPr>
          <a:xfrm>
            <a:off x="183311" y="41579"/>
            <a:ext cx="5086779" cy="493981"/>
          </a:xfrm>
          <a:prstGeom prst="rect">
            <a:avLst/>
          </a:prstGeom>
          <a:noFill/>
        </p:spPr>
        <p:txBody>
          <a:bodyPr wrap="square" rtlCol="0">
            <a:spAutoFit/>
          </a:bodyPr>
          <a:lstStyle/>
          <a:p>
            <a:pPr>
              <a:lnSpc>
                <a:spcPct val="90000"/>
              </a:lnSpc>
              <a:spcBef>
                <a:spcPct val="0"/>
              </a:spcBef>
            </a:pPr>
            <a:r>
              <a:rPr lang="en-US" sz="2800" dirty="0">
                <a:latin typeface="Arial" panose="020B0604020202020204" pitchFamily="34" charset="0"/>
                <a:ea typeface="Tahoma" panose="020B0604030504040204" pitchFamily="34" charset="0"/>
                <a:cs typeface="Arial" panose="020B0604020202020204" pitchFamily="34" charset="0"/>
              </a:rPr>
              <a:t>Immunomodulation of phages</a:t>
            </a:r>
          </a:p>
        </p:txBody>
      </p:sp>
      <p:pic>
        <p:nvPicPr>
          <p:cNvPr id="3" name="Immagine 2">
            <a:extLst>
              <a:ext uri="{FF2B5EF4-FFF2-40B4-BE49-F238E27FC236}">
                <a16:creationId xmlns:a16="http://schemas.microsoft.com/office/drawing/2014/main" id="{6B4CB85A-7051-D69A-78B0-39411C4981E7}"/>
              </a:ext>
            </a:extLst>
          </p:cNvPr>
          <p:cNvPicPr>
            <a:picLocks noChangeAspect="1"/>
          </p:cNvPicPr>
          <p:nvPr/>
        </p:nvPicPr>
        <p:blipFill>
          <a:blip r:embed="rId3"/>
          <a:stretch>
            <a:fillRect/>
          </a:stretch>
        </p:blipFill>
        <p:spPr>
          <a:xfrm>
            <a:off x="11126869" y="5840361"/>
            <a:ext cx="919316" cy="919316"/>
          </a:xfrm>
          <a:prstGeom prst="rect">
            <a:avLst/>
          </a:prstGeom>
        </p:spPr>
      </p:pic>
      <p:sp>
        <p:nvSpPr>
          <p:cNvPr id="5" name="CasellaDiTesto 4">
            <a:extLst>
              <a:ext uri="{FF2B5EF4-FFF2-40B4-BE49-F238E27FC236}">
                <a16:creationId xmlns:a16="http://schemas.microsoft.com/office/drawing/2014/main" id="{D136574D-DA38-4317-1BE5-89C4CC6C0BAC}"/>
              </a:ext>
            </a:extLst>
          </p:cNvPr>
          <p:cNvSpPr txBox="1"/>
          <p:nvPr/>
        </p:nvSpPr>
        <p:spPr>
          <a:xfrm>
            <a:off x="408038" y="5365753"/>
            <a:ext cx="11139948" cy="1200329"/>
          </a:xfrm>
          <a:prstGeom prst="rect">
            <a:avLst/>
          </a:prstGeom>
          <a:noFill/>
        </p:spPr>
        <p:txBody>
          <a:bodyPr wrap="square">
            <a:spAutoFit/>
          </a:bodyPr>
          <a:lstStyle/>
          <a:p>
            <a:r>
              <a:rPr lang="it-IT" dirty="0" err="1">
                <a:latin typeface="Arial" panose="020B0604020202020204" pitchFamily="34" charset="0"/>
                <a:cs typeface="Arial" panose="020B0604020202020204" pitchFamily="34" charset="0"/>
              </a:rPr>
              <a:t>Phages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interact</a:t>
            </a:r>
            <a:r>
              <a:rPr lang="it-IT" dirty="0">
                <a:latin typeface="Arial" panose="020B0604020202020204" pitchFamily="34" charset="0"/>
                <a:cs typeface="Arial" panose="020B0604020202020204" pitchFamily="34" charset="0"/>
              </a:rPr>
              <a:t> with immune receptors </a:t>
            </a:r>
            <a:r>
              <a:rPr lang="it-IT" dirty="0" err="1">
                <a:latin typeface="Arial" panose="020B0604020202020204" pitchFamily="34" charset="0"/>
                <a:cs typeface="Arial" panose="020B0604020202020204" pitchFamily="34" charset="0"/>
              </a:rPr>
              <a:t>leading</a:t>
            </a:r>
            <a:r>
              <a:rPr lang="it-IT" dirty="0">
                <a:latin typeface="Arial" panose="020B0604020202020204" pitchFamily="34" charset="0"/>
                <a:cs typeface="Arial" panose="020B0604020202020204" pitchFamily="34" charset="0"/>
              </a:rPr>
              <a:t> to </a:t>
            </a:r>
            <a:r>
              <a:rPr lang="it-IT" dirty="0" err="1">
                <a:latin typeface="Arial" panose="020B0604020202020204" pitchFamily="34" charset="0"/>
                <a:cs typeface="Arial" panose="020B0604020202020204" pitchFamily="34" charset="0"/>
              </a:rPr>
              <a:t>cytokine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responses</a:t>
            </a:r>
            <a:r>
              <a:rPr lang="it-IT" dirty="0">
                <a:latin typeface="Arial" panose="020B0604020202020204" pitchFamily="34" charset="0"/>
                <a:cs typeface="Arial" panose="020B0604020202020204" pitchFamily="34" charset="0"/>
              </a:rPr>
              <a:t>: pro-</a:t>
            </a:r>
            <a:r>
              <a:rPr lang="it-IT" dirty="0" err="1">
                <a:latin typeface="Arial" panose="020B0604020202020204" pitchFamily="34" charset="0"/>
                <a:cs typeface="Arial" panose="020B0604020202020204" pitchFamily="34" charset="0"/>
              </a:rPr>
              <a:t>inflammatory</a:t>
            </a:r>
            <a:r>
              <a:rPr lang="it-IT" dirty="0">
                <a:latin typeface="Arial" panose="020B0604020202020204" pitchFamily="34" charset="0"/>
                <a:cs typeface="Arial" panose="020B0604020202020204" pitchFamily="34" charset="0"/>
              </a:rPr>
              <a:t> (IL-6, IL-12, IL-1</a:t>
            </a:r>
            <a:r>
              <a:rPr lang="el-GR" dirty="0">
                <a:latin typeface="Arial" panose="020B0604020202020204" pitchFamily="34" charset="0"/>
                <a:cs typeface="Arial" panose="020B0604020202020204" pitchFamily="34" charset="0"/>
              </a:rPr>
              <a:t>β) </a:t>
            </a:r>
            <a:r>
              <a:rPr lang="it-IT" dirty="0">
                <a:latin typeface="Arial" panose="020B0604020202020204" pitchFamily="34" charset="0"/>
                <a:cs typeface="Arial" panose="020B0604020202020204" pitchFamily="34" charset="0"/>
              </a:rPr>
              <a:t>and anti-</a:t>
            </a:r>
            <a:r>
              <a:rPr lang="it-IT" dirty="0" err="1">
                <a:latin typeface="Arial" panose="020B0604020202020204" pitchFamily="34" charset="0"/>
                <a:cs typeface="Arial" panose="020B0604020202020204" pitchFamily="34" charset="0"/>
              </a:rPr>
              <a:t>inflammatory</a:t>
            </a:r>
            <a:r>
              <a:rPr lang="it-IT" dirty="0">
                <a:latin typeface="Arial" panose="020B0604020202020204" pitchFamily="34" charset="0"/>
                <a:cs typeface="Arial" panose="020B0604020202020204" pitchFamily="34" charset="0"/>
              </a:rPr>
              <a:t> (IFN-</a:t>
            </a:r>
            <a:r>
              <a:rPr lang="el-GR" dirty="0">
                <a:latin typeface="Arial" panose="020B0604020202020204" pitchFamily="34" charset="0"/>
                <a:cs typeface="Arial" panose="020B0604020202020204" pitchFamily="34" charset="0"/>
              </a:rPr>
              <a:t>α, </a:t>
            </a:r>
            <a:r>
              <a:rPr lang="it-IT" dirty="0">
                <a:latin typeface="Arial" panose="020B0604020202020204" pitchFamily="34" charset="0"/>
                <a:cs typeface="Arial" panose="020B0604020202020204" pitchFamily="34" charset="0"/>
              </a:rPr>
              <a:t>IFN-</a:t>
            </a:r>
            <a:r>
              <a:rPr lang="el-GR" dirty="0">
                <a:latin typeface="Arial" panose="020B0604020202020204" pitchFamily="34" charset="0"/>
                <a:cs typeface="Arial" panose="020B0604020202020204" pitchFamily="34" charset="0"/>
              </a:rPr>
              <a:t>β, </a:t>
            </a:r>
            <a:r>
              <a:rPr lang="it-IT" dirty="0">
                <a:latin typeface="Arial" panose="020B0604020202020204" pitchFamily="34" charset="0"/>
                <a:cs typeface="Arial" panose="020B0604020202020204" pitchFamily="34" charset="0"/>
              </a:rPr>
              <a:t>IL-10, TGF-</a:t>
            </a:r>
            <a:r>
              <a:rPr lang="el-GR" dirty="0">
                <a:latin typeface="Arial" panose="020B0604020202020204" pitchFamily="34" charset="0"/>
                <a:cs typeface="Arial" panose="020B0604020202020204" pitchFamily="34" charset="0"/>
              </a:rPr>
              <a:t>β). </a:t>
            </a:r>
            <a:r>
              <a:rPr lang="it-IT" dirty="0" err="1">
                <a:latin typeface="Arial" panose="020B0604020202020204" pitchFamily="34" charset="0"/>
                <a:cs typeface="Arial" panose="020B0604020202020204" pitchFamily="34" charset="0"/>
              </a:rPr>
              <a:t>Immunomodulatory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mechanisms</a:t>
            </a:r>
            <a:r>
              <a:rPr lang="it-IT" dirty="0">
                <a:latin typeface="Arial" panose="020B0604020202020204" pitchFamily="34" charset="0"/>
                <a:cs typeface="Arial" panose="020B0604020202020204" pitchFamily="34" charset="0"/>
              </a:rPr>
              <a:t> include receptor </a:t>
            </a:r>
            <a:r>
              <a:rPr lang="it-IT" dirty="0" err="1">
                <a:latin typeface="Arial" panose="020B0604020202020204" pitchFamily="34" charset="0"/>
                <a:cs typeface="Arial" panose="020B0604020202020204" pitchFamily="34" charset="0"/>
              </a:rPr>
              <a:t>activation</a:t>
            </a:r>
            <a:r>
              <a:rPr lang="it-IT" dirty="0">
                <a:latin typeface="Arial" panose="020B0604020202020204" pitchFamily="34" charset="0"/>
                <a:cs typeface="Arial" panose="020B0604020202020204" pitchFamily="34" charset="0"/>
              </a:rPr>
              <a:t>, T-</a:t>
            </a:r>
            <a:r>
              <a:rPr lang="it-IT" dirty="0" err="1">
                <a:latin typeface="Arial" panose="020B0604020202020204" pitchFamily="34" charset="0"/>
                <a:cs typeface="Arial" panose="020B0604020202020204" pitchFamily="34" charset="0"/>
              </a:rPr>
              <a:t>cell</a:t>
            </a:r>
            <a:r>
              <a:rPr lang="it-IT" dirty="0">
                <a:latin typeface="Arial" panose="020B0604020202020204" pitchFamily="34" charset="0"/>
                <a:cs typeface="Arial" panose="020B0604020202020204" pitchFamily="34" charset="0"/>
              </a:rPr>
              <a:t> subset </a:t>
            </a:r>
            <a:r>
              <a:rPr lang="it-IT" dirty="0" err="1">
                <a:latin typeface="Arial" panose="020B0604020202020204" pitchFamily="34" charset="0"/>
                <a:cs typeface="Arial" panose="020B0604020202020204" pitchFamily="34" charset="0"/>
              </a:rPr>
              <a:t>modulation</a:t>
            </a:r>
            <a:r>
              <a:rPr lang="it-IT" dirty="0">
                <a:latin typeface="Arial" panose="020B0604020202020204" pitchFamily="34" charset="0"/>
                <a:cs typeface="Arial" panose="020B0604020202020204" pitchFamily="34" charset="0"/>
              </a:rPr>
              <a:t> (Th1, Th17), and </a:t>
            </a:r>
            <a:r>
              <a:rPr lang="it-IT" dirty="0" err="1">
                <a:latin typeface="Arial" panose="020B0604020202020204" pitchFamily="34" charset="0"/>
                <a:cs typeface="Arial" panose="020B0604020202020204" pitchFamily="34" charset="0"/>
              </a:rPr>
              <a:t>bacterial</a:t>
            </a:r>
            <a:r>
              <a:rPr lang="it-IT" dirty="0">
                <a:latin typeface="Arial" panose="020B0604020202020204" pitchFamily="34" charset="0"/>
                <a:cs typeface="Arial" panose="020B0604020202020204" pitchFamily="34" charset="0"/>
              </a:rPr>
              <a:t> component release (LPS, </a:t>
            </a:r>
            <a:r>
              <a:rPr lang="it-IT" dirty="0" err="1">
                <a:latin typeface="Arial" panose="020B0604020202020204" pitchFamily="34" charset="0"/>
                <a:cs typeface="Arial" panose="020B0604020202020204" pitchFamily="34" charset="0"/>
              </a:rPr>
              <a:t>peptidoglycan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affecting</a:t>
            </a:r>
            <a:r>
              <a:rPr lang="it-IT" dirty="0">
                <a:latin typeface="Arial" panose="020B0604020202020204" pitchFamily="34" charset="0"/>
                <a:cs typeface="Arial" panose="020B0604020202020204" pitchFamily="34" charset="0"/>
              </a:rPr>
              <a:t> immune </a:t>
            </a:r>
            <a:r>
              <a:rPr lang="it-IT" dirty="0" err="1">
                <a:latin typeface="Arial" panose="020B0604020202020204" pitchFamily="34" charset="0"/>
                <a:cs typeface="Arial" panose="020B0604020202020204" pitchFamily="34" charset="0"/>
              </a:rPr>
              <a:t>homeostasis</a:t>
            </a:r>
            <a:r>
              <a:rPr lang="it-IT"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1579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A99FC0-20E2-9B12-B5C1-7ED2E3C68934}"/>
              </a:ext>
            </a:extLst>
          </p:cNvPr>
          <p:cNvSpPr>
            <a:spLocks noGrp="1"/>
          </p:cNvSpPr>
          <p:nvPr>
            <p:ph type="title"/>
          </p:nvPr>
        </p:nvSpPr>
        <p:spPr>
          <a:xfrm>
            <a:off x="0" y="113074"/>
            <a:ext cx="5120818" cy="613930"/>
          </a:xfrm>
        </p:spPr>
        <p:txBody>
          <a:bodyPr>
            <a:normAutofit/>
          </a:bodyPr>
          <a:lstStyle/>
          <a:p>
            <a:r>
              <a:rPr lang="it-IT" spc="-50" dirty="0" err="1">
                <a:latin typeface="Arial" panose="020B0604020202020204" pitchFamily="34" charset="0"/>
                <a:cs typeface="Arial" panose="020B0604020202020204" pitchFamily="34" charset="0"/>
              </a:rPr>
              <a:t>Pharmacokinetics</a:t>
            </a:r>
            <a:r>
              <a:rPr lang="it-IT" spc="-50" dirty="0">
                <a:latin typeface="Arial" panose="020B0604020202020204" pitchFamily="34" charset="0"/>
                <a:cs typeface="Arial" panose="020B0604020202020204" pitchFamily="34" charset="0"/>
              </a:rPr>
              <a:t> of </a:t>
            </a:r>
            <a:r>
              <a:rPr lang="it-IT" spc="-50" dirty="0" err="1">
                <a:latin typeface="Arial" panose="020B0604020202020204" pitchFamily="34" charset="0"/>
                <a:cs typeface="Arial" panose="020B0604020202020204" pitchFamily="34" charset="0"/>
              </a:rPr>
              <a:t>phages</a:t>
            </a:r>
            <a:endParaRPr lang="it-IT" dirty="0"/>
          </a:p>
        </p:txBody>
      </p:sp>
      <p:pic>
        <p:nvPicPr>
          <p:cNvPr id="7" name="Immagine 6">
            <a:extLst>
              <a:ext uri="{FF2B5EF4-FFF2-40B4-BE49-F238E27FC236}">
                <a16:creationId xmlns:a16="http://schemas.microsoft.com/office/drawing/2014/main" id="{60415F55-30E0-393A-8724-936324362779}"/>
              </a:ext>
            </a:extLst>
          </p:cNvPr>
          <p:cNvPicPr>
            <a:picLocks noChangeAspect="1"/>
          </p:cNvPicPr>
          <p:nvPr/>
        </p:nvPicPr>
        <p:blipFill>
          <a:blip r:embed="rId2"/>
          <a:stretch>
            <a:fillRect/>
          </a:stretch>
        </p:blipFill>
        <p:spPr>
          <a:xfrm>
            <a:off x="11267768" y="5882805"/>
            <a:ext cx="784956" cy="784956"/>
          </a:xfrm>
          <a:prstGeom prst="rect">
            <a:avLst/>
          </a:prstGeom>
        </p:spPr>
      </p:pic>
      <p:pic>
        <p:nvPicPr>
          <p:cNvPr id="6" name="Immagine 5">
            <a:extLst>
              <a:ext uri="{FF2B5EF4-FFF2-40B4-BE49-F238E27FC236}">
                <a16:creationId xmlns:a16="http://schemas.microsoft.com/office/drawing/2014/main" id="{908247FE-E8F9-B096-EFBF-3C593E81AC26}"/>
              </a:ext>
            </a:extLst>
          </p:cNvPr>
          <p:cNvPicPr>
            <a:picLocks noChangeAspect="1"/>
          </p:cNvPicPr>
          <p:nvPr/>
        </p:nvPicPr>
        <p:blipFill>
          <a:blip r:embed="rId3"/>
          <a:stretch>
            <a:fillRect/>
          </a:stretch>
        </p:blipFill>
        <p:spPr>
          <a:xfrm>
            <a:off x="6172063" y="1179288"/>
            <a:ext cx="5781371" cy="3854247"/>
          </a:xfrm>
          <a:prstGeom prst="rect">
            <a:avLst/>
          </a:prstGeom>
        </p:spPr>
      </p:pic>
      <p:sp>
        <p:nvSpPr>
          <p:cNvPr id="10" name="CasellaDiTesto 9">
            <a:extLst>
              <a:ext uri="{FF2B5EF4-FFF2-40B4-BE49-F238E27FC236}">
                <a16:creationId xmlns:a16="http://schemas.microsoft.com/office/drawing/2014/main" id="{735FAB9E-43D8-681E-2500-2AD4B3AD72F0}"/>
              </a:ext>
            </a:extLst>
          </p:cNvPr>
          <p:cNvSpPr txBox="1"/>
          <p:nvPr/>
        </p:nvSpPr>
        <p:spPr>
          <a:xfrm>
            <a:off x="139276" y="6483316"/>
            <a:ext cx="4432724" cy="261610"/>
          </a:xfrm>
          <a:prstGeom prst="rect">
            <a:avLst/>
          </a:prstGeom>
          <a:noFill/>
        </p:spPr>
        <p:txBody>
          <a:bodyPr wrap="square">
            <a:spAutoFit/>
          </a:bodyPr>
          <a:lstStyle/>
          <a:p>
            <a:r>
              <a:rPr lang="it-IT" sz="1100" dirty="0" err="1">
                <a:latin typeface="Arial" panose="020B0604020202020204" pitchFamily="34" charset="0"/>
                <a:cs typeface="Arial" panose="020B0604020202020204" pitchFamily="34" charset="0"/>
              </a:rPr>
              <a:t>Adapted</a:t>
            </a:r>
            <a:r>
              <a:rPr lang="it-IT" sz="1100" dirty="0">
                <a:latin typeface="Arial" panose="020B0604020202020204" pitchFamily="34" charset="0"/>
                <a:cs typeface="Arial" panose="020B0604020202020204" pitchFamily="34" charset="0"/>
              </a:rPr>
              <a:t> from Sue C. Nang, </a:t>
            </a:r>
            <a:r>
              <a:rPr lang="it-IT" sz="1100" dirty="0" err="1">
                <a:latin typeface="Arial" panose="020B0604020202020204" pitchFamily="34" charset="0"/>
                <a:cs typeface="Arial" panose="020B0604020202020204" pitchFamily="34" charset="0"/>
              </a:rPr>
              <a:t>Clin</a:t>
            </a:r>
            <a:r>
              <a:rPr lang="it-IT" sz="1100" dirty="0">
                <a:latin typeface="Arial" panose="020B0604020202020204" pitchFamily="34" charset="0"/>
                <a:cs typeface="Arial" panose="020B0604020202020204" pitchFamily="34" charset="0"/>
              </a:rPr>
              <a:t> </a:t>
            </a:r>
            <a:r>
              <a:rPr lang="it-IT" sz="1100" dirty="0" err="1">
                <a:latin typeface="Arial" panose="020B0604020202020204" pitchFamily="34" charset="0"/>
                <a:cs typeface="Arial" panose="020B0604020202020204" pitchFamily="34" charset="0"/>
              </a:rPr>
              <a:t>Microbiol</a:t>
            </a:r>
            <a:r>
              <a:rPr lang="it-IT" sz="1100" dirty="0">
                <a:latin typeface="Arial" panose="020B0604020202020204" pitchFamily="34" charset="0"/>
                <a:cs typeface="Arial" panose="020B0604020202020204" pitchFamily="34" charset="0"/>
              </a:rPr>
              <a:t> </a:t>
            </a:r>
            <a:r>
              <a:rPr lang="it-IT" sz="1100" dirty="0" err="1">
                <a:latin typeface="Arial" panose="020B0604020202020204" pitchFamily="34" charset="0"/>
                <a:cs typeface="Arial" panose="020B0604020202020204" pitchFamily="34" charset="0"/>
              </a:rPr>
              <a:t>Infect</a:t>
            </a:r>
            <a:r>
              <a:rPr lang="it-IT" sz="1100" dirty="0">
                <a:latin typeface="Arial" panose="020B0604020202020204" pitchFamily="34" charset="0"/>
                <a:cs typeface="Arial" panose="020B0604020202020204" pitchFamily="34" charset="0"/>
              </a:rPr>
              <a:t> 2023;29:702</a:t>
            </a:r>
          </a:p>
        </p:txBody>
      </p:sp>
      <p:sp>
        <p:nvSpPr>
          <p:cNvPr id="14" name="CasellaDiTesto 13">
            <a:extLst>
              <a:ext uri="{FF2B5EF4-FFF2-40B4-BE49-F238E27FC236}">
                <a16:creationId xmlns:a16="http://schemas.microsoft.com/office/drawing/2014/main" id="{C3F84F79-FF48-8DD2-2AEB-C3EF7A62623A}"/>
              </a:ext>
            </a:extLst>
          </p:cNvPr>
          <p:cNvSpPr txBox="1"/>
          <p:nvPr/>
        </p:nvSpPr>
        <p:spPr>
          <a:xfrm>
            <a:off x="7497930" y="6465142"/>
            <a:ext cx="3858328" cy="261610"/>
          </a:xfrm>
          <a:prstGeom prst="rect">
            <a:avLst/>
          </a:prstGeom>
          <a:noFill/>
        </p:spPr>
        <p:txBody>
          <a:bodyPr wrap="square">
            <a:spAutoFit/>
          </a:bodyPr>
          <a:lstStyle/>
          <a:p>
            <a:r>
              <a:rPr lang="it-IT" sz="1100" dirty="0" err="1">
                <a:latin typeface="Arial" panose="020B0604020202020204" pitchFamily="34" charset="0"/>
                <a:cs typeface="Arial" panose="020B0604020202020204" pitchFamily="34" charset="0"/>
              </a:rPr>
              <a:t>Adapted</a:t>
            </a:r>
            <a:r>
              <a:rPr lang="it-IT" sz="1100" dirty="0">
                <a:latin typeface="Arial" panose="020B0604020202020204" pitchFamily="34" charset="0"/>
                <a:cs typeface="Arial" panose="020B0604020202020204" pitchFamily="34" charset="0"/>
              </a:rPr>
              <a:t> from </a:t>
            </a:r>
            <a:r>
              <a:rPr lang="it-IT" sz="1100" dirty="0" err="1">
                <a:latin typeface="Arial" panose="020B0604020202020204" pitchFamily="34" charset="0"/>
                <a:cs typeface="Arial" panose="020B0604020202020204" pitchFamily="34" charset="0"/>
              </a:rPr>
              <a:t>Dabrowska</a:t>
            </a:r>
            <a:r>
              <a:rPr lang="it-IT" sz="1100" dirty="0">
                <a:latin typeface="Arial" panose="020B0604020202020204" pitchFamily="34" charset="0"/>
                <a:cs typeface="Arial" panose="020B0604020202020204" pitchFamily="34" charset="0"/>
              </a:rPr>
              <a:t> et al, </a:t>
            </a:r>
            <a:r>
              <a:rPr lang="it-IT" sz="1100" dirty="0" err="1">
                <a:latin typeface="Arial" panose="020B0604020202020204" pitchFamily="34" charset="0"/>
                <a:cs typeface="Arial" panose="020B0604020202020204" pitchFamily="34" charset="0"/>
              </a:rPr>
              <a:t>Med</a:t>
            </a:r>
            <a:r>
              <a:rPr lang="it-IT" sz="1100" dirty="0">
                <a:latin typeface="Arial" panose="020B0604020202020204" pitchFamily="34" charset="0"/>
                <a:cs typeface="Arial" panose="020B0604020202020204" pitchFamily="34" charset="0"/>
              </a:rPr>
              <a:t> Res Rev. 2019;1–26</a:t>
            </a:r>
          </a:p>
        </p:txBody>
      </p:sp>
      <p:pic>
        <p:nvPicPr>
          <p:cNvPr id="16" name="Immagine 15">
            <a:extLst>
              <a:ext uri="{FF2B5EF4-FFF2-40B4-BE49-F238E27FC236}">
                <a16:creationId xmlns:a16="http://schemas.microsoft.com/office/drawing/2014/main" id="{5D5B672B-C257-2905-F8EE-867FBE7AF675}"/>
              </a:ext>
            </a:extLst>
          </p:cNvPr>
          <p:cNvPicPr>
            <a:picLocks noChangeAspect="1"/>
          </p:cNvPicPr>
          <p:nvPr/>
        </p:nvPicPr>
        <p:blipFill>
          <a:blip r:embed="rId4"/>
          <a:stretch>
            <a:fillRect/>
          </a:stretch>
        </p:blipFill>
        <p:spPr>
          <a:xfrm>
            <a:off x="238566" y="1061615"/>
            <a:ext cx="5279455" cy="3519636"/>
          </a:xfrm>
          <a:prstGeom prst="rect">
            <a:avLst/>
          </a:prstGeom>
        </p:spPr>
      </p:pic>
      <p:cxnSp>
        <p:nvCxnSpPr>
          <p:cNvPr id="17" name="Connettore diritto 16">
            <a:extLst>
              <a:ext uri="{FF2B5EF4-FFF2-40B4-BE49-F238E27FC236}">
                <a16:creationId xmlns:a16="http://schemas.microsoft.com/office/drawing/2014/main" id="{7C414E96-7D94-0B52-9CAC-74BA514BB2B7}"/>
              </a:ext>
            </a:extLst>
          </p:cNvPr>
          <p:cNvCxnSpPr/>
          <p:nvPr/>
        </p:nvCxnSpPr>
        <p:spPr>
          <a:xfrm>
            <a:off x="5986559" y="727004"/>
            <a:ext cx="0" cy="5563944"/>
          </a:xfrm>
          <a:prstGeom prst="line">
            <a:avLst/>
          </a:prstGeom>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F9CF610-AAAF-D947-CACD-94318253DF2B}"/>
              </a:ext>
            </a:extLst>
          </p:cNvPr>
          <p:cNvSpPr txBox="1"/>
          <p:nvPr/>
        </p:nvSpPr>
        <p:spPr>
          <a:xfrm>
            <a:off x="238566" y="4906297"/>
            <a:ext cx="5279454"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D: highest phage accumulation detected in the spleen and liver after IV administration</a:t>
            </a:r>
          </a:p>
          <a:p>
            <a:pPr algn="just"/>
            <a:r>
              <a:rPr lang="en-US" sz="1600" dirty="0">
                <a:latin typeface="Arial" panose="020B0604020202020204" pitchFamily="34" charset="0"/>
                <a:cs typeface="Arial" panose="020B0604020202020204" pitchFamily="34" charset="0"/>
              </a:rPr>
              <a:t>D: Phages translocate in a bidirectional rather</a:t>
            </a:r>
          </a:p>
          <a:p>
            <a:pPr algn="just"/>
            <a:r>
              <a:rPr lang="en-US" sz="1600" dirty="0">
                <a:latin typeface="Arial" panose="020B0604020202020204" pitchFamily="34" charset="0"/>
                <a:cs typeface="Arial" panose="020B0604020202020204" pitchFamily="34" charset="0"/>
              </a:rPr>
              <a:t>than a unidirectional manner: monocyte/macrophages and cells</a:t>
            </a:r>
          </a:p>
          <a:p>
            <a:pPr algn="just"/>
            <a:r>
              <a:rPr lang="en-US" sz="1600" dirty="0">
                <a:latin typeface="Arial" panose="020B0604020202020204" pitchFamily="34" charset="0"/>
                <a:cs typeface="Arial" panose="020B0604020202020204" pitchFamily="34" charset="0"/>
              </a:rPr>
              <a:t>M: spleen and liver (&gt;&gt; Kupffer cells)</a:t>
            </a:r>
            <a:endParaRPr lang="it-IT" sz="1600" dirty="0">
              <a:latin typeface="Arial" panose="020B0604020202020204" pitchFamily="34" charset="0"/>
              <a:cs typeface="Arial" panose="020B0604020202020204" pitchFamily="34" charset="0"/>
            </a:endParaRPr>
          </a:p>
        </p:txBody>
      </p:sp>
      <p:sp>
        <p:nvSpPr>
          <p:cNvPr id="20" name="Freccia a destra 19">
            <a:extLst>
              <a:ext uri="{FF2B5EF4-FFF2-40B4-BE49-F238E27FC236}">
                <a16:creationId xmlns:a16="http://schemas.microsoft.com/office/drawing/2014/main" id="{5EED8089-01C7-F9DD-5DFD-FDEF328F6162}"/>
              </a:ext>
            </a:extLst>
          </p:cNvPr>
          <p:cNvSpPr/>
          <p:nvPr/>
        </p:nvSpPr>
        <p:spPr>
          <a:xfrm>
            <a:off x="3358551" y="2290916"/>
            <a:ext cx="3254474" cy="88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241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86E11DDB-1952-D177-CE63-BCD6569C22A2}"/>
              </a:ext>
            </a:extLst>
          </p:cNvPr>
          <p:cNvSpPr txBox="1">
            <a:spLocks/>
          </p:cNvSpPr>
          <p:nvPr/>
        </p:nvSpPr>
        <p:spPr>
          <a:xfrm>
            <a:off x="238566" y="113074"/>
            <a:ext cx="5120818" cy="6139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Standard"/>
                <a:ea typeface="+mj-ea"/>
                <a:cs typeface="+mj-cs"/>
              </a:defRPr>
            </a:lvl1pPr>
          </a:lstStyle>
          <a:p>
            <a:r>
              <a:rPr lang="it-IT" spc="-50" dirty="0" err="1">
                <a:latin typeface="Arial" panose="020B0604020202020204" pitchFamily="34" charset="0"/>
                <a:cs typeface="Arial" panose="020B0604020202020204" pitchFamily="34" charset="0"/>
              </a:rPr>
              <a:t>Pharmacodynamic</a:t>
            </a:r>
            <a:r>
              <a:rPr lang="it-IT" spc="-50" dirty="0">
                <a:latin typeface="Arial" panose="020B0604020202020204" pitchFamily="34" charset="0"/>
                <a:cs typeface="Arial" panose="020B0604020202020204" pitchFamily="34" charset="0"/>
              </a:rPr>
              <a:t> of </a:t>
            </a:r>
            <a:r>
              <a:rPr lang="it-IT" spc="-50" dirty="0" err="1">
                <a:latin typeface="Arial" panose="020B0604020202020204" pitchFamily="34" charset="0"/>
                <a:cs typeface="Arial" panose="020B0604020202020204" pitchFamily="34" charset="0"/>
              </a:rPr>
              <a:t>phages</a:t>
            </a:r>
            <a:endParaRPr lang="it-IT" dirty="0"/>
          </a:p>
        </p:txBody>
      </p:sp>
      <p:pic>
        <p:nvPicPr>
          <p:cNvPr id="4" name="Immagine 3">
            <a:extLst>
              <a:ext uri="{FF2B5EF4-FFF2-40B4-BE49-F238E27FC236}">
                <a16:creationId xmlns:a16="http://schemas.microsoft.com/office/drawing/2014/main" id="{DDED37BF-6B8D-290E-0733-A610D2D35A90}"/>
              </a:ext>
            </a:extLst>
          </p:cNvPr>
          <p:cNvPicPr>
            <a:picLocks noChangeAspect="1"/>
          </p:cNvPicPr>
          <p:nvPr/>
        </p:nvPicPr>
        <p:blipFill rotWithShape="1">
          <a:blip r:embed="rId2"/>
          <a:srcRect l="5685" r="8714"/>
          <a:stretch/>
        </p:blipFill>
        <p:spPr>
          <a:xfrm>
            <a:off x="91081" y="649851"/>
            <a:ext cx="7474039" cy="4929034"/>
          </a:xfrm>
          <a:prstGeom prst="rect">
            <a:avLst/>
          </a:prstGeom>
        </p:spPr>
      </p:pic>
      <p:sp>
        <p:nvSpPr>
          <p:cNvPr id="8" name="CasellaDiTesto 7">
            <a:extLst>
              <a:ext uri="{FF2B5EF4-FFF2-40B4-BE49-F238E27FC236}">
                <a16:creationId xmlns:a16="http://schemas.microsoft.com/office/drawing/2014/main" id="{9B641CAF-2DC4-B955-FBD1-2D2826454EDD}"/>
              </a:ext>
            </a:extLst>
          </p:cNvPr>
          <p:cNvSpPr txBox="1"/>
          <p:nvPr/>
        </p:nvSpPr>
        <p:spPr>
          <a:xfrm>
            <a:off x="139276" y="6483316"/>
            <a:ext cx="4432724" cy="261610"/>
          </a:xfrm>
          <a:prstGeom prst="rect">
            <a:avLst/>
          </a:prstGeom>
          <a:noFill/>
        </p:spPr>
        <p:txBody>
          <a:bodyPr wrap="square">
            <a:spAutoFit/>
          </a:bodyPr>
          <a:lstStyle/>
          <a:p>
            <a:r>
              <a:rPr lang="it-IT" sz="1100" dirty="0" err="1">
                <a:latin typeface="Arial" panose="020B0604020202020204" pitchFamily="34" charset="0"/>
                <a:cs typeface="Arial" panose="020B0604020202020204" pitchFamily="34" charset="0"/>
              </a:rPr>
              <a:t>Adapted</a:t>
            </a:r>
            <a:r>
              <a:rPr lang="it-IT" sz="1100" dirty="0">
                <a:latin typeface="Arial" panose="020B0604020202020204" pitchFamily="34" charset="0"/>
                <a:cs typeface="Arial" panose="020B0604020202020204" pitchFamily="34" charset="0"/>
              </a:rPr>
              <a:t> from Sue C. Nang, </a:t>
            </a:r>
            <a:r>
              <a:rPr lang="it-IT" sz="1100" dirty="0" err="1">
                <a:latin typeface="Arial" panose="020B0604020202020204" pitchFamily="34" charset="0"/>
                <a:cs typeface="Arial" panose="020B0604020202020204" pitchFamily="34" charset="0"/>
              </a:rPr>
              <a:t>Clin</a:t>
            </a:r>
            <a:r>
              <a:rPr lang="it-IT" sz="1100" dirty="0">
                <a:latin typeface="Arial" panose="020B0604020202020204" pitchFamily="34" charset="0"/>
                <a:cs typeface="Arial" panose="020B0604020202020204" pitchFamily="34" charset="0"/>
              </a:rPr>
              <a:t> </a:t>
            </a:r>
            <a:r>
              <a:rPr lang="it-IT" sz="1100" dirty="0" err="1">
                <a:latin typeface="Arial" panose="020B0604020202020204" pitchFamily="34" charset="0"/>
                <a:cs typeface="Arial" panose="020B0604020202020204" pitchFamily="34" charset="0"/>
              </a:rPr>
              <a:t>Microbiol</a:t>
            </a:r>
            <a:r>
              <a:rPr lang="it-IT" sz="1100" dirty="0">
                <a:latin typeface="Arial" panose="020B0604020202020204" pitchFamily="34" charset="0"/>
                <a:cs typeface="Arial" panose="020B0604020202020204" pitchFamily="34" charset="0"/>
              </a:rPr>
              <a:t> </a:t>
            </a:r>
            <a:r>
              <a:rPr lang="it-IT" sz="1100" dirty="0" err="1">
                <a:latin typeface="Arial" panose="020B0604020202020204" pitchFamily="34" charset="0"/>
                <a:cs typeface="Arial" panose="020B0604020202020204" pitchFamily="34" charset="0"/>
              </a:rPr>
              <a:t>Infect</a:t>
            </a:r>
            <a:r>
              <a:rPr lang="it-IT" sz="1100" dirty="0">
                <a:latin typeface="Arial" panose="020B0604020202020204" pitchFamily="34" charset="0"/>
                <a:cs typeface="Arial" panose="020B0604020202020204" pitchFamily="34" charset="0"/>
              </a:rPr>
              <a:t> 2023;29:702</a:t>
            </a:r>
          </a:p>
        </p:txBody>
      </p:sp>
      <p:grpSp>
        <p:nvGrpSpPr>
          <p:cNvPr id="12" name="Gruppo 11">
            <a:extLst>
              <a:ext uri="{FF2B5EF4-FFF2-40B4-BE49-F238E27FC236}">
                <a16:creationId xmlns:a16="http://schemas.microsoft.com/office/drawing/2014/main" id="{03AA2990-5566-9631-E576-6458E4E28B3A}"/>
              </a:ext>
            </a:extLst>
          </p:cNvPr>
          <p:cNvGrpSpPr/>
          <p:nvPr/>
        </p:nvGrpSpPr>
        <p:grpSpPr>
          <a:xfrm>
            <a:off x="7712605" y="210412"/>
            <a:ext cx="3356915" cy="1636855"/>
            <a:chOff x="7504069" y="289070"/>
            <a:chExt cx="3356915" cy="1636855"/>
          </a:xfrm>
        </p:grpSpPr>
        <p:sp>
          <p:nvSpPr>
            <p:cNvPr id="9" name="Fumetto: rettangolo 8">
              <a:extLst>
                <a:ext uri="{FF2B5EF4-FFF2-40B4-BE49-F238E27FC236}">
                  <a16:creationId xmlns:a16="http://schemas.microsoft.com/office/drawing/2014/main" id="{EBA43B4E-49F6-D82D-6670-FDEC0CAF5E17}"/>
                </a:ext>
              </a:extLst>
            </p:cNvPr>
            <p:cNvSpPr/>
            <p:nvPr/>
          </p:nvSpPr>
          <p:spPr>
            <a:xfrm>
              <a:off x="7504069" y="289070"/>
              <a:ext cx="3356915" cy="1636855"/>
            </a:xfrm>
            <a:prstGeom prst="wedgeRectCallout">
              <a:avLst>
                <a:gd name="adj1" fmla="val -56846"/>
                <a:gd name="adj2" fmla="val 2922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7063953E-EF9E-C47C-D965-42290F5B0041}"/>
                </a:ext>
              </a:extLst>
            </p:cNvPr>
            <p:cNvSpPr txBox="1"/>
            <p:nvPr/>
          </p:nvSpPr>
          <p:spPr>
            <a:xfrm>
              <a:off x="7565120" y="322667"/>
              <a:ext cx="3234813" cy="1569660"/>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The induction of phage-neutralizing antibodies is influenced by the route of phage administration, site of infection, host immune status, and duration of the therapy.</a:t>
              </a:r>
              <a:endParaRPr lang="it-IT" sz="1600" dirty="0">
                <a:latin typeface="Arial" panose="020B0604020202020204" pitchFamily="34" charset="0"/>
                <a:cs typeface="Arial" panose="020B0604020202020204" pitchFamily="34" charset="0"/>
              </a:endParaRPr>
            </a:p>
          </p:txBody>
        </p:sp>
      </p:grpSp>
      <p:graphicFrame>
        <p:nvGraphicFramePr>
          <p:cNvPr id="13" name="Oggetto 12">
            <a:extLst>
              <a:ext uri="{FF2B5EF4-FFF2-40B4-BE49-F238E27FC236}">
                <a16:creationId xmlns:a16="http://schemas.microsoft.com/office/drawing/2014/main" id="{393773CC-ED6B-952F-AE73-B2D3F8118321}"/>
              </a:ext>
            </a:extLst>
          </p:cNvPr>
          <p:cNvGraphicFramePr>
            <a:graphicFrameLocks noChangeAspect="1"/>
          </p:cNvGraphicFramePr>
          <p:nvPr>
            <p:extLst>
              <p:ext uri="{D42A27DB-BD31-4B8C-83A1-F6EECF244321}">
                <p14:modId xmlns:p14="http://schemas.microsoft.com/office/powerpoint/2010/main" val="1172329535"/>
              </p:ext>
            </p:extLst>
          </p:nvPr>
        </p:nvGraphicFramePr>
        <p:xfrm>
          <a:off x="7773656" y="3418238"/>
          <a:ext cx="4155068" cy="3184991"/>
        </p:xfrm>
        <a:graphic>
          <a:graphicData uri="http://schemas.openxmlformats.org/presentationml/2006/ole">
            <mc:AlternateContent xmlns:mc="http://schemas.openxmlformats.org/markup-compatibility/2006">
              <mc:Choice xmlns:v="urn:schemas-microsoft-com:vml" Requires="v">
                <p:oleObj name="Prism 10" r:id="rId3" imgW="4704813" imgH="3607303" progId="Prism10.Document">
                  <p:embed/>
                </p:oleObj>
              </mc:Choice>
              <mc:Fallback>
                <p:oleObj name="Prism 10" r:id="rId3" imgW="4704813" imgH="3607303" progId="Prism10.Document">
                  <p:embed/>
                  <p:pic>
                    <p:nvPicPr>
                      <p:cNvPr id="13" name="Oggetto 12">
                        <a:extLst>
                          <a:ext uri="{FF2B5EF4-FFF2-40B4-BE49-F238E27FC236}">
                            <a16:creationId xmlns:a16="http://schemas.microsoft.com/office/drawing/2014/main" id="{393773CC-ED6B-952F-AE73-B2D3F8118321}"/>
                          </a:ext>
                        </a:extLst>
                      </p:cNvPr>
                      <p:cNvPicPr/>
                      <p:nvPr/>
                    </p:nvPicPr>
                    <p:blipFill>
                      <a:blip r:embed="rId4"/>
                      <a:stretch>
                        <a:fillRect/>
                      </a:stretch>
                    </p:blipFill>
                    <p:spPr>
                      <a:xfrm>
                        <a:off x="7773656" y="3418238"/>
                        <a:ext cx="4155068" cy="3184991"/>
                      </a:xfrm>
                      <a:prstGeom prst="rect">
                        <a:avLst/>
                      </a:prstGeom>
                      <a:ln w="38100">
                        <a:solidFill>
                          <a:srgbClr val="2C5785"/>
                        </a:solidFill>
                      </a:ln>
                    </p:spPr>
                  </p:pic>
                </p:oleObj>
              </mc:Fallback>
            </mc:AlternateContent>
          </a:graphicData>
        </a:graphic>
      </p:graphicFrame>
    </p:spTree>
    <p:extLst>
      <p:ext uri="{BB962C8B-B14F-4D97-AF65-F5344CB8AC3E}">
        <p14:creationId xmlns:p14="http://schemas.microsoft.com/office/powerpoint/2010/main" val="4178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B87010-A4FF-6F9C-D632-DFE511A46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65" y="1376515"/>
            <a:ext cx="11773669" cy="3755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C2E40260-7970-DD58-AB52-1CB118020B68}"/>
              </a:ext>
            </a:extLst>
          </p:cNvPr>
          <p:cNvSpPr txBox="1">
            <a:spLocks noChangeArrowheads="1"/>
          </p:cNvSpPr>
          <p:nvPr/>
        </p:nvSpPr>
        <p:spPr bwMode="auto">
          <a:xfrm>
            <a:off x="68828" y="58918"/>
            <a:ext cx="782647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ea typeface="Arial Unicode MS" pitchFamily="34" charset="-128"/>
                <a:cs typeface="Arial Unicode MS" pitchFamily="34" charset="-128"/>
              </a:defRPr>
            </a:lvl1pPr>
            <a:lvl2pPr marL="742950" indent="-285750" eaLnBrk="0" hangingPunct="0">
              <a:defRPr sz="1000">
                <a:solidFill>
                  <a:schemeClr val="tx1"/>
                </a:solidFill>
                <a:latin typeface="Arial" panose="020B0604020202020204" pitchFamily="34" charset="0"/>
                <a:ea typeface="Arial Unicode MS" pitchFamily="34" charset="-128"/>
                <a:cs typeface="Arial Unicode MS" pitchFamily="34" charset="-128"/>
              </a:defRPr>
            </a:lvl2pPr>
            <a:lvl3pPr marL="11430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3pPr>
            <a:lvl4pPr marL="16002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4pPr>
            <a:lvl5pPr marL="2057400" indent="-228600" eaLnBrk="0" hangingPunct="0">
              <a:defRPr sz="1000">
                <a:solidFill>
                  <a:schemeClr val="tx1"/>
                </a:solidFill>
                <a:latin typeface="Arial" panose="020B0604020202020204"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Arial Unicode MS" pitchFamily="34" charset="-128"/>
                <a:cs typeface="Arial Unicode MS" pitchFamily="34" charset="-128"/>
              </a:defRPr>
            </a:lvl9pPr>
          </a:lstStyle>
          <a:p>
            <a:pPr lvl="0" eaLnBrk="1" hangingPunct="1">
              <a:spcBef>
                <a:spcPct val="50000"/>
              </a:spcBef>
              <a:defRPr/>
            </a:pPr>
            <a:r>
              <a:rPr lang="en-US" sz="2900" kern="0" dirty="0">
                <a:ea typeface="+mj-ea"/>
                <a:cs typeface="Arial" panose="020B0604020202020204" pitchFamily="34" charset="0"/>
              </a:rPr>
              <a:t>The lack of new antibiotics classes in pipeline</a:t>
            </a:r>
          </a:p>
        </p:txBody>
      </p:sp>
      <p:sp>
        <p:nvSpPr>
          <p:cNvPr id="6" name="CasellaDiTesto 5">
            <a:extLst>
              <a:ext uri="{FF2B5EF4-FFF2-40B4-BE49-F238E27FC236}">
                <a16:creationId xmlns:a16="http://schemas.microsoft.com/office/drawing/2014/main" id="{EA596277-1536-1417-5843-C8073774C947}"/>
              </a:ext>
            </a:extLst>
          </p:cNvPr>
          <p:cNvSpPr txBox="1"/>
          <p:nvPr/>
        </p:nvSpPr>
        <p:spPr>
          <a:xfrm>
            <a:off x="0" y="6429750"/>
            <a:ext cx="9547123" cy="323165"/>
          </a:xfrm>
          <a:prstGeom prst="rect">
            <a:avLst/>
          </a:prstGeom>
          <a:noFill/>
        </p:spPr>
        <p:txBody>
          <a:bodyPr wrap="square">
            <a:spAutoFit/>
          </a:bodyPr>
          <a:lstStyle/>
          <a:p>
            <a:r>
              <a:rPr lang="it-IT" sz="1500" dirty="0"/>
              <a:t>https://www.reactgroup.org/toolbox/understand/how-did-we-end-up-here/few-antibiotics-under-development/</a:t>
            </a:r>
          </a:p>
        </p:txBody>
      </p:sp>
      <p:pic>
        <p:nvPicPr>
          <p:cNvPr id="7" name="Immagine 6">
            <a:extLst>
              <a:ext uri="{FF2B5EF4-FFF2-40B4-BE49-F238E27FC236}">
                <a16:creationId xmlns:a16="http://schemas.microsoft.com/office/drawing/2014/main" id="{0F5284ED-CB2F-A8AF-276D-DD2B8A867478}"/>
              </a:ext>
            </a:extLst>
          </p:cNvPr>
          <p:cNvPicPr>
            <a:picLocks noChangeAspect="1"/>
          </p:cNvPicPr>
          <p:nvPr/>
        </p:nvPicPr>
        <p:blipFill>
          <a:blip r:embed="rId3"/>
          <a:stretch>
            <a:fillRect/>
          </a:stretch>
        </p:blipFill>
        <p:spPr>
          <a:xfrm>
            <a:off x="11393416" y="6021981"/>
            <a:ext cx="792496" cy="792496"/>
          </a:xfrm>
          <a:prstGeom prst="rect">
            <a:avLst/>
          </a:prstGeom>
        </p:spPr>
      </p:pic>
      <p:pic>
        <p:nvPicPr>
          <p:cNvPr id="3" name="Immagine 2">
            <a:extLst>
              <a:ext uri="{FF2B5EF4-FFF2-40B4-BE49-F238E27FC236}">
                <a16:creationId xmlns:a16="http://schemas.microsoft.com/office/drawing/2014/main" id="{E311971C-7725-E41F-B31B-96F80317A9B4}"/>
              </a:ext>
            </a:extLst>
          </p:cNvPr>
          <p:cNvPicPr>
            <a:picLocks noChangeAspect="1"/>
          </p:cNvPicPr>
          <p:nvPr/>
        </p:nvPicPr>
        <p:blipFill>
          <a:blip r:embed="rId4"/>
          <a:stretch>
            <a:fillRect/>
          </a:stretch>
        </p:blipFill>
        <p:spPr>
          <a:xfrm>
            <a:off x="6095999" y="5132438"/>
            <a:ext cx="5379673" cy="1214310"/>
          </a:xfrm>
          <a:prstGeom prst="rect">
            <a:avLst/>
          </a:prstGeom>
        </p:spPr>
      </p:pic>
    </p:spTree>
    <p:extLst>
      <p:ext uri="{BB962C8B-B14F-4D97-AF65-F5344CB8AC3E}">
        <p14:creationId xmlns:p14="http://schemas.microsoft.com/office/powerpoint/2010/main" val="962948834"/>
      </p:ext>
    </p:extLst>
  </p:cSld>
  <p:clrMapOvr>
    <a:masterClrMapping/>
  </p:clrMapOvr>
  <mc:AlternateContent xmlns:mc="http://schemas.openxmlformats.org/markup-compatibility/2006" xmlns:p14="http://schemas.microsoft.com/office/powerpoint/2010/main">
    <mc:Choice Requires="p14">
      <p:transition spd="slow" p14:dur="2000" advTm="38978"/>
    </mc:Choice>
    <mc:Fallback xmlns="">
      <p:transition spd="slow" advTm="389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sultati immagini per phage most ubiquitous on earth">
            <a:extLst>
              <a:ext uri="{FF2B5EF4-FFF2-40B4-BE49-F238E27FC236}">
                <a16:creationId xmlns:a16="http://schemas.microsoft.com/office/drawing/2014/main" id="{D28AD96B-C471-2477-AC94-76105687B7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336" y="1198346"/>
            <a:ext cx="11026823" cy="52198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0E17EB-392E-A62E-1469-C7D3E0AEA424}"/>
              </a:ext>
            </a:extLst>
          </p:cNvPr>
          <p:cNvSpPr txBox="1"/>
          <p:nvPr/>
        </p:nvSpPr>
        <p:spPr>
          <a:xfrm>
            <a:off x="108912" y="41928"/>
            <a:ext cx="8726556" cy="493981"/>
          </a:xfrm>
          <a:prstGeom prst="rect">
            <a:avLst/>
          </a:prstGeom>
          <a:noFill/>
        </p:spPr>
        <p:txBody>
          <a:bodyPr wrap="square" rtlCol="0">
            <a:spAutoFit/>
          </a:bodyPr>
          <a:lstStyle/>
          <a:p>
            <a:pPr>
              <a:lnSpc>
                <a:spcPct val="90000"/>
              </a:lnSpc>
              <a:spcBef>
                <a:spcPct val="0"/>
              </a:spcBef>
            </a:pPr>
            <a:r>
              <a:rPr lang="en-GB" sz="2900" dirty="0">
                <a:solidFill>
                  <a:srgbClr val="494949"/>
                </a:solidFill>
                <a:latin typeface="Tahoma" panose="020B0604030504040204" pitchFamily="34" charset="0"/>
                <a:ea typeface="Tahoma" panose="020B0604030504040204" pitchFamily="34" charset="0"/>
                <a:cs typeface="Tahoma" panose="020B0604030504040204" pitchFamily="34" charset="0"/>
              </a:rPr>
              <a:t>History of phage therapy</a:t>
            </a:r>
            <a:endParaRPr lang="en-US" sz="2900" dirty="0">
              <a:solidFill>
                <a:srgbClr val="49494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C62F66D4-B6B8-78A0-6CB4-2DCA71BC0580}"/>
              </a:ext>
            </a:extLst>
          </p:cNvPr>
          <p:cNvSpPr/>
          <p:nvPr/>
        </p:nvSpPr>
        <p:spPr>
          <a:xfrm>
            <a:off x="-90031" y="6566403"/>
            <a:ext cx="4589584" cy="261610"/>
          </a:xfrm>
          <a:prstGeom prst="rect">
            <a:avLst/>
          </a:prstGeom>
        </p:spPr>
        <p:txBody>
          <a:bodyPr wrap="square">
            <a:spAutoFit/>
          </a:bodyPr>
          <a:lstStyle/>
          <a:p>
            <a:pPr algn="r"/>
            <a:r>
              <a:rPr lang="en-US" sz="1100" dirty="0">
                <a:solidFill>
                  <a:schemeClr val="tx1"/>
                </a:solidFill>
                <a:latin typeface="Arial" panose="020B0604020202020204" pitchFamily="34" charset="0"/>
                <a:cs typeface="Arial" panose="020B0604020202020204" pitchFamily="34" charset="0"/>
              </a:rPr>
              <a:t>Gordillo Altamirano FL, Barr JJ. Clin </a:t>
            </a:r>
            <a:r>
              <a:rPr lang="en-US" sz="1100" dirty="0" err="1">
                <a:solidFill>
                  <a:schemeClr val="tx1"/>
                </a:solidFill>
                <a:latin typeface="Arial" panose="020B0604020202020204" pitchFamily="34" charset="0"/>
                <a:cs typeface="Arial" panose="020B0604020202020204" pitchFamily="34" charset="0"/>
              </a:rPr>
              <a:t>Microbiol</a:t>
            </a:r>
            <a:r>
              <a:rPr lang="en-US" sz="1100" dirty="0">
                <a:solidFill>
                  <a:schemeClr val="tx1"/>
                </a:solidFill>
                <a:latin typeface="Arial" panose="020B0604020202020204" pitchFamily="34" charset="0"/>
                <a:cs typeface="Arial" panose="020B0604020202020204" pitchFamily="34" charset="0"/>
              </a:rPr>
              <a:t> Rev. 2019 Jan 16;32(2)</a:t>
            </a:r>
          </a:p>
        </p:txBody>
      </p:sp>
      <p:sp>
        <p:nvSpPr>
          <p:cNvPr id="5" name="CasellaDiTesto 4">
            <a:extLst>
              <a:ext uri="{FF2B5EF4-FFF2-40B4-BE49-F238E27FC236}">
                <a16:creationId xmlns:a16="http://schemas.microsoft.com/office/drawing/2014/main" id="{9FFBD1A6-7D7B-0A8D-B0B0-505A03430879}"/>
              </a:ext>
            </a:extLst>
          </p:cNvPr>
          <p:cNvSpPr txBox="1"/>
          <p:nvPr/>
        </p:nvSpPr>
        <p:spPr>
          <a:xfrm>
            <a:off x="3558071" y="768913"/>
            <a:ext cx="6429416" cy="523220"/>
          </a:xfrm>
          <a:prstGeom prst="rect">
            <a:avLst/>
          </a:prstGeom>
          <a:noFill/>
        </p:spPr>
        <p:txBody>
          <a:bodyPr wrap="square">
            <a:spAutoFit/>
          </a:bodyPr>
          <a:lstStyle/>
          <a:p>
            <a:r>
              <a:rPr lang="it-IT" sz="1400" dirty="0">
                <a:solidFill>
                  <a:srgbClr val="FF0000"/>
                </a:solidFill>
              </a:rPr>
              <a:t>Alessandrini A e Doria R, Il batteriofago nella terapia del tifo addominale - </a:t>
            </a:r>
            <a:r>
              <a:rPr lang="it-IT" sz="1400" dirty="0" err="1">
                <a:solidFill>
                  <a:srgbClr val="FF0000"/>
                </a:solidFill>
              </a:rPr>
              <a:t>ll</a:t>
            </a:r>
            <a:r>
              <a:rPr lang="it-IT" sz="1400" dirty="0">
                <a:solidFill>
                  <a:srgbClr val="FF0000"/>
                </a:solidFill>
              </a:rPr>
              <a:t> policlinico sezione pratica anno 1924 parte 1</a:t>
            </a:r>
          </a:p>
        </p:txBody>
      </p:sp>
      <p:cxnSp>
        <p:nvCxnSpPr>
          <p:cNvPr id="12" name="Connettore diritto 11">
            <a:extLst>
              <a:ext uri="{FF2B5EF4-FFF2-40B4-BE49-F238E27FC236}">
                <a16:creationId xmlns:a16="http://schemas.microsoft.com/office/drawing/2014/main" id="{22B31016-AE0C-D4C2-642E-D50611457E73}"/>
              </a:ext>
            </a:extLst>
          </p:cNvPr>
          <p:cNvCxnSpPr>
            <a:cxnSpLocks/>
            <a:stCxn id="5" idx="1"/>
          </p:cNvCxnSpPr>
          <p:nvPr/>
        </p:nvCxnSpPr>
        <p:spPr>
          <a:xfrm>
            <a:off x="3558071" y="1030523"/>
            <a:ext cx="0" cy="2887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0">
            <a:extLst>
              <a:ext uri="{FF2B5EF4-FFF2-40B4-BE49-F238E27FC236}">
                <a16:creationId xmlns:a16="http://schemas.microsoft.com/office/drawing/2014/main" id="{5B29E6C3-8FE9-E3EC-7664-96E8424219F1}"/>
              </a:ext>
            </a:extLst>
          </p:cNvPr>
          <p:cNvPicPr>
            <a:picLocks noChangeAspect="1"/>
          </p:cNvPicPr>
          <p:nvPr/>
        </p:nvPicPr>
        <p:blipFill rotWithShape="1">
          <a:blip r:embed="rId3"/>
          <a:srcRect r="70287"/>
          <a:stretch/>
        </p:blipFill>
        <p:spPr>
          <a:xfrm>
            <a:off x="1417367" y="4941040"/>
            <a:ext cx="787394" cy="1029973"/>
          </a:xfrm>
          <a:prstGeom prst="rect">
            <a:avLst/>
          </a:prstGeom>
        </p:spPr>
      </p:pic>
      <p:pic>
        <p:nvPicPr>
          <p:cNvPr id="3" name="Picture 13">
            <a:extLst>
              <a:ext uri="{FF2B5EF4-FFF2-40B4-BE49-F238E27FC236}">
                <a16:creationId xmlns:a16="http://schemas.microsoft.com/office/drawing/2014/main" id="{C458CA4D-8DDA-5EB1-BF62-D65992B29F43}"/>
              </a:ext>
            </a:extLst>
          </p:cNvPr>
          <p:cNvPicPr>
            <a:picLocks noChangeAspect="1"/>
          </p:cNvPicPr>
          <p:nvPr/>
        </p:nvPicPr>
        <p:blipFill rotWithShape="1">
          <a:blip r:embed="rId3"/>
          <a:srcRect l="70287"/>
          <a:stretch/>
        </p:blipFill>
        <p:spPr>
          <a:xfrm>
            <a:off x="1429476" y="1752650"/>
            <a:ext cx="775285" cy="1014134"/>
          </a:xfrm>
          <a:prstGeom prst="rect">
            <a:avLst/>
          </a:prstGeom>
        </p:spPr>
      </p:pic>
      <p:pic>
        <p:nvPicPr>
          <p:cNvPr id="13" name="Immagine 12">
            <a:extLst>
              <a:ext uri="{FF2B5EF4-FFF2-40B4-BE49-F238E27FC236}">
                <a16:creationId xmlns:a16="http://schemas.microsoft.com/office/drawing/2014/main" id="{7544E475-7F58-5F43-773B-0BAD963114D7}"/>
              </a:ext>
            </a:extLst>
          </p:cNvPr>
          <p:cNvPicPr>
            <a:picLocks noChangeAspect="1"/>
          </p:cNvPicPr>
          <p:nvPr/>
        </p:nvPicPr>
        <p:blipFill>
          <a:blip r:embed="rId4"/>
          <a:stretch>
            <a:fillRect/>
          </a:stretch>
        </p:blipFill>
        <p:spPr>
          <a:xfrm>
            <a:off x="11393416" y="6021981"/>
            <a:ext cx="792496" cy="792496"/>
          </a:xfrm>
          <a:prstGeom prst="rect">
            <a:avLst/>
          </a:prstGeom>
        </p:spPr>
      </p:pic>
    </p:spTree>
    <p:extLst>
      <p:ext uri="{BB962C8B-B14F-4D97-AF65-F5344CB8AC3E}">
        <p14:creationId xmlns:p14="http://schemas.microsoft.com/office/powerpoint/2010/main" val="3304196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89EAD4-7145-4A8A-8C46-09057977D1F1}"/>
              </a:ext>
            </a:extLst>
          </p:cNvPr>
          <p:cNvSpPr txBox="1"/>
          <p:nvPr/>
        </p:nvSpPr>
        <p:spPr>
          <a:xfrm>
            <a:off x="109045" y="1637157"/>
            <a:ext cx="7125692" cy="358944"/>
          </a:xfrm>
          <a:prstGeom prst="rect">
            <a:avLst/>
          </a:prstGeom>
          <a:noFill/>
        </p:spPr>
        <p:txBody>
          <a:bodyPr wrap="square" rtlCol="0">
            <a:spAutoFit/>
          </a:bodyPr>
          <a:lstStyle/>
          <a:p>
            <a:pPr marL="171450" indent="-171450">
              <a:lnSpc>
                <a:spcPct val="103000"/>
              </a:lnSpc>
              <a:spcAft>
                <a:spcPts val="25"/>
              </a:spcAft>
              <a:buFont typeface="Wingdings" panose="05000000000000000000" pitchFamily="2" charset="2"/>
              <a:buChar char="ü"/>
            </a:pPr>
            <a:r>
              <a:rPr lang="en-US" dirty="0">
                <a:latin typeface="Arial" panose="020B0604020202020204" pitchFamily="34" charset="0"/>
                <a:ea typeface="Calibri" panose="020F0502020204030204" pitchFamily="34" charset="0"/>
                <a:cs typeface="Arial" panose="020B0604020202020204" pitchFamily="34" charset="0"/>
              </a:rPr>
              <a:t>Attack selectively and exclusively bacteria (at strain level)</a:t>
            </a:r>
          </a:p>
        </p:txBody>
      </p:sp>
      <p:sp>
        <p:nvSpPr>
          <p:cNvPr id="5" name="CasellaDiTesto 4">
            <a:extLst>
              <a:ext uri="{FF2B5EF4-FFF2-40B4-BE49-F238E27FC236}">
                <a16:creationId xmlns:a16="http://schemas.microsoft.com/office/drawing/2014/main" id="{452068FB-EF3F-F896-120E-3015F9CFEC34}"/>
              </a:ext>
            </a:extLst>
          </p:cNvPr>
          <p:cNvSpPr txBox="1"/>
          <p:nvPr/>
        </p:nvSpPr>
        <p:spPr>
          <a:xfrm>
            <a:off x="109045" y="4475592"/>
            <a:ext cx="4153892" cy="369332"/>
          </a:xfrm>
          <a:prstGeom prst="rect">
            <a:avLst/>
          </a:prstGeom>
          <a:noFill/>
        </p:spPr>
        <p:txBody>
          <a:bodyPr wrap="square" rtlCol="0">
            <a:spAutoFit/>
          </a:bodyPr>
          <a:lstStyle/>
          <a:p>
            <a:pPr marL="285750" indent="-285750">
              <a:buFont typeface="Wingdings" panose="05000000000000000000" pitchFamily="2" charset="2"/>
              <a:buChar char="ü"/>
            </a:pPr>
            <a:r>
              <a:rPr lang="it-IT" dirty="0">
                <a:latin typeface="Arial" panose="020B0604020202020204" pitchFamily="34" charset="0"/>
                <a:ea typeface="Tahoma" panose="020B0604030504040204" pitchFamily="34" charset="0"/>
              </a:rPr>
              <a:t>No impact on human </a:t>
            </a:r>
            <a:r>
              <a:rPr lang="it-IT" dirty="0" err="1">
                <a:latin typeface="Arial" panose="020B0604020202020204" pitchFamily="34" charset="0"/>
                <a:ea typeface="Tahoma" panose="020B0604030504040204" pitchFamily="34" charset="0"/>
              </a:rPr>
              <a:t>microbiome</a:t>
            </a:r>
            <a:endParaRPr lang="it-IT" dirty="0">
              <a:latin typeface="Arial" panose="020B0604020202020204" pitchFamily="34" charset="0"/>
            </a:endParaRPr>
          </a:p>
        </p:txBody>
      </p:sp>
      <p:sp>
        <p:nvSpPr>
          <p:cNvPr id="6" name="TextBox 7">
            <a:extLst>
              <a:ext uri="{FF2B5EF4-FFF2-40B4-BE49-F238E27FC236}">
                <a16:creationId xmlns:a16="http://schemas.microsoft.com/office/drawing/2014/main" id="{F87E95EA-59BB-A967-8FAD-D30E0BF29B03}"/>
              </a:ext>
            </a:extLst>
          </p:cNvPr>
          <p:cNvSpPr txBox="1"/>
          <p:nvPr/>
        </p:nvSpPr>
        <p:spPr>
          <a:xfrm>
            <a:off x="149558" y="198043"/>
            <a:ext cx="9163104" cy="493981"/>
          </a:xfrm>
          <a:prstGeom prst="rect">
            <a:avLst/>
          </a:prstGeom>
          <a:noFill/>
        </p:spPr>
        <p:txBody>
          <a:bodyPr wrap="square" rtlCol="0">
            <a:spAutoFit/>
          </a:bodyPr>
          <a:lstStyle/>
          <a:p>
            <a:pPr>
              <a:lnSpc>
                <a:spcPct val="90000"/>
              </a:lnSpc>
              <a:spcBef>
                <a:spcPct val="0"/>
              </a:spcBef>
            </a:pPr>
            <a:r>
              <a:rPr lang="en-US" sz="2800" dirty="0">
                <a:latin typeface="Arial" panose="020B0604020202020204" pitchFamily="34" charset="0"/>
                <a:ea typeface="Tahoma" panose="020B0604030504040204" pitchFamily="34" charset="0"/>
                <a:cs typeface="Arial" panose="020B0604020202020204" pitchFamily="34" charset="0"/>
              </a:rPr>
              <a:t>Bacteriophages: biological aspects</a:t>
            </a:r>
          </a:p>
        </p:txBody>
      </p:sp>
      <p:sp>
        <p:nvSpPr>
          <p:cNvPr id="7" name="CasellaDiTesto 6">
            <a:extLst>
              <a:ext uri="{FF2B5EF4-FFF2-40B4-BE49-F238E27FC236}">
                <a16:creationId xmlns:a16="http://schemas.microsoft.com/office/drawing/2014/main" id="{04A051AB-B8FF-F9A5-31E1-6C876B1E71FB}"/>
              </a:ext>
            </a:extLst>
          </p:cNvPr>
          <p:cNvSpPr txBox="1"/>
          <p:nvPr/>
        </p:nvSpPr>
        <p:spPr>
          <a:xfrm>
            <a:off x="150590" y="2206008"/>
            <a:ext cx="5967124" cy="644279"/>
          </a:xfrm>
          <a:prstGeom prst="rect">
            <a:avLst/>
          </a:prstGeom>
          <a:noFill/>
        </p:spPr>
        <p:txBody>
          <a:bodyPr wrap="square">
            <a:spAutoFit/>
          </a:bodyPr>
          <a:lstStyle/>
          <a:p>
            <a:pPr marL="171450" indent="-171450">
              <a:lnSpc>
                <a:spcPct val="103000"/>
              </a:lnSpc>
              <a:spcAft>
                <a:spcPts val="25"/>
              </a:spcAft>
              <a:buFont typeface="Wingdings" panose="05000000000000000000" pitchFamily="2" charset="2"/>
              <a:buChar char="ü"/>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They are the most abundant biological entities on Earth </a:t>
            </a:r>
          </a:p>
          <a:p>
            <a:pPr>
              <a:lnSpc>
                <a:spcPct val="103000"/>
              </a:lnSpc>
              <a:spcAft>
                <a:spcPts val="25"/>
              </a:spcAft>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(number of phage visions is estimated to 10</a:t>
            </a:r>
            <a:r>
              <a:rPr lang="en-US" baseline="30000" dirty="0">
                <a:solidFill>
                  <a:schemeClr val="tx1"/>
                </a:solidFill>
                <a:latin typeface="Arial" panose="020B0604020202020204" pitchFamily="34" charset="0"/>
                <a:ea typeface="Calibri" panose="020F0502020204030204" pitchFamily="34" charset="0"/>
                <a:cs typeface="Arial" panose="020B0604020202020204" pitchFamily="34" charset="0"/>
              </a:rPr>
              <a:t>31</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8" name="CasellaDiTesto 7">
            <a:extLst>
              <a:ext uri="{FF2B5EF4-FFF2-40B4-BE49-F238E27FC236}">
                <a16:creationId xmlns:a16="http://schemas.microsoft.com/office/drawing/2014/main" id="{E1F72F42-CD8E-66E1-C114-D99E843B9101}"/>
              </a:ext>
            </a:extLst>
          </p:cNvPr>
          <p:cNvSpPr txBox="1"/>
          <p:nvPr/>
        </p:nvSpPr>
        <p:spPr>
          <a:xfrm>
            <a:off x="111261" y="973697"/>
            <a:ext cx="6094562" cy="358944"/>
          </a:xfrm>
          <a:prstGeom prst="rect">
            <a:avLst/>
          </a:prstGeom>
          <a:noFill/>
        </p:spPr>
        <p:txBody>
          <a:bodyPr wrap="square">
            <a:spAutoFit/>
          </a:bodyPr>
          <a:lstStyle/>
          <a:p>
            <a:pPr marL="171450" indent="-171450">
              <a:lnSpc>
                <a:spcPct val="103000"/>
              </a:lnSpc>
              <a:spcAft>
                <a:spcPts val="25"/>
              </a:spcAft>
              <a:buFont typeface="Wingdings" panose="05000000000000000000" pitchFamily="2" charset="2"/>
              <a:buChar char="ü"/>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Bacteriophages (phages) are natural viruses of bacteria</a:t>
            </a:r>
          </a:p>
        </p:txBody>
      </p:sp>
      <p:sp>
        <p:nvSpPr>
          <p:cNvPr id="9" name="CasellaDiTesto 8">
            <a:extLst>
              <a:ext uri="{FF2B5EF4-FFF2-40B4-BE49-F238E27FC236}">
                <a16:creationId xmlns:a16="http://schemas.microsoft.com/office/drawing/2014/main" id="{B27E2B31-1FC0-B6D9-02AE-5970375622FF}"/>
              </a:ext>
            </a:extLst>
          </p:cNvPr>
          <p:cNvSpPr txBox="1"/>
          <p:nvPr/>
        </p:nvSpPr>
        <p:spPr>
          <a:xfrm>
            <a:off x="136030" y="3198133"/>
            <a:ext cx="6094562" cy="929613"/>
          </a:xfrm>
          <a:prstGeom prst="rect">
            <a:avLst/>
          </a:prstGeom>
          <a:noFill/>
        </p:spPr>
        <p:txBody>
          <a:bodyPr wrap="square">
            <a:spAutoFit/>
          </a:bodyPr>
          <a:lstStyle/>
          <a:p>
            <a:pPr marL="171450" indent="-171450">
              <a:lnSpc>
                <a:spcPct val="103000"/>
              </a:lnSpc>
              <a:spcAft>
                <a:spcPts val="25"/>
              </a:spcAft>
              <a:buFont typeface="Wingdings" panose="05000000000000000000" pitchFamily="2" charset="2"/>
              <a:buChar char="ü"/>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Phages can be defined as </a:t>
            </a:r>
            <a:r>
              <a:rPr lang="en-US" b="1" dirty="0">
                <a:solidFill>
                  <a:schemeClr val="tx1"/>
                </a:solidFill>
                <a:latin typeface="Arial" panose="020B0604020202020204" pitchFamily="34" charset="0"/>
                <a:ea typeface="Calibri" panose="020F0502020204030204" pitchFamily="34" charset="0"/>
                <a:cs typeface="Arial" panose="020B0604020202020204" pitchFamily="34" charset="0"/>
              </a:rPr>
              <a:t>virulent</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or </a:t>
            </a:r>
            <a:r>
              <a:rPr lang="en-US" b="1" dirty="0">
                <a:solidFill>
                  <a:schemeClr val="tx1"/>
                </a:solidFill>
                <a:latin typeface="Arial" panose="020B0604020202020204" pitchFamily="34" charset="0"/>
                <a:ea typeface="Calibri" panose="020F0502020204030204" pitchFamily="34" charset="0"/>
                <a:cs typeface="Arial" panose="020B0604020202020204" pitchFamily="34" charset="0"/>
              </a:rPr>
              <a:t>temperate</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depending on their development cycles: </a:t>
            </a:r>
            <a:r>
              <a:rPr lang="en-US" b="1" dirty="0">
                <a:solidFill>
                  <a:schemeClr val="tx1"/>
                </a:solidFill>
                <a:latin typeface="Arial" panose="020B0604020202020204" pitchFamily="34" charset="0"/>
                <a:ea typeface="Calibri" panose="020F0502020204030204" pitchFamily="34" charset="0"/>
                <a:cs typeface="Arial" panose="020B0604020202020204" pitchFamily="34" charset="0"/>
              </a:rPr>
              <a:t>lytic</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or </a:t>
            </a:r>
            <a:r>
              <a:rPr lang="en-US" b="1" dirty="0">
                <a:solidFill>
                  <a:schemeClr val="tx1"/>
                </a:solidFill>
                <a:latin typeface="Arial" panose="020B0604020202020204" pitchFamily="34" charset="0"/>
                <a:ea typeface="Calibri" panose="020F0502020204030204" pitchFamily="34" charset="0"/>
                <a:cs typeface="Arial" panose="020B0604020202020204" pitchFamily="34" charset="0"/>
              </a:rPr>
              <a:t>lysogenic</a:t>
            </a:r>
          </a:p>
        </p:txBody>
      </p:sp>
      <p:pic>
        <p:nvPicPr>
          <p:cNvPr id="11" name="Lytic Cicle">
            <a:hlinkClick r:id="" action="ppaction://media"/>
            <a:extLst>
              <a:ext uri="{FF2B5EF4-FFF2-40B4-BE49-F238E27FC236}">
                <a16:creationId xmlns:a16="http://schemas.microsoft.com/office/drawing/2014/main" id="{A8A401C3-6C46-A693-1CA8-3866BA0E5E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28299" y="692024"/>
            <a:ext cx="5254656" cy="2955744"/>
          </a:xfrm>
          <a:prstGeom prst="rect">
            <a:avLst/>
          </a:prstGeom>
        </p:spPr>
      </p:pic>
      <p:pic>
        <p:nvPicPr>
          <p:cNvPr id="12" name="Immagine 11">
            <a:extLst>
              <a:ext uri="{FF2B5EF4-FFF2-40B4-BE49-F238E27FC236}">
                <a16:creationId xmlns:a16="http://schemas.microsoft.com/office/drawing/2014/main" id="{007CC67F-98C3-76A8-B8C1-819AEAB3D65A}"/>
              </a:ext>
            </a:extLst>
          </p:cNvPr>
          <p:cNvPicPr>
            <a:picLocks noChangeAspect="1"/>
          </p:cNvPicPr>
          <p:nvPr/>
        </p:nvPicPr>
        <p:blipFill>
          <a:blip r:embed="rId5"/>
          <a:stretch>
            <a:fillRect/>
          </a:stretch>
        </p:blipFill>
        <p:spPr>
          <a:xfrm>
            <a:off x="11021961" y="5735453"/>
            <a:ext cx="1024224" cy="1024224"/>
          </a:xfrm>
          <a:prstGeom prst="rect">
            <a:avLst/>
          </a:prstGeom>
        </p:spPr>
      </p:pic>
      <p:pic>
        <p:nvPicPr>
          <p:cNvPr id="4" name="Picture 11">
            <a:extLst>
              <a:ext uri="{FF2B5EF4-FFF2-40B4-BE49-F238E27FC236}">
                <a16:creationId xmlns:a16="http://schemas.microsoft.com/office/drawing/2014/main" id="{F9A045F6-D6B3-618D-482F-D12BEE27EF36}"/>
              </a:ext>
            </a:extLst>
          </p:cNvPr>
          <p:cNvPicPr>
            <a:picLocks noChangeAspect="1"/>
          </p:cNvPicPr>
          <p:nvPr/>
        </p:nvPicPr>
        <p:blipFill>
          <a:blip r:embed="rId6"/>
          <a:stretch>
            <a:fillRect/>
          </a:stretch>
        </p:blipFill>
        <p:spPr>
          <a:xfrm>
            <a:off x="6205823" y="3906379"/>
            <a:ext cx="4605098" cy="2914488"/>
          </a:xfrm>
          <a:prstGeom prst="rect">
            <a:avLst/>
          </a:prstGeom>
        </p:spPr>
      </p:pic>
    </p:spTree>
    <p:extLst>
      <p:ext uri="{BB962C8B-B14F-4D97-AF65-F5344CB8AC3E}">
        <p14:creationId xmlns:p14="http://schemas.microsoft.com/office/powerpoint/2010/main" val="3479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5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welcome sign"/>
          <p:cNvSpPr>
            <a:spLocks noChangeAspect="1" noChangeArrowheads="1"/>
          </p:cNvSpPr>
          <p:nvPr/>
        </p:nvSpPr>
        <p:spPr bwMode="auto">
          <a:xfrm>
            <a:off x="1582341" y="-72232"/>
            <a:ext cx="1143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405" tIns="19202" rIns="38405" bIns="19202" numCol="1" anchor="t" anchorCtr="0" compatLnSpc="1">
            <a:prstTxWarp prst="textNoShape">
              <a:avLst/>
            </a:prstTxWarp>
          </a:bodyPr>
          <a:lstStyle/>
          <a:p>
            <a:endParaRPr lang="it-IT"/>
          </a:p>
        </p:txBody>
      </p:sp>
      <p:sp>
        <p:nvSpPr>
          <p:cNvPr id="5" name="Text Box 4">
            <a:extLst>
              <a:ext uri="{FF2B5EF4-FFF2-40B4-BE49-F238E27FC236}">
                <a16:creationId xmlns:a16="http://schemas.microsoft.com/office/drawing/2014/main" id="{0D4C1978-DAC3-552B-A09E-66169897718A}"/>
              </a:ext>
            </a:extLst>
          </p:cNvPr>
          <p:cNvSpPr txBox="1">
            <a:spLocks noChangeArrowheads="1"/>
          </p:cNvSpPr>
          <p:nvPr/>
        </p:nvSpPr>
        <p:spPr bwMode="auto">
          <a:xfrm>
            <a:off x="1" y="6460708"/>
            <a:ext cx="48079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500" dirty="0">
                <a:latin typeface="Arial" panose="020B0604020202020204" pitchFamily="34" charset="0"/>
                <a:cs typeface="Arial" panose="020B0604020202020204" pitchFamily="34" charset="0"/>
              </a:rPr>
              <a:t>Current Biology </a:t>
            </a:r>
            <a:r>
              <a:rPr lang="en-US" sz="1500" i="1" dirty="0">
                <a:latin typeface="Arial" panose="020B0604020202020204" pitchFamily="34" charset="0"/>
                <a:cs typeface="Arial" panose="020B0604020202020204" pitchFamily="34" charset="0"/>
              </a:rPr>
              <a:t>30</a:t>
            </a:r>
            <a:r>
              <a:rPr lang="en-US" sz="1500" dirty="0">
                <a:latin typeface="Arial" panose="020B0604020202020204" pitchFamily="34" charset="0"/>
                <a:cs typeface="Arial" panose="020B0604020202020204" pitchFamily="34" charset="0"/>
              </a:rPr>
              <a:t>, R1096–R1169, October 5, 2020</a:t>
            </a:r>
            <a:endParaRPr lang="it-IT" sz="1500" dirty="0">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2AFE9BF9-5EB3-E1BB-25A0-26638EFCCFD3}"/>
              </a:ext>
            </a:extLst>
          </p:cNvPr>
          <p:cNvSpPr txBox="1"/>
          <p:nvPr/>
        </p:nvSpPr>
        <p:spPr>
          <a:xfrm>
            <a:off x="149557" y="198043"/>
            <a:ext cx="9391199" cy="493981"/>
          </a:xfrm>
          <a:prstGeom prst="rect">
            <a:avLst/>
          </a:prstGeom>
          <a:noFill/>
        </p:spPr>
        <p:txBody>
          <a:bodyPr wrap="square" rtlCol="0">
            <a:spAutoFit/>
          </a:bodyPr>
          <a:lstStyle/>
          <a:p>
            <a:pPr>
              <a:lnSpc>
                <a:spcPct val="90000"/>
              </a:lnSpc>
              <a:spcBef>
                <a:spcPct val="0"/>
              </a:spcBef>
            </a:pPr>
            <a:r>
              <a:rPr lang="en-US" sz="2900" dirty="0">
                <a:latin typeface="Arial" panose="020B0604020202020204" pitchFamily="34" charset="0"/>
                <a:ea typeface="Tahoma" panose="020B0604030504040204" pitchFamily="34" charset="0"/>
                <a:cs typeface="Arial" panose="020B0604020202020204" pitchFamily="34" charset="0"/>
              </a:rPr>
              <a:t>Bacteriophages as antimicrobial agents: characteristics</a:t>
            </a:r>
          </a:p>
        </p:txBody>
      </p:sp>
      <p:sp>
        <p:nvSpPr>
          <p:cNvPr id="13" name="Segnaposto contenuto 6">
            <a:extLst>
              <a:ext uri="{FF2B5EF4-FFF2-40B4-BE49-F238E27FC236}">
                <a16:creationId xmlns:a16="http://schemas.microsoft.com/office/drawing/2014/main" id="{E5BE63E2-B7C9-F1A9-F49E-7FABBB2052F2}"/>
              </a:ext>
            </a:extLst>
          </p:cNvPr>
          <p:cNvSpPr txBox="1">
            <a:spLocks/>
          </p:cNvSpPr>
          <p:nvPr/>
        </p:nvSpPr>
        <p:spPr>
          <a:xfrm>
            <a:off x="149127" y="1439498"/>
            <a:ext cx="5008090" cy="45263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10000"/>
                  </a:schemeClr>
                </a:solidFill>
                <a:latin typeface="Arial Standard" charset="0"/>
                <a:ea typeface="+mn-ea"/>
                <a:cs typeface="+mn-cs"/>
              </a:defRPr>
            </a:lvl1pPr>
            <a:lvl2pPr marL="685800" indent="-228600" algn="l" defTabSz="914400" rtl="0" eaLnBrk="1" latinLnBrk="0" hangingPunct="1">
              <a:lnSpc>
                <a:spcPct val="90000"/>
              </a:lnSpc>
              <a:spcBef>
                <a:spcPts val="500"/>
              </a:spcBef>
              <a:buFont typeface="Arial"/>
              <a:buChar char="•"/>
              <a:defRPr sz="2000" b="0" i="0" kern="1200">
                <a:solidFill>
                  <a:schemeClr val="bg2">
                    <a:lumMod val="10000"/>
                  </a:schemeClr>
                </a:solidFill>
                <a:latin typeface="Arial Standard" charset="0"/>
                <a:ea typeface="+mn-ea"/>
                <a:cs typeface="+mn-cs"/>
              </a:defRPr>
            </a:lvl2pPr>
            <a:lvl3pPr marL="1143000" indent="-228600" algn="l" defTabSz="914400" rtl="0" eaLnBrk="1" latinLnBrk="0" hangingPunct="1">
              <a:lnSpc>
                <a:spcPct val="90000"/>
              </a:lnSpc>
              <a:spcBef>
                <a:spcPts val="500"/>
              </a:spcBef>
              <a:buFont typeface="Arial"/>
              <a:buChar char="•"/>
              <a:defRPr sz="1800" b="0" i="0" kern="1200">
                <a:solidFill>
                  <a:schemeClr val="bg2">
                    <a:lumMod val="10000"/>
                  </a:schemeClr>
                </a:solidFill>
                <a:latin typeface="Arial Standard"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schemeClr>
                </a:solidFill>
                <a:latin typeface="Arial Standard" charset="0"/>
                <a:ea typeface="+mn-ea"/>
                <a:cs typeface="+mn-cs"/>
              </a:defRPr>
            </a:lvl4pPr>
            <a:lvl5pPr marL="2057400" indent="-228600" algn="l" defTabSz="914400" rtl="0" eaLnBrk="1" latinLnBrk="0" hangingPunct="1">
              <a:lnSpc>
                <a:spcPct val="90000"/>
              </a:lnSpc>
              <a:spcBef>
                <a:spcPts val="500"/>
              </a:spcBef>
              <a:buFont typeface="Arial"/>
              <a:buChar char="•"/>
              <a:defRPr sz="1600" b="0" i="0" kern="1200">
                <a:solidFill>
                  <a:schemeClr val="bg2">
                    <a:lumMod val="10000"/>
                  </a:schemeClr>
                </a:solidFill>
                <a:latin typeface="Arial Stand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ü"/>
            </a:pPr>
            <a:r>
              <a:rPr lang="it-IT" sz="1800" dirty="0">
                <a:solidFill>
                  <a:schemeClr val="tx2"/>
                </a:solidFill>
                <a:latin typeface="Arial" panose="020B0604020202020204" pitchFamily="34" charset="0"/>
                <a:cs typeface="Arial" panose="020B0604020202020204" pitchFamily="34" charset="0"/>
              </a:rPr>
              <a:t>Fast </a:t>
            </a:r>
            <a:r>
              <a:rPr lang="it-IT" sz="1800" dirty="0" err="1">
                <a:solidFill>
                  <a:schemeClr val="tx2"/>
                </a:solidFill>
                <a:latin typeface="Arial" panose="020B0604020202020204" pitchFamily="34" charset="0"/>
                <a:cs typeface="Arial" panose="020B0604020202020204" pitchFamily="34" charset="0"/>
              </a:rPr>
              <a:t>lytic</a:t>
            </a:r>
            <a:r>
              <a:rPr lang="it-IT" sz="1800" dirty="0">
                <a:solidFill>
                  <a:schemeClr val="tx2"/>
                </a:solidFill>
                <a:latin typeface="Arial" panose="020B0604020202020204" pitchFamily="34" charset="0"/>
                <a:cs typeface="Arial" panose="020B0604020202020204" pitchFamily="34" charset="0"/>
              </a:rPr>
              <a:t> activity (</a:t>
            </a:r>
            <a:r>
              <a:rPr lang="it-IT" sz="1800" dirty="0" err="1">
                <a:solidFill>
                  <a:schemeClr val="tx2"/>
                </a:solidFill>
                <a:latin typeface="Arial" panose="020B0604020202020204" pitchFamily="34" charset="0"/>
                <a:cs typeface="Arial" panose="020B0604020202020204" pitchFamily="34" charset="0"/>
              </a:rPr>
              <a:t>including</a:t>
            </a:r>
            <a:r>
              <a:rPr lang="it-IT" sz="1800" dirty="0">
                <a:solidFill>
                  <a:schemeClr val="tx2"/>
                </a:solidFill>
                <a:latin typeface="Arial" panose="020B0604020202020204" pitchFamily="34" charset="0"/>
                <a:cs typeface="Arial" panose="020B0604020202020204" pitchFamily="34" charset="0"/>
              </a:rPr>
              <a:t> AMR strains)</a:t>
            </a:r>
          </a:p>
          <a:p>
            <a:pPr>
              <a:buFont typeface="Wingdings" panose="05000000000000000000" pitchFamily="2" charset="2"/>
              <a:buChar char="ü"/>
            </a:pPr>
            <a:endParaRPr lang="it-IT" sz="1800" dirty="0">
              <a:solidFill>
                <a:schemeClr val="tx2"/>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it-IT" sz="1800" dirty="0" err="1">
                <a:solidFill>
                  <a:schemeClr val="tx2"/>
                </a:solidFill>
                <a:latin typeface="Arial" panose="020B0604020202020204" pitchFamily="34" charset="0"/>
                <a:cs typeface="Arial" panose="020B0604020202020204" pitchFamily="34" charset="0"/>
              </a:rPr>
              <a:t>Restoring</a:t>
            </a:r>
            <a:r>
              <a:rPr lang="it-IT" sz="1800" dirty="0">
                <a:solidFill>
                  <a:schemeClr val="tx2"/>
                </a:solidFill>
                <a:latin typeface="Arial" panose="020B0604020202020204" pitchFamily="34" charset="0"/>
                <a:cs typeface="Arial" panose="020B0604020202020204" pitchFamily="34" charset="0"/>
              </a:rPr>
              <a:t> </a:t>
            </a:r>
            <a:r>
              <a:rPr lang="it-IT" sz="1800" dirty="0" err="1">
                <a:solidFill>
                  <a:schemeClr val="tx2"/>
                </a:solidFill>
                <a:latin typeface="Arial" panose="020B0604020202020204" pitchFamily="34" charset="0"/>
                <a:cs typeface="Arial" panose="020B0604020202020204" pitchFamily="34" charset="0"/>
              </a:rPr>
              <a:t>antibiotic</a:t>
            </a:r>
            <a:r>
              <a:rPr lang="it-IT" sz="1800" dirty="0">
                <a:solidFill>
                  <a:schemeClr val="tx2"/>
                </a:solidFill>
                <a:latin typeface="Arial" panose="020B0604020202020204" pitchFamily="34" charset="0"/>
                <a:cs typeface="Arial" panose="020B0604020202020204" pitchFamily="34" charset="0"/>
              </a:rPr>
              <a:t> </a:t>
            </a:r>
            <a:r>
              <a:rPr lang="it-IT" sz="1800" dirty="0" err="1">
                <a:solidFill>
                  <a:schemeClr val="tx2"/>
                </a:solidFill>
                <a:latin typeface="Arial" panose="020B0604020202020204" pitchFamily="34" charset="0"/>
                <a:cs typeface="Arial" panose="020B0604020202020204" pitchFamily="34" charset="0"/>
              </a:rPr>
              <a:t>sensitivity</a:t>
            </a:r>
            <a:endParaRPr lang="it-IT" sz="1800" dirty="0">
              <a:solidFill>
                <a:schemeClr val="tx2"/>
              </a:solidFill>
              <a:latin typeface="Arial" panose="020B0604020202020204" pitchFamily="34" charset="0"/>
              <a:cs typeface="Arial" panose="020B0604020202020204" pitchFamily="34" charset="0"/>
            </a:endParaRPr>
          </a:p>
          <a:p>
            <a:pPr>
              <a:buFont typeface="Wingdings" panose="05000000000000000000" pitchFamily="2" charset="2"/>
              <a:buChar char="ü"/>
            </a:pPr>
            <a:endParaRPr lang="it-IT" sz="1800" dirty="0">
              <a:solidFill>
                <a:schemeClr val="tx2"/>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it-IT" sz="1800" dirty="0" err="1">
                <a:solidFill>
                  <a:schemeClr val="tx2"/>
                </a:solidFill>
                <a:latin typeface="Arial" panose="020B0604020202020204" pitchFamily="34" charset="0"/>
                <a:cs typeface="Arial" panose="020B0604020202020204" pitchFamily="34" charset="0"/>
              </a:rPr>
              <a:t>Synergism</a:t>
            </a:r>
            <a:r>
              <a:rPr lang="it-IT" sz="1800" dirty="0">
                <a:solidFill>
                  <a:schemeClr val="tx2"/>
                </a:solidFill>
                <a:latin typeface="Arial" panose="020B0604020202020204" pitchFamily="34" charset="0"/>
                <a:cs typeface="Arial" panose="020B0604020202020204" pitchFamily="34" charset="0"/>
              </a:rPr>
              <a:t> with </a:t>
            </a:r>
            <a:r>
              <a:rPr lang="it-IT" sz="1800" dirty="0" err="1">
                <a:solidFill>
                  <a:schemeClr val="tx2"/>
                </a:solidFill>
                <a:latin typeface="Arial" panose="020B0604020202020204" pitchFamily="34" charset="0"/>
                <a:cs typeface="Arial" panose="020B0604020202020204" pitchFamily="34" charset="0"/>
              </a:rPr>
              <a:t>antibiotics</a:t>
            </a:r>
            <a:endParaRPr lang="it-IT" sz="1800" dirty="0">
              <a:solidFill>
                <a:schemeClr val="tx2"/>
              </a:solidFill>
              <a:latin typeface="Arial" panose="020B0604020202020204" pitchFamily="34" charset="0"/>
              <a:cs typeface="Arial" panose="020B0604020202020204" pitchFamily="34" charset="0"/>
            </a:endParaRPr>
          </a:p>
          <a:p>
            <a:pPr marL="0" indent="0">
              <a:buNone/>
            </a:pPr>
            <a:endParaRPr lang="it-IT" sz="1800" dirty="0">
              <a:solidFill>
                <a:schemeClr val="tx2"/>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it-IT" sz="1800" dirty="0">
                <a:solidFill>
                  <a:schemeClr val="tx2"/>
                </a:solidFill>
                <a:latin typeface="Arial" panose="020B0604020202020204" pitchFamily="34" charset="0"/>
                <a:cs typeface="Arial" panose="020B0604020202020204" pitchFamily="34" charset="0"/>
              </a:rPr>
              <a:t>Active </a:t>
            </a:r>
            <a:r>
              <a:rPr lang="it-IT" sz="1800" dirty="0" err="1">
                <a:solidFill>
                  <a:schemeClr val="tx2"/>
                </a:solidFill>
                <a:latin typeface="Arial" panose="020B0604020202020204" pitchFamily="34" charset="0"/>
                <a:cs typeface="Arial" panose="020B0604020202020204" pitchFamily="34" charset="0"/>
              </a:rPr>
              <a:t>against</a:t>
            </a:r>
            <a:r>
              <a:rPr lang="it-IT" sz="1800" dirty="0">
                <a:solidFill>
                  <a:schemeClr val="tx2"/>
                </a:solidFill>
                <a:latin typeface="Arial" panose="020B0604020202020204" pitchFamily="34" charset="0"/>
                <a:cs typeface="Arial" panose="020B0604020202020204" pitchFamily="34" charset="0"/>
              </a:rPr>
              <a:t> biofilm-embedded </a:t>
            </a:r>
            <a:r>
              <a:rPr lang="it-IT" sz="1800" dirty="0" err="1">
                <a:solidFill>
                  <a:schemeClr val="tx2"/>
                </a:solidFill>
                <a:latin typeface="Arial" panose="020B0604020202020204" pitchFamily="34" charset="0"/>
                <a:cs typeface="Arial" panose="020B0604020202020204" pitchFamily="34" charset="0"/>
              </a:rPr>
              <a:t>bacteria</a:t>
            </a:r>
            <a:endParaRPr lang="it-IT" sz="1800" dirty="0">
              <a:solidFill>
                <a:schemeClr val="tx2"/>
              </a:solidFill>
              <a:latin typeface="Arial" panose="020B0604020202020204" pitchFamily="34" charset="0"/>
              <a:cs typeface="Arial" panose="020B0604020202020204" pitchFamily="34" charset="0"/>
            </a:endParaRPr>
          </a:p>
          <a:p>
            <a:pPr>
              <a:buFont typeface="Wingdings" panose="05000000000000000000" pitchFamily="2" charset="2"/>
              <a:buChar char="ü"/>
            </a:pPr>
            <a:endParaRPr lang="it-IT" sz="18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ü"/>
            </a:pPr>
            <a:r>
              <a:rPr lang="it-IT" sz="1800" dirty="0">
                <a:solidFill>
                  <a:srgbClr val="C00000"/>
                </a:solidFill>
                <a:latin typeface="Arial" panose="020B0604020202020204" pitchFamily="34" charset="0"/>
                <a:cs typeface="Arial" panose="020B0604020202020204" pitchFamily="34" charset="0"/>
              </a:rPr>
              <a:t>No </a:t>
            </a:r>
            <a:r>
              <a:rPr lang="it-IT" sz="1800" dirty="0" err="1">
                <a:solidFill>
                  <a:srgbClr val="C00000"/>
                </a:solidFill>
                <a:latin typeface="Arial" panose="020B0604020202020204" pitchFamily="34" charset="0"/>
                <a:cs typeface="Arial" panose="020B0604020202020204" pitchFamily="34" charset="0"/>
              </a:rPr>
              <a:t>lysogenic</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phages</a:t>
            </a:r>
            <a:r>
              <a:rPr lang="it-IT" sz="1800" dirty="0">
                <a:solidFill>
                  <a:srgbClr val="C00000"/>
                </a:solidFill>
                <a:latin typeface="Arial" panose="020B0604020202020204" pitchFamily="34" charset="0"/>
                <a:cs typeface="Arial" panose="020B0604020202020204" pitchFamily="34" charset="0"/>
              </a:rPr>
              <a:t> or </a:t>
            </a:r>
            <a:r>
              <a:rPr lang="it-IT" sz="1800" dirty="0" err="1">
                <a:solidFill>
                  <a:srgbClr val="C00000"/>
                </a:solidFill>
                <a:latin typeface="Arial" panose="020B0604020202020204" pitchFamily="34" charset="0"/>
                <a:cs typeface="Arial" panose="020B0604020202020204" pitchFamily="34" charset="0"/>
              </a:rPr>
              <a:t>phages</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carrying</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toxins</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virulence</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factors</a:t>
            </a:r>
            <a:r>
              <a:rPr lang="it-IT" sz="1800" dirty="0">
                <a:solidFill>
                  <a:srgbClr val="C00000"/>
                </a:solidFill>
                <a:latin typeface="Arial" panose="020B0604020202020204" pitchFamily="34" charset="0"/>
                <a:cs typeface="Arial" panose="020B0604020202020204" pitchFamily="34" charset="0"/>
              </a:rPr>
              <a:t> and </a:t>
            </a:r>
            <a:r>
              <a:rPr lang="it-IT" sz="1800" dirty="0" err="1">
                <a:solidFill>
                  <a:srgbClr val="C00000"/>
                </a:solidFill>
                <a:latin typeface="Arial" panose="020B0604020202020204" pitchFamily="34" charset="0"/>
                <a:cs typeface="Arial" panose="020B0604020202020204" pitchFamily="34" charset="0"/>
              </a:rPr>
              <a:t>antibiotic</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resistance</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genes</a:t>
            </a:r>
            <a:r>
              <a:rPr lang="it-IT" sz="1800" dirty="0">
                <a:solidFill>
                  <a:srgbClr val="C00000"/>
                </a:solidFill>
                <a:latin typeface="Arial" panose="020B0604020202020204" pitchFamily="34" charset="0"/>
                <a:cs typeface="Arial" panose="020B0604020202020204" pitchFamily="34" charset="0"/>
              </a:rPr>
              <a:t> </a:t>
            </a:r>
            <a:r>
              <a:rPr lang="it-IT" sz="1800" dirty="0" err="1">
                <a:solidFill>
                  <a:srgbClr val="C00000"/>
                </a:solidFill>
                <a:latin typeface="Arial" panose="020B0604020202020204" pitchFamily="34" charset="0"/>
                <a:cs typeface="Arial" panose="020B0604020202020204" pitchFamily="34" charset="0"/>
              </a:rPr>
              <a:t>should</a:t>
            </a:r>
            <a:r>
              <a:rPr lang="it-IT" sz="1800" dirty="0">
                <a:solidFill>
                  <a:srgbClr val="C00000"/>
                </a:solidFill>
                <a:latin typeface="Arial" panose="020B0604020202020204" pitchFamily="34" charset="0"/>
                <a:cs typeface="Arial" panose="020B0604020202020204" pitchFamily="34" charset="0"/>
              </a:rPr>
              <a:t> be </a:t>
            </a:r>
            <a:r>
              <a:rPr lang="it-IT" sz="1800" dirty="0" err="1">
                <a:solidFill>
                  <a:srgbClr val="C00000"/>
                </a:solidFill>
                <a:latin typeface="Arial" panose="020B0604020202020204" pitchFamily="34" charset="0"/>
                <a:cs typeface="Arial" panose="020B0604020202020204" pitchFamily="34" charset="0"/>
              </a:rPr>
              <a:t>used</a:t>
            </a:r>
            <a:r>
              <a:rPr lang="it-IT" sz="1800" dirty="0">
                <a:solidFill>
                  <a:srgbClr val="C00000"/>
                </a:solidFill>
                <a:latin typeface="Arial" panose="020B0604020202020204" pitchFamily="34" charset="0"/>
                <a:cs typeface="Arial" panose="020B0604020202020204" pitchFamily="34" charset="0"/>
              </a:rPr>
              <a:t> for therapy</a:t>
            </a:r>
          </a:p>
          <a:p>
            <a:pPr marL="0" indent="0">
              <a:buNone/>
            </a:pPr>
            <a:endParaRPr lang="it-IT" sz="1800" dirty="0">
              <a:latin typeface="Arial" panose="020B0604020202020204" pitchFamily="34" charset="0"/>
              <a:cs typeface="Arial" panose="020B0604020202020204" pitchFamily="34" charset="0"/>
            </a:endParaRPr>
          </a:p>
        </p:txBody>
      </p:sp>
      <p:pic>
        <p:nvPicPr>
          <p:cNvPr id="15" name="Immagine 14">
            <a:extLst>
              <a:ext uri="{FF2B5EF4-FFF2-40B4-BE49-F238E27FC236}">
                <a16:creationId xmlns:a16="http://schemas.microsoft.com/office/drawing/2014/main" id="{05C72DF4-E12D-D935-89FF-A61094D21C72}"/>
              </a:ext>
            </a:extLst>
          </p:cNvPr>
          <p:cNvPicPr>
            <a:picLocks noChangeAspect="1"/>
          </p:cNvPicPr>
          <p:nvPr/>
        </p:nvPicPr>
        <p:blipFill>
          <a:blip r:embed="rId4"/>
          <a:stretch>
            <a:fillRect/>
          </a:stretch>
        </p:blipFill>
        <p:spPr>
          <a:xfrm>
            <a:off x="5157217" y="1413132"/>
            <a:ext cx="6731242" cy="3712382"/>
          </a:xfrm>
          <a:prstGeom prst="rect">
            <a:avLst/>
          </a:prstGeom>
        </p:spPr>
      </p:pic>
      <p:sp>
        <p:nvSpPr>
          <p:cNvPr id="16" name="Parentesi graffa aperta 15">
            <a:extLst>
              <a:ext uri="{FF2B5EF4-FFF2-40B4-BE49-F238E27FC236}">
                <a16:creationId xmlns:a16="http://schemas.microsoft.com/office/drawing/2014/main" id="{75DAEB03-3A23-024B-D73A-4AF091AC86C6}"/>
              </a:ext>
            </a:extLst>
          </p:cNvPr>
          <p:cNvSpPr/>
          <p:nvPr/>
        </p:nvSpPr>
        <p:spPr>
          <a:xfrm rot="16200000">
            <a:off x="7056392" y="3481498"/>
            <a:ext cx="1094722" cy="3874006"/>
          </a:xfrm>
          <a:prstGeom prst="leftBrace">
            <a:avLst>
              <a:gd name="adj1" fmla="val 8333"/>
              <a:gd name="adj2" fmla="val 5070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Parentesi graffa aperta 16">
            <a:extLst>
              <a:ext uri="{FF2B5EF4-FFF2-40B4-BE49-F238E27FC236}">
                <a16:creationId xmlns:a16="http://schemas.microsoft.com/office/drawing/2014/main" id="{A8ABC7B2-D1CB-30BA-9D4D-D02EC4E16026}"/>
              </a:ext>
            </a:extLst>
          </p:cNvPr>
          <p:cNvSpPr/>
          <p:nvPr/>
        </p:nvSpPr>
        <p:spPr>
          <a:xfrm rot="16200000">
            <a:off x="9616366" y="4913885"/>
            <a:ext cx="1124860" cy="1039367"/>
          </a:xfrm>
          <a:prstGeom prst="leftBrace">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it-IT"/>
          </a:p>
        </p:txBody>
      </p:sp>
      <p:sp>
        <p:nvSpPr>
          <p:cNvPr id="18" name="CasellaDiTesto 17">
            <a:extLst>
              <a:ext uri="{FF2B5EF4-FFF2-40B4-BE49-F238E27FC236}">
                <a16:creationId xmlns:a16="http://schemas.microsoft.com/office/drawing/2014/main" id="{BC0BD52D-03DA-08A3-417C-B0BF3B057164}"/>
              </a:ext>
            </a:extLst>
          </p:cNvPr>
          <p:cNvSpPr txBox="1"/>
          <p:nvPr/>
        </p:nvSpPr>
        <p:spPr>
          <a:xfrm>
            <a:off x="7098031" y="5980724"/>
            <a:ext cx="1242059" cy="338554"/>
          </a:xfrm>
          <a:prstGeom prst="rect">
            <a:avLst/>
          </a:prstGeom>
          <a:noFill/>
        </p:spPr>
        <p:txBody>
          <a:bodyPr wrap="square" rtlCol="0">
            <a:spAutoFit/>
          </a:bodyPr>
          <a:lstStyle/>
          <a:p>
            <a:pPr algn="ctr"/>
            <a:r>
              <a:rPr lang="it-IT" sz="1600" dirty="0">
                <a:solidFill>
                  <a:schemeClr val="tx1"/>
                </a:solidFill>
              </a:rPr>
              <a:t>TRADE OFF</a:t>
            </a:r>
          </a:p>
        </p:txBody>
      </p:sp>
      <p:sp>
        <p:nvSpPr>
          <p:cNvPr id="19" name="CasellaDiTesto 18">
            <a:extLst>
              <a:ext uri="{FF2B5EF4-FFF2-40B4-BE49-F238E27FC236}">
                <a16:creationId xmlns:a16="http://schemas.microsoft.com/office/drawing/2014/main" id="{40778109-D781-8A82-AE74-A9597D3E0C31}"/>
              </a:ext>
            </a:extLst>
          </p:cNvPr>
          <p:cNvSpPr txBox="1"/>
          <p:nvPr/>
        </p:nvSpPr>
        <p:spPr>
          <a:xfrm>
            <a:off x="9597144" y="5995999"/>
            <a:ext cx="1242059" cy="338554"/>
          </a:xfrm>
          <a:prstGeom prst="rect">
            <a:avLst/>
          </a:prstGeom>
          <a:noFill/>
        </p:spPr>
        <p:txBody>
          <a:bodyPr wrap="square" rtlCol="0">
            <a:spAutoFit/>
          </a:bodyPr>
          <a:lstStyle/>
          <a:p>
            <a:pPr algn="ctr"/>
            <a:r>
              <a:rPr lang="it-IT" sz="1600" dirty="0">
                <a:solidFill>
                  <a:schemeClr val="tx1"/>
                </a:solidFill>
              </a:rPr>
              <a:t>TRADE ON</a:t>
            </a:r>
          </a:p>
        </p:txBody>
      </p:sp>
    </p:spTree>
    <p:custDataLst>
      <p:tags r:id="rId1"/>
    </p:custDataLst>
    <p:extLst>
      <p:ext uri="{BB962C8B-B14F-4D97-AF65-F5344CB8AC3E}">
        <p14:creationId xmlns:p14="http://schemas.microsoft.com/office/powerpoint/2010/main" val="569483110"/>
      </p:ext>
    </p:extLst>
  </p:cSld>
  <p:clrMapOvr>
    <a:masterClrMapping/>
  </p:clrMapOvr>
  <mc:AlternateContent xmlns:mc="http://schemas.openxmlformats.org/markup-compatibility/2006" xmlns:p14="http://schemas.microsoft.com/office/powerpoint/2010/main">
    <mc:Choice Requires="p14">
      <p:transition spd="slow" p14:dur="2000" advTm="144759"/>
    </mc:Choice>
    <mc:Fallback xmlns="">
      <p:transition spd="slow" advTm="144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animEffect transition="in" filter="fade">
                                      <p:cBhvr>
                                        <p:cTn id="7" dur="1000"/>
                                        <p:tgtEl>
                                          <p:spTgt spid="13">
                                            <p:txEl>
                                              <p:pRg st="8" end="8"/>
                                            </p:txEl>
                                          </p:spTgt>
                                        </p:tgtEl>
                                      </p:cBhvr>
                                    </p:animEffect>
                                    <p:anim calcmode="lin" valueType="num">
                                      <p:cBhvr>
                                        <p:cTn id="8"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37861-D751-1F05-C00F-C153E6118860}"/>
              </a:ext>
            </a:extLst>
          </p:cNvPr>
          <p:cNvSpPr txBox="1">
            <a:spLocks/>
          </p:cNvSpPr>
          <p:nvPr/>
        </p:nvSpPr>
        <p:spPr>
          <a:xfrm>
            <a:off x="277092" y="152693"/>
            <a:ext cx="4715532" cy="6139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dirty="0"/>
          </a:p>
        </p:txBody>
      </p:sp>
      <p:pic>
        <p:nvPicPr>
          <p:cNvPr id="8" name="Immagine 7">
            <a:extLst>
              <a:ext uri="{FF2B5EF4-FFF2-40B4-BE49-F238E27FC236}">
                <a16:creationId xmlns:a16="http://schemas.microsoft.com/office/drawing/2014/main" id="{68A65107-5327-5A5C-4183-5D18B29A19E5}"/>
              </a:ext>
            </a:extLst>
          </p:cNvPr>
          <p:cNvPicPr>
            <a:picLocks noChangeAspect="1"/>
          </p:cNvPicPr>
          <p:nvPr/>
        </p:nvPicPr>
        <p:blipFill>
          <a:blip r:embed="rId3"/>
          <a:stretch>
            <a:fillRect/>
          </a:stretch>
        </p:blipFill>
        <p:spPr>
          <a:xfrm>
            <a:off x="11021961" y="5735453"/>
            <a:ext cx="1024224" cy="1024224"/>
          </a:xfrm>
          <a:prstGeom prst="rect">
            <a:avLst/>
          </a:prstGeom>
        </p:spPr>
      </p:pic>
      <p:pic>
        <p:nvPicPr>
          <p:cNvPr id="9" name="Picture 19">
            <a:extLst>
              <a:ext uri="{FF2B5EF4-FFF2-40B4-BE49-F238E27FC236}">
                <a16:creationId xmlns:a16="http://schemas.microsoft.com/office/drawing/2014/main" id="{A08BDE1C-F149-B98A-AD33-68BCEF9A9C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44895" y="999472"/>
            <a:ext cx="8861685" cy="5252832"/>
          </a:xfrm>
          <a:prstGeom prst="rect">
            <a:avLst/>
          </a:prstGeom>
        </p:spPr>
      </p:pic>
      <p:sp>
        <p:nvSpPr>
          <p:cNvPr id="12" name="Titolo 1">
            <a:extLst>
              <a:ext uri="{FF2B5EF4-FFF2-40B4-BE49-F238E27FC236}">
                <a16:creationId xmlns:a16="http://schemas.microsoft.com/office/drawing/2014/main" id="{B451A020-26DC-C59A-2E8C-F7BFE8932E72}"/>
              </a:ext>
            </a:extLst>
          </p:cNvPr>
          <p:cNvSpPr txBox="1">
            <a:spLocks/>
          </p:cNvSpPr>
          <p:nvPr/>
        </p:nvSpPr>
        <p:spPr>
          <a:xfrm>
            <a:off x="153871" y="18613"/>
            <a:ext cx="7045507" cy="6139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900" dirty="0" err="1"/>
              <a:t>Therapeutic</a:t>
            </a:r>
            <a:r>
              <a:rPr lang="it-IT" sz="2900" dirty="0"/>
              <a:t> </a:t>
            </a:r>
            <a:r>
              <a:rPr lang="it-IT" sz="2900" dirty="0" err="1"/>
              <a:t>approaches</a:t>
            </a:r>
            <a:r>
              <a:rPr lang="it-IT" sz="2900" dirty="0"/>
              <a:t> for </a:t>
            </a:r>
            <a:r>
              <a:rPr lang="it-IT" sz="2900" dirty="0" err="1"/>
              <a:t>phage</a:t>
            </a:r>
            <a:r>
              <a:rPr lang="it-IT" sz="2900" dirty="0"/>
              <a:t> therapy</a:t>
            </a:r>
          </a:p>
        </p:txBody>
      </p:sp>
      <p:pic>
        <p:nvPicPr>
          <p:cNvPr id="3" name="Immagine 2">
            <a:extLst>
              <a:ext uri="{FF2B5EF4-FFF2-40B4-BE49-F238E27FC236}">
                <a16:creationId xmlns:a16="http://schemas.microsoft.com/office/drawing/2014/main" id="{093616DF-87AD-9FD5-59F2-BF29418C9373}"/>
              </a:ext>
            </a:extLst>
          </p:cNvPr>
          <p:cNvPicPr>
            <a:picLocks noChangeAspect="1"/>
          </p:cNvPicPr>
          <p:nvPr/>
        </p:nvPicPr>
        <p:blipFill>
          <a:blip r:embed="rId5"/>
          <a:stretch>
            <a:fillRect/>
          </a:stretch>
        </p:blipFill>
        <p:spPr>
          <a:xfrm>
            <a:off x="10392697" y="1651820"/>
            <a:ext cx="1298664" cy="1298664"/>
          </a:xfrm>
          <a:prstGeom prst="rect">
            <a:avLst/>
          </a:prstGeom>
        </p:spPr>
      </p:pic>
    </p:spTree>
    <p:custDataLst>
      <p:tags r:id="rId1"/>
    </p:custDataLst>
    <p:extLst>
      <p:ext uri="{BB962C8B-B14F-4D97-AF65-F5344CB8AC3E}">
        <p14:creationId xmlns:p14="http://schemas.microsoft.com/office/powerpoint/2010/main" val="3041947621"/>
      </p:ext>
    </p:extLst>
  </p:cSld>
  <p:clrMapOvr>
    <a:masterClrMapping/>
  </p:clrMapOvr>
  <mc:AlternateContent xmlns:mc="http://schemas.openxmlformats.org/markup-compatibility/2006" xmlns:p14="http://schemas.microsoft.com/office/powerpoint/2010/main">
    <mc:Choice Requires="p14">
      <p:transition spd="slow" p14:dur="2000" advTm="90548"/>
    </mc:Choice>
    <mc:Fallback xmlns="">
      <p:transition spd="slow" advTm="90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5394-E007-3AD4-611A-D92521CD7D84}"/>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B7E653B6-F93C-5731-8C4E-75C8E6323302}"/>
              </a:ext>
            </a:extLst>
          </p:cNvPr>
          <p:cNvPicPr>
            <a:picLocks noChangeAspect="1"/>
          </p:cNvPicPr>
          <p:nvPr/>
        </p:nvPicPr>
        <p:blipFill>
          <a:blip r:embed="rId2"/>
          <a:stretch>
            <a:fillRect/>
          </a:stretch>
        </p:blipFill>
        <p:spPr>
          <a:xfrm>
            <a:off x="11267768" y="5882805"/>
            <a:ext cx="784956" cy="784956"/>
          </a:xfrm>
          <a:prstGeom prst="rect">
            <a:avLst/>
          </a:prstGeom>
        </p:spPr>
      </p:pic>
      <p:sp>
        <p:nvSpPr>
          <p:cNvPr id="3" name="Text Box 4">
            <a:extLst>
              <a:ext uri="{FF2B5EF4-FFF2-40B4-BE49-F238E27FC236}">
                <a16:creationId xmlns:a16="http://schemas.microsoft.com/office/drawing/2014/main" id="{172C4CCD-67A8-BA4E-F29A-40616F6E00AC}"/>
              </a:ext>
            </a:extLst>
          </p:cNvPr>
          <p:cNvSpPr txBox="1">
            <a:spLocks noChangeArrowheads="1"/>
          </p:cNvSpPr>
          <p:nvPr/>
        </p:nvSpPr>
        <p:spPr bwMode="auto">
          <a:xfrm>
            <a:off x="-1" y="6494614"/>
            <a:ext cx="48571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200" dirty="0"/>
              <a:t>Chan BK et al, Evolution, Medicine, and Public Health [2018] pp. 60–66</a:t>
            </a:r>
            <a:endParaRPr lang="it-IT" sz="1200" dirty="0"/>
          </a:p>
        </p:txBody>
      </p:sp>
      <p:sp>
        <p:nvSpPr>
          <p:cNvPr id="4" name="TextBox 7">
            <a:extLst>
              <a:ext uri="{FF2B5EF4-FFF2-40B4-BE49-F238E27FC236}">
                <a16:creationId xmlns:a16="http://schemas.microsoft.com/office/drawing/2014/main" id="{0A9A3271-7EA0-7A04-E856-0F9201487AF8}"/>
              </a:ext>
            </a:extLst>
          </p:cNvPr>
          <p:cNvSpPr txBox="1"/>
          <p:nvPr/>
        </p:nvSpPr>
        <p:spPr>
          <a:xfrm>
            <a:off x="149557" y="198043"/>
            <a:ext cx="6939501" cy="493981"/>
          </a:xfrm>
          <a:prstGeom prst="rect">
            <a:avLst/>
          </a:prstGeom>
          <a:noFill/>
        </p:spPr>
        <p:txBody>
          <a:bodyPr wrap="square" rtlCol="0">
            <a:spAutoFit/>
          </a:bodyPr>
          <a:lstStyle/>
          <a:p>
            <a:pPr>
              <a:lnSpc>
                <a:spcPct val="90000"/>
              </a:lnSpc>
              <a:spcBef>
                <a:spcPct val="0"/>
              </a:spcBef>
            </a:pPr>
            <a:r>
              <a:rPr lang="en-US" sz="2900" dirty="0">
                <a:latin typeface="Tahoma" panose="020B0604030504040204" pitchFamily="34" charset="0"/>
                <a:ea typeface="Tahoma" panose="020B0604030504040204" pitchFamily="34" charset="0"/>
                <a:cs typeface="Tahoma" panose="020B0604030504040204" pitchFamily="34" charset="0"/>
              </a:rPr>
              <a:t>Mechanism of trade-off in clinical practice</a:t>
            </a:r>
          </a:p>
        </p:txBody>
      </p:sp>
      <p:pic>
        <p:nvPicPr>
          <p:cNvPr id="5" name="Immagine 4">
            <a:extLst>
              <a:ext uri="{FF2B5EF4-FFF2-40B4-BE49-F238E27FC236}">
                <a16:creationId xmlns:a16="http://schemas.microsoft.com/office/drawing/2014/main" id="{D56CE099-E0DD-A216-7821-A766D0A99415}"/>
              </a:ext>
            </a:extLst>
          </p:cNvPr>
          <p:cNvPicPr>
            <a:picLocks noChangeAspect="1"/>
          </p:cNvPicPr>
          <p:nvPr/>
        </p:nvPicPr>
        <p:blipFill rotWithShape="1">
          <a:blip r:embed="rId3"/>
          <a:srcRect l="8326" r="9402"/>
          <a:stretch/>
        </p:blipFill>
        <p:spPr>
          <a:xfrm>
            <a:off x="2157985" y="2623313"/>
            <a:ext cx="9052560" cy="3516071"/>
          </a:xfrm>
          <a:prstGeom prst="rect">
            <a:avLst/>
          </a:prstGeom>
        </p:spPr>
      </p:pic>
      <p:pic>
        <p:nvPicPr>
          <p:cNvPr id="6" name="Immagine 5">
            <a:extLst>
              <a:ext uri="{FF2B5EF4-FFF2-40B4-BE49-F238E27FC236}">
                <a16:creationId xmlns:a16="http://schemas.microsoft.com/office/drawing/2014/main" id="{88DF7780-DBC2-AA29-21DF-6E0DB2C47524}"/>
              </a:ext>
            </a:extLst>
          </p:cNvPr>
          <p:cNvPicPr>
            <a:picLocks noChangeAspect="1"/>
          </p:cNvPicPr>
          <p:nvPr/>
        </p:nvPicPr>
        <p:blipFill>
          <a:blip r:embed="rId4"/>
          <a:stretch>
            <a:fillRect/>
          </a:stretch>
        </p:blipFill>
        <p:spPr>
          <a:xfrm>
            <a:off x="8211312" y="914885"/>
            <a:ext cx="3704578" cy="1561767"/>
          </a:xfrm>
          <a:prstGeom prst="rect">
            <a:avLst/>
          </a:prstGeom>
        </p:spPr>
      </p:pic>
      <p:sp>
        <p:nvSpPr>
          <p:cNvPr id="7" name="Segnaposto contenuto 6">
            <a:extLst>
              <a:ext uri="{FF2B5EF4-FFF2-40B4-BE49-F238E27FC236}">
                <a16:creationId xmlns:a16="http://schemas.microsoft.com/office/drawing/2014/main" id="{A0D0BBEF-3424-A5C9-2647-F75AE9BA94E1}"/>
              </a:ext>
            </a:extLst>
          </p:cNvPr>
          <p:cNvSpPr txBox="1">
            <a:spLocks/>
          </p:cNvSpPr>
          <p:nvPr/>
        </p:nvSpPr>
        <p:spPr>
          <a:xfrm>
            <a:off x="149127" y="1139781"/>
            <a:ext cx="5008090" cy="156176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10000"/>
                  </a:schemeClr>
                </a:solidFill>
                <a:latin typeface="Arial Standard" charset="0"/>
                <a:ea typeface="+mn-ea"/>
                <a:cs typeface="+mn-cs"/>
              </a:defRPr>
            </a:lvl1pPr>
            <a:lvl2pPr marL="685800" indent="-228600" algn="l" defTabSz="914400" rtl="0" eaLnBrk="1" latinLnBrk="0" hangingPunct="1">
              <a:lnSpc>
                <a:spcPct val="90000"/>
              </a:lnSpc>
              <a:spcBef>
                <a:spcPts val="500"/>
              </a:spcBef>
              <a:buFont typeface="Arial"/>
              <a:buChar char="•"/>
              <a:defRPr sz="2000" b="0" i="0" kern="1200">
                <a:solidFill>
                  <a:schemeClr val="bg2">
                    <a:lumMod val="10000"/>
                  </a:schemeClr>
                </a:solidFill>
                <a:latin typeface="Arial Standard" charset="0"/>
                <a:ea typeface="+mn-ea"/>
                <a:cs typeface="+mn-cs"/>
              </a:defRPr>
            </a:lvl2pPr>
            <a:lvl3pPr marL="1143000" indent="-228600" algn="l" defTabSz="914400" rtl="0" eaLnBrk="1" latinLnBrk="0" hangingPunct="1">
              <a:lnSpc>
                <a:spcPct val="90000"/>
              </a:lnSpc>
              <a:spcBef>
                <a:spcPts val="500"/>
              </a:spcBef>
              <a:buFont typeface="Arial"/>
              <a:buChar char="•"/>
              <a:defRPr sz="1800" b="0" i="0" kern="1200">
                <a:solidFill>
                  <a:schemeClr val="bg2">
                    <a:lumMod val="10000"/>
                  </a:schemeClr>
                </a:solidFill>
                <a:latin typeface="Arial Standard"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2">
                    <a:lumMod val="10000"/>
                  </a:schemeClr>
                </a:solidFill>
                <a:latin typeface="Arial Standard" charset="0"/>
                <a:ea typeface="+mn-ea"/>
                <a:cs typeface="+mn-cs"/>
              </a:defRPr>
            </a:lvl4pPr>
            <a:lvl5pPr marL="2057400" indent="-228600" algn="l" defTabSz="914400" rtl="0" eaLnBrk="1" latinLnBrk="0" hangingPunct="1">
              <a:lnSpc>
                <a:spcPct val="90000"/>
              </a:lnSpc>
              <a:spcBef>
                <a:spcPts val="500"/>
              </a:spcBef>
              <a:buFont typeface="Arial"/>
              <a:buChar char="•"/>
              <a:defRPr sz="1600" b="0" i="0" kern="1200">
                <a:solidFill>
                  <a:schemeClr val="bg2">
                    <a:lumMod val="10000"/>
                  </a:schemeClr>
                </a:solidFill>
                <a:latin typeface="Arial Standar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en-US" sz="1800" dirty="0">
                <a:latin typeface="Arial" panose="020B0604020202020204" pitchFamily="34" charset="0"/>
                <a:cs typeface="Arial" panose="020B0604020202020204" pitchFamily="34" charset="0"/>
              </a:rPr>
              <a:t>Bacteriophage OMKO1 binding to efflux pump proteins in </a:t>
            </a:r>
            <a:r>
              <a:rPr lang="en-US" sz="1800" i="1" dirty="0">
                <a:latin typeface="Arial" panose="020B0604020202020204" pitchFamily="34" charset="0"/>
                <a:cs typeface="Arial" panose="020B0604020202020204" pitchFamily="34" charset="0"/>
              </a:rPr>
              <a:t>P. aeruginosa</a:t>
            </a:r>
            <a:r>
              <a:rPr lang="en-US" sz="1800" dirty="0">
                <a:latin typeface="Arial" panose="020B0604020202020204" pitchFamily="34" charset="0"/>
                <a:cs typeface="Arial" panose="020B0604020202020204" pitchFamily="34" charset="0"/>
              </a:rPr>
              <a:t> was consistent with an </a:t>
            </a:r>
            <a:r>
              <a:rPr lang="en-US" sz="1800" b="1" dirty="0">
                <a:latin typeface="Arial" panose="020B0604020202020204" pitchFamily="34" charset="0"/>
                <a:cs typeface="Arial" panose="020B0604020202020204" pitchFamily="34" charset="0"/>
              </a:rPr>
              <a:t>evolutionary trade-off</a:t>
            </a:r>
            <a:r>
              <a:rPr lang="en-US" sz="1800" dirty="0">
                <a:latin typeface="Arial" panose="020B0604020202020204" pitchFamily="34" charset="0"/>
                <a:cs typeface="Arial" panose="020B0604020202020204" pitchFamily="34" charset="0"/>
              </a:rPr>
              <a:t>: wildtype bacteria were killed by phage whereas evolution of phage-resistance led to increased antibiotic sensitivity.</a:t>
            </a:r>
            <a:endParaRPr lang="it-IT" sz="1800" dirty="0">
              <a:latin typeface="Arial" panose="020B0604020202020204" pitchFamily="34" charset="0"/>
              <a:cs typeface="Arial" panose="020B0604020202020204" pitchFamily="34" charset="0"/>
            </a:endParaRPr>
          </a:p>
          <a:p>
            <a:pPr marL="0" indent="0">
              <a:buNone/>
            </a:pPr>
            <a:endParaRPr lang="it-IT" sz="1800" dirty="0">
              <a:latin typeface="Arial" panose="020B0604020202020204" pitchFamily="34" charset="0"/>
              <a:cs typeface="Arial" panose="020B0604020202020204" pitchFamily="34" charset="0"/>
            </a:endParaRPr>
          </a:p>
        </p:txBody>
      </p:sp>
      <p:sp>
        <p:nvSpPr>
          <p:cNvPr id="8" name="Ovale 7">
            <a:extLst>
              <a:ext uri="{FF2B5EF4-FFF2-40B4-BE49-F238E27FC236}">
                <a16:creationId xmlns:a16="http://schemas.microsoft.com/office/drawing/2014/main" id="{2988CE70-89C6-A333-7CBE-0CB0AF3A5067}"/>
              </a:ext>
            </a:extLst>
          </p:cNvPr>
          <p:cNvSpPr/>
          <p:nvPr/>
        </p:nvSpPr>
        <p:spPr>
          <a:xfrm flipH="1">
            <a:off x="3637935" y="5326421"/>
            <a:ext cx="1755058" cy="69092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F6ADD367-DE66-C8C7-5F00-D468E78376DB}"/>
              </a:ext>
            </a:extLst>
          </p:cNvPr>
          <p:cNvSpPr/>
          <p:nvPr/>
        </p:nvSpPr>
        <p:spPr>
          <a:xfrm flipH="1">
            <a:off x="8136193" y="5326420"/>
            <a:ext cx="1755058" cy="69092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018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9FB9DEC-AC19-5249-AD7B-2FB8F55901D5}"/>
              </a:ext>
            </a:extLst>
          </p:cNvPr>
          <p:cNvPicPr>
            <a:picLocks noChangeAspect="1"/>
          </p:cNvPicPr>
          <p:nvPr/>
        </p:nvPicPr>
        <p:blipFill>
          <a:blip r:embed="rId2"/>
          <a:srcRect t="6507"/>
          <a:stretch/>
        </p:blipFill>
        <p:spPr>
          <a:xfrm>
            <a:off x="6027623" y="3561288"/>
            <a:ext cx="4911149" cy="3156712"/>
          </a:xfrm>
          <a:prstGeom prst="rect">
            <a:avLst/>
          </a:prstGeom>
        </p:spPr>
      </p:pic>
      <p:pic>
        <p:nvPicPr>
          <p:cNvPr id="7" name="Immagine 6">
            <a:extLst>
              <a:ext uri="{FF2B5EF4-FFF2-40B4-BE49-F238E27FC236}">
                <a16:creationId xmlns:a16="http://schemas.microsoft.com/office/drawing/2014/main" id="{60415F55-30E0-393A-8724-936324362779}"/>
              </a:ext>
            </a:extLst>
          </p:cNvPr>
          <p:cNvPicPr>
            <a:picLocks noChangeAspect="1"/>
          </p:cNvPicPr>
          <p:nvPr/>
        </p:nvPicPr>
        <p:blipFill>
          <a:blip r:embed="rId3"/>
          <a:stretch>
            <a:fillRect/>
          </a:stretch>
        </p:blipFill>
        <p:spPr>
          <a:xfrm>
            <a:off x="11267768" y="5882805"/>
            <a:ext cx="784956" cy="784956"/>
          </a:xfrm>
          <a:prstGeom prst="rect">
            <a:avLst/>
          </a:prstGeom>
        </p:spPr>
      </p:pic>
      <p:sp>
        <p:nvSpPr>
          <p:cNvPr id="3" name="Titolo 1">
            <a:extLst>
              <a:ext uri="{FF2B5EF4-FFF2-40B4-BE49-F238E27FC236}">
                <a16:creationId xmlns:a16="http://schemas.microsoft.com/office/drawing/2014/main" id="{A58D3163-4A52-7E6E-23DE-3803D619EB29}"/>
              </a:ext>
            </a:extLst>
          </p:cNvPr>
          <p:cNvSpPr>
            <a:spLocks noGrp="1"/>
          </p:cNvSpPr>
          <p:nvPr>
            <p:ph type="title"/>
          </p:nvPr>
        </p:nvSpPr>
        <p:spPr>
          <a:xfrm>
            <a:off x="73891" y="49132"/>
            <a:ext cx="3360190" cy="467724"/>
          </a:xfrm>
        </p:spPr>
        <p:txBody>
          <a:bodyPr>
            <a:noAutofit/>
          </a:bodyPr>
          <a:lstStyle/>
          <a:p>
            <a:pPr algn="just"/>
            <a:r>
              <a:rPr lang="en-GB" sz="1800" b="1" kern="100" dirty="0">
                <a:effectLst/>
                <a:latin typeface="Arial" panose="020B0604020202020204" pitchFamily="34" charset="0"/>
                <a:ea typeface="Calibri" panose="020F0502020204030204" pitchFamily="34" charset="0"/>
                <a:cs typeface="Arial" panose="020B0604020202020204" pitchFamily="34" charset="0"/>
              </a:rPr>
              <a:t>Antibiotic-phage synergism</a:t>
            </a:r>
            <a:endParaRPr lang="it-IT" sz="4400" b="0" dirty="0">
              <a:latin typeface="+mj-lt"/>
            </a:endParaRPr>
          </a:p>
        </p:txBody>
      </p:sp>
      <p:sp>
        <p:nvSpPr>
          <p:cNvPr id="4" name="Segnaposto piè di pagina 3">
            <a:extLst>
              <a:ext uri="{FF2B5EF4-FFF2-40B4-BE49-F238E27FC236}">
                <a16:creationId xmlns:a16="http://schemas.microsoft.com/office/drawing/2014/main" id="{85E7465E-39EF-67AA-8BEF-580A39C06E7E}"/>
              </a:ext>
            </a:extLst>
          </p:cNvPr>
          <p:cNvSpPr>
            <a:spLocks noGrp="1"/>
          </p:cNvSpPr>
          <p:nvPr>
            <p:ph type="ftr" sz="quarter" idx="11"/>
          </p:nvPr>
        </p:nvSpPr>
        <p:spPr>
          <a:xfrm>
            <a:off x="0" y="6567553"/>
            <a:ext cx="4532670" cy="293639"/>
          </a:xfrm>
        </p:spPr>
        <p:txBody>
          <a:bodyPr/>
          <a:lstStyle>
            <a:lvl1pPr algn="l">
              <a:defRPr>
                <a:solidFill>
                  <a:schemeClr val="tx1"/>
                </a:solidFill>
                <a:latin typeface="Arial Standard"/>
              </a:defRPr>
            </a:lvl1pPr>
          </a:lstStyle>
          <a:p>
            <a:r>
              <a:rPr lang="it-IT" sz="1050" b="1" dirty="0">
                <a:solidFill>
                  <a:srgbClr val="FF0000"/>
                </a:solidFill>
                <a:latin typeface="Harding"/>
              </a:rPr>
              <a:t>Cesta N et al, </a:t>
            </a:r>
            <a:r>
              <a:rPr lang="en-US" sz="1050" b="1" dirty="0">
                <a:solidFill>
                  <a:srgbClr val="FF0000"/>
                </a:solidFill>
                <a:latin typeface="Harding"/>
              </a:rPr>
              <a:t>International Journal of Antimicrobial Agents 66 (2025) 107571</a:t>
            </a:r>
            <a:endParaRPr lang="it-IT" sz="1050" b="1" i="1" dirty="0">
              <a:solidFill>
                <a:srgbClr val="FF0000"/>
              </a:solidFill>
            </a:endParaRPr>
          </a:p>
        </p:txBody>
      </p:sp>
      <p:sp>
        <p:nvSpPr>
          <p:cNvPr id="5" name="CasellaDiTesto 4">
            <a:extLst>
              <a:ext uri="{FF2B5EF4-FFF2-40B4-BE49-F238E27FC236}">
                <a16:creationId xmlns:a16="http://schemas.microsoft.com/office/drawing/2014/main" id="{5305958F-C0A1-D991-7896-215628F98564}"/>
              </a:ext>
            </a:extLst>
          </p:cNvPr>
          <p:cNvSpPr txBox="1"/>
          <p:nvPr/>
        </p:nvSpPr>
        <p:spPr>
          <a:xfrm>
            <a:off x="957367" y="3638319"/>
            <a:ext cx="3575303" cy="1200329"/>
          </a:xfrm>
          <a:prstGeom prst="rect">
            <a:avLst/>
          </a:prstGeom>
          <a:noFill/>
        </p:spPr>
        <p:txBody>
          <a:bodyPr wrap="square">
            <a:spAutoFit/>
          </a:bodyPr>
          <a:lstStyle/>
          <a:p>
            <a:pPr algn="ctr"/>
            <a:r>
              <a:rPr lang="en-GB" sz="1800" b="1" dirty="0">
                <a:effectLst/>
                <a:ea typeface="Calibri" panose="020F0502020204030204" pitchFamily="34" charset="0"/>
              </a:rPr>
              <a:t>The in vitro synergy effect between doxycycline and bacteriophages was observed in three of five </a:t>
            </a:r>
            <a:r>
              <a:rPr lang="en-GB" sz="1800" b="1" i="1" dirty="0">
                <a:effectLst/>
                <a:ea typeface="Calibri" panose="020F0502020204030204" pitchFamily="34" charset="0"/>
              </a:rPr>
              <a:t>E. coli</a:t>
            </a:r>
            <a:r>
              <a:rPr lang="en-GB" sz="1800" b="1" dirty="0">
                <a:effectLst/>
                <a:ea typeface="Calibri" panose="020F0502020204030204" pitchFamily="34" charset="0"/>
              </a:rPr>
              <a:t> isolates</a:t>
            </a:r>
            <a:endParaRPr lang="it-IT" b="1" dirty="0"/>
          </a:p>
        </p:txBody>
      </p:sp>
      <p:sp>
        <p:nvSpPr>
          <p:cNvPr id="6" name="CasellaDiTesto 5">
            <a:extLst>
              <a:ext uri="{FF2B5EF4-FFF2-40B4-BE49-F238E27FC236}">
                <a16:creationId xmlns:a16="http://schemas.microsoft.com/office/drawing/2014/main" id="{6A281E26-EAB2-37E7-51E9-2B2328A82806}"/>
              </a:ext>
            </a:extLst>
          </p:cNvPr>
          <p:cNvSpPr txBox="1"/>
          <p:nvPr/>
        </p:nvSpPr>
        <p:spPr>
          <a:xfrm>
            <a:off x="28818" y="5421046"/>
            <a:ext cx="3450336" cy="1200329"/>
          </a:xfrm>
          <a:prstGeom prst="rect">
            <a:avLst/>
          </a:prstGeom>
          <a:noFill/>
        </p:spPr>
        <p:txBody>
          <a:bodyPr wrap="square">
            <a:spAutoFit/>
          </a:bodyPr>
          <a:lstStyle/>
          <a:p>
            <a:r>
              <a:rPr lang="en-US" sz="1200" i="1" dirty="0"/>
              <a:t>*The commonly used fractional inhibitory concentration (FIC) index was adapted as </a:t>
            </a:r>
            <a:r>
              <a:rPr lang="en-US" sz="1200" i="1" dirty="0" err="1"/>
              <a:t>Tkhilaishvili</a:t>
            </a:r>
            <a:r>
              <a:rPr lang="en-US" sz="1200" i="1" dirty="0"/>
              <a:t> et al 2018. </a:t>
            </a:r>
          </a:p>
          <a:p>
            <a:r>
              <a:rPr lang="en-US" sz="1200" i="1" dirty="0"/>
              <a:t>If the FIC was ≤ 0.26, the concentrations of agent A and B used in the combination had a synergistic effect</a:t>
            </a:r>
            <a:endParaRPr lang="it-IT" sz="1200" i="1" dirty="0"/>
          </a:p>
        </p:txBody>
      </p:sp>
      <p:pic>
        <p:nvPicPr>
          <p:cNvPr id="10" name="Immagine 9">
            <a:extLst>
              <a:ext uri="{FF2B5EF4-FFF2-40B4-BE49-F238E27FC236}">
                <a16:creationId xmlns:a16="http://schemas.microsoft.com/office/drawing/2014/main" id="{F8701372-8B94-C8B9-CC13-ACBE693248CB}"/>
              </a:ext>
            </a:extLst>
          </p:cNvPr>
          <p:cNvPicPr>
            <a:picLocks noChangeAspect="1"/>
          </p:cNvPicPr>
          <p:nvPr/>
        </p:nvPicPr>
        <p:blipFill>
          <a:blip r:embed="rId4"/>
          <a:srcRect b="13993"/>
          <a:stretch>
            <a:fillRect/>
          </a:stretch>
        </p:blipFill>
        <p:spPr>
          <a:xfrm>
            <a:off x="7782195" y="49132"/>
            <a:ext cx="4409805" cy="1889396"/>
          </a:xfrm>
          <a:prstGeom prst="rect">
            <a:avLst/>
          </a:prstGeom>
        </p:spPr>
      </p:pic>
      <p:pic>
        <p:nvPicPr>
          <p:cNvPr id="9" name="Immagine 8">
            <a:extLst>
              <a:ext uri="{FF2B5EF4-FFF2-40B4-BE49-F238E27FC236}">
                <a16:creationId xmlns:a16="http://schemas.microsoft.com/office/drawing/2014/main" id="{2EAEAD1D-1181-55D4-038D-873795EF13D8}"/>
              </a:ext>
            </a:extLst>
          </p:cNvPr>
          <p:cNvPicPr>
            <a:picLocks noChangeAspect="1"/>
          </p:cNvPicPr>
          <p:nvPr/>
        </p:nvPicPr>
        <p:blipFill>
          <a:blip r:embed="rId5"/>
          <a:stretch>
            <a:fillRect/>
          </a:stretch>
        </p:blipFill>
        <p:spPr>
          <a:xfrm>
            <a:off x="73891" y="747365"/>
            <a:ext cx="9997439" cy="2549348"/>
          </a:xfrm>
          <a:prstGeom prst="rect">
            <a:avLst/>
          </a:prstGeom>
        </p:spPr>
      </p:pic>
      <p:sp>
        <p:nvSpPr>
          <p:cNvPr id="8" name="CasellaDiTesto 7">
            <a:extLst>
              <a:ext uri="{FF2B5EF4-FFF2-40B4-BE49-F238E27FC236}">
                <a16:creationId xmlns:a16="http://schemas.microsoft.com/office/drawing/2014/main" id="{5A33BE2F-DB41-A3DC-D85A-94C4B08E0697}"/>
              </a:ext>
            </a:extLst>
          </p:cNvPr>
          <p:cNvSpPr txBox="1"/>
          <p:nvPr/>
        </p:nvSpPr>
        <p:spPr>
          <a:xfrm>
            <a:off x="240206" y="1398897"/>
            <a:ext cx="949569" cy="369332"/>
          </a:xfrm>
          <a:prstGeom prst="rect">
            <a:avLst/>
          </a:prstGeom>
          <a:noFill/>
          <a:ln w="19050">
            <a:solidFill>
              <a:schemeClr val="tx1"/>
            </a:solidFill>
          </a:ln>
        </p:spPr>
        <p:txBody>
          <a:bodyPr wrap="square" rtlCol="0">
            <a:spAutoFit/>
          </a:bodyPr>
          <a:lstStyle/>
          <a:p>
            <a:endParaRPr lang="it-IT" dirty="0"/>
          </a:p>
        </p:txBody>
      </p:sp>
    </p:spTree>
    <p:extLst>
      <p:ext uri="{BB962C8B-B14F-4D97-AF65-F5344CB8AC3E}">
        <p14:creationId xmlns:p14="http://schemas.microsoft.com/office/powerpoint/2010/main" val="7720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1|31|89.1|0.9"/>
</p:tagLst>
</file>

<file path=ppt/tags/tag2.xml><?xml version="1.0" encoding="utf-8"?>
<p:tagLst xmlns:a="http://schemas.openxmlformats.org/drawingml/2006/main" xmlns:r="http://schemas.openxmlformats.org/officeDocument/2006/relationships" xmlns:p="http://schemas.openxmlformats.org/presentationml/2006/main">
  <p:tag name="TIMING" val="|84.4"/>
</p:tagLst>
</file>

<file path=ppt/tags/tag3.xml><?xml version="1.0" encoding="utf-8"?>
<p:tagLst xmlns:a="http://schemas.openxmlformats.org/drawingml/2006/main" xmlns:r="http://schemas.openxmlformats.org/officeDocument/2006/relationships" xmlns:p="http://schemas.openxmlformats.org/presentationml/2006/main">
  <p:tag name="BTFPLAYOUTENABLED" val="0"/>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2</TotalTime>
  <Words>1622</Words>
  <Application>Microsoft Office PowerPoint</Application>
  <PresentationFormat>Widescreen</PresentationFormat>
  <Paragraphs>192</Paragraphs>
  <Slides>27</Slides>
  <Notes>4</Notes>
  <HiddenSlides>0</HiddenSlides>
  <MMClips>1</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27</vt:i4>
      </vt:variant>
    </vt:vector>
  </HeadingPairs>
  <TitlesOfParts>
    <vt:vector size="38" baseType="lpstr">
      <vt:lpstr>Aptos</vt:lpstr>
      <vt:lpstr>Aptos Display</vt:lpstr>
      <vt:lpstr>Arial</vt:lpstr>
      <vt:lpstr>Arial Standard</vt:lpstr>
      <vt:lpstr>Calibri</vt:lpstr>
      <vt:lpstr>Harding</vt:lpstr>
      <vt:lpstr>Tahoma</vt:lpstr>
      <vt:lpstr>Wingdings</vt:lpstr>
      <vt:lpstr>ヒラギノ角ゴ Pro W3</vt:lpstr>
      <vt:lpstr>Tema di Office</vt:lpstr>
      <vt:lpstr>Prism 10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Antibiotic-phage synergism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Italian Pathway…</vt:lpstr>
      <vt:lpstr>Italian Pathway…</vt:lpstr>
      <vt:lpstr>Presentazione standard di PowerPoint</vt:lpstr>
      <vt:lpstr>Presentazione standard di PowerPoint</vt:lpstr>
      <vt:lpstr>Presentazione standard di PowerPoint</vt:lpstr>
      <vt:lpstr>Presentazione standard di PowerPoint</vt:lpstr>
      <vt:lpstr>Presentazione standard di PowerPoint</vt:lpstr>
      <vt:lpstr>Acknowledgements</vt:lpstr>
      <vt:lpstr>Presentazione standard di PowerPoint</vt:lpstr>
      <vt:lpstr>Presentazione standard di PowerPoint</vt:lpstr>
      <vt:lpstr>Pharmacokinetics of phages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 Marnati</dc:creator>
  <cp:lastModifiedBy>MDB</cp:lastModifiedBy>
  <cp:revision>36</cp:revision>
  <dcterms:created xsi:type="dcterms:W3CDTF">2024-10-31T10:01:12Z</dcterms:created>
  <dcterms:modified xsi:type="dcterms:W3CDTF">2026-05-11T14:23:33Z</dcterms:modified>
</cp:coreProperties>
</file>