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  <p:sldMasterId id="2147483749" r:id="rId2"/>
    <p:sldMasterId id="2147483761" r:id="rId3"/>
    <p:sldMasterId id="2147483812" r:id="rId4"/>
    <p:sldMasterId id="2147483827" r:id="rId5"/>
    <p:sldMasterId id="2147483868" r:id="rId6"/>
  </p:sldMasterIdLst>
  <p:notesMasterIdLst>
    <p:notesMasterId r:id="rId50"/>
  </p:notesMasterIdLst>
  <p:sldIdLst>
    <p:sldId id="369" r:id="rId7"/>
    <p:sldId id="4208" r:id="rId8"/>
    <p:sldId id="4212" r:id="rId9"/>
    <p:sldId id="435" r:id="rId10"/>
    <p:sldId id="365" r:id="rId11"/>
    <p:sldId id="995" r:id="rId12"/>
    <p:sldId id="4210" r:id="rId13"/>
    <p:sldId id="4211" r:id="rId14"/>
    <p:sldId id="1407" r:id="rId15"/>
    <p:sldId id="1408" r:id="rId16"/>
    <p:sldId id="1358" r:id="rId17"/>
    <p:sldId id="1459" r:id="rId18"/>
    <p:sldId id="4209" r:id="rId19"/>
    <p:sldId id="370" r:id="rId20"/>
    <p:sldId id="1456" r:id="rId21"/>
    <p:sldId id="1465" r:id="rId22"/>
    <p:sldId id="1466" r:id="rId23"/>
    <p:sldId id="1341" r:id="rId24"/>
    <p:sldId id="1415" r:id="rId25"/>
    <p:sldId id="1330" r:id="rId26"/>
    <p:sldId id="1401" r:id="rId27"/>
    <p:sldId id="1402" r:id="rId28"/>
    <p:sldId id="1404" r:id="rId29"/>
    <p:sldId id="284" r:id="rId30"/>
    <p:sldId id="1423" r:id="rId31"/>
    <p:sldId id="1416" r:id="rId32"/>
    <p:sldId id="1295" r:id="rId33"/>
    <p:sldId id="1409" r:id="rId34"/>
    <p:sldId id="1454" r:id="rId35"/>
    <p:sldId id="1428" r:id="rId36"/>
    <p:sldId id="1684" r:id="rId37"/>
    <p:sldId id="4213" r:id="rId38"/>
    <p:sldId id="4214" r:id="rId39"/>
    <p:sldId id="4215" r:id="rId40"/>
    <p:sldId id="4216" r:id="rId41"/>
    <p:sldId id="5320" r:id="rId42"/>
    <p:sldId id="256" r:id="rId43"/>
    <p:sldId id="258" r:id="rId44"/>
    <p:sldId id="5317" r:id="rId45"/>
    <p:sldId id="259" r:id="rId46"/>
    <p:sldId id="261" r:id="rId47"/>
    <p:sldId id="4217" r:id="rId48"/>
    <p:sldId id="1679" r:id="rId49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6DF"/>
    <a:srgbClr val="CCEFB8"/>
    <a:srgbClr val="FF2F92"/>
    <a:srgbClr val="FF85FF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/>
    <p:restoredTop sz="82479" autoAdjust="0"/>
  </p:normalViewPr>
  <p:slideViewPr>
    <p:cSldViewPr snapToGrid="0">
      <p:cViewPr varScale="1">
        <p:scale>
          <a:sx n="52" d="100"/>
          <a:sy n="52" d="100"/>
        </p:scale>
        <p:origin x="44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66AAE-3C1B-1440-897C-71985F8C80EB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056A-2DC1-1A4C-949D-2B3DB6E58F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84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it-IT" dirty="0"/>
          </a:p>
        </p:txBody>
      </p:sp>
      <p:sp>
        <p:nvSpPr>
          <p:cNvPr id="8090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2233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9FF79E-A5A7-4FF7-8D32-959BA5A7851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2233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17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World Health Organization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062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44DA46-8E27-4E7F-AAFC-8BE0B213810E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 May, 2026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062" y="9119684"/>
            <a:ext cx="3170432" cy="47998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r" defTabSz="922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FCB32-CC7D-4C65-ADFB-4A33291A1F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2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26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BD1E6-AB40-4812-9422-67E3039F6C25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7151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47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"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692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4F683A1-0FDB-8F2F-7146-BBCBAF5AC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58A6C810-AA91-181E-E0D4-A5BF0BCF1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s-E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0470FC0D-CE9D-D493-7D1D-6451C0BE79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823EC192-0C70-493E-80F1-B40F962EF25C}" type="slidenum">
              <a:rPr lang="es-ES_tradnl" altLang="it-IT" sz="1200"/>
              <a:pPr/>
              <a:t>12</a:t>
            </a:fld>
            <a:endParaRPr lang="es-ES_tradnl" altLang="it-IT" sz="1200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7178986-4F67-092E-423C-86CBF6A169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Segnaposto note 4">
            <a:extLst>
              <a:ext uri="{FF2B5EF4-FFF2-40B4-BE49-F238E27FC236}">
                <a16:creationId xmlns:a16="http://schemas.microsoft.com/office/drawing/2014/main" id="{7C5ACC8E-45BC-8BB7-3ECD-D0D3EC5DF51E}"/>
              </a:ext>
            </a:extLst>
          </p:cNvPr>
          <p:cNvSpPr>
            <a:spLocks noGrp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it-IT" altLang="it-I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056A-2DC1-1A4C-949D-2B3DB6E58FC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28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Studio lanciato nel 2017 e chiuso a Dicembre 2022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7C5AA-4C2E-4FAF-855A-A6034B4AEFB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385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r>
              <a:rPr lang="en-GB" dirty="0"/>
              <a:t>World Health Organization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062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fld id="{CC44DA46-8E27-4E7F-AAFC-8BE0B213810E}" type="datetime3">
              <a:rPr lang="en-GB" smtClean="0"/>
              <a:pPr/>
              <a:t>6 May, 2026</a:t>
            </a:fld>
            <a:endParaRPr lang="en-GB" dirty="0"/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062" y="9119684"/>
            <a:ext cx="3170432" cy="479983"/>
          </a:xfrm>
          <a:prstGeom prst="rect">
            <a:avLst/>
          </a:prstGeom>
          <a:noFill/>
        </p:spPr>
        <p:txBody>
          <a:bodyPr/>
          <a:lstStyle/>
          <a:p>
            <a:fld id="{981FCB32-CC7D-4C65-ADFB-4A33291A1F7A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0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r>
              <a:rPr lang="en-GB" dirty="0"/>
              <a:t>World Health Organization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062" y="0"/>
            <a:ext cx="3170432" cy="479984"/>
          </a:xfrm>
          <a:prstGeom prst="rect">
            <a:avLst/>
          </a:prstGeom>
          <a:noFill/>
        </p:spPr>
        <p:txBody>
          <a:bodyPr/>
          <a:lstStyle/>
          <a:p>
            <a:fld id="{CC44DA46-8E27-4E7F-AAFC-8BE0B213810E}" type="datetime3">
              <a:rPr lang="en-GB" smtClean="0"/>
              <a:pPr/>
              <a:t>6 May, 2026</a:t>
            </a:fld>
            <a:endParaRPr lang="en-GB" dirty="0"/>
          </a:p>
        </p:txBody>
      </p:sp>
      <p:sp>
        <p:nvSpPr>
          <p:cNvPr id="1741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062" y="9119684"/>
            <a:ext cx="3170432" cy="479983"/>
          </a:xfrm>
          <a:prstGeom prst="rect">
            <a:avLst/>
          </a:prstGeom>
          <a:noFill/>
        </p:spPr>
        <p:txBody>
          <a:bodyPr/>
          <a:lstStyle/>
          <a:p>
            <a:fld id="{981FCB32-CC7D-4C65-ADFB-4A33291A1F7A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9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5937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6439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1467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3338006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1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65679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79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4432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707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4852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3740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124147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127835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299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26521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8851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385352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62409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96081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4026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7876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217945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64136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39901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87333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882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82441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16614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17584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86460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</a:p>
        </p:txBody>
      </p:sp>
    </p:spTree>
    <p:extLst>
      <p:ext uri="{BB962C8B-B14F-4D97-AF65-F5344CB8AC3E}">
        <p14:creationId xmlns:p14="http://schemas.microsoft.com/office/powerpoint/2010/main" val="2068980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3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7710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51954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26401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22279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73278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02545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77395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90200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16894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074825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860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3735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 dello schema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gli stili del testo dello schema</a:t>
            </a:r>
          </a:p>
        </p:txBody>
      </p:sp>
      <p:pic>
        <p:nvPicPr>
          <p:cNvPr id="36" name="Immagine 35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  <p:pic>
        <p:nvPicPr>
          <p:cNvPr id="37" name="Immagine 36"/>
          <p:cNvPicPr/>
          <p:nvPr/>
        </p:nvPicPr>
        <p:blipFill>
          <a:blip r:embed="rId2"/>
          <a:stretch/>
        </p:blipFill>
        <p:spPr>
          <a:xfrm>
            <a:off x="2772000" y="1604520"/>
            <a:ext cx="6646560" cy="3977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304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096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591459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075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821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663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0795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519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314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42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564078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350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9812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323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7832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4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01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49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11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84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241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6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289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48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89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92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20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630A7-357D-4AFE-91AB-6D0E73A2824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06/05/2026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24027-E129-421E-A7A5-5BB32E85D20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71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10972800" cy="1600200"/>
          </a:xfrm>
        </p:spPr>
        <p:txBody>
          <a:bodyPr/>
          <a:lstStyle/>
          <a:p>
            <a:r>
              <a:rPr lang="fr-CH" dirty="0"/>
              <a:t>Cliquez et modifiez le titre</a:t>
            </a:r>
            <a:endParaRPr lang="fr-FR" dirty="0"/>
          </a:p>
        </p:txBody>
      </p:sp>
      <p:sp>
        <p:nvSpPr>
          <p:cNvPr id="9" name="Sous-titre 2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10972800" cy="1143000"/>
          </a:xfrm>
        </p:spPr>
        <p:txBody>
          <a:bodyPr/>
          <a:lstStyle>
            <a:lvl1pPr marL="0" indent="0" algn="ctr">
              <a:buNone/>
              <a:defRPr sz="1778">
                <a:solidFill>
                  <a:srgbClr val="005291"/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4267200"/>
            <a:ext cx="10972800" cy="83820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Times"/>
                <a:cs typeface="Times"/>
              </a:defRPr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0"/>
          </p:nvPr>
        </p:nvSpPr>
        <p:spPr>
          <a:xfrm>
            <a:off x="1488017" y="404813"/>
            <a:ext cx="1219200" cy="9144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92608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0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1137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5232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Line 34">
            <a:extLst>
              <a:ext uri="{FF2B5EF4-FFF2-40B4-BE49-F238E27FC236}">
                <a16:creationId xmlns:a16="http://schemas.microsoft.com/office/drawing/2014/main" id="{8213D6ED-6D01-36F3-D614-B2D2BA14D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9217" y="6424622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5" name="Line 35">
            <a:extLst>
              <a:ext uri="{FF2B5EF4-FFF2-40B4-BE49-F238E27FC236}">
                <a16:creationId xmlns:a16="http://schemas.microsoft.com/office/drawing/2014/main" id="{1539664E-66D2-A519-A1B5-B1231392B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9217" y="6092834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64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811" r:id="rId13"/>
    <p:sldLayoutId id="2147483883" r:id="rId14"/>
    <p:sldLayoutId id="214748388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23">
            <a:extLst>
              <a:ext uri="{FF2B5EF4-FFF2-40B4-BE49-F238E27FC236}">
                <a16:creationId xmlns:a16="http://schemas.microsoft.com/office/drawing/2014/main" id="{80FD61F4-ECF2-FE4E-06C4-DE2B8F401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9217" y="6424622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1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BANDA ROSSA 2 OPT BOLOGNA RAST">
            <a:extLst>
              <a:ext uri="{FF2B5EF4-FFF2-40B4-BE49-F238E27FC236}">
                <a16:creationId xmlns:a16="http://schemas.microsoft.com/office/drawing/2014/main" id="{D96DFFBD-44A6-8BF3-5D33-3937256DB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12192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5" descr="Alma-Mater TAGLIATO">
            <a:extLst>
              <a:ext uri="{FF2B5EF4-FFF2-40B4-BE49-F238E27FC236}">
                <a16:creationId xmlns:a16="http://schemas.microsoft.com/office/drawing/2014/main" id="{816B21DD-1B46-3CE8-C6E5-BE3D7330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7" y="103197"/>
            <a:ext cx="1128183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26">
            <a:extLst>
              <a:ext uri="{FF2B5EF4-FFF2-40B4-BE49-F238E27FC236}">
                <a16:creationId xmlns:a16="http://schemas.microsoft.com/office/drawing/2014/main" id="{00054CF2-0D97-AE6D-9425-354C5A76DF5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110068" y="9"/>
            <a:ext cx="2117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3" name="Line 27">
            <a:extLst>
              <a:ext uri="{FF2B5EF4-FFF2-40B4-BE49-F238E27FC236}">
                <a16:creationId xmlns:a16="http://schemas.microsoft.com/office/drawing/2014/main" id="{CB928F27-2516-B670-9125-16696C5B56F3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" y="1182697"/>
            <a:ext cx="11021484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4" name="Line 34">
            <a:extLst>
              <a:ext uri="{FF2B5EF4-FFF2-40B4-BE49-F238E27FC236}">
                <a16:creationId xmlns:a16="http://schemas.microsoft.com/office/drawing/2014/main" id="{8213D6ED-6D01-36F3-D614-B2D2BA14D3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9217" y="6424622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5" name="Line 35">
            <a:extLst>
              <a:ext uri="{FF2B5EF4-FFF2-40B4-BE49-F238E27FC236}">
                <a16:creationId xmlns:a16="http://schemas.microsoft.com/office/drawing/2014/main" id="{1539664E-66D2-A519-A1B5-B1231392B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89217" y="6092834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3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773920" y="6173280"/>
            <a:ext cx="3214560" cy="547920"/>
          </a:xfrm>
          <a:prstGeom prst="rect">
            <a:avLst/>
          </a:prstGeom>
          <a:solidFill>
            <a:srgbClr val="BD2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" name="Immagine 8"/>
          <p:cNvPicPr/>
          <p:nvPr/>
        </p:nvPicPr>
        <p:blipFill>
          <a:blip r:embed="rId16"/>
          <a:srcRect t="3346"/>
          <a:stretch/>
        </p:blipFill>
        <p:spPr>
          <a:xfrm>
            <a:off x="9042720" y="6182280"/>
            <a:ext cx="2676960" cy="530640"/>
          </a:xfrm>
          <a:prstGeom prst="rect">
            <a:avLst/>
          </a:prstGeom>
          <a:ln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184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328983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82" r:id="rId13"/>
    <p:sldLayoutId id="2147483884" r:id="rId14"/>
  </p:sldLayoutIdLst>
  <p:txStyles>
    <p:titleStyle/>
    <p:bodyStyle>
      <a:lvl1pPr marL="432000" indent="-324000"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/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E3497-CF36-4194-8CCF-2027E7A1E80E}" type="datetimeFigureOut">
              <a:rPr lang="it-IT" smtClean="0"/>
              <a:t>06/05/2026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6833-9D80-442D-AF1E-DF48F74463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2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B4630A7-357D-4AFE-91AB-6D0E73A2824E}" type="datetimeFigureOut">
              <a:rPr lang="it-IT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06/05/2026</a:t>
            </a:fld>
            <a:endParaRPr lang="it-IT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224027-E129-421E-A7A5-5BB32E85D205}" type="slidenum">
              <a:rPr lang="it-IT" u="non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u="non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97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1287119" y="103677"/>
            <a:ext cx="9282165" cy="15397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4133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Strategia</a:t>
            </a:r>
            <a:r>
              <a:rPr lang="en-US" sz="41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4133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ridurre</a:t>
            </a:r>
            <a:r>
              <a:rPr lang="en-US" sz="41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4133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durata</a:t>
            </a:r>
            <a:r>
              <a:rPr lang="en-US" sz="41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della </a:t>
            </a:r>
            <a:r>
              <a:rPr lang="en-US" sz="4133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</a:t>
            </a:r>
            <a:r>
              <a:rPr lang="en-US" sz="41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33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antitubercolare</a:t>
            </a:r>
            <a:r>
              <a:rPr lang="en-US" sz="3733" dirty="0">
                <a:solidFill>
                  <a:schemeClr val="accent1"/>
                </a:solidFill>
                <a:latin typeface="Calibri" panose="020F0502020204030204" pitchFamily="34" charset="0"/>
              </a:rPr>
              <a:t>	</a:t>
            </a:r>
            <a:br>
              <a:rPr lang="en-US" sz="3733" dirty="0">
                <a:solidFill>
                  <a:schemeClr val="accent1"/>
                </a:solidFill>
                <a:latin typeface="Calibri" panose="020F0502020204030204" pitchFamily="34" charset="0"/>
              </a:rPr>
            </a:br>
            <a:r>
              <a:rPr lang="en-US" sz="3600" dirty="0"/>
              <a:t>	</a:t>
            </a:r>
          </a:p>
        </p:txBody>
      </p:sp>
      <p:sp>
        <p:nvSpPr>
          <p:cNvPr id="8195" name="Subtit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37919" y="3836308"/>
            <a:ext cx="9580564" cy="263128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it-IT" sz="4533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B. </a:t>
            </a:r>
            <a:r>
              <a:rPr lang="en-US" altLang="it-IT" sz="4533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Migliori</a:t>
            </a:r>
            <a:endParaRPr lang="en-US" altLang="it-IT" sz="4533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it-IT" sz="3467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it-IT" sz="34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Collaborating Centre for TB and Lung Disease,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it-IT" sz="34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it-IT" sz="34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Maugeri Institute, IRCCS </a:t>
            </a:r>
            <a:r>
              <a:rPr lang="en-US" altLang="it-IT" sz="34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Tradate</a:t>
            </a:r>
            <a:r>
              <a:rPr lang="en-US" altLang="it-IT" sz="34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Italy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it-IT" sz="34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it-IT" sz="34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 Mary University, London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it-IT" sz="34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US" altLang="it-IT" sz="34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GTN (Global Tuberculosis Network)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it-IT" sz="3467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endParaRPr lang="en-US" altLang="it-IT" sz="21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spcBef>
                <a:spcPct val="0"/>
              </a:spcBef>
              <a:buNone/>
              <a:defRPr/>
            </a:pPr>
            <a:endParaRPr lang="en-US" altLang="it-IT" sz="21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altLang="it-IT" dirty="0"/>
          </a:p>
        </p:txBody>
      </p:sp>
      <p:pic>
        <p:nvPicPr>
          <p:cNvPr id="8196" name="Picture 3" descr="logow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038" y="2043981"/>
            <a:ext cx="1469681" cy="12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logo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499" y="1969991"/>
            <a:ext cx="1390799" cy="12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9" y="1969991"/>
            <a:ext cx="2407284" cy="129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1" y="2103688"/>
            <a:ext cx="2722564" cy="123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9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60665" y="86256"/>
            <a:ext cx="7708049" cy="581010"/>
          </a:xfrm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altLang="it-IT" sz="2800" b="1" dirty="0">
                <a:solidFill>
                  <a:srgbClr val="000099"/>
                </a:solidFill>
                <a:latin typeface="Arial" panose="020B0604020202020204" pitchFamily="34" charset="0"/>
              </a:rPr>
              <a:t>Golden rules to design a TB regimen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44210" y="667266"/>
            <a:ext cx="11029428" cy="19697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Rule 1: multi-</a:t>
            </a:r>
            <a:r>
              <a:rPr lang="it-IT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drug</a:t>
            </a:r>
            <a:r>
              <a:rPr lang="it-IT" sz="2400" b="1" dirty="0">
                <a:solidFill>
                  <a:schemeClr val="tx1"/>
                </a:solidFill>
                <a:highlight>
                  <a:srgbClr val="FFFF00"/>
                </a:highlight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highlight>
                  <a:srgbClr val="FFFF00"/>
                </a:highlight>
              </a:rPr>
              <a:t>chemotherapy</a:t>
            </a:r>
            <a:endParaRPr lang="it-IT" sz="2400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it-IT" b="1" u="none" dirty="0">
              <a:solidFill>
                <a:srgbClr val="FF0000"/>
              </a:solidFill>
            </a:endParaRPr>
          </a:p>
          <a:p>
            <a:r>
              <a:rPr lang="it-IT" sz="2000" b="1" u="none" dirty="0">
                <a:solidFill>
                  <a:srgbClr val="FF0000"/>
                </a:solidFill>
              </a:rPr>
              <a:t>To </a:t>
            </a:r>
            <a:r>
              <a:rPr lang="it-IT" sz="2000" b="1" u="none" dirty="0" err="1">
                <a:solidFill>
                  <a:srgbClr val="FF0000"/>
                </a:solidFill>
              </a:rPr>
              <a:t>prevent</a:t>
            </a:r>
            <a:r>
              <a:rPr lang="it-IT" sz="2000" b="1" u="none" dirty="0">
                <a:solidFill>
                  <a:srgbClr val="FF0000"/>
                </a:solidFill>
              </a:rPr>
              <a:t> MDR-TB </a:t>
            </a:r>
            <a:r>
              <a:rPr lang="it-IT" sz="2000" b="1" u="none" dirty="0" err="1">
                <a:solidFill>
                  <a:srgbClr val="FF0000"/>
                </a:solidFill>
              </a:rPr>
              <a:t>we</a:t>
            </a:r>
            <a:r>
              <a:rPr lang="it-IT" sz="2000" b="1" u="none" dirty="0">
                <a:solidFill>
                  <a:srgbClr val="FF0000"/>
                </a:solidFill>
              </a:rPr>
              <a:t> </a:t>
            </a:r>
            <a:r>
              <a:rPr lang="it-IT" sz="2000" b="1" u="none" dirty="0" err="1">
                <a:solidFill>
                  <a:srgbClr val="FF0000"/>
                </a:solidFill>
              </a:rPr>
              <a:t>need</a:t>
            </a:r>
            <a:r>
              <a:rPr lang="it-IT" sz="2000" b="1" u="none" dirty="0">
                <a:solidFill>
                  <a:srgbClr val="FF0000"/>
                </a:solidFill>
              </a:rPr>
              <a:t> the right </a:t>
            </a:r>
            <a:r>
              <a:rPr lang="it-IT" sz="2000" b="1" u="none" dirty="0" err="1">
                <a:solidFill>
                  <a:srgbClr val="FF0000"/>
                </a:solidFill>
              </a:rPr>
              <a:t>number</a:t>
            </a:r>
            <a:r>
              <a:rPr lang="it-IT" sz="2000" b="1" u="none" dirty="0">
                <a:solidFill>
                  <a:srgbClr val="FF0000"/>
                </a:solidFill>
              </a:rPr>
              <a:t> of </a:t>
            </a:r>
            <a:r>
              <a:rPr lang="it-IT" sz="2000" b="1" u="none" dirty="0" err="1">
                <a:solidFill>
                  <a:srgbClr val="FF0000"/>
                </a:solidFill>
              </a:rPr>
              <a:t>effective</a:t>
            </a:r>
            <a:r>
              <a:rPr lang="it-IT" sz="2000" b="1" u="none" dirty="0">
                <a:solidFill>
                  <a:srgbClr val="FF0000"/>
                </a:solidFill>
              </a:rPr>
              <a:t> </a:t>
            </a:r>
            <a:r>
              <a:rPr lang="it-IT" sz="2000" b="1" u="none" dirty="0" err="1">
                <a:solidFill>
                  <a:srgbClr val="FF0000"/>
                </a:solidFill>
              </a:rPr>
              <a:t>drugs</a:t>
            </a:r>
            <a:r>
              <a:rPr lang="it-IT" sz="2000" b="1" u="none" dirty="0">
                <a:solidFill>
                  <a:srgbClr val="FF0000"/>
                </a:solidFill>
              </a:rPr>
              <a:t> for a </a:t>
            </a:r>
            <a:r>
              <a:rPr lang="it-IT" sz="2000" b="1" u="none" dirty="0" err="1">
                <a:solidFill>
                  <a:srgbClr val="FF0000"/>
                </a:solidFill>
              </a:rPr>
              <a:t>sufficient</a:t>
            </a:r>
            <a:r>
              <a:rPr lang="it-IT" sz="2000" b="1" u="none" dirty="0">
                <a:solidFill>
                  <a:srgbClr val="FF0000"/>
                </a:solidFill>
              </a:rPr>
              <a:t> time </a:t>
            </a:r>
            <a:r>
              <a:rPr lang="it-IT" sz="2000" b="1" u="none" dirty="0" err="1">
                <a:solidFill>
                  <a:srgbClr val="FF0000"/>
                </a:solidFill>
              </a:rPr>
              <a:t>when</a:t>
            </a:r>
            <a:r>
              <a:rPr lang="it-IT" sz="2000" b="1" u="none" dirty="0">
                <a:solidFill>
                  <a:srgbClr val="FF0000"/>
                </a:solidFill>
              </a:rPr>
              <a:t> TB </a:t>
            </a:r>
            <a:r>
              <a:rPr lang="it-IT" sz="2000" b="1" u="none" dirty="0" err="1">
                <a:solidFill>
                  <a:srgbClr val="FF0000"/>
                </a:solidFill>
              </a:rPr>
              <a:t>is</a:t>
            </a:r>
            <a:r>
              <a:rPr lang="it-IT" sz="2000" b="1" u="none" dirty="0">
                <a:solidFill>
                  <a:srgbClr val="FF0000"/>
                </a:solidFill>
              </a:rPr>
              <a:t> </a:t>
            </a:r>
            <a:r>
              <a:rPr lang="it-IT" sz="2000" b="1" u="none" dirty="0" err="1">
                <a:solidFill>
                  <a:srgbClr val="FF0000"/>
                </a:solidFill>
              </a:rPr>
              <a:t>susceptible</a:t>
            </a:r>
            <a:r>
              <a:rPr lang="it-IT" sz="2000" b="1" u="none" dirty="0">
                <a:solidFill>
                  <a:srgbClr val="FF0000"/>
                </a:solidFill>
              </a:rPr>
              <a:t> (2HRZE/4RH). At </a:t>
            </a:r>
            <a:r>
              <a:rPr lang="it-IT" sz="2000" b="1" u="none" dirty="0" err="1">
                <a:solidFill>
                  <a:srgbClr val="FF0000"/>
                </a:solidFill>
              </a:rPr>
              <a:t>least</a:t>
            </a:r>
            <a:r>
              <a:rPr lang="it-IT" sz="2000" b="1" u="none" dirty="0">
                <a:solidFill>
                  <a:srgbClr val="FF0000"/>
                </a:solidFill>
              </a:rPr>
              <a:t> </a:t>
            </a:r>
            <a:r>
              <a:rPr lang="it-IT" sz="2000" b="1" u="none" dirty="0">
                <a:solidFill>
                  <a:schemeClr val="accent2"/>
                </a:solidFill>
              </a:rPr>
              <a:t>2 </a:t>
            </a:r>
            <a:r>
              <a:rPr lang="it-IT" sz="2000" b="1" u="none" dirty="0" err="1">
                <a:solidFill>
                  <a:schemeClr val="accent2"/>
                </a:solidFill>
              </a:rPr>
              <a:t>Essential</a:t>
            </a:r>
            <a:r>
              <a:rPr lang="it-IT" sz="2000" b="1" u="none" dirty="0">
                <a:solidFill>
                  <a:schemeClr val="accent2"/>
                </a:solidFill>
              </a:rPr>
              <a:t> </a:t>
            </a:r>
            <a:r>
              <a:rPr lang="it-IT" sz="2000" b="1" u="none" dirty="0" err="1">
                <a:solidFill>
                  <a:schemeClr val="accent2"/>
                </a:solidFill>
              </a:rPr>
              <a:t>drugs</a:t>
            </a:r>
            <a:r>
              <a:rPr lang="it-IT" sz="2000" b="1" u="none" dirty="0">
                <a:solidFill>
                  <a:schemeClr val="accent2"/>
                </a:solidFill>
              </a:rPr>
              <a:t> (1 </a:t>
            </a:r>
            <a:r>
              <a:rPr lang="it-IT" sz="2000" b="1" u="none" dirty="0" err="1">
                <a:solidFill>
                  <a:schemeClr val="accent2"/>
                </a:solidFill>
              </a:rPr>
              <a:t>bactericidal</a:t>
            </a:r>
            <a:r>
              <a:rPr lang="it-IT" sz="2000" b="1" u="none" dirty="0">
                <a:solidFill>
                  <a:schemeClr val="accent2"/>
                </a:solidFill>
              </a:rPr>
              <a:t> and 1 </a:t>
            </a:r>
            <a:r>
              <a:rPr lang="it-IT" sz="2000" b="1" u="none" dirty="0" err="1">
                <a:solidFill>
                  <a:schemeClr val="accent2"/>
                </a:solidFill>
              </a:rPr>
              <a:t>sterilizing</a:t>
            </a:r>
            <a:r>
              <a:rPr lang="it-IT" sz="2000" b="1" u="none" dirty="0">
                <a:solidFill>
                  <a:schemeClr val="accent2"/>
                </a:solidFill>
              </a:rPr>
              <a:t>)</a:t>
            </a:r>
            <a:r>
              <a:rPr lang="it-IT" sz="2000" b="1" u="none" dirty="0">
                <a:solidFill>
                  <a:srgbClr val="FF0000"/>
                </a:solidFill>
              </a:rPr>
              <a:t> for the </a:t>
            </a:r>
            <a:r>
              <a:rPr lang="it-IT" sz="2000" b="1" u="none" dirty="0" err="1">
                <a:solidFill>
                  <a:srgbClr val="FF0000"/>
                </a:solidFill>
              </a:rPr>
              <a:t>entire</a:t>
            </a:r>
            <a:r>
              <a:rPr lang="it-IT" sz="2000" b="1" u="none" dirty="0">
                <a:solidFill>
                  <a:srgbClr val="FF0000"/>
                </a:solidFill>
              </a:rPr>
              <a:t> duration of TX </a:t>
            </a:r>
            <a:r>
              <a:rPr lang="it-IT" sz="2000" b="1" u="none" dirty="0">
                <a:solidFill>
                  <a:schemeClr val="accent2"/>
                </a:solidFill>
              </a:rPr>
              <a:t>and 1/2 more to </a:t>
            </a:r>
            <a:r>
              <a:rPr lang="it-IT" sz="2000" b="1" u="none" dirty="0" err="1">
                <a:solidFill>
                  <a:schemeClr val="accent2"/>
                </a:solidFill>
              </a:rPr>
              <a:t>protect</a:t>
            </a:r>
            <a:r>
              <a:rPr lang="it-IT" sz="2000" b="1" u="none" dirty="0">
                <a:solidFill>
                  <a:schemeClr val="accent2"/>
                </a:solidFill>
              </a:rPr>
              <a:t> </a:t>
            </a:r>
            <a:r>
              <a:rPr lang="it-IT" sz="2000" b="1" u="none" dirty="0" err="1">
                <a:solidFill>
                  <a:schemeClr val="accent2"/>
                </a:solidFill>
              </a:rPr>
              <a:t>against</a:t>
            </a:r>
            <a:r>
              <a:rPr lang="it-IT" sz="2000" b="1" u="none" dirty="0">
                <a:solidFill>
                  <a:schemeClr val="accent2"/>
                </a:solidFill>
              </a:rPr>
              <a:t> </a:t>
            </a:r>
            <a:r>
              <a:rPr lang="it-IT" sz="2000" b="1" u="none" dirty="0" err="1">
                <a:solidFill>
                  <a:schemeClr val="accent2"/>
                </a:solidFill>
              </a:rPr>
              <a:t>drug</a:t>
            </a:r>
            <a:r>
              <a:rPr lang="it-IT" sz="2000" b="1" u="none" dirty="0">
                <a:solidFill>
                  <a:schemeClr val="accent2"/>
                </a:solidFill>
              </a:rPr>
              <a:t> </a:t>
            </a:r>
            <a:r>
              <a:rPr lang="it-IT" sz="2000" b="1" u="none" dirty="0" err="1">
                <a:solidFill>
                  <a:schemeClr val="accent2"/>
                </a:solidFill>
              </a:rPr>
              <a:t>resistance</a:t>
            </a:r>
            <a:r>
              <a:rPr lang="it-IT" sz="2000" b="1" u="none" dirty="0">
                <a:solidFill>
                  <a:schemeClr val="accent2"/>
                </a:solidFill>
              </a:rPr>
              <a:t> </a:t>
            </a:r>
            <a:r>
              <a:rPr lang="it-IT" sz="2000" b="1" u="none" dirty="0" err="1">
                <a:solidFill>
                  <a:schemeClr val="accent2"/>
                </a:solidFill>
              </a:rPr>
              <a:t>during</a:t>
            </a:r>
            <a:r>
              <a:rPr lang="it-IT" sz="2000" b="1" u="none" dirty="0">
                <a:solidFill>
                  <a:schemeClr val="accent2"/>
                </a:solidFill>
              </a:rPr>
              <a:t> the intensive </a:t>
            </a:r>
            <a:r>
              <a:rPr lang="it-IT" sz="2000" b="1" u="none" dirty="0" err="1">
                <a:solidFill>
                  <a:schemeClr val="accent2"/>
                </a:solidFill>
              </a:rPr>
              <a:t>phase</a:t>
            </a:r>
            <a:r>
              <a:rPr lang="it-IT" sz="2000" b="1" u="none" dirty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743EB8-D6CA-3BA7-FB42-178E97263D2E}"/>
              </a:ext>
            </a:extLst>
          </p:cNvPr>
          <p:cNvSpPr txBox="1"/>
          <p:nvPr/>
        </p:nvSpPr>
        <p:spPr>
          <a:xfrm>
            <a:off x="944210" y="2670451"/>
            <a:ext cx="11115985" cy="356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b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Rule 2. Prolonged Tx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altLang="it-IT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Rapidly multiplying bacilli in cavities: </a:t>
            </a:r>
            <a:r>
              <a:rPr kumimoji="0" lang="es-ES_tradnl" altLang="it-IT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cause</a:t>
            </a:r>
            <a:r>
              <a:rPr kumimoji="0" lang="es-ES_tradnl" altLang="it-IT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ES_tradnl" altLang="it-IT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SS+. Symptoms, death</a:t>
            </a:r>
            <a:r>
              <a:rPr kumimoji="0" lang="es-ES_tradnl" altLang="it-IT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need bactericidal activity: </a:t>
            </a:r>
            <a:r>
              <a:rPr kumimoji="0" lang="en-US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INH</a:t>
            </a:r>
            <a:r>
              <a:rPr kumimoji="0" lang="en-US" alt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RIF,MX, AK, LZD, BQ, DM, Ethio/</a:t>
            </a:r>
            <a:r>
              <a:rPr kumimoji="0" lang="en-US" alt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Prothio</a:t>
            </a:r>
            <a:endParaRPr kumimoji="0" lang="es-ES_tradnl" altLang="it-IT" sz="24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_tradnl" altLang="it-IT" sz="2400" b="1" u="none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Slowly multiplying bacilli in macrophages/acid environment: </a:t>
            </a:r>
            <a:r>
              <a:rPr kumimoji="0" lang="en-US" alt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</a:t>
            </a:r>
            <a:endParaRPr kumimoji="0" lang="es-ES_tradnl" altLang="it-IT" sz="2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s-ES_tradnl" altLang="it-IT" sz="2400" b="1" u="none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Bacilli with intermittent growth in caseum: </a:t>
            </a:r>
            <a:r>
              <a:rPr lang="es-ES_tradnl" altLang="it-IT" sz="2400" i="1" u="none" dirty="0">
                <a:solidFill>
                  <a:srgbClr val="000000"/>
                </a:solidFill>
              </a:rPr>
              <a:t>Cause</a:t>
            </a:r>
            <a:r>
              <a:rPr lang="es-ES_tradnl" altLang="it-IT" sz="2400" b="1" i="1" u="none" dirty="0">
                <a:solidFill>
                  <a:srgbClr val="000000"/>
                </a:solidFill>
              </a:rPr>
              <a:t> </a:t>
            </a:r>
            <a:r>
              <a:rPr lang="es-ES_tradnl" altLang="it-IT" sz="2400" i="1" u="none" dirty="0">
                <a:solidFill>
                  <a:srgbClr val="000000"/>
                </a:solidFill>
              </a:rPr>
              <a:t>r</a:t>
            </a:r>
            <a:r>
              <a:rPr kumimoji="0" lang="es-ES_tradnl" altLang="it-IT" sz="2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elapse.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_tradnl" altLang="it-IT" sz="2400" u="none" dirty="0">
                <a:solidFill>
                  <a:srgbClr val="000000"/>
                </a:solidFill>
              </a:rPr>
              <a:t>We need sterilizing activity: </a:t>
            </a:r>
            <a:r>
              <a:rPr kumimoji="0" lang="en-US" alt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RIF, </a:t>
            </a:r>
            <a:r>
              <a:rPr kumimoji="0" lang="en-US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LV/</a:t>
            </a:r>
            <a:r>
              <a:rPr kumimoji="0" lang="en-US" alt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MX</a:t>
            </a:r>
            <a:r>
              <a:rPr kumimoji="0" lang="en-US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CFZ?, LZD, BQ, DM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82A7E61-A955-34FE-B819-DF546E43ED29}"/>
              </a:ext>
            </a:extLst>
          </p:cNvPr>
          <p:cNvSpPr txBox="1"/>
          <p:nvPr/>
        </p:nvSpPr>
        <p:spPr>
          <a:xfrm>
            <a:off x="944210" y="6310079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Rule 3. </a:t>
            </a:r>
            <a:r>
              <a:rPr lang="es-ES_tradnl" altLang="it-IT" sz="2400" b="1" dirty="0">
                <a:solidFill>
                  <a:srgbClr val="000000"/>
                </a:solidFill>
                <a:highlight>
                  <a:srgbClr val="FFFF00"/>
                </a:highlight>
              </a:rPr>
              <a:t>Single dose</a:t>
            </a:r>
            <a:endParaRPr kumimoji="0" lang="es-ES_tradnl" altLang="it-IT" sz="2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8623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C15300E-3FF6-2A26-D9FC-1072AD928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883" y="0"/>
            <a:ext cx="8640233" cy="736180"/>
          </a:xfrm>
        </p:spPr>
        <p:txBody>
          <a:bodyPr/>
          <a:lstStyle/>
          <a:p>
            <a:r>
              <a:rPr lang="en-US" altLang="it-IT" b="1" dirty="0">
                <a:solidFill>
                  <a:srgbClr val="000099"/>
                </a:solidFill>
                <a:latin typeface="Arial" panose="020B0604020202020204" pitchFamily="34" charset="0"/>
              </a:rPr>
              <a:t>Ideal features of anti-TB drugs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238638DB-917D-EA96-9251-34DACDE5C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1430" y="1444272"/>
            <a:ext cx="9969500" cy="3969456"/>
          </a:xfrm>
        </p:spPr>
        <p:txBody>
          <a:bodyPr/>
          <a:lstStyle/>
          <a:p>
            <a:pPr>
              <a:buFontTx/>
              <a:buNone/>
            </a:pPr>
            <a:r>
              <a:rPr lang="en-US" altLang="it-IT" sz="2489" dirty="0">
                <a:latin typeface="Arial" panose="020B0604020202020204" pitchFamily="34" charset="0"/>
              </a:rPr>
              <a:t>1. </a:t>
            </a:r>
            <a:r>
              <a:rPr lang="en-US" altLang="it-IT" sz="2489" b="1" dirty="0">
                <a:solidFill>
                  <a:srgbClr val="FF0000"/>
                </a:solidFill>
                <a:latin typeface="Arial" panose="020B0604020202020204" pitchFamily="34" charset="0"/>
              </a:rPr>
              <a:t>Bactericidal activity</a:t>
            </a:r>
            <a:r>
              <a:rPr lang="en-US" altLang="it-IT" sz="2489" b="1" dirty="0">
                <a:latin typeface="Arial" panose="020B0604020202020204" pitchFamily="34" charset="0"/>
              </a:rPr>
              <a:t> </a:t>
            </a:r>
            <a:r>
              <a:rPr lang="en-US" altLang="it-IT" sz="2489" dirty="0">
                <a:latin typeface="Arial" panose="020B0604020202020204" pitchFamily="34" charset="0"/>
              </a:rPr>
              <a:t>– To eliminate rapidly the large volume of actively replicating bacilli</a:t>
            </a:r>
          </a:p>
          <a:p>
            <a:pPr>
              <a:buFontTx/>
              <a:buNone/>
            </a:pPr>
            <a:endParaRPr lang="en-US" altLang="it-IT" sz="889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it-IT" sz="2489" dirty="0">
                <a:latin typeface="Arial" panose="020B0604020202020204" pitchFamily="34" charset="0"/>
              </a:rPr>
              <a:t>2. </a:t>
            </a:r>
            <a:r>
              <a:rPr lang="en-US" altLang="it-IT" sz="2489" b="1" dirty="0" err="1">
                <a:solidFill>
                  <a:srgbClr val="FF0000"/>
                </a:solidFill>
                <a:latin typeface="Arial" panose="020B0604020202020204" pitchFamily="34" charset="0"/>
              </a:rPr>
              <a:t>Sterilising</a:t>
            </a:r>
            <a:r>
              <a:rPr lang="en-US" altLang="it-IT" sz="2489" b="1" dirty="0">
                <a:solidFill>
                  <a:srgbClr val="FF0000"/>
                </a:solidFill>
                <a:latin typeface="Arial" panose="020B0604020202020204" pitchFamily="34" charset="0"/>
              </a:rPr>
              <a:t> activity </a:t>
            </a:r>
            <a:r>
              <a:rPr lang="en-US" altLang="it-IT" sz="2489" dirty="0">
                <a:latin typeface="Arial" panose="020B0604020202020204" pitchFamily="34" charset="0"/>
              </a:rPr>
              <a:t>– To kill dormant and intermittently replicating bacilli</a:t>
            </a:r>
          </a:p>
          <a:p>
            <a:pPr>
              <a:buFontTx/>
              <a:buNone/>
            </a:pPr>
            <a:endParaRPr lang="en-US" altLang="it-IT" sz="1244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it-IT" sz="2489" dirty="0">
                <a:latin typeface="Arial" panose="020B0604020202020204" pitchFamily="34" charset="0"/>
              </a:rPr>
              <a:t>3. </a:t>
            </a:r>
            <a:r>
              <a:rPr lang="en-US" altLang="it-IT" sz="2489" b="1" dirty="0">
                <a:solidFill>
                  <a:srgbClr val="FF0000"/>
                </a:solidFill>
                <a:latin typeface="Arial" panose="020B0604020202020204" pitchFamily="34" charset="0"/>
              </a:rPr>
              <a:t>Prevention of resistance </a:t>
            </a:r>
            <a:r>
              <a:rPr lang="en-US" altLang="it-IT" sz="2489" dirty="0">
                <a:latin typeface="Arial" panose="020B0604020202020204" pitchFamily="34" charset="0"/>
              </a:rPr>
              <a:t>(drug combination)</a:t>
            </a:r>
          </a:p>
          <a:p>
            <a:pPr>
              <a:buFontTx/>
              <a:buNone/>
            </a:pPr>
            <a:endParaRPr lang="en-US" altLang="it-IT" sz="889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it-IT" sz="2489" dirty="0">
                <a:latin typeface="Arial" panose="020B0604020202020204" pitchFamily="34" charset="0"/>
              </a:rPr>
              <a:t>4. </a:t>
            </a:r>
            <a:r>
              <a:rPr lang="en-US" altLang="it-IT" sz="2489" b="1" dirty="0">
                <a:solidFill>
                  <a:srgbClr val="FF0000"/>
                </a:solidFill>
                <a:latin typeface="Arial" panose="020B0604020202020204" pitchFamily="34" charset="0"/>
              </a:rPr>
              <a:t>Low toxicity</a:t>
            </a:r>
          </a:p>
          <a:p>
            <a:pPr>
              <a:buFontTx/>
              <a:buNone/>
            </a:pPr>
            <a:endParaRPr lang="en-US" altLang="it-IT" sz="889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it-IT" sz="2489" dirty="0">
                <a:latin typeface="Arial" panose="020B0604020202020204" pitchFamily="34" charset="0"/>
              </a:rPr>
              <a:t>5.</a:t>
            </a:r>
            <a:r>
              <a:rPr lang="en-US" altLang="it-IT" sz="2489" b="1" dirty="0">
                <a:solidFill>
                  <a:srgbClr val="FF0000"/>
                </a:solidFill>
                <a:latin typeface="Arial" panose="020B0604020202020204" pitchFamily="34" charset="0"/>
              </a:rPr>
              <a:t> Low cost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0E5038-7979-CA79-BA93-432B921C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3245" y="3729508"/>
            <a:ext cx="2654972" cy="256946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>
            <a:extLst>
              <a:ext uri="{FF2B5EF4-FFF2-40B4-BE49-F238E27FC236}">
                <a16:creationId xmlns:a16="http://schemas.microsoft.com/office/drawing/2014/main" id="{6B654439-96C8-BBBC-CAD9-74B9617C8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111" y="0"/>
            <a:ext cx="853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44" tIns="40923" rIns="81844" bIns="4092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44" b="1" u="none" dirty="0">
                <a:solidFill>
                  <a:srgbClr val="000099"/>
                </a:solidFill>
                <a:latin typeface="Arial" panose="020B0604020202020204" pitchFamily="34" charset="0"/>
              </a:rPr>
              <a:t>Minimum requirement to design a regimen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44" b="1" u="none" dirty="0">
                <a:solidFill>
                  <a:srgbClr val="000099"/>
                </a:solidFill>
                <a:latin typeface="Arial" panose="020B0604020202020204" pitchFamily="34" charset="0"/>
              </a:rPr>
              <a:t>(Susceptible or DR-TB)</a:t>
            </a:r>
          </a:p>
        </p:txBody>
      </p:sp>
      <p:sp>
        <p:nvSpPr>
          <p:cNvPr id="466949" name="Text Box 5">
            <a:extLst>
              <a:ext uri="{FF2B5EF4-FFF2-40B4-BE49-F238E27FC236}">
                <a16:creationId xmlns:a16="http://schemas.microsoft.com/office/drawing/2014/main" id="{5BEC1C7C-0879-5175-5084-FFCD070F3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06" y="2231470"/>
            <a:ext cx="8887178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33" b="1" u="none" dirty="0">
                <a:latin typeface="Arial" panose="020B0604020202020204" pitchFamily="34" charset="0"/>
              </a:rPr>
              <a:t>2. </a:t>
            </a:r>
            <a:r>
              <a:rPr lang="en-US" altLang="it-IT" sz="2133" b="1" u="none" dirty="0">
                <a:solidFill>
                  <a:schemeClr val="accent2"/>
                </a:solidFill>
                <a:latin typeface="Arial" panose="020B0604020202020204" pitchFamily="34" charset="0"/>
              </a:rPr>
              <a:t>2 </a:t>
            </a:r>
            <a:r>
              <a:rPr lang="en-US" altLang="it-IT" sz="2133" u="none" dirty="0">
                <a:solidFill>
                  <a:schemeClr val="accent2"/>
                </a:solidFill>
                <a:latin typeface="Arial" panose="020B0604020202020204" pitchFamily="34" charset="0"/>
              </a:rPr>
              <a:t>should be </a:t>
            </a:r>
            <a:r>
              <a:rPr lang="en-US" altLang="it-IT" sz="2133" b="1" u="none" dirty="0">
                <a:solidFill>
                  <a:schemeClr val="accent2"/>
                </a:solidFill>
                <a:latin typeface="Arial" panose="020B0604020202020204" pitchFamily="34" charset="0"/>
              </a:rPr>
              <a:t>essential</a:t>
            </a:r>
            <a:r>
              <a:rPr lang="en-US" altLang="it-IT" sz="2133" u="none" dirty="0">
                <a:solidFill>
                  <a:schemeClr val="accent2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2133" b="1" u="none" dirty="0">
                <a:solidFill>
                  <a:schemeClr val="accent2"/>
                </a:solidFill>
                <a:latin typeface="Arial" panose="020B0604020202020204" pitchFamily="34" charset="0"/>
              </a:rPr>
              <a:t>1 bactericidal and 1 </a:t>
            </a:r>
            <a:r>
              <a:rPr lang="en-US" altLang="it-IT" sz="2133" b="1" u="none" dirty="0" err="1">
                <a:solidFill>
                  <a:schemeClr val="accent2"/>
                </a:solidFill>
                <a:latin typeface="Arial" panose="020B0604020202020204" pitchFamily="34" charset="0"/>
              </a:rPr>
              <a:t>sterilising</a:t>
            </a:r>
            <a:r>
              <a:rPr lang="en-US" altLang="it-IT" sz="2133" u="none" dirty="0">
                <a:latin typeface="Arial" panose="020B0604020202020204" pitchFamily="34" charset="0"/>
              </a:rPr>
              <a:t>, to be kept for the whole Tx</a:t>
            </a:r>
          </a:p>
        </p:txBody>
      </p:sp>
      <p:sp>
        <p:nvSpPr>
          <p:cNvPr id="466950" name="Text Box 6">
            <a:extLst>
              <a:ext uri="{FF2B5EF4-FFF2-40B4-BE49-F238E27FC236}">
                <a16:creationId xmlns:a16="http://schemas.microsoft.com/office/drawing/2014/main" id="{AA23CC55-DE56-82A4-2DEC-8B86CB5F1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62" y="4151438"/>
            <a:ext cx="8576733" cy="10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33" b="1" u="none" dirty="0">
                <a:latin typeface="Arial" panose="020B0604020202020204" pitchFamily="34" charset="0"/>
              </a:rPr>
              <a:t>4. </a:t>
            </a:r>
            <a:r>
              <a:rPr lang="en-US" altLang="it-IT" sz="2133" u="none" dirty="0">
                <a:latin typeface="Arial" panose="020B0604020202020204" pitchFamily="34" charset="0"/>
              </a:rPr>
              <a:t>Sufficient time to cure without relapse</a:t>
            </a:r>
            <a:r>
              <a:rPr lang="en-US" altLang="it-IT" sz="2133" u="none" dirty="0">
                <a:latin typeface="Arial" panose="020B0604020202020204" pitchFamily="34" charset="0"/>
                <a:sym typeface="Wingdings" panose="05000000000000000000" pitchFamily="2" charset="2"/>
              </a:rPr>
              <a:t> Drugs with major sterilizing activity (RIF, PZ, Mx? Other new drugs?) can reduce the total Tx duration</a:t>
            </a:r>
            <a:endParaRPr lang="en-US" altLang="it-IT" sz="2133" u="none" dirty="0">
              <a:latin typeface="Arial" panose="020B0604020202020204" pitchFamily="34" charset="0"/>
            </a:endParaRPr>
          </a:p>
        </p:txBody>
      </p:sp>
      <p:sp>
        <p:nvSpPr>
          <p:cNvPr id="466952" name="Text Box 8">
            <a:extLst>
              <a:ext uri="{FF2B5EF4-FFF2-40B4-BE49-F238E27FC236}">
                <a16:creationId xmlns:a16="http://schemas.microsoft.com/office/drawing/2014/main" id="{5FD949CE-B10D-B0EA-0ABE-A2D3BD84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62" y="3128941"/>
            <a:ext cx="8892822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33" b="1" u="none" dirty="0">
                <a:latin typeface="Arial" panose="020B0604020202020204" pitchFamily="34" charset="0"/>
              </a:rPr>
              <a:t>3. </a:t>
            </a:r>
            <a:r>
              <a:rPr lang="en-US" altLang="it-IT" sz="2133" b="1" u="none" dirty="0">
                <a:solidFill>
                  <a:srgbClr val="FF0000"/>
                </a:solidFill>
                <a:latin typeface="Arial" panose="020B0604020202020204" pitchFamily="34" charset="0"/>
              </a:rPr>
              <a:t>2 additional drugs are accompanying to protect </a:t>
            </a:r>
            <a:r>
              <a:rPr lang="en-US" altLang="it-IT" sz="2133" u="none" dirty="0">
                <a:latin typeface="Arial" panose="020B0604020202020204" pitchFamily="34" charset="0"/>
              </a:rPr>
              <a:t>the essential drugs. Usually no need to continue after SS and C conversion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9B82D18-7E7C-2740-0781-53AD71D49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06" y="1537204"/>
            <a:ext cx="8475133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133" b="1" u="none" dirty="0">
                <a:latin typeface="Arial" panose="020B0604020202020204" pitchFamily="34" charset="0"/>
              </a:rPr>
              <a:t>1. </a:t>
            </a:r>
            <a:r>
              <a:rPr lang="en-US" altLang="it-IT" sz="2133" u="none" dirty="0">
                <a:latin typeface="Arial" panose="020B0604020202020204" pitchFamily="34" charset="0"/>
              </a:rPr>
              <a:t>At least </a:t>
            </a:r>
            <a:r>
              <a:rPr lang="en-US" altLang="it-IT" sz="2133" b="1" u="none" dirty="0">
                <a:latin typeface="Arial" panose="020B0604020202020204" pitchFamily="34" charset="0"/>
              </a:rPr>
              <a:t>4 new drugs</a:t>
            </a:r>
            <a:r>
              <a:rPr lang="en-US" altLang="it-IT" sz="2133" u="none" dirty="0">
                <a:solidFill>
                  <a:srgbClr val="800000"/>
                </a:solidFill>
                <a:latin typeface="Arial" panose="020B0604020202020204" pitchFamily="34" charset="0"/>
              </a:rPr>
              <a:t>, </a:t>
            </a:r>
            <a:r>
              <a:rPr lang="en-US" altLang="it-IT" sz="2133" u="none" dirty="0">
                <a:latin typeface="Arial" panose="020B0604020202020204" pitchFamily="34" charset="0"/>
              </a:rPr>
              <a:t>or likely to be active</a:t>
            </a:r>
          </a:p>
        </p:txBody>
      </p:sp>
      <p:sp>
        <p:nvSpPr>
          <p:cNvPr id="43015" name="20 CuadroTexto">
            <a:extLst>
              <a:ext uri="{FF2B5EF4-FFF2-40B4-BE49-F238E27FC236}">
                <a16:creationId xmlns:a16="http://schemas.microsoft.com/office/drawing/2014/main" id="{B2512CC6-CEA0-AE16-15F8-C172F1596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708" y="6489425"/>
            <a:ext cx="2821606" cy="283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244" i="1" dirty="0">
                <a:latin typeface="Arial" panose="020B0604020202020204" pitchFamily="34" charset="0"/>
              </a:rPr>
              <a:t>The Union MDR-TB Guidelines</a:t>
            </a:r>
            <a:r>
              <a:rPr lang="es-ES" altLang="it-IT" sz="1244" i="1" dirty="0">
                <a:latin typeface="Arial" panose="020B0604020202020204" pitchFamily="34" charset="0"/>
              </a:rPr>
              <a:t>. 2013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3879050-466A-4C78-0570-FCACDF45E498}"/>
              </a:ext>
            </a:extLst>
          </p:cNvPr>
          <p:cNvSpPr txBox="1"/>
          <p:nvPr/>
        </p:nvSpPr>
        <p:spPr>
          <a:xfrm>
            <a:off x="4016829" y="5058264"/>
            <a:ext cx="6097978" cy="157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ideal historical regimen for new cases?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 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HR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/ 4 </a:t>
            </a:r>
            <a:r>
              <a:rPr kumimoji="0" lang="es-ES_tradnl" altLang="it-IT" sz="3556" b="1" i="1" u="sng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HR</a:t>
            </a:r>
            <a:r>
              <a:rPr kumimoji="0" lang="es-ES_tradnl" altLang="it-IT" sz="7822" b="1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ES_tradnl" altLang="it-IT" sz="2489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9" grpId="0"/>
      <p:bldP spid="466950" grpId="0"/>
      <p:bldP spid="46695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007DBDF-987D-99DB-FFC9-904E56C69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0" t="10555" r="4804"/>
          <a:stretch>
            <a:fillRect/>
          </a:stretch>
        </p:blipFill>
        <p:spPr>
          <a:xfrm>
            <a:off x="1" y="723900"/>
            <a:ext cx="9588500" cy="6134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A6D6816-3500-AFCD-E214-8D0F42E21BA1}"/>
              </a:ext>
            </a:extLst>
          </p:cNvPr>
          <p:cNvSpPr txBox="1"/>
          <p:nvPr/>
        </p:nvSpPr>
        <p:spPr>
          <a:xfrm>
            <a:off x="2501900" y="0"/>
            <a:ext cx="689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u="none" dirty="0">
                <a:solidFill>
                  <a:srgbClr val="0070C0"/>
                </a:solidFill>
              </a:rPr>
              <a:t>Features of second-line </a:t>
            </a:r>
            <a:r>
              <a:rPr lang="it-IT" sz="3200" b="1" u="none" dirty="0" err="1">
                <a:solidFill>
                  <a:srgbClr val="0070C0"/>
                </a:solidFill>
              </a:rPr>
              <a:t>drugs</a:t>
            </a:r>
            <a:endParaRPr lang="it-IT" sz="3200" b="1" u="none" dirty="0">
              <a:solidFill>
                <a:srgbClr val="0070C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92E448-037C-084E-30B4-317848E29A48}"/>
              </a:ext>
            </a:extLst>
          </p:cNvPr>
          <p:cNvSpPr txBox="1"/>
          <p:nvPr/>
        </p:nvSpPr>
        <p:spPr>
          <a:xfrm>
            <a:off x="0" y="597475"/>
            <a:ext cx="23748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highlight>
                  <a:srgbClr val="FFFF00"/>
                </a:highlight>
              </a:rPr>
              <a:t>H: </a:t>
            </a:r>
            <a:r>
              <a:rPr lang="it-IT" sz="2400" dirty="0" err="1">
                <a:highlight>
                  <a:srgbClr val="FFFF00"/>
                </a:highlight>
              </a:rPr>
              <a:t>bactericidal</a:t>
            </a:r>
            <a:endParaRPr lang="it-IT" sz="2400" dirty="0">
              <a:highlight>
                <a:srgbClr val="FFFF00"/>
              </a:highlight>
            </a:endParaRPr>
          </a:p>
          <a:p>
            <a:r>
              <a:rPr lang="it-IT" sz="2400" dirty="0">
                <a:highlight>
                  <a:srgbClr val="FFFF00"/>
                </a:highlight>
              </a:rPr>
              <a:t>R: </a:t>
            </a:r>
            <a:r>
              <a:rPr lang="it-IT" sz="2400" dirty="0" err="1">
                <a:highlight>
                  <a:srgbClr val="FFFF00"/>
                </a:highlight>
              </a:rPr>
              <a:t>sterilizing</a:t>
            </a:r>
            <a:endParaRPr lang="it-IT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363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474" y="4954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for DS-TB regimen selection</a:t>
            </a:r>
            <a:endParaRPr lang="it-IT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8" y="2152996"/>
            <a:ext cx="11069052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5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559F87F1-6D2D-E987-594A-3A4890B3F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4"/>
          <a:stretch/>
        </p:blipFill>
        <p:spPr>
          <a:xfrm>
            <a:off x="480378" y="484635"/>
            <a:ext cx="3999111" cy="58887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87AB33-0161-2F2B-F8CD-0048DC6FC85E}"/>
              </a:ext>
            </a:extLst>
          </p:cNvPr>
          <p:cNvSpPr txBox="1"/>
          <p:nvPr/>
        </p:nvSpPr>
        <p:spPr>
          <a:xfrm>
            <a:off x="4935072" y="3953511"/>
            <a:ext cx="69110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This</a:t>
            </a:r>
            <a:r>
              <a:rPr lang="it-IT" sz="2000" u="none" dirty="0">
                <a:highlight>
                  <a:srgbClr val="FFFF00"/>
                </a:highlight>
              </a:rPr>
              <a:t> </a:t>
            </a:r>
            <a:r>
              <a:rPr lang="it-IT" sz="2000" u="none" dirty="0" err="1">
                <a:highlight>
                  <a:srgbClr val="FFFF00"/>
                </a:highlight>
              </a:rPr>
              <a:t>recommendation</a:t>
            </a:r>
            <a:r>
              <a:rPr lang="it-IT" sz="2000" u="none" dirty="0">
                <a:highlight>
                  <a:srgbClr val="FFFF00"/>
                </a:highlight>
              </a:rPr>
              <a:t> </a:t>
            </a:r>
            <a:r>
              <a:rPr lang="it-IT" sz="2000" u="none" dirty="0" err="1">
                <a:highlight>
                  <a:srgbClr val="FFFF00"/>
                </a:highlight>
              </a:rPr>
              <a:t>also</a:t>
            </a:r>
            <a:r>
              <a:rPr lang="it-IT" sz="2000" u="none" dirty="0">
                <a:highlight>
                  <a:srgbClr val="FFFF00"/>
                </a:highlight>
              </a:rPr>
              <a:t> </a:t>
            </a:r>
            <a:r>
              <a:rPr lang="it-IT" sz="2000" u="none" dirty="0" err="1">
                <a:highlight>
                  <a:srgbClr val="FFFF00"/>
                </a:highlight>
              </a:rPr>
              <a:t>applies</a:t>
            </a:r>
            <a:r>
              <a:rPr lang="it-IT" sz="2000" u="none" dirty="0">
                <a:highlight>
                  <a:srgbClr val="FFFF00"/>
                </a:highlight>
              </a:rPr>
              <a:t> to EPTB </a:t>
            </a:r>
            <a:r>
              <a:rPr lang="it-IT" sz="2000" u="none" dirty="0" err="1"/>
              <a:t>except</a:t>
            </a:r>
            <a:r>
              <a:rPr lang="it-IT" sz="2000" u="none" dirty="0"/>
              <a:t> TB of the </a:t>
            </a:r>
            <a:r>
              <a:rPr lang="it-IT" sz="2000" u="none" dirty="0" err="1"/>
              <a:t>central</a:t>
            </a:r>
            <a:r>
              <a:rPr lang="it-IT" sz="2000" u="none" dirty="0"/>
              <a:t> </a:t>
            </a:r>
            <a:r>
              <a:rPr lang="it-IT" sz="2000" u="none" dirty="0" err="1"/>
              <a:t>nervous</a:t>
            </a:r>
            <a:r>
              <a:rPr lang="it-IT" sz="2000" u="none" dirty="0"/>
              <a:t> system, bone or joint for </a:t>
            </a:r>
            <a:r>
              <a:rPr lang="it-IT" sz="2000" u="none" dirty="0" err="1"/>
              <a:t>which</a:t>
            </a:r>
            <a:r>
              <a:rPr lang="it-IT" sz="2000" u="none" dirty="0"/>
              <a:t> some </a:t>
            </a:r>
            <a:r>
              <a:rPr lang="it-IT" sz="2000" u="none" dirty="0" err="1"/>
              <a:t>expert</a:t>
            </a:r>
            <a:r>
              <a:rPr lang="it-IT" sz="2000" u="none" dirty="0"/>
              <a:t> groups </a:t>
            </a:r>
            <a:r>
              <a:rPr lang="it-IT" sz="2000" u="none" dirty="0" err="1"/>
              <a:t>suggest</a:t>
            </a:r>
            <a:r>
              <a:rPr lang="it-IT" sz="2000" u="none" dirty="0"/>
              <a:t> </a:t>
            </a:r>
            <a:r>
              <a:rPr lang="it-IT" sz="2000" u="none" dirty="0" err="1"/>
              <a:t>longer</a:t>
            </a:r>
            <a:r>
              <a:rPr lang="it-IT" sz="2000" u="none" dirty="0"/>
              <a:t> therapy.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Pregnancy</a:t>
            </a:r>
            <a:r>
              <a:rPr lang="it-IT" sz="2000" u="none" dirty="0">
                <a:highlight>
                  <a:srgbClr val="FFFF00"/>
                </a:highlight>
              </a:rPr>
              <a:t>/</a:t>
            </a:r>
            <a:r>
              <a:rPr lang="it-IT" sz="2000" u="none" dirty="0" err="1">
                <a:highlight>
                  <a:srgbClr val="FFFF00"/>
                </a:highlight>
              </a:rPr>
              <a:t>children</a:t>
            </a:r>
            <a:endParaRPr lang="it-IT" sz="2000" u="none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Daily</a:t>
            </a:r>
            <a:endParaRPr lang="it-IT" sz="2000" u="none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Fixed</a:t>
            </a:r>
            <a:r>
              <a:rPr lang="it-IT" sz="2000" u="none" dirty="0">
                <a:highlight>
                  <a:srgbClr val="FFFF00"/>
                </a:highlight>
              </a:rPr>
              <a:t> dose </a:t>
            </a:r>
            <a:r>
              <a:rPr lang="it-IT" sz="2000" u="none" dirty="0" err="1">
                <a:highlight>
                  <a:srgbClr val="FFFF00"/>
                </a:highlight>
              </a:rPr>
              <a:t>combinations</a:t>
            </a:r>
            <a:r>
              <a:rPr lang="it-IT" sz="2000" u="none" dirty="0"/>
              <a:t> are </a:t>
            </a:r>
            <a:r>
              <a:rPr lang="it-IT" sz="2000" u="none" dirty="0" err="1"/>
              <a:t>preferrable</a:t>
            </a:r>
            <a:endParaRPr lang="it-IT" sz="2000" u="non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/>
              <a:t>If</a:t>
            </a:r>
            <a:r>
              <a:rPr lang="it-IT" sz="2000" u="none" dirty="0"/>
              <a:t> </a:t>
            </a:r>
            <a:r>
              <a:rPr lang="it-IT" sz="2000" u="none" dirty="0" err="1"/>
              <a:t>sputum</a:t>
            </a:r>
            <a:r>
              <a:rPr lang="it-IT" sz="2000" u="none" dirty="0"/>
              <a:t> </a:t>
            </a:r>
            <a:r>
              <a:rPr lang="it-IT" sz="2000" u="none" dirty="0" err="1"/>
              <a:t>smears</a:t>
            </a:r>
            <a:r>
              <a:rPr lang="it-IT" sz="2000" u="none" dirty="0"/>
              <a:t> are </a:t>
            </a:r>
            <a:r>
              <a:rPr lang="it-IT" sz="2000" u="none" dirty="0" err="1"/>
              <a:t>found</a:t>
            </a:r>
            <a:r>
              <a:rPr lang="it-IT" sz="2000" u="none" dirty="0"/>
              <a:t> positive </a:t>
            </a:r>
            <a:r>
              <a:rPr lang="it-IT" sz="2000" u="none" dirty="0" err="1"/>
              <a:t>at</a:t>
            </a:r>
            <a:r>
              <a:rPr lang="it-IT" sz="2000" u="none" dirty="0"/>
              <a:t> the end of intensive </a:t>
            </a:r>
            <a:r>
              <a:rPr lang="it-IT" sz="2000" u="none" dirty="0" err="1"/>
              <a:t>phase</a:t>
            </a:r>
            <a:r>
              <a:rPr lang="it-IT" sz="2000" u="none" dirty="0"/>
              <a:t>, extension of intensive </a:t>
            </a:r>
            <a:r>
              <a:rPr lang="it-IT" sz="2000" u="none" dirty="0" err="1"/>
              <a:t>phase</a:t>
            </a:r>
            <a:r>
              <a:rPr lang="it-IT" sz="2000" u="none" dirty="0"/>
              <a:t> </a:t>
            </a:r>
            <a:r>
              <a:rPr lang="it-IT" sz="2000" u="none" dirty="0" err="1"/>
              <a:t>is</a:t>
            </a:r>
            <a:r>
              <a:rPr lang="it-IT" sz="2000" u="none" dirty="0"/>
              <a:t> </a:t>
            </a:r>
            <a:r>
              <a:rPr lang="it-IT" sz="2000" u="none" dirty="0" err="1"/>
              <a:t>not</a:t>
            </a:r>
            <a:r>
              <a:rPr lang="it-IT" sz="2000" u="none" dirty="0"/>
              <a:t> </a:t>
            </a:r>
            <a:r>
              <a:rPr lang="it-IT" sz="2000" u="none" dirty="0" err="1"/>
              <a:t>recommended</a:t>
            </a:r>
            <a:endParaRPr lang="it-IT" sz="2000" u="none" dirty="0"/>
          </a:p>
          <a:p>
            <a:endParaRPr lang="it-IT" u="non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DA5227-80D2-0FC3-6946-09FAE9FCB30D}"/>
              </a:ext>
            </a:extLst>
          </p:cNvPr>
          <p:cNvSpPr txBox="1"/>
          <p:nvPr/>
        </p:nvSpPr>
        <p:spPr>
          <a:xfrm>
            <a:off x="4935073" y="484638"/>
            <a:ext cx="691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none" dirty="0">
                <a:solidFill>
                  <a:schemeClr val="accent2"/>
                </a:solidFill>
              </a:rPr>
              <a:t>Treatment of </a:t>
            </a:r>
            <a:r>
              <a:rPr lang="it-IT" sz="2400" b="1" u="none" dirty="0" err="1">
                <a:solidFill>
                  <a:schemeClr val="accent2"/>
                </a:solidFill>
              </a:rPr>
              <a:t>drug-susceptible</a:t>
            </a:r>
            <a:r>
              <a:rPr lang="it-IT" sz="2400" b="1" u="none" dirty="0">
                <a:solidFill>
                  <a:schemeClr val="accent2"/>
                </a:solidFill>
              </a:rPr>
              <a:t> TB </a:t>
            </a:r>
            <a:r>
              <a:rPr lang="it-IT" sz="2400" b="1" u="none" dirty="0" err="1">
                <a:solidFill>
                  <a:schemeClr val="accent2"/>
                </a:solidFill>
              </a:rPr>
              <a:t>using</a:t>
            </a:r>
            <a:r>
              <a:rPr lang="it-IT" sz="2400" b="1" u="none" dirty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it-IT" sz="2400" b="1" u="none" dirty="0">
                <a:solidFill>
                  <a:srgbClr val="FF0000"/>
                </a:solidFill>
              </a:rPr>
              <a:t>6-month </a:t>
            </a:r>
            <a:r>
              <a:rPr lang="it-IT" sz="2400" b="1" u="none" dirty="0" err="1">
                <a:solidFill>
                  <a:srgbClr val="FF0000"/>
                </a:solidFill>
              </a:rPr>
              <a:t>regimen</a:t>
            </a:r>
            <a:r>
              <a:rPr lang="it-IT" sz="2400" b="1" u="non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DE51A9-B185-4205-46CA-4CFF4A303070}"/>
              </a:ext>
            </a:extLst>
          </p:cNvPr>
          <p:cNvSpPr txBox="1"/>
          <p:nvPr/>
        </p:nvSpPr>
        <p:spPr>
          <a:xfrm>
            <a:off x="4935073" y="1553703"/>
            <a:ext cx="6911027" cy="23391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u="none" dirty="0"/>
          </a:p>
          <a:p>
            <a:pPr algn="ctr"/>
            <a:r>
              <a:rPr lang="it-IT" sz="2000" u="none" dirty="0"/>
              <a:t>New </a:t>
            </a:r>
            <a:r>
              <a:rPr lang="it-IT" sz="2000" u="none" dirty="0" err="1"/>
              <a:t>patients</a:t>
            </a:r>
            <a:r>
              <a:rPr lang="it-IT" sz="2000" u="none" dirty="0"/>
              <a:t> with PTB </a:t>
            </a:r>
            <a:r>
              <a:rPr lang="it-IT" sz="2000" u="none" dirty="0" err="1"/>
              <a:t>should</a:t>
            </a:r>
            <a:r>
              <a:rPr lang="it-IT" sz="2000" u="none" dirty="0"/>
              <a:t> </a:t>
            </a:r>
            <a:r>
              <a:rPr lang="it-IT" sz="2000" u="none" dirty="0" err="1"/>
              <a:t>receive</a:t>
            </a:r>
            <a:r>
              <a:rPr lang="it-IT" sz="2000" u="none" dirty="0"/>
              <a:t> a </a:t>
            </a:r>
            <a:r>
              <a:rPr lang="it-IT" sz="2000" u="none" dirty="0" err="1"/>
              <a:t>regimen</a:t>
            </a:r>
            <a:r>
              <a:rPr lang="it-IT" sz="2000" u="none" dirty="0"/>
              <a:t> </a:t>
            </a:r>
            <a:r>
              <a:rPr lang="it-IT" sz="2000" u="none" dirty="0" err="1"/>
              <a:t>containing</a:t>
            </a:r>
            <a:r>
              <a:rPr lang="it-IT" sz="2000" u="none" dirty="0"/>
              <a:t> 6 </a:t>
            </a:r>
            <a:r>
              <a:rPr lang="it-IT" sz="2000" u="none" dirty="0" err="1"/>
              <a:t>months</a:t>
            </a:r>
            <a:r>
              <a:rPr lang="it-IT" sz="2000" u="none" dirty="0"/>
              <a:t> of </a:t>
            </a:r>
            <a:r>
              <a:rPr lang="it-IT" sz="2000" u="none" dirty="0" err="1"/>
              <a:t>rifampicin</a:t>
            </a:r>
            <a:r>
              <a:rPr lang="it-IT" sz="2000" u="none" dirty="0"/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b="1" u="none" dirty="0">
                <a:solidFill>
                  <a:srgbClr val="FF0000"/>
                </a:solidFill>
              </a:rPr>
              <a:t>2 HRZE/4 HR </a:t>
            </a:r>
          </a:p>
          <a:p>
            <a:pPr algn="ctr"/>
            <a:r>
              <a:rPr lang="it-IT" sz="2000" u="none" dirty="0"/>
              <a:t>(strong </a:t>
            </a:r>
            <a:r>
              <a:rPr lang="it-IT" sz="2000" u="none" dirty="0" err="1"/>
              <a:t>recommendation</a:t>
            </a:r>
            <a:r>
              <a:rPr lang="it-IT" sz="2000" u="none" dirty="0"/>
              <a:t>, </a:t>
            </a:r>
          </a:p>
          <a:p>
            <a:pPr algn="ctr"/>
            <a:r>
              <a:rPr lang="it-IT" sz="2000" u="none" dirty="0"/>
              <a:t>high </a:t>
            </a:r>
            <a:r>
              <a:rPr lang="it-IT" sz="2000" u="none" dirty="0" err="1"/>
              <a:t>certainty</a:t>
            </a:r>
            <a:r>
              <a:rPr lang="it-IT" sz="2000" u="none" dirty="0"/>
              <a:t> of </a:t>
            </a:r>
            <a:r>
              <a:rPr lang="it-IT" sz="2000" u="none" dirty="0" err="1"/>
              <a:t>evidence</a:t>
            </a:r>
            <a:r>
              <a:rPr lang="it-IT" sz="2000" u="none" dirty="0"/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06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559F87F1-6D2D-E987-594A-3A4890B3F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4"/>
          <a:stretch/>
        </p:blipFill>
        <p:spPr>
          <a:xfrm>
            <a:off x="480378" y="484635"/>
            <a:ext cx="3999111" cy="58887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87AB33-0161-2F2B-F8CD-0048DC6FC85E}"/>
              </a:ext>
            </a:extLst>
          </p:cNvPr>
          <p:cNvSpPr txBox="1"/>
          <p:nvPr/>
        </p:nvSpPr>
        <p:spPr>
          <a:xfrm>
            <a:off x="4935073" y="4343544"/>
            <a:ext cx="69110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>
                <a:highlight>
                  <a:srgbClr val="FFFF00"/>
                </a:highlight>
              </a:rPr>
              <a:t>8 weeks HPMZ + 9 weeks HPM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Daily</a:t>
            </a:r>
            <a:r>
              <a:rPr lang="it-IT" sz="2000" u="none" dirty="0">
                <a:highlight>
                  <a:srgbClr val="FFFF00"/>
                </a:highligh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Rifapentine</a:t>
            </a:r>
            <a:r>
              <a:rPr lang="it-IT" sz="2000" u="none" dirty="0">
                <a:highlight>
                  <a:srgbClr val="FFFF00"/>
                </a:highlight>
              </a:rPr>
              <a:t> </a:t>
            </a:r>
            <a:r>
              <a:rPr lang="it-IT" sz="2000" u="none" dirty="0" err="1">
                <a:highlight>
                  <a:srgbClr val="FFFF00"/>
                </a:highlight>
              </a:rPr>
              <a:t>dosage</a:t>
            </a:r>
            <a:r>
              <a:rPr lang="it-IT" sz="2000" u="none" dirty="0">
                <a:highlight>
                  <a:srgbClr val="FFFF00"/>
                </a:highlight>
              </a:rPr>
              <a:t> 1200 mg/day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 err="1">
                <a:highlight>
                  <a:srgbClr val="FFFF00"/>
                </a:highlight>
              </a:rPr>
              <a:t>Moxi</a:t>
            </a:r>
            <a:r>
              <a:rPr lang="it-IT" sz="2000" u="none" dirty="0">
                <a:highlight>
                  <a:srgbClr val="FFFF00"/>
                </a:highlight>
              </a:rPr>
              <a:t>: 400 mg/day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u="none" dirty="0"/>
              <a:t>WHO </a:t>
            </a:r>
            <a:r>
              <a:rPr lang="it-IT" sz="2000" u="none" dirty="0" err="1"/>
              <a:t>does</a:t>
            </a:r>
            <a:r>
              <a:rPr lang="it-IT" sz="2000" u="none" dirty="0"/>
              <a:t> </a:t>
            </a:r>
            <a:r>
              <a:rPr lang="it-IT" sz="2000" u="none" dirty="0" err="1"/>
              <a:t>not</a:t>
            </a:r>
            <a:r>
              <a:rPr lang="it-IT" sz="2000" u="none" dirty="0"/>
              <a:t> </a:t>
            </a:r>
            <a:r>
              <a:rPr lang="it-IT" sz="2000" u="none" dirty="0" err="1"/>
              <a:t>recommend</a:t>
            </a:r>
            <a:r>
              <a:rPr lang="it-IT" sz="2000" u="none" dirty="0"/>
              <a:t> </a:t>
            </a:r>
            <a:r>
              <a:rPr lang="it-IT" sz="2000" u="none" dirty="0" err="1"/>
              <a:t>prolonging</a:t>
            </a:r>
            <a:r>
              <a:rPr lang="it-IT" sz="2000" u="none" dirty="0"/>
              <a:t> the </a:t>
            </a:r>
            <a:r>
              <a:rPr lang="it-IT" sz="2000" u="none" dirty="0" err="1"/>
              <a:t>regimen</a:t>
            </a:r>
            <a:r>
              <a:rPr lang="it-IT" sz="2000" u="none" dirty="0"/>
              <a:t> </a:t>
            </a:r>
            <a:r>
              <a:rPr lang="it-IT" sz="2000" u="none" dirty="0" err="1"/>
              <a:t>beyond</a:t>
            </a:r>
            <a:r>
              <a:rPr lang="it-IT" sz="2000" u="none" dirty="0"/>
              <a:t> the </a:t>
            </a:r>
            <a:r>
              <a:rPr lang="it-IT" sz="2000" u="none" dirty="0" err="1"/>
              <a:t>planned</a:t>
            </a:r>
            <a:r>
              <a:rPr lang="it-IT" sz="2000" u="none" dirty="0"/>
              <a:t> duration of 4 </a:t>
            </a:r>
            <a:r>
              <a:rPr lang="it-IT" sz="2000" u="none" dirty="0" err="1"/>
              <a:t>months</a:t>
            </a:r>
            <a:r>
              <a:rPr lang="it-IT" sz="2000" u="none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u="non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DA5227-80D2-0FC3-6946-09FAE9FCB30D}"/>
              </a:ext>
            </a:extLst>
          </p:cNvPr>
          <p:cNvSpPr txBox="1"/>
          <p:nvPr/>
        </p:nvSpPr>
        <p:spPr>
          <a:xfrm>
            <a:off x="4935073" y="484638"/>
            <a:ext cx="69110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u="none" dirty="0">
                <a:solidFill>
                  <a:schemeClr val="accent2"/>
                </a:solidFill>
              </a:rPr>
              <a:t>Treatment of </a:t>
            </a:r>
            <a:r>
              <a:rPr lang="it-IT" sz="2400" b="1" u="none" dirty="0" err="1">
                <a:solidFill>
                  <a:schemeClr val="accent2"/>
                </a:solidFill>
              </a:rPr>
              <a:t>drug-susceptible</a:t>
            </a:r>
            <a:r>
              <a:rPr lang="it-IT" sz="2400" b="1" u="none" dirty="0">
                <a:solidFill>
                  <a:schemeClr val="accent2"/>
                </a:solidFill>
              </a:rPr>
              <a:t> TB </a:t>
            </a:r>
            <a:r>
              <a:rPr lang="it-IT" sz="2400" b="1" u="none" dirty="0" err="1">
                <a:solidFill>
                  <a:schemeClr val="accent2"/>
                </a:solidFill>
              </a:rPr>
              <a:t>using</a:t>
            </a:r>
            <a:r>
              <a:rPr lang="it-IT" sz="2400" b="1" u="none" dirty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it-IT" sz="2400" b="1" u="none" dirty="0">
                <a:solidFill>
                  <a:srgbClr val="FF0000"/>
                </a:solidFill>
              </a:rPr>
              <a:t>4-month </a:t>
            </a:r>
            <a:r>
              <a:rPr lang="it-IT" sz="2400" b="1" u="none" dirty="0" err="1">
                <a:solidFill>
                  <a:srgbClr val="FF0000"/>
                </a:solidFill>
              </a:rPr>
              <a:t>regimen</a:t>
            </a:r>
            <a:r>
              <a:rPr lang="it-IT" sz="2400" b="1" u="non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DE51A9-B185-4205-46CA-4CFF4A303070}"/>
              </a:ext>
            </a:extLst>
          </p:cNvPr>
          <p:cNvSpPr txBox="1"/>
          <p:nvPr/>
        </p:nvSpPr>
        <p:spPr>
          <a:xfrm>
            <a:off x="4935073" y="1559863"/>
            <a:ext cx="6911027" cy="23391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u="none" dirty="0"/>
          </a:p>
          <a:p>
            <a:pPr algn="ctr"/>
            <a:r>
              <a:rPr lang="it-IT" sz="2000" u="none" dirty="0">
                <a:effectLst/>
                <a:cs typeface="Arial" panose="020B0604020202020204" pitchFamily="34" charset="0"/>
              </a:rPr>
              <a:t>People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aged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12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years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or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older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with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drug-susceptible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PTB,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may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receive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a 4-month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regimen</a:t>
            </a:r>
            <a:endParaRPr lang="it-IT" sz="2000" u="none" dirty="0">
              <a:effectLst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2000" b="1" u="none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2HPMZ/2HPM </a:t>
            </a:r>
          </a:p>
          <a:p>
            <a:pPr algn="ctr"/>
            <a:r>
              <a:rPr lang="it-IT" sz="2000" u="none" dirty="0">
                <a:effectLst/>
                <a:cs typeface="Arial" panose="020B0604020202020204" pitchFamily="34" charset="0"/>
              </a:rPr>
              <a:t>(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conditional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recommendation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, moderate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certainty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of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evidence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) </a:t>
            </a:r>
            <a:r>
              <a:rPr lang="it-IT" sz="2000" b="1" u="none" dirty="0">
                <a:effectLst/>
                <a:cs typeface="Arial" panose="020B0604020202020204" pitchFamily="34" charset="0"/>
              </a:rPr>
              <a:t>– new </a:t>
            </a:r>
            <a:r>
              <a:rPr lang="it-IT" sz="2000" b="1" u="none" dirty="0" err="1">
                <a:effectLst/>
                <a:cs typeface="Arial" panose="020B0604020202020204" pitchFamily="34" charset="0"/>
              </a:rPr>
              <a:t>recommendation</a:t>
            </a:r>
            <a:r>
              <a:rPr lang="it-IT" sz="2000" b="1" u="none" dirty="0">
                <a:effectLst/>
                <a:cs typeface="Arial" panose="020B0604020202020204" pitchFamily="34" charset="0"/>
              </a:rPr>
              <a:t>. </a:t>
            </a:r>
            <a:endParaRPr lang="it-IT" sz="2000" b="1" u="none" dirty="0">
              <a:cs typeface="Arial" panose="020B0604020202020204" pitchFamily="34" charset="0"/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logo&#10;&#10;Descrizione generata automaticamente">
            <a:extLst>
              <a:ext uri="{FF2B5EF4-FFF2-40B4-BE49-F238E27FC236}">
                <a16:creationId xmlns:a16="http://schemas.microsoft.com/office/drawing/2014/main" id="{559F87F1-6D2D-E987-594A-3A4890B3F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4"/>
          <a:stretch/>
        </p:blipFill>
        <p:spPr>
          <a:xfrm>
            <a:off x="480378" y="484635"/>
            <a:ext cx="3999111" cy="588873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DA5227-80D2-0FC3-6946-09FAE9FCB30D}"/>
              </a:ext>
            </a:extLst>
          </p:cNvPr>
          <p:cNvSpPr txBox="1"/>
          <p:nvPr/>
        </p:nvSpPr>
        <p:spPr>
          <a:xfrm>
            <a:off x="4935073" y="484638"/>
            <a:ext cx="69110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u="none" dirty="0">
                <a:solidFill>
                  <a:schemeClr val="accent2"/>
                </a:solidFill>
              </a:rPr>
              <a:t>Treatment of </a:t>
            </a:r>
            <a:r>
              <a:rPr lang="it-IT" sz="2400" b="1" u="none" dirty="0" err="1">
                <a:solidFill>
                  <a:schemeClr val="accent2"/>
                </a:solidFill>
              </a:rPr>
              <a:t>drug-susceptible</a:t>
            </a:r>
            <a:r>
              <a:rPr lang="it-IT" sz="2400" b="1" u="none" dirty="0">
                <a:solidFill>
                  <a:schemeClr val="accent2"/>
                </a:solidFill>
              </a:rPr>
              <a:t> TB </a:t>
            </a:r>
            <a:r>
              <a:rPr lang="it-IT" sz="2400" b="1" u="none" dirty="0" err="1">
                <a:solidFill>
                  <a:schemeClr val="accent2"/>
                </a:solidFill>
              </a:rPr>
              <a:t>using</a:t>
            </a:r>
            <a:r>
              <a:rPr lang="it-IT" sz="2400" b="1" u="none" dirty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it-IT" sz="2400" b="1" u="none" dirty="0">
                <a:solidFill>
                  <a:srgbClr val="FF0000"/>
                </a:solidFill>
              </a:rPr>
              <a:t>4-month </a:t>
            </a:r>
            <a:r>
              <a:rPr lang="it-IT" sz="2400" b="1" u="none" dirty="0" err="1">
                <a:solidFill>
                  <a:srgbClr val="FF0000"/>
                </a:solidFill>
              </a:rPr>
              <a:t>regimen</a:t>
            </a:r>
            <a:r>
              <a:rPr lang="it-IT" sz="2400" b="1" u="none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DE51A9-B185-4205-46CA-4CFF4A303070}"/>
              </a:ext>
            </a:extLst>
          </p:cNvPr>
          <p:cNvSpPr txBox="1"/>
          <p:nvPr/>
        </p:nvSpPr>
        <p:spPr>
          <a:xfrm>
            <a:off x="4935073" y="1573310"/>
            <a:ext cx="6911027" cy="2893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400" u="none" dirty="0">
              <a:cs typeface="Arial" panose="020B0604020202020204" pitchFamily="34" charset="0"/>
            </a:endParaRPr>
          </a:p>
          <a:p>
            <a:pPr algn="ctr"/>
            <a:r>
              <a:rPr lang="it-IT" sz="2000" u="none" dirty="0">
                <a:effectLst/>
                <a:cs typeface="Arial" panose="020B0604020202020204" pitchFamily="34" charset="0"/>
              </a:rPr>
              <a:t>In </a:t>
            </a:r>
            <a:r>
              <a:rPr lang="it-IT" sz="2000" b="1" u="none" dirty="0" err="1">
                <a:effectLst/>
                <a:cs typeface="Arial" panose="020B0604020202020204" pitchFamily="34" charset="0"/>
              </a:rPr>
              <a:t>children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and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adolescents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between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3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months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and 16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years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of age with </a:t>
            </a:r>
            <a:r>
              <a:rPr lang="it-IT" sz="2000" b="1" u="none" dirty="0">
                <a:effectLst/>
                <a:cs typeface="Arial" panose="020B0604020202020204" pitchFamily="34" charset="0"/>
              </a:rPr>
              <a:t>non-severe TB 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(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without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suspicion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or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evidence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of MDR/RR-TB), a 4-month treatment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regimen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  <a:r>
              <a:rPr lang="it-IT" sz="2000" b="1" u="none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(2HRZ(E)/2HR</a:t>
            </a:r>
            <a:r>
              <a:rPr lang="it-IT" sz="2000" b="1" u="none" dirty="0">
                <a:effectLst/>
                <a:cs typeface="Arial" panose="020B0604020202020204" pitchFamily="34" charset="0"/>
              </a:rPr>
              <a:t>)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should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be </a:t>
            </a:r>
            <a:r>
              <a:rPr lang="it-IT" sz="2000" u="none" dirty="0" err="1">
                <a:effectLst/>
                <a:cs typeface="Arial" panose="020B0604020202020204" pitchFamily="34" charset="0"/>
              </a:rPr>
              <a:t>used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 </a:t>
            </a:r>
          </a:p>
          <a:p>
            <a:pPr algn="ctr"/>
            <a:endParaRPr lang="it-IT" sz="2000" u="none" dirty="0">
              <a:effectLst/>
              <a:cs typeface="Arial" panose="020B0604020202020204" pitchFamily="34" charset="0"/>
            </a:endParaRPr>
          </a:p>
          <a:p>
            <a:pPr algn="ctr"/>
            <a:r>
              <a:rPr lang="it-IT" sz="2000" u="none" dirty="0">
                <a:effectLst/>
                <a:cs typeface="Arial" panose="020B0604020202020204" pitchFamily="34" charset="0"/>
              </a:rPr>
              <a:t>(</a:t>
            </a:r>
            <a:r>
              <a:rPr lang="it-IT" sz="2000" i="1" u="none" dirty="0">
                <a:effectLst/>
                <a:cs typeface="Arial" panose="020B0604020202020204" pitchFamily="34" charset="0"/>
              </a:rPr>
              <a:t>strong </a:t>
            </a:r>
            <a:r>
              <a:rPr lang="it-IT" sz="2000" i="1" u="none" dirty="0" err="1">
                <a:effectLst/>
                <a:cs typeface="Arial" panose="020B0604020202020204" pitchFamily="34" charset="0"/>
              </a:rPr>
              <a:t>recommendation</a:t>
            </a:r>
            <a:r>
              <a:rPr lang="it-IT" sz="2000" i="1" u="none" dirty="0">
                <a:effectLst/>
                <a:cs typeface="Arial" panose="020B0604020202020204" pitchFamily="34" charset="0"/>
              </a:rPr>
              <a:t>, moderate </a:t>
            </a:r>
            <a:r>
              <a:rPr lang="it-IT" sz="2000" i="1" u="none" dirty="0" err="1">
                <a:effectLst/>
                <a:cs typeface="Arial" panose="020B0604020202020204" pitchFamily="34" charset="0"/>
              </a:rPr>
              <a:t>certainty</a:t>
            </a:r>
            <a:r>
              <a:rPr lang="it-IT" sz="2000" i="1" u="none" dirty="0">
                <a:effectLst/>
                <a:cs typeface="Arial" panose="020B0604020202020204" pitchFamily="34" charset="0"/>
              </a:rPr>
              <a:t> of </a:t>
            </a:r>
            <a:r>
              <a:rPr lang="it-IT" sz="2000" i="1" u="none" dirty="0" err="1">
                <a:effectLst/>
                <a:cs typeface="Arial" panose="020B0604020202020204" pitchFamily="34" charset="0"/>
              </a:rPr>
              <a:t>evidence</a:t>
            </a:r>
            <a:r>
              <a:rPr lang="it-IT" sz="2000" i="1" u="none" dirty="0">
                <a:effectLst/>
                <a:cs typeface="Arial" panose="020B0604020202020204" pitchFamily="34" charset="0"/>
              </a:rPr>
              <a:t>) – new </a:t>
            </a:r>
            <a:r>
              <a:rPr lang="it-IT" sz="2000" i="1" u="none" dirty="0" err="1">
                <a:effectLst/>
                <a:cs typeface="Arial" panose="020B0604020202020204" pitchFamily="34" charset="0"/>
              </a:rPr>
              <a:t>recommendation</a:t>
            </a:r>
            <a:r>
              <a:rPr lang="it-IT" sz="2000" u="none" dirty="0">
                <a:effectLst/>
                <a:cs typeface="Arial" panose="020B0604020202020204" pitchFamily="34" charset="0"/>
              </a:rPr>
              <a:t>. </a:t>
            </a:r>
            <a:endParaRPr lang="it-IT" sz="2000" u="none" dirty="0"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23C346-4780-1490-2310-04CCC5C24088}"/>
              </a:ext>
            </a:extLst>
          </p:cNvPr>
          <p:cNvSpPr txBox="1"/>
          <p:nvPr/>
        </p:nvSpPr>
        <p:spPr>
          <a:xfrm>
            <a:off x="5145068" y="4883574"/>
            <a:ext cx="649103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dirty="0">
                <a:highlight>
                  <a:srgbClr val="FFFF00"/>
                </a:highlight>
                <a:cs typeface="Arial" panose="020B0604020202020204" pitchFamily="34" charset="0"/>
              </a:rPr>
              <a:t>mild </a:t>
            </a:r>
            <a:r>
              <a:rPr lang="it-IT" dirty="0" err="1">
                <a:highlight>
                  <a:srgbClr val="FFFF00"/>
                </a:highlight>
                <a:cs typeface="Arial" panose="020B0604020202020204" pitchFamily="34" charset="0"/>
              </a:rPr>
              <a:t>symptoms</a:t>
            </a:r>
            <a:r>
              <a:rPr lang="it-IT" dirty="0">
                <a:highlight>
                  <a:srgbClr val="FFFF00"/>
                </a:highlight>
                <a:cs typeface="Arial" panose="020B0604020202020204" pitchFamily="34" charset="0"/>
              </a:rPr>
              <a:t>, no </a:t>
            </a:r>
            <a:r>
              <a:rPr lang="it-IT" dirty="0" err="1">
                <a:highlight>
                  <a:srgbClr val="FFFF00"/>
                </a:highlight>
                <a:cs typeface="Arial" panose="020B0604020202020204" pitchFamily="34" charset="0"/>
              </a:rPr>
              <a:t>hospitalization</a:t>
            </a:r>
            <a:endParaRPr lang="it-IT" dirty="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CXR: non-severe TB (i.e. no </a:t>
            </a:r>
            <a:r>
              <a:rPr lang="it-IT" sz="18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cavities</a:t>
            </a: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it-IT" sz="18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miliary</a:t>
            </a: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71500" indent="-5715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it-IT" sz="18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Sputum</a:t>
            </a: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smear</a:t>
            </a: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negative or </a:t>
            </a:r>
            <a:r>
              <a:rPr lang="it-IT" sz="1800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Xpert</a:t>
            </a:r>
            <a:r>
              <a:rPr lang="it-IT" sz="1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negative</a:t>
            </a:r>
          </a:p>
        </p:txBody>
      </p:sp>
    </p:spTree>
    <p:extLst>
      <p:ext uri="{BB962C8B-B14F-4D97-AF65-F5344CB8AC3E}">
        <p14:creationId xmlns:p14="http://schemas.microsoft.com/office/powerpoint/2010/main" val="159573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olo 1">
            <a:extLst>
              <a:ext uri="{FF2B5EF4-FFF2-40B4-BE49-F238E27FC236}">
                <a16:creationId xmlns:a16="http://schemas.microsoft.com/office/drawing/2014/main" id="{4F3FB852-2A5B-E448-BC4C-4A018F906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8788" y="273059"/>
            <a:ext cx="5975350" cy="835025"/>
          </a:xfrm>
        </p:spPr>
        <p:txBody>
          <a:bodyPr/>
          <a:lstStyle/>
          <a:p>
            <a:r>
              <a:rPr lang="fr-FR" altLang="en-US" sz="2800" b="1" dirty="0">
                <a:solidFill>
                  <a:schemeClr val="accent2"/>
                </a:solidFill>
              </a:rPr>
              <a:t>August 2018:</a:t>
            </a:r>
            <a:br>
              <a:rPr lang="fr-FR" altLang="en-US" sz="2800" b="1" dirty="0">
                <a:solidFill>
                  <a:schemeClr val="accent2"/>
                </a:solidFill>
              </a:rPr>
            </a:br>
            <a:r>
              <a:rPr lang="fr-FR" altLang="en-US" sz="2800" b="1" dirty="0">
                <a:solidFill>
                  <a:schemeClr val="accent2"/>
                </a:solidFill>
              </a:rPr>
              <a:t>New WHO classification of </a:t>
            </a:r>
            <a:r>
              <a:rPr lang="fr-FR" altLang="en-US" sz="2800" b="1" dirty="0" err="1">
                <a:solidFill>
                  <a:schemeClr val="accent2"/>
                </a:solidFill>
              </a:rPr>
              <a:t>drugs</a:t>
            </a:r>
            <a:r>
              <a:rPr lang="fr-FR" altLang="en-US" sz="2800" b="1" dirty="0">
                <a:solidFill>
                  <a:schemeClr val="accent2"/>
                </a:solidFill>
              </a:rPr>
              <a:t> </a:t>
            </a:r>
            <a:br>
              <a:rPr lang="fr-FR" altLang="en-US" sz="2800" b="1" dirty="0">
                <a:solidFill>
                  <a:schemeClr val="accent2"/>
                </a:solidFill>
              </a:rPr>
            </a:br>
            <a:r>
              <a:rPr lang="fr-FR" altLang="en-US" sz="2800" b="1" dirty="0">
                <a:solidFill>
                  <a:schemeClr val="accent2"/>
                </a:solidFill>
              </a:rPr>
              <a:t>to </a:t>
            </a:r>
            <a:r>
              <a:rPr lang="fr-FR" altLang="en-US" sz="2800" b="1" dirty="0" err="1">
                <a:solidFill>
                  <a:schemeClr val="accent2"/>
                </a:solidFill>
              </a:rPr>
              <a:t>treat</a:t>
            </a:r>
            <a:r>
              <a:rPr lang="fr-FR" altLang="en-US" sz="2800" b="1" dirty="0">
                <a:solidFill>
                  <a:schemeClr val="accent2"/>
                </a:solidFill>
              </a:rPr>
              <a:t> MDR-TB</a:t>
            </a:r>
            <a:endParaRPr lang="it-IT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153603" name="Immagine 4">
            <a:extLst>
              <a:ext uri="{FF2B5EF4-FFF2-40B4-BE49-F238E27FC236}">
                <a16:creationId xmlns:a16="http://schemas.microsoft.com/office/drawing/2014/main" id="{A80EC534-A10E-2E4C-8E26-08D15CEC7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44" y="1594825"/>
            <a:ext cx="86931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7ED0FB12-D014-2542-9BAB-DA640768D23B}"/>
              </a:ext>
            </a:extLst>
          </p:cNvPr>
          <p:cNvSpPr/>
          <p:nvPr/>
        </p:nvSpPr>
        <p:spPr>
          <a:xfrm>
            <a:off x="6550518" y="2520174"/>
            <a:ext cx="1025913" cy="390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noFill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A60AE53-E601-E04A-9F2D-DD5D9E6F13E4}"/>
              </a:ext>
            </a:extLst>
          </p:cNvPr>
          <p:cNvSpPr/>
          <p:nvPr/>
        </p:nvSpPr>
        <p:spPr>
          <a:xfrm>
            <a:off x="6595946" y="4226107"/>
            <a:ext cx="1108192" cy="4244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noFill/>
            </a:endParaRPr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B645E560-DCCA-FD45-991C-EA92BEE40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5" t="1166" r="4329"/>
          <a:stretch/>
        </p:blipFill>
        <p:spPr bwMode="auto">
          <a:xfrm>
            <a:off x="9048367" y="110035"/>
            <a:ext cx="1193800" cy="1484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956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33796" y="45084"/>
            <a:ext cx="8314479" cy="552098"/>
          </a:xfrm>
        </p:spPr>
        <p:txBody>
          <a:bodyPr/>
          <a:lstStyle/>
          <a:p>
            <a:r>
              <a:rPr lang="it-IT" sz="2800" b="1" dirty="0">
                <a:solidFill>
                  <a:srgbClr val="0070C0"/>
                </a:solidFill>
              </a:rPr>
              <a:t>2022 MDR-TB </a:t>
            </a:r>
            <a:r>
              <a:rPr lang="it-IT" sz="2800" b="1" dirty="0" err="1">
                <a:solidFill>
                  <a:srgbClr val="0070C0"/>
                </a:solidFill>
              </a:rPr>
              <a:t>Guidelines</a:t>
            </a:r>
            <a:r>
              <a:rPr lang="it-IT" sz="2800" b="1" dirty="0">
                <a:solidFill>
                  <a:srgbClr val="0070C0"/>
                </a:solidFill>
              </a:rPr>
              <a:t>: </a:t>
            </a:r>
            <a:r>
              <a:rPr lang="it-IT" sz="2800" b="1" dirty="0" err="1">
                <a:solidFill>
                  <a:srgbClr val="0070C0"/>
                </a:solidFill>
              </a:rPr>
              <a:t>regimen</a:t>
            </a:r>
            <a:r>
              <a:rPr lang="it-IT" sz="2800" b="1" dirty="0">
                <a:solidFill>
                  <a:srgbClr val="0070C0"/>
                </a:solidFill>
              </a:rPr>
              <a:t> </a:t>
            </a:r>
            <a:r>
              <a:rPr lang="it-IT" sz="2800" b="1" dirty="0" err="1">
                <a:solidFill>
                  <a:srgbClr val="0070C0"/>
                </a:solidFill>
              </a:rPr>
              <a:t>choice</a:t>
            </a:r>
            <a:endParaRPr lang="it-IT" sz="2800" b="1" dirty="0">
              <a:solidFill>
                <a:srgbClr val="0070C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085B423A-003D-294D-AEA8-3C7C57D6054C}" type="slidenum">
              <a:rPr lang="en-US" altLang="it-IT" smtClean="0"/>
              <a:pPr/>
              <a:t>19</a:t>
            </a:fld>
            <a:endParaRPr lang="en-US" altLang="it-IT"/>
          </a:p>
        </p:txBody>
      </p:sp>
      <p:pic>
        <p:nvPicPr>
          <p:cNvPr id="5" name="Immagine 4"/>
          <p:cNvPicPr/>
          <p:nvPr/>
        </p:nvPicPr>
        <p:blipFill rotWithShape="1">
          <a:blip r:embed="rId2"/>
          <a:srcRect l="24777" t="15937" r="41731" b="17875"/>
          <a:stretch/>
        </p:blipFill>
        <p:spPr bwMode="auto">
          <a:xfrm>
            <a:off x="7419933" y="5019781"/>
            <a:ext cx="1084671" cy="1562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431389"/>
              </p:ext>
            </p:extLst>
          </p:nvPr>
        </p:nvGraphicFramePr>
        <p:xfrm>
          <a:off x="1626868" y="736246"/>
          <a:ext cx="8681448" cy="6030314"/>
        </p:xfrm>
        <a:graphic>
          <a:graphicData uri="http://schemas.openxmlformats.org/drawingml/2006/table">
            <a:tbl>
              <a:tblPr firstRow="1" firstCol="1" bandRow="1"/>
              <a:tblGrid>
                <a:gridCol w="207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25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6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Regimen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 (months)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Indications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Contraindications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36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BPaLM</a:t>
                      </a: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400" dirty="0" err="1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bedaquiline</a:t>
                      </a:r>
                      <a:r>
                        <a:rPr lang="en-GB" sz="14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1400" dirty="0" err="1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pretomanid</a:t>
                      </a:r>
                      <a:r>
                        <a:rPr lang="en-GB" sz="1400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linezolid, moxifloxacin)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BPaL</a:t>
                      </a:r>
                      <a:r>
                        <a:rPr lang="en-GB" sz="1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(without moxifloxacin)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MDR/RR TB patients age 15 years or more.</a:t>
                      </a:r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BPaL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if documented resistance to fluoroquinolones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Exposure to any of the drugs composing the regimen for 30 days or more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10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All-oral, </a:t>
                      </a:r>
                      <a:r>
                        <a:rPr lang="en-GB" sz="1400" b="1" dirty="0" err="1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bedaquiline</a:t>
                      </a: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-containing regimens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Adults and children with MDR/RR-TB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Previous exposure to second-line treatment (including </a:t>
                      </a:r>
                      <a:r>
                        <a:rPr lang="en-GB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bedaquiline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fluoroquinolone resistance; extensive pulmonary TB disease; severe </a:t>
                      </a:r>
                      <a:r>
                        <a:rPr lang="en-GB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extrapulmonary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TB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32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0070C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Individualized longer regimen</a:t>
                      </a:r>
                      <a:endParaRPr lang="it-IT" sz="1400" dirty="0">
                        <a:solidFill>
                          <a:srgbClr val="0070C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or more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with extensive forms of DR-TB (e.g. XDR-TB); or not eligible for the regimens described above or who previously failed shorter treatment regimens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9AC7259D-1841-FC47-89CF-E4D90EA9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1665" y="5019783"/>
            <a:ext cx="1084671" cy="156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14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2E9B4A-EBE9-6B0F-9A0A-B1A452FF1692}"/>
              </a:ext>
            </a:extLst>
          </p:cNvPr>
          <p:cNvSpPr txBox="1"/>
          <p:nvPr/>
        </p:nvSpPr>
        <p:spPr>
          <a:xfrm>
            <a:off x="4155440" y="591979"/>
            <a:ext cx="609600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733" b="1" dirty="0" err="1">
                <a:solidFill>
                  <a:schemeClr val="accent1"/>
                </a:solidFill>
                <a:cs typeface="Arial" panose="020B0604020202020204" pitchFamily="34" charset="0"/>
              </a:rPr>
              <a:t>Summary</a:t>
            </a:r>
            <a:r>
              <a:rPr lang="it-IT" sz="3733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endParaRPr lang="it-IT" sz="3733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F49D1A-6A54-B697-6D10-7E08B3DE30A5}"/>
              </a:ext>
            </a:extLst>
          </p:cNvPr>
          <p:cNvSpPr txBox="1"/>
          <p:nvPr/>
        </p:nvSpPr>
        <p:spPr>
          <a:xfrm>
            <a:off x="538480" y="1798320"/>
            <a:ext cx="10800080" cy="3949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 err="1">
                <a:cs typeface="Arial" panose="020B0604020202020204" pitchFamily="34" charset="0"/>
              </a:rPr>
              <a:t>Reducing</a:t>
            </a:r>
            <a:r>
              <a:rPr lang="it-IT" sz="3200" u="none" dirty="0">
                <a:cs typeface="Arial" panose="020B0604020202020204" pitchFamily="34" charset="0"/>
              </a:rPr>
              <a:t> duration and </a:t>
            </a:r>
            <a:r>
              <a:rPr lang="it-IT" sz="3200" u="none" dirty="0" err="1">
                <a:cs typeface="Arial" panose="020B0604020202020204" pitchFamily="34" charset="0"/>
              </a:rPr>
              <a:t>pill</a:t>
            </a:r>
            <a:r>
              <a:rPr lang="it-IT" sz="3200" u="none" dirty="0">
                <a:cs typeface="Arial" panose="020B0604020202020204" pitchFamily="34" charset="0"/>
              </a:rPr>
              <a:t> burden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>
                <a:cs typeface="Arial" panose="020B0604020202020204" pitchFamily="34" charset="0"/>
              </a:rPr>
              <a:t>The golden rules to design a </a:t>
            </a:r>
            <a:r>
              <a:rPr lang="it-IT" sz="3200" u="none" dirty="0" err="1">
                <a:cs typeface="Arial" panose="020B0604020202020204" pitchFamily="34" charset="0"/>
              </a:rPr>
              <a:t>regimen</a:t>
            </a:r>
            <a:endParaRPr lang="it-IT" sz="3200" u="none" dirty="0"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>
                <a:cs typeface="Arial" panose="020B0604020202020204" pitchFamily="34" charset="0"/>
              </a:rPr>
              <a:t>DS-TB: 6 and 4 </a:t>
            </a:r>
            <a:r>
              <a:rPr lang="it-IT" sz="3200" u="none" dirty="0" err="1">
                <a:cs typeface="Arial" panose="020B0604020202020204" pitchFamily="34" charset="0"/>
              </a:rPr>
              <a:t>months</a:t>
            </a:r>
            <a:endParaRPr lang="it-IT" sz="3200" u="none" dirty="0"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>
                <a:cs typeface="Arial" panose="020B0604020202020204" pitchFamily="34" charset="0"/>
              </a:rPr>
              <a:t>MDR-TB: 18-24, 9 and 6 </a:t>
            </a:r>
            <a:r>
              <a:rPr lang="it-IT" sz="3200" u="none" dirty="0" err="1">
                <a:cs typeface="Arial" panose="020B0604020202020204" pitchFamily="34" charset="0"/>
              </a:rPr>
              <a:t>months</a:t>
            </a:r>
            <a:endParaRPr lang="it-IT" sz="3200" u="none" dirty="0"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>
                <a:cs typeface="Arial" panose="020B0604020202020204" pitchFamily="34" charset="0"/>
              </a:rPr>
              <a:t>To </a:t>
            </a:r>
            <a:r>
              <a:rPr lang="it-IT" sz="3200" u="none" dirty="0" err="1">
                <a:cs typeface="Arial" panose="020B0604020202020204" pitchFamily="34" charset="0"/>
              </a:rPr>
              <a:t>further</a:t>
            </a:r>
            <a:r>
              <a:rPr lang="it-IT" sz="3200" u="none" dirty="0">
                <a:cs typeface="Arial" panose="020B0604020202020204" pitchFamily="34" charset="0"/>
              </a:rPr>
              <a:t> reduce: Long-</a:t>
            </a:r>
            <a:r>
              <a:rPr lang="it-IT" sz="3200" u="none" dirty="0" err="1">
                <a:cs typeface="Arial" panose="020B0604020202020204" pitchFamily="34" charset="0"/>
              </a:rPr>
              <a:t>acting</a:t>
            </a:r>
            <a:r>
              <a:rPr lang="it-IT" sz="3200" u="none" dirty="0">
                <a:cs typeface="Arial" panose="020B0604020202020204" pitchFamily="34" charset="0"/>
              </a:rPr>
              <a:t> </a:t>
            </a:r>
            <a:r>
              <a:rPr lang="it-IT" sz="3200" u="none" dirty="0" err="1">
                <a:cs typeface="Arial" panose="020B0604020202020204" pitchFamily="34" charset="0"/>
              </a:rPr>
              <a:t>injectables</a:t>
            </a:r>
            <a:r>
              <a:rPr lang="it-IT" sz="3200" u="none" dirty="0">
                <a:cs typeface="Arial" panose="020B0604020202020204" pitchFamily="34" charset="0"/>
              </a:rPr>
              <a:t> (LAI)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 err="1">
                <a:solidFill>
                  <a:srgbClr val="FF0000"/>
                </a:solidFill>
                <a:cs typeface="Arial" panose="020B0604020202020204" pitchFamily="34" charset="0"/>
              </a:rPr>
              <a:t>What</a:t>
            </a:r>
            <a:r>
              <a:rPr lang="it-IT" sz="3200" u="none" dirty="0">
                <a:solidFill>
                  <a:srgbClr val="FF0000"/>
                </a:solidFill>
                <a:cs typeface="Arial" panose="020B0604020202020204" pitchFamily="34" charset="0"/>
              </a:rPr>
              <a:t> end-users </a:t>
            </a:r>
            <a:r>
              <a:rPr lang="it-IT" sz="3200" u="none" dirty="0" err="1">
                <a:solidFill>
                  <a:srgbClr val="FF0000"/>
                </a:solidFill>
                <a:cs typeface="Arial" panose="020B0604020202020204" pitchFamily="34" charset="0"/>
              </a:rPr>
              <a:t>want</a:t>
            </a:r>
            <a:r>
              <a:rPr lang="it-IT" sz="3200" u="none" dirty="0">
                <a:solidFill>
                  <a:srgbClr val="FF0000"/>
                </a:solidFill>
                <a:cs typeface="Arial" panose="020B0604020202020204" pitchFamily="34" charset="0"/>
              </a:rPr>
              <a:t>: a global study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it-IT" sz="3200" u="none" dirty="0" err="1">
                <a:cs typeface="Arial" panose="020B0604020202020204" pitchFamily="34" charset="0"/>
              </a:rPr>
              <a:t>Conclusions</a:t>
            </a:r>
            <a:endParaRPr lang="it-IT" sz="3200" u="none" dirty="0"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it-IT" sz="2667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4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20" y="321386"/>
            <a:ext cx="4244812" cy="583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5589965" y="2660900"/>
            <a:ext cx="48535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400" u="none" dirty="0">
                <a:highlight>
                  <a:srgbClr val="FFFF00"/>
                </a:highlight>
              </a:rPr>
              <a:t>90% </a:t>
            </a:r>
            <a:r>
              <a:rPr lang="pt-BR" sz="2400" u="none" dirty="0" err="1">
                <a:highlight>
                  <a:srgbClr val="FFFF00"/>
                </a:highlight>
              </a:rPr>
              <a:t>treatment</a:t>
            </a:r>
            <a:r>
              <a:rPr lang="pt-BR" sz="2400" u="none" dirty="0">
                <a:highlight>
                  <a:srgbClr val="FFFF00"/>
                </a:highlight>
              </a:rPr>
              <a:t> </a:t>
            </a:r>
            <a:r>
              <a:rPr lang="pt-BR" sz="2400" u="none" dirty="0" err="1">
                <a:highlight>
                  <a:srgbClr val="FFFF00"/>
                </a:highlight>
              </a:rPr>
              <a:t>success</a:t>
            </a:r>
            <a:r>
              <a:rPr lang="pt-BR" sz="2400" u="none" dirty="0">
                <a:highlight>
                  <a:srgbClr val="FFFF00"/>
                </a:highlight>
              </a:rPr>
              <a:t> (CI 83-95%)</a:t>
            </a:r>
          </a:p>
          <a:p>
            <a:pPr marL="214308" indent="-21430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400" u="none" dirty="0">
                <a:highlight>
                  <a:srgbClr val="FFFF00"/>
                </a:highlight>
              </a:rPr>
              <a:t>17% </a:t>
            </a:r>
            <a:r>
              <a:rPr lang="pt-BR" sz="2400" u="none" dirty="0" err="1">
                <a:highlight>
                  <a:srgbClr val="FFFF00"/>
                </a:highlight>
              </a:rPr>
              <a:t>serious</a:t>
            </a:r>
            <a:r>
              <a:rPr lang="pt-BR" sz="2400" u="none" dirty="0">
                <a:highlight>
                  <a:srgbClr val="FFFF00"/>
                </a:highlight>
              </a:rPr>
              <a:t> adverse </a:t>
            </a:r>
            <a:r>
              <a:rPr lang="pt-BR" sz="2400" u="none" dirty="0" err="1">
                <a:highlight>
                  <a:srgbClr val="FFFF00"/>
                </a:highlight>
              </a:rPr>
              <a:t>events</a:t>
            </a:r>
            <a:endParaRPr lang="pt-BR" sz="2400" u="none" dirty="0">
              <a:highlight>
                <a:srgbClr val="FFFF00"/>
              </a:highlight>
            </a:endParaRPr>
          </a:p>
          <a:p>
            <a:pPr marL="214308" indent="-21430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400" u="none" dirty="0">
                <a:highlight>
                  <a:srgbClr val="FFFF00"/>
                </a:highlight>
              </a:rPr>
              <a:t>3-6% for </a:t>
            </a:r>
            <a:r>
              <a:rPr lang="pt-BR" sz="2400" u="none" dirty="0" err="1">
                <a:highlight>
                  <a:srgbClr val="FFFF00"/>
                </a:highlight>
              </a:rPr>
              <a:t>Linezolid</a:t>
            </a:r>
            <a:endParaRPr lang="pt-BR" sz="2400" u="none" dirty="0">
              <a:highlight>
                <a:srgbClr val="FFFF00"/>
              </a:highlight>
            </a:endParaRPr>
          </a:p>
          <a:p>
            <a:pPr marL="214308" indent="-21430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400" u="none" dirty="0" err="1"/>
              <a:t>Hepatoxicity</a:t>
            </a:r>
            <a:endParaRPr lang="pt-BR" sz="2400" u="none" dirty="0"/>
          </a:p>
          <a:p>
            <a:pPr marL="214308" indent="-214308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pt-BR" sz="2400" u="none" dirty="0"/>
              <a:t>No </a:t>
            </a:r>
            <a:r>
              <a:rPr lang="pt-BR" sz="2400" u="none" dirty="0" err="1"/>
              <a:t>treatment</a:t>
            </a:r>
            <a:r>
              <a:rPr lang="pt-BR" sz="2400" u="none" dirty="0"/>
              <a:t> </a:t>
            </a:r>
            <a:r>
              <a:rPr lang="pt-BR" sz="2400" u="none" dirty="0" err="1"/>
              <a:t>interruptions</a:t>
            </a:r>
            <a:r>
              <a:rPr lang="pt-BR" sz="2400" u="none" dirty="0"/>
              <a:t> </a:t>
            </a:r>
            <a:r>
              <a:rPr lang="pt-BR" sz="2400" u="none" dirty="0" err="1"/>
              <a:t>due</a:t>
            </a:r>
            <a:r>
              <a:rPr lang="pt-BR" sz="2400" u="none" dirty="0"/>
              <a:t> </a:t>
            </a:r>
            <a:r>
              <a:rPr lang="pt-BR" sz="2400" u="none" dirty="0" err="1"/>
              <a:t>to</a:t>
            </a:r>
            <a:r>
              <a:rPr lang="pt-BR" sz="2400" u="none" dirty="0"/>
              <a:t> QT </a:t>
            </a:r>
            <a:r>
              <a:rPr lang="pt-BR" sz="2400" u="none" dirty="0" err="1"/>
              <a:t>prolongation</a:t>
            </a:r>
            <a:r>
              <a:rPr lang="pt-BR" sz="2400" u="none" dirty="0"/>
              <a:t> </a:t>
            </a:r>
            <a:endParaRPr lang="it-IT" sz="2400" u="none" dirty="0"/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7A1A1D01-6544-6C15-1015-2F89C42F0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66" y="701519"/>
            <a:ext cx="2259927" cy="10037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FC77501-A868-D3AD-765F-A407FA3A8D83}"/>
              </a:ext>
            </a:extLst>
          </p:cNvPr>
          <p:cNvSpPr txBox="1"/>
          <p:nvPr/>
        </p:nvSpPr>
        <p:spPr>
          <a:xfrm>
            <a:off x="8016758" y="915694"/>
            <a:ext cx="2166293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6 </a:t>
            </a:r>
            <a:r>
              <a:rPr lang="it-IT" sz="3600" b="1" dirty="0" err="1">
                <a:solidFill>
                  <a:srgbClr val="FF0000"/>
                </a:solidFill>
              </a:rPr>
              <a:t>BPaL</a:t>
            </a:r>
            <a:endParaRPr lang="it-IT" sz="3600" b="1" dirty="0">
              <a:solidFill>
                <a:srgbClr val="FF0000"/>
              </a:solidFill>
            </a:endParaRPr>
          </a:p>
          <a:p>
            <a:pPr algn="ctr"/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801265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085B423A-003D-294D-AEA8-3C7C57D6054C}" type="slidenum">
              <a:rPr lang="en-US" altLang="it-IT" smtClean="0"/>
              <a:pPr/>
              <a:t>21</a:t>
            </a:fld>
            <a:endParaRPr lang="en-US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14" y="481577"/>
            <a:ext cx="8725110" cy="43289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94" y="3940718"/>
            <a:ext cx="1918055" cy="254263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343526" y="189190"/>
            <a:ext cx="2333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2"/>
                </a:solidFill>
              </a:rPr>
              <a:t>ZENIX trial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10150" y="532379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000" b="1" u="none" dirty="0">
                <a:solidFill>
                  <a:schemeClr val="accent2"/>
                </a:solidFill>
                <a:highlight>
                  <a:srgbClr val="FFFF00"/>
                </a:highlight>
              </a:rPr>
              <a:t>Linezolid 1200 mg or 600 mg for different durations</a:t>
            </a:r>
            <a:endParaRPr lang="it-IT" sz="2000" b="1" u="none" dirty="0">
              <a:solidFill>
                <a:schemeClr val="accent2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559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871"/>
            <a:ext cx="8232929" cy="406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1844131" y="19651"/>
            <a:ext cx="8503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rgbClr val="FF0000"/>
                </a:solidFill>
              </a:rPr>
              <a:t>Extraordinary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efficacy</a:t>
            </a:r>
            <a:r>
              <a:rPr lang="it-IT" sz="2800" b="1" dirty="0">
                <a:solidFill>
                  <a:srgbClr val="FF0000"/>
                </a:solidFill>
              </a:rPr>
              <a:t>: 89-93% (9 w. a bit </a:t>
            </a:r>
            <a:r>
              <a:rPr lang="it-IT" sz="2800" b="1" dirty="0" err="1">
                <a:solidFill>
                  <a:srgbClr val="FF0000"/>
                </a:solidFill>
              </a:rPr>
              <a:t>slower</a:t>
            </a:r>
            <a:r>
              <a:rPr lang="it-IT" sz="28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E23241-703D-E7BC-3FAA-90FC35E1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104" y="4013860"/>
            <a:ext cx="5772961" cy="282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255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650" y="1221828"/>
            <a:ext cx="8842030" cy="361109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617413" y="5504935"/>
            <a:ext cx="3404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FF0000"/>
                </a:solidFill>
              </a:rPr>
              <a:t>Less AEs </a:t>
            </a:r>
            <a:r>
              <a:rPr lang="pt-BR" sz="2400" b="1" dirty="0">
                <a:solidFill>
                  <a:srgbClr val="FF0000"/>
                </a:solidFill>
              </a:rPr>
              <a:t>with 600 mg</a:t>
            </a:r>
          </a:p>
        </p:txBody>
      </p:sp>
    </p:spTree>
    <p:extLst>
      <p:ext uri="{BB962C8B-B14F-4D97-AF65-F5344CB8AC3E}">
        <p14:creationId xmlns:p14="http://schemas.microsoft.com/office/powerpoint/2010/main" val="2376780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07BA671-47E3-9416-D342-05A619C15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066"/>
            <a:ext cx="5284010" cy="433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magine 2" descr="Immagine che contiene testo, schermata, Pubblicità online, Sito Web&#10;&#10;Descrizione generata automaticamente">
            <a:extLst>
              <a:ext uri="{FF2B5EF4-FFF2-40B4-BE49-F238E27FC236}">
                <a16:creationId xmlns:a16="http://schemas.microsoft.com/office/drawing/2014/main" id="{57E3F214-99AD-2607-4305-3860B4EE8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354" y="1260066"/>
            <a:ext cx="6277120" cy="422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DE29E9-ED03-40B6-1C11-284EC76A25FD}"/>
              </a:ext>
            </a:extLst>
          </p:cNvPr>
          <p:cNvSpPr txBox="1"/>
          <p:nvPr/>
        </p:nvSpPr>
        <p:spPr>
          <a:xfrm>
            <a:off x="1570514" y="273133"/>
            <a:ext cx="840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u="none" dirty="0" err="1">
                <a:solidFill>
                  <a:schemeClr val="accent2"/>
                </a:solidFill>
              </a:rPr>
              <a:t>Reducing</a:t>
            </a:r>
            <a:r>
              <a:rPr lang="it-IT" sz="2800" b="1" u="none" dirty="0">
                <a:solidFill>
                  <a:schemeClr val="accent2"/>
                </a:solidFill>
              </a:rPr>
              <a:t> to 6 </a:t>
            </a:r>
            <a:r>
              <a:rPr lang="it-IT" sz="2800" b="1" u="none" dirty="0" err="1">
                <a:solidFill>
                  <a:schemeClr val="accent2"/>
                </a:solidFill>
              </a:rPr>
              <a:t>months</a:t>
            </a:r>
            <a:r>
              <a:rPr lang="it-IT" sz="2800" b="1" u="none" dirty="0">
                <a:solidFill>
                  <a:schemeClr val="accent2"/>
                </a:solidFill>
              </a:rPr>
              <a:t>: TB-</a:t>
            </a:r>
            <a:r>
              <a:rPr lang="it-IT" sz="2800" b="1" u="none" dirty="0" err="1">
                <a:solidFill>
                  <a:schemeClr val="accent2"/>
                </a:solidFill>
              </a:rPr>
              <a:t>Practecal</a:t>
            </a:r>
            <a:endParaRPr lang="it-IT" sz="2800" b="1" u="none" dirty="0">
              <a:solidFill>
                <a:schemeClr val="accent2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EFB91F4-AE75-4D09-577E-B20D1C42197F}"/>
              </a:ext>
            </a:extLst>
          </p:cNvPr>
          <p:cNvSpPr/>
          <p:nvPr/>
        </p:nvSpPr>
        <p:spPr>
          <a:xfrm>
            <a:off x="326526" y="3705101"/>
            <a:ext cx="2315479" cy="10925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3CA70D8-0C81-A9E6-88C5-8A115D6A2515}"/>
              </a:ext>
            </a:extLst>
          </p:cNvPr>
          <p:cNvSpPr/>
          <p:nvPr/>
        </p:nvSpPr>
        <p:spPr>
          <a:xfrm>
            <a:off x="8431480" y="4034981"/>
            <a:ext cx="3335707" cy="10239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1828DC5-C5EE-4690-0321-A5247643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085B423A-003D-294D-AEA8-3C7C57D6054C}" type="slidenum">
              <a:rPr lang="en-US" altLang="it-IT" smtClean="0"/>
              <a:pPr/>
              <a:t>25</a:t>
            </a:fld>
            <a:endParaRPr lang="en-US" alt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D413581-CED1-4B11-C45D-AC818A03F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3412" r="3559" b="63874"/>
          <a:stretch/>
        </p:blipFill>
        <p:spPr>
          <a:xfrm>
            <a:off x="1768076" y="1412240"/>
            <a:ext cx="6014484" cy="155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2506CFE-078C-906F-591B-91E411E89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523" y="258795"/>
            <a:ext cx="1927808" cy="277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F367854-5C1B-A9E0-75D0-745144434B35}"/>
              </a:ext>
            </a:extLst>
          </p:cNvPr>
          <p:cNvSpPr txBox="1"/>
          <p:nvPr/>
        </p:nvSpPr>
        <p:spPr>
          <a:xfrm>
            <a:off x="2501250" y="533389"/>
            <a:ext cx="481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The 9 </a:t>
            </a:r>
            <a:r>
              <a:rPr lang="it-IT" sz="2800" b="1" dirty="0" err="1">
                <a:solidFill>
                  <a:srgbClr val="FF0000"/>
                </a:solidFill>
              </a:rPr>
              <a:t>month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regimen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46F3D5-B134-F419-F007-BE7C323A29FD}"/>
              </a:ext>
            </a:extLst>
          </p:cNvPr>
          <p:cNvSpPr txBox="1"/>
          <p:nvPr/>
        </p:nvSpPr>
        <p:spPr>
          <a:xfrm>
            <a:off x="1930863" y="3795941"/>
            <a:ext cx="8026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none" dirty="0">
                <a:solidFill>
                  <a:srgbClr val="000000"/>
                </a:solidFill>
                <a:latin typeface="Segoe UI Light" panose="020B0502040204020203" pitchFamily="34" charset="0"/>
              </a:rPr>
              <a:t>The rationale for this recommendation is based on the evidence and considerations detailed in the next two subsections. The 9-month regimens can be used in patients not eligible for the shorter, 6-month regimens; also, they represent a preferred treatment option over the longer regimens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9832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4842558-FFEC-442E-BDA2-809B06142E23}"/>
              </a:ext>
            </a:extLst>
          </p:cNvPr>
          <p:cNvSpPr/>
          <p:nvPr/>
        </p:nvSpPr>
        <p:spPr>
          <a:xfrm>
            <a:off x="1969325" y="2388700"/>
            <a:ext cx="825335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MDR/RR-TB patients who have not been previously treated for more than 1 month with second-line medicines used in the shorter MDR-TB regimen or in whom resistance to fluoroquinolones and second-line injectable agents has been excluded, a shorter MDR-TB regimen of 9–12 months may be used instead of the longer regimens.</a:t>
            </a:r>
          </a:p>
          <a:p>
            <a:pPr algn="just"/>
            <a:endParaRPr lang="en-GB" sz="1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[conditional recommendation, low certainty in the estimates of effect]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8FA1C80-BEF4-4CA0-B83F-440212B090A3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43880"/>
            <a:ext cx="9144000" cy="792832"/>
          </a:xfrm>
          <a:prstGeom prst="rect">
            <a:avLst/>
          </a:prstGeom>
          <a:effectLst/>
        </p:spPr>
        <p:txBody>
          <a:bodyPr lIns="91360" tIns="45680" rIns="91360" bIns="4568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5pPr>
            <a:lvl6pPr marL="456404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6pPr>
            <a:lvl7pPr marL="91281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7pPr>
            <a:lvl8pPr marL="1369217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8pPr>
            <a:lvl9pPr marL="182562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9pPr>
          </a:lstStyle>
          <a:p>
            <a:pPr marL="0" lvl="1"/>
            <a:r>
              <a:rPr lang="fr-FR" sz="3600" b="1" kern="0" dirty="0">
                <a:solidFill>
                  <a:schemeClr val="accent2"/>
                </a:solidFill>
                <a:latin typeface="+mn-lt"/>
                <a:cs typeface="Times New Roman" pitchFamily="18" charset="0"/>
              </a:rPr>
              <a:t>Shorter MDR-TB </a:t>
            </a:r>
            <a:r>
              <a:rPr lang="fr-FR" sz="3600" b="1" kern="0" dirty="0" err="1">
                <a:solidFill>
                  <a:schemeClr val="accent2"/>
                </a:solidFill>
                <a:latin typeface="+mn-lt"/>
                <a:cs typeface="Times New Roman" pitchFamily="18" charset="0"/>
              </a:rPr>
              <a:t>regimen</a:t>
            </a:r>
            <a:endParaRPr lang="fr-FR" sz="3600" b="1" kern="0" dirty="0">
              <a:solidFill>
                <a:schemeClr val="accent2"/>
              </a:solidFill>
              <a:latin typeface="+mn-lt"/>
              <a:cs typeface="Times New Roman" pitchFamily="18" charset="0"/>
            </a:endParaRPr>
          </a:p>
          <a:p>
            <a:pPr marL="0" lvl="1"/>
            <a:r>
              <a:rPr lang="fr-FR" sz="3200" i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Main </a:t>
            </a:r>
            <a:r>
              <a:rPr lang="fr-FR" sz="3200" i="1" kern="0" dirty="0" err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recommendation</a:t>
            </a:r>
            <a:r>
              <a:rPr lang="fr-FR" sz="3200" i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2019 vs 2022</a:t>
            </a:r>
            <a:endParaRPr lang="en-US" sz="3200" i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11C65E1-D4D1-8B4A-A1FB-E2CD1AB8E407}"/>
              </a:ext>
            </a:extLst>
          </p:cNvPr>
          <p:cNvSpPr/>
          <p:nvPr/>
        </p:nvSpPr>
        <p:spPr>
          <a:xfrm>
            <a:off x="2210019" y="1428450"/>
            <a:ext cx="7920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  <a:latin typeface="SegoeUI"/>
              </a:rPr>
              <a:t>4–6 (</a:t>
            </a:r>
            <a:r>
              <a:rPr lang="it-IT" sz="2800" b="1" dirty="0">
                <a:solidFill>
                  <a:schemeClr val="accent2"/>
                </a:solidFill>
                <a:highlight>
                  <a:srgbClr val="FFFF00"/>
                </a:highlight>
                <a:latin typeface="SegoeUI"/>
              </a:rPr>
              <a:t>Km)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–</a:t>
            </a:r>
            <a:r>
              <a:rPr lang="it-IT" sz="2800" dirty="0" err="1">
                <a:highlight>
                  <a:srgbClr val="FFFF00"/>
                </a:highlight>
                <a:latin typeface="SegoeUI"/>
              </a:rPr>
              <a:t>Mfx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–</a:t>
            </a:r>
            <a:r>
              <a:rPr lang="it-IT" sz="2800" dirty="0" err="1">
                <a:highlight>
                  <a:srgbClr val="FFFF00"/>
                </a:highlight>
                <a:latin typeface="SegoeUI"/>
              </a:rPr>
              <a:t>Cfz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–(</a:t>
            </a:r>
            <a:r>
              <a:rPr lang="it-IT" sz="2800" b="1" dirty="0" err="1">
                <a:solidFill>
                  <a:schemeClr val="accent2"/>
                </a:solidFill>
                <a:highlight>
                  <a:srgbClr val="FFFF00"/>
                </a:highlight>
                <a:latin typeface="SegoeUI"/>
              </a:rPr>
              <a:t>Eto</a:t>
            </a:r>
            <a:r>
              <a:rPr lang="it-IT" sz="2800" b="1" dirty="0">
                <a:solidFill>
                  <a:schemeClr val="accent2"/>
                </a:solidFill>
                <a:highlight>
                  <a:srgbClr val="FFFF00"/>
                </a:highlight>
                <a:latin typeface="SegoeUI"/>
              </a:rPr>
              <a:t>)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–Z–E–</a:t>
            </a:r>
            <a:r>
              <a:rPr lang="it-IT" sz="2800" dirty="0" err="1">
                <a:highlight>
                  <a:srgbClr val="FFFF00"/>
                </a:highlight>
                <a:latin typeface="SegoeUI"/>
              </a:rPr>
              <a:t>Hh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/5Mfx–</a:t>
            </a:r>
            <a:r>
              <a:rPr lang="it-IT" sz="2800" dirty="0" err="1">
                <a:highlight>
                  <a:srgbClr val="FFFF00"/>
                </a:highlight>
                <a:latin typeface="SegoeUI"/>
              </a:rPr>
              <a:t>Cfz</a:t>
            </a:r>
            <a:r>
              <a:rPr lang="it-IT" sz="2800" dirty="0">
                <a:highlight>
                  <a:srgbClr val="FFFF00"/>
                </a:highlight>
                <a:latin typeface="SegoeUI"/>
              </a:rPr>
              <a:t>–Z–E </a:t>
            </a:r>
            <a:endParaRPr lang="it-IT" sz="2800" dirty="0">
              <a:highlight>
                <a:srgbClr val="FFFF00"/>
              </a:highlight>
            </a:endParaRPr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4FC1287F-DF23-44A9-9EA2-754CD712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03" y="4181927"/>
            <a:ext cx="1441721" cy="20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4370867" y="4276131"/>
            <a:ext cx="5153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</a:rPr>
              <a:t>What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remains</a:t>
            </a:r>
            <a:r>
              <a:rPr lang="it-IT" sz="2400" b="1" dirty="0">
                <a:solidFill>
                  <a:srgbClr val="FF0000"/>
                </a:solidFill>
              </a:rPr>
              <a:t> in 2022 of </a:t>
            </a:r>
            <a:r>
              <a:rPr lang="it-IT" sz="2400" b="1" dirty="0" err="1">
                <a:solidFill>
                  <a:srgbClr val="FF0000"/>
                </a:solidFill>
              </a:rPr>
              <a:t>this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regimen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recommended</a:t>
            </a:r>
            <a:r>
              <a:rPr lang="it-IT" sz="2400" b="1" dirty="0">
                <a:solidFill>
                  <a:srgbClr val="FF0000"/>
                </a:solidFill>
              </a:rPr>
              <a:t> in 2019??</a:t>
            </a:r>
          </a:p>
          <a:p>
            <a:endParaRPr lang="it-IT" sz="2400" b="1" dirty="0">
              <a:solidFill>
                <a:srgbClr val="FF0000"/>
              </a:solidFill>
            </a:endParaRPr>
          </a:p>
          <a:p>
            <a:r>
              <a:rPr lang="it-IT" sz="2400" b="1" dirty="0">
                <a:solidFill>
                  <a:schemeClr val="accent2"/>
                </a:solidFill>
              </a:rPr>
              <a:t>Km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/>
              <a:t>replaced</a:t>
            </a:r>
            <a:r>
              <a:rPr lang="it-IT" sz="2400" b="1" dirty="0"/>
              <a:t> by </a:t>
            </a:r>
            <a:r>
              <a:rPr lang="it-IT" sz="2400" b="1" dirty="0">
                <a:solidFill>
                  <a:srgbClr val="FF0000"/>
                </a:solidFill>
              </a:rPr>
              <a:t>BQ</a:t>
            </a:r>
          </a:p>
          <a:p>
            <a:r>
              <a:rPr lang="it-IT" sz="2400" b="1" dirty="0" err="1">
                <a:solidFill>
                  <a:schemeClr val="accent2"/>
                </a:solidFill>
              </a:rPr>
              <a:t>Eto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/>
              <a:t>replaced</a:t>
            </a:r>
            <a:r>
              <a:rPr lang="it-IT" sz="2400" b="1" dirty="0"/>
              <a:t> by</a:t>
            </a:r>
            <a:r>
              <a:rPr lang="it-IT" sz="2400" b="1" dirty="0">
                <a:solidFill>
                  <a:srgbClr val="FF0000"/>
                </a:solidFill>
              </a:rPr>
              <a:t> </a:t>
            </a:r>
            <a:r>
              <a:rPr lang="it-IT" sz="2400" b="1" dirty="0" err="1">
                <a:solidFill>
                  <a:srgbClr val="FF0000"/>
                </a:solidFill>
              </a:rPr>
              <a:t>Linezolid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D9EC168-2DE6-B5B5-8E75-33D2D3D941FD}"/>
              </a:ext>
            </a:extLst>
          </p:cNvPr>
          <p:cNvSpPr txBox="1"/>
          <p:nvPr/>
        </p:nvSpPr>
        <p:spPr>
          <a:xfrm>
            <a:off x="2775063" y="1919107"/>
            <a:ext cx="1020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highlight>
                  <a:srgbClr val="FFFF00"/>
                </a:highlight>
                <a:latin typeface="SegoeUI"/>
              </a:rPr>
              <a:t>  BQ</a:t>
            </a:r>
            <a:endParaRPr lang="it-IT" sz="28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6E58DBF-F86F-A80A-847D-5FFC518A5B96}"/>
              </a:ext>
            </a:extLst>
          </p:cNvPr>
          <p:cNvSpPr txBox="1"/>
          <p:nvPr/>
        </p:nvSpPr>
        <p:spPr>
          <a:xfrm>
            <a:off x="5498450" y="1951670"/>
            <a:ext cx="902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  <a:highlight>
                  <a:srgbClr val="FFFF00"/>
                </a:highlight>
                <a:latin typeface="SegoeUI"/>
              </a:rPr>
              <a:t>LZD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1458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C8BDCB-1B0D-4F2C-8C29-C1A1C10E96B9}"/>
              </a:ext>
            </a:extLst>
          </p:cNvPr>
          <p:cNvSpPr/>
          <p:nvPr/>
        </p:nvSpPr>
        <p:spPr>
          <a:xfrm>
            <a:off x="308758" y="2553722"/>
            <a:ext cx="9400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Expected balance of effectiveness and harms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Preference for oral over injectable agents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Results of drug-susceptibility testing (DST)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Reliability of DST methods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Population drug resistance levels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History of previous use of medicine in a patient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Drug tolerability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 panose="020F0502020204030204" pitchFamily="34" charset="0"/>
              </a:rPr>
              <a:t>Potential drug-drug interactions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B67AB13-A51F-564C-8398-064D6D1FFB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64458"/>
            <a:ext cx="10339449" cy="792832"/>
          </a:xfrm>
          <a:prstGeom prst="rect">
            <a:avLst/>
          </a:prstGeom>
          <a:effectLst/>
        </p:spPr>
        <p:txBody>
          <a:bodyPr lIns="91360" tIns="45680" rIns="91360" bIns="4568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5pPr>
            <a:lvl6pPr marL="456404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6pPr>
            <a:lvl7pPr marL="91281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7pPr>
            <a:lvl8pPr marL="1369217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8pPr>
            <a:lvl9pPr marL="182562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9pPr>
          </a:lstStyle>
          <a:p>
            <a:pPr marL="0" lvl="1"/>
            <a:r>
              <a:rPr lang="fr-FR" sz="4000" b="1" u="none" kern="0" dirty="0">
                <a:solidFill>
                  <a:schemeClr val="accent2"/>
                </a:solidFill>
              </a:rPr>
              <a:t>Longer MDR-TB </a:t>
            </a:r>
            <a:r>
              <a:rPr lang="fr-FR" sz="4000" b="1" u="none" kern="0" dirty="0" err="1">
                <a:solidFill>
                  <a:schemeClr val="accent2"/>
                </a:solidFill>
              </a:rPr>
              <a:t>regimen</a:t>
            </a:r>
            <a:r>
              <a:rPr lang="fr-FR" sz="4000" b="1" u="none" kern="0" dirty="0">
                <a:solidFill>
                  <a:schemeClr val="accent2"/>
                </a:solidFill>
              </a:rPr>
              <a:t> composition</a:t>
            </a:r>
          </a:p>
          <a:p>
            <a:pPr marL="0" lvl="1"/>
            <a:endParaRPr lang="en-US" sz="2400" i="1" kern="0" dirty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marL="0" lvl="1"/>
            <a:r>
              <a:rPr lang="en-US" i="1" kern="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Choice of drugs depends upon….</a:t>
            </a:r>
          </a:p>
        </p:txBody>
      </p:sp>
      <p:pic>
        <p:nvPicPr>
          <p:cNvPr id="7" name="Immagine 6"/>
          <p:cNvPicPr/>
          <p:nvPr/>
        </p:nvPicPr>
        <p:blipFill rotWithShape="1">
          <a:blip r:embed="rId3"/>
          <a:srcRect l="24766" t="21329" r="45794" b="7752"/>
          <a:stretch/>
        </p:blipFill>
        <p:spPr bwMode="auto">
          <a:xfrm>
            <a:off x="8395855" y="2268558"/>
            <a:ext cx="3360716" cy="3597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251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533401"/>
            <a:ext cx="33353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2" descr="http://images2.ddccdn.com/images/pills/mtm/Ofloxacin%20400%20mg-T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46388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4"/>
          <p:cNvSpPr txBox="1">
            <a:spLocks noChangeArrowheads="1"/>
          </p:cNvSpPr>
          <p:nvPr/>
        </p:nvSpPr>
        <p:spPr bwMode="auto">
          <a:xfrm>
            <a:off x="3505200" y="3182938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pic>
        <p:nvPicPr>
          <p:cNvPr id="99333" name="Picture 4" descr="http://images.ddccdn.com/images/pills/fio/TCC12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794000"/>
            <a:ext cx="181292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TextBox 6"/>
          <p:cNvSpPr txBox="1">
            <a:spLocks noChangeArrowheads="1"/>
          </p:cNvSpPr>
          <p:nvPr/>
        </p:nvSpPr>
        <p:spPr bwMode="auto">
          <a:xfrm>
            <a:off x="8058150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pic>
        <p:nvPicPr>
          <p:cNvPr id="99335" name="Picture 6" descr="http://images.ddccdn.com/images/pills/nlm/61748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76238"/>
            <a:ext cx="14287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6" descr="http://images.ddccdn.com/images/pills/nlm/6174800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519238"/>
            <a:ext cx="142875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AutoShape 8" descr="data:image/jpeg;base64,/9j/4AAQSkZJRgABAQAAAQABAAD/2wCEAAkGBxQTEhUUEBIUFBQVEBQUFRQUDxAQEBUQFBQWFhQUFBQYHCggGBolGxQUITEhJSkrLi4uFx8zODMsNygtLisBCgoKDg0OGg8QFywcHBwsLCwsLCwsLCwsLCwsLCwsLCwsLCwsLCwsLCwsLCwsLCwsLCwsLCwsLCw3LCwsLCwsN//AABEIALMA8AMBIgACEQEDEQH/xAAaAAADAQEBAQAAAAAAAAAAAAAAAQIDBAUG/8QAPRAAAQMBBQUDCgMJAQEAAAAAAQACESEDEjFBUQRhcYGREyKhBRQyUmKSscHR8AZC4QckNHJzgqKy8XRT/8QAGAEBAQEBAQAAAAAAAAAAAAAAAAECAwT/xAAfEQEAAgICAwEBAAAAAAAAAAAAAQIRMQMTEiEyUWH/2gAMAwEAAhEDEQA/APpg1UEQmuziAqakFQQUAEwFICpMIYCYQEwimhCFMB3UXUSiUBCCEIKCYQFSRTAUJOCaSAhTCaRQTCUKyphBMKVRKRQSQoK0UFBMJJlSUCUkJkJKK6oTAVIC3CABVCITAQMJgIaqhQIKgiE0ChCaSAQhCBFATSQMpJoQJKE0IEkVUJQgkpKiFKglwUFaFSVRCkq4UkIMyEirUlBBUqylCkq7IVBKFTVpDARCcLyvxR5VdsuzutrO6XNLQA4S3vOANFJnEZIereA/6jtBqFw/gXy0/bNm7W1awO7Vze62BAjXivoiwaDoFmbuvV/XmB41HVO+NR1Xo9mPVHQJdi31W9Ap5nT/AFwXhqOqJXb5u31R0CXmzPVHRPM6p/XGhdZ2ZnqjomdlZ6oTzOqf1xohdY2Rnq+JTGyM0PvFPM6pccIhbbc2zsrJ9o5riGMc8gOMkNEwF895E8vs2szYstGtBIdfcCZoaRlVWLRPpmeOY9vaIThNBWmEwkQqhAQQVJKrITvn9PFSVBJSIVJFBBHzSVJQqMikQq4pFFQkqKUKDsAVgJKgtQgXyP7UrSNhIH5razHiT8l9cvJ/E/4c8+sRZdr2UWgfeuX5gEREjVS+lrtwfskEeT2nW2tT/lHyX2wevJ/CvkHzTZ22F+/dLjeu3JvGcJK9N1MQVynb1RpqCgrC8N6rtePRRWoThZC1CrtRqgCDCcIvhMPGqDMpX1reCUAoPK/EtofM9o/89p/qV8V+yJ07PanMWwGWFwL7vyzsbrSwtbNnpPsXtbJgXi0gSV8d+APIdvsXaWW0Boc+Hi6++IEDHjKtduXLp9mkU4++Ca6ODMnxkdEab5jliqtB3aYz98FTmgCsaHSD8MFmbYbrWbMHGPDmZIgb6FJxqRoB44LW7gDk4QcDAmHcPosmxJDhSScaFmZHM8ljsdOknZc5+SCpIgHMAeArzOITaZieO77hbi0S52pMbIqSqnDf4cVJWmUFSQrKkqiCElTlKiu5UEAJrUMlC32YwsloxS2mqfUO7Z6lU9qz2KpjcVq4VXF6mV1AaFRCSCDZhLsgvB23btsbfNnZB4vvaxps+9DDM4ihaCJOZESp2nyvtEv7Njrssuzs9pLWlzQb1JJuk5HDJEfQdlol2S8Ow2zan2lyjWElrbQ2LhUWTHzU0lznCoimq+gZMCamBJjE5lFZGyUlq6HLnlBdkaLzNs/iW/0D/sV6uzmQvJ2z+LH9H5lWu2OT5daRFW7y7lQTyTBVhtBIxMjfC3ace3CsZnCQMMic8hjHwwQBQSCADhiCdK1A+istyImgBFakiolFY7xxAqBBxkE9V5ptl7K1iIZPGOBgFsTlFRwWDXUGMHcZwGOe7kum3ZIbhTfgTSPgue1EwYkkHneOG6ICyqHbo01abxnLcsCYF4gAAluIMDAZVlavArWJAh0fliAR0HBRFROOGZBFOsA05qxODGVNPxmJqAaj6JlYsrBjAxGVMKZ4+K0BxGmuMETK9FLZeS9PEipKsqV0YQUimUlB6EIRCYC0yAFq1Zha2YWb6b4/p1+T/S5LW1xWWwelyK2tsVyephbWrWiXGBO9ec61eXOu21lEyBIkQMJOIz6r0rSyDoDhMGfl81zu8m2X/wA203IOTtrSKWtiQIqXCAYmp4JDabWp7WxzAAeMsMeIW1vs4ButsA5pa4k0HeA7reZXF2VK7Lek4gOYK5lpmBzQdFlb2gm8+yJc0lsOloMUE6AznkkLW2gDtLIxALpFRPpRNCR8U9jsg+A/Z7gawESSQDoKCtSul3kyyiLg8eKDpDgcDI4ysNoWljs7WCGAAEzA1w+SjaTRFXsvojmvG21374P6Q+a9vZWw2u/ovD23+NG6yHzVrtz5Pl6DWzT2h0laMcOVYp6N01nn8EMbWJxh1MQBWI4tRewOdHEZ4/r4Bc+Sfa8VfWVsZNCcjXGCBLTuy4wk4y2RWk6iakRWqeGHeBbMgQIkBoj7wUuGeMtpXuuOY+C5uzO0xjO8KaThPQ9Vi/FsAVqRjTXdhr8Fs+oO8AiokgfYWFq4SK1Ap/ccPBTJhzubkc5BdIkOFM+Sl2ZzIBcAMwSM+J8VdsZmuVJFLwNSeoUNiXFwg+jMVuAZTiJCuRVphrAgd28DGMifHepZiBherl6MCtN/xTOeYjEA4RlGdYUCgDdwjHTIT4FbpPtz5IzVc0SIVqCvS8iSFMKyFJQegmEkwtIa3slgCpc4g00Wb6b4/p6mxtryWluKncsPJlsTImsThopttoN18tLwZF0CpBoVyelYtmxN4RxGCO1aYhwrh3hK8sWrHGX7PbXroJm8THHPFMNDCDZ7O81xmoxhB3DamETfbHGMKZqu1b6zfeBqvJcxjmgt2dxm82kgAN9bjJ6FTs7GtLSdle0gzLbzgJz4oPYbatODgeYVB41HULwuxYDTZ7S92ZJguN2+HNIrnDfghrbOCPN7SgMyCBga78T1G5B7ZtBkR1C59qNCNy8ksszXsbWO6QRJJwI+9y9K1deI3+CEOyyf3RwC8e1ZO02jsw1jRpVpNei9i6vIvHzm1Hs2f6qxtjk09FtQcdKYga+CHsqKSINagVjHeZPRTZi9LePA5rQV1A3iDOFZzx8Fz5I9tcU+lF0SSK0mDpJiVmKYEwDJgTAypy+Kbqkk7p8SfBIYYAyBry5SYXJ2wz0EDdpqTK53SIifSAFCSILjHOFq4znT0hEbxFNfkptBmeeGZxGmSDG0jAcMZrXNZWNYjAg0mDTIjktLUTQVgA1PSTpE+KlxG4HugEx3ZiOWXRBBbNM3TEihmMtZGA0Uvp3j6URiMXSab1VpocYBGNHDfnjgnaGtafmNBQ5ADGaHotV2xfRgJEJtwQvW8SFKpySDtTUprUIsJuCGptFVm+nTh+nV5NZUnRp8VpZmv3K12RsMcuK32BrzLi7dDoA4Lm9DsDxhInis7W0a30nNbOrgJ4TiuN/kmzPrcnQo2jZWMa0XC+XOEXsL3ecST/KoO9x3jqEE7/FeHcsQxz+zc6HCGl4OIynA0ghZmysLroba91ocQXXQRMQCfh+iD32u3+NUy4TEiuUid6+avWFe7aGaSHgzlyOVa4ar2R5NYBdl0BobiKgEkTI1J6oZdjiuD83Na22wtc0NcXENwrUUAFeS52bPcAAJIGZifAIr1AF8/tI/e7QetZN5Rgvo7IL5zbz+/f2N+Csbc+TT0WGFdmIAbOQO+hNTuJPxWYKGGMDv17smg+St65hy47eMtHYNOondM0oMcSnnoCBWchiI4GeaTaUFIJu1HdECG9VLhMAmDuoBIA/5wXmn09kSg0M4y6TBqAYwGORU2oz9mmYAJwnM49Vo99J3RjmPQB6qLavE3QcqCTrQKKweBLrxi9TWlZJ5memiyuGp0MjE+kK/6ytniZkVvZcojURBQBNBUGGzMy3A/Pogy/NINB3jxyBOkTMaBT+aMwDXlQDma8Mk294ROWgjMO4Jsr3uJHB1SuvHXM5ceW2IwI15qT8/BU4+AjkpcvQ8qSkmVKSO2U1MqgtIti6bi5bNd53LF3XhjbqsfQKwC0vw0DWVjK5u4tgS03aOgxpOS4zZ249F7HcW1Nf18F2ymEHABtEnvWe7u+JWlu21ht0iQe+DADxIwpQwCupCLh59pZW/duvaKC9QGucU4+CdhZ294XnNu0mIkiszT4FeggIYIrDaBRdCzaMQfsIjpshDRwC+a8ofxv8AYPgvomOOC+b8oWgG2mdGj/FWNufJp6aEpRK6YedUml3En9a8UOfScQKVmZxPKQFINd1K66hLMzgcso+qxasS3W8w1OIFSC30hjXfrMlZMOtbrZpW8Y3aVB4pzidcekKXMkRndIHTxwC5zxfjrXnZugjiCcQCSBRI4xM0k4xUiZjdhzVB014Eff3gldoNwgfy6KxxfqzzfjOzbjvyiDXGfvJCtQV2iIhwm0zKXFSUypKrJFSUypKiuxMFTKYWkaWa6POmt9IxyXM0qwVLVy1W81028/s/W8D9Eef2ep9130WYcmFnxhvtlfnzNT7rvoqbtrPa9x30WRKaeMHbLU7a32vcd9EvPG+17jvos0FTxO2Wvnjfa9x30R5632vcd9FiESr4wdstTtjPa9xyXnjfa9xyzlEp4wdstG+UGjJ3uFeLtTb9sbS66rhiF60qZTxZm8yEIQtMEmhIoAqSmVMqBIQQplUBUFUVDkEFQVaglFIpEoSUHUqBWcqpWkaBUFmCqBQaSqBWYKqVBcpypQgpCkJygaEkIApBCEAhCRQNJCCgCUIQgRSKCkSgSSEiUElQ5UVDioqSpKagqhEqZVOUlTKulUEIVZWFSEIGE0IQWhCFAJoQkACE0KhIQhSAJFCEDSQhJDUuQhBJQUkJISgoQglSUIQQ5SUkKCSkUIVV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99338" name="AutoShape 10" descr="data:image/jpeg;base64,/9j/4AAQSkZJRgABAQAAAQABAAD/2wCEAAkGBxQTEhUUEBIUFBQVEBQUFRQUDxAQEBUQFBQWFhQUFBQYHCggGBolGxQUITEhJSkrLi4uFx8zODMsNygtLisBCgoKDg0OGg8QFywcHBwsLCwsLCwsLCwsLCwsLCwsLCwsLCwsLCwsLCwsLCwsLCwsLCwsLCwsLCw3LCwsLCwsN//AABEIALMA8AMBIgACEQEDEQH/xAAaAAADAQEBAQAAAAAAAAAAAAAAAQIDBAUG/8QAPRAAAQMBBQUDCgMJAQEAAAAAAQACESEDEjFBUQRhcYGREyKhBRQyUmKSscHR8AZC4QckNHJzgqKy8XRT/8QAGAEBAQEBAQAAAAAAAAAAAAAAAAECAwT/xAAfEQEAAgICAwEBAAAAAAAAAAAAAQIRMQMTEiEyUWH/2gAMAwEAAhEDEQA/APpg1UEQmuziAqakFQQUAEwFICpMIYCYQEwimhCFMB3UXUSiUBCCEIKCYQFSRTAUJOCaSAhTCaRQTCUKyphBMKVRKRQSQoK0UFBMJJlSUCUkJkJKK6oTAVIC3CABVCITAQMJgIaqhQIKgiE0ChCaSAQhCBFATSQMpJoQJKE0IEkVUJQgkpKiFKglwUFaFSVRCkq4UkIMyEirUlBBUqylCkq7IVBKFTVpDARCcLyvxR5VdsuzutrO6XNLQA4S3vOANFJnEZIereA/6jtBqFw/gXy0/bNm7W1awO7Vze62BAjXivoiwaDoFmbuvV/XmB41HVO+NR1Xo9mPVHQJdi31W9Ap5nT/AFwXhqOqJXb5u31R0CXmzPVHRPM6p/XGhdZ2ZnqjomdlZ6oTzOqf1xohdY2Rnq+JTGyM0PvFPM6pccIhbbc2zsrJ9o5riGMc8gOMkNEwF895E8vs2szYstGtBIdfcCZoaRlVWLRPpmeOY9vaIThNBWmEwkQqhAQQVJKrITvn9PFSVBJSIVJFBBHzSVJQqMikQq4pFFQkqKUKDsAVgJKgtQgXyP7UrSNhIH5razHiT8l9cvJ/E/4c8+sRZdr2UWgfeuX5gEREjVS+lrtwfskEeT2nW2tT/lHyX2wevJ/CvkHzTZ22F+/dLjeu3JvGcJK9N1MQVynb1RpqCgrC8N6rtePRRWoThZC1CrtRqgCDCcIvhMPGqDMpX1reCUAoPK/EtofM9o/89p/qV8V+yJ07PanMWwGWFwL7vyzsbrSwtbNnpPsXtbJgXi0gSV8d+APIdvsXaWW0Boc+Hi6++IEDHjKtduXLp9mkU4++Ca6ODMnxkdEab5jliqtB3aYz98FTmgCsaHSD8MFmbYbrWbMHGPDmZIgb6FJxqRoB44LW7gDk4QcDAmHcPosmxJDhSScaFmZHM8ljsdOknZc5+SCpIgHMAeArzOITaZieO77hbi0S52pMbIqSqnDf4cVJWmUFSQrKkqiCElTlKiu5UEAJrUMlC32YwsloxS2mqfUO7Z6lU9qz2KpjcVq4VXF6mV1AaFRCSCDZhLsgvB23btsbfNnZB4vvaxps+9DDM4ihaCJOZESp2nyvtEv7Njrssuzs9pLWlzQb1JJuk5HDJEfQdlol2S8Ow2zan2lyjWElrbQ2LhUWTHzU0lznCoimq+gZMCamBJjE5lFZGyUlq6HLnlBdkaLzNs/iW/0D/sV6uzmQvJ2z+LH9H5lWu2OT5daRFW7y7lQTyTBVhtBIxMjfC3ace3CsZnCQMMic8hjHwwQBQSCADhiCdK1A+istyImgBFakiolFY7xxAqBBxkE9V5ptl7K1iIZPGOBgFsTlFRwWDXUGMHcZwGOe7kum3ZIbhTfgTSPgue1EwYkkHneOG6ICyqHbo01abxnLcsCYF4gAAluIMDAZVlavArWJAh0fliAR0HBRFROOGZBFOsA05qxODGVNPxmJqAaj6JlYsrBjAxGVMKZ4+K0BxGmuMETK9FLZeS9PEipKsqV0YQUimUlB6EIRCYC0yAFq1Zha2YWb6b4/p1+T/S5LW1xWWwelyK2tsVyephbWrWiXGBO9ec61eXOu21lEyBIkQMJOIz6r0rSyDoDhMGfl81zu8m2X/wA203IOTtrSKWtiQIqXCAYmp4JDabWp7WxzAAeMsMeIW1vs4ButsA5pa4k0HeA7reZXF2VK7Lek4gOYK5lpmBzQdFlb2gm8+yJc0lsOloMUE6AznkkLW2gDtLIxALpFRPpRNCR8U9jsg+A/Z7gawESSQDoKCtSul3kyyiLg8eKDpDgcDI4ysNoWljs7WCGAAEzA1w+SjaTRFXsvojmvG21374P6Q+a9vZWw2u/ovD23+NG6yHzVrtz5Pl6DWzT2h0laMcOVYp6N01nn8EMbWJxh1MQBWI4tRewOdHEZ4/r4Bc+Sfa8VfWVsZNCcjXGCBLTuy4wk4y2RWk6iakRWqeGHeBbMgQIkBoj7wUuGeMtpXuuOY+C5uzO0xjO8KaThPQ9Vi/FsAVqRjTXdhr8Fs+oO8AiokgfYWFq4SK1Ap/ccPBTJhzubkc5BdIkOFM+Sl2ZzIBcAMwSM+J8VdsZmuVJFLwNSeoUNiXFwg+jMVuAZTiJCuRVphrAgd28DGMifHepZiBherl6MCtN/xTOeYjEA4RlGdYUCgDdwjHTIT4FbpPtz5IzVc0SIVqCvS8iSFMKyFJQegmEkwtIa3slgCpc4g00Wb6b4/p6mxtryWluKncsPJlsTImsThopttoN18tLwZF0CpBoVyelYtmxN4RxGCO1aYhwrh3hK8sWrHGX7PbXroJm8THHPFMNDCDZ7O81xmoxhB3DamETfbHGMKZqu1b6zfeBqvJcxjmgt2dxm82kgAN9bjJ6FTs7GtLSdle0gzLbzgJz4oPYbatODgeYVB41HULwuxYDTZ7S92ZJguN2+HNIrnDfghrbOCPN7SgMyCBga78T1G5B7ZtBkR1C59qNCNy8ksszXsbWO6QRJJwI+9y9K1deI3+CEOyyf3RwC8e1ZO02jsw1jRpVpNei9i6vIvHzm1Hs2f6qxtjk09FtQcdKYga+CHsqKSINagVjHeZPRTZi9LePA5rQV1A3iDOFZzx8Fz5I9tcU+lF0SSK0mDpJiVmKYEwDJgTAypy+Kbqkk7p8SfBIYYAyBry5SYXJ2wz0EDdpqTK53SIifSAFCSILjHOFq4znT0hEbxFNfkptBmeeGZxGmSDG0jAcMZrXNZWNYjAg0mDTIjktLUTQVgA1PSTpE+KlxG4HugEx3ZiOWXRBBbNM3TEihmMtZGA0Uvp3j6URiMXSab1VpocYBGNHDfnjgnaGtafmNBQ5ADGaHotV2xfRgJEJtwQvW8SFKpySDtTUprUIsJuCGptFVm+nTh+nV5NZUnRp8VpZmv3K12RsMcuK32BrzLi7dDoA4Lm9DsDxhInis7W0a30nNbOrgJ4TiuN/kmzPrcnQo2jZWMa0XC+XOEXsL3ecST/KoO9x3jqEE7/FeHcsQxz+zc6HCGl4OIynA0ghZmysLroba91ocQXXQRMQCfh+iD32u3+NUy4TEiuUid6+avWFe7aGaSHgzlyOVa4ar2R5NYBdl0BobiKgEkTI1J6oZdjiuD83Na22wtc0NcXENwrUUAFeS52bPcAAJIGZifAIr1AF8/tI/e7QetZN5Rgvo7IL5zbz+/f2N+Csbc+TT0WGFdmIAbOQO+hNTuJPxWYKGGMDv17smg+St65hy47eMtHYNOondM0oMcSnnoCBWchiI4GeaTaUFIJu1HdECG9VLhMAmDuoBIA/5wXmn09kSg0M4y6TBqAYwGORU2oz9mmYAJwnM49Vo99J3RjmPQB6qLavE3QcqCTrQKKweBLrxi9TWlZJ5memiyuGp0MjE+kK/6ytniZkVvZcojURBQBNBUGGzMy3A/Pogy/NINB3jxyBOkTMaBT+aMwDXlQDma8Mk294ROWgjMO4Jsr3uJHB1SuvHXM5ceW2IwI15qT8/BU4+AjkpcvQ8qSkmVKSO2U1MqgtIti6bi5bNd53LF3XhjbqsfQKwC0vw0DWVjK5u4tgS03aOgxpOS4zZ249F7HcW1Nf18F2ymEHABtEnvWe7u+JWlu21ht0iQe+DADxIwpQwCupCLh59pZW/duvaKC9QGucU4+CdhZ294XnNu0mIkiszT4FeggIYIrDaBRdCzaMQfsIjpshDRwC+a8ofxv8AYPgvomOOC+b8oWgG2mdGj/FWNufJp6aEpRK6YedUml3En9a8UOfScQKVmZxPKQFINd1K66hLMzgcso+qxasS3W8w1OIFSC30hjXfrMlZMOtbrZpW8Y3aVB4pzidcekKXMkRndIHTxwC5zxfjrXnZugjiCcQCSBRI4xM0k4xUiZjdhzVB014Eff3gldoNwgfy6KxxfqzzfjOzbjvyiDXGfvJCtQV2iIhwm0zKXFSUypKrJFSUypKiuxMFTKYWkaWa6POmt9IxyXM0qwVLVy1W81028/s/W8D9Eef2ep9130WYcmFnxhvtlfnzNT7rvoqbtrPa9x30WRKaeMHbLU7a32vcd9EvPG+17jvos0FTxO2Wvnjfa9x30R5632vcd9FiESr4wdstTtjPa9xyXnjfa9xyzlEp4wdstG+UGjJ3uFeLtTb9sbS66rhiF60qZTxZm8yEIQtMEmhIoAqSmVMqBIQQplUBUFUVDkEFQVaglFIpEoSUHUqBWcqpWkaBUFmCqBQaSqBWYKqVBcpypQgpCkJygaEkIApBCEAhCRQNJCCgCUIQgRSKCkSgSSEiUElQ5UVDioqSpKagqhEqZVOUlTKulUEIVZWFSEIGE0IQWhCFAJoQkACE0KhIQhSAJFCEDSQhJDUuQhBJQUkJISgoQglSUIQQ5SUkKCSkUIVV/9k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pic>
        <p:nvPicPr>
          <p:cNvPr id="9933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692400"/>
            <a:ext cx="20097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0" name="TextBox 12"/>
          <p:cNvSpPr txBox="1">
            <a:spLocks noChangeArrowheads="1"/>
          </p:cNvSpPr>
          <p:nvPr/>
        </p:nvSpPr>
        <p:spPr bwMode="auto">
          <a:xfrm>
            <a:off x="5867400" y="3124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sp>
        <p:nvSpPr>
          <p:cNvPr id="99341" name="TextBox 13"/>
          <p:cNvSpPr txBox="1">
            <a:spLocks noChangeArrowheads="1"/>
          </p:cNvSpPr>
          <p:nvPr/>
        </p:nvSpPr>
        <p:spPr bwMode="auto">
          <a:xfrm>
            <a:off x="5775325" y="1219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pic>
        <p:nvPicPr>
          <p:cNvPr id="9934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14922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27026"/>
            <a:ext cx="14446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4" name="TextBox 7"/>
          <p:cNvSpPr txBox="1">
            <a:spLocks noChangeArrowheads="1"/>
          </p:cNvSpPr>
          <p:nvPr/>
        </p:nvSpPr>
        <p:spPr bwMode="auto">
          <a:xfrm>
            <a:off x="6207126" y="-76200"/>
            <a:ext cx="183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ethambutol</a:t>
            </a:r>
          </a:p>
        </p:txBody>
      </p:sp>
      <p:sp>
        <p:nvSpPr>
          <p:cNvPr id="99345" name="TextBox 18"/>
          <p:cNvSpPr txBox="1">
            <a:spLocks noChangeArrowheads="1"/>
          </p:cNvSpPr>
          <p:nvPr/>
        </p:nvSpPr>
        <p:spPr bwMode="auto">
          <a:xfrm>
            <a:off x="8686800" y="-762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pyrazinamide</a:t>
            </a:r>
          </a:p>
        </p:txBody>
      </p:sp>
      <p:sp>
        <p:nvSpPr>
          <p:cNvPr id="99346" name="TextBox 19"/>
          <p:cNvSpPr txBox="1">
            <a:spLocks noChangeArrowheads="1"/>
          </p:cNvSpPr>
          <p:nvPr/>
        </p:nvSpPr>
        <p:spPr bwMode="auto">
          <a:xfrm>
            <a:off x="1563689" y="4154488"/>
            <a:ext cx="1831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ofloxacin</a:t>
            </a:r>
          </a:p>
        </p:txBody>
      </p:sp>
      <p:sp>
        <p:nvSpPr>
          <p:cNvPr id="99347" name="TextBox 20"/>
          <p:cNvSpPr txBox="1">
            <a:spLocks noChangeArrowheads="1"/>
          </p:cNvSpPr>
          <p:nvPr/>
        </p:nvSpPr>
        <p:spPr bwMode="auto">
          <a:xfrm>
            <a:off x="3883025" y="4164013"/>
            <a:ext cx="1830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cycloserine</a:t>
            </a:r>
          </a:p>
        </p:txBody>
      </p:sp>
      <p:sp>
        <p:nvSpPr>
          <p:cNvPr id="99348" name="TextBox 21"/>
          <p:cNvSpPr txBox="1">
            <a:spLocks noChangeArrowheads="1"/>
          </p:cNvSpPr>
          <p:nvPr/>
        </p:nvSpPr>
        <p:spPr bwMode="auto">
          <a:xfrm>
            <a:off x="6321426" y="4114801"/>
            <a:ext cx="183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PAS granules</a:t>
            </a:r>
          </a:p>
        </p:txBody>
      </p:sp>
      <p:sp>
        <p:nvSpPr>
          <p:cNvPr id="99349" name="TextBox 9"/>
          <p:cNvSpPr txBox="1">
            <a:spLocks noChangeArrowheads="1"/>
          </p:cNvSpPr>
          <p:nvPr/>
        </p:nvSpPr>
        <p:spPr bwMode="auto">
          <a:xfrm>
            <a:off x="1679575" y="153988"/>
            <a:ext cx="3695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kanamycin (8+ months)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512176" y="3013076"/>
            <a:ext cx="1914525" cy="8302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it-IT" sz="2400" b="1" dirty="0">
                <a:solidFill>
                  <a:srgbClr val="FF0000"/>
                </a:solidFill>
              </a:rPr>
              <a:t>minimum </a:t>
            </a:r>
          </a:p>
          <a:p>
            <a:pPr algn="ctr"/>
            <a:r>
              <a:rPr lang="en-US" altLang="it-IT" sz="2400" b="1" dirty="0">
                <a:solidFill>
                  <a:srgbClr val="FF0000"/>
                </a:solidFill>
              </a:rPr>
              <a:t>20 months!</a:t>
            </a:r>
          </a:p>
        </p:txBody>
      </p:sp>
      <p:sp>
        <p:nvSpPr>
          <p:cNvPr id="16" name="Down Arrow 15"/>
          <p:cNvSpPr/>
          <p:nvPr/>
        </p:nvSpPr>
        <p:spPr>
          <a:xfrm rot="16200000">
            <a:off x="8297863" y="3226594"/>
            <a:ext cx="434975" cy="40322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308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47801" y="6324601"/>
            <a:ext cx="183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pyridoxine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71800" y="5638801"/>
            <a:ext cx="871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+   ?</a:t>
            </a:r>
          </a:p>
        </p:txBody>
      </p:sp>
      <p:pic>
        <p:nvPicPr>
          <p:cNvPr id="1039" name="Picture 15" descr="http://cdn2-b.examiner.com/sites/default/files/styles/image_content_width/hash/8f/44/1344139319_8393_Pill.jpg?itok=Lwp_y5s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284788"/>
            <a:ext cx="20574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038600" y="6208713"/>
            <a:ext cx="1296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truvada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15000" y="55276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5284788"/>
            <a:ext cx="16621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59" name="AutoShape 18" descr="data:image/jpeg;base64,/9j/4AAQSkZJRgABAQAAAQABAAD/2wCEAAkGBhASEBUQEhIQEBIQEA8UEw8QDg8QEBAPFBAVFBQQFRQXHCYeFxkjGRQUHy8gIycpLCwsFR4xNTAqNSYrLCkBCQoKDgwOFw8PGS0kHSAtKSwsKSwpKSkpKSksKSkpKSksKSkqLCwzKSkpLCkpKSkqKiksKSkpKSksKSwpKSkpKf/AABEIALgBDAMBIgACEQEDEQH/xAAbAAEBAQEBAQEBAAAAAAAAAAAAAQIDBAYFB//EADYQAAIBAgQDBQgBAgcAAAAAAAABAgMRITFBUQQSYQVxkaHwBhMigbHB0eFSFaIUIzJCYpLx/8QAGQEBAAMBAQAAAAAAAAAAAAAAAAECAwQF/8QAJREBAAICAQMEAgMAAAAAAAAAAAECAxESEyExBBRRYTJBIkLw/9oADAMBAAIRAxEAPwD+kgAKgAAAC++ACxmU9Fm/BLcnPq8F5sqz5tGvACSdle7eXTXQ3JY3WF811Jy43fyWhQDBHL5t6BR3xfkvkBGm30NMAAAAAAAACwAknhhizMcb7J6avfuLHCSS636AWCwzuWGH40IlZtrUtgAuS/rMRjviwKAwAAAAAAADLqIDQAAAGW3e2WF7gJzt1xHu7qzeN/SJNXzwszcl8V/VgMOV3hhbV/RGytmZT+b21ArM4vLBbvN9wUNX4aL8mgIo29ZlAAAAAAAABmTxUd1fqAlLTVvD8jmff1yS6Iqtbm1Sa6kUW8X4bd4FjC2HpFWAMykss3sBoze/Rb6vuEYb49NEaAiRQAAAAAAALhvy0MKLa5s28lkkAqN3UVq8+ljfItMCRV8W+59dSgCSnbH6CWWBlxvyvbHvVgLZ6v5LILGKeqy9bFkr7ovqwFb+hlTxt0w/BJSt8/EU1vm9OgC0sNN39ixill4muYgAAEpjuAy5oc5WbVj9p4y0DDqk96U6tYW6dnQHJ1jHOV61U9KztGLbd8GslpbcsV8V3scXVHvCvuKp6Uu6XnmQ5KqHUTzJjPU6VnTmbyy3f2KopZft9Wc1V6l96T1qo6VnQGFVLzl4yVlXhZoEUilomJRMTAARyRKFJJ4NrZmZxvjmk8Voba2yfgEMwskv+SxfUsoaadM+414EAAy5beOhPdLXHqBYpNX1WFtjS+osLgDHPosX5Fs30Xmy2ARjbq9ygAAVIzUwwyMsuWMcfbSlJskppHOVUkkc5Hn3zWtPl1VpFTmY5mQhhNpX0twyArtMKLkASoIAqoIAmAtyAbJaQ5mQE7lDpGZ2hI8tzcTSuS0ImIemaaV1iZULYvN5v7G6M9y1IanoYc2+0ubJj13hzpavR5J6rc0gZc9s/JHSwRyxVtM+417teLv+iKPzb+hq+e2gAAASU8d2FHV4vyXcEtv231KAYAAAHShC76LETOo2tEbnTcaWFzlUWFz0TlqcKjPOvO5266xp5pHKR0mzjc5bNAAhRZbi5ABbi5ABQLi4AEZbgALkbAoImW4FNxOaZ0RZV1ieyOR44HqoyxtubUlEuNSDvbJb6vp0Iltkdq6OR6eO3KsOK8akABdQAAAAAAAAR3oysn1OBpSwWO5jntqjXFG5dZTPPUn5GpzOE5Hn2l16Zkzlc1JnNmEysNkTOXF1nGEpJczjCTS3aTZ8R2X2hxHENyfGxoVHOyoyjhbPIvTHNomV4rt97cqPl/ajtStRdCMKluZtTagviacV8sz9Tt7i5U+GqVIPllGKaa0x6kcJ7fZx8fb9Rg+Tl27Xj2aq9+arKTjz2WEXNrmstjPYUq9RwmuOhLWdHlTklskW6U6mfhPB9bcXPlPaGvxtBOqq65HUaUFTj8KeV2z2djri3TdWpXjUjOg5RioJOM3FtPLHITj/AI8tnDtt++Lny3s12hxHEcPWvU/zIytGfJFNPlusMrGvZX2ilUdSjXf+bTcndpRvFZ4dGROOe/0TSe76e4ufJdk9tcRxHFzcZ8nDUrt/DF3SyV92eHjfaviZVpSpO1Gm1dKKkmr6vqWjDbelulL7u4ucOE4mNSnGpH/TNJr13nYxZNRNpmCxCHops7Rljc80WdEzWsqy9dd4X7jgdJS+FHM9LB+LjyfkAA3ZgAAAAACOembeSMvJq+LTyAsZN9Fvq+7ZCWnS6Kr2SyaQ5cPO+rZjnrujXFOrMuRxnI1JnOTPLmduxmTObNSMNmaXDjq04U5ShD3k0vhhe12fG9rTnxEXD/A1I1dKqTVt8dT7m5Ll6X4eIXrbT5Ptf2f4ifCUVH46tFPmi3dtPZ62sebtLtfja9JcOuFqQlKynK3wu1sFssD7W45i8ZZ+Exd8/RhxHC8LSpqj7+XxOouZWjje3X9H43GcPOvWpyocLPh5qSc6mEFy4ern3LYv3kRl1O9EX0/F9r+DnU4VwgnOXNF2Su2kndns7PptcLCDTUvccri878uR7kLlefbSJt20+c9i+Dq041VUhKHNUTSlquW1zxe1nYFX3y4jhoycppxmoZvCzb6NH2FwpesbkxlmLckxeYnb5iXZ9TheB91TpyqVa1+fkWKcli30WXzPFwHs5xa4ea5qcfermdN071Lpf6b5H2nrMXJjNZMZJh837HU69NSo1YSUV8UZO2esT6a6Mr1qUpe3KdqWnlO2kaiYTNIqq6xOkTkjpSzNI79oRPh6ZbbIyVsh7FK8YiHBadyEjK7ttqZi2274W0+5rW9iyqgrZABhyxstLXYhJtX0217zUUry6pYdwEas298O7oWCxvl03CWFsygGyOXnktTPPfLx0/ZqMbd+7GtxqUx5cKiscpM9c43PHOFnZnlZ8U0nt4duO8WZbObZq5hs5mqti5LkAqZSC4FBLi4FuDCNXArZLkciXA1cXI2S4GxzGUy3A0mbTOXMbUgOsWeqlHA5UKWF2debXJaLNv8AR6HpsP8AazmyZI1qByeCWb+m4lGyvn1Ko483S1uhXH1sd8uUawT1+xbgzKWmpA0yY7pd97hR3zKASs8Mn9SS3KYk74LHfZAWMsuuPd0Jyt55bL7m4tW6BgPVgAAJOCeZQJiJ7Sl5KvBPR3WzdvM81ShNZp/U/UBy29LS301jNMeX41/WQ5j9epJbXvgsmYfCxtil4YLuMbejn9S1jPH7fm3B748JBxva3c3kHwMOv/ZlJ9JePCevV+fccx7P8DG9ryy31C7MX8n1yz8Cvtci3Wo8SZWz2f0yP8pf2/gf0yP8pf2/ge1yf6TrUeIHuXZsd5f2/g1/T4f8vEn2uSfKJzVeBBn6K4GGz/7SNLhoL/avMmPSWVnPD8xP1dFjCTyTfyP1Y00tF8kjRrHo/mVZ9R8Q/PhwU3naPzuz1QoKCvm1udJvFLJPUTho/E6KYKVZ2yTY5L/C3nb5INt4ZW1f26mpRV09gbM5LetRfcy5/NhQ38NEECd+i31fcaSSywAAAADOL6Lzl+CpWKACQAAAAAARzt1ewFbM1Ms7XyY93hi077ZL9modc0BlRulvHHHfZla38C28wAMylosXsRNvLBfy37jSill+wJHDDfF9OhpP5AAAAAAAAAjate/zATkkrv8A9IoPN57LQKF421WOO5qSuBmGMX34fk2QkpW/G4Ev8SWj+os7fPF9NhCNsdXktjX5AkY2KAAAAAAAAAAAAAAACci8cygBBu1npl1AMuWix+iA1zWMcl88v4/k0o26vcoAAAAAAAAAjkkUzyK99/IC8t1jk9F9yQ2f+3z6moPC2zwABb6iweGZnlbzwW2r/QE574Lx0RYwS69WaAAAAAAAAAAGPebd19DpGFuvW4EAAAzOVllcADSyuAAAAAjRUAAAAAAAAAAAAAAACNgARR1eL8l3GgAAAAAAAAAAAAjjhY1TnhuUAf/Z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it-IT" altLang="it-IT"/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324600" y="6330951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efavirenz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848600" y="5510214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3200" b="1"/>
              <a:t>+</a:t>
            </a: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53001"/>
            <a:ext cx="21209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713788" y="6477001"/>
            <a:ext cx="147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 sz="2400" b="1"/>
              <a:t>TMP/sulfa</a:t>
            </a:r>
          </a:p>
        </p:txBody>
      </p:sp>
      <p:sp>
        <p:nvSpPr>
          <p:cNvPr id="99364" name="TextBox 38"/>
          <p:cNvSpPr txBox="1">
            <a:spLocks noChangeArrowheads="1"/>
          </p:cNvSpPr>
          <p:nvPr/>
        </p:nvSpPr>
        <p:spPr bwMode="auto">
          <a:xfrm>
            <a:off x="3048000" y="2057400"/>
            <a:ext cx="226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it-IT"/>
              <a:t>who.int/tb/challenges</a:t>
            </a:r>
          </a:p>
        </p:txBody>
      </p:sp>
    </p:spTree>
    <p:extLst>
      <p:ext uri="{BB962C8B-B14F-4D97-AF65-F5344CB8AC3E}">
        <p14:creationId xmlns:p14="http://schemas.microsoft.com/office/powerpoint/2010/main" val="321718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8" grpId="0"/>
      <p:bldP spid="18" grpId="0"/>
      <p:bldP spid="31" grpId="0"/>
      <p:bldP spid="32" grpId="0"/>
      <p:bldP spid="35" grpId="0"/>
      <p:bldP spid="36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C8BDCB-1B0D-4F2C-8C29-C1A1C10E96B9}"/>
              </a:ext>
            </a:extLst>
          </p:cNvPr>
          <p:cNvSpPr/>
          <p:nvPr/>
        </p:nvSpPr>
        <p:spPr>
          <a:xfrm>
            <a:off x="1933486" y="3074705"/>
            <a:ext cx="58529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>
                    <a:lumMod val="95000"/>
                    <a:lumOff val="5000"/>
                  </a:srgb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Total length = 18-20 months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after conversion = 15-17 months</a:t>
            </a:r>
          </a:p>
          <a:p>
            <a:pPr marL="192881" indent="-192881"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1" indent="-192881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Injectable phase (if applicable) = 6-7 months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EFBFEF6-8437-474C-BA30-586295E84F06}"/>
              </a:ext>
            </a:extLst>
          </p:cNvPr>
          <p:cNvSpPr txBox="1">
            <a:spLocks noChangeArrowheads="1"/>
          </p:cNvSpPr>
          <p:nvPr/>
        </p:nvSpPr>
        <p:spPr>
          <a:xfrm>
            <a:off x="2758440" y="167924"/>
            <a:ext cx="6858000" cy="594624"/>
          </a:xfrm>
          <a:prstGeom prst="rect">
            <a:avLst/>
          </a:prstGeom>
          <a:effectLst/>
        </p:spPr>
        <p:txBody>
          <a:bodyPr lIns="68520" tIns="34260" rIns="68520" bIns="3426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5pPr>
            <a:lvl6pPr marL="456404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6pPr>
            <a:lvl7pPr marL="91281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7pPr>
            <a:lvl8pPr marL="1369217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8pPr>
            <a:lvl9pPr marL="1825622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2C76"/>
                </a:solidFill>
                <a:latin typeface="Arial" pitchFamily="34" charset="0"/>
                <a:ea typeface="굴림" pitchFamily="34" charset="-127"/>
                <a:cs typeface="Arial" pitchFamily="34" charset="0"/>
              </a:defRPr>
            </a:lvl9pPr>
          </a:lstStyle>
          <a:p>
            <a:pPr marL="0" lvl="1"/>
            <a:r>
              <a:rPr lang="fr-FR" sz="2700" b="1" kern="0" dirty="0">
                <a:solidFill>
                  <a:srgbClr val="FF0000"/>
                </a:solidFill>
              </a:rPr>
              <a:t> </a:t>
            </a:r>
            <a:r>
              <a:rPr lang="fr-FR" sz="2700" b="1" kern="0" dirty="0">
                <a:solidFill>
                  <a:srgbClr val="333399"/>
                </a:solidFill>
                <a:latin typeface="Arial"/>
                <a:cs typeface="Times New Roman" pitchFamily="18" charset="0"/>
              </a:rPr>
              <a:t>Longer MDR-TB </a:t>
            </a:r>
            <a:r>
              <a:rPr lang="fr-FR" sz="2700" b="1" kern="0" dirty="0" err="1">
                <a:solidFill>
                  <a:srgbClr val="333399"/>
                </a:solidFill>
                <a:latin typeface="Arial"/>
                <a:cs typeface="Times New Roman" pitchFamily="18" charset="0"/>
              </a:rPr>
              <a:t>regimen</a:t>
            </a:r>
            <a:r>
              <a:rPr lang="fr-FR" sz="2700" b="1" kern="0" dirty="0">
                <a:solidFill>
                  <a:srgbClr val="333399"/>
                </a:solidFill>
                <a:latin typeface="Arial"/>
                <a:cs typeface="Times New Roman" pitchFamily="18" charset="0"/>
              </a:rPr>
              <a:t> composition</a:t>
            </a:r>
          </a:p>
          <a:p>
            <a:pPr marL="0" lvl="1"/>
            <a:r>
              <a:rPr lang="en-US" sz="1800" i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Duration – conditional upon patient’s response</a:t>
            </a:r>
          </a:p>
        </p:txBody>
      </p:sp>
      <p:pic>
        <p:nvPicPr>
          <p:cNvPr id="7" name="Immagine 6"/>
          <p:cNvPicPr/>
          <p:nvPr/>
        </p:nvPicPr>
        <p:blipFill rotWithShape="1">
          <a:blip r:embed="rId3"/>
          <a:srcRect l="24766" t="21329" r="45794" b="7752"/>
          <a:stretch/>
        </p:blipFill>
        <p:spPr bwMode="auto">
          <a:xfrm>
            <a:off x="8772698" y="5181877"/>
            <a:ext cx="1137158" cy="12937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0B90841-9EB8-C62C-2D0E-C01F873B5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7" b="67775"/>
          <a:stretch/>
        </p:blipFill>
        <p:spPr>
          <a:xfrm>
            <a:off x="1817108" y="861113"/>
            <a:ext cx="5119040" cy="190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64D24B5-BF38-FD3E-1D23-CCEE8B648430}"/>
              </a:ext>
            </a:extLst>
          </p:cNvPr>
          <p:cNvSpPr txBox="1"/>
          <p:nvPr/>
        </p:nvSpPr>
        <p:spPr>
          <a:xfrm>
            <a:off x="7557679" y="877864"/>
            <a:ext cx="2599661" cy="3693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u="none" dirty="0">
                <a:solidFill>
                  <a:srgbClr val="FF0000"/>
                </a:solidFill>
              </a:rPr>
              <a:t>3 Group A and 1 Group B </a:t>
            </a:r>
            <a:r>
              <a:rPr lang="it-IT" b="1" u="none" dirty="0" err="1">
                <a:solidFill>
                  <a:srgbClr val="FF0000"/>
                </a:solidFill>
              </a:rPr>
              <a:t>drugs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if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possible</a:t>
            </a: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u="none" dirty="0">
                <a:solidFill>
                  <a:srgbClr val="FF0000"/>
                </a:solidFill>
              </a:rPr>
              <a:t>At </a:t>
            </a:r>
            <a:r>
              <a:rPr lang="it-IT" b="1" u="none" dirty="0" err="1">
                <a:solidFill>
                  <a:srgbClr val="FF0000"/>
                </a:solidFill>
              </a:rPr>
              <a:t>least</a:t>
            </a:r>
            <a:r>
              <a:rPr lang="it-IT" b="1" u="none" dirty="0">
                <a:solidFill>
                  <a:srgbClr val="FF0000"/>
                </a:solidFill>
              </a:rPr>
              <a:t> 3 agents </a:t>
            </a:r>
            <a:r>
              <a:rPr lang="it-IT" b="1" u="none" dirty="0" err="1">
                <a:solidFill>
                  <a:srgbClr val="FF0000"/>
                </a:solidFill>
              </a:rPr>
              <a:t>if</a:t>
            </a:r>
            <a:r>
              <a:rPr lang="it-IT" b="1" u="none" dirty="0">
                <a:solidFill>
                  <a:srgbClr val="FF0000"/>
                </a:solidFill>
              </a:rPr>
              <a:t> BQ </a:t>
            </a:r>
            <a:r>
              <a:rPr lang="it-IT" b="1" u="none" dirty="0" err="1">
                <a:solidFill>
                  <a:srgbClr val="FF0000"/>
                </a:solidFill>
              </a:rPr>
              <a:t>is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stopped</a:t>
            </a: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u="none" dirty="0" err="1">
                <a:solidFill>
                  <a:srgbClr val="FF0000"/>
                </a:solidFill>
              </a:rPr>
              <a:t>If</a:t>
            </a:r>
            <a:r>
              <a:rPr lang="it-IT" b="1" u="none" dirty="0">
                <a:solidFill>
                  <a:srgbClr val="FF0000"/>
                </a:solidFill>
              </a:rPr>
              <a:t> 1 or 2 Group A </a:t>
            </a:r>
            <a:r>
              <a:rPr lang="it-IT" b="1" u="none" dirty="0" err="1">
                <a:solidFill>
                  <a:srgbClr val="FF0000"/>
                </a:solidFill>
              </a:rPr>
              <a:t>drugs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both</a:t>
            </a:r>
            <a:r>
              <a:rPr lang="it-IT" b="1" u="none" dirty="0">
                <a:solidFill>
                  <a:srgbClr val="FF0000"/>
                </a:solidFill>
              </a:rPr>
              <a:t> group B </a:t>
            </a:r>
            <a:r>
              <a:rPr lang="it-IT" b="1" u="none" dirty="0" err="1">
                <a:solidFill>
                  <a:srgbClr val="FF0000"/>
                </a:solidFill>
              </a:rPr>
              <a:t>drugs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included</a:t>
            </a: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b="1" u="none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b="1" u="none" dirty="0" err="1">
                <a:solidFill>
                  <a:srgbClr val="FF0000"/>
                </a:solidFill>
              </a:rPr>
              <a:t>If</a:t>
            </a:r>
            <a:r>
              <a:rPr lang="it-IT" b="1" u="none" dirty="0">
                <a:solidFill>
                  <a:srgbClr val="FF0000"/>
                </a:solidFill>
              </a:rPr>
              <a:t> </a:t>
            </a:r>
            <a:r>
              <a:rPr lang="it-IT" b="1" u="none" dirty="0" err="1">
                <a:solidFill>
                  <a:srgbClr val="FF0000"/>
                </a:solidFill>
              </a:rPr>
              <a:t>necessary</a:t>
            </a:r>
            <a:r>
              <a:rPr lang="it-IT" b="1" u="none" dirty="0">
                <a:solidFill>
                  <a:srgbClr val="FF0000"/>
                </a:solidFill>
              </a:rPr>
              <a:t>, Group C </a:t>
            </a:r>
            <a:r>
              <a:rPr lang="it-IT" b="1" u="none" dirty="0" err="1">
                <a:solidFill>
                  <a:srgbClr val="FF0000"/>
                </a:solidFill>
              </a:rPr>
              <a:t>drugs</a:t>
            </a:r>
            <a:endParaRPr lang="it-IT" b="1" u="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50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922EDC4-65EC-04C3-85E7-5A0316FA9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334" y="536217"/>
            <a:ext cx="5389331" cy="532836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FC0F8C-1F60-C5D9-24A7-FD0B59BC95D4}"/>
              </a:ext>
            </a:extLst>
          </p:cNvPr>
          <p:cNvSpPr txBox="1"/>
          <p:nvPr/>
        </p:nvSpPr>
        <p:spPr>
          <a:xfrm>
            <a:off x="6235700" y="160963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future: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would be ideal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DA37E9-402D-99AE-EA16-B11A3A9EE28D}"/>
              </a:ext>
            </a:extLst>
          </p:cNvPr>
          <p:cNvSpPr txBox="1"/>
          <p:nvPr/>
        </p:nvSpPr>
        <p:spPr>
          <a:xfrm>
            <a:off x="7143295" y="3429000"/>
            <a:ext cx="45497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highlight>
                  <a:srgbClr val="FFFF00"/>
                </a:highlight>
              </a:rPr>
              <a:t>1 </a:t>
            </a:r>
            <a:r>
              <a:rPr lang="it-IT" sz="2800" dirty="0" err="1">
                <a:highlight>
                  <a:srgbClr val="FFFF00"/>
                </a:highlight>
              </a:rPr>
              <a:t>pill</a:t>
            </a:r>
            <a:r>
              <a:rPr lang="it-IT" sz="2800" dirty="0">
                <a:highlight>
                  <a:srgbClr val="FFFF00"/>
                </a:highlight>
              </a:rPr>
              <a:t>?</a:t>
            </a:r>
          </a:p>
          <a:p>
            <a:r>
              <a:rPr lang="it-IT" sz="2800" dirty="0">
                <a:highlight>
                  <a:srgbClr val="FFFF00"/>
                </a:highlight>
              </a:rPr>
              <a:t>1 day, 1 week or 1 </a:t>
            </a:r>
            <a:r>
              <a:rPr lang="it-IT" sz="2800" dirty="0" err="1">
                <a:highlight>
                  <a:srgbClr val="FFFF00"/>
                </a:highlight>
              </a:rPr>
              <a:t>month</a:t>
            </a:r>
            <a:r>
              <a:rPr lang="it-IT" sz="2800" dirty="0">
                <a:highlight>
                  <a:srgbClr val="FFFF00"/>
                </a:highlight>
              </a:rPr>
              <a:t>?</a:t>
            </a:r>
          </a:p>
          <a:p>
            <a:r>
              <a:rPr lang="it-IT" sz="2800" dirty="0">
                <a:highlight>
                  <a:srgbClr val="FFFF00"/>
                </a:highlight>
              </a:rPr>
              <a:t>Cheap!!!</a:t>
            </a:r>
          </a:p>
        </p:txBody>
      </p:sp>
    </p:spTree>
    <p:extLst>
      <p:ext uri="{BB962C8B-B14F-4D97-AF65-F5344CB8AC3E}">
        <p14:creationId xmlns:p14="http://schemas.microsoft.com/office/powerpoint/2010/main" val="2560849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D9EC52-4124-2318-F6C7-EFE4907E9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48" y="786970"/>
            <a:ext cx="7317772" cy="5949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15E0B0-5650-81C4-1A64-901227CA84CF}"/>
              </a:ext>
            </a:extLst>
          </p:cNvPr>
          <p:cNvSpPr txBox="1"/>
          <p:nvPr/>
        </p:nvSpPr>
        <p:spPr>
          <a:xfrm>
            <a:off x="2354548" y="243840"/>
            <a:ext cx="743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</a:rPr>
              <a:t>Median</a:t>
            </a:r>
            <a:r>
              <a:rPr lang="it-IT" b="1" dirty="0">
                <a:solidFill>
                  <a:schemeClr val="accent2"/>
                </a:solidFill>
              </a:rPr>
              <a:t> and 95% </a:t>
            </a:r>
            <a:r>
              <a:rPr lang="it-IT" b="1" dirty="0" err="1">
                <a:solidFill>
                  <a:schemeClr val="accent2"/>
                </a:solidFill>
              </a:rPr>
              <a:t>credible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interval</a:t>
            </a:r>
            <a:r>
              <a:rPr lang="it-IT" b="1" dirty="0">
                <a:solidFill>
                  <a:schemeClr val="accent2"/>
                </a:solidFill>
              </a:rPr>
              <a:t> of SAE (</a:t>
            </a:r>
            <a:r>
              <a:rPr lang="it-IT" b="1" dirty="0" err="1">
                <a:solidFill>
                  <a:schemeClr val="accent2"/>
                </a:solidFill>
              </a:rPr>
              <a:t>Serious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Adverse</a:t>
            </a:r>
            <a:r>
              <a:rPr lang="it-IT" b="1" dirty="0">
                <a:solidFill>
                  <a:schemeClr val="accent2"/>
                </a:solidFill>
              </a:rPr>
              <a:t> Events)</a:t>
            </a:r>
          </a:p>
        </p:txBody>
      </p:sp>
    </p:spTree>
    <p:extLst>
      <p:ext uri="{BB962C8B-B14F-4D97-AF65-F5344CB8AC3E}">
        <p14:creationId xmlns:p14="http://schemas.microsoft.com/office/powerpoint/2010/main" val="3984219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9C3C1804-BEA1-C4EB-E8A6-5B67ABD65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888539"/>
              </p:ext>
            </p:extLst>
          </p:nvPr>
        </p:nvGraphicFramePr>
        <p:xfrm>
          <a:off x="1828800" y="0"/>
          <a:ext cx="8877301" cy="685800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25878">
                  <a:extLst>
                    <a:ext uri="{9D8B030D-6E8A-4147-A177-3AD203B41FA5}">
                      <a16:colId xmlns:a16="http://schemas.microsoft.com/office/drawing/2014/main" val="2504960157"/>
                    </a:ext>
                  </a:extLst>
                </a:gridCol>
                <a:gridCol w="3560877">
                  <a:extLst>
                    <a:ext uri="{9D8B030D-6E8A-4147-A177-3AD203B41FA5}">
                      <a16:colId xmlns:a16="http://schemas.microsoft.com/office/drawing/2014/main" val="3676569654"/>
                    </a:ext>
                  </a:extLst>
                </a:gridCol>
                <a:gridCol w="1035441">
                  <a:extLst>
                    <a:ext uri="{9D8B030D-6E8A-4147-A177-3AD203B41FA5}">
                      <a16:colId xmlns:a16="http://schemas.microsoft.com/office/drawing/2014/main" val="407252252"/>
                    </a:ext>
                  </a:extLst>
                </a:gridCol>
                <a:gridCol w="2955105">
                  <a:extLst>
                    <a:ext uri="{9D8B030D-6E8A-4147-A177-3AD203B41FA5}">
                      <a16:colId xmlns:a16="http://schemas.microsoft.com/office/drawing/2014/main" val="704047550"/>
                    </a:ext>
                  </a:extLst>
                </a:gridCol>
              </a:tblGrid>
              <a:tr h="661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Regimen name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Drugs composing the regimen 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Duration of treatment (months)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Indication/notes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194710824"/>
                  </a:ext>
                </a:extLst>
              </a:tr>
              <a:tr h="6619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900" kern="100">
                          <a:effectLst/>
                        </a:rPr>
                        <a:t>BPaLM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BDQ, Pa, LZD (600 mg), Mfx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6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MDR/RR-TB patients aged 15 years or more;</a:t>
                      </a:r>
                      <a:endParaRPr lang="it-IT" sz="9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Most recommend regimen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1934499067"/>
                  </a:ext>
                </a:extLst>
              </a:tr>
              <a:tr h="8206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900" kern="100" dirty="0" err="1">
                          <a:effectLst/>
                        </a:rPr>
                        <a:t>BPaL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900" kern="100">
                          <a:effectLst/>
                        </a:rPr>
                        <a:t>BDQ, Pa, </a:t>
                      </a:r>
                      <a:r>
                        <a:rPr lang="en-GB" sz="900" kern="100">
                          <a:effectLst/>
                        </a:rPr>
                        <a:t>LZD (600 mg)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6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MDR/RR-TB patients aged 15 years or more; documented resistance to FLQs</a:t>
                      </a:r>
                      <a:endParaRPr lang="it-IT" sz="9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Most recommend regimen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3828985306"/>
                  </a:ext>
                </a:extLst>
              </a:tr>
              <a:tr h="2131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900" kern="100">
                          <a:effectLst/>
                        </a:rPr>
                        <a:t> 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900" kern="100">
                          <a:effectLst/>
                        </a:rPr>
                        <a:t> 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 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 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3606658304"/>
                  </a:ext>
                </a:extLst>
              </a:tr>
              <a:tr h="886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“Shorter”, all-oral, </a:t>
                      </a:r>
                      <a:r>
                        <a:rPr lang="en-GB" sz="900" kern="100">
                          <a:effectLst/>
                        </a:rPr>
                        <a:t>BDQ </a:t>
                      </a:r>
                      <a:r>
                        <a:rPr lang="en-US" sz="900" kern="100">
                          <a:effectLst/>
                        </a:rPr>
                        <a:t>-containing regimen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BDQ</a:t>
                      </a:r>
                      <a:r>
                        <a:rPr lang="en-US" sz="900" kern="100" dirty="0">
                          <a:effectLst/>
                        </a:rPr>
                        <a:t> (4 months; up to 6 months), </a:t>
                      </a:r>
                      <a:r>
                        <a:rPr lang="en-US" sz="900" kern="100" dirty="0" err="1">
                          <a:effectLst/>
                        </a:rPr>
                        <a:t>Lfx</a:t>
                      </a:r>
                      <a:r>
                        <a:rPr lang="en-US" sz="900" kern="100" dirty="0">
                          <a:effectLst/>
                        </a:rPr>
                        <a:t> or </a:t>
                      </a:r>
                      <a:r>
                        <a:rPr lang="en-US" sz="900" kern="100" dirty="0" err="1">
                          <a:effectLst/>
                        </a:rPr>
                        <a:t>Mfx</a:t>
                      </a:r>
                      <a:r>
                        <a:rPr lang="en-US" sz="900" kern="100" dirty="0">
                          <a:effectLst/>
                        </a:rPr>
                        <a:t>, </a:t>
                      </a:r>
                      <a:r>
                        <a:rPr lang="en-US" sz="900" kern="100" dirty="0" err="1">
                          <a:effectLst/>
                        </a:rPr>
                        <a:t>Eto</a:t>
                      </a:r>
                      <a:r>
                        <a:rPr lang="en-US" sz="900" kern="100" dirty="0">
                          <a:effectLst/>
                        </a:rPr>
                        <a:t> or </a:t>
                      </a:r>
                      <a:r>
                        <a:rPr lang="en-US" sz="900" kern="100" dirty="0" err="1">
                          <a:effectLst/>
                        </a:rPr>
                        <a:t>Pto</a:t>
                      </a:r>
                      <a:r>
                        <a:rPr lang="en-US" sz="900" kern="100" dirty="0">
                          <a:effectLst/>
                        </a:rPr>
                        <a:t>, E, </a:t>
                      </a:r>
                      <a:r>
                        <a:rPr lang="en-US" sz="900" kern="100" dirty="0" err="1">
                          <a:effectLst/>
                        </a:rPr>
                        <a:t>Hh</a:t>
                      </a:r>
                      <a:r>
                        <a:rPr lang="en-US" sz="900" kern="100" dirty="0">
                          <a:effectLst/>
                        </a:rPr>
                        <a:t>, Z, </a:t>
                      </a:r>
                      <a:r>
                        <a:rPr lang="en-US" sz="900" kern="100" dirty="0" err="1">
                          <a:effectLst/>
                        </a:rPr>
                        <a:t>Cfz</a:t>
                      </a:r>
                      <a:r>
                        <a:rPr lang="en-US" sz="900" kern="100" dirty="0">
                          <a:effectLst/>
                        </a:rPr>
                        <a:t> followed by 5 months of </a:t>
                      </a:r>
                      <a:r>
                        <a:rPr lang="en-US" sz="900" kern="100" dirty="0" err="1">
                          <a:effectLst/>
                        </a:rPr>
                        <a:t>Lfx</a:t>
                      </a:r>
                      <a:r>
                        <a:rPr lang="en-US" sz="900" kern="100" dirty="0">
                          <a:effectLst/>
                        </a:rPr>
                        <a:t> or </a:t>
                      </a:r>
                      <a:r>
                        <a:rPr lang="en-US" sz="900" kern="100" dirty="0" err="1">
                          <a:effectLst/>
                        </a:rPr>
                        <a:t>Mfx</a:t>
                      </a:r>
                      <a:r>
                        <a:rPr lang="en-US" sz="900" kern="100" dirty="0">
                          <a:effectLst/>
                        </a:rPr>
                        <a:t>, E, Z, </a:t>
                      </a:r>
                      <a:r>
                        <a:rPr lang="en-US" sz="900" kern="100" dirty="0" err="1">
                          <a:effectLst/>
                        </a:rPr>
                        <a:t>Cfz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9-12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LZD instead of Eto may be used in pregnant women</a:t>
                      </a:r>
                      <a:endParaRPr lang="it-IT" sz="9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Preferred over longer regimen</a:t>
                      </a:r>
                      <a:endParaRPr lang="it-IT" sz="900" kern="1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It can be used in children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4292642602"/>
                  </a:ext>
                </a:extLst>
              </a:tr>
              <a:tr h="2642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 dirty="0">
                          <a:effectLst/>
                        </a:rPr>
                        <a:t>Longer regimen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 dirty="0">
                          <a:effectLst/>
                        </a:rPr>
                        <a:t>All three Group A agents (BDQ , LZD, </a:t>
                      </a:r>
                      <a:r>
                        <a:rPr lang="en-US" sz="900" kern="100" dirty="0" err="1">
                          <a:effectLst/>
                        </a:rPr>
                        <a:t>Lfx</a:t>
                      </a:r>
                      <a:r>
                        <a:rPr lang="en-US" sz="900" kern="100" dirty="0">
                          <a:effectLst/>
                        </a:rPr>
                        <a:t> </a:t>
                      </a:r>
                      <a:r>
                        <a:rPr lang="en-GB" sz="900" kern="100" dirty="0">
                          <a:effectLst/>
                        </a:rPr>
                        <a:t>or </a:t>
                      </a:r>
                      <a:r>
                        <a:rPr lang="en-GB" sz="900" kern="100" dirty="0" err="1">
                          <a:effectLst/>
                        </a:rPr>
                        <a:t>Mfx</a:t>
                      </a:r>
                      <a:r>
                        <a:rPr lang="en-GB" sz="900" kern="100" dirty="0">
                          <a:effectLst/>
                        </a:rPr>
                        <a:t>) and at least one Group B agent (</a:t>
                      </a:r>
                      <a:r>
                        <a:rPr lang="en-US" sz="900" kern="100" dirty="0" err="1">
                          <a:effectLst/>
                        </a:rPr>
                        <a:t>Cfz</a:t>
                      </a:r>
                      <a:r>
                        <a:rPr lang="en-US" sz="900" kern="100" dirty="0">
                          <a:effectLst/>
                        </a:rPr>
                        <a:t> or </a:t>
                      </a:r>
                      <a:r>
                        <a:rPr lang="en-GB" sz="900" kern="100" dirty="0" err="1">
                          <a:effectLst/>
                        </a:rPr>
                        <a:t>cycloserine</a:t>
                      </a:r>
                      <a:r>
                        <a:rPr lang="en-GB" sz="900" kern="100" dirty="0">
                          <a:effectLst/>
                        </a:rPr>
                        <a:t>/ terizidone) should be included</a:t>
                      </a:r>
                      <a:endParaRPr lang="it-IT" sz="9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 dirty="0">
                          <a:effectLst/>
                        </a:rPr>
                        <a:t>If only one or two Group A agents are used, both Group B agents are to be included</a:t>
                      </a:r>
                      <a:endParaRPr lang="it-IT" sz="900" kern="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 dirty="0">
                          <a:effectLst/>
                        </a:rPr>
                        <a:t>If the regimen cannot be composed with agents from Groups A and B alone, Group C agents (E, </a:t>
                      </a:r>
                      <a:r>
                        <a:rPr lang="en-US" sz="900" kern="100" dirty="0">
                          <a:effectLst/>
                        </a:rPr>
                        <a:t>DLM</a:t>
                      </a:r>
                      <a:r>
                        <a:rPr lang="en-GB" sz="900" kern="100" dirty="0">
                          <a:effectLst/>
                        </a:rPr>
                        <a:t>, pyrazinamide, imipenem–</a:t>
                      </a:r>
                      <a:r>
                        <a:rPr lang="en-GB" sz="900" kern="100" dirty="0" err="1">
                          <a:effectLst/>
                        </a:rPr>
                        <a:t>cilastatin</a:t>
                      </a:r>
                      <a:r>
                        <a:rPr lang="en-GB" sz="900" kern="100" dirty="0">
                          <a:effectLst/>
                        </a:rPr>
                        <a:t> or meropenem, amikacin (or streptomycin), </a:t>
                      </a:r>
                      <a:r>
                        <a:rPr lang="en-US" sz="900" kern="100" dirty="0">
                          <a:effectLst/>
                        </a:rPr>
                        <a:t>Eto</a:t>
                      </a:r>
                      <a:r>
                        <a:rPr lang="en-GB" sz="900" kern="100" dirty="0">
                          <a:effectLst/>
                        </a:rPr>
                        <a:t> or </a:t>
                      </a:r>
                      <a:r>
                        <a:rPr lang="en-US" sz="900" kern="100" dirty="0" err="1">
                          <a:effectLst/>
                        </a:rPr>
                        <a:t>Pto</a:t>
                      </a:r>
                      <a:r>
                        <a:rPr lang="en-GB" sz="900" kern="100" dirty="0">
                          <a:effectLst/>
                        </a:rPr>
                        <a:t>, and p-</a:t>
                      </a:r>
                      <a:r>
                        <a:rPr lang="en-GB" sz="900" kern="100" dirty="0" err="1">
                          <a:effectLst/>
                        </a:rPr>
                        <a:t>aminosalicylic</a:t>
                      </a:r>
                      <a:r>
                        <a:rPr lang="en-GB" sz="900" kern="100" dirty="0">
                          <a:effectLst/>
                        </a:rPr>
                        <a:t> acid) are added to complete it.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18-20 (modifiable based on response)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>
                          <a:effectLst/>
                        </a:rPr>
                        <a:t>Obsolete; it contains injectables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562758336"/>
                  </a:ext>
                </a:extLst>
              </a:tr>
              <a:tr h="323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BEAT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BDQ, DLM, LZD (600 mg), </a:t>
                      </a:r>
                      <a:r>
                        <a:rPr lang="en-US" sz="900" kern="100">
                          <a:effectLst/>
                        </a:rPr>
                        <a:t>Lfx</a:t>
                      </a:r>
                      <a:r>
                        <a:rPr lang="en-GB" sz="900" kern="100">
                          <a:effectLst/>
                        </a:rPr>
                        <a:t>, and </a:t>
                      </a:r>
                      <a:r>
                        <a:rPr lang="en-US" sz="900" kern="100">
                          <a:effectLst/>
                        </a:rPr>
                        <a:t>Cfz</a:t>
                      </a:r>
                      <a:r>
                        <a:rPr lang="en-GB" sz="900" kern="100">
                          <a:effectLst/>
                        </a:rPr>
                        <a:t> (BDLLfxC)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6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 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2314540667"/>
                  </a:ext>
                </a:extLst>
              </a:tr>
              <a:tr h="489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endTB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BDQ, </a:t>
                      </a:r>
                      <a:r>
                        <a:rPr lang="en-US" sz="900" kern="100">
                          <a:effectLst/>
                        </a:rPr>
                        <a:t>Lfx </a:t>
                      </a:r>
                      <a:r>
                        <a:rPr lang="en-GB" sz="900" kern="100">
                          <a:effectLst/>
                        </a:rPr>
                        <a:t>or Mfx, LZD, </a:t>
                      </a:r>
                      <a:r>
                        <a:rPr lang="en-US" sz="900" kern="100">
                          <a:effectLst/>
                        </a:rPr>
                        <a:t>Cfz</a:t>
                      </a:r>
                      <a:r>
                        <a:rPr lang="en-GB" sz="900" kern="100">
                          <a:effectLst/>
                        </a:rPr>
                        <a:t>, DLM, and pyrazinamide (BLMZ, BLLfxCZ, BDLLfxZ, DCLLfxZ, and DCMZ)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900" kern="100">
                          <a:effectLst/>
                        </a:rPr>
                        <a:t>9</a:t>
                      </a:r>
                      <a:endParaRPr lang="it-IT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900" kern="100" dirty="0">
                          <a:effectLst/>
                        </a:rPr>
                        <a:t>No resistance to FLQs</a:t>
                      </a:r>
                      <a:endParaRPr lang="it-IT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3017705294"/>
                  </a:ext>
                </a:extLst>
              </a:tr>
              <a:tr h="158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500" kern="100">
                          <a:effectLst/>
                        </a:rPr>
                        <a:t> </a:t>
                      </a:r>
                      <a:endParaRPr lang="it-IT" sz="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500" kern="100">
                          <a:effectLst/>
                        </a:rPr>
                        <a:t> </a:t>
                      </a:r>
                      <a:endParaRPr lang="it-IT" sz="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500" kern="100">
                          <a:effectLst/>
                        </a:rPr>
                        <a:t> </a:t>
                      </a:r>
                      <a:endParaRPr lang="it-IT" sz="5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500" kern="100" dirty="0">
                          <a:effectLst/>
                        </a:rPr>
                        <a:t> </a:t>
                      </a:r>
                      <a:endParaRPr lang="it-IT" sz="5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769" marR="32769" marT="0" marB="0"/>
                </a:tc>
                <a:extLst>
                  <a:ext uri="{0D108BD9-81ED-4DB2-BD59-A6C34878D82A}">
                    <a16:rowId xmlns:a16="http://schemas.microsoft.com/office/drawing/2014/main" val="1134261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1390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A09E503-6B38-F9E6-39A9-19503B69E9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5" t="24588" r="3159" b="10997"/>
          <a:stretch>
            <a:fillRect/>
          </a:stretch>
        </p:blipFill>
        <p:spPr>
          <a:xfrm>
            <a:off x="1401288" y="1980210"/>
            <a:ext cx="8645238" cy="441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F3F1AF-AD74-79B6-DA39-FFF8E5B11EA3}"/>
              </a:ext>
            </a:extLst>
          </p:cNvPr>
          <p:cNvSpPr txBox="1"/>
          <p:nvPr/>
        </p:nvSpPr>
        <p:spPr>
          <a:xfrm>
            <a:off x="1769423" y="498764"/>
            <a:ext cx="8051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u="none" dirty="0" err="1">
                <a:solidFill>
                  <a:srgbClr val="0070C0"/>
                </a:solidFill>
              </a:rPr>
              <a:t>What</a:t>
            </a:r>
            <a:r>
              <a:rPr lang="it-IT" sz="3200" b="1" u="none" dirty="0">
                <a:solidFill>
                  <a:srgbClr val="0070C0"/>
                </a:solidFill>
              </a:rPr>
              <a:t> LAI can </a:t>
            </a:r>
            <a:r>
              <a:rPr lang="it-IT" sz="3200" b="1" u="none" dirty="0" err="1">
                <a:solidFill>
                  <a:srgbClr val="0070C0"/>
                </a:solidFill>
              </a:rPr>
              <a:t>ensure</a:t>
            </a:r>
            <a:r>
              <a:rPr lang="it-IT" sz="3200" b="1" u="none" dirty="0">
                <a:solidFill>
                  <a:srgbClr val="0070C0"/>
                </a:solidFill>
              </a:rPr>
              <a:t> in the future</a:t>
            </a:r>
          </a:p>
        </p:txBody>
      </p:sp>
    </p:spTree>
    <p:extLst>
      <p:ext uri="{BB962C8B-B14F-4D97-AF65-F5344CB8AC3E}">
        <p14:creationId xmlns:p14="http://schemas.microsoft.com/office/powerpoint/2010/main" val="1583950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C1C0B8-5F44-B88E-1CAA-B7E665ED5E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57" t="37229" r="5887" b="15370"/>
          <a:stretch>
            <a:fillRect/>
          </a:stretch>
        </p:blipFill>
        <p:spPr>
          <a:xfrm>
            <a:off x="118753" y="0"/>
            <a:ext cx="7813964" cy="325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A1E54C-6E1C-B6D6-D86E-13B78E4094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43" t="43981" r="30563" b="15153"/>
          <a:stretch>
            <a:fillRect/>
          </a:stretch>
        </p:blipFill>
        <p:spPr>
          <a:xfrm>
            <a:off x="0" y="3570818"/>
            <a:ext cx="5577443" cy="302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9FD237-679D-AFB6-4C74-84F74D90C179}"/>
              </a:ext>
            </a:extLst>
          </p:cNvPr>
          <p:cNvSpPr txBox="1"/>
          <p:nvPr/>
        </p:nvSpPr>
        <p:spPr>
          <a:xfrm>
            <a:off x="8585859" y="439389"/>
            <a:ext cx="3871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Source: Global TB Alliance, </a:t>
            </a:r>
          </a:p>
          <a:p>
            <a:r>
              <a:rPr lang="it-IT" dirty="0"/>
              <a:t>UNION 2025, Copenhagen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672B93C-5AB9-FB20-F017-BCCD969D8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0" t="40522" r="7964" b="6405"/>
          <a:stretch>
            <a:fillRect/>
          </a:stretch>
        </p:blipFill>
        <p:spPr>
          <a:xfrm>
            <a:off x="5446815" y="3515647"/>
            <a:ext cx="6614557" cy="3081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119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431FA8-02D2-2CD4-5291-C2FFC80C7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8" t="38615" r="4069" b="12900"/>
          <a:stretch>
            <a:fillRect/>
          </a:stretch>
        </p:blipFill>
        <p:spPr>
          <a:xfrm>
            <a:off x="190006" y="103910"/>
            <a:ext cx="8015844" cy="332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B069A7-1A17-75C6-626E-DF5C6A3CD1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45" t="41385" r="6667" b="10130"/>
          <a:stretch>
            <a:fillRect/>
          </a:stretch>
        </p:blipFill>
        <p:spPr>
          <a:xfrm>
            <a:off x="190006" y="3503702"/>
            <a:ext cx="7469579" cy="332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5F7324-032F-43AB-969A-8CBC208A9CF6}"/>
              </a:ext>
            </a:extLst>
          </p:cNvPr>
          <p:cNvSpPr txBox="1"/>
          <p:nvPr/>
        </p:nvSpPr>
        <p:spPr>
          <a:xfrm>
            <a:off x="8585860" y="959369"/>
            <a:ext cx="617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Global TB Alliance, </a:t>
            </a:r>
          </a:p>
          <a:p>
            <a:r>
              <a:rPr lang="en-US" dirty="0"/>
              <a:t>UNION 2025, Copenhagen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08650EC-3AEA-BBB5-9393-2557EF7C6B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77" t="36576" r="10857" b="16757"/>
          <a:stretch>
            <a:fillRect/>
          </a:stretch>
        </p:blipFill>
        <p:spPr>
          <a:xfrm>
            <a:off x="6813734" y="3354298"/>
            <a:ext cx="5188260" cy="234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171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06A2F2-7593-E7A5-05FC-36333FD1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4" t="38788" r="11341" b="12208"/>
          <a:stretch>
            <a:fillRect/>
          </a:stretch>
        </p:blipFill>
        <p:spPr>
          <a:xfrm>
            <a:off x="213756" y="68283"/>
            <a:ext cx="7825838" cy="336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171D3D-EC34-9E6C-36E1-6D6D918EC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09" t="38443" r="22511" b="12553"/>
          <a:stretch>
            <a:fillRect/>
          </a:stretch>
        </p:blipFill>
        <p:spPr>
          <a:xfrm>
            <a:off x="5605154" y="3497283"/>
            <a:ext cx="6353298" cy="336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859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513828-DC08-B6EF-FE19-C2231D66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48"/>
          <a:stretch>
            <a:fillRect/>
          </a:stretch>
        </p:blipFill>
        <p:spPr>
          <a:xfrm>
            <a:off x="994932" y="1337342"/>
            <a:ext cx="9282792" cy="499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002D68-51FE-8442-04BA-ECC5B7877775}"/>
              </a:ext>
            </a:extLst>
          </p:cNvPr>
          <p:cNvSpPr txBox="1"/>
          <p:nvPr/>
        </p:nvSpPr>
        <p:spPr>
          <a:xfrm>
            <a:off x="4079044" y="291513"/>
            <a:ext cx="6050868" cy="543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3529" b="1" spc="-69" dirty="0" err="1">
                <a:solidFill>
                  <a:srgbClr val="0070C0"/>
                </a:solidFill>
                <a:cs typeface="Arial" panose="020B0604020202020204" pitchFamily="34" charset="0"/>
              </a:rPr>
              <a:t>TPPs</a:t>
            </a:r>
            <a:r>
              <a:rPr lang="it-IT" sz="3529" b="1" spc="-69" dirty="0">
                <a:solidFill>
                  <a:srgbClr val="0070C0"/>
                </a:solidFill>
                <a:cs typeface="Arial" panose="020B0604020202020204" pitchFamily="34" charset="0"/>
              </a:rPr>
              <a:t> for </a:t>
            </a:r>
            <a:r>
              <a:rPr lang="it-IT" sz="3529" b="1" spc="-69" dirty="0" err="1">
                <a:solidFill>
                  <a:srgbClr val="0070C0"/>
                </a:solidFill>
                <a:cs typeface="Arial" panose="020B0604020202020204" pitchFamily="34" charset="0"/>
              </a:rPr>
              <a:t>LAIs</a:t>
            </a:r>
            <a:endParaRPr lang="it-IT" sz="3529" b="1" spc="-69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6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F6DA693-05B0-E28D-D6F4-8C343FE8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748"/>
            <a:ext cx="12192000" cy="64225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1F710C9-4CF5-9ABF-2B63-D0B352762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30" y="6182901"/>
            <a:ext cx="191739" cy="1800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C2EF8C-3FD5-A3C1-8F17-D81D549DC85A}"/>
              </a:ext>
            </a:extLst>
          </p:cNvPr>
          <p:cNvSpPr txBox="1"/>
          <p:nvPr/>
        </p:nvSpPr>
        <p:spPr>
          <a:xfrm>
            <a:off x="1169717" y="6152401"/>
            <a:ext cx="12666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Interviews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HCWs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D753A66-40F0-898E-93EC-16B25ED2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624" y="3291208"/>
            <a:ext cx="153391" cy="144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4D5B299-6BE6-BC91-C6F2-04717EB6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38" y="3195000"/>
            <a:ext cx="153391" cy="144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AC260ED-E870-0152-D6C5-DDF022C43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0710" y="3249000"/>
            <a:ext cx="191739" cy="180000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841C9B3-6F57-CAD7-D71A-F208446E0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66" y="3739248"/>
            <a:ext cx="152000" cy="1440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00B5F4E-7D19-685D-B22A-E15CD822F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439" y="3429000"/>
            <a:ext cx="152000" cy="14400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1FFB533-334B-A499-9B8C-9BA33E300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403" y="2505872"/>
            <a:ext cx="152000" cy="144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94542DF-2167-6F02-5068-A11FF23E5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3403" y="2435777"/>
            <a:ext cx="152000" cy="1440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F54C6EA1-054E-BC37-A01B-F7987A25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2315" y="4159234"/>
            <a:ext cx="152000" cy="144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BC5408D-8479-06A2-09A5-4156EEDFB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125" y="3957215"/>
            <a:ext cx="152000" cy="144000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AC0FEE99-E136-2534-F2DB-34CAC57F6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849" y="4589755"/>
            <a:ext cx="152413" cy="146317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7E22C78C-7B02-149F-9372-173851955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233" y="2576713"/>
            <a:ext cx="152413" cy="14631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85D5B83-F89A-330A-C141-D7E7B02519AD}"/>
              </a:ext>
            </a:extLst>
          </p:cNvPr>
          <p:cNvSpPr txBox="1"/>
          <p:nvPr/>
        </p:nvSpPr>
        <p:spPr>
          <a:xfrm>
            <a:off x="5193725" y="5878804"/>
            <a:ext cx="62216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Questionnaire</a:t>
            </a:r>
            <a:r>
              <a:rPr lang="it-IT" dirty="0">
                <a:highlight>
                  <a:srgbClr val="FFFF00"/>
                </a:highlight>
              </a:rPr>
              <a:t>: ≈1400 </a:t>
            </a:r>
            <a:r>
              <a:rPr lang="it-IT" dirty="0" err="1">
                <a:highlight>
                  <a:srgbClr val="FFFF00"/>
                </a:highlight>
              </a:rPr>
              <a:t>respondents</a:t>
            </a:r>
            <a:r>
              <a:rPr lang="it-IT" dirty="0">
                <a:highlight>
                  <a:srgbClr val="FFFF00"/>
                </a:highlight>
              </a:rPr>
              <a:t> in 131 Countries</a:t>
            </a:r>
          </a:p>
          <a:p>
            <a:r>
              <a:rPr lang="it-IT" dirty="0" err="1">
                <a:highlight>
                  <a:srgbClr val="FFFF00"/>
                </a:highlight>
              </a:rPr>
              <a:t>Patients</a:t>
            </a:r>
            <a:r>
              <a:rPr lang="it-IT" dirty="0">
                <a:highlight>
                  <a:srgbClr val="FFFF00"/>
                </a:highlight>
              </a:rPr>
              <a:t>’ interviews: &gt;600 in 19 Countries</a:t>
            </a:r>
          </a:p>
          <a:p>
            <a:r>
              <a:rPr lang="it-IT" dirty="0">
                <a:highlight>
                  <a:srgbClr val="FFFF00"/>
                </a:highlight>
              </a:rPr>
              <a:t>Frontline HCW interview; &gt;600 in 11 countries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6432DD-299D-7C1C-7A80-944330487B23}"/>
              </a:ext>
            </a:extLst>
          </p:cNvPr>
          <p:cNvSpPr txBox="1"/>
          <p:nvPr/>
        </p:nvSpPr>
        <p:spPr>
          <a:xfrm>
            <a:off x="7503766" y="0"/>
            <a:ext cx="621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u="none" dirty="0">
                <a:solidFill>
                  <a:srgbClr val="0070C0"/>
                </a:solidFill>
              </a:rPr>
              <a:t>End-user Survey: Countries engaged</a:t>
            </a:r>
            <a:endParaRPr lang="it-IT" u="none" dirty="0"/>
          </a:p>
        </p:txBody>
      </p:sp>
    </p:spTree>
    <p:extLst>
      <p:ext uri="{BB962C8B-B14F-4D97-AF65-F5344CB8AC3E}">
        <p14:creationId xmlns:p14="http://schemas.microsoft.com/office/powerpoint/2010/main" val="922195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123D52"/>
          </a:solidFill>
          <a:ln w="12700">
            <a:solidFill>
              <a:srgbClr val="123D5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20040" y="118872"/>
            <a:ext cx="6949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END-USER INVOLVEMENT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080" y="201168"/>
            <a:ext cx="4343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DDE8EA"/>
                </a:solidFill>
              </a:rPr>
              <a:t>multi-select counts | China integrated</a:t>
            </a:r>
            <a:endParaRPr lang="en-US" sz="800" dirty="0"/>
          </a:p>
        </p:txBody>
      </p:sp>
      <p:pic>
        <p:nvPicPr>
          <p:cNvPr id="5" name="Image 0" descr="/mnt/data/survey_assets_china_integrated/ro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" y="1601274"/>
            <a:ext cx="5577840" cy="3655451"/>
          </a:xfrm>
          <a:prstGeom prst="rect">
            <a:avLst/>
          </a:prstGeom>
        </p:spPr>
      </p:pic>
      <p:pic>
        <p:nvPicPr>
          <p:cNvPr id="6" name="Image 1" descr="/mnt/data/survey_assets_china_integrated/group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002" y="1601275"/>
            <a:ext cx="5440680" cy="3663822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320040" y="6556248"/>
            <a:ext cx="11521440" cy="0"/>
          </a:xfrm>
          <a:prstGeom prst="line">
            <a:avLst/>
          </a:prstGeom>
          <a:noFill/>
          <a:ln w="12700">
            <a:solidFill>
              <a:srgbClr val="D9E6E8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411480" y="6620256"/>
            <a:ext cx="58521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7B9098"/>
                </a:solidFill>
              </a:rPr>
              <a:t>Updated survey results | All questionnaires + China dataset integrated</a:t>
            </a:r>
            <a:endParaRPr lang="en-US" sz="750" dirty="0"/>
          </a:p>
        </p:txBody>
      </p:sp>
      <p:sp>
        <p:nvSpPr>
          <p:cNvPr id="9" name="Text 5"/>
          <p:cNvSpPr/>
          <p:nvPr/>
        </p:nvSpPr>
        <p:spPr>
          <a:xfrm>
            <a:off x="6400800" y="6620256"/>
            <a:ext cx="53949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7B9098"/>
                </a:solidFill>
              </a:rPr>
              <a:t>WHO Collaborating Centre for TB and Lung Disease, Maugeri</a:t>
            </a:r>
            <a:endParaRPr lang="en-US" sz="75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04CC91-BEAB-4665-E770-24C41A470DE5}"/>
              </a:ext>
            </a:extLst>
          </p:cNvPr>
          <p:cNvSpPr txBox="1"/>
          <p:nvPr/>
        </p:nvSpPr>
        <p:spPr>
          <a:xfrm>
            <a:off x="4856207" y="5440635"/>
            <a:ext cx="3398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highlight>
                  <a:srgbClr val="FFFF00"/>
                </a:highlight>
              </a:rPr>
              <a:t>Females</a:t>
            </a:r>
            <a:r>
              <a:rPr lang="it-IT" dirty="0">
                <a:highlight>
                  <a:srgbClr val="FFFF00"/>
                </a:highlight>
              </a:rPr>
              <a:t>: 55%</a:t>
            </a:r>
          </a:p>
          <a:p>
            <a:r>
              <a:rPr lang="it-IT" dirty="0" err="1">
                <a:highlight>
                  <a:srgbClr val="FFFF00"/>
                </a:highlight>
              </a:rPr>
              <a:t>Indigenous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populations</a:t>
            </a:r>
            <a:r>
              <a:rPr lang="it-IT" dirty="0">
                <a:highlight>
                  <a:srgbClr val="FFFF00"/>
                </a:highlight>
              </a:rPr>
              <a:t> 34.5%</a:t>
            </a:r>
          </a:p>
          <a:p>
            <a:r>
              <a:rPr lang="it-IT" dirty="0">
                <a:highlight>
                  <a:srgbClr val="FFFF00"/>
                </a:highlight>
              </a:rPr>
              <a:t>Urban </a:t>
            </a:r>
            <a:r>
              <a:rPr lang="it-IT" dirty="0" err="1">
                <a:highlight>
                  <a:srgbClr val="FFFF00"/>
                </a:highlight>
              </a:rPr>
              <a:t>residents</a:t>
            </a:r>
            <a:r>
              <a:rPr lang="it-IT" dirty="0">
                <a:highlight>
                  <a:srgbClr val="FFFF00"/>
                </a:highlight>
              </a:rPr>
              <a:t>: 90%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4AEBC31-9BF8-3EE2-3F76-224788A2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37" y="1412045"/>
            <a:ext cx="8103460" cy="544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93F0D6-D4CB-076D-C46D-46C50225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23" y="291513"/>
            <a:ext cx="6196208" cy="156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81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980728"/>
            <a:ext cx="9036496" cy="583264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dirty="0">
                <a:solidFill>
                  <a:schemeClr val="hlin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3557" name="Line 4"/>
          <p:cNvSpPr>
            <a:spLocks noChangeShapeType="1"/>
          </p:cNvSpPr>
          <p:nvPr/>
        </p:nvSpPr>
        <p:spPr bwMode="auto">
          <a:xfrm>
            <a:off x="1631504" y="1196752"/>
            <a:ext cx="8012342" cy="43574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05" name="Text Box 5"/>
          <p:cNvSpPr txBox="1">
            <a:spLocks noChangeArrowheads="1"/>
          </p:cNvSpPr>
          <p:nvPr/>
        </p:nvSpPr>
        <p:spPr bwMode="auto">
          <a:xfrm>
            <a:off x="1524000" y="1662689"/>
            <a:ext cx="8694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First sanatorium Germany, 1857</a:t>
            </a:r>
            <a:endParaRPr lang="en-GB" sz="2400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559" name="Line 6"/>
          <p:cNvSpPr>
            <a:spLocks noChangeShapeType="1"/>
          </p:cNvSpPr>
          <p:nvPr/>
        </p:nvSpPr>
        <p:spPr bwMode="auto">
          <a:xfrm flipH="1" flipV="1">
            <a:off x="3143671" y="2035350"/>
            <a:ext cx="1" cy="54767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 flipV="1">
            <a:off x="4450507" y="2724366"/>
            <a:ext cx="0" cy="41430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08" name="Text Box 8"/>
          <p:cNvSpPr txBox="1">
            <a:spLocks noChangeArrowheads="1"/>
          </p:cNvSpPr>
          <p:nvPr/>
        </p:nvSpPr>
        <p:spPr bwMode="auto">
          <a:xfrm>
            <a:off x="2500281" y="2556433"/>
            <a:ext cx="1206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First   Dispensary Scotland, 1897</a:t>
            </a:r>
            <a:endParaRPr lang="en-GB" sz="1000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562" name="Line 9"/>
          <p:cNvSpPr>
            <a:spLocks noChangeShapeType="1"/>
          </p:cNvSpPr>
          <p:nvPr/>
        </p:nvSpPr>
        <p:spPr bwMode="auto">
          <a:xfrm flipV="1">
            <a:off x="2500280" y="1730550"/>
            <a:ext cx="0" cy="3845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10" name="Text Box 10"/>
          <p:cNvSpPr txBox="1">
            <a:spLocks noChangeArrowheads="1"/>
          </p:cNvSpPr>
          <p:nvPr/>
        </p:nvSpPr>
        <p:spPr bwMode="auto">
          <a:xfrm rot="10800000" flipV="1">
            <a:off x="2149884" y="2060612"/>
            <a:ext cx="8503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Koch, </a:t>
            </a:r>
            <a:r>
              <a:rPr lang="en-GB" sz="1000" b="1" u="none" dirty="0" err="1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Mtb</a:t>
            </a: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1882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6625799" y="3931442"/>
            <a:ext cx="12205" cy="7304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 flipV="1">
            <a:off x="6227549" y="3715775"/>
            <a:ext cx="7724" cy="478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14" name="Text Box 14"/>
          <p:cNvSpPr txBox="1">
            <a:spLocks noChangeArrowheads="1"/>
          </p:cNvSpPr>
          <p:nvPr/>
        </p:nvSpPr>
        <p:spPr bwMode="auto">
          <a:xfrm rot="10800000" flipH="1" flipV="1">
            <a:off x="4893378" y="3746049"/>
            <a:ext cx="112642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MMR,1950-1980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3216" name="Text Box 16"/>
          <p:cNvSpPr txBox="1">
            <a:spLocks noChangeArrowheads="1"/>
          </p:cNvSpPr>
          <p:nvPr/>
        </p:nvSpPr>
        <p:spPr bwMode="auto">
          <a:xfrm rot="10800000" flipV="1">
            <a:off x="5499155" y="4152232"/>
            <a:ext cx="12369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Fox: Ambulatory treatment, 1968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570" name="Line 17"/>
          <p:cNvSpPr>
            <a:spLocks noChangeShapeType="1"/>
          </p:cNvSpPr>
          <p:nvPr/>
        </p:nvSpPr>
        <p:spPr bwMode="auto">
          <a:xfrm flipV="1">
            <a:off x="7312125" y="4291585"/>
            <a:ext cx="0" cy="49342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18" name="Text Box 18"/>
          <p:cNvSpPr txBox="1">
            <a:spLocks noChangeArrowheads="1"/>
          </p:cNvSpPr>
          <p:nvPr/>
        </p:nvSpPr>
        <p:spPr bwMode="auto">
          <a:xfrm rot="10800000" flipV="1">
            <a:off x="5818874" y="4610596"/>
            <a:ext cx="12163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 err="1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Styblo</a:t>
            </a: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 model,1978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3220" name="Text Box 20"/>
          <p:cNvSpPr txBox="1">
            <a:spLocks noChangeArrowheads="1"/>
          </p:cNvSpPr>
          <p:nvPr/>
        </p:nvSpPr>
        <p:spPr bwMode="auto">
          <a:xfrm flipH="1">
            <a:off x="6827325" y="4748347"/>
            <a:ext cx="9066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DOTS, 1991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V="1">
            <a:off x="8256240" y="4836039"/>
            <a:ext cx="0" cy="33054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3232" name="Text Box 32"/>
          <p:cNvSpPr txBox="1">
            <a:spLocks noChangeArrowheads="1"/>
          </p:cNvSpPr>
          <p:nvPr/>
        </p:nvSpPr>
        <p:spPr bwMode="auto">
          <a:xfrm rot="10800000" flipH="1" flipV="1">
            <a:off x="3863761" y="3078160"/>
            <a:ext cx="1294556" cy="41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BCG vaccination,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itchFamily="18" charset="0"/>
                <a:cs typeface="Arial" charset="0"/>
              </a:rPr>
              <a:t>1921</a:t>
            </a:r>
            <a:endParaRPr lang="en-GB" sz="1000" b="1" u="none" dirty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03240" name="Rectangle 40"/>
          <p:cNvSpPr>
            <a:spLocks noChangeArrowheads="1"/>
          </p:cNvSpPr>
          <p:nvPr/>
        </p:nvSpPr>
        <p:spPr bwMode="auto">
          <a:xfrm rot="10800000" flipH="1" flipV="1">
            <a:off x="3143672" y="3056808"/>
            <a:ext cx="112566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Pneumotorax</a:t>
            </a:r>
            <a:r>
              <a:rPr lang="en-GB" sz="1000" b="1" u="none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u="none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Italy, 1907</a:t>
            </a:r>
          </a:p>
        </p:txBody>
      </p:sp>
      <p:sp>
        <p:nvSpPr>
          <p:cNvPr id="23594" name="Line 41"/>
          <p:cNvSpPr>
            <a:spLocks noChangeShapeType="1"/>
          </p:cNvSpPr>
          <p:nvPr/>
        </p:nvSpPr>
        <p:spPr bwMode="auto">
          <a:xfrm flipV="1">
            <a:off x="5555936" y="3387586"/>
            <a:ext cx="0" cy="39225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9550622" y="1196753"/>
            <a:ext cx="72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b="1" u="none" dirty="0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b="1" u="none" dirty="0">
                <a:solidFill>
                  <a:srgbClr val="FF0000"/>
                </a:solidFill>
                <a:latin typeface="Calibri"/>
              </a:rPr>
              <a:t>    </a:t>
            </a:r>
            <a:endParaRPr lang="it-IT" sz="1100" b="1" u="none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7" name="Line 25"/>
          <p:cNvSpPr>
            <a:spLocks noChangeShapeType="1"/>
          </p:cNvSpPr>
          <p:nvPr/>
        </p:nvSpPr>
        <p:spPr bwMode="auto">
          <a:xfrm>
            <a:off x="9639788" y="5554206"/>
            <a:ext cx="288921" cy="13758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Connettore 49"/>
          <p:cNvSpPr/>
          <p:nvPr/>
        </p:nvSpPr>
        <p:spPr>
          <a:xfrm flipH="1" flipV="1">
            <a:off x="3332389" y="211510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Connettore 50"/>
          <p:cNvSpPr/>
          <p:nvPr/>
        </p:nvSpPr>
        <p:spPr>
          <a:xfrm flipH="1" flipV="1">
            <a:off x="4269334" y="2625723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Connettore 51"/>
          <p:cNvSpPr/>
          <p:nvPr/>
        </p:nvSpPr>
        <p:spPr>
          <a:xfrm flipH="1" flipV="1">
            <a:off x="2330861" y="1581676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Connettore 52"/>
          <p:cNvSpPr/>
          <p:nvPr/>
        </p:nvSpPr>
        <p:spPr>
          <a:xfrm flipH="1" flipV="1">
            <a:off x="3863760" y="2395609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Connettore 53"/>
          <p:cNvSpPr/>
          <p:nvPr/>
        </p:nvSpPr>
        <p:spPr>
          <a:xfrm flipH="1" flipV="1">
            <a:off x="5122317" y="3066668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Connettore 54"/>
          <p:cNvSpPr/>
          <p:nvPr/>
        </p:nvSpPr>
        <p:spPr>
          <a:xfrm flipH="1" flipV="1">
            <a:off x="4727856" y="2870150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Line 6"/>
          <p:cNvSpPr>
            <a:spLocks noChangeShapeType="1"/>
          </p:cNvSpPr>
          <p:nvPr/>
        </p:nvSpPr>
        <p:spPr bwMode="auto">
          <a:xfrm flipV="1">
            <a:off x="1703512" y="1300650"/>
            <a:ext cx="0" cy="35302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 flipV="1">
            <a:off x="3644565" y="2333764"/>
            <a:ext cx="0" cy="76890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Connettore 58"/>
          <p:cNvSpPr/>
          <p:nvPr/>
        </p:nvSpPr>
        <p:spPr>
          <a:xfrm>
            <a:off x="2814676" y="1841611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302174" y="1993026"/>
            <a:ext cx="633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1900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698278" y="1662689"/>
            <a:ext cx="6038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1890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49563" y="1425078"/>
            <a:ext cx="4487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1880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791744" y="2223858"/>
            <a:ext cx="5595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1910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223792" y="2467609"/>
            <a:ext cx="5760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1920</a:t>
            </a:r>
          </a:p>
        </p:txBody>
      </p:sp>
      <p:sp>
        <p:nvSpPr>
          <p:cNvPr id="65" name="Connettore 64"/>
          <p:cNvSpPr/>
          <p:nvPr/>
        </p:nvSpPr>
        <p:spPr>
          <a:xfrm flipH="1" flipV="1">
            <a:off x="5519936" y="3315587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Connettore 65"/>
          <p:cNvSpPr/>
          <p:nvPr/>
        </p:nvSpPr>
        <p:spPr>
          <a:xfrm flipH="1" flipV="1">
            <a:off x="5983800" y="3546987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Connettore 66"/>
          <p:cNvSpPr/>
          <p:nvPr/>
        </p:nvSpPr>
        <p:spPr>
          <a:xfrm flipH="1" flipV="1">
            <a:off x="6364800" y="3775802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27856" y="2724365"/>
            <a:ext cx="504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1930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122318" y="2906150"/>
            <a:ext cx="5250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1940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456588" y="3182084"/>
            <a:ext cx="6063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1950</a:t>
            </a:r>
          </a:p>
        </p:txBody>
      </p:sp>
      <p:sp>
        <p:nvSpPr>
          <p:cNvPr id="71" name="Connettore 70"/>
          <p:cNvSpPr/>
          <p:nvPr/>
        </p:nvSpPr>
        <p:spPr>
          <a:xfrm flipH="1" flipV="1">
            <a:off x="6755325" y="3974757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Connettore 71"/>
          <p:cNvSpPr/>
          <p:nvPr/>
        </p:nvSpPr>
        <p:spPr>
          <a:xfrm flipH="1" flipV="1">
            <a:off x="7164900" y="4211074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onnettore 72"/>
          <p:cNvSpPr/>
          <p:nvPr/>
        </p:nvSpPr>
        <p:spPr>
          <a:xfrm flipH="1" flipV="1">
            <a:off x="7589700" y="4445514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Connettore 73"/>
          <p:cNvSpPr/>
          <p:nvPr/>
        </p:nvSpPr>
        <p:spPr>
          <a:xfrm flipH="1" flipV="1">
            <a:off x="8044540" y="4661925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Connettore 74"/>
          <p:cNvSpPr/>
          <p:nvPr/>
        </p:nvSpPr>
        <p:spPr>
          <a:xfrm flipH="1" flipV="1">
            <a:off x="8463726" y="4870851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onnettore 76"/>
          <p:cNvSpPr/>
          <p:nvPr/>
        </p:nvSpPr>
        <p:spPr>
          <a:xfrm flipH="1" flipV="1">
            <a:off x="8822587" y="5094579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83800" y="3412916"/>
            <a:ext cx="487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1960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364800" y="3643748"/>
            <a:ext cx="521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1970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755326" y="3847802"/>
            <a:ext cx="559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1980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164900" y="4078634"/>
            <a:ext cx="487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1990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589700" y="4329130"/>
            <a:ext cx="5059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2000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968208" y="4517514"/>
            <a:ext cx="6315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2010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8463727" y="4733924"/>
            <a:ext cx="507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2020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280325" y="5166580"/>
            <a:ext cx="17349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Post-2015 global TB </a:t>
            </a:r>
            <a:r>
              <a:rPr lang="it-IT" sz="900" b="1" u="none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endParaRPr lang="it-IT" sz="900" b="1" u="none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– WHO Framework for TB </a:t>
            </a:r>
            <a:r>
              <a:rPr lang="it-IT" sz="900" b="1" u="none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elimination</a:t>
            </a:r>
            <a:r>
              <a:rPr lang="it-IT" sz="900" b="1" u="none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2014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822587" y="4979163"/>
            <a:ext cx="5234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2030</a:t>
            </a:r>
          </a:p>
        </p:txBody>
      </p:sp>
      <p:cxnSp>
        <p:nvCxnSpPr>
          <p:cNvPr id="23" name="Connettore 4 22"/>
          <p:cNvCxnSpPr/>
          <p:nvPr/>
        </p:nvCxnSpPr>
        <p:spPr>
          <a:xfrm rot="16200000" flipH="1">
            <a:off x="4421212" y="2335177"/>
            <a:ext cx="1345922" cy="404981"/>
          </a:xfrm>
          <a:prstGeom prst="bentConnector3">
            <a:avLst>
              <a:gd name="adj1" fmla="val 6981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4341334" y="1617676"/>
            <a:ext cx="955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Streptomycin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1943</a:t>
            </a:r>
          </a:p>
        </p:txBody>
      </p:sp>
      <p:cxnSp>
        <p:nvCxnSpPr>
          <p:cNvPr id="64" name="Connettore 4 63"/>
          <p:cNvCxnSpPr/>
          <p:nvPr/>
        </p:nvCxnSpPr>
        <p:spPr>
          <a:xfrm rot="16200000" flipH="1">
            <a:off x="4623703" y="2426488"/>
            <a:ext cx="1345922" cy="404981"/>
          </a:xfrm>
          <a:prstGeom prst="bentConnector3">
            <a:avLst>
              <a:gd name="adj1" fmla="val 48585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029200" y="1796208"/>
            <a:ext cx="65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PAS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1948</a:t>
            </a:r>
          </a:p>
        </p:txBody>
      </p:sp>
      <p:cxnSp>
        <p:nvCxnSpPr>
          <p:cNvPr id="69" name="Connettore 4 68"/>
          <p:cNvCxnSpPr/>
          <p:nvPr/>
        </p:nvCxnSpPr>
        <p:spPr>
          <a:xfrm rot="16200000" flipH="1">
            <a:off x="4941821" y="2649218"/>
            <a:ext cx="1071761" cy="40497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4891683" y="2187102"/>
            <a:ext cx="150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Thiacetazone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1951</a:t>
            </a:r>
          </a:p>
        </p:txBody>
      </p:sp>
      <p:cxnSp>
        <p:nvCxnSpPr>
          <p:cNvPr id="78" name="Connettore 4 77"/>
          <p:cNvCxnSpPr/>
          <p:nvPr/>
        </p:nvCxnSpPr>
        <p:spPr>
          <a:xfrm rot="5400000">
            <a:off x="5064088" y="2327112"/>
            <a:ext cx="1887126" cy="410336"/>
          </a:xfrm>
          <a:prstGeom prst="bentConnector3">
            <a:avLst>
              <a:gd name="adj1" fmla="val 8533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519936" y="1300649"/>
            <a:ext cx="1515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Pyrazinamide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Clofazimine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1954</a:t>
            </a:r>
          </a:p>
        </p:txBody>
      </p:sp>
      <p:cxnSp>
        <p:nvCxnSpPr>
          <p:cNvPr id="70" name="Connettore 4 69"/>
          <p:cNvCxnSpPr/>
          <p:nvPr/>
        </p:nvCxnSpPr>
        <p:spPr>
          <a:xfrm rot="5400000">
            <a:off x="5550049" y="2972561"/>
            <a:ext cx="684000" cy="288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5499154" y="2487213"/>
            <a:ext cx="86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Isoniazid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1952</a:t>
            </a:r>
          </a:p>
        </p:txBody>
      </p:sp>
      <p:cxnSp>
        <p:nvCxnSpPr>
          <p:cNvPr id="79" name="Connettore 4 78"/>
          <p:cNvCxnSpPr/>
          <p:nvPr/>
        </p:nvCxnSpPr>
        <p:spPr>
          <a:xfrm rot="5400000">
            <a:off x="5639979" y="2518588"/>
            <a:ext cx="1243741" cy="7279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CasellaDiTesto 23557"/>
          <p:cNvSpPr txBox="1"/>
          <p:nvPr/>
        </p:nvSpPr>
        <p:spPr>
          <a:xfrm>
            <a:off x="6277599" y="1980874"/>
            <a:ext cx="95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Cycloserine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1955</a:t>
            </a:r>
          </a:p>
        </p:txBody>
      </p:sp>
      <p:cxnSp>
        <p:nvCxnSpPr>
          <p:cNvPr id="86" name="Connettore 4 85"/>
          <p:cNvCxnSpPr/>
          <p:nvPr/>
        </p:nvCxnSpPr>
        <p:spPr>
          <a:xfrm rot="5400000">
            <a:off x="5911800" y="2751479"/>
            <a:ext cx="864000" cy="720000"/>
          </a:xfrm>
          <a:prstGeom prst="bentConnector3">
            <a:avLst>
              <a:gd name="adj1" fmla="val 7001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7" name="CasellaDiTesto 23576"/>
          <p:cNvSpPr txBox="1"/>
          <p:nvPr/>
        </p:nvSpPr>
        <p:spPr>
          <a:xfrm>
            <a:off x="6117620" y="2556434"/>
            <a:ext cx="13400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Kanamycin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Rifapentine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Rifampicin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1957</a:t>
            </a:r>
          </a:p>
        </p:txBody>
      </p:sp>
      <p:cxnSp>
        <p:nvCxnSpPr>
          <p:cNvPr id="97" name="Connettore 4 96"/>
          <p:cNvCxnSpPr/>
          <p:nvPr/>
        </p:nvCxnSpPr>
        <p:spPr>
          <a:xfrm rot="10800000" flipV="1">
            <a:off x="6069413" y="3182084"/>
            <a:ext cx="817385" cy="3850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2" name="CasellaDiTesto 23581"/>
          <p:cNvSpPr txBox="1"/>
          <p:nvPr/>
        </p:nvSpPr>
        <p:spPr>
          <a:xfrm>
            <a:off x="6703802" y="3021565"/>
            <a:ext cx="885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Ethionamide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1960</a:t>
            </a:r>
          </a:p>
        </p:txBody>
      </p:sp>
      <p:sp>
        <p:nvSpPr>
          <p:cNvPr id="102" name="Connettore 101"/>
          <p:cNvSpPr/>
          <p:nvPr/>
        </p:nvSpPr>
        <p:spPr>
          <a:xfrm flipH="1" flipV="1">
            <a:off x="9202085" y="5314949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Connettore 102"/>
          <p:cNvSpPr/>
          <p:nvPr/>
        </p:nvSpPr>
        <p:spPr>
          <a:xfrm flipH="1" flipV="1">
            <a:off x="9550621" y="5482206"/>
            <a:ext cx="72000" cy="7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583" name="Ovale 23582"/>
          <p:cNvSpPr/>
          <p:nvPr/>
        </p:nvSpPr>
        <p:spPr>
          <a:xfrm>
            <a:off x="9911542" y="5482206"/>
            <a:ext cx="720000" cy="68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u="none">
              <a:noFill/>
              <a:latin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9911542" y="5602202"/>
            <a:ext cx="7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800" b="1" u="none" dirty="0">
                <a:solidFill>
                  <a:srgbClr val="FF0000"/>
                </a:solidFill>
                <a:latin typeface="Calibri"/>
              </a:rPr>
              <a:t>TB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800" b="1" u="none" dirty="0" err="1">
                <a:solidFill>
                  <a:srgbClr val="FF0000"/>
                </a:solidFill>
                <a:latin typeface="Calibri"/>
              </a:rPr>
              <a:t>elimination</a:t>
            </a:r>
            <a:endParaRPr lang="it-IT" sz="800" b="1" u="none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9120336" y="5123516"/>
            <a:ext cx="7912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2040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9515940" y="5314949"/>
            <a:ext cx="543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2050</a:t>
            </a:r>
          </a:p>
        </p:txBody>
      </p:sp>
      <p:cxnSp>
        <p:nvCxnSpPr>
          <p:cNvPr id="108" name="Connettore 4 107"/>
          <p:cNvCxnSpPr/>
          <p:nvPr/>
        </p:nvCxnSpPr>
        <p:spPr>
          <a:xfrm rot="10800000" flipV="1">
            <a:off x="6069415" y="3402987"/>
            <a:ext cx="965847" cy="216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939973" y="3297500"/>
            <a:ext cx="90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Ethambutol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1961</a:t>
            </a:r>
          </a:p>
        </p:txBody>
      </p:sp>
      <p:cxnSp>
        <p:nvCxnSpPr>
          <p:cNvPr id="117" name="Connettore 4 116"/>
          <p:cNvCxnSpPr/>
          <p:nvPr/>
        </p:nvCxnSpPr>
        <p:spPr>
          <a:xfrm rot="10800000">
            <a:off x="6235275" y="3666834"/>
            <a:ext cx="1732935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/>
          <p:cNvSpPr txBox="1"/>
          <p:nvPr/>
        </p:nvSpPr>
        <p:spPr>
          <a:xfrm>
            <a:off x="7968211" y="3066667"/>
            <a:ext cx="126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Capreomycin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1963</a:t>
            </a:r>
          </a:p>
        </p:txBody>
      </p:sp>
      <p:cxnSp>
        <p:nvCxnSpPr>
          <p:cNvPr id="120" name="Connettore 4 119"/>
          <p:cNvCxnSpPr/>
          <p:nvPr/>
        </p:nvCxnSpPr>
        <p:spPr>
          <a:xfrm rot="5400000">
            <a:off x="6296867" y="3003501"/>
            <a:ext cx="1887126" cy="410336"/>
          </a:xfrm>
          <a:prstGeom prst="bentConnector3">
            <a:avLst>
              <a:gd name="adj1" fmla="val 8533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7280326" y="1993026"/>
            <a:ext cx="68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Ofloxacin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1982</a:t>
            </a:r>
          </a:p>
        </p:txBody>
      </p:sp>
      <p:cxnSp>
        <p:nvCxnSpPr>
          <p:cNvPr id="122" name="Connettore 4 121"/>
          <p:cNvCxnSpPr/>
          <p:nvPr/>
        </p:nvCxnSpPr>
        <p:spPr>
          <a:xfrm rot="5400000">
            <a:off x="7399843" y="4021022"/>
            <a:ext cx="391906" cy="2763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7457644" y="3775802"/>
            <a:ext cx="82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Gatifloxacin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1992</a:t>
            </a:r>
          </a:p>
        </p:txBody>
      </p:sp>
      <p:cxnSp>
        <p:nvCxnSpPr>
          <p:cNvPr id="126" name="Connettore 4 125"/>
          <p:cNvCxnSpPr/>
          <p:nvPr/>
        </p:nvCxnSpPr>
        <p:spPr>
          <a:xfrm rot="10800000" flipV="1">
            <a:off x="7500241" y="4145134"/>
            <a:ext cx="756000" cy="180000"/>
          </a:xfrm>
          <a:prstGeom prst="bentConnector3">
            <a:avLst>
              <a:gd name="adj1" fmla="val 4874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8126066" y="3931441"/>
            <a:ext cx="88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Moxifloxacin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1996</a:t>
            </a:r>
          </a:p>
        </p:txBody>
      </p:sp>
      <p:cxnSp>
        <p:nvCxnSpPr>
          <p:cNvPr id="132" name="Connettore 4 131"/>
          <p:cNvCxnSpPr/>
          <p:nvPr/>
        </p:nvCxnSpPr>
        <p:spPr>
          <a:xfrm rot="10800000" flipV="1">
            <a:off x="7741540" y="4263737"/>
            <a:ext cx="1212543" cy="216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6" name="CasellaDiTesto 23585"/>
          <p:cNvSpPr txBox="1"/>
          <p:nvPr/>
        </p:nvSpPr>
        <p:spPr>
          <a:xfrm>
            <a:off x="8822586" y="4078634"/>
            <a:ext cx="821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Pretomanid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2000</a:t>
            </a:r>
          </a:p>
        </p:txBody>
      </p:sp>
      <p:cxnSp>
        <p:nvCxnSpPr>
          <p:cNvPr id="135" name="Connettore 4 134"/>
          <p:cNvCxnSpPr/>
          <p:nvPr/>
        </p:nvCxnSpPr>
        <p:spPr>
          <a:xfrm rot="10800000" flipV="1">
            <a:off x="8199787" y="4524930"/>
            <a:ext cx="1440000" cy="108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87" name="CasellaDiTesto 23586"/>
          <p:cNvSpPr txBox="1"/>
          <p:nvPr/>
        </p:nvSpPr>
        <p:spPr>
          <a:xfrm>
            <a:off x="9643847" y="4116107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Bedaquiline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2005</a:t>
            </a:r>
          </a:p>
        </p:txBody>
      </p:sp>
      <p:sp>
        <p:nvSpPr>
          <p:cNvPr id="23598" name="CasellaDiTesto 23597"/>
          <p:cNvSpPr txBox="1"/>
          <p:nvPr/>
        </p:nvSpPr>
        <p:spPr>
          <a:xfrm>
            <a:off x="9480376" y="444454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Delamanid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2006</a:t>
            </a:r>
          </a:p>
        </p:txBody>
      </p:sp>
      <p:cxnSp>
        <p:nvCxnSpPr>
          <p:cNvPr id="162" name="Connettore 4 161"/>
          <p:cNvCxnSpPr/>
          <p:nvPr/>
        </p:nvCxnSpPr>
        <p:spPr>
          <a:xfrm rot="10800000" flipV="1">
            <a:off x="7843269" y="4371737"/>
            <a:ext cx="1940978" cy="15618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3228" name="Connettore 2 1203227"/>
          <p:cNvCxnSpPr/>
          <p:nvPr/>
        </p:nvCxnSpPr>
        <p:spPr>
          <a:xfrm flipV="1">
            <a:off x="3791744" y="3256863"/>
            <a:ext cx="1504920" cy="7178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sellaDiTesto 95"/>
          <p:cNvSpPr txBox="1"/>
          <p:nvPr/>
        </p:nvSpPr>
        <p:spPr>
          <a:xfrm>
            <a:off x="1703512" y="3954911"/>
            <a:ext cx="2592289" cy="3693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1946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: first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randomized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clinical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controlled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trial: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streptomycin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monotherapy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caused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rresistance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0" name="Connettore 2 209"/>
          <p:cNvCxnSpPr/>
          <p:nvPr/>
        </p:nvCxnSpPr>
        <p:spPr>
          <a:xfrm flipV="1">
            <a:off x="4269334" y="3405703"/>
            <a:ext cx="1486846" cy="12048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CasellaDiTesto 99"/>
          <p:cNvSpPr txBox="1"/>
          <p:nvPr/>
        </p:nvSpPr>
        <p:spPr>
          <a:xfrm>
            <a:off x="2207569" y="4632929"/>
            <a:ext cx="24482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1952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: first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regimen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: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streptomycin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aminosalicylic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acid and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isoniazid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24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months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14" name="Connettore 2 213"/>
          <p:cNvCxnSpPr>
            <a:endCxn id="23566" idx="1"/>
          </p:cNvCxnSpPr>
          <p:nvPr/>
        </p:nvCxnSpPr>
        <p:spPr>
          <a:xfrm flipV="1">
            <a:off x="4763857" y="3715775"/>
            <a:ext cx="1471417" cy="14942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asellaDiTesto 105"/>
          <p:cNvSpPr txBox="1"/>
          <p:nvPr/>
        </p:nvSpPr>
        <p:spPr>
          <a:xfrm>
            <a:off x="2567608" y="5238933"/>
            <a:ext cx="27870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1960s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:aminosalicylic acid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rwas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eplaced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byethambutol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streptomycin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isoniazid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ethambutol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18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months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cxnSp>
        <p:nvCxnSpPr>
          <p:cNvPr id="224" name="Connettore 2 223"/>
          <p:cNvCxnSpPr/>
          <p:nvPr/>
        </p:nvCxnSpPr>
        <p:spPr>
          <a:xfrm flipV="1">
            <a:off x="5296664" y="3896196"/>
            <a:ext cx="1297834" cy="20445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ttore 2 227"/>
          <p:cNvCxnSpPr/>
          <p:nvPr/>
        </p:nvCxnSpPr>
        <p:spPr>
          <a:xfrm flipH="1" flipV="1">
            <a:off x="8336028" y="4820267"/>
            <a:ext cx="784309" cy="1409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CasellaDiTesto 120"/>
          <p:cNvSpPr txBox="1"/>
          <p:nvPr/>
        </p:nvSpPr>
        <p:spPr>
          <a:xfrm>
            <a:off x="3359696" y="5940756"/>
            <a:ext cx="219624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1970s: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streoptomycin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isoniazid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rifampicin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ethambutol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9-12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months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CasellaDiTesto 124"/>
          <p:cNvSpPr txBox="1"/>
          <p:nvPr/>
        </p:nvSpPr>
        <p:spPr>
          <a:xfrm>
            <a:off x="5802484" y="6093296"/>
            <a:ext cx="21657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 dirty="0">
                <a:solidFill>
                  <a:prstClr val="black"/>
                </a:solidFill>
                <a:latin typeface="Calibri"/>
              </a:rPr>
              <a:t>1980s: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isoniazid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rifampicin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pyrazinamide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,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ethambutol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for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6-8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months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(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oral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) </a:t>
            </a:r>
          </a:p>
        </p:txBody>
      </p:sp>
      <p:cxnSp>
        <p:nvCxnSpPr>
          <p:cNvPr id="235" name="Connettore 2 234"/>
          <p:cNvCxnSpPr/>
          <p:nvPr/>
        </p:nvCxnSpPr>
        <p:spPr>
          <a:xfrm flipV="1">
            <a:off x="6757250" y="4145134"/>
            <a:ext cx="274392" cy="1948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CasellaDiTesto 231"/>
          <p:cNvSpPr txBox="1"/>
          <p:nvPr/>
        </p:nvSpPr>
        <p:spPr>
          <a:xfrm>
            <a:off x="8570648" y="6229928"/>
            <a:ext cx="1629808" cy="5078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b="1" u="none">
                <a:solidFill>
                  <a:prstClr val="black"/>
                </a:solidFill>
                <a:latin typeface="Calibri"/>
              </a:rPr>
              <a:t>2020s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: new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universal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and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shorter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regimen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(2-4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months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) for TB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disease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infection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? </a:t>
            </a:r>
          </a:p>
        </p:txBody>
      </p:sp>
      <p:cxnSp>
        <p:nvCxnSpPr>
          <p:cNvPr id="109" name="Connettore 4 108"/>
          <p:cNvCxnSpPr/>
          <p:nvPr/>
        </p:nvCxnSpPr>
        <p:spPr>
          <a:xfrm rot="5400000">
            <a:off x="6819479" y="3225608"/>
            <a:ext cx="1887126" cy="410336"/>
          </a:xfrm>
          <a:prstGeom prst="bentConnector3">
            <a:avLst>
              <a:gd name="adj1" fmla="val 8533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7842687" y="2265106"/>
            <a:ext cx="1111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Sutezolid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/</a:t>
            </a: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Linezolid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1990s</a:t>
            </a:r>
          </a:p>
        </p:txBody>
      </p:sp>
      <p:cxnSp>
        <p:nvCxnSpPr>
          <p:cNvPr id="110" name="Connettore 4 109"/>
          <p:cNvCxnSpPr/>
          <p:nvPr/>
        </p:nvCxnSpPr>
        <p:spPr>
          <a:xfrm rot="10800000" flipV="1">
            <a:off x="6221813" y="3256863"/>
            <a:ext cx="2176570" cy="46267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4 111"/>
          <p:cNvCxnSpPr/>
          <p:nvPr/>
        </p:nvCxnSpPr>
        <p:spPr>
          <a:xfrm rot="10800000" flipV="1">
            <a:off x="6703800" y="3456920"/>
            <a:ext cx="2176570" cy="46267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8728182" y="3315587"/>
            <a:ext cx="105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Meropenem</a:t>
            </a:r>
            <a:endParaRPr lang="it-IT" sz="900" u="none" dirty="0">
              <a:solidFill>
                <a:prstClr val="black"/>
              </a:solidFill>
              <a:latin typeface="Calibri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1976</a:t>
            </a:r>
          </a:p>
        </p:txBody>
      </p:sp>
      <p:cxnSp>
        <p:nvCxnSpPr>
          <p:cNvPr id="116" name="Connettore 4 115"/>
          <p:cNvCxnSpPr/>
          <p:nvPr/>
        </p:nvCxnSpPr>
        <p:spPr>
          <a:xfrm rot="10800000" flipV="1">
            <a:off x="7878240" y="3833424"/>
            <a:ext cx="1507312" cy="756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9202085" y="3715773"/>
            <a:ext cx="1503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 err="1">
                <a:solidFill>
                  <a:prstClr val="black"/>
                </a:solidFill>
                <a:latin typeface="Calibri"/>
              </a:rPr>
              <a:t>Benzothiazinones</a:t>
            </a:r>
            <a:r>
              <a:rPr lang="it-IT" sz="900" u="none" dirty="0">
                <a:solidFill>
                  <a:prstClr val="black"/>
                </a:solidFill>
                <a:latin typeface="Calibri"/>
              </a:rPr>
              <a:t>/SQ109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900" u="none" dirty="0">
                <a:solidFill>
                  <a:prstClr val="black"/>
                </a:solidFill>
                <a:latin typeface="Calibri"/>
              </a:rPr>
              <a:t>2000s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03512" y="6462628"/>
            <a:ext cx="256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u="none" dirty="0">
                <a:solidFill>
                  <a:prstClr val="black"/>
                </a:solidFill>
                <a:latin typeface="Calibri"/>
              </a:rPr>
              <a:t>Migliori GB, 2015</a:t>
            </a:r>
          </a:p>
        </p:txBody>
      </p:sp>
    </p:spTree>
    <p:extLst>
      <p:ext uri="{BB962C8B-B14F-4D97-AF65-F5344CB8AC3E}">
        <p14:creationId xmlns:p14="http://schemas.microsoft.com/office/powerpoint/2010/main" val="1968866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123D52"/>
          </a:solidFill>
          <a:ln w="12700">
            <a:solidFill>
              <a:srgbClr val="123D5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20040" y="118872"/>
            <a:ext cx="6949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REGIMEN ACCEPTABILITY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080" y="201168"/>
            <a:ext cx="4343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DDE8EA"/>
                </a:solidFill>
              </a:rPr>
              <a:t>scenario comparison | China integrated</a:t>
            </a:r>
            <a:endParaRPr lang="en-US" sz="800" dirty="0"/>
          </a:p>
        </p:txBody>
      </p:sp>
      <p:pic>
        <p:nvPicPr>
          <p:cNvPr id="5" name="Image 0" descr="/mnt/data/survey_assets_china_integrated/scenario_accep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05" y="557784"/>
            <a:ext cx="5096435" cy="2982992"/>
          </a:xfrm>
          <a:prstGeom prst="rect">
            <a:avLst/>
          </a:prstGeom>
        </p:spPr>
      </p:pic>
      <p:pic>
        <p:nvPicPr>
          <p:cNvPr id="6" name="Image 1" descr="/mnt/data/survey_assets_china_integrated/prefer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255" y="3739857"/>
            <a:ext cx="2024154" cy="2514600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320040" y="6556248"/>
            <a:ext cx="11521440" cy="0"/>
          </a:xfrm>
          <a:prstGeom prst="line">
            <a:avLst/>
          </a:prstGeom>
          <a:noFill/>
          <a:ln w="12700">
            <a:solidFill>
              <a:srgbClr val="D9E6E8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411480" y="6620256"/>
            <a:ext cx="58521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7B9098"/>
                </a:solidFill>
              </a:rPr>
              <a:t>Updated survey results | All questionnaires + China dataset integrated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6400800" y="6620256"/>
            <a:ext cx="53949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7B9098"/>
                </a:solidFill>
              </a:rPr>
              <a:t>WHO Collaborating Centre for TB and Lung Disease, Maugeri</a:t>
            </a:r>
            <a:endParaRPr lang="en-US" sz="7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1FB5AE-C5D9-A901-B069-C3ED6FD8923C}"/>
              </a:ext>
            </a:extLst>
          </p:cNvPr>
          <p:cNvSpPr txBox="1"/>
          <p:nvPr/>
        </p:nvSpPr>
        <p:spPr>
          <a:xfrm>
            <a:off x="4506704" y="4700249"/>
            <a:ext cx="799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b="1" dirty="0"/>
              <a:t>1381</a:t>
            </a:r>
          </a:p>
        </p:txBody>
      </p:sp>
      <p:pic>
        <p:nvPicPr>
          <p:cNvPr id="15" name="Image 0" descr="/mnt/data/survey_assets_china_integrated/reasons.png">
            <a:extLst>
              <a:ext uri="{FF2B5EF4-FFF2-40B4-BE49-F238E27FC236}">
                <a16:creationId xmlns:a16="http://schemas.microsoft.com/office/drawing/2014/main" id="{AA7BDFB3-096C-ECA9-2A30-139C5EDD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342159"/>
            <a:ext cx="5096435" cy="334214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566928"/>
          </a:xfrm>
          <a:prstGeom prst="rect">
            <a:avLst/>
          </a:prstGeom>
          <a:solidFill>
            <a:srgbClr val="123D52"/>
          </a:solidFill>
          <a:ln w="12700">
            <a:solidFill>
              <a:srgbClr val="123D52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320040" y="118872"/>
            <a:ext cx="6949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1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TPT INJECTION ACCEPTABILITY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498080" y="201168"/>
            <a:ext cx="43434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DDE8EA"/>
                </a:solidFill>
              </a:rPr>
              <a:t>willingness + configuration preferences | China integrated</a:t>
            </a:r>
            <a:endParaRPr lang="en-US" sz="800" dirty="0"/>
          </a:p>
        </p:txBody>
      </p:sp>
      <p:pic>
        <p:nvPicPr>
          <p:cNvPr id="5" name="Image 0" descr="/mnt/data/survey_assets_china_integrated/tpt_will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1166224"/>
            <a:ext cx="2971800" cy="2468152"/>
          </a:xfrm>
          <a:prstGeom prst="rect">
            <a:avLst/>
          </a:prstGeom>
        </p:spPr>
      </p:pic>
      <p:pic>
        <p:nvPicPr>
          <p:cNvPr id="6" name="Image 1" descr="/mnt/data/survey_assets_china_integrated/tpt_accep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32" y="1534832"/>
            <a:ext cx="7680960" cy="449834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640080" y="4160520"/>
            <a:ext cx="2697480" cy="749808"/>
          </a:xfrm>
          <a:prstGeom prst="roundRect">
            <a:avLst>
              <a:gd name="adj" fmla="val 7317"/>
            </a:avLst>
          </a:prstGeom>
          <a:solidFill>
            <a:srgbClr val="FFFFFF">
              <a:alpha val="94000"/>
            </a:srgbClr>
          </a:solidFill>
          <a:ln w="12700">
            <a:solidFill>
              <a:srgbClr val="D9E6E8"/>
            </a:solidFill>
            <a:prstDash val="solid"/>
          </a:ln>
        </p:spPr>
      </p:sp>
      <p:sp>
        <p:nvSpPr>
          <p:cNvPr id="8" name="Shape 4"/>
          <p:cNvSpPr/>
          <p:nvPr/>
        </p:nvSpPr>
        <p:spPr>
          <a:xfrm>
            <a:off x="749808" y="4297680"/>
            <a:ext cx="0" cy="475488"/>
          </a:xfrm>
          <a:prstGeom prst="line">
            <a:avLst/>
          </a:prstGeom>
          <a:noFill/>
          <a:ln w="50800">
            <a:solidFill>
              <a:srgbClr val="2E9D9A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950976" y="4279392"/>
            <a:ext cx="2286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rgbClr val="1B3340"/>
                </a:solidFill>
              </a:rPr>
              <a:t>66%</a:t>
            </a:r>
            <a:endParaRPr lang="en-US" sz="2300" dirty="0"/>
          </a:p>
        </p:txBody>
      </p:sp>
      <p:sp>
        <p:nvSpPr>
          <p:cNvPr id="10" name="Text 6"/>
          <p:cNvSpPr/>
          <p:nvPr/>
        </p:nvSpPr>
        <p:spPr>
          <a:xfrm>
            <a:off x="950976" y="4663440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5A6E76"/>
                </a:solidFill>
              </a:rPr>
              <a:t>willing to receive injections</a:t>
            </a:r>
            <a:endParaRPr lang="en-US" sz="900" dirty="0"/>
          </a:p>
        </p:txBody>
      </p:sp>
      <p:sp>
        <p:nvSpPr>
          <p:cNvPr id="11" name="Shape 7"/>
          <p:cNvSpPr/>
          <p:nvPr/>
        </p:nvSpPr>
        <p:spPr>
          <a:xfrm>
            <a:off x="320040" y="6556248"/>
            <a:ext cx="11521440" cy="0"/>
          </a:xfrm>
          <a:prstGeom prst="line">
            <a:avLst/>
          </a:prstGeom>
          <a:noFill/>
          <a:ln w="12700">
            <a:solidFill>
              <a:srgbClr val="D9E6E8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411480" y="6620256"/>
            <a:ext cx="58521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>
                <a:solidFill>
                  <a:srgbClr val="7B9098"/>
                </a:solidFill>
              </a:rPr>
              <a:t>Updated survey results | All questionnaires + China dataset integrated</a:t>
            </a:r>
            <a:endParaRPr lang="en-US" sz="750" dirty="0"/>
          </a:p>
        </p:txBody>
      </p:sp>
      <p:sp>
        <p:nvSpPr>
          <p:cNvPr id="13" name="Text 9"/>
          <p:cNvSpPr/>
          <p:nvPr/>
        </p:nvSpPr>
        <p:spPr>
          <a:xfrm>
            <a:off x="6400800" y="6620256"/>
            <a:ext cx="539496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750" dirty="0">
                <a:solidFill>
                  <a:srgbClr val="7B9098"/>
                </a:solidFill>
              </a:rPr>
              <a:t>WHO Collaborating Centre for TB and Lung Disease, Maugeri</a:t>
            </a:r>
            <a:endParaRPr lang="en-US" sz="7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AEBF3-1403-CFB6-9C01-DB01B1AF1001}"/>
              </a:ext>
            </a:extLst>
          </p:cNvPr>
          <p:cNvSpPr txBox="1"/>
          <p:nvPr/>
        </p:nvSpPr>
        <p:spPr>
          <a:xfrm>
            <a:off x="1589192" y="2145268"/>
            <a:ext cx="799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T" b="1" dirty="0"/>
              <a:t>1381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F81D41-7A34-3D15-80B8-3E317AE7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40" t="35151" r="8484" b="14459"/>
          <a:stretch>
            <a:fillRect/>
          </a:stretch>
        </p:blipFill>
        <p:spPr>
          <a:xfrm>
            <a:off x="4271158" y="178130"/>
            <a:ext cx="7742711" cy="34557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54A191-2F2D-AA09-9D51-64B84E8039C6}"/>
              </a:ext>
            </a:extLst>
          </p:cNvPr>
          <p:cNvSpPr txBox="1"/>
          <p:nvPr/>
        </p:nvSpPr>
        <p:spPr>
          <a:xfrm>
            <a:off x="178131" y="148443"/>
            <a:ext cx="649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none" dirty="0" err="1">
                <a:solidFill>
                  <a:srgbClr val="0070C0"/>
                </a:solidFill>
              </a:rPr>
              <a:t>Conclusions</a:t>
            </a:r>
            <a:endParaRPr lang="it-IT" sz="2800" b="1" u="none" dirty="0">
              <a:solidFill>
                <a:srgbClr val="0070C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7AAFE2-D69E-D36C-7F25-BB5311896745}"/>
              </a:ext>
            </a:extLst>
          </p:cNvPr>
          <p:cNvSpPr txBox="1"/>
          <p:nvPr/>
        </p:nvSpPr>
        <p:spPr>
          <a:xfrm>
            <a:off x="178130" y="1745673"/>
            <a:ext cx="109015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u="none" dirty="0"/>
              <a:t>With the </a:t>
            </a:r>
            <a:r>
              <a:rPr lang="it-IT" u="none" dirty="0" err="1"/>
              <a:t>traditional</a:t>
            </a:r>
            <a:r>
              <a:rPr lang="it-IT" u="none" dirty="0"/>
              <a:t> </a:t>
            </a:r>
            <a:r>
              <a:rPr lang="it-IT" u="none" dirty="0" err="1"/>
              <a:t>approach</a:t>
            </a:r>
            <a:r>
              <a:rPr lang="it-IT" u="none" dirty="0"/>
              <a:t> </a:t>
            </a:r>
          </a:p>
          <a:p>
            <a:r>
              <a:rPr lang="it-IT" u="none" dirty="0" err="1"/>
              <a:t>we</a:t>
            </a:r>
            <a:r>
              <a:rPr lang="it-IT" u="none" dirty="0"/>
              <a:t> </a:t>
            </a:r>
            <a:r>
              <a:rPr lang="it-IT" u="none" dirty="0" err="1"/>
              <a:t>have</a:t>
            </a:r>
            <a:r>
              <a:rPr lang="it-IT" u="none" dirty="0"/>
              <a:t> </a:t>
            </a:r>
            <a:r>
              <a:rPr lang="it-IT" u="none" dirty="0" err="1"/>
              <a:t>reduced</a:t>
            </a:r>
            <a:r>
              <a:rPr lang="it-IT" u="none" dirty="0"/>
              <a:t> the duration of </a:t>
            </a:r>
          </a:p>
          <a:p>
            <a:r>
              <a:rPr lang="it-IT" u="none" dirty="0"/>
              <a:t>treatment to 4 </a:t>
            </a:r>
            <a:r>
              <a:rPr lang="it-IT" u="none" dirty="0" err="1"/>
              <a:t>months</a:t>
            </a:r>
            <a:r>
              <a:rPr lang="it-IT" u="none" dirty="0"/>
              <a:t> for DS-TB</a:t>
            </a:r>
          </a:p>
          <a:p>
            <a:r>
              <a:rPr lang="it-IT" u="none" dirty="0"/>
              <a:t>and 6 </a:t>
            </a:r>
            <a:r>
              <a:rPr lang="it-IT" u="none" dirty="0" err="1"/>
              <a:t>monts</a:t>
            </a:r>
            <a:r>
              <a:rPr lang="it-IT" u="none" dirty="0"/>
              <a:t> for MDR-TB</a:t>
            </a:r>
          </a:p>
          <a:p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/>
              <a:t>LAI </a:t>
            </a:r>
            <a:r>
              <a:rPr lang="it-IT" u="none" dirty="0" err="1"/>
              <a:t>will</a:t>
            </a:r>
            <a:r>
              <a:rPr lang="it-IT" u="none" dirty="0"/>
              <a:t> </a:t>
            </a:r>
            <a:r>
              <a:rPr lang="it-IT" u="none" dirty="0" err="1"/>
              <a:t>allow</a:t>
            </a:r>
            <a:r>
              <a:rPr lang="it-IT" u="none" dirty="0"/>
              <a:t> </a:t>
            </a:r>
            <a:r>
              <a:rPr lang="it-IT" u="none" dirty="0" err="1"/>
              <a:t>furher</a:t>
            </a:r>
            <a:r>
              <a:rPr lang="it-IT" u="none" dirty="0"/>
              <a:t> </a:t>
            </a:r>
            <a:r>
              <a:rPr lang="it-IT" u="none" dirty="0" err="1"/>
              <a:t>reductions</a:t>
            </a: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 err="1"/>
              <a:t>We</a:t>
            </a:r>
            <a:r>
              <a:rPr lang="it-IT" u="none" dirty="0"/>
              <a:t> </a:t>
            </a:r>
            <a:r>
              <a:rPr lang="it-IT" u="none" dirty="0" err="1"/>
              <a:t>need</a:t>
            </a:r>
            <a:r>
              <a:rPr lang="it-IT" u="none" dirty="0"/>
              <a:t> </a:t>
            </a:r>
            <a:r>
              <a:rPr lang="it-IT" u="none" dirty="0" err="1"/>
              <a:t>drugs</a:t>
            </a:r>
            <a:r>
              <a:rPr lang="it-IT" u="none" dirty="0"/>
              <a:t> </a:t>
            </a:r>
            <a:r>
              <a:rPr lang="it-IT" u="none" dirty="0" err="1"/>
              <a:t>which</a:t>
            </a:r>
            <a:r>
              <a:rPr lang="it-IT" u="none" dirty="0"/>
              <a:t> can be </a:t>
            </a:r>
            <a:r>
              <a:rPr lang="it-IT" u="none" dirty="0" err="1"/>
              <a:t>manipulated</a:t>
            </a:r>
            <a:r>
              <a:rPr lang="it-IT" u="none" dirty="0"/>
              <a:t> to be </a:t>
            </a:r>
            <a:r>
              <a:rPr lang="it-IT" u="none" dirty="0" err="1"/>
              <a:t>realeased</a:t>
            </a:r>
            <a:r>
              <a:rPr lang="it-IT" u="none" dirty="0"/>
              <a:t> </a:t>
            </a:r>
            <a:r>
              <a:rPr lang="it-IT" u="none" dirty="0" err="1"/>
              <a:t>slowly</a:t>
            </a: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 err="1"/>
              <a:t>We</a:t>
            </a:r>
            <a:r>
              <a:rPr lang="it-IT" u="none" dirty="0"/>
              <a:t> </a:t>
            </a:r>
            <a:r>
              <a:rPr lang="it-IT" u="none" dirty="0" err="1"/>
              <a:t>need</a:t>
            </a:r>
            <a:r>
              <a:rPr lang="it-IT" u="none" dirty="0"/>
              <a:t> to solve technical </a:t>
            </a:r>
            <a:r>
              <a:rPr lang="it-IT" u="none" dirty="0" err="1"/>
              <a:t>problems</a:t>
            </a:r>
            <a:r>
              <a:rPr lang="it-IT" u="none" dirty="0"/>
              <a:t> </a:t>
            </a:r>
            <a:r>
              <a:rPr lang="it-IT" u="none" dirty="0" err="1"/>
              <a:t>related</a:t>
            </a:r>
            <a:r>
              <a:rPr lang="it-IT" u="none" dirty="0"/>
              <a:t> to </a:t>
            </a:r>
            <a:r>
              <a:rPr lang="it-IT" u="none" dirty="0" err="1"/>
              <a:t>pharmaceutical</a:t>
            </a:r>
            <a:r>
              <a:rPr lang="it-IT" u="none" dirty="0"/>
              <a:t> and technical </a:t>
            </a:r>
            <a:r>
              <a:rPr lang="it-IT" u="none" dirty="0" err="1"/>
              <a:t>procedures</a:t>
            </a: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 err="1"/>
              <a:t>We</a:t>
            </a:r>
            <a:r>
              <a:rPr lang="it-IT" u="none" dirty="0"/>
              <a:t> </a:t>
            </a:r>
            <a:r>
              <a:rPr lang="it-IT" u="none" dirty="0" err="1"/>
              <a:t>need</a:t>
            </a:r>
            <a:r>
              <a:rPr lang="it-IT" u="none" dirty="0"/>
              <a:t> to </a:t>
            </a:r>
            <a:r>
              <a:rPr lang="it-IT" u="none" dirty="0" err="1"/>
              <a:t>ensure</a:t>
            </a:r>
            <a:r>
              <a:rPr lang="it-IT" u="none" dirty="0"/>
              <a:t> the </a:t>
            </a:r>
            <a:r>
              <a:rPr lang="it-IT" u="none" dirty="0" err="1"/>
              <a:t>amount</a:t>
            </a:r>
            <a:r>
              <a:rPr lang="it-IT" u="none" dirty="0"/>
              <a:t> </a:t>
            </a:r>
            <a:r>
              <a:rPr lang="it-IT" u="none" dirty="0" err="1"/>
              <a:t>injected</a:t>
            </a:r>
            <a:r>
              <a:rPr lang="it-IT" u="none" dirty="0"/>
              <a:t> </a:t>
            </a:r>
            <a:r>
              <a:rPr lang="it-IT" u="none" dirty="0" err="1"/>
              <a:t>is</a:t>
            </a:r>
            <a:r>
              <a:rPr lang="it-IT" u="none" dirty="0"/>
              <a:t> </a:t>
            </a:r>
            <a:r>
              <a:rPr lang="it-IT" u="none" dirty="0" err="1"/>
              <a:t>tolerated</a:t>
            </a: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/>
              <a:t>So far </a:t>
            </a:r>
            <a:r>
              <a:rPr lang="it-IT" u="none" dirty="0" err="1"/>
              <a:t>Bedaquiline</a:t>
            </a:r>
            <a:r>
              <a:rPr lang="it-IT" u="none" dirty="0"/>
              <a:t>, </a:t>
            </a:r>
            <a:r>
              <a:rPr lang="it-IT" u="none" dirty="0" err="1"/>
              <a:t>Sorfequiline</a:t>
            </a:r>
            <a:r>
              <a:rPr lang="it-IT" u="none" dirty="0"/>
              <a:t>, TBAJ-587, </a:t>
            </a:r>
            <a:r>
              <a:rPr lang="it-IT" u="none" dirty="0" err="1"/>
              <a:t>Pretomanid</a:t>
            </a:r>
            <a:r>
              <a:rPr lang="it-IT" u="none" dirty="0"/>
              <a:t>, </a:t>
            </a:r>
            <a:r>
              <a:rPr lang="it-IT" u="none" dirty="0" err="1"/>
              <a:t>Telacebec</a:t>
            </a:r>
            <a:r>
              <a:rPr lang="it-IT" u="none" dirty="0"/>
              <a:t> and </a:t>
            </a:r>
            <a:r>
              <a:rPr lang="it-IT" u="none" dirty="0" err="1"/>
              <a:t>Rifabutin</a:t>
            </a:r>
            <a:r>
              <a:rPr lang="it-IT" u="none" dirty="0"/>
              <a:t> are </a:t>
            </a:r>
            <a:r>
              <a:rPr lang="it-IT" u="none" dirty="0" err="1"/>
              <a:t>promising</a:t>
            </a: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u="none" dirty="0"/>
              <a:t>&gt;50% of end users are open to </a:t>
            </a:r>
            <a:r>
              <a:rPr lang="it-IT" u="none" dirty="0" err="1"/>
              <a:t>their</a:t>
            </a:r>
            <a:r>
              <a:rPr lang="it-IT" u="none" dirty="0"/>
              <a:t> use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u="non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2446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a\Desktop\improntadellatartaru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3" y="0"/>
            <a:ext cx="8125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947041-3904-3F00-840A-E7CC68DACEC2}"/>
              </a:ext>
            </a:extLst>
          </p:cNvPr>
          <p:cNvSpPr txBox="1"/>
          <p:nvPr/>
        </p:nvSpPr>
        <p:spPr>
          <a:xfrm>
            <a:off x="8906494" y="3075709"/>
            <a:ext cx="2481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none" dirty="0">
                <a:solidFill>
                  <a:srgbClr val="0070C0"/>
                </a:solidFill>
              </a:rPr>
              <a:t>THANK YOU!!!</a:t>
            </a:r>
          </a:p>
          <a:p>
            <a:pPr algn="ctr"/>
            <a:endParaRPr lang="it-IT" sz="2400" b="1" u="none" dirty="0">
              <a:solidFill>
                <a:srgbClr val="0070C0"/>
              </a:solidFill>
            </a:endParaRPr>
          </a:p>
          <a:p>
            <a:pPr algn="ctr"/>
            <a:r>
              <a:rPr lang="it-IT" sz="2400" b="1" u="none" dirty="0">
                <a:solidFill>
                  <a:srgbClr val="0070C0"/>
                </a:solidFill>
              </a:rPr>
              <a:t>GRAZIE!!!!</a:t>
            </a:r>
          </a:p>
        </p:txBody>
      </p:sp>
    </p:spTree>
    <p:extLst>
      <p:ext uri="{BB962C8B-B14F-4D97-AF65-F5344CB8AC3E}">
        <p14:creationId xmlns:p14="http://schemas.microsoft.com/office/powerpoint/2010/main" val="4205581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804FCF-4C2B-048B-E6EC-2BB7385E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94" t="20640" r="822" b="17887"/>
          <a:stretch>
            <a:fillRect/>
          </a:stretch>
        </p:blipFill>
        <p:spPr>
          <a:xfrm>
            <a:off x="3300192" y="0"/>
            <a:ext cx="8740240" cy="421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DC4706-597A-C250-2A16-17FFF86A1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073" y="4462406"/>
            <a:ext cx="4259384" cy="238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E011AF-661A-7980-EA61-D52E8C7AF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68" y="3325091"/>
            <a:ext cx="3212593" cy="3532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ACC4CE-5E27-35BA-EF0A-5151C8661FC2}"/>
              </a:ext>
            </a:extLst>
          </p:cNvPr>
          <p:cNvSpPr txBox="1"/>
          <p:nvPr/>
        </p:nvSpPr>
        <p:spPr>
          <a:xfrm>
            <a:off x="175813" y="907541"/>
            <a:ext cx="29587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u="none" dirty="0">
                <a:solidFill>
                  <a:srgbClr val="4F81BD"/>
                </a:solidFill>
                <a:cs typeface="Arial" panose="020B0604020202020204" pitchFamily="34" charset="0"/>
              </a:rPr>
              <a:t>O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trials 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 DS (4 M) and DR-TB (6-9 M) </a:t>
            </a:r>
          </a:p>
          <a:p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Shorter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regimens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860837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numero diapositiva 3">
            <a:extLst>
              <a:ext uri="{FF2B5EF4-FFF2-40B4-BE49-F238E27FC236}">
                <a16:creationId xmlns:a16="http://schemas.microsoft.com/office/drawing/2014/main" id="{FCD4497A-BB05-9F40-B080-2C92837E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2F9809-2D11-7043-92CB-4FF3CE07300B}" type="slidenum">
              <a:rPr lang="en-US" altLang="it-IT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400"/>
          </a:p>
        </p:txBody>
      </p:sp>
      <p:pic>
        <p:nvPicPr>
          <p:cNvPr id="168963" name="Picture 2" descr="08280016">
            <a:extLst>
              <a:ext uri="{FF2B5EF4-FFF2-40B4-BE49-F238E27FC236}">
                <a16:creationId xmlns:a16="http://schemas.microsoft.com/office/drawing/2014/main" id="{0592AFB2-1E81-6F44-847D-FA71890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"/>
            <a:ext cx="38671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3" descr="08280017">
            <a:extLst>
              <a:ext uri="{FF2B5EF4-FFF2-40B4-BE49-F238E27FC236}">
                <a16:creationId xmlns:a16="http://schemas.microsoft.com/office/drawing/2014/main" id="{EABA02FA-668C-344F-B608-CD24AB97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38671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4" descr="08280010">
            <a:extLst>
              <a:ext uri="{FF2B5EF4-FFF2-40B4-BE49-F238E27FC236}">
                <a16:creationId xmlns:a16="http://schemas.microsoft.com/office/drawing/2014/main" id="{8DCFDFEC-6A79-0F46-82DE-89662F548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3240088"/>
            <a:ext cx="4287838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Text Box 5">
            <a:extLst>
              <a:ext uri="{FF2B5EF4-FFF2-40B4-BE49-F238E27FC236}">
                <a16:creationId xmlns:a16="http://schemas.microsoft.com/office/drawing/2014/main" id="{8CBA8139-4BA1-DB43-9ADB-5506326A8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188" y="4221172"/>
            <a:ext cx="41640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it-IT" b="1" u="none" dirty="0">
                <a:solidFill>
                  <a:srgbClr val="0070C0"/>
                </a:solidFill>
              </a:rPr>
              <a:t>10 years ago 1 day of MDR-TB treatment was A TOXIC MEAL!!!</a:t>
            </a:r>
          </a:p>
        </p:txBody>
      </p:sp>
    </p:spTree>
  </p:cSld>
  <p:clrMapOvr>
    <a:masterClrMapping/>
  </p:clrMapOvr>
  <p:transition advTm="5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A784DB-FF7E-FADE-BA0B-62CC6A729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42" y="834390"/>
            <a:ext cx="9907670" cy="465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0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5AB1BB-EEB9-3314-5589-6C6635B9DA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61" r="845" b="12555"/>
          <a:stretch>
            <a:fillRect/>
          </a:stretch>
        </p:blipFill>
        <p:spPr>
          <a:xfrm>
            <a:off x="1777589" y="1668780"/>
            <a:ext cx="8636822" cy="46062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5C2D4C-A371-0DC7-F922-4532DCD347A8}"/>
              </a:ext>
            </a:extLst>
          </p:cNvPr>
          <p:cNvSpPr txBox="1"/>
          <p:nvPr/>
        </p:nvSpPr>
        <p:spPr>
          <a:xfrm>
            <a:off x="601980" y="342900"/>
            <a:ext cx="1159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u="none" dirty="0" err="1">
                <a:solidFill>
                  <a:srgbClr val="0070C0"/>
                </a:solidFill>
              </a:rPr>
              <a:t>Reducing</a:t>
            </a:r>
            <a:r>
              <a:rPr lang="it-IT" sz="3600" b="1" u="none" dirty="0">
                <a:solidFill>
                  <a:srgbClr val="0070C0"/>
                </a:solidFill>
              </a:rPr>
              <a:t> duration, </a:t>
            </a:r>
            <a:r>
              <a:rPr lang="it-IT" sz="3600" b="1" u="none" dirty="0" err="1">
                <a:solidFill>
                  <a:srgbClr val="0070C0"/>
                </a:solidFill>
              </a:rPr>
              <a:t>number</a:t>
            </a:r>
            <a:r>
              <a:rPr lang="it-IT" sz="3600" b="1" u="none" dirty="0">
                <a:solidFill>
                  <a:srgbClr val="0070C0"/>
                </a:solidFill>
              </a:rPr>
              <a:t> of </a:t>
            </a:r>
            <a:r>
              <a:rPr lang="it-IT" sz="3600" b="1" u="none" dirty="0" err="1">
                <a:solidFill>
                  <a:srgbClr val="0070C0"/>
                </a:solidFill>
              </a:rPr>
              <a:t>drugs</a:t>
            </a:r>
            <a:r>
              <a:rPr lang="it-IT" sz="3600" b="1" u="none" dirty="0">
                <a:solidFill>
                  <a:srgbClr val="0070C0"/>
                </a:solidFill>
              </a:rPr>
              <a:t> and </a:t>
            </a:r>
            <a:r>
              <a:rPr lang="it-IT" sz="3600" b="1" u="none" dirty="0" err="1">
                <a:solidFill>
                  <a:srgbClr val="0070C0"/>
                </a:solidFill>
              </a:rPr>
              <a:t>dosage</a:t>
            </a:r>
            <a:endParaRPr lang="it-IT" sz="3600" b="1" u="non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02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0193" y="85339"/>
            <a:ext cx="6292850" cy="965201"/>
          </a:xfrm>
          <a:extLs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s-ES_tradnl" altLang="it-IT" b="1" i="1" dirty="0">
                <a:solidFill>
                  <a:srgbClr val="000099"/>
                </a:solidFill>
                <a:latin typeface="Arial" panose="020B0604020202020204" pitchFamily="34" charset="0"/>
              </a:rPr>
              <a:t>M. tuberculosis </a:t>
            </a:r>
            <a:br>
              <a:rPr lang="es-ES_tradnl" altLang="it-IT" sz="2133" b="1" i="1" dirty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es-ES_tradnl" altLang="it-IT" sz="2133" b="1" dirty="0">
                <a:solidFill>
                  <a:srgbClr val="000099"/>
                </a:solidFill>
                <a:latin typeface="Arial" panose="020B0604020202020204" pitchFamily="34" charset="0"/>
              </a:rPr>
              <a:t>Resistant mutants by population</a:t>
            </a:r>
            <a:endParaRPr lang="es-ES_tradnl" altLang="it-IT" sz="1867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509" y="1496291"/>
            <a:ext cx="7745478" cy="51063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INH		1 x 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5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Bacilli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RIF		1 x 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7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8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Bacilli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latin typeface="Arial" charset="0"/>
                <a:ea typeface="ＭＳ Ｐゴシック" charset="0"/>
              </a:rPr>
              <a:t>SM 		1 x 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5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 Bacilli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latin typeface="Arial" charset="0"/>
                <a:ea typeface="ＭＳ Ｐゴシック" charset="0"/>
              </a:rPr>
              <a:t>EMB	1 x 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5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 Bacilli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latin typeface="Arial" charset="0"/>
                <a:ea typeface="ＭＳ Ｐゴシック" charset="0"/>
              </a:rPr>
              <a:t>PZA	1 x </a:t>
            </a:r>
            <a:r>
              <a:rPr lang="es-ES_tradnl" sz="2400" b="1" i="1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10</a:t>
            </a:r>
            <a:r>
              <a:rPr lang="es-ES_tradnl" sz="2400" b="1" i="1" baseline="30000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2</a:t>
            </a:r>
            <a:r>
              <a:rPr lang="es-ES_tradnl" sz="2400" b="1" i="1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solidFill>
                  <a:srgbClr val="800000"/>
                </a:solidFill>
                <a:latin typeface="Arial" charset="0"/>
                <a:ea typeface="ＭＳ Ｐゴシック" charset="0"/>
              </a:rPr>
              <a:t>4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 Bacilli ?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latin typeface="Arial" charset="0"/>
                <a:ea typeface="ＭＳ Ｐゴシック" charset="0"/>
              </a:rPr>
              <a:t>FQ 	 	1 x 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5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 Bacilli ?</a:t>
            </a:r>
          </a:p>
          <a:p>
            <a:pPr>
              <a:lnSpc>
                <a:spcPct val="90000"/>
              </a:lnSpc>
              <a:defRPr/>
            </a:pPr>
            <a:r>
              <a:rPr lang="es-ES_tradnl" sz="2400" b="1" i="1" dirty="0">
                <a:latin typeface="Arial" charset="0"/>
                <a:ea typeface="ＭＳ Ｐゴシック" charset="0"/>
              </a:rPr>
              <a:t>Others	1 x 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5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-10</a:t>
            </a:r>
            <a:r>
              <a:rPr lang="es-ES_tradnl" sz="2400" b="1" i="1" baseline="30000" dirty="0"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latin typeface="Arial" charset="0"/>
                <a:ea typeface="ＭＳ Ｐゴシック" charset="0"/>
              </a:rPr>
              <a:t> Bacilli ?</a:t>
            </a:r>
          </a:p>
          <a:p>
            <a:pPr>
              <a:lnSpc>
                <a:spcPct val="90000"/>
              </a:lnSpc>
              <a:defRPr/>
            </a:pPr>
            <a:endParaRPr lang="es-ES_tradnl" sz="2400" b="1" i="1" dirty="0">
              <a:latin typeface="Arial" charset="0"/>
              <a:ea typeface="ＭＳ Ｐゴシック" charset="0"/>
              <a:cs typeface="+mn-cs"/>
            </a:endParaRPr>
          </a:p>
          <a:p>
            <a:pPr marL="0" indent="0">
              <a:buNone/>
              <a:defRPr/>
            </a:pP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Different probability for each drug</a:t>
            </a:r>
          </a:p>
          <a:p>
            <a:pPr marL="0" indent="0">
              <a:buNone/>
              <a:defRPr/>
            </a:pPr>
            <a:endParaRPr lang="es-ES_tradnl" sz="2400" b="1" i="1" dirty="0">
              <a:solidFill>
                <a:schemeClr val="accent1"/>
              </a:solidFill>
              <a:latin typeface="Arial" charset="0"/>
              <a:ea typeface="ＭＳ Ｐゴシック" charset="0"/>
            </a:endParaRPr>
          </a:p>
          <a:p>
            <a:pPr marL="0" indent="0">
              <a:buNone/>
              <a:defRPr/>
            </a:pPr>
            <a:r>
              <a:rPr lang="es-ES_tradnl" sz="2400" b="1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Probability INH+RIF: 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6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+10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8=</a:t>
            </a:r>
            <a:r>
              <a:rPr lang="es-ES_tradnl" sz="24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10</a:t>
            </a:r>
            <a:r>
              <a:rPr lang="es-ES_tradnl" sz="2400" b="1" i="1" baseline="300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14</a:t>
            </a:r>
            <a:endParaRPr lang="es-ES_tradnl" sz="2400" b="1" i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0" indent="0" algn="r">
              <a:buNone/>
              <a:defRPr/>
            </a:pPr>
            <a:endParaRPr lang="es-ES_tradnl" sz="1867" b="1" i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0" indent="0" algn="r">
              <a:buNone/>
              <a:defRPr/>
            </a:pPr>
            <a:endParaRPr lang="es-ES_tradnl" sz="1867" b="1" i="1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894377" y="5161129"/>
            <a:ext cx="37719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MDR: human </a:t>
            </a:r>
            <a:r>
              <a:rPr lang="it-IT" dirty="0" err="1"/>
              <a:t>mistake</a:t>
            </a:r>
            <a:r>
              <a:rPr lang="it-IT" dirty="0"/>
              <a:t>---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mismanagement</a:t>
            </a:r>
            <a:r>
              <a:rPr lang="it-IT" dirty="0"/>
              <a:t>!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658363-EC7A-CD3D-C4A4-7E6AB02F6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377" y="1335933"/>
            <a:ext cx="3084843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470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ibo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nibo" id="{37AF4475-AA91-2E42-9410-F8EBA139D658}" vid="{539688D4-9272-A54B-9625-D9E2B339E5F5}"/>
    </a:ext>
  </a:extLst>
</a:theme>
</file>

<file path=ppt/theme/theme3.xml><?xml version="1.0" encoding="utf-8"?>
<a:theme xmlns:a="http://schemas.openxmlformats.org/drawingml/2006/main" name="3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ibo_nuov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bo_nuovo" id="{35BF34D6-AFD9-5348-ACD9-33BF23D4F493}" vid="{CEFED7A4-4724-8C42-9B76-17AD5874CD82}"/>
    </a:ext>
  </a:extLst>
</a:theme>
</file>

<file path=ppt/theme/theme5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Unibo</Template>
  <TotalTime>13554</TotalTime>
  <Words>2162</Words>
  <Application>Microsoft Office PowerPoint</Application>
  <PresentationFormat>Widescreen</PresentationFormat>
  <Paragraphs>400</Paragraphs>
  <Slides>43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43</vt:i4>
      </vt:variant>
    </vt:vector>
  </HeadingPairs>
  <TitlesOfParts>
    <vt:vector size="59" baseType="lpstr">
      <vt:lpstr>Aptos Display</vt:lpstr>
      <vt:lpstr>Arial</vt:lpstr>
      <vt:lpstr>Calibri</vt:lpstr>
      <vt:lpstr>Calibri Light</vt:lpstr>
      <vt:lpstr>Segoe UI Light</vt:lpstr>
      <vt:lpstr>SegoeUI</vt:lpstr>
      <vt:lpstr>Symbol</vt:lpstr>
      <vt:lpstr>Times</vt:lpstr>
      <vt:lpstr>Times New Roman</vt:lpstr>
      <vt:lpstr>Wingdings</vt:lpstr>
      <vt:lpstr>2_Personalizza struttura</vt:lpstr>
      <vt:lpstr>1_Unibo</vt:lpstr>
      <vt:lpstr>3_Personalizza struttura</vt:lpstr>
      <vt:lpstr>Unibo_nuovo</vt:lpstr>
      <vt:lpstr>1_Tema di Office</vt:lpstr>
      <vt:lpstr>3_Tema di Office</vt:lpstr>
      <vt:lpstr>Strategia per ridurre la durata della terapia antitubercolare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M. tuberculosis  Resistant mutants by population</vt:lpstr>
      <vt:lpstr>Golden rules to design a TB regimen</vt:lpstr>
      <vt:lpstr>Ideal features of anti-TB drugs</vt:lpstr>
      <vt:lpstr>Presentazione standard di PowerPoint</vt:lpstr>
      <vt:lpstr>Presentazione standard di PowerPoint</vt:lpstr>
      <vt:lpstr>Guide for DS-TB regimen selection</vt:lpstr>
      <vt:lpstr>Presentazione standard di PowerPoint</vt:lpstr>
      <vt:lpstr>Presentazione standard di PowerPoint</vt:lpstr>
      <vt:lpstr>Presentazione standard di PowerPoint</vt:lpstr>
      <vt:lpstr>August 2018: New WHO classification of drugs  to treat MDR-TB</vt:lpstr>
      <vt:lpstr>2022 MDR-TB Guidelines: regimen choice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Multidrug-resistant tuberculosis</dc:title>
  <dc:creator>Michele Bacchiega - michele.bacchiega@studio.unibo.it</dc:creator>
  <cp:lastModifiedBy>Giovanni</cp:lastModifiedBy>
  <cp:revision>194</cp:revision>
  <dcterms:created xsi:type="dcterms:W3CDTF">2023-09-18T14:11:16Z</dcterms:created>
  <dcterms:modified xsi:type="dcterms:W3CDTF">2026-05-06T10:28:18Z</dcterms:modified>
</cp:coreProperties>
</file>