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2"/>
  </p:notesMasterIdLst>
  <p:sldIdLst>
    <p:sldId id="256" r:id="rId2"/>
    <p:sldId id="605" r:id="rId3"/>
    <p:sldId id="604" r:id="rId4"/>
    <p:sldId id="592" r:id="rId5"/>
    <p:sldId id="463" r:id="rId6"/>
    <p:sldId id="676" r:id="rId7"/>
    <p:sldId id="610" r:id="rId8"/>
    <p:sldId id="611" r:id="rId9"/>
    <p:sldId id="613" r:id="rId10"/>
    <p:sldId id="310" r:id="rId11"/>
    <p:sldId id="614" r:id="rId12"/>
    <p:sldId id="316" r:id="rId13"/>
    <p:sldId id="297" r:id="rId14"/>
    <p:sldId id="615" r:id="rId15"/>
    <p:sldId id="616" r:id="rId16"/>
    <p:sldId id="312" r:id="rId17"/>
    <p:sldId id="259" r:id="rId18"/>
    <p:sldId id="408" r:id="rId19"/>
    <p:sldId id="608" r:id="rId20"/>
    <p:sldId id="609" r:id="rId21"/>
    <p:sldId id="302" r:id="rId22"/>
    <p:sldId id="257" r:id="rId23"/>
    <p:sldId id="262" r:id="rId24"/>
    <p:sldId id="264" r:id="rId25"/>
    <p:sldId id="318" r:id="rId26"/>
    <p:sldId id="602" r:id="rId27"/>
    <p:sldId id="464" r:id="rId28"/>
    <p:sldId id="465" r:id="rId29"/>
    <p:sldId id="668" r:id="rId30"/>
    <p:sldId id="462" r:id="rId31"/>
    <p:sldId id="675" r:id="rId32"/>
    <p:sldId id="673" r:id="rId33"/>
    <p:sldId id="671" r:id="rId34"/>
    <p:sldId id="672" r:id="rId35"/>
    <p:sldId id="601" r:id="rId36"/>
    <p:sldId id="398" r:id="rId37"/>
    <p:sldId id="332" r:id="rId38"/>
    <p:sldId id="612" r:id="rId39"/>
    <p:sldId id="599" r:id="rId40"/>
    <p:sldId id="317" r:id="rId41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4843"/>
    <p:restoredTop sz="94692"/>
  </p:normalViewPr>
  <p:slideViewPr>
    <p:cSldViewPr snapToGrid="0" showGuides="1">
      <p:cViewPr varScale="1">
        <p:scale>
          <a:sx n="93" d="100"/>
          <a:sy n="93" d="100"/>
        </p:scale>
        <p:origin x="216" y="4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oglio_di_lavoro_di_Microsoft_Excel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9482071713147412"/>
          <c:y val="0.14760147601476015"/>
          <c:w val="0.66533864541832666"/>
          <c:h val="0.8118081180811808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Foglio1!$A$27</c:f>
              <c:strCache>
                <c:ptCount val="1"/>
                <c:pt idx="0">
                  <c:v>PTX</c:v>
                </c:pt>
              </c:strCache>
            </c:strRef>
          </c:tx>
          <c:spPr>
            <a:solidFill>
              <a:srgbClr val="C00000"/>
            </a:solidFill>
            <a:ln>
              <a:solidFill>
                <a:srgbClr val="C00000"/>
              </a:solidFill>
            </a:ln>
          </c:spPr>
          <c:invertIfNegative val="0"/>
          <c:errBars>
            <c:errBarType val="plus"/>
            <c:errValType val="cust"/>
            <c:noEndCap val="0"/>
            <c:plus>
              <c:numRef>
                <c:f>Foglio1!$I$30</c:f>
                <c:numCache>
                  <c:formatCode>General</c:formatCode>
                  <c:ptCount val="1"/>
                  <c:pt idx="0">
                    <c:v>380.4</c:v>
                  </c:pt>
                </c:numCache>
              </c:numRef>
            </c:plus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errBars>
          <c:val>
            <c:numRef>
              <c:f>Foglio1!$H$30</c:f>
              <c:numCache>
                <c:formatCode>General</c:formatCode>
                <c:ptCount val="1"/>
                <c:pt idx="0">
                  <c:v>708.7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22-4220-94F8-A2762BD00CD8}"/>
            </c:ext>
          </c:extLst>
        </c:ser>
        <c:ser>
          <c:idx val="1"/>
          <c:order val="1"/>
          <c:tx>
            <c:strRef>
              <c:f>Foglio1!$A$28</c:f>
              <c:strCache>
                <c:ptCount val="1"/>
                <c:pt idx="0">
                  <c:v>MSCsPTX</c:v>
                </c:pt>
              </c:strCache>
            </c:strRef>
          </c:tx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  <c:invertIfNegative val="0"/>
          <c:errBars>
            <c:errBarType val="plus"/>
            <c:errValType val="cust"/>
            <c:noEndCap val="0"/>
            <c:plus>
              <c:numRef>
                <c:f>Foglio1!$I$28</c:f>
                <c:numCache>
                  <c:formatCode>General</c:formatCode>
                  <c:ptCount val="1"/>
                  <c:pt idx="0">
                    <c:v>5.9667526899999999</c:v>
                  </c:pt>
                </c:numCache>
              </c:numRef>
            </c:plus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errBars>
          <c:val>
            <c:numRef>
              <c:f>Foglio1!$H$28</c:f>
              <c:numCache>
                <c:formatCode>General</c:formatCode>
                <c:ptCount val="1"/>
                <c:pt idx="0">
                  <c:v>15.5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22-4220-94F8-A2762BD00C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5"/>
        <c:axId val="211484128"/>
        <c:axId val="1"/>
      </c:barChart>
      <c:catAx>
        <c:axId val="211484128"/>
        <c:scaling>
          <c:orientation val="minMax"/>
        </c:scaling>
        <c:delete val="1"/>
        <c:axPos val="b"/>
        <c:majorTickMark val="out"/>
        <c:minorTickMark val="none"/>
        <c:tickLblPos val="nextTo"/>
        <c:crossAx val="1"/>
        <c:crosses val="autoZero"/>
        <c:auto val="1"/>
        <c:lblAlgn val="ctr"/>
        <c:lblOffset val="100"/>
        <c:noMultiLvlLbl val="0"/>
      </c:catAx>
      <c:valAx>
        <c:axId val="1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plasma paclitaxel concentration (nM)</a:t>
                </a:r>
              </a:p>
            </c:rich>
          </c:tx>
          <c:layout>
            <c:manualLayout>
              <c:xMode val="edge"/>
              <c:yMode val="edge"/>
              <c:x val="3.3694344163658241E-2"/>
              <c:y val="0.19221124205111945"/>
            </c:manualLayout>
          </c:layout>
          <c:overlay val="0"/>
          <c:spPr>
            <a:noFill/>
            <a:ln w="19046">
              <a:noFill/>
            </a:ln>
          </c:spPr>
        </c:title>
        <c:numFmt formatCode="General" sourceLinked="1"/>
        <c:majorTickMark val="none"/>
        <c:minorTickMark val="none"/>
        <c:tickLblPos val="nextTo"/>
        <c:spPr>
          <a:ln w="7142">
            <a:noFill/>
          </a:ln>
        </c:spPr>
        <c:txPr>
          <a:bodyPr/>
          <a:lstStyle/>
          <a:p>
            <a:pPr>
              <a:defRPr b="1"/>
            </a:pPr>
            <a:endParaRPr lang="it-IT"/>
          </a:p>
        </c:txPr>
        <c:crossAx val="211484128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27091633466135456"/>
          <c:y val="1.107011070110701E-2"/>
          <c:w val="0.49003984063745021"/>
          <c:h val="8.8560885608856083E-2"/>
        </c:manualLayout>
      </c:layout>
      <c:overlay val="0"/>
      <c:txPr>
        <a:bodyPr/>
        <a:lstStyle/>
        <a:p>
          <a:pPr>
            <a:defRPr b="1"/>
          </a:pPr>
          <a:endParaRPr lang="it-IT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96C89-ACF1-E241-8BAD-D4DAEEE05CE7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07E5CA-E2EC-5046-9D5E-F8442586C52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57186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7" name="Google Shape;537;p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Google Shape;617;p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8" name="Google Shape;618;p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8" name="Google Shape;118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it-IT"/>
              <a:t>17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E987B0-B0A2-DA43-84E9-4116FBA3EA2D}" type="slidenum">
              <a:rPr lang="it-IT" smtClean="0"/>
              <a:t>27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63358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B31B777-A3FA-B33A-613E-1DAC69744F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846D02D2-E5F1-5DB0-49CE-8EA39EBE08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83ACE19-5CD7-5E84-7666-F423821AC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AAB6DC1-A87D-A757-08FE-963E6D7FE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8A06523-5B72-B210-D634-86E2FEA1A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96123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0B689B9-0FE0-3B72-2685-CD0E28BF2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3E9E167-1ED8-BF8F-BCB7-CDD90B71DB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FDBCB723-7844-F827-175C-9B6054CA3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BC0051E-4D1E-C825-58F3-D4636ED4D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04695EF-0624-AAE0-6785-DAFFDB957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20016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4B93244-845B-927A-A88F-94E769CAC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BCE78CF6-CE6C-2F95-6D7C-239FAA2914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534FD1FF-9FA6-4B80-0E4D-4F9C37176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C8B1F6F1-D304-45B4-4A4E-2A43B41756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06C4940-3B92-1FDB-E627-D19D82B51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11972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60901F5-25E2-08AF-C2D1-1837CC65E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099C172-A21D-2282-1E73-982A679862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7660BDA9-9B6B-AF50-4705-7135111777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90981B59-852A-B050-E8A4-FEC89C1F1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450F5AD9-9249-5A1E-0E35-DC887C6C3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26A7CB79-2686-0555-B1D5-37739916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19940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1A5A56C-5940-8B9F-5323-760AEF49E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C9730A1E-01F9-88E4-D784-FA179DC8B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1C57265B-16AF-B76B-9054-25180E6D97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27F21603-EB04-9692-A85D-472A2FFED1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ACD85E06-6589-6D82-28AB-558DD63A1A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0C8C081F-33A7-DD00-7D5A-4E4522E0E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0EDDFB9F-A4F2-18E5-DBA5-E17ED2E18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459EB297-91F0-9140-1E86-E3AA21FDA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06942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55A286B-3A9F-4C05-DB1B-7ABDA7301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1C78C3E3-E4B3-9214-53BE-C559ABAE9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D382167B-97E4-6BED-71ED-A5419363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4F67E45-89BB-51F7-7300-A0A19AA07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09945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B61D8EAD-D4EC-F4FF-D371-8000554A2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D7C0C0CE-08B9-98D1-2159-D5EBEECA8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FFCDA160-1B42-E3D2-28F3-314D003CE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5478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A7B5AE2-207B-9383-6417-D7F60854C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B0A00F82-91E0-C0CF-7D30-0886CAA9C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991EBED8-05C8-23DB-F200-23C97A970E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B52737F3-DA7E-63D4-DC89-AEAEAB3C0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B4CCB6E6-4B0D-2E6D-7FEA-B27C002CE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DA58C714-1703-0527-A410-753E0F3A9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41235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3CDF6AB-BCE9-28B0-DC68-8F137C0ED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40503653-8F35-4BC9-CA94-7E8DE6FC8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3255129D-DA51-34A2-3E51-B360423459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C7196122-AC6E-A99B-AF2C-9085C974B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8D9956C3-A16C-DA4F-E324-C141A248F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EC1DD297-04E6-42C7-4BE5-24D8916AF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5080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7DC46C0-C716-00C1-DBBB-C1606790B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6798CEAD-0DDD-E96E-CD95-B157718E06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5845CD56-654B-D3D1-74C4-171626F92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BB7AB7F8-1439-F60B-2CCB-14C8A033D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D908CB1-5F6B-C32C-465F-21327BF82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46796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0E55B15C-4056-7809-13AA-70D023E55E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5E5DAB13-9058-97F5-3E0D-A5BDE25B5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E71B049-CC73-CA9D-0E67-421C4083A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3811677-E51E-B7F0-45BF-A6570C025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14799EE6-9472-1321-2AB5-FEACB2BDF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202310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>
  <p:cSld name="Title and 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6"/>
          <p:cNvSpPr txBox="1">
            <a:spLocks noGrp="1"/>
          </p:cNvSpPr>
          <p:nvPr>
            <p:ph type="title"/>
          </p:nvPr>
        </p:nvSpPr>
        <p:spPr>
          <a:xfrm>
            <a:off x="511005" y="386150"/>
            <a:ext cx="7454707" cy="6944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6"/>
          <p:cNvSpPr txBox="1">
            <a:spLocks noGrp="1"/>
          </p:cNvSpPr>
          <p:nvPr>
            <p:ph type="body" idx="1"/>
          </p:nvPr>
        </p:nvSpPr>
        <p:spPr>
          <a:xfrm>
            <a:off x="511175" y="1527175"/>
            <a:ext cx="11246819" cy="484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pic>
        <p:nvPicPr>
          <p:cNvPr id="24" name="Google Shape;24;p1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285903" y="386150"/>
            <a:ext cx="3472091" cy="6944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97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49EE3EF4-4E03-13A6-DD5A-0F751B5F6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62874177-77E1-F5B2-3B39-9371928087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557A131-B3B5-EEF9-1859-8AD85ED0C0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6A154-461F-F944-8139-70FC2DE8A022}" type="datetimeFigureOut">
              <a:rPr lang="it-IT" smtClean="0"/>
              <a:t>10/05/26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BCEA2AA-D10C-E27F-E36D-945AC6CE96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4D11FDE-F623-76FE-C2EA-59718BE6B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21333-5EED-7C46-A95B-FA81E967B34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84726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giuliamaria.stella@unipv.i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openxmlformats.org/officeDocument/2006/relationships/image" Target="../media/image45.jp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4.JP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0" Type="http://schemas.openxmlformats.org/officeDocument/2006/relationships/image" Target="../media/image67.jpe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66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em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83855A70-828B-B3D9-6757-934EEAE75E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97" t="18606" r="27609" b="61421"/>
          <a:stretch>
            <a:fillRect/>
          </a:stretch>
        </p:blipFill>
        <p:spPr>
          <a:xfrm>
            <a:off x="0" y="0"/>
            <a:ext cx="12199139" cy="2884526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2EF5C7BD-9354-9DE8-509C-81F63533F8A4}"/>
              </a:ext>
            </a:extLst>
          </p:cNvPr>
          <p:cNvSpPr txBox="1"/>
          <p:nvPr/>
        </p:nvSpPr>
        <p:spPr>
          <a:xfrm>
            <a:off x="573880" y="3028167"/>
            <a:ext cx="11044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b="1" dirty="0"/>
              <a:t>Nuove strategie di cura per il mesotelioma pleurico maligno </a:t>
            </a:r>
          </a:p>
          <a:p>
            <a:pPr algn="ctr"/>
            <a:endParaRPr lang="it-IT" sz="2800" b="1" dirty="0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5F2CC34-A0CD-FB60-C4C8-059A3F8BC189}"/>
              </a:ext>
            </a:extLst>
          </p:cNvPr>
          <p:cNvSpPr txBox="1"/>
          <p:nvPr/>
        </p:nvSpPr>
        <p:spPr>
          <a:xfrm>
            <a:off x="2652712" y="4214498"/>
            <a:ext cx="688657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/>
              <a:t>Giulia M. Stella</a:t>
            </a:r>
          </a:p>
          <a:p>
            <a:pPr algn="ctr"/>
            <a:endParaRPr lang="it-IT" sz="2800" dirty="0"/>
          </a:p>
          <a:p>
            <a:pPr algn="ctr"/>
            <a:r>
              <a:rPr lang="it-IT" sz="2800" dirty="0"/>
              <a:t>U.O. Pneumologia IRCCS Policlinico San Matteo e Università di Pavia</a:t>
            </a:r>
          </a:p>
          <a:p>
            <a:pPr algn="ctr"/>
            <a:r>
              <a:rPr lang="it-IT" sz="2800" dirty="0">
                <a:hlinkClick r:id="rId3"/>
              </a:rPr>
              <a:t>giuliamaria.stella@unipv.it</a:t>
            </a:r>
            <a:r>
              <a:rPr lang="it-IT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6390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tangolo 1">
            <a:extLst>
              <a:ext uri="{FF2B5EF4-FFF2-40B4-BE49-F238E27FC236}">
                <a16:creationId xmlns:a16="http://schemas.microsoft.com/office/drawing/2014/main" id="{384F0897-2FEB-494E-C01A-7949B4CA8B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851" y="1726349"/>
            <a:ext cx="1102092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fr-FR" alt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Arial" panose="020B0604020202020204" pitchFamily="34" charset="0"/>
              </a:rPr>
              <a:t>A </a:t>
            </a:r>
            <a:r>
              <a:rPr kumimoji="0" lang="fr-FR" alt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Arial" panose="020B0604020202020204" pitchFamily="34" charset="0"/>
              </a:rPr>
              <a:t>malignant</a:t>
            </a:r>
            <a:r>
              <a:rPr kumimoji="0" lang="fr-FR" alt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alt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Arial" panose="020B0604020202020204" pitchFamily="34" charset="0"/>
              </a:rPr>
              <a:t>tumour</a:t>
            </a:r>
            <a:r>
              <a:rPr kumimoji="0" lang="en-US" alt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Arial" panose="020B0604020202020204" pitchFamily="34" charset="0"/>
              </a:rPr>
              <a:t> arising in the pleura from mesothelial cells and showing a diffuse pattern of growth over the pleural surfaces.</a:t>
            </a:r>
            <a:endParaRPr kumimoji="0" lang="it-IT" altLang="it-IT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alatino Linotype" panose="02040502050505030304" pitchFamily="18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4C573CFC-8505-2497-6F9E-09B9181DAA56}"/>
              </a:ext>
            </a:extLst>
          </p:cNvPr>
          <p:cNvGrpSpPr>
            <a:grpSpLocks/>
          </p:cNvGrpSpPr>
          <p:nvPr/>
        </p:nvGrpSpPr>
        <p:grpSpPr bwMode="auto">
          <a:xfrm>
            <a:off x="2191291" y="2387754"/>
            <a:ext cx="7112090" cy="1749961"/>
            <a:chOff x="490220" y="4899637"/>
            <a:chExt cx="7572375" cy="1631260"/>
          </a:xfrm>
        </p:grpSpPr>
        <p:sp>
          <p:nvSpPr>
            <p:cNvPr id="6" name="CasellaDiTesto 4">
              <a:extLst>
                <a:ext uri="{FF2B5EF4-FFF2-40B4-BE49-F238E27FC236}">
                  <a16:creationId xmlns:a16="http://schemas.microsoft.com/office/drawing/2014/main" id="{165B6D5E-E855-9818-C6CD-0F3213304F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0220" y="4899637"/>
              <a:ext cx="7572375" cy="3873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it-IT" altLang="it-IT" sz="21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5">
                      <a:lumMod val="75000"/>
                    </a:schemeClr>
                  </a:solidFill>
                  <a:effectLst/>
                  <a:uLnTx/>
                  <a:uFillTx/>
                  <a:latin typeface="Palatino Linotype" panose="02040502050505030304" pitchFamily="18" charset="0"/>
                  <a:ea typeface="+mn-ea"/>
                  <a:cs typeface="Arial" panose="020B0604020202020204" pitchFamily="34" charset="0"/>
                </a:rPr>
                <a:t>PM IS STILL AN ORPHAN DISEASE</a:t>
              </a:r>
            </a:p>
          </p:txBody>
        </p:sp>
        <p:sp>
          <p:nvSpPr>
            <p:cNvPr id="7" name="CasellaDiTesto 6">
              <a:extLst>
                <a:ext uri="{FF2B5EF4-FFF2-40B4-BE49-F238E27FC236}">
                  <a16:creationId xmlns:a16="http://schemas.microsoft.com/office/drawing/2014/main" id="{5FFE4167-3E83-1918-83F1-CDCEC7BEF7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6760" y="5541092"/>
              <a:ext cx="3505052" cy="989805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>
              <a:solidFill>
                <a:srgbClr val="0070C0"/>
              </a:solidFill>
              <a:miter lim="800000"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800" b="1" i="0" u="sng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Pathogenesis</a:t>
              </a:r>
              <a:r>
                <a:rPr kumimoji="0" lang="it-IT" sz="1800" b="1" i="0" u="sng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 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it-IT" sz="1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Little </a:t>
              </a:r>
              <a:r>
                <a:rPr kumimoji="0" lang="it-IT" sz="15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is</a:t>
              </a:r>
              <a:r>
                <a:rPr kumimoji="0" lang="it-IT" sz="1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it-IT" sz="15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known</a:t>
              </a:r>
              <a:r>
                <a:rPr kumimoji="0" lang="it-IT" sz="1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 on </a:t>
              </a:r>
              <a:r>
                <a:rPr kumimoji="0" lang="it-IT" sz="15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molecular</a:t>
              </a:r>
              <a:r>
                <a:rPr kumimoji="0" lang="it-IT" sz="1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it-IT" sz="15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mechanisms</a:t>
              </a:r>
              <a:r>
                <a:rPr kumimoji="0" lang="it-IT" sz="1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 of </a:t>
              </a:r>
              <a:r>
                <a:rPr kumimoji="0" lang="it-IT" sz="15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mesothelial</a:t>
              </a:r>
              <a:r>
                <a:rPr kumimoji="0" lang="it-IT" sz="15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Palatino Linotype" pitchFamily="18" charset="0"/>
                  <a:ea typeface="+mn-ea"/>
                  <a:cs typeface="Arial" panose="020B0604020202020204" pitchFamily="34" charset="0"/>
                </a:rPr>
                <a:t>  transformation</a:t>
              </a:r>
            </a:p>
          </p:txBody>
        </p:sp>
        <p:sp>
          <p:nvSpPr>
            <p:cNvPr id="8" name="CasellaDiTesto 7">
              <a:extLst>
                <a:ext uri="{FF2B5EF4-FFF2-40B4-BE49-F238E27FC236}">
                  <a16:creationId xmlns:a16="http://schemas.microsoft.com/office/drawing/2014/main" id="{CDE390FB-C7B0-8B77-41B4-FDDA7AFC3E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00725" y="5541092"/>
              <a:ext cx="3276462" cy="8607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>
              <a:solidFill>
                <a:srgbClr val="0070C0"/>
              </a:solidFill>
              <a:miter lim="800000"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>
              <a:spAutoFit/>
            </a:bodyPr>
            <a:lstStyle>
              <a:defPPr>
                <a:defRPr lang="en-DE"/>
              </a:defPPr>
              <a:lvl1pPr marR="0" lvl="0" indent="0" algn="ctr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1" i="0" u="sng" strike="noStrike" cap="none" spc="0" normalizeH="0" baseline="0">
                  <a:ln>
                    <a:noFill/>
                  </a:ln>
                  <a:solidFill>
                    <a:srgbClr val="FF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Palatino Linotype" pitchFamily="18" charset="0"/>
                  <a:cs typeface="Arial" panose="020B0604020202020204" pitchFamily="34" charset="0"/>
                </a:defRPr>
              </a:lvl1pPr>
            </a:lstStyle>
            <a:p>
              <a:r>
                <a:rPr lang="it-IT" dirty="0"/>
                <a:t>Therapy</a:t>
              </a:r>
            </a:p>
            <a:p>
              <a:r>
                <a:rPr lang="it-IT" dirty="0"/>
                <a:t> </a:t>
              </a:r>
              <a:r>
                <a:rPr lang="it-IT" dirty="0" err="1"/>
                <a:t>Uneffective</a:t>
              </a:r>
              <a:r>
                <a:rPr lang="it-IT" dirty="0"/>
                <a:t> </a:t>
              </a:r>
              <a:r>
                <a:rPr lang="it-IT" dirty="0" err="1"/>
                <a:t>therapeutic</a:t>
              </a:r>
              <a:r>
                <a:rPr lang="it-IT" dirty="0"/>
                <a:t> </a:t>
              </a:r>
              <a:r>
                <a:rPr lang="it-IT" dirty="0" err="1"/>
                <a:t>strategis</a:t>
              </a:r>
              <a:r>
                <a:rPr lang="it-IT" dirty="0"/>
                <a:t> </a:t>
              </a:r>
            </a:p>
          </p:txBody>
        </p:sp>
      </p:grpSp>
      <p:pic>
        <p:nvPicPr>
          <p:cNvPr id="9" name="Picture 1">
            <a:extLst>
              <a:ext uri="{FF2B5EF4-FFF2-40B4-BE49-F238E27FC236}">
                <a16:creationId xmlns:a16="http://schemas.microsoft.com/office/drawing/2014/main" id="{3E8A1068-56DE-953A-F591-05BD2FFF5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2295" y="4684994"/>
            <a:ext cx="3024336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Freccia circolare a destra 9">
            <a:extLst>
              <a:ext uri="{FF2B5EF4-FFF2-40B4-BE49-F238E27FC236}">
                <a16:creationId xmlns:a16="http://schemas.microsoft.com/office/drawing/2014/main" id="{85B14AD9-D1B4-3C32-DECF-4D75CDF3BE40}"/>
              </a:ext>
            </a:extLst>
          </p:cNvPr>
          <p:cNvSpPr/>
          <p:nvPr/>
        </p:nvSpPr>
        <p:spPr>
          <a:xfrm>
            <a:off x="1922684" y="4137715"/>
            <a:ext cx="463108" cy="819811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6182E9D6-D4A5-F83C-661B-018DBE4FE46C}"/>
              </a:ext>
            </a:extLst>
          </p:cNvPr>
          <p:cNvSpPr/>
          <p:nvPr/>
        </p:nvSpPr>
        <p:spPr>
          <a:xfrm>
            <a:off x="5837912" y="5344577"/>
            <a:ext cx="2594244" cy="73300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ASBESTOS: MAIN ETIOLOGICAL AGENT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21357CD7-DC84-6FA2-7D2C-7364080A9A60}"/>
              </a:ext>
            </a:extLst>
          </p:cNvPr>
          <p:cNvSpPr txBox="1"/>
          <p:nvPr/>
        </p:nvSpPr>
        <p:spPr>
          <a:xfrm>
            <a:off x="1189973" y="313151"/>
            <a:ext cx="9682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b="1" dirty="0"/>
              <a:t>PLEURAL MESOTHELIOMA</a:t>
            </a:r>
          </a:p>
        </p:txBody>
      </p:sp>
    </p:spTree>
    <p:extLst>
      <p:ext uri="{BB962C8B-B14F-4D97-AF65-F5344CB8AC3E}">
        <p14:creationId xmlns:p14="http://schemas.microsoft.com/office/powerpoint/2010/main" val="4288862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15F01DDE-EDBA-274A-FE1A-C02F780B5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9117"/>
            <a:ext cx="10515600" cy="4351338"/>
          </a:xfrm>
        </p:spPr>
        <p:txBody>
          <a:bodyPr/>
          <a:lstStyle/>
          <a:p>
            <a:endParaRPr lang="it-IT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F97F0719-3D06-B568-AE02-2CF4FC754E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82" t="14334" r="6294" b="9133"/>
          <a:stretch/>
        </p:blipFill>
        <p:spPr>
          <a:xfrm>
            <a:off x="5814828" y="991177"/>
            <a:ext cx="6169594" cy="3422629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FD8879C7-6119-6D96-B570-CC04ADA022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721" t="15325" r="11248" b="8143"/>
          <a:stretch/>
        </p:blipFill>
        <p:spPr>
          <a:xfrm>
            <a:off x="161581" y="831362"/>
            <a:ext cx="5445669" cy="3254761"/>
          </a:xfrm>
          <a:prstGeom prst="rect">
            <a:avLst/>
          </a:prstGeo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E1EE8AD3-BFD4-2143-C951-A22E52BA1509}"/>
              </a:ext>
            </a:extLst>
          </p:cNvPr>
          <p:cNvSpPr txBox="1"/>
          <p:nvPr/>
        </p:nvSpPr>
        <p:spPr>
          <a:xfrm>
            <a:off x="102764" y="4771760"/>
            <a:ext cx="1185949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 panose="020F0302020204030204"/>
                <a:ea typeface="+mn-ea"/>
                <a:cs typeface="Arial" charset="0"/>
              </a:rPr>
              <a:t>Nanoparticles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: particles with at least one dimension smaller than 1 nm, and potentially as small as atomic and 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molecular length </a:t>
            </a:r>
            <a:r>
              <a:rPr kumimoji="0" lang="it-IT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scales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  &lt; 0.2 nm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(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Microparticles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 : particles somewhat larger )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Two-dimensional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nanomaterials have two dimensions in the nanometer scale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Arial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 panose="020F0302020204030204"/>
                <a:ea typeface="+mn-ea"/>
                <a:cs typeface="Arial" charset="0"/>
              </a:rPr>
              <a:t>Asbestos fibers are 2D nanoparticles =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 panose="020F0302020204030204"/>
                <a:ea typeface="+mn-ea"/>
                <a:cs typeface="Arial" charset="0"/>
              </a:rPr>
              <a:t>nanofibers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Arial" charset="0"/>
            </a:endParaRPr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4D952CEE-33F2-ED31-5114-DFAC595D5876}"/>
              </a:ext>
            </a:extLst>
          </p:cNvPr>
          <p:cNvSpPr/>
          <p:nvPr/>
        </p:nvSpPr>
        <p:spPr>
          <a:xfrm>
            <a:off x="80597" y="4676056"/>
            <a:ext cx="11903825" cy="102169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Asbestos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is perfectly safe in its primary state basically a type of solid rock, but is a significant health hazard when mined or worked in such a way as to produce the carcinogenic </a:t>
            </a:r>
            <a:r>
              <a:rPr kumimoji="0" lang="it-IT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nanometer-scale fibrous particles that become </a:t>
            </a:r>
            <a:r>
              <a:rPr kumimoji="0" lang="it-IT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airborne</a:t>
            </a:r>
            <a:r>
              <a:rPr kumimoji="0" lang="it-IT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 aerosol 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Arial" charset="0"/>
              </a:rPr>
              <a:t>and are, therefore, readily absorbed in the lungs</a:t>
            </a:r>
            <a:endParaRPr kumimoji="0" lang="it-IT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340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EB3D104B-5902-4987-A38A-0ED36A2564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584" y="1595706"/>
            <a:ext cx="3122143" cy="2341607"/>
          </a:xfrm>
          <a:prstGeom prst="rect">
            <a:avLst/>
          </a:prstGeom>
          <a:noFill/>
          <a:ln w="381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2745"/>
              </a:srgbClr>
            </a:outerShdw>
          </a:effectLst>
        </p:spPr>
      </p:pic>
      <p:pic>
        <p:nvPicPr>
          <p:cNvPr id="19" name="Picture 7" descr="C:\Users\Utente\Desktop\aaaa.jpg">
            <a:extLst>
              <a:ext uri="{FF2B5EF4-FFF2-40B4-BE49-F238E27FC236}">
                <a16:creationId xmlns:a16="http://schemas.microsoft.com/office/drawing/2014/main" id="{2E8441F6-412E-4732-848E-B3BD528A6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</a:blip>
          <a:stretch>
            <a:fillRect/>
          </a:stretch>
        </p:blipFill>
        <p:spPr bwMode="auto">
          <a:xfrm>
            <a:off x="7634580" y="328670"/>
            <a:ext cx="3931842" cy="2653993"/>
          </a:xfrm>
          <a:prstGeom prst="rect">
            <a:avLst/>
          </a:prstGeom>
          <a:noFill/>
          <a:ln w="381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2745"/>
              </a:srgbClr>
            </a:outerShdw>
          </a:effectLst>
        </p:spPr>
      </p:pic>
      <p:pic>
        <p:nvPicPr>
          <p:cNvPr id="5" name="Picture 4" descr="C:\Users\Utente\Downloads\mappa-018024.gif">
            <a:extLst>
              <a:ext uri="{FF2B5EF4-FFF2-40B4-BE49-F238E27FC236}">
                <a16:creationId xmlns:a16="http://schemas.microsoft.com/office/drawing/2014/main" id="{9BA434F4-84B4-44A9-B331-B55AA0AB5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217690" y="2169528"/>
            <a:ext cx="3501458" cy="3501458"/>
          </a:xfrm>
          <a:prstGeom prst="rect">
            <a:avLst/>
          </a:prstGeom>
        </p:spPr>
      </p:pic>
      <p:pic>
        <p:nvPicPr>
          <p:cNvPr id="14" name="Picture 9" descr="C:\Users\Utente\Desktop\cccc.jpg">
            <a:extLst>
              <a:ext uri="{FF2B5EF4-FFF2-40B4-BE49-F238E27FC236}">
                <a16:creationId xmlns:a16="http://schemas.microsoft.com/office/drawing/2014/main" id="{A30CD126-1BB1-46C9-90AC-64432E2E00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alphaModFix/>
          </a:blip>
          <a:stretch>
            <a:fillRect/>
          </a:stretch>
        </p:blipFill>
        <p:spPr bwMode="auto">
          <a:xfrm>
            <a:off x="7803716" y="3791222"/>
            <a:ext cx="3762706" cy="2107115"/>
          </a:xfrm>
          <a:prstGeom prst="rect">
            <a:avLst/>
          </a:prstGeom>
          <a:noFill/>
          <a:ln w="381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2745"/>
              </a:srgbClr>
            </a:outerShdw>
          </a:effectLst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B135DA35-B1AA-42F3-9350-F6A6698C566F}"/>
              </a:ext>
            </a:extLst>
          </p:cNvPr>
          <p:cNvSpPr txBox="1"/>
          <p:nvPr/>
        </p:nvSpPr>
        <p:spPr>
          <a:xfrm>
            <a:off x="4381676" y="710490"/>
            <a:ext cx="32529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Pavia province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1FCA7312-FD02-408A-BF18-8C099875724B}"/>
              </a:ext>
            </a:extLst>
          </p:cNvPr>
          <p:cNvSpPr txBox="1"/>
          <p:nvPr/>
        </p:nvSpPr>
        <p:spPr>
          <a:xfrm>
            <a:off x="270075" y="395377"/>
            <a:ext cx="23792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boto Light"/>
                <a:ea typeface="+mn-ea"/>
                <a:cs typeface="+mn-cs"/>
              </a:rPr>
              <a:t>Fibronit </a:t>
            </a:r>
            <a:r>
              <a:rPr kumimoji="0" 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boto Light"/>
                <a:ea typeface="+mn-ea"/>
                <a:cs typeface="+mn-cs"/>
              </a:rPr>
              <a:t>plant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boto Light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boto Light"/>
                <a:ea typeface="+mn-ea"/>
                <a:cs typeface="+mn-cs"/>
              </a:rPr>
              <a:t>(1933 – 1993)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827587CC-546E-460A-B3B7-86369D6A6390}"/>
              </a:ext>
            </a:extLst>
          </p:cNvPr>
          <p:cNvSpPr txBox="1"/>
          <p:nvPr/>
        </p:nvSpPr>
        <p:spPr>
          <a:xfrm>
            <a:off x="8372602" y="6001565"/>
            <a:ext cx="3088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boto Light"/>
                <a:ea typeface="+mn-ea"/>
                <a:cs typeface="+mn-cs"/>
              </a:rPr>
              <a:t>3.798 workers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BDDC85BB-0F33-4750-95ED-B76FEE9ADCDA}"/>
              </a:ext>
            </a:extLst>
          </p:cNvPr>
          <p:cNvSpPr txBox="1"/>
          <p:nvPr/>
        </p:nvSpPr>
        <p:spPr>
          <a:xfrm>
            <a:off x="4937659" y="10809499"/>
            <a:ext cx="715363" cy="551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">
            <a:extLst>
              <a:ext uri="{FF2B5EF4-FFF2-40B4-BE49-F238E27FC236}">
                <a16:creationId xmlns:a16="http://schemas.microsoft.com/office/drawing/2014/main" id="{6B10DD82-5488-4FDD-8BFA-1F0D816C6E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4399" y="5875280"/>
            <a:ext cx="3480180" cy="79574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alt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Concentration</a:t>
            </a:r>
            <a:r>
              <a:rPr kumimoji="0" lang="it-IT" alt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 of risk in Oltrepò, with </a:t>
            </a:r>
            <a:r>
              <a:rPr kumimoji="0" lang="it-IT" alt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town</a:t>
            </a:r>
            <a:r>
              <a:rPr kumimoji="0" lang="it-IT" alt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 of Broni and </a:t>
            </a:r>
            <a:r>
              <a:rPr kumimoji="0" lang="it-IT" alt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surrounding</a:t>
            </a:r>
            <a:r>
              <a:rPr kumimoji="0" lang="it-IT" altLang="it-IT" sz="1800" b="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 </a:t>
            </a:r>
            <a:r>
              <a:rPr kumimoji="0" lang="it-IT" alt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municipalities</a:t>
            </a:r>
            <a:r>
              <a:rPr kumimoji="0" lang="it-IT" alt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it-IT" altLang="it-IT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0" name="Google Shape;171;p6" descr="C:\Users\Utente\Desktop\bbbbbb.jpg">
            <a:extLst>
              <a:ext uri="{FF2B5EF4-FFF2-40B4-BE49-F238E27FC236}">
                <a16:creationId xmlns:a16="http://schemas.microsoft.com/office/drawing/2014/main" id="{444902AF-AA37-02B2-4CA7-CF7A51CBEAFC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1785567">
            <a:off x="2931368" y="362267"/>
            <a:ext cx="1647292" cy="2212986"/>
          </a:xfrm>
          <a:prstGeom prst="rect">
            <a:avLst/>
          </a:prstGeom>
          <a:noFill/>
          <a:ln w="381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2745"/>
              </a:srgbClr>
            </a:outerShdw>
          </a:effectLst>
        </p:spPr>
      </p:pic>
      <p:pic>
        <p:nvPicPr>
          <p:cNvPr id="11" name="Google Shape;115;p1" descr="Amianto: a che punto siamo 30 anni dopo la messa al bando? | Fondazione  Umberto Veronesi">
            <a:extLst>
              <a:ext uri="{FF2B5EF4-FFF2-40B4-BE49-F238E27FC236}">
                <a16:creationId xmlns:a16="http://schemas.microsoft.com/office/drawing/2014/main" id="{541E9A3C-BBB8-77EA-E7A8-27E34445A7D9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02111" y="4312814"/>
            <a:ext cx="3252903" cy="2123638"/>
          </a:xfrm>
          <a:prstGeom prst="rect">
            <a:avLst/>
          </a:prstGeom>
          <a:noFill/>
          <a:ln w="381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2745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57820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42"/>
    </mc:Choice>
    <mc:Fallback xmlns="">
      <p:transition spd="slow" advTm="77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>
            <a:extLst>
              <a:ext uri="{FF2B5EF4-FFF2-40B4-BE49-F238E27FC236}">
                <a16:creationId xmlns:a16="http://schemas.microsoft.com/office/drawing/2014/main" id="{4C8DBCE4-DC3A-482D-9C20-99A712E9A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81" y="0"/>
            <a:ext cx="11536099" cy="666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59AB1D6E-8559-47BE-A2C6-9E995F1A8424}"/>
              </a:ext>
            </a:extLst>
          </p:cNvPr>
          <p:cNvSpPr txBox="1"/>
          <p:nvPr/>
        </p:nvSpPr>
        <p:spPr>
          <a:xfrm>
            <a:off x="6883617" y="6488668"/>
            <a:ext cx="5143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1" u="none" strike="noStrike" kern="1200" cap="none" spc="0" normalizeH="0" baseline="0" noProof="0" dirty="0">
                <a:ln>
                  <a:noFill/>
                </a:ln>
                <a:solidFill>
                  <a:srgbClr val="30303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Abbott DM et al. </a:t>
            </a:r>
            <a:r>
              <a:rPr kumimoji="0" lang="it-IT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30303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Cancers</a:t>
            </a:r>
            <a:endParaRPr kumimoji="0" lang="it-IT" sz="1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628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259"/>
    </mc:Choice>
    <mc:Fallback xmlns="">
      <p:transition spd="slow" advTm="3425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7678E4B-1C90-5804-3FA1-D28763EA3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3600" b="1" dirty="0" err="1"/>
              <a:t>Current</a:t>
            </a:r>
            <a:r>
              <a:rPr lang="it-IT" sz="3600" b="1" dirty="0"/>
              <a:t> </a:t>
            </a:r>
            <a:r>
              <a:rPr lang="it-IT" sz="3600" b="1" dirty="0" err="1"/>
              <a:t>therapeutic</a:t>
            </a:r>
            <a:r>
              <a:rPr lang="it-IT" sz="3600" b="1" dirty="0"/>
              <a:t> </a:t>
            </a:r>
            <a:r>
              <a:rPr lang="it-IT" sz="3600" b="1" dirty="0" err="1"/>
              <a:t>approaches</a:t>
            </a:r>
            <a:endParaRPr lang="it-IT" sz="3600" b="1" dirty="0"/>
          </a:p>
        </p:txBody>
      </p:sp>
      <p:graphicFrame>
        <p:nvGraphicFramePr>
          <p:cNvPr id="5" name="Tabella 4">
            <a:extLst>
              <a:ext uri="{FF2B5EF4-FFF2-40B4-BE49-F238E27FC236}">
                <a16:creationId xmlns:a16="http://schemas.microsoft.com/office/drawing/2014/main" id="{FB261CB9-7C01-F2F0-E1A0-963FFB1BD7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7085364"/>
              </p:ext>
            </p:extLst>
          </p:nvPr>
        </p:nvGraphicFramePr>
        <p:xfrm>
          <a:off x="1304130" y="2600326"/>
          <a:ext cx="9583740" cy="24002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6748">
                  <a:extLst>
                    <a:ext uri="{9D8B030D-6E8A-4147-A177-3AD203B41FA5}">
                      <a16:colId xmlns:a16="http://schemas.microsoft.com/office/drawing/2014/main" val="575731910"/>
                    </a:ext>
                  </a:extLst>
                </a:gridCol>
                <a:gridCol w="2510526">
                  <a:extLst>
                    <a:ext uri="{9D8B030D-6E8A-4147-A177-3AD203B41FA5}">
                      <a16:colId xmlns:a16="http://schemas.microsoft.com/office/drawing/2014/main" val="3997120116"/>
                    </a:ext>
                  </a:extLst>
                </a:gridCol>
                <a:gridCol w="2339367">
                  <a:extLst>
                    <a:ext uri="{9D8B030D-6E8A-4147-A177-3AD203B41FA5}">
                      <a16:colId xmlns:a16="http://schemas.microsoft.com/office/drawing/2014/main" val="2612718087"/>
                    </a:ext>
                  </a:extLst>
                </a:gridCol>
                <a:gridCol w="1501522">
                  <a:extLst>
                    <a:ext uri="{9D8B030D-6E8A-4147-A177-3AD203B41FA5}">
                      <a16:colId xmlns:a16="http://schemas.microsoft.com/office/drawing/2014/main" val="18888151"/>
                    </a:ext>
                  </a:extLst>
                </a:gridCol>
                <a:gridCol w="1315577">
                  <a:extLst>
                    <a:ext uri="{9D8B030D-6E8A-4147-A177-3AD203B41FA5}">
                      <a16:colId xmlns:a16="http://schemas.microsoft.com/office/drawing/2014/main" val="131671749"/>
                    </a:ext>
                  </a:extLst>
                </a:gridCol>
              </a:tblGrid>
              <a:tr h="7253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2400" dirty="0" err="1"/>
                        <a:t>Histology</a:t>
                      </a:r>
                      <a:r>
                        <a:rPr lang="it-IT" sz="2400" dirty="0"/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2400" dirty="0"/>
                        <a:t>1 Line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2400" dirty="0"/>
                        <a:t>2 Line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2400" dirty="0"/>
                        <a:t>3 Line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2400" dirty="0"/>
                        <a:t>4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8512551"/>
                  </a:ext>
                </a:extLst>
              </a:tr>
              <a:tr h="725340">
                <a:tc>
                  <a:txBody>
                    <a:bodyPr/>
                    <a:lstStyle/>
                    <a:p>
                      <a:pPr algn="l"/>
                      <a:r>
                        <a:rPr lang="it-IT" sz="2400" dirty="0"/>
                        <a:t>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800" dirty="0"/>
                        <a:t>PLATINUM/PEM </a:t>
                      </a:r>
                    </a:p>
                    <a:p>
                      <a:pPr algn="l"/>
                      <a:endParaRPr lang="it-IT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800" dirty="0"/>
                        <a:t>GEM/RAMICIRUMAB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800" dirty="0"/>
                        <a:t>IO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800" dirty="0"/>
                        <a:t>VNR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407365"/>
                  </a:ext>
                </a:extLst>
              </a:tr>
              <a:tr h="949619">
                <a:tc>
                  <a:txBody>
                    <a:bodyPr/>
                    <a:lstStyle/>
                    <a:p>
                      <a:pPr algn="l"/>
                      <a:r>
                        <a:rPr lang="it-IT" sz="2400" dirty="0"/>
                        <a:t>N-E (S-B)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800" dirty="0"/>
                        <a:t>NIVO/IPI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800" dirty="0"/>
                        <a:t>PLATINUM/PEM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800" dirty="0"/>
                        <a:t>GEM/VNR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it-IT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03750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583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5BC0796D-1C6C-B2BF-2AF3-053B2555F2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03" t="10507" r="37215" b="43747"/>
          <a:stretch>
            <a:fillRect/>
          </a:stretch>
        </p:blipFill>
        <p:spPr>
          <a:xfrm>
            <a:off x="3432131" y="117767"/>
            <a:ext cx="7878871" cy="6330594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75591B8D-05E7-F928-8637-146731A9B4A2}"/>
              </a:ext>
            </a:extLst>
          </p:cNvPr>
          <p:cNvSpPr txBox="1"/>
          <p:nvPr/>
        </p:nvSpPr>
        <p:spPr>
          <a:xfrm>
            <a:off x="0" y="1161789"/>
            <a:ext cx="3068877" cy="2267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 err="1"/>
              <a:t>Molecular</a:t>
            </a:r>
            <a:r>
              <a:rPr lang="it-IT" sz="2800" b="1" dirty="0"/>
              <a:t> </a:t>
            </a:r>
            <a:r>
              <a:rPr lang="it-IT" sz="2800" b="1" dirty="0" err="1"/>
              <a:t>advances</a:t>
            </a:r>
            <a:r>
              <a:rPr lang="it-IT" sz="2800" b="1" dirty="0"/>
              <a:t> in the </a:t>
            </a:r>
            <a:r>
              <a:rPr lang="it-IT" sz="2800" b="1" dirty="0" err="1"/>
              <a:t>classification</a:t>
            </a:r>
            <a:r>
              <a:rPr lang="it-IT" sz="2800" b="1" dirty="0"/>
              <a:t> of </a:t>
            </a:r>
            <a:r>
              <a:rPr lang="it-IT" sz="2800" b="1" dirty="0" err="1"/>
              <a:t>pleural</a:t>
            </a:r>
            <a:r>
              <a:rPr lang="it-IT" sz="2800" b="1" dirty="0"/>
              <a:t> </a:t>
            </a:r>
            <a:r>
              <a:rPr lang="it-IT" sz="2800" b="1" dirty="0" err="1"/>
              <a:t>mesotheliomas</a:t>
            </a:r>
            <a:endParaRPr lang="it-IT" sz="2800" b="1" dirty="0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1614D405-7EA1-4535-53FF-FF7EC55CBDE1}"/>
              </a:ext>
            </a:extLst>
          </p:cNvPr>
          <p:cNvSpPr txBox="1"/>
          <p:nvPr/>
        </p:nvSpPr>
        <p:spPr>
          <a:xfrm>
            <a:off x="3795386" y="6448361"/>
            <a:ext cx="30939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it-IT" sz="1100" dirty="0"/>
              <a:t>Fernandez-Cuesta L et al.. </a:t>
            </a:r>
            <a:r>
              <a:rPr lang="it-IT" sz="1100" dirty="0" err="1"/>
              <a:t>Virchows</a:t>
            </a:r>
            <a:r>
              <a:rPr lang="it-IT" sz="1100" dirty="0"/>
              <a:t> Arch. 2021</a:t>
            </a:r>
          </a:p>
        </p:txBody>
      </p:sp>
    </p:spTree>
    <p:extLst>
      <p:ext uri="{BB962C8B-B14F-4D97-AF65-F5344CB8AC3E}">
        <p14:creationId xmlns:p14="http://schemas.microsoft.com/office/powerpoint/2010/main" val="484100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27B77099-F821-E2F4-F110-1DA89DC65C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43" t="9581" r="16425" b="15899"/>
          <a:stretch>
            <a:fillRect/>
          </a:stretch>
        </p:blipFill>
        <p:spPr>
          <a:xfrm>
            <a:off x="1979112" y="915701"/>
            <a:ext cx="8229600" cy="5609325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D08FCF00-B8E1-5357-B8AD-25836A7CD486}"/>
              </a:ext>
            </a:extLst>
          </p:cNvPr>
          <p:cNvSpPr txBox="1"/>
          <p:nvPr/>
        </p:nvSpPr>
        <p:spPr>
          <a:xfrm>
            <a:off x="0" y="207815"/>
            <a:ext cx="119790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/>
              <a:t>A 4-axes </a:t>
            </a:r>
            <a:r>
              <a:rPr lang="it-IT" sz="2000" b="1" dirty="0" err="1"/>
              <a:t>molecular</a:t>
            </a:r>
            <a:r>
              <a:rPr lang="it-IT" sz="2000" b="1" dirty="0"/>
              <a:t> </a:t>
            </a:r>
            <a:r>
              <a:rPr lang="it-IT" sz="2000" b="1" dirty="0" err="1"/>
              <a:t>classification</a:t>
            </a:r>
            <a:r>
              <a:rPr lang="it-IT" sz="2000" b="1" dirty="0"/>
              <a:t> </a:t>
            </a:r>
            <a:r>
              <a:rPr lang="it-IT" sz="2000" b="1" dirty="0" err="1"/>
              <a:t>explains</a:t>
            </a:r>
            <a:r>
              <a:rPr lang="it-IT" sz="2000" b="1" dirty="0"/>
              <a:t> </a:t>
            </a:r>
            <a:r>
              <a:rPr lang="it-IT" sz="2000" b="1" dirty="0" err="1"/>
              <a:t>at</a:t>
            </a:r>
            <a:r>
              <a:rPr lang="it-IT" sz="2000" b="1" dirty="0"/>
              <a:t> </a:t>
            </a:r>
            <a:r>
              <a:rPr lang="it-IT" sz="2000" b="1" dirty="0" err="1"/>
              <a:t>least</a:t>
            </a:r>
            <a:r>
              <a:rPr lang="it-IT" sz="2000" b="1" dirty="0"/>
              <a:t> </a:t>
            </a:r>
            <a:r>
              <a:rPr lang="it-IT" sz="2000" b="1" dirty="0" err="1"/>
              <a:t>six</a:t>
            </a:r>
            <a:r>
              <a:rPr lang="it-IT" sz="2000" b="1" dirty="0"/>
              <a:t> times more </a:t>
            </a:r>
            <a:r>
              <a:rPr lang="it-IT" sz="2000" b="1" dirty="0" err="1"/>
              <a:t>interpatient</a:t>
            </a:r>
            <a:r>
              <a:rPr lang="it-IT" sz="2000" b="1" dirty="0"/>
              <a:t> </a:t>
            </a:r>
            <a:r>
              <a:rPr lang="it-IT" sz="2000" b="1" dirty="0" err="1"/>
              <a:t>differences</a:t>
            </a:r>
            <a:r>
              <a:rPr lang="it-IT" sz="2000" b="1" dirty="0"/>
              <a:t> </a:t>
            </a:r>
            <a:r>
              <a:rPr lang="it-IT" sz="2000" b="1" dirty="0" err="1"/>
              <a:t>than</a:t>
            </a:r>
            <a:r>
              <a:rPr lang="it-IT" sz="2000" b="1" dirty="0"/>
              <a:t> the </a:t>
            </a:r>
            <a:r>
              <a:rPr lang="it-IT" sz="2000" b="1" dirty="0" err="1"/>
              <a:t>current</a:t>
            </a:r>
            <a:r>
              <a:rPr lang="it-IT" sz="2000" b="1" dirty="0"/>
              <a:t> </a:t>
            </a:r>
            <a:r>
              <a:rPr lang="it-IT" sz="2000" b="1" dirty="0" err="1"/>
              <a:t>histologic</a:t>
            </a:r>
            <a:r>
              <a:rPr lang="it-IT" sz="2000" b="1" dirty="0"/>
              <a:t> </a:t>
            </a:r>
            <a:r>
              <a:rPr lang="it-IT" sz="2000" b="1" dirty="0" err="1"/>
              <a:t>classification</a:t>
            </a:r>
            <a:r>
              <a:rPr lang="it-IT" sz="2000" b="1" dirty="0"/>
              <a:t> 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8B809E94-893C-C7FB-AF02-489DD1DCA976}"/>
              </a:ext>
            </a:extLst>
          </p:cNvPr>
          <p:cNvSpPr txBox="1"/>
          <p:nvPr/>
        </p:nvSpPr>
        <p:spPr>
          <a:xfrm>
            <a:off x="2280161" y="6386526"/>
            <a:ext cx="54613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 err="1"/>
              <a:t>Drevet</a:t>
            </a:r>
            <a:r>
              <a:rPr lang="it-IT" sz="1200" dirty="0"/>
              <a:t> G et al. </a:t>
            </a:r>
            <a:r>
              <a:rPr lang="it-IT" sz="1200" dirty="0" err="1"/>
              <a:t>J</a:t>
            </a:r>
            <a:r>
              <a:rPr lang="it-IT" sz="1200" dirty="0"/>
              <a:t> </a:t>
            </a:r>
            <a:r>
              <a:rPr lang="it-IT" sz="1200" dirty="0" err="1"/>
              <a:t>Thorac</a:t>
            </a:r>
            <a:r>
              <a:rPr lang="it-IT" sz="1200" dirty="0"/>
              <a:t> </a:t>
            </a:r>
            <a:r>
              <a:rPr lang="it-IT" sz="1200" dirty="0" err="1"/>
              <a:t>Oncol</a:t>
            </a:r>
            <a:r>
              <a:rPr lang="it-IT" sz="1200" dirty="0"/>
              <a:t>. 2026 </a:t>
            </a:r>
            <a:r>
              <a:rPr lang="it-IT" sz="1200" dirty="0" err="1"/>
              <a:t>Feb</a:t>
            </a:r>
            <a:r>
              <a:rPr lang="it-IT" sz="1200" dirty="0"/>
              <a:t> 20:103551</a:t>
            </a:r>
          </a:p>
        </p:txBody>
      </p:sp>
    </p:spTree>
    <p:extLst>
      <p:ext uri="{BB962C8B-B14F-4D97-AF65-F5344CB8AC3E}">
        <p14:creationId xmlns:p14="http://schemas.microsoft.com/office/powerpoint/2010/main" val="2471912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8178BDDE-A45A-F20B-DDF8-669A88FECD2D}"/>
              </a:ext>
            </a:extLst>
          </p:cNvPr>
          <p:cNvSpPr txBox="1"/>
          <p:nvPr/>
        </p:nvSpPr>
        <p:spPr>
          <a:xfrm>
            <a:off x="234289" y="937299"/>
            <a:ext cx="56905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it-IT" dirty="0">
                <a:latin typeface="AdvOT46dcae81"/>
              </a:rPr>
              <a:t>Gene </a:t>
            </a:r>
            <a:r>
              <a:rPr lang="it-IT" dirty="0" err="1">
                <a:latin typeface="AdvOT46dcae81"/>
              </a:rPr>
              <a:t>expression</a:t>
            </a:r>
            <a:r>
              <a:rPr lang="it-IT" dirty="0">
                <a:latin typeface="AdvOT46dcae81"/>
              </a:rPr>
              <a:t> profiling </a:t>
            </a:r>
            <a:r>
              <a:rPr lang="it-IT" dirty="0" err="1">
                <a:latin typeface="AdvOT46dcae81"/>
              </a:rPr>
              <a:t>analysis</a:t>
            </a:r>
            <a:r>
              <a:rPr lang="it-IT" dirty="0">
                <a:latin typeface="AdvOT46dcae81"/>
              </a:rPr>
              <a:t>  indicate </a:t>
            </a:r>
            <a:r>
              <a:rPr lang="it-IT" dirty="0" err="1">
                <a:latin typeface="AdvOT46dcae81"/>
              </a:rPr>
              <a:t>that</a:t>
            </a:r>
            <a:r>
              <a:rPr lang="it-IT" dirty="0">
                <a:latin typeface="AdvOT46dcae81"/>
              </a:rPr>
              <a:t> PM </a:t>
            </a:r>
            <a:r>
              <a:rPr lang="it-IT" dirty="0" err="1">
                <a:latin typeface="AdvOT46dcae81"/>
              </a:rPr>
              <a:t>cells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retain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most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properties</a:t>
            </a:r>
            <a:r>
              <a:rPr lang="it-IT" dirty="0">
                <a:latin typeface="AdvOT46dcae81"/>
              </a:rPr>
              <a:t> of </a:t>
            </a:r>
            <a:r>
              <a:rPr lang="it-IT" dirty="0" err="1">
                <a:latin typeface="AdvOT46dcae81"/>
              </a:rPr>
              <a:t>mesothelial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cells</a:t>
            </a:r>
            <a:r>
              <a:rPr lang="it-IT" dirty="0">
                <a:latin typeface="AdvOT46dcae81"/>
              </a:rPr>
              <a:t> 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it-IT" dirty="0">
                <a:latin typeface="AdvOT46dcae81"/>
              </a:rPr>
              <a:t>PM </a:t>
            </a:r>
            <a:r>
              <a:rPr lang="it-IT" dirty="0" err="1">
                <a:latin typeface="AdvOT46dcae81"/>
              </a:rPr>
              <a:t>patient-derived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cells</a:t>
            </a:r>
            <a:r>
              <a:rPr lang="it-IT" dirty="0">
                <a:latin typeface="AdvOT46dcae81"/>
              </a:rPr>
              <a:t> can </a:t>
            </a:r>
            <a:r>
              <a:rPr lang="it-IT" dirty="0" err="1">
                <a:latin typeface="AdvOT46dcae81"/>
              </a:rPr>
              <a:t>acquire</a:t>
            </a:r>
            <a:r>
              <a:rPr lang="it-IT" dirty="0">
                <a:latin typeface="AdvOT46dcae81"/>
              </a:rPr>
              <a:t> a </a:t>
            </a:r>
            <a:r>
              <a:rPr lang="it-IT" dirty="0" err="1">
                <a:latin typeface="AdvOT46dcae81+fb"/>
              </a:rPr>
              <a:t>fi</a:t>
            </a:r>
            <a:r>
              <a:rPr lang="it-IT" dirty="0" err="1">
                <a:latin typeface="AdvOT46dcae81"/>
              </a:rPr>
              <a:t>broblast</a:t>
            </a:r>
            <a:r>
              <a:rPr lang="it-IT" dirty="0">
                <a:latin typeface="AdvOT46dcae81"/>
              </a:rPr>
              <a:t>-like gene </a:t>
            </a:r>
            <a:r>
              <a:rPr lang="it-IT" dirty="0" err="1">
                <a:latin typeface="AdvOT46dcae81"/>
              </a:rPr>
              <a:t>expression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pro</a:t>
            </a:r>
            <a:r>
              <a:rPr lang="it-IT" dirty="0" err="1">
                <a:latin typeface="AdvOT46dcae81+fb"/>
              </a:rPr>
              <a:t>fi</a:t>
            </a:r>
            <a:r>
              <a:rPr lang="it-IT" dirty="0" err="1">
                <a:latin typeface="AdvOT46dcae81"/>
              </a:rPr>
              <a:t>le</a:t>
            </a:r>
            <a:r>
              <a:rPr lang="it-IT" dirty="0">
                <a:latin typeface="AdvOT46dcae81"/>
              </a:rPr>
              <a:t>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it-IT" dirty="0" err="1">
                <a:latin typeface="AdvOT46dcae81"/>
              </a:rPr>
              <a:t>CAFs</a:t>
            </a:r>
            <a:r>
              <a:rPr lang="it-IT" dirty="0">
                <a:latin typeface="AdvOT46dcae81"/>
              </a:rPr>
              <a:t> derive from </a:t>
            </a:r>
            <a:r>
              <a:rPr lang="it-IT" dirty="0" err="1">
                <a:latin typeface="AdvOT46dcae81"/>
              </a:rPr>
              <a:t>tumor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cells</a:t>
            </a:r>
            <a:r>
              <a:rPr lang="it-IT" dirty="0">
                <a:latin typeface="AdvOT46dcae81"/>
              </a:rPr>
              <a:t> (</a:t>
            </a:r>
            <a:r>
              <a:rPr lang="it-IT" dirty="0" err="1">
                <a:latin typeface="AdvOT46dcae81"/>
              </a:rPr>
              <a:t>same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genomic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rearrangements</a:t>
            </a:r>
            <a:r>
              <a:rPr lang="it-IT" dirty="0">
                <a:latin typeface="AdvOT46dcae81"/>
              </a:rPr>
              <a:t>  and IHC </a:t>
            </a:r>
            <a:r>
              <a:rPr lang="it-IT" dirty="0" err="1">
                <a:latin typeface="AdvOT46dcae81"/>
              </a:rPr>
              <a:t>stain</a:t>
            </a:r>
            <a:r>
              <a:rPr lang="it-IT" dirty="0">
                <a:latin typeface="AdvOT46dcae81"/>
              </a:rPr>
              <a:t>).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it-IT" dirty="0">
                <a:latin typeface="AdvOT46dcae81"/>
              </a:rPr>
              <a:t>PM </a:t>
            </a:r>
            <a:r>
              <a:rPr lang="it-IT" dirty="0" err="1">
                <a:latin typeface="AdvOT46dcae81"/>
              </a:rPr>
              <a:t>cells</a:t>
            </a:r>
            <a:r>
              <a:rPr lang="it-IT" dirty="0">
                <a:latin typeface="AdvOT46dcae81"/>
              </a:rPr>
              <a:t> can </a:t>
            </a:r>
            <a:r>
              <a:rPr lang="it-IT" dirty="0" err="1">
                <a:latin typeface="AdvOT46dcae81"/>
              </a:rPr>
              <a:t>become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CDFs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because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they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retain</a:t>
            </a:r>
            <a:r>
              <a:rPr lang="it-IT" dirty="0">
                <a:latin typeface="AdvOT46dcae81"/>
              </a:rPr>
              <a:t> the </a:t>
            </a:r>
            <a:r>
              <a:rPr lang="it-IT" dirty="0" err="1">
                <a:latin typeface="AdvOT46dcae81"/>
              </a:rPr>
              <a:t>ability</a:t>
            </a:r>
            <a:r>
              <a:rPr lang="it-IT" dirty="0">
                <a:latin typeface="AdvOT46dcae81"/>
              </a:rPr>
              <a:t> of </a:t>
            </a:r>
            <a:r>
              <a:rPr lang="it-IT" dirty="0" err="1">
                <a:latin typeface="AdvOT46dcae81"/>
              </a:rPr>
              <a:t>mesothelial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cells</a:t>
            </a:r>
            <a:r>
              <a:rPr lang="it-IT" dirty="0">
                <a:latin typeface="AdvOT46dcae81"/>
              </a:rPr>
              <a:t> to </a:t>
            </a:r>
            <a:r>
              <a:rPr lang="it-IT" dirty="0" err="1">
                <a:latin typeface="AdvOT46dcae81"/>
              </a:rPr>
              <a:t>differentiate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into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+fb"/>
              </a:rPr>
              <a:t>fi</a:t>
            </a:r>
            <a:r>
              <a:rPr lang="it-IT" dirty="0" err="1">
                <a:latin typeface="AdvOT46dcae81"/>
              </a:rPr>
              <a:t>broblasts</a:t>
            </a:r>
            <a:r>
              <a:rPr lang="it-IT" dirty="0">
                <a:latin typeface="AdvOT46dcae81"/>
              </a:rPr>
              <a:t>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it-IT" dirty="0" err="1">
                <a:latin typeface="AdvOT46dcae81"/>
              </a:rPr>
              <a:t>CDFs</a:t>
            </a:r>
            <a:r>
              <a:rPr lang="it-IT" dirty="0">
                <a:latin typeface="AdvOT46dcae81"/>
              </a:rPr>
              <a:t> are </a:t>
            </a:r>
            <a:r>
              <a:rPr lang="it-IT" dirty="0" err="1">
                <a:latin typeface="AdvOT46dcae81"/>
              </a:rPr>
              <a:t>tumor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cells</a:t>
            </a:r>
            <a:r>
              <a:rPr lang="it-IT" dirty="0">
                <a:latin typeface="AdvOT46dcae81"/>
              </a:rPr>
              <a:t> with </a:t>
            </a:r>
            <a:r>
              <a:rPr lang="it-IT" dirty="0" err="1">
                <a:latin typeface="AdvOT46dcae81+fb"/>
              </a:rPr>
              <a:t>fi</a:t>
            </a:r>
            <a:r>
              <a:rPr lang="it-IT" dirty="0" err="1">
                <a:latin typeface="AdvOT46dcae81"/>
              </a:rPr>
              <a:t>broblast</a:t>
            </a:r>
            <a:r>
              <a:rPr lang="it-IT" dirty="0">
                <a:latin typeface="AdvOT46dcae81"/>
              </a:rPr>
              <a:t>-like gene </a:t>
            </a:r>
            <a:r>
              <a:rPr lang="it-IT" dirty="0" err="1">
                <a:latin typeface="AdvOT46dcae81"/>
              </a:rPr>
              <a:t>expression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associated</a:t>
            </a:r>
            <a:r>
              <a:rPr lang="it-IT" dirty="0">
                <a:latin typeface="AdvOT46dcae81"/>
              </a:rPr>
              <a:t> to </a:t>
            </a:r>
            <a:r>
              <a:rPr lang="it-IT" dirty="0" err="1">
                <a:latin typeface="AdvOT46dcae81"/>
              </a:rPr>
              <a:t>tumors</a:t>
            </a:r>
            <a:r>
              <a:rPr lang="it-IT" dirty="0">
                <a:latin typeface="AdvOT46dcae81"/>
              </a:rPr>
              <a:t> : </a:t>
            </a:r>
            <a:r>
              <a:rPr lang="it-IT" dirty="0" err="1">
                <a:latin typeface="AdvOT46dcae81"/>
              </a:rPr>
              <a:t>they</a:t>
            </a:r>
            <a:r>
              <a:rPr lang="it-IT" dirty="0">
                <a:latin typeface="AdvOT46dcae81"/>
              </a:rPr>
              <a:t> are CAF  and support </a:t>
            </a:r>
            <a:r>
              <a:rPr lang="it-IT" dirty="0" err="1">
                <a:latin typeface="AdvOT46dcae81"/>
              </a:rPr>
              <a:t>tumor</a:t>
            </a:r>
            <a:r>
              <a:rPr lang="it-IT" dirty="0">
                <a:latin typeface="AdvOT46dcae81"/>
              </a:rPr>
              <a:t> </a:t>
            </a:r>
            <a:r>
              <a:rPr lang="it-IT" dirty="0" err="1">
                <a:latin typeface="AdvOT46dcae81"/>
              </a:rPr>
              <a:t>progression</a:t>
            </a:r>
            <a:r>
              <a:rPr lang="it-IT" dirty="0">
                <a:latin typeface="AdvOT46dcae81"/>
              </a:rPr>
              <a:t>. </a:t>
            </a:r>
            <a:endParaRPr lang="it-IT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54A5C1A1-B2A0-A7C7-542F-64965FC987AB}"/>
              </a:ext>
            </a:extLst>
          </p:cNvPr>
          <p:cNvSpPr txBox="1"/>
          <p:nvPr/>
        </p:nvSpPr>
        <p:spPr>
          <a:xfrm>
            <a:off x="234289" y="179501"/>
            <a:ext cx="7419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latin typeface="AdvOT46dcae81"/>
              </a:rPr>
              <a:t>The PM-to-CAF </a:t>
            </a:r>
            <a:r>
              <a:rPr lang="it-IT" sz="2400" b="1" dirty="0" err="1">
                <a:latin typeface="AdvOT46dcae81"/>
              </a:rPr>
              <a:t>transition</a:t>
            </a:r>
            <a:r>
              <a:rPr lang="it-IT" sz="2400" b="1" dirty="0">
                <a:latin typeface="AdvOT46dcae81"/>
              </a:rPr>
              <a:t> </a:t>
            </a:r>
            <a:r>
              <a:rPr lang="it-IT" sz="2400" b="1" dirty="0" err="1">
                <a:latin typeface="AdvOT46dcae81"/>
              </a:rPr>
              <a:t>promotes</a:t>
            </a:r>
            <a:r>
              <a:rPr lang="it-IT" sz="2400" b="1" dirty="0">
                <a:latin typeface="AdvOT46dcae81"/>
              </a:rPr>
              <a:t> </a:t>
            </a:r>
            <a:r>
              <a:rPr lang="it-IT" sz="2400" b="1" dirty="0" err="1">
                <a:latin typeface="AdvOT46dcae81"/>
              </a:rPr>
              <a:t>tumor</a:t>
            </a:r>
            <a:r>
              <a:rPr lang="it-IT" sz="2400" b="1" dirty="0">
                <a:latin typeface="AdvOT46dcae81"/>
              </a:rPr>
              <a:t> </a:t>
            </a:r>
            <a:r>
              <a:rPr lang="it-IT" sz="2400" b="1" dirty="0" err="1">
                <a:latin typeface="AdvOT46dcae81"/>
              </a:rPr>
              <a:t>progression</a:t>
            </a:r>
            <a:r>
              <a:rPr lang="it-IT" sz="2400" b="1" dirty="0">
                <a:latin typeface="AdvOT46dcae81"/>
              </a:rPr>
              <a:t> </a:t>
            </a:r>
            <a:endParaRPr lang="it-IT" sz="2400" b="1" dirty="0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62CB9518-1974-B540-283E-055CF8A22A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831" t="47228" r="20899" b="31886"/>
          <a:stretch>
            <a:fillRect/>
          </a:stretch>
        </p:blipFill>
        <p:spPr>
          <a:xfrm>
            <a:off x="1187266" y="4527840"/>
            <a:ext cx="3784566" cy="212303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14788222-1207-07FF-D46F-3E0B78C930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29" t="9134" r="11430" b="3521"/>
          <a:stretch>
            <a:fillRect/>
          </a:stretch>
        </p:blipFill>
        <p:spPr>
          <a:xfrm>
            <a:off x="6096000" y="3084088"/>
            <a:ext cx="5464965" cy="3566787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03522F0F-2F03-83E9-A60C-0015007C29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46" t="50000" r="61711" b="11894"/>
          <a:stretch>
            <a:fillRect/>
          </a:stretch>
        </p:blipFill>
        <p:spPr>
          <a:xfrm>
            <a:off x="7615267" y="179501"/>
            <a:ext cx="3945698" cy="2776640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364152A-A5C9-93E7-B743-28ADA45C41E0}"/>
              </a:ext>
            </a:extLst>
          </p:cNvPr>
          <p:cNvSpPr txBox="1"/>
          <p:nvPr/>
        </p:nvSpPr>
        <p:spPr>
          <a:xfrm>
            <a:off x="4495612" y="6550223"/>
            <a:ext cx="61001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200" b="0" i="0" u="none" strike="noStrike" dirty="0">
                <a:solidFill>
                  <a:srgbClr val="222222"/>
                </a:solidFill>
                <a:effectLst/>
                <a:latin typeface="-apple-system"/>
              </a:rPr>
              <a:t>Garcia-</a:t>
            </a:r>
            <a:r>
              <a:rPr lang="it-IT" sz="1200" b="0" i="0" u="none" strike="noStrike" dirty="0" err="1">
                <a:solidFill>
                  <a:srgbClr val="222222"/>
                </a:solidFill>
                <a:effectLst/>
                <a:latin typeface="-apple-system"/>
              </a:rPr>
              <a:t>Manteiga</a:t>
            </a:r>
            <a:r>
              <a:rPr lang="it-IT" sz="1200" dirty="0">
                <a:solidFill>
                  <a:srgbClr val="222222"/>
                </a:solidFill>
                <a:latin typeface="-apple-system"/>
              </a:rPr>
              <a:t> et al. </a:t>
            </a:r>
            <a:r>
              <a:rPr lang="it-IT" sz="1200" b="0" i="1" u="none" strike="noStrike" dirty="0">
                <a:solidFill>
                  <a:srgbClr val="222222"/>
                </a:solidFill>
                <a:effectLst/>
                <a:latin typeface="-apple-system"/>
              </a:rPr>
              <a:t>Cell Death </a:t>
            </a:r>
            <a:r>
              <a:rPr lang="it-IT" sz="1200" b="0" i="1" u="none" strike="noStrike" dirty="0" err="1">
                <a:solidFill>
                  <a:srgbClr val="222222"/>
                </a:solidFill>
                <a:effectLst/>
                <a:latin typeface="-apple-system"/>
              </a:rPr>
              <a:t>Differ</a:t>
            </a:r>
            <a:r>
              <a:rPr lang="it-IT" sz="1200" b="0" i="0" u="none" strike="noStrike" dirty="0">
                <a:solidFill>
                  <a:srgbClr val="222222"/>
                </a:solidFill>
                <a:effectLst/>
                <a:latin typeface="-apple-system"/>
              </a:rPr>
              <a:t> 2025 </a:t>
            </a:r>
            <a:endParaRPr lang="it-IT" sz="1200" dirty="0"/>
          </a:p>
        </p:txBody>
      </p:sp>
    </p:spTree>
    <p:extLst>
      <p:ext uri="{BB962C8B-B14F-4D97-AF65-F5344CB8AC3E}">
        <p14:creationId xmlns:p14="http://schemas.microsoft.com/office/powerpoint/2010/main" val="3717045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DFE4D5-7026-BB2E-D1C8-8E0D6E5D8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tangolo 12">
            <a:extLst>
              <a:ext uri="{FF2B5EF4-FFF2-40B4-BE49-F238E27FC236}">
                <a16:creationId xmlns:a16="http://schemas.microsoft.com/office/drawing/2014/main" id="{74347682-0ED9-EEC0-5FFE-A46DEB4327C7}"/>
              </a:ext>
            </a:extLst>
          </p:cNvPr>
          <p:cNvSpPr/>
          <p:nvPr/>
        </p:nvSpPr>
        <p:spPr>
          <a:xfrm>
            <a:off x="0" y="205216"/>
            <a:ext cx="12192000" cy="116378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it-IT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</a:t>
            </a:r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Clinical case    </a:t>
            </a:r>
            <a:endParaRPr lang="it-IT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857AA281-F655-B7C2-A8E1-D184C77BA8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34" t="20361" r="21169" b="17511"/>
          <a:stretch>
            <a:fillRect/>
          </a:stretch>
        </p:blipFill>
        <p:spPr>
          <a:xfrm>
            <a:off x="6814159" y="343002"/>
            <a:ext cx="5261462" cy="4631929"/>
          </a:xfrm>
          <a:prstGeom prst="rect">
            <a:avLst/>
          </a:prstGeom>
        </p:spPr>
      </p:pic>
      <p:graphicFrame>
        <p:nvGraphicFramePr>
          <p:cNvPr id="6" name="Segnaposto contenuto 3">
            <a:extLst>
              <a:ext uri="{FF2B5EF4-FFF2-40B4-BE49-F238E27FC236}">
                <a16:creationId xmlns:a16="http://schemas.microsoft.com/office/drawing/2014/main" id="{E3DEA300-6DFE-E57A-97F7-DA277CC6184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1199673"/>
              </p:ext>
            </p:extLst>
          </p:nvPr>
        </p:nvGraphicFramePr>
        <p:xfrm>
          <a:off x="1246735" y="1592430"/>
          <a:ext cx="4297690" cy="1836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2070">
                  <a:extLst>
                    <a:ext uri="{9D8B030D-6E8A-4147-A177-3AD203B41FA5}">
                      <a16:colId xmlns:a16="http://schemas.microsoft.com/office/drawing/2014/main" val="1199230597"/>
                    </a:ext>
                  </a:extLst>
                </a:gridCol>
                <a:gridCol w="1495620">
                  <a:extLst>
                    <a:ext uri="{9D8B030D-6E8A-4147-A177-3AD203B41FA5}">
                      <a16:colId xmlns:a16="http://schemas.microsoft.com/office/drawing/2014/main" val="85661960"/>
                    </a:ext>
                  </a:extLst>
                </a:gridCol>
              </a:tblGrid>
              <a:tr h="148908">
                <a:tc>
                  <a:txBody>
                    <a:bodyPr/>
                    <a:lstStyle/>
                    <a:p>
                      <a:r>
                        <a:rPr lang="it-IT" sz="1200" dirty="0"/>
                        <a:t>Age  (</a:t>
                      </a:r>
                      <a:r>
                        <a:rPr lang="it-IT" sz="1200" dirty="0" err="1"/>
                        <a:t>yrs</a:t>
                      </a:r>
                      <a:r>
                        <a:rPr lang="it-IT" sz="1200" dirty="0"/>
                        <a:t>)</a:t>
                      </a:r>
                    </a:p>
                  </a:txBody>
                  <a:tcPr marL="120219" marR="120219" marT="60110" marB="601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200" dirty="0"/>
                        <a:t>62</a:t>
                      </a:r>
                    </a:p>
                  </a:txBody>
                  <a:tcPr marL="120219" marR="120219" marT="60110" marB="60110"/>
                </a:tc>
                <a:extLst>
                  <a:ext uri="{0D108BD9-81ED-4DB2-BD59-A6C34878D82A}">
                    <a16:rowId xmlns:a16="http://schemas.microsoft.com/office/drawing/2014/main" val="736366954"/>
                  </a:ext>
                </a:extLst>
              </a:tr>
              <a:tr h="224614">
                <a:tc>
                  <a:txBody>
                    <a:bodyPr/>
                    <a:lstStyle/>
                    <a:p>
                      <a:r>
                        <a:rPr lang="it-IT" sz="1200" dirty="0"/>
                        <a:t>Gender </a:t>
                      </a:r>
                    </a:p>
                  </a:txBody>
                  <a:tcPr marL="120219" marR="120219" marT="60110" marB="601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200" dirty="0"/>
                        <a:t>M</a:t>
                      </a:r>
                    </a:p>
                  </a:txBody>
                  <a:tcPr marL="120219" marR="120219" marT="60110" marB="60110"/>
                </a:tc>
                <a:extLst>
                  <a:ext uri="{0D108BD9-81ED-4DB2-BD59-A6C34878D82A}">
                    <a16:rowId xmlns:a16="http://schemas.microsoft.com/office/drawing/2014/main" val="2062543559"/>
                  </a:ext>
                </a:extLst>
              </a:tr>
              <a:tr h="224614">
                <a:tc>
                  <a:txBody>
                    <a:bodyPr/>
                    <a:lstStyle/>
                    <a:p>
                      <a:r>
                        <a:rPr lang="it-IT" sz="1200" dirty="0"/>
                        <a:t>Smoking </a:t>
                      </a:r>
                      <a:r>
                        <a:rPr lang="it-IT" sz="1200" dirty="0" err="1"/>
                        <a:t>habit</a:t>
                      </a:r>
                      <a:r>
                        <a:rPr lang="it-IT" sz="1200" dirty="0"/>
                        <a:t> </a:t>
                      </a:r>
                    </a:p>
                  </a:txBody>
                  <a:tcPr marL="120219" marR="120219" marT="60110" marB="601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200" dirty="0" err="1"/>
                        <a:t>Past</a:t>
                      </a:r>
                      <a:r>
                        <a:rPr lang="it-IT" sz="1200" dirty="0"/>
                        <a:t> </a:t>
                      </a:r>
                    </a:p>
                  </a:txBody>
                  <a:tcPr marL="120219" marR="120219" marT="60110" marB="60110"/>
                </a:tc>
                <a:extLst>
                  <a:ext uri="{0D108BD9-81ED-4DB2-BD59-A6C34878D82A}">
                    <a16:rowId xmlns:a16="http://schemas.microsoft.com/office/drawing/2014/main" val="875833715"/>
                  </a:ext>
                </a:extLst>
              </a:tr>
              <a:tr h="321070">
                <a:tc>
                  <a:txBody>
                    <a:bodyPr/>
                    <a:lstStyle/>
                    <a:p>
                      <a:r>
                        <a:rPr lang="it-IT" sz="1200" dirty="0" err="1"/>
                        <a:t>Comorbidities</a:t>
                      </a:r>
                      <a:r>
                        <a:rPr lang="it-IT" sz="1200" dirty="0"/>
                        <a:t> </a:t>
                      </a:r>
                    </a:p>
                  </a:txBody>
                  <a:tcPr marL="120219" marR="120219" marT="60110" marB="601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200" dirty="0"/>
                        <a:t>None</a:t>
                      </a:r>
                    </a:p>
                  </a:txBody>
                  <a:tcPr marL="120219" marR="120219" marT="60110" marB="60110"/>
                </a:tc>
                <a:extLst>
                  <a:ext uri="{0D108BD9-81ED-4DB2-BD59-A6C34878D82A}">
                    <a16:rowId xmlns:a16="http://schemas.microsoft.com/office/drawing/2014/main" val="1807520741"/>
                  </a:ext>
                </a:extLst>
              </a:tr>
              <a:tr h="148908">
                <a:tc>
                  <a:txBody>
                    <a:bodyPr/>
                    <a:lstStyle/>
                    <a:p>
                      <a:r>
                        <a:rPr lang="it-IT" sz="1200" dirty="0" err="1"/>
                        <a:t>Environemtal</a:t>
                      </a:r>
                      <a:r>
                        <a:rPr lang="it-IT" sz="1200" dirty="0"/>
                        <a:t>  </a:t>
                      </a:r>
                      <a:r>
                        <a:rPr lang="it-IT" sz="1200" dirty="0" err="1"/>
                        <a:t>exposure</a:t>
                      </a:r>
                      <a:r>
                        <a:rPr lang="it-IT" sz="1200" dirty="0"/>
                        <a:t> </a:t>
                      </a:r>
                    </a:p>
                  </a:txBody>
                  <a:tcPr marL="120219" marR="120219" marT="60110" marB="601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200" dirty="0"/>
                        <a:t>None</a:t>
                      </a:r>
                    </a:p>
                  </a:txBody>
                  <a:tcPr marL="120219" marR="120219" marT="60110" marB="60110"/>
                </a:tc>
                <a:extLst>
                  <a:ext uri="{0D108BD9-81ED-4DB2-BD59-A6C34878D82A}">
                    <a16:rowId xmlns:a16="http://schemas.microsoft.com/office/drawing/2014/main" val="721479722"/>
                  </a:ext>
                </a:extLst>
              </a:tr>
              <a:tr h="276170">
                <a:tc>
                  <a:txBody>
                    <a:bodyPr/>
                    <a:lstStyle/>
                    <a:p>
                      <a:r>
                        <a:rPr lang="it-IT" sz="1200" dirty="0"/>
                        <a:t>Work </a:t>
                      </a:r>
                      <a:r>
                        <a:rPr lang="it-IT" sz="1200" dirty="0" err="1"/>
                        <a:t>exposure</a:t>
                      </a:r>
                      <a:r>
                        <a:rPr lang="it-IT" sz="1200" dirty="0"/>
                        <a:t> </a:t>
                      </a:r>
                    </a:p>
                  </a:txBody>
                  <a:tcPr marL="120219" marR="120219" marT="60110" marB="601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200" dirty="0" err="1"/>
                        <a:t>Partial</a:t>
                      </a:r>
                      <a:r>
                        <a:rPr lang="it-IT" sz="1200" dirty="0"/>
                        <a:t> </a:t>
                      </a:r>
                    </a:p>
                  </a:txBody>
                  <a:tcPr marL="120219" marR="120219" marT="60110" marB="60110"/>
                </a:tc>
                <a:extLst>
                  <a:ext uri="{0D108BD9-81ED-4DB2-BD59-A6C34878D82A}">
                    <a16:rowId xmlns:a16="http://schemas.microsoft.com/office/drawing/2014/main" val="2691653258"/>
                  </a:ext>
                </a:extLst>
              </a:tr>
            </a:tbl>
          </a:graphicData>
        </a:graphic>
      </p:graphicFrame>
      <p:pic>
        <p:nvPicPr>
          <p:cNvPr id="4" name="Immagine 3">
            <a:extLst>
              <a:ext uri="{FF2B5EF4-FFF2-40B4-BE49-F238E27FC236}">
                <a16:creationId xmlns:a16="http://schemas.microsoft.com/office/drawing/2014/main" id="{D162CE4E-149A-CD8B-E81F-325AF1B491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583" t="33259" r="23637" b="17909"/>
          <a:stretch>
            <a:fillRect/>
          </a:stretch>
        </p:blipFill>
        <p:spPr>
          <a:xfrm>
            <a:off x="1246735" y="3652434"/>
            <a:ext cx="4297690" cy="3044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457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>
            <a:extLst>
              <a:ext uri="{FF2B5EF4-FFF2-40B4-BE49-F238E27FC236}">
                <a16:creationId xmlns:a16="http://schemas.microsoft.com/office/drawing/2014/main" id="{0D5067F4-F6F5-1FB9-98BA-0B01450214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78" t="60646" r="23728" b="28578"/>
          <a:stretch>
            <a:fillRect/>
          </a:stretch>
        </p:blipFill>
        <p:spPr>
          <a:xfrm>
            <a:off x="1789931" y="3647203"/>
            <a:ext cx="8435107" cy="1062051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41FCBDED-41AD-CE5F-2CD4-18FD07FD3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342" t="24985" r="23478" b="26966"/>
          <a:stretch>
            <a:fillRect/>
          </a:stretch>
        </p:blipFill>
        <p:spPr>
          <a:xfrm>
            <a:off x="3093929" y="116577"/>
            <a:ext cx="5582358" cy="3094221"/>
          </a:xfrm>
          <a:prstGeom prst="rect">
            <a:avLst/>
          </a:prstGeom>
        </p:spPr>
      </p:pic>
      <p:sp>
        <p:nvSpPr>
          <p:cNvPr id="3" name="Rettangolo 2">
            <a:extLst>
              <a:ext uri="{FF2B5EF4-FFF2-40B4-BE49-F238E27FC236}">
                <a16:creationId xmlns:a16="http://schemas.microsoft.com/office/drawing/2014/main" id="{54F5A23F-2BF8-B0F4-2867-398F2B4566FF}"/>
              </a:ext>
            </a:extLst>
          </p:cNvPr>
          <p:cNvSpPr/>
          <p:nvPr/>
        </p:nvSpPr>
        <p:spPr>
          <a:xfrm>
            <a:off x="2738836" y="4951822"/>
            <a:ext cx="6714327" cy="905639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DIAGNOSIS NOT SOLVED </a:t>
            </a:r>
          </a:p>
          <a:p>
            <a:pPr algn="ctr"/>
            <a:r>
              <a:rPr lang="it-IT" sz="2400" dirty="0"/>
              <a:t>FIBROUS PLEURITIS vs SARCOMATOID PM</a:t>
            </a:r>
          </a:p>
        </p:txBody>
      </p:sp>
      <p:sp>
        <p:nvSpPr>
          <p:cNvPr id="4" name="Freccia circolare a destra 3">
            <a:extLst>
              <a:ext uri="{FF2B5EF4-FFF2-40B4-BE49-F238E27FC236}">
                <a16:creationId xmlns:a16="http://schemas.microsoft.com/office/drawing/2014/main" id="{0B402FB9-ED78-B3B1-B13C-B53799780063}"/>
              </a:ext>
            </a:extLst>
          </p:cNvPr>
          <p:cNvSpPr/>
          <p:nvPr/>
        </p:nvSpPr>
        <p:spPr>
          <a:xfrm rot="19968272">
            <a:off x="5644320" y="6046002"/>
            <a:ext cx="344118" cy="553933"/>
          </a:xfrm>
          <a:prstGeom prst="curved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F1C1E016-BC7A-9BA6-836C-EF13C06E074E}"/>
              </a:ext>
            </a:extLst>
          </p:cNvPr>
          <p:cNvSpPr txBox="1"/>
          <p:nvPr/>
        </p:nvSpPr>
        <p:spPr>
          <a:xfrm>
            <a:off x="6007485" y="6322968"/>
            <a:ext cx="2668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latin typeface="Palatino Linotype"/>
                <a:ea typeface="Palatino Linotype"/>
                <a:cs typeface="Palatino Linotype"/>
                <a:sym typeface="Palatino Linotype"/>
              </a:rPr>
              <a:t>CDKN2A copy number 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157432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9DB74DDD-F555-7819-663A-1B27679275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7" t="34891" r="12023" b="32911"/>
          <a:stretch>
            <a:fillRect/>
          </a:stretch>
        </p:blipFill>
        <p:spPr>
          <a:xfrm>
            <a:off x="-14288" y="1475599"/>
            <a:ext cx="12104687" cy="3172601"/>
          </a:xfrm>
          <a:prstGeom prst="rect">
            <a:avLst/>
          </a:prstGeom>
        </p:spPr>
      </p:pic>
      <p:sp>
        <p:nvSpPr>
          <p:cNvPr id="3" name="Rettangolo 2">
            <a:extLst>
              <a:ext uri="{FF2B5EF4-FFF2-40B4-BE49-F238E27FC236}">
                <a16:creationId xmlns:a16="http://schemas.microsoft.com/office/drawing/2014/main" id="{C874FA46-4DFE-E1B0-9431-F50242BA3140}"/>
              </a:ext>
            </a:extLst>
          </p:cNvPr>
          <p:cNvSpPr/>
          <p:nvPr/>
        </p:nvSpPr>
        <p:spPr>
          <a:xfrm>
            <a:off x="0" y="787400"/>
            <a:ext cx="12192000" cy="116378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From </a:t>
            </a:r>
            <a:r>
              <a:rPr lang="it-IT" sz="28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diagnosis</a:t>
            </a:r>
            <a:r>
              <a:rPr lang="it-IT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to </a:t>
            </a:r>
            <a:r>
              <a:rPr lang="it-IT" sz="28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personalized</a:t>
            </a:r>
            <a:r>
              <a:rPr lang="it-IT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sz="28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therapeutic</a:t>
            </a:r>
            <a:r>
              <a:rPr lang="it-IT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sz="28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approach</a:t>
            </a:r>
            <a:endParaRPr lang="it-IT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7318FA96-4214-5A16-8489-C6B90FA459B6}"/>
              </a:ext>
            </a:extLst>
          </p:cNvPr>
          <p:cNvSpPr txBox="1"/>
          <p:nvPr/>
        </p:nvSpPr>
        <p:spPr>
          <a:xfrm>
            <a:off x="10230944" y="4405409"/>
            <a:ext cx="28146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Bertuccio FR et al, 2025</a:t>
            </a:r>
          </a:p>
        </p:txBody>
      </p:sp>
    </p:spTree>
    <p:extLst>
      <p:ext uri="{BB962C8B-B14F-4D97-AF65-F5344CB8AC3E}">
        <p14:creationId xmlns:p14="http://schemas.microsoft.com/office/powerpoint/2010/main" val="2969720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42"/>
          <p:cNvSpPr txBox="1"/>
          <p:nvPr/>
        </p:nvSpPr>
        <p:spPr>
          <a:xfrm>
            <a:off x="2566987" y="358776"/>
            <a:ext cx="6481762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ctr">
              <a:buClr>
                <a:schemeClr val="dk1"/>
              </a:buClr>
              <a:buSzPts val="2800"/>
            </a:pPr>
            <a:r>
              <a:rPr lang="en-US" sz="2800" b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The </a:t>
            </a:r>
            <a:r>
              <a:rPr lang="en-US" sz="2800" b="1" i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BAP1</a:t>
            </a:r>
            <a:r>
              <a:rPr lang="en-US" sz="2800" b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gene &amp; PM </a:t>
            </a:r>
            <a:endParaRPr dirty="0"/>
          </a:p>
        </p:txBody>
      </p:sp>
      <p:sp>
        <p:nvSpPr>
          <p:cNvPr id="540" name="Google Shape;540;p42"/>
          <p:cNvSpPr txBox="1"/>
          <p:nvPr/>
        </p:nvSpPr>
        <p:spPr>
          <a:xfrm>
            <a:off x="608360" y="3197324"/>
            <a:ext cx="11183604" cy="2062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indent="-285750">
              <a:buClr>
                <a:schemeClr val="dk1"/>
              </a:buClr>
              <a:buSzPts val="1600"/>
              <a:buFont typeface="Noto Sans Symbols"/>
              <a:buChar char="✔"/>
            </a:pPr>
            <a:r>
              <a:rPr lang="en-US" sz="1600" i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BAP1 </a:t>
            </a:r>
            <a:r>
              <a:rPr lang="en-US" sz="1600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gene encodes for a </a:t>
            </a:r>
            <a:r>
              <a:rPr lang="en-US" sz="1600" dirty="0" err="1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deubiquitylase</a:t>
            </a:r>
            <a:r>
              <a:rPr lang="en-US" sz="1600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that is found associated with multiprotein complexes that regulate key cellular pathways, including the cell cycle, cellular differentiation, cell death, gluconeogenesis and the DNA damage response </a:t>
            </a:r>
            <a:endParaRPr dirty="0"/>
          </a:p>
          <a:p>
            <a:pPr marL="285750" indent="-285750">
              <a:buClr>
                <a:schemeClr val="dk1"/>
              </a:buClr>
              <a:buSzPts val="1600"/>
              <a:buFont typeface="Noto Sans Symbols"/>
              <a:buChar char="✔"/>
            </a:pPr>
            <a:r>
              <a:rPr lang="en-US" sz="1600" i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BAP1</a:t>
            </a:r>
            <a:r>
              <a:rPr lang="en-US" sz="1600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is a tumor suppressor gene whose mutations predispose to PM onset</a:t>
            </a:r>
            <a:endParaRPr dirty="0"/>
          </a:p>
          <a:p>
            <a:pPr marL="285750" indent="-285750">
              <a:buClr>
                <a:schemeClr val="dk1"/>
              </a:buClr>
              <a:buSzPts val="1600"/>
              <a:buFont typeface="Noto Sans Symbols"/>
              <a:buChar char="✔"/>
            </a:pPr>
            <a:r>
              <a:rPr lang="en-US" sz="1600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Low doses of asbestos are sufficient to trigger PM in the presence of genetic predisposition</a:t>
            </a:r>
            <a:endParaRPr dirty="0"/>
          </a:p>
          <a:p>
            <a:pPr marL="285750" indent="-285750">
              <a:buClr>
                <a:schemeClr val="dk1"/>
              </a:buClr>
              <a:buSzPts val="1600"/>
              <a:buFont typeface="Noto Sans Symbols"/>
              <a:buChar char="✔"/>
            </a:pPr>
            <a:r>
              <a:rPr lang="en-US" sz="1600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Germline </a:t>
            </a:r>
            <a:r>
              <a:rPr lang="en-US" sz="1600" i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BAP1 </a:t>
            </a:r>
            <a:r>
              <a:rPr lang="en-US" sz="1600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mutations are rare events : 1-5% of unselected cases, 18-20 after careful </a:t>
            </a:r>
            <a:r>
              <a:rPr lang="en-US" sz="1600" dirty="0">
                <a:solidFill>
                  <a:schemeClr val="bg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selection</a:t>
            </a:r>
            <a:endParaRPr dirty="0">
              <a:solidFill>
                <a:schemeClr val="bg1"/>
              </a:solidFill>
            </a:endParaRPr>
          </a:p>
          <a:p>
            <a:pPr marL="285750" indent="-285750">
              <a:buClr>
                <a:schemeClr val="dk1"/>
              </a:buClr>
              <a:buSzPts val="1600"/>
              <a:buFont typeface="Noto Sans Symbols"/>
              <a:buChar char="✔"/>
            </a:pPr>
            <a:r>
              <a:rPr 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Loss of BAP1 protein expression is documented in &gt; 50% of cases</a:t>
            </a:r>
            <a:endParaRPr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indent="-285750">
              <a:buClr>
                <a:schemeClr val="dk1"/>
              </a:buClr>
              <a:buSzPts val="1600"/>
              <a:buFont typeface="Noto Sans Symbols"/>
              <a:buChar char="✔"/>
            </a:pPr>
            <a:r>
              <a:rPr 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Somatic </a:t>
            </a:r>
            <a:r>
              <a:rPr lang="en-US" sz="16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BAP1</a:t>
            </a:r>
            <a:r>
              <a:rPr 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changes are frequently reported, followed by mutations in </a:t>
            </a:r>
            <a:r>
              <a:rPr lang="en-US" sz="16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NF2</a:t>
            </a:r>
            <a:r>
              <a:rPr 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(encoding for merlin) and </a:t>
            </a:r>
            <a:r>
              <a:rPr lang="en-US" sz="16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CDKN2A </a:t>
            </a:r>
            <a:r>
              <a:rPr 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( encoding for p16</a:t>
            </a:r>
            <a:r>
              <a:rPr lang="en-US" sz="1600" b="1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INK4A</a:t>
            </a:r>
            <a:r>
              <a:rPr 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 and p14</a:t>
            </a:r>
            <a:r>
              <a:rPr lang="en-US" sz="1600" b="1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ARF</a:t>
            </a:r>
            <a:r>
              <a:rPr 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)</a:t>
            </a:r>
            <a:endParaRPr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41" name="Google Shape;541;p42" descr="BAP1 and cancer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14562" y="1100138"/>
            <a:ext cx="7620000" cy="2105025"/>
          </a:xfrm>
          <a:prstGeom prst="rect">
            <a:avLst/>
          </a:prstGeom>
          <a:noFill/>
          <a:ln>
            <a:noFill/>
          </a:ln>
        </p:spPr>
      </p:pic>
      <p:sp>
        <p:nvSpPr>
          <p:cNvPr id="542" name="Google Shape;542;p42"/>
          <p:cNvSpPr txBox="1"/>
          <p:nvPr/>
        </p:nvSpPr>
        <p:spPr>
          <a:xfrm>
            <a:off x="7673975" y="846933"/>
            <a:ext cx="2160587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r">
              <a:buClr>
                <a:schemeClr val="dk1"/>
              </a:buClr>
              <a:buSzPts val="1200"/>
            </a:pPr>
            <a:r>
              <a:rPr lang="en-US" sz="1200" i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Carbone M et al, 2013</a:t>
            </a:r>
            <a:endParaRPr dirty="0"/>
          </a:p>
        </p:txBody>
      </p:sp>
      <p:sp>
        <p:nvSpPr>
          <p:cNvPr id="2" name="Google Shape;528;p41">
            <a:extLst>
              <a:ext uri="{FF2B5EF4-FFF2-40B4-BE49-F238E27FC236}">
                <a16:creationId xmlns:a16="http://schemas.microsoft.com/office/drawing/2014/main" id="{A3743B7D-44FC-03F2-1CE7-9BBF0D2C0DD4}"/>
              </a:ext>
            </a:extLst>
          </p:cNvPr>
          <p:cNvSpPr txBox="1"/>
          <p:nvPr/>
        </p:nvSpPr>
        <p:spPr>
          <a:xfrm>
            <a:off x="1211401" y="5302348"/>
            <a:ext cx="10061742" cy="101272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it-IT"/>
            </a:defPPr>
            <a:lvl1pPr algn="ctr">
              <a:defRPr sz="28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sz="2400" dirty="0">
                <a:sym typeface="Palatino Linotype"/>
              </a:rPr>
              <a:t>PM + uveal melanoma ( + basal cell carcinoma+ clear cell carcinoma) </a:t>
            </a:r>
            <a:endParaRPr sz="2400" dirty="0"/>
          </a:p>
          <a:p>
            <a:r>
              <a:rPr lang="en-US" sz="2400" dirty="0">
                <a:sym typeface="Palatino Linotype"/>
              </a:rPr>
              <a:t>= BAP1-related cancer syndrome</a:t>
            </a:r>
            <a:endParaRPr sz="2400" dirty="0"/>
          </a:p>
        </p:txBody>
      </p:sp>
      <p:sp>
        <p:nvSpPr>
          <p:cNvPr id="3" name="Google Shape;532;p41">
            <a:extLst>
              <a:ext uri="{FF2B5EF4-FFF2-40B4-BE49-F238E27FC236}">
                <a16:creationId xmlns:a16="http://schemas.microsoft.com/office/drawing/2014/main" id="{657977FC-12EF-06BD-7DF5-CB8B5CA90733}"/>
              </a:ext>
            </a:extLst>
          </p:cNvPr>
          <p:cNvSpPr txBox="1"/>
          <p:nvPr/>
        </p:nvSpPr>
        <p:spPr>
          <a:xfrm>
            <a:off x="1211401" y="6315074"/>
            <a:ext cx="10061742" cy="368300"/>
          </a:xfrm>
          <a:prstGeom prst="rect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ctr">
              <a:buClr>
                <a:srgbClr val="FF0000"/>
              </a:buClr>
              <a:buSzPts val="1800"/>
            </a:pPr>
            <a:r>
              <a:rPr lang="en-US" b="1" dirty="0">
                <a:solidFill>
                  <a:srgbClr val="C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PM  within the BAP1-related cancer </a:t>
            </a:r>
            <a:r>
              <a:rPr lang="en-US" b="1" dirty="0" err="1">
                <a:solidFill>
                  <a:srgbClr val="C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sd</a:t>
            </a:r>
            <a:r>
              <a:rPr lang="en-US" b="1" dirty="0">
                <a:solidFill>
                  <a:srgbClr val="C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: better prognosis </a:t>
            </a:r>
            <a:r>
              <a:rPr lang="en-US" sz="1000" i="1" dirty="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(Baumann F et al,  2015)</a:t>
            </a:r>
            <a:endParaRPr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47F3B3BE-8FDF-DF21-ABF4-167C81B5E3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41"/>
          <a:stretch>
            <a:fillRect/>
          </a:stretch>
        </p:blipFill>
        <p:spPr>
          <a:xfrm>
            <a:off x="1008702" y="64196"/>
            <a:ext cx="5101391" cy="3354081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8E52E5A9-4F16-DB3F-E310-873E88C848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00" t="13839" r="17905" b="12848"/>
          <a:stretch>
            <a:fillRect/>
          </a:stretch>
        </p:blipFill>
        <p:spPr>
          <a:xfrm>
            <a:off x="6264442" y="64196"/>
            <a:ext cx="4942050" cy="3272589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D7C5E44E-49DD-830B-E0FB-B79A2B6FCF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137" t="17802" r="18060" b="13591"/>
          <a:stretch>
            <a:fillRect/>
          </a:stretch>
        </p:blipFill>
        <p:spPr>
          <a:xfrm>
            <a:off x="1022796" y="3585410"/>
            <a:ext cx="5073204" cy="3208394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4C559010-9C5B-D72B-4FD7-5A2F28BB828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983" t="12848" r="18215" b="13591"/>
          <a:stretch>
            <a:fillRect/>
          </a:stretch>
        </p:blipFill>
        <p:spPr>
          <a:xfrm>
            <a:off x="6285574" y="3585410"/>
            <a:ext cx="4920918" cy="3336785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F153448D-55F1-F000-F204-AE34B6140158}"/>
              </a:ext>
            </a:extLst>
          </p:cNvPr>
          <p:cNvSpPr txBox="1"/>
          <p:nvPr/>
        </p:nvSpPr>
        <p:spPr>
          <a:xfrm>
            <a:off x="0" y="6424472"/>
            <a:ext cx="4271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/>
              <a:t>Courtesy</a:t>
            </a:r>
            <a:r>
              <a:rPr lang="it-IT" dirty="0"/>
              <a:t> Dr. G. D’Ambrosio, Prof. M. Paulli</a:t>
            </a:r>
          </a:p>
        </p:txBody>
      </p:sp>
    </p:spTree>
    <p:extLst>
      <p:ext uri="{BB962C8B-B14F-4D97-AF65-F5344CB8AC3E}">
        <p14:creationId xmlns:p14="http://schemas.microsoft.com/office/powerpoint/2010/main" val="3006362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47" descr="An external file that holds a picture, illustration, etc.&#10;Object name is 12885_2015_1363_Fig3_HTML.jpg"/>
          <p:cNvSpPr txBox="1"/>
          <p:nvPr/>
        </p:nvSpPr>
        <p:spPr>
          <a:xfrm>
            <a:off x="1668462" y="-144462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18A5AD28-EEF9-6987-418A-CC68CB1C72C7}"/>
              </a:ext>
            </a:extLst>
          </p:cNvPr>
          <p:cNvSpPr/>
          <p:nvPr/>
        </p:nvSpPr>
        <p:spPr>
          <a:xfrm>
            <a:off x="5577849" y="116550"/>
            <a:ext cx="1710267" cy="905639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LOSS BAP1 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0E89FA21-A6DF-073E-12FF-0AADC884324B}"/>
              </a:ext>
            </a:extLst>
          </p:cNvPr>
          <p:cNvSpPr txBox="1"/>
          <p:nvPr/>
        </p:nvSpPr>
        <p:spPr>
          <a:xfrm>
            <a:off x="160870" y="1470819"/>
            <a:ext cx="446193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EPITHELIOD PM </a:t>
            </a:r>
            <a:r>
              <a:rPr lang="it-IT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vs</a:t>
            </a:r>
            <a:r>
              <a:rPr lang="it-IT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MESOTHELIAL HYPERPLASIA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0BEE554-DF95-4342-2B7C-B9CBE21F8646}"/>
              </a:ext>
            </a:extLst>
          </p:cNvPr>
          <p:cNvSpPr txBox="1"/>
          <p:nvPr/>
        </p:nvSpPr>
        <p:spPr>
          <a:xfrm>
            <a:off x="160870" y="3403599"/>
            <a:ext cx="4580463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4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it-IT" sz="2000" dirty="0"/>
              <a:t>SARCOMATOID PM </a:t>
            </a:r>
            <a:r>
              <a:rPr lang="it-IT" sz="2000" i="1" dirty="0"/>
              <a:t>vs</a:t>
            </a:r>
            <a:r>
              <a:rPr lang="it-IT" sz="2000" dirty="0"/>
              <a:t>  REACTIVE FIBROUS PLURITIS 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0DF75B1D-120C-0007-AA16-D500D4A24BDF}"/>
              </a:ext>
            </a:extLst>
          </p:cNvPr>
          <p:cNvSpPr/>
          <p:nvPr/>
        </p:nvSpPr>
        <p:spPr>
          <a:xfrm>
            <a:off x="5457435" y="3328957"/>
            <a:ext cx="1710267" cy="905639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LOSS  CDKN2A</a:t>
            </a:r>
          </a:p>
          <a:p>
            <a:pPr algn="ctr"/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(9p21.3) 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3869B11A-8367-802F-A0AA-C9FF2EFDC869}"/>
              </a:ext>
            </a:extLst>
          </p:cNvPr>
          <p:cNvSpPr/>
          <p:nvPr/>
        </p:nvSpPr>
        <p:spPr>
          <a:xfrm>
            <a:off x="7291236" y="113247"/>
            <a:ext cx="1710267" cy="905639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IHC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B4A10CBC-367A-B6AA-1B68-36649EDFD4B3}"/>
              </a:ext>
            </a:extLst>
          </p:cNvPr>
          <p:cNvSpPr/>
          <p:nvPr/>
        </p:nvSpPr>
        <p:spPr>
          <a:xfrm>
            <a:off x="7167702" y="3330220"/>
            <a:ext cx="1710267" cy="905639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FISH/</a:t>
            </a:r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molecular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analysis</a:t>
            </a:r>
            <a:endParaRPr lang="it-IT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C1D2B0F9-7A63-699B-AAFC-4636D2ED5F44}"/>
              </a:ext>
            </a:extLst>
          </p:cNvPr>
          <p:cNvSpPr/>
          <p:nvPr/>
        </p:nvSpPr>
        <p:spPr>
          <a:xfrm>
            <a:off x="8908368" y="3323314"/>
            <a:ext cx="1710267" cy="9056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LOSS  MTAP (9p21.3)</a:t>
            </a: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4E692F73-0444-4AD9-3924-44A23B2E9DFE}"/>
              </a:ext>
            </a:extLst>
          </p:cNvPr>
          <p:cNvSpPr/>
          <p:nvPr/>
        </p:nvSpPr>
        <p:spPr>
          <a:xfrm>
            <a:off x="10588237" y="3326617"/>
            <a:ext cx="1603764" cy="9056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IHC</a:t>
            </a: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CB703E4E-1967-D428-29E3-7065D04461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9" t="52169" r="42810" b="16013"/>
          <a:stretch>
            <a:fillRect/>
          </a:stretch>
        </p:blipFill>
        <p:spPr>
          <a:xfrm>
            <a:off x="4812730" y="1122471"/>
            <a:ext cx="4950772" cy="1973357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6FBA08FF-9CD9-ED6A-717F-9E8CA68A91BE}"/>
              </a:ext>
            </a:extLst>
          </p:cNvPr>
          <p:cNvSpPr txBox="1"/>
          <p:nvPr/>
        </p:nvSpPr>
        <p:spPr>
          <a:xfrm>
            <a:off x="8422203" y="2965024"/>
            <a:ext cx="55710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100" dirty="0" err="1"/>
              <a:t>Andrici</a:t>
            </a:r>
            <a:r>
              <a:rPr lang="it-IT" sz="1100" dirty="0"/>
              <a:t> </a:t>
            </a:r>
            <a:r>
              <a:rPr lang="it-IT" sz="1100" dirty="0" err="1"/>
              <a:t>J</a:t>
            </a:r>
            <a:r>
              <a:rPr lang="it-IT" sz="1100" dirty="0"/>
              <a:t> et al. 2015</a:t>
            </a: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C9015ABE-12A5-67C9-A97F-01384B53FE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080" t="41084" r="44376" b="12352"/>
          <a:stretch>
            <a:fillRect/>
          </a:stretch>
        </p:blipFill>
        <p:spPr>
          <a:xfrm>
            <a:off x="5512994" y="4287437"/>
            <a:ext cx="3309415" cy="249867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F8199AC2-0CA0-D4E9-15E9-870FC4CF63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51" t="26073" r="54538" b="49743"/>
          <a:stretch>
            <a:fillRect/>
          </a:stretch>
        </p:blipFill>
        <p:spPr>
          <a:xfrm>
            <a:off x="1107980" y="1559867"/>
            <a:ext cx="4786030" cy="3594744"/>
          </a:xfrm>
          <a:prstGeom prst="rect">
            <a:avLst/>
          </a:prstGeom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DC416841-666E-08DE-12AE-EA628CC5A0A7}"/>
              </a:ext>
            </a:extLst>
          </p:cNvPr>
          <p:cNvSpPr/>
          <p:nvPr/>
        </p:nvSpPr>
        <p:spPr>
          <a:xfrm>
            <a:off x="6449901" y="2822988"/>
            <a:ext cx="1710267" cy="9056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rgbClr val="00753E"/>
                </a:solidFill>
              </a:rPr>
              <a:t>LOSS BAP1?  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30FFE9B3-1058-9DE1-84EF-A7E106BD51F6}"/>
              </a:ext>
            </a:extLst>
          </p:cNvPr>
          <p:cNvSpPr/>
          <p:nvPr/>
        </p:nvSpPr>
        <p:spPr>
          <a:xfrm>
            <a:off x="8329501" y="2822988"/>
            <a:ext cx="1710267" cy="905639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3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18B8C2FE-03B1-9D11-D0CD-802A4594D462}"/>
              </a:ext>
            </a:extLst>
          </p:cNvPr>
          <p:cNvSpPr/>
          <p:nvPr/>
        </p:nvSpPr>
        <p:spPr>
          <a:xfrm>
            <a:off x="6449900" y="3855920"/>
            <a:ext cx="1710267" cy="9056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 err="1">
                <a:solidFill>
                  <a:srgbClr val="00753E"/>
                </a:solidFill>
              </a:rPr>
              <a:t>Altered</a:t>
            </a:r>
            <a:r>
              <a:rPr lang="it-IT" b="1" dirty="0">
                <a:solidFill>
                  <a:srgbClr val="00753E"/>
                </a:solidFill>
              </a:rPr>
              <a:t> </a:t>
            </a:r>
            <a:r>
              <a:rPr lang="it-IT" b="1" i="1" dirty="0">
                <a:solidFill>
                  <a:srgbClr val="00753E"/>
                </a:solidFill>
              </a:rPr>
              <a:t>CDKN2A</a:t>
            </a:r>
            <a:r>
              <a:rPr lang="it-IT" b="1" dirty="0">
                <a:solidFill>
                  <a:srgbClr val="00753E"/>
                </a:solidFill>
              </a:rPr>
              <a:t> copy </a:t>
            </a:r>
            <a:r>
              <a:rPr lang="it-IT" b="1" dirty="0" err="1">
                <a:solidFill>
                  <a:srgbClr val="00753E"/>
                </a:solidFill>
              </a:rPr>
              <a:t>number</a:t>
            </a:r>
            <a:r>
              <a:rPr lang="it-IT" b="1" dirty="0">
                <a:solidFill>
                  <a:srgbClr val="00753E"/>
                </a:solidFill>
              </a:rPr>
              <a:t> ?  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C2CA228A-1495-2246-D799-1ED70487E998}"/>
              </a:ext>
            </a:extLst>
          </p:cNvPr>
          <p:cNvSpPr/>
          <p:nvPr/>
        </p:nvSpPr>
        <p:spPr>
          <a:xfrm>
            <a:off x="8329501" y="3855920"/>
            <a:ext cx="1710267" cy="905639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3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C5D3F86E-3D8A-A184-1CAA-D10B64DC82A9}"/>
              </a:ext>
            </a:extLst>
          </p:cNvPr>
          <p:cNvSpPr/>
          <p:nvPr/>
        </p:nvSpPr>
        <p:spPr>
          <a:xfrm>
            <a:off x="6466836" y="1603789"/>
            <a:ext cx="3572932" cy="9056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rgbClr val="00753E"/>
                </a:solidFill>
              </a:rPr>
              <a:t>MORPHOLOGY INCONCLUSIVE </a:t>
            </a:r>
          </a:p>
        </p:txBody>
      </p:sp>
      <p:sp>
        <p:nvSpPr>
          <p:cNvPr id="13" name="Parentesi graffa chiusa 12">
            <a:extLst>
              <a:ext uri="{FF2B5EF4-FFF2-40B4-BE49-F238E27FC236}">
                <a16:creationId xmlns:a16="http://schemas.microsoft.com/office/drawing/2014/main" id="{6A51DB23-6136-5553-8B34-F7FEE2CA5694}"/>
              </a:ext>
            </a:extLst>
          </p:cNvPr>
          <p:cNvSpPr/>
          <p:nvPr/>
        </p:nvSpPr>
        <p:spPr>
          <a:xfrm rot="5400000">
            <a:off x="7745300" y="3723745"/>
            <a:ext cx="829733" cy="2946400"/>
          </a:xfrm>
          <a:prstGeom prst="rightBrace">
            <a:avLst/>
          </a:prstGeom>
          <a:ln w="38100">
            <a:solidFill>
              <a:schemeClr val="bg1">
                <a:lumMod val="50000"/>
              </a:schemeClr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AAE7629-A530-AD49-5177-FA90078ADBDE}"/>
              </a:ext>
            </a:extLst>
          </p:cNvPr>
          <p:cNvSpPr txBox="1"/>
          <p:nvPr/>
        </p:nvSpPr>
        <p:spPr>
          <a:xfrm>
            <a:off x="5112166" y="567698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400" b="1" dirty="0"/>
              <a:t>REACTIVE FIBROUS PLURITIS 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1937D0D0-5985-9C32-E91B-A43ECF4C67F1}"/>
              </a:ext>
            </a:extLst>
          </p:cNvPr>
          <p:cNvSpPr txBox="1"/>
          <p:nvPr/>
        </p:nvSpPr>
        <p:spPr>
          <a:xfrm>
            <a:off x="5205302" y="6340586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000" dirty="0"/>
              <a:t>FU due to 10-40% risk of </a:t>
            </a:r>
            <a:r>
              <a:rPr lang="it-IT" sz="2000" dirty="0" err="1"/>
              <a:t>malignant</a:t>
            </a:r>
            <a:r>
              <a:rPr lang="it-IT" sz="2000" dirty="0"/>
              <a:t> </a:t>
            </a:r>
            <a:r>
              <a:rPr lang="it-IT" sz="2000" dirty="0" err="1"/>
              <a:t>transformation</a:t>
            </a:r>
            <a:r>
              <a:rPr lang="it-IT" sz="2000" dirty="0"/>
              <a:t> </a:t>
            </a:r>
          </a:p>
        </p:txBody>
      </p:sp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806DB5F4-05E6-814E-EC97-E15D1FC779EE}"/>
              </a:ext>
            </a:extLst>
          </p:cNvPr>
          <p:cNvCxnSpPr>
            <a:stCxn id="15" idx="2"/>
          </p:cNvCxnSpPr>
          <p:nvPr/>
        </p:nvCxnSpPr>
        <p:spPr>
          <a:xfrm>
            <a:off x="8160166" y="6138651"/>
            <a:ext cx="0" cy="201935"/>
          </a:xfrm>
          <a:prstGeom prst="straightConnector1">
            <a:avLst/>
          </a:prstGeom>
          <a:ln w="3810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1" name="Rettangolo 20">
            <a:extLst>
              <a:ext uri="{FF2B5EF4-FFF2-40B4-BE49-F238E27FC236}">
                <a16:creationId xmlns:a16="http://schemas.microsoft.com/office/drawing/2014/main" id="{B5889DC5-F571-B4F4-DD5A-2534B7BDE852}"/>
              </a:ext>
            </a:extLst>
          </p:cNvPr>
          <p:cNvSpPr/>
          <p:nvPr/>
        </p:nvSpPr>
        <p:spPr>
          <a:xfrm>
            <a:off x="0" y="0"/>
            <a:ext cx="12192000" cy="116378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3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Clinical case     </a:t>
            </a:r>
          </a:p>
        </p:txBody>
      </p:sp>
    </p:spTree>
    <p:extLst>
      <p:ext uri="{BB962C8B-B14F-4D97-AF65-F5344CB8AC3E}">
        <p14:creationId xmlns:p14="http://schemas.microsoft.com/office/powerpoint/2010/main" val="3084553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4"/>
          <p:cNvSpPr txBox="1">
            <a:spLocks noGrp="1"/>
          </p:cNvSpPr>
          <p:nvPr>
            <p:ph type="body" idx="1"/>
          </p:nvPr>
        </p:nvSpPr>
        <p:spPr>
          <a:xfrm>
            <a:off x="4902895" y="2008345"/>
            <a:ext cx="6987540" cy="33805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286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it-IT" b="1" dirty="0" err="1">
                <a:latin typeface="Arial"/>
                <a:ea typeface="Arial"/>
                <a:cs typeface="Arial"/>
                <a:sym typeface="Arial"/>
              </a:rPr>
              <a:t>Asbestos</a:t>
            </a:r>
            <a:r>
              <a:rPr lang="it-IT" b="1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b="1" dirty="0" err="1">
                <a:latin typeface="Arial"/>
                <a:ea typeface="Arial"/>
                <a:cs typeface="Arial"/>
                <a:sym typeface="Arial"/>
              </a:rPr>
              <a:t>is</a:t>
            </a:r>
            <a:r>
              <a:rPr lang="it-IT" b="1" dirty="0"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it-IT" b="1" dirty="0" err="1">
                <a:latin typeface="Arial"/>
                <a:ea typeface="Arial"/>
                <a:cs typeface="Arial"/>
                <a:sym typeface="Arial"/>
              </a:rPr>
              <a:t>not-mutagenic</a:t>
            </a:r>
            <a:r>
              <a:rPr lang="it-IT" b="1" dirty="0">
                <a:latin typeface="Arial"/>
                <a:ea typeface="Arial"/>
                <a:cs typeface="Arial"/>
                <a:sym typeface="Arial"/>
              </a:rPr>
              <a:t> agent. </a:t>
            </a:r>
            <a:endParaRPr dirty="0"/>
          </a:p>
          <a:p>
            <a:pPr marL="2286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Its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nanosized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fibres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directly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interact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with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tyrosine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kinases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(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TKs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) receptors and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may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induce inappropriate receptor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dimerization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activation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marL="228600" lvl="0" indent="-508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it-IT" dirty="0">
                <a:latin typeface="Arial"/>
                <a:ea typeface="Arial"/>
                <a:cs typeface="Arial"/>
                <a:sym typeface="Arial"/>
              </a:rPr>
              <a:t>TK receptor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activation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initiates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cell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signaling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cascades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it-IT" dirty="0" err="1">
                <a:latin typeface="Arial"/>
                <a:ea typeface="Arial"/>
                <a:cs typeface="Arial"/>
                <a:sym typeface="Arial"/>
              </a:rPr>
              <a:t>carcinogenesis</a:t>
            </a:r>
            <a:r>
              <a:rPr lang="it-IT" dirty="0">
                <a:latin typeface="Arial"/>
                <a:ea typeface="Arial"/>
                <a:cs typeface="Arial"/>
                <a:sym typeface="Arial"/>
              </a:rPr>
              <a:t>. </a:t>
            </a:r>
            <a:endParaRPr dirty="0"/>
          </a:p>
        </p:txBody>
      </p:sp>
      <p:pic>
        <p:nvPicPr>
          <p:cNvPr id="123" name="Google Shape;123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1969" y="2008345"/>
            <a:ext cx="4624816" cy="3601001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4"/>
          <p:cNvSpPr/>
          <p:nvPr/>
        </p:nvSpPr>
        <p:spPr>
          <a:xfrm>
            <a:off x="1984741" y="400833"/>
            <a:ext cx="7960925" cy="99165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3200" b="1" dirty="0">
                <a:solidFill>
                  <a:schemeClr val="tx1">
                    <a:lumMod val="50000"/>
                    <a:lumOff val="50000"/>
                  </a:schemeClr>
                </a:solidFill>
                <a:sym typeface="Arial"/>
              </a:rPr>
              <a:t>ASBESTOS: </a:t>
            </a:r>
            <a:endParaRPr sz="32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algn="ctr"/>
            <a:r>
              <a:rPr lang="it-IT" sz="3200" b="1" dirty="0">
                <a:solidFill>
                  <a:schemeClr val="tx1">
                    <a:lumMod val="50000"/>
                    <a:lumOff val="50000"/>
                  </a:schemeClr>
                </a:solidFill>
                <a:sym typeface="Arial"/>
              </a:rPr>
              <a:t>MAIN ETIOLOGICAL AGENT</a:t>
            </a:r>
            <a:endParaRPr sz="32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4" name="Immagine 1">
            <a:extLst>
              <a:ext uri="{FF2B5EF4-FFF2-40B4-BE49-F238E27FC236}">
                <a16:creationId xmlns:a16="http://schemas.microsoft.com/office/drawing/2014/main" id="{6BD16637-D3C5-B295-3A98-F05F8C6A75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02" t="13582" r="22438" b="42998"/>
          <a:stretch>
            <a:fillRect/>
          </a:stretch>
        </p:blipFill>
        <p:spPr bwMode="auto">
          <a:xfrm>
            <a:off x="59557" y="419120"/>
            <a:ext cx="5234756" cy="2423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FBB421EE-E7C3-6C9D-0897-88E703702FF6}"/>
              </a:ext>
            </a:extLst>
          </p:cNvPr>
          <p:cNvSpPr txBox="1"/>
          <p:nvPr/>
        </p:nvSpPr>
        <p:spPr>
          <a:xfrm>
            <a:off x="5454823" y="834486"/>
            <a:ext cx="4224338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it-IT" dirty="0" err="1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 panose="02040502050505030304" pitchFamily="18" charset="0"/>
              </a:rPr>
              <a:t>Asbestos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 panose="02040502050505030304" pitchFamily="18" charset="0"/>
              </a:rPr>
              <a:t> : a non-</a:t>
            </a:r>
            <a:r>
              <a:rPr lang="it-IT" dirty="0" err="1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 panose="02040502050505030304" pitchFamily="18" charset="0"/>
              </a:rPr>
              <a:t>mutagenic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 panose="02040502050505030304" pitchFamily="18" charset="0"/>
              </a:rPr>
              <a:t> </a:t>
            </a:r>
            <a:r>
              <a:rPr lang="it-IT" dirty="0" err="1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 panose="02040502050505030304" pitchFamily="18" charset="0"/>
              </a:rPr>
              <a:t>carcinogen</a:t>
            </a:r>
            <a:endParaRPr lang="it-IT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 panose="02040502050505030304" pitchFamily="18" charset="0"/>
            </a:endParaRPr>
          </a:p>
        </p:txBody>
      </p:sp>
      <p:sp>
        <p:nvSpPr>
          <p:cNvPr id="6" name="Freccia in giù 5">
            <a:extLst>
              <a:ext uri="{FF2B5EF4-FFF2-40B4-BE49-F238E27FC236}">
                <a16:creationId xmlns:a16="http://schemas.microsoft.com/office/drawing/2014/main" id="{A221B4A5-74EE-D1C6-E5BC-E7760BD8A027}"/>
              </a:ext>
            </a:extLst>
          </p:cNvPr>
          <p:cNvSpPr/>
          <p:nvPr/>
        </p:nvSpPr>
        <p:spPr>
          <a:xfrm>
            <a:off x="6745289" y="1384300"/>
            <a:ext cx="339725" cy="419100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it-IT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4F1B2A36-54C2-B6CA-FD3E-82C7AFC3AFD6}"/>
              </a:ext>
            </a:extLst>
          </p:cNvPr>
          <p:cNvSpPr txBox="1"/>
          <p:nvPr/>
        </p:nvSpPr>
        <p:spPr>
          <a:xfrm>
            <a:off x="5294313" y="1924052"/>
            <a:ext cx="5877270" cy="168859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it-IT"/>
            </a:defPPr>
            <a:lvl1pPr algn="ctr">
              <a:defRPr sz="3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it-IT" sz="2400" dirty="0" err="1"/>
              <a:t>Is</a:t>
            </a:r>
            <a:r>
              <a:rPr lang="it-IT" sz="2400" dirty="0"/>
              <a:t> </a:t>
            </a:r>
            <a:r>
              <a:rPr lang="it-IT" sz="2400" dirty="0" err="1"/>
              <a:t>there</a:t>
            </a:r>
            <a:r>
              <a:rPr lang="it-IT" sz="2400" dirty="0"/>
              <a:t> a </a:t>
            </a:r>
            <a:r>
              <a:rPr lang="it-IT" sz="2400" dirty="0" err="1"/>
              <a:t>role</a:t>
            </a:r>
            <a:r>
              <a:rPr lang="it-IT" sz="2400" dirty="0"/>
              <a:t> for </a:t>
            </a:r>
            <a:r>
              <a:rPr lang="it-IT" sz="2400" dirty="0" err="1"/>
              <a:t>epigenic</a:t>
            </a:r>
            <a:r>
              <a:rPr lang="it-IT" sz="2400" dirty="0"/>
              <a:t> </a:t>
            </a:r>
            <a:r>
              <a:rPr lang="it-IT" sz="2400" dirty="0" err="1"/>
              <a:t>alterations</a:t>
            </a:r>
            <a:r>
              <a:rPr lang="it-IT" sz="2400" dirty="0"/>
              <a:t> </a:t>
            </a:r>
            <a:r>
              <a:rPr lang="it-IT" sz="2400" dirty="0" err="1"/>
              <a:t>leading</a:t>
            </a:r>
            <a:r>
              <a:rPr lang="it-IT" sz="2400" dirty="0"/>
              <a:t> to </a:t>
            </a:r>
            <a:r>
              <a:rPr lang="it-IT" sz="2400" dirty="0" err="1"/>
              <a:t>pleural</a:t>
            </a:r>
            <a:r>
              <a:rPr lang="it-IT" sz="2400" dirty="0"/>
              <a:t> </a:t>
            </a:r>
            <a:r>
              <a:rPr lang="it-IT" sz="2400" dirty="0" err="1"/>
              <a:t>malignant</a:t>
            </a:r>
            <a:r>
              <a:rPr lang="it-IT" sz="2400" dirty="0"/>
              <a:t> transformation?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3B43B38B-8569-20E0-D343-7DAB94C15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27" t="12686" r="26154" b="48102"/>
          <a:stretch>
            <a:fillRect/>
          </a:stretch>
        </p:blipFill>
        <p:spPr bwMode="auto">
          <a:xfrm>
            <a:off x="610491" y="3202245"/>
            <a:ext cx="3949297" cy="168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ADE3EA1F-24B8-FAB1-52BB-D6E94B5B66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55" t="37608" r="37115" b="38251"/>
          <a:stretch>
            <a:fillRect/>
          </a:stretch>
        </p:blipFill>
        <p:spPr bwMode="auto">
          <a:xfrm>
            <a:off x="400673" y="5338190"/>
            <a:ext cx="4224337" cy="1188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9E86305A-0A4B-DABE-1306-CB303242A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63" t="23988" r="27769" b="46909"/>
          <a:stretch>
            <a:fillRect/>
          </a:stretch>
        </p:blipFill>
        <p:spPr bwMode="auto">
          <a:xfrm>
            <a:off x="4820617" y="4046541"/>
            <a:ext cx="4522078" cy="1688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A79B9C00-C543-1216-CF2A-61FC3BB128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69" t="25014" r="37808" b="42406"/>
          <a:stretch>
            <a:fillRect/>
          </a:stretch>
        </p:blipFill>
        <p:spPr bwMode="auto">
          <a:xfrm>
            <a:off x="8400602" y="5022868"/>
            <a:ext cx="3504810" cy="1355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0BD4D5-6F28-8723-702F-C498DCC18807}"/>
              </a:ext>
            </a:extLst>
          </p:cNvPr>
          <p:cNvSpPr txBox="1"/>
          <p:nvPr/>
        </p:nvSpPr>
        <p:spPr>
          <a:xfrm>
            <a:off x="437323" y="373711"/>
            <a:ext cx="52244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Candidate driver genes are mediated by deletion\amplification hotspots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C13BB2-BCCA-E68B-82CA-1688AEE9BA9C}"/>
              </a:ext>
            </a:extLst>
          </p:cNvPr>
          <p:cNvSpPr txBox="1"/>
          <p:nvPr/>
        </p:nvSpPr>
        <p:spPr>
          <a:xfrm>
            <a:off x="437323" y="1466626"/>
            <a:ext cx="55490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Several </a:t>
            </a:r>
            <a:r>
              <a:rPr lang="en-US" b="1" dirty="0" err="1"/>
              <a:t>mithocondrial</a:t>
            </a:r>
            <a:r>
              <a:rPr lang="en-US" dirty="0"/>
              <a:t> enzymes implicated in </a:t>
            </a:r>
            <a:r>
              <a:rPr lang="en-US" dirty="0" err="1"/>
              <a:t>cacers</a:t>
            </a:r>
            <a:r>
              <a:rPr lang="en-US" dirty="0"/>
              <a:t> (SDHA, SDHB, SDHD)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Deletion of </a:t>
            </a:r>
            <a:r>
              <a:rPr lang="en-US" i="1" dirty="0"/>
              <a:t>BAP1, CCNC, LATs1, PMC2, SDHD, TRIM3, VTI1A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KAT7 histone </a:t>
            </a:r>
            <a:r>
              <a:rPr lang="en-US" dirty="0" err="1"/>
              <a:t>acetyltrasferase</a:t>
            </a:r>
            <a:r>
              <a:rPr lang="en-US" dirty="0"/>
              <a:t> amplification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277D5B-196A-D6B3-97EA-D8CFBCBBE630}"/>
              </a:ext>
            </a:extLst>
          </p:cNvPr>
          <p:cNvSpPr txBox="1"/>
          <p:nvPr/>
        </p:nvSpPr>
        <p:spPr>
          <a:xfrm>
            <a:off x="612686" y="3539060"/>
            <a:ext cx="91042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GENOMIC COMPLEXITY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D3FE26-9442-439F-02B2-D29919A0DD1E}"/>
              </a:ext>
            </a:extLst>
          </p:cNvPr>
          <p:cNvSpPr txBox="1"/>
          <p:nvPr/>
        </p:nvSpPr>
        <p:spPr>
          <a:xfrm>
            <a:off x="844173" y="4108464"/>
            <a:ext cx="50458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commonest PM complex rearrangements are </a:t>
            </a:r>
            <a:r>
              <a:rPr lang="en-US" b="1" dirty="0" err="1"/>
              <a:t>chromothripsis</a:t>
            </a:r>
            <a:r>
              <a:rPr lang="en-US" b="1" dirty="0"/>
              <a:t> </a:t>
            </a:r>
            <a:r>
              <a:rPr lang="en-US" dirty="0"/>
              <a:t>and </a:t>
            </a:r>
            <a:r>
              <a:rPr lang="en-US" b="1" dirty="0" err="1"/>
              <a:t>chromoplexy</a:t>
            </a:r>
            <a:r>
              <a:rPr lang="en-US" dirty="0"/>
              <a:t> (chained translocations) extending across substantial fraction of tumor genome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are assumed to </a:t>
            </a:r>
            <a:r>
              <a:rPr lang="en-US" b="1" dirty="0"/>
              <a:t>perturb expression chaotically </a:t>
            </a:r>
            <a:r>
              <a:rPr lang="en-US" dirty="0"/>
              <a:t>in many thousands of genes</a:t>
            </a:r>
          </a:p>
        </p:txBody>
      </p:sp>
      <p:sp>
        <p:nvSpPr>
          <p:cNvPr id="2" name="AutoShape 2" descr="Fig. 4: MPM driver genes in the MESOMICS cohort.">
            <a:extLst>
              <a:ext uri="{FF2B5EF4-FFF2-40B4-BE49-F238E27FC236}">
                <a16:creationId xmlns:a16="http://schemas.microsoft.com/office/drawing/2014/main" id="{E39379F8-C4FF-938E-3EBC-EC1BB7346B9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787650" y="0"/>
            <a:ext cx="66167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IT"/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B828D074-818E-20C3-59F7-F507EE1E36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8355" y="116246"/>
            <a:ext cx="6094091" cy="6319381"/>
          </a:xfrm>
          <a:prstGeom prst="rect">
            <a:avLst/>
          </a:prstGeom>
        </p:spPr>
      </p:pic>
      <p:sp>
        <p:nvSpPr>
          <p:cNvPr id="8" name="Freccia circolare a destra 7">
            <a:extLst>
              <a:ext uri="{FF2B5EF4-FFF2-40B4-BE49-F238E27FC236}">
                <a16:creationId xmlns:a16="http://schemas.microsoft.com/office/drawing/2014/main" id="{42A58CAD-2635-AE5E-71B1-97BAA24E6973}"/>
              </a:ext>
            </a:extLst>
          </p:cNvPr>
          <p:cNvSpPr/>
          <p:nvPr/>
        </p:nvSpPr>
        <p:spPr>
          <a:xfrm>
            <a:off x="112733" y="3707704"/>
            <a:ext cx="499953" cy="1052186"/>
          </a:xfrm>
          <a:prstGeom prst="curvedRightArrow">
            <a:avLst>
              <a:gd name="adj1" fmla="val 25000"/>
              <a:gd name="adj2" fmla="val 50000"/>
              <a:gd name="adj3" fmla="val 12473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80F171B0-437D-36CC-BB92-3F936BADDDB7}"/>
              </a:ext>
            </a:extLst>
          </p:cNvPr>
          <p:cNvSpPr txBox="1"/>
          <p:nvPr/>
        </p:nvSpPr>
        <p:spPr>
          <a:xfrm>
            <a:off x="1227552" y="6413373"/>
            <a:ext cx="56270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/>
              <a:t>Mangiante L et al. </a:t>
            </a:r>
            <a:r>
              <a:rPr lang="it-IT" sz="1200" dirty="0" err="1"/>
              <a:t>Nat</a:t>
            </a:r>
            <a:r>
              <a:rPr lang="it-IT" sz="1200" dirty="0"/>
              <a:t> Genet. 2023;55(4):607-618.</a:t>
            </a:r>
          </a:p>
        </p:txBody>
      </p:sp>
    </p:spTree>
    <p:extLst>
      <p:ext uri="{BB962C8B-B14F-4D97-AF65-F5344CB8AC3E}">
        <p14:creationId xmlns:p14="http://schemas.microsoft.com/office/powerpoint/2010/main" val="32733961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3556F0-DF76-937C-BFC2-2977625D8BD4}"/>
              </a:ext>
            </a:extLst>
          </p:cNvPr>
          <p:cNvSpPr txBox="1"/>
          <p:nvPr/>
        </p:nvSpPr>
        <p:spPr>
          <a:xfrm>
            <a:off x="1884460" y="265965"/>
            <a:ext cx="6496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KAT7:  a potential therapeutic target in PM?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7860AB-D435-1E9A-10BC-B24329F02EFD}"/>
              </a:ext>
            </a:extLst>
          </p:cNvPr>
          <p:cNvSpPr txBox="1"/>
          <p:nvPr/>
        </p:nvSpPr>
        <p:spPr>
          <a:xfrm>
            <a:off x="371861" y="907794"/>
            <a:ext cx="111810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Various chromatin </a:t>
            </a:r>
            <a:r>
              <a:rPr lang="en-US" dirty="0" err="1"/>
              <a:t>remodelling</a:t>
            </a:r>
            <a:r>
              <a:rPr lang="en-US" dirty="0"/>
              <a:t> genes deleted in prior PM studies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KAT7 is amplified and </a:t>
            </a:r>
            <a:r>
              <a:rPr lang="en-US" b="1" dirty="0"/>
              <a:t>overexpressed</a:t>
            </a:r>
            <a:r>
              <a:rPr lang="en-US" dirty="0"/>
              <a:t> in multiple independent PM cohorts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KAT7 histone acetyltransferase is </a:t>
            </a:r>
            <a:r>
              <a:rPr lang="en-US" b="1" dirty="0"/>
              <a:t>upregulated in multiple malignancies </a:t>
            </a:r>
            <a:r>
              <a:rPr lang="en-US" dirty="0"/>
              <a:t>and enhanced tumor </a:t>
            </a:r>
            <a:r>
              <a:rPr lang="en-US" dirty="0" err="1"/>
              <a:t>cellproliferation</a:t>
            </a:r>
            <a:r>
              <a:rPr lang="en-US" dirty="0"/>
              <a:t> (Wang et al, Nat Comm,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KAT lysine </a:t>
            </a:r>
            <a:r>
              <a:rPr lang="en-US" dirty="0" err="1"/>
              <a:t>actyl</a:t>
            </a:r>
            <a:r>
              <a:rPr lang="en-US" dirty="0"/>
              <a:t> transferase seen as “</a:t>
            </a:r>
            <a:r>
              <a:rPr lang="en-US" b="1" dirty="0"/>
              <a:t>promising class of emerging drug targets”</a:t>
            </a:r>
            <a:r>
              <a:rPr lang="en-US" dirty="0"/>
              <a:t>: small molecules inhibitors available (White et al, Trends </a:t>
            </a:r>
            <a:r>
              <a:rPr lang="en-US" dirty="0" err="1"/>
              <a:t>Pharmacol</a:t>
            </a:r>
            <a:r>
              <a:rPr lang="en-US" dirty="0"/>
              <a:t> Sci, 2024)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1D23E469-F85D-FAD3-0B17-461AB1EC95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514" b="13253"/>
          <a:stretch>
            <a:fillRect/>
          </a:stretch>
        </p:blipFill>
        <p:spPr>
          <a:xfrm>
            <a:off x="831402" y="3288424"/>
            <a:ext cx="3402395" cy="2661782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DF4A6BF7-FE9F-56FA-1C60-7DF74F8831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268" t="25568" r="15620" b="15285"/>
          <a:stretch>
            <a:fillRect/>
          </a:stretch>
        </p:blipFill>
        <p:spPr>
          <a:xfrm>
            <a:off x="5033381" y="2662120"/>
            <a:ext cx="6678456" cy="4106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7354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BAAFEDB3-649C-ACF8-1FCE-A5357405D0F5}"/>
              </a:ext>
            </a:extLst>
          </p:cNvPr>
          <p:cNvSpPr txBox="1"/>
          <p:nvPr/>
        </p:nvSpPr>
        <p:spPr>
          <a:xfrm>
            <a:off x="0" y="2097726"/>
            <a:ext cx="12192000" cy="68633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it-IT"/>
            </a:defPPr>
            <a:lvl1pPr algn="ctr">
              <a:defRPr sz="24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it-IT" sz="2000" dirty="0" err="1">
                <a:solidFill>
                  <a:schemeClr val="tx1"/>
                </a:solidFill>
              </a:rPr>
              <a:t>Genetic</a:t>
            </a:r>
            <a:r>
              <a:rPr lang="it-IT" sz="2000" dirty="0">
                <a:solidFill>
                  <a:schemeClr val="tx1"/>
                </a:solidFill>
              </a:rPr>
              <a:t> </a:t>
            </a:r>
            <a:r>
              <a:rPr lang="it-IT" sz="2000" dirty="0" err="1">
                <a:solidFill>
                  <a:schemeClr val="tx1"/>
                </a:solidFill>
              </a:rPr>
              <a:t>susceptibility</a:t>
            </a:r>
            <a:r>
              <a:rPr lang="it-IT" sz="2000" dirty="0">
                <a:solidFill>
                  <a:schemeClr val="tx1"/>
                </a:solidFill>
              </a:rPr>
              <a:t> in </a:t>
            </a:r>
            <a:r>
              <a:rPr lang="it-IT" sz="2000" dirty="0" err="1">
                <a:solidFill>
                  <a:schemeClr val="tx1"/>
                </a:solidFill>
              </a:rPr>
              <a:t>MAlignant</a:t>
            </a:r>
            <a:r>
              <a:rPr lang="it-IT" sz="2000" dirty="0">
                <a:solidFill>
                  <a:schemeClr val="tx1"/>
                </a:solidFill>
              </a:rPr>
              <a:t> </a:t>
            </a:r>
            <a:r>
              <a:rPr lang="it-IT" sz="2000" dirty="0" err="1">
                <a:solidFill>
                  <a:schemeClr val="tx1"/>
                </a:solidFill>
              </a:rPr>
              <a:t>pleural</a:t>
            </a:r>
            <a:r>
              <a:rPr lang="it-IT" sz="2000" dirty="0">
                <a:solidFill>
                  <a:schemeClr val="tx1"/>
                </a:solidFill>
              </a:rPr>
              <a:t> </a:t>
            </a:r>
            <a:r>
              <a:rPr lang="it-IT" sz="2000" dirty="0" err="1">
                <a:solidFill>
                  <a:schemeClr val="tx1"/>
                </a:solidFill>
              </a:rPr>
              <a:t>mesothelioma</a:t>
            </a:r>
            <a:r>
              <a:rPr lang="it-IT" sz="2000" dirty="0">
                <a:solidFill>
                  <a:schemeClr val="tx1"/>
                </a:solidFill>
              </a:rPr>
              <a:t>: clinical </a:t>
            </a:r>
            <a:r>
              <a:rPr lang="it-IT" sz="2000" dirty="0" err="1">
                <a:solidFill>
                  <a:schemeClr val="tx1"/>
                </a:solidFill>
              </a:rPr>
              <a:t>implication</a:t>
            </a:r>
            <a:r>
              <a:rPr lang="it-IT" sz="2000" dirty="0">
                <a:solidFill>
                  <a:schemeClr val="tx1"/>
                </a:solidFill>
              </a:rPr>
              <a:t> of </a:t>
            </a:r>
            <a:r>
              <a:rPr lang="it-IT" sz="2000" dirty="0" err="1">
                <a:solidFill>
                  <a:schemeClr val="tx1"/>
                </a:solidFill>
              </a:rPr>
              <a:t>GermliNE</a:t>
            </a:r>
            <a:r>
              <a:rPr lang="it-IT" sz="2000" dirty="0">
                <a:solidFill>
                  <a:schemeClr val="tx1"/>
                </a:solidFill>
              </a:rPr>
              <a:t> </a:t>
            </a:r>
            <a:r>
              <a:rPr lang="it-IT" sz="2000" dirty="0" err="1">
                <a:solidFill>
                  <a:schemeClr val="tx1"/>
                </a:solidFill>
              </a:rPr>
              <a:t>variaTionS</a:t>
            </a:r>
            <a:r>
              <a:rPr lang="it-IT" sz="2000" dirty="0">
                <a:solidFill>
                  <a:schemeClr val="tx1"/>
                </a:solidFill>
              </a:rPr>
              <a:t>. </a:t>
            </a:r>
          </a:p>
          <a:p>
            <a:r>
              <a:rPr lang="it-IT" sz="2000" dirty="0">
                <a:solidFill>
                  <a:schemeClr val="tx1"/>
                </a:solidFill>
              </a:rPr>
              <a:t>The MAGNETS project.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4C2D7206-1DDD-0BBC-53E1-B053A318EBA6}"/>
              </a:ext>
            </a:extLst>
          </p:cNvPr>
          <p:cNvSpPr txBox="1"/>
          <p:nvPr/>
        </p:nvSpPr>
        <p:spPr>
          <a:xfrm>
            <a:off x="310243" y="113838"/>
            <a:ext cx="1098989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UNMET </a:t>
            </a:r>
            <a:r>
              <a:rPr lang="it-IT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</a:t>
            </a:r>
            <a:r>
              <a:rPr lang="it-IT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NEEDS</a:t>
            </a:r>
          </a:p>
          <a:p>
            <a:endParaRPr lang="it-IT" sz="1400" dirty="0"/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uncover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potential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genetic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predispositions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contribute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PM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susceptibility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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genetic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 signature of </a:t>
            </a:r>
            <a:r>
              <a:rPr lang="it-IT" sz="1600" b="1" dirty="0">
                <a:solidFill>
                  <a:schemeClr val="bg1">
                    <a:lumMod val="6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RISK for PM</a:t>
            </a: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  <a:sym typeface="Wingdings" pitchFamily="2" charset="2"/>
            </a:endParaRP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distinguish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individuals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higher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risk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despite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similar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exposures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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genetic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 signature of </a:t>
            </a:r>
            <a:r>
              <a:rPr lang="it-IT" sz="1600" b="1" dirty="0">
                <a:solidFill>
                  <a:schemeClr val="bg1">
                    <a:lumMod val="6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itchFamily="2" charset="2"/>
              </a:rPr>
              <a:t>PROTECTION from PM</a:t>
            </a:r>
            <a:endParaRPr lang="it-IT" sz="1600" b="1" dirty="0">
              <a:solidFill>
                <a:schemeClr val="bg1">
                  <a:lumMod val="6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IRCCS Istituti Clinici Scientifici Maugeri Spa Società Benefit - RIN">
            <a:extLst>
              <a:ext uri="{FF2B5EF4-FFF2-40B4-BE49-F238E27FC236}">
                <a16:creationId xmlns:a16="http://schemas.microsoft.com/office/drawing/2014/main" id="{95B3F85A-9E45-B5B6-1537-E10D460E4D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97" r="17358" b="11299"/>
          <a:stretch>
            <a:fillRect/>
          </a:stretch>
        </p:blipFill>
        <p:spPr bwMode="auto">
          <a:xfrm>
            <a:off x="10496811" y="67812"/>
            <a:ext cx="1606653" cy="92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reccia ad arco 11">
            <a:extLst>
              <a:ext uri="{FF2B5EF4-FFF2-40B4-BE49-F238E27FC236}">
                <a16:creationId xmlns:a16="http://schemas.microsoft.com/office/drawing/2014/main" id="{FC4C08BE-468A-6247-C014-CB76EDA34907}"/>
              </a:ext>
            </a:extLst>
          </p:cNvPr>
          <p:cNvSpPr/>
          <p:nvPr/>
        </p:nvSpPr>
        <p:spPr>
          <a:xfrm rot="2826901">
            <a:off x="7325578" y="663598"/>
            <a:ext cx="1721015" cy="1626996"/>
          </a:xfrm>
          <a:prstGeom prst="circularArrow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1C749196-1D9F-BBC1-0805-8A18B153F5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529" y="21916"/>
            <a:ext cx="3064549" cy="48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D2CFCD09-0957-F55F-3A3A-D1831C2FA65A}"/>
              </a:ext>
            </a:extLst>
          </p:cNvPr>
          <p:cNvSpPr/>
          <p:nvPr/>
        </p:nvSpPr>
        <p:spPr>
          <a:xfrm>
            <a:off x="2804597" y="2908133"/>
            <a:ext cx="1962446" cy="917076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Sample </a:t>
            </a:r>
            <a:r>
              <a:rPr lang="it-IT" dirty="0" err="1"/>
              <a:t>collection</a:t>
            </a:r>
            <a:endParaRPr lang="it-IT" dirty="0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827EF5E0-2F9F-8095-4E64-2F1BBAF4CC1F}"/>
              </a:ext>
            </a:extLst>
          </p:cNvPr>
          <p:cNvSpPr/>
          <p:nvPr/>
        </p:nvSpPr>
        <p:spPr>
          <a:xfrm>
            <a:off x="2804598" y="3952780"/>
            <a:ext cx="1962446" cy="112905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200" dirty="0"/>
              <a:t>MPM </a:t>
            </a:r>
            <a:r>
              <a:rPr lang="it-IT" sz="1200" dirty="0" err="1"/>
              <a:t>fresh</a:t>
            </a:r>
            <a:r>
              <a:rPr lang="it-IT" sz="1200" dirty="0"/>
              <a:t> </a:t>
            </a:r>
            <a:r>
              <a:rPr lang="it-IT" sz="1200" dirty="0" err="1"/>
              <a:t>whole</a:t>
            </a:r>
            <a:r>
              <a:rPr lang="it-IT" sz="1200" dirty="0"/>
              <a:t> </a:t>
            </a:r>
            <a:r>
              <a:rPr lang="it-IT" sz="1200" dirty="0" err="1"/>
              <a:t>blood</a:t>
            </a:r>
            <a:r>
              <a:rPr lang="it-IT" sz="1200" dirty="0"/>
              <a:t> samples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200" dirty="0" err="1"/>
              <a:t>Exposed</a:t>
            </a:r>
            <a:r>
              <a:rPr lang="it-IT" sz="1200" dirty="0"/>
              <a:t> </a:t>
            </a:r>
            <a:r>
              <a:rPr lang="it-IT" sz="1200" dirty="0" err="1"/>
              <a:t>subjects</a:t>
            </a:r>
            <a:r>
              <a:rPr lang="it-IT" sz="1200" dirty="0"/>
              <a:t> </a:t>
            </a:r>
            <a:r>
              <a:rPr lang="it-IT" sz="1200" dirty="0" err="1"/>
              <a:t>biobanked</a:t>
            </a:r>
            <a:r>
              <a:rPr lang="it-IT" sz="1200" dirty="0"/>
              <a:t> </a:t>
            </a:r>
            <a:r>
              <a:rPr lang="it-IT" sz="1200" dirty="0" err="1"/>
              <a:t>blood</a:t>
            </a:r>
            <a:r>
              <a:rPr lang="it-IT" sz="1200" dirty="0"/>
              <a:t> samples </a:t>
            </a:r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3CC0011E-0388-2082-D7A0-EA1B2722A105}"/>
              </a:ext>
            </a:extLst>
          </p:cNvPr>
          <p:cNvSpPr/>
          <p:nvPr/>
        </p:nvSpPr>
        <p:spPr>
          <a:xfrm>
            <a:off x="6096000" y="3137228"/>
            <a:ext cx="1806754" cy="576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 err="1"/>
              <a:t>Discovery</a:t>
            </a:r>
            <a:r>
              <a:rPr lang="it-IT" dirty="0"/>
              <a:t> </a:t>
            </a:r>
            <a:r>
              <a:rPr lang="it-IT" dirty="0" err="1"/>
              <a:t>phase</a:t>
            </a:r>
            <a:endParaRPr lang="it-IT" dirty="0"/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B6F24BA1-696A-6B95-2488-A573E108911A}"/>
              </a:ext>
            </a:extLst>
          </p:cNvPr>
          <p:cNvSpPr/>
          <p:nvPr/>
        </p:nvSpPr>
        <p:spPr>
          <a:xfrm>
            <a:off x="6091756" y="4045904"/>
            <a:ext cx="1806754" cy="65794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/>
              <a:t>NGS </a:t>
            </a:r>
            <a:r>
              <a:rPr lang="it-IT" dirty="0" err="1"/>
              <a:t>analysis</a:t>
            </a:r>
            <a:endParaRPr lang="it-IT" dirty="0"/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AC076DCB-95D7-E7CC-43BA-9A55E26E4D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53" t="21187" r="45156" b="16944"/>
          <a:stretch/>
        </p:blipFill>
        <p:spPr>
          <a:xfrm>
            <a:off x="6091756" y="4853342"/>
            <a:ext cx="1806754" cy="1312897"/>
          </a:xfrm>
          <a:prstGeom prst="rect">
            <a:avLst/>
          </a:prstGeom>
          <a:ln w="19050">
            <a:solidFill>
              <a:srgbClr val="394E5C"/>
            </a:solidFill>
          </a:ln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6BE1422E-E1BA-B784-7256-6C656AA97735}"/>
              </a:ext>
            </a:extLst>
          </p:cNvPr>
          <p:cNvSpPr txBox="1"/>
          <p:nvPr/>
        </p:nvSpPr>
        <p:spPr>
          <a:xfrm>
            <a:off x="6101041" y="6289564"/>
            <a:ext cx="1806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200" dirty="0" err="1"/>
              <a:t>iSeq</a:t>
            </a:r>
            <a:r>
              <a:rPr lang="it-IT" sz="1200" dirty="0"/>
              <a:t> 100 </a:t>
            </a:r>
            <a:r>
              <a:rPr lang="it-IT" sz="1200" dirty="0" err="1"/>
              <a:t>Sequencing</a:t>
            </a:r>
            <a:r>
              <a:rPr lang="it-IT" sz="1200" dirty="0"/>
              <a:t> System- Illumina</a:t>
            </a: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2DC9FDB1-D80D-98F7-FE23-708930EC9A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562" t="21111" r="16718" b="12500"/>
          <a:stretch/>
        </p:blipFill>
        <p:spPr>
          <a:xfrm>
            <a:off x="9144826" y="5268207"/>
            <a:ext cx="2894850" cy="1367470"/>
          </a:xfrm>
          <a:prstGeom prst="rect">
            <a:avLst/>
          </a:prstGeom>
        </p:spPr>
      </p:pic>
      <p:sp>
        <p:nvSpPr>
          <p:cNvPr id="17" name="Rettangolo 16">
            <a:extLst>
              <a:ext uri="{FF2B5EF4-FFF2-40B4-BE49-F238E27FC236}">
                <a16:creationId xmlns:a16="http://schemas.microsoft.com/office/drawing/2014/main" id="{0BDB054F-578F-A5ED-58DD-F006CA7DEEEF}"/>
              </a:ext>
            </a:extLst>
          </p:cNvPr>
          <p:cNvSpPr/>
          <p:nvPr/>
        </p:nvSpPr>
        <p:spPr>
          <a:xfrm>
            <a:off x="9108744" y="3064243"/>
            <a:ext cx="3064213" cy="576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 err="1"/>
              <a:t>Validation</a:t>
            </a:r>
            <a:r>
              <a:rPr lang="it-IT" dirty="0"/>
              <a:t> </a:t>
            </a:r>
            <a:r>
              <a:rPr lang="it-IT" dirty="0" err="1"/>
              <a:t>Phase</a:t>
            </a:r>
            <a:endParaRPr lang="it-IT" dirty="0"/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FF402EA5-DD9F-E220-9F73-9368EEB54CC8}"/>
              </a:ext>
            </a:extLst>
          </p:cNvPr>
          <p:cNvSpPr/>
          <p:nvPr/>
        </p:nvSpPr>
        <p:spPr>
          <a:xfrm>
            <a:off x="9144826" y="4011676"/>
            <a:ext cx="2992051" cy="103600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200" dirty="0" err="1"/>
              <a:t>Correlation</a:t>
            </a:r>
            <a:r>
              <a:rPr lang="it-IT" sz="1200" dirty="0"/>
              <a:t> of </a:t>
            </a:r>
            <a:r>
              <a:rPr lang="it-IT" sz="1200" dirty="0" err="1"/>
              <a:t>germline</a:t>
            </a:r>
            <a:r>
              <a:rPr lang="it-IT" sz="1200" dirty="0"/>
              <a:t> </a:t>
            </a:r>
            <a:r>
              <a:rPr lang="it-IT" sz="1200" dirty="0" err="1"/>
              <a:t>signatures</a:t>
            </a:r>
            <a:r>
              <a:rPr lang="it-IT" sz="1200" dirty="0"/>
              <a:t> to </a:t>
            </a:r>
            <a:r>
              <a:rPr lang="it-IT" sz="1200" dirty="0" err="1"/>
              <a:t>clinical</a:t>
            </a:r>
            <a:r>
              <a:rPr lang="it-IT" sz="1200" dirty="0"/>
              <a:t> </a:t>
            </a:r>
            <a:r>
              <a:rPr lang="it-IT" sz="1200" dirty="0" err="1"/>
              <a:t>outcome</a:t>
            </a:r>
            <a:endParaRPr lang="it-IT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200" dirty="0" err="1"/>
              <a:t>Identification</a:t>
            </a:r>
            <a:r>
              <a:rPr lang="it-IT" sz="1200" dirty="0"/>
              <a:t> of </a:t>
            </a:r>
            <a:r>
              <a:rPr lang="it-IT" sz="1200" dirty="0" err="1"/>
              <a:t>risk</a:t>
            </a:r>
            <a:r>
              <a:rPr lang="it-IT" sz="1200" dirty="0"/>
              <a:t> </a:t>
            </a:r>
            <a:r>
              <a:rPr lang="it-IT" sz="1200" dirty="0" err="1"/>
              <a:t>associated</a:t>
            </a:r>
            <a:r>
              <a:rPr lang="it-IT" sz="1200" dirty="0"/>
              <a:t> gene </a:t>
            </a:r>
            <a:r>
              <a:rPr lang="it-IT" sz="1200" dirty="0" err="1"/>
              <a:t>variation</a:t>
            </a:r>
            <a:r>
              <a:rPr lang="it-IT" sz="1200" dirty="0"/>
              <a:t> </a:t>
            </a:r>
            <a:r>
              <a:rPr lang="it-IT" sz="1200" dirty="0" err="1"/>
              <a:t>profile</a:t>
            </a:r>
            <a:endParaRPr lang="it-IT" sz="1200" dirty="0"/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A2717A68-3CC0-9A09-77BF-C14B9626B9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196" y="5209406"/>
            <a:ext cx="1930847" cy="1312897"/>
          </a:xfrm>
          <a:prstGeom prst="rect">
            <a:avLst/>
          </a:prstGeom>
          <a:ln>
            <a:solidFill>
              <a:srgbClr val="394E5C"/>
            </a:solidFill>
          </a:ln>
        </p:spPr>
      </p:pic>
      <p:sp>
        <p:nvSpPr>
          <p:cNvPr id="20" name="Rettangolo 19">
            <a:extLst>
              <a:ext uri="{FF2B5EF4-FFF2-40B4-BE49-F238E27FC236}">
                <a16:creationId xmlns:a16="http://schemas.microsoft.com/office/drawing/2014/main" id="{9A3E0FDC-2376-17B4-CA5C-34AFCB6D0866}"/>
              </a:ext>
            </a:extLst>
          </p:cNvPr>
          <p:cNvSpPr/>
          <p:nvPr/>
        </p:nvSpPr>
        <p:spPr>
          <a:xfrm>
            <a:off x="107640" y="2905221"/>
            <a:ext cx="1606334" cy="922312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 err="1"/>
              <a:t>Systematic</a:t>
            </a:r>
            <a:r>
              <a:rPr lang="it-IT" dirty="0"/>
              <a:t> </a:t>
            </a:r>
            <a:r>
              <a:rPr lang="it-IT" dirty="0" err="1"/>
              <a:t>literature</a:t>
            </a:r>
            <a:r>
              <a:rPr lang="it-IT" dirty="0"/>
              <a:t> </a:t>
            </a:r>
            <a:r>
              <a:rPr lang="it-IT" dirty="0" err="1"/>
              <a:t>review</a:t>
            </a:r>
            <a:r>
              <a:rPr lang="it-IT" dirty="0"/>
              <a:t> </a:t>
            </a: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8BF29E42-BDB3-25CD-69E6-8308A551C6D9}"/>
              </a:ext>
            </a:extLst>
          </p:cNvPr>
          <p:cNvSpPr/>
          <p:nvPr/>
        </p:nvSpPr>
        <p:spPr>
          <a:xfrm>
            <a:off x="107641" y="3952780"/>
            <a:ext cx="1606333" cy="112905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/>
              <a:t>Identification of a set of 30 genes</a:t>
            </a:r>
            <a:endParaRPr lang="it-IT" sz="1400" dirty="0"/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3B172C1A-AA26-502A-22DB-D73026D5F0C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77" t="-32112" r="1577" b="32112"/>
          <a:stretch/>
        </p:blipFill>
        <p:spPr>
          <a:xfrm>
            <a:off x="107641" y="5207083"/>
            <a:ext cx="1606333" cy="1313314"/>
          </a:xfrm>
          <a:prstGeom prst="rect">
            <a:avLst/>
          </a:prstGeom>
          <a:ln>
            <a:solidFill>
              <a:srgbClr val="394E5C"/>
            </a:solidFill>
          </a:ln>
        </p:spPr>
      </p:pic>
      <p:sp>
        <p:nvSpPr>
          <p:cNvPr id="23" name="Freccia a destra 23">
            <a:extLst>
              <a:ext uri="{FF2B5EF4-FFF2-40B4-BE49-F238E27FC236}">
                <a16:creationId xmlns:a16="http://schemas.microsoft.com/office/drawing/2014/main" id="{EDDFFE35-EB20-724A-845E-E63B79666E5D}"/>
              </a:ext>
            </a:extLst>
          </p:cNvPr>
          <p:cNvSpPr/>
          <p:nvPr/>
        </p:nvSpPr>
        <p:spPr>
          <a:xfrm>
            <a:off x="1953039" y="3766407"/>
            <a:ext cx="476792" cy="372745"/>
          </a:xfrm>
          <a:prstGeom prst="rightArrow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4" name="Freccia a destra 24">
            <a:extLst>
              <a:ext uri="{FF2B5EF4-FFF2-40B4-BE49-F238E27FC236}">
                <a16:creationId xmlns:a16="http://schemas.microsoft.com/office/drawing/2014/main" id="{D250DFD0-E4D7-5597-19F5-6127B79C850B}"/>
              </a:ext>
            </a:extLst>
          </p:cNvPr>
          <p:cNvSpPr/>
          <p:nvPr/>
        </p:nvSpPr>
        <p:spPr>
          <a:xfrm>
            <a:off x="5065836" y="3766406"/>
            <a:ext cx="476792" cy="372745"/>
          </a:xfrm>
          <a:prstGeom prst="rightArrow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5" name="Freccia a destra 25">
            <a:extLst>
              <a:ext uri="{FF2B5EF4-FFF2-40B4-BE49-F238E27FC236}">
                <a16:creationId xmlns:a16="http://schemas.microsoft.com/office/drawing/2014/main" id="{96172253-74C6-8A14-F686-FCF3750642B9}"/>
              </a:ext>
            </a:extLst>
          </p:cNvPr>
          <p:cNvSpPr/>
          <p:nvPr/>
        </p:nvSpPr>
        <p:spPr>
          <a:xfrm>
            <a:off x="8285394" y="3787726"/>
            <a:ext cx="476792" cy="372745"/>
          </a:xfrm>
          <a:prstGeom prst="rightArrow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8972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2" grpId="0" animBg="1"/>
      <p:bldP spid="8" grpId="0" animBg="1"/>
      <p:bldP spid="9" grpId="0" animBg="1"/>
      <p:bldP spid="10" grpId="0" animBg="1"/>
      <p:bldP spid="14" grpId="0"/>
      <p:bldP spid="17" grpId="0" animBg="1"/>
      <p:bldP spid="18" grpId="0" animBg="1"/>
      <p:bldP spid="20" grpId="0" animBg="1"/>
      <p:bldP spid="21" grpId="0" animBg="1"/>
      <p:bldP spid="23" grpId="0" animBg="1"/>
      <p:bldP spid="24" grpId="0" animBg="1"/>
      <p:bldP spid="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605155B6-E97B-F125-E213-A8C1643A36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18" t="16325" r="14757" b="40894"/>
          <a:stretch>
            <a:fillRect/>
          </a:stretch>
        </p:blipFill>
        <p:spPr>
          <a:xfrm>
            <a:off x="2511441" y="3752405"/>
            <a:ext cx="6743234" cy="2831443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ADF1DAB3-409A-6F2E-DDE4-41BDF35A1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6858" y="274152"/>
            <a:ext cx="7772400" cy="3154848"/>
          </a:xfrm>
          <a:prstGeom prst="rect">
            <a:avLst/>
          </a:prstGeom>
        </p:spPr>
      </p:pic>
      <p:grpSp>
        <p:nvGrpSpPr>
          <p:cNvPr id="5" name="Gruppo 4">
            <a:extLst>
              <a:ext uri="{FF2B5EF4-FFF2-40B4-BE49-F238E27FC236}">
                <a16:creationId xmlns:a16="http://schemas.microsoft.com/office/drawing/2014/main" id="{32018ABB-7978-19E2-15C5-A4EE928415A7}"/>
              </a:ext>
            </a:extLst>
          </p:cNvPr>
          <p:cNvGrpSpPr/>
          <p:nvPr/>
        </p:nvGrpSpPr>
        <p:grpSpPr>
          <a:xfrm>
            <a:off x="289566" y="1716065"/>
            <a:ext cx="11646271" cy="3546600"/>
            <a:chOff x="289566" y="1716065"/>
            <a:chExt cx="11646271" cy="3546600"/>
          </a:xfrm>
        </p:grpSpPr>
        <p:sp>
          <p:nvSpPr>
            <p:cNvPr id="6" name="Rettangolo 5">
              <a:extLst>
                <a:ext uri="{FF2B5EF4-FFF2-40B4-BE49-F238E27FC236}">
                  <a16:creationId xmlns:a16="http://schemas.microsoft.com/office/drawing/2014/main" id="{EEF7C2E8-4806-F7DD-299B-E2E9CA327AB4}"/>
                </a:ext>
              </a:extLst>
            </p:cNvPr>
            <p:cNvSpPr/>
            <p:nvPr/>
          </p:nvSpPr>
          <p:spPr>
            <a:xfrm>
              <a:off x="338203" y="1716066"/>
              <a:ext cx="11548997" cy="354659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pic>
          <p:nvPicPr>
            <p:cNvPr id="7" name="Immagine 6">
              <a:extLst>
                <a:ext uri="{FF2B5EF4-FFF2-40B4-BE49-F238E27FC236}">
                  <a16:creationId xmlns:a16="http://schemas.microsoft.com/office/drawing/2014/main" id="{4528EA33-A121-CB50-56C6-22703ABABD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9566" y="1716065"/>
              <a:ext cx="3025476" cy="3546599"/>
            </a:xfrm>
            <a:prstGeom prst="rect">
              <a:avLst/>
            </a:prstGeom>
          </p:spPr>
        </p:pic>
        <p:sp>
          <p:nvSpPr>
            <p:cNvPr id="8" name="CasellaDiTesto 7">
              <a:extLst>
                <a:ext uri="{FF2B5EF4-FFF2-40B4-BE49-F238E27FC236}">
                  <a16:creationId xmlns:a16="http://schemas.microsoft.com/office/drawing/2014/main" id="{40C14C66-6576-8308-79E1-13E6FF7A3F6B}"/>
                </a:ext>
              </a:extLst>
            </p:cNvPr>
            <p:cNvSpPr txBox="1"/>
            <p:nvPr/>
          </p:nvSpPr>
          <p:spPr>
            <a:xfrm>
              <a:off x="3667326" y="2233535"/>
              <a:ext cx="8268511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These findings highlight the </a:t>
              </a:r>
            </a:p>
            <a:p>
              <a:pPr algn="ctr"/>
              <a:r>
                <a:rPr lang="en-US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complexity of interpreting germline variants</a:t>
              </a:r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in cancer susceptibility </a:t>
              </a:r>
            </a:p>
            <a:p>
              <a:pPr algn="ctr"/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and support the need for </a:t>
              </a:r>
            </a:p>
            <a:p>
              <a:pPr algn="ctr"/>
              <a:r>
                <a:rPr lang="en-US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functional validation and longitudinal studies</a:t>
              </a:r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to better define variant-specific risk in exposed populations</a:t>
              </a:r>
            </a:p>
            <a:p>
              <a:endParaRPr lang="it-IT" dirty="0"/>
            </a:p>
          </p:txBody>
        </p:sp>
      </p:grpSp>
    </p:spTree>
    <p:extLst>
      <p:ext uri="{BB962C8B-B14F-4D97-AF65-F5344CB8AC3E}">
        <p14:creationId xmlns:p14="http://schemas.microsoft.com/office/powerpoint/2010/main" val="363416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/>
          <p:cNvPicPr>
            <a:picLocks noChangeAspect="1"/>
          </p:cNvPicPr>
          <p:nvPr/>
        </p:nvPicPr>
        <p:blipFill rotWithShape="1">
          <a:blip r:embed="rId2"/>
          <a:srcRect l="35147" t="33486" r="35049" b="25643"/>
          <a:stretch/>
        </p:blipFill>
        <p:spPr>
          <a:xfrm>
            <a:off x="70019" y="3673776"/>
            <a:ext cx="3122641" cy="2408748"/>
          </a:xfrm>
          <a:prstGeom prst="rect">
            <a:avLst/>
          </a:prstGeom>
        </p:spPr>
      </p:pic>
      <p:pic>
        <p:nvPicPr>
          <p:cNvPr id="3" name="Immagine 2"/>
          <p:cNvPicPr>
            <a:picLocks noChangeAspect="1"/>
          </p:cNvPicPr>
          <p:nvPr/>
        </p:nvPicPr>
        <p:blipFill rotWithShape="1">
          <a:blip r:embed="rId3"/>
          <a:srcRect l="36665" t="30022" r="35257" b="26937"/>
          <a:stretch/>
        </p:blipFill>
        <p:spPr>
          <a:xfrm>
            <a:off x="3365711" y="3673776"/>
            <a:ext cx="2833526" cy="2443309"/>
          </a:xfrm>
          <a:prstGeom prst="rect">
            <a:avLst/>
          </a:prstGeom>
        </p:spPr>
      </p:pic>
      <p:sp>
        <p:nvSpPr>
          <p:cNvPr id="4" name="Rettangolo 3">
            <a:extLst>
              <a:ext uri="{FF2B5EF4-FFF2-40B4-BE49-F238E27FC236}">
                <a16:creationId xmlns:a16="http://schemas.microsoft.com/office/drawing/2014/main" id="{C6CD9387-AD4B-DB26-4645-98E9A9721BCB}"/>
              </a:ext>
            </a:extLst>
          </p:cNvPr>
          <p:cNvSpPr/>
          <p:nvPr/>
        </p:nvSpPr>
        <p:spPr>
          <a:xfrm>
            <a:off x="0" y="1337019"/>
            <a:ext cx="12192000" cy="762000"/>
          </a:xfrm>
          <a:prstGeom prst="rect">
            <a:avLst/>
          </a:prstGeom>
          <a:solidFill>
            <a:schemeClr val="bg1"/>
          </a:solidFill>
          <a:ln>
            <a:solidFill>
              <a:srgbClr val="00753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FBXW7: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c.585-5del; chr4-153268227 C&gt;C; NM_001349798.2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FBXW7: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c.585-5dup; chr4-153268227 C&gt;CA; NM_001349798.2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87B09D2E-3EF0-2F2D-F3C3-ED36A37CFBDA}"/>
              </a:ext>
            </a:extLst>
          </p:cNvPr>
          <p:cNvSpPr/>
          <p:nvPr/>
        </p:nvSpPr>
        <p:spPr>
          <a:xfrm>
            <a:off x="0" y="102830"/>
            <a:ext cx="12192000" cy="93782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36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48296191-49D8-85E7-FC18-15470876DD98}"/>
              </a:ext>
            </a:extLst>
          </p:cNvPr>
          <p:cNvSpPr/>
          <p:nvPr/>
        </p:nvSpPr>
        <p:spPr>
          <a:xfrm>
            <a:off x="70019" y="3092406"/>
            <a:ext cx="3122641" cy="43630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Diagnosis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: </a:t>
            </a:r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Epithelioid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PM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A5B10B72-F02E-17F6-69AB-483A203C49EA}"/>
              </a:ext>
            </a:extLst>
          </p:cNvPr>
          <p:cNvSpPr/>
          <p:nvPr/>
        </p:nvSpPr>
        <p:spPr>
          <a:xfrm>
            <a:off x="3365711" y="3092405"/>
            <a:ext cx="2833526" cy="43630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Stable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 </a:t>
            </a:r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response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to ICI</a:t>
            </a:r>
          </a:p>
        </p:txBody>
      </p:sp>
      <p:sp>
        <p:nvSpPr>
          <p:cNvPr id="9" name="AutoShape 2" descr="Cancers 11 00246 g002">
            <a:extLst>
              <a:ext uri="{FF2B5EF4-FFF2-40B4-BE49-F238E27FC236}">
                <a16:creationId xmlns:a16="http://schemas.microsoft.com/office/drawing/2014/main" id="{9C16A1AD-C465-D055-5B39-779469C827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26100" y="360521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IT"/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05F45565-7658-791C-C6DD-D05A27BEE7C4}"/>
              </a:ext>
            </a:extLst>
          </p:cNvPr>
          <p:cNvGrpSpPr/>
          <p:nvPr/>
        </p:nvGrpSpPr>
        <p:grpSpPr>
          <a:xfrm>
            <a:off x="6096000" y="288099"/>
            <a:ext cx="6096000" cy="5887233"/>
            <a:chOff x="6857526" y="905654"/>
            <a:chExt cx="5334474" cy="5297397"/>
          </a:xfrm>
        </p:grpSpPr>
        <p:pic>
          <p:nvPicPr>
            <p:cNvPr id="8" name="Immagine 7">
              <a:extLst>
                <a:ext uri="{FF2B5EF4-FFF2-40B4-BE49-F238E27FC236}">
                  <a16:creationId xmlns:a16="http://schemas.microsoft.com/office/drawing/2014/main" id="{AC3F2123-D309-B355-F3A4-049C11FBFC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2794" t="20980" r="13398" b="32223"/>
            <a:stretch>
              <a:fillRect/>
            </a:stretch>
          </p:blipFill>
          <p:spPr>
            <a:xfrm>
              <a:off x="7099300" y="3868615"/>
              <a:ext cx="5092700" cy="2334436"/>
            </a:xfrm>
            <a:prstGeom prst="rect">
              <a:avLst/>
            </a:prstGeom>
          </p:spPr>
        </p:pic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5F0B8D48-A9AA-72ED-88BB-76D2202E247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857526" y="905654"/>
              <a:ext cx="5334474" cy="2128604"/>
            </a:xfrm>
            <a:prstGeom prst="rect">
              <a:avLst/>
            </a:prstGeom>
          </p:spPr>
        </p:pic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66BB96C3-8BA9-DAC7-8A11-DCEC92678BC0}"/>
                </a:ext>
              </a:extLst>
            </p:cNvPr>
            <p:cNvSpPr/>
            <p:nvPr/>
          </p:nvSpPr>
          <p:spPr>
            <a:xfrm>
              <a:off x="10477500" y="3182815"/>
              <a:ext cx="1574800" cy="2461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sz="1200" i="1" dirty="0" err="1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Sailo</a:t>
              </a:r>
              <a:r>
                <a:rPr lang="it-IT" sz="1200" i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BL et al, 2019</a:t>
              </a:r>
            </a:p>
          </p:txBody>
        </p:sp>
      </p:grp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C50FFBC-64D0-8103-F768-34CC988879E6}"/>
              </a:ext>
            </a:extLst>
          </p:cNvPr>
          <p:cNvSpPr txBox="1"/>
          <p:nvPr/>
        </p:nvSpPr>
        <p:spPr>
          <a:xfrm>
            <a:off x="2563660" y="217993"/>
            <a:ext cx="3532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Clinical case     </a:t>
            </a:r>
          </a:p>
        </p:txBody>
      </p:sp>
    </p:spTree>
    <p:extLst>
      <p:ext uri="{BB962C8B-B14F-4D97-AF65-F5344CB8AC3E}">
        <p14:creationId xmlns:p14="http://schemas.microsoft.com/office/powerpoint/2010/main" val="311119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/>
          <p:cNvPicPr>
            <a:picLocks noChangeAspect="1"/>
          </p:cNvPicPr>
          <p:nvPr/>
        </p:nvPicPr>
        <p:blipFill rotWithShape="1">
          <a:blip r:embed="rId2"/>
          <a:srcRect l="31169" t="32634" r="30705" b="17546"/>
          <a:stretch/>
        </p:blipFill>
        <p:spPr>
          <a:xfrm>
            <a:off x="573915" y="2944355"/>
            <a:ext cx="3086101" cy="2268415"/>
          </a:xfrm>
          <a:prstGeom prst="rect">
            <a:avLst/>
          </a:prstGeom>
        </p:spPr>
      </p:pic>
      <p:pic>
        <p:nvPicPr>
          <p:cNvPr id="3" name="Immagine 2"/>
          <p:cNvPicPr>
            <a:picLocks noChangeAspect="1"/>
          </p:cNvPicPr>
          <p:nvPr/>
        </p:nvPicPr>
        <p:blipFill rotWithShape="1">
          <a:blip r:embed="rId3"/>
          <a:srcRect l="31712" t="18519" r="32755" b="11315"/>
          <a:stretch/>
        </p:blipFill>
        <p:spPr>
          <a:xfrm>
            <a:off x="3968846" y="2944355"/>
            <a:ext cx="2752164" cy="3056965"/>
          </a:xfrm>
          <a:prstGeom prst="rect">
            <a:avLst/>
          </a:prstGeom>
        </p:spPr>
      </p:pic>
      <p:sp>
        <p:nvSpPr>
          <p:cNvPr id="4" name="Rettangolo 3">
            <a:extLst>
              <a:ext uri="{FF2B5EF4-FFF2-40B4-BE49-F238E27FC236}">
                <a16:creationId xmlns:a16="http://schemas.microsoft.com/office/drawing/2014/main" id="{15768204-5F9D-D500-7EFF-3142A1262ABC}"/>
              </a:ext>
            </a:extLst>
          </p:cNvPr>
          <p:cNvSpPr/>
          <p:nvPr/>
        </p:nvSpPr>
        <p:spPr>
          <a:xfrm>
            <a:off x="-1" y="-74905"/>
            <a:ext cx="12192000" cy="116378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Clinical case    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E26CB3E1-3C6F-0C03-DFFA-4F3B6E497321}"/>
              </a:ext>
            </a:extLst>
          </p:cNvPr>
          <p:cNvSpPr/>
          <p:nvPr/>
        </p:nvSpPr>
        <p:spPr>
          <a:xfrm>
            <a:off x="555644" y="5338303"/>
            <a:ext cx="3122641" cy="115537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Diagnosis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:</a:t>
            </a:r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early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stage </a:t>
            </a:r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biphasic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PM in </a:t>
            </a:r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previous</a:t>
            </a:r>
            <a:r>
              <a:rPr lang="it-IT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sz="20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myastenia</a:t>
            </a:r>
            <a:endParaRPr lang="it-IT" sz="20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695B07A5-59B6-8656-6E28-D7C1330FC0E7}"/>
              </a:ext>
            </a:extLst>
          </p:cNvPr>
          <p:cNvSpPr/>
          <p:nvPr/>
        </p:nvSpPr>
        <p:spPr>
          <a:xfrm>
            <a:off x="3968846" y="6001320"/>
            <a:ext cx="2752164" cy="83334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Stable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response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after surgery and ICI, </a:t>
            </a:r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onset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of </a:t>
            </a:r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motor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neuron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disease</a:t>
            </a:r>
            <a:endParaRPr lang="it-IT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2E90C4D3-AC05-110A-9898-81B87E7C29EC}"/>
              </a:ext>
            </a:extLst>
          </p:cNvPr>
          <p:cNvSpPr/>
          <p:nvPr/>
        </p:nvSpPr>
        <p:spPr>
          <a:xfrm>
            <a:off x="0" y="1337019"/>
            <a:ext cx="12192000" cy="1048994"/>
          </a:xfrm>
          <a:prstGeom prst="rect">
            <a:avLst/>
          </a:prstGeom>
          <a:solidFill>
            <a:schemeClr val="bg1"/>
          </a:solidFill>
          <a:ln>
            <a:solidFill>
              <a:srgbClr val="00753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FBXW7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:c.585-5del; chr4-153268227 C&gt;C; NM_001349798.2;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ATM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:c.4437-14dup; chr11-108163323 G&gt;GT; NM_000051.4;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WT1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:c.337T&amp;gt;C; chr11-32456570 A&gt;G; p.Phe113Leu; NM_024426.6;</a:t>
            </a:r>
          </a:p>
        </p:txBody>
      </p: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86BE4601-167F-49C3-BCF3-3F4531741E5B}"/>
              </a:ext>
            </a:extLst>
          </p:cNvPr>
          <p:cNvGrpSpPr/>
          <p:nvPr/>
        </p:nvGrpSpPr>
        <p:grpSpPr>
          <a:xfrm>
            <a:off x="7358062" y="728664"/>
            <a:ext cx="4852208" cy="5815012"/>
            <a:chOff x="7720026" y="1081926"/>
            <a:chExt cx="4490244" cy="5345023"/>
          </a:xfrm>
        </p:grpSpPr>
        <p:sp>
          <p:nvSpPr>
            <p:cNvPr id="8" name="CasellaDiTesto 7">
              <a:extLst>
                <a:ext uri="{FF2B5EF4-FFF2-40B4-BE49-F238E27FC236}">
                  <a16:creationId xmlns:a16="http://schemas.microsoft.com/office/drawing/2014/main" id="{E6859A89-9B19-0828-FE8D-735129A7AE5E}"/>
                </a:ext>
              </a:extLst>
            </p:cNvPr>
            <p:cNvSpPr txBox="1"/>
            <p:nvPr/>
          </p:nvSpPr>
          <p:spPr>
            <a:xfrm>
              <a:off x="7720026" y="1081926"/>
              <a:ext cx="4490244" cy="23083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it-IT" dirty="0"/>
                <a:t>ATM : </a:t>
              </a:r>
              <a:r>
                <a:rPr lang="it-IT" dirty="0" err="1"/>
                <a:t>protein</a:t>
              </a:r>
              <a:r>
                <a:rPr lang="it-IT" dirty="0"/>
                <a:t> product of the gene </a:t>
              </a:r>
              <a:r>
                <a:rPr lang="it-IT" dirty="0" err="1"/>
                <a:t>mutated</a:t>
              </a:r>
              <a:r>
                <a:rPr lang="it-IT" dirty="0"/>
                <a:t> in </a:t>
              </a:r>
              <a:r>
                <a:rPr lang="it-IT" dirty="0" err="1"/>
                <a:t>ataxia-telangiectasia</a:t>
              </a:r>
              <a:r>
                <a:rPr lang="it-IT" dirty="0"/>
                <a:t> (A-T),  </a:t>
              </a:r>
              <a:r>
                <a:rPr lang="it-IT" dirty="0" err="1"/>
                <a:t>characterized</a:t>
              </a:r>
              <a:r>
                <a:rPr lang="it-IT" dirty="0"/>
                <a:t> by </a:t>
              </a:r>
              <a:r>
                <a:rPr lang="it-IT" dirty="0" err="1"/>
                <a:t>neuronal</a:t>
              </a:r>
              <a:r>
                <a:rPr lang="it-IT" dirty="0"/>
                <a:t> </a:t>
              </a:r>
              <a:r>
                <a:rPr lang="it-IT" dirty="0" err="1"/>
                <a:t>degeneration</a:t>
              </a:r>
              <a:r>
                <a:rPr lang="it-IT" dirty="0"/>
                <a:t>, </a:t>
              </a:r>
              <a:r>
                <a:rPr lang="it-IT" dirty="0" err="1"/>
                <a:t>immunodeficiency</a:t>
              </a:r>
              <a:r>
                <a:rPr lang="it-IT" dirty="0"/>
                <a:t>, </a:t>
              </a:r>
              <a:r>
                <a:rPr lang="it-IT" dirty="0" err="1"/>
                <a:t>sterility</a:t>
              </a:r>
              <a:r>
                <a:rPr lang="it-IT" dirty="0"/>
                <a:t>, </a:t>
              </a:r>
              <a:r>
                <a:rPr lang="it-IT" dirty="0" err="1"/>
                <a:t>genomic</a:t>
              </a:r>
              <a:r>
                <a:rPr lang="it-IT" dirty="0"/>
                <a:t> </a:t>
              </a:r>
              <a:r>
                <a:rPr lang="it-IT" dirty="0" err="1"/>
                <a:t>instability</a:t>
              </a:r>
              <a:r>
                <a:rPr lang="it-IT" dirty="0"/>
                <a:t>, </a:t>
              </a:r>
              <a:r>
                <a:rPr lang="it-IT" dirty="0" err="1"/>
                <a:t>cancer</a:t>
              </a:r>
              <a:r>
                <a:rPr lang="it-IT" dirty="0"/>
                <a:t> </a:t>
              </a:r>
              <a:r>
                <a:rPr lang="it-IT" dirty="0" err="1"/>
                <a:t>predisposition</a:t>
              </a:r>
              <a:r>
                <a:rPr lang="it-IT" dirty="0"/>
                <a:t>, and </a:t>
              </a:r>
              <a:r>
                <a:rPr lang="it-IT" dirty="0" err="1"/>
                <a:t>radiation</a:t>
              </a:r>
              <a:r>
                <a:rPr lang="it-IT" dirty="0"/>
                <a:t> </a:t>
              </a:r>
              <a:r>
                <a:rPr lang="it-IT" dirty="0" err="1"/>
                <a:t>sensitivity</a:t>
              </a:r>
              <a:r>
                <a:rPr lang="it-IT" dirty="0"/>
                <a:t>.</a:t>
              </a:r>
            </a:p>
            <a:p>
              <a:r>
                <a:rPr lang="it-IT" dirty="0"/>
                <a:t>ATM </a:t>
              </a:r>
              <a:r>
                <a:rPr lang="it-IT" dirty="0" err="1"/>
                <a:t>inhibition</a:t>
              </a:r>
              <a:r>
                <a:rPr lang="it-IT" dirty="0"/>
                <a:t> ↑ </a:t>
              </a:r>
              <a:r>
                <a:rPr lang="it-IT" dirty="0" err="1"/>
                <a:t>cancer</a:t>
              </a:r>
              <a:r>
                <a:rPr lang="it-IT" dirty="0"/>
                <a:t> </a:t>
              </a:r>
              <a:r>
                <a:rPr lang="it-IT" dirty="0" err="1"/>
                <a:t>immunotherapy</a:t>
              </a:r>
              <a:r>
                <a:rPr lang="it-IT" dirty="0"/>
                <a:t> by </a:t>
              </a:r>
              <a:r>
                <a:rPr lang="it-IT" dirty="0" err="1"/>
                <a:t>promoting</a:t>
              </a:r>
              <a:r>
                <a:rPr lang="it-IT" dirty="0"/>
                <a:t> mtDNA leakage and </a:t>
              </a:r>
              <a:r>
                <a:rPr lang="it-IT" dirty="0" err="1"/>
                <a:t>cGAS</a:t>
              </a:r>
              <a:r>
                <a:rPr lang="it-IT" dirty="0"/>
                <a:t>/STING </a:t>
              </a:r>
              <a:r>
                <a:rPr lang="it-IT" dirty="0" err="1"/>
                <a:t>activation</a:t>
              </a:r>
              <a:endParaRPr lang="it-IT" dirty="0"/>
            </a:p>
          </p:txBody>
        </p:sp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DCAF40F4-388A-2C71-0719-B2360FB4D4C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20026" y="3418825"/>
              <a:ext cx="4490244" cy="26717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0" name="CasellaDiTesto 9">
              <a:extLst>
                <a:ext uri="{FF2B5EF4-FFF2-40B4-BE49-F238E27FC236}">
                  <a16:creationId xmlns:a16="http://schemas.microsoft.com/office/drawing/2014/main" id="{4237EF63-7C04-4FEB-1B1D-79D24B40C627}"/>
                </a:ext>
              </a:extLst>
            </p:cNvPr>
            <p:cNvSpPr txBox="1"/>
            <p:nvPr/>
          </p:nvSpPr>
          <p:spPr>
            <a:xfrm>
              <a:off x="8724120" y="6119172"/>
              <a:ext cx="34861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it-IT" sz="1400" i="1" dirty="0"/>
                <a:t>Hu M et al, 2020</a:t>
              </a:r>
            </a:p>
          </p:txBody>
        </p:sp>
      </p:grpSp>
      <p:sp>
        <p:nvSpPr>
          <p:cNvPr id="11" name="Freccia circolare a destra 10">
            <a:extLst>
              <a:ext uri="{FF2B5EF4-FFF2-40B4-BE49-F238E27FC236}">
                <a16:creationId xmlns:a16="http://schemas.microsoft.com/office/drawing/2014/main" id="{FA626268-5AC3-F1F8-B390-2BE6C8C1396B}"/>
              </a:ext>
            </a:extLst>
          </p:cNvPr>
          <p:cNvSpPr/>
          <p:nvPr/>
        </p:nvSpPr>
        <p:spPr>
          <a:xfrm rot="20038140">
            <a:off x="459613" y="2321815"/>
            <a:ext cx="326198" cy="405018"/>
          </a:xfrm>
          <a:prstGeom prst="curvedRightArrow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solidFill>
                <a:schemeClr val="tx1"/>
              </a:solidFill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E56FBE92-8BD2-FB1F-489C-3C63A076FC36}"/>
              </a:ext>
            </a:extLst>
          </p:cNvPr>
          <p:cNvSpPr txBox="1"/>
          <p:nvPr/>
        </p:nvSpPr>
        <p:spPr>
          <a:xfrm>
            <a:off x="1019225" y="2449490"/>
            <a:ext cx="6338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/>
              <a:t>WT-1 </a:t>
            </a:r>
            <a:r>
              <a:rPr lang="it-IT" b="1" dirty="0" err="1"/>
              <a:t>expression</a:t>
            </a:r>
            <a:r>
              <a:rPr lang="it-IT" b="1" dirty="0"/>
              <a:t> </a:t>
            </a:r>
            <a:r>
              <a:rPr lang="it-IT" b="1" dirty="0" err="1"/>
              <a:t>is</a:t>
            </a:r>
            <a:r>
              <a:rPr lang="it-IT" b="1" dirty="0"/>
              <a:t> </a:t>
            </a:r>
            <a:r>
              <a:rPr lang="it-IT" b="1" dirty="0" err="1"/>
              <a:t>associated</a:t>
            </a:r>
            <a:r>
              <a:rPr lang="it-IT" b="1" dirty="0"/>
              <a:t> with ↑ survival in PM </a:t>
            </a:r>
            <a:r>
              <a:rPr lang="it-IT" b="1" dirty="0" err="1"/>
              <a:t>patients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06348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6E0CC51F-8B55-7023-EC83-1AF1DC5CCE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22" t="18621" r="30598" b="7849"/>
          <a:stretch>
            <a:fillRect/>
          </a:stretch>
        </p:blipFill>
        <p:spPr>
          <a:xfrm>
            <a:off x="3197997" y="1461838"/>
            <a:ext cx="7155974" cy="5210496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98960096-FAD5-B234-B4AE-650E801E7E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72" t="-279" r="34004" b="82694"/>
          <a:stretch>
            <a:fillRect/>
          </a:stretch>
        </p:blipFill>
        <p:spPr>
          <a:xfrm>
            <a:off x="2893974" y="102267"/>
            <a:ext cx="7276566" cy="135957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A5C02338-2534-BAB5-EC99-294654FF6CA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06" t="15543" r="72884" b="74550"/>
          <a:stretch>
            <a:fillRect/>
          </a:stretch>
        </p:blipFill>
        <p:spPr>
          <a:xfrm>
            <a:off x="0" y="15039"/>
            <a:ext cx="2849083" cy="770022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31DB436B-4BA8-1C6F-D22A-EF50FCBB5FB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715" r="71285" b="66625"/>
          <a:stretch>
            <a:fillRect/>
          </a:stretch>
        </p:blipFill>
        <p:spPr>
          <a:xfrm>
            <a:off x="20241" y="782052"/>
            <a:ext cx="2828841" cy="594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5618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4CC76456-A2A1-E7F2-3F65-13645E1533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92" t="7002" r="42210" b="3423"/>
          <a:stretch>
            <a:fillRect/>
          </a:stretch>
        </p:blipFill>
        <p:spPr>
          <a:xfrm>
            <a:off x="1778695" y="42134"/>
            <a:ext cx="5674291" cy="6773732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51A7BC77-11A9-5FA9-EEDC-D3CACD579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489" y="6316532"/>
            <a:ext cx="2394192" cy="29721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F9995DF0-C159-5FB4-C3DB-9BB854C780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856" t="55223" r="47215" b="30080"/>
          <a:stretch>
            <a:fillRect/>
          </a:stretch>
        </p:blipFill>
        <p:spPr>
          <a:xfrm>
            <a:off x="5987442" y="84268"/>
            <a:ext cx="6075123" cy="1553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6807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136293C9-6290-A98C-0628-6865F640A5E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0497" t="47660" r="33589" b="25055"/>
          <a:stretch/>
        </p:blipFill>
        <p:spPr>
          <a:xfrm rot="5400000">
            <a:off x="4627014" y="-218647"/>
            <a:ext cx="5885796" cy="6765427"/>
          </a:xfrm>
          <a:prstGeom prst="rect">
            <a:avLst/>
          </a:prstGeom>
        </p:spPr>
      </p:pic>
      <p:pic>
        <p:nvPicPr>
          <p:cNvPr id="8194" name="Picture 2" descr="AIOM">
            <a:extLst>
              <a:ext uri="{FF2B5EF4-FFF2-40B4-BE49-F238E27FC236}">
                <a16:creationId xmlns:a16="http://schemas.microsoft.com/office/drawing/2014/main" id="{D4854258-F9B6-E876-49F3-3F5A78034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389" y="95852"/>
            <a:ext cx="1915524" cy="102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magine 3" descr="Immagine che contiene mollusco, scuro&#10;&#10;Descrizione generata automaticamente">
            <a:extLst>
              <a:ext uri="{FF2B5EF4-FFF2-40B4-BE49-F238E27FC236}">
                <a16:creationId xmlns:a16="http://schemas.microsoft.com/office/drawing/2014/main" id="{25268DC0-8742-DC1B-6165-01A47786373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36" t="9365" r="24821" b="2956"/>
          <a:stretch/>
        </p:blipFill>
        <p:spPr>
          <a:xfrm>
            <a:off x="308745" y="1891131"/>
            <a:ext cx="1743456" cy="1727864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038BABFF-4455-5199-1F62-6D88A3E146D5}"/>
              </a:ext>
            </a:extLst>
          </p:cNvPr>
          <p:cNvSpPr txBox="1"/>
          <p:nvPr/>
        </p:nvSpPr>
        <p:spPr>
          <a:xfrm>
            <a:off x="42500" y="3584096"/>
            <a:ext cx="21645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200" dirty="0" err="1">
                <a:latin typeface="Palatino" pitchFamily="2" charset="77"/>
                <a:ea typeface="Palatino" pitchFamily="2" charset="77"/>
              </a:rPr>
              <a:t>Nodular</a:t>
            </a:r>
            <a:r>
              <a:rPr lang="it-IT" sz="1200" dirty="0">
                <a:latin typeface="Palatino" pitchFamily="2" charset="77"/>
                <a:ea typeface="Palatino" pitchFamily="2" charset="77"/>
              </a:rPr>
              <a:t> </a:t>
            </a:r>
            <a:r>
              <a:rPr lang="it-IT" sz="1200" dirty="0" err="1">
                <a:latin typeface="Palatino" pitchFamily="2" charset="77"/>
                <a:ea typeface="Palatino" pitchFamily="2" charset="77"/>
              </a:rPr>
              <a:t>lesions</a:t>
            </a:r>
            <a:r>
              <a:rPr lang="it-IT" sz="1200" dirty="0">
                <a:latin typeface="Palatino" pitchFamily="2" charset="77"/>
                <a:ea typeface="Palatino" pitchFamily="2" charset="77"/>
              </a:rPr>
              <a:t>              (</a:t>
            </a:r>
            <a:r>
              <a:rPr lang="it-IT" sz="1200" dirty="0" err="1">
                <a:latin typeface="Palatino" pitchFamily="2" charset="77"/>
                <a:ea typeface="Palatino" pitchFamily="2" charset="77"/>
              </a:rPr>
              <a:t>parietal</a:t>
            </a:r>
            <a:r>
              <a:rPr lang="it-IT" sz="1200" dirty="0">
                <a:latin typeface="Palatino" pitchFamily="2" charset="77"/>
                <a:ea typeface="Palatino" pitchFamily="2" charset="77"/>
              </a:rPr>
              <a:t> pleura )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16567D35-CC81-508B-FA66-CBD4589847F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4671" t="6035" r="19745" b="2"/>
          <a:stretch/>
        </p:blipFill>
        <p:spPr>
          <a:xfrm>
            <a:off x="308745" y="4101197"/>
            <a:ext cx="1743456" cy="1657807"/>
          </a:xfrm>
          <a:prstGeom prst="rect">
            <a:avLst/>
          </a:prstGeom>
        </p:spPr>
      </p:pic>
      <p:sp>
        <p:nvSpPr>
          <p:cNvPr id="8" name="Titolo 1">
            <a:extLst>
              <a:ext uri="{FF2B5EF4-FFF2-40B4-BE49-F238E27FC236}">
                <a16:creationId xmlns:a16="http://schemas.microsoft.com/office/drawing/2014/main" id="{451B6667-24F5-02CB-0EFC-30320D6271BB}"/>
              </a:ext>
            </a:extLst>
          </p:cNvPr>
          <p:cNvSpPr txBox="1">
            <a:spLocks/>
          </p:cNvSpPr>
          <p:nvPr/>
        </p:nvSpPr>
        <p:spPr>
          <a:xfrm>
            <a:off x="-113087" y="5837431"/>
            <a:ext cx="24757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900">
                <a:latin typeface="Palatino" pitchFamily="2" charset="77"/>
                <a:ea typeface="Palatino" pitchFamily="2" charset="77"/>
              </a:defRPr>
            </a:lvl1pPr>
          </a:lstStyle>
          <a:p>
            <a:pPr algn="ctr"/>
            <a:r>
              <a:rPr lang="en-GB" sz="1200" dirty="0"/>
              <a:t>Densely diffuse and irregular thickened pleura</a:t>
            </a:r>
          </a:p>
        </p:txBody>
      </p:sp>
      <p:pic>
        <p:nvPicPr>
          <p:cNvPr id="9" name="Segnaposto contenuto 4" descr="Immagine che contiene scuro&#10;&#10;Descrizione generata automaticamente">
            <a:extLst>
              <a:ext uri="{FF2B5EF4-FFF2-40B4-BE49-F238E27FC236}">
                <a16:creationId xmlns:a16="http://schemas.microsoft.com/office/drawing/2014/main" id="{CA62184B-9ECE-B9AB-8C5C-7D8D60236E6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88" t="20087" r="31988" b="13868"/>
          <a:stretch/>
        </p:blipFill>
        <p:spPr>
          <a:xfrm>
            <a:off x="2243865" y="1888938"/>
            <a:ext cx="1751667" cy="1732249"/>
          </a:xfrm>
          <a:prstGeom prst="rect">
            <a:avLst/>
          </a:prstGeom>
        </p:spPr>
      </p:pic>
      <p:sp>
        <p:nvSpPr>
          <p:cNvPr id="10" name="Titolo 1">
            <a:extLst>
              <a:ext uri="{FF2B5EF4-FFF2-40B4-BE49-F238E27FC236}">
                <a16:creationId xmlns:a16="http://schemas.microsoft.com/office/drawing/2014/main" id="{34861CF4-4628-CB67-A9D2-1372FF9C3166}"/>
              </a:ext>
            </a:extLst>
          </p:cNvPr>
          <p:cNvSpPr txBox="1">
            <a:spLocks/>
          </p:cNvSpPr>
          <p:nvPr/>
        </p:nvSpPr>
        <p:spPr>
          <a:xfrm>
            <a:off x="2089078" y="3676429"/>
            <a:ext cx="253031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900">
                <a:latin typeface="Palatino" pitchFamily="2" charset="77"/>
                <a:ea typeface="Palatino" pitchFamily="2" charset="77"/>
              </a:defRPr>
            </a:lvl1pPr>
          </a:lstStyle>
          <a:p>
            <a:r>
              <a:rPr lang="it-IT" sz="1200" dirty="0" err="1"/>
              <a:t>Aberrantpleural</a:t>
            </a:r>
            <a:r>
              <a:rPr lang="it-IT" sz="1200" dirty="0"/>
              <a:t>  </a:t>
            </a:r>
            <a:r>
              <a:rPr lang="it-IT" sz="1200" dirty="0" err="1"/>
              <a:t>proliferation</a:t>
            </a:r>
            <a:r>
              <a:rPr lang="it-IT" sz="1200" dirty="0"/>
              <a:t> </a:t>
            </a:r>
            <a:endParaRPr lang="en-GB" sz="1200" dirty="0"/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CC850E5B-7211-BAE2-4866-95D9110C4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93" t="1505" r="677" b="22005"/>
          <a:stretch>
            <a:fillRect/>
          </a:stretch>
        </p:blipFill>
        <p:spPr bwMode="auto">
          <a:xfrm>
            <a:off x="2243866" y="4101196"/>
            <a:ext cx="1788481" cy="172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olo 1">
            <a:extLst>
              <a:ext uri="{FF2B5EF4-FFF2-40B4-BE49-F238E27FC236}">
                <a16:creationId xmlns:a16="http://schemas.microsoft.com/office/drawing/2014/main" id="{B565B79C-C80D-A04F-2F3F-B25F8CD58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3866" y="5886923"/>
            <a:ext cx="4447721" cy="263149"/>
          </a:xfrm>
          <a:noFill/>
        </p:spPr>
        <p:txBody>
          <a:bodyPr wrap="square">
            <a:spAutoFit/>
          </a:bodyPr>
          <a:lstStyle/>
          <a:p>
            <a:pPr defTabSz="609585"/>
            <a:r>
              <a:rPr lang="it-IT" sz="1200" dirty="0" err="1">
                <a:latin typeface="Palatino" pitchFamily="2" charset="77"/>
                <a:ea typeface="Palatino" pitchFamily="2" charset="77"/>
                <a:cs typeface="+mn-cs"/>
              </a:rPr>
              <a:t>Pleural</a:t>
            </a:r>
            <a:r>
              <a:rPr lang="it-IT" sz="1200" dirty="0">
                <a:latin typeface="Palatino" pitchFamily="2" charset="77"/>
                <a:ea typeface="Palatino" pitchFamily="2" charset="77"/>
                <a:cs typeface="+mn-cs"/>
              </a:rPr>
              <a:t> </a:t>
            </a:r>
            <a:r>
              <a:rPr lang="it-IT" sz="1200" dirty="0" err="1">
                <a:latin typeface="Palatino" pitchFamily="2" charset="77"/>
                <a:ea typeface="Palatino" pitchFamily="2" charset="77"/>
                <a:cs typeface="+mn-cs"/>
              </a:rPr>
              <a:t>plaques</a:t>
            </a:r>
            <a:r>
              <a:rPr lang="it-IT" sz="1200" dirty="0">
                <a:latin typeface="Palatino" pitchFamily="2" charset="77"/>
                <a:ea typeface="Palatino" pitchFamily="2" charset="77"/>
                <a:cs typeface="+mn-cs"/>
              </a:rPr>
              <a:t> </a:t>
            </a:r>
            <a:endParaRPr lang="en-GB" sz="1200" dirty="0">
              <a:latin typeface="Palatino" pitchFamily="2" charset="77"/>
              <a:ea typeface="Palatino" pitchFamily="2" charset="77"/>
              <a:cs typeface="+mn-cs"/>
            </a:endParaRPr>
          </a:p>
        </p:txBody>
      </p:sp>
      <p:pic>
        <p:nvPicPr>
          <p:cNvPr id="14" name="VID001">
            <a:hlinkClick r:id="" action="ppaction://media"/>
            <a:extLst>
              <a:ext uri="{FF2B5EF4-FFF2-40B4-BE49-F238E27FC236}">
                <a16:creationId xmlns:a16="http://schemas.microsoft.com/office/drawing/2014/main" id="{5D25F4A0-958B-38C6-F898-2B8E4BDA77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659184" y="3980283"/>
            <a:ext cx="3362299" cy="1891251"/>
          </a:xfrm>
          <a:prstGeom prst="rect">
            <a:avLst/>
          </a:prstGeom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1CBFD70E-D71A-4ED3-12FC-F606069B93C9}"/>
              </a:ext>
            </a:extLst>
          </p:cNvPr>
          <p:cNvSpPr txBox="1"/>
          <p:nvPr/>
        </p:nvSpPr>
        <p:spPr>
          <a:xfrm>
            <a:off x="4619389" y="5942818"/>
            <a:ext cx="3787391" cy="297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333" i="1" dirty="0" err="1">
                <a:latin typeface="Palatino Linotype" panose="02040502050505030304" pitchFamily="18" charset="0"/>
                <a:ea typeface="Palatino" pitchFamily="2" charset="77"/>
              </a:rPr>
              <a:t>Courtesy</a:t>
            </a:r>
            <a:r>
              <a:rPr lang="it-IT" sz="1333" i="1" dirty="0">
                <a:latin typeface="Palatino Linotype" panose="02040502050505030304" pitchFamily="18" charset="0"/>
              </a:rPr>
              <a:t> Dr. S. Tomaselli and Dr. L. Saracino</a:t>
            </a:r>
          </a:p>
        </p:txBody>
      </p:sp>
    </p:spTree>
    <p:extLst>
      <p:ext uri="{BB962C8B-B14F-4D97-AF65-F5344CB8AC3E}">
        <p14:creationId xmlns:p14="http://schemas.microsoft.com/office/powerpoint/2010/main" val="305819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2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CBE9905A-5FC5-DDB6-95EA-BD57021DE3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93" t="7461" r="20982"/>
          <a:stretch/>
        </p:blipFill>
        <p:spPr>
          <a:xfrm>
            <a:off x="1691088" y="918431"/>
            <a:ext cx="2517319" cy="2507756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1EFBA23E-EB5B-6493-C49A-64FEDF45CB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35" t="2" r="20285" b="-3"/>
          <a:stretch/>
        </p:blipFill>
        <p:spPr>
          <a:xfrm>
            <a:off x="4417097" y="918431"/>
            <a:ext cx="2607263" cy="2507756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2B77A64A-55CC-8894-BB55-CD8F69F8402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491" r="20992" b="-1"/>
          <a:stretch/>
        </p:blipFill>
        <p:spPr>
          <a:xfrm>
            <a:off x="7233050" y="918432"/>
            <a:ext cx="2446232" cy="2478553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828B2C08-E1D3-5B43-DC9E-9A0DE7C7107A}"/>
              </a:ext>
            </a:extLst>
          </p:cNvPr>
          <p:cNvSpPr txBox="1"/>
          <p:nvPr/>
        </p:nvSpPr>
        <p:spPr>
          <a:xfrm>
            <a:off x="6562470" y="516697"/>
            <a:ext cx="3787391" cy="297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333" i="1" dirty="0" err="1">
                <a:latin typeface="Palatino Linotype" panose="02040502050505030304" pitchFamily="18" charset="0"/>
                <a:ea typeface="Palatino" pitchFamily="2" charset="77"/>
              </a:rPr>
              <a:t>Courtesy</a:t>
            </a:r>
            <a:r>
              <a:rPr lang="it-IT" sz="1333" i="1" dirty="0">
                <a:latin typeface="Palatino Linotype" panose="02040502050505030304" pitchFamily="18" charset="0"/>
              </a:rPr>
              <a:t> Dr. S. Tomaselli and Dr. L. Saracino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FE55EEC6-D4A5-7A88-1160-E82529D6DFE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530" t="28870" r="6823" b="32412"/>
          <a:stretch/>
        </p:blipFill>
        <p:spPr>
          <a:xfrm>
            <a:off x="1824559" y="3599011"/>
            <a:ext cx="7424928" cy="2507756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669D3D2D-C789-18E1-B62B-DDB1217C7BE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000" t="15527" r="57058" b="72376"/>
          <a:stretch/>
        </p:blipFill>
        <p:spPr>
          <a:xfrm>
            <a:off x="251791" y="5276153"/>
            <a:ext cx="1706880" cy="642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6591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AA5315E9-74C7-37D2-8539-B3F6D3615B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3" t="19555" r="25605" b="72378"/>
          <a:stretch/>
        </p:blipFill>
        <p:spPr>
          <a:xfrm>
            <a:off x="7344697" y="33965"/>
            <a:ext cx="4847303" cy="436896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275931C6-3990-1F06-D221-C3389C6AE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30" t="27301" r="25846" b="20630"/>
          <a:stretch/>
        </p:blipFill>
        <p:spPr>
          <a:xfrm>
            <a:off x="0" y="1714227"/>
            <a:ext cx="9144000" cy="5319345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61AE7217-CF76-522F-84B3-9814C9CFDA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3" t="29345" r="25605" b="38920"/>
          <a:stretch/>
        </p:blipFill>
        <p:spPr>
          <a:xfrm>
            <a:off x="6558116" y="367625"/>
            <a:ext cx="5663381" cy="2008050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3FCDC807-E899-BEAC-4689-C872D51AFC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315" t="22998" r="25968" b="16758"/>
          <a:stretch/>
        </p:blipFill>
        <p:spPr>
          <a:xfrm>
            <a:off x="238538" y="1576780"/>
            <a:ext cx="8905461" cy="5594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18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0D951619-A199-4952-AEA5-52A1635300A4}"/>
              </a:ext>
            </a:extLst>
          </p:cNvPr>
          <p:cNvSpPr txBox="1"/>
          <p:nvPr/>
        </p:nvSpPr>
        <p:spPr>
          <a:xfrm>
            <a:off x="1168400" y="455712"/>
            <a:ext cx="985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 err="1">
                <a:solidFill>
                  <a:srgbClr val="002060"/>
                </a:solidFill>
                <a:latin typeface="+mj-lt"/>
              </a:rPr>
              <a:t>Known</a:t>
            </a:r>
            <a:r>
              <a:rPr lang="it-IT" sz="28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it-IT" sz="2800" b="1" dirty="0" err="1">
                <a:solidFill>
                  <a:srgbClr val="002060"/>
                </a:solidFill>
                <a:latin typeface="+mj-lt"/>
              </a:rPr>
              <a:t>pathogenic</a:t>
            </a:r>
            <a:r>
              <a:rPr lang="it-IT" sz="28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it-IT" sz="2800" b="1" dirty="0" err="1">
                <a:solidFill>
                  <a:srgbClr val="002060"/>
                </a:solidFill>
                <a:latin typeface="+mj-lt"/>
              </a:rPr>
              <a:t>mechanisms</a:t>
            </a:r>
            <a:r>
              <a:rPr lang="it-IT" sz="2800" b="1" dirty="0">
                <a:solidFill>
                  <a:srgbClr val="002060"/>
                </a:solidFill>
                <a:latin typeface="+mj-lt"/>
              </a:rPr>
              <a:t> and </a:t>
            </a:r>
            <a:r>
              <a:rPr lang="it-IT" sz="2800" b="1" dirty="0" err="1">
                <a:solidFill>
                  <a:srgbClr val="002060"/>
                </a:solidFill>
                <a:latin typeface="+mj-lt"/>
              </a:rPr>
              <a:t>therapeutic</a:t>
            </a:r>
            <a:r>
              <a:rPr lang="it-IT" sz="28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it-IT" sz="2800" b="1" dirty="0" err="1">
                <a:solidFill>
                  <a:srgbClr val="002060"/>
                </a:solidFill>
                <a:latin typeface="+mj-lt"/>
              </a:rPr>
              <a:t>platforms</a:t>
            </a:r>
            <a:endParaRPr lang="it-IT" sz="2800" b="1" dirty="0">
              <a:solidFill>
                <a:srgbClr val="002060"/>
              </a:solidFill>
              <a:latin typeface="+mj-lt"/>
            </a:endParaRP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D52171C9-8709-400B-943F-DD46205485B5}"/>
              </a:ext>
            </a:extLst>
          </p:cNvPr>
          <p:cNvGrpSpPr/>
          <p:nvPr/>
        </p:nvGrpSpPr>
        <p:grpSpPr>
          <a:xfrm>
            <a:off x="444500" y="1190660"/>
            <a:ext cx="11747500" cy="5535603"/>
            <a:chOff x="685800" y="1400175"/>
            <a:chExt cx="11303000" cy="5366610"/>
          </a:xfrm>
        </p:grpSpPr>
        <p:pic>
          <p:nvPicPr>
            <p:cNvPr id="11266" name="Picture 2">
              <a:extLst>
                <a:ext uri="{FF2B5EF4-FFF2-40B4-BE49-F238E27FC236}">
                  <a16:creationId xmlns:a16="http://schemas.microsoft.com/office/drawing/2014/main" id="{56BD4542-7DD2-4F5E-8C35-251FB264AC5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r="-2025"/>
            <a:stretch/>
          </p:blipFill>
          <p:spPr bwMode="auto">
            <a:xfrm>
              <a:off x="685800" y="1400175"/>
              <a:ext cx="10236200" cy="53666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CasellaDiTesto 2">
              <a:extLst>
                <a:ext uri="{FF2B5EF4-FFF2-40B4-BE49-F238E27FC236}">
                  <a16:creationId xmlns:a16="http://schemas.microsoft.com/office/drawing/2014/main" id="{99B8A3A1-9E7E-49F7-82A4-4505C7B39BE9}"/>
                </a:ext>
              </a:extLst>
            </p:cNvPr>
            <p:cNvSpPr txBox="1"/>
            <p:nvPr/>
          </p:nvSpPr>
          <p:spPr>
            <a:xfrm>
              <a:off x="7975600" y="6248400"/>
              <a:ext cx="3352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b="0" i="0" dirty="0">
                  <a:solidFill>
                    <a:srgbClr val="212121"/>
                  </a:solidFill>
                  <a:effectLst/>
                  <a:latin typeface="BlinkMacSystemFont"/>
                </a:rPr>
                <a:t>Lettieri S et al. J </a:t>
              </a:r>
              <a:r>
                <a:rPr lang="it-IT" b="0" i="0" dirty="0" err="1">
                  <a:solidFill>
                    <a:srgbClr val="212121"/>
                  </a:solidFill>
                  <a:effectLst/>
                  <a:latin typeface="BlinkMacSystemFont"/>
                </a:rPr>
                <a:t>Clin</a:t>
              </a:r>
              <a:r>
                <a:rPr lang="it-IT" b="0" i="0" dirty="0">
                  <a:solidFill>
                    <a:srgbClr val="212121"/>
                  </a:solidFill>
                  <a:effectLst/>
                  <a:latin typeface="BlinkMacSystemFont"/>
                </a:rPr>
                <a:t> </a:t>
              </a:r>
              <a:r>
                <a:rPr lang="it-IT" b="0" i="0" dirty="0" err="1">
                  <a:solidFill>
                    <a:srgbClr val="212121"/>
                  </a:solidFill>
                  <a:effectLst/>
                  <a:latin typeface="BlinkMacSystemFont"/>
                </a:rPr>
                <a:t>Med</a:t>
              </a:r>
              <a:r>
                <a:rPr lang="it-IT" b="0" i="0" dirty="0">
                  <a:solidFill>
                    <a:srgbClr val="212121"/>
                  </a:solidFill>
                  <a:effectLst/>
                  <a:latin typeface="BlinkMacSystemFont"/>
                </a:rPr>
                <a:t>. 2021</a:t>
              </a:r>
              <a:endParaRPr lang="it-IT" dirty="0"/>
            </a:p>
          </p:txBody>
        </p:sp>
        <p:sp>
          <p:nvSpPr>
            <p:cNvPr id="5" name="CasellaDiTesto 4">
              <a:extLst>
                <a:ext uri="{FF2B5EF4-FFF2-40B4-BE49-F238E27FC236}">
                  <a16:creationId xmlns:a16="http://schemas.microsoft.com/office/drawing/2014/main" id="{1756E621-8014-4C5B-A229-1E945A40F9E5}"/>
                </a:ext>
              </a:extLst>
            </p:cNvPr>
            <p:cNvSpPr txBox="1"/>
            <p:nvPr/>
          </p:nvSpPr>
          <p:spPr>
            <a:xfrm>
              <a:off x="6584950" y="5457825"/>
              <a:ext cx="3549650" cy="369332"/>
            </a:xfrm>
            <a:prstGeom prst="rect">
              <a:avLst/>
            </a:prstGeom>
            <a:ln/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it-IT" b="1" dirty="0">
                  <a:solidFill>
                    <a:schemeClr val="tx1"/>
                  </a:solidFill>
                </a:rPr>
                <a:t>C</a:t>
              </a:r>
              <a:r>
                <a:rPr lang="it-IT" dirty="0">
                  <a:solidFill>
                    <a:schemeClr val="tx1"/>
                  </a:solidFill>
                </a:rPr>
                <a:t> Strategies for </a:t>
              </a:r>
              <a:r>
                <a:rPr lang="it-IT" dirty="0" err="1">
                  <a:solidFill>
                    <a:schemeClr val="tx1"/>
                  </a:solidFill>
                </a:rPr>
                <a:t>local</a:t>
              </a:r>
              <a:r>
                <a:rPr lang="it-IT" dirty="0">
                  <a:solidFill>
                    <a:schemeClr val="tx1"/>
                  </a:solidFill>
                </a:rPr>
                <a:t> </a:t>
              </a:r>
              <a:r>
                <a:rPr lang="it-IT" dirty="0" err="1">
                  <a:solidFill>
                    <a:schemeClr val="tx1"/>
                  </a:solidFill>
                </a:rPr>
                <a:t>drug</a:t>
              </a:r>
              <a:r>
                <a:rPr lang="it-IT" dirty="0">
                  <a:solidFill>
                    <a:schemeClr val="tx1"/>
                  </a:solidFill>
                </a:rPr>
                <a:t> delivery </a:t>
              </a:r>
            </a:p>
          </p:txBody>
        </p:sp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B644E814-2398-48FF-A404-93AC4E3AF4DB}"/>
                </a:ext>
              </a:extLst>
            </p:cNvPr>
            <p:cNvSpPr txBox="1"/>
            <p:nvPr/>
          </p:nvSpPr>
          <p:spPr>
            <a:xfrm>
              <a:off x="9105900" y="2578100"/>
              <a:ext cx="28829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dirty="0" err="1"/>
                <a:t>Expl</a:t>
              </a:r>
              <a:endParaRPr lang="it-IT" dirty="0"/>
            </a:p>
          </p:txBody>
        </p:sp>
      </p:grpSp>
    </p:spTree>
    <p:extLst>
      <p:ext uri="{BB962C8B-B14F-4D97-AF65-F5344CB8AC3E}">
        <p14:creationId xmlns:p14="http://schemas.microsoft.com/office/powerpoint/2010/main" val="292469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61"/>
    </mc:Choice>
    <mc:Fallback xmlns="">
      <p:transition spd="slow" advTm="28361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g. 2: Tumor methylation profiles predict survival and response of patients with PM to ICI therapy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31" y="298130"/>
            <a:ext cx="5931416" cy="587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magine 2"/>
          <p:cNvPicPr>
            <a:picLocks noChangeAspect="1"/>
          </p:cNvPicPr>
          <p:nvPr/>
        </p:nvPicPr>
        <p:blipFill rotWithShape="1">
          <a:blip r:embed="rId3"/>
          <a:srcRect l="38421" t="19157" r="22654" b="16455"/>
          <a:stretch/>
        </p:blipFill>
        <p:spPr>
          <a:xfrm>
            <a:off x="6546878" y="456403"/>
            <a:ext cx="5465885" cy="508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5993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A32B7047-D710-BA45-42E7-07D50CD64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20" y="59123"/>
            <a:ext cx="10760765" cy="600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AC132681-A282-8A6E-B84C-8C4E54028BCD}"/>
              </a:ext>
            </a:extLst>
          </p:cNvPr>
          <p:cNvSpPr txBox="1"/>
          <p:nvPr/>
        </p:nvSpPr>
        <p:spPr>
          <a:xfrm>
            <a:off x="3472070" y="6060212"/>
            <a:ext cx="88657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it-IT" sz="24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Immunotherapeutic</a:t>
            </a:r>
            <a:r>
              <a:rPr lang="it-IT" sz="24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 </a:t>
            </a:r>
            <a:r>
              <a:rPr lang="it-IT" sz="24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Approaches</a:t>
            </a:r>
            <a:r>
              <a:rPr lang="it-IT" sz="24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 in </a:t>
            </a:r>
            <a:r>
              <a:rPr lang="it-IT" sz="24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Malignant</a:t>
            </a:r>
            <a:r>
              <a:rPr lang="it-IT" sz="24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 </a:t>
            </a:r>
            <a:r>
              <a:rPr lang="it-IT" sz="24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Pleural</a:t>
            </a:r>
            <a:r>
              <a:rPr lang="it-IT" sz="24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 </a:t>
            </a:r>
            <a:r>
              <a:rPr lang="it-IT" sz="24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SystemSymbols"/>
              </a:rPr>
              <a:t>Mesothelioma</a:t>
            </a:r>
            <a:endParaRPr lang="it-IT" sz="2400" b="0" i="0" u="none" strike="noStrike" dirty="0">
              <a:solidFill>
                <a:schemeClr val="tx1">
                  <a:lumMod val="50000"/>
                  <a:lumOff val="50000"/>
                </a:schemeClr>
              </a:solidFill>
              <a:effectLst/>
              <a:latin typeface="SystemSymbols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9B626EA6-2349-4C28-8108-3C49074DE607}"/>
              </a:ext>
            </a:extLst>
          </p:cNvPr>
          <p:cNvSpPr txBox="1"/>
          <p:nvPr/>
        </p:nvSpPr>
        <p:spPr>
          <a:xfrm>
            <a:off x="9833112" y="6521877"/>
            <a:ext cx="21203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600" i="1" dirty="0" err="1"/>
              <a:t>Cancers</a:t>
            </a:r>
            <a:r>
              <a:rPr lang="it-IT" sz="1600" i="1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12041945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uppo 12">
            <a:extLst>
              <a:ext uri="{FF2B5EF4-FFF2-40B4-BE49-F238E27FC236}">
                <a16:creationId xmlns:a16="http://schemas.microsoft.com/office/drawing/2014/main" id="{5D5307CF-B0C1-4C49-81D9-303CEB154012}"/>
              </a:ext>
            </a:extLst>
          </p:cNvPr>
          <p:cNvGrpSpPr/>
          <p:nvPr/>
        </p:nvGrpSpPr>
        <p:grpSpPr>
          <a:xfrm>
            <a:off x="1284000" y="759869"/>
            <a:ext cx="9624000" cy="5922905"/>
            <a:chOff x="1951121" y="343968"/>
            <a:chExt cx="8500311" cy="5520358"/>
          </a:xfrm>
        </p:grpSpPr>
        <p:pic>
          <p:nvPicPr>
            <p:cNvPr id="13314" name="Picture 2" descr="Ijms 22 09014 g001">
              <a:extLst>
                <a:ext uri="{FF2B5EF4-FFF2-40B4-BE49-F238E27FC236}">
                  <a16:creationId xmlns:a16="http://schemas.microsoft.com/office/drawing/2014/main" id="{2BC2BB80-49F2-4597-B4C6-CA19AAFDFFE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1121" y="343968"/>
              <a:ext cx="7964905" cy="5520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ale 3">
              <a:extLst>
                <a:ext uri="{FF2B5EF4-FFF2-40B4-BE49-F238E27FC236}">
                  <a16:creationId xmlns:a16="http://schemas.microsoft.com/office/drawing/2014/main" id="{7A2891D2-DD00-40A4-B09F-3ACE6103B9C9}"/>
                </a:ext>
              </a:extLst>
            </p:cNvPr>
            <p:cNvSpPr/>
            <p:nvPr/>
          </p:nvSpPr>
          <p:spPr>
            <a:xfrm>
              <a:off x="8710863" y="2322091"/>
              <a:ext cx="156411" cy="1684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6" name="Ovale 5">
              <a:extLst>
                <a:ext uri="{FF2B5EF4-FFF2-40B4-BE49-F238E27FC236}">
                  <a16:creationId xmlns:a16="http://schemas.microsoft.com/office/drawing/2014/main" id="{899B88FA-A965-4FAC-B557-7810EB1C6F6F}"/>
                </a:ext>
              </a:extLst>
            </p:cNvPr>
            <p:cNvSpPr/>
            <p:nvPr/>
          </p:nvSpPr>
          <p:spPr>
            <a:xfrm>
              <a:off x="8863263" y="2474491"/>
              <a:ext cx="156411" cy="1684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7" name="Ovale 6">
              <a:extLst>
                <a:ext uri="{FF2B5EF4-FFF2-40B4-BE49-F238E27FC236}">
                  <a16:creationId xmlns:a16="http://schemas.microsoft.com/office/drawing/2014/main" id="{4024BE5F-BF98-438E-AF00-09621C9966B3}"/>
                </a:ext>
              </a:extLst>
            </p:cNvPr>
            <p:cNvSpPr/>
            <p:nvPr/>
          </p:nvSpPr>
          <p:spPr>
            <a:xfrm>
              <a:off x="9015663" y="2626891"/>
              <a:ext cx="156411" cy="1684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8" name="Ovale 7">
              <a:extLst>
                <a:ext uri="{FF2B5EF4-FFF2-40B4-BE49-F238E27FC236}">
                  <a16:creationId xmlns:a16="http://schemas.microsoft.com/office/drawing/2014/main" id="{1473469E-C096-4376-B8C7-4483643C6288}"/>
                </a:ext>
              </a:extLst>
            </p:cNvPr>
            <p:cNvSpPr/>
            <p:nvPr/>
          </p:nvSpPr>
          <p:spPr>
            <a:xfrm>
              <a:off x="8704847" y="2610849"/>
              <a:ext cx="156411" cy="1684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9" name="Ovale 8">
              <a:extLst>
                <a:ext uri="{FF2B5EF4-FFF2-40B4-BE49-F238E27FC236}">
                  <a16:creationId xmlns:a16="http://schemas.microsoft.com/office/drawing/2014/main" id="{56C92BC4-23CA-41DE-95DD-88AF1019A424}"/>
                </a:ext>
              </a:extLst>
            </p:cNvPr>
            <p:cNvSpPr/>
            <p:nvPr/>
          </p:nvSpPr>
          <p:spPr>
            <a:xfrm>
              <a:off x="8857247" y="2763249"/>
              <a:ext cx="156411" cy="1684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0" name="Ovale 9">
              <a:extLst>
                <a:ext uri="{FF2B5EF4-FFF2-40B4-BE49-F238E27FC236}">
                  <a16:creationId xmlns:a16="http://schemas.microsoft.com/office/drawing/2014/main" id="{1F3948D7-6400-4D7F-8E57-99D1DA0C2843}"/>
                </a:ext>
              </a:extLst>
            </p:cNvPr>
            <p:cNvSpPr/>
            <p:nvPr/>
          </p:nvSpPr>
          <p:spPr>
            <a:xfrm>
              <a:off x="9093868" y="2302040"/>
              <a:ext cx="156411" cy="1684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1" name="Ovale 10">
              <a:extLst>
                <a:ext uri="{FF2B5EF4-FFF2-40B4-BE49-F238E27FC236}">
                  <a16:creationId xmlns:a16="http://schemas.microsoft.com/office/drawing/2014/main" id="{CECA14A4-C10F-4F72-A3D9-7E55FCB98FB6}"/>
                </a:ext>
              </a:extLst>
            </p:cNvPr>
            <p:cNvSpPr/>
            <p:nvPr/>
          </p:nvSpPr>
          <p:spPr>
            <a:xfrm>
              <a:off x="9184105" y="2510586"/>
              <a:ext cx="156411" cy="1684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5" name="CasellaDiTesto 4">
              <a:extLst>
                <a:ext uri="{FF2B5EF4-FFF2-40B4-BE49-F238E27FC236}">
                  <a16:creationId xmlns:a16="http://schemas.microsoft.com/office/drawing/2014/main" id="{12815CBC-4AE7-47AB-9960-83488FED4CC3}"/>
                </a:ext>
              </a:extLst>
            </p:cNvPr>
            <p:cNvSpPr txBox="1"/>
            <p:nvPr/>
          </p:nvSpPr>
          <p:spPr>
            <a:xfrm>
              <a:off x="9380621" y="2363139"/>
              <a:ext cx="107081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1000" dirty="0"/>
                <a:t>Drug-</a:t>
              </a:r>
              <a:r>
                <a:rPr lang="it-IT" sz="1000" dirty="0" err="1"/>
                <a:t>loaded</a:t>
              </a:r>
              <a:r>
                <a:rPr lang="it-IT" sz="1000" dirty="0"/>
                <a:t> </a:t>
              </a:r>
              <a:r>
                <a:rPr lang="it-IT" sz="1000" dirty="0" err="1"/>
                <a:t>nanoparticles</a:t>
              </a:r>
              <a:r>
                <a:rPr lang="it-IT" sz="1000" dirty="0"/>
                <a:t> </a:t>
              </a:r>
            </a:p>
          </p:txBody>
        </p:sp>
      </p:grp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AD0D9033-588C-4A87-A46F-32EC47F1B887}"/>
              </a:ext>
            </a:extLst>
          </p:cNvPr>
          <p:cNvSpPr txBox="1"/>
          <p:nvPr/>
        </p:nvSpPr>
        <p:spPr>
          <a:xfrm>
            <a:off x="390766" y="152742"/>
            <a:ext cx="110719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0" i="0" dirty="0">
                <a:solidFill>
                  <a:srgbClr val="222222"/>
                </a:solidFill>
                <a:effectLst/>
                <a:latin typeface="+mj-lt"/>
              </a:rPr>
              <a:t> </a:t>
            </a:r>
            <a:r>
              <a:rPr lang="en-US" sz="2800" b="1" dirty="0">
                <a:latin typeface="+mj-lt"/>
              </a:rPr>
              <a:t>Main local therapeutic strategies for MPM management </a:t>
            </a:r>
            <a:endParaRPr lang="it-IT" sz="2800" b="1" dirty="0">
              <a:latin typeface="+mj-lt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116D2432-E3EF-4748-8E3E-581D2E1D1B55}"/>
              </a:ext>
            </a:extLst>
          </p:cNvPr>
          <p:cNvSpPr txBox="1"/>
          <p:nvPr/>
        </p:nvSpPr>
        <p:spPr>
          <a:xfrm>
            <a:off x="9729698" y="6512004"/>
            <a:ext cx="2251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b="0" i="1" dirty="0" err="1">
                <a:solidFill>
                  <a:srgbClr val="212121"/>
                </a:solidFill>
                <a:effectLst/>
                <a:latin typeface="BlinkMacSystemFont"/>
              </a:rPr>
              <a:t>Lisini</a:t>
            </a:r>
            <a:r>
              <a:rPr lang="it-IT" sz="1200" b="0" i="1" dirty="0">
                <a:solidFill>
                  <a:srgbClr val="212121"/>
                </a:solidFill>
                <a:effectLst/>
                <a:latin typeface="BlinkMacSystemFont"/>
              </a:rPr>
              <a:t> D et al. Int J </a:t>
            </a:r>
            <a:r>
              <a:rPr lang="it-IT" sz="1200" b="0" i="1" dirty="0" err="1">
                <a:solidFill>
                  <a:srgbClr val="212121"/>
                </a:solidFill>
                <a:effectLst/>
                <a:latin typeface="BlinkMacSystemFont"/>
              </a:rPr>
              <a:t>Mol</a:t>
            </a:r>
            <a:r>
              <a:rPr lang="it-IT" sz="1200" b="0" i="1" dirty="0">
                <a:solidFill>
                  <a:srgbClr val="212121"/>
                </a:solidFill>
                <a:effectLst/>
                <a:latin typeface="BlinkMacSystemFont"/>
              </a:rPr>
              <a:t> Sci. 2021</a:t>
            </a:r>
            <a:endParaRPr lang="it-IT" sz="1200" i="1" dirty="0"/>
          </a:p>
        </p:txBody>
      </p:sp>
    </p:spTree>
    <p:extLst>
      <p:ext uri="{BB962C8B-B14F-4D97-AF65-F5344CB8AC3E}">
        <p14:creationId xmlns:p14="http://schemas.microsoft.com/office/powerpoint/2010/main" val="321335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29"/>
    </mc:Choice>
    <mc:Fallback xmlns="">
      <p:transition spd="slow" advTm="15729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ABDBFFFC-4258-CC47-20BB-40EB6EBBA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555F-44AF-4660-9213-C9C5BC9324D2}" type="slidenum">
              <a:rPr lang="it-IT" smtClean="0"/>
              <a:t>34</a:t>
            </a:fld>
            <a:endParaRPr lang="it-IT"/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5260ADB5-717C-A702-03A9-EB165FD23A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4"/>
          <a:stretch/>
        </p:blipFill>
        <p:spPr bwMode="auto">
          <a:xfrm>
            <a:off x="1881808" y="1045261"/>
            <a:ext cx="8035915" cy="510186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34BAB177-CC14-4826-3E50-2444E432B5FF}"/>
              </a:ext>
            </a:extLst>
          </p:cNvPr>
          <p:cNvSpPr txBox="1"/>
          <p:nvPr/>
        </p:nvSpPr>
        <p:spPr>
          <a:xfrm>
            <a:off x="2029239" y="568754"/>
            <a:ext cx="738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Antiproliferative </a:t>
            </a:r>
            <a:r>
              <a:rPr lang="it-IT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effect</a:t>
            </a:r>
            <a:r>
              <a:rPr lang="it-IT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PTX and PEM </a:t>
            </a:r>
            <a:endParaRPr lang="it-IT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1DFB443-5E13-768F-5E99-E66D2CF3EC39}"/>
              </a:ext>
            </a:extLst>
          </p:cNvPr>
          <p:cNvSpPr txBox="1"/>
          <p:nvPr/>
        </p:nvSpPr>
        <p:spPr>
          <a:xfrm>
            <a:off x="6288258" y="6344529"/>
            <a:ext cx="2588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Prof. Pessina Lab.</a:t>
            </a:r>
          </a:p>
        </p:txBody>
      </p:sp>
    </p:spTree>
    <p:extLst>
      <p:ext uri="{BB962C8B-B14F-4D97-AF65-F5344CB8AC3E}">
        <p14:creationId xmlns:p14="http://schemas.microsoft.com/office/powerpoint/2010/main" val="13029236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5F874569-DD53-51E6-C87F-A51963FCF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555F-44AF-4660-9213-C9C5BC9324D2}" type="slidenum">
              <a:rPr lang="it-IT" smtClean="0"/>
              <a:t>35</a:t>
            </a:fld>
            <a:endParaRPr lang="it-IT"/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84CB8703-70ED-DDEF-49B9-50AC7E50DE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578" y="2159546"/>
            <a:ext cx="3537031" cy="291058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818981A2-A449-0392-0D04-3899C5CEC335}"/>
              </a:ext>
            </a:extLst>
          </p:cNvPr>
          <p:cNvSpPr txBox="1"/>
          <p:nvPr/>
        </p:nvSpPr>
        <p:spPr>
          <a:xfrm>
            <a:off x="3903802" y="759484"/>
            <a:ext cx="738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it-IT" sz="1800" b="1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vivo </a:t>
            </a:r>
            <a:r>
              <a:rPr lang="it-IT" b="1" kern="100" dirty="0"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it-IT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mpact of </a:t>
            </a:r>
            <a:r>
              <a:rPr lang="it-IT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MSCsPTX</a:t>
            </a:r>
            <a:r>
              <a:rPr lang="it-IT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 </a:t>
            </a:r>
            <a:r>
              <a:rPr lang="it-IT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neoplastic</a:t>
            </a:r>
            <a:r>
              <a:rPr lang="it-IT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it-IT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growth</a:t>
            </a:r>
            <a:r>
              <a:rPr lang="it-IT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it-IT" dirty="0"/>
          </a:p>
        </p:txBody>
      </p:sp>
      <p:pic>
        <p:nvPicPr>
          <p:cNvPr id="2053" name="Grafico 2">
            <a:extLst>
              <a:ext uri="{FF2B5EF4-FFF2-40B4-BE49-F238E27FC236}">
                <a16:creationId xmlns:a16="http://schemas.microsoft.com/office/drawing/2014/main" id="{C3E22957-BD49-8976-A57A-699DA75BC089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27" t="-2603" r="-16493" b="-2339"/>
          <a:stretch>
            <a:fillRect/>
          </a:stretch>
        </p:blipFill>
        <p:spPr bwMode="auto">
          <a:xfrm>
            <a:off x="761345" y="1860202"/>
            <a:ext cx="5095875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Box 9">
            <a:extLst>
              <a:ext uri="{FF2B5EF4-FFF2-40B4-BE49-F238E27FC236}">
                <a16:creationId xmlns:a16="http://schemas.microsoft.com/office/drawing/2014/main" id="{7C2589EF-FB0D-AC40-2AA5-8A5E4E2022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90814" y="5159583"/>
            <a:ext cx="8636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it-IT" altLang="it-IT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Treatment 1</a:t>
            </a:r>
            <a:endParaRPr kumimoji="0" lang="it-IT" altLang="it-IT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 Box 8">
            <a:extLst>
              <a:ext uri="{FF2B5EF4-FFF2-40B4-BE49-F238E27FC236}">
                <a16:creationId xmlns:a16="http://schemas.microsoft.com/office/drawing/2014/main" id="{8487AADF-5D32-B5A8-04A8-5E16EEED11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339" y="5161171"/>
            <a:ext cx="842962" cy="2555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it-IT" altLang="it-IT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Treatment 2</a:t>
            </a:r>
            <a:endParaRPr kumimoji="0" lang="it-IT" altLang="it-IT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 Box 7">
            <a:extLst>
              <a:ext uri="{FF2B5EF4-FFF2-40B4-BE49-F238E27FC236}">
                <a16:creationId xmlns:a16="http://schemas.microsoft.com/office/drawing/2014/main" id="{F9576E0A-71A8-EC61-C068-90A7F74180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302" y="5159583"/>
            <a:ext cx="8255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it-IT" altLang="it-IT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Treatment 3</a:t>
            </a:r>
            <a:endParaRPr kumimoji="0" lang="it-IT" altLang="it-IT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7F0BB9CC-DE2E-7500-4BDC-56118CD27A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9189" y="5159583"/>
            <a:ext cx="835025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it-IT" altLang="it-IT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Treatment 4</a:t>
            </a:r>
            <a:endParaRPr kumimoji="0" lang="it-IT" altLang="it-IT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8184E748-7380-557F-BAEA-A761B6125F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IT"/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4A463D81-AA9B-2934-CE90-460E409766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IT"/>
          </a:p>
        </p:txBody>
      </p:sp>
      <p:sp>
        <p:nvSpPr>
          <p:cNvPr id="16" name="Rectangle 17">
            <a:extLst>
              <a:ext uri="{FF2B5EF4-FFF2-40B4-BE49-F238E27FC236}">
                <a16:creationId xmlns:a16="http://schemas.microsoft.com/office/drawing/2014/main" id="{E782A062-ECD2-C5B1-82BF-F1FA5ECA30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12432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IT"/>
          </a:p>
        </p:txBody>
      </p:sp>
      <p:graphicFrame>
        <p:nvGraphicFramePr>
          <p:cNvPr id="17" name="Grafico 16">
            <a:extLst>
              <a:ext uri="{FF2B5EF4-FFF2-40B4-BE49-F238E27FC236}">
                <a16:creationId xmlns:a16="http://schemas.microsoft.com/office/drawing/2014/main" id="{C377838D-22CE-F98A-BA41-714D963C949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441235" y="2169765"/>
          <a:ext cx="2639060" cy="26765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CasellaDiTesto 4">
            <a:extLst>
              <a:ext uri="{FF2B5EF4-FFF2-40B4-BE49-F238E27FC236}">
                <a16:creationId xmlns:a16="http://schemas.microsoft.com/office/drawing/2014/main" id="{AAB2F12C-0CB9-B7A2-1157-9831F127FFC2}"/>
              </a:ext>
            </a:extLst>
          </p:cNvPr>
          <p:cNvSpPr txBox="1"/>
          <p:nvPr/>
        </p:nvSpPr>
        <p:spPr>
          <a:xfrm>
            <a:off x="9995113" y="6351419"/>
            <a:ext cx="2588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Prof. Pessina Lab.</a:t>
            </a:r>
          </a:p>
        </p:txBody>
      </p:sp>
    </p:spTree>
    <p:extLst>
      <p:ext uri="{BB962C8B-B14F-4D97-AF65-F5344CB8AC3E}">
        <p14:creationId xmlns:p14="http://schemas.microsoft.com/office/powerpoint/2010/main" val="1247383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15306A9E-39D3-408B-BC17-5BE6239D5558}"/>
              </a:ext>
            </a:extLst>
          </p:cNvPr>
          <p:cNvSpPr txBox="1"/>
          <p:nvPr/>
        </p:nvSpPr>
        <p:spPr>
          <a:xfrm>
            <a:off x="271975" y="42202"/>
            <a:ext cx="11648049" cy="14465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Phase I clinical trial on malignant mesothelioma using </a:t>
            </a:r>
            <a:r>
              <a:rPr lang="en-US" sz="24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neoadjuvant </a:t>
            </a:r>
            <a:r>
              <a:rPr lang="en-GB" sz="24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local administration of paclitaxel loaded mesenchymal stromal cells</a:t>
            </a:r>
          </a:p>
          <a:p>
            <a:pPr algn="ctr"/>
            <a:r>
              <a:rPr lang="en-GB" sz="24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-The PACLIMES trial- </a:t>
            </a:r>
            <a:endParaRPr lang="it-IT" sz="2400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it-IT" sz="1400" dirty="0">
              <a:latin typeface="+mj-lt"/>
            </a:endParaRP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FBDE0F49-E7B8-4DD5-B14B-6C3C8BE7A260}"/>
              </a:ext>
            </a:extLst>
          </p:cNvPr>
          <p:cNvSpPr/>
          <p:nvPr/>
        </p:nvSpPr>
        <p:spPr>
          <a:xfrm>
            <a:off x="1280159" y="1518747"/>
            <a:ext cx="4628272" cy="5627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 err="1">
                <a:latin typeface="+mj-lt"/>
              </a:rPr>
              <a:t>Already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proven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cyto-histological</a:t>
            </a:r>
            <a:r>
              <a:rPr lang="it-IT" dirty="0">
                <a:latin typeface="+mj-lt"/>
              </a:rPr>
              <a:t> MPM </a:t>
            </a:r>
            <a:r>
              <a:rPr lang="it-IT" dirty="0" err="1">
                <a:latin typeface="+mj-lt"/>
              </a:rPr>
              <a:t>diagnosis</a:t>
            </a:r>
            <a:r>
              <a:rPr lang="it-IT" dirty="0">
                <a:latin typeface="+mj-lt"/>
              </a:rPr>
              <a:t> 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2A7731A4-4F77-4AEB-ABCD-A5BEAE8120BE}"/>
              </a:ext>
            </a:extLst>
          </p:cNvPr>
          <p:cNvSpPr/>
          <p:nvPr/>
        </p:nvSpPr>
        <p:spPr>
          <a:xfrm>
            <a:off x="1280159" y="3942560"/>
            <a:ext cx="4581379" cy="103397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>
                <a:latin typeface="+mj-lt"/>
              </a:rPr>
              <a:t>Day 1-2-3: </a:t>
            </a:r>
            <a:r>
              <a:rPr lang="it-IT" dirty="0" err="1">
                <a:latin typeface="+mj-lt"/>
              </a:rPr>
              <a:t>Intrapleural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infusion</a:t>
            </a:r>
            <a:r>
              <a:rPr lang="it-IT" dirty="0">
                <a:latin typeface="+mj-lt"/>
              </a:rPr>
              <a:t> of </a:t>
            </a:r>
            <a:r>
              <a:rPr lang="it-IT" dirty="0" err="1">
                <a:latin typeface="+mj-lt"/>
              </a:rPr>
              <a:t>Paclimes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through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chest</a:t>
            </a:r>
            <a:r>
              <a:rPr lang="it-IT" dirty="0">
                <a:latin typeface="+mj-lt"/>
              </a:rPr>
              <a:t> tube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>
                <a:latin typeface="+mj-lt"/>
              </a:rPr>
              <a:t>Day 3: </a:t>
            </a:r>
            <a:r>
              <a:rPr lang="it-IT" dirty="0" err="1">
                <a:latin typeface="+mj-lt"/>
              </a:rPr>
              <a:t>Talc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insufflation</a:t>
            </a:r>
            <a:r>
              <a:rPr lang="it-IT" dirty="0">
                <a:latin typeface="+mj-lt"/>
              </a:rPr>
              <a:t> 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4BA2EFE0-528D-4260-903D-4F943AD424F3}"/>
              </a:ext>
            </a:extLst>
          </p:cNvPr>
          <p:cNvSpPr/>
          <p:nvPr/>
        </p:nvSpPr>
        <p:spPr>
          <a:xfrm>
            <a:off x="1256710" y="5108747"/>
            <a:ext cx="9671541" cy="735037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it-IT" dirty="0">
                <a:latin typeface="+mj-lt"/>
              </a:rPr>
              <a:t>Surgery (3 to4 weeks </a:t>
            </a:r>
            <a:r>
              <a:rPr lang="it-IT" dirty="0" err="1">
                <a:latin typeface="+mj-lt"/>
              </a:rPr>
              <a:t>after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Paclimes</a:t>
            </a:r>
            <a:r>
              <a:rPr lang="it-IT" dirty="0">
                <a:latin typeface="+mj-lt"/>
              </a:rPr>
              <a:t>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it-IT" dirty="0" err="1">
                <a:latin typeface="+mj-lt"/>
              </a:rPr>
              <a:t>Conventional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chemotherapy</a:t>
            </a:r>
            <a:endParaRPr lang="it-IT" dirty="0">
              <a:latin typeface="+mj-lt"/>
            </a:endParaRPr>
          </a:p>
        </p:txBody>
      </p:sp>
      <p:sp>
        <p:nvSpPr>
          <p:cNvPr id="12" name="Rettangolo con angoli arrotondati 11">
            <a:extLst>
              <a:ext uri="{FF2B5EF4-FFF2-40B4-BE49-F238E27FC236}">
                <a16:creationId xmlns:a16="http://schemas.microsoft.com/office/drawing/2014/main" id="{580709C9-CA7D-41B7-BAAB-4D7E895AA465}"/>
              </a:ext>
            </a:extLst>
          </p:cNvPr>
          <p:cNvSpPr/>
          <p:nvPr/>
        </p:nvSpPr>
        <p:spPr>
          <a:xfrm>
            <a:off x="1256711" y="2363135"/>
            <a:ext cx="4628271" cy="735037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 err="1">
                <a:latin typeface="+mj-lt"/>
              </a:rPr>
              <a:t>Drainage</a:t>
            </a:r>
            <a:r>
              <a:rPr lang="it-IT" dirty="0">
                <a:latin typeface="+mj-lt"/>
              </a:rPr>
              <a:t> of  </a:t>
            </a:r>
            <a:r>
              <a:rPr lang="it-IT" dirty="0" err="1">
                <a:latin typeface="+mj-lt"/>
              </a:rPr>
              <a:t>malignat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fluid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through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endopleural</a:t>
            </a:r>
            <a:r>
              <a:rPr lang="it-IT" dirty="0">
                <a:latin typeface="+mj-lt"/>
              </a:rPr>
              <a:t> tube </a:t>
            </a:r>
            <a:r>
              <a:rPr lang="it-IT" dirty="0" err="1">
                <a:latin typeface="+mj-lt"/>
              </a:rPr>
              <a:t>insertion</a:t>
            </a:r>
            <a:r>
              <a:rPr lang="it-IT" dirty="0">
                <a:latin typeface="+mj-lt"/>
              </a:rPr>
              <a:t>  </a:t>
            </a: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984B60C4-8754-444B-8A76-E84652F23FBA}"/>
              </a:ext>
            </a:extLst>
          </p:cNvPr>
          <p:cNvSpPr/>
          <p:nvPr/>
        </p:nvSpPr>
        <p:spPr>
          <a:xfrm>
            <a:off x="6276534" y="1485169"/>
            <a:ext cx="4628272" cy="5627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 err="1">
                <a:latin typeface="+mj-lt"/>
              </a:rPr>
              <a:t>Suspected</a:t>
            </a:r>
            <a:r>
              <a:rPr lang="it-IT" dirty="0">
                <a:latin typeface="+mj-lt"/>
              </a:rPr>
              <a:t> MPM</a:t>
            </a:r>
          </a:p>
        </p:txBody>
      </p:sp>
      <p:sp>
        <p:nvSpPr>
          <p:cNvPr id="20" name="Rettangolo con angoli arrotondati 19">
            <a:extLst>
              <a:ext uri="{FF2B5EF4-FFF2-40B4-BE49-F238E27FC236}">
                <a16:creationId xmlns:a16="http://schemas.microsoft.com/office/drawing/2014/main" id="{9E57DB1B-B528-42E3-B597-3CB1B72CC4D4}"/>
              </a:ext>
            </a:extLst>
          </p:cNvPr>
          <p:cNvSpPr/>
          <p:nvPr/>
        </p:nvSpPr>
        <p:spPr>
          <a:xfrm>
            <a:off x="6299981" y="2363136"/>
            <a:ext cx="4628271" cy="735037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Diagnostic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biopsy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through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medical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thoracoscopy</a:t>
            </a:r>
            <a:endParaRPr lang="it-IT" dirty="0">
              <a:latin typeface="+mj-lt"/>
            </a:endParaRPr>
          </a:p>
        </p:txBody>
      </p:sp>
      <p:sp>
        <p:nvSpPr>
          <p:cNvPr id="21" name="Rettangolo con angoli arrotondati 20">
            <a:extLst>
              <a:ext uri="{FF2B5EF4-FFF2-40B4-BE49-F238E27FC236}">
                <a16:creationId xmlns:a16="http://schemas.microsoft.com/office/drawing/2014/main" id="{57E35584-6B19-4EC3-AB3D-3EB8C7B9BC49}"/>
              </a:ext>
            </a:extLst>
          </p:cNvPr>
          <p:cNvSpPr/>
          <p:nvPr/>
        </p:nvSpPr>
        <p:spPr>
          <a:xfrm>
            <a:off x="6299981" y="3270197"/>
            <a:ext cx="4628271" cy="389692"/>
          </a:xfrm>
          <a:prstGeom prst="roundRect">
            <a:avLst/>
          </a:prstGeom>
          <a:solidFill>
            <a:schemeClr val="bg1"/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dirty="0" err="1">
                <a:solidFill>
                  <a:schemeClr val="tx1"/>
                </a:solidFill>
                <a:latin typeface="+mj-lt"/>
              </a:rPr>
              <a:t>Five</a:t>
            </a:r>
            <a:r>
              <a:rPr lang="it-IT" dirty="0">
                <a:solidFill>
                  <a:schemeClr val="tx1"/>
                </a:solidFill>
                <a:latin typeface="+mj-lt"/>
              </a:rPr>
              <a:t> </a:t>
            </a:r>
            <a:r>
              <a:rPr lang="it-IT" dirty="0" err="1">
                <a:solidFill>
                  <a:schemeClr val="tx1"/>
                </a:solidFill>
                <a:latin typeface="+mj-lt"/>
              </a:rPr>
              <a:t>days</a:t>
            </a:r>
            <a:r>
              <a:rPr lang="it-IT" dirty="0">
                <a:solidFill>
                  <a:schemeClr val="tx1"/>
                </a:solidFill>
                <a:latin typeface="+mj-lt"/>
              </a:rPr>
              <a:t> to </a:t>
            </a:r>
            <a:r>
              <a:rPr lang="it-IT" dirty="0" err="1">
                <a:solidFill>
                  <a:schemeClr val="tx1"/>
                </a:solidFill>
                <a:latin typeface="+mj-lt"/>
              </a:rPr>
              <a:t>diagnosis</a:t>
            </a:r>
            <a:r>
              <a:rPr lang="it-IT" dirty="0">
                <a:solidFill>
                  <a:schemeClr val="tx1"/>
                </a:solidFill>
                <a:latin typeface="+mj-lt"/>
              </a:rPr>
              <a:t> </a:t>
            </a:r>
            <a:r>
              <a:rPr lang="it-IT" dirty="0" err="1">
                <a:solidFill>
                  <a:schemeClr val="tx1"/>
                </a:solidFill>
                <a:latin typeface="+mj-lt"/>
              </a:rPr>
              <a:t>confirmation</a:t>
            </a:r>
            <a:endParaRPr lang="it-IT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2" name="Rettangolo 21">
            <a:extLst>
              <a:ext uri="{FF2B5EF4-FFF2-40B4-BE49-F238E27FC236}">
                <a16:creationId xmlns:a16="http://schemas.microsoft.com/office/drawing/2014/main" id="{7EB70710-963D-4446-A230-24941EC4FBF8}"/>
              </a:ext>
            </a:extLst>
          </p:cNvPr>
          <p:cNvSpPr/>
          <p:nvPr/>
        </p:nvSpPr>
        <p:spPr>
          <a:xfrm>
            <a:off x="6299981" y="3953718"/>
            <a:ext cx="4581379" cy="103397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>
                <a:latin typeface="+mj-lt"/>
              </a:rPr>
              <a:t>Day 5-6-7: </a:t>
            </a:r>
            <a:r>
              <a:rPr lang="it-IT" dirty="0" err="1">
                <a:latin typeface="+mj-lt"/>
              </a:rPr>
              <a:t>Intrapleural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infusion</a:t>
            </a:r>
            <a:r>
              <a:rPr lang="it-IT" dirty="0">
                <a:latin typeface="+mj-lt"/>
              </a:rPr>
              <a:t> of </a:t>
            </a:r>
            <a:r>
              <a:rPr lang="it-IT" dirty="0" err="1">
                <a:latin typeface="+mj-lt"/>
              </a:rPr>
              <a:t>Paclimes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through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chest</a:t>
            </a:r>
            <a:r>
              <a:rPr lang="it-IT" dirty="0">
                <a:latin typeface="+mj-lt"/>
              </a:rPr>
              <a:t> tube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>
                <a:latin typeface="+mj-lt"/>
              </a:rPr>
              <a:t>Day 7: </a:t>
            </a:r>
            <a:r>
              <a:rPr lang="it-IT" dirty="0" err="1">
                <a:latin typeface="+mj-lt"/>
              </a:rPr>
              <a:t>Talc</a:t>
            </a:r>
            <a:r>
              <a:rPr lang="it-IT" dirty="0">
                <a:latin typeface="+mj-lt"/>
              </a:rPr>
              <a:t> </a:t>
            </a:r>
            <a:r>
              <a:rPr lang="it-IT" dirty="0" err="1">
                <a:latin typeface="+mj-lt"/>
              </a:rPr>
              <a:t>insufflation</a:t>
            </a:r>
            <a:r>
              <a:rPr lang="it-IT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4413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269"/>
    </mc:Choice>
    <mc:Fallback xmlns="">
      <p:transition spd="slow" advTm="28269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17408FB0-12A1-4F03-A67C-540FD7BC5D5F}"/>
              </a:ext>
            </a:extLst>
          </p:cNvPr>
          <p:cNvSpPr txBox="1"/>
          <p:nvPr/>
        </p:nvSpPr>
        <p:spPr>
          <a:xfrm>
            <a:off x="1656636" y="2938350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it-IT" b="1" dirty="0"/>
              <a:t>16 </a:t>
            </a:r>
            <a:r>
              <a:rPr lang="it-IT" b="1" dirty="0" err="1"/>
              <a:t>june</a:t>
            </a:r>
            <a:r>
              <a:rPr lang="it-IT" b="1" dirty="0"/>
              <a:t> 2019: </a:t>
            </a:r>
            <a:r>
              <a:rPr lang="it-IT" b="1" dirty="0" err="1"/>
              <a:t>Approval</a:t>
            </a:r>
            <a:r>
              <a:rPr lang="it-IT" b="1" dirty="0"/>
              <a:t> by </a:t>
            </a:r>
            <a:r>
              <a:rPr lang="it-IT" b="1" dirty="0" err="1"/>
              <a:t>local</a:t>
            </a:r>
            <a:r>
              <a:rPr lang="it-IT" b="1" dirty="0"/>
              <a:t> (IRCCS Policlinico San Matteo-Pavia) Ethics Commette of the PACLIMES </a:t>
            </a:r>
            <a:r>
              <a:rPr lang="it-IT" b="1" dirty="0" err="1"/>
              <a:t>phase</a:t>
            </a:r>
            <a:r>
              <a:rPr lang="it-IT" b="1" dirty="0"/>
              <a:t> I trial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it-IT" b="1" dirty="0"/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it-IT" b="1" dirty="0"/>
              <a:t>25 </a:t>
            </a:r>
            <a:r>
              <a:rPr lang="it-IT" b="1" dirty="0" err="1"/>
              <a:t>sept</a:t>
            </a:r>
            <a:r>
              <a:rPr lang="it-IT" b="1" dirty="0"/>
              <a:t> 2019: </a:t>
            </a:r>
            <a:r>
              <a:rPr lang="it-IT" b="1" dirty="0" err="1"/>
              <a:t>Approval</a:t>
            </a:r>
            <a:r>
              <a:rPr lang="it-IT" b="1" dirty="0"/>
              <a:t> by </a:t>
            </a:r>
            <a:r>
              <a:rPr lang="it-IT" b="1" dirty="0" err="1"/>
              <a:t>local</a:t>
            </a:r>
            <a:r>
              <a:rPr lang="it-IT" b="1" dirty="0"/>
              <a:t> (IRCCS Policlinico San Matteo-Pavia) Ethics Commette of the </a:t>
            </a:r>
            <a:r>
              <a:rPr lang="it-IT" b="1" dirty="0" err="1"/>
              <a:t>whole</a:t>
            </a:r>
            <a:r>
              <a:rPr lang="it-IT" b="1" dirty="0"/>
              <a:t> PLAGENCELL Project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it-IT" b="1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it-IT" b="1" dirty="0"/>
              <a:t>17 </a:t>
            </a:r>
            <a:r>
              <a:rPr lang="it-IT" b="1" dirty="0" err="1"/>
              <a:t>oct</a:t>
            </a:r>
            <a:r>
              <a:rPr lang="it-IT" b="1" dirty="0"/>
              <a:t> 2019: Electronic </a:t>
            </a:r>
            <a:r>
              <a:rPr lang="it-IT" b="1" dirty="0" err="1"/>
              <a:t>submission</a:t>
            </a:r>
            <a:r>
              <a:rPr lang="it-IT" b="1" dirty="0"/>
              <a:t> to AIFA: ( #2019-002069-36)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it-IT" b="1" dirty="0"/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it-IT" b="1" dirty="0"/>
              <a:t>20 </a:t>
            </a:r>
            <a:r>
              <a:rPr lang="it-IT" b="1" dirty="0" err="1"/>
              <a:t>jan</a:t>
            </a:r>
            <a:r>
              <a:rPr lang="it-IT" b="1" dirty="0"/>
              <a:t> 2020: </a:t>
            </a:r>
            <a:r>
              <a:rPr lang="it-IT" b="1" dirty="0" err="1"/>
              <a:t>Submission</a:t>
            </a:r>
            <a:r>
              <a:rPr lang="it-IT" b="1" dirty="0"/>
              <a:t> to AIFA of paper </a:t>
            </a:r>
            <a:r>
              <a:rPr lang="it-IT" b="1" dirty="0" err="1"/>
              <a:t>documents</a:t>
            </a:r>
            <a:endParaRPr lang="it-IT" b="1" dirty="0"/>
          </a:p>
          <a:p>
            <a:pPr lvl="3"/>
            <a:endParaRPr lang="it-IT" b="1" dirty="0"/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A6837C7F-73EB-493E-B18A-CBF8CDE16D61}"/>
              </a:ext>
            </a:extLst>
          </p:cNvPr>
          <p:cNvSpPr/>
          <p:nvPr/>
        </p:nvSpPr>
        <p:spPr>
          <a:xfrm>
            <a:off x="807209" y="391873"/>
            <a:ext cx="10577582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000" b="1" dirty="0">
                <a:solidFill>
                  <a:schemeClr val="tx1"/>
                </a:solidFill>
              </a:rPr>
              <a:t>CELL THERAPY IN MALIGNANT PLEURAL MESOTHELIOMA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</a:rPr>
              <a:t>-The PACLIMES trial- </a:t>
            </a:r>
            <a:endParaRPr lang="it-IT" sz="2000" b="1" dirty="0">
              <a:solidFill>
                <a:schemeClr val="tx1"/>
              </a:solidFill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EA28468-3B1C-164E-F20B-ED176DFCA3D2}"/>
              </a:ext>
            </a:extLst>
          </p:cNvPr>
          <p:cNvSpPr txBox="1"/>
          <p:nvPr/>
        </p:nvSpPr>
        <p:spPr>
          <a:xfrm>
            <a:off x="1656636" y="1970882"/>
            <a:ext cx="685467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cap="all" dirty="0">
                <a:solidFill>
                  <a:srgbClr val="322F84"/>
                </a:solidFill>
                <a:effectLst/>
                <a:latin typeface="Poppins" panose="00000500000000000000" pitchFamily="2" charset="0"/>
              </a:rPr>
              <a:t>1 Jan 2019 </a:t>
            </a:r>
            <a:r>
              <a:rPr lang="en-US" b="0" cap="all" dirty="0">
                <a:solidFill>
                  <a:srgbClr val="322F84"/>
                </a:solidFill>
                <a:effectLst/>
                <a:latin typeface="Poppins" panose="00000500000000000000" pitchFamily="2" charset="0"/>
              </a:rPr>
              <a:t>PROGETTO PLAGENCELL</a:t>
            </a:r>
          </a:p>
          <a:p>
            <a:r>
              <a:rPr lang="en-US" b="0" dirty="0">
                <a:solidFill>
                  <a:srgbClr val="444444"/>
                </a:solidFill>
                <a:effectLst/>
                <a:latin typeface="Poppins" panose="00000500000000000000" pitchFamily="2" charset="0"/>
              </a:rPr>
              <a:t>A network for cell and gene therapies for devastating diseases.</a:t>
            </a:r>
          </a:p>
        </p:txBody>
      </p:sp>
      <p:pic>
        <p:nvPicPr>
          <p:cNvPr id="6" name="Picture 2" descr="Logo Frrb Fondazione regionale per la ricerca biomedica">
            <a:extLst>
              <a:ext uri="{FF2B5EF4-FFF2-40B4-BE49-F238E27FC236}">
                <a16:creationId xmlns:a16="http://schemas.microsoft.com/office/drawing/2014/main" id="{454AC040-1BE7-F8FA-9F98-17C038257C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918" y="1928006"/>
            <a:ext cx="1830456" cy="83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omer - The Odyssey, Books 5-8 - YouTube">
            <a:extLst>
              <a:ext uri="{FF2B5EF4-FFF2-40B4-BE49-F238E27FC236}">
                <a16:creationId xmlns:a16="http://schemas.microsoft.com/office/drawing/2014/main" id="{25D58A72-FB9D-E6F2-EB13-C0B549C7CE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636" y="1221157"/>
            <a:ext cx="8723840" cy="490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74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BA9452F5-D9A5-D582-A288-A9275D3D48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87" t="4895" r="8082" b="3814"/>
          <a:stretch>
            <a:fillRect/>
          </a:stretch>
        </p:blipFill>
        <p:spPr>
          <a:xfrm>
            <a:off x="1749289" y="670509"/>
            <a:ext cx="8825950" cy="6079744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EED1A3A7-1732-44CC-51F8-5B967182945D}"/>
              </a:ext>
            </a:extLst>
          </p:cNvPr>
          <p:cNvSpPr txBox="1"/>
          <p:nvPr/>
        </p:nvSpPr>
        <p:spPr>
          <a:xfrm>
            <a:off x="1298713" y="107747"/>
            <a:ext cx="86271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Clinical impact of </a:t>
            </a:r>
            <a:r>
              <a:rPr lang="it-IT" sz="28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morpho-molecular</a:t>
            </a:r>
            <a:r>
              <a:rPr lang="it-IT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sz="28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classification</a:t>
            </a:r>
            <a:endParaRPr lang="it-IT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02382496-F8AC-54D7-C6E9-4F261E837357}"/>
              </a:ext>
            </a:extLst>
          </p:cNvPr>
          <p:cNvSpPr txBox="1"/>
          <p:nvPr/>
        </p:nvSpPr>
        <p:spPr>
          <a:xfrm>
            <a:off x="6918422" y="6581001"/>
            <a:ext cx="54613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 err="1"/>
              <a:t>Drevet</a:t>
            </a:r>
            <a:r>
              <a:rPr lang="it-IT" sz="1200" dirty="0"/>
              <a:t> G et al. </a:t>
            </a:r>
            <a:r>
              <a:rPr lang="it-IT" sz="1200" dirty="0" err="1"/>
              <a:t>J</a:t>
            </a:r>
            <a:r>
              <a:rPr lang="it-IT" sz="1200" dirty="0"/>
              <a:t> </a:t>
            </a:r>
            <a:r>
              <a:rPr lang="it-IT" sz="1200" dirty="0" err="1"/>
              <a:t>Thorac</a:t>
            </a:r>
            <a:r>
              <a:rPr lang="it-IT" sz="1200" dirty="0"/>
              <a:t> </a:t>
            </a:r>
            <a:r>
              <a:rPr lang="it-IT" sz="1200" dirty="0" err="1"/>
              <a:t>Oncol</a:t>
            </a:r>
            <a:r>
              <a:rPr lang="it-IT" sz="1200" dirty="0"/>
              <a:t>. 2026 </a:t>
            </a:r>
            <a:r>
              <a:rPr lang="it-IT" sz="1200" dirty="0" err="1"/>
              <a:t>Feb</a:t>
            </a:r>
            <a:r>
              <a:rPr lang="it-IT" sz="1200" dirty="0"/>
              <a:t> 20:103551</a:t>
            </a:r>
          </a:p>
        </p:txBody>
      </p:sp>
    </p:spTree>
    <p:extLst>
      <p:ext uri="{BB962C8B-B14F-4D97-AF65-F5344CB8AC3E}">
        <p14:creationId xmlns:p14="http://schemas.microsoft.com/office/powerpoint/2010/main" val="32318308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AE0F1CA-C947-4D1F-9CA5-EB36084A6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645" y="1143600"/>
            <a:ext cx="5196016" cy="1325563"/>
          </a:xfrm>
        </p:spPr>
        <p:txBody>
          <a:bodyPr>
            <a:noAutofit/>
          </a:bodyPr>
          <a:lstStyle/>
          <a:p>
            <a:pPr algn="ctr"/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Focus on </a:t>
            </a:r>
            <a:r>
              <a:rPr lang="it-IT" sz="36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asbestos-related</a:t>
            </a:r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PM to </a:t>
            </a:r>
            <a:r>
              <a:rPr lang="it-IT" sz="36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decipher</a:t>
            </a:r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sz="36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mechanisms</a:t>
            </a:r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of </a:t>
            </a:r>
            <a:r>
              <a:rPr lang="it-IT" sz="36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modern</a:t>
            </a:r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sz="36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pleural</a:t>
            </a:r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and </a:t>
            </a:r>
            <a:r>
              <a:rPr lang="it-IT" sz="36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lung</a:t>
            </a:r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it-IT" sz="3600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toxicology</a:t>
            </a:r>
            <a:endParaRPr lang="it-IT" sz="36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F0517A62-3B4B-6057-EB65-2C1750A5B1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25" t="19856" r="16825" b="33848"/>
          <a:stretch/>
        </p:blipFill>
        <p:spPr>
          <a:xfrm>
            <a:off x="568409" y="3818237"/>
            <a:ext cx="5226909" cy="2248931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191728F6-90D5-319F-0269-E169709542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68" t="18585" r="4425" b="22400"/>
          <a:stretch/>
        </p:blipFill>
        <p:spPr>
          <a:xfrm>
            <a:off x="5894846" y="145774"/>
            <a:ext cx="6297154" cy="2594919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CFB7CF6F-C56B-A288-E3E7-A9617FF1F5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657" t="14216" r="30816" b="35882"/>
          <a:stretch/>
        </p:blipFill>
        <p:spPr>
          <a:xfrm>
            <a:off x="6396684" y="3306033"/>
            <a:ext cx="4782065" cy="2424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3739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2201FCD7-C62F-EE68-8CD6-600CE1AAE7A0}"/>
              </a:ext>
            </a:extLst>
          </p:cNvPr>
          <p:cNvSpPr txBox="1"/>
          <p:nvPr/>
        </p:nvSpPr>
        <p:spPr>
          <a:xfrm>
            <a:off x="4361225" y="803926"/>
            <a:ext cx="642766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it-IT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ruppo 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Interdisciplinare</a:t>
            </a:r>
            <a:r>
              <a:rPr lang="it-IT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it-IT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eoplasie del 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it-IT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orace (</a:t>
            </a:r>
            <a:r>
              <a:rPr lang="it-IT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GINT</a:t>
            </a:r>
            <a:r>
              <a:rPr lang="it-IT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C32D9E6A-F156-5F46-650F-4CF7A23856C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84" y="824010"/>
            <a:ext cx="3421143" cy="2172675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CE012B60-9C09-9ACD-7E66-465F40E4E5E8}"/>
              </a:ext>
            </a:extLst>
          </p:cNvPr>
          <p:cNvSpPr txBox="1"/>
          <p:nvPr/>
        </p:nvSpPr>
        <p:spPr>
          <a:xfrm>
            <a:off x="4592133" y="1292160"/>
            <a:ext cx="642766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U.O. Pneumologia</a:t>
            </a:r>
          </a:p>
          <a:p>
            <a:r>
              <a:rPr lang="it-IT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AG Corsico</a:t>
            </a: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L. Saracino</a:t>
            </a:r>
          </a:p>
          <a:p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G.Bonizzoni</a:t>
            </a:r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U.O. Oncologia</a:t>
            </a: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F.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Agustoni</a:t>
            </a:r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 Galli</a:t>
            </a: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S. Borgetto</a:t>
            </a: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EC170D56-5ADB-77C4-577D-CC331443317B}"/>
              </a:ext>
            </a:extLst>
          </p:cNvPr>
          <p:cNvSpPr txBox="1"/>
          <p:nvPr/>
        </p:nvSpPr>
        <p:spPr>
          <a:xfrm>
            <a:off x="6657976" y="1296368"/>
            <a:ext cx="289605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U.O Chirurgia Toracica</a:t>
            </a:r>
          </a:p>
          <a:p>
            <a:r>
              <a:rPr lang="it-IT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G. Melloni </a:t>
            </a: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 </a:t>
            </a:r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Baietto</a:t>
            </a:r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A.Farronato</a:t>
            </a:r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 Berni</a:t>
            </a: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U.O. Anatomia Patologica</a:t>
            </a: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 D’Ambrosio</a:t>
            </a: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1FCA5541-5AD7-A527-535D-811AECDA42EC}"/>
              </a:ext>
            </a:extLst>
          </p:cNvPr>
          <p:cNvSpPr/>
          <p:nvPr/>
        </p:nvSpPr>
        <p:spPr>
          <a:xfrm>
            <a:off x="-1" y="-74905"/>
            <a:ext cx="12192000" cy="69249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THANKS TO</a:t>
            </a:r>
          </a:p>
        </p:txBody>
      </p:sp>
      <p:pic>
        <p:nvPicPr>
          <p:cNvPr id="8" name="Picture 2" descr="IRCCS Istituti Clinici Scientifici Maugeri Spa Società Benefit - RIN">
            <a:extLst>
              <a:ext uri="{FF2B5EF4-FFF2-40B4-BE49-F238E27FC236}">
                <a16:creationId xmlns:a16="http://schemas.microsoft.com/office/drawing/2014/main" id="{81F47719-8FBD-8A3B-4E86-1A8368D2C7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97" r="17358" b="11299"/>
          <a:stretch>
            <a:fillRect/>
          </a:stretch>
        </p:blipFill>
        <p:spPr bwMode="auto">
          <a:xfrm>
            <a:off x="837849" y="4447941"/>
            <a:ext cx="2738107" cy="157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457AF998-F18C-9DEB-D1CE-641014978478}"/>
              </a:ext>
            </a:extLst>
          </p:cNvPr>
          <p:cNvSpPr/>
          <p:nvPr/>
        </p:nvSpPr>
        <p:spPr>
          <a:xfrm>
            <a:off x="837850" y="6054768"/>
            <a:ext cx="2738106" cy="34603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200" dirty="0"/>
              <a:t>MEDICINA del LAVORO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80040CB0-9CC6-34FD-6A25-9407502A81F1}"/>
              </a:ext>
            </a:extLst>
          </p:cNvPr>
          <p:cNvSpPr txBox="1"/>
          <p:nvPr/>
        </p:nvSpPr>
        <p:spPr>
          <a:xfrm>
            <a:off x="9253989" y="1358058"/>
            <a:ext cx="24012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U.O. Radioterapia</a:t>
            </a:r>
          </a:p>
          <a:p>
            <a:r>
              <a:rPr lang="it-IT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Saddi</a:t>
            </a:r>
          </a:p>
          <a:p>
            <a:endParaRPr lang="it-IT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6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U.O. Radiologia</a:t>
            </a: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 Bortolotto</a:t>
            </a:r>
          </a:p>
          <a:p>
            <a:r>
              <a:rPr lang="it-IT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G.M. Danesino</a:t>
            </a:r>
            <a:endParaRPr lang="it-IT" sz="1600" dirty="0"/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53298A47-734C-FCFC-1C17-DF86BCCC5DBB}"/>
              </a:ext>
            </a:extLst>
          </p:cNvPr>
          <p:cNvSpPr txBox="1"/>
          <p:nvPr/>
        </p:nvSpPr>
        <p:spPr>
          <a:xfrm>
            <a:off x="754182" y="3108041"/>
            <a:ext cx="3045545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b="1">
                <a:solidFill>
                  <a:srgbClr val="00753E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it-IT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Pneumology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Lab.</a:t>
            </a:r>
          </a:p>
          <a:p>
            <a:pPr algn="l"/>
            <a:r>
              <a:rPr lang="it-IT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I Campo </a:t>
            </a:r>
          </a:p>
          <a:p>
            <a:r>
              <a:rPr lang="it-IT" b="0" dirty="0">
                <a:solidFill>
                  <a:schemeClr val="tx1"/>
                </a:solidFill>
              </a:rPr>
              <a:t>V. Marando</a:t>
            </a:r>
          </a:p>
          <a:p>
            <a:r>
              <a:rPr lang="it-IT" b="0" dirty="0">
                <a:solidFill>
                  <a:schemeClr val="tx1"/>
                </a:solidFill>
              </a:rPr>
              <a:t> A. Grosso</a:t>
            </a: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EB5498F4-22F5-E4E8-7AA2-2A71774C5CF1}"/>
              </a:ext>
            </a:extLst>
          </p:cNvPr>
          <p:cNvSpPr/>
          <p:nvPr/>
        </p:nvSpPr>
        <p:spPr>
          <a:xfrm>
            <a:off x="3190534" y="4681336"/>
            <a:ext cx="2341382" cy="12003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E. Oddone</a:t>
            </a:r>
          </a:p>
          <a:p>
            <a:pPr algn="ctr"/>
            <a:r>
              <a:rPr lang="it-IT" sz="1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it-IT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Sottotetti</a:t>
            </a:r>
          </a:p>
        </p:txBody>
      </p:sp>
      <p:pic>
        <p:nvPicPr>
          <p:cNvPr id="13" name="Grafik 3">
            <a:extLst>
              <a:ext uri="{FF2B5EF4-FFF2-40B4-BE49-F238E27FC236}">
                <a16:creationId xmlns:a16="http://schemas.microsoft.com/office/drawing/2014/main" id="{EEA2B320-55BB-9A1D-381B-97FCFE67BC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5761" y="3720949"/>
            <a:ext cx="3466249" cy="4321431"/>
          </a:xfrm>
          <a:prstGeom prst="rect">
            <a:avLst/>
          </a:prstGeom>
        </p:spPr>
      </p:pic>
      <p:pic>
        <p:nvPicPr>
          <p:cNvPr id="8194" name="Picture 2">
            <a:extLst>
              <a:ext uri="{FF2B5EF4-FFF2-40B4-BE49-F238E27FC236}">
                <a16:creationId xmlns:a16="http://schemas.microsoft.com/office/drawing/2014/main" id="{10C537C5-39B9-27A0-215F-257E96289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597" y="4681336"/>
            <a:ext cx="3040392" cy="1431959"/>
          </a:xfrm>
          <a:prstGeom prst="rect">
            <a:avLst/>
          </a:prstGeom>
          <a:solidFill>
            <a:srgbClr val="521B93"/>
          </a:solidFill>
        </p:spPr>
      </p:pic>
    </p:spTree>
    <p:extLst>
      <p:ext uri="{BB962C8B-B14F-4D97-AF65-F5344CB8AC3E}">
        <p14:creationId xmlns:p14="http://schemas.microsoft.com/office/powerpoint/2010/main" val="156563566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1334</TotalTime>
  <Words>1655</Words>
  <Application>Microsoft Macintosh PowerPoint</Application>
  <PresentationFormat>Widescreen</PresentationFormat>
  <Paragraphs>250</Paragraphs>
  <Slides>40</Slides>
  <Notes>4</Notes>
  <HiddenSlides>0</HiddenSlides>
  <MMClips>1</MMClips>
  <ScaleCrop>false</ScaleCrop>
  <HeadingPairs>
    <vt:vector size="6" baseType="variant">
      <vt:variant>
        <vt:lpstr>Caratteri utilizzati</vt:lpstr>
      </vt:variant>
      <vt:variant>
        <vt:i4>16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40</vt:i4>
      </vt:variant>
    </vt:vector>
  </HeadingPairs>
  <TitlesOfParts>
    <vt:vector size="57" baseType="lpstr">
      <vt:lpstr>-apple-system</vt:lpstr>
      <vt:lpstr>AdvOT46dcae81</vt:lpstr>
      <vt:lpstr>AdvOT46dcae81+fb</vt:lpstr>
      <vt:lpstr>Arial</vt:lpstr>
      <vt:lpstr>BlinkMacSystemFont</vt:lpstr>
      <vt:lpstr>Calibri</vt:lpstr>
      <vt:lpstr>Calibri Light</vt:lpstr>
      <vt:lpstr>inherit</vt:lpstr>
      <vt:lpstr>Noto Sans Symbols</vt:lpstr>
      <vt:lpstr>Palatino</vt:lpstr>
      <vt:lpstr>Palatino Linotype</vt:lpstr>
      <vt:lpstr>Poppins</vt:lpstr>
      <vt:lpstr>Roboto Light</vt:lpstr>
      <vt:lpstr>SystemSymbols</vt:lpstr>
      <vt:lpstr>Times New Roman</vt:lpstr>
      <vt:lpstr>Wingdings</vt:lpstr>
      <vt:lpstr>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Current therapeutic approaches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Pleural plaques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Focus on asbestos-related PM to decipher mechanisms of modern pleural and lung toxicology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Andrea Marchelli</dc:creator>
  <cp:lastModifiedBy>Andrea Marchelli</cp:lastModifiedBy>
  <cp:revision>54</cp:revision>
  <dcterms:created xsi:type="dcterms:W3CDTF">2026-04-28T18:17:21Z</dcterms:created>
  <dcterms:modified xsi:type="dcterms:W3CDTF">2026-05-10T09:53:03Z</dcterms:modified>
</cp:coreProperties>
</file>