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77" r:id="rId7"/>
    <p:sldId id="270" r:id="rId8"/>
    <p:sldId id="271" r:id="rId9"/>
    <p:sldId id="272" r:id="rId10"/>
    <p:sldId id="264" r:id="rId11"/>
    <p:sldId id="263" r:id="rId12"/>
    <p:sldId id="265" r:id="rId13"/>
    <p:sldId id="266" r:id="rId14"/>
    <p:sldId id="267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269" r:id="rId24"/>
    <p:sldId id="290" r:id="rId25"/>
    <p:sldId id="273" r:id="rId26"/>
    <p:sldId id="278" r:id="rId27"/>
    <p:sldId id="279" r:id="rId28"/>
    <p:sldId id="280" r:id="rId29"/>
    <p:sldId id="281" r:id="rId30"/>
    <p:sldId id="282" r:id="rId31"/>
    <p:sldId id="289" r:id="rId32"/>
    <p:sldId id="291" r:id="rId33"/>
    <p:sldId id="283" r:id="rId34"/>
    <p:sldId id="284" r:id="rId35"/>
    <p:sldId id="285" r:id="rId36"/>
    <p:sldId id="286" r:id="rId37"/>
    <p:sldId id="287" r:id="rId38"/>
    <p:sldId id="288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274" r:id="rId48"/>
    <p:sldId id="275" r:id="rId49"/>
    <p:sldId id="276" r:id="rId50"/>
    <p:sldId id="308" r:id="rId51"/>
    <p:sldId id="309" r:id="rId52"/>
    <p:sldId id="310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11" r:id="rId62"/>
    <p:sldId id="312" r:id="rId63"/>
    <p:sldId id="260" r:id="rId64"/>
    <p:sldId id="261" r:id="rId6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3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36F3-FAC1-4A06-ABC3-CC6AC804643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4A75-60C3-4B87-908B-AF3C49A7F6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57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36F3-FAC1-4A06-ABC3-CC6AC804643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4A75-60C3-4B87-908B-AF3C49A7F6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25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36F3-FAC1-4A06-ABC3-CC6AC804643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4A75-60C3-4B87-908B-AF3C49A7F6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249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36F3-FAC1-4A06-ABC3-CC6AC804643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4A75-60C3-4B87-908B-AF3C49A7F6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8182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36F3-FAC1-4A06-ABC3-CC6AC804643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4A75-60C3-4B87-908B-AF3C49A7F6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10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36F3-FAC1-4A06-ABC3-CC6AC804643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4A75-60C3-4B87-908B-AF3C49A7F6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87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36F3-FAC1-4A06-ABC3-CC6AC804643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4A75-60C3-4B87-908B-AF3C49A7F6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9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36F3-FAC1-4A06-ABC3-CC6AC804643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4A75-60C3-4B87-908B-AF3C49A7F6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831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36F3-FAC1-4A06-ABC3-CC6AC804643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4A75-60C3-4B87-908B-AF3C49A7F6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96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36F3-FAC1-4A06-ABC3-CC6AC804643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4A75-60C3-4B87-908B-AF3C49A7F6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59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36F3-FAC1-4A06-ABC3-CC6AC804643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B4A75-60C3-4B87-908B-AF3C49A7F6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60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A36F3-FAC1-4A06-ABC3-CC6AC804643A}" type="datetimeFigureOut">
              <a:rPr lang="it-IT" smtClean="0"/>
              <a:t>10/05/26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B4A75-60C3-4B87-908B-AF3C49A7F6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7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giuseppe.bronte@staff.univpm.it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1">
            <a:extLst>
              <a:ext uri="{FF2B5EF4-FFF2-40B4-BE49-F238E27FC236}">
                <a16:creationId xmlns:a16="http://schemas.microsoft.com/office/drawing/2014/main" id="{D67D3EBF-DB3C-CEB3-0250-3BFF01AB1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788" y="1015922"/>
            <a:ext cx="5485793" cy="53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it-IT" b="1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it-IT" b="1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b="1" dirty="0">
                <a:solidFill>
                  <a:srgbClr val="C00000"/>
                </a:solidFill>
                <a:latin typeface="Arial"/>
                <a:cs typeface="Arial"/>
              </a:rPr>
              <a:t>La ricerca di nuove strategie terapeutiche per la cura del tumore del polmone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b="1" dirty="0">
                <a:solidFill>
                  <a:srgbClr val="C00000"/>
                </a:solidFill>
                <a:latin typeface="Arial"/>
                <a:cs typeface="Arial"/>
              </a:rPr>
              <a:t>senza mutazioni bersaglio</a:t>
            </a:r>
            <a:endParaRPr lang="it-IT" altLang="it-IT" sz="20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0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000" b="1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b="1" i="1" dirty="0">
                <a:solidFill>
                  <a:prstClr val="black"/>
                </a:solidFill>
                <a:latin typeface="Arial"/>
                <a:cs typeface="Arial"/>
              </a:rPr>
              <a:t>Giuseppe Bronte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i="1" dirty="0">
                <a:solidFill>
                  <a:prstClr val="black"/>
                </a:solidFill>
                <a:latin typeface="Arial"/>
                <a:cs typeface="Arial"/>
              </a:rPr>
              <a:t>Dipartimento di Medicina Traslazionale e per la Romagna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i="1" dirty="0">
                <a:solidFill>
                  <a:prstClr val="black"/>
                </a:solidFill>
                <a:latin typeface="Arial"/>
                <a:cs typeface="Arial"/>
              </a:rPr>
              <a:t>Università degli Studi di Ferrara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i="1" dirty="0">
                <a:solidFill>
                  <a:prstClr val="black"/>
                </a:solidFill>
                <a:latin typeface="Arial"/>
                <a:cs typeface="Arial"/>
              </a:rPr>
              <a:t>---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i="1" dirty="0">
                <a:solidFill>
                  <a:prstClr val="black"/>
                </a:solidFill>
                <a:latin typeface="Arial"/>
                <a:cs typeface="Arial"/>
              </a:rPr>
              <a:t>Dipartimento di Onco-Ematologia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200" b="1" i="1" dirty="0">
                <a:solidFill>
                  <a:prstClr val="black"/>
                </a:solidFill>
                <a:latin typeface="Arial"/>
                <a:cs typeface="Arial"/>
              </a:rPr>
              <a:t>Azienda Ospedaliero-Universitaria di Ferrara</a:t>
            </a:r>
          </a:p>
          <a:p>
            <a:pPr algn="ctr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800" b="1" i="1" dirty="0">
                <a:solidFill>
                  <a:prstClr val="black"/>
                </a:solidFill>
                <a:latin typeface="Arial"/>
                <a:cs typeface="Arial"/>
                <a:hlinkClick r:id="rId2"/>
              </a:rPr>
              <a:t>giuseppe.bronte@unife.it</a:t>
            </a:r>
            <a:endParaRPr lang="it-IT" altLang="it-IT" sz="1800" b="1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AAF97DA-5F3E-6E45-FCD5-289E79A49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65" y="75788"/>
            <a:ext cx="1785418" cy="7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zienda Ospedaliera Universitaria di Ferrara - Telos Management Consulting">
            <a:extLst>
              <a:ext uri="{FF2B5EF4-FFF2-40B4-BE49-F238E27FC236}">
                <a16:creationId xmlns:a16="http://schemas.microsoft.com/office/drawing/2014/main" id="{2308E128-1085-A95D-3392-215B0648F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1" b="37826"/>
          <a:stretch/>
        </p:blipFill>
        <p:spPr bwMode="auto">
          <a:xfrm>
            <a:off x="9102375" y="90888"/>
            <a:ext cx="3006796" cy="7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370B0FB-260D-196C-F3A0-70F21DD2B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66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83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315436" y="426717"/>
            <a:ext cx="6375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/>
          <p:cNvSpPr/>
          <p:nvPr/>
        </p:nvSpPr>
        <p:spPr>
          <a:xfrm>
            <a:off x="7062651" y="6581001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ESMO.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Thoracic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Tumours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: Essentials for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Clinicians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2026.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9841" b="2726"/>
          <a:stretch/>
        </p:blipFill>
        <p:spPr>
          <a:xfrm>
            <a:off x="2056908" y="1011492"/>
            <a:ext cx="8292127" cy="552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5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315436" y="426717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24058" b="7282"/>
          <a:stretch/>
        </p:blipFill>
        <p:spPr>
          <a:xfrm>
            <a:off x="315436" y="1046328"/>
            <a:ext cx="10665594" cy="556347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7062651" y="6581001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ESMO.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Thoracic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Tumours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: Essentials for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Clinicians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2026.</a:t>
            </a:r>
          </a:p>
        </p:txBody>
      </p:sp>
    </p:spTree>
    <p:extLst>
      <p:ext uri="{BB962C8B-B14F-4D97-AF65-F5344CB8AC3E}">
        <p14:creationId xmlns:p14="http://schemas.microsoft.com/office/powerpoint/2010/main" val="2171788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315436" y="426717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/>
          <p:cNvSpPr/>
          <p:nvPr/>
        </p:nvSpPr>
        <p:spPr>
          <a:xfrm>
            <a:off x="7062651" y="6581001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ESMO.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Thoracic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Tumours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: Essentials for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Clinicians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2026.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8730" t="9492"/>
          <a:stretch/>
        </p:blipFill>
        <p:spPr>
          <a:xfrm>
            <a:off x="97722" y="2438401"/>
            <a:ext cx="4002869" cy="285641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6235" r="8493" b="4566"/>
          <a:stretch/>
        </p:blipFill>
        <p:spPr>
          <a:xfrm>
            <a:off x="4100591" y="2438401"/>
            <a:ext cx="3733275" cy="2764974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8164420" y="2499906"/>
            <a:ext cx="3851342" cy="3225940"/>
            <a:chOff x="8164420" y="2499906"/>
            <a:chExt cx="3851342" cy="322594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4"/>
            <a:srcRect l="7103" t="9844" r="8232"/>
            <a:stretch/>
          </p:blipFill>
          <p:spPr>
            <a:xfrm>
              <a:off x="8164420" y="2987698"/>
              <a:ext cx="3851342" cy="2738148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8199116" y="2499906"/>
              <a:ext cx="36967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Effects of STK11 and KEAP1 co-alterations on tumor immunogenicity</a:t>
              </a:r>
              <a:endPara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8" name="Rettangolo 7"/>
          <p:cNvSpPr/>
          <p:nvPr/>
        </p:nvSpPr>
        <p:spPr>
          <a:xfrm>
            <a:off x="315436" y="1398116"/>
            <a:ext cx="3467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Tumor-intrinsic</a:t>
            </a:r>
            <a:r>
              <a:rPr lang="it-IT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it-IT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669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315436" y="426717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/>
          <p:cNvSpPr/>
          <p:nvPr/>
        </p:nvSpPr>
        <p:spPr>
          <a:xfrm>
            <a:off x="7062651" y="6581001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ESMO.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Thoracic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Tumours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: Essentials for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Clinicians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2026.</a:t>
            </a:r>
          </a:p>
        </p:txBody>
      </p:sp>
      <p:sp>
        <p:nvSpPr>
          <p:cNvPr id="8" name="Rettangolo 7"/>
          <p:cNvSpPr/>
          <p:nvPr/>
        </p:nvSpPr>
        <p:spPr>
          <a:xfrm>
            <a:off x="315436" y="1398116"/>
            <a:ext cx="5038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in the tumor microenvironment 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4386305" y="2342814"/>
            <a:ext cx="3978506" cy="2555757"/>
            <a:chOff x="4386305" y="2342814"/>
            <a:chExt cx="3978506" cy="2555757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6305" y="2460381"/>
              <a:ext cx="3978506" cy="2438190"/>
            </a:xfrm>
            <a:prstGeom prst="rect">
              <a:avLst/>
            </a:prstGeom>
          </p:spPr>
        </p:pic>
        <p:sp>
          <p:nvSpPr>
            <p:cNvPr id="13" name="Rettangolo 12"/>
            <p:cNvSpPr/>
            <p:nvPr/>
          </p:nvSpPr>
          <p:spPr>
            <a:xfrm>
              <a:off x="4564646" y="2342814"/>
              <a:ext cx="36490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Hypoxia leads to upregulation of VEGF and abnormal tumor vasculature </a:t>
              </a:r>
              <a:endPara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84801" y="2342814"/>
            <a:ext cx="4204316" cy="2621070"/>
            <a:chOff x="184801" y="2342814"/>
            <a:chExt cx="4204316" cy="2621070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3"/>
            <a:srcRect t="15105"/>
            <a:stretch/>
          </p:blipFill>
          <p:spPr>
            <a:xfrm>
              <a:off x="184801" y="2727853"/>
              <a:ext cx="4204316" cy="2236031"/>
            </a:xfrm>
            <a:prstGeom prst="rect">
              <a:avLst/>
            </a:prstGeom>
          </p:spPr>
        </p:pic>
        <p:sp>
          <p:nvSpPr>
            <p:cNvPr id="14" name="Rettangolo 13"/>
            <p:cNvSpPr/>
            <p:nvPr/>
          </p:nvSpPr>
          <p:spPr>
            <a:xfrm>
              <a:off x="777342" y="2342814"/>
              <a:ext cx="32480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Immune </a:t>
              </a:r>
              <a:r>
                <a:rPr lang="it-IT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cells</a:t>
              </a:r>
              <a:r>
                <a:rPr lang="it-IT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it-IT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promoting</a:t>
              </a:r>
              <a:r>
                <a:rPr lang="it-IT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it-IT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immunosuppressive</a:t>
              </a:r>
              <a:r>
                <a:rPr lang="it-IT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 TME </a:t>
              </a: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8347393" y="2342813"/>
            <a:ext cx="3825956" cy="2664616"/>
            <a:chOff x="8347393" y="2342813"/>
            <a:chExt cx="3825956" cy="2664616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/>
            <a:srcRect t="16135"/>
            <a:stretch/>
          </p:blipFill>
          <p:spPr>
            <a:xfrm>
              <a:off x="8347393" y="2638697"/>
              <a:ext cx="3825956" cy="2368732"/>
            </a:xfrm>
            <a:prstGeom prst="rect">
              <a:avLst/>
            </a:prstGeom>
          </p:spPr>
        </p:pic>
        <p:sp>
          <p:nvSpPr>
            <p:cNvPr id="17" name="Rettangolo 16"/>
            <p:cNvSpPr/>
            <p:nvPr/>
          </p:nvSpPr>
          <p:spPr>
            <a:xfrm>
              <a:off x="8787852" y="2342813"/>
              <a:ext cx="29450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Effects of </a:t>
              </a:r>
              <a:r>
                <a:rPr lang="en-US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tumour</a:t>
              </a:r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-associated endothelial cells</a:t>
              </a:r>
              <a:endPara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99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315436" y="426717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/>
          <p:cNvSpPr/>
          <p:nvPr/>
        </p:nvSpPr>
        <p:spPr>
          <a:xfrm>
            <a:off x="7062651" y="6581001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ESMO.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Thoracic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Tumours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: Essentials for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Clinicians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2026.</a:t>
            </a:r>
          </a:p>
        </p:txBody>
      </p:sp>
      <p:sp>
        <p:nvSpPr>
          <p:cNvPr id="8" name="Rettangolo 7"/>
          <p:cNvSpPr/>
          <p:nvPr/>
        </p:nvSpPr>
        <p:spPr>
          <a:xfrm>
            <a:off x="315436" y="1302323"/>
            <a:ext cx="3198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Tumour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-extrinsic factors</a:t>
            </a:r>
          </a:p>
        </p:txBody>
      </p:sp>
      <p:grpSp>
        <p:nvGrpSpPr>
          <p:cNvPr id="15" name="Gruppo 14"/>
          <p:cNvGrpSpPr/>
          <p:nvPr/>
        </p:nvGrpSpPr>
        <p:grpSpPr>
          <a:xfrm>
            <a:off x="315436" y="1915715"/>
            <a:ext cx="5947954" cy="4534651"/>
            <a:chOff x="315436" y="1915715"/>
            <a:chExt cx="5947954" cy="453465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/>
            <a:srcRect l="4800" t="8066" r="5624" b="3739"/>
            <a:stretch/>
          </p:blipFill>
          <p:spPr>
            <a:xfrm>
              <a:off x="315436" y="2200583"/>
              <a:ext cx="5947954" cy="4249783"/>
            </a:xfrm>
            <a:prstGeom prst="rect">
              <a:avLst/>
            </a:prstGeom>
          </p:spPr>
        </p:pic>
        <p:sp>
          <p:nvSpPr>
            <p:cNvPr id="3" name="Rettangolo 2"/>
            <p:cNvSpPr/>
            <p:nvPr/>
          </p:nvSpPr>
          <p:spPr>
            <a:xfrm>
              <a:off x="1099207" y="1915715"/>
              <a:ext cx="43804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Interaction between gut microbiota and immunotherapy response</a:t>
              </a:r>
              <a:endPara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6193718" y="1915714"/>
            <a:ext cx="5928610" cy="4289623"/>
            <a:chOff x="6193718" y="1915714"/>
            <a:chExt cx="5928610" cy="428962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/>
            <a:srcRect t="14138"/>
            <a:stretch/>
          </p:blipFill>
          <p:spPr>
            <a:xfrm>
              <a:off x="6193718" y="2342606"/>
              <a:ext cx="5928610" cy="3862731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6835743" y="1915714"/>
              <a:ext cx="464455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Host-extrinsic factors influencing immunotherapy resistance</a:t>
              </a:r>
              <a:endPara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71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FA81A-18F0-2340-46D5-0E41542A5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4243DB-94CD-429F-0C12-9F9D5BA7C4B9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737EC5F-2902-C5D3-72BD-991986E83A99}"/>
              </a:ext>
            </a:extLst>
          </p:cNvPr>
          <p:cNvSpPr/>
          <p:nvPr/>
        </p:nvSpPr>
        <p:spPr>
          <a:xfrm>
            <a:off x="7928264" y="6431816"/>
            <a:ext cx="42637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Tsuchikama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K, et al. Nat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Clin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2024;21(3):203-223.</a:t>
            </a:r>
          </a:p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Tan D. ELCC 2026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46D9E4B-EF2B-F377-56CC-2FA5CE27ECC2}"/>
              </a:ext>
            </a:extLst>
          </p:cNvPr>
          <p:cNvSpPr/>
          <p:nvPr/>
        </p:nvSpPr>
        <p:spPr>
          <a:xfrm>
            <a:off x="315436" y="720433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Antibody-drug conjugates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491A309-E440-5FEB-1B0D-79827FCC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0" t="13839" r="43248" b="8600"/>
          <a:stretch>
            <a:fillRect/>
          </a:stretch>
        </p:blipFill>
        <p:spPr>
          <a:xfrm>
            <a:off x="233682" y="1392381"/>
            <a:ext cx="5360238" cy="407689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20BB03B-9C39-5FDC-3A7E-EFC6BA27B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920" y="1392381"/>
            <a:ext cx="6535734" cy="492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71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A90CD-D1E3-CE22-F7F2-044395780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F4D762-F208-4116-1371-7A86806F76D9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870598-21C5-62C5-AE26-DA3544F7C1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57"/>
          <a:stretch>
            <a:fillRect/>
          </a:stretch>
        </p:blipFill>
        <p:spPr>
          <a:xfrm>
            <a:off x="1785814" y="1120543"/>
            <a:ext cx="8620371" cy="547584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D9F9ED3-7C59-0FA1-8879-3CCEF8EB2B89}"/>
              </a:ext>
            </a:extLst>
          </p:cNvPr>
          <p:cNvSpPr/>
          <p:nvPr/>
        </p:nvSpPr>
        <p:spPr>
          <a:xfrm>
            <a:off x="7928264" y="6596390"/>
            <a:ext cx="42637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Colombo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et al. Cancer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Discov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2024;14(11):2089-2108.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AC74B4A-89A5-9BC6-EE80-BF502B886F90}"/>
              </a:ext>
            </a:extLst>
          </p:cNvPr>
          <p:cNvSpPr/>
          <p:nvPr/>
        </p:nvSpPr>
        <p:spPr>
          <a:xfrm>
            <a:off x="315436" y="720433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Antibody-drug conjugates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799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D105D-B7D8-B290-8839-941DF8B2B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B97B99-0F83-911A-FBEA-6A433646C8DA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E89D6E9-ECF6-C61F-7CC9-2F85C2C9A10A}"/>
              </a:ext>
            </a:extLst>
          </p:cNvPr>
          <p:cNvSpPr/>
          <p:nvPr/>
        </p:nvSpPr>
        <p:spPr>
          <a:xfrm>
            <a:off x="7928264" y="6596390"/>
            <a:ext cx="42637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Colombo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et al. Cancer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Discov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2024;14(11):2089-2108.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4691EBE-9224-65D3-AB97-4FC50B8780D4}"/>
              </a:ext>
            </a:extLst>
          </p:cNvPr>
          <p:cNvSpPr/>
          <p:nvPr/>
        </p:nvSpPr>
        <p:spPr>
          <a:xfrm>
            <a:off x="315436" y="720433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Antibody-drug conjugates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7F9567E-2634-325F-D700-DCCE5856D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3" y="1208138"/>
            <a:ext cx="11625314" cy="530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40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4E8EE-E8D5-A036-EFE6-C97A0654A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565A57-B4C7-12AE-683D-685CD2BCADDE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45ED5EE-0CE5-1BA9-AF71-810557F31F3C}"/>
              </a:ext>
            </a:extLst>
          </p:cNvPr>
          <p:cNvSpPr/>
          <p:nvPr/>
        </p:nvSpPr>
        <p:spPr>
          <a:xfrm>
            <a:off x="7928264" y="6596390"/>
            <a:ext cx="42637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Colombo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et al. Cancer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Discov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2024;14(11):2089-2108.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90F1C10-F533-DE4F-5329-DB424D42FF01}"/>
              </a:ext>
            </a:extLst>
          </p:cNvPr>
          <p:cNvSpPr/>
          <p:nvPr/>
        </p:nvSpPr>
        <p:spPr>
          <a:xfrm>
            <a:off x="315436" y="720433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Antibody-drug conjugates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C025481-0CEF-F77F-001B-143CF275F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28" y="1305925"/>
            <a:ext cx="11691343" cy="504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81186-4D10-A294-7718-C734C7BDF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DF55D9-CB06-FC5D-29EC-C5299AF70F74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5A8E52D-A646-80F0-C294-92710FFB07C3}"/>
              </a:ext>
            </a:extLst>
          </p:cNvPr>
          <p:cNvSpPr/>
          <p:nvPr/>
        </p:nvSpPr>
        <p:spPr>
          <a:xfrm>
            <a:off x="315436" y="720433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Bispecific Antibodies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448B26B-D062-FC75-5889-196E845E0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36" y="1787832"/>
            <a:ext cx="11747925" cy="377314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C26ABF-2DFE-84F0-B4BE-7F32081BEC74}"/>
              </a:ext>
            </a:extLst>
          </p:cNvPr>
          <p:cNvSpPr txBox="1"/>
          <p:nvPr/>
        </p:nvSpPr>
        <p:spPr>
          <a:xfrm>
            <a:off x="7763214" y="6596390"/>
            <a:ext cx="44287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1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Herrera M, et al. Trends Cancer. 2024;10(10):893-919.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33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98444" y="679265"/>
            <a:ext cx="2507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Disclosures</a:t>
            </a:r>
            <a:endParaRPr lang="it-IT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98444" y="1547502"/>
            <a:ext cx="96288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Travel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grants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Astrazeneca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Roche 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Speaker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grants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Astrazeneca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Pfizer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Advisory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Board: Novartis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86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41847-864E-4B17-C455-6640049E3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A949C1-601D-6692-E7AC-254F91B24F26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F5B3315-57AC-C512-D2FC-BB850CBCC635}"/>
              </a:ext>
            </a:extLst>
          </p:cNvPr>
          <p:cNvSpPr/>
          <p:nvPr/>
        </p:nvSpPr>
        <p:spPr>
          <a:xfrm>
            <a:off x="315436" y="720433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Bispecific Antibodies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D59CB5-3362-48AF-FC98-D19ECC2845CC}"/>
              </a:ext>
            </a:extLst>
          </p:cNvPr>
          <p:cNvSpPr txBox="1"/>
          <p:nvPr/>
        </p:nvSpPr>
        <p:spPr>
          <a:xfrm>
            <a:off x="7763214" y="6596390"/>
            <a:ext cx="44287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1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Herrera M, et al. Trends Cancer. 2024;10(10):893-919.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01CA2B-C64E-E144-1E7C-8BA62D73C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4" b="2"/>
          <a:stretch>
            <a:fillRect/>
          </a:stretch>
        </p:blipFill>
        <p:spPr>
          <a:xfrm>
            <a:off x="1776845" y="1171575"/>
            <a:ext cx="8638309" cy="54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92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05762-5257-06B3-2346-EDFEC1EC9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CA69623-C8DA-52C5-E14B-88255FAE01B8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B08B9A9-C87B-3A56-BF86-ED09E02C7CC5}"/>
              </a:ext>
            </a:extLst>
          </p:cNvPr>
          <p:cNvSpPr/>
          <p:nvPr/>
        </p:nvSpPr>
        <p:spPr>
          <a:xfrm>
            <a:off x="315436" y="720433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Bispecific Antibodies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C82EDA-D286-6993-162D-3134850DD8C3}"/>
              </a:ext>
            </a:extLst>
          </p:cNvPr>
          <p:cNvSpPr txBox="1"/>
          <p:nvPr/>
        </p:nvSpPr>
        <p:spPr>
          <a:xfrm>
            <a:off x="7763214" y="6596390"/>
            <a:ext cx="44287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1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Tanizaki </a:t>
            </a:r>
            <a:r>
              <a:rPr lang="it-IT" sz="11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1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ELCC 2026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50C5992-AD20-FC3E-DA6F-0BA5493F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03" y="1293700"/>
            <a:ext cx="11788994" cy="48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00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01AE1-F37C-C82F-1299-4810CCAEE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5BB84E-A293-8025-2C43-3D5B6589E0DD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440796E-A73F-0777-1A26-171D0EB8DB54}"/>
              </a:ext>
            </a:extLst>
          </p:cNvPr>
          <p:cNvSpPr/>
          <p:nvPr/>
        </p:nvSpPr>
        <p:spPr>
          <a:xfrm>
            <a:off x="315436" y="720433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Bispecific Antibodies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B4D0167-8F22-0FE7-3E34-20F52DDEC9B1}"/>
              </a:ext>
            </a:extLst>
          </p:cNvPr>
          <p:cNvSpPr txBox="1"/>
          <p:nvPr/>
        </p:nvSpPr>
        <p:spPr>
          <a:xfrm>
            <a:off x="7763214" y="6596390"/>
            <a:ext cx="44287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1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Klein C, et al. Nat </a:t>
            </a:r>
            <a:r>
              <a:rPr lang="it-IT" sz="11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it-IT" sz="11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Drug </a:t>
            </a:r>
            <a:r>
              <a:rPr lang="it-IT" sz="11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Discov</a:t>
            </a:r>
            <a:r>
              <a:rPr lang="it-IT" sz="11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2024;23(4):301-319.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021459F-63FE-D68A-667B-F42601B9F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7"/>
          <a:stretch>
            <a:fillRect/>
          </a:stretch>
        </p:blipFill>
        <p:spPr>
          <a:xfrm>
            <a:off x="2100826" y="1120543"/>
            <a:ext cx="7518400" cy="540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23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8" y="1398597"/>
            <a:ext cx="8665232" cy="522522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ICIs under clinical development for lung cancer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E9D819-7FA1-E9B7-1D85-63A4FD639473}"/>
              </a:ext>
            </a:extLst>
          </p:cNvPr>
          <p:cNvSpPr txBox="1"/>
          <p:nvPr/>
        </p:nvSpPr>
        <p:spPr>
          <a:xfrm>
            <a:off x="425164" y="1335987"/>
            <a:ext cx="37719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Bispecific</a:t>
            </a:r>
            <a:r>
              <a:rPr lang="it-IT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agents targeting PD-(L)1 and </a:t>
            </a:r>
            <a:r>
              <a:rPr lang="it-IT" sz="16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immunosuppressive</a:t>
            </a:r>
            <a:r>
              <a:rPr lang="it-IT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cytokines</a:t>
            </a:r>
            <a:endParaRPr lang="it-IT" sz="1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F7151B6-BC56-D10E-6419-D324D4144C82}"/>
              </a:ext>
            </a:extLst>
          </p:cNvPr>
          <p:cNvSpPr/>
          <p:nvPr/>
        </p:nvSpPr>
        <p:spPr>
          <a:xfrm>
            <a:off x="521074" y="1889806"/>
            <a:ext cx="4398398" cy="47065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808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BB5F7-D34A-B124-7627-D6DF78D95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E4BEC3-C8F2-1EA5-D351-4CC0269598EE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E2E655D-F81A-F59A-98E1-E2332662ED12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853EB1D-1E44-6A9C-EC20-B68FEF393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45" y="1155379"/>
            <a:ext cx="11377510" cy="544101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9FCF03F-4B78-5AA5-6D03-32EFF0EFC82D}"/>
              </a:ext>
            </a:extLst>
          </p:cNvPr>
          <p:cNvSpPr txBox="1"/>
          <p:nvPr/>
        </p:nvSpPr>
        <p:spPr>
          <a:xfrm>
            <a:off x="386462" y="759476"/>
            <a:ext cx="9173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Bispecific</a:t>
            </a:r>
            <a:r>
              <a:rPr lang="it-IT" sz="1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agents targeting PD-(L)1 and </a:t>
            </a:r>
            <a:r>
              <a:rPr lang="it-IT" sz="1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immunosuppressive</a:t>
            </a:r>
            <a:r>
              <a:rPr lang="it-IT" sz="1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cytokines</a:t>
            </a:r>
            <a:endParaRPr lang="it-IT" sz="18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16A510F-0C0A-E374-1AD2-AE42F4FAC122}"/>
              </a:ext>
            </a:extLst>
          </p:cNvPr>
          <p:cNvSpPr/>
          <p:nvPr/>
        </p:nvSpPr>
        <p:spPr>
          <a:xfrm>
            <a:off x="407244" y="3733272"/>
            <a:ext cx="2242437" cy="9218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3C304C4-A6F2-6F8B-067F-4D5CFFC03FBC}"/>
              </a:ext>
            </a:extLst>
          </p:cNvPr>
          <p:cNvSpPr/>
          <p:nvPr/>
        </p:nvSpPr>
        <p:spPr>
          <a:xfrm>
            <a:off x="407244" y="1509184"/>
            <a:ext cx="2242437" cy="9218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969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9FC3F25-F3B3-8772-4052-47BA8B97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19" y="1280243"/>
            <a:ext cx="9524473" cy="531614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CD19BDE-1C4A-6503-0963-EE799E4DEACE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HARMONi-6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8FE1F14-8C57-5641-837E-8AD1AF12562A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Lu S, ESMO Asia Congress 2025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vonescim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6" y="2239650"/>
            <a:ext cx="3018357" cy="376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267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A2B8B-5200-8665-42F0-3230D69BA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0E87703B-B077-6544-FE1F-64D107352AAE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2605482-291B-1F62-BB28-483DA132A983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HARMONi-6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AB2D0B8-C5EF-AB5C-08EC-C118E895C435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Lu S, ESMO Asia Congress 2025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3EF294A-F449-754A-B60C-9B215C0E8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11" y="1195258"/>
            <a:ext cx="9793577" cy="54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53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4B514-0E9D-526B-3D83-E2AFC9598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60D87C-0D64-C627-0F02-FA067605907E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FC26EA9-EE34-A45A-D6C9-F098855BD246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HARMONi-6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C1005F5-7C2C-B519-5500-83217FFF96D1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Lu S, ESMO Asia Congress 2025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21C6256-5787-3D5E-4A0B-AB353AC8E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47" y="1195258"/>
            <a:ext cx="9934187" cy="54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44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A70FB-B9A6-5587-A840-F6193BCCC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14352F-5A51-3CD3-4937-97F83DCE83D1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0DFB252-EE3E-A968-1B46-685CD8C00055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HARMONi-6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93EE5E7-7284-F22E-EDC2-E51314EF6909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Lu S, ESMO Asia Congress 2025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FF1514-2FB1-15CB-7A43-A0FAD2220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88" y="1155379"/>
            <a:ext cx="9869424" cy="543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55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E8026-4AA9-E09C-59AD-B54CC5AFD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80CCF3-017B-E595-9CE2-63E7E27FE7C7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AE7F264-D875-ECB6-0300-61D14BD55307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HARMONi-6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9D7C512-4177-4DC0-CA0F-6D0E65C18597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Lu S, ESMO Asia Congress 2025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7BB7D5-EC80-EFC6-AE70-5098DE640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68" y="1197470"/>
            <a:ext cx="9732264" cy="53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16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902926" y="139333"/>
            <a:ext cx="2406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3B6F63B-7A8B-020E-D4ED-8FD71091BD6E}"/>
              </a:ext>
            </a:extLst>
          </p:cNvPr>
          <p:cNvSpPr/>
          <p:nvPr/>
        </p:nvSpPr>
        <p:spPr>
          <a:xfrm>
            <a:off x="698444" y="1547502"/>
            <a:ext cx="96288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it-IT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it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it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Immunotherapy</a:t>
            </a:r>
            <a:endParaRPr lang="it-IT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endParaRPr lang="it-IT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it-IT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it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Novel </a:t>
            </a:r>
            <a:r>
              <a:rPr lang="it-IT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it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</a:t>
            </a:r>
            <a:endParaRPr lang="it-IT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endParaRPr lang="it-IT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it-IT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it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Novel </a:t>
            </a:r>
            <a:r>
              <a:rPr lang="it-IT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it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Strategies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77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E8026-4AA9-E09C-59AD-B54CC5AFD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80CCF3-017B-E595-9CE2-63E7E27FE7C7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AE7F264-D875-ECB6-0300-61D14BD55307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phase 3 trial (NCT03631706)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9D7C512-4177-4DC0-CA0F-6D0E65C18597}"/>
              </a:ext>
            </a:extLst>
          </p:cNvPr>
          <p:cNvSpPr/>
          <p:nvPr/>
        </p:nvSpPr>
        <p:spPr>
          <a:xfrm>
            <a:off x="7062651" y="6427113"/>
            <a:ext cx="51293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Li L, et al. Front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2022;12:905520.</a:t>
            </a:r>
          </a:p>
          <a:p>
            <a:pPr algn="r"/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BC, et al. J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Thorac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2023;18(12):1731-1742.</a:t>
            </a:r>
          </a:p>
        </p:txBody>
      </p:sp>
      <p:pic>
        <p:nvPicPr>
          <p:cNvPr id="1026" name="Picture 2" descr="https://www.researchgate.net/publication/362260173/figure/fig1/AS:11431281632718034@1757656576877/Bintrafusp-alfa-was-designed-to-simultaneously-inhibit-PD-1-PD-L1-mediated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0" y="1809977"/>
            <a:ext cx="6092218" cy="43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79" y="1155379"/>
            <a:ext cx="5694685" cy="229463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80" y="4132475"/>
            <a:ext cx="5548083" cy="21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E8C27-985A-C556-FA6A-A80C5727E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8FE0465-2A83-F9D1-72EE-100CB30A0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8" y="1398597"/>
            <a:ext cx="8665232" cy="522522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D6403A-E674-6D24-AC5A-5034FA7E4730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B7FCAE8-98F0-8096-8716-90BED062EB31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ICIs under clinical development for lung cancer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80A9D03-0616-BE8E-EDF2-7B092D313E46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2194CE-81C0-1CA0-6311-2B3D5A7CE3A8}"/>
              </a:ext>
            </a:extLst>
          </p:cNvPr>
          <p:cNvSpPr txBox="1"/>
          <p:nvPr/>
        </p:nvSpPr>
        <p:spPr>
          <a:xfrm>
            <a:off x="9423810" y="1488387"/>
            <a:ext cx="2768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Co-targeting of multiple immune checkpoints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E4042B9-38B2-8DB6-8EF1-B8021D61B5FF}"/>
              </a:ext>
            </a:extLst>
          </p:cNvPr>
          <p:cNvSpPr/>
          <p:nvPr/>
        </p:nvSpPr>
        <p:spPr>
          <a:xfrm>
            <a:off x="4239491" y="1398596"/>
            <a:ext cx="5206395" cy="32648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591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CB881-B575-DEBC-47B9-B8173D963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E0BA1F-702F-754A-E5E4-FD96F3FADFC3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E61ECD3-25E2-D6D5-A9E7-88BC384769C8}"/>
              </a:ext>
            </a:extLst>
          </p:cNvPr>
          <p:cNvSpPr/>
          <p:nvPr/>
        </p:nvSpPr>
        <p:spPr>
          <a:xfrm>
            <a:off x="315436" y="715390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anti-CTLA-4 +/- anti-PD-1/-L1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B30D608-F01D-BC76-4A84-770DF8988E7B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21A6A56-106B-5161-D626-CFDF2679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1136223"/>
            <a:ext cx="10695709" cy="546016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DEE69B9-2C1D-DED3-817C-99644A977ADE}"/>
              </a:ext>
            </a:extLst>
          </p:cNvPr>
          <p:cNvSpPr/>
          <p:nvPr/>
        </p:nvSpPr>
        <p:spPr>
          <a:xfrm>
            <a:off x="748146" y="4897054"/>
            <a:ext cx="1891146" cy="994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327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9608E-994F-7A1A-1EC1-D9AD85753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CBB561-DB17-70A5-5552-D2D26E5D700D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5CE7B9C-19AB-A820-D144-3A853508F204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PRESERVE-003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51C931D-FE75-A99E-351E-C802D6187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22520"/>
            <a:ext cx="9796896" cy="5532127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C57250C-43D3-FE60-BFCC-BA55CFFC065C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He K, ELCC 2026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29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F1BEE-A19A-4F63-DE21-EA4447B50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235B4A-B74B-D671-6B5D-498EDE0AF1A4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926FCF3-FD3C-F5E8-D399-2F3DC070040F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PRESERVE-003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E4AAEE5-8660-2C46-BB25-AA1AE076178B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He K, ELCC 2026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7FF4AC7-D345-5696-4AF0-AF84D8A47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964" y="1077232"/>
            <a:ext cx="9518071" cy="55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25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BD171-9519-4587-9FD5-8320C8F7B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2EDAB60C-5448-81EA-B0D1-BD045C1E9F79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7BE4644-1130-DBD4-1D6E-DDFC1144394A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PRESERVE-003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9DD3FD4-BBF2-C8C5-5A32-DB6A597E4F0A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He K, ELCC 2026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56CFCB6-E481-4F15-AFE2-46BD8F32A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440" y="1155379"/>
            <a:ext cx="9523120" cy="54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25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2DCE7-FBA6-40B4-1E65-25DFBCDB9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F88C0BF7-D137-0499-0FF8-60C96C71F829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247AE45-B2BE-0E99-F8DD-5B035C96F6EE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PRESERVE-003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80E65F1-F0B4-F016-E1D1-B88629A15141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He K, ELCC 2026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AD57D5-F321-2BD9-7CCA-CB8E1A51A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405" y="1155379"/>
            <a:ext cx="9459190" cy="54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75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C9A26-BC0A-5E5D-C0E3-D9AAA3627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CB316BE1-A11D-D028-559B-E670C4734871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88F4749-62E9-0363-1EB3-E35378EF220B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PRESERVE-003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90987B8-4356-048A-7275-B7E859A0C083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He K, ELCC 2026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541B4CD-CA1F-4C80-7F87-B50EE79ED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553" y="1155379"/>
            <a:ext cx="9418894" cy="54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79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0FFB6-4893-EC53-36B6-01D04A288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9EE22820-22BE-2577-8E0D-AE08211E2804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263AFED-1E67-7C53-02BB-9E9DF71D8BEA}"/>
              </a:ext>
            </a:extLst>
          </p:cNvPr>
          <p:cNvSpPr/>
          <p:nvPr/>
        </p:nvSpPr>
        <p:spPr>
          <a:xfrm>
            <a:off x="315436" y="755269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PRESERVE-003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1750AAC-50EC-9DC4-1DAA-8A072DCF493D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He K, ELCC 2026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AAA8DD9-2F96-F4E5-CDE8-18D576FBF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99" y="1152228"/>
            <a:ext cx="9429602" cy="54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617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6ECE5-8176-D898-AA7A-958F602B4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793D1CBB-DA08-2DB7-F863-313888575B40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C57462B-7065-8A09-C249-FFD6DF1637F1}"/>
              </a:ext>
            </a:extLst>
          </p:cNvPr>
          <p:cNvSpPr/>
          <p:nvPr/>
        </p:nvSpPr>
        <p:spPr>
          <a:xfrm>
            <a:off x="315436" y="715390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anti-LAG3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04BAEE3-E2A6-4696-C718-61F2E91DEF11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3D64A6-ED2F-08E6-EC21-FB5A766B5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62" y="1396054"/>
            <a:ext cx="11494814" cy="31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22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3" y="2690742"/>
            <a:ext cx="6387596" cy="289519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275947" y="1661229"/>
            <a:ext cx="483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number of global deaths attributed to most common cancers in 2020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4083" t="14032" r="11032" b="11704"/>
          <a:stretch/>
        </p:blipFill>
        <p:spPr>
          <a:xfrm>
            <a:off x="7020075" y="2428463"/>
            <a:ext cx="4631991" cy="352656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992980" y="1661229"/>
            <a:ext cx="483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Prevalence of oncogenic somatic driver mutations in </a:t>
            </a: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 cancer in never-smokers</a:t>
            </a:r>
            <a:endParaRPr lang="it-IT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062651" y="6581001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ESMO.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Thoracic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Tumours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: Essentials for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Clinicians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2026.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15436" y="426717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</p:spTree>
    <p:extLst>
      <p:ext uri="{BB962C8B-B14F-4D97-AF65-F5344CB8AC3E}">
        <p14:creationId xmlns:p14="http://schemas.microsoft.com/office/powerpoint/2010/main" val="2729434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6A0AA-2B1F-CAF3-90E9-E3DE7516F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44DAAA-1247-2EFE-7EE0-192CDEAD3B1E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D6844A2-F3D4-E720-F366-48C6482CF0D4}"/>
              </a:ext>
            </a:extLst>
          </p:cNvPr>
          <p:cNvSpPr/>
          <p:nvPr/>
        </p:nvSpPr>
        <p:spPr>
          <a:xfrm>
            <a:off x="315436" y="715390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anti-NKG2A, anti-CD73, anti-TIM3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961EA94-AB78-97F4-FF5B-E0FA8B2A575E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CD03A5-3E41-C950-CC2F-EA8A421BE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36" y="1300165"/>
            <a:ext cx="11485160" cy="50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11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914D5-046F-1643-C314-FAFF4D697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C102AD76-ADB7-A6E1-61A6-4CA954F58EA3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F9AD59E-18DA-2872-4545-F1EBACCD481E}"/>
              </a:ext>
            </a:extLst>
          </p:cNvPr>
          <p:cNvSpPr/>
          <p:nvPr/>
        </p:nvSpPr>
        <p:spPr>
          <a:xfrm>
            <a:off x="315436" y="715390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anti-TIGIT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F486C4A-6FD5-1995-806E-9FD3FD747766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C1B641A-1C4B-8AA6-8848-61EA3CF31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91" y="748731"/>
            <a:ext cx="8729282" cy="580518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E89B44B-4DB9-E3CF-293E-A4A22C731E7C}"/>
              </a:ext>
            </a:extLst>
          </p:cNvPr>
          <p:cNvSpPr/>
          <p:nvPr/>
        </p:nvSpPr>
        <p:spPr>
          <a:xfrm>
            <a:off x="2617591" y="778420"/>
            <a:ext cx="1611509" cy="9218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163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D3AD6-AD05-9E36-0DC5-6D8B65DD4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695BCF-F611-4806-8E66-9B1962F09513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8D1F8DD-91B3-A86A-BFFA-CF3ACF0027E0}"/>
              </a:ext>
            </a:extLst>
          </p:cNvPr>
          <p:cNvSpPr/>
          <p:nvPr/>
        </p:nvSpPr>
        <p:spPr>
          <a:xfrm>
            <a:off x="315436" y="715390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Tiragolumab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(anti-TIGIT)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4B140E8-7E48-E40C-E522-3ED7BE7A89E1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Ghasemi K. Front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Pharmacol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2025;16:1568664.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 descr="FIGURE 2">
            <a:extLst>
              <a:ext uri="{FF2B5EF4-FFF2-40B4-BE49-F238E27FC236}">
                <a16:creationId xmlns:a16="http://schemas.microsoft.com/office/drawing/2014/main" id="{700585C2-DF1B-BB11-8197-BD4ACC6A0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26" y="1302538"/>
            <a:ext cx="5297164" cy="51955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90F72DA-EDEA-D07C-57C1-ACC81D0B6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90" y="1302538"/>
            <a:ext cx="6592857" cy="49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27888-CAFA-BF3C-C67D-3B0396FCF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CCFCF931-67D4-0807-162A-2B37B145DA60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9B0DD32-BE7C-4FDF-47AE-9970991B0378}"/>
              </a:ext>
            </a:extLst>
          </p:cNvPr>
          <p:cNvSpPr/>
          <p:nvPr/>
        </p:nvSpPr>
        <p:spPr>
          <a:xfrm>
            <a:off x="315436" y="715390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SKYSCRAPER-03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59FC57C-D048-1218-4164-E57B245FE608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Dziadziuszko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ESMO Congress 2025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4863665-FD8D-33D2-D8CD-683120AFB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36" y="1051149"/>
            <a:ext cx="9760527" cy="554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05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3506B-7CFD-C4AD-C726-438B40A59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B0488B-AFDF-5706-96FA-53E378BE8038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F7B38DD-8227-A560-F6A6-0793F5CD8955}"/>
              </a:ext>
            </a:extLst>
          </p:cNvPr>
          <p:cNvSpPr/>
          <p:nvPr/>
        </p:nvSpPr>
        <p:spPr>
          <a:xfrm>
            <a:off x="315436" y="715390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SKYSCRAPER-03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3AC8127-AF98-29FE-E4A2-99FBA863C09F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Dziadziuszko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ESMO Congress 2025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5257600-A8DF-F697-58C0-23EFFEC3A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931" y="1117954"/>
            <a:ext cx="9750137" cy="54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443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39C91-1F33-C93A-1FA0-C251BA476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B0DE9EC-B243-0FEE-665A-B0F67AED9B22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9EEA98D-879A-5E06-8A5F-C1735F5658FC}"/>
              </a:ext>
            </a:extLst>
          </p:cNvPr>
          <p:cNvSpPr/>
          <p:nvPr/>
        </p:nvSpPr>
        <p:spPr>
          <a:xfrm>
            <a:off x="315436" y="715390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SKYSCRAPER-06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B83F5D6-A47F-1C27-DB66-481B07225ED2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Socinski MA, et al. ESMO IO 2024</a:t>
            </a:r>
          </a:p>
        </p:txBody>
      </p:sp>
      <p:pic>
        <p:nvPicPr>
          <p:cNvPr id="4" name="Immagine 3" descr="Immagine">
            <a:extLst>
              <a:ext uri="{FF2B5EF4-FFF2-40B4-BE49-F238E27FC236}">
                <a16:creationId xmlns:a16="http://schemas.microsoft.com/office/drawing/2014/main" id="{D5EF5AEE-D9DE-8396-0EFB-8E3DAEE18F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3" t="2611" r="2935" b="51053"/>
          <a:stretch>
            <a:fillRect/>
          </a:stretch>
        </p:blipFill>
        <p:spPr>
          <a:xfrm>
            <a:off x="1081872" y="1111531"/>
            <a:ext cx="10028255" cy="548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44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F2AFF-90A4-520C-CFAB-09D5C0E52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C564FC91-3941-0DE4-1756-4E6F995C16ED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71E5621-5E52-1601-D312-8D2FA792CE60}"/>
              </a:ext>
            </a:extLst>
          </p:cNvPr>
          <p:cNvSpPr/>
          <p:nvPr/>
        </p:nvSpPr>
        <p:spPr>
          <a:xfrm>
            <a:off x="315436" y="715390"/>
            <a:ext cx="699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SKYSCRAPER-06 Trial</a:t>
            </a:r>
            <a:endParaRPr lang="it-IT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C3334B8-FCEF-9278-CBD6-7F42D27F5A2D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Socinski MA, et al. JAMA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2026:e260818.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A37C19-69BA-B2D2-90E1-47442B2630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436" r="7837" b="1992"/>
          <a:stretch>
            <a:fillRect/>
          </a:stretch>
        </p:blipFill>
        <p:spPr>
          <a:xfrm>
            <a:off x="6067958" y="2045438"/>
            <a:ext cx="5978775" cy="327471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6DBF748-80C2-4E48-B8B3-501AC0BF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837" b="51198"/>
          <a:stretch>
            <a:fillRect/>
          </a:stretch>
        </p:blipFill>
        <p:spPr>
          <a:xfrm>
            <a:off x="151133" y="2045437"/>
            <a:ext cx="5950628" cy="327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14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15436" y="1867778"/>
            <a:ext cx="8776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Bispecific T cell engagers targeting antigens expressed in NSCLC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6" y="2421643"/>
            <a:ext cx="11812987" cy="366855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75B58D-2519-7F62-10B1-4E557280FB15}"/>
              </a:ext>
            </a:extLst>
          </p:cNvPr>
          <p:cNvSpPr txBox="1"/>
          <p:nvPr/>
        </p:nvSpPr>
        <p:spPr>
          <a:xfrm>
            <a:off x="315436" y="899922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Novel immune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engagers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93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00945" y="1908660"/>
            <a:ext cx="11397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TCEs using new T cell-engaging techniques or modalities to tune T cell activation levels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5" y="2433998"/>
            <a:ext cx="11590110" cy="324616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A5ECCB-83E3-AF86-ADED-0333F720DFF3}"/>
              </a:ext>
            </a:extLst>
          </p:cNvPr>
          <p:cNvSpPr txBox="1"/>
          <p:nvPr/>
        </p:nvSpPr>
        <p:spPr>
          <a:xfrm>
            <a:off x="315436" y="899922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Novel immune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engagers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338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15435" y="1441694"/>
            <a:ext cx="11475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Immune cell engagers and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immunostimulatory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antibody conjugates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59" y="1811026"/>
            <a:ext cx="9702724" cy="482678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504B04-4168-BA5D-A566-D16C5A34E05F}"/>
              </a:ext>
            </a:extLst>
          </p:cNvPr>
          <p:cNvSpPr txBox="1"/>
          <p:nvPr/>
        </p:nvSpPr>
        <p:spPr>
          <a:xfrm>
            <a:off x="315436" y="899922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Novel immune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engagers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55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315436" y="426717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442" y="1019429"/>
            <a:ext cx="7104267" cy="5404815"/>
          </a:xfrm>
          <a:prstGeom prst="rect">
            <a:avLst/>
          </a:prstGeom>
        </p:spPr>
      </p:pic>
      <p:pic>
        <p:nvPicPr>
          <p:cNvPr id="1026" name="Picture 2" descr="Immune-related adverse events of checkpoint inhibitors | Nature Reviews  Disease Prim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" y="1895231"/>
            <a:ext cx="4517055" cy="365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7071360" y="6424244"/>
            <a:ext cx="51293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Ramos-Casals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M, et al.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Primers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2020;6(1):38.</a:t>
            </a:r>
          </a:p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ESMO.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Thoracic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Tumours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: Essentials for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Clinicians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2026.</a:t>
            </a:r>
          </a:p>
        </p:txBody>
      </p:sp>
    </p:spTree>
    <p:extLst>
      <p:ext uri="{BB962C8B-B14F-4D97-AF65-F5344CB8AC3E}">
        <p14:creationId xmlns:p14="http://schemas.microsoft.com/office/powerpoint/2010/main" val="40224789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3ACB3-EB38-6834-3602-DFFDF131C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EB9DAC10-76BA-C8F1-21AF-6D0314043F51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6768CEC-4134-79B0-F426-7A4AEE768D73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339926-AD40-881F-12F7-B0C660F51136}"/>
              </a:ext>
            </a:extLst>
          </p:cNvPr>
          <p:cNvSpPr txBox="1"/>
          <p:nvPr/>
        </p:nvSpPr>
        <p:spPr>
          <a:xfrm>
            <a:off x="315436" y="899922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Adoptive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therapies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37009A-96E5-82BE-DBFF-9FE6CEE79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01" y="1703435"/>
            <a:ext cx="11567597" cy="41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845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5C465-469C-D652-3AFF-8D0FB751D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BFA83F-424E-BC12-97A2-44A166E5763D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38943F5-DE2F-6290-AA9F-39738F5F5629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27701D5-F226-B74E-B77C-0C1530BCCD61}"/>
              </a:ext>
            </a:extLst>
          </p:cNvPr>
          <p:cNvSpPr txBox="1"/>
          <p:nvPr/>
        </p:nvSpPr>
        <p:spPr>
          <a:xfrm>
            <a:off x="315436" y="899922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Adoptive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therapies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2FB72D-54A1-8EA7-4C99-F4D856BB5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"/>
          <a:stretch>
            <a:fillRect/>
          </a:stretch>
        </p:blipFill>
        <p:spPr>
          <a:xfrm>
            <a:off x="196645" y="1762428"/>
            <a:ext cx="11823522" cy="441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98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807A-656A-4F6B-F9F8-4309FEDE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43C021-D0AD-F622-A71C-0786A6616D8A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1461F8-8BA6-C2BB-91E7-79E4B67BA76F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962671-424D-A547-3CE1-5287A67DD02E}"/>
              </a:ext>
            </a:extLst>
          </p:cNvPr>
          <p:cNvSpPr txBox="1"/>
          <p:nvPr/>
        </p:nvSpPr>
        <p:spPr>
          <a:xfrm>
            <a:off x="315436" y="899922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Adoptive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therapies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035A01-F7DD-C4B2-6118-739F94CEF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7" y="1627058"/>
            <a:ext cx="11828886" cy="45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81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807A-656A-4F6B-F9F8-4309FEDE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43C021-D0AD-F622-A71C-0786A6616D8A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1461F8-8BA6-C2BB-91E7-79E4B67BA76F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Vishweshwaraiah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YL,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Dokholyan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NV. Front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Immunol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2022;13:1029069.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962671-424D-A547-3CE1-5287A67DD02E}"/>
              </a:ext>
            </a:extLst>
          </p:cNvPr>
          <p:cNvSpPr txBox="1"/>
          <p:nvPr/>
        </p:nvSpPr>
        <p:spPr>
          <a:xfrm>
            <a:off x="315436" y="777996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77" y="1275236"/>
            <a:ext cx="9797143" cy="532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296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807A-656A-4F6B-F9F8-4309FEDE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43C021-D0AD-F622-A71C-0786A6616D8A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1461F8-8BA6-C2BB-91E7-79E4B67BA76F}"/>
              </a:ext>
            </a:extLst>
          </p:cNvPr>
          <p:cNvSpPr/>
          <p:nvPr/>
        </p:nvSpPr>
        <p:spPr>
          <a:xfrm>
            <a:off x="7062651" y="6596390"/>
            <a:ext cx="51293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Besse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B. ESMO 2021</a:t>
            </a:r>
          </a:p>
          <a:p>
            <a:pPr algn="r"/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962671-424D-A547-3CE1-5287A67DD02E}"/>
              </a:ext>
            </a:extLst>
          </p:cNvPr>
          <p:cNvSpPr txBox="1"/>
          <p:nvPr/>
        </p:nvSpPr>
        <p:spPr>
          <a:xfrm>
            <a:off x="315436" y="777996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239661"/>
            <a:ext cx="9838090" cy="53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26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807A-656A-4F6B-F9F8-4309FEDE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43C021-D0AD-F622-A71C-0786A6616D8A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1461F8-8BA6-C2BB-91E7-79E4B67BA76F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Besse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B. ESMO 2021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962671-424D-A547-3CE1-5287A67DD02E}"/>
              </a:ext>
            </a:extLst>
          </p:cNvPr>
          <p:cNvSpPr txBox="1"/>
          <p:nvPr/>
        </p:nvSpPr>
        <p:spPr>
          <a:xfrm>
            <a:off x="315436" y="777996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" y="1200854"/>
            <a:ext cx="10380616" cy="53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201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807A-656A-4F6B-F9F8-4309FEDE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43C021-D0AD-F622-A71C-0786A6616D8A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1461F8-8BA6-C2BB-91E7-79E4B67BA76F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Besse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B. ESMO 2021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962671-424D-A547-3CE1-5287A67DD02E}"/>
              </a:ext>
            </a:extLst>
          </p:cNvPr>
          <p:cNvSpPr txBox="1"/>
          <p:nvPr/>
        </p:nvSpPr>
        <p:spPr>
          <a:xfrm>
            <a:off x="315436" y="777996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6" y="1225917"/>
            <a:ext cx="10126213" cy="53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096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807A-656A-4F6B-F9F8-4309FEDE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43C021-D0AD-F622-A71C-0786A6616D8A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1461F8-8BA6-C2BB-91E7-79E4B67BA76F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Besse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B. ESMO 2021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962671-424D-A547-3CE1-5287A67DD02E}"/>
              </a:ext>
            </a:extLst>
          </p:cNvPr>
          <p:cNvSpPr txBox="1"/>
          <p:nvPr/>
        </p:nvSpPr>
        <p:spPr>
          <a:xfrm>
            <a:off x="315436" y="777996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3" y="1216857"/>
            <a:ext cx="10493828" cy="537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53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807A-656A-4F6B-F9F8-4309FEDE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43C021-D0AD-F622-A71C-0786A6616D8A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1461F8-8BA6-C2BB-91E7-79E4B67BA76F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Besse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B. ESMO 2021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962671-424D-A547-3CE1-5287A67DD02E}"/>
              </a:ext>
            </a:extLst>
          </p:cNvPr>
          <p:cNvSpPr txBox="1"/>
          <p:nvPr/>
        </p:nvSpPr>
        <p:spPr>
          <a:xfrm>
            <a:off x="315436" y="777996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3" y="1224068"/>
            <a:ext cx="10267406" cy="53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605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807A-656A-4F6B-F9F8-4309FEDE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43C021-D0AD-F622-A71C-0786A6616D8A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1461F8-8BA6-C2BB-91E7-79E4B67BA76F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Besse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B. ESMO 2021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962671-424D-A547-3CE1-5287A67DD02E}"/>
              </a:ext>
            </a:extLst>
          </p:cNvPr>
          <p:cNvSpPr txBox="1"/>
          <p:nvPr/>
        </p:nvSpPr>
        <p:spPr>
          <a:xfrm>
            <a:off x="315436" y="777996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5" y="1181385"/>
            <a:ext cx="10070832" cy="541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9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0DD61-D223-8111-EEBF-C1166FE5C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30607A3E-BED7-EA8F-AB40-63FC72FA3757}"/>
              </a:ext>
            </a:extLst>
          </p:cNvPr>
          <p:cNvSpPr txBox="1"/>
          <p:nvPr/>
        </p:nvSpPr>
        <p:spPr>
          <a:xfrm>
            <a:off x="315436" y="426717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C34B4BB-ECCC-6C77-4EEB-AF5136701DE1}"/>
              </a:ext>
            </a:extLst>
          </p:cNvPr>
          <p:cNvSpPr/>
          <p:nvPr/>
        </p:nvSpPr>
        <p:spPr>
          <a:xfrm>
            <a:off x="7071360" y="6424244"/>
            <a:ext cx="51293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Garassino MC, et al.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Clin.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2023; 41, 1992–1998.</a:t>
            </a:r>
          </a:p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Novello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Clin.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. 2023; 41, 1999–2006.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FD8086C-311C-FE26-699B-DF952F9B4C55}"/>
              </a:ext>
            </a:extLst>
          </p:cNvPr>
          <p:cNvGrpSpPr/>
          <p:nvPr/>
        </p:nvGrpSpPr>
        <p:grpSpPr>
          <a:xfrm>
            <a:off x="251530" y="2256534"/>
            <a:ext cx="5798750" cy="3695769"/>
            <a:chOff x="297250" y="2073654"/>
            <a:chExt cx="5798750" cy="3695769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AFC62E5B-8676-FCC7-383D-FFEBC992E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250" y="2073654"/>
              <a:ext cx="5798750" cy="3695769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BDB99C85-3E14-156B-9B21-E1DF7C5A2AEA}"/>
                </a:ext>
              </a:extLst>
            </p:cNvPr>
            <p:cNvSpPr/>
            <p:nvPr/>
          </p:nvSpPr>
          <p:spPr>
            <a:xfrm>
              <a:off x="297250" y="2073654"/>
              <a:ext cx="526839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0031D5-18E8-2DF2-889D-6295F4726E00}"/>
              </a:ext>
            </a:extLst>
          </p:cNvPr>
          <p:cNvSpPr txBox="1"/>
          <p:nvPr/>
        </p:nvSpPr>
        <p:spPr>
          <a:xfrm>
            <a:off x="1938874" y="1494620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it-IT" sz="24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endParaRPr lang="it-IT" sz="24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0CAE8E9-4090-3463-FC54-882BCC9AB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864" y="2256533"/>
            <a:ext cx="5848587" cy="369577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931C84-507B-AA7B-BE33-884DE3D479DC}"/>
              </a:ext>
            </a:extLst>
          </p:cNvPr>
          <p:cNvSpPr txBox="1"/>
          <p:nvPr/>
        </p:nvSpPr>
        <p:spPr>
          <a:xfrm>
            <a:off x="8196551" y="1494620"/>
            <a:ext cx="175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endParaRPr lang="it-IT" sz="24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C86A4120-F7B9-1DD1-D287-FB7AA5F36451}"/>
              </a:ext>
            </a:extLst>
          </p:cNvPr>
          <p:cNvSpPr/>
          <p:nvPr/>
        </p:nvSpPr>
        <p:spPr>
          <a:xfrm>
            <a:off x="4709160" y="3675888"/>
            <a:ext cx="777240" cy="8595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67F421C5-03BA-BF55-E333-F9D2CD6E8A0C}"/>
              </a:ext>
            </a:extLst>
          </p:cNvPr>
          <p:cNvSpPr/>
          <p:nvPr/>
        </p:nvSpPr>
        <p:spPr>
          <a:xfrm>
            <a:off x="10858895" y="3675888"/>
            <a:ext cx="777240" cy="8595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0278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5807A-656A-4F6B-F9F8-4309FEDE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43C021-D0AD-F622-A71C-0786A6616D8A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21461F8-8BA6-C2BB-91E7-79E4B67BA76F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Besse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B. ESMO 2021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962671-424D-A547-3CE1-5287A67DD02E}"/>
              </a:ext>
            </a:extLst>
          </p:cNvPr>
          <p:cNvSpPr txBox="1"/>
          <p:nvPr/>
        </p:nvSpPr>
        <p:spPr>
          <a:xfrm>
            <a:off x="315436" y="777996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20" y="1239661"/>
            <a:ext cx="10354491" cy="541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14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38F2F-178D-EE5C-1C91-2818C52C1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6CAA5B7-2FFB-B97D-832B-2FF0C2FE8A3A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05C1413-1D2F-3D4A-65CE-195AD6592BDC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Grippin AJ, et al. Nature. 2025;647(8089):488-497.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BEAF23-A805-9CE9-800C-71DF285FADE3}"/>
              </a:ext>
            </a:extLst>
          </p:cNvPr>
          <p:cNvSpPr txBox="1"/>
          <p:nvPr/>
        </p:nvSpPr>
        <p:spPr>
          <a:xfrm>
            <a:off x="315436" y="899922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Sars-CoV</a:t>
            </a:r>
            <a:r>
              <a:rPr lang="it-IT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mRNA vaccine + ICI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F0DD791-56E1-FA3F-8B3A-766B23EBA45C}"/>
              </a:ext>
            </a:extLst>
          </p:cNvPr>
          <p:cNvGrpSpPr/>
          <p:nvPr/>
        </p:nvGrpSpPr>
        <p:grpSpPr>
          <a:xfrm>
            <a:off x="6234226" y="1546119"/>
            <a:ext cx="5736260" cy="4859065"/>
            <a:chOff x="230666" y="1737325"/>
            <a:chExt cx="5736260" cy="485906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ED80F22-04C5-AF71-F754-FFDBE3FA7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666" y="1737325"/>
              <a:ext cx="5736260" cy="4859065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09C606D-39FB-D80A-7FB4-CD43FFBB5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749" r="80967" b="87965"/>
            <a:stretch>
              <a:fillRect/>
            </a:stretch>
          </p:blipFill>
          <p:spPr>
            <a:xfrm>
              <a:off x="230666" y="1737325"/>
              <a:ext cx="589936" cy="584776"/>
            </a:xfrm>
            <a:prstGeom prst="rect">
              <a:avLst/>
            </a:prstGeom>
          </p:spPr>
        </p:pic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BB514FC7-F0DC-0A7D-343D-3CBC1A39F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2" y="1663081"/>
            <a:ext cx="6205963" cy="48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41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C1B27-7A79-74A3-A173-1026E14D2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E3C456CF-48AF-AEEB-8E79-F91249EF0C7F}"/>
              </a:ext>
            </a:extLst>
          </p:cNvPr>
          <p:cNvSpPr txBox="1"/>
          <p:nvPr/>
        </p:nvSpPr>
        <p:spPr>
          <a:xfrm>
            <a:off x="315436" y="130615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979C636-0976-94AF-D3F7-C9B8BE684CDD}"/>
              </a:ext>
            </a:extLst>
          </p:cNvPr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Grippin AJ, et al. Nature. 2025;647(8089):488-497.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1E1A02-5B5C-274A-DA9B-4CFF24F258F3}"/>
              </a:ext>
            </a:extLst>
          </p:cNvPr>
          <p:cNvSpPr txBox="1"/>
          <p:nvPr/>
        </p:nvSpPr>
        <p:spPr>
          <a:xfrm>
            <a:off x="315436" y="899922"/>
            <a:ext cx="6099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Sars-CoV</a:t>
            </a:r>
            <a:r>
              <a:rPr lang="it-IT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mRNA vaccine + ICI</a:t>
            </a:r>
            <a:endParaRPr lang="it-IT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57657D0-6A1F-E21D-DA8E-4D750F0A76DB}"/>
              </a:ext>
            </a:extLst>
          </p:cNvPr>
          <p:cNvGrpSpPr/>
          <p:nvPr/>
        </p:nvGrpSpPr>
        <p:grpSpPr>
          <a:xfrm>
            <a:off x="158711" y="1875482"/>
            <a:ext cx="5077038" cy="4043321"/>
            <a:chOff x="158711" y="1678564"/>
            <a:chExt cx="5077038" cy="4043321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4E9771A-9B3B-C94C-79DE-70C71FAE5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184"/>
            <a:stretch>
              <a:fillRect/>
            </a:stretch>
          </p:blipFill>
          <p:spPr>
            <a:xfrm>
              <a:off x="158711" y="1678564"/>
              <a:ext cx="5077038" cy="4043321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4256EB49-E1FC-1355-E8B1-787921093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749" r="80967" b="87965"/>
            <a:stretch>
              <a:fillRect/>
            </a:stretch>
          </p:blipFill>
          <p:spPr>
            <a:xfrm>
              <a:off x="227884" y="1739985"/>
              <a:ext cx="452604" cy="584776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B3281FA8-26E7-A97B-FF38-CE0C53F1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749" r="80967" b="87965"/>
            <a:stretch>
              <a:fillRect/>
            </a:stretch>
          </p:blipFill>
          <p:spPr>
            <a:xfrm>
              <a:off x="2964146" y="1790988"/>
              <a:ext cx="589936" cy="584776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45FE4A5E-C334-4204-C924-0F7321906F0D}"/>
              </a:ext>
            </a:extLst>
          </p:cNvPr>
          <p:cNvGrpSpPr/>
          <p:nvPr/>
        </p:nvGrpSpPr>
        <p:grpSpPr>
          <a:xfrm>
            <a:off x="5384606" y="1361585"/>
            <a:ext cx="6590145" cy="5071113"/>
            <a:chOff x="5342074" y="1361585"/>
            <a:chExt cx="6590145" cy="507111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5BABF1D-6B0D-71EF-225C-ABE17F81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2074" y="1361586"/>
              <a:ext cx="6590145" cy="5071112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8A4D5493-A8D5-1FEB-DC65-C9F14BE9D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749" r="80967" b="87965"/>
            <a:stretch>
              <a:fillRect/>
            </a:stretch>
          </p:blipFill>
          <p:spPr>
            <a:xfrm>
              <a:off x="5342074" y="1361585"/>
              <a:ext cx="241805" cy="256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12555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576632" y="129659"/>
            <a:ext cx="50577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HOME MESSAGES</a:t>
            </a:r>
          </a:p>
        </p:txBody>
      </p:sp>
      <p:sp>
        <p:nvSpPr>
          <p:cNvPr id="2" name="Rettangolo 1"/>
          <p:cNvSpPr/>
          <p:nvPr/>
        </p:nvSpPr>
        <p:spPr>
          <a:xfrm>
            <a:off x="601712" y="1264640"/>
            <a:ext cx="109545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Resistance to immunotherapy is multifactorial, involving tumor-intrinsic mechanisms, the tumor microenvironment, and tumor-extrinsic factors.</a:t>
            </a:r>
          </a:p>
          <a:p>
            <a:pPr marL="342900" indent="-342900" algn="just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Anti-PD-(L)1 + anti-VEGF bispecific antibodies showed consistent outcome improvement.</a:t>
            </a:r>
          </a:p>
          <a:p>
            <a:pPr marL="342900" indent="-342900" algn="just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Antibody-drug conjugates and bispecific antibodies directed to immune checkpoint targets (CTLA-4, LAG-3, TIGIT, TIM-3, NKG2A, and CD73) are among the most promising emerging approaches.</a:t>
            </a:r>
          </a:p>
          <a:p>
            <a:pPr marL="342900" indent="-342900" algn="just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Immune cell engagers, adoptive cell therapies, and cancer vaccines may further expand treatment options, but clinical development is still early.</a:t>
            </a:r>
          </a:p>
          <a:p>
            <a:pPr marL="342900" indent="-342900" algn="just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future of treatment will likely be biomarker-driven and combination-based, matching therapies to tumor biology, immune phenotype, and resistance mechanisms.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54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uest house Foresteria Sant'Anna, Ferrara, Italia - www.trivago.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"/>
          <a:stretch/>
        </p:blipFill>
        <p:spPr bwMode="auto">
          <a:xfrm>
            <a:off x="904518" y="3526971"/>
            <a:ext cx="5405063" cy="300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0.05 – Ricordi in Musica al Castello – Ferrara Summer Festiv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18" y="355996"/>
            <a:ext cx="5405063" cy="304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2" b="3052"/>
          <a:stretch/>
        </p:blipFill>
        <p:spPr>
          <a:xfrm>
            <a:off x="6531290" y="355996"/>
            <a:ext cx="4720175" cy="304106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21928" r="2541" b="825"/>
          <a:stretch/>
        </p:blipFill>
        <p:spPr>
          <a:xfrm>
            <a:off x="6531290" y="3526971"/>
            <a:ext cx="4715030" cy="3001557"/>
          </a:xfrm>
          <a:prstGeom prst="rect">
            <a:avLst/>
          </a:prstGeom>
        </p:spPr>
      </p:pic>
      <p:pic>
        <p:nvPicPr>
          <p:cNvPr id="1026" name="Picture 2" descr="Università degli Studi di Ferrara - Wikiped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865" y="2683536"/>
            <a:ext cx="1549581" cy="1425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546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315436" y="426717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15436" y="1222512"/>
            <a:ext cx="99373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immunotypes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cancer and their potential resistance mechanisms to ICIs</a:t>
            </a:r>
            <a:endParaRPr lang="it-IT" sz="20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24" y="1919506"/>
            <a:ext cx="11447516" cy="422874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868614" y="2386149"/>
            <a:ext cx="2580186" cy="296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698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7" y="1992977"/>
            <a:ext cx="11332931" cy="399228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15436" y="426717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15436" y="1222512"/>
            <a:ext cx="99373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immunotypes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cancer and their potential resistance mechanisms to ICIs</a:t>
            </a:r>
            <a:endParaRPr lang="it-IT" sz="20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581230" y="2595154"/>
            <a:ext cx="2580186" cy="296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911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0" y="1769884"/>
            <a:ext cx="11677981" cy="458737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15436" y="426717"/>
            <a:ext cx="6397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Non-oncogene-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addicted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NSCLC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062651" y="6596390"/>
            <a:ext cx="51293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Zhao S, et al. Nat Rev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Oncol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2025;22(8):592-616.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15436" y="1222512"/>
            <a:ext cx="99373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</a:t>
            </a:r>
            <a:r>
              <a:rPr lang="en-US" sz="20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immunotypes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cancer and their potential resistance mechanisms to ICIs</a:t>
            </a:r>
            <a:endParaRPr lang="it-IT" sz="20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581230" y="2569027"/>
            <a:ext cx="2580186" cy="296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2918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1302</Words>
  <Application>Microsoft Macintosh PowerPoint</Application>
  <PresentationFormat>Widescreen</PresentationFormat>
  <Paragraphs>222</Paragraphs>
  <Slides>64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70" baseType="lpstr">
      <vt:lpstr>Arial</vt:lpstr>
      <vt:lpstr>Arial Narrow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Bronte</dc:creator>
  <cp:lastModifiedBy>Giuseppe Bronte</cp:lastModifiedBy>
  <cp:revision>74</cp:revision>
  <dcterms:created xsi:type="dcterms:W3CDTF">2026-04-27T13:29:50Z</dcterms:created>
  <dcterms:modified xsi:type="dcterms:W3CDTF">2026-05-10T17:34:30Z</dcterms:modified>
</cp:coreProperties>
</file>