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sldIdLst>
    <p:sldId id="274" r:id="rId2"/>
    <p:sldId id="256" r:id="rId3"/>
    <p:sldId id="257" r:id="rId4"/>
    <p:sldId id="261" r:id="rId5"/>
    <p:sldId id="258" r:id="rId6"/>
    <p:sldId id="259" r:id="rId7"/>
    <p:sldId id="275" r:id="rId8"/>
    <p:sldId id="264" r:id="rId9"/>
    <p:sldId id="265" r:id="rId10"/>
    <p:sldId id="276" r:id="rId11"/>
    <p:sldId id="278" r:id="rId12"/>
    <p:sldId id="279" r:id="rId13"/>
    <p:sldId id="280" r:id="rId14"/>
    <p:sldId id="281" r:id="rId15"/>
    <p:sldId id="282" r:id="rId16"/>
    <p:sldId id="283" r:id="rId17"/>
    <p:sldId id="284" r:id="rId18"/>
    <p:sldId id="285" r:id="rId19"/>
    <p:sldId id="273" r:id="rId20"/>
    <p:sldId id="288" r:id="rId21"/>
    <p:sldId id="290" r:id="rId22"/>
    <p:sldId id="291" r:id="rId23"/>
    <p:sldId id="292" r:id="rId24"/>
    <p:sldId id="1508" r:id="rId25"/>
    <p:sldId id="289" r:id="rId26"/>
    <p:sldId id="287" r:id="rId27"/>
  </p:sldIdLst>
  <p:sldSz cx="9144000" cy="6858000" type="screen4x3"/>
  <p:notesSz cx="6858000" cy="9144000"/>
  <p:defaultTextStyle>
    <a:defPPr>
      <a:defRPr lang="de-AT"/>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7"/>
    <p:restoredTop sz="94684"/>
  </p:normalViewPr>
  <p:slideViewPr>
    <p:cSldViewPr>
      <p:cViewPr varScale="1">
        <p:scale>
          <a:sx n="122" d="100"/>
          <a:sy n="122" d="100"/>
        </p:scale>
        <p:origin x="138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7" d="100"/>
        <a:sy n="13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AT"/>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AT"/>
              <a:t>Master-Untertitelformat bearbeiten</a:t>
            </a:r>
            <a:endParaRPr lang="de-DE"/>
          </a:p>
        </p:txBody>
      </p:sp>
      <p:sp>
        <p:nvSpPr>
          <p:cNvPr id="4" name="Rectangle 4">
            <a:extLst>
              <a:ext uri="{FF2B5EF4-FFF2-40B4-BE49-F238E27FC236}">
                <a16:creationId xmlns:a16="http://schemas.microsoft.com/office/drawing/2014/main" id="{59948215-D640-262A-FB68-4CDFCE14336C}"/>
              </a:ext>
            </a:extLst>
          </p:cNvPr>
          <p:cNvSpPr>
            <a:spLocks noGrp="1" noChangeArrowheads="1"/>
          </p:cNvSpPr>
          <p:nvPr>
            <p:ph type="dt" sz="half" idx="10"/>
          </p:nvPr>
        </p:nvSpPr>
        <p:spPr>
          <a:ln/>
        </p:spPr>
        <p:txBody>
          <a:bodyPr/>
          <a:lstStyle>
            <a:lvl1pPr>
              <a:defRPr/>
            </a:lvl1pPr>
          </a:lstStyle>
          <a:p>
            <a:pPr>
              <a:defRPr/>
            </a:pPr>
            <a:endParaRPr lang="de-AT"/>
          </a:p>
        </p:txBody>
      </p:sp>
      <p:sp>
        <p:nvSpPr>
          <p:cNvPr id="5" name="Rectangle 5">
            <a:extLst>
              <a:ext uri="{FF2B5EF4-FFF2-40B4-BE49-F238E27FC236}">
                <a16:creationId xmlns:a16="http://schemas.microsoft.com/office/drawing/2014/main" id="{4F483402-F257-B06C-33C6-42A1AE928E5E}"/>
              </a:ext>
            </a:extLst>
          </p:cNvPr>
          <p:cNvSpPr>
            <a:spLocks noGrp="1" noChangeArrowheads="1"/>
          </p:cNvSpPr>
          <p:nvPr>
            <p:ph type="ftr" sz="quarter" idx="11"/>
          </p:nvPr>
        </p:nvSpPr>
        <p:spPr>
          <a:ln/>
        </p:spPr>
        <p:txBody>
          <a:bodyPr/>
          <a:lstStyle>
            <a:lvl1pPr>
              <a:defRPr/>
            </a:lvl1pPr>
          </a:lstStyle>
          <a:p>
            <a:pPr>
              <a:defRPr/>
            </a:pPr>
            <a:endParaRPr lang="de-AT"/>
          </a:p>
        </p:txBody>
      </p:sp>
      <p:sp>
        <p:nvSpPr>
          <p:cNvPr id="6" name="Rectangle 6">
            <a:extLst>
              <a:ext uri="{FF2B5EF4-FFF2-40B4-BE49-F238E27FC236}">
                <a16:creationId xmlns:a16="http://schemas.microsoft.com/office/drawing/2014/main" id="{D87A302C-297B-2D18-C07A-804ADCE292E8}"/>
              </a:ext>
            </a:extLst>
          </p:cNvPr>
          <p:cNvSpPr>
            <a:spLocks noGrp="1" noChangeArrowheads="1"/>
          </p:cNvSpPr>
          <p:nvPr>
            <p:ph type="sldNum" sz="quarter" idx="12"/>
          </p:nvPr>
        </p:nvSpPr>
        <p:spPr>
          <a:ln/>
        </p:spPr>
        <p:txBody>
          <a:bodyPr/>
          <a:lstStyle>
            <a:lvl1pPr>
              <a:defRPr/>
            </a:lvl1pPr>
          </a:lstStyle>
          <a:p>
            <a:pPr>
              <a:defRPr/>
            </a:pPr>
            <a:fld id="{A12EBA4F-DF6A-284F-9482-74F3C31B378E}" type="slidenum">
              <a:rPr lang="de-AT" altLang="de-DE"/>
              <a:pPr>
                <a:defRPr/>
              </a:pPr>
              <a:t>‹Nr.›</a:t>
            </a:fld>
            <a:endParaRPr lang="de-AT" altLang="de-DE"/>
          </a:p>
        </p:txBody>
      </p:sp>
    </p:spTree>
    <p:extLst>
      <p:ext uri="{BB962C8B-B14F-4D97-AF65-F5344CB8AC3E}">
        <p14:creationId xmlns:p14="http://schemas.microsoft.com/office/powerpoint/2010/main" val="447931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Rectangle 4">
            <a:extLst>
              <a:ext uri="{FF2B5EF4-FFF2-40B4-BE49-F238E27FC236}">
                <a16:creationId xmlns:a16="http://schemas.microsoft.com/office/drawing/2014/main" id="{11953201-BD07-9419-D3BD-75CB3970E711}"/>
              </a:ext>
            </a:extLst>
          </p:cNvPr>
          <p:cNvSpPr>
            <a:spLocks noGrp="1" noChangeArrowheads="1"/>
          </p:cNvSpPr>
          <p:nvPr>
            <p:ph type="dt" sz="half" idx="10"/>
          </p:nvPr>
        </p:nvSpPr>
        <p:spPr>
          <a:ln/>
        </p:spPr>
        <p:txBody>
          <a:bodyPr/>
          <a:lstStyle>
            <a:lvl1pPr>
              <a:defRPr/>
            </a:lvl1pPr>
          </a:lstStyle>
          <a:p>
            <a:pPr>
              <a:defRPr/>
            </a:pPr>
            <a:endParaRPr lang="de-AT"/>
          </a:p>
        </p:txBody>
      </p:sp>
      <p:sp>
        <p:nvSpPr>
          <p:cNvPr id="5" name="Rectangle 5">
            <a:extLst>
              <a:ext uri="{FF2B5EF4-FFF2-40B4-BE49-F238E27FC236}">
                <a16:creationId xmlns:a16="http://schemas.microsoft.com/office/drawing/2014/main" id="{0460930C-2119-FF59-B9E1-22B093110F70}"/>
              </a:ext>
            </a:extLst>
          </p:cNvPr>
          <p:cNvSpPr>
            <a:spLocks noGrp="1" noChangeArrowheads="1"/>
          </p:cNvSpPr>
          <p:nvPr>
            <p:ph type="ftr" sz="quarter" idx="11"/>
          </p:nvPr>
        </p:nvSpPr>
        <p:spPr>
          <a:ln/>
        </p:spPr>
        <p:txBody>
          <a:bodyPr/>
          <a:lstStyle>
            <a:lvl1pPr>
              <a:defRPr/>
            </a:lvl1pPr>
          </a:lstStyle>
          <a:p>
            <a:pPr>
              <a:defRPr/>
            </a:pPr>
            <a:endParaRPr lang="de-AT"/>
          </a:p>
        </p:txBody>
      </p:sp>
      <p:sp>
        <p:nvSpPr>
          <p:cNvPr id="6" name="Rectangle 6">
            <a:extLst>
              <a:ext uri="{FF2B5EF4-FFF2-40B4-BE49-F238E27FC236}">
                <a16:creationId xmlns:a16="http://schemas.microsoft.com/office/drawing/2014/main" id="{37CA550A-A028-F3AE-B040-6349648299AE}"/>
              </a:ext>
            </a:extLst>
          </p:cNvPr>
          <p:cNvSpPr>
            <a:spLocks noGrp="1" noChangeArrowheads="1"/>
          </p:cNvSpPr>
          <p:nvPr>
            <p:ph type="sldNum" sz="quarter" idx="12"/>
          </p:nvPr>
        </p:nvSpPr>
        <p:spPr>
          <a:ln/>
        </p:spPr>
        <p:txBody>
          <a:bodyPr/>
          <a:lstStyle>
            <a:lvl1pPr>
              <a:defRPr/>
            </a:lvl1pPr>
          </a:lstStyle>
          <a:p>
            <a:pPr>
              <a:defRPr/>
            </a:pPr>
            <a:fld id="{28869F87-1861-584F-B4AB-2F4BB49960FD}" type="slidenum">
              <a:rPr lang="de-AT" altLang="de-DE"/>
              <a:pPr>
                <a:defRPr/>
              </a:pPr>
              <a:t>‹Nr.›</a:t>
            </a:fld>
            <a:endParaRPr lang="de-AT" altLang="de-DE"/>
          </a:p>
        </p:txBody>
      </p:sp>
    </p:spTree>
    <p:extLst>
      <p:ext uri="{BB962C8B-B14F-4D97-AF65-F5344CB8AC3E}">
        <p14:creationId xmlns:p14="http://schemas.microsoft.com/office/powerpoint/2010/main" val="1779689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AT"/>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Rectangle 4">
            <a:extLst>
              <a:ext uri="{FF2B5EF4-FFF2-40B4-BE49-F238E27FC236}">
                <a16:creationId xmlns:a16="http://schemas.microsoft.com/office/drawing/2014/main" id="{B27F9737-C03B-DC82-E6D8-C525F38BA2DD}"/>
              </a:ext>
            </a:extLst>
          </p:cNvPr>
          <p:cNvSpPr>
            <a:spLocks noGrp="1" noChangeArrowheads="1"/>
          </p:cNvSpPr>
          <p:nvPr>
            <p:ph type="dt" sz="half" idx="10"/>
          </p:nvPr>
        </p:nvSpPr>
        <p:spPr>
          <a:ln/>
        </p:spPr>
        <p:txBody>
          <a:bodyPr/>
          <a:lstStyle>
            <a:lvl1pPr>
              <a:defRPr/>
            </a:lvl1pPr>
          </a:lstStyle>
          <a:p>
            <a:pPr>
              <a:defRPr/>
            </a:pPr>
            <a:endParaRPr lang="de-AT"/>
          </a:p>
        </p:txBody>
      </p:sp>
      <p:sp>
        <p:nvSpPr>
          <p:cNvPr id="5" name="Rectangle 5">
            <a:extLst>
              <a:ext uri="{FF2B5EF4-FFF2-40B4-BE49-F238E27FC236}">
                <a16:creationId xmlns:a16="http://schemas.microsoft.com/office/drawing/2014/main" id="{D85BF879-F2EC-846D-C44D-5AC0A052B79B}"/>
              </a:ext>
            </a:extLst>
          </p:cNvPr>
          <p:cNvSpPr>
            <a:spLocks noGrp="1" noChangeArrowheads="1"/>
          </p:cNvSpPr>
          <p:nvPr>
            <p:ph type="ftr" sz="quarter" idx="11"/>
          </p:nvPr>
        </p:nvSpPr>
        <p:spPr>
          <a:ln/>
        </p:spPr>
        <p:txBody>
          <a:bodyPr/>
          <a:lstStyle>
            <a:lvl1pPr>
              <a:defRPr/>
            </a:lvl1pPr>
          </a:lstStyle>
          <a:p>
            <a:pPr>
              <a:defRPr/>
            </a:pPr>
            <a:endParaRPr lang="de-AT"/>
          </a:p>
        </p:txBody>
      </p:sp>
      <p:sp>
        <p:nvSpPr>
          <p:cNvPr id="6" name="Rectangle 6">
            <a:extLst>
              <a:ext uri="{FF2B5EF4-FFF2-40B4-BE49-F238E27FC236}">
                <a16:creationId xmlns:a16="http://schemas.microsoft.com/office/drawing/2014/main" id="{CF5473BC-3834-1E8D-FBE3-B92102D5EBCB}"/>
              </a:ext>
            </a:extLst>
          </p:cNvPr>
          <p:cNvSpPr>
            <a:spLocks noGrp="1" noChangeArrowheads="1"/>
          </p:cNvSpPr>
          <p:nvPr>
            <p:ph type="sldNum" sz="quarter" idx="12"/>
          </p:nvPr>
        </p:nvSpPr>
        <p:spPr>
          <a:ln/>
        </p:spPr>
        <p:txBody>
          <a:bodyPr/>
          <a:lstStyle>
            <a:lvl1pPr>
              <a:defRPr/>
            </a:lvl1pPr>
          </a:lstStyle>
          <a:p>
            <a:pPr>
              <a:defRPr/>
            </a:pPr>
            <a:fld id="{7F91DB82-6A4B-A64A-9669-EB807C9147C5}" type="slidenum">
              <a:rPr lang="de-AT" altLang="de-DE"/>
              <a:pPr>
                <a:defRPr/>
              </a:pPr>
              <a:t>‹Nr.›</a:t>
            </a:fld>
            <a:endParaRPr lang="de-AT" altLang="de-DE"/>
          </a:p>
        </p:txBody>
      </p:sp>
    </p:spTree>
    <p:extLst>
      <p:ext uri="{BB962C8B-B14F-4D97-AF65-F5344CB8AC3E}">
        <p14:creationId xmlns:p14="http://schemas.microsoft.com/office/powerpoint/2010/main" val="2643007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Ordre du jour 1">
    <p:spTree>
      <p:nvGrpSpPr>
        <p:cNvPr id="1" name=""/>
        <p:cNvGrpSpPr/>
        <p:nvPr/>
      </p:nvGrpSpPr>
      <p:grpSpPr>
        <a:xfrm>
          <a:off x="0" y="0"/>
          <a:ext cx="0" cy="0"/>
          <a:chOff x="0" y="0"/>
          <a:chExt cx="0" cy="0"/>
        </a:xfrm>
      </p:grpSpPr>
      <p:cxnSp>
        <p:nvCxnSpPr>
          <p:cNvPr id="3" name="Connecteur droit 3" descr="&quot;&quot;">
            <a:extLst>
              <a:ext uri="{FF2B5EF4-FFF2-40B4-BE49-F238E27FC236}">
                <a16:creationId xmlns:a16="http://schemas.microsoft.com/office/drawing/2014/main" id="{94F48F2A-0A08-3B18-0038-D8909D8BA2B8}"/>
              </a:ext>
            </a:extLst>
          </p:cNvPr>
          <p:cNvCxnSpPr>
            <a:cxnSpLocks/>
          </p:cNvCxnSpPr>
          <p:nvPr/>
        </p:nvCxnSpPr>
        <p:spPr>
          <a:xfrm>
            <a:off x="446088" y="1063625"/>
            <a:ext cx="1597025"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pic>
        <p:nvPicPr>
          <p:cNvPr id="4" name="Image 5">
            <a:extLst>
              <a:ext uri="{FF2B5EF4-FFF2-40B4-BE49-F238E27FC236}">
                <a16:creationId xmlns:a16="http://schemas.microsoft.com/office/drawing/2014/main" id="{52025944-FA7C-A103-1CD3-5AEDAFF71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288" y="14288"/>
            <a:ext cx="17526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6" descr="Une image contenant Graphique, symbole, clipart, Police&#10;&#10;Description générée automatiquement">
            <a:extLst>
              <a:ext uri="{FF2B5EF4-FFF2-40B4-BE49-F238E27FC236}">
                <a16:creationId xmlns:a16="http://schemas.microsoft.com/office/drawing/2014/main" id="{3CDBB272-657E-DADD-8BF7-E551F39CB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9963" y="5940425"/>
            <a:ext cx="415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re 1"/>
          <p:cNvSpPr>
            <a:spLocks noGrp="1"/>
          </p:cNvSpPr>
          <p:nvPr>
            <p:ph type="title"/>
          </p:nvPr>
        </p:nvSpPr>
        <p:spPr>
          <a:xfrm>
            <a:off x="445770" y="251241"/>
            <a:ext cx="5961754" cy="743168"/>
          </a:xfrm>
          <a:prstGeom prst="rect">
            <a:avLst/>
          </a:prstGeom>
        </p:spPr>
        <p:txBody>
          <a:bodyPr lIns="0" tIns="0" rIns="0" bIns="0" rtlCol="0" anchor="b">
            <a:noAutofit/>
          </a:bodyPr>
          <a:lstStyle>
            <a:lvl1pPr>
              <a:defRPr lang="fr-FR" sz="3300" b="1" i="0" spc="38" baseline="0">
                <a:solidFill>
                  <a:srgbClr val="EB071D"/>
                </a:solidFill>
                <a:latin typeface="+mj-lt"/>
              </a:defRPr>
            </a:lvl1pPr>
          </a:lstStyle>
          <a:p>
            <a:r>
              <a:rPr lang="de-DE"/>
              <a:t>Mastertitelformat bearbeiten</a:t>
            </a:r>
            <a:endParaRPr lang="fr-FR"/>
          </a:p>
        </p:txBody>
      </p:sp>
      <p:sp>
        <p:nvSpPr>
          <p:cNvPr id="2" name="Espace réservé du contenu 5"/>
          <p:cNvSpPr>
            <a:spLocks noGrp="1"/>
          </p:cNvSpPr>
          <p:nvPr>
            <p:ph sz="quarter" idx="13"/>
          </p:nvPr>
        </p:nvSpPr>
        <p:spPr>
          <a:xfrm>
            <a:off x="445770" y="1484060"/>
            <a:ext cx="7629190" cy="4038199"/>
          </a:xfrm>
        </p:spPr>
        <p:txBody>
          <a:bodyPr lIns="0" tIns="228600" rIns="0" bIns="0" rtlCol="0">
            <a:normAutofit/>
          </a:bodyPr>
          <a:lstStyle>
            <a:lvl1pPr marL="212598" indent="-212598">
              <a:lnSpc>
                <a:spcPct val="80000"/>
              </a:lnSpc>
              <a:spcBef>
                <a:spcPts val="1650"/>
              </a:spcBef>
              <a:buFont typeface="Arial" panose="020B0604020202020204" pitchFamily="34" charset="0"/>
              <a:buChar char="•"/>
              <a:defRPr lang="fr-FR" sz="1800" b="1" i="0" kern="1200" dirty="0">
                <a:solidFill>
                  <a:schemeClr val="tx2">
                    <a:lumMod val="75000"/>
                  </a:schemeClr>
                </a:solidFill>
                <a:latin typeface="+mn-lt"/>
                <a:ea typeface="+mn-ea"/>
                <a:cs typeface="+mn-cs"/>
              </a:defRPr>
            </a:lvl1pPr>
            <a:lvl2pPr indent="-212598">
              <a:spcBef>
                <a:spcPts val="450"/>
              </a:spcBef>
              <a:defRPr lang="fr-FR" sz="1500"/>
            </a:lvl2pPr>
            <a:lvl3pPr indent="-212598">
              <a:spcBef>
                <a:spcPts val="1350"/>
              </a:spcBef>
              <a:defRPr lang="fr-FR" sz="1500"/>
            </a:lvl3pPr>
            <a:lvl4pPr indent="-212598">
              <a:spcBef>
                <a:spcPts val="1350"/>
              </a:spcBef>
              <a:defRPr lang="fr-FR" sz="1500"/>
            </a:lvl4pPr>
            <a:lvl5pPr indent="-212598">
              <a:spcBef>
                <a:spcPts val="1350"/>
              </a:spcBef>
              <a:defRPr lang="fr-FR" sz="15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6" name="Espace réservé de la date 13">
            <a:extLst>
              <a:ext uri="{FF2B5EF4-FFF2-40B4-BE49-F238E27FC236}">
                <a16:creationId xmlns:a16="http://schemas.microsoft.com/office/drawing/2014/main" id="{CB67DB35-A281-6635-D8D1-3CFFC0B49235}"/>
              </a:ext>
            </a:extLst>
          </p:cNvPr>
          <p:cNvSpPr>
            <a:spLocks noGrp="1"/>
          </p:cNvSpPr>
          <p:nvPr>
            <p:ph type="dt" sz="half" idx="14"/>
          </p:nvPr>
        </p:nvSpPr>
        <p:spPr/>
        <p:txBody>
          <a:bodyPr/>
          <a:lstStyle>
            <a:lvl1pPr>
              <a:defRPr smtClean="0"/>
            </a:lvl1pPr>
          </a:lstStyle>
          <a:p>
            <a:pPr>
              <a:defRPr/>
            </a:pPr>
            <a:fld id="{05899CCD-32F9-9B4B-A63E-29B075F9A72A}" type="datetimeFigureOut">
              <a:rPr lang="en-US"/>
              <a:pPr>
                <a:defRPr/>
              </a:pPr>
              <a:t>5/8/26</a:t>
            </a:fld>
            <a:endParaRPr lang="en-US"/>
          </a:p>
        </p:txBody>
      </p:sp>
      <p:sp>
        <p:nvSpPr>
          <p:cNvPr id="7" name="Espace réservé du pied de page 15">
            <a:extLst>
              <a:ext uri="{FF2B5EF4-FFF2-40B4-BE49-F238E27FC236}">
                <a16:creationId xmlns:a16="http://schemas.microsoft.com/office/drawing/2014/main" id="{A8A6DFD3-C835-32B0-078B-766EC20F52D6}"/>
              </a:ext>
            </a:extLst>
          </p:cNvPr>
          <p:cNvSpPr>
            <a:spLocks noGrp="1"/>
          </p:cNvSpPr>
          <p:nvPr>
            <p:ph type="ftr" sz="quarter" idx="15"/>
          </p:nvPr>
        </p:nvSpPr>
        <p:spPr/>
        <p:txBody>
          <a:bodyPr/>
          <a:lstStyle>
            <a:lvl1pPr>
              <a:defRPr/>
            </a:lvl1pPr>
          </a:lstStyle>
          <a:p>
            <a:pPr>
              <a:defRPr/>
            </a:pPr>
            <a:endParaRPr lang="en-US"/>
          </a:p>
        </p:txBody>
      </p:sp>
      <p:sp>
        <p:nvSpPr>
          <p:cNvPr id="8" name="Espace réservé du numéro de diapositive 20">
            <a:extLst>
              <a:ext uri="{FF2B5EF4-FFF2-40B4-BE49-F238E27FC236}">
                <a16:creationId xmlns:a16="http://schemas.microsoft.com/office/drawing/2014/main" id="{44A01654-5F4C-4E71-4278-5EBE45AB423E}"/>
              </a:ext>
            </a:extLst>
          </p:cNvPr>
          <p:cNvSpPr>
            <a:spLocks noGrp="1"/>
          </p:cNvSpPr>
          <p:nvPr>
            <p:ph type="sldNum" sz="quarter" idx="16"/>
          </p:nvPr>
        </p:nvSpPr>
        <p:spPr/>
        <p:txBody>
          <a:bodyPr/>
          <a:lstStyle>
            <a:lvl1pPr>
              <a:defRPr smtClean="0"/>
            </a:lvl1pPr>
          </a:lstStyle>
          <a:p>
            <a:pPr>
              <a:defRPr/>
            </a:pPr>
            <a:fld id="{9F501C64-C5F6-294E-9053-E7426FAAA8CF}" type="slidenum">
              <a:rPr lang="en-US"/>
              <a:pPr>
                <a:defRPr/>
              </a:pPr>
              <a:t>‹Nr.›</a:t>
            </a:fld>
            <a:endParaRPr lang="en-US"/>
          </a:p>
        </p:txBody>
      </p:sp>
    </p:spTree>
    <p:extLst>
      <p:ext uri="{BB962C8B-B14F-4D97-AF65-F5344CB8AC3E}">
        <p14:creationId xmlns:p14="http://schemas.microsoft.com/office/powerpoint/2010/main" val="200408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Inhaltsplatzhalter 2"/>
          <p:cNvSpPr>
            <a:spLocks noGrp="1"/>
          </p:cNvSpPr>
          <p:nvPr>
            <p:ph idx="1"/>
          </p:nvPr>
        </p:nvSpPr>
        <p:spPr/>
        <p:txBody>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Rectangle 4">
            <a:extLst>
              <a:ext uri="{FF2B5EF4-FFF2-40B4-BE49-F238E27FC236}">
                <a16:creationId xmlns:a16="http://schemas.microsoft.com/office/drawing/2014/main" id="{5019FF9C-BB0B-2A0A-C099-8CE57880FA73}"/>
              </a:ext>
            </a:extLst>
          </p:cNvPr>
          <p:cNvSpPr>
            <a:spLocks noGrp="1" noChangeArrowheads="1"/>
          </p:cNvSpPr>
          <p:nvPr>
            <p:ph type="dt" sz="half" idx="10"/>
          </p:nvPr>
        </p:nvSpPr>
        <p:spPr>
          <a:ln/>
        </p:spPr>
        <p:txBody>
          <a:bodyPr/>
          <a:lstStyle>
            <a:lvl1pPr>
              <a:defRPr/>
            </a:lvl1pPr>
          </a:lstStyle>
          <a:p>
            <a:pPr>
              <a:defRPr/>
            </a:pPr>
            <a:endParaRPr lang="de-AT"/>
          </a:p>
        </p:txBody>
      </p:sp>
      <p:sp>
        <p:nvSpPr>
          <p:cNvPr id="5" name="Rectangle 5">
            <a:extLst>
              <a:ext uri="{FF2B5EF4-FFF2-40B4-BE49-F238E27FC236}">
                <a16:creationId xmlns:a16="http://schemas.microsoft.com/office/drawing/2014/main" id="{A2C7EA2B-F233-E7B1-CAC2-3629AEDA6057}"/>
              </a:ext>
            </a:extLst>
          </p:cNvPr>
          <p:cNvSpPr>
            <a:spLocks noGrp="1" noChangeArrowheads="1"/>
          </p:cNvSpPr>
          <p:nvPr>
            <p:ph type="ftr" sz="quarter" idx="11"/>
          </p:nvPr>
        </p:nvSpPr>
        <p:spPr>
          <a:ln/>
        </p:spPr>
        <p:txBody>
          <a:bodyPr/>
          <a:lstStyle>
            <a:lvl1pPr>
              <a:defRPr/>
            </a:lvl1pPr>
          </a:lstStyle>
          <a:p>
            <a:pPr>
              <a:defRPr/>
            </a:pPr>
            <a:endParaRPr lang="de-AT"/>
          </a:p>
        </p:txBody>
      </p:sp>
      <p:sp>
        <p:nvSpPr>
          <p:cNvPr id="6" name="Rectangle 6">
            <a:extLst>
              <a:ext uri="{FF2B5EF4-FFF2-40B4-BE49-F238E27FC236}">
                <a16:creationId xmlns:a16="http://schemas.microsoft.com/office/drawing/2014/main" id="{E5335A16-F2C1-45D9-4B60-94FF74071FFA}"/>
              </a:ext>
            </a:extLst>
          </p:cNvPr>
          <p:cNvSpPr>
            <a:spLocks noGrp="1" noChangeArrowheads="1"/>
          </p:cNvSpPr>
          <p:nvPr>
            <p:ph type="sldNum" sz="quarter" idx="12"/>
          </p:nvPr>
        </p:nvSpPr>
        <p:spPr>
          <a:ln/>
        </p:spPr>
        <p:txBody>
          <a:bodyPr/>
          <a:lstStyle>
            <a:lvl1pPr>
              <a:defRPr/>
            </a:lvl1pPr>
          </a:lstStyle>
          <a:p>
            <a:pPr>
              <a:defRPr/>
            </a:pPr>
            <a:fld id="{F8817A0C-7F35-D341-AB91-47D63ED686B8}" type="slidenum">
              <a:rPr lang="de-AT" altLang="de-DE"/>
              <a:pPr>
                <a:defRPr/>
              </a:pPr>
              <a:t>‹Nr.›</a:t>
            </a:fld>
            <a:endParaRPr lang="de-AT" altLang="de-DE"/>
          </a:p>
        </p:txBody>
      </p:sp>
    </p:spTree>
    <p:extLst>
      <p:ext uri="{BB962C8B-B14F-4D97-AF65-F5344CB8AC3E}">
        <p14:creationId xmlns:p14="http://schemas.microsoft.com/office/powerpoint/2010/main" val="126819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AT"/>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AT"/>
              <a:t>Mastertextformat bearbeiten</a:t>
            </a:r>
          </a:p>
        </p:txBody>
      </p:sp>
      <p:sp>
        <p:nvSpPr>
          <p:cNvPr id="4" name="Rectangle 4">
            <a:extLst>
              <a:ext uri="{FF2B5EF4-FFF2-40B4-BE49-F238E27FC236}">
                <a16:creationId xmlns:a16="http://schemas.microsoft.com/office/drawing/2014/main" id="{20C6C1EA-C7D9-C5FB-6A5F-4D03468969F4}"/>
              </a:ext>
            </a:extLst>
          </p:cNvPr>
          <p:cNvSpPr>
            <a:spLocks noGrp="1" noChangeArrowheads="1"/>
          </p:cNvSpPr>
          <p:nvPr>
            <p:ph type="dt" sz="half" idx="10"/>
          </p:nvPr>
        </p:nvSpPr>
        <p:spPr>
          <a:ln/>
        </p:spPr>
        <p:txBody>
          <a:bodyPr/>
          <a:lstStyle>
            <a:lvl1pPr>
              <a:defRPr/>
            </a:lvl1pPr>
          </a:lstStyle>
          <a:p>
            <a:pPr>
              <a:defRPr/>
            </a:pPr>
            <a:endParaRPr lang="de-AT"/>
          </a:p>
        </p:txBody>
      </p:sp>
      <p:sp>
        <p:nvSpPr>
          <p:cNvPr id="5" name="Rectangle 5">
            <a:extLst>
              <a:ext uri="{FF2B5EF4-FFF2-40B4-BE49-F238E27FC236}">
                <a16:creationId xmlns:a16="http://schemas.microsoft.com/office/drawing/2014/main" id="{82FB2BD5-5008-CF32-0436-259F7BFFD501}"/>
              </a:ext>
            </a:extLst>
          </p:cNvPr>
          <p:cNvSpPr>
            <a:spLocks noGrp="1" noChangeArrowheads="1"/>
          </p:cNvSpPr>
          <p:nvPr>
            <p:ph type="ftr" sz="quarter" idx="11"/>
          </p:nvPr>
        </p:nvSpPr>
        <p:spPr>
          <a:ln/>
        </p:spPr>
        <p:txBody>
          <a:bodyPr/>
          <a:lstStyle>
            <a:lvl1pPr>
              <a:defRPr/>
            </a:lvl1pPr>
          </a:lstStyle>
          <a:p>
            <a:pPr>
              <a:defRPr/>
            </a:pPr>
            <a:endParaRPr lang="de-AT"/>
          </a:p>
        </p:txBody>
      </p:sp>
      <p:sp>
        <p:nvSpPr>
          <p:cNvPr id="6" name="Rectangle 6">
            <a:extLst>
              <a:ext uri="{FF2B5EF4-FFF2-40B4-BE49-F238E27FC236}">
                <a16:creationId xmlns:a16="http://schemas.microsoft.com/office/drawing/2014/main" id="{761946DD-AD69-C9A5-6A23-A03BD2B73360}"/>
              </a:ext>
            </a:extLst>
          </p:cNvPr>
          <p:cNvSpPr>
            <a:spLocks noGrp="1" noChangeArrowheads="1"/>
          </p:cNvSpPr>
          <p:nvPr>
            <p:ph type="sldNum" sz="quarter" idx="12"/>
          </p:nvPr>
        </p:nvSpPr>
        <p:spPr>
          <a:ln/>
        </p:spPr>
        <p:txBody>
          <a:bodyPr/>
          <a:lstStyle>
            <a:lvl1pPr>
              <a:defRPr/>
            </a:lvl1pPr>
          </a:lstStyle>
          <a:p>
            <a:pPr>
              <a:defRPr/>
            </a:pPr>
            <a:fld id="{0BE8D703-90B5-C348-9E5E-CA41AF55B515}" type="slidenum">
              <a:rPr lang="de-AT" altLang="de-DE"/>
              <a:pPr>
                <a:defRPr/>
              </a:pPr>
              <a:t>‹Nr.›</a:t>
            </a:fld>
            <a:endParaRPr lang="de-AT" altLang="de-DE"/>
          </a:p>
        </p:txBody>
      </p:sp>
    </p:spTree>
    <p:extLst>
      <p:ext uri="{BB962C8B-B14F-4D97-AF65-F5344CB8AC3E}">
        <p14:creationId xmlns:p14="http://schemas.microsoft.com/office/powerpoint/2010/main" val="3528385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5" name="Rectangle 4">
            <a:extLst>
              <a:ext uri="{FF2B5EF4-FFF2-40B4-BE49-F238E27FC236}">
                <a16:creationId xmlns:a16="http://schemas.microsoft.com/office/drawing/2014/main" id="{2E15F6F5-5790-23E0-CDA9-33B9B783C3C7}"/>
              </a:ext>
            </a:extLst>
          </p:cNvPr>
          <p:cNvSpPr>
            <a:spLocks noGrp="1" noChangeArrowheads="1"/>
          </p:cNvSpPr>
          <p:nvPr>
            <p:ph type="dt" sz="half" idx="10"/>
          </p:nvPr>
        </p:nvSpPr>
        <p:spPr>
          <a:ln/>
        </p:spPr>
        <p:txBody>
          <a:bodyPr/>
          <a:lstStyle>
            <a:lvl1pPr>
              <a:defRPr/>
            </a:lvl1pPr>
          </a:lstStyle>
          <a:p>
            <a:pPr>
              <a:defRPr/>
            </a:pPr>
            <a:endParaRPr lang="de-AT"/>
          </a:p>
        </p:txBody>
      </p:sp>
      <p:sp>
        <p:nvSpPr>
          <p:cNvPr id="6" name="Rectangle 5">
            <a:extLst>
              <a:ext uri="{FF2B5EF4-FFF2-40B4-BE49-F238E27FC236}">
                <a16:creationId xmlns:a16="http://schemas.microsoft.com/office/drawing/2014/main" id="{833F4385-AA2C-577B-4436-628E9DC0E55A}"/>
              </a:ext>
            </a:extLst>
          </p:cNvPr>
          <p:cNvSpPr>
            <a:spLocks noGrp="1" noChangeArrowheads="1"/>
          </p:cNvSpPr>
          <p:nvPr>
            <p:ph type="ftr" sz="quarter" idx="11"/>
          </p:nvPr>
        </p:nvSpPr>
        <p:spPr>
          <a:ln/>
        </p:spPr>
        <p:txBody>
          <a:bodyPr/>
          <a:lstStyle>
            <a:lvl1pPr>
              <a:defRPr/>
            </a:lvl1pPr>
          </a:lstStyle>
          <a:p>
            <a:pPr>
              <a:defRPr/>
            </a:pPr>
            <a:endParaRPr lang="de-AT"/>
          </a:p>
        </p:txBody>
      </p:sp>
      <p:sp>
        <p:nvSpPr>
          <p:cNvPr id="7" name="Rectangle 6">
            <a:extLst>
              <a:ext uri="{FF2B5EF4-FFF2-40B4-BE49-F238E27FC236}">
                <a16:creationId xmlns:a16="http://schemas.microsoft.com/office/drawing/2014/main" id="{6960C092-F7F0-040F-32FF-C2BDDE89A2B9}"/>
              </a:ext>
            </a:extLst>
          </p:cNvPr>
          <p:cNvSpPr>
            <a:spLocks noGrp="1" noChangeArrowheads="1"/>
          </p:cNvSpPr>
          <p:nvPr>
            <p:ph type="sldNum" sz="quarter" idx="12"/>
          </p:nvPr>
        </p:nvSpPr>
        <p:spPr>
          <a:ln/>
        </p:spPr>
        <p:txBody>
          <a:bodyPr/>
          <a:lstStyle>
            <a:lvl1pPr>
              <a:defRPr/>
            </a:lvl1pPr>
          </a:lstStyle>
          <a:p>
            <a:pPr>
              <a:defRPr/>
            </a:pPr>
            <a:fld id="{E51FA801-BA06-594D-8F5E-A20679A7FFFE}" type="slidenum">
              <a:rPr lang="de-AT" altLang="de-DE"/>
              <a:pPr>
                <a:defRPr/>
              </a:pPr>
              <a:t>‹Nr.›</a:t>
            </a:fld>
            <a:endParaRPr lang="de-AT" altLang="de-DE"/>
          </a:p>
        </p:txBody>
      </p:sp>
    </p:spTree>
    <p:extLst>
      <p:ext uri="{BB962C8B-B14F-4D97-AF65-F5344CB8AC3E}">
        <p14:creationId xmlns:p14="http://schemas.microsoft.com/office/powerpoint/2010/main" val="948654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AT"/>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7" name="Rectangle 4">
            <a:extLst>
              <a:ext uri="{FF2B5EF4-FFF2-40B4-BE49-F238E27FC236}">
                <a16:creationId xmlns:a16="http://schemas.microsoft.com/office/drawing/2014/main" id="{766ACA5B-D2CE-2F28-3B4B-9C075EA35823}"/>
              </a:ext>
            </a:extLst>
          </p:cNvPr>
          <p:cNvSpPr>
            <a:spLocks noGrp="1" noChangeArrowheads="1"/>
          </p:cNvSpPr>
          <p:nvPr>
            <p:ph type="dt" sz="half" idx="10"/>
          </p:nvPr>
        </p:nvSpPr>
        <p:spPr>
          <a:ln/>
        </p:spPr>
        <p:txBody>
          <a:bodyPr/>
          <a:lstStyle>
            <a:lvl1pPr>
              <a:defRPr/>
            </a:lvl1pPr>
          </a:lstStyle>
          <a:p>
            <a:pPr>
              <a:defRPr/>
            </a:pPr>
            <a:endParaRPr lang="de-AT"/>
          </a:p>
        </p:txBody>
      </p:sp>
      <p:sp>
        <p:nvSpPr>
          <p:cNvPr id="8" name="Rectangle 5">
            <a:extLst>
              <a:ext uri="{FF2B5EF4-FFF2-40B4-BE49-F238E27FC236}">
                <a16:creationId xmlns:a16="http://schemas.microsoft.com/office/drawing/2014/main" id="{C8718902-76A3-CBC8-4CA9-C0B591A2D8B3}"/>
              </a:ext>
            </a:extLst>
          </p:cNvPr>
          <p:cNvSpPr>
            <a:spLocks noGrp="1" noChangeArrowheads="1"/>
          </p:cNvSpPr>
          <p:nvPr>
            <p:ph type="ftr" sz="quarter" idx="11"/>
          </p:nvPr>
        </p:nvSpPr>
        <p:spPr>
          <a:ln/>
        </p:spPr>
        <p:txBody>
          <a:bodyPr/>
          <a:lstStyle>
            <a:lvl1pPr>
              <a:defRPr/>
            </a:lvl1pPr>
          </a:lstStyle>
          <a:p>
            <a:pPr>
              <a:defRPr/>
            </a:pPr>
            <a:endParaRPr lang="de-AT"/>
          </a:p>
        </p:txBody>
      </p:sp>
      <p:sp>
        <p:nvSpPr>
          <p:cNvPr id="9" name="Rectangle 6">
            <a:extLst>
              <a:ext uri="{FF2B5EF4-FFF2-40B4-BE49-F238E27FC236}">
                <a16:creationId xmlns:a16="http://schemas.microsoft.com/office/drawing/2014/main" id="{D960932A-23E6-7684-0C7C-5FEC90B38090}"/>
              </a:ext>
            </a:extLst>
          </p:cNvPr>
          <p:cNvSpPr>
            <a:spLocks noGrp="1" noChangeArrowheads="1"/>
          </p:cNvSpPr>
          <p:nvPr>
            <p:ph type="sldNum" sz="quarter" idx="12"/>
          </p:nvPr>
        </p:nvSpPr>
        <p:spPr>
          <a:ln/>
        </p:spPr>
        <p:txBody>
          <a:bodyPr/>
          <a:lstStyle>
            <a:lvl1pPr>
              <a:defRPr/>
            </a:lvl1pPr>
          </a:lstStyle>
          <a:p>
            <a:pPr>
              <a:defRPr/>
            </a:pPr>
            <a:fld id="{8172D77E-B26E-2248-954E-89912EBB2124}" type="slidenum">
              <a:rPr lang="de-AT" altLang="de-DE"/>
              <a:pPr>
                <a:defRPr/>
              </a:pPr>
              <a:t>‹Nr.›</a:t>
            </a:fld>
            <a:endParaRPr lang="de-AT" altLang="de-DE"/>
          </a:p>
        </p:txBody>
      </p:sp>
    </p:spTree>
    <p:extLst>
      <p:ext uri="{BB962C8B-B14F-4D97-AF65-F5344CB8AC3E}">
        <p14:creationId xmlns:p14="http://schemas.microsoft.com/office/powerpoint/2010/main" val="240605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Rectangle 4">
            <a:extLst>
              <a:ext uri="{FF2B5EF4-FFF2-40B4-BE49-F238E27FC236}">
                <a16:creationId xmlns:a16="http://schemas.microsoft.com/office/drawing/2014/main" id="{0708DFFC-988C-B325-3546-6F686E2E0AAA}"/>
              </a:ext>
            </a:extLst>
          </p:cNvPr>
          <p:cNvSpPr>
            <a:spLocks noGrp="1" noChangeArrowheads="1"/>
          </p:cNvSpPr>
          <p:nvPr>
            <p:ph type="dt" sz="half" idx="10"/>
          </p:nvPr>
        </p:nvSpPr>
        <p:spPr>
          <a:ln/>
        </p:spPr>
        <p:txBody>
          <a:bodyPr/>
          <a:lstStyle>
            <a:lvl1pPr>
              <a:defRPr/>
            </a:lvl1pPr>
          </a:lstStyle>
          <a:p>
            <a:pPr>
              <a:defRPr/>
            </a:pPr>
            <a:endParaRPr lang="de-AT"/>
          </a:p>
        </p:txBody>
      </p:sp>
      <p:sp>
        <p:nvSpPr>
          <p:cNvPr id="4" name="Rectangle 5">
            <a:extLst>
              <a:ext uri="{FF2B5EF4-FFF2-40B4-BE49-F238E27FC236}">
                <a16:creationId xmlns:a16="http://schemas.microsoft.com/office/drawing/2014/main" id="{7BD9C99D-A940-2C69-2491-436A79971CEA}"/>
              </a:ext>
            </a:extLst>
          </p:cNvPr>
          <p:cNvSpPr>
            <a:spLocks noGrp="1" noChangeArrowheads="1"/>
          </p:cNvSpPr>
          <p:nvPr>
            <p:ph type="ftr" sz="quarter" idx="11"/>
          </p:nvPr>
        </p:nvSpPr>
        <p:spPr>
          <a:ln/>
        </p:spPr>
        <p:txBody>
          <a:bodyPr/>
          <a:lstStyle>
            <a:lvl1pPr>
              <a:defRPr/>
            </a:lvl1pPr>
          </a:lstStyle>
          <a:p>
            <a:pPr>
              <a:defRPr/>
            </a:pPr>
            <a:endParaRPr lang="de-AT"/>
          </a:p>
        </p:txBody>
      </p:sp>
      <p:sp>
        <p:nvSpPr>
          <p:cNvPr id="5" name="Rectangle 6">
            <a:extLst>
              <a:ext uri="{FF2B5EF4-FFF2-40B4-BE49-F238E27FC236}">
                <a16:creationId xmlns:a16="http://schemas.microsoft.com/office/drawing/2014/main" id="{799AA9AB-820E-AD44-9D18-B171F392CA40}"/>
              </a:ext>
            </a:extLst>
          </p:cNvPr>
          <p:cNvSpPr>
            <a:spLocks noGrp="1" noChangeArrowheads="1"/>
          </p:cNvSpPr>
          <p:nvPr>
            <p:ph type="sldNum" sz="quarter" idx="12"/>
          </p:nvPr>
        </p:nvSpPr>
        <p:spPr>
          <a:ln/>
        </p:spPr>
        <p:txBody>
          <a:bodyPr/>
          <a:lstStyle>
            <a:lvl1pPr>
              <a:defRPr/>
            </a:lvl1pPr>
          </a:lstStyle>
          <a:p>
            <a:pPr>
              <a:defRPr/>
            </a:pPr>
            <a:fld id="{4FAB41DC-D51E-CD42-8D1B-E719C53FF467}" type="slidenum">
              <a:rPr lang="de-AT" altLang="de-DE"/>
              <a:pPr>
                <a:defRPr/>
              </a:pPr>
              <a:t>‹Nr.›</a:t>
            </a:fld>
            <a:endParaRPr lang="de-AT" altLang="de-DE"/>
          </a:p>
        </p:txBody>
      </p:sp>
    </p:spTree>
    <p:extLst>
      <p:ext uri="{BB962C8B-B14F-4D97-AF65-F5344CB8AC3E}">
        <p14:creationId xmlns:p14="http://schemas.microsoft.com/office/powerpoint/2010/main" val="4262300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531B3E0-7705-E68B-CEA6-83D967BDC0B2}"/>
              </a:ext>
            </a:extLst>
          </p:cNvPr>
          <p:cNvSpPr>
            <a:spLocks noGrp="1" noChangeArrowheads="1"/>
          </p:cNvSpPr>
          <p:nvPr>
            <p:ph type="dt" sz="half" idx="10"/>
          </p:nvPr>
        </p:nvSpPr>
        <p:spPr>
          <a:ln/>
        </p:spPr>
        <p:txBody>
          <a:bodyPr/>
          <a:lstStyle>
            <a:lvl1pPr>
              <a:defRPr/>
            </a:lvl1pPr>
          </a:lstStyle>
          <a:p>
            <a:pPr>
              <a:defRPr/>
            </a:pPr>
            <a:endParaRPr lang="de-AT"/>
          </a:p>
        </p:txBody>
      </p:sp>
      <p:sp>
        <p:nvSpPr>
          <p:cNvPr id="3" name="Rectangle 5">
            <a:extLst>
              <a:ext uri="{FF2B5EF4-FFF2-40B4-BE49-F238E27FC236}">
                <a16:creationId xmlns:a16="http://schemas.microsoft.com/office/drawing/2014/main" id="{252504BC-0D48-23D6-09DA-7AD988342105}"/>
              </a:ext>
            </a:extLst>
          </p:cNvPr>
          <p:cNvSpPr>
            <a:spLocks noGrp="1" noChangeArrowheads="1"/>
          </p:cNvSpPr>
          <p:nvPr>
            <p:ph type="ftr" sz="quarter" idx="11"/>
          </p:nvPr>
        </p:nvSpPr>
        <p:spPr>
          <a:ln/>
        </p:spPr>
        <p:txBody>
          <a:bodyPr/>
          <a:lstStyle>
            <a:lvl1pPr>
              <a:defRPr/>
            </a:lvl1pPr>
          </a:lstStyle>
          <a:p>
            <a:pPr>
              <a:defRPr/>
            </a:pPr>
            <a:endParaRPr lang="de-AT"/>
          </a:p>
        </p:txBody>
      </p:sp>
      <p:sp>
        <p:nvSpPr>
          <p:cNvPr id="4" name="Rectangle 6">
            <a:extLst>
              <a:ext uri="{FF2B5EF4-FFF2-40B4-BE49-F238E27FC236}">
                <a16:creationId xmlns:a16="http://schemas.microsoft.com/office/drawing/2014/main" id="{1F16E268-50F7-18B2-0726-A06F9926798D}"/>
              </a:ext>
            </a:extLst>
          </p:cNvPr>
          <p:cNvSpPr>
            <a:spLocks noGrp="1" noChangeArrowheads="1"/>
          </p:cNvSpPr>
          <p:nvPr>
            <p:ph type="sldNum" sz="quarter" idx="12"/>
          </p:nvPr>
        </p:nvSpPr>
        <p:spPr>
          <a:ln/>
        </p:spPr>
        <p:txBody>
          <a:bodyPr/>
          <a:lstStyle>
            <a:lvl1pPr>
              <a:defRPr/>
            </a:lvl1pPr>
          </a:lstStyle>
          <a:p>
            <a:pPr>
              <a:defRPr/>
            </a:pPr>
            <a:fld id="{454D9CC7-FBBA-9642-A30E-FB6FE54DEA98}" type="slidenum">
              <a:rPr lang="de-AT" altLang="de-DE"/>
              <a:pPr>
                <a:defRPr/>
              </a:pPr>
              <a:t>‹Nr.›</a:t>
            </a:fld>
            <a:endParaRPr lang="de-AT" altLang="de-DE"/>
          </a:p>
        </p:txBody>
      </p:sp>
    </p:spTree>
    <p:extLst>
      <p:ext uri="{BB962C8B-B14F-4D97-AF65-F5344CB8AC3E}">
        <p14:creationId xmlns:p14="http://schemas.microsoft.com/office/powerpoint/2010/main" val="2258950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AT"/>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Rectangle 4">
            <a:extLst>
              <a:ext uri="{FF2B5EF4-FFF2-40B4-BE49-F238E27FC236}">
                <a16:creationId xmlns:a16="http://schemas.microsoft.com/office/drawing/2014/main" id="{6461659B-626B-9692-273F-C8FFC2344F47}"/>
              </a:ext>
            </a:extLst>
          </p:cNvPr>
          <p:cNvSpPr>
            <a:spLocks noGrp="1" noChangeArrowheads="1"/>
          </p:cNvSpPr>
          <p:nvPr>
            <p:ph type="dt" sz="half" idx="10"/>
          </p:nvPr>
        </p:nvSpPr>
        <p:spPr>
          <a:ln/>
        </p:spPr>
        <p:txBody>
          <a:bodyPr/>
          <a:lstStyle>
            <a:lvl1pPr>
              <a:defRPr/>
            </a:lvl1pPr>
          </a:lstStyle>
          <a:p>
            <a:pPr>
              <a:defRPr/>
            </a:pPr>
            <a:endParaRPr lang="de-AT"/>
          </a:p>
        </p:txBody>
      </p:sp>
      <p:sp>
        <p:nvSpPr>
          <p:cNvPr id="6" name="Rectangle 5">
            <a:extLst>
              <a:ext uri="{FF2B5EF4-FFF2-40B4-BE49-F238E27FC236}">
                <a16:creationId xmlns:a16="http://schemas.microsoft.com/office/drawing/2014/main" id="{E58DBD67-45AD-F659-A5F0-C7024C58D5BD}"/>
              </a:ext>
            </a:extLst>
          </p:cNvPr>
          <p:cNvSpPr>
            <a:spLocks noGrp="1" noChangeArrowheads="1"/>
          </p:cNvSpPr>
          <p:nvPr>
            <p:ph type="ftr" sz="quarter" idx="11"/>
          </p:nvPr>
        </p:nvSpPr>
        <p:spPr>
          <a:ln/>
        </p:spPr>
        <p:txBody>
          <a:bodyPr/>
          <a:lstStyle>
            <a:lvl1pPr>
              <a:defRPr/>
            </a:lvl1pPr>
          </a:lstStyle>
          <a:p>
            <a:pPr>
              <a:defRPr/>
            </a:pPr>
            <a:endParaRPr lang="de-AT"/>
          </a:p>
        </p:txBody>
      </p:sp>
      <p:sp>
        <p:nvSpPr>
          <p:cNvPr id="7" name="Rectangle 6">
            <a:extLst>
              <a:ext uri="{FF2B5EF4-FFF2-40B4-BE49-F238E27FC236}">
                <a16:creationId xmlns:a16="http://schemas.microsoft.com/office/drawing/2014/main" id="{3181DB51-1D76-D5AF-321A-A2CD3CB01308}"/>
              </a:ext>
            </a:extLst>
          </p:cNvPr>
          <p:cNvSpPr>
            <a:spLocks noGrp="1" noChangeArrowheads="1"/>
          </p:cNvSpPr>
          <p:nvPr>
            <p:ph type="sldNum" sz="quarter" idx="12"/>
          </p:nvPr>
        </p:nvSpPr>
        <p:spPr>
          <a:ln/>
        </p:spPr>
        <p:txBody>
          <a:bodyPr/>
          <a:lstStyle>
            <a:lvl1pPr>
              <a:defRPr/>
            </a:lvl1pPr>
          </a:lstStyle>
          <a:p>
            <a:pPr>
              <a:defRPr/>
            </a:pPr>
            <a:fld id="{5A3486CA-1B57-2749-920B-7F09785A476F}" type="slidenum">
              <a:rPr lang="de-AT" altLang="de-DE"/>
              <a:pPr>
                <a:defRPr/>
              </a:pPr>
              <a:t>‹Nr.›</a:t>
            </a:fld>
            <a:endParaRPr lang="de-AT" altLang="de-DE"/>
          </a:p>
        </p:txBody>
      </p:sp>
    </p:spTree>
    <p:extLst>
      <p:ext uri="{BB962C8B-B14F-4D97-AF65-F5344CB8AC3E}">
        <p14:creationId xmlns:p14="http://schemas.microsoft.com/office/powerpoint/2010/main" val="1462441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AT"/>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Rectangle 4">
            <a:extLst>
              <a:ext uri="{FF2B5EF4-FFF2-40B4-BE49-F238E27FC236}">
                <a16:creationId xmlns:a16="http://schemas.microsoft.com/office/drawing/2014/main" id="{F874109A-9442-2F41-6761-27FEBC30CB90}"/>
              </a:ext>
            </a:extLst>
          </p:cNvPr>
          <p:cNvSpPr>
            <a:spLocks noGrp="1" noChangeArrowheads="1"/>
          </p:cNvSpPr>
          <p:nvPr>
            <p:ph type="dt" sz="half" idx="10"/>
          </p:nvPr>
        </p:nvSpPr>
        <p:spPr>
          <a:ln/>
        </p:spPr>
        <p:txBody>
          <a:bodyPr/>
          <a:lstStyle>
            <a:lvl1pPr>
              <a:defRPr/>
            </a:lvl1pPr>
          </a:lstStyle>
          <a:p>
            <a:pPr>
              <a:defRPr/>
            </a:pPr>
            <a:endParaRPr lang="de-AT"/>
          </a:p>
        </p:txBody>
      </p:sp>
      <p:sp>
        <p:nvSpPr>
          <p:cNvPr id="6" name="Rectangle 5">
            <a:extLst>
              <a:ext uri="{FF2B5EF4-FFF2-40B4-BE49-F238E27FC236}">
                <a16:creationId xmlns:a16="http://schemas.microsoft.com/office/drawing/2014/main" id="{7863BE9D-F2F9-F207-DA20-6F886EDA09A5}"/>
              </a:ext>
            </a:extLst>
          </p:cNvPr>
          <p:cNvSpPr>
            <a:spLocks noGrp="1" noChangeArrowheads="1"/>
          </p:cNvSpPr>
          <p:nvPr>
            <p:ph type="ftr" sz="quarter" idx="11"/>
          </p:nvPr>
        </p:nvSpPr>
        <p:spPr>
          <a:ln/>
        </p:spPr>
        <p:txBody>
          <a:bodyPr/>
          <a:lstStyle>
            <a:lvl1pPr>
              <a:defRPr/>
            </a:lvl1pPr>
          </a:lstStyle>
          <a:p>
            <a:pPr>
              <a:defRPr/>
            </a:pPr>
            <a:endParaRPr lang="de-AT"/>
          </a:p>
        </p:txBody>
      </p:sp>
      <p:sp>
        <p:nvSpPr>
          <p:cNvPr id="7" name="Rectangle 6">
            <a:extLst>
              <a:ext uri="{FF2B5EF4-FFF2-40B4-BE49-F238E27FC236}">
                <a16:creationId xmlns:a16="http://schemas.microsoft.com/office/drawing/2014/main" id="{BC053673-7CEB-1E42-D9F5-7E52DE981753}"/>
              </a:ext>
            </a:extLst>
          </p:cNvPr>
          <p:cNvSpPr>
            <a:spLocks noGrp="1" noChangeArrowheads="1"/>
          </p:cNvSpPr>
          <p:nvPr>
            <p:ph type="sldNum" sz="quarter" idx="12"/>
          </p:nvPr>
        </p:nvSpPr>
        <p:spPr>
          <a:ln/>
        </p:spPr>
        <p:txBody>
          <a:bodyPr/>
          <a:lstStyle>
            <a:lvl1pPr>
              <a:defRPr/>
            </a:lvl1pPr>
          </a:lstStyle>
          <a:p>
            <a:pPr>
              <a:defRPr/>
            </a:pPr>
            <a:fld id="{91944F18-DC13-1248-88EF-4AB3EBD7F55F}" type="slidenum">
              <a:rPr lang="de-AT" altLang="de-DE"/>
              <a:pPr>
                <a:defRPr/>
              </a:pPr>
              <a:t>‹Nr.›</a:t>
            </a:fld>
            <a:endParaRPr lang="de-AT" altLang="de-DE"/>
          </a:p>
        </p:txBody>
      </p:sp>
    </p:spTree>
    <p:extLst>
      <p:ext uri="{BB962C8B-B14F-4D97-AF65-F5344CB8AC3E}">
        <p14:creationId xmlns:p14="http://schemas.microsoft.com/office/powerpoint/2010/main" val="3876845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00">
                <a:alpha val="17998"/>
              </a:srgbClr>
            </a:gs>
            <a:gs pos="100000">
              <a:srgbClr val="FFFFFF"/>
            </a:gs>
          </a:gsLst>
          <a:lin ang="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DF54FDF-C6DD-992A-266A-557637FFEC9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altLang="de-DE"/>
              <a:t>Titelmasterformat durch Klicken bearbeiten</a:t>
            </a:r>
          </a:p>
        </p:txBody>
      </p:sp>
      <p:sp>
        <p:nvSpPr>
          <p:cNvPr id="1027" name="Rectangle 3">
            <a:extLst>
              <a:ext uri="{FF2B5EF4-FFF2-40B4-BE49-F238E27FC236}">
                <a16:creationId xmlns:a16="http://schemas.microsoft.com/office/drawing/2014/main" id="{655FCC4F-EEE0-DF21-DC0A-93957A62E46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altLang="de-DE"/>
              <a:t>Textmasterformate durch Klicken bearbeiten</a:t>
            </a:r>
          </a:p>
          <a:p>
            <a:pPr lvl="1"/>
            <a:r>
              <a:rPr lang="de-AT" altLang="de-DE"/>
              <a:t>Zweite Ebene</a:t>
            </a:r>
          </a:p>
          <a:p>
            <a:pPr lvl="2"/>
            <a:r>
              <a:rPr lang="de-AT" altLang="de-DE"/>
              <a:t>Dritte Ebene</a:t>
            </a:r>
          </a:p>
          <a:p>
            <a:pPr lvl="3"/>
            <a:r>
              <a:rPr lang="de-AT" altLang="de-DE"/>
              <a:t>Vierte Ebene</a:t>
            </a:r>
          </a:p>
          <a:p>
            <a:pPr lvl="4"/>
            <a:r>
              <a:rPr lang="de-AT" altLang="de-DE"/>
              <a:t>Fünfte Ebene</a:t>
            </a:r>
          </a:p>
        </p:txBody>
      </p:sp>
      <p:sp>
        <p:nvSpPr>
          <p:cNvPr id="1028" name="Rectangle 4">
            <a:extLst>
              <a:ext uri="{FF2B5EF4-FFF2-40B4-BE49-F238E27FC236}">
                <a16:creationId xmlns:a16="http://schemas.microsoft.com/office/drawing/2014/main" id="{8B516D0E-3344-1A31-C533-84885C89148F}"/>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a:defRPr/>
            </a:pPr>
            <a:endParaRPr lang="de-AT"/>
          </a:p>
        </p:txBody>
      </p:sp>
      <p:sp>
        <p:nvSpPr>
          <p:cNvPr id="1029" name="Rectangle 5">
            <a:extLst>
              <a:ext uri="{FF2B5EF4-FFF2-40B4-BE49-F238E27FC236}">
                <a16:creationId xmlns:a16="http://schemas.microsoft.com/office/drawing/2014/main" id="{2DE4A957-B3FD-8EE6-5A56-5A527FA0FB1E}"/>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a:defRPr/>
            </a:pPr>
            <a:endParaRPr lang="de-AT"/>
          </a:p>
        </p:txBody>
      </p:sp>
      <p:sp>
        <p:nvSpPr>
          <p:cNvPr id="1030" name="Rectangle 6">
            <a:extLst>
              <a:ext uri="{FF2B5EF4-FFF2-40B4-BE49-F238E27FC236}">
                <a16:creationId xmlns:a16="http://schemas.microsoft.com/office/drawing/2014/main" id="{519FD98C-2BA4-A7F0-711D-F1BD46B60ADF}"/>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133A9E3-40B0-8641-B25D-0ECFA3D5039E}"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2.xml"/><Relationship Id="rId7" Type="http://schemas.openxmlformats.org/officeDocument/2006/relationships/image" Target="../media/image8.png"/><Relationship Id="rId2" Type="http://schemas.openxmlformats.org/officeDocument/2006/relationships/tags" Target="../tags/tag1.xml"/><Relationship Id="rId1" Type="http://schemas.openxmlformats.org/officeDocument/2006/relationships/themeOverride" Target="../theme/themeOverride1.xml"/><Relationship Id="rId6" Type="http://schemas.openxmlformats.org/officeDocument/2006/relationships/hyperlink" Target="https://www.who.int/teams/global-tuberculosis-programme/tb-reports/global-tuberculosis-report-2022"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70DE564A-D65F-9567-5E67-1C29813586D7}"/>
              </a:ext>
            </a:extLst>
          </p:cNvPr>
          <p:cNvSpPr>
            <a:spLocks noGrp="1" noChangeArrowheads="1"/>
          </p:cNvSpPr>
          <p:nvPr>
            <p:ph type="ctrTitle"/>
          </p:nvPr>
        </p:nvSpPr>
        <p:spPr>
          <a:xfrm>
            <a:off x="685800" y="1341438"/>
            <a:ext cx="7772400" cy="1470025"/>
          </a:xfrm>
        </p:spPr>
        <p:txBody>
          <a:bodyPr/>
          <a:lstStyle/>
          <a:p>
            <a:r>
              <a:rPr lang="en-GB" altLang="de-DE" sz="4000" b="1" dirty="0"/>
              <a:t>Tuberculosis and Pregnancy</a:t>
            </a:r>
          </a:p>
        </p:txBody>
      </p:sp>
      <p:sp>
        <p:nvSpPr>
          <p:cNvPr id="3075" name="Untertitel 2">
            <a:extLst>
              <a:ext uri="{FF2B5EF4-FFF2-40B4-BE49-F238E27FC236}">
                <a16:creationId xmlns:a16="http://schemas.microsoft.com/office/drawing/2014/main" id="{D7F1E9F1-3CCD-259B-19F7-B08ADC892059}"/>
              </a:ext>
            </a:extLst>
          </p:cNvPr>
          <p:cNvSpPr>
            <a:spLocks noGrp="1" noChangeArrowheads="1"/>
          </p:cNvSpPr>
          <p:nvPr>
            <p:ph type="subTitle" idx="1"/>
          </p:nvPr>
        </p:nvSpPr>
        <p:spPr>
          <a:xfrm>
            <a:off x="1371600" y="3068960"/>
            <a:ext cx="6400800" cy="1853878"/>
          </a:xfrm>
        </p:spPr>
        <p:txBody>
          <a:bodyPr/>
          <a:lstStyle/>
          <a:p>
            <a:r>
              <a:rPr lang="en-GB" altLang="de-DE" sz="1800" b="1" dirty="0"/>
              <a:t>Meinhard Kneussl, MD, FCCP, FESC, FERS, ATSF</a:t>
            </a:r>
            <a:br>
              <a:rPr lang="en-GB" altLang="de-DE" sz="1800" dirty="0"/>
            </a:br>
            <a:r>
              <a:rPr lang="en-GB" altLang="de-DE" sz="1800" dirty="0"/>
              <a:t>Professor of Respiratory Medicine</a:t>
            </a:r>
            <a:br>
              <a:rPr lang="en-GB" altLang="de-DE" sz="1800" dirty="0"/>
            </a:br>
            <a:br>
              <a:rPr lang="en-GB" altLang="de-DE" sz="1800" dirty="0"/>
            </a:br>
            <a:r>
              <a:rPr lang="en-GB" altLang="de-DE" sz="1800" dirty="0"/>
              <a:t>Chairman emeritus</a:t>
            </a:r>
          </a:p>
          <a:p>
            <a:r>
              <a:rPr lang="en-GB" altLang="de-DE" sz="1800" dirty="0"/>
              <a:t>   Department of Medicine and Pulmonary Diseases</a:t>
            </a:r>
          </a:p>
          <a:p>
            <a:r>
              <a:rPr lang="en-GB" altLang="de-DE" sz="1800" dirty="0" err="1"/>
              <a:t>Wilhelminenspital</a:t>
            </a:r>
            <a:r>
              <a:rPr lang="en-GB" altLang="de-DE" sz="1800" dirty="0"/>
              <a:t> Vienna</a:t>
            </a:r>
          </a:p>
          <a:p>
            <a:r>
              <a:rPr lang="en-GB" altLang="de-DE" sz="1800" dirty="0"/>
              <a:t>Medical University Vienna</a:t>
            </a:r>
          </a:p>
          <a:p>
            <a:r>
              <a:rPr lang="en-GB" altLang="de-DE" sz="1800" dirty="0"/>
              <a:t>Sigmund Freud University Vienna</a:t>
            </a:r>
          </a:p>
          <a:p>
            <a:endParaRPr lang="en-GB" altLang="de-DE" sz="1800" dirty="0"/>
          </a:p>
          <a:p>
            <a:r>
              <a:rPr lang="en-GB" altLang="de-DE" sz="1800" b="1" dirty="0" err="1"/>
              <a:t>PneumoTrieste</a:t>
            </a:r>
            <a:endParaRPr lang="en-GB" altLang="de-DE" sz="1800" b="1" dirty="0"/>
          </a:p>
          <a:p>
            <a:r>
              <a:rPr lang="en-GB" altLang="de-DE" sz="1800" b="1" dirty="0"/>
              <a:t>May 11-13</a:t>
            </a:r>
            <a:r>
              <a:rPr lang="en-GB" altLang="de-DE" sz="1800" b="1" baseline="30000" dirty="0"/>
              <a:t>th</a:t>
            </a:r>
            <a:r>
              <a:rPr lang="en-GB" altLang="de-DE" sz="1800" b="1" dirty="0"/>
              <a:t> 2026</a:t>
            </a:r>
          </a:p>
          <a:p>
            <a:endParaRPr lang="en-GB" altLang="de-DE" sz="1800" b="1" dirty="0"/>
          </a:p>
          <a:p>
            <a:pPr algn="l"/>
            <a:endParaRPr lang="en-GB" alt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B4A695-B3C6-E9F9-EC8F-B658505D40B7}"/>
              </a:ext>
            </a:extLst>
          </p:cNvPr>
          <p:cNvSpPr>
            <a:spLocks noGrp="1"/>
          </p:cNvSpPr>
          <p:nvPr>
            <p:ph type="title"/>
          </p:nvPr>
        </p:nvSpPr>
        <p:spPr/>
        <p:txBody>
          <a:bodyPr/>
          <a:lstStyle/>
          <a:p>
            <a:pPr eaLnBrk="1" hangingPunct="1">
              <a:defRPr/>
            </a:pPr>
            <a:r>
              <a:rPr lang="en-GB" sz="3200" dirty="0"/>
              <a:t>British Thoracic Society</a:t>
            </a:r>
            <a:endParaRPr lang="en-GB" sz="3200" dirty="0">
              <a:cs typeface="+mj-cs"/>
            </a:endParaRPr>
          </a:p>
        </p:txBody>
      </p:sp>
      <p:sp>
        <p:nvSpPr>
          <p:cNvPr id="3" name="Inhaltsplatzhalter 2">
            <a:extLst>
              <a:ext uri="{FF2B5EF4-FFF2-40B4-BE49-F238E27FC236}">
                <a16:creationId xmlns:a16="http://schemas.microsoft.com/office/drawing/2014/main" id="{986BB7CE-FE76-C859-B7EB-ACA8C2CC73AD}"/>
              </a:ext>
            </a:extLst>
          </p:cNvPr>
          <p:cNvSpPr>
            <a:spLocks noGrp="1"/>
          </p:cNvSpPr>
          <p:nvPr>
            <p:ph idx="1"/>
          </p:nvPr>
        </p:nvSpPr>
        <p:spPr>
          <a:xfrm>
            <a:off x="395288" y="1268413"/>
            <a:ext cx="8229600" cy="5400675"/>
          </a:xfrm>
        </p:spPr>
        <p:txBody>
          <a:bodyPr/>
          <a:lstStyle/>
          <a:p>
            <a:pPr marL="0" indent="0" algn="just" eaLnBrk="1" hangingPunct="1">
              <a:buFontTx/>
              <a:buNone/>
              <a:defRPr/>
            </a:pPr>
            <a:r>
              <a:rPr lang="en-GB" sz="2800" dirty="0">
                <a:solidFill>
                  <a:srgbClr val="800000"/>
                </a:solidFill>
                <a:cs typeface="+mn-cs"/>
              </a:rPr>
              <a:t>Chemotherapy and management of tuberculosis in the United Kingdom: recommendations 1998 </a:t>
            </a:r>
          </a:p>
          <a:p>
            <a:pPr marL="0" indent="0" algn="just" eaLnBrk="1" hangingPunct="1">
              <a:buFontTx/>
              <a:buNone/>
              <a:defRPr/>
            </a:pPr>
            <a:r>
              <a:rPr lang="en-GB" sz="2800" i="1" dirty="0">
                <a:solidFill>
                  <a:srgbClr val="800000"/>
                </a:solidFill>
                <a:cs typeface="+mn-cs"/>
              </a:rPr>
              <a:t>Joint Tuberculosis Committee of the British Thoracic Society </a:t>
            </a:r>
            <a:r>
              <a:rPr lang="en-GB" sz="2000" i="1" dirty="0">
                <a:solidFill>
                  <a:srgbClr val="800000"/>
                </a:solidFill>
                <a:cs typeface="+mn-cs"/>
              </a:rPr>
              <a:t>Thorax 1998;53:536–548</a:t>
            </a:r>
            <a:r>
              <a:rPr lang="en-GB" sz="2800" dirty="0">
                <a:solidFill>
                  <a:srgbClr val="800000"/>
                </a:solidFill>
                <a:cs typeface="+mn-cs"/>
              </a:rPr>
              <a:t> </a:t>
            </a:r>
          </a:p>
          <a:p>
            <a:pPr eaLnBrk="1" hangingPunct="1">
              <a:defRPr/>
            </a:pPr>
            <a:endParaRPr lang="en-GB" sz="1800" dirty="0">
              <a:cs typeface="+mn-cs"/>
            </a:endParaRPr>
          </a:p>
          <a:p>
            <a:pPr eaLnBrk="1" hangingPunct="1">
              <a:defRPr/>
            </a:pPr>
            <a:endParaRPr lang="en-GB" sz="1800" dirty="0">
              <a:cs typeface="+mn-cs"/>
            </a:endParaRPr>
          </a:p>
          <a:p>
            <a:pPr marL="0" indent="0" algn="just" eaLnBrk="1" hangingPunct="1">
              <a:buFontTx/>
              <a:buNone/>
              <a:defRPr/>
            </a:pPr>
            <a:r>
              <a:rPr lang="en-GB" sz="2000" dirty="0">
                <a:cs typeface="+mn-cs"/>
              </a:rPr>
              <a:t>PREGNANCY </a:t>
            </a:r>
            <a:r>
              <a:rPr lang="en-GB" sz="2000" i="1" dirty="0">
                <a:cs typeface="+mn-cs"/>
              </a:rPr>
              <a:t>Should pregnancy occur in patients taking rifampicin, it is not an indication for termination. </a:t>
            </a:r>
            <a:r>
              <a:rPr lang="en-GB" sz="2000" i="1" u="sng" dirty="0">
                <a:cs typeface="+mn-cs"/>
              </a:rPr>
              <a:t>Standard treatment should be given</a:t>
            </a:r>
            <a:r>
              <a:rPr lang="en-GB" sz="2000" i="1" dirty="0">
                <a:cs typeface="+mn-cs"/>
              </a:rPr>
              <a:t> to pregnant women. None of the first line drugs has been shown to be teratogenic in humans, but </a:t>
            </a:r>
            <a:r>
              <a:rPr lang="en-GB" sz="2000" i="1" u="sng" dirty="0">
                <a:cs typeface="+mn-cs"/>
              </a:rPr>
              <a:t>ethionamide and </a:t>
            </a:r>
            <a:r>
              <a:rPr lang="en-GB" sz="2000" i="1" u="sng" dirty="0" err="1">
                <a:cs typeface="+mn-cs"/>
              </a:rPr>
              <a:t>prothionamide</a:t>
            </a:r>
            <a:r>
              <a:rPr lang="en-GB" sz="2000" i="1" dirty="0">
                <a:cs typeface="+mn-cs"/>
              </a:rPr>
              <a:t> may be teratogenic and are best avoided. </a:t>
            </a:r>
            <a:r>
              <a:rPr lang="en-GB" sz="2000" i="1" u="sng" dirty="0">
                <a:cs typeface="+mn-cs"/>
              </a:rPr>
              <a:t>Streptomycin</a:t>
            </a:r>
            <a:r>
              <a:rPr lang="en-GB" sz="2000" i="1" dirty="0">
                <a:cs typeface="+mn-cs"/>
              </a:rPr>
              <a:t> and other </a:t>
            </a:r>
            <a:r>
              <a:rPr lang="en-GB" sz="2000" i="1" dirty="0" err="1">
                <a:cs typeface="+mn-cs"/>
              </a:rPr>
              <a:t>aminoglyco</a:t>
            </a:r>
            <a:r>
              <a:rPr lang="en-GB" sz="2000" i="1" dirty="0">
                <a:cs typeface="+mn-cs"/>
              </a:rPr>
              <a:t>- sides should be avoided in pregnancy as they may be ototoxic to the </a:t>
            </a:r>
            <a:r>
              <a:rPr lang="en-GB" sz="2000" i="1" dirty="0" err="1">
                <a:cs typeface="+mn-cs"/>
              </a:rPr>
              <a:t>fetus</a:t>
            </a:r>
            <a:r>
              <a:rPr lang="en-GB" sz="2000" i="1" dirty="0">
                <a:cs typeface="+mn-cs"/>
              </a:rPr>
              <a:t>. Patients can breast feed normally while taking antituberculosis drugs [C]. </a:t>
            </a:r>
          </a:p>
          <a:p>
            <a:pPr marL="0" indent="0" algn="just" eaLnBrk="1" hangingPunct="1">
              <a:buFontTx/>
              <a:buNone/>
              <a:defRPr/>
            </a:pPr>
            <a:endParaRPr lang="en-GB" sz="2800" dirty="0">
              <a:cs typeface="+mn-cs"/>
            </a:endParaRPr>
          </a:p>
          <a:p>
            <a:pPr eaLnBrk="1" hangingPunct="1">
              <a:defRPr/>
            </a:pPr>
            <a:endParaRPr lang="en-GB" sz="2400" dirty="0">
              <a:cs typeface="+mn-cs"/>
            </a:endParaRPr>
          </a:p>
          <a:p>
            <a:pPr eaLnBrk="1" hangingPunct="1">
              <a:defRPr/>
            </a:pPr>
            <a:endParaRPr lang="en-GB" dirty="0">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825B94-0064-BEA4-D333-BC37A67BBBAF}"/>
              </a:ext>
            </a:extLst>
          </p:cNvPr>
          <p:cNvSpPr>
            <a:spLocks noGrp="1"/>
          </p:cNvSpPr>
          <p:nvPr>
            <p:ph type="title"/>
          </p:nvPr>
        </p:nvSpPr>
        <p:spPr>
          <a:xfrm>
            <a:off x="468313" y="765175"/>
            <a:ext cx="8218487" cy="130175"/>
          </a:xfrm>
        </p:spPr>
        <p:txBody>
          <a:bodyPr/>
          <a:lstStyle/>
          <a:p>
            <a:pPr eaLnBrk="1" hangingPunct="1">
              <a:defRPr/>
            </a:pPr>
            <a:r>
              <a:rPr lang="en-GB" dirty="0">
                <a:cs typeface="+mj-cs"/>
              </a:rPr>
              <a:t>American Thoracic Society</a:t>
            </a:r>
          </a:p>
        </p:txBody>
      </p:sp>
      <p:sp>
        <p:nvSpPr>
          <p:cNvPr id="3" name="Inhaltsplatzhalter 2">
            <a:extLst>
              <a:ext uri="{FF2B5EF4-FFF2-40B4-BE49-F238E27FC236}">
                <a16:creationId xmlns:a16="http://schemas.microsoft.com/office/drawing/2014/main" id="{93A01B30-E79C-FB40-B5F3-1EA53CA964F5}"/>
              </a:ext>
            </a:extLst>
          </p:cNvPr>
          <p:cNvSpPr>
            <a:spLocks noGrp="1"/>
          </p:cNvSpPr>
          <p:nvPr>
            <p:ph idx="1"/>
          </p:nvPr>
        </p:nvSpPr>
        <p:spPr>
          <a:xfrm>
            <a:off x="684213" y="1773238"/>
            <a:ext cx="8218487" cy="5865812"/>
          </a:xfrm>
        </p:spPr>
        <p:txBody>
          <a:bodyPr/>
          <a:lstStyle/>
          <a:p>
            <a:pPr marL="0" indent="0" algn="just" eaLnBrk="1" hangingPunct="1">
              <a:buFontTx/>
              <a:buNone/>
              <a:defRPr/>
            </a:pPr>
            <a:r>
              <a:rPr lang="en-GB" sz="2800" dirty="0">
                <a:solidFill>
                  <a:srgbClr val="800000"/>
                </a:solidFill>
                <a:cs typeface="+mn-cs"/>
              </a:rPr>
              <a:t>Treatment of Tuberculosis American Thoracic Society, CDC, and Infectious Diseases Society of America Recommendations and Reports June 20, 2003 / Vol. 52 / No. RR-11</a:t>
            </a:r>
            <a:endParaRPr lang="en-GB" sz="2000" dirty="0">
              <a:solidFill>
                <a:srgbClr val="800000"/>
              </a:solidFill>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CDF9421-FE32-07C4-1DBB-6556BA5AFACB}"/>
              </a:ext>
            </a:extLst>
          </p:cNvPr>
          <p:cNvSpPr>
            <a:spLocks noGrp="1"/>
          </p:cNvSpPr>
          <p:nvPr>
            <p:ph idx="1"/>
          </p:nvPr>
        </p:nvSpPr>
        <p:spPr>
          <a:xfrm>
            <a:off x="250825" y="404813"/>
            <a:ext cx="8218488" cy="5865812"/>
          </a:xfrm>
        </p:spPr>
        <p:txBody>
          <a:bodyPr/>
          <a:lstStyle/>
          <a:p>
            <a:pPr marL="0" indent="0" eaLnBrk="1" hangingPunct="1">
              <a:lnSpc>
                <a:spcPct val="120000"/>
              </a:lnSpc>
              <a:buFontTx/>
              <a:buNone/>
              <a:defRPr/>
            </a:pPr>
            <a:r>
              <a:rPr lang="en-GB" sz="2000" dirty="0">
                <a:cs typeface="+mn-cs"/>
              </a:rPr>
              <a:t>Special treatment situations, including... tuberculosis in children, extrapulmonary tuberculosis, culture-negative tuberculosis, pregnancy and breastfeeding, ...are discussed in detail. </a:t>
            </a:r>
            <a:endParaRPr lang="en-GB" sz="2000" i="1" dirty="0">
              <a:cs typeface="+mn-cs"/>
            </a:endParaRPr>
          </a:p>
          <a:p>
            <a:pPr eaLnBrk="1" hangingPunct="1">
              <a:lnSpc>
                <a:spcPct val="120000"/>
              </a:lnSpc>
              <a:defRPr/>
            </a:pPr>
            <a:r>
              <a:rPr lang="en-GB" sz="2000" i="1" dirty="0">
                <a:cs typeface="+mn-cs"/>
              </a:rPr>
              <a:t>Because of the risk of tuberculosis to the </a:t>
            </a:r>
            <a:r>
              <a:rPr lang="en-GB" sz="2000" i="1" dirty="0" err="1">
                <a:cs typeface="+mn-cs"/>
              </a:rPr>
              <a:t>fetus</a:t>
            </a:r>
            <a:r>
              <a:rPr lang="en-GB" sz="2000" i="1" dirty="0">
                <a:cs typeface="+mn-cs"/>
              </a:rPr>
              <a:t>, treatment of tuberculosis in pregnant women should be initiated whenever the </a:t>
            </a:r>
            <a:r>
              <a:rPr lang="en-GB" sz="2000" i="1" u="sng" dirty="0">
                <a:solidFill>
                  <a:srgbClr val="800000"/>
                </a:solidFill>
                <a:cs typeface="+mn-cs"/>
              </a:rPr>
              <a:t>probability of maternal disease is moderate to high</a:t>
            </a:r>
            <a:r>
              <a:rPr lang="en-GB" sz="2000" i="1" dirty="0">
                <a:cs typeface="+mn-cs"/>
              </a:rPr>
              <a:t>. </a:t>
            </a:r>
          </a:p>
          <a:p>
            <a:pPr eaLnBrk="1" hangingPunct="1">
              <a:lnSpc>
                <a:spcPct val="120000"/>
              </a:lnSpc>
              <a:defRPr/>
            </a:pPr>
            <a:r>
              <a:rPr lang="en-GB" sz="2000" i="1" dirty="0">
                <a:cs typeface="+mn-cs"/>
              </a:rPr>
              <a:t>The </a:t>
            </a:r>
            <a:r>
              <a:rPr lang="en-GB" sz="2000" i="1" dirty="0">
                <a:solidFill>
                  <a:srgbClr val="800000"/>
                </a:solidFill>
                <a:cs typeface="+mn-cs"/>
              </a:rPr>
              <a:t>initial treatment </a:t>
            </a:r>
            <a:r>
              <a:rPr lang="en-GB" sz="2000" i="1" dirty="0">
                <a:cs typeface="+mn-cs"/>
              </a:rPr>
              <a:t>regimen should consist of </a:t>
            </a:r>
            <a:r>
              <a:rPr lang="en-GB" sz="2000" i="1" u="sng" dirty="0">
                <a:solidFill>
                  <a:srgbClr val="800000"/>
                </a:solidFill>
                <a:cs typeface="+mn-cs"/>
              </a:rPr>
              <a:t>INH, RIF, and EMB</a:t>
            </a:r>
            <a:r>
              <a:rPr lang="en-GB" sz="2000" i="1" dirty="0">
                <a:cs typeface="+mn-cs"/>
              </a:rPr>
              <a:t>. Although all of these drugs cross the placenta, they do not appear to have teratogenic effects.</a:t>
            </a:r>
          </a:p>
          <a:p>
            <a:pPr lvl="1" eaLnBrk="1" hangingPunct="1">
              <a:lnSpc>
                <a:spcPct val="120000"/>
              </a:lnSpc>
              <a:defRPr/>
            </a:pPr>
            <a:r>
              <a:rPr lang="en-GB" sz="1600" i="1" dirty="0">
                <a:cs typeface="+mn-cs"/>
              </a:rPr>
              <a:t>INH is considered safe in pregnancy, but the risk of hepatitis may be increased in the peripartum period, RIF and EMB are considered safe</a:t>
            </a:r>
          </a:p>
          <a:p>
            <a:pPr lvl="1" eaLnBrk="1" hangingPunct="1">
              <a:lnSpc>
                <a:spcPct val="120000"/>
              </a:lnSpc>
              <a:defRPr/>
            </a:pPr>
            <a:r>
              <a:rPr lang="en-GB" sz="1600" i="1" dirty="0">
                <a:cs typeface="+mn-cs"/>
              </a:rPr>
              <a:t>There are insufficient data to recommend the use of </a:t>
            </a:r>
            <a:r>
              <a:rPr lang="en-GB" sz="1600" i="1" u="sng" dirty="0">
                <a:cs typeface="+mn-cs"/>
              </a:rPr>
              <a:t>rifabutin</a:t>
            </a:r>
          </a:p>
          <a:p>
            <a:pPr lvl="1" eaLnBrk="1" hangingPunct="1">
              <a:lnSpc>
                <a:spcPct val="120000"/>
              </a:lnSpc>
              <a:defRPr/>
            </a:pPr>
            <a:r>
              <a:rPr lang="en-GB" sz="1600" i="1" dirty="0">
                <a:cs typeface="+mn-cs"/>
              </a:rPr>
              <a:t>There is not sufficient information to recommend the use of </a:t>
            </a:r>
            <a:r>
              <a:rPr lang="en-GB" sz="1600" i="1" u="sng" dirty="0">
                <a:cs typeface="+mn-cs"/>
              </a:rPr>
              <a:t>rifapentine</a:t>
            </a:r>
            <a:r>
              <a:rPr lang="en-GB" sz="1600" dirty="0">
                <a:cs typeface="+mn-cs"/>
              </a:rPr>
              <a:t>  </a:t>
            </a:r>
            <a:r>
              <a:rPr lang="en-GB" sz="1600" i="1" dirty="0">
                <a:cs typeface="+mn-cs"/>
              </a:rPr>
              <a:t>   </a:t>
            </a:r>
          </a:p>
          <a:p>
            <a:pPr eaLnBrk="1" hangingPunct="1">
              <a:lnSpc>
                <a:spcPct val="120000"/>
              </a:lnSpc>
              <a:defRPr/>
            </a:pPr>
            <a:r>
              <a:rPr lang="en-GB" sz="2000" i="1" u="sng" dirty="0">
                <a:solidFill>
                  <a:srgbClr val="800000"/>
                </a:solidFill>
                <a:cs typeface="+mn-cs"/>
              </a:rPr>
              <a:t>Streptomycin</a:t>
            </a:r>
            <a:r>
              <a:rPr lang="en-GB" sz="2000" i="1" dirty="0">
                <a:cs typeface="+mn-cs"/>
              </a:rPr>
              <a:t> is the only antituberculosis drug documented to have </a:t>
            </a:r>
            <a:r>
              <a:rPr lang="en-GB" sz="2000" i="1" dirty="0">
                <a:solidFill>
                  <a:srgbClr val="800000"/>
                </a:solidFill>
                <a:cs typeface="+mn-cs"/>
              </a:rPr>
              <a:t>harmful effects </a:t>
            </a:r>
            <a:r>
              <a:rPr lang="en-GB" sz="2000" i="1" dirty="0">
                <a:cs typeface="+mn-cs"/>
              </a:rPr>
              <a:t>on the human </a:t>
            </a:r>
            <a:r>
              <a:rPr lang="en-GB" sz="2000" i="1" dirty="0" err="1">
                <a:cs typeface="+mn-cs"/>
              </a:rPr>
              <a:t>fetus</a:t>
            </a:r>
            <a:r>
              <a:rPr lang="en-GB" sz="2000" i="1" dirty="0">
                <a:cs typeface="+mn-cs"/>
              </a:rPr>
              <a:t> (congenital deafness) and should</a:t>
            </a:r>
            <a:r>
              <a:rPr lang="en-GB" sz="2000" dirty="0">
                <a:cs typeface="+mn-cs"/>
              </a:rPr>
              <a:t> not be used.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4286F63-D7CF-6B3B-CB05-BF79DF9595D2}"/>
              </a:ext>
            </a:extLst>
          </p:cNvPr>
          <p:cNvSpPr>
            <a:spLocks noGrp="1"/>
          </p:cNvSpPr>
          <p:nvPr>
            <p:ph idx="1"/>
          </p:nvPr>
        </p:nvSpPr>
        <p:spPr>
          <a:xfrm>
            <a:off x="395288" y="260350"/>
            <a:ext cx="8218487" cy="5289550"/>
          </a:xfrm>
        </p:spPr>
        <p:txBody>
          <a:bodyPr/>
          <a:lstStyle/>
          <a:p>
            <a:pPr eaLnBrk="1" hangingPunct="1">
              <a:lnSpc>
                <a:spcPct val="110000"/>
              </a:lnSpc>
              <a:defRPr/>
            </a:pPr>
            <a:r>
              <a:rPr lang="en-GB" sz="2000" i="1" dirty="0">
                <a:cs typeface="+mn-cs"/>
              </a:rPr>
              <a:t>Although detailed teratogenicity data are not available, </a:t>
            </a:r>
            <a:r>
              <a:rPr lang="en-GB" sz="2000" i="1" u="sng" dirty="0">
                <a:solidFill>
                  <a:srgbClr val="800000"/>
                </a:solidFill>
                <a:cs typeface="+mn-cs"/>
              </a:rPr>
              <a:t>PZA</a:t>
            </a:r>
            <a:r>
              <a:rPr lang="en-GB" sz="2000" i="1" dirty="0">
                <a:solidFill>
                  <a:srgbClr val="800000"/>
                </a:solidFill>
                <a:cs typeface="+mn-cs"/>
              </a:rPr>
              <a:t> can probably be used safely during pregnancy</a:t>
            </a:r>
            <a:r>
              <a:rPr lang="en-GB" sz="2000" i="1" dirty="0">
                <a:cs typeface="+mn-cs"/>
              </a:rPr>
              <a:t> and is recommended by the World Health Organization (WHO) and the International Union against Tuberculosis and Lung Disease (IUATLD). If PZA is not included in the initial treatment regimen, the minimum duration of therapy is 9 months. </a:t>
            </a:r>
          </a:p>
          <a:p>
            <a:pPr eaLnBrk="1" hangingPunct="1">
              <a:lnSpc>
                <a:spcPct val="110000"/>
              </a:lnSpc>
              <a:defRPr/>
            </a:pPr>
            <a:r>
              <a:rPr lang="en-GB" sz="2000" i="1" dirty="0">
                <a:cs typeface="+mn-cs"/>
              </a:rPr>
              <a:t>Examples of circumstances in which </a:t>
            </a:r>
            <a:r>
              <a:rPr lang="en-GB" sz="2000" i="1" u="sng" dirty="0">
                <a:cs typeface="+mn-cs"/>
              </a:rPr>
              <a:t>PZA </a:t>
            </a:r>
            <a:r>
              <a:rPr lang="en-GB" sz="2000" i="1" dirty="0">
                <a:cs typeface="+mn-cs"/>
              </a:rPr>
              <a:t>may be withheld include severe liver disease, gout, and, perhaps, pregnancy. </a:t>
            </a:r>
            <a:endParaRPr lang="en-GB" sz="2000" dirty="0">
              <a:cs typeface="+mn-cs"/>
            </a:endParaRPr>
          </a:p>
          <a:p>
            <a:pPr eaLnBrk="1" hangingPunct="1">
              <a:lnSpc>
                <a:spcPct val="110000"/>
              </a:lnSpc>
              <a:defRPr/>
            </a:pPr>
            <a:r>
              <a:rPr lang="en-GB" sz="2000" i="1" dirty="0">
                <a:solidFill>
                  <a:srgbClr val="800000"/>
                </a:solidFill>
                <a:cs typeface="+mn-cs"/>
              </a:rPr>
              <a:t>Pyridoxine</a:t>
            </a:r>
            <a:r>
              <a:rPr lang="en-GB" sz="2000" i="1" dirty="0">
                <a:cs typeface="+mn-cs"/>
              </a:rPr>
              <a:t> supplementation (25 mg/day) is </a:t>
            </a:r>
            <a:r>
              <a:rPr lang="en-GB" sz="2000" i="1" dirty="0">
                <a:solidFill>
                  <a:srgbClr val="800000"/>
                </a:solidFill>
                <a:cs typeface="+mn-cs"/>
              </a:rPr>
              <a:t>recommended for all women taking INH who are either pregnant or breastfeeding. </a:t>
            </a:r>
            <a:r>
              <a:rPr lang="en-GB" sz="2000" i="1" dirty="0">
                <a:cs typeface="+mn-cs"/>
              </a:rPr>
              <a:t>The amount of pyridoxine in multivitamins is variable but generally less than the needed amount. </a:t>
            </a:r>
          </a:p>
          <a:p>
            <a:pPr lvl="1" eaLnBrk="1" hangingPunct="1">
              <a:lnSpc>
                <a:spcPct val="110000"/>
              </a:lnSpc>
              <a:defRPr/>
            </a:pPr>
            <a:r>
              <a:rPr lang="en-GB" sz="1600" i="1" dirty="0">
                <a:cs typeface="+mn-cs"/>
              </a:rPr>
              <a:t>Peripheral neurotoxicity</a:t>
            </a:r>
            <a:r>
              <a:rPr lang="en-GB" sz="1600" dirty="0">
                <a:cs typeface="+mn-cs"/>
              </a:rPr>
              <a:t>: This adverse effect is dose related and is uncommon (less than 0.2%) at conventional doses. The risk is increased in persons with other conditions that may be associated with neuropathy such as nutritional deficiency, diabetes, HIV infection, renal failure, and alcoholism, as well as for pregnant and breastfeeding women. Pyridoxine supplementation (25 mg/day) is recommended for patients with these conditions to help prevent this neuropathy.  </a:t>
            </a:r>
          </a:p>
          <a:p>
            <a:pPr eaLnBrk="1" hangingPunct="1">
              <a:lnSpc>
                <a:spcPct val="110000"/>
              </a:lnSpc>
              <a:defRPr/>
            </a:pPr>
            <a:endParaRPr lang="en-GB" sz="2000" i="1" dirty="0">
              <a:cs typeface="+mn-cs"/>
            </a:endParaRPr>
          </a:p>
          <a:p>
            <a:pPr eaLnBrk="1" hangingPunct="1">
              <a:lnSpc>
                <a:spcPct val="110000"/>
              </a:lnSpc>
              <a:defRPr/>
            </a:pPr>
            <a:endParaRPr lang="en-GB" sz="2000" i="1" dirty="0">
              <a:cs typeface="+mn-cs"/>
            </a:endParaRPr>
          </a:p>
          <a:p>
            <a:pPr eaLnBrk="1" hangingPunct="1">
              <a:lnSpc>
                <a:spcPct val="110000"/>
              </a:lnSpc>
              <a:defRPr/>
            </a:pPr>
            <a:endParaRPr lang="en-GB" sz="2000" dirty="0">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F30C241-5E34-1F2E-CEEB-47BBECA45CCB}"/>
              </a:ext>
            </a:extLst>
          </p:cNvPr>
          <p:cNvSpPr>
            <a:spLocks noGrp="1"/>
          </p:cNvSpPr>
          <p:nvPr>
            <p:ph idx="1"/>
          </p:nvPr>
        </p:nvSpPr>
        <p:spPr>
          <a:xfrm>
            <a:off x="323850" y="404813"/>
            <a:ext cx="8218488" cy="5360987"/>
          </a:xfrm>
        </p:spPr>
        <p:txBody>
          <a:bodyPr/>
          <a:lstStyle/>
          <a:p>
            <a:pPr marL="0" indent="0" eaLnBrk="1" hangingPunct="1">
              <a:buFontTx/>
              <a:buNone/>
              <a:defRPr/>
            </a:pPr>
            <a:r>
              <a:rPr lang="en-GB" sz="2000" b="1" dirty="0">
                <a:cs typeface="+mn-cs"/>
              </a:rPr>
              <a:t>Second-Line Drugs </a:t>
            </a:r>
          </a:p>
          <a:p>
            <a:pPr eaLnBrk="1" hangingPunct="1">
              <a:defRPr/>
            </a:pPr>
            <a:r>
              <a:rPr lang="en-GB" sz="2000" i="1" u="sng" dirty="0" err="1">
                <a:cs typeface="+mn-cs"/>
              </a:rPr>
              <a:t>Cycloserine</a:t>
            </a:r>
            <a:r>
              <a:rPr lang="en-GB" sz="2000" i="1" dirty="0">
                <a:cs typeface="+mn-cs"/>
              </a:rPr>
              <a:t> crosses the placenta. There are limited data on safety in pregnancy; thus, it should be used in pregnant women only when there are no suitable alternatives </a:t>
            </a:r>
          </a:p>
          <a:p>
            <a:pPr eaLnBrk="1" hangingPunct="1">
              <a:defRPr/>
            </a:pPr>
            <a:r>
              <a:rPr lang="en-GB" sz="2000" i="1" u="sng" dirty="0">
                <a:cs typeface="+mn-cs"/>
              </a:rPr>
              <a:t>Ethionamide</a:t>
            </a:r>
            <a:r>
              <a:rPr lang="en-GB" sz="2000" i="1" dirty="0">
                <a:cs typeface="+mn-cs"/>
              </a:rPr>
              <a:t> crosses the placenta and is teratogenic in laboratory animals. It should not be used in pregnancy.</a:t>
            </a:r>
          </a:p>
          <a:p>
            <a:pPr eaLnBrk="1" hangingPunct="1">
              <a:defRPr/>
            </a:pPr>
            <a:r>
              <a:rPr lang="en-GB" sz="2000" i="1" u="sng" dirty="0">
                <a:cs typeface="+mn-cs"/>
              </a:rPr>
              <a:t>SM</a:t>
            </a:r>
            <a:r>
              <a:rPr lang="en-GB" sz="2000" i="1" dirty="0">
                <a:cs typeface="+mn-cs"/>
              </a:rPr>
              <a:t> is contraindicated in pregnancy because of the risk of </a:t>
            </a:r>
            <a:r>
              <a:rPr lang="en-GB" sz="2000" i="1" dirty="0" err="1">
                <a:cs typeface="+mn-cs"/>
              </a:rPr>
              <a:t>fetal</a:t>
            </a:r>
            <a:r>
              <a:rPr lang="en-GB" sz="2000" i="1" dirty="0">
                <a:cs typeface="+mn-cs"/>
              </a:rPr>
              <a:t> hearing loss </a:t>
            </a:r>
          </a:p>
          <a:p>
            <a:pPr eaLnBrk="1" hangingPunct="1">
              <a:defRPr/>
            </a:pPr>
            <a:r>
              <a:rPr lang="en-GB" sz="2000" i="1" dirty="0">
                <a:cs typeface="+mn-cs"/>
              </a:rPr>
              <a:t>Both </a:t>
            </a:r>
            <a:r>
              <a:rPr lang="en-GB" sz="2000" i="1" u="sng" dirty="0">
                <a:cs typeface="+mn-cs"/>
              </a:rPr>
              <a:t>amikacin and kanamycin</a:t>
            </a:r>
            <a:r>
              <a:rPr lang="en-GB" sz="2000" i="1" dirty="0">
                <a:cs typeface="+mn-cs"/>
              </a:rPr>
              <a:t> are contraindicated in pregnant women because of risk of </a:t>
            </a:r>
            <a:r>
              <a:rPr lang="en-GB" sz="2000" i="1" dirty="0" err="1">
                <a:cs typeface="+mn-cs"/>
              </a:rPr>
              <a:t>fetal</a:t>
            </a:r>
            <a:r>
              <a:rPr lang="en-GB" sz="2000" i="1" dirty="0">
                <a:cs typeface="+mn-cs"/>
              </a:rPr>
              <a:t> nephrotoxicity and congenital hearing loss </a:t>
            </a:r>
          </a:p>
          <a:p>
            <a:pPr eaLnBrk="1" hangingPunct="1">
              <a:defRPr/>
            </a:pPr>
            <a:r>
              <a:rPr lang="en-GB" sz="2000" i="1" u="sng" dirty="0">
                <a:cs typeface="+mn-cs"/>
              </a:rPr>
              <a:t>Capreomycin</a:t>
            </a:r>
            <a:r>
              <a:rPr lang="en-GB" sz="2000" i="1" dirty="0">
                <a:cs typeface="+mn-cs"/>
              </a:rPr>
              <a:t> should be avoided in pregnancy because of risk of </a:t>
            </a:r>
            <a:r>
              <a:rPr lang="en-GB" sz="2000" i="1" dirty="0" err="1">
                <a:cs typeface="+mn-cs"/>
              </a:rPr>
              <a:t>fetal</a:t>
            </a:r>
            <a:r>
              <a:rPr lang="en-GB" sz="2000" i="1" dirty="0">
                <a:cs typeface="+mn-cs"/>
              </a:rPr>
              <a:t> nephrotoxicity and congenital hearing loss</a:t>
            </a:r>
          </a:p>
          <a:p>
            <a:pPr eaLnBrk="1" hangingPunct="1">
              <a:defRPr/>
            </a:pPr>
            <a:r>
              <a:rPr lang="en-GB" sz="2000" i="1" u="sng" dirty="0">
                <a:cs typeface="+mn-cs"/>
              </a:rPr>
              <a:t>PAS</a:t>
            </a:r>
            <a:r>
              <a:rPr lang="en-GB" sz="2000" i="1" dirty="0">
                <a:cs typeface="+mn-cs"/>
              </a:rPr>
              <a:t> has been used safely in pregnancy. The drug should be used only if there are no alternatives for a pregnant woman who has multidrug-resistant tuberculosis (no studies)</a:t>
            </a:r>
          </a:p>
          <a:p>
            <a:pPr eaLnBrk="1" hangingPunct="1">
              <a:defRPr/>
            </a:pPr>
            <a:r>
              <a:rPr lang="en-GB" sz="2000" i="1" u="sng" dirty="0" err="1">
                <a:cs typeface="+mn-cs"/>
              </a:rPr>
              <a:t>Fluoroquinolons</a:t>
            </a:r>
            <a:r>
              <a:rPr lang="en-GB" sz="2000" b="1" i="1" dirty="0">
                <a:cs typeface="+mn-cs"/>
              </a:rPr>
              <a:t>, </a:t>
            </a:r>
            <a:r>
              <a:rPr lang="en-GB" sz="2000" i="1" dirty="0">
                <a:cs typeface="+mn-cs"/>
              </a:rPr>
              <a:t>this class of drugs should be avoided in pregnancy because of teratogenic effects</a:t>
            </a:r>
            <a:r>
              <a:rPr lang="en-GB" sz="2000" dirty="0">
                <a:cs typeface="+mn-cs"/>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42B6D-4D07-2AD6-F571-A510C44A58B7}"/>
              </a:ext>
            </a:extLst>
          </p:cNvPr>
          <p:cNvSpPr>
            <a:spLocks noGrp="1"/>
          </p:cNvSpPr>
          <p:nvPr>
            <p:ph type="title"/>
          </p:nvPr>
        </p:nvSpPr>
        <p:spPr>
          <a:xfrm>
            <a:off x="468313" y="1125538"/>
            <a:ext cx="8229600" cy="1143000"/>
          </a:xfrm>
        </p:spPr>
        <p:txBody>
          <a:bodyPr/>
          <a:lstStyle/>
          <a:p>
            <a:pPr eaLnBrk="1" hangingPunct="1">
              <a:defRPr/>
            </a:pPr>
            <a:r>
              <a:rPr lang="en-GB" dirty="0">
                <a:cs typeface="+mn-cs"/>
              </a:rPr>
              <a:t>WHO Global tuberculosis report 2013</a:t>
            </a:r>
            <a:br>
              <a:rPr lang="en-GB" dirty="0">
                <a:cs typeface="+mn-cs"/>
              </a:rPr>
            </a:br>
            <a:endParaRPr lang="en-GB" dirty="0">
              <a:cs typeface="+mj-cs"/>
            </a:endParaRPr>
          </a:p>
        </p:txBody>
      </p:sp>
      <p:sp>
        <p:nvSpPr>
          <p:cNvPr id="3" name="Inhaltsplatzhalter 2">
            <a:extLst>
              <a:ext uri="{FF2B5EF4-FFF2-40B4-BE49-F238E27FC236}">
                <a16:creationId xmlns:a16="http://schemas.microsoft.com/office/drawing/2014/main" id="{1B0EF1D3-A3FA-0B20-EAB0-DCA25741873E}"/>
              </a:ext>
            </a:extLst>
          </p:cNvPr>
          <p:cNvSpPr>
            <a:spLocks noGrp="1"/>
          </p:cNvSpPr>
          <p:nvPr>
            <p:ph idx="1"/>
          </p:nvPr>
        </p:nvSpPr>
        <p:spPr>
          <a:xfrm>
            <a:off x="468313" y="2492375"/>
            <a:ext cx="8229600" cy="4525963"/>
          </a:xfrm>
        </p:spPr>
        <p:txBody>
          <a:bodyPr/>
          <a:lstStyle/>
          <a:p>
            <a:pPr marL="0" indent="0" eaLnBrk="1" hangingPunct="1">
              <a:buFontTx/>
              <a:buNone/>
              <a:defRPr/>
            </a:pPr>
            <a:r>
              <a:rPr lang="en-GB" sz="2800" dirty="0">
                <a:cs typeface="+mn-cs"/>
              </a:rPr>
              <a:t>Special caution is required when bedaquiline is used in people aged 65 and over, and in adults living with HIV. Its use among pregnant women and children is not advised. </a:t>
            </a:r>
          </a:p>
          <a:p>
            <a:pPr marL="0" indent="0" eaLnBrk="1" hangingPunct="1">
              <a:buFontTx/>
              <a:buNone/>
              <a:defRPr/>
            </a:pPr>
            <a:endParaRPr lang="en-GB" sz="4400" dirty="0">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634BF6C-0A24-C17B-88A9-05F72C51E8B4}"/>
              </a:ext>
            </a:extLst>
          </p:cNvPr>
          <p:cNvSpPr>
            <a:spLocks noGrp="1"/>
          </p:cNvSpPr>
          <p:nvPr>
            <p:ph idx="1"/>
          </p:nvPr>
        </p:nvSpPr>
        <p:spPr>
          <a:xfrm>
            <a:off x="468313" y="981075"/>
            <a:ext cx="8229600" cy="4525963"/>
          </a:xfrm>
        </p:spPr>
        <p:txBody>
          <a:bodyPr/>
          <a:lstStyle/>
          <a:p>
            <a:pPr marL="0" indent="0" eaLnBrk="1" hangingPunct="1">
              <a:buFontTx/>
              <a:buNone/>
              <a:defRPr/>
            </a:pPr>
            <a:r>
              <a:rPr lang="en-GB" sz="2400" dirty="0">
                <a:cs typeface="+mn-cs"/>
              </a:rPr>
              <a:t> </a:t>
            </a:r>
          </a:p>
          <a:p>
            <a:pPr marL="0" indent="0" algn="just" eaLnBrk="1" hangingPunct="1">
              <a:buFontTx/>
              <a:buNone/>
              <a:defRPr/>
            </a:pPr>
            <a:r>
              <a:rPr lang="en-GB" sz="2400" dirty="0" err="1">
                <a:cs typeface="+mn-cs"/>
              </a:rPr>
              <a:t>Deutsches</a:t>
            </a:r>
            <a:r>
              <a:rPr lang="en-GB" sz="2400" dirty="0">
                <a:cs typeface="+mn-cs"/>
              </a:rPr>
              <a:t> </a:t>
            </a:r>
            <a:r>
              <a:rPr lang="en-GB" sz="2400" dirty="0" err="1">
                <a:cs typeface="+mn-cs"/>
              </a:rPr>
              <a:t>Zentralkomitee</a:t>
            </a:r>
            <a:r>
              <a:rPr lang="en-GB" sz="2400" dirty="0">
                <a:cs typeface="+mn-cs"/>
              </a:rPr>
              <a:t> </a:t>
            </a:r>
            <a:r>
              <a:rPr lang="en-GB" sz="2400" dirty="0" err="1">
                <a:cs typeface="+mn-cs"/>
              </a:rPr>
              <a:t>zur</a:t>
            </a:r>
            <a:r>
              <a:rPr lang="en-GB" sz="2400" dirty="0">
                <a:cs typeface="+mn-cs"/>
              </a:rPr>
              <a:t> </a:t>
            </a:r>
            <a:r>
              <a:rPr lang="en-GB" sz="2400" dirty="0" err="1">
                <a:cs typeface="+mn-cs"/>
              </a:rPr>
              <a:t>Bekämpfung</a:t>
            </a:r>
            <a:r>
              <a:rPr lang="en-GB" sz="2400" dirty="0">
                <a:cs typeface="+mn-cs"/>
              </a:rPr>
              <a:t> der </a:t>
            </a:r>
            <a:r>
              <a:rPr lang="en-GB" sz="2400" dirty="0" err="1">
                <a:cs typeface="+mn-cs"/>
              </a:rPr>
              <a:t>Tuberkulose</a:t>
            </a:r>
            <a:r>
              <a:rPr lang="en-GB" sz="2400" dirty="0">
                <a:cs typeface="+mn-cs"/>
              </a:rPr>
              <a:t> (DZK) und Deutsche Gesellschaft für Pneumologie und </a:t>
            </a:r>
            <a:r>
              <a:rPr lang="en-GB" sz="2400" dirty="0" err="1">
                <a:cs typeface="+mn-cs"/>
              </a:rPr>
              <a:t>Beatmungsmedizin</a:t>
            </a:r>
            <a:r>
              <a:rPr lang="en-GB" sz="2400" dirty="0">
                <a:cs typeface="+mn-cs"/>
              </a:rPr>
              <a:t> (DGP).</a:t>
            </a:r>
          </a:p>
          <a:p>
            <a:pPr marL="0" indent="0" algn="just" eaLnBrk="1" hangingPunct="1">
              <a:buFontTx/>
              <a:buNone/>
              <a:defRPr/>
            </a:pPr>
            <a:r>
              <a:rPr lang="en-GB" sz="2400" dirty="0">
                <a:cs typeface="+mn-cs"/>
              </a:rPr>
              <a:t> </a:t>
            </a:r>
          </a:p>
          <a:p>
            <a:pPr marL="0" indent="0" eaLnBrk="1" hangingPunct="1">
              <a:buFontTx/>
              <a:buNone/>
              <a:defRPr/>
            </a:pPr>
            <a:r>
              <a:rPr lang="en-GB" sz="2400" i="1" dirty="0">
                <a:cs typeface="+mn-cs"/>
              </a:rPr>
              <a:t>Recommendations for therapy, chemo-prevention &amp; chemoprophylaxis in adults and children</a:t>
            </a:r>
          </a:p>
          <a:p>
            <a:pPr marL="0" indent="0" eaLnBrk="1" hangingPunct="1">
              <a:buFontTx/>
              <a:buNone/>
              <a:defRPr/>
            </a:pPr>
            <a:endParaRPr lang="en-GB" sz="2400" i="1" dirty="0">
              <a:cs typeface="+mn-cs"/>
            </a:endParaRPr>
          </a:p>
          <a:p>
            <a:pPr marL="0" indent="0" eaLnBrk="1" hangingPunct="1">
              <a:buFontTx/>
              <a:buNone/>
              <a:defRPr/>
            </a:pPr>
            <a:r>
              <a:rPr lang="en-GB" sz="2400" i="1" dirty="0" err="1">
                <a:cs typeface="+mn-cs"/>
              </a:rPr>
              <a:t>SchabergT</a:t>
            </a:r>
            <a:r>
              <a:rPr lang="en-GB" sz="2400" i="1" dirty="0">
                <a:cs typeface="+mn-cs"/>
              </a:rPr>
              <a:t>, </a:t>
            </a:r>
            <a:r>
              <a:rPr lang="en-GB" sz="2400" i="1" dirty="0" err="1">
                <a:cs typeface="+mn-cs"/>
              </a:rPr>
              <a:t>BauerT</a:t>
            </a:r>
            <a:r>
              <a:rPr lang="en-GB" sz="2400" i="1" dirty="0">
                <a:cs typeface="+mn-cs"/>
              </a:rPr>
              <a:t>, </a:t>
            </a:r>
            <a:r>
              <a:rPr lang="en-GB" sz="2400" i="1" dirty="0" err="1">
                <a:cs typeface="+mn-cs"/>
              </a:rPr>
              <a:t>CastellSetal</a:t>
            </a:r>
            <a:r>
              <a:rPr lang="en-GB" sz="2400" i="1" dirty="0">
                <a:cs typeface="+mn-cs"/>
              </a:rPr>
              <a:t>: </a:t>
            </a:r>
          </a:p>
          <a:p>
            <a:pPr marL="0" indent="0" eaLnBrk="1" hangingPunct="1">
              <a:buFontTx/>
              <a:buNone/>
              <a:defRPr/>
            </a:pPr>
            <a:r>
              <a:rPr lang="en-GB" sz="2400" i="1" dirty="0">
                <a:cs typeface="+mn-cs"/>
              </a:rPr>
              <a:t>           Pneumologie 2012; 66: 133–171</a:t>
            </a:r>
          </a:p>
          <a:p>
            <a:pPr marL="0" indent="0" eaLnBrk="1" hangingPunct="1">
              <a:buFontTx/>
              <a:buNone/>
              <a:defRPr/>
            </a:pPr>
            <a:endParaRPr lang="en-GB" sz="2400" dirty="0">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Inhaltsplatzhalter 2">
            <a:extLst>
              <a:ext uri="{FF2B5EF4-FFF2-40B4-BE49-F238E27FC236}">
                <a16:creationId xmlns:a16="http://schemas.microsoft.com/office/drawing/2014/main" id="{57D7FDBB-180A-33A2-CE97-73FDDE12255D}"/>
              </a:ext>
            </a:extLst>
          </p:cNvPr>
          <p:cNvSpPr>
            <a:spLocks noGrp="1" noChangeArrowheads="1"/>
          </p:cNvSpPr>
          <p:nvPr>
            <p:ph idx="1"/>
          </p:nvPr>
        </p:nvSpPr>
        <p:spPr>
          <a:xfrm>
            <a:off x="468313" y="476250"/>
            <a:ext cx="8218487" cy="4857750"/>
          </a:xfrm>
        </p:spPr>
        <p:txBody>
          <a:bodyPr/>
          <a:lstStyle/>
          <a:p>
            <a:pPr eaLnBrk="1" hangingPunct="1">
              <a:lnSpc>
                <a:spcPct val="110000"/>
              </a:lnSpc>
            </a:pPr>
            <a:r>
              <a:rPr lang="en-GB" altLang="de-DE" sz="2000"/>
              <a:t>Eine antituberkulöse Therapie mit </a:t>
            </a:r>
            <a:r>
              <a:rPr lang="en-GB" altLang="de-DE" sz="2000">
                <a:solidFill>
                  <a:srgbClr val="800000"/>
                </a:solidFill>
              </a:rPr>
              <a:t>INH, RMP, PZA und EMB </a:t>
            </a:r>
            <a:r>
              <a:rPr lang="en-GB" altLang="de-DE" sz="2000"/>
              <a:t>stellt im Falle einer unter Behandlung eintretenden oder bereits bestehenden Schwangerschaft </a:t>
            </a:r>
            <a:r>
              <a:rPr lang="en-GB" altLang="de-DE" sz="2000">
                <a:solidFill>
                  <a:srgbClr val="800000"/>
                </a:solidFill>
              </a:rPr>
              <a:t>keine Indikation zur Interruptio</a:t>
            </a:r>
            <a:r>
              <a:rPr lang="en-GB" altLang="de-DE" sz="2000"/>
              <a:t> dar. </a:t>
            </a:r>
          </a:p>
          <a:p>
            <a:pPr eaLnBrk="1" hangingPunct="1">
              <a:lnSpc>
                <a:spcPct val="110000"/>
              </a:lnSpc>
            </a:pPr>
            <a:r>
              <a:rPr lang="en-GB" altLang="de-DE" sz="2000">
                <a:solidFill>
                  <a:srgbClr val="800000"/>
                </a:solidFill>
              </a:rPr>
              <a:t>Streptomycin und andere Aminoglykoside/Peptidantibiotika</a:t>
            </a:r>
            <a:r>
              <a:rPr lang="en-GB" altLang="de-DE" sz="2000"/>
              <a:t> sind </a:t>
            </a:r>
            <a:r>
              <a:rPr lang="en-GB" altLang="de-DE" sz="2000">
                <a:solidFill>
                  <a:srgbClr val="800000"/>
                </a:solidFill>
              </a:rPr>
              <a:t>potenziell toxisch für den Fötus </a:t>
            </a:r>
            <a:r>
              <a:rPr lang="en-GB" altLang="de-DE" sz="2000"/>
              <a:t>und sollten daher in der Schwangerschaft nicht eingesetzt werden. Die Gabe dieser Substanzen in Unkenntnis einer Schwangerschaft </a:t>
            </a:r>
            <a:r>
              <a:rPr lang="en-GB" altLang="de-DE" sz="2000">
                <a:solidFill>
                  <a:srgbClr val="800000"/>
                </a:solidFill>
              </a:rPr>
              <a:t>stellen jedoch ebenfalls keine Indikation zu einer Interruptio oder für eine invasive Diagnostik dar.</a:t>
            </a:r>
          </a:p>
          <a:p>
            <a:pPr eaLnBrk="1" hangingPunct="1">
              <a:lnSpc>
                <a:spcPct val="110000"/>
              </a:lnSpc>
            </a:pPr>
            <a:r>
              <a:rPr lang="en-GB" altLang="de-DE" sz="2000"/>
              <a:t>Behandlung soll, ohne Anhaltspunkt für Medikamentenresistenz, mit INH (+Pyridoxin), RMP, und PZA erfolgen. Auch EMB kann eingesetzt werden.</a:t>
            </a:r>
          </a:p>
          <a:p>
            <a:pPr eaLnBrk="1" hangingPunct="1">
              <a:lnSpc>
                <a:spcPct val="110000"/>
              </a:lnSpc>
            </a:pPr>
            <a:r>
              <a:rPr lang="en-GB" altLang="de-DE" sz="2000"/>
              <a:t>Wird auf PZA verzichtet, ist die verlängerte Therapiedauer von 9 Monaten (2 Monate INH, RMP und EMB, 7 Monate INH und RMP) zu berücksichtigen. </a:t>
            </a:r>
          </a:p>
          <a:p>
            <a:pPr eaLnBrk="1" hangingPunct="1">
              <a:lnSpc>
                <a:spcPct val="110000"/>
              </a:lnSpc>
            </a:pPr>
            <a:r>
              <a:rPr lang="en-GB" altLang="de-DE" sz="2000">
                <a:solidFill>
                  <a:srgbClr val="800000"/>
                </a:solidFill>
              </a:rPr>
              <a:t>Fluorochinolone sind kontraindiziert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DC0BEA9C-4C58-FB70-6C2E-C6444DB9CE1C}"/>
              </a:ext>
            </a:extLst>
          </p:cNvPr>
          <p:cNvSpPr>
            <a:spLocks noGrp="1" noChangeArrowheads="1"/>
          </p:cNvSpPr>
          <p:nvPr>
            <p:ph type="title"/>
          </p:nvPr>
        </p:nvSpPr>
        <p:spPr>
          <a:xfrm>
            <a:off x="539750" y="274638"/>
            <a:ext cx="8147050" cy="561975"/>
          </a:xfrm>
        </p:spPr>
        <p:txBody>
          <a:bodyPr/>
          <a:lstStyle/>
          <a:p>
            <a:endParaRPr lang="en-GB" altLang="de-DE"/>
          </a:p>
        </p:txBody>
      </p:sp>
      <p:sp>
        <p:nvSpPr>
          <p:cNvPr id="20483" name="Inhaltsplatzhalter 2">
            <a:extLst>
              <a:ext uri="{FF2B5EF4-FFF2-40B4-BE49-F238E27FC236}">
                <a16:creationId xmlns:a16="http://schemas.microsoft.com/office/drawing/2014/main" id="{54368305-0C03-DCE4-7E9F-214AAFE68620}"/>
              </a:ext>
            </a:extLst>
          </p:cNvPr>
          <p:cNvSpPr>
            <a:spLocks noGrp="1" noChangeArrowheads="1"/>
          </p:cNvSpPr>
          <p:nvPr>
            <p:ph idx="1"/>
          </p:nvPr>
        </p:nvSpPr>
        <p:spPr>
          <a:xfrm>
            <a:off x="539750" y="1341438"/>
            <a:ext cx="8147050" cy="4784725"/>
          </a:xfrm>
        </p:spPr>
        <p:txBody>
          <a:bodyPr/>
          <a:lstStyle/>
          <a:p>
            <a:pPr eaLnBrk="1" hangingPunct="1"/>
            <a:r>
              <a:rPr lang="en-GB" altLang="de-DE" sz="2000">
                <a:solidFill>
                  <a:srgbClr val="800000"/>
                </a:solidFill>
              </a:rPr>
              <a:t>Selbstverständlich ist eine medikamentenresistente Tuberkulose auch in der Schwangerschaft eine behandlungsbedürftige Erkrankung.</a:t>
            </a:r>
          </a:p>
          <a:p>
            <a:pPr eaLnBrk="1" hangingPunct="1"/>
            <a:r>
              <a:rPr lang="en-GB" altLang="de-DE" sz="2000"/>
              <a:t>die präventive Therapie mit INH (+ Pyridoxin) ist im Prinzip möglich. Vertretbar ist in dieser Situation aber sicher auch der Beginn der Chemoprävention erst im 2. Trimenon. Auch die Anwendung von RMP wird als weitgehend sicher beurteilt    </a:t>
            </a:r>
          </a:p>
          <a:p>
            <a:endParaRPr lang="en-GB" altLang="de-DE"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EBB7F5B6-6620-8BD2-7AF4-0FFB82826B68}"/>
              </a:ext>
            </a:extLst>
          </p:cNvPr>
          <p:cNvSpPr>
            <a:spLocks noGrp="1" noChangeArrowheads="1"/>
          </p:cNvSpPr>
          <p:nvPr>
            <p:ph type="title"/>
          </p:nvPr>
        </p:nvSpPr>
        <p:spPr>
          <a:xfrm>
            <a:off x="468313" y="1125538"/>
            <a:ext cx="8218487" cy="488950"/>
          </a:xfrm>
        </p:spPr>
        <p:txBody>
          <a:bodyPr/>
          <a:lstStyle/>
          <a:p>
            <a:r>
              <a:rPr lang="en-GB" altLang="de-DE">
                <a:solidFill>
                  <a:srgbClr val="800000"/>
                </a:solidFill>
              </a:rPr>
              <a:t>Handbuch Tuberkulose </a:t>
            </a:r>
            <a:r>
              <a:rPr lang="en-GB" altLang="de-DE" sz="3600">
                <a:solidFill>
                  <a:srgbClr val="800000"/>
                </a:solidFill>
              </a:rPr>
              <a:t>Lungenliga Schweiz 2011</a:t>
            </a:r>
            <a:br>
              <a:rPr lang="en-GB" altLang="de-DE">
                <a:solidFill>
                  <a:srgbClr val="800000"/>
                </a:solidFill>
              </a:rPr>
            </a:br>
            <a:endParaRPr lang="en-GB" altLang="de-DE">
              <a:solidFill>
                <a:srgbClr val="800000"/>
              </a:solidFill>
            </a:endParaRPr>
          </a:p>
        </p:txBody>
      </p:sp>
      <p:sp>
        <p:nvSpPr>
          <p:cNvPr id="21507" name="Inhaltsplatzhalter 2">
            <a:extLst>
              <a:ext uri="{FF2B5EF4-FFF2-40B4-BE49-F238E27FC236}">
                <a16:creationId xmlns:a16="http://schemas.microsoft.com/office/drawing/2014/main" id="{F069C23D-69BA-8F15-60B3-40E705074935}"/>
              </a:ext>
            </a:extLst>
          </p:cNvPr>
          <p:cNvSpPr>
            <a:spLocks noGrp="1" noChangeArrowheads="1"/>
          </p:cNvSpPr>
          <p:nvPr>
            <p:ph idx="1"/>
          </p:nvPr>
        </p:nvSpPr>
        <p:spPr>
          <a:xfrm>
            <a:off x="468313" y="1827213"/>
            <a:ext cx="8218487" cy="5000625"/>
          </a:xfrm>
        </p:spPr>
        <p:txBody>
          <a:bodyPr/>
          <a:lstStyle/>
          <a:p>
            <a:r>
              <a:rPr lang="en-GB" altLang="de-DE" sz="2000"/>
              <a:t>Latente tuberkulöse Infektion: Isoniazid 300 mg während 9 Monaten, .... gleichzeitige Gabe von Vitamin B6 wird bei Schwangerschaft, Alkoholismus, Unterernährung, HIV-Infektion .... empfohlen </a:t>
            </a:r>
          </a:p>
          <a:p>
            <a:r>
              <a:rPr lang="en-GB" altLang="de-DE" sz="2000"/>
              <a:t>Tuberkulose während Schwangerschaft und Stillzeit:</a:t>
            </a:r>
            <a:r>
              <a:rPr lang="en-GB" altLang="de-DE" sz="2000" b="1"/>
              <a:t> </a:t>
            </a:r>
            <a:r>
              <a:rPr lang="en-GB" altLang="de-DE" sz="2000"/>
              <a:t>mit dem Standardschema (2 HRZE / 4 HR), plus Vitamin B6 </a:t>
            </a:r>
          </a:p>
          <a:p>
            <a:r>
              <a:rPr lang="en-GB" altLang="de-DE" sz="2000"/>
              <a:t>In Fällen einer Medikamentenresistenz bzw. Unverträglichkeit können auch Medikamente der zweiten Linie eingesetzt werden.</a:t>
            </a:r>
          </a:p>
          <a:p>
            <a:r>
              <a:rPr lang="en-GB" altLang="de-DE" sz="2000"/>
              <a:t>Alle Antituberkulotika sind bei stillenden Müttern erlaubt, Konzentration der Medikamente ist aber ungenügend, das neugeborene Kind und Kinder bis 5 Jahre einer an Tuberkulose erkrankten Mutter müssen daher eine Prophylaxe erhalten</a:t>
            </a:r>
          </a:p>
          <a:p>
            <a:r>
              <a:rPr lang="en-GB" altLang="de-DE" sz="2000"/>
              <a:t>Einer Neuropathie kann durch tägliche Verabreichung von Vitamin B6 (40 mg pro Tag) vorgebeugt werden.    </a:t>
            </a:r>
            <a:r>
              <a:rPr lang="en-GB" altLang="de-DE" sz="2000" b="1"/>
              <a:t> </a:t>
            </a:r>
            <a:endParaRPr lang="en-GB" altLang="de-DE" sz="2000"/>
          </a:p>
          <a:p>
            <a:pPr>
              <a:buFontTx/>
              <a:buNone/>
            </a:pPr>
            <a:endParaRPr lang="en-GB" altLang="de-DE"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C198D2B-352F-FD6E-32FE-AE0CD7D7EB74}"/>
              </a:ext>
            </a:extLst>
          </p:cNvPr>
          <p:cNvSpPr>
            <a:spLocks noGrp="1" noChangeArrowheads="1"/>
          </p:cNvSpPr>
          <p:nvPr>
            <p:ph type="title"/>
          </p:nvPr>
        </p:nvSpPr>
        <p:spPr/>
        <p:txBody>
          <a:bodyPr/>
          <a:lstStyle/>
          <a:p>
            <a:pPr eaLnBrk="1" hangingPunct="1">
              <a:defRPr/>
            </a:pPr>
            <a:r>
              <a:rPr lang="en-GB" sz="2400" dirty="0">
                <a:cs typeface="+mj-cs"/>
              </a:rPr>
              <a:t>Respiratory Failure in Pregnancy</a:t>
            </a:r>
          </a:p>
        </p:txBody>
      </p:sp>
      <p:sp>
        <p:nvSpPr>
          <p:cNvPr id="2051" name="Rectangle 3">
            <a:extLst>
              <a:ext uri="{FF2B5EF4-FFF2-40B4-BE49-F238E27FC236}">
                <a16:creationId xmlns:a16="http://schemas.microsoft.com/office/drawing/2014/main" id="{EE1AAAEA-4814-E18F-C0EC-455CA5D7A6D3}"/>
              </a:ext>
            </a:extLst>
          </p:cNvPr>
          <p:cNvSpPr>
            <a:spLocks noGrp="1" noChangeArrowheads="1"/>
          </p:cNvSpPr>
          <p:nvPr>
            <p:ph type="body" idx="1"/>
          </p:nvPr>
        </p:nvSpPr>
        <p:spPr/>
        <p:txBody>
          <a:bodyPr/>
          <a:lstStyle/>
          <a:p>
            <a:pPr eaLnBrk="1" hangingPunct="1">
              <a:defRPr/>
            </a:pPr>
            <a:r>
              <a:rPr lang="en-GB" sz="2400" dirty="0">
                <a:cs typeface="+mn-cs"/>
              </a:rPr>
              <a:t>23-year-old patient from India, 14th week gestation</a:t>
            </a:r>
          </a:p>
          <a:p>
            <a:pPr eaLnBrk="1" hangingPunct="1">
              <a:defRPr/>
            </a:pPr>
            <a:r>
              <a:rPr lang="en-GB" sz="2400" dirty="0">
                <a:cs typeface="+mn-cs"/>
              </a:rPr>
              <a:t>Emergency ward because of increasing </a:t>
            </a:r>
            <a:r>
              <a:rPr lang="en-GB" sz="2400" dirty="0" err="1">
                <a:cs typeface="+mn-cs"/>
              </a:rPr>
              <a:t>dyspnea</a:t>
            </a:r>
            <a:endParaRPr lang="en-GB" sz="2400" dirty="0">
              <a:cs typeface="+mn-cs"/>
            </a:endParaRPr>
          </a:p>
          <a:p>
            <a:pPr lvl="1" eaLnBrk="1" hangingPunct="1">
              <a:defRPr/>
            </a:pPr>
            <a:r>
              <a:rPr lang="en-GB" sz="2400" dirty="0">
                <a:cs typeface="+mn-cs"/>
              </a:rPr>
              <a:t>Respiratory failure</a:t>
            </a:r>
          </a:p>
          <a:p>
            <a:pPr lvl="1" eaLnBrk="1" hangingPunct="1">
              <a:defRPr/>
            </a:pPr>
            <a:r>
              <a:rPr lang="en-GB" sz="2400" dirty="0">
                <a:cs typeface="+mn-cs"/>
              </a:rPr>
              <a:t>ABG: pO2 62 mmHg / pCO2 30 mmHg     	        	        </a:t>
            </a:r>
            <a:r>
              <a:rPr lang="en-GB" sz="2400" dirty="0"/>
              <a:t>pH 7.45 / </a:t>
            </a:r>
            <a:r>
              <a:rPr lang="en-GB" sz="2400" dirty="0">
                <a:cs typeface="+mn-cs"/>
              </a:rPr>
              <a:t>SO2 93.5%</a:t>
            </a:r>
          </a:p>
          <a:p>
            <a:pPr eaLnBrk="1" hangingPunct="1">
              <a:defRPr/>
            </a:pPr>
            <a:r>
              <a:rPr lang="en-GB" sz="2400" dirty="0">
                <a:cs typeface="+mn-cs"/>
              </a:rPr>
              <a:t>Intensive care: two days</a:t>
            </a:r>
          </a:p>
          <a:p>
            <a:pPr lvl="1" eaLnBrk="1" hangingPunct="1">
              <a:defRPr/>
            </a:pPr>
            <a:r>
              <a:rPr lang="en-GB" sz="2400" dirty="0">
                <a:cs typeface="+mn-cs"/>
              </a:rPr>
              <a:t>Status </a:t>
            </a:r>
            <a:r>
              <a:rPr lang="en-GB" sz="2400" dirty="0" err="1">
                <a:cs typeface="+mn-cs"/>
              </a:rPr>
              <a:t>febrilis</a:t>
            </a:r>
            <a:r>
              <a:rPr lang="en-GB" sz="2400" dirty="0">
                <a:cs typeface="+mn-cs"/>
              </a:rPr>
              <a:t>: Amoxycillin and Clarithromycin</a:t>
            </a:r>
          </a:p>
          <a:p>
            <a:pPr lvl="1" eaLnBrk="1" hangingPunct="1">
              <a:defRPr/>
            </a:pPr>
            <a:r>
              <a:rPr lang="en-GB" sz="2400" dirty="0">
                <a:cs typeface="+mn-cs"/>
              </a:rPr>
              <a:t>Legionella and Pneumococci: negative</a:t>
            </a:r>
          </a:p>
          <a:p>
            <a:pPr lvl="1" eaLnBrk="1" hangingPunct="1">
              <a:defRPr/>
            </a:pPr>
            <a:r>
              <a:rPr lang="en-GB" sz="2400" dirty="0">
                <a:cs typeface="+mn-cs"/>
              </a:rPr>
              <a:t>Blood culture: aerobic &amp; anaerobic: negative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C5C5ED90-2D25-12D6-CA68-1D323035A8F2}"/>
              </a:ext>
            </a:extLst>
          </p:cNvPr>
          <p:cNvSpPr>
            <a:spLocks noGrp="1" noChangeArrowheads="1"/>
          </p:cNvSpPr>
          <p:nvPr>
            <p:ph type="title"/>
          </p:nvPr>
        </p:nvSpPr>
        <p:spPr/>
        <p:txBody>
          <a:bodyPr/>
          <a:lstStyle/>
          <a:p>
            <a:r>
              <a:rPr lang="en-GB" altLang="de-DE"/>
              <a:t>Summary </a:t>
            </a:r>
          </a:p>
        </p:txBody>
      </p:sp>
      <p:sp>
        <p:nvSpPr>
          <p:cNvPr id="3" name="Inhaltsplatzhalter 2">
            <a:extLst>
              <a:ext uri="{FF2B5EF4-FFF2-40B4-BE49-F238E27FC236}">
                <a16:creationId xmlns:a16="http://schemas.microsoft.com/office/drawing/2014/main" id="{F9C7323D-2EB3-714C-93F5-A90C723C1B5A}"/>
              </a:ext>
            </a:extLst>
          </p:cNvPr>
          <p:cNvSpPr>
            <a:spLocks noGrp="1"/>
          </p:cNvSpPr>
          <p:nvPr>
            <p:ph idx="1"/>
          </p:nvPr>
        </p:nvSpPr>
        <p:spPr/>
        <p:txBody>
          <a:bodyPr/>
          <a:lstStyle/>
          <a:p>
            <a:pPr>
              <a:defRPr/>
            </a:pPr>
            <a:r>
              <a:rPr lang="en-GB" sz="2800" dirty="0"/>
              <a:t>Latent tuberculous infection</a:t>
            </a:r>
          </a:p>
          <a:p>
            <a:pPr marL="0" indent="0">
              <a:buFontTx/>
              <a:buNone/>
              <a:defRPr/>
            </a:pPr>
            <a:r>
              <a:rPr lang="en-GB" sz="2800" dirty="0"/>
              <a:t>     INH 300mg 9 months</a:t>
            </a:r>
          </a:p>
          <a:p>
            <a:pPr marL="0" indent="0">
              <a:buFontTx/>
              <a:buNone/>
              <a:defRPr/>
            </a:pPr>
            <a:r>
              <a:rPr lang="en-GB" sz="2800" dirty="0"/>
              <a:t>     Vitamine B6 recommended</a:t>
            </a:r>
          </a:p>
          <a:p>
            <a:pPr>
              <a:defRPr/>
            </a:pPr>
            <a:r>
              <a:rPr lang="en-GB" sz="2800" dirty="0"/>
              <a:t>TB in pregnancy and postpartum </a:t>
            </a:r>
          </a:p>
          <a:p>
            <a:pPr marL="0" indent="0">
              <a:buFontTx/>
              <a:buNone/>
              <a:defRPr/>
            </a:pPr>
            <a:r>
              <a:rPr lang="en-GB" sz="2800" dirty="0"/>
              <a:t>     Standard therapy: first line </a:t>
            </a:r>
          </a:p>
          <a:p>
            <a:pPr marL="0" indent="0">
              <a:buFontTx/>
              <a:buNone/>
              <a:defRPr/>
            </a:pPr>
            <a:r>
              <a:rPr lang="en-GB" sz="2800" dirty="0"/>
              <a:t>     Resistance: second line</a:t>
            </a:r>
          </a:p>
          <a:p>
            <a:pPr>
              <a:defRPr/>
            </a:pPr>
            <a:r>
              <a:rPr lang="en-GB" sz="2800" dirty="0"/>
              <a:t>Newborn and Children under 5 years: </a:t>
            </a:r>
          </a:p>
          <a:p>
            <a:pPr marL="0" indent="0">
              <a:buFontTx/>
              <a:buNone/>
              <a:defRPr/>
            </a:pPr>
            <a:r>
              <a:rPr lang="en-GB" sz="2800" dirty="0"/>
              <a:t>     prophylactic / preventive therapy </a:t>
            </a:r>
          </a:p>
          <a:p>
            <a:pPr>
              <a:defRPr/>
            </a:pPr>
            <a:r>
              <a:rPr lang="en-GB" sz="2800" dirty="0"/>
              <a:t>Neuropathy: </a:t>
            </a:r>
            <a:r>
              <a:rPr lang="en-GB" sz="2800" dirty="0" err="1"/>
              <a:t>Vitamine</a:t>
            </a:r>
            <a:r>
              <a:rPr lang="en-GB" sz="2800" dirty="0"/>
              <a:t> B6 40mg per day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a:extLst>
              <a:ext uri="{FF2B5EF4-FFF2-40B4-BE49-F238E27FC236}">
                <a16:creationId xmlns:a16="http://schemas.microsoft.com/office/drawing/2014/main" id="{5EB2F8ED-99EB-71A1-C218-E49BCB0119F1}"/>
              </a:ext>
            </a:extLst>
          </p:cNvPr>
          <p:cNvSpPr>
            <a:spLocks noGrp="1" noChangeArrowheads="1"/>
          </p:cNvSpPr>
          <p:nvPr>
            <p:ph type="title"/>
          </p:nvPr>
        </p:nvSpPr>
        <p:spPr/>
        <p:txBody>
          <a:bodyPr/>
          <a:lstStyle/>
          <a:p>
            <a:endParaRPr lang="de-DE" altLang="de-DE"/>
          </a:p>
        </p:txBody>
      </p:sp>
      <p:pic>
        <p:nvPicPr>
          <p:cNvPr id="23555" name="Inhaltsplatzhalter 6">
            <a:extLst>
              <a:ext uri="{FF2B5EF4-FFF2-40B4-BE49-F238E27FC236}">
                <a16:creationId xmlns:a16="http://schemas.microsoft.com/office/drawing/2014/main" id="{14F9070C-F633-2054-F44A-1CE1EA064C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a:extLst>
              <a:ext uri="{FF2B5EF4-FFF2-40B4-BE49-F238E27FC236}">
                <a16:creationId xmlns:a16="http://schemas.microsoft.com/office/drawing/2014/main" id="{E6712295-97E2-BC53-D98D-05F2AC268284}"/>
              </a:ext>
            </a:extLst>
          </p:cNvPr>
          <p:cNvSpPr>
            <a:spLocks noGrp="1" noChangeArrowheads="1"/>
          </p:cNvSpPr>
          <p:nvPr>
            <p:ph type="title"/>
          </p:nvPr>
        </p:nvSpPr>
        <p:spPr/>
        <p:txBody>
          <a:bodyPr/>
          <a:lstStyle/>
          <a:p>
            <a:endParaRPr lang="de-DE" altLang="de-DE"/>
          </a:p>
        </p:txBody>
      </p:sp>
      <p:pic>
        <p:nvPicPr>
          <p:cNvPr id="24579" name="Inhaltsplatzhalter 14">
            <a:extLst>
              <a:ext uri="{FF2B5EF4-FFF2-40B4-BE49-F238E27FC236}">
                <a16:creationId xmlns:a16="http://schemas.microsoft.com/office/drawing/2014/main" id="{8993683E-AB86-8644-3FCD-EB98AF8BC6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a:extLst>
              <a:ext uri="{FF2B5EF4-FFF2-40B4-BE49-F238E27FC236}">
                <a16:creationId xmlns:a16="http://schemas.microsoft.com/office/drawing/2014/main" id="{BC9C5DFD-EB2C-58BF-BE61-200C184EA0F9}"/>
              </a:ext>
            </a:extLst>
          </p:cNvPr>
          <p:cNvSpPr>
            <a:spLocks noGrp="1" noChangeArrowheads="1"/>
          </p:cNvSpPr>
          <p:nvPr>
            <p:ph type="title"/>
          </p:nvPr>
        </p:nvSpPr>
        <p:spPr/>
        <p:txBody>
          <a:bodyPr/>
          <a:lstStyle/>
          <a:p>
            <a:endParaRPr lang="de-DE" altLang="de-DE"/>
          </a:p>
        </p:txBody>
      </p:sp>
      <p:pic>
        <p:nvPicPr>
          <p:cNvPr id="25603" name="Inhaltsplatzhalter 4">
            <a:extLst>
              <a:ext uri="{FF2B5EF4-FFF2-40B4-BE49-F238E27FC236}">
                <a16:creationId xmlns:a16="http://schemas.microsoft.com/office/drawing/2014/main" id="{D9C3BFBA-422F-AC16-AB9E-8BC28029FE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95801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alpha val="17998"/>
              </a:srgbClr>
            </a:gs>
            <a:gs pos="100000">
              <a:srgbClr val="FFFFFF"/>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B4EBA-0FA3-2846-636B-E69328065806}"/>
              </a:ext>
            </a:extLst>
          </p:cNvPr>
          <p:cNvSpPr>
            <a:spLocks noGrp="1"/>
          </p:cNvSpPr>
          <p:nvPr>
            <p:ph type="title"/>
          </p:nvPr>
        </p:nvSpPr>
        <p:spPr>
          <a:xfrm>
            <a:off x="446088" y="250825"/>
            <a:ext cx="5961062" cy="742950"/>
          </a:xfrm>
        </p:spPr>
        <p:txBody>
          <a:bodyPr>
            <a:normAutofit/>
          </a:bodyPr>
          <a:lstStyle/>
          <a:p>
            <a:pPr>
              <a:defRPr/>
            </a:pPr>
            <a:r>
              <a:rPr lang="en-US" sz="2700" dirty="0">
                <a:solidFill>
                  <a:schemeClr val="tx1"/>
                </a:solidFill>
                <a:ea typeface="Calibri Light" panose="020F0302020204030204" pitchFamily="34" charset="0"/>
                <a:cs typeface="Calibri Light" panose="020F0302020204030204" pitchFamily="34" charset="0"/>
              </a:rPr>
              <a:t>TB in children – worldwide</a:t>
            </a:r>
          </a:p>
        </p:txBody>
      </p:sp>
      <p:sp>
        <p:nvSpPr>
          <p:cNvPr id="4" name="Content Placeholder 3">
            <a:extLst>
              <a:ext uri="{FF2B5EF4-FFF2-40B4-BE49-F238E27FC236}">
                <a16:creationId xmlns:a16="http://schemas.microsoft.com/office/drawing/2014/main" id="{CDDE51DB-283F-C14D-9A68-FFC9824C486C}"/>
              </a:ext>
            </a:extLst>
          </p:cNvPr>
          <p:cNvSpPr>
            <a:spLocks noGrp="1" noRot="1" noChangeAspect="1" noMove="1" noResize="1" noEditPoints="1" noAdjustHandles="1" noChangeArrowheads="1" noChangeShapeType="1" noTextEdit="1"/>
          </p:cNvSpPr>
          <p:nvPr>
            <p:ph sz="quarter" idx="13"/>
          </p:nvPr>
        </p:nvSpPr>
        <p:spPr>
          <a:xfrm>
            <a:off x="401551" y="1820884"/>
            <a:ext cx="7629190" cy="2292308"/>
          </a:xfrm>
          <a:blipFill>
            <a:blip r:embed="rId4"/>
            <a:stretch>
              <a:fillRect l="-1759"/>
            </a:stretch>
          </a:blipFill>
        </p:spPr>
        <p:txBody>
          <a:bodyPr/>
          <a:lstStyle/>
          <a:p>
            <a:r>
              <a:rPr lang="de-AT">
                <a:noFill/>
              </a:rPr>
              <a:t> </a:t>
            </a:r>
          </a:p>
        </p:txBody>
      </p:sp>
      <p:pic>
        <p:nvPicPr>
          <p:cNvPr id="26628" name="Picture 5" descr="A diagram of a disease&#10;&#10;Description automatically generated">
            <a:extLst>
              <a:ext uri="{FF2B5EF4-FFF2-40B4-BE49-F238E27FC236}">
                <a16:creationId xmlns:a16="http://schemas.microsoft.com/office/drawing/2014/main" id="{5ADAFBA2-9ACC-9C6C-44A1-68FF037955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701800"/>
            <a:ext cx="324802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E087BA1-FBEE-68D2-1DFC-AE131321866F}"/>
              </a:ext>
            </a:extLst>
          </p:cNvPr>
          <p:cNvSpPr txBox="1"/>
          <p:nvPr/>
        </p:nvSpPr>
        <p:spPr>
          <a:xfrm>
            <a:off x="130175" y="6161088"/>
            <a:ext cx="6318250" cy="207962"/>
          </a:xfrm>
          <a:prstGeom prst="rect">
            <a:avLst/>
          </a:prstGeom>
          <a:noFill/>
        </p:spPr>
        <p:txBody>
          <a:bodyPr>
            <a:spAutoFit/>
          </a:bodyPr>
          <a:lstStyle/>
          <a:p>
            <a:pPr defTabSz="685800" eaLnBrk="1" fontAlgn="auto" hangingPunct="1">
              <a:spcBef>
                <a:spcPts val="0"/>
              </a:spcBef>
              <a:spcAft>
                <a:spcPts val="0"/>
              </a:spcAft>
              <a:defRPr/>
            </a:pPr>
            <a:r>
              <a:rPr lang="en-GB" sz="750" dirty="0">
                <a:solidFill>
                  <a:srgbClr val="212121"/>
                </a:solidFill>
                <a:latin typeface="system-ui"/>
                <a:ea typeface="+mn-ea"/>
              </a:rPr>
              <a:t>1 Global Tuberculosis Report 2022. &amp; 2024, WHO. </a:t>
            </a:r>
            <a:r>
              <a:rPr lang="en-GB" sz="750" dirty="0">
                <a:solidFill>
                  <a:prstClr val="black"/>
                </a:solidFill>
                <a:latin typeface="Calibri" panose="020F0502020204030204"/>
                <a:ea typeface="+mn-ea"/>
                <a:hlinkClick r:id="rId6"/>
              </a:rPr>
              <a:t>Global Tuberculosis Report 2022 (who.int)</a:t>
            </a:r>
            <a:r>
              <a:rPr lang="en-GB" sz="750" dirty="0">
                <a:solidFill>
                  <a:prstClr val="black"/>
                </a:solidFill>
                <a:latin typeface="Calibri" panose="020F0502020204030204"/>
                <a:ea typeface="+mn-ea"/>
              </a:rPr>
              <a:t>; </a:t>
            </a:r>
            <a:r>
              <a:rPr lang="en-GB" sz="750" dirty="0">
                <a:solidFill>
                  <a:prstClr val="black"/>
                </a:solidFill>
                <a:latin typeface="Calibri" panose="020F0502020204030204"/>
                <a:ea typeface="+mn-ea"/>
                <a:hlinkClick r:id="rId6"/>
              </a:rPr>
              <a:t>Global Tuberculosis Report 2024 (who.int)</a:t>
            </a:r>
            <a:r>
              <a:rPr lang="en-GB" sz="750" dirty="0">
                <a:solidFill>
                  <a:srgbClr val="212121"/>
                </a:solidFill>
                <a:latin typeface="system-ui"/>
                <a:ea typeface="+mn-ea"/>
              </a:rPr>
              <a:t> </a:t>
            </a:r>
            <a:endParaRPr lang="en-US" sz="750" dirty="0">
              <a:solidFill>
                <a:prstClr val="black"/>
              </a:solidFill>
              <a:latin typeface="Calibri" panose="020F0502020204030204"/>
              <a:ea typeface="+mn-ea"/>
            </a:endParaRPr>
          </a:p>
        </p:txBody>
      </p:sp>
      <p:sp>
        <p:nvSpPr>
          <p:cNvPr id="8" name="TextBox 7">
            <a:extLst>
              <a:ext uri="{FF2B5EF4-FFF2-40B4-BE49-F238E27FC236}">
                <a16:creationId xmlns:a16="http://schemas.microsoft.com/office/drawing/2014/main" id="{E1325D99-DAAD-B423-3FA3-F49B3D1A7840}"/>
              </a:ext>
            </a:extLst>
          </p:cNvPr>
          <p:cNvSpPr txBox="1"/>
          <p:nvPr/>
        </p:nvSpPr>
        <p:spPr>
          <a:xfrm>
            <a:off x="120650" y="6369050"/>
            <a:ext cx="6408738" cy="207963"/>
          </a:xfrm>
          <a:prstGeom prst="rect">
            <a:avLst/>
          </a:prstGeom>
          <a:noFill/>
        </p:spPr>
        <p:txBody>
          <a:bodyPr>
            <a:spAutoFit/>
          </a:bodyPr>
          <a:lstStyle/>
          <a:p>
            <a:pPr defTabSz="685800" eaLnBrk="1" fontAlgn="auto" hangingPunct="1">
              <a:spcBef>
                <a:spcPts val="0"/>
              </a:spcBef>
              <a:spcAft>
                <a:spcPts val="0"/>
              </a:spcAft>
              <a:defRPr/>
            </a:pPr>
            <a:r>
              <a:rPr lang="en-GB" sz="750" dirty="0">
                <a:solidFill>
                  <a:srgbClr val="212121"/>
                </a:solidFill>
                <a:latin typeface="system-ui"/>
                <a:ea typeface="+mn-ea"/>
              </a:rPr>
              <a:t>2 Dodd PJ et al. Burden of childhood tuberculosis in 22 high-burden countries. Lancet Glob Health. 2014 Aug;2(8):e453-9. </a:t>
            </a:r>
            <a:r>
              <a:rPr lang="en-GB" sz="750" dirty="0" err="1">
                <a:solidFill>
                  <a:srgbClr val="212121"/>
                </a:solidFill>
                <a:latin typeface="system-ui"/>
                <a:ea typeface="+mn-ea"/>
              </a:rPr>
              <a:t>doi</a:t>
            </a:r>
            <a:r>
              <a:rPr lang="en-GB" sz="750" dirty="0">
                <a:solidFill>
                  <a:srgbClr val="212121"/>
                </a:solidFill>
                <a:latin typeface="system-ui"/>
                <a:ea typeface="+mn-ea"/>
              </a:rPr>
              <a:t>: 10.1016/S2214-109X(14)70245-1.</a:t>
            </a:r>
            <a:endParaRPr lang="en-US" sz="750" dirty="0">
              <a:solidFill>
                <a:prstClr val="black"/>
              </a:solidFill>
              <a:latin typeface="Calibri" panose="020F0502020204030204"/>
              <a:ea typeface="+mn-ea"/>
            </a:endParaRPr>
          </a:p>
        </p:txBody>
      </p:sp>
      <p:sp>
        <p:nvSpPr>
          <p:cNvPr id="9" name="TextBox 8">
            <a:extLst>
              <a:ext uri="{FF2B5EF4-FFF2-40B4-BE49-F238E27FC236}">
                <a16:creationId xmlns:a16="http://schemas.microsoft.com/office/drawing/2014/main" id="{82FF07A5-2EE5-B892-DAC8-B195985A9CC5}"/>
              </a:ext>
            </a:extLst>
          </p:cNvPr>
          <p:cNvSpPr txBox="1"/>
          <p:nvPr/>
        </p:nvSpPr>
        <p:spPr>
          <a:xfrm>
            <a:off x="8323263" y="5202238"/>
            <a:ext cx="749300" cy="715962"/>
          </a:xfrm>
          <a:prstGeom prst="rect">
            <a:avLst/>
          </a:prstGeom>
          <a:solidFill>
            <a:schemeClr val="tx1"/>
          </a:solidFill>
        </p:spPr>
        <p:txBody>
          <a:bodyPr wrap="none">
            <a:spAutoFit/>
          </a:bodyPr>
          <a:lstStyle/>
          <a:p>
            <a:pPr defTabSz="685800" eaLnBrk="1" fontAlgn="auto" hangingPunct="1">
              <a:spcBef>
                <a:spcPts val="0"/>
              </a:spcBef>
              <a:spcAft>
                <a:spcPts val="0"/>
              </a:spcAft>
              <a:defRPr/>
            </a:pPr>
            <a:r>
              <a:rPr lang="en-US" sz="1350" dirty="0" err="1">
                <a:solidFill>
                  <a:srgbClr val="FFFFFF"/>
                </a:solidFill>
                <a:latin typeface="Franklin Gothic Book"/>
                <a:ea typeface="+mn-ea"/>
              </a:rPr>
              <a:t>Vvvvvvv</a:t>
            </a:r>
            <a:endParaRPr lang="en-US" sz="1350" dirty="0">
              <a:solidFill>
                <a:srgbClr val="FFFFFF"/>
              </a:solidFill>
              <a:latin typeface="Franklin Gothic Book"/>
              <a:ea typeface="+mn-ea"/>
            </a:endParaRPr>
          </a:p>
          <a:p>
            <a:pPr defTabSz="685800" eaLnBrk="1" fontAlgn="auto" hangingPunct="1">
              <a:spcBef>
                <a:spcPts val="0"/>
              </a:spcBef>
              <a:spcAft>
                <a:spcPts val="0"/>
              </a:spcAft>
              <a:defRPr/>
            </a:pPr>
            <a:endParaRPr lang="en-US" sz="1350" dirty="0">
              <a:solidFill>
                <a:srgbClr val="FFFFFF"/>
              </a:solidFill>
              <a:latin typeface="Franklin Gothic Book"/>
              <a:ea typeface="+mn-ea"/>
            </a:endParaRPr>
          </a:p>
          <a:p>
            <a:pPr defTabSz="685800" eaLnBrk="1" fontAlgn="auto" hangingPunct="1">
              <a:spcBef>
                <a:spcPts val="0"/>
              </a:spcBef>
              <a:spcAft>
                <a:spcPts val="0"/>
              </a:spcAft>
              <a:defRPr/>
            </a:pPr>
            <a:endParaRPr lang="en-GB" sz="1350" dirty="0">
              <a:solidFill>
                <a:srgbClr val="FFFFFF"/>
              </a:solidFill>
              <a:latin typeface="Franklin Gothic Book"/>
              <a:ea typeface="+mn-ea"/>
            </a:endParaRPr>
          </a:p>
        </p:txBody>
      </p:sp>
      <p:pic>
        <p:nvPicPr>
          <p:cNvPr id="26632" name="Picture 9">
            <a:extLst>
              <a:ext uri="{FF2B5EF4-FFF2-40B4-BE49-F238E27FC236}">
                <a16:creationId xmlns:a16="http://schemas.microsoft.com/office/drawing/2014/main" id="{4EF9CF54-DE00-197C-86DA-C3C96159AE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25" y="3994150"/>
            <a:ext cx="1957388"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E6BAC575-9775-4888-6AA7-7E3832DD5CF1}"/>
              </a:ext>
            </a:extLst>
          </p:cNvPr>
          <p:cNvSpPr txBox="1"/>
          <p:nvPr/>
        </p:nvSpPr>
        <p:spPr>
          <a:xfrm>
            <a:off x="2101850" y="4943475"/>
            <a:ext cx="6181725" cy="693738"/>
          </a:xfrm>
          <a:prstGeom prst="rect">
            <a:avLst/>
          </a:prstGeom>
          <a:noFill/>
        </p:spPr>
        <p:txBody>
          <a:bodyPr wrap="none">
            <a:spAutoFit/>
          </a:bodyPr>
          <a:lstStyle/>
          <a:p>
            <a:pPr defTabSz="685800" eaLnBrk="1" fontAlgn="auto" hangingPunct="1">
              <a:spcBef>
                <a:spcPts val="0"/>
              </a:spcBef>
              <a:spcAft>
                <a:spcPts val="0"/>
              </a:spcAft>
              <a:defRPr/>
            </a:pPr>
            <a:r>
              <a:rPr lang="de-AT" sz="2400" b="1" dirty="0">
                <a:solidFill>
                  <a:srgbClr val="000000"/>
                </a:solidFill>
                <a:latin typeface="+mn-lt"/>
                <a:ea typeface="+mn-ea"/>
              </a:rPr>
              <a:t>Every 3 </a:t>
            </a:r>
            <a:r>
              <a:rPr lang="de-AT" sz="2400" b="1" dirty="0" err="1">
                <a:solidFill>
                  <a:srgbClr val="000000"/>
                </a:solidFill>
                <a:latin typeface="+mn-lt"/>
                <a:ea typeface="+mn-ea"/>
              </a:rPr>
              <a:t>minutes</a:t>
            </a:r>
            <a:r>
              <a:rPr lang="de-AT" sz="2400" b="1" dirty="0">
                <a:solidFill>
                  <a:srgbClr val="000000"/>
                </a:solidFill>
                <a:latin typeface="+mn-lt"/>
                <a:ea typeface="+mn-ea"/>
              </a:rPr>
              <a:t> </a:t>
            </a:r>
            <a:r>
              <a:rPr lang="de-AT" sz="2400" b="1" dirty="0" err="1">
                <a:solidFill>
                  <a:srgbClr val="000000"/>
                </a:solidFill>
                <a:latin typeface="+mn-lt"/>
                <a:ea typeface="+mn-ea"/>
              </a:rPr>
              <a:t>one</a:t>
            </a:r>
            <a:r>
              <a:rPr lang="de-AT" sz="2400" b="1" dirty="0">
                <a:solidFill>
                  <a:srgbClr val="000000"/>
                </a:solidFill>
                <a:latin typeface="+mn-lt"/>
                <a:ea typeface="+mn-ea"/>
              </a:rPr>
              <a:t> </a:t>
            </a:r>
            <a:r>
              <a:rPr lang="de-AT" sz="2400" b="1" dirty="0" err="1">
                <a:solidFill>
                  <a:srgbClr val="000000"/>
                </a:solidFill>
                <a:latin typeface="+mn-lt"/>
                <a:ea typeface="+mn-ea"/>
              </a:rPr>
              <a:t>child</a:t>
            </a:r>
            <a:r>
              <a:rPr lang="de-AT" sz="2400" b="1" dirty="0">
                <a:solidFill>
                  <a:srgbClr val="000000"/>
                </a:solidFill>
                <a:latin typeface="+mn-lt"/>
                <a:ea typeface="+mn-ea"/>
              </a:rPr>
              <a:t> dies due </a:t>
            </a:r>
            <a:r>
              <a:rPr lang="de-AT" sz="2400" b="1" dirty="0" err="1">
                <a:solidFill>
                  <a:srgbClr val="000000"/>
                </a:solidFill>
                <a:latin typeface="+mn-lt"/>
                <a:ea typeface="+mn-ea"/>
              </a:rPr>
              <a:t>to</a:t>
            </a:r>
            <a:r>
              <a:rPr lang="de-AT" sz="2400" b="1" dirty="0">
                <a:solidFill>
                  <a:srgbClr val="000000"/>
                </a:solidFill>
                <a:latin typeface="+mn-lt"/>
                <a:ea typeface="+mn-ea"/>
              </a:rPr>
              <a:t> TB</a:t>
            </a:r>
          </a:p>
          <a:p>
            <a:pPr defTabSz="685800" eaLnBrk="1" fontAlgn="auto" hangingPunct="1">
              <a:spcBef>
                <a:spcPts val="0"/>
              </a:spcBef>
              <a:spcAft>
                <a:spcPts val="0"/>
              </a:spcAft>
              <a:defRPr/>
            </a:pPr>
            <a:endParaRPr lang="en-GB" sz="1500" b="1" dirty="0">
              <a:solidFill>
                <a:srgbClr val="FFFFFF"/>
              </a:solidFill>
              <a:latin typeface="Franklin Gothic Book"/>
              <a:ea typeface="+mn-ea"/>
            </a:endParaRPr>
          </a:p>
        </p:txBody>
      </p:sp>
      <p:sp>
        <p:nvSpPr>
          <p:cNvPr id="13" name="TextBox 12">
            <a:extLst>
              <a:ext uri="{FF2B5EF4-FFF2-40B4-BE49-F238E27FC236}">
                <a16:creationId xmlns:a16="http://schemas.microsoft.com/office/drawing/2014/main" id="{938AB98C-F799-A580-95AB-598665F14D44}"/>
              </a:ext>
            </a:extLst>
          </p:cNvPr>
          <p:cNvSpPr txBox="1"/>
          <p:nvPr/>
        </p:nvSpPr>
        <p:spPr>
          <a:xfrm>
            <a:off x="138113" y="5975350"/>
            <a:ext cx="893762" cy="184150"/>
          </a:xfrm>
          <a:prstGeom prst="rect">
            <a:avLst/>
          </a:prstGeom>
          <a:noFill/>
        </p:spPr>
        <p:txBody>
          <a:bodyPr wrap="none">
            <a:spAutoFit/>
          </a:bodyPr>
          <a:lstStyle/>
          <a:p>
            <a:pPr defTabSz="685800" eaLnBrk="1" fontAlgn="auto" hangingPunct="1">
              <a:spcBef>
                <a:spcPts val="0"/>
              </a:spcBef>
              <a:spcAft>
                <a:spcPts val="0"/>
              </a:spcAft>
              <a:defRPr/>
            </a:pPr>
            <a:r>
              <a:rPr lang="en-GB" sz="600" dirty="0">
                <a:solidFill>
                  <a:srgbClr val="000000"/>
                </a:solidFill>
                <a:latin typeface="Franklin Gothic Book"/>
                <a:ea typeface="+mn-ea"/>
              </a:rPr>
              <a:t>www.istockphoto.com</a:t>
            </a:r>
          </a:p>
        </p:txBody>
      </p:sp>
      <p:pic>
        <p:nvPicPr>
          <p:cNvPr id="14" name="Audio 13">
            <a:extLst>
              <a:ext uri="{FF2B5EF4-FFF2-40B4-BE49-F238E27FC236}">
                <a16:creationId xmlns:a16="http://schemas.microsoft.com/office/drawing/2014/main" id="{2051A114-9B44-0FB5-86B9-D2907B6883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72475" y="52292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overrideClrMapping bg1="lt1" tx1="dk1" bg2="lt2" tx2="dk2" accent1="accent1" accent2="accent2" accent3="accent3" accent4="accent4" accent5="accent5" accent6="accent6" hlink="hlink" folHlink="folHlink"/>
  </p:clrMapOvr>
  <p:transition spd="slow" advTm="7826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E3877FA7-11FE-3D3A-E638-EEBDDFBFE867}"/>
              </a:ext>
            </a:extLst>
          </p:cNvPr>
          <p:cNvSpPr>
            <a:spLocks noGrp="1" noChangeArrowheads="1"/>
          </p:cNvSpPr>
          <p:nvPr>
            <p:ph type="title"/>
          </p:nvPr>
        </p:nvSpPr>
        <p:spPr/>
        <p:txBody>
          <a:bodyPr/>
          <a:lstStyle/>
          <a:p>
            <a:r>
              <a:rPr lang="de-DE" altLang="de-DE"/>
              <a:t>Take home messages</a:t>
            </a:r>
            <a:endParaRPr lang="de-AT" altLang="de-DE"/>
          </a:p>
        </p:txBody>
      </p:sp>
      <p:sp>
        <p:nvSpPr>
          <p:cNvPr id="27651" name="Inhaltsplatzhalter 2">
            <a:extLst>
              <a:ext uri="{FF2B5EF4-FFF2-40B4-BE49-F238E27FC236}">
                <a16:creationId xmlns:a16="http://schemas.microsoft.com/office/drawing/2014/main" id="{47E2B12D-6301-C647-FC44-B35292A5648F}"/>
              </a:ext>
            </a:extLst>
          </p:cNvPr>
          <p:cNvSpPr>
            <a:spLocks noGrp="1" noChangeArrowheads="1"/>
          </p:cNvSpPr>
          <p:nvPr>
            <p:ph idx="1"/>
          </p:nvPr>
        </p:nvSpPr>
        <p:spPr/>
        <p:txBody>
          <a:bodyPr/>
          <a:lstStyle/>
          <a:p>
            <a:r>
              <a:rPr lang="de-DE" altLang="de-DE" sz="2800"/>
              <a:t>Pregnant women have a higher risk to get TB than non-pregnant women</a:t>
            </a:r>
          </a:p>
          <a:p>
            <a:r>
              <a:rPr lang="de-DE" altLang="de-DE" sz="2800"/>
              <a:t>Rise of latent TB to TB increases in the 2nd and 3rd trimenon</a:t>
            </a:r>
          </a:p>
          <a:p>
            <a:r>
              <a:rPr lang="de-DE" altLang="de-DE" sz="2800"/>
              <a:t>Peak of disease postpartum: 1st week, 2nd to 6th week or in symptomatic patients</a:t>
            </a:r>
          </a:p>
          <a:p>
            <a:r>
              <a:rPr lang="de-DE" altLang="de-DE" sz="2800"/>
              <a:t>In high risk countries TB-Screening could result in decrease of mortality of mother and newborn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Inhaltsplatzhalter 2">
            <a:extLst>
              <a:ext uri="{FF2B5EF4-FFF2-40B4-BE49-F238E27FC236}">
                <a16:creationId xmlns:a16="http://schemas.microsoft.com/office/drawing/2014/main" id="{2E12766D-26E1-7FB0-A775-B5975BA70390}"/>
              </a:ext>
            </a:extLst>
          </p:cNvPr>
          <p:cNvSpPr>
            <a:spLocks noGrp="1" noChangeArrowheads="1"/>
          </p:cNvSpPr>
          <p:nvPr>
            <p:ph type="subTitle" idx="1"/>
          </p:nvPr>
        </p:nvSpPr>
        <p:spPr/>
        <p:txBody>
          <a:bodyPr/>
          <a:lstStyle/>
          <a:p>
            <a:r>
              <a:rPr lang="en-GB" altLang="de-DE"/>
              <a:t>Thank you for your attention!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5CEBEC5-45E4-4246-C828-8BCEF488470E}"/>
              </a:ext>
            </a:extLst>
          </p:cNvPr>
          <p:cNvSpPr>
            <a:spLocks noGrp="1" noChangeArrowheads="1"/>
          </p:cNvSpPr>
          <p:nvPr>
            <p:ph type="title"/>
          </p:nvPr>
        </p:nvSpPr>
        <p:spPr/>
        <p:txBody>
          <a:bodyPr/>
          <a:lstStyle/>
          <a:p>
            <a:pPr eaLnBrk="1" hangingPunct="1">
              <a:defRPr/>
            </a:pPr>
            <a:r>
              <a:rPr lang="en-GB" sz="3200" dirty="0">
                <a:cs typeface="+mj-cs"/>
              </a:rPr>
              <a:t>Radiology</a:t>
            </a:r>
          </a:p>
        </p:txBody>
      </p:sp>
      <p:sp>
        <p:nvSpPr>
          <p:cNvPr id="5123" name="Rectangle 3">
            <a:extLst>
              <a:ext uri="{FF2B5EF4-FFF2-40B4-BE49-F238E27FC236}">
                <a16:creationId xmlns:a16="http://schemas.microsoft.com/office/drawing/2014/main" id="{3E66952F-DAFA-120E-54B0-49DF45B2FE65}"/>
              </a:ext>
            </a:extLst>
          </p:cNvPr>
          <p:cNvSpPr>
            <a:spLocks noGrp="1" noChangeArrowheads="1"/>
          </p:cNvSpPr>
          <p:nvPr>
            <p:ph type="body" idx="1"/>
          </p:nvPr>
        </p:nvSpPr>
        <p:spPr>
          <a:xfrm>
            <a:off x="479425" y="1139825"/>
            <a:ext cx="8207375" cy="4986338"/>
          </a:xfrm>
        </p:spPr>
        <p:txBody>
          <a:bodyPr/>
          <a:lstStyle/>
          <a:p>
            <a:pPr marL="0" indent="0" eaLnBrk="1" hangingPunct="1">
              <a:buFontTx/>
              <a:buNone/>
              <a:defRPr/>
            </a:pPr>
            <a:endParaRPr lang="en-GB" sz="1800" dirty="0">
              <a:cs typeface="+mn-cs"/>
            </a:endParaRPr>
          </a:p>
          <a:p>
            <a:pPr eaLnBrk="1" hangingPunct="1">
              <a:defRPr/>
            </a:pPr>
            <a:r>
              <a:rPr lang="en-GB" sz="2400" b="1" i="1" dirty="0">
                <a:cs typeface="+mn-cs"/>
              </a:rPr>
              <a:t>Chest X-ray</a:t>
            </a:r>
            <a:r>
              <a:rPr lang="en-GB" sz="2400" dirty="0">
                <a:cs typeface="+mn-cs"/>
              </a:rPr>
              <a:t>: </a:t>
            </a:r>
            <a:r>
              <a:rPr lang="en-GB" sz="2400" dirty="0" err="1">
                <a:cs typeface="+mn-cs"/>
              </a:rPr>
              <a:t>reticulo</a:t>
            </a:r>
            <a:r>
              <a:rPr lang="en-GB" sz="2400" dirty="0">
                <a:cs typeface="+mn-cs"/>
              </a:rPr>
              <a:t>-nodular pattern: lower lung lobes </a:t>
            </a:r>
          </a:p>
          <a:p>
            <a:pPr marL="0" indent="0" eaLnBrk="1" hangingPunct="1">
              <a:buFontTx/>
              <a:buNone/>
              <a:defRPr/>
            </a:pPr>
            <a:r>
              <a:rPr lang="en-GB" sz="2400" dirty="0">
                <a:cs typeface="+mn-cs"/>
              </a:rPr>
              <a:t>                          no pleural effusion</a:t>
            </a:r>
          </a:p>
          <a:p>
            <a:pPr eaLnBrk="1" hangingPunct="1">
              <a:defRPr/>
            </a:pPr>
            <a:r>
              <a:rPr lang="en-GB" sz="2400" b="1" i="1" dirty="0">
                <a:cs typeface="+mn-cs"/>
              </a:rPr>
              <a:t>HR-CT: </a:t>
            </a:r>
            <a:r>
              <a:rPr lang="en-GB" sz="2400" dirty="0">
                <a:cs typeface="+mn-cs"/>
              </a:rPr>
              <a:t>micro-nodular lesions increasing from cranial to caudal, especially in the middle and lower lung regions, very dense micro-nodular lesions perivascular and </a:t>
            </a:r>
            <a:r>
              <a:rPr lang="en-GB" sz="2400" dirty="0" err="1">
                <a:cs typeface="+mn-cs"/>
              </a:rPr>
              <a:t>paraseptal</a:t>
            </a:r>
            <a:endParaRPr lang="en-GB" sz="2400" dirty="0">
              <a:cs typeface="+mn-cs"/>
            </a:endParaRPr>
          </a:p>
          <a:p>
            <a:pPr marL="0" indent="0" eaLnBrk="1" hangingPunct="1">
              <a:buFontTx/>
              <a:buNone/>
              <a:defRPr/>
            </a:pPr>
            <a:r>
              <a:rPr lang="en-GB" sz="2400" dirty="0">
                <a:cs typeface="+mn-cs"/>
              </a:rPr>
              <a:t>    </a:t>
            </a:r>
            <a:r>
              <a:rPr lang="en-GB" sz="2400" dirty="0" err="1">
                <a:cs typeface="+mn-cs"/>
              </a:rPr>
              <a:t>Miliar</a:t>
            </a:r>
            <a:r>
              <a:rPr lang="en-GB" sz="2400" dirty="0">
                <a:cs typeface="+mn-cs"/>
              </a:rPr>
              <a:t>-TB: </a:t>
            </a:r>
            <a:r>
              <a:rPr lang="en-GB" sz="2400" dirty="0" err="1">
                <a:cs typeface="+mn-cs"/>
              </a:rPr>
              <a:t>hematogen</a:t>
            </a:r>
            <a:r>
              <a:rPr lang="en-GB" sz="2400" dirty="0">
                <a:cs typeface="+mn-cs"/>
              </a:rPr>
              <a:t> dissemination</a:t>
            </a:r>
          </a:p>
          <a:p>
            <a:pPr marL="0" indent="0" eaLnBrk="1" hangingPunct="1">
              <a:buFontTx/>
              <a:buNone/>
              <a:defRPr/>
            </a:pPr>
            <a:r>
              <a:rPr lang="en-GB" sz="2400" dirty="0">
                <a:cs typeface="+mn-cs"/>
              </a:rPr>
              <a:t>     </a:t>
            </a:r>
          </a:p>
          <a:p>
            <a:pPr eaLnBrk="1" hangingPunct="1">
              <a:defRPr/>
            </a:pPr>
            <a:r>
              <a:rPr lang="en-GB" sz="2400" b="1" i="1" dirty="0">
                <a:cs typeface="+mn-cs"/>
              </a:rPr>
              <a:t>MRI-brain: </a:t>
            </a:r>
            <a:r>
              <a:rPr lang="en-GB" sz="2400" dirty="0">
                <a:cs typeface="+mn-cs"/>
              </a:rPr>
              <a:t>corresponding lesions of </a:t>
            </a:r>
            <a:r>
              <a:rPr lang="en-GB" sz="2400" dirty="0" err="1">
                <a:cs typeface="+mn-cs"/>
              </a:rPr>
              <a:t>Miliar</a:t>
            </a:r>
            <a:r>
              <a:rPr lang="en-GB" sz="2400" dirty="0">
                <a:cs typeface="+mn-cs"/>
              </a:rPr>
              <a:t>-TB, </a:t>
            </a:r>
          </a:p>
          <a:p>
            <a:pPr marL="0" indent="0" eaLnBrk="1" hangingPunct="1">
              <a:buFontTx/>
              <a:buNone/>
              <a:defRPr/>
            </a:pPr>
            <a:r>
              <a:rPr lang="en-GB" sz="2400" dirty="0">
                <a:cs typeface="+mn-cs"/>
              </a:rPr>
              <a:t>    however, no contrast used: post-partum follow up</a:t>
            </a:r>
          </a:p>
          <a:p>
            <a:pPr marL="0" indent="0" eaLnBrk="1" hangingPunct="1">
              <a:buFontTx/>
              <a:buNone/>
              <a:defRPr/>
            </a:pPr>
            <a:r>
              <a:rPr lang="en-GB" sz="2400" dirty="0">
                <a:cs typeface="+mn-cs"/>
              </a:rPr>
              <a:t>    suggested</a:t>
            </a:r>
            <a:br>
              <a:rPr lang="en-GB" sz="2400" dirty="0">
                <a:cs typeface="+mn-cs"/>
              </a:rPr>
            </a:br>
            <a:br>
              <a:rPr lang="en-GB" sz="2400" dirty="0">
                <a:cs typeface="+mn-cs"/>
              </a:rPr>
            </a:br>
            <a:endParaRPr lang="en-GB" sz="2400" dirty="0">
              <a:cs typeface="+mn-cs"/>
            </a:endParaRPr>
          </a:p>
          <a:p>
            <a:pPr eaLnBrk="1" hangingPunct="1">
              <a:defRPr/>
            </a:pPr>
            <a:endParaRPr lang="en-GB" sz="2000" dirty="0">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BB9DD-6E37-48A4-C63A-DB64AADEF912}"/>
              </a:ext>
            </a:extLst>
          </p:cNvPr>
          <p:cNvSpPr>
            <a:spLocks noGrp="1"/>
          </p:cNvSpPr>
          <p:nvPr>
            <p:ph type="title"/>
          </p:nvPr>
        </p:nvSpPr>
        <p:spPr/>
        <p:txBody>
          <a:bodyPr/>
          <a:lstStyle/>
          <a:p>
            <a:pPr eaLnBrk="1" hangingPunct="1">
              <a:defRPr/>
            </a:pPr>
            <a:r>
              <a:rPr lang="en-GB" dirty="0">
                <a:cs typeface="+mj-cs"/>
              </a:rPr>
              <a:t>Diagnostic procedures</a:t>
            </a:r>
          </a:p>
        </p:txBody>
      </p:sp>
      <p:sp>
        <p:nvSpPr>
          <p:cNvPr id="3" name="Inhaltsplatzhalter 2">
            <a:extLst>
              <a:ext uri="{FF2B5EF4-FFF2-40B4-BE49-F238E27FC236}">
                <a16:creationId xmlns:a16="http://schemas.microsoft.com/office/drawing/2014/main" id="{74310E47-479A-CF40-7807-89878E85C8CA}"/>
              </a:ext>
            </a:extLst>
          </p:cNvPr>
          <p:cNvSpPr>
            <a:spLocks noGrp="1"/>
          </p:cNvSpPr>
          <p:nvPr>
            <p:ph idx="1"/>
          </p:nvPr>
        </p:nvSpPr>
        <p:spPr/>
        <p:txBody>
          <a:bodyPr/>
          <a:lstStyle/>
          <a:p>
            <a:pPr eaLnBrk="1" hangingPunct="1">
              <a:lnSpc>
                <a:spcPct val="120000"/>
              </a:lnSpc>
              <a:defRPr/>
            </a:pPr>
            <a:r>
              <a:rPr lang="en-GB" sz="2400" b="1" dirty="0">
                <a:cs typeface="+mn-cs"/>
              </a:rPr>
              <a:t>Molecular biology: </a:t>
            </a:r>
            <a:r>
              <a:rPr lang="en-GB" sz="2400" dirty="0">
                <a:cs typeface="+mn-cs"/>
              </a:rPr>
              <a:t>no detection of gram + &amp; gram -DNA / no fungal DNA</a:t>
            </a:r>
          </a:p>
          <a:p>
            <a:pPr eaLnBrk="1" hangingPunct="1">
              <a:lnSpc>
                <a:spcPct val="120000"/>
              </a:lnSpc>
              <a:defRPr/>
            </a:pPr>
            <a:r>
              <a:rPr lang="en-GB" sz="2400" b="1" dirty="0">
                <a:cs typeface="+mn-cs"/>
              </a:rPr>
              <a:t>Cytology Sputum</a:t>
            </a:r>
            <a:r>
              <a:rPr lang="en-GB" sz="2400" dirty="0">
                <a:cs typeface="+mn-cs"/>
              </a:rPr>
              <a:t>: PN II, no acid-fast bacilli</a:t>
            </a:r>
          </a:p>
          <a:p>
            <a:pPr eaLnBrk="1" hangingPunct="1">
              <a:lnSpc>
                <a:spcPct val="120000"/>
              </a:lnSpc>
              <a:defRPr/>
            </a:pPr>
            <a:r>
              <a:rPr lang="en-GB" sz="2400" b="1" dirty="0">
                <a:cs typeface="+mn-cs"/>
              </a:rPr>
              <a:t>Cytology Urine</a:t>
            </a:r>
            <a:r>
              <a:rPr lang="en-GB" sz="2400" dirty="0">
                <a:cs typeface="+mn-cs"/>
              </a:rPr>
              <a:t>: PN II, </a:t>
            </a:r>
            <a:r>
              <a:rPr lang="en-GB" sz="2400" dirty="0"/>
              <a:t>no acid-fast bacilli</a:t>
            </a:r>
            <a:endParaRPr lang="en-GB" sz="2400" dirty="0">
              <a:cs typeface="+mn-cs"/>
            </a:endParaRPr>
          </a:p>
          <a:p>
            <a:pPr eaLnBrk="1" hangingPunct="1">
              <a:lnSpc>
                <a:spcPct val="120000"/>
              </a:lnSpc>
              <a:defRPr/>
            </a:pPr>
            <a:r>
              <a:rPr lang="en-GB" sz="2400" b="1" dirty="0">
                <a:cs typeface="+mn-cs"/>
              </a:rPr>
              <a:t>QF Test and MMT</a:t>
            </a:r>
            <a:r>
              <a:rPr lang="en-GB" sz="2400" dirty="0">
                <a:cs typeface="+mn-cs"/>
              </a:rPr>
              <a:t> negative</a:t>
            </a:r>
          </a:p>
          <a:p>
            <a:pPr eaLnBrk="1" hangingPunct="1">
              <a:lnSpc>
                <a:spcPct val="120000"/>
              </a:lnSpc>
              <a:defRPr/>
            </a:pPr>
            <a:endParaRPr lang="en-GB" sz="2400" dirty="0">
              <a:cs typeface="+mn-cs"/>
            </a:endParaRPr>
          </a:p>
          <a:p>
            <a:pPr eaLnBrk="1" hangingPunct="1">
              <a:lnSpc>
                <a:spcPct val="120000"/>
              </a:lnSpc>
              <a:defRPr/>
            </a:pPr>
            <a:endParaRPr lang="en-GB" sz="2000" dirty="0">
              <a:cs typeface="+mn-cs"/>
            </a:endParaRPr>
          </a:p>
          <a:p>
            <a:pPr eaLnBrk="1" hangingPunct="1">
              <a:lnSpc>
                <a:spcPct val="120000"/>
              </a:lnSpc>
              <a:defRPr/>
            </a:pPr>
            <a:endParaRPr lang="en-GB" sz="3600" dirty="0">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281665-AE38-761D-F612-2343EC76CF4F}"/>
              </a:ext>
            </a:extLst>
          </p:cNvPr>
          <p:cNvSpPr>
            <a:spLocks noGrp="1" noChangeArrowheads="1"/>
          </p:cNvSpPr>
          <p:nvPr>
            <p:ph type="title"/>
          </p:nvPr>
        </p:nvSpPr>
        <p:spPr>
          <a:xfrm>
            <a:off x="468313" y="274638"/>
            <a:ext cx="8218487" cy="346075"/>
          </a:xfrm>
        </p:spPr>
        <p:txBody>
          <a:bodyPr/>
          <a:lstStyle/>
          <a:p>
            <a:pPr eaLnBrk="1" hangingPunct="1">
              <a:defRPr/>
            </a:pPr>
            <a:r>
              <a:rPr lang="en-GB" dirty="0">
                <a:cs typeface="+mj-cs"/>
              </a:rPr>
              <a:t>Bronchoscopy</a:t>
            </a:r>
          </a:p>
        </p:txBody>
      </p:sp>
      <p:sp>
        <p:nvSpPr>
          <p:cNvPr id="7171" name="Rectangle 3">
            <a:extLst>
              <a:ext uri="{FF2B5EF4-FFF2-40B4-BE49-F238E27FC236}">
                <a16:creationId xmlns:a16="http://schemas.microsoft.com/office/drawing/2014/main" id="{67BA370A-8800-1D0A-10F1-D54C032C39A2}"/>
              </a:ext>
            </a:extLst>
          </p:cNvPr>
          <p:cNvSpPr>
            <a:spLocks noGrp="1" noChangeArrowheads="1"/>
          </p:cNvSpPr>
          <p:nvPr>
            <p:ph type="body" idx="1"/>
          </p:nvPr>
        </p:nvSpPr>
        <p:spPr>
          <a:xfrm>
            <a:off x="468313" y="1052513"/>
            <a:ext cx="8218487" cy="5073650"/>
          </a:xfrm>
        </p:spPr>
        <p:txBody>
          <a:bodyPr/>
          <a:lstStyle/>
          <a:p>
            <a:pPr eaLnBrk="1" hangingPunct="1"/>
            <a:r>
              <a:rPr lang="en-GB" altLang="de-DE" sz="2400" b="1"/>
              <a:t>Macroscopic: </a:t>
            </a:r>
            <a:r>
              <a:rPr lang="en-GB" altLang="de-DE" sz="2400"/>
              <a:t>Minor inflammatory mucus membrane   		       changes </a:t>
            </a:r>
          </a:p>
          <a:p>
            <a:pPr eaLnBrk="1" hangingPunct="1"/>
            <a:r>
              <a:rPr lang="en-GB" altLang="de-DE" sz="2400" b="1"/>
              <a:t>BAL</a:t>
            </a:r>
            <a:r>
              <a:rPr lang="en-GB" altLang="de-DE" sz="2400"/>
              <a:t>: lymphocytes with normal CD4/CD8 Ratio</a:t>
            </a:r>
          </a:p>
          <a:p>
            <a:pPr eaLnBrk="1" hangingPunct="1"/>
            <a:r>
              <a:rPr lang="en-GB" altLang="de-DE" sz="2400" b="1"/>
              <a:t>Histology</a:t>
            </a:r>
            <a:r>
              <a:rPr lang="en-GB" altLang="de-DE" sz="2400"/>
              <a:t>: epithelioid-granulomatous inflammation</a:t>
            </a:r>
          </a:p>
          <a:p>
            <a:pPr eaLnBrk="1" hangingPunct="1"/>
            <a:r>
              <a:rPr lang="en-GB" altLang="de-DE" sz="2400" b="1"/>
              <a:t>Cytology</a:t>
            </a:r>
            <a:r>
              <a:rPr lang="en-GB" altLang="de-DE" sz="2400"/>
              <a:t>: brush: ZN negative</a:t>
            </a:r>
          </a:p>
          <a:p>
            <a:pPr eaLnBrk="1" hangingPunct="1"/>
            <a:r>
              <a:rPr lang="en-GB" altLang="de-DE" sz="2400" b="1"/>
              <a:t>Molecular Biology:</a:t>
            </a:r>
            <a:endParaRPr lang="en-GB" altLang="de-DE" sz="2400"/>
          </a:p>
          <a:p>
            <a:pPr lvl="1" eaLnBrk="1" hangingPunct="1"/>
            <a:r>
              <a:rPr lang="en-GB" altLang="de-DE" sz="2400" b="1">
                <a:solidFill>
                  <a:srgbClr val="FF0000"/>
                </a:solidFill>
              </a:rPr>
              <a:t>BAL: PCR M. tuberculosis complex: DNA positive</a:t>
            </a:r>
          </a:p>
          <a:p>
            <a:pPr lvl="1" eaLnBrk="1" hangingPunct="1"/>
            <a:r>
              <a:rPr lang="en-GB" altLang="de-DE" sz="2400"/>
              <a:t>Sputum: PCR M. tuberculosis complex DNA negative</a:t>
            </a:r>
          </a:p>
          <a:p>
            <a:pPr lvl="1" eaLnBrk="1" hangingPunct="1"/>
            <a:r>
              <a:rPr lang="en-GB" altLang="de-DE" sz="2400"/>
              <a:t>Tropical institute: DNA-PCR Pneumocystis jirovecii negative</a:t>
            </a:r>
          </a:p>
          <a:p>
            <a:pPr eaLnBrk="1" hangingPunct="1"/>
            <a:r>
              <a:rPr lang="en-GB" altLang="de-DE" sz="2400" b="1"/>
              <a:t>Lymphocytic population of blood:                              all populations decreased</a:t>
            </a:r>
            <a:endParaRPr lang="en-GB" altLang="de-DE" sz="2400"/>
          </a:p>
          <a:p>
            <a:pPr eaLnBrk="1" hangingPunct="1"/>
            <a:endParaRPr lang="en-GB" altLang="de-DE" sz="2400"/>
          </a:p>
          <a:p>
            <a:pPr eaLnBrk="1" hangingPunct="1"/>
            <a:endParaRPr lang="en-GB" altLang="de-DE"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F14D43B-A23A-12C7-3E2A-B568B327D9BE}"/>
              </a:ext>
            </a:extLst>
          </p:cNvPr>
          <p:cNvSpPr>
            <a:spLocks noGrp="1" noChangeArrowheads="1"/>
          </p:cNvSpPr>
          <p:nvPr>
            <p:ph type="title"/>
          </p:nvPr>
        </p:nvSpPr>
        <p:spPr/>
        <p:txBody>
          <a:bodyPr/>
          <a:lstStyle/>
          <a:p>
            <a:pPr eaLnBrk="1" hangingPunct="1">
              <a:defRPr/>
            </a:pPr>
            <a:r>
              <a:rPr lang="en-GB" sz="4000" dirty="0">
                <a:cs typeface="+mj-cs"/>
              </a:rPr>
              <a:t>Specific anti-tuberculous Therapy</a:t>
            </a:r>
          </a:p>
        </p:txBody>
      </p:sp>
      <p:sp>
        <p:nvSpPr>
          <p:cNvPr id="7171" name="Rectangle 3">
            <a:extLst>
              <a:ext uri="{FF2B5EF4-FFF2-40B4-BE49-F238E27FC236}">
                <a16:creationId xmlns:a16="http://schemas.microsoft.com/office/drawing/2014/main" id="{8664E5D3-6360-4653-BB91-64231E13CB86}"/>
              </a:ext>
            </a:extLst>
          </p:cNvPr>
          <p:cNvSpPr>
            <a:spLocks noGrp="1" noChangeArrowheads="1"/>
          </p:cNvSpPr>
          <p:nvPr>
            <p:ph type="body" idx="1"/>
          </p:nvPr>
        </p:nvSpPr>
        <p:spPr/>
        <p:txBody>
          <a:bodyPr/>
          <a:lstStyle/>
          <a:p>
            <a:pPr eaLnBrk="1" hangingPunct="1">
              <a:defRPr/>
            </a:pPr>
            <a:r>
              <a:rPr lang="en-GB" sz="2400" b="1" dirty="0"/>
              <a:t>INH, ETH, RMP</a:t>
            </a:r>
          </a:p>
          <a:p>
            <a:pPr eaLnBrk="1" hangingPunct="1">
              <a:buFont typeface="Wingdings" panose="05000000000000000000" pitchFamily="2" charset="2"/>
              <a:buChar char="à"/>
              <a:defRPr/>
            </a:pPr>
            <a:r>
              <a:rPr lang="en-GB" sz="2400" b="1" dirty="0">
                <a:sym typeface="Wingdings" panose="05000000000000000000" pitchFamily="2" charset="2"/>
              </a:rPr>
              <a:t>Increase of hepatic laboratory parameters: </a:t>
            </a:r>
          </a:p>
          <a:p>
            <a:pPr marL="0" indent="0" eaLnBrk="1" hangingPunct="1">
              <a:buFontTx/>
              <a:buNone/>
              <a:defRPr/>
            </a:pPr>
            <a:r>
              <a:rPr lang="en-GB" sz="2400" b="1" dirty="0">
                <a:sym typeface="Wingdings" panose="05000000000000000000" pitchFamily="2" charset="2"/>
              </a:rPr>
              <a:t>    GOT, GPT, </a:t>
            </a:r>
            <a:r>
              <a:rPr lang="en-GB" sz="2400" b="1" dirty="0" err="1">
                <a:sym typeface="Wingdings" panose="05000000000000000000" pitchFamily="2" charset="2"/>
              </a:rPr>
              <a:t>γ</a:t>
            </a:r>
            <a:r>
              <a:rPr lang="en-GB" sz="2400" b="1" dirty="0">
                <a:sym typeface="Wingdings" panose="05000000000000000000" pitchFamily="2" charset="2"/>
              </a:rPr>
              <a:t>-GT              INH, RMP stopped</a:t>
            </a:r>
            <a:endParaRPr lang="en-GB" sz="2400" dirty="0">
              <a:latin typeface="Wingdings" panose="05000000000000000000" pitchFamily="2" charset="2"/>
              <a:sym typeface="Wingdings" panose="05000000000000000000" pitchFamily="2" charset="2"/>
            </a:endParaRPr>
          </a:p>
          <a:p>
            <a:pPr marL="0" indent="0" eaLnBrk="1" hangingPunct="1">
              <a:defRPr/>
            </a:pPr>
            <a:r>
              <a:rPr lang="en-GB" sz="2400" dirty="0"/>
              <a:t> after stabilisation: </a:t>
            </a:r>
            <a:r>
              <a:rPr lang="en-GB" sz="2400" b="1" dirty="0"/>
              <a:t>RMP </a:t>
            </a:r>
          </a:p>
          <a:p>
            <a:pPr marL="0" indent="0" eaLnBrk="1" hangingPunct="1">
              <a:defRPr/>
            </a:pPr>
            <a:r>
              <a:rPr lang="en-GB" sz="2400" dirty="0"/>
              <a:t> </a:t>
            </a:r>
            <a:r>
              <a:rPr lang="en-GB" sz="2400" b="1" dirty="0"/>
              <a:t>PZA</a:t>
            </a:r>
            <a:r>
              <a:rPr lang="en-GB" sz="2400" dirty="0"/>
              <a:t> started for 2 months</a:t>
            </a:r>
          </a:p>
          <a:p>
            <a:pPr marL="0" indent="0" eaLnBrk="1" hangingPunct="1">
              <a:buFontTx/>
              <a:buNone/>
              <a:defRPr/>
            </a:pPr>
            <a:endParaRPr lang="en-GB" sz="2400" dirty="0"/>
          </a:p>
          <a:p>
            <a:pPr marL="0" indent="0" eaLnBrk="1" hangingPunct="1">
              <a:buFontTx/>
              <a:buNone/>
              <a:defRPr/>
            </a:pPr>
            <a:r>
              <a:rPr lang="en-GB" sz="2400" b="1" dirty="0"/>
              <a:t>Therapy (54kg body weight): </a:t>
            </a:r>
          </a:p>
          <a:p>
            <a:pPr marL="0" indent="0" eaLnBrk="1" hangingPunct="1">
              <a:defRPr/>
            </a:pPr>
            <a:r>
              <a:rPr lang="en-GB" sz="2400" dirty="0"/>
              <a:t> </a:t>
            </a:r>
            <a:r>
              <a:rPr lang="en-GB" sz="2400" b="1" dirty="0"/>
              <a:t>PZA</a:t>
            </a:r>
            <a:r>
              <a:rPr lang="en-GB" sz="2400" dirty="0"/>
              <a:t> 500 mg 3-0-0 (2 months), </a:t>
            </a:r>
          </a:p>
          <a:p>
            <a:pPr marL="0" indent="0" eaLnBrk="1" hangingPunct="1">
              <a:defRPr/>
            </a:pPr>
            <a:r>
              <a:rPr lang="en-GB" sz="2400" dirty="0"/>
              <a:t> </a:t>
            </a:r>
            <a:r>
              <a:rPr lang="en-GB" sz="2400" b="1" dirty="0"/>
              <a:t>ETH</a:t>
            </a:r>
            <a:r>
              <a:rPr lang="en-GB" sz="2400" dirty="0"/>
              <a:t> 500 mg 0-2-0, </a:t>
            </a:r>
          </a:p>
          <a:p>
            <a:pPr marL="0" indent="0" eaLnBrk="1" hangingPunct="1">
              <a:defRPr/>
            </a:pPr>
            <a:r>
              <a:rPr lang="en-GB" sz="2400" b="1" dirty="0"/>
              <a:t> RMP </a:t>
            </a:r>
            <a:r>
              <a:rPr lang="en-GB" sz="2400" dirty="0"/>
              <a:t>450 mg 1-0-0 </a:t>
            </a:r>
          </a:p>
          <a:p>
            <a:pPr marL="0" indent="0" eaLnBrk="1" hangingPunct="1">
              <a:defRPr/>
            </a:pPr>
            <a:endParaRPr lang="en-GB" sz="1800" dirty="0"/>
          </a:p>
          <a:p>
            <a:pPr marL="0" indent="0" eaLnBrk="1" hangingPunct="1">
              <a:buFontTx/>
              <a:buNone/>
              <a:defRPr/>
            </a:pPr>
            <a:endParaRPr lang="en-GB"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7">
            <a:extLst>
              <a:ext uri="{FF2B5EF4-FFF2-40B4-BE49-F238E27FC236}">
                <a16:creationId xmlns:a16="http://schemas.microsoft.com/office/drawing/2014/main" id="{93957458-D975-2E4C-C1D6-45AA46BA922E}"/>
              </a:ext>
            </a:extLst>
          </p:cNvPr>
          <p:cNvSpPr>
            <a:spLocks noGrp="1" noChangeArrowheads="1"/>
          </p:cNvSpPr>
          <p:nvPr>
            <p:ph type="title"/>
          </p:nvPr>
        </p:nvSpPr>
        <p:spPr>
          <a:xfrm>
            <a:off x="468313" y="620713"/>
            <a:ext cx="8229600" cy="1143000"/>
          </a:xfrm>
        </p:spPr>
        <p:txBody>
          <a:bodyPr/>
          <a:lstStyle/>
          <a:p>
            <a:r>
              <a:rPr lang="en-GB" altLang="de-DE"/>
              <a:t>Resistance </a:t>
            </a:r>
          </a:p>
        </p:txBody>
      </p:sp>
      <p:graphicFrame>
        <p:nvGraphicFramePr>
          <p:cNvPr id="7" name="Inhaltsplatzhalter 6">
            <a:extLst>
              <a:ext uri="{FF2B5EF4-FFF2-40B4-BE49-F238E27FC236}">
                <a16:creationId xmlns:a16="http://schemas.microsoft.com/office/drawing/2014/main" id="{C96F10C6-0E79-CB07-31F2-B5A418E81BB7}"/>
              </a:ext>
            </a:extLst>
          </p:cNvPr>
          <p:cNvGraphicFramePr>
            <a:graphicFrameLocks noGrp="1"/>
          </p:cNvGraphicFramePr>
          <p:nvPr>
            <p:ph idx="1"/>
          </p:nvPr>
        </p:nvGraphicFramePr>
        <p:xfrm>
          <a:off x="468313" y="2276475"/>
          <a:ext cx="8229601" cy="3475039"/>
        </p:xfrm>
        <a:graphic>
          <a:graphicData uri="http://schemas.openxmlformats.org/drawingml/2006/table">
            <a:tbl>
              <a:tblPr firstRow="1" bandRow="1">
                <a:tableStyleId>{5C22544A-7EE6-4342-B048-85BDC9FD1C3A}</a:tableStyleId>
              </a:tblPr>
              <a:tblGrid>
                <a:gridCol w="2057977">
                  <a:extLst>
                    <a:ext uri="{9D8B030D-6E8A-4147-A177-3AD203B41FA5}">
                      <a16:colId xmlns:a16="http://schemas.microsoft.com/office/drawing/2014/main" val="20000"/>
                    </a:ext>
                  </a:extLst>
                </a:gridCol>
                <a:gridCol w="2057208">
                  <a:extLst>
                    <a:ext uri="{9D8B030D-6E8A-4147-A177-3AD203B41FA5}">
                      <a16:colId xmlns:a16="http://schemas.microsoft.com/office/drawing/2014/main" val="20001"/>
                    </a:ext>
                  </a:extLst>
                </a:gridCol>
                <a:gridCol w="2057208">
                  <a:extLst>
                    <a:ext uri="{9D8B030D-6E8A-4147-A177-3AD203B41FA5}">
                      <a16:colId xmlns:a16="http://schemas.microsoft.com/office/drawing/2014/main" val="20002"/>
                    </a:ext>
                  </a:extLst>
                </a:gridCol>
                <a:gridCol w="2057208">
                  <a:extLst>
                    <a:ext uri="{9D8B030D-6E8A-4147-A177-3AD203B41FA5}">
                      <a16:colId xmlns:a16="http://schemas.microsoft.com/office/drawing/2014/main" val="20003"/>
                    </a:ext>
                  </a:extLst>
                </a:gridCol>
              </a:tblGrid>
              <a:tr h="1188829">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2400" noProof="0" dirty="0">
                        <a:solidFill>
                          <a:srgbClr val="800000"/>
                        </a:solidFill>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2400" noProof="0" dirty="0">
                          <a:solidFill>
                            <a:srgbClr val="800000"/>
                          </a:solidFill>
                          <a:cs typeface="+mn-cs"/>
                        </a:rPr>
                        <a:t>Microbiology BAL</a:t>
                      </a:r>
                      <a:endParaRPr lang="en-GB" sz="2400" noProof="0" dirty="0">
                        <a:solidFill>
                          <a:srgbClr val="800000"/>
                        </a:solidFill>
                      </a:endParaRPr>
                    </a:p>
                  </a:txBody>
                  <a:tcPr marL="91431" marR="91431" marT="45724" marB="45724"/>
                </a:tc>
                <a:tc hMerge="1">
                  <a:txBody>
                    <a:bodyPr/>
                    <a:lstStyle/>
                    <a:p>
                      <a:endParaRPr lang="de-DE" dirty="0"/>
                    </a:p>
                  </a:txBody>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2400" noProof="0" dirty="0">
                        <a:solidFill>
                          <a:srgbClr val="800000"/>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2400" noProof="0" dirty="0">
                          <a:solidFill>
                            <a:srgbClr val="800000"/>
                          </a:solidFill>
                        </a:rPr>
                        <a:t>Microbiology Urine</a:t>
                      </a:r>
                    </a:p>
                  </a:txBody>
                  <a:tcPr marL="91431" marR="91431" marT="45724" marB="45724"/>
                </a:tc>
                <a:tc hMerge="1">
                  <a:txBody>
                    <a:bodyPr/>
                    <a:lstStyle/>
                    <a:p>
                      <a:endParaRPr lang="de-DE" dirty="0"/>
                    </a:p>
                  </a:txBody>
                  <a:tcPr/>
                </a:tc>
                <a:extLst>
                  <a:ext uri="{0D108BD9-81ED-4DB2-BD59-A6C34878D82A}">
                    <a16:rowId xmlns:a16="http://schemas.microsoft.com/office/drawing/2014/main" val="10000"/>
                  </a:ext>
                </a:extLst>
              </a:tr>
              <a:tr h="457242">
                <a:tc>
                  <a:txBody>
                    <a:bodyPr/>
                    <a:lstStyle/>
                    <a:p>
                      <a:pPr eaLnBrk="1" hangingPunct="1">
                        <a:defRPr/>
                      </a:pPr>
                      <a:r>
                        <a:rPr lang="en-GB" sz="2000" b="1" noProof="0" dirty="0">
                          <a:solidFill>
                            <a:srgbClr val="800000"/>
                          </a:solidFill>
                          <a:cs typeface="+mn-cs"/>
                        </a:rPr>
                        <a:t>Streptomycin</a:t>
                      </a:r>
                    </a:p>
                  </a:txBody>
                  <a:tcPr marL="91431" marR="91431" marT="45724" marB="45724"/>
                </a:tc>
                <a:tc>
                  <a:txBody>
                    <a:bodyPr/>
                    <a:lstStyle/>
                    <a:p>
                      <a:pPr algn="ctr"/>
                      <a:r>
                        <a:rPr lang="en-GB" sz="2400" noProof="0" dirty="0">
                          <a:solidFill>
                            <a:srgbClr val="800000"/>
                          </a:solidFill>
                          <a:cs typeface="+mn-cs"/>
                        </a:rPr>
                        <a:t>sensitive</a:t>
                      </a:r>
                      <a:endParaRPr lang="en-GB" sz="2400" noProof="0" dirty="0">
                        <a:solidFill>
                          <a:srgbClr val="800000"/>
                        </a:solidFill>
                      </a:endParaRPr>
                    </a:p>
                  </a:txBody>
                  <a:tcPr marL="91431" marR="91431" marT="45724" marB="45724"/>
                </a:tc>
                <a:tc>
                  <a:txBody>
                    <a:bodyPr/>
                    <a:lstStyle/>
                    <a:p>
                      <a:pPr eaLnBrk="1" hangingPunct="1">
                        <a:defRPr/>
                      </a:pPr>
                      <a:r>
                        <a:rPr lang="en-GB" sz="2000" b="1" noProof="0" dirty="0">
                          <a:solidFill>
                            <a:srgbClr val="800000"/>
                          </a:solidFill>
                          <a:cs typeface="+mn-cs"/>
                        </a:rPr>
                        <a:t>Streptomycin</a:t>
                      </a:r>
                    </a:p>
                  </a:txBody>
                  <a:tcPr marL="91431" marR="91431" marT="45724" marB="45724"/>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noProof="0" dirty="0">
                          <a:solidFill>
                            <a:srgbClr val="800000"/>
                          </a:solidFill>
                          <a:cs typeface="+mn-cs"/>
                        </a:rPr>
                        <a:t>sensitive</a:t>
                      </a:r>
                      <a:endParaRPr lang="en-GB" sz="2400" noProof="0" dirty="0">
                        <a:solidFill>
                          <a:srgbClr val="800000"/>
                        </a:solidFill>
                      </a:endParaRPr>
                    </a:p>
                  </a:txBody>
                  <a:tcPr marL="91431" marR="91431" marT="45724" marB="45724"/>
                </a:tc>
                <a:extLst>
                  <a:ext uri="{0D108BD9-81ED-4DB2-BD59-A6C34878D82A}">
                    <a16:rowId xmlns:a16="http://schemas.microsoft.com/office/drawing/2014/main" val="10001"/>
                  </a:ext>
                </a:extLst>
              </a:tr>
              <a:tr h="457242">
                <a:tc>
                  <a:txBody>
                    <a:bodyPr/>
                    <a:lstStyle/>
                    <a:p>
                      <a:r>
                        <a:rPr lang="en-GB" sz="2000" b="1" noProof="0" dirty="0" err="1">
                          <a:solidFill>
                            <a:srgbClr val="800000"/>
                          </a:solidFill>
                          <a:cs typeface="+mn-cs"/>
                        </a:rPr>
                        <a:t>Isoniacid</a:t>
                      </a:r>
                      <a:endParaRPr lang="en-GB" sz="2000" b="1" noProof="0" dirty="0">
                        <a:solidFill>
                          <a:srgbClr val="800000"/>
                        </a:solidFill>
                      </a:endParaRPr>
                    </a:p>
                  </a:txBody>
                  <a:tcPr marL="91431" marR="91431" marT="45724" marB="45724"/>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noProof="0" dirty="0">
                          <a:solidFill>
                            <a:srgbClr val="800000"/>
                          </a:solidFill>
                          <a:cs typeface="+mn-cs"/>
                        </a:rPr>
                        <a:t>sensitive</a:t>
                      </a:r>
                      <a:endParaRPr lang="en-GB" sz="2400" noProof="0" dirty="0">
                        <a:solidFill>
                          <a:srgbClr val="800000"/>
                        </a:solidFill>
                      </a:endParaRPr>
                    </a:p>
                  </a:txBody>
                  <a:tcPr marL="91431" marR="91431" marT="45724" marB="45724"/>
                </a:tc>
                <a:tc>
                  <a:txBody>
                    <a:bodyPr/>
                    <a:lstStyle/>
                    <a:p>
                      <a:r>
                        <a:rPr lang="en-GB" sz="2000" b="1" noProof="0" dirty="0" err="1">
                          <a:solidFill>
                            <a:srgbClr val="800000"/>
                          </a:solidFill>
                          <a:cs typeface="+mn-cs"/>
                        </a:rPr>
                        <a:t>Isoniacid</a:t>
                      </a:r>
                      <a:endParaRPr lang="en-GB" sz="2000" b="1" noProof="0" dirty="0">
                        <a:solidFill>
                          <a:srgbClr val="800000"/>
                        </a:solidFill>
                      </a:endParaRPr>
                    </a:p>
                  </a:txBody>
                  <a:tcPr marL="91431" marR="91431" marT="45724" marB="45724"/>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noProof="0" dirty="0">
                          <a:solidFill>
                            <a:srgbClr val="800000"/>
                          </a:solidFill>
                          <a:cs typeface="+mn-cs"/>
                        </a:rPr>
                        <a:t>sensitive</a:t>
                      </a:r>
                      <a:endParaRPr lang="en-GB" sz="2400" noProof="0" dirty="0">
                        <a:solidFill>
                          <a:srgbClr val="800000"/>
                        </a:solidFill>
                      </a:endParaRPr>
                    </a:p>
                  </a:txBody>
                  <a:tcPr marL="91431" marR="91431" marT="45724" marB="45724"/>
                </a:tc>
                <a:extLst>
                  <a:ext uri="{0D108BD9-81ED-4DB2-BD59-A6C34878D82A}">
                    <a16:rowId xmlns:a16="http://schemas.microsoft.com/office/drawing/2014/main" val="10002"/>
                  </a:ext>
                </a:extLst>
              </a:tr>
              <a:tr h="457242">
                <a:tc>
                  <a:txBody>
                    <a:bodyPr/>
                    <a:lstStyle/>
                    <a:p>
                      <a:r>
                        <a:rPr lang="en-GB" sz="2000" b="1" noProof="0" dirty="0">
                          <a:solidFill>
                            <a:srgbClr val="800000"/>
                          </a:solidFill>
                          <a:cs typeface="+mn-cs"/>
                        </a:rPr>
                        <a:t>Rifampicin</a:t>
                      </a:r>
                      <a:endParaRPr lang="en-GB" sz="2000" b="1" noProof="0" dirty="0">
                        <a:solidFill>
                          <a:srgbClr val="800000"/>
                        </a:solidFill>
                      </a:endParaRPr>
                    </a:p>
                  </a:txBody>
                  <a:tcPr marL="91431" marR="91431" marT="45724" marB="45724"/>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noProof="0" dirty="0">
                          <a:solidFill>
                            <a:srgbClr val="800000"/>
                          </a:solidFill>
                          <a:cs typeface="+mn-cs"/>
                        </a:rPr>
                        <a:t>sensitive</a:t>
                      </a:r>
                      <a:endParaRPr lang="en-GB" sz="2400" noProof="0" dirty="0">
                        <a:solidFill>
                          <a:srgbClr val="800000"/>
                        </a:solidFill>
                      </a:endParaRPr>
                    </a:p>
                  </a:txBody>
                  <a:tcPr marL="91431" marR="91431" marT="45724" marB="45724"/>
                </a:tc>
                <a:tc>
                  <a:txBody>
                    <a:bodyPr/>
                    <a:lstStyle/>
                    <a:p>
                      <a:r>
                        <a:rPr lang="en-GB" sz="2000" b="1" noProof="0" dirty="0">
                          <a:solidFill>
                            <a:srgbClr val="800000"/>
                          </a:solidFill>
                          <a:cs typeface="+mn-cs"/>
                        </a:rPr>
                        <a:t>Rifampicin</a:t>
                      </a:r>
                      <a:endParaRPr lang="en-GB" sz="2000" b="1" noProof="0" dirty="0">
                        <a:solidFill>
                          <a:srgbClr val="800000"/>
                        </a:solidFill>
                      </a:endParaRPr>
                    </a:p>
                  </a:txBody>
                  <a:tcPr marL="91431" marR="91431" marT="45724" marB="45724"/>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noProof="0" dirty="0">
                          <a:solidFill>
                            <a:srgbClr val="800000"/>
                          </a:solidFill>
                          <a:cs typeface="+mn-cs"/>
                        </a:rPr>
                        <a:t>sensitive</a:t>
                      </a:r>
                      <a:endParaRPr lang="en-GB" sz="2400" noProof="0" dirty="0">
                        <a:solidFill>
                          <a:srgbClr val="800000"/>
                        </a:solidFill>
                      </a:endParaRPr>
                    </a:p>
                  </a:txBody>
                  <a:tcPr marL="91431" marR="91431" marT="45724" marB="45724"/>
                </a:tc>
                <a:extLst>
                  <a:ext uri="{0D108BD9-81ED-4DB2-BD59-A6C34878D82A}">
                    <a16:rowId xmlns:a16="http://schemas.microsoft.com/office/drawing/2014/main" val="10003"/>
                  </a:ext>
                </a:extLst>
              </a:tr>
              <a:tr h="457242">
                <a:tc>
                  <a:txBody>
                    <a:bodyPr/>
                    <a:lstStyle/>
                    <a:p>
                      <a:r>
                        <a:rPr lang="en-GB" sz="2000" b="1" noProof="0" dirty="0">
                          <a:solidFill>
                            <a:srgbClr val="800000"/>
                          </a:solidFill>
                          <a:cs typeface="+mn-cs"/>
                        </a:rPr>
                        <a:t>Ethambutol</a:t>
                      </a:r>
                      <a:endParaRPr lang="en-GB" sz="2000" b="1" noProof="0" dirty="0">
                        <a:solidFill>
                          <a:srgbClr val="800000"/>
                        </a:solidFill>
                      </a:endParaRPr>
                    </a:p>
                  </a:txBody>
                  <a:tcPr marL="91431" marR="91431" marT="45724" marB="45724"/>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noProof="0" dirty="0">
                          <a:solidFill>
                            <a:srgbClr val="800000"/>
                          </a:solidFill>
                          <a:cs typeface="+mn-cs"/>
                        </a:rPr>
                        <a:t>sensitive</a:t>
                      </a:r>
                      <a:endParaRPr lang="en-GB" sz="2400" noProof="0" dirty="0">
                        <a:solidFill>
                          <a:srgbClr val="800000"/>
                        </a:solidFill>
                      </a:endParaRPr>
                    </a:p>
                  </a:txBody>
                  <a:tcPr marL="91431" marR="91431" marT="45724" marB="45724"/>
                </a:tc>
                <a:tc>
                  <a:txBody>
                    <a:bodyPr/>
                    <a:lstStyle/>
                    <a:p>
                      <a:r>
                        <a:rPr lang="en-GB" sz="2000" b="1" noProof="0" dirty="0">
                          <a:solidFill>
                            <a:srgbClr val="800000"/>
                          </a:solidFill>
                          <a:cs typeface="+mn-cs"/>
                        </a:rPr>
                        <a:t>Ethambutol</a:t>
                      </a:r>
                      <a:endParaRPr lang="en-GB" sz="2000" b="1" noProof="0" dirty="0">
                        <a:solidFill>
                          <a:srgbClr val="800000"/>
                        </a:solidFill>
                      </a:endParaRPr>
                    </a:p>
                  </a:txBody>
                  <a:tcPr marL="91431" marR="91431" marT="45724" marB="45724"/>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noProof="0" dirty="0">
                          <a:solidFill>
                            <a:srgbClr val="800000"/>
                          </a:solidFill>
                          <a:cs typeface="+mn-cs"/>
                        </a:rPr>
                        <a:t>sensitive</a:t>
                      </a:r>
                      <a:endParaRPr lang="en-GB" sz="2400" noProof="0" dirty="0">
                        <a:solidFill>
                          <a:srgbClr val="800000"/>
                        </a:solidFill>
                      </a:endParaRPr>
                    </a:p>
                  </a:txBody>
                  <a:tcPr marL="91431" marR="91431" marT="45724" marB="45724"/>
                </a:tc>
                <a:extLst>
                  <a:ext uri="{0D108BD9-81ED-4DB2-BD59-A6C34878D82A}">
                    <a16:rowId xmlns:a16="http://schemas.microsoft.com/office/drawing/2014/main" val="10004"/>
                  </a:ext>
                </a:extLst>
              </a:tr>
              <a:tr h="457242">
                <a:tc>
                  <a:txBody>
                    <a:bodyPr/>
                    <a:lstStyle/>
                    <a:p>
                      <a:r>
                        <a:rPr lang="en-GB" sz="2000" b="1" noProof="0" dirty="0" err="1">
                          <a:solidFill>
                            <a:srgbClr val="800000"/>
                          </a:solidFill>
                          <a:cs typeface="+mn-cs"/>
                        </a:rPr>
                        <a:t>Pyrazinamid</a:t>
                      </a:r>
                      <a:endParaRPr lang="en-GB" sz="2000" b="1" noProof="0" dirty="0">
                        <a:solidFill>
                          <a:srgbClr val="800000"/>
                        </a:solidFill>
                      </a:endParaRPr>
                    </a:p>
                  </a:txBody>
                  <a:tcPr marL="91431" marR="91431" marT="45724" marB="45724"/>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noProof="0" dirty="0">
                          <a:solidFill>
                            <a:srgbClr val="800000"/>
                          </a:solidFill>
                          <a:cs typeface="+mn-cs"/>
                        </a:rPr>
                        <a:t>sensitive</a:t>
                      </a:r>
                      <a:endParaRPr lang="en-GB" sz="2400" noProof="0" dirty="0">
                        <a:solidFill>
                          <a:srgbClr val="800000"/>
                        </a:solidFill>
                      </a:endParaRPr>
                    </a:p>
                  </a:txBody>
                  <a:tcPr marL="91431" marR="91431" marT="45724" marB="45724"/>
                </a:tc>
                <a:tc>
                  <a:txBody>
                    <a:bodyPr/>
                    <a:lstStyle/>
                    <a:p>
                      <a:r>
                        <a:rPr lang="en-GB" sz="2000" b="1" noProof="0" dirty="0" err="1">
                          <a:solidFill>
                            <a:srgbClr val="800000"/>
                          </a:solidFill>
                          <a:cs typeface="+mn-cs"/>
                        </a:rPr>
                        <a:t>Pyrazinamid</a:t>
                      </a:r>
                      <a:endParaRPr lang="en-GB" sz="2000" b="1" noProof="0" dirty="0">
                        <a:solidFill>
                          <a:srgbClr val="800000"/>
                        </a:solidFill>
                      </a:endParaRPr>
                    </a:p>
                  </a:txBody>
                  <a:tcPr marL="91431" marR="91431" marT="45724" marB="45724"/>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noProof="0" dirty="0">
                          <a:solidFill>
                            <a:srgbClr val="800000"/>
                          </a:solidFill>
                          <a:cs typeface="+mn-cs"/>
                        </a:rPr>
                        <a:t>sensitive</a:t>
                      </a:r>
                      <a:endParaRPr lang="en-GB" sz="2400" noProof="0" dirty="0">
                        <a:solidFill>
                          <a:srgbClr val="800000"/>
                        </a:solidFill>
                      </a:endParaRPr>
                    </a:p>
                  </a:txBody>
                  <a:tcPr marL="91431" marR="91431" marT="45724" marB="45724"/>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E43EA-20AF-D478-4087-BA8E409ADAE1}"/>
              </a:ext>
            </a:extLst>
          </p:cNvPr>
          <p:cNvSpPr>
            <a:spLocks noGrp="1"/>
          </p:cNvSpPr>
          <p:nvPr>
            <p:ph type="title"/>
          </p:nvPr>
        </p:nvSpPr>
        <p:spPr/>
        <p:txBody>
          <a:bodyPr/>
          <a:lstStyle/>
          <a:p>
            <a:pPr eaLnBrk="1" hangingPunct="1">
              <a:defRPr/>
            </a:pPr>
            <a:r>
              <a:rPr lang="en-GB" dirty="0">
                <a:cs typeface="+mj-cs"/>
              </a:rPr>
              <a:t>Follow up</a:t>
            </a:r>
          </a:p>
        </p:txBody>
      </p:sp>
      <p:sp>
        <p:nvSpPr>
          <p:cNvPr id="9219" name="Inhaltsplatzhalter 2">
            <a:extLst>
              <a:ext uri="{FF2B5EF4-FFF2-40B4-BE49-F238E27FC236}">
                <a16:creationId xmlns:a16="http://schemas.microsoft.com/office/drawing/2014/main" id="{DFBC8643-5423-6BD9-AB4A-7E04971010A4}"/>
              </a:ext>
            </a:extLst>
          </p:cNvPr>
          <p:cNvSpPr>
            <a:spLocks noGrp="1" noChangeArrowheads="1"/>
          </p:cNvSpPr>
          <p:nvPr>
            <p:ph idx="1"/>
          </p:nvPr>
        </p:nvSpPr>
        <p:spPr/>
        <p:txBody>
          <a:bodyPr/>
          <a:lstStyle/>
          <a:p>
            <a:pPr eaLnBrk="1" hangingPunct="1">
              <a:defRPr/>
            </a:pPr>
            <a:r>
              <a:rPr lang="en-GB" sz="2800" dirty="0"/>
              <a:t>Skin lesions suspicious of skin TB: negative</a:t>
            </a:r>
          </a:p>
          <a:p>
            <a:pPr marL="0" indent="0" eaLnBrk="1" hangingPunct="1">
              <a:buFontTx/>
              <a:buNone/>
              <a:defRPr/>
            </a:pPr>
            <a:r>
              <a:rPr lang="en-GB" sz="2800" dirty="0"/>
              <a:t>   dermatitis due to pregnancy</a:t>
            </a:r>
          </a:p>
          <a:p>
            <a:pPr marL="0" indent="0" eaLnBrk="1" hangingPunct="1">
              <a:buFontTx/>
              <a:buNone/>
              <a:defRPr/>
            </a:pPr>
            <a:endParaRPr lang="en-GB" sz="2800" dirty="0"/>
          </a:p>
          <a:p>
            <a:pPr eaLnBrk="1" hangingPunct="1">
              <a:buFont typeface="Wingdings" panose="05000000000000000000" pitchFamily="2" charset="2"/>
              <a:buChar char="à"/>
              <a:defRPr/>
            </a:pPr>
            <a:r>
              <a:rPr lang="en-GB" sz="2800" dirty="0">
                <a:sym typeface="Wingdings" panose="05000000000000000000" pitchFamily="2" charset="2"/>
              </a:rPr>
              <a:t> Caesarean </a:t>
            </a:r>
            <a:r>
              <a:rPr lang="en-GB" sz="2800" dirty="0"/>
              <a:t>Section: 34</a:t>
            </a:r>
            <a:r>
              <a:rPr lang="en-GB" sz="2800" baseline="30000" dirty="0"/>
              <a:t>th</a:t>
            </a:r>
            <a:r>
              <a:rPr lang="en-GB" sz="2800" dirty="0"/>
              <a:t> week gestation</a:t>
            </a:r>
          </a:p>
          <a:p>
            <a:pPr marL="0" indent="0" eaLnBrk="1" hangingPunct="1">
              <a:buFontTx/>
              <a:buNone/>
              <a:defRPr/>
            </a:pPr>
            <a:r>
              <a:rPr lang="en-GB" sz="2800" dirty="0"/>
              <a:t> </a:t>
            </a:r>
          </a:p>
          <a:p>
            <a:pPr eaLnBrk="1" hangingPunct="1">
              <a:defRPr/>
            </a:pPr>
            <a:r>
              <a:rPr lang="en-GB" sz="2400" b="1" dirty="0"/>
              <a:t>Histology: </a:t>
            </a:r>
            <a:r>
              <a:rPr lang="en-GB" sz="2400" dirty="0"/>
              <a:t>Placenta-hypoplasia, </a:t>
            </a:r>
          </a:p>
          <a:p>
            <a:pPr marL="0" indent="0" eaLnBrk="1" hangingPunct="1">
              <a:buFontTx/>
              <a:buNone/>
              <a:defRPr/>
            </a:pPr>
            <a:r>
              <a:rPr lang="en-GB" sz="2400" dirty="0"/>
              <a:t>                      no granulomatous inflammation </a:t>
            </a:r>
          </a:p>
          <a:p>
            <a:pPr eaLnBrk="1" hangingPunct="1">
              <a:defRPr/>
            </a:pPr>
            <a:r>
              <a:rPr lang="en-GB" sz="2400" b="1" dirty="0"/>
              <a:t>Chest X-ray one week after labour: </a:t>
            </a:r>
          </a:p>
          <a:p>
            <a:pPr marL="0" indent="0" eaLnBrk="1" hangingPunct="1">
              <a:buFontTx/>
              <a:buNone/>
              <a:defRPr/>
            </a:pPr>
            <a:r>
              <a:rPr lang="en-GB" sz="2400" dirty="0"/>
              <a:t>    significant improvement of granulomatous changes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37C097-FFE0-208B-51F5-442FE72C69F3}"/>
              </a:ext>
            </a:extLst>
          </p:cNvPr>
          <p:cNvSpPr>
            <a:spLocks noGrp="1"/>
          </p:cNvSpPr>
          <p:nvPr>
            <p:ph type="title"/>
          </p:nvPr>
        </p:nvSpPr>
        <p:spPr/>
        <p:txBody>
          <a:bodyPr/>
          <a:lstStyle/>
          <a:p>
            <a:pPr eaLnBrk="1" hangingPunct="1">
              <a:defRPr/>
            </a:pPr>
            <a:r>
              <a:rPr lang="en-GB" sz="3200" dirty="0">
                <a:cs typeface="+mj-cs"/>
              </a:rPr>
              <a:t>British Thoracic Society</a:t>
            </a:r>
          </a:p>
        </p:txBody>
      </p:sp>
      <p:sp>
        <p:nvSpPr>
          <p:cNvPr id="3" name="Inhaltsplatzhalter 2">
            <a:extLst>
              <a:ext uri="{FF2B5EF4-FFF2-40B4-BE49-F238E27FC236}">
                <a16:creationId xmlns:a16="http://schemas.microsoft.com/office/drawing/2014/main" id="{3FA9AA86-D259-253B-7E8E-1E9D2415192A}"/>
              </a:ext>
            </a:extLst>
          </p:cNvPr>
          <p:cNvSpPr>
            <a:spLocks noGrp="1"/>
          </p:cNvSpPr>
          <p:nvPr>
            <p:ph idx="1"/>
          </p:nvPr>
        </p:nvSpPr>
        <p:spPr>
          <a:xfrm>
            <a:off x="395288" y="1268413"/>
            <a:ext cx="8229600" cy="5400675"/>
          </a:xfrm>
        </p:spPr>
        <p:txBody>
          <a:bodyPr/>
          <a:lstStyle/>
          <a:p>
            <a:pPr marL="0" indent="0" algn="just" eaLnBrk="1" hangingPunct="1">
              <a:buFontTx/>
              <a:buNone/>
              <a:defRPr/>
            </a:pPr>
            <a:r>
              <a:rPr lang="en-GB" sz="2800" dirty="0">
                <a:solidFill>
                  <a:srgbClr val="800000"/>
                </a:solidFill>
                <a:cs typeface="+mn-cs"/>
              </a:rPr>
              <a:t>Tuberculosis Clinical diagnosis and management of tuberculosis, and measures for its prevention and control. </a:t>
            </a:r>
          </a:p>
          <a:p>
            <a:pPr marL="0" indent="0" algn="just" eaLnBrk="1" hangingPunct="1">
              <a:buFontTx/>
              <a:buNone/>
              <a:defRPr/>
            </a:pPr>
            <a:r>
              <a:rPr lang="en-GB" sz="2800" i="1" dirty="0">
                <a:solidFill>
                  <a:srgbClr val="800000"/>
                </a:solidFill>
                <a:cs typeface="+mn-cs"/>
              </a:rPr>
              <a:t>Issued: March 2011, NICE clinical guideline 117</a:t>
            </a:r>
          </a:p>
          <a:p>
            <a:pPr marL="0" indent="0" eaLnBrk="1" hangingPunct="1">
              <a:buFontTx/>
              <a:buNone/>
              <a:defRPr/>
            </a:pPr>
            <a:endParaRPr lang="en-GB" sz="2800" dirty="0">
              <a:cs typeface="+mn-cs"/>
            </a:endParaRPr>
          </a:p>
          <a:p>
            <a:pPr marL="0" indent="0" eaLnBrk="1" hangingPunct="1">
              <a:buFontTx/>
              <a:buNone/>
              <a:defRPr/>
            </a:pPr>
            <a:r>
              <a:rPr lang="en-GB" sz="2800" dirty="0">
                <a:cs typeface="+mn-cs"/>
              </a:rPr>
              <a:t> ... </a:t>
            </a:r>
            <a:r>
              <a:rPr lang="en-GB" sz="2000" i="1" dirty="0">
                <a:cs typeface="+mn-cs"/>
              </a:rPr>
              <a:t>nor does it give guidance on highly specialised and individualised activities such as treatment of multidrug-resistant (MDR) TB. It does not include special guidance for patients who are pregnant, planning pregnancy... </a:t>
            </a:r>
          </a:p>
          <a:p>
            <a:pPr marL="0" indent="0" eaLnBrk="1" hangingPunct="1">
              <a:buFontTx/>
              <a:buNone/>
              <a:defRPr/>
            </a:pPr>
            <a:endParaRPr lang="en-GB" sz="2800" dirty="0">
              <a:cs typeface="+mn-cs"/>
            </a:endParaRPr>
          </a:p>
          <a:p>
            <a:pPr marL="0" indent="0" eaLnBrk="1" hangingPunct="1">
              <a:buFontTx/>
              <a:buNone/>
              <a:defRPr/>
            </a:pPr>
            <a:endParaRPr lang="en-GB" sz="2800" dirty="0">
              <a:cs typeface="+mn-cs"/>
            </a:endParaRPr>
          </a:p>
          <a:p>
            <a:pPr marL="0" indent="0" eaLnBrk="1" hangingPunct="1">
              <a:buFontTx/>
              <a:buNone/>
              <a:defRPr/>
            </a:pPr>
            <a:endParaRPr lang="en-GB" sz="3600" dirty="0">
              <a:cs typeface="+mn-cs"/>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3|31.9|11.9|1.2|7.9|0.8"/>
</p:tagLst>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0</TotalTime>
  <Words>1716</Words>
  <Application>Microsoft Macintosh PowerPoint</Application>
  <PresentationFormat>Bildschirmpräsentation (4:3)</PresentationFormat>
  <Paragraphs>170</Paragraphs>
  <Slides>26</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26</vt:i4>
      </vt:variant>
    </vt:vector>
  </HeadingPairs>
  <TitlesOfParts>
    <vt:vector size="35" baseType="lpstr">
      <vt:lpstr>Arial</vt:lpstr>
      <vt:lpstr>ＭＳ Ｐゴシック</vt:lpstr>
      <vt:lpstr>Aptos</vt:lpstr>
      <vt:lpstr>Wingdings</vt:lpstr>
      <vt:lpstr>Calibri Light</vt:lpstr>
      <vt:lpstr>system-ui</vt:lpstr>
      <vt:lpstr>Calibri</vt:lpstr>
      <vt:lpstr>Franklin Gothic Book</vt:lpstr>
      <vt:lpstr>Standarddesign</vt:lpstr>
      <vt:lpstr>Tuberculosis and Pregnancy</vt:lpstr>
      <vt:lpstr>Respiratory Failure in Pregnancy</vt:lpstr>
      <vt:lpstr>Radiology</vt:lpstr>
      <vt:lpstr>Diagnostic procedures</vt:lpstr>
      <vt:lpstr>Bronchoscopy</vt:lpstr>
      <vt:lpstr>Specific anti-tuberculous Therapy</vt:lpstr>
      <vt:lpstr>Resistance </vt:lpstr>
      <vt:lpstr>Follow up</vt:lpstr>
      <vt:lpstr>British Thoracic Society</vt:lpstr>
      <vt:lpstr>British Thoracic Society</vt:lpstr>
      <vt:lpstr>American Thoracic Society</vt:lpstr>
      <vt:lpstr>PowerPoint-Präsentation</vt:lpstr>
      <vt:lpstr>PowerPoint-Präsentation</vt:lpstr>
      <vt:lpstr>PowerPoint-Präsentation</vt:lpstr>
      <vt:lpstr>WHO Global tuberculosis report 2013 </vt:lpstr>
      <vt:lpstr>PowerPoint-Präsentation</vt:lpstr>
      <vt:lpstr>PowerPoint-Präsentation</vt:lpstr>
      <vt:lpstr>PowerPoint-Präsentation</vt:lpstr>
      <vt:lpstr>Handbuch Tuberkulose Lungenliga Schweiz 2011 </vt:lpstr>
      <vt:lpstr>Summary </vt:lpstr>
      <vt:lpstr>PowerPoint-Präsentation</vt:lpstr>
      <vt:lpstr>PowerPoint-Präsentation</vt:lpstr>
      <vt:lpstr>PowerPoint-Präsentation</vt:lpstr>
      <vt:lpstr>TB in children – worldwide</vt:lpstr>
      <vt:lpstr>Take home messages</vt:lpstr>
      <vt:lpstr>PowerPoint-Präsentation</vt:lpstr>
    </vt:vector>
  </TitlesOfParts>
  <Company>EMB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TUBERKULOSE IN DER SCHWANGERSCHAFT</dc:title>
  <dc:creator>wil2mehei</dc:creator>
  <cp:lastModifiedBy>Felicitas Lang</cp:lastModifiedBy>
  <cp:revision>60</cp:revision>
  <dcterms:created xsi:type="dcterms:W3CDTF">2013-10-22T07:36:15Z</dcterms:created>
  <dcterms:modified xsi:type="dcterms:W3CDTF">2026-05-08T14:43:54Z</dcterms:modified>
</cp:coreProperties>
</file>