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849" r:id="rId2"/>
    <p:sldId id="295" r:id="rId3"/>
    <p:sldId id="294" r:id="rId4"/>
    <p:sldId id="852" r:id="rId5"/>
    <p:sldId id="824" r:id="rId6"/>
    <p:sldId id="258" r:id="rId7"/>
    <p:sldId id="853" r:id="rId8"/>
    <p:sldId id="283" r:id="rId9"/>
    <p:sldId id="281" r:id="rId10"/>
    <p:sldId id="900" r:id="rId11"/>
    <p:sldId id="832" r:id="rId12"/>
    <p:sldId id="262" r:id="rId13"/>
    <p:sldId id="285" r:id="rId14"/>
    <p:sldId id="287" r:id="rId15"/>
    <p:sldId id="901" r:id="rId16"/>
    <p:sldId id="898" r:id="rId17"/>
    <p:sldId id="841" r:id="rId18"/>
    <p:sldId id="842" r:id="rId19"/>
    <p:sldId id="844" r:id="rId20"/>
    <p:sldId id="289" r:id="rId21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2AB"/>
    <a:srgbClr val="238436"/>
    <a:srgbClr val="40A535"/>
    <a:srgbClr val="507683"/>
    <a:srgbClr val="5C88B6"/>
    <a:srgbClr val="F26D18"/>
    <a:srgbClr val="FBBA00"/>
    <a:srgbClr val="E45764"/>
    <a:srgbClr val="063874"/>
    <a:srgbClr val="E50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85915" autoAdjust="0"/>
  </p:normalViewPr>
  <p:slideViewPr>
    <p:cSldViewPr snapToGrid="0" snapToObjects="1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C8BA-3F3F-4827-AEF5-D92828900DE3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ED3B-C998-4154-85CF-9265C04E0D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54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4139"/>
              </a:lnSpc>
            </a:pPr>
            <a:r>
              <a:rPr lang="it-IT" sz="1200" dirty="0">
                <a:solidFill>
                  <a:srgbClr val="04050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Intervento globale basato su una valutazione del paziente seguita da terapie personalizzate che includono, ma non si limitano a, allenamento fisico, educazione e modifiche comportamentali, concepite per migliorare la condizione fisica e psicologica delle persone con malattie respiratorie croniche e per promuovere l’aderenza a lungo termine a comportamenti che favoriscono la salute</a:t>
            </a:r>
            <a:r>
              <a:rPr lang="it-IT" sz="1200" baseline="30000" dirty="0">
                <a:solidFill>
                  <a:srgbClr val="04050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it-IT" sz="1200" dirty="0">
                <a:solidFill>
                  <a:srgbClr val="04050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</a:t>
            </a:r>
          </a:p>
          <a:p>
            <a:pPr algn="just">
              <a:lnSpc>
                <a:spcPts val="4139"/>
              </a:lnSpc>
            </a:pPr>
            <a:endParaRPr lang="it-IT" sz="1200" dirty="0">
              <a:solidFill>
                <a:srgbClr val="04050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4139"/>
              </a:lnSpc>
            </a:pPr>
            <a:r>
              <a:rPr lang="it-IT" sz="1200" dirty="0">
                <a:solidFill>
                  <a:srgbClr val="04050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Storicamente studiata e applicata a pazienti con </a:t>
            </a:r>
            <a:r>
              <a:rPr lang="it-IT" sz="1200" dirty="0">
                <a:solidFill>
                  <a:srgbClr val="0405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BPCO</a:t>
            </a:r>
            <a:r>
              <a:rPr lang="it-IT" sz="1200" baseline="30000" dirty="0">
                <a:solidFill>
                  <a:srgbClr val="0405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40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9044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Adjunctive supports such as bronchodilator therapy optimisation, oxygen supplementation, anabolic support, </a:t>
            </a:r>
            <a:r>
              <a:rPr lang="en-GB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heliox</a:t>
            </a:r>
            <a:r>
              <a:rPr lang="en-GB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non-invasive ventilation may enhance exercise tolerance for selected patients but require individualised risk–benefit assessment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1489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Opzione aggiuntiva per rafforzare i muscoli periferici senza sforzo attivo ed è particolarmente utile nei pazienti altamente debilitati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17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dysfunctional breathing patterns, </a:t>
            </a:r>
            <a:r>
              <a:rPr lang="en-GB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buteyko</a:t>
            </a:r>
            <a:r>
              <a:rPr lang="en-GB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Papworth and yoga </a:t>
            </a:r>
            <a:r>
              <a:rPr lang="en-GB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tecniques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2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6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2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01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8ED3B-C998-4154-85CF-9265C04E0D9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7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79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2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65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4989911"/>
            <a:ext cx="8820150" cy="161925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 hangingPunct="1">
              <a:defRPr/>
            </a:pPr>
            <a:endParaRPr lang="en-AU" sz="1013" kern="12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7"/>
            <a:ext cx="8820150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84" y="188537"/>
            <a:ext cx="7598533" cy="702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04478" indent="0" algn="l">
              <a:tabLst/>
              <a:defRPr sz="135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514350"/>
            <a:fld id="{E026B130-49EB-452D-BB73-CAD25FE53402}" type="datetime1">
              <a:rPr lang="en-AU" altLang="en-US" sz="1350" smtClean="0">
                <a:solidFill>
                  <a:prstClr val="black"/>
                </a:solidFill>
              </a:rPr>
              <a:pPr defTabSz="514350"/>
              <a:t>12/05/2026</a:t>
            </a:fld>
            <a:endParaRPr lang="en-AU" alt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algn="l" defTabSz="514350">
              <a:defRPr/>
            </a:pPr>
            <a:endParaRPr lang="en-AU" sz="135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514350"/>
            <a:fld id="{67E667D4-D90F-4601-A628-28D7B0590E1E}" type="slidenum">
              <a:rPr lang="en-AU" altLang="en-US" sz="1350" smtClean="0">
                <a:solidFill>
                  <a:prstClr val="black"/>
                </a:solidFill>
              </a:rPr>
              <a:pPr algn="l" defTabSz="514350"/>
              <a:t>‹N›</a:t>
            </a:fld>
            <a:endParaRPr lang="en-AU" altLang="en-US" sz="135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184154"/>
            <a:ext cx="685280" cy="7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/>
          </p:cNvSpPr>
          <p:nvPr userDrawn="1"/>
        </p:nvSpPr>
        <p:spPr bwMode="auto">
          <a:xfrm>
            <a:off x="6675291" y="5023987"/>
            <a:ext cx="1625445" cy="866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514350" eaLnBrk="1" hangingPunct="1"/>
            <a:r>
              <a:rPr lang="en-US" altLang="en-US" sz="563" kern="12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312773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46" y="123374"/>
            <a:ext cx="8577708" cy="783900"/>
          </a:xfrm>
          <a:prstGeom prst="snip2DiagRect">
            <a:avLst/>
          </a:prstGeom>
          <a:gradFill flip="none" rotWithShape="1">
            <a:gsLst>
              <a:gs pos="52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12000">
                <a:schemeClr val="accent5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463" y="123826"/>
            <a:ext cx="969962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56585"/>
            <a:ext cx="9144000" cy="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1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81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51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8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2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3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4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12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ED92-3142-4F45-BD4B-D6DD755C330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55A5-0AC0-EA4C-A83D-84C59E703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25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D3E3BA9B-86DC-D970-5402-77251F0F48FD}"/>
              </a:ext>
            </a:extLst>
          </p:cNvPr>
          <p:cNvSpPr txBox="1">
            <a:spLocks/>
          </p:cNvSpPr>
          <p:nvPr/>
        </p:nvSpPr>
        <p:spPr>
          <a:xfrm>
            <a:off x="4854801" y="1013482"/>
            <a:ext cx="4289199" cy="627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t-IT" sz="2800" b="1" i="1" dirty="0">
                <a:solidFill>
                  <a:srgbClr val="238436"/>
                </a:solidFill>
                <a:latin typeface="Arial Black" panose="020B0A04020102020204" pitchFamily="34" charset="0"/>
                <a:cs typeface="Teko"/>
              </a:rPr>
              <a:t>Riabilitazione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i="1" dirty="0">
                <a:solidFill>
                  <a:srgbClr val="238436"/>
                </a:solidFill>
                <a:latin typeface="Arial Black" panose="020B0A04020102020204" pitchFamily="34" charset="0"/>
                <a:cs typeface="Teko"/>
              </a:rPr>
              <a:t>Respiratoria per l’Asma grave: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i="1" dirty="0">
                <a:solidFill>
                  <a:srgbClr val="238436"/>
                </a:solidFill>
                <a:latin typeface="Arial Black" panose="020B0A04020102020204" pitchFamily="34" charset="0"/>
                <a:cs typeface="Teko"/>
              </a:rPr>
              <a:t>un’opportunità poco conosciuta</a:t>
            </a:r>
          </a:p>
        </p:txBody>
      </p:sp>
      <p:grpSp>
        <p:nvGrpSpPr>
          <p:cNvPr id="5" name="Gruppo 3">
            <a:extLst>
              <a:ext uri="{FF2B5EF4-FFF2-40B4-BE49-F238E27FC236}">
                <a16:creationId xmlns:a16="http://schemas.microsoft.com/office/drawing/2014/main" id="{4BF0FF26-A6A1-D959-3AF4-7D58853C4D57}"/>
              </a:ext>
            </a:extLst>
          </p:cNvPr>
          <p:cNvGrpSpPr>
            <a:grpSpLocks/>
          </p:cNvGrpSpPr>
          <p:nvPr/>
        </p:nvGrpSpPr>
        <p:grpSpPr bwMode="auto">
          <a:xfrm>
            <a:off x="4217580" y="4256844"/>
            <a:ext cx="4964112" cy="907941"/>
            <a:chOff x="9967936" y="6327517"/>
            <a:chExt cx="4697028" cy="1227892"/>
          </a:xfrm>
        </p:grpSpPr>
        <p:sp>
          <p:nvSpPr>
            <p:cNvPr id="6" name="CasellaDiTesto 4">
              <a:extLst>
                <a:ext uri="{FF2B5EF4-FFF2-40B4-BE49-F238E27FC236}">
                  <a16:creationId xmlns:a16="http://schemas.microsoft.com/office/drawing/2014/main" id="{43D06FED-4C09-B5C2-626D-4352BA1B6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8634" y="6327517"/>
              <a:ext cx="4336330" cy="122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Fisiopatologia Respiratoria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Dip.to di Scienze Cardio-</a:t>
              </a:r>
              <a:r>
                <a:rPr lang="it-IT" altLang="it-IT" sz="11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Toraco</a:t>
              </a:r>
              <a:r>
                <a:rPr lang="it-IT" altLang="it-IT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-Vascolari e Sanità Pubblica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1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Azienda Ospedale Università di Padova</a:t>
              </a:r>
            </a:p>
            <a:p>
              <a:pPr>
                <a:spcBef>
                  <a:spcPct val="0"/>
                </a:spcBef>
              </a:pPr>
              <a:endPara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Immagine 1">
              <a:extLst>
                <a:ext uri="{FF2B5EF4-FFF2-40B4-BE49-F238E27FC236}">
                  <a16:creationId xmlns:a16="http://schemas.microsoft.com/office/drawing/2014/main" id="{771B39DC-2CB0-E02A-820E-61455B62F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936" y="6327521"/>
              <a:ext cx="311192" cy="31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15">
              <a:extLst>
                <a:ext uri="{FF2B5EF4-FFF2-40B4-BE49-F238E27FC236}">
                  <a16:creationId xmlns:a16="http://schemas.microsoft.com/office/drawing/2014/main" id="{52CEC910-19D2-7DB9-D049-3E93B4C30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490" y="6711545"/>
              <a:ext cx="199981" cy="23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66A0B1-FE65-C9A4-37E5-23ABECA0EFA9}"/>
              </a:ext>
            </a:extLst>
          </p:cNvPr>
          <p:cNvSpPr txBox="1"/>
          <p:nvPr/>
        </p:nvSpPr>
        <p:spPr>
          <a:xfrm>
            <a:off x="4272065" y="381635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Gabriella Guarnieri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2D3B97-9ADD-2FD3-719B-16F031DFD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4" t="23173" r="29379" b="18024"/>
          <a:stretch/>
        </p:blipFill>
        <p:spPr>
          <a:xfrm>
            <a:off x="174171" y="568110"/>
            <a:ext cx="4289199" cy="3024551"/>
          </a:xfrm>
          <a:prstGeom prst="rect">
            <a:avLst/>
          </a:prstGeom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335A921-37C3-FD04-7E5B-331D803971D0}"/>
              </a:ext>
            </a:extLst>
          </p:cNvPr>
          <p:cNvSpPr/>
          <p:nvPr/>
        </p:nvSpPr>
        <p:spPr>
          <a:xfrm>
            <a:off x="2760616" y="3335382"/>
            <a:ext cx="1439546" cy="2398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69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DDF53-36C3-0E35-43B9-3D3C2AB2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38436"/>
                </a:solidFill>
              </a:rPr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397AE-8A95-5729-5CFB-A470B4B5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Rehabilatation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3200" b="1" kern="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 </a:t>
            </a: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612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35359" y="337693"/>
            <a:ext cx="284341" cy="391949"/>
          </a:xfrm>
          <a:custGeom>
            <a:avLst/>
            <a:gdLst/>
            <a:ahLst/>
            <a:cxnLst/>
            <a:rect l="l" t="t" r="r" b="b"/>
            <a:pathLst>
              <a:path w="568682" h="783897">
                <a:moveTo>
                  <a:pt x="0" y="0"/>
                </a:moveTo>
                <a:lnTo>
                  <a:pt x="568682" y="0"/>
                </a:lnTo>
                <a:lnTo>
                  <a:pt x="568682" y="783898"/>
                </a:lnTo>
                <a:lnTo>
                  <a:pt x="0" y="7838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900" dirty="0"/>
          </a:p>
        </p:txBody>
      </p:sp>
      <p:grpSp>
        <p:nvGrpSpPr>
          <p:cNvPr id="9" name="Group 9"/>
          <p:cNvGrpSpPr/>
          <p:nvPr/>
        </p:nvGrpSpPr>
        <p:grpSpPr>
          <a:xfrm>
            <a:off x="1572409" y="1220063"/>
            <a:ext cx="5660689" cy="417089"/>
            <a:chOff x="0" y="0"/>
            <a:chExt cx="2981762" cy="2197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81762" cy="219701"/>
            </a:xfrm>
            <a:custGeom>
              <a:avLst/>
              <a:gdLst/>
              <a:ahLst/>
              <a:cxnLst/>
              <a:rect l="l" t="t" r="r" b="b"/>
              <a:pathLst>
                <a:path w="2981762" h="219701">
                  <a:moveTo>
                    <a:pt x="0" y="0"/>
                  </a:moveTo>
                  <a:lnTo>
                    <a:pt x="2981762" y="0"/>
                  </a:lnTo>
                  <a:lnTo>
                    <a:pt x="2981762" y="219701"/>
                  </a:lnTo>
                  <a:lnTo>
                    <a:pt x="0" y="219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981762" cy="24827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00"/>
                </a:lnSpc>
              </a:pPr>
              <a:endParaRPr lang="it-IT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89278" y="1006188"/>
            <a:ext cx="651053" cy="634777"/>
          </a:xfrm>
          <a:custGeom>
            <a:avLst/>
            <a:gdLst/>
            <a:ahLst/>
            <a:cxnLst/>
            <a:rect l="l" t="t" r="r" b="b"/>
            <a:pathLst>
              <a:path w="1302106" h="1269554">
                <a:moveTo>
                  <a:pt x="0" y="0"/>
                </a:moveTo>
                <a:lnTo>
                  <a:pt x="1302106" y="0"/>
                </a:lnTo>
                <a:lnTo>
                  <a:pt x="1302106" y="1269553"/>
                </a:lnTo>
                <a:lnTo>
                  <a:pt x="0" y="1269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it-IT" sz="160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F355361-E9E4-FD75-F962-EB590614F93B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11049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kern="0" dirty="0">
                <a:solidFill>
                  <a:srgbClr val="40A5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 in PR in severe asthma (2)</a:t>
            </a:r>
            <a:br>
              <a:rPr lang="it-IT" sz="2000" b="1" kern="100" dirty="0">
                <a:solidFill>
                  <a:srgbClr val="40A5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sz="4800" b="1" dirty="0">
              <a:solidFill>
                <a:srgbClr val="40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E5995F5-B8D4-E681-23AB-D15202553F5F}"/>
              </a:ext>
            </a:extLst>
          </p:cNvPr>
          <p:cNvSpPr txBox="1"/>
          <p:nvPr/>
        </p:nvSpPr>
        <p:spPr>
          <a:xfrm>
            <a:off x="519700" y="4293802"/>
            <a:ext cx="747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Guarnieri G, et al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FrontMed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2025.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 2013. McLoughlin RF et al, ERJ 2022.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Xing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et al, Ann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2023.</a:t>
            </a:r>
          </a:p>
          <a:p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Kuder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 et al  J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Allergy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 Hansen ESH et al, ERJ 2020. 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Garcia-Aymerich J, et al. AJRCCM 2009</a:t>
            </a:r>
            <a:endParaRPr lang="it-IT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00C47F5-0FB6-60B7-028E-1FD74FE0F057}"/>
              </a:ext>
            </a:extLst>
          </p:cNvPr>
          <p:cNvSpPr txBox="1"/>
          <p:nvPr/>
        </p:nvSpPr>
        <p:spPr>
          <a:xfrm>
            <a:off x="2674418" y="1483313"/>
            <a:ext cx="64695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it-IT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reported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played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exercise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inflammation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severe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asthma</a:t>
            </a: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oderate-intense activity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reduces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airway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hyperresponsiveness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attenuating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frequency and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it-IT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exacerbations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airway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clearance,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autonomic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balance and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systemic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metabolic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179CDA-31F6-B4CD-857C-F924E7731072}"/>
              </a:ext>
            </a:extLst>
          </p:cNvPr>
          <p:cNvSpPr txBox="1"/>
          <p:nvPr/>
        </p:nvSpPr>
        <p:spPr>
          <a:xfrm>
            <a:off x="2661098" y="106855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Aerobic</a:t>
            </a:r>
            <a:r>
              <a:rPr lang="en-GB" sz="1800" b="1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40A5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exercise</a:t>
            </a:r>
            <a:r>
              <a:rPr lang="en-GB" sz="1800" b="1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pic>
        <p:nvPicPr>
          <p:cNvPr id="4" name="Picture 2" descr="DSCN0619">
            <a:extLst>
              <a:ext uri="{FF2B5EF4-FFF2-40B4-BE49-F238E27FC236}">
                <a16:creationId xmlns:a16="http://schemas.microsoft.com/office/drawing/2014/main" id="{1AED0C1B-9D14-18A5-395A-4EE51987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" y="1893096"/>
            <a:ext cx="2514529" cy="18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04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35359" y="337693"/>
            <a:ext cx="284341" cy="391949"/>
          </a:xfrm>
          <a:custGeom>
            <a:avLst/>
            <a:gdLst/>
            <a:ahLst/>
            <a:cxnLst/>
            <a:rect l="l" t="t" r="r" b="b"/>
            <a:pathLst>
              <a:path w="568682" h="783897">
                <a:moveTo>
                  <a:pt x="0" y="0"/>
                </a:moveTo>
                <a:lnTo>
                  <a:pt x="568682" y="0"/>
                </a:lnTo>
                <a:lnTo>
                  <a:pt x="568682" y="783898"/>
                </a:lnTo>
                <a:lnTo>
                  <a:pt x="0" y="7838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900" dirty="0"/>
          </a:p>
        </p:txBody>
      </p:sp>
      <p:grpSp>
        <p:nvGrpSpPr>
          <p:cNvPr id="9" name="Group 9"/>
          <p:cNvGrpSpPr/>
          <p:nvPr/>
        </p:nvGrpSpPr>
        <p:grpSpPr>
          <a:xfrm>
            <a:off x="1572409" y="1220063"/>
            <a:ext cx="5660689" cy="417089"/>
            <a:chOff x="0" y="0"/>
            <a:chExt cx="2981762" cy="2197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81762" cy="219701"/>
            </a:xfrm>
            <a:custGeom>
              <a:avLst/>
              <a:gdLst/>
              <a:ahLst/>
              <a:cxnLst/>
              <a:rect l="l" t="t" r="r" b="b"/>
              <a:pathLst>
                <a:path w="2981762" h="219701">
                  <a:moveTo>
                    <a:pt x="0" y="0"/>
                  </a:moveTo>
                  <a:lnTo>
                    <a:pt x="2981762" y="0"/>
                  </a:lnTo>
                  <a:lnTo>
                    <a:pt x="2981762" y="219701"/>
                  </a:lnTo>
                  <a:lnTo>
                    <a:pt x="0" y="219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sz="9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981762" cy="24827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00"/>
                </a:lnSpc>
              </a:pPr>
              <a:endParaRPr lang="it-IT" sz="900"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89278" y="1006188"/>
            <a:ext cx="651053" cy="634777"/>
          </a:xfrm>
          <a:custGeom>
            <a:avLst/>
            <a:gdLst/>
            <a:ahLst/>
            <a:cxnLst/>
            <a:rect l="l" t="t" r="r" b="b"/>
            <a:pathLst>
              <a:path w="1302106" h="1269554">
                <a:moveTo>
                  <a:pt x="0" y="0"/>
                </a:moveTo>
                <a:lnTo>
                  <a:pt x="1302106" y="0"/>
                </a:lnTo>
                <a:lnTo>
                  <a:pt x="1302106" y="1269553"/>
                </a:lnTo>
                <a:lnTo>
                  <a:pt x="0" y="1269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it-IT" sz="1600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F355361-E9E4-FD75-F962-EB590614F93B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11049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kern="0" dirty="0">
                <a:solidFill>
                  <a:srgbClr val="40A5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 in PR in severe asthma</a:t>
            </a:r>
            <a:br>
              <a:rPr lang="it-IT" sz="2000" b="1" kern="100" dirty="0">
                <a:solidFill>
                  <a:srgbClr val="40A5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sz="4800" b="1" dirty="0">
              <a:solidFill>
                <a:srgbClr val="40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E886DA8-43F2-3119-E870-DC8A34A105D6}"/>
              </a:ext>
            </a:extLst>
          </p:cNvPr>
          <p:cNvSpPr txBox="1"/>
          <p:nvPr/>
        </p:nvSpPr>
        <p:spPr>
          <a:xfrm>
            <a:off x="1757275" y="853511"/>
            <a:ext cx="6512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Aerobic training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GB" sz="2000" b="1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adults with asthma and is associated with improved symptom control, </a:t>
            </a:r>
            <a:r>
              <a:rPr lang="en-GB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HRQoL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maximal exercise capacity (</a:t>
            </a:r>
            <a:r>
              <a:rPr lang="en-GB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VO₂max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HRmax)  and functional capacity, reduces fall risk and exertional dyspnoea</a:t>
            </a:r>
          </a:p>
        </p:txBody>
      </p:sp>
      <p:pic>
        <p:nvPicPr>
          <p:cNvPr id="23" name="Picture 19" descr="PICT0544">
            <a:extLst>
              <a:ext uri="{FF2B5EF4-FFF2-40B4-BE49-F238E27FC236}">
                <a16:creationId xmlns:a16="http://schemas.microsoft.com/office/drawing/2014/main" id="{D649EC52-1826-6437-5A92-1D7F348E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2930" y="2606602"/>
            <a:ext cx="2069639" cy="1552703"/>
          </a:xfrm>
          <a:prstGeom prst="rect">
            <a:avLst/>
          </a:prstGeom>
          <a:noFill/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E5995F5-B8D4-E681-23AB-D15202553F5F}"/>
              </a:ext>
            </a:extLst>
          </p:cNvPr>
          <p:cNvSpPr txBox="1"/>
          <p:nvPr/>
        </p:nvSpPr>
        <p:spPr>
          <a:xfrm>
            <a:off x="940486" y="4293802"/>
            <a:ext cx="747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Guarnieri G, et al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FrontMed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2025.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 2013. McLoughlin RF et al, ERJ 2022.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Xing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et al, Ann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2023.</a:t>
            </a:r>
          </a:p>
          <a:p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Kuder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 et al  J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Allergy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</a:t>
            </a:r>
            <a:r>
              <a:rPr lang="it-IT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 Hansen ESH et al, ERJ 2020. </a:t>
            </a:r>
            <a:endParaRPr lang="it-IT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1271DED-263A-5240-D3E9-316B5EACC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047" y="2606603"/>
            <a:ext cx="2375937" cy="1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0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C141E-D724-ADA1-7309-D71FD19D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4970"/>
            <a:ext cx="8229600" cy="857250"/>
          </a:xfrm>
        </p:spPr>
        <p:txBody>
          <a:bodyPr/>
          <a:lstStyle/>
          <a:p>
            <a:r>
              <a:rPr lang="en-GB" sz="1800" b="1" kern="0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 in PR in severe asthma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70634-B3A3-B2F4-7C3E-9B17B125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96634"/>
            <a:ext cx="5729317" cy="1911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kern="0" dirty="0">
                <a:solidFill>
                  <a:srgbClr val="23843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9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NMES </a:t>
            </a:r>
            <a:r>
              <a:rPr lang="en-GB" sz="1900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19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Neuromuscular electrical stimulation )</a:t>
            </a:r>
            <a:endParaRPr lang="en-GB" sz="1900" b="1" kern="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djunctive option to strengthen peripheral muscle without active exertion and is particularly useful in highly debilitated patient</a:t>
            </a:r>
          </a:p>
          <a:p>
            <a:pPr marL="0" indent="0">
              <a:buNone/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9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-Safety profile in asthmatic subjects</a:t>
            </a:r>
            <a:endParaRPr lang="it-IT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AB0F9A-9AAF-F7FC-F95D-F02B37BC70F7}"/>
              </a:ext>
            </a:extLst>
          </p:cNvPr>
          <p:cNvSpPr txBox="1"/>
          <p:nvPr/>
        </p:nvSpPr>
        <p:spPr>
          <a:xfrm>
            <a:off x="240887" y="4391337"/>
            <a:ext cx="8824736" cy="128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Guarnieri G, et al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FrontMed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2025.Scortichini M et al, Eur J Health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Develi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et al,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</a:t>
            </a:r>
          </a:p>
          <a:p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FrSogard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et al,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Physiol-Regul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2021.Develi E et al,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</a:t>
            </a:r>
          </a:p>
          <a:p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Lista-Paz A et al, Ann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Rehabil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2023. .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FrSogard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et al,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Physiol-Regul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2021.Develi E et al,</a:t>
            </a:r>
          </a:p>
          <a:p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</a:t>
            </a:r>
            <a:r>
              <a:rPr lang="it-IT" sz="900" b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9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  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Lista-Paz A et al, Ann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Rehabil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9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9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endParaRPr lang="it-IT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900" b="1" kern="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900" b="1" kern="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208AAB-F5EC-6017-142A-457328DEE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17" y="815915"/>
            <a:ext cx="2100232" cy="1567096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85E1AF0-4678-60C8-0AFC-C328DB704DAA}"/>
              </a:ext>
            </a:extLst>
          </p:cNvPr>
          <p:cNvSpPr txBox="1">
            <a:spLocks/>
          </p:cNvSpPr>
          <p:nvPr/>
        </p:nvSpPr>
        <p:spPr>
          <a:xfrm>
            <a:off x="384372" y="2752768"/>
            <a:ext cx="5406828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b="1" kern="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Inspiratory muscle training (IMT)</a:t>
            </a:r>
          </a:p>
          <a:p>
            <a:pPr marL="0" indent="0">
              <a:buFont typeface="Arial"/>
              <a:buNone/>
            </a:pPr>
            <a:r>
              <a:rPr lang="en-GB" sz="1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 maximal inspiratory pressures (</a:t>
            </a:r>
            <a:r>
              <a:rPr lang="en-GB" sz="18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PImax</a:t>
            </a:r>
            <a:r>
              <a:rPr lang="en-GB" sz="1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endurance and reduces dyspnoea when training intensity reaches or exceeds approximately 30% of </a:t>
            </a:r>
            <a:r>
              <a:rPr lang="en-GB" sz="18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PImax</a:t>
            </a:r>
            <a:r>
              <a:rPr lang="en-GB" sz="1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0B43AFA-D583-806E-5552-1CE304914758}"/>
              </a:ext>
            </a:extLst>
          </p:cNvPr>
          <p:cNvSpPr/>
          <p:nvPr/>
        </p:nvSpPr>
        <p:spPr>
          <a:xfrm>
            <a:off x="6157713" y="2475621"/>
            <a:ext cx="1975559" cy="2159097"/>
          </a:xfrm>
          <a:custGeom>
            <a:avLst/>
            <a:gdLst/>
            <a:ahLst/>
            <a:cxnLst/>
            <a:rect l="l" t="t" r="r" b="b"/>
            <a:pathLst>
              <a:path w="1744351" h="1744351">
                <a:moveTo>
                  <a:pt x="0" y="0"/>
                </a:moveTo>
                <a:lnTo>
                  <a:pt x="1744350" y="0"/>
                </a:lnTo>
                <a:lnTo>
                  <a:pt x="1744350" y="1744350"/>
                </a:lnTo>
                <a:lnTo>
                  <a:pt x="0" y="174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just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3137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E8B97-D3E4-A266-56C0-4E218EEA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818" y="3153390"/>
            <a:ext cx="6287148" cy="1256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improving symptom perception, </a:t>
            </a:r>
            <a:r>
              <a:rPr lang="en-GB" sz="1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HRQoL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psychological outcomes although effects on lung function and exacerbation frequency are limited </a:t>
            </a:r>
            <a:endParaRPr lang="it-IT" sz="18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2670E58-1FF8-B1C1-99C9-2C9941AF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sz="1800" b="1" kern="0" dirty="0">
                <a:solidFill>
                  <a:srgbClr val="40A5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 in PR in severe asthma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08C7D0-4030-778C-C306-3BD435D68D9F}"/>
              </a:ext>
            </a:extLst>
          </p:cNvPr>
          <p:cNvSpPr txBox="1"/>
          <p:nvPr/>
        </p:nvSpPr>
        <p:spPr>
          <a:xfrm>
            <a:off x="364067" y="4340707"/>
            <a:ext cx="77155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Guarnieri G, et al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FrontMed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2025 .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GPourdowlat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et al,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2019. Bruton A et al, Lancet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2018. </a:t>
            </a:r>
          </a:p>
          <a:p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Santino TA et al,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</a:t>
            </a:r>
            <a:r>
              <a:rPr lang="it-IT" sz="105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2020 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C859A396-C154-D6AB-7FF4-F3D75DCCC71E}"/>
              </a:ext>
            </a:extLst>
          </p:cNvPr>
          <p:cNvSpPr/>
          <p:nvPr/>
        </p:nvSpPr>
        <p:spPr>
          <a:xfrm>
            <a:off x="766660" y="1493654"/>
            <a:ext cx="918634" cy="857251"/>
          </a:xfrm>
          <a:custGeom>
            <a:avLst/>
            <a:gdLst/>
            <a:ahLst/>
            <a:cxnLst/>
            <a:rect l="l" t="t" r="r" b="b"/>
            <a:pathLst>
              <a:path w="1184272" h="1261541">
                <a:moveTo>
                  <a:pt x="0" y="0"/>
                </a:moveTo>
                <a:lnTo>
                  <a:pt x="1184272" y="0"/>
                </a:lnTo>
                <a:lnTo>
                  <a:pt x="1184272" y="1261541"/>
                </a:lnTo>
                <a:lnTo>
                  <a:pt x="0" y="1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7B38E0-7C1E-6AAD-A054-640EB8DDF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095" y="1538861"/>
            <a:ext cx="1491829" cy="13935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4E5452-1460-820D-C5A7-5A78CF6BF5CC}"/>
              </a:ext>
            </a:extLst>
          </p:cNvPr>
          <p:cNvSpPr txBox="1"/>
          <p:nvPr/>
        </p:nvSpPr>
        <p:spPr>
          <a:xfrm>
            <a:off x="1875950" y="960653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kern="0" dirty="0">
                <a:solidFill>
                  <a:srgbClr val="2384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Breathing retraining and adjunctive interventions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64F8C7-98EF-B5A3-2739-6AE2C6B5E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774" y="1510034"/>
            <a:ext cx="1531092" cy="14133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C671B83-D9A6-2940-6C3A-47DED6CE2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716" y="1456993"/>
            <a:ext cx="1524549" cy="14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0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DDF53-36C3-0E35-43B9-3D3C2AB2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38436"/>
                </a:solidFill>
              </a:rPr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397AE-8A95-5729-5CFB-A470B4B5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Rehabilatation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3200" b="1" kern="0" dirty="0">
                <a:solidFill>
                  <a:srgbClr val="3E62A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2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2060"/>
                </a:solidFill>
              </a:rPr>
              <a:t>Due percorsi diversi (tracks)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3" y="1274111"/>
            <a:ext cx="8703624" cy="32247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88937" y="4498849"/>
            <a:ext cx="9396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i="1" dirty="0">
                <a:solidFill>
                  <a:prstClr val="black"/>
                </a:solidFill>
              </a:rPr>
              <a:t>GINA 2025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A8FB2C9-63E7-D980-40DA-9A7C2CFEA64D}"/>
              </a:ext>
            </a:extLst>
          </p:cNvPr>
          <p:cNvSpPr/>
          <p:nvPr/>
        </p:nvSpPr>
        <p:spPr>
          <a:xfrm>
            <a:off x="6679474" y="792480"/>
            <a:ext cx="1872343" cy="31525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97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6E5BD523-FE13-6264-329F-4A67A713D01B}"/>
              </a:ext>
            </a:extLst>
          </p:cNvPr>
          <p:cNvGrpSpPr/>
          <p:nvPr/>
        </p:nvGrpSpPr>
        <p:grpSpPr>
          <a:xfrm>
            <a:off x="169818" y="406573"/>
            <a:ext cx="3884022" cy="1271451"/>
            <a:chOff x="1140823" y="391885"/>
            <a:chExt cx="4484914" cy="143637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06F92B7-4B8B-458B-BC05-93AE1BC41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953" t="13376" r="27999" b="75111"/>
            <a:stretch/>
          </p:blipFill>
          <p:spPr>
            <a:xfrm>
              <a:off x="1140823" y="391885"/>
              <a:ext cx="4484914" cy="59218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7D730FA-BE5C-B9EA-7134-C095D8FF6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953" t="35904" r="27999" b="44466"/>
            <a:stretch/>
          </p:blipFill>
          <p:spPr>
            <a:xfrm>
              <a:off x="1140823" y="818606"/>
              <a:ext cx="4484914" cy="1009651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92DB9247-9715-8425-FE91-E8F68DD43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5" t="19132" r="37143" b="7894"/>
          <a:stretch/>
        </p:blipFill>
        <p:spPr>
          <a:xfrm>
            <a:off x="4402218" y="73359"/>
            <a:ext cx="3884022" cy="499678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77493B8-AFB7-439F-B2CB-FD50B60F55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6" t="61121" r="65619" b="8640"/>
          <a:stretch/>
        </p:blipFill>
        <p:spPr>
          <a:xfrm>
            <a:off x="857760" y="2238220"/>
            <a:ext cx="2569028" cy="15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98E7463E-C663-49C6-97AA-4184BBF101C6}"/>
              </a:ext>
            </a:extLst>
          </p:cNvPr>
          <p:cNvGrpSpPr/>
          <p:nvPr/>
        </p:nvGrpSpPr>
        <p:grpSpPr>
          <a:xfrm>
            <a:off x="177263" y="72670"/>
            <a:ext cx="4984392" cy="1209027"/>
            <a:chOff x="2000977" y="1881051"/>
            <a:chExt cx="5479686" cy="134983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D97EF46-87CC-A1A6-5339-B7C47633A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382" t="36571" r="18189" b="37185"/>
            <a:stretch/>
          </p:blipFill>
          <p:spPr>
            <a:xfrm>
              <a:off x="3143794" y="1881051"/>
              <a:ext cx="4336869" cy="134983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95B7FB1-BE09-AEF5-5CE0-C98F931F6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14" t="15238" r="63333" b="73789"/>
            <a:stretch/>
          </p:blipFill>
          <p:spPr>
            <a:xfrm>
              <a:off x="2000977" y="2146343"/>
              <a:ext cx="1257704" cy="409622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16D0A5-E32D-A86F-D9DC-03B785EFDBE0}"/>
              </a:ext>
            </a:extLst>
          </p:cNvPr>
          <p:cNvSpPr txBox="1"/>
          <p:nvPr/>
        </p:nvSpPr>
        <p:spPr>
          <a:xfrm>
            <a:off x="339634" y="4699125"/>
            <a:ext cx="946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/>
              <a:t>submitted</a:t>
            </a:r>
            <a:endParaRPr lang="it-IT" sz="14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43A119-0FF9-7C78-1C5F-6C96F1EF2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0" t="43673" r="30674" b="15840"/>
          <a:stretch/>
        </p:blipFill>
        <p:spPr>
          <a:xfrm>
            <a:off x="0" y="1509303"/>
            <a:ext cx="4345108" cy="28163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300E10-4D14-6B4C-E447-831599508F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00" t="43344" r="6571" b="16021"/>
          <a:stretch/>
        </p:blipFill>
        <p:spPr>
          <a:xfrm>
            <a:off x="4011008" y="909499"/>
            <a:ext cx="5132992" cy="258263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C63261-A7F9-96FD-0670-067EFEB57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33" t="66372" r="6381" b="12635"/>
          <a:stretch/>
        </p:blipFill>
        <p:spPr>
          <a:xfrm>
            <a:off x="6496594" y="2493704"/>
            <a:ext cx="2639662" cy="117174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89F792-394F-E7D5-6B0C-55D48B459148}"/>
              </a:ext>
            </a:extLst>
          </p:cNvPr>
          <p:cNvSpPr txBox="1"/>
          <p:nvPr/>
        </p:nvSpPr>
        <p:spPr>
          <a:xfrm>
            <a:off x="4467497" y="3683462"/>
            <a:ext cx="248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Females</a:t>
            </a:r>
            <a:r>
              <a:rPr lang="it-IT" sz="1200" dirty="0"/>
              <a:t> </a:t>
            </a:r>
            <a:r>
              <a:rPr lang="it-IT" sz="1200" dirty="0" err="1"/>
              <a:t>showed</a:t>
            </a:r>
            <a:r>
              <a:rPr lang="it-IT" sz="1200" dirty="0"/>
              <a:t> more:</a:t>
            </a:r>
          </a:p>
          <a:p>
            <a:r>
              <a:rPr lang="it-IT" sz="1200" dirty="0"/>
              <a:t> -</a:t>
            </a:r>
            <a:r>
              <a:rPr lang="it-IT" sz="1200" dirty="0" err="1"/>
              <a:t>maintenance</a:t>
            </a:r>
            <a:r>
              <a:rPr lang="it-IT" sz="1200" dirty="0"/>
              <a:t> </a:t>
            </a:r>
            <a:r>
              <a:rPr lang="it-IT" sz="1200" b="1" dirty="0"/>
              <a:t>OCS use </a:t>
            </a:r>
            <a:r>
              <a:rPr lang="it-IT" sz="1200" dirty="0"/>
              <a:t>(35.9% vs 21.8%)</a:t>
            </a:r>
          </a:p>
          <a:p>
            <a:r>
              <a:rPr lang="it-IT" sz="1200" dirty="0"/>
              <a:t>-</a:t>
            </a:r>
            <a:r>
              <a:rPr lang="it-IT" sz="1200" dirty="0" err="1"/>
              <a:t>prevalence</a:t>
            </a:r>
            <a:r>
              <a:rPr lang="it-IT" sz="1200" dirty="0"/>
              <a:t> of </a:t>
            </a:r>
            <a:r>
              <a:rPr lang="it-IT" sz="1200" b="1" dirty="0" err="1"/>
              <a:t>osteoporosis</a:t>
            </a:r>
            <a:r>
              <a:rPr lang="it-IT" sz="1200" b="1" dirty="0"/>
              <a:t>/</a:t>
            </a:r>
            <a:r>
              <a:rPr lang="it-IT" sz="1200" b="1" dirty="0" err="1"/>
              <a:t>osteopenia</a:t>
            </a:r>
            <a:r>
              <a:rPr lang="it-IT" sz="1200" b="1" dirty="0"/>
              <a:t> </a:t>
            </a:r>
            <a:r>
              <a:rPr lang="it-IT" sz="1200" dirty="0"/>
              <a:t>(27.5% vs 10.26%)</a:t>
            </a:r>
          </a:p>
        </p:txBody>
      </p:sp>
    </p:spTree>
    <p:extLst>
      <p:ext uri="{BB962C8B-B14F-4D97-AF65-F5344CB8AC3E}">
        <p14:creationId xmlns:p14="http://schemas.microsoft.com/office/powerpoint/2010/main" val="310734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16D0A5-E32D-A86F-D9DC-03B785EFDBE0}"/>
              </a:ext>
            </a:extLst>
          </p:cNvPr>
          <p:cNvSpPr txBox="1"/>
          <p:nvPr/>
        </p:nvSpPr>
        <p:spPr>
          <a:xfrm>
            <a:off x="339634" y="4699125"/>
            <a:ext cx="946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/>
              <a:t>submitted</a:t>
            </a:r>
            <a:endParaRPr lang="it-IT" sz="1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CA8608-CE1B-3E08-E488-2232B281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1" t="34722" r="6248" b="40063"/>
          <a:stretch/>
        </p:blipFill>
        <p:spPr>
          <a:xfrm>
            <a:off x="-13519" y="1538019"/>
            <a:ext cx="9079237" cy="3295238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F471963B-DC52-9792-1C42-264E95992AB6}"/>
              </a:ext>
            </a:extLst>
          </p:cNvPr>
          <p:cNvGrpSpPr/>
          <p:nvPr/>
        </p:nvGrpSpPr>
        <p:grpSpPr>
          <a:xfrm>
            <a:off x="729104" y="230915"/>
            <a:ext cx="4339285" cy="804965"/>
            <a:chOff x="2000977" y="1881051"/>
            <a:chExt cx="5479686" cy="134983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3BBA099-96AC-FD25-EE77-7191B1421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382" t="36571" r="18189" b="37185"/>
            <a:stretch/>
          </p:blipFill>
          <p:spPr>
            <a:xfrm>
              <a:off x="3143794" y="1881051"/>
              <a:ext cx="4336869" cy="134983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3974612-F25D-9C19-974C-BD2CD3C0F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714" t="15238" r="63333" b="73789"/>
            <a:stretch/>
          </p:blipFill>
          <p:spPr>
            <a:xfrm>
              <a:off x="2000977" y="2146343"/>
              <a:ext cx="1257704" cy="409622"/>
            </a:xfrm>
            <a:prstGeom prst="rect">
              <a:avLst/>
            </a:prstGeom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F57AD6-C03C-89F1-1BA4-DF73F29D333E}"/>
              </a:ext>
            </a:extLst>
          </p:cNvPr>
          <p:cNvSpPr txBox="1"/>
          <p:nvPr/>
        </p:nvSpPr>
        <p:spPr>
          <a:xfrm>
            <a:off x="1757443" y="1118164"/>
            <a:ext cx="536313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24% severe </a:t>
            </a:r>
            <a:r>
              <a:rPr lang="it-IT" sz="2400" b="1" dirty="0" err="1">
                <a:solidFill>
                  <a:srgbClr val="FFFF00"/>
                </a:solidFill>
              </a:rPr>
              <a:t>asthmatics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met</a:t>
            </a:r>
            <a:r>
              <a:rPr lang="it-IT" sz="2400" b="1" dirty="0">
                <a:solidFill>
                  <a:srgbClr val="FFFF00"/>
                </a:solidFill>
              </a:rPr>
              <a:t> ARM </a:t>
            </a:r>
            <a:r>
              <a:rPr lang="it-IT" sz="2400" b="1" dirty="0" err="1">
                <a:solidFill>
                  <a:srgbClr val="FFFF00"/>
                </a:solidFill>
              </a:rPr>
              <a:t>Criteria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D3E766-76AA-9CD1-F6B6-BBA769671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143" t="16615" r="19155" b="58128"/>
          <a:stretch/>
        </p:blipFill>
        <p:spPr>
          <a:xfrm>
            <a:off x="113288" y="461246"/>
            <a:ext cx="3843718" cy="857251"/>
          </a:xfr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A3CFB8-D6D4-2E12-2248-A685EF55B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61" t="19193" r="34513" b="10482"/>
          <a:stretch/>
        </p:blipFill>
        <p:spPr>
          <a:xfrm>
            <a:off x="4185606" y="461245"/>
            <a:ext cx="4501194" cy="38106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020271-2A8D-BCF3-FC88-F129CA979FB1}"/>
              </a:ext>
            </a:extLst>
          </p:cNvPr>
          <p:cNvSpPr txBox="1"/>
          <p:nvPr/>
        </p:nvSpPr>
        <p:spPr>
          <a:xfrm>
            <a:off x="311544" y="2368220"/>
            <a:ext cx="36454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PR: comprehensive intervention based on detailed patient assessment, followed by individually tailored therapies including exercise training, education and behaviour change to improve physical and psychological condition and to promote long-term adherence to health-enhancing behaviours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99DC56-3D5D-5CA9-E409-E75E1F97424E}"/>
              </a:ext>
            </a:extLst>
          </p:cNvPr>
          <p:cNvSpPr txBox="1"/>
          <p:nvPr/>
        </p:nvSpPr>
        <p:spPr>
          <a:xfrm>
            <a:off x="3360907" y="10061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2013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EA67F41-AF9A-19F4-0923-217CE1E9A0B5}"/>
              </a:ext>
            </a:extLst>
          </p:cNvPr>
          <p:cNvSpPr/>
          <p:nvPr/>
        </p:nvSpPr>
        <p:spPr>
          <a:xfrm>
            <a:off x="4185606" y="363692"/>
            <a:ext cx="1203599" cy="642505"/>
          </a:xfrm>
          <a:custGeom>
            <a:avLst/>
            <a:gdLst/>
            <a:ahLst/>
            <a:cxnLst/>
            <a:rect l="l" t="t" r="r" b="b"/>
            <a:pathLst>
              <a:path w="2756523" h="1385988">
                <a:moveTo>
                  <a:pt x="0" y="0"/>
                </a:moveTo>
                <a:lnTo>
                  <a:pt x="2756523" y="0"/>
                </a:lnTo>
                <a:lnTo>
                  <a:pt x="2756523" y="1385989"/>
                </a:lnTo>
                <a:lnTo>
                  <a:pt x="0" y="1385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0461" b="-4627"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5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75F3B-6952-B343-2E0B-DD7C533C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40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3600" b="1" dirty="0">
              <a:solidFill>
                <a:srgbClr val="40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36BAD-081D-2405-1076-086E21B3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6468"/>
            <a:ext cx="8229600" cy="3394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 emerges as a targeted, </a:t>
            </a:r>
            <a:r>
              <a:rPr lang="en-GB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multidisciplinary intervention 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a high potential to address deconditioning, </a:t>
            </a:r>
            <a:r>
              <a:rPr lang="en-GB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dyspnea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extrapulmonary treatable traits in SA.</a:t>
            </a:r>
          </a:p>
          <a:p>
            <a:pPr>
              <a:lnSpc>
                <a:spcPct val="150000"/>
              </a:lnSpc>
            </a:pPr>
            <a:endParaRPr lang="en-GB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Evidence indicates that </a:t>
            </a:r>
            <a:r>
              <a:rPr lang="en-GB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particularly when combined with education and behavioural support, is </a:t>
            </a:r>
            <a:r>
              <a:rPr lang="en-GB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 and effective</a:t>
            </a:r>
          </a:p>
          <a:p>
            <a:pPr algn="just">
              <a:lnSpc>
                <a:spcPct val="150000"/>
              </a:lnSpc>
            </a:pPr>
            <a:endParaRPr lang="en-GB" sz="1800" b="1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 </a:t>
            </a:r>
            <a:r>
              <a:rPr lang="en-GB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address key treatable traits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may be particularly relevant in patients who are not optimal candidates for biologics or whose disease burden is not fully explained by T2 inflammation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E43974B-AA80-E212-E870-26AC92A7B164}"/>
              </a:ext>
            </a:extLst>
          </p:cNvPr>
          <p:cNvSpPr/>
          <p:nvPr/>
        </p:nvSpPr>
        <p:spPr>
          <a:xfrm>
            <a:off x="1755972" y="3738520"/>
            <a:ext cx="5623963" cy="5918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C248EA-4444-90CC-C0B8-F5D906E7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190"/>
            <a:ext cx="8229600" cy="857250"/>
          </a:xfrm>
        </p:spPr>
        <p:txBody>
          <a:bodyPr/>
          <a:lstStyle/>
          <a:p>
            <a:r>
              <a:rPr lang="it-IT" b="1" dirty="0">
                <a:solidFill>
                  <a:srgbClr val="40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it-IT" b="1" dirty="0" err="1">
                <a:solidFill>
                  <a:srgbClr val="40A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endParaRPr lang="it-IT" b="1" dirty="0">
              <a:solidFill>
                <a:srgbClr val="40A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2CEBAF-D284-10F8-BB96-E30FA7E2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5928"/>
            <a:ext cx="8229600" cy="33944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stimated 339 million people with asthma, prevalence 5% severe asthmatics</a:t>
            </a:r>
          </a:p>
          <a:p>
            <a:pPr marL="0" indent="0">
              <a:buNone/>
            </a:pPr>
            <a:endParaRPr lang="en-GB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Despite therapeutic advances, including inhaled corticosteroids, long-acting bronchodilators and targeted biologic agents, a proportion of patients continue to experience severe or uncontrolled asthma according to ATS/ERS definitions </a:t>
            </a:r>
          </a:p>
          <a:p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Multimorbidity is common in severe asthma; rhinosinusitis, obesity, gastroesophageal reflux, anxiety, depression and dysfunctional behaviours amplify clinical complexity, worsen control and increase healthcare utilisation </a:t>
            </a:r>
          </a:p>
          <a:p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Biologic therapies targeting specific inflammatory pathways have improved outcomes in selected phenotypes, but residual symptom burden and functional impairment persist in many patients</a:t>
            </a:r>
          </a:p>
          <a:p>
            <a:pPr marL="0" indent="0">
              <a:buNone/>
            </a:pPr>
            <a:endParaRPr lang="en-GB" sz="18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comprehensive, multimodal care strategy is therefore</a:t>
            </a:r>
          </a:p>
          <a:p>
            <a:pPr marL="0" indent="0" algn="ctr">
              <a:buNone/>
            </a:pPr>
            <a:r>
              <a:rPr lang="en-GB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required to optimise clinical trajectories for these patients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1C1C66-E014-3904-85F0-05CB3F909EFD}"/>
              </a:ext>
            </a:extLst>
          </p:cNvPr>
          <p:cNvSpPr txBox="1"/>
          <p:nvPr/>
        </p:nvSpPr>
        <p:spPr>
          <a:xfrm>
            <a:off x="0" y="4344836"/>
            <a:ext cx="89821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Sadatsafavi</a:t>
            </a:r>
            <a:r>
              <a:rPr lang="it-IT" sz="1050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Can </a:t>
            </a:r>
            <a:r>
              <a:rPr lang="it-IT" sz="1050" b="1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it-IT" sz="1050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2010.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O’Neil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2015. Busse WW et al, Eur Respi </a:t>
            </a:r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2022. Chung KF et al, Eur </a:t>
            </a:r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2014.  Chen W et al </a:t>
            </a:r>
            <a:r>
              <a:rPr lang="it-IT" sz="105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</a:t>
            </a:r>
            <a:r>
              <a:rPr lang="it-IT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71855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DDF53-36C3-0E35-43B9-3D3C2AB2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38436"/>
                </a:solidFill>
              </a:rPr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397AE-8A95-5729-5CFB-A470B4B5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Rehabilatation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3200" b="1" kern="0" dirty="0">
                <a:solidFill>
                  <a:srgbClr val="3E62A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Strategic approaches and modalities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 </a:t>
            </a:r>
            <a:r>
              <a:rPr lang="it-IT" b="1" dirty="0" err="1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it-IT" b="1" dirty="0">
                <a:solidFill>
                  <a:srgbClr val="3E6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98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SLIDE 45_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7" y="1006079"/>
            <a:ext cx="6101954" cy="33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4775"/>
            <a:ext cx="6615113" cy="1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985" y="138113"/>
            <a:ext cx="726281" cy="7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Rectangle 13"/>
          <p:cNvSpPr>
            <a:spLocks/>
          </p:cNvSpPr>
          <p:nvPr/>
        </p:nvSpPr>
        <p:spPr bwMode="auto">
          <a:xfrm>
            <a:off x="5289963" y="1133475"/>
            <a:ext cx="2549096" cy="1000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Diagnosi</a:t>
            </a:r>
            <a:br>
              <a:rPr lang="en-US" altLang="en-US" sz="1200">
                <a:ea typeface="MS PGothic" pitchFamily="34" charset="-128"/>
              </a:rPr>
            </a:br>
            <a:r>
              <a:rPr lang="en-US" altLang="en-US" sz="1200">
                <a:ea typeface="MS PGothic" pitchFamily="34" charset="-128"/>
              </a:rPr>
              <a:t>Controllo dei sintomi e fattori di rischio</a:t>
            </a:r>
            <a:br>
              <a:rPr lang="en-US" altLang="en-US" sz="1200">
                <a:ea typeface="MS PGothic" pitchFamily="34" charset="-128"/>
              </a:rPr>
            </a:br>
            <a:r>
              <a:rPr lang="en-US" altLang="en-US" sz="1200">
                <a:ea typeface="MS PGothic" pitchFamily="34" charset="-128"/>
              </a:rPr>
              <a:t>(inclusa la funzionalità respiratoria)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Tecnica inalatoria e aderenza terapeutica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Preferenze del paziente</a:t>
            </a:r>
          </a:p>
        </p:txBody>
      </p:sp>
      <p:sp>
        <p:nvSpPr>
          <p:cNvPr id="182278" name="Rectangle 14"/>
          <p:cNvSpPr>
            <a:spLocks/>
          </p:cNvSpPr>
          <p:nvPr/>
        </p:nvSpPr>
        <p:spPr bwMode="auto">
          <a:xfrm>
            <a:off x="4927232" y="3880247"/>
            <a:ext cx="2778069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Terapia antiasmatica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Strategie non farmacologiche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Trattamento dei fattori di rischio modificabili</a:t>
            </a:r>
          </a:p>
        </p:txBody>
      </p:sp>
      <p:sp>
        <p:nvSpPr>
          <p:cNvPr id="182279" name="Rectangle 15"/>
          <p:cNvSpPr>
            <a:spLocks/>
          </p:cNvSpPr>
          <p:nvPr/>
        </p:nvSpPr>
        <p:spPr bwMode="auto">
          <a:xfrm>
            <a:off x="1552575" y="2463404"/>
            <a:ext cx="1301354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Sintomi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Riacutizzazioni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Effetti collaterali</a:t>
            </a:r>
          </a:p>
          <a:p>
            <a:pPr algn="ctr">
              <a:spcBef>
                <a:spcPts val="319"/>
              </a:spcBef>
            </a:pPr>
            <a:r>
              <a:rPr lang="en-US" altLang="en-US" sz="1200">
                <a:ea typeface="MS PGothic" pitchFamily="34" charset="-128"/>
              </a:rPr>
              <a:t>Soddisfazione del paziente</a:t>
            </a:r>
          </a:p>
        </p:txBody>
      </p:sp>
      <p:sp>
        <p:nvSpPr>
          <p:cNvPr id="16" name="Rectangle 15"/>
          <p:cNvSpPr/>
          <p:nvPr/>
        </p:nvSpPr>
        <p:spPr>
          <a:xfrm rot="18616622">
            <a:off x="3159467" y="2102532"/>
            <a:ext cx="1801969" cy="1635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75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RIVALUTAZIONE DELLA RISPOSTA</a:t>
            </a:r>
          </a:p>
        </p:txBody>
      </p:sp>
      <p:sp>
        <p:nvSpPr>
          <p:cNvPr id="17" name="Rectangle 16"/>
          <p:cNvSpPr/>
          <p:nvPr/>
        </p:nvSpPr>
        <p:spPr>
          <a:xfrm rot="3706156">
            <a:off x="3407205" y="2088121"/>
            <a:ext cx="1692236" cy="1635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238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VALUTAZIONE</a:t>
            </a:r>
          </a:p>
        </p:txBody>
      </p:sp>
      <p:sp>
        <p:nvSpPr>
          <p:cNvPr id="18" name="Rectangle 17"/>
          <p:cNvSpPr/>
          <p:nvPr/>
        </p:nvSpPr>
        <p:spPr>
          <a:xfrm rot="21356104">
            <a:off x="3368903" y="2656950"/>
            <a:ext cx="1616220" cy="131506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9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AGGIUSTAMENTO TRATTAMENTO</a:t>
            </a:r>
            <a:endParaRPr lang="en-US" sz="900" dirty="0">
              <a:ln w="12700">
                <a:noFill/>
                <a:prstDash val="solid"/>
              </a:ln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7E25DC-D2A1-8C75-C384-A743360C9F4D}"/>
              </a:ext>
            </a:extLst>
          </p:cNvPr>
          <p:cNvSpPr txBox="1"/>
          <p:nvPr/>
        </p:nvSpPr>
        <p:spPr>
          <a:xfrm>
            <a:off x="228974" y="336932"/>
            <a:ext cx="3108951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kern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guidelines recommend personalised care plans negotiated between patients, caregivers and the multidisciplinary clinical team, within a continuous cycle of assessment, adjustment and review </a:t>
            </a:r>
            <a:endParaRPr lang="it-IT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D7226DB6-D3F3-3D52-9CF8-13D785B6E886}"/>
              </a:ext>
            </a:extLst>
          </p:cNvPr>
          <p:cNvSpPr/>
          <p:nvPr/>
        </p:nvSpPr>
        <p:spPr>
          <a:xfrm>
            <a:off x="5374007" y="4007889"/>
            <a:ext cx="1884518" cy="3525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726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E61E12-0807-9B69-F551-B2F0F975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15890" r="11150" b="20236"/>
          <a:stretch/>
        </p:blipFill>
        <p:spPr>
          <a:xfrm>
            <a:off x="3683600" y="1623251"/>
            <a:ext cx="4343311" cy="198803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7A875CC0-6E30-513E-1CF4-384A8F29F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461" t="20668" r="21435" b="16867"/>
          <a:stretch/>
        </p:blipFill>
        <p:spPr>
          <a:xfrm>
            <a:off x="635726" y="161961"/>
            <a:ext cx="2536738" cy="1390430"/>
          </a:xfrm>
          <a:ln>
            <a:solidFill>
              <a:schemeClr val="tx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920C26-0A70-A6D8-121E-C9A6E4C76FF1}"/>
              </a:ext>
            </a:extLst>
          </p:cNvPr>
          <p:cNvSpPr txBox="1"/>
          <p:nvPr/>
        </p:nvSpPr>
        <p:spPr>
          <a:xfrm>
            <a:off x="2612575" y="1217895"/>
            <a:ext cx="699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2022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44AA18-1318-166C-3F26-DAF50F25E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6" t="15422" r="17009" b="35941"/>
          <a:stretch/>
        </p:blipFill>
        <p:spPr>
          <a:xfrm>
            <a:off x="5174795" y="9579"/>
            <a:ext cx="3567755" cy="1522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AF5ADB-D0E9-2A52-270A-9365F9709D2E}"/>
              </a:ext>
            </a:extLst>
          </p:cNvPr>
          <p:cNvSpPr txBox="1"/>
          <p:nvPr/>
        </p:nvSpPr>
        <p:spPr>
          <a:xfrm>
            <a:off x="8110177" y="53391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2024</a:t>
            </a: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58CDA0B3-4CB5-507E-1821-A41847560B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48" t="19238" r="16473" b="37609"/>
          <a:stretch/>
        </p:blipFill>
        <p:spPr>
          <a:xfrm>
            <a:off x="425448" y="1888852"/>
            <a:ext cx="2684658" cy="9937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30A8F8C-CCD2-AF15-ED85-22CC08BAD1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13" t="42006" r="25398" b="40059"/>
          <a:stretch/>
        </p:blipFill>
        <p:spPr>
          <a:xfrm>
            <a:off x="205985" y="2808740"/>
            <a:ext cx="3396219" cy="654002"/>
          </a:xfrm>
          <a:prstGeom prst="rect">
            <a:avLst/>
          </a:prstGeom>
        </p:spPr>
      </p:pic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D7293826-9582-DE45-B155-FC9AE4D5C9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70" t="14231" r="18753" b="46192"/>
          <a:stretch/>
        </p:blipFill>
        <p:spPr>
          <a:xfrm>
            <a:off x="5419398" y="3743704"/>
            <a:ext cx="3567755" cy="1218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14090C-999A-D09B-2D71-EBE06342DB69}"/>
              </a:ext>
            </a:extLst>
          </p:cNvPr>
          <p:cNvSpPr txBox="1"/>
          <p:nvPr/>
        </p:nvSpPr>
        <p:spPr>
          <a:xfrm>
            <a:off x="8462650" y="469319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85A96CD-1887-F1D0-CD38-39BAD581FC2A}"/>
              </a:ext>
            </a:extLst>
          </p:cNvPr>
          <p:cNvGrpSpPr/>
          <p:nvPr/>
        </p:nvGrpSpPr>
        <p:grpSpPr>
          <a:xfrm>
            <a:off x="425448" y="3763027"/>
            <a:ext cx="7705004" cy="925692"/>
            <a:chOff x="161841" y="113287"/>
            <a:chExt cx="8524959" cy="118730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157A3D3-691D-3FB5-D664-274A44E9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12" t="32095" r="20354" b="43835"/>
            <a:stretch/>
          </p:blipFill>
          <p:spPr>
            <a:xfrm>
              <a:off x="161841" y="113287"/>
              <a:ext cx="4661012" cy="1056497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172527-DA21-EB42-8878-8D84BE5E0BB1}"/>
                </a:ext>
              </a:extLst>
            </p:cNvPr>
            <p:cNvSpPr txBox="1"/>
            <p:nvPr/>
          </p:nvSpPr>
          <p:spPr>
            <a:xfrm>
              <a:off x="457200" y="1038979"/>
              <a:ext cx="82296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u="none" strike="noStrike" baseline="0" dirty="0">
                  <a:latin typeface="Times-Roman"/>
                </a:rPr>
                <a:t>RESPIRATORY CARE </a:t>
              </a:r>
              <a:r>
                <a:rPr lang="en-US" sz="1100" b="0" i="0" u="none" strike="noStrike" baseline="0" dirty="0">
                  <a:latin typeface="Symbol" panose="05050102010706020507" pitchFamily="18" charset="2"/>
                </a:rPr>
                <a:t> </a:t>
              </a:r>
              <a:r>
                <a:rPr lang="en-US" sz="1100" b="0" i="0" u="none" strike="noStrike" baseline="0" dirty="0">
                  <a:latin typeface="Times-Roman"/>
                </a:rPr>
                <a:t>DECEMBER 2019 VOL 64 NO 12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77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8AF8D-47C7-2CEB-8250-E85D51EF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3F8280A-E3F4-EEB2-B512-8D85A81A1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61" t="20668" r="21435" b="16867"/>
          <a:stretch/>
        </p:blipFill>
        <p:spPr>
          <a:xfrm>
            <a:off x="457200" y="205979"/>
            <a:ext cx="3281321" cy="1798549"/>
          </a:xfrm>
          <a:ln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31D2D8-0B97-B775-9FF7-3E150D6141AC}"/>
              </a:ext>
            </a:extLst>
          </p:cNvPr>
          <p:cNvSpPr txBox="1"/>
          <p:nvPr/>
        </p:nvSpPr>
        <p:spPr>
          <a:xfrm>
            <a:off x="457200" y="2411254"/>
            <a:ext cx="71938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significant improvement in functional capacity, with a pooled mean increase of 79.8 meters in the six-minute walk test (6MWT)</a:t>
            </a:r>
          </a:p>
          <a:p>
            <a:endParaRPr lang="en-GB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modest and uncertain  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improvements in maximal exercise capacity (</a:t>
            </a:r>
            <a:r>
              <a:rPr lang="en-GB" sz="1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VO₂max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8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VO₂peak</a:t>
            </a:r>
            <a:r>
              <a:rPr lang="en-GB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due to heterogeneity and limited long-term data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411934-AB4C-B76F-D33F-B280DD87AB87}"/>
              </a:ext>
            </a:extLst>
          </p:cNvPr>
          <p:cNvSpPr txBox="1"/>
          <p:nvPr/>
        </p:nvSpPr>
        <p:spPr>
          <a:xfrm>
            <a:off x="3085778" y="17345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2022</a:t>
            </a:r>
          </a:p>
        </p:txBody>
      </p:sp>
      <p:pic>
        <p:nvPicPr>
          <p:cNvPr id="4" name="Picture 5" descr="DSCN0467">
            <a:extLst>
              <a:ext uri="{FF2B5EF4-FFF2-40B4-BE49-F238E27FC236}">
                <a16:creationId xmlns:a16="http://schemas.microsoft.com/office/drawing/2014/main" id="{DA8005C2-C90F-84C8-84FD-96A6D7F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822" y="145471"/>
            <a:ext cx="2722851" cy="204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4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478B17-8350-DAC9-01D6-0CC64F91C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48" t="19238" r="16473" b="37609"/>
          <a:stretch/>
        </p:blipFill>
        <p:spPr>
          <a:xfrm>
            <a:off x="457200" y="330899"/>
            <a:ext cx="3957005" cy="146465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F008035-AE21-9F68-9026-47F5161D1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3" t="42006" r="25398" b="40059"/>
          <a:stretch/>
        </p:blipFill>
        <p:spPr>
          <a:xfrm>
            <a:off x="457200" y="1459231"/>
            <a:ext cx="4790486" cy="92249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3F37DE-E2C2-D7E3-5C8B-401467C839A6}"/>
              </a:ext>
            </a:extLst>
          </p:cNvPr>
          <p:cNvSpPr txBox="1"/>
          <p:nvPr/>
        </p:nvSpPr>
        <p:spPr>
          <a:xfrm>
            <a:off x="1108608" y="3036906"/>
            <a:ext cx="6926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12-week tailored rehabilitation programme yielded improvements in physical performance, health-related quality of life and asthma control in patients with severe disease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9" descr="PICT0544">
            <a:extLst>
              <a:ext uri="{FF2B5EF4-FFF2-40B4-BE49-F238E27FC236}">
                <a16:creationId xmlns:a16="http://schemas.microsoft.com/office/drawing/2014/main" id="{E1D82758-7B09-DBD4-4E54-D0B99F64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060" y="438642"/>
            <a:ext cx="2510929" cy="1883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46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3EEF10-71A8-47C1-2E64-F6A619AF4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86" t="15422" r="17009" b="35941"/>
          <a:stretch/>
        </p:blipFill>
        <p:spPr>
          <a:xfrm>
            <a:off x="339866" y="173106"/>
            <a:ext cx="3722336" cy="1588611"/>
          </a:xfr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A8B01D-AB3E-FFD1-74F7-90EC66269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7" t="20672" r="27964" b="9222"/>
          <a:stretch/>
        </p:blipFill>
        <p:spPr>
          <a:xfrm>
            <a:off x="4179536" y="935495"/>
            <a:ext cx="4624598" cy="37742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80888F-AA77-E2AE-B8DB-2E4245E853BA}"/>
              </a:ext>
            </a:extLst>
          </p:cNvPr>
          <p:cNvSpPr txBox="1"/>
          <p:nvPr/>
        </p:nvSpPr>
        <p:spPr>
          <a:xfrm>
            <a:off x="3301572" y="176529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72D72C-C278-4513-3CE9-400F04E9BDF3}"/>
              </a:ext>
            </a:extLst>
          </p:cNvPr>
          <p:cNvSpPr txBox="1"/>
          <p:nvPr/>
        </p:nvSpPr>
        <p:spPr>
          <a:xfrm>
            <a:off x="117258" y="2073068"/>
            <a:ext cx="3898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27/56 (48%)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of ACQ6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V2 e 16 (33%)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V3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ACQ6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baseline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ACQ6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9D1B93-08A4-9F0C-EB31-2F27F90925CE}"/>
              </a:ext>
            </a:extLst>
          </p:cNvPr>
          <p:cNvSpPr txBox="1"/>
          <p:nvPr/>
        </p:nvSpPr>
        <p:spPr>
          <a:xfrm>
            <a:off x="4248219" y="278302"/>
            <a:ext cx="481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-V1 baseline (92), V2 after 8weeks (56) V3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(45)</a:t>
            </a:r>
          </a:p>
          <a:p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36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1196</Words>
  <Application>Microsoft Office PowerPoint</Application>
  <PresentationFormat>Presentazione su schermo (16:9)</PresentationFormat>
  <Paragraphs>128</Paragraphs>
  <Slides>20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Symbol</vt:lpstr>
      <vt:lpstr>Times New Roman</vt:lpstr>
      <vt:lpstr>Times-Roman</vt:lpstr>
      <vt:lpstr>Wingdings</vt:lpstr>
      <vt:lpstr>Tema di Office</vt:lpstr>
      <vt:lpstr>Presentazione standard di PowerPoint</vt:lpstr>
      <vt:lpstr>Presentazione standard di PowerPoint</vt:lpstr>
      <vt:lpstr>Severe Asthma</vt:lpstr>
      <vt:lpstr>Agenda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Agenda</vt:lpstr>
      <vt:lpstr>Presentazione standard di PowerPoint</vt:lpstr>
      <vt:lpstr>Presentazione standard di PowerPoint</vt:lpstr>
      <vt:lpstr>Strategic approaches and modalities in PR in severe asthma</vt:lpstr>
      <vt:lpstr>Strategic approaches and modalities in PR in severe asthma</vt:lpstr>
      <vt:lpstr>Agenda</vt:lpstr>
      <vt:lpstr>Due percorsi diversi (tracks)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AIPO Ricerche</dc:creator>
  <cp:lastModifiedBy>Gabriella Gabriella</cp:lastModifiedBy>
  <cp:revision>67</cp:revision>
  <dcterms:created xsi:type="dcterms:W3CDTF">2016-09-20T08:54:36Z</dcterms:created>
  <dcterms:modified xsi:type="dcterms:W3CDTF">2026-05-12T05:28:41Z</dcterms:modified>
</cp:coreProperties>
</file>