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341" r:id="rId5"/>
    <p:sldId id="263" r:id="rId6"/>
    <p:sldId id="259" r:id="rId7"/>
    <p:sldId id="340" r:id="rId8"/>
    <p:sldId id="261" r:id="rId9"/>
    <p:sldId id="260" r:id="rId10"/>
    <p:sldId id="262" r:id="rId11"/>
    <p:sldId id="264" r:id="rId12"/>
    <p:sldId id="343" r:id="rId13"/>
    <p:sldId id="344" r:id="rId14"/>
    <p:sldId id="267" r:id="rId15"/>
    <p:sldId id="337" r:id="rId16"/>
    <p:sldId id="338" r:id="rId17"/>
    <p:sldId id="311" r:id="rId18"/>
    <p:sldId id="308" r:id="rId19"/>
    <p:sldId id="339" r:id="rId20"/>
    <p:sldId id="265" r:id="rId21"/>
    <p:sldId id="266" r:id="rId22"/>
    <p:sldId id="346" r:id="rId23"/>
    <p:sldId id="345" r:id="rId24"/>
    <p:sldId id="347" r:id="rId25"/>
    <p:sldId id="350" r:id="rId26"/>
    <p:sldId id="269" r:id="rId27"/>
    <p:sldId id="342" r:id="rId28"/>
    <p:sldId id="268" r:id="rId29"/>
    <p:sldId id="349" r:id="rId30"/>
    <p:sldId id="348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/>
    <p:restoredTop sz="94676"/>
  </p:normalViewPr>
  <p:slideViewPr>
    <p:cSldViewPr snapToGrid="0" showGuides="1">
      <p:cViewPr varScale="1">
        <p:scale>
          <a:sx n="156" d="100"/>
          <a:sy n="156" d="100"/>
        </p:scale>
        <p:origin x="2192" y="168"/>
      </p:cViewPr>
      <p:guideLst>
        <p:guide orient="horz" pos="34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5D6BA-66C9-0240-A767-CCE0EF8BEB5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58B8D-63CA-1541-B46C-9E9B378389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07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58B8D-63CA-1541-B46C-9E9B3783899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86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58B8D-63CA-1541-B46C-9E9B3783899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04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58B8D-63CA-1541-B46C-9E9B3783899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80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58B8D-63CA-1541-B46C-9E9B3783899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956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41826-F4DB-4E8F-464E-622289FA9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9AF77B-E1F1-4656-1A66-C5213D232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DEEBA6-0204-97CE-58F0-C9F1A8C5E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364CF4-A9A8-EF63-D67C-485BAB5AB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58B8D-63CA-1541-B46C-9E9B3783899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3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CCEE7-15BC-99E4-1DE7-75049E266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08E5B8-AB50-1A58-F0E9-6CD2CA8D3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DD36AD-A3AB-F130-EBF1-1DA7D27C7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97C028-050C-C284-9D61-17081BD36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58B8D-63CA-1541-B46C-9E9B3783899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20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BC5C9-1742-F2BF-C540-5BAF6915F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DD269B-2E36-B1D1-0B14-E925D39EA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EFCC79-CB84-108E-9CA5-FEC52E9C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3A4A0B-AAA8-8900-82B9-FB9F9585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4FF89F-FD24-44E5-C537-632EA588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32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FBB02-01F8-91BA-D6FF-AF3C79EF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7AB378-1C17-094F-1B54-A6F2500D0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7E145C-30B1-D72E-36C9-729EE44B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788D6A-D589-8FE5-75F9-0C34FE1D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E87E13-79A7-FEDB-2747-F2EE6C6C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7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126D83-6672-22EB-436B-FC0B3453E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89565F0-F42B-86AF-961C-6143CAACD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CB772-7D41-B6D0-1D63-EF7C7BD1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9A6D3E-74B2-5612-615B-064309C3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4D154E-DFFC-9AE3-27D8-555376AC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70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C95481-E7EE-3A4C-F196-3D5875EB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6F0F61-2D2C-8C17-DFD7-785D7A1A8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0020A1-98C2-88FD-B2E5-6805030F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3000D0-9578-EF44-A9B6-DBE9CAF2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701F9-7107-5C01-09C5-AF975EDF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43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65FE6-0343-7D1A-C75C-3C161DB6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DFC173-ADC0-B617-772D-C781E4C39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3E9EBD-C12B-433D-B8E0-D1640A49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4CCDA4-6056-0E7F-828D-57B61938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DE2AE8-979C-7A22-9F1D-1B30E2EA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8B5D1-C431-78B0-1AFC-83FF5D0C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A8D1B0-E0EA-5C77-F03F-7CF4F6C35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FC4387-6AA2-6FA1-E5BC-47D543AE3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A6AB49-BEE7-E164-FE7B-E616C65A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B4E76B8-6E69-920C-EEF4-9C986241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20ED5-2EC7-7AB2-3BDB-4DA840A4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88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816A8-0E25-03B7-69CF-5F00A127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A21128-4655-9CA5-58F4-CD52534BA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97E84D-8C65-6C4C-BED3-5D7437FD4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2B034D-D842-4196-3D59-952A45FF1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E63BDC-2CB7-8ACA-CBD7-2BE643A1E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88440-6B99-A6EE-72B8-0606C770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CD0DABA-380E-7293-B1FB-F2B91DA6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4AC536-72DE-D79A-6824-5826DD27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62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065A94-D857-B724-1E58-AB7E5416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9AD918-3283-C4BF-10C3-7BBE62C8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DDD230-631E-C421-B1D5-556477A7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1B8F7C-6398-3F27-0994-F88BB232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08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C7EFC96-659E-F9A2-40E0-37F20B52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ED1511-BB10-333E-729C-C9C74FFA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DDB080-B723-67F9-4B8B-0E9CA95F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59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D107D-6964-07F7-8EF9-D2983264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572491-BB54-EC0E-D2BF-EBCE7196D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C262FD-7D2D-69C7-0507-BDD969381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5B7D5A-C4F1-C71D-6CF9-CAB2277C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38055A-0FDF-3A10-D260-5DE2329D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94D2BB-3924-C593-E28B-3FE914757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0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950FD8-BD39-6366-73BE-80822125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534E17-1031-3A89-139A-AAD3A3803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9D8B9B-15A9-27D7-43BD-6F3AE2899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8E3077-1464-DF66-9C53-3E4BBD23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12FA4A-2F54-5EE5-E262-CE6E2E16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820EEA-1811-A898-4419-4B1EDD5E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48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FF69F9F-0B06-1A2F-8B59-D51F0B26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E2DBFA-0B22-791F-409B-88114EE31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30D2F5-9C8A-DF9E-9234-4E905B55B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83BE26-688F-9D4B-B5D9-67632ECB54AC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51854F-EB4E-8539-CC7E-87FAD7FF3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21C0D0-A431-CC0A-7859-670FCC67D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7B4B26-123F-EA49-9AD8-1DEEF0FE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7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20FC98-43D3-CEA1-BC7E-6E08F2F3D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4062"/>
            <a:ext cx="9144000" cy="1273539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Biologici per l’asma: verità, illusioni, dubbi ancora aperti, scelte terapeutiche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4AEF5AE-0051-3128-3817-CEAEE0FE8EC5}"/>
              </a:ext>
            </a:extLst>
          </p:cNvPr>
          <p:cNvGrpSpPr/>
          <p:nvPr/>
        </p:nvGrpSpPr>
        <p:grpSpPr>
          <a:xfrm>
            <a:off x="1189743" y="4769849"/>
            <a:ext cx="9812514" cy="2088151"/>
            <a:chOff x="733530" y="4666902"/>
            <a:chExt cx="9812514" cy="2088151"/>
          </a:xfrm>
        </p:grpSpPr>
        <p:pic>
          <p:nvPicPr>
            <p:cNvPr id="4" name="Immagine 1">
              <a:extLst>
                <a:ext uri="{FF2B5EF4-FFF2-40B4-BE49-F238E27FC236}">
                  <a16:creationId xmlns:a16="http://schemas.microsoft.com/office/drawing/2014/main" id="{AFE746E7-4E1C-51AE-4158-1665C228C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639" y="4666902"/>
              <a:ext cx="6829405" cy="208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4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D9FAB48C-60AF-A46B-4226-0A6E7C41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30" y="5375379"/>
              <a:ext cx="2814955" cy="671195"/>
            </a:xfrm>
            <a:prstGeom prst="rect">
              <a:avLst/>
            </a:prstGeom>
          </p:spPr>
        </p:pic>
      </p:grpSp>
      <p:sp>
        <p:nvSpPr>
          <p:cNvPr id="6" name="Sottotitolo 2">
            <a:extLst>
              <a:ext uri="{FF2B5EF4-FFF2-40B4-BE49-F238E27FC236}">
                <a16:creationId xmlns:a16="http://schemas.microsoft.com/office/drawing/2014/main" id="{3D16D006-5785-4F58-47CF-F5C4A4FD9F84}"/>
              </a:ext>
            </a:extLst>
          </p:cNvPr>
          <p:cNvSpPr txBox="1">
            <a:spLocks/>
          </p:cNvSpPr>
          <p:nvPr/>
        </p:nvSpPr>
        <p:spPr>
          <a:xfrm>
            <a:off x="2901042" y="2722902"/>
            <a:ext cx="6389915" cy="8509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Mario Cazzola, FERS</a:t>
            </a:r>
          </a:p>
          <a:p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Docens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Turris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Virgatae</a:t>
            </a:r>
            <a:endParaRPr lang="it-IT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3ED763F-E0CA-32D4-02E5-CA7C317AD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74" y="3795124"/>
            <a:ext cx="90614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>
                <a:solidFill>
                  <a:srgbClr val="000000"/>
                </a:solidFill>
                <a:cs typeface="Arial" charset="0"/>
              </a:rPr>
              <a:t>Cattedra di Malattie Respiratorie</a:t>
            </a:r>
            <a:br>
              <a:rPr lang="it-IT" b="1" dirty="0">
                <a:solidFill>
                  <a:srgbClr val="000000"/>
                </a:solidFill>
                <a:cs typeface="Arial" charset="0"/>
              </a:rPr>
            </a:br>
            <a:r>
              <a:rPr lang="it-IT" b="1" dirty="0"/>
              <a:t>Dipartimento di Medicina Sperimentale</a:t>
            </a:r>
          </a:p>
        </p:txBody>
      </p:sp>
    </p:spTree>
    <p:extLst>
      <p:ext uri="{BB962C8B-B14F-4D97-AF65-F5344CB8AC3E}">
        <p14:creationId xmlns:p14="http://schemas.microsoft.com/office/powerpoint/2010/main" val="410310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E8F5E-FFD6-205A-7965-A6BFBF56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lication Cover">
            <a:extLst>
              <a:ext uri="{FF2B5EF4-FFF2-40B4-BE49-F238E27FC236}">
                <a16:creationId xmlns:a16="http://schemas.microsoft.com/office/drawing/2014/main" id="{7417EBDF-AB4A-B126-FC09-64982C7B8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" y="112485"/>
            <a:ext cx="905270" cy="11693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DDEE3C5-44BF-B3A0-5FED-99F5A694E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29" y="112485"/>
            <a:ext cx="7772400" cy="4077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D0387D1-35C3-05ED-713D-F74060C0B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9" y="495764"/>
            <a:ext cx="6997700" cy="292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6539B80-48DF-B787-DBD5-E34BC37C6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729" y="919865"/>
            <a:ext cx="1955800" cy="317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0C3100-1057-BDE4-F8D8-88EE9352C96E}"/>
              </a:ext>
            </a:extLst>
          </p:cNvPr>
          <p:cNvSpPr txBox="1"/>
          <p:nvPr/>
        </p:nvSpPr>
        <p:spPr>
          <a:xfrm>
            <a:off x="6748236" y="2292870"/>
            <a:ext cx="495935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 biomarcatori migliorano la diagnosi e il monitoraggio dell'asma, consentendo di personalizzare le terapie in base al profilo infiammatorio del paziente. 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Valori elevati di FeNO, eosinofili ematici e IgE sierici sono indicatori importanti per identificare l'asma T2-high e orientare la scelta dei farmaci biologici.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82716B1-10F7-F3FA-67C2-8EFF885E2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71" y="2224315"/>
            <a:ext cx="6108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ver Image - Respiratory Medicine, Volume 252, Issue ">
            <a:extLst>
              <a:ext uri="{FF2B5EF4-FFF2-40B4-BE49-F238E27FC236}">
                <a16:creationId xmlns:a16="http://schemas.microsoft.com/office/drawing/2014/main" id="{DEC17E05-7324-8720-33CE-798A3C99C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3" y="77573"/>
            <a:ext cx="929331" cy="12391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21031FA-8C60-D053-46E4-4A7DB0E64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42" y="77573"/>
            <a:ext cx="7130968" cy="70073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D85ED1-8ACA-FB67-F27F-940B0556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42" y="697127"/>
            <a:ext cx="6604000" cy="482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134F9D-9DEA-2B72-474A-0833BE0CC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010" y="1084477"/>
            <a:ext cx="2133600" cy="190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9401266-9BAA-1839-FB95-9501EBA75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" y="2554073"/>
            <a:ext cx="5992087" cy="318680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B0325D-59BF-4C9A-3523-30DB41627C6D}"/>
              </a:ext>
            </a:extLst>
          </p:cNvPr>
          <p:cNvSpPr txBox="1"/>
          <p:nvPr/>
        </p:nvSpPr>
        <p:spPr>
          <a:xfrm>
            <a:off x="83923" y="1829484"/>
            <a:ext cx="5847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Una percentuale significativa di pazienti presenta livelli elevati di FeNO senza eosinofilia, e viceversa.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1C2A1D-C773-4E3A-A789-60A6228760E5}"/>
              </a:ext>
            </a:extLst>
          </p:cNvPr>
          <p:cNvSpPr txBox="1"/>
          <p:nvPr/>
        </p:nvSpPr>
        <p:spPr>
          <a:xfrm>
            <a:off x="6407495" y="1614245"/>
            <a:ext cx="570058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FeNO e BEC elevati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 indicano un profilo T2-high con attivazione di due percorsi patogenetici. Il trattamento con anti-IL-5/IL-5R (mepolizumab, reslizumab, depemokimab, benralizumab), anti-IL-4R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dupilumab) o anti-TSLP (tezepelumab) è consigliato.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FeNO elevato e BEC basso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 riflettono l'attivazione di IL-4/IL-13, ma senza eosinofilia sistemica; preferiti anti-IL-4R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dupilumab) e anti-TSLP (tezepelumab).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FeNO basso e BEC alto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indicano un'eosinofilia IL-5 mediata senza rilevante attività di IL-13, per cui sono indicati gli anti-IL-5/IL-5R (mepolizumab, reslizumab, benralizumab).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FeNO basso e BEC basso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sono associati a profilo T2-low, più difficile da trattare; risposta clinica limitata, ma più evidente con tezepelumab.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A18CCE1-EE50-8BD3-2BD5-7B9643E9314B}"/>
              </a:ext>
            </a:extLst>
          </p:cNvPr>
          <p:cNvSpPr txBox="1"/>
          <p:nvPr/>
        </p:nvSpPr>
        <p:spPr>
          <a:xfrm>
            <a:off x="6713691" y="6277773"/>
            <a:ext cx="273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BEC, conta ematica degli eosinofili</a:t>
            </a:r>
          </a:p>
        </p:txBody>
      </p:sp>
    </p:spTree>
    <p:extLst>
      <p:ext uri="{BB962C8B-B14F-4D97-AF65-F5344CB8AC3E}">
        <p14:creationId xmlns:p14="http://schemas.microsoft.com/office/powerpoint/2010/main" val="18567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191103-C4A4-9C39-BD4B-0BCCF80D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4" y="0"/>
            <a:ext cx="993638" cy="12817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11CD5B1-DDDF-427B-35EA-381126E2A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56" y="184149"/>
            <a:ext cx="7503883" cy="3628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913387B-D1B9-8FCD-F192-5FD5DD159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56" y="547006"/>
            <a:ext cx="6845300" cy="228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F428F1-3FE3-6934-3805-74E12222B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839" y="894930"/>
            <a:ext cx="2057400" cy="304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E65379F-CCCC-F014-C897-D330ECEEE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" y="1709964"/>
            <a:ext cx="6858000" cy="44831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EBFDD4-3B0F-A4C7-9131-A899A420F154}"/>
              </a:ext>
            </a:extLst>
          </p:cNvPr>
          <p:cNvSpPr txBox="1"/>
          <p:nvPr/>
        </p:nvSpPr>
        <p:spPr>
          <a:xfrm>
            <a:off x="7663539" y="2644170"/>
            <a:ext cx="4030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 basi fisiopatologiche per l’utilizzo dei biologici </a:t>
            </a: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rinosinusite cronica con poliposi nasale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227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6A3BBA9-DE83-CDA5-DACB-64D75BB3B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09348"/>
              </p:ext>
            </p:extLst>
          </p:nvPr>
        </p:nvGraphicFramePr>
        <p:xfrm>
          <a:off x="1498146" y="2535703"/>
          <a:ext cx="9195708" cy="3566160"/>
        </p:xfrm>
        <a:graphic>
          <a:graphicData uri="http://schemas.openxmlformats.org/drawingml/2006/table">
            <a:tbl>
              <a:tblPr/>
              <a:tblGrid>
                <a:gridCol w="2061483">
                  <a:extLst>
                    <a:ext uri="{9D8B030D-6E8A-4147-A177-3AD203B41FA5}">
                      <a16:colId xmlns:a16="http://schemas.microsoft.com/office/drawing/2014/main" val="2692073204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1372329209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3967164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Biologico</a:t>
                      </a:r>
                      <a:endParaRPr lang="it-I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Benefit clinico</a:t>
                      </a:r>
                      <a:endParaRPr lang="it-I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</a:t>
                      </a:r>
                      <a:endParaRPr lang="it-I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617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Omalizumab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polipi e congestione, ↑ </a:t>
                      </a:r>
                      <a:r>
                        <a:rPr lang="it-IT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QoL</a:t>
                      </a: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↓ steroidi e chirurgia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Approvato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337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Mepolizumab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polipi e ostruzione nasale, ↑ </a:t>
                      </a:r>
                      <a:r>
                        <a:rPr lang="it-IT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QoL</a:t>
                      </a: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risposta duratura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Approvato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426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Depemokimab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polipi e congestione, beneficio più modesto su olfatto/</a:t>
                      </a:r>
                      <a:r>
                        <a:rPr lang="it-IT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QoL</a:t>
                      </a:r>
                      <a:endParaRPr lang="it-I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Approvato EMA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875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Dupilumab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Marcato miglioramento di sintomi, olfatto e </a:t>
                      </a:r>
                      <a:r>
                        <a:rPr lang="it-IT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QoL</a:t>
                      </a: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↓ steroidi/chirurgia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Approvato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096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Tezepelumab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polipi e sintomi, ↑ olfatto, ↓ bisogno di steroidi/chirurgia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sviluppo avanzato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3074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6642CC90-ABA4-3931-1567-4AE16297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4" y="0"/>
            <a:ext cx="993638" cy="12817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2AD5BF-CD64-DA17-0E75-76ABA8FA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56" y="184149"/>
            <a:ext cx="7503883" cy="3628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1F57679-0683-48E4-69C9-A1AC32BCE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56" y="547006"/>
            <a:ext cx="6845300" cy="228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519314F-35A5-E3E5-5AB5-0AE8490DC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839" y="894930"/>
            <a:ext cx="2057400" cy="304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97FA21-732B-CE3B-364A-4AF872EDB42A}"/>
              </a:ext>
            </a:extLst>
          </p:cNvPr>
          <p:cNvSpPr txBox="1"/>
          <p:nvPr/>
        </p:nvSpPr>
        <p:spPr>
          <a:xfrm>
            <a:off x="2592501" y="1744186"/>
            <a:ext cx="7006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Terapie biologiche per la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inosinusite cronica con poliposi nasale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11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BFA07D-69DB-966B-04AC-A1215B6F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47864"/>
            <a:ext cx="5372100" cy="635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8F73790-F1AC-C911-FE57-77FED1BE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77" y="43314"/>
            <a:ext cx="908050" cy="12176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EF2688-4399-BC5D-DE80-6B91BADA7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652120"/>
            <a:ext cx="6578600" cy="457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14E33C-FF62-F6ED-AC3B-73B2487A7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1014070"/>
            <a:ext cx="1358900" cy="190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CEDEC1-4696-C09D-AC57-CFA768986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18" y="2342381"/>
            <a:ext cx="6089650" cy="35015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E9A4DFA-125F-8A44-14F1-200FD04510F0}"/>
              </a:ext>
            </a:extLst>
          </p:cNvPr>
          <p:cNvSpPr txBox="1"/>
          <p:nvPr/>
        </p:nvSpPr>
        <p:spPr>
          <a:xfrm>
            <a:off x="6618514" y="2574771"/>
            <a:ext cx="543333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 malattie cardiovascolari e l'asma sono collegate da meccanismi complessi, caratterizzate da un'infiammazione cronica.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L'infiammazione sistemica è considerata fondamentale nelle malattie cardiovascolari, poiché contribuisce all'aterosclerosi, alla disfunzione endoteliale e alla formazione di placche.</a:t>
            </a:r>
          </a:p>
        </p:txBody>
      </p:sp>
    </p:spTree>
    <p:extLst>
      <p:ext uri="{BB962C8B-B14F-4D97-AF65-F5344CB8AC3E}">
        <p14:creationId xmlns:p14="http://schemas.microsoft.com/office/powerpoint/2010/main" val="40127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77B926-65C1-80DE-6F69-A1D46713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92" y="80490"/>
            <a:ext cx="5867400" cy="7493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C3B6DD0-CCB5-9203-E11E-D8002A3F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92" y="829790"/>
            <a:ext cx="5549900" cy="381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471CEDE-8E84-7AEE-B8F3-D374083F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77" y="1701017"/>
            <a:ext cx="3797300" cy="4889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04DF0B-F774-C6B3-57B8-9051CCC91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192" y="1198090"/>
            <a:ext cx="3175000" cy="381000"/>
          </a:xfrm>
          <a:prstGeom prst="rect">
            <a:avLst/>
          </a:prstGeom>
        </p:spPr>
      </p:pic>
      <p:pic>
        <p:nvPicPr>
          <p:cNvPr id="2050" name="Picture 2" descr="Cover Image">
            <a:extLst>
              <a:ext uri="{FF2B5EF4-FFF2-40B4-BE49-F238E27FC236}">
                <a16:creationId xmlns:a16="http://schemas.microsoft.com/office/drawing/2014/main" id="{EF866846-6FF3-BD03-E561-FDB81E9AD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2" y="0"/>
            <a:ext cx="840402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30AE9D-D09F-53D1-9DAD-14841A2FFDDD}"/>
              </a:ext>
            </a:extLst>
          </p:cNvPr>
          <p:cNvSpPr txBox="1"/>
          <p:nvPr/>
        </p:nvSpPr>
        <p:spPr>
          <a:xfrm>
            <a:off x="5523445" y="2830022"/>
            <a:ext cx="60960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modelli murini, alti livelli di IL-5 sono stati associati a una minore incidenza di placche carotidee, mentre la carenza di IL-5 sembra favorire l'aterosclerosi, in particolare nelle zone con flusso sanguigno irregolare.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Ciò suggerisce un ruolo protettivo di IL-5 nell'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aterogenesi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 implica che la sua riduzione potrebbe aumentare il rischio cardiovascolare.</a:t>
            </a:r>
          </a:p>
        </p:txBody>
      </p:sp>
    </p:spTree>
    <p:extLst>
      <p:ext uri="{BB962C8B-B14F-4D97-AF65-F5344CB8AC3E}">
        <p14:creationId xmlns:p14="http://schemas.microsoft.com/office/powerpoint/2010/main" val="130832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ver Image - The Lancet Regional Health – Europe, Volume 57, Issue undefined">
            <a:extLst>
              <a:ext uri="{FF2B5EF4-FFF2-40B4-BE49-F238E27FC236}">
                <a16:creationId xmlns:a16="http://schemas.microsoft.com/office/drawing/2014/main" id="{EE79AF39-61E5-B290-F799-0E7E462B2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4" y="0"/>
            <a:ext cx="939800" cy="127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488A8E-0607-FDE7-30FE-9984CEAE8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957" y="107950"/>
            <a:ext cx="6616700" cy="698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F8D9A41-FAC8-3EA9-DB12-CBEBB9664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007" y="806450"/>
            <a:ext cx="6578600" cy="190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DD5A3B7-F093-B4A1-882E-41B7ACC51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657" y="1159329"/>
            <a:ext cx="1016000" cy="457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496B646-B7BE-AADE-703D-3B47E0994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06" y="1895981"/>
            <a:ext cx="6140651" cy="42680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2B409D-2BD7-920A-E192-845DA853C5B7}"/>
              </a:ext>
            </a:extLst>
          </p:cNvPr>
          <p:cNvSpPr txBox="1"/>
          <p:nvPr/>
        </p:nvSpPr>
        <p:spPr>
          <a:xfrm>
            <a:off x="7502610" y="2817500"/>
            <a:ext cx="38293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Gli studi osservazionali mostrano che i biologici anti-IL-5/IL-5R si associano a una riduzione del rischio di molteplici eventi cardiovascolari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57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erican Journal of Physiology-Heart and Circulatory Physiology 326 5 cover image">
            <a:extLst>
              <a:ext uri="{FF2B5EF4-FFF2-40B4-BE49-F238E27FC236}">
                <a16:creationId xmlns:a16="http://schemas.microsoft.com/office/drawing/2014/main" id="{0299D761-3E95-DF1A-71C1-B3575DAA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" y="75303"/>
            <a:ext cx="807873" cy="105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DD69274F-8051-17DF-265A-CE020D2E32D5}"/>
              </a:ext>
            </a:extLst>
          </p:cNvPr>
          <p:cNvGrpSpPr/>
          <p:nvPr/>
        </p:nvGrpSpPr>
        <p:grpSpPr>
          <a:xfrm>
            <a:off x="874713" y="75303"/>
            <a:ext cx="4418662" cy="1939587"/>
            <a:chOff x="874713" y="75303"/>
            <a:chExt cx="4418662" cy="1939587"/>
          </a:xfrm>
        </p:grpSpPr>
        <p:pic>
          <p:nvPicPr>
            <p:cNvPr id="4" name="Immagine 3" descr="Immagine che contiene testo, Carattere, schermata, bianco&#10;&#10;Descrizione generata automaticamente">
              <a:extLst>
                <a:ext uri="{FF2B5EF4-FFF2-40B4-BE49-F238E27FC236}">
                  <a16:creationId xmlns:a16="http://schemas.microsoft.com/office/drawing/2014/main" id="{573070E9-7066-2D84-AB1E-B33066522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13" y="75303"/>
              <a:ext cx="4418662" cy="1939587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14C458C-210A-322B-D942-739435966640}"/>
                </a:ext>
              </a:extLst>
            </p:cNvPr>
            <p:cNvSpPr/>
            <p:nvPr/>
          </p:nvSpPr>
          <p:spPr>
            <a:xfrm>
              <a:off x="1032734" y="1237129"/>
              <a:ext cx="3657600" cy="777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Immagine 9" descr="Immagine che contiene testo, Carattere, bianco&#10;&#10;Descrizione generata automaticamente">
            <a:extLst>
              <a:ext uri="{FF2B5EF4-FFF2-40B4-BE49-F238E27FC236}">
                <a16:creationId xmlns:a16="http://schemas.microsoft.com/office/drawing/2014/main" id="{4E24A646-578C-4E4A-948A-39DA0900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84" y="940023"/>
            <a:ext cx="3290271" cy="70583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6486D9-F6E3-C627-4F1E-EAF3748C8DF6}"/>
              </a:ext>
            </a:extLst>
          </p:cNvPr>
          <p:cNvSpPr txBox="1"/>
          <p:nvPr/>
        </p:nvSpPr>
        <p:spPr>
          <a:xfrm>
            <a:off x="937484" y="1648990"/>
            <a:ext cx="3562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Am </a:t>
            </a:r>
            <a:r>
              <a:rPr lang="it-IT" sz="11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</a:t>
            </a:r>
            <a:r>
              <a:rPr lang="it-IT" sz="11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sz="11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Physiol</a:t>
            </a:r>
            <a:r>
              <a:rPr lang="it-IT" sz="11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Heart </a:t>
            </a:r>
            <a:r>
              <a:rPr lang="it-IT" sz="11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Circ</a:t>
            </a:r>
            <a:r>
              <a:rPr lang="it-IT" sz="11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sz="1100" b="0" i="1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Physiol</a:t>
            </a:r>
            <a:r>
              <a:rPr lang="it-IT" sz="11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2024 ;326(5):H1080-H1093</a:t>
            </a:r>
            <a:endParaRPr lang="it-IT" sz="1100" i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2CACA86-DBE2-7A8F-2E64-92408DB61431}"/>
              </a:ext>
            </a:extLst>
          </p:cNvPr>
          <p:cNvSpPr txBox="1"/>
          <p:nvPr/>
        </p:nvSpPr>
        <p:spPr>
          <a:xfrm>
            <a:off x="551173" y="2603238"/>
            <a:ext cx="474220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L’inibizione del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signaling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mediato da IL4R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compromette la risposta cardioprotettiva post-infarto:</a:t>
            </a:r>
          </a:p>
          <a:p>
            <a:pPr marL="342900" indent="-342900">
              <a:spcAft>
                <a:spcPts val="600"/>
              </a:spcAft>
              <a:buFont typeface="Font di sistema regolare"/>
              <a:buChar char="-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nei topi accelera la progressione verso scompenso cardiaco,</a:t>
            </a:r>
          </a:p>
          <a:p>
            <a:pPr marL="342900" indent="-342900">
              <a:spcAft>
                <a:spcPts val="600"/>
              </a:spcAft>
              <a:buFont typeface="Font di sistema regolare"/>
              <a:buChar char="-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nell’uomo, il dupilumab si associa a un rischio aumentato di insufficienza cardiaca dopo evento ischemico</a:t>
            </a:r>
            <a:r>
              <a:rPr lang="it-IT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b="1" i="0" u="none" strike="noStrike" noProof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 descr="Immagine che contiene testo, schermata, scheletro&#10;&#10;Descrizione generata automaticamente">
            <a:extLst>
              <a:ext uri="{FF2B5EF4-FFF2-40B4-BE49-F238E27FC236}">
                <a16:creationId xmlns:a16="http://schemas.microsoft.com/office/drawing/2014/main" id="{073CE72D-D996-BD5F-FA5D-BB1251BB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262" y="1645857"/>
            <a:ext cx="5475727" cy="48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D4E24CB-F3B7-7394-D022-50094823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05" y="102462"/>
            <a:ext cx="4498653" cy="9810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CF69AD6-C49B-A021-0EB1-54DE4E51C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36" y="1067446"/>
            <a:ext cx="5165857" cy="3482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C74389-7FD9-B7C4-CB18-12324A28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743" y="1514892"/>
            <a:ext cx="1674309" cy="1287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0FA1D3-E703-E1A6-60DF-D4E54E698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3" y="264172"/>
            <a:ext cx="1896732" cy="3569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9DEE1A-3FCA-C07A-64B5-B161880D6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752" y="2229832"/>
            <a:ext cx="4040672" cy="39182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014260C-98DD-45B1-8BA4-F02D30628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97" y="4318393"/>
            <a:ext cx="5135402" cy="219869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F7F8FE-AB65-024E-D8B5-7C46A219DAE7}"/>
              </a:ext>
            </a:extLst>
          </p:cNvPr>
          <p:cNvSpPr txBox="1"/>
          <p:nvPr/>
        </p:nvSpPr>
        <p:spPr>
          <a:xfrm>
            <a:off x="360538" y="1926804"/>
            <a:ext cx="69464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livelli di TSLP risultano più elevati nei pazienti con infarto miocardico acuto rispetto a quelli con angina instabile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Una ridotta concentrazione di TSLP è associata a un maggior rischio di eventi cardiaci avversi dopo AMI</a:t>
            </a:r>
          </a:p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Interpretazione: TSLP potrebbe avere un ruolo nel modulare la risposta infiammatoria e gli esiti post-infartuali.</a:t>
            </a:r>
          </a:p>
        </p:txBody>
      </p:sp>
    </p:spTree>
    <p:extLst>
      <p:ext uri="{BB962C8B-B14F-4D97-AF65-F5344CB8AC3E}">
        <p14:creationId xmlns:p14="http://schemas.microsoft.com/office/powerpoint/2010/main" val="365498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F8FEADC-C0A9-DC1A-71D8-4735ED67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9" y="324757"/>
            <a:ext cx="1409700" cy="444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477A2F-D25F-57E0-681B-2F59BA97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9" y="115207"/>
            <a:ext cx="6832600" cy="863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6A2BCAC-8051-8301-53D2-D5876629D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885" y="912132"/>
            <a:ext cx="6197600" cy="342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DA72E4-DE3E-18AB-4532-267D4BA97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837" y="1315357"/>
            <a:ext cx="762000" cy="165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DE59DB7-AB08-9201-ED64-9CC8BF6B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329" y="1323521"/>
            <a:ext cx="317500" cy="1397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3B74E3-12B4-B1F0-F239-D7AD64285287}"/>
              </a:ext>
            </a:extLst>
          </p:cNvPr>
          <p:cNvSpPr txBox="1"/>
          <p:nvPr/>
        </p:nvSpPr>
        <p:spPr>
          <a:xfrm>
            <a:off x="5893255" y="2217535"/>
            <a:ext cx="56415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 tezepelumab è stato osservato un ampio segnale di eventi avversi cardiovascolari, non evidenziato con dupilumab</a:t>
            </a:r>
            <a:endParaRPr lang="it-IT" sz="3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C4B5A56-76B6-C8D0-B78E-0C2A8C71F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86" y="1986641"/>
            <a:ext cx="4914900" cy="42381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7F147D4-10CE-D943-F4FF-917AAC304A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129" y="3717612"/>
            <a:ext cx="5641521" cy="26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5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8FAA4DA-2A07-69F7-3276-89A04D2C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78" y="150586"/>
            <a:ext cx="6613720" cy="4290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27BF930-7F64-943C-DBC2-A7AA31F41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8" y="514349"/>
            <a:ext cx="7129296" cy="3174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B268200-32F2-AEDF-9374-52AB28A0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74" y="943427"/>
            <a:ext cx="2171700" cy="317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01AD8D-6946-4F84-69EA-038BF4020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14" y="109764"/>
            <a:ext cx="908050" cy="121761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1281FD2-40EC-8390-1EEE-D23D53E44D70}"/>
              </a:ext>
            </a:extLst>
          </p:cNvPr>
          <p:cNvSpPr txBox="1"/>
          <p:nvPr/>
        </p:nvSpPr>
        <p:spPr>
          <a:xfrm>
            <a:off x="1424234" y="4077970"/>
            <a:ext cx="937618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L'asma è una patologia eterogenea.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Dal punto di vista infiammatorio, oggi se ne distinguono due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fenoendotipi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principali: asma T2-high e asma T2-low o non-T2.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fenoendotipi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possono modificarsi nel tempo o coesistere.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F23A9B-3981-1EE7-CE9A-904E3A510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235" y="1441993"/>
            <a:ext cx="9408844" cy="25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F9497-CB56-5318-E47D-F2E897DD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lication Cover">
            <a:extLst>
              <a:ext uri="{FF2B5EF4-FFF2-40B4-BE49-F238E27FC236}">
                <a16:creationId xmlns:a16="http://schemas.microsoft.com/office/drawing/2014/main" id="{E36D2F15-21B0-7C16-8754-633206EF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" y="112485"/>
            <a:ext cx="905270" cy="116930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EEB1620-D43D-7DC5-117D-CDC39FF6A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799" y="114544"/>
            <a:ext cx="6845917" cy="4950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C82A0B-1592-C183-9415-4897F56AA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799" y="609600"/>
            <a:ext cx="7607300" cy="304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66B6C6C-A57D-CD22-CBD3-B4267AE93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99" y="2079882"/>
            <a:ext cx="6461898" cy="365379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BF61FC-854D-1F67-39E7-747FDD500C06}"/>
              </a:ext>
            </a:extLst>
          </p:cNvPr>
          <p:cNvSpPr txBox="1"/>
          <p:nvPr/>
        </p:nvSpPr>
        <p:spPr>
          <a:xfrm>
            <a:off x="7323438" y="2583244"/>
            <a:ext cx="42342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 è un'interazione complessa e multifattoriale tra l'asma e il diabete mellito di tipo 2, determinata da un'infiammazione sistemica di basso grado.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360326E-4C14-F308-E685-71E469178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621" y="1047501"/>
            <a:ext cx="1898478" cy="2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8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69883D-852C-B742-EE3C-7B7C1A3A2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2" y="76200"/>
            <a:ext cx="959021" cy="11905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D60FADA-33AA-DBEC-6BE1-9E5F8617F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38" y="114713"/>
            <a:ext cx="6883400" cy="558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AE9E75-EA07-1C47-FCD5-05605F4D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433" y="671454"/>
            <a:ext cx="6959600" cy="469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52D4E6-86A7-74A4-705C-2A330CDA2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348" y="1230254"/>
            <a:ext cx="3022600" cy="203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61C3CE-3774-6559-AF3D-EA3E739F1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07" y="1698095"/>
            <a:ext cx="4038600" cy="45593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43E6C0-D09D-B88F-1FC3-595B07684A4E}"/>
              </a:ext>
            </a:extLst>
          </p:cNvPr>
          <p:cNvSpPr txBox="1"/>
          <p:nvPr/>
        </p:nvSpPr>
        <p:spPr>
          <a:xfrm>
            <a:off x="1257263" y="6373955"/>
            <a:ext cx="2999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ROR, reporting </a:t>
            </a:r>
            <a:r>
              <a:rPr lang="it-IT" sz="1400" b="1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it-IT" sz="1400" b="1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ratio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5BBA55-CA17-6534-DB82-48E6589913EE}"/>
              </a:ext>
            </a:extLst>
          </p:cNvPr>
          <p:cNvSpPr txBox="1"/>
          <p:nvPr/>
        </p:nvSpPr>
        <p:spPr>
          <a:xfrm>
            <a:off x="5706762" y="2046447"/>
            <a:ext cx="590285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Omalizumab e mepolizumab mostrano associazioni con eventi metabolici e diabete.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Benralizumab presenta un segnale più selettivo per il diabete e un impatto metabolico complessivamente più contenuto.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Tali effetti potrebbero riflettere, per omalizumab, un rilascio paradosso di istamina con alterazione dell’omeostasi glucidica, e per gli anti-IL-5 la deplezione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eosinofilica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con possibile riduzione della sensibilità insulinica.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F49120-DC43-AC68-40AF-4AB8190B4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" y="72571"/>
            <a:ext cx="939800" cy="12217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195DA74-2B0B-0826-BA4B-4BF34577E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64" y="180521"/>
            <a:ext cx="7302500" cy="31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1DAC679-BF69-3DB1-D240-FCC7D24A6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992" y="481692"/>
            <a:ext cx="5511800" cy="266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4267554-FF32-6D37-C12E-AEBD1656F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727" y="799192"/>
            <a:ext cx="2095500" cy="317500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2C193AE-D4D1-DE61-409F-33C4809A0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812712"/>
              </p:ext>
            </p:extLst>
          </p:nvPr>
        </p:nvGraphicFramePr>
        <p:xfrm>
          <a:off x="1699532" y="2102488"/>
          <a:ext cx="8792935" cy="4238293"/>
        </p:xfrm>
        <a:graphic>
          <a:graphicData uri="http://schemas.openxmlformats.org/drawingml/2006/table">
            <a:tbl>
              <a:tblPr/>
              <a:tblGrid>
                <a:gridCol w="1485900">
                  <a:extLst>
                    <a:ext uri="{9D8B030D-6E8A-4147-A177-3AD203B41FA5}">
                      <a16:colId xmlns:a16="http://schemas.microsoft.com/office/drawing/2014/main" val="2169279616"/>
                    </a:ext>
                  </a:extLst>
                </a:gridCol>
                <a:gridCol w="3151414">
                  <a:extLst>
                    <a:ext uri="{9D8B030D-6E8A-4147-A177-3AD203B41FA5}">
                      <a16:colId xmlns:a16="http://schemas.microsoft.com/office/drawing/2014/main" val="448693097"/>
                    </a:ext>
                  </a:extLst>
                </a:gridCol>
                <a:gridCol w="2106386">
                  <a:extLst>
                    <a:ext uri="{9D8B030D-6E8A-4147-A177-3AD203B41FA5}">
                      <a16:colId xmlns:a16="http://schemas.microsoft.com/office/drawing/2014/main" val="2110550423"/>
                    </a:ext>
                  </a:extLst>
                </a:gridCol>
                <a:gridCol w="2049235">
                  <a:extLst>
                    <a:ext uri="{9D8B030D-6E8A-4147-A177-3AD203B41FA5}">
                      <a16:colId xmlns:a16="http://schemas.microsoft.com/office/drawing/2014/main" val="1298358294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Farmaco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Eventi avversi più comuni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Eventi avversi gravi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Discontinuazione</a:t>
                      </a: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 eventi avversi 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602475"/>
                  </a:ext>
                </a:extLst>
              </a:tr>
              <a:tr h="690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Mepolizumab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Cefalea (≤5%), URTI (≤5%), RSI (≤2%)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 aumentati rispetto al placebo; nessuna correlazione diretta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0.7% (orticaria); totale 4.2%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322380"/>
                  </a:ext>
                </a:extLst>
              </a:tr>
              <a:tr h="690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Reslizumab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Cefalea (6–10%), URTI (8–16%), </a:t>
                      </a:r>
                      <a:r>
                        <a:rPr lang="it-IT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nasofaringite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(11–19%), ↑ CPK (4–6%)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Rari (0–4%); anafilassi in casi isolati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~3.8% (</a:t>
                      </a:r>
                      <a:r>
                        <a:rPr lang="it-IT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-world)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5802"/>
                  </a:ext>
                </a:extLst>
              </a:tr>
              <a:tr h="7540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Benralizumab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Cefalea (≤17%), nasofaringite (9–12%), URTI (≤10%), artralgia (17%)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4–6%; eventi isolati (&lt;1% ciascuno)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0–1%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608883"/>
                  </a:ext>
                </a:extLst>
              </a:tr>
              <a:tr h="8978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Dupilumab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Cefalea (23.6%), RSI (10–14%), </a:t>
                      </a:r>
                      <a:r>
                        <a:rPr lang="it-IT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nasofaringite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(9–18%), ipereosinofilia (fino 25%)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0–4.8%; soprattutto riacutizzazioni asma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0–1.8% (fino 17.6% in registri)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28150"/>
                  </a:ext>
                </a:extLst>
              </a:tr>
              <a:tr h="6906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Tezepelumab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Nasofaringite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URTI, cefalea (≤10%), RSI (≤2%)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 segnalati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 segnalata</a:t>
                      </a:r>
                    </a:p>
                  </a:txBody>
                  <a:tcPr marL="69069" marR="69069" marT="34534" marB="3453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060662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15F71C-C431-7AA0-C858-D7D93B1B2AF4}"/>
              </a:ext>
            </a:extLst>
          </p:cNvPr>
          <p:cNvSpPr txBox="1"/>
          <p:nvPr/>
        </p:nvSpPr>
        <p:spPr>
          <a:xfrm>
            <a:off x="1689554" y="6376308"/>
            <a:ext cx="6098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RSI, reazioni nel sito di iniezione; URTI, infezione delle vie respiratorie superiori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DB54EE-3811-E949-FEA3-B79916D5F268}"/>
              </a:ext>
            </a:extLst>
          </p:cNvPr>
          <p:cNvSpPr txBox="1"/>
          <p:nvPr/>
        </p:nvSpPr>
        <p:spPr>
          <a:xfrm>
            <a:off x="1699532" y="1294311"/>
            <a:ext cx="8792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Dati di sicurezza da studi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-world e osservazionali dei farmaci biologici nell’asma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eosinofilico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grave</a:t>
            </a:r>
          </a:p>
        </p:txBody>
      </p:sp>
    </p:spTree>
    <p:extLst>
      <p:ext uri="{BB962C8B-B14F-4D97-AF65-F5344CB8AC3E}">
        <p14:creationId xmlns:p14="http://schemas.microsoft.com/office/powerpoint/2010/main" val="394444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lication Cover">
            <a:extLst>
              <a:ext uri="{FF2B5EF4-FFF2-40B4-BE49-F238E27FC236}">
                <a16:creationId xmlns:a16="http://schemas.microsoft.com/office/drawing/2014/main" id="{719B581B-379D-B97A-66A7-64CAC32F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4" y="81643"/>
            <a:ext cx="915220" cy="11852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899ED13-411E-7314-0002-F2CD4978F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4" y="81643"/>
            <a:ext cx="5689600" cy="457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28C148A-8F58-2394-771D-E539CA62A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65" y="442020"/>
            <a:ext cx="6362700" cy="431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E12E60-F17A-63AC-BA0D-38803B123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865" y="1885949"/>
            <a:ext cx="3073400" cy="22479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ACE48F-DBB8-7505-A6E8-0F683CBE2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293" y="1873249"/>
            <a:ext cx="2870200" cy="2260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4BA1CFF-1FCA-5D30-B4E8-9927EBA0B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365" y="899220"/>
            <a:ext cx="965200" cy="203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292EC3-CF02-748D-5F02-32A3A81A6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7275" y="4623466"/>
            <a:ext cx="5576036" cy="133531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39F2A1-7483-27E1-6E01-9CC920DC81A5}"/>
              </a:ext>
            </a:extLst>
          </p:cNvPr>
          <p:cNvSpPr txBox="1"/>
          <p:nvPr/>
        </p:nvSpPr>
        <p:spPr>
          <a:xfrm>
            <a:off x="9991948" y="1596250"/>
            <a:ext cx="816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Polmoniti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10415C-246A-44DB-855B-2DFB89EACCA1}"/>
              </a:ext>
            </a:extLst>
          </p:cNvPr>
          <p:cNvSpPr txBox="1"/>
          <p:nvPr/>
        </p:nvSpPr>
        <p:spPr>
          <a:xfrm>
            <a:off x="6591747" y="1596250"/>
            <a:ext cx="16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Infezioni e infestazioni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316CEF-5E7C-2FA7-5BAD-6D015A943115}"/>
              </a:ext>
            </a:extLst>
          </p:cNvPr>
          <p:cNvSpPr txBox="1"/>
          <p:nvPr/>
        </p:nvSpPr>
        <p:spPr>
          <a:xfrm>
            <a:off x="779688" y="2216807"/>
            <a:ext cx="38576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Nei pazienti con asma grave, i farmaci biologici che riducono gli eosinofili possono accentuare l’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eosinopenia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associata alle infezioni batteriche (es. polmonite), con possibile aumento della suscettibilità alle infezioni respiratorie. </a:t>
            </a:r>
          </a:p>
        </p:txBody>
      </p:sp>
    </p:spTree>
    <p:extLst>
      <p:ext uri="{BB962C8B-B14F-4D97-AF65-F5344CB8AC3E}">
        <p14:creationId xmlns:p14="http://schemas.microsoft.com/office/powerpoint/2010/main" val="136201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7C7DC-691E-E342-C8D7-E14785405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459EAD6-0226-D202-3FA2-9F9228C5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" y="72571"/>
            <a:ext cx="939800" cy="12217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28831D6-A445-DBC2-82BE-B6473A52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64" y="180521"/>
            <a:ext cx="7302500" cy="31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5DF1332-8CC7-AE2F-7203-398D06F4C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992" y="481692"/>
            <a:ext cx="5511800" cy="266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728F01-B611-A7AA-A79B-D96A16674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727" y="799192"/>
            <a:ext cx="2095500" cy="317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102A3C-87B9-FE5B-0361-6A98B41E4BB2}"/>
              </a:ext>
            </a:extLst>
          </p:cNvPr>
          <p:cNvSpPr txBox="1"/>
          <p:nvPr/>
        </p:nvSpPr>
        <p:spPr>
          <a:xfrm>
            <a:off x="426332" y="2428960"/>
            <a:ext cx="36684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Prima di iniziare una terapia biologica nell’asma grave è necessaria una valutazione completa: </a:t>
            </a:r>
          </a:p>
          <a:p>
            <a:pPr marL="285750" indent="-285750">
              <a:buFont typeface="Font di sistema regolare"/>
              <a:buChar char="-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conta degli eosinofili, </a:t>
            </a:r>
          </a:p>
          <a:p>
            <a:pPr marL="285750" indent="-285750">
              <a:buFont typeface="Font di sistema regolare"/>
              <a:buChar char="-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screening per infezioni da elminti nei pazienti a rischio, </a:t>
            </a:r>
          </a:p>
          <a:p>
            <a:pPr marL="285750" indent="-285750">
              <a:buFont typeface="Font di sistema regolare"/>
              <a:buChar char="-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aggiornamento delle vaccinazioni (influenza e pneumococco) e </a:t>
            </a:r>
          </a:p>
          <a:p>
            <a:pPr marL="285750" indent="-285750">
              <a:buFont typeface="Font di sistema regolare"/>
              <a:buChar char="-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anamnesi allergologica per valutare il rischio di reazioni di ipersensibilità.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BE29C4B-27DF-DB9E-C596-5B584E18D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756" y="2078264"/>
            <a:ext cx="7376912" cy="38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DC794-A088-E3B4-310E-D2EB5483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B65AFA-C817-8F08-B26B-6BEFFE641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" y="72571"/>
            <a:ext cx="939800" cy="12217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4B10B0-01D6-24CD-85F6-10ACE6EEE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64" y="180521"/>
            <a:ext cx="7302500" cy="317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9E0FAA-C458-9B97-5B68-E2279E7C8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992" y="481692"/>
            <a:ext cx="5511800" cy="266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23895F-5CFC-0D02-5FF6-23646042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727" y="799192"/>
            <a:ext cx="2095500" cy="317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9E8C5E4-4273-B468-456E-AC347B2E4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756" y="2078264"/>
            <a:ext cx="7376912" cy="38647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6E876E-ACA2-CFB3-1AF9-ED2386BAF3A0}"/>
              </a:ext>
            </a:extLst>
          </p:cNvPr>
          <p:cNvSpPr txBox="1"/>
          <p:nvPr/>
        </p:nvSpPr>
        <p:spPr>
          <a:xfrm>
            <a:off x="426332" y="2136338"/>
            <a:ext cx="38517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 algn="l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monitoraggio di laboratorio non è generalmente necessario con anti-IL-5/IL-5R</a:t>
            </a:r>
            <a:r>
              <a:rPr lang="el-G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 con reslizumab è richiesto il controllo durante l’infusione per il rischio raro di anafilassi.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 dupilumab si raccomanda il controllo periodico degli eosinofili (soprattutto nei primi 6–12 mesi o in caso di eosinofilia marcata).</a:t>
            </a:r>
            <a:endParaRPr lang="it-IT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 tezepelumab non è richiesto un monitoraggio 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laboratorio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 routine.</a:t>
            </a:r>
          </a:p>
        </p:txBody>
      </p:sp>
    </p:spTree>
    <p:extLst>
      <p:ext uri="{BB962C8B-B14F-4D97-AF65-F5344CB8AC3E}">
        <p14:creationId xmlns:p14="http://schemas.microsoft.com/office/powerpoint/2010/main" val="37152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ver Image - The Journal of Allergy and Clinical Immunology: In Practice, Volume 9, Issue 3">
            <a:extLst>
              <a:ext uri="{FF2B5EF4-FFF2-40B4-BE49-F238E27FC236}">
                <a16:creationId xmlns:a16="http://schemas.microsoft.com/office/drawing/2014/main" id="{F84C2AB0-C9EA-B661-4EFC-025BD372D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" y="0"/>
            <a:ext cx="939800" cy="127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E30F3C7-644F-361B-0B44-4A877E7F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6" y="110671"/>
            <a:ext cx="6769100" cy="9017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BE7DA9C-4FF4-343F-5C58-0ABCA8A26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86" y="1041400"/>
            <a:ext cx="6870700" cy="228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9ADA23A-A3B4-1772-EC38-790CA553E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14" y="1921329"/>
            <a:ext cx="6719216" cy="41855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430780-4D45-C016-F73C-F73855BA5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364" y="1388835"/>
            <a:ext cx="1828800" cy="152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C00F33-76F8-EB11-0442-0B11A1B62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030" y="1397906"/>
            <a:ext cx="889000" cy="127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D22ABC-DFEE-1155-69A7-6F794F5507AE}"/>
              </a:ext>
            </a:extLst>
          </p:cNvPr>
          <p:cNvSpPr txBox="1"/>
          <p:nvPr/>
        </p:nvSpPr>
        <p:spPr>
          <a:xfrm>
            <a:off x="7406823" y="2229004"/>
            <a:ext cx="448037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Nei pazienti con risposta subottimale ai farmaci biologici, nonostante trattamento adeguato, è necessario valutare fattori legati al paziente, alla malattia e alla terapia. 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L’aderenza alla terapia di base e al biologico è fondamentale. 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Può essere indicata una rivalutazione di biomarcatori, fenotipo ed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endotipo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asmatico. </a:t>
            </a:r>
          </a:p>
        </p:txBody>
      </p:sp>
    </p:spTree>
    <p:extLst>
      <p:ext uri="{BB962C8B-B14F-4D97-AF65-F5344CB8AC3E}">
        <p14:creationId xmlns:p14="http://schemas.microsoft.com/office/powerpoint/2010/main" val="284686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5FC8-5270-9839-7BC9-A1A85B7EE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ver Image - The Journal of Allergy and Clinical Immunology: In Practice, Volume 9, Issue 3">
            <a:extLst>
              <a:ext uri="{FF2B5EF4-FFF2-40B4-BE49-F238E27FC236}">
                <a16:creationId xmlns:a16="http://schemas.microsoft.com/office/drawing/2014/main" id="{89C7B876-64F6-B29C-F4D5-91638009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" y="0"/>
            <a:ext cx="939800" cy="127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87C3A45-A597-9B4C-2C6B-E98731879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86" y="110671"/>
            <a:ext cx="6769100" cy="9017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5C61EE2-F98B-BDE9-E8CE-F12652B85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86" y="1041400"/>
            <a:ext cx="6870700" cy="228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1E2789C-8284-4CD2-906F-D4C7F321C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14" y="1921329"/>
            <a:ext cx="6719216" cy="41855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938F45-B987-5679-0199-A1D323D94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364" y="1388835"/>
            <a:ext cx="1828800" cy="152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F2E5130-6EF4-03BC-9622-4E872086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030" y="1397906"/>
            <a:ext cx="889000" cy="127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79E125-6B18-ED12-8541-26A7F4D0B640}"/>
              </a:ext>
            </a:extLst>
          </p:cNvPr>
          <p:cNvSpPr txBox="1"/>
          <p:nvPr/>
        </p:nvSpPr>
        <p:spPr>
          <a:xfrm>
            <a:off x="7058026" y="2449732"/>
            <a:ext cx="499246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È inoltre necessario considerare la possibilità di un dosaggio inadeguato o della formazione di anticorpi anti-farmaco.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Nei pazienti con risposta subottimale persistente, può essere indicato un cambio di terapia biologica per colpire un target o utilizzare una via di somministrazione differente.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Nei fenotipi asmatici T2-low, devono essere valutate alternative terapeutiche.</a:t>
            </a:r>
          </a:p>
        </p:txBody>
      </p:sp>
    </p:spTree>
    <p:extLst>
      <p:ext uri="{BB962C8B-B14F-4D97-AF65-F5344CB8AC3E}">
        <p14:creationId xmlns:p14="http://schemas.microsoft.com/office/powerpoint/2010/main" val="10827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99089-F4DF-E8E8-6A91-C55C20EB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lication Cover">
            <a:extLst>
              <a:ext uri="{FF2B5EF4-FFF2-40B4-BE49-F238E27FC236}">
                <a16:creationId xmlns:a16="http://schemas.microsoft.com/office/drawing/2014/main" id="{BD15F505-ADB4-5031-59C4-9DDBEC3F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" y="112485"/>
            <a:ext cx="905270" cy="11693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B22513-BD74-4108-57C3-310A8E10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29" y="112485"/>
            <a:ext cx="7772400" cy="4077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72D669-80EB-A662-F6B1-C0D96729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9" y="495764"/>
            <a:ext cx="6997700" cy="292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CBF101-374A-2445-3977-25080E0AE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729" y="919865"/>
            <a:ext cx="1955800" cy="317500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4AFB6B0C-D198-56D5-74FC-F47668F11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274599"/>
              </p:ext>
            </p:extLst>
          </p:nvPr>
        </p:nvGraphicFramePr>
        <p:xfrm>
          <a:off x="838200" y="1681400"/>
          <a:ext cx="10515600" cy="46024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0811045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7904229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CRITICITÀ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PROSPETTIVE DI SVILUPPO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494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Limitata capacità predittiva degli attuali biomarcatori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Sviluppo di pannelli multi-biomarcatore e identificazione di </a:t>
                      </a:r>
                      <a:r>
                        <a:rPr lang="it-IT" sz="2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miRNA</a:t>
                      </a: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specifici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140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Eterogeneità della risposta clinica ai farmaci biologici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Applicazione di approcci multi-omici per una fenotipizzazione più accurata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039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Costi elevati e ridotta accessibilità terapeutica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Implementazione di modelli di medicina di precisione supportati da machine learning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00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Scarsa rappresentatività etnico-razziale negli studi clinici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Promozione di studi inclusivi e registri di </a:t>
                      </a:r>
                      <a:r>
                        <a:rPr lang="it-IT" sz="2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</a:t>
                      </a: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-world </a:t>
                      </a:r>
                      <a:r>
                        <a:rPr lang="it-IT" sz="20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evidence</a:t>
                      </a:r>
                      <a:endParaRPr lang="it-IT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706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Complessità della scelta terapeutica nella pratica clinica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Studi comparativi head-to-head e definizione di strategie di sequenziamento terapeutico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04074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Evidenze ancora limitate sull’impiego di terapie biologiche combinate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Maggiore personalizzazione del trattamento in funzione dell’evoluzione fenotipica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360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43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DFC6C2A-008A-5E38-94CC-D604134A2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6" y="1998621"/>
            <a:ext cx="6594566" cy="37222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F1C962-15BF-1AA8-DFDA-4188BBACCAF1}"/>
              </a:ext>
            </a:extLst>
          </p:cNvPr>
          <p:cNvSpPr txBox="1"/>
          <p:nvPr/>
        </p:nvSpPr>
        <p:spPr>
          <a:xfrm>
            <a:off x="7131502" y="1759179"/>
            <a:ext cx="4649562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Nelle esacerbazioni dell’asma grave, i biologici possono essere utilizzati in aggiunta alle terapie standard (corticosteroidi sistemici, broncodilatatori, ossigeno e ventilazione), con possibile miglioramento del controllo clinico e riduzione dell’esposizione agli steroidi.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 selezione dei pazienti deve essere guidata da biomarcatori (eosinofili, IgE, profili molecolari).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Limiti principali: elevati costi e incertezze sul rapporto costo-efficacia.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Sono necessari ulteriori RCT per definirne il ruolo clinico e l’impatto economico.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A12680-2CD7-F915-ED5E-77DC5E28B743}"/>
              </a:ext>
            </a:extLst>
          </p:cNvPr>
          <p:cNvSpPr txBox="1"/>
          <p:nvPr/>
        </p:nvSpPr>
        <p:spPr>
          <a:xfrm>
            <a:off x="1032782" y="57150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Biologics for Asthma and COPD Exacerbations: Conceptual Rationale and Clinical Uncertainty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magine 8" descr="Society Logo">
            <a:extLst>
              <a:ext uri="{FF2B5EF4-FFF2-40B4-BE49-F238E27FC236}">
                <a16:creationId xmlns:a16="http://schemas.microsoft.com/office/drawing/2014/main" id="{91E11DB0-2BAC-F452-50C4-3098FDD47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6" y="57149"/>
            <a:ext cx="885825" cy="11863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F11C55-2064-063D-7DB7-054F548797BD}"/>
              </a:ext>
            </a:extLst>
          </p:cNvPr>
          <p:cNvSpPr txBox="1"/>
          <p:nvPr/>
        </p:nvSpPr>
        <p:spPr>
          <a:xfrm>
            <a:off x="1032781" y="650335"/>
            <a:ext cx="2810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Mario Cazzola, Maria Gabriella Matera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895EA4-05BC-237E-360B-5F4762014130}"/>
              </a:ext>
            </a:extLst>
          </p:cNvPr>
          <p:cNvSpPr txBox="1"/>
          <p:nvPr/>
        </p:nvSpPr>
        <p:spPr>
          <a:xfrm>
            <a:off x="4622353" y="924841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Chest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2026 (in press)</a:t>
            </a:r>
          </a:p>
        </p:txBody>
      </p:sp>
    </p:spTree>
    <p:extLst>
      <p:ext uri="{BB962C8B-B14F-4D97-AF65-F5344CB8AC3E}">
        <p14:creationId xmlns:p14="http://schemas.microsoft.com/office/powerpoint/2010/main" val="3923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4EEA4-8B9F-77D5-42D1-4EA4819C9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52010A4-39E1-EB0A-C505-E54F9AFDE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78" y="150586"/>
            <a:ext cx="6613720" cy="4290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7F3F4C-8229-FD07-C32D-32DD24C5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8" y="514349"/>
            <a:ext cx="7129296" cy="3174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2EE417-3B55-2769-5549-3DB8051E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74" y="943427"/>
            <a:ext cx="2171700" cy="317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0ADFD46-FEB2-1CF4-7EA1-B72D023C4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14" y="109764"/>
            <a:ext cx="908050" cy="12176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A5F3E4-3C07-19FE-6E75-31C73CAFAFA4}"/>
              </a:ext>
            </a:extLst>
          </p:cNvPr>
          <p:cNvSpPr txBox="1"/>
          <p:nvPr/>
        </p:nvSpPr>
        <p:spPr>
          <a:xfrm>
            <a:off x="1424234" y="4278658"/>
            <a:ext cx="933629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L'asma T2-high è legato alla risposta immunitaria, sostenuta da citochine come IL-4, IL-5 e IL-13 che aumentano gli eosinofili, le IgE e l'ossido nitrico espirato.</a:t>
            </a:r>
            <a:endParaRPr lang="it-IT" sz="20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Rientrano in questa categoria le forme allergiche classiche e quelle non allergiche ma eosinofile che tendono a manifestarsi in età adulta e a essere più severe. Lo stesso vale per l'asma esacerbata dall'aspirina e per quella associata a rinosinusite cronica con poliposi nasale.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D2827B-9B9C-4460-4C30-EEA112409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235" y="1441993"/>
            <a:ext cx="9408844" cy="25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DFC10C-B499-C358-1050-104711E17C79}"/>
              </a:ext>
            </a:extLst>
          </p:cNvPr>
          <p:cNvSpPr txBox="1"/>
          <p:nvPr/>
        </p:nvSpPr>
        <p:spPr>
          <a:xfrm>
            <a:off x="5861957" y="2682698"/>
            <a:ext cx="587420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Lo studio SANI mostra che, nell’asma grave, sia i farmaci biologici sia una terapia inalatoria ottimizzata possono portare alla remissione clinica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La remissione non dipende esclusivamente dai biologici: anche una gestione inalatoria strutturata può essere efficace in molti pazienti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27013" indent="-2270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Questi dati rafforzano l’importanza di un approccio terapeutico personalizzato, basato sulle caratteristiche del singolo paziente e su obiettivi clinici condivisi, piuttosto che su una rigida sequenza di trattamenti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magine 3" descr="World Allergy Organization Journal">
            <a:extLst>
              <a:ext uri="{FF2B5EF4-FFF2-40B4-BE49-F238E27FC236}">
                <a16:creationId xmlns:a16="http://schemas.microsoft.com/office/drawing/2014/main" id="{6D49CA0B-FF08-8AB8-4A99-C022726A9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4" y="-1"/>
            <a:ext cx="988332" cy="13236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0678742-EA92-9A5D-C9EC-CD5053E21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0" y="3379492"/>
            <a:ext cx="4648200" cy="1930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4A0F210-3516-070F-CE52-84A43936C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77" y="1"/>
            <a:ext cx="4985659" cy="11188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EEA67D-E79A-9D1C-9E26-C536EBBD3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77" y="1155911"/>
            <a:ext cx="5989866" cy="6341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C0F7EE-9E13-A30F-053F-DF9A485CA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821" y="1827034"/>
            <a:ext cx="2498272" cy="1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DCCDD-85E6-9C0A-335F-EC15B10EF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9830B25-245E-533F-CB6D-2BC31128D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78" y="150586"/>
            <a:ext cx="6613720" cy="4290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849C7C-DE9F-F840-B0E8-AD13E9988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8" y="514349"/>
            <a:ext cx="7129296" cy="3174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41E972-213C-764C-5012-20A20E802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74" y="943427"/>
            <a:ext cx="2171700" cy="317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0BE98E1-DED4-A255-16C3-7DAA69385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14" y="109764"/>
            <a:ext cx="908050" cy="12176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7603C5-6B85-B834-E9EB-A1D7E25C7799}"/>
              </a:ext>
            </a:extLst>
          </p:cNvPr>
          <p:cNvSpPr txBox="1"/>
          <p:nvPr/>
        </p:nvSpPr>
        <p:spPr>
          <a:xfrm>
            <a:off x="1355352" y="4143285"/>
            <a:ext cx="9408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L'asma T2-low non è caratterizzata dalla tipica infiammazione eosinofila, ma da altri meccanismi infiammatori, più eterogenei, con prevalenza di neutrofili e coinvolgimento di citochine quali IL-17, IL-6 e TNF-alfa, nonché di fenomeni neurogenici e alterazioni del microbioma.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B548F2F-3C39-FFB9-6DEF-E4A93ED7D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235" y="1441993"/>
            <a:ext cx="9408844" cy="25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1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C0816F-5C62-D962-21F9-1AF71497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5" y="72596"/>
            <a:ext cx="921129" cy="12125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5971C9E-9D5D-8A9A-583A-D05F493D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46" y="150326"/>
            <a:ext cx="7772400" cy="5285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2836FC-A0AF-6A22-C115-6FA40ACE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46" y="664433"/>
            <a:ext cx="6527800" cy="330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BF2A51-DE12-89A4-3470-30D096CFE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272704"/>
            <a:ext cx="7181850" cy="409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FE26C0-8FCE-A74A-1A08-4F165A685B69}"/>
              </a:ext>
            </a:extLst>
          </p:cNvPr>
          <p:cNvSpPr txBox="1"/>
          <p:nvPr/>
        </p:nvSpPr>
        <p:spPr>
          <a:xfrm>
            <a:off x="815975" y="14133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Il ruolo della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linfopoietina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stromale timica (TSLP) nell'innescare i processi patologici in varie forme di asma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4A4E192-F673-CA14-4727-0EC2640CFB76}"/>
              </a:ext>
            </a:extLst>
          </p:cNvPr>
          <p:cNvSpPr txBox="1"/>
          <p:nvPr/>
        </p:nvSpPr>
        <p:spPr>
          <a:xfrm>
            <a:off x="7658100" y="2702737"/>
            <a:ext cx="438422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TSLP è una citochina epiteliale “upstream” che amplifica l’infiammazione bronchiale attivando sia pathway T2 (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eosinofilico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/allergico) sia non-T2 (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neutrofilico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/innato).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Inoltre, contribuisce al rimodellamento delle vie aeree.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46FCC1A-BAA0-D524-E0DE-3F69A4E2B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546" y="1139053"/>
            <a:ext cx="1803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DA20E06-C5C1-3662-C32B-21BF2450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78" y="150586"/>
            <a:ext cx="6613720" cy="4290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BE6A21F-49D8-2CA5-2795-E42C2E107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8" y="514349"/>
            <a:ext cx="7129296" cy="3174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C12D68B-04D7-5414-2009-C4660389A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74" y="943427"/>
            <a:ext cx="2171700" cy="31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894ED8-E4C6-487B-3AD1-7EB088868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77" y="43314"/>
            <a:ext cx="908050" cy="12176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6ABD2A-C32F-CEB3-A30D-A255952A4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98" y="1775278"/>
            <a:ext cx="7150100" cy="40259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6A0026-F2D9-4113-CF5C-AAB1AF65A2BD}"/>
              </a:ext>
            </a:extLst>
          </p:cNvPr>
          <p:cNvSpPr txBox="1"/>
          <p:nvPr/>
        </p:nvSpPr>
        <p:spPr>
          <a:xfrm>
            <a:off x="8420747" y="2357067"/>
            <a:ext cx="37712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Attualmente sono disponibili sette farmaci biologici per il trattamento dell’asma grave: omalizumab, mepolizumab, reslizumab, depemokimab, benralizumab, dupilumab e tezepelumab, diretti contro differenti pathway dell’infiammazione asmatica.</a:t>
            </a:r>
          </a:p>
        </p:txBody>
      </p:sp>
    </p:spTree>
    <p:extLst>
      <p:ext uri="{BB962C8B-B14F-4D97-AF65-F5344CB8AC3E}">
        <p14:creationId xmlns:p14="http://schemas.microsoft.com/office/powerpoint/2010/main" val="21707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BA5DC-4B62-16EE-848A-710C6AAD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45CE713-05F8-4974-D3B5-E6FF88524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8" y="150586"/>
            <a:ext cx="6613720" cy="4290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123A82C-B39D-9A8A-A82D-CA6C68FE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78" y="514349"/>
            <a:ext cx="7129296" cy="3174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E112173-9C45-DB4F-D05B-BE098B624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774" y="943427"/>
            <a:ext cx="2171700" cy="31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D12273-4882-E5A4-E006-C64ACA60B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77" y="43314"/>
            <a:ext cx="908050" cy="1217613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D47C28C-E5B1-6434-96C8-2DB208EB6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88424"/>
              </p:ext>
            </p:extLst>
          </p:nvPr>
        </p:nvGraphicFramePr>
        <p:xfrm>
          <a:off x="2572029" y="1781549"/>
          <a:ext cx="7047942" cy="4562102"/>
        </p:xfrm>
        <a:graphic>
          <a:graphicData uri="http://schemas.openxmlformats.org/drawingml/2006/table">
            <a:tbl>
              <a:tblPr/>
              <a:tblGrid>
                <a:gridCol w="1534607">
                  <a:extLst>
                    <a:ext uri="{9D8B030D-6E8A-4147-A177-3AD203B41FA5}">
                      <a16:colId xmlns:a16="http://schemas.microsoft.com/office/drawing/2014/main" val="1105679458"/>
                    </a:ext>
                  </a:extLst>
                </a:gridCol>
                <a:gridCol w="3164021">
                  <a:extLst>
                    <a:ext uri="{9D8B030D-6E8A-4147-A177-3AD203B41FA5}">
                      <a16:colId xmlns:a16="http://schemas.microsoft.com/office/drawing/2014/main" val="2510764306"/>
                    </a:ext>
                  </a:extLst>
                </a:gridCol>
                <a:gridCol w="2349314">
                  <a:extLst>
                    <a:ext uri="{9D8B030D-6E8A-4147-A177-3AD203B41FA5}">
                      <a16:colId xmlns:a16="http://schemas.microsoft.com/office/drawing/2014/main" val="308009916"/>
                    </a:ext>
                  </a:extLst>
                </a:gridCol>
              </a:tblGrid>
              <a:tr h="30841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Biologico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Principali effetti clinici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Sicurezza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494206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Omalizumab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riacutizzazioni, ↓ uso di OCS, ↑ controllo dell’asma e qualità di vita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Generalmente ben tollerato; rara anafilassi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310162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Mepolizumab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marcata delle riacutizzazioni, risparmio steroideo, modesto ↑ FEV</a:t>
                      </a:r>
                      <a:r>
                        <a:rPr lang="it-IT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Profilo di sicurezza favorevole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937107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Reslizumab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riacutizzazioni, modesto miglioramento funzionale e della QoL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 tollerato; eventi avversi comparabili al placebo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030472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Depemokimab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riacutizzazioni prolungata, soppressione eosinofilica sostenuta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Sicurezza sovrapponibile al placebo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239964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Benralizumab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riacutizzazioni, ↑ FEV</a:t>
                      </a:r>
                      <a:r>
                        <a:rPr lang="it-IT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forte effetto </a:t>
                      </a:r>
                      <a:r>
                        <a:rPr lang="it-IT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steroid-sparing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possibile remissione clinica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Eventi avversi per lo più lievi-moderati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740502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Dupilumab</a:t>
                      </a:r>
                      <a:endParaRPr lang="it-IT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riacutizzazioni, rapido e persistente ↑ FEV</a:t>
                      </a:r>
                      <a:r>
                        <a:rPr lang="it-IT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marcato risparmio di OCS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Reazioni locali ed eosinofilia transitoria; rara EGPA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033813"/>
                  </a:ext>
                </a:extLst>
              </a:tr>
              <a:tr h="42900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Tezepelumab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↓ riacutizzazioni in ampio spettro fenotipico, ↑ funzione polmonare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Profilo di sicurezza complessivamente favorevole</a:t>
                      </a:r>
                    </a:p>
                  </a:txBody>
                  <a:tcPr marL="61286" marR="61286" marT="30643" marB="3064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03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68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F82F1-96BF-F40F-A310-5CDA49806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lication Cover">
            <a:extLst>
              <a:ext uri="{FF2B5EF4-FFF2-40B4-BE49-F238E27FC236}">
                <a16:creationId xmlns:a16="http://schemas.microsoft.com/office/drawing/2014/main" id="{52A6200A-8EF1-0A4C-CDC5-09F7A5A6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" y="112485"/>
            <a:ext cx="905270" cy="11693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7FA9650-6419-D58B-F280-8F1272142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29" y="112485"/>
            <a:ext cx="7772400" cy="4077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7E20D4C-94F7-E23D-D9EC-0C6FD650A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9" y="495764"/>
            <a:ext cx="6997700" cy="292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A61D2A-1B69-283B-7A35-127D6DB4B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729" y="919865"/>
            <a:ext cx="1955800" cy="317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87D2B41-A9A0-51EA-091A-52571DB5A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" y="2344965"/>
            <a:ext cx="5753100" cy="29845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985693-FC8F-CDB2-3746-D782B15C1000}"/>
              </a:ext>
            </a:extLst>
          </p:cNvPr>
          <p:cNvSpPr txBox="1"/>
          <p:nvPr/>
        </p:nvSpPr>
        <p:spPr>
          <a:xfrm>
            <a:off x="6000750" y="2300538"/>
            <a:ext cx="58293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Gli obiettivi dei farmaci biologici comprendono il controllo dell'asma, la riduzione delle riacutizzazioni e il miglioramento della qualità di vita.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genere la fase di valutazione dura 4-6 mesi. Se i risultati sono moderatamente positivi, la fase si può prolungare fino a un anno.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riduzione dei tassi di riacutizzazione potrebbe non essere immediatamente evidente. </a:t>
            </a:r>
          </a:p>
        </p:txBody>
      </p:sp>
    </p:spTree>
    <p:extLst>
      <p:ext uri="{BB962C8B-B14F-4D97-AF65-F5344CB8AC3E}">
        <p14:creationId xmlns:p14="http://schemas.microsoft.com/office/powerpoint/2010/main" val="168434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blication Cover">
            <a:extLst>
              <a:ext uri="{FF2B5EF4-FFF2-40B4-BE49-F238E27FC236}">
                <a16:creationId xmlns:a16="http://schemas.microsoft.com/office/drawing/2014/main" id="{ABC88148-09EE-A828-9900-B34588507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" y="112485"/>
            <a:ext cx="905270" cy="11693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DAF485-930A-7326-3FD3-F20AF84B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29" y="112485"/>
            <a:ext cx="7772400" cy="4077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1A1B03-277E-04B4-5E8D-2084E5B6E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129" y="495764"/>
            <a:ext cx="6997700" cy="292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5931270-5019-5426-6F75-DDB79B3AC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729" y="919865"/>
            <a:ext cx="1955800" cy="317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B0CC7C-9C45-7371-132B-C3B67E6F9ED4}"/>
              </a:ext>
            </a:extLst>
          </p:cNvPr>
          <p:cNvSpPr txBox="1"/>
          <p:nvPr/>
        </p:nvSpPr>
        <p:spPr>
          <a:xfrm>
            <a:off x="6899729" y="2470134"/>
            <a:ext cx="45597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scelta del farmaco biologico più adatto a ciascun paziente affetto da asma grave richiede un approccio globale e personalizzato che consideri</a:t>
            </a:r>
          </a:p>
          <a:p>
            <a:pPr marL="536575" indent="-268288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biomarcatori, </a:t>
            </a:r>
          </a:p>
          <a:p>
            <a:pPr marL="536575" indent="-268288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 fenotipi e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endotipi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dell'asma, </a:t>
            </a:r>
          </a:p>
          <a:p>
            <a:pPr marL="536575" indent="-268288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dipendenza dai corticosteroidi e </a:t>
            </a:r>
          </a:p>
          <a:p>
            <a:pPr marL="536575" indent="-268288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potenziali effetti avversi.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A1B1D7-6805-426B-3075-6DCBDBAC9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6" y="2337707"/>
            <a:ext cx="5715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18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1852</Words>
  <Application>Microsoft Macintosh PowerPoint</Application>
  <PresentationFormat>Widescreen</PresentationFormat>
  <Paragraphs>165</Paragraphs>
  <Slides>30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BlinkMacSystemFont</vt:lpstr>
      <vt:lpstr>Calibri</vt:lpstr>
      <vt:lpstr>Font di sistema regolare</vt:lpstr>
      <vt:lpstr>Times New Roman</vt:lpstr>
      <vt:lpstr>Tema di Office</vt:lpstr>
      <vt:lpstr>Biologici per l’asma: verità, illusioni, dubbi ancora aperti, scelte terapeutiche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Cazzola</dc:creator>
  <cp:lastModifiedBy>Mario Cazzola</cp:lastModifiedBy>
  <cp:revision>89</cp:revision>
  <dcterms:created xsi:type="dcterms:W3CDTF">2026-04-29T06:09:20Z</dcterms:created>
  <dcterms:modified xsi:type="dcterms:W3CDTF">2026-05-10T07:51:04Z</dcterms:modified>
</cp:coreProperties>
</file>