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7" r:id="rId3"/>
  </p:sldMasterIdLst>
  <p:notesMasterIdLst>
    <p:notesMasterId r:id="rId64"/>
  </p:notesMasterIdLst>
  <p:sldIdLst>
    <p:sldId id="256" r:id="rId4"/>
    <p:sldId id="259" r:id="rId5"/>
    <p:sldId id="2147473089" r:id="rId6"/>
    <p:sldId id="2147473076" r:id="rId7"/>
    <p:sldId id="2147470436" r:id="rId8"/>
    <p:sldId id="2147470437" r:id="rId9"/>
    <p:sldId id="2147470438" r:id="rId10"/>
    <p:sldId id="2147473081" r:id="rId11"/>
    <p:sldId id="2147473088" r:id="rId12"/>
    <p:sldId id="2147470440" r:id="rId13"/>
    <p:sldId id="2147473090" r:id="rId14"/>
    <p:sldId id="2147473091" r:id="rId15"/>
    <p:sldId id="2147470441" r:id="rId16"/>
    <p:sldId id="2140755330" r:id="rId17"/>
    <p:sldId id="2147473093" r:id="rId18"/>
    <p:sldId id="2140755312" r:id="rId19"/>
    <p:sldId id="2140755332" r:id="rId20"/>
    <p:sldId id="2140755314" r:id="rId21"/>
    <p:sldId id="2140755316" r:id="rId22"/>
    <p:sldId id="2140755297" r:id="rId23"/>
    <p:sldId id="2147470424" r:id="rId24"/>
    <p:sldId id="2147473094" r:id="rId25"/>
    <p:sldId id="2147473092" r:id="rId26"/>
    <p:sldId id="2147473095" r:id="rId27"/>
    <p:sldId id="2147473096" r:id="rId28"/>
    <p:sldId id="2147473106" r:id="rId29"/>
    <p:sldId id="2147473107" r:id="rId30"/>
    <p:sldId id="2147473104" r:id="rId31"/>
    <p:sldId id="2140755295" r:id="rId32"/>
    <p:sldId id="2140755326" r:id="rId33"/>
    <p:sldId id="2147473110" r:id="rId34"/>
    <p:sldId id="2140755327" r:id="rId35"/>
    <p:sldId id="2140755333" r:id="rId36"/>
    <p:sldId id="2140755329" r:id="rId37"/>
    <p:sldId id="2147470406" r:id="rId38"/>
    <p:sldId id="2146846871" r:id="rId39"/>
    <p:sldId id="2146846872" r:id="rId40"/>
    <p:sldId id="2147470407" r:id="rId41"/>
    <p:sldId id="2147470408" r:id="rId42"/>
    <p:sldId id="2146846873" r:id="rId43"/>
    <p:sldId id="2146846874" r:id="rId44"/>
    <p:sldId id="2147473109" r:id="rId45"/>
    <p:sldId id="2147473101" r:id="rId46"/>
    <p:sldId id="2147473102" r:id="rId47"/>
    <p:sldId id="2147473105" r:id="rId48"/>
    <p:sldId id="2147470412" r:id="rId49"/>
    <p:sldId id="2147470413" r:id="rId50"/>
    <p:sldId id="2147470416" r:id="rId51"/>
    <p:sldId id="2147470417" r:id="rId52"/>
    <p:sldId id="2147473111" r:id="rId53"/>
    <p:sldId id="2147473103" r:id="rId54"/>
    <p:sldId id="1477" r:id="rId55"/>
    <p:sldId id="1098" r:id="rId56"/>
    <p:sldId id="1099" r:id="rId57"/>
    <p:sldId id="2147470418" r:id="rId58"/>
    <p:sldId id="2147470419" r:id="rId59"/>
    <p:sldId id="2147473112" r:id="rId60"/>
    <p:sldId id="2147470422" r:id="rId61"/>
    <p:sldId id="262" r:id="rId62"/>
    <p:sldId id="2146846851" r:id="rId6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43" d="100"/>
          <a:sy n="143" d="100"/>
        </p:scale>
        <p:origin x="1304" y="48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it-IT" dirty="0"/>
              <a:t>Numero medio di confezioni di Salbutamolo utilizzate </a:t>
            </a:r>
          </a:p>
          <a:p>
            <a:pPr>
              <a:defRPr/>
            </a:pPr>
            <a:r>
              <a:rPr lang="it-IT" sz="1200" dirty="0"/>
              <a:t>(Settimana 52)</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Foglio1!$B$1</c:f>
              <c:strCache>
                <c:ptCount val="1"/>
                <c:pt idx="0">
                  <c:v>FF\VI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c:f>
              <c:strCache>
                <c:ptCount val="1"/>
                <c:pt idx="0">
                  <c:v>Numero Medio confezioni di Salbutamolo</c:v>
                </c:pt>
              </c:strCache>
            </c:strRef>
          </c:cat>
          <c:val>
            <c:numRef>
              <c:f>Foglio1!$B$2</c:f>
              <c:numCache>
                <c:formatCode>General</c:formatCode>
                <c:ptCount val="1"/>
                <c:pt idx="0">
                  <c:v>7.2</c:v>
                </c:pt>
              </c:numCache>
            </c:numRef>
          </c:val>
          <c:extLst>
            <c:ext xmlns:c16="http://schemas.microsoft.com/office/drawing/2014/chart" uri="{C3380CC4-5D6E-409C-BE32-E72D297353CC}">
              <c16:uniqueId val="{00000000-AE55-40B2-A129-51265CA5528F}"/>
            </c:ext>
          </c:extLst>
        </c:ser>
        <c:ser>
          <c:idx val="1"/>
          <c:order val="1"/>
          <c:tx>
            <c:strRef>
              <c:f>Foglio1!$C$1</c:f>
              <c:strCache>
                <c:ptCount val="1"/>
                <c:pt idx="0">
                  <c:v>Terapia Usuale</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c:f>
              <c:strCache>
                <c:ptCount val="1"/>
                <c:pt idx="0">
                  <c:v>Numero Medio confezioni di Salbutamolo</c:v>
                </c:pt>
              </c:strCache>
            </c:strRef>
          </c:cat>
          <c:val>
            <c:numRef>
              <c:f>Foglio1!$C$2</c:f>
              <c:numCache>
                <c:formatCode>General</c:formatCode>
                <c:ptCount val="1"/>
                <c:pt idx="0">
                  <c:v>8</c:v>
                </c:pt>
              </c:numCache>
            </c:numRef>
          </c:val>
          <c:extLst>
            <c:ext xmlns:c16="http://schemas.microsoft.com/office/drawing/2014/chart" uri="{C3380CC4-5D6E-409C-BE32-E72D297353CC}">
              <c16:uniqueId val="{00000001-AE55-40B2-A129-51265CA5528F}"/>
            </c:ext>
          </c:extLst>
        </c:ser>
        <c:dLbls>
          <c:showLegendKey val="0"/>
          <c:showVal val="0"/>
          <c:showCatName val="0"/>
          <c:showSerName val="0"/>
          <c:showPercent val="0"/>
          <c:showBubbleSize val="0"/>
        </c:dLbls>
        <c:gapWidth val="219"/>
        <c:overlap val="-27"/>
        <c:axId val="1596988752"/>
        <c:axId val="1334261168"/>
      </c:barChart>
      <c:catAx>
        <c:axId val="1596988752"/>
        <c:scaling>
          <c:orientation val="minMax"/>
        </c:scaling>
        <c:delete val="1"/>
        <c:axPos val="b"/>
        <c:numFmt formatCode="General" sourceLinked="1"/>
        <c:majorTickMark val="none"/>
        <c:minorTickMark val="none"/>
        <c:tickLblPos val="nextTo"/>
        <c:crossAx val="1334261168"/>
        <c:crosses val="autoZero"/>
        <c:auto val="1"/>
        <c:lblAlgn val="ctr"/>
        <c:lblOffset val="100"/>
        <c:noMultiLvlLbl val="0"/>
      </c:catAx>
      <c:valAx>
        <c:axId val="1334261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596988752"/>
        <c:crosses val="autoZero"/>
        <c:crossBetween val="between"/>
      </c:valAx>
      <c:spPr>
        <a:noFill/>
        <a:ln>
          <a:noFill/>
        </a:ln>
        <a:effectLst/>
      </c:spPr>
    </c:plotArea>
    <c:legend>
      <c:legendPos val="b"/>
      <c:layout>
        <c:manualLayout>
          <c:xMode val="edge"/>
          <c:yMode val="edge"/>
          <c:x val="5.8303149606299211E-2"/>
          <c:y val="8.069604572489876E-2"/>
          <c:w val="0.25214370078740156"/>
          <c:h val="4.508525805331827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C5036D-9315-A044-97E1-0514CCDCC068}" type="datetimeFigureOut">
              <a:rPr lang="it-IT" smtClean="0"/>
              <a:t>12/05/26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C7FE8-B47F-7A46-8727-C8CE514B8778}" type="slidenum">
              <a:rPr lang="it-IT" smtClean="0"/>
              <a:t>‹N›</a:t>
            </a:fld>
            <a:endParaRPr lang="it-IT"/>
          </a:p>
        </p:txBody>
      </p:sp>
    </p:spTree>
    <p:extLst>
      <p:ext uri="{BB962C8B-B14F-4D97-AF65-F5344CB8AC3E}">
        <p14:creationId xmlns:p14="http://schemas.microsoft.com/office/powerpoint/2010/main" val="1154435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7F2FCB-F4D1-433E-9F97-35DEDFBDDC80}"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7672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t-IT"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it-IT"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01019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t-IT"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it-IT"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6079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t-IT"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it-IT"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37457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7A82901-21E2-204A-AB2E-CC06A581894A}" type="datetimeFigureOut">
              <a:rPr lang="it-IT" smtClean="0"/>
              <a:t>12/05/26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1FD53ED-D539-3F49-ACFE-D93FF59207C4}" type="slidenum">
              <a:rPr lang="it-IT" smtClean="0"/>
              <a:t>‹N›</a:t>
            </a:fld>
            <a:endParaRPr lang="it-IT"/>
          </a:p>
        </p:txBody>
      </p:sp>
    </p:spTree>
    <p:extLst>
      <p:ext uri="{BB962C8B-B14F-4D97-AF65-F5344CB8AC3E}">
        <p14:creationId xmlns:p14="http://schemas.microsoft.com/office/powerpoint/2010/main" val="3975334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7A82901-21E2-204A-AB2E-CC06A581894A}" type="datetimeFigureOut">
              <a:rPr lang="it-IT" smtClean="0"/>
              <a:t>12/05/26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1FD53ED-D539-3F49-ACFE-D93FF59207C4}" type="slidenum">
              <a:rPr lang="it-IT" smtClean="0"/>
              <a:t>‹N›</a:t>
            </a:fld>
            <a:endParaRPr lang="it-IT"/>
          </a:p>
        </p:txBody>
      </p:sp>
    </p:spTree>
    <p:extLst>
      <p:ext uri="{BB962C8B-B14F-4D97-AF65-F5344CB8AC3E}">
        <p14:creationId xmlns:p14="http://schemas.microsoft.com/office/powerpoint/2010/main" val="711712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7A82901-21E2-204A-AB2E-CC06A581894A}" type="datetimeFigureOut">
              <a:rPr lang="it-IT" smtClean="0"/>
              <a:t>12/05/26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1FD53ED-D539-3F49-ACFE-D93FF59207C4}" type="slidenum">
              <a:rPr lang="it-IT" smtClean="0"/>
              <a:t>‹N›</a:t>
            </a:fld>
            <a:endParaRPr lang="it-IT"/>
          </a:p>
        </p:txBody>
      </p:sp>
    </p:spTree>
    <p:extLst>
      <p:ext uri="{BB962C8B-B14F-4D97-AF65-F5344CB8AC3E}">
        <p14:creationId xmlns:p14="http://schemas.microsoft.com/office/powerpoint/2010/main" val="4238695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Intestazione sezione">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C82274C-CAC4-4CE1-6D33-A17899DAFF7E}"/>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879055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4482F21-5280-6E8C-1A2A-02CADD04C964}"/>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044626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olo e contenuto">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EDBE0B65-58BC-EE15-44B1-BB1534DA8B46}"/>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490323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91646EC0-85A9-7E78-1053-5031EA615EE2}"/>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887937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FF329D-27DA-998A-02DF-D589A3E07AE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C7F694D-C36E-93BF-936D-4C0F886ED739}"/>
              </a:ext>
            </a:extLst>
          </p:cNvPr>
          <p:cNvSpPr>
            <a:spLocks noGrp="1"/>
          </p:cNvSpPr>
          <p:nvPr>
            <p:ph sz="half" idx="1"/>
          </p:nvPr>
        </p:nvSpPr>
        <p:spPr>
          <a:xfrm>
            <a:off x="6286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C3A5F6C-9FFB-7817-F46E-2CAD4685F4CC}"/>
              </a:ext>
            </a:extLst>
          </p:cNvPr>
          <p:cNvSpPr>
            <a:spLocks noGrp="1"/>
          </p:cNvSpPr>
          <p:nvPr>
            <p:ph sz="half" idx="2"/>
          </p:nvPr>
        </p:nvSpPr>
        <p:spPr>
          <a:xfrm>
            <a:off x="46291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7EAE1F3-BA6C-3FD9-A557-278AF875B8C9}"/>
              </a:ext>
            </a:extLst>
          </p:cNvPr>
          <p:cNvSpPr>
            <a:spLocks noGrp="1"/>
          </p:cNvSpPr>
          <p:nvPr>
            <p:ph type="dt" sz="half" idx="10"/>
          </p:nvPr>
        </p:nvSpPr>
        <p:spPr/>
        <p:txBody>
          <a:bodyPr/>
          <a:lstStyle/>
          <a:p>
            <a:fld id="{8F1BD997-3639-064D-97E0-3DD4CF823858}" type="datetimeFigureOut">
              <a:rPr lang="it-IT" smtClean="0"/>
              <a:t>12/05/26</a:t>
            </a:fld>
            <a:endParaRPr lang="it-IT"/>
          </a:p>
        </p:txBody>
      </p:sp>
      <p:sp>
        <p:nvSpPr>
          <p:cNvPr id="6" name="Segnaposto piè di pagina 5">
            <a:extLst>
              <a:ext uri="{FF2B5EF4-FFF2-40B4-BE49-F238E27FC236}">
                <a16:creationId xmlns:a16="http://schemas.microsoft.com/office/drawing/2014/main" id="{15FFEC44-19E5-4D91-1EFB-8C42199DB5E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D34C852-034B-0067-0E18-97CD7166193A}"/>
              </a:ext>
            </a:extLst>
          </p:cNvPr>
          <p:cNvSpPr>
            <a:spLocks noGrp="1"/>
          </p:cNvSpPr>
          <p:nvPr>
            <p:ph type="sldNum" sz="quarter" idx="12"/>
          </p:nvPr>
        </p:nvSpPr>
        <p:spPr/>
        <p:txBody>
          <a:bodyPr/>
          <a:lstStyle/>
          <a:p>
            <a:fld id="{710C38ED-2F13-5848-AA0C-F1BCE28B4DA3}" type="slidenum">
              <a:rPr lang="it-IT" smtClean="0"/>
              <a:t>‹N›</a:t>
            </a:fld>
            <a:endParaRPr lang="it-IT"/>
          </a:p>
        </p:txBody>
      </p:sp>
    </p:spTree>
    <p:extLst>
      <p:ext uri="{BB962C8B-B14F-4D97-AF65-F5344CB8AC3E}">
        <p14:creationId xmlns:p14="http://schemas.microsoft.com/office/powerpoint/2010/main" val="1100532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1EB644-25EE-4784-FA36-309202BA1678}"/>
              </a:ext>
            </a:extLst>
          </p:cNvPr>
          <p:cNvSpPr>
            <a:spLocks noGrp="1"/>
          </p:cNvSpPr>
          <p:nvPr>
            <p:ph type="title"/>
          </p:nvPr>
        </p:nvSpPr>
        <p:spPr>
          <a:xfrm>
            <a:off x="629841" y="273844"/>
            <a:ext cx="7886700" cy="994172"/>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2F74A70-2981-C77A-73B0-EF41C8A59FC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94E325C-977B-E3D9-36DA-9A9A57F6E445}"/>
              </a:ext>
            </a:extLst>
          </p:cNvPr>
          <p:cNvSpPr>
            <a:spLocks noGrp="1"/>
          </p:cNvSpPr>
          <p:nvPr>
            <p:ph sz="half" idx="2"/>
          </p:nvPr>
        </p:nvSpPr>
        <p:spPr>
          <a:xfrm>
            <a:off x="629842" y="1878806"/>
            <a:ext cx="3868340"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8B4DF4B9-2126-CF9F-0DFB-E8021C0D841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7CE35D7-D476-E8D8-D4D2-3032A0953DA3}"/>
              </a:ext>
            </a:extLst>
          </p:cNvPr>
          <p:cNvSpPr>
            <a:spLocks noGrp="1"/>
          </p:cNvSpPr>
          <p:nvPr>
            <p:ph sz="quarter" idx="4"/>
          </p:nvPr>
        </p:nvSpPr>
        <p:spPr>
          <a:xfrm>
            <a:off x="4629150" y="1878806"/>
            <a:ext cx="3887391"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E042B25-25B6-8C46-4CD5-41DC9CF71B53}"/>
              </a:ext>
            </a:extLst>
          </p:cNvPr>
          <p:cNvSpPr>
            <a:spLocks noGrp="1"/>
          </p:cNvSpPr>
          <p:nvPr>
            <p:ph type="dt" sz="half" idx="10"/>
          </p:nvPr>
        </p:nvSpPr>
        <p:spPr/>
        <p:txBody>
          <a:bodyPr/>
          <a:lstStyle/>
          <a:p>
            <a:fld id="{8F1BD997-3639-064D-97E0-3DD4CF823858}" type="datetimeFigureOut">
              <a:rPr lang="it-IT" smtClean="0"/>
              <a:t>12/05/26</a:t>
            </a:fld>
            <a:endParaRPr lang="it-IT"/>
          </a:p>
        </p:txBody>
      </p:sp>
      <p:sp>
        <p:nvSpPr>
          <p:cNvPr id="8" name="Segnaposto piè di pagina 7">
            <a:extLst>
              <a:ext uri="{FF2B5EF4-FFF2-40B4-BE49-F238E27FC236}">
                <a16:creationId xmlns:a16="http://schemas.microsoft.com/office/drawing/2014/main" id="{49AB3212-8012-21B9-724F-D1BFAEBD03E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BB77828-5AB9-78AE-DE68-CD890F640EE1}"/>
              </a:ext>
            </a:extLst>
          </p:cNvPr>
          <p:cNvSpPr>
            <a:spLocks noGrp="1"/>
          </p:cNvSpPr>
          <p:nvPr>
            <p:ph type="sldNum" sz="quarter" idx="12"/>
          </p:nvPr>
        </p:nvSpPr>
        <p:spPr/>
        <p:txBody>
          <a:bodyPr/>
          <a:lstStyle/>
          <a:p>
            <a:fld id="{710C38ED-2F13-5848-AA0C-F1BCE28B4DA3}" type="slidenum">
              <a:rPr lang="it-IT" smtClean="0"/>
              <a:t>‹N›</a:t>
            </a:fld>
            <a:endParaRPr lang="it-IT"/>
          </a:p>
        </p:txBody>
      </p:sp>
    </p:spTree>
    <p:extLst>
      <p:ext uri="{BB962C8B-B14F-4D97-AF65-F5344CB8AC3E}">
        <p14:creationId xmlns:p14="http://schemas.microsoft.com/office/powerpoint/2010/main" val="3868690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14958F-4B2D-349A-A5F2-D45A97D41FE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4D44A39-1110-0912-C773-23DE7D619C7B}"/>
              </a:ext>
            </a:extLst>
          </p:cNvPr>
          <p:cNvSpPr>
            <a:spLocks noGrp="1"/>
          </p:cNvSpPr>
          <p:nvPr>
            <p:ph type="dt" sz="half" idx="10"/>
          </p:nvPr>
        </p:nvSpPr>
        <p:spPr/>
        <p:txBody>
          <a:bodyPr/>
          <a:lstStyle/>
          <a:p>
            <a:fld id="{8F1BD997-3639-064D-97E0-3DD4CF823858}" type="datetimeFigureOut">
              <a:rPr lang="it-IT" smtClean="0"/>
              <a:t>12/05/26</a:t>
            </a:fld>
            <a:endParaRPr lang="it-IT"/>
          </a:p>
        </p:txBody>
      </p:sp>
      <p:sp>
        <p:nvSpPr>
          <p:cNvPr id="4" name="Segnaposto piè di pagina 3">
            <a:extLst>
              <a:ext uri="{FF2B5EF4-FFF2-40B4-BE49-F238E27FC236}">
                <a16:creationId xmlns:a16="http://schemas.microsoft.com/office/drawing/2014/main" id="{887559F4-5DC7-2309-4E77-38B57196AF1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E338261-2AD2-453C-4E09-983FB5D1D07B}"/>
              </a:ext>
            </a:extLst>
          </p:cNvPr>
          <p:cNvSpPr>
            <a:spLocks noGrp="1"/>
          </p:cNvSpPr>
          <p:nvPr>
            <p:ph type="sldNum" sz="quarter" idx="12"/>
          </p:nvPr>
        </p:nvSpPr>
        <p:spPr/>
        <p:txBody>
          <a:bodyPr/>
          <a:lstStyle/>
          <a:p>
            <a:fld id="{710C38ED-2F13-5848-AA0C-F1BCE28B4DA3}" type="slidenum">
              <a:rPr lang="it-IT" smtClean="0"/>
              <a:t>‹N›</a:t>
            </a:fld>
            <a:endParaRPr lang="it-IT"/>
          </a:p>
        </p:txBody>
      </p:sp>
    </p:spTree>
    <p:extLst>
      <p:ext uri="{BB962C8B-B14F-4D97-AF65-F5344CB8AC3E}">
        <p14:creationId xmlns:p14="http://schemas.microsoft.com/office/powerpoint/2010/main" val="21173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9A9B8C0-59A0-EE97-7807-0F7B519E519A}"/>
              </a:ext>
            </a:extLst>
          </p:cNvPr>
          <p:cNvSpPr>
            <a:spLocks noGrp="1"/>
          </p:cNvSpPr>
          <p:nvPr>
            <p:ph type="dt" sz="half" idx="10"/>
          </p:nvPr>
        </p:nvSpPr>
        <p:spPr/>
        <p:txBody>
          <a:bodyPr/>
          <a:lstStyle/>
          <a:p>
            <a:fld id="{8F1BD997-3639-064D-97E0-3DD4CF823858}" type="datetimeFigureOut">
              <a:rPr lang="it-IT" smtClean="0"/>
              <a:t>12/05/26</a:t>
            </a:fld>
            <a:endParaRPr lang="it-IT"/>
          </a:p>
        </p:txBody>
      </p:sp>
      <p:sp>
        <p:nvSpPr>
          <p:cNvPr id="3" name="Segnaposto piè di pagina 2">
            <a:extLst>
              <a:ext uri="{FF2B5EF4-FFF2-40B4-BE49-F238E27FC236}">
                <a16:creationId xmlns:a16="http://schemas.microsoft.com/office/drawing/2014/main" id="{988E4D49-8C56-4449-F963-07F90A95B03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E288481-54FB-DC2D-25F0-E6B518A67407}"/>
              </a:ext>
            </a:extLst>
          </p:cNvPr>
          <p:cNvSpPr>
            <a:spLocks noGrp="1"/>
          </p:cNvSpPr>
          <p:nvPr>
            <p:ph type="sldNum" sz="quarter" idx="12"/>
          </p:nvPr>
        </p:nvSpPr>
        <p:spPr/>
        <p:txBody>
          <a:bodyPr/>
          <a:lstStyle/>
          <a:p>
            <a:fld id="{710C38ED-2F13-5848-AA0C-F1BCE28B4DA3}" type="slidenum">
              <a:rPr lang="it-IT" smtClean="0"/>
              <a:t>‹N›</a:t>
            </a:fld>
            <a:endParaRPr lang="it-IT"/>
          </a:p>
        </p:txBody>
      </p:sp>
    </p:spTree>
    <p:extLst>
      <p:ext uri="{BB962C8B-B14F-4D97-AF65-F5344CB8AC3E}">
        <p14:creationId xmlns:p14="http://schemas.microsoft.com/office/powerpoint/2010/main" val="335111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7A82901-21E2-204A-AB2E-CC06A581894A}" type="datetimeFigureOut">
              <a:rPr lang="it-IT" smtClean="0"/>
              <a:t>12/05/26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1FD53ED-D539-3F49-ACFE-D93FF59207C4}" type="slidenum">
              <a:rPr lang="it-IT" smtClean="0"/>
              <a:t>‹N›</a:t>
            </a:fld>
            <a:endParaRPr lang="it-IT"/>
          </a:p>
        </p:txBody>
      </p:sp>
    </p:spTree>
    <p:extLst>
      <p:ext uri="{BB962C8B-B14F-4D97-AF65-F5344CB8AC3E}">
        <p14:creationId xmlns:p14="http://schemas.microsoft.com/office/powerpoint/2010/main" val="628731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C5CE84-9A61-36D9-2F96-E45B6215EBBD}"/>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37E7AB9-72C8-9B9A-52CC-1197FFD9FA4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1C74FEE-5B4F-DFC9-2DCB-8FBE37B2F0F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32E2B2A-E466-C68D-EB34-3127052ABFE6}"/>
              </a:ext>
            </a:extLst>
          </p:cNvPr>
          <p:cNvSpPr>
            <a:spLocks noGrp="1"/>
          </p:cNvSpPr>
          <p:nvPr>
            <p:ph type="dt" sz="half" idx="10"/>
          </p:nvPr>
        </p:nvSpPr>
        <p:spPr/>
        <p:txBody>
          <a:bodyPr/>
          <a:lstStyle/>
          <a:p>
            <a:fld id="{8F1BD997-3639-064D-97E0-3DD4CF823858}" type="datetimeFigureOut">
              <a:rPr lang="it-IT" smtClean="0"/>
              <a:t>12/05/26</a:t>
            </a:fld>
            <a:endParaRPr lang="it-IT"/>
          </a:p>
        </p:txBody>
      </p:sp>
      <p:sp>
        <p:nvSpPr>
          <p:cNvPr id="6" name="Segnaposto piè di pagina 5">
            <a:extLst>
              <a:ext uri="{FF2B5EF4-FFF2-40B4-BE49-F238E27FC236}">
                <a16:creationId xmlns:a16="http://schemas.microsoft.com/office/drawing/2014/main" id="{7EC6BAF4-E284-DCC9-C477-2CEB0B54986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F6CB980-B7A9-4786-4DDD-D796DA1A6B88}"/>
              </a:ext>
            </a:extLst>
          </p:cNvPr>
          <p:cNvSpPr>
            <a:spLocks noGrp="1"/>
          </p:cNvSpPr>
          <p:nvPr>
            <p:ph type="sldNum" sz="quarter" idx="12"/>
          </p:nvPr>
        </p:nvSpPr>
        <p:spPr/>
        <p:txBody>
          <a:bodyPr/>
          <a:lstStyle/>
          <a:p>
            <a:fld id="{710C38ED-2F13-5848-AA0C-F1BCE28B4DA3}" type="slidenum">
              <a:rPr lang="it-IT" smtClean="0"/>
              <a:t>‹N›</a:t>
            </a:fld>
            <a:endParaRPr lang="it-IT"/>
          </a:p>
        </p:txBody>
      </p:sp>
    </p:spTree>
    <p:extLst>
      <p:ext uri="{BB962C8B-B14F-4D97-AF65-F5344CB8AC3E}">
        <p14:creationId xmlns:p14="http://schemas.microsoft.com/office/powerpoint/2010/main" val="952163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DE31B8-099F-6A30-450D-C5143AAA133B}"/>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AC9438E-6092-45D7-D21B-8A4A1AAC8D5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a:extLst>
              <a:ext uri="{FF2B5EF4-FFF2-40B4-BE49-F238E27FC236}">
                <a16:creationId xmlns:a16="http://schemas.microsoft.com/office/drawing/2014/main" id="{D265302D-ABA5-B452-40BB-761A4F36441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77CD395-D55E-0718-D9BF-8A26F382C51D}"/>
              </a:ext>
            </a:extLst>
          </p:cNvPr>
          <p:cNvSpPr>
            <a:spLocks noGrp="1"/>
          </p:cNvSpPr>
          <p:nvPr>
            <p:ph type="dt" sz="half" idx="10"/>
          </p:nvPr>
        </p:nvSpPr>
        <p:spPr/>
        <p:txBody>
          <a:bodyPr/>
          <a:lstStyle/>
          <a:p>
            <a:fld id="{8F1BD997-3639-064D-97E0-3DD4CF823858}" type="datetimeFigureOut">
              <a:rPr lang="it-IT" smtClean="0"/>
              <a:t>12/05/26</a:t>
            </a:fld>
            <a:endParaRPr lang="it-IT"/>
          </a:p>
        </p:txBody>
      </p:sp>
      <p:sp>
        <p:nvSpPr>
          <p:cNvPr id="6" name="Segnaposto piè di pagina 5">
            <a:extLst>
              <a:ext uri="{FF2B5EF4-FFF2-40B4-BE49-F238E27FC236}">
                <a16:creationId xmlns:a16="http://schemas.microsoft.com/office/drawing/2014/main" id="{529204EC-D20F-F278-B729-B340A8BC630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49B57ED-6C34-B11B-99F0-628C79ADDB8F}"/>
              </a:ext>
            </a:extLst>
          </p:cNvPr>
          <p:cNvSpPr>
            <a:spLocks noGrp="1"/>
          </p:cNvSpPr>
          <p:nvPr>
            <p:ph type="sldNum" sz="quarter" idx="12"/>
          </p:nvPr>
        </p:nvSpPr>
        <p:spPr/>
        <p:txBody>
          <a:bodyPr/>
          <a:lstStyle/>
          <a:p>
            <a:fld id="{710C38ED-2F13-5848-AA0C-F1BCE28B4DA3}" type="slidenum">
              <a:rPr lang="it-IT" smtClean="0"/>
              <a:t>‹N›</a:t>
            </a:fld>
            <a:endParaRPr lang="it-IT"/>
          </a:p>
        </p:txBody>
      </p:sp>
    </p:spTree>
    <p:extLst>
      <p:ext uri="{BB962C8B-B14F-4D97-AF65-F5344CB8AC3E}">
        <p14:creationId xmlns:p14="http://schemas.microsoft.com/office/powerpoint/2010/main" val="3727378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67B7D2-F3E2-CA8C-9561-8A411A3E869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42277FA-3B9B-CEEE-D70C-B831DD04BB5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E389B1C-4C33-F321-4E22-8FEF743B26B1}"/>
              </a:ext>
            </a:extLst>
          </p:cNvPr>
          <p:cNvSpPr>
            <a:spLocks noGrp="1"/>
          </p:cNvSpPr>
          <p:nvPr>
            <p:ph type="dt" sz="half" idx="10"/>
          </p:nvPr>
        </p:nvSpPr>
        <p:spPr/>
        <p:txBody>
          <a:bodyPr/>
          <a:lstStyle/>
          <a:p>
            <a:fld id="{8F1BD997-3639-064D-97E0-3DD4CF823858}" type="datetimeFigureOut">
              <a:rPr lang="it-IT" smtClean="0"/>
              <a:t>12/05/26</a:t>
            </a:fld>
            <a:endParaRPr lang="it-IT"/>
          </a:p>
        </p:txBody>
      </p:sp>
      <p:sp>
        <p:nvSpPr>
          <p:cNvPr id="5" name="Segnaposto piè di pagina 4">
            <a:extLst>
              <a:ext uri="{FF2B5EF4-FFF2-40B4-BE49-F238E27FC236}">
                <a16:creationId xmlns:a16="http://schemas.microsoft.com/office/drawing/2014/main" id="{C0D3B47F-571D-A46F-9DD3-9041D926568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8ED444C-8D5E-CB59-53E3-BD07B4184E68}"/>
              </a:ext>
            </a:extLst>
          </p:cNvPr>
          <p:cNvSpPr>
            <a:spLocks noGrp="1"/>
          </p:cNvSpPr>
          <p:nvPr>
            <p:ph type="sldNum" sz="quarter" idx="12"/>
          </p:nvPr>
        </p:nvSpPr>
        <p:spPr/>
        <p:txBody>
          <a:bodyPr/>
          <a:lstStyle/>
          <a:p>
            <a:fld id="{710C38ED-2F13-5848-AA0C-F1BCE28B4DA3}" type="slidenum">
              <a:rPr lang="it-IT" smtClean="0"/>
              <a:t>‹N›</a:t>
            </a:fld>
            <a:endParaRPr lang="it-IT"/>
          </a:p>
        </p:txBody>
      </p:sp>
    </p:spTree>
    <p:extLst>
      <p:ext uri="{BB962C8B-B14F-4D97-AF65-F5344CB8AC3E}">
        <p14:creationId xmlns:p14="http://schemas.microsoft.com/office/powerpoint/2010/main" val="3306411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CCEEE84-E649-FD18-1054-74F2478A1A6E}"/>
              </a:ext>
            </a:extLst>
          </p:cNvPr>
          <p:cNvSpPr>
            <a:spLocks noGrp="1"/>
          </p:cNvSpPr>
          <p:nvPr>
            <p:ph type="title" orient="vert"/>
          </p:nvPr>
        </p:nvSpPr>
        <p:spPr>
          <a:xfrm>
            <a:off x="6543675" y="273844"/>
            <a:ext cx="1971675" cy="4358879"/>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0478B8D-25AC-6F66-5BEA-A879DA08F899}"/>
              </a:ext>
            </a:extLst>
          </p:cNvPr>
          <p:cNvSpPr>
            <a:spLocks noGrp="1"/>
          </p:cNvSpPr>
          <p:nvPr>
            <p:ph type="body" orient="vert" idx="1"/>
          </p:nvPr>
        </p:nvSpPr>
        <p:spPr>
          <a:xfrm>
            <a:off x="628650" y="273844"/>
            <a:ext cx="5800725" cy="435887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5A1A28D-FCDE-4528-E152-B0ED804541C9}"/>
              </a:ext>
            </a:extLst>
          </p:cNvPr>
          <p:cNvSpPr>
            <a:spLocks noGrp="1"/>
          </p:cNvSpPr>
          <p:nvPr>
            <p:ph type="dt" sz="half" idx="10"/>
          </p:nvPr>
        </p:nvSpPr>
        <p:spPr/>
        <p:txBody>
          <a:bodyPr/>
          <a:lstStyle/>
          <a:p>
            <a:fld id="{8F1BD997-3639-064D-97E0-3DD4CF823858}" type="datetimeFigureOut">
              <a:rPr lang="it-IT" smtClean="0"/>
              <a:t>12/05/26</a:t>
            </a:fld>
            <a:endParaRPr lang="it-IT"/>
          </a:p>
        </p:txBody>
      </p:sp>
      <p:sp>
        <p:nvSpPr>
          <p:cNvPr id="5" name="Segnaposto piè di pagina 4">
            <a:extLst>
              <a:ext uri="{FF2B5EF4-FFF2-40B4-BE49-F238E27FC236}">
                <a16:creationId xmlns:a16="http://schemas.microsoft.com/office/drawing/2014/main" id="{5720C128-F080-9961-2E32-69FC07DE05F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28A0595-3DD7-76F9-280D-62EA7E6C82DE}"/>
              </a:ext>
            </a:extLst>
          </p:cNvPr>
          <p:cNvSpPr>
            <a:spLocks noGrp="1"/>
          </p:cNvSpPr>
          <p:nvPr>
            <p:ph type="sldNum" sz="quarter" idx="12"/>
          </p:nvPr>
        </p:nvSpPr>
        <p:spPr/>
        <p:txBody>
          <a:bodyPr/>
          <a:lstStyle/>
          <a:p>
            <a:fld id="{710C38ED-2F13-5848-AA0C-F1BCE28B4DA3}" type="slidenum">
              <a:rPr lang="it-IT" smtClean="0"/>
              <a:t>‹N›</a:t>
            </a:fld>
            <a:endParaRPr lang="it-IT"/>
          </a:p>
        </p:txBody>
      </p:sp>
    </p:spTree>
    <p:extLst>
      <p:ext uri="{BB962C8B-B14F-4D97-AF65-F5344CB8AC3E}">
        <p14:creationId xmlns:p14="http://schemas.microsoft.com/office/powerpoint/2010/main" val="3465060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271B5F-F99B-3F72-4086-AC67217892B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B1BEA98-841B-EFA5-CE60-3EF482C3BFC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B34B87-93DF-B1C3-A872-E19A8CAA68CB}"/>
              </a:ext>
            </a:extLst>
          </p:cNvPr>
          <p:cNvSpPr>
            <a:spLocks noGrp="1"/>
          </p:cNvSpPr>
          <p:nvPr>
            <p:ph type="dt" sz="half" idx="10"/>
          </p:nvPr>
        </p:nvSpPr>
        <p:spPr/>
        <p:txBody>
          <a:bodyPr/>
          <a:lstStyle/>
          <a:p>
            <a:fld id="{A6104427-0FBE-9948-A8F4-050620F0EA2B}" type="datetimeFigureOut">
              <a:rPr lang="it-IT" smtClean="0"/>
              <a:t>12/05/26</a:t>
            </a:fld>
            <a:endParaRPr lang="it-IT"/>
          </a:p>
        </p:txBody>
      </p:sp>
      <p:sp>
        <p:nvSpPr>
          <p:cNvPr id="5" name="Segnaposto piè di pagina 4">
            <a:extLst>
              <a:ext uri="{FF2B5EF4-FFF2-40B4-BE49-F238E27FC236}">
                <a16:creationId xmlns:a16="http://schemas.microsoft.com/office/drawing/2014/main" id="{E0130CC1-6612-F2B1-584B-26B873062A2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7D98DAE-1BCB-B496-84DA-0056655C715F}"/>
              </a:ext>
            </a:extLst>
          </p:cNvPr>
          <p:cNvSpPr>
            <a:spLocks noGrp="1"/>
          </p:cNvSpPr>
          <p:nvPr>
            <p:ph type="sldNum" sz="quarter" idx="12"/>
          </p:nvPr>
        </p:nvSpPr>
        <p:spPr/>
        <p:txBody>
          <a:bodyPr/>
          <a:lstStyle/>
          <a:p>
            <a:fld id="{850A8A08-7C27-2646-9CD0-BC02F3D443AA}" type="slidenum">
              <a:rPr lang="it-IT" smtClean="0"/>
              <a:t>‹N›</a:t>
            </a:fld>
            <a:endParaRPr lang="it-IT"/>
          </a:p>
        </p:txBody>
      </p:sp>
    </p:spTree>
    <p:extLst>
      <p:ext uri="{BB962C8B-B14F-4D97-AF65-F5344CB8AC3E}">
        <p14:creationId xmlns:p14="http://schemas.microsoft.com/office/powerpoint/2010/main" val="1697425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1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D448F2-BF63-02AB-A55B-69C749B7DAA4}"/>
              </a:ext>
            </a:extLst>
          </p:cNvPr>
          <p:cNvSpPr>
            <a:spLocks noGrp="1"/>
          </p:cNvSpPr>
          <p:nvPr>
            <p:ph type="ctrTitle"/>
          </p:nvPr>
        </p:nvSpPr>
        <p:spPr>
          <a:xfrm>
            <a:off x="1143000" y="841772"/>
            <a:ext cx="6858000" cy="17907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B150B63-7D23-0E2D-2765-894E391C35B6}"/>
              </a:ext>
            </a:extLst>
          </p:cNvPr>
          <p:cNvSpPr>
            <a:spLocks noGrp="1"/>
          </p:cNvSpPr>
          <p:nvPr>
            <p:ph type="subTitle" idx="1"/>
          </p:nvPr>
        </p:nvSpPr>
        <p:spPr>
          <a:xfrm>
            <a:off x="1143000" y="2701528"/>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313B81B-3672-0665-8448-0291A1C4835E}"/>
              </a:ext>
            </a:extLst>
          </p:cNvPr>
          <p:cNvSpPr>
            <a:spLocks noGrp="1"/>
          </p:cNvSpPr>
          <p:nvPr>
            <p:ph type="dt" sz="half" idx="10"/>
          </p:nvPr>
        </p:nvSpPr>
        <p:spPr/>
        <p:txBody>
          <a:bodyPr/>
          <a:lstStyle/>
          <a:p>
            <a:fld id="{2BD36AF3-68AA-4037-BC85-B7095626CB0B}" type="datetimeFigureOut">
              <a:rPr lang="it-IT" smtClean="0"/>
              <a:t>12/05/26</a:t>
            </a:fld>
            <a:endParaRPr lang="it-IT"/>
          </a:p>
        </p:txBody>
      </p:sp>
      <p:sp>
        <p:nvSpPr>
          <p:cNvPr id="5" name="Segnaposto piè di pagina 4">
            <a:extLst>
              <a:ext uri="{FF2B5EF4-FFF2-40B4-BE49-F238E27FC236}">
                <a16:creationId xmlns:a16="http://schemas.microsoft.com/office/drawing/2014/main" id="{47026B4D-D513-8146-6F18-1657B8C9401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3AFA2C1-B97D-D70F-C80D-6797E2FE4235}"/>
              </a:ext>
            </a:extLst>
          </p:cNvPr>
          <p:cNvSpPr>
            <a:spLocks noGrp="1"/>
          </p:cNvSpPr>
          <p:nvPr>
            <p:ph type="sldNum" sz="quarter" idx="12"/>
          </p:nvPr>
        </p:nvSpPr>
        <p:spPr/>
        <p:txBody>
          <a:bodyPr/>
          <a:lstStyle/>
          <a:p>
            <a:fld id="{9D7841FA-9652-4BCA-A553-A1F1E8DBF383}" type="slidenum">
              <a:rPr lang="it-IT" smtClean="0"/>
              <a:t>‹N›</a:t>
            </a:fld>
            <a:endParaRPr lang="it-IT"/>
          </a:p>
        </p:txBody>
      </p:sp>
    </p:spTree>
    <p:extLst>
      <p:ext uri="{BB962C8B-B14F-4D97-AF65-F5344CB8AC3E}">
        <p14:creationId xmlns:p14="http://schemas.microsoft.com/office/powerpoint/2010/main" val="2685722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29B68C-D6F8-4155-94BE-249820D32D40}"/>
              </a:ext>
            </a:extLst>
          </p:cNvPr>
          <p:cNvSpPr>
            <a:spLocks noGrp="1"/>
          </p:cNvSpPr>
          <p:nvPr>
            <p:ph type="ctrTitle"/>
          </p:nvPr>
        </p:nvSpPr>
        <p:spPr>
          <a:xfrm>
            <a:off x="1143000" y="841772"/>
            <a:ext cx="6858000" cy="17907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6DB0344-1CE4-4F49-9EB9-D57C4BE8CFD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7B01D03-7D84-4D1E-AFA9-0403E78BD92F}"/>
              </a:ext>
            </a:extLst>
          </p:cNvPr>
          <p:cNvSpPr>
            <a:spLocks noGrp="1"/>
          </p:cNvSpPr>
          <p:nvPr>
            <p:ph type="dt" sz="half" idx="10"/>
          </p:nvPr>
        </p:nvSpPr>
        <p:spPr/>
        <p:txBody>
          <a:bodyPr/>
          <a:lstStyle/>
          <a:p>
            <a:fld id="{C8277AC7-7269-47AE-8E03-746D889A9786}" type="datetimeFigureOut">
              <a:rPr lang="it-IT" smtClean="0"/>
              <a:t>12/05/26</a:t>
            </a:fld>
            <a:endParaRPr lang="it-IT"/>
          </a:p>
        </p:txBody>
      </p:sp>
      <p:sp>
        <p:nvSpPr>
          <p:cNvPr id="5" name="Segnaposto piè di pagina 4">
            <a:extLst>
              <a:ext uri="{FF2B5EF4-FFF2-40B4-BE49-F238E27FC236}">
                <a16:creationId xmlns:a16="http://schemas.microsoft.com/office/drawing/2014/main" id="{3595DAAF-366B-4593-AE00-CF009BA7E09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EF7B153-F72F-4200-82AD-B6728A5B95A1}"/>
              </a:ext>
            </a:extLst>
          </p:cNvPr>
          <p:cNvSpPr>
            <a:spLocks noGrp="1"/>
          </p:cNvSpPr>
          <p:nvPr>
            <p:ph type="sldNum" sz="quarter" idx="12"/>
          </p:nvPr>
        </p:nvSpPr>
        <p:spPr/>
        <p:txBody>
          <a:bodyPr/>
          <a:lstStyle/>
          <a:p>
            <a:fld id="{A908FBE7-10B3-42B7-91BE-D953BDB660E9}" type="slidenum">
              <a:rPr lang="it-IT" smtClean="0"/>
              <a:t>‹N›</a:t>
            </a:fld>
            <a:endParaRPr lang="it-IT"/>
          </a:p>
        </p:txBody>
      </p:sp>
    </p:spTree>
    <p:extLst>
      <p:ext uri="{BB962C8B-B14F-4D97-AF65-F5344CB8AC3E}">
        <p14:creationId xmlns:p14="http://schemas.microsoft.com/office/powerpoint/2010/main" val="3062504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A00725-B204-43DF-9D47-E7F2612B2E3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630AF02-EAC8-470D-A928-CFDCF73F3857}"/>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B0E931-0315-475E-BD64-A2A59D7BBA82}"/>
              </a:ext>
            </a:extLst>
          </p:cNvPr>
          <p:cNvSpPr>
            <a:spLocks noGrp="1"/>
          </p:cNvSpPr>
          <p:nvPr>
            <p:ph type="dt" sz="half" idx="10"/>
          </p:nvPr>
        </p:nvSpPr>
        <p:spPr/>
        <p:txBody>
          <a:bodyPr/>
          <a:lstStyle/>
          <a:p>
            <a:fld id="{C8277AC7-7269-47AE-8E03-746D889A9786}" type="datetimeFigureOut">
              <a:rPr lang="it-IT" smtClean="0"/>
              <a:t>12/05/26</a:t>
            </a:fld>
            <a:endParaRPr lang="it-IT"/>
          </a:p>
        </p:txBody>
      </p:sp>
      <p:sp>
        <p:nvSpPr>
          <p:cNvPr id="5" name="Segnaposto piè di pagina 4">
            <a:extLst>
              <a:ext uri="{FF2B5EF4-FFF2-40B4-BE49-F238E27FC236}">
                <a16:creationId xmlns:a16="http://schemas.microsoft.com/office/drawing/2014/main" id="{F5148C02-9C3E-45FF-8854-5EE79F10914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7B189AC-7931-4449-9D07-FAEC6AC396E2}"/>
              </a:ext>
            </a:extLst>
          </p:cNvPr>
          <p:cNvSpPr>
            <a:spLocks noGrp="1"/>
          </p:cNvSpPr>
          <p:nvPr>
            <p:ph type="sldNum" sz="quarter" idx="12"/>
          </p:nvPr>
        </p:nvSpPr>
        <p:spPr/>
        <p:txBody>
          <a:bodyPr/>
          <a:lstStyle/>
          <a:p>
            <a:fld id="{A908FBE7-10B3-42B7-91BE-D953BDB660E9}" type="slidenum">
              <a:rPr lang="it-IT" smtClean="0"/>
              <a:t>‹N›</a:t>
            </a:fld>
            <a:endParaRPr lang="it-IT"/>
          </a:p>
        </p:txBody>
      </p:sp>
    </p:spTree>
    <p:extLst>
      <p:ext uri="{BB962C8B-B14F-4D97-AF65-F5344CB8AC3E}">
        <p14:creationId xmlns:p14="http://schemas.microsoft.com/office/powerpoint/2010/main" val="3033460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706E0E-0B6D-4F28-A72D-57DE1BD0EB80}"/>
              </a:ext>
            </a:extLst>
          </p:cNvPr>
          <p:cNvSpPr>
            <a:spLocks noGrp="1"/>
          </p:cNvSpPr>
          <p:nvPr>
            <p:ph type="title"/>
          </p:nvPr>
        </p:nvSpPr>
        <p:spPr>
          <a:xfrm>
            <a:off x="623888" y="1282304"/>
            <a:ext cx="7886700" cy="2139553"/>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5BF773D-DF0F-4D2E-85F7-4556D0FA8D8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97BAD895-10B8-4D33-B52A-2D9EFABC14DB}"/>
              </a:ext>
            </a:extLst>
          </p:cNvPr>
          <p:cNvSpPr>
            <a:spLocks noGrp="1"/>
          </p:cNvSpPr>
          <p:nvPr>
            <p:ph type="dt" sz="half" idx="10"/>
          </p:nvPr>
        </p:nvSpPr>
        <p:spPr/>
        <p:txBody>
          <a:bodyPr/>
          <a:lstStyle/>
          <a:p>
            <a:fld id="{C8277AC7-7269-47AE-8E03-746D889A9786}" type="datetimeFigureOut">
              <a:rPr lang="it-IT" smtClean="0"/>
              <a:t>12/05/26</a:t>
            </a:fld>
            <a:endParaRPr lang="it-IT"/>
          </a:p>
        </p:txBody>
      </p:sp>
      <p:sp>
        <p:nvSpPr>
          <p:cNvPr id="5" name="Segnaposto piè di pagina 4">
            <a:extLst>
              <a:ext uri="{FF2B5EF4-FFF2-40B4-BE49-F238E27FC236}">
                <a16:creationId xmlns:a16="http://schemas.microsoft.com/office/drawing/2014/main" id="{77659BB9-B9A1-40A5-94FF-3B113EE6ECA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BB234D8-B93D-4EC8-80ED-E9247ED79D08}"/>
              </a:ext>
            </a:extLst>
          </p:cNvPr>
          <p:cNvSpPr>
            <a:spLocks noGrp="1"/>
          </p:cNvSpPr>
          <p:nvPr>
            <p:ph type="sldNum" sz="quarter" idx="12"/>
          </p:nvPr>
        </p:nvSpPr>
        <p:spPr/>
        <p:txBody>
          <a:bodyPr/>
          <a:lstStyle/>
          <a:p>
            <a:fld id="{A908FBE7-10B3-42B7-91BE-D953BDB660E9}" type="slidenum">
              <a:rPr lang="it-IT" smtClean="0"/>
              <a:t>‹N›</a:t>
            </a:fld>
            <a:endParaRPr lang="it-IT"/>
          </a:p>
        </p:txBody>
      </p:sp>
    </p:spTree>
    <p:extLst>
      <p:ext uri="{BB962C8B-B14F-4D97-AF65-F5344CB8AC3E}">
        <p14:creationId xmlns:p14="http://schemas.microsoft.com/office/powerpoint/2010/main" val="2450842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5B816E-C2A3-48EE-8463-FA91F516C29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79D7BD1-1BA0-4D6D-B13E-436F288BAAA5}"/>
              </a:ext>
            </a:extLst>
          </p:cNvPr>
          <p:cNvSpPr>
            <a:spLocks noGrp="1"/>
          </p:cNvSpPr>
          <p:nvPr>
            <p:ph sz="half" idx="1"/>
          </p:nvPr>
        </p:nvSpPr>
        <p:spPr>
          <a:xfrm>
            <a:off x="628650" y="1369219"/>
            <a:ext cx="3886200" cy="326350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360929D-DA94-44A4-AEC8-7FBF8AAAD89A}"/>
              </a:ext>
            </a:extLst>
          </p:cNvPr>
          <p:cNvSpPr>
            <a:spLocks noGrp="1"/>
          </p:cNvSpPr>
          <p:nvPr>
            <p:ph sz="half" idx="2"/>
          </p:nvPr>
        </p:nvSpPr>
        <p:spPr>
          <a:xfrm>
            <a:off x="4629150" y="1369219"/>
            <a:ext cx="3886200" cy="326350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3E076B9-5401-478A-AE0C-30E264947D34}"/>
              </a:ext>
            </a:extLst>
          </p:cNvPr>
          <p:cNvSpPr>
            <a:spLocks noGrp="1"/>
          </p:cNvSpPr>
          <p:nvPr>
            <p:ph type="dt" sz="half" idx="10"/>
          </p:nvPr>
        </p:nvSpPr>
        <p:spPr/>
        <p:txBody>
          <a:bodyPr/>
          <a:lstStyle/>
          <a:p>
            <a:fld id="{C8277AC7-7269-47AE-8E03-746D889A9786}" type="datetimeFigureOut">
              <a:rPr lang="it-IT" smtClean="0"/>
              <a:t>12/05/26</a:t>
            </a:fld>
            <a:endParaRPr lang="it-IT"/>
          </a:p>
        </p:txBody>
      </p:sp>
      <p:sp>
        <p:nvSpPr>
          <p:cNvPr id="6" name="Segnaposto piè di pagina 5">
            <a:extLst>
              <a:ext uri="{FF2B5EF4-FFF2-40B4-BE49-F238E27FC236}">
                <a16:creationId xmlns:a16="http://schemas.microsoft.com/office/drawing/2014/main" id="{64DFB21E-6DD3-4824-865C-67087953851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ECC3ADE-10D5-445C-9B05-B732D2E55F7F}"/>
              </a:ext>
            </a:extLst>
          </p:cNvPr>
          <p:cNvSpPr>
            <a:spLocks noGrp="1"/>
          </p:cNvSpPr>
          <p:nvPr>
            <p:ph type="sldNum" sz="quarter" idx="12"/>
          </p:nvPr>
        </p:nvSpPr>
        <p:spPr/>
        <p:txBody>
          <a:bodyPr/>
          <a:lstStyle/>
          <a:p>
            <a:fld id="{A908FBE7-10B3-42B7-91BE-D953BDB660E9}" type="slidenum">
              <a:rPr lang="it-IT" smtClean="0"/>
              <a:t>‹N›</a:t>
            </a:fld>
            <a:endParaRPr lang="it-IT"/>
          </a:p>
        </p:txBody>
      </p:sp>
    </p:spTree>
    <p:extLst>
      <p:ext uri="{BB962C8B-B14F-4D97-AF65-F5344CB8AC3E}">
        <p14:creationId xmlns:p14="http://schemas.microsoft.com/office/powerpoint/2010/main" val="1270985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7A82901-21E2-204A-AB2E-CC06A581894A}" type="datetimeFigureOut">
              <a:rPr lang="it-IT" smtClean="0"/>
              <a:t>12/05/26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1FD53ED-D539-3F49-ACFE-D93FF59207C4}" type="slidenum">
              <a:rPr lang="it-IT" smtClean="0"/>
              <a:t>‹N›</a:t>
            </a:fld>
            <a:endParaRPr lang="it-IT"/>
          </a:p>
        </p:txBody>
      </p:sp>
    </p:spTree>
    <p:extLst>
      <p:ext uri="{BB962C8B-B14F-4D97-AF65-F5344CB8AC3E}">
        <p14:creationId xmlns:p14="http://schemas.microsoft.com/office/powerpoint/2010/main" val="3237379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42F618-3D23-47CD-9100-7E30826838F5}"/>
              </a:ext>
            </a:extLst>
          </p:cNvPr>
          <p:cNvSpPr>
            <a:spLocks noGrp="1"/>
          </p:cNvSpPr>
          <p:nvPr>
            <p:ph type="title"/>
          </p:nvPr>
        </p:nvSpPr>
        <p:spPr>
          <a:xfrm>
            <a:off x="629841" y="273844"/>
            <a:ext cx="7886700" cy="994172"/>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B0F1D42-0BD8-4AFF-8E44-07B2644DE15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457B4738-08D6-48DA-9E0C-B3B0274128C0}"/>
              </a:ext>
            </a:extLst>
          </p:cNvPr>
          <p:cNvSpPr>
            <a:spLocks noGrp="1"/>
          </p:cNvSpPr>
          <p:nvPr>
            <p:ph sz="half" idx="2"/>
          </p:nvPr>
        </p:nvSpPr>
        <p:spPr>
          <a:xfrm>
            <a:off x="629842" y="1878806"/>
            <a:ext cx="3868340" cy="276344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0A42DDE-791E-4C05-88BF-B497FBD212E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80564029-DEC2-407E-9B6B-AAE2573A1A25}"/>
              </a:ext>
            </a:extLst>
          </p:cNvPr>
          <p:cNvSpPr>
            <a:spLocks noGrp="1"/>
          </p:cNvSpPr>
          <p:nvPr>
            <p:ph sz="quarter" idx="4"/>
          </p:nvPr>
        </p:nvSpPr>
        <p:spPr>
          <a:xfrm>
            <a:off x="4629150" y="1878806"/>
            <a:ext cx="3887391" cy="276344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404A365-5E07-4D57-B41B-28F6BF1D5BCC}"/>
              </a:ext>
            </a:extLst>
          </p:cNvPr>
          <p:cNvSpPr>
            <a:spLocks noGrp="1"/>
          </p:cNvSpPr>
          <p:nvPr>
            <p:ph type="dt" sz="half" idx="10"/>
          </p:nvPr>
        </p:nvSpPr>
        <p:spPr/>
        <p:txBody>
          <a:bodyPr/>
          <a:lstStyle/>
          <a:p>
            <a:fld id="{C8277AC7-7269-47AE-8E03-746D889A9786}" type="datetimeFigureOut">
              <a:rPr lang="it-IT" smtClean="0"/>
              <a:t>12/05/26</a:t>
            </a:fld>
            <a:endParaRPr lang="it-IT"/>
          </a:p>
        </p:txBody>
      </p:sp>
      <p:sp>
        <p:nvSpPr>
          <p:cNvPr id="8" name="Segnaposto piè di pagina 7">
            <a:extLst>
              <a:ext uri="{FF2B5EF4-FFF2-40B4-BE49-F238E27FC236}">
                <a16:creationId xmlns:a16="http://schemas.microsoft.com/office/drawing/2014/main" id="{003A1A92-B8E6-4980-BB74-3B65859177B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9D04F10-C25B-4054-8FA7-047F92C064B2}"/>
              </a:ext>
            </a:extLst>
          </p:cNvPr>
          <p:cNvSpPr>
            <a:spLocks noGrp="1"/>
          </p:cNvSpPr>
          <p:nvPr>
            <p:ph type="sldNum" sz="quarter" idx="12"/>
          </p:nvPr>
        </p:nvSpPr>
        <p:spPr/>
        <p:txBody>
          <a:bodyPr/>
          <a:lstStyle/>
          <a:p>
            <a:fld id="{A908FBE7-10B3-42B7-91BE-D953BDB660E9}" type="slidenum">
              <a:rPr lang="it-IT" smtClean="0"/>
              <a:t>‹N›</a:t>
            </a:fld>
            <a:endParaRPr lang="it-IT"/>
          </a:p>
        </p:txBody>
      </p:sp>
    </p:spTree>
    <p:extLst>
      <p:ext uri="{BB962C8B-B14F-4D97-AF65-F5344CB8AC3E}">
        <p14:creationId xmlns:p14="http://schemas.microsoft.com/office/powerpoint/2010/main" val="757370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27B467-5708-4576-BE35-17A8397C7FD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1A61382-B31B-4A57-A890-1110E230E566}"/>
              </a:ext>
            </a:extLst>
          </p:cNvPr>
          <p:cNvSpPr>
            <a:spLocks noGrp="1"/>
          </p:cNvSpPr>
          <p:nvPr>
            <p:ph type="dt" sz="half" idx="10"/>
          </p:nvPr>
        </p:nvSpPr>
        <p:spPr/>
        <p:txBody>
          <a:bodyPr/>
          <a:lstStyle/>
          <a:p>
            <a:fld id="{C8277AC7-7269-47AE-8E03-746D889A9786}" type="datetimeFigureOut">
              <a:rPr lang="it-IT" smtClean="0"/>
              <a:t>12/05/26</a:t>
            </a:fld>
            <a:endParaRPr lang="it-IT"/>
          </a:p>
        </p:txBody>
      </p:sp>
      <p:sp>
        <p:nvSpPr>
          <p:cNvPr id="4" name="Segnaposto piè di pagina 3">
            <a:extLst>
              <a:ext uri="{FF2B5EF4-FFF2-40B4-BE49-F238E27FC236}">
                <a16:creationId xmlns:a16="http://schemas.microsoft.com/office/drawing/2014/main" id="{9D9DFC8C-5EB7-42C3-A175-5A6E839DEED7}"/>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2B041E8-7C6C-4E93-B408-02536E9EFCD6}"/>
              </a:ext>
            </a:extLst>
          </p:cNvPr>
          <p:cNvSpPr>
            <a:spLocks noGrp="1"/>
          </p:cNvSpPr>
          <p:nvPr>
            <p:ph type="sldNum" sz="quarter" idx="12"/>
          </p:nvPr>
        </p:nvSpPr>
        <p:spPr/>
        <p:txBody>
          <a:bodyPr/>
          <a:lstStyle/>
          <a:p>
            <a:fld id="{A908FBE7-10B3-42B7-91BE-D953BDB660E9}" type="slidenum">
              <a:rPr lang="it-IT" smtClean="0"/>
              <a:t>‹N›</a:t>
            </a:fld>
            <a:endParaRPr lang="it-IT"/>
          </a:p>
        </p:txBody>
      </p:sp>
    </p:spTree>
    <p:extLst>
      <p:ext uri="{BB962C8B-B14F-4D97-AF65-F5344CB8AC3E}">
        <p14:creationId xmlns:p14="http://schemas.microsoft.com/office/powerpoint/2010/main" val="2329942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6ABF885-10FB-458E-A7B5-9879374777DF}"/>
              </a:ext>
            </a:extLst>
          </p:cNvPr>
          <p:cNvSpPr>
            <a:spLocks noGrp="1"/>
          </p:cNvSpPr>
          <p:nvPr>
            <p:ph type="dt" sz="half" idx="10"/>
          </p:nvPr>
        </p:nvSpPr>
        <p:spPr/>
        <p:txBody>
          <a:bodyPr/>
          <a:lstStyle/>
          <a:p>
            <a:fld id="{C8277AC7-7269-47AE-8E03-746D889A9786}" type="datetimeFigureOut">
              <a:rPr lang="it-IT" smtClean="0"/>
              <a:t>12/05/26</a:t>
            </a:fld>
            <a:endParaRPr lang="it-IT"/>
          </a:p>
        </p:txBody>
      </p:sp>
      <p:sp>
        <p:nvSpPr>
          <p:cNvPr id="3" name="Segnaposto piè di pagina 2">
            <a:extLst>
              <a:ext uri="{FF2B5EF4-FFF2-40B4-BE49-F238E27FC236}">
                <a16:creationId xmlns:a16="http://schemas.microsoft.com/office/drawing/2014/main" id="{28A5A021-34A9-452E-B96E-0043389D68D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5F5C2AA-6361-497A-AC48-D9544306DA02}"/>
              </a:ext>
            </a:extLst>
          </p:cNvPr>
          <p:cNvSpPr>
            <a:spLocks noGrp="1"/>
          </p:cNvSpPr>
          <p:nvPr>
            <p:ph type="sldNum" sz="quarter" idx="12"/>
          </p:nvPr>
        </p:nvSpPr>
        <p:spPr/>
        <p:txBody>
          <a:bodyPr/>
          <a:lstStyle/>
          <a:p>
            <a:fld id="{A908FBE7-10B3-42B7-91BE-D953BDB660E9}" type="slidenum">
              <a:rPr lang="it-IT" smtClean="0"/>
              <a:t>‹N›</a:t>
            </a:fld>
            <a:endParaRPr lang="it-IT"/>
          </a:p>
        </p:txBody>
      </p:sp>
    </p:spTree>
    <p:extLst>
      <p:ext uri="{BB962C8B-B14F-4D97-AF65-F5344CB8AC3E}">
        <p14:creationId xmlns:p14="http://schemas.microsoft.com/office/powerpoint/2010/main" val="1322695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FE58D0-9CBD-4355-9494-2D5AE9591D1F}"/>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BD768BD-9ACF-4766-BF22-6FAE627994E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CC26759-4C93-434D-9D80-D605F4FA76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5" name="Segnaposto data 4">
            <a:extLst>
              <a:ext uri="{FF2B5EF4-FFF2-40B4-BE49-F238E27FC236}">
                <a16:creationId xmlns:a16="http://schemas.microsoft.com/office/drawing/2014/main" id="{5E112CB0-C955-4EC2-B0B3-B9A0471B43A9}"/>
              </a:ext>
            </a:extLst>
          </p:cNvPr>
          <p:cNvSpPr>
            <a:spLocks noGrp="1"/>
          </p:cNvSpPr>
          <p:nvPr>
            <p:ph type="dt" sz="half" idx="10"/>
          </p:nvPr>
        </p:nvSpPr>
        <p:spPr/>
        <p:txBody>
          <a:bodyPr/>
          <a:lstStyle/>
          <a:p>
            <a:fld id="{C8277AC7-7269-47AE-8E03-746D889A9786}" type="datetimeFigureOut">
              <a:rPr lang="it-IT" smtClean="0"/>
              <a:t>12/05/26</a:t>
            </a:fld>
            <a:endParaRPr lang="it-IT"/>
          </a:p>
        </p:txBody>
      </p:sp>
      <p:sp>
        <p:nvSpPr>
          <p:cNvPr id="6" name="Segnaposto piè di pagina 5">
            <a:extLst>
              <a:ext uri="{FF2B5EF4-FFF2-40B4-BE49-F238E27FC236}">
                <a16:creationId xmlns:a16="http://schemas.microsoft.com/office/drawing/2014/main" id="{0008C7CB-5C9D-49E1-83B9-6B4AE285A26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1F730DD-683C-462E-A08C-CE8BFAD2F487}"/>
              </a:ext>
            </a:extLst>
          </p:cNvPr>
          <p:cNvSpPr>
            <a:spLocks noGrp="1"/>
          </p:cNvSpPr>
          <p:nvPr>
            <p:ph type="sldNum" sz="quarter" idx="12"/>
          </p:nvPr>
        </p:nvSpPr>
        <p:spPr/>
        <p:txBody>
          <a:bodyPr/>
          <a:lstStyle/>
          <a:p>
            <a:fld id="{A908FBE7-10B3-42B7-91BE-D953BDB660E9}" type="slidenum">
              <a:rPr lang="it-IT" smtClean="0"/>
              <a:t>‹N›</a:t>
            </a:fld>
            <a:endParaRPr lang="it-IT"/>
          </a:p>
        </p:txBody>
      </p:sp>
    </p:spTree>
    <p:extLst>
      <p:ext uri="{BB962C8B-B14F-4D97-AF65-F5344CB8AC3E}">
        <p14:creationId xmlns:p14="http://schemas.microsoft.com/office/powerpoint/2010/main" val="164051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EAFE29-7D06-4634-9432-08D9F890FEAC}"/>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A7EE58C-39B1-4A3E-A2E3-1FEB480BFC3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a:extLst>
              <a:ext uri="{FF2B5EF4-FFF2-40B4-BE49-F238E27FC236}">
                <a16:creationId xmlns:a16="http://schemas.microsoft.com/office/drawing/2014/main" id="{7581415A-9620-4868-B996-1490DD6EA79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5" name="Segnaposto data 4">
            <a:extLst>
              <a:ext uri="{FF2B5EF4-FFF2-40B4-BE49-F238E27FC236}">
                <a16:creationId xmlns:a16="http://schemas.microsoft.com/office/drawing/2014/main" id="{967005E0-008C-4581-A6F2-9318322778BC}"/>
              </a:ext>
            </a:extLst>
          </p:cNvPr>
          <p:cNvSpPr>
            <a:spLocks noGrp="1"/>
          </p:cNvSpPr>
          <p:nvPr>
            <p:ph type="dt" sz="half" idx="10"/>
          </p:nvPr>
        </p:nvSpPr>
        <p:spPr/>
        <p:txBody>
          <a:bodyPr/>
          <a:lstStyle/>
          <a:p>
            <a:fld id="{C8277AC7-7269-47AE-8E03-746D889A9786}" type="datetimeFigureOut">
              <a:rPr lang="it-IT" smtClean="0"/>
              <a:t>12/05/26</a:t>
            </a:fld>
            <a:endParaRPr lang="it-IT"/>
          </a:p>
        </p:txBody>
      </p:sp>
      <p:sp>
        <p:nvSpPr>
          <p:cNvPr id="6" name="Segnaposto piè di pagina 5">
            <a:extLst>
              <a:ext uri="{FF2B5EF4-FFF2-40B4-BE49-F238E27FC236}">
                <a16:creationId xmlns:a16="http://schemas.microsoft.com/office/drawing/2014/main" id="{0010CEF6-71A0-4BDA-8928-A5FCBB100F9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028C749-2DCA-4C7A-A4A4-AC5906289BD1}"/>
              </a:ext>
            </a:extLst>
          </p:cNvPr>
          <p:cNvSpPr>
            <a:spLocks noGrp="1"/>
          </p:cNvSpPr>
          <p:nvPr>
            <p:ph type="sldNum" sz="quarter" idx="12"/>
          </p:nvPr>
        </p:nvSpPr>
        <p:spPr/>
        <p:txBody>
          <a:bodyPr/>
          <a:lstStyle/>
          <a:p>
            <a:fld id="{A908FBE7-10B3-42B7-91BE-D953BDB660E9}" type="slidenum">
              <a:rPr lang="it-IT" smtClean="0"/>
              <a:t>‹N›</a:t>
            </a:fld>
            <a:endParaRPr lang="it-IT"/>
          </a:p>
        </p:txBody>
      </p:sp>
    </p:spTree>
    <p:extLst>
      <p:ext uri="{BB962C8B-B14F-4D97-AF65-F5344CB8AC3E}">
        <p14:creationId xmlns:p14="http://schemas.microsoft.com/office/powerpoint/2010/main" val="1822245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7AA0B6-2AEE-4266-820A-1126285FE13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461E292-26FB-48AA-8033-3569A840841D}"/>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F89D44F-4362-460B-A7A4-B8AEE8AA88F9}"/>
              </a:ext>
            </a:extLst>
          </p:cNvPr>
          <p:cNvSpPr>
            <a:spLocks noGrp="1"/>
          </p:cNvSpPr>
          <p:nvPr>
            <p:ph type="dt" sz="half" idx="10"/>
          </p:nvPr>
        </p:nvSpPr>
        <p:spPr/>
        <p:txBody>
          <a:bodyPr/>
          <a:lstStyle/>
          <a:p>
            <a:fld id="{C8277AC7-7269-47AE-8E03-746D889A9786}" type="datetimeFigureOut">
              <a:rPr lang="it-IT" smtClean="0"/>
              <a:t>12/05/26</a:t>
            </a:fld>
            <a:endParaRPr lang="it-IT"/>
          </a:p>
        </p:txBody>
      </p:sp>
      <p:sp>
        <p:nvSpPr>
          <p:cNvPr id="5" name="Segnaposto piè di pagina 4">
            <a:extLst>
              <a:ext uri="{FF2B5EF4-FFF2-40B4-BE49-F238E27FC236}">
                <a16:creationId xmlns:a16="http://schemas.microsoft.com/office/drawing/2014/main" id="{C308D1D5-0A3E-41C9-9B2C-40671E9D0DD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22B2290-307B-4E97-A2DD-957A33D57940}"/>
              </a:ext>
            </a:extLst>
          </p:cNvPr>
          <p:cNvSpPr>
            <a:spLocks noGrp="1"/>
          </p:cNvSpPr>
          <p:nvPr>
            <p:ph type="sldNum" sz="quarter" idx="12"/>
          </p:nvPr>
        </p:nvSpPr>
        <p:spPr/>
        <p:txBody>
          <a:bodyPr/>
          <a:lstStyle/>
          <a:p>
            <a:fld id="{A908FBE7-10B3-42B7-91BE-D953BDB660E9}" type="slidenum">
              <a:rPr lang="it-IT" smtClean="0"/>
              <a:t>‹N›</a:t>
            </a:fld>
            <a:endParaRPr lang="it-IT"/>
          </a:p>
        </p:txBody>
      </p:sp>
    </p:spTree>
    <p:extLst>
      <p:ext uri="{BB962C8B-B14F-4D97-AF65-F5344CB8AC3E}">
        <p14:creationId xmlns:p14="http://schemas.microsoft.com/office/powerpoint/2010/main" val="3549397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9D6369F-E52B-49F0-A7CF-7B596A200464}"/>
              </a:ext>
            </a:extLst>
          </p:cNvPr>
          <p:cNvSpPr>
            <a:spLocks noGrp="1"/>
          </p:cNvSpPr>
          <p:nvPr>
            <p:ph type="title" orient="vert"/>
          </p:nvPr>
        </p:nvSpPr>
        <p:spPr>
          <a:xfrm>
            <a:off x="6543675" y="273844"/>
            <a:ext cx="1971675" cy="4358879"/>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037128D-C873-4AB4-B452-94371A7FB5DB}"/>
              </a:ext>
            </a:extLst>
          </p:cNvPr>
          <p:cNvSpPr>
            <a:spLocks noGrp="1"/>
          </p:cNvSpPr>
          <p:nvPr>
            <p:ph type="body" orient="vert" idx="1"/>
          </p:nvPr>
        </p:nvSpPr>
        <p:spPr>
          <a:xfrm>
            <a:off x="628650" y="273844"/>
            <a:ext cx="5800725" cy="4358879"/>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810E2EE-EDE9-42C5-A87B-5AA20AEC44CD}"/>
              </a:ext>
            </a:extLst>
          </p:cNvPr>
          <p:cNvSpPr>
            <a:spLocks noGrp="1"/>
          </p:cNvSpPr>
          <p:nvPr>
            <p:ph type="dt" sz="half" idx="10"/>
          </p:nvPr>
        </p:nvSpPr>
        <p:spPr/>
        <p:txBody>
          <a:bodyPr/>
          <a:lstStyle/>
          <a:p>
            <a:fld id="{C8277AC7-7269-47AE-8E03-746D889A9786}" type="datetimeFigureOut">
              <a:rPr lang="it-IT" smtClean="0"/>
              <a:t>12/05/26</a:t>
            </a:fld>
            <a:endParaRPr lang="it-IT"/>
          </a:p>
        </p:txBody>
      </p:sp>
      <p:sp>
        <p:nvSpPr>
          <p:cNvPr id="5" name="Segnaposto piè di pagina 4">
            <a:extLst>
              <a:ext uri="{FF2B5EF4-FFF2-40B4-BE49-F238E27FC236}">
                <a16:creationId xmlns:a16="http://schemas.microsoft.com/office/drawing/2014/main" id="{42619DED-3638-4083-BE7C-31323D06FAE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0EA864E-B967-4B51-B5BC-D90A185487A6}"/>
              </a:ext>
            </a:extLst>
          </p:cNvPr>
          <p:cNvSpPr>
            <a:spLocks noGrp="1"/>
          </p:cNvSpPr>
          <p:nvPr>
            <p:ph type="sldNum" sz="quarter" idx="12"/>
          </p:nvPr>
        </p:nvSpPr>
        <p:spPr/>
        <p:txBody>
          <a:bodyPr/>
          <a:lstStyle/>
          <a:p>
            <a:fld id="{A908FBE7-10B3-42B7-91BE-D953BDB660E9}" type="slidenum">
              <a:rPr lang="it-IT" smtClean="0"/>
              <a:t>‹N›</a:t>
            </a:fld>
            <a:endParaRPr lang="it-IT"/>
          </a:p>
        </p:txBody>
      </p:sp>
    </p:spTree>
    <p:extLst>
      <p:ext uri="{BB962C8B-B14F-4D97-AF65-F5344CB8AC3E}">
        <p14:creationId xmlns:p14="http://schemas.microsoft.com/office/powerpoint/2010/main" val="2394697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7A82901-21E2-204A-AB2E-CC06A581894A}" type="datetimeFigureOut">
              <a:rPr lang="it-IT" smtClean="0"/>
              <a:t>12/05/26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1FD53ED-D539-3F49-ACFE-D93FF59207C4}" type="slidenum">
              <a:rPr lang="it-IT" smtClean="0"/>
              <a:t>‹N›</a:t>
            </a:fld>
            <a:endParaRPr lang="it-IT"/>
          </a:p>
        </p:txBody>
      </p:sp>
    </p:spTree>
    <p:extLst>
      <p:ext uri="{BB962C8B-B14F-4D97-AF65-F5344CB8AC3E}">
        <p14:creationId xmlns:p14="http://schemas.microsoft.com/office/powerpoint/2010/main" val="2755660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1878806"/>
            <a:ext cx="3868340"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1878806"/>
            <a:ext cx="3887391"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7A82901-21E2-204A-AB2E-CC06A581894A}" type="datetimeFigureOut">
              <a:rPr lang="it-IT" smtClean="0"/>
              <a:t>12/05/26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1FD53ED-D539-3F49-ACFE-D93FF59207C4}" type="slidenum">
              <a:rPr lang="it-IT" smtClean="0"/>
              <a:t>‹N›</a:t>
            </a:fld>
            <a:endParaRPr lang="it-IT"/>
          </a:p>
        </p:txBody>
      </p:sp>
    </p:spTree>
    <p:extLst>
      <p:ext uri="{BB962C8B-B14F-4D97-AF65-F5344CB8AC3E}">
        <p14:creationId xmlns:p14="http://schemas.microsoft.com/office/powerpoint/2010/main" val="380442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7A82901-21E2-204A-AB2E-CC06A581894A}" type="datetimeFigureOut">
              <a:rPr lang="it-IT" smtClean="0"/>
              <a:t>12/05/26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1FD53ED-D539-3F49-ACFE-D93FF59207C4}" type="slidenum">
              <a:rPr lang="it-IT" smtClean="0"/>
              <a:t>‹N›</a:t>
            </a:fld>
            <a:endParaRPr lang="it-IT"/>
          </a:p>
        </p:txBody>
      </p:sp>
    </p:spTree>
    <p:extLst>
      <p:ext uri="{BB962C8B-B14F-4D97-AF65-F5344CB8AC3E}">
        <p14:creationId xmlns:p14="http://schemas.microsoft.com/office/powerpoint/2010/main" val="92575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A82901-21E2-204A-AB2E-CC06A581894A}" type="datetimeFigureOut">
              <a:rPr lang="it-IT" smtClean="0"/>
              <a:t>12/05/26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1FD53ED-D539-3F49-ACFE-D93FF59207C4}" type="slidenum">
              <a:rPr lang="it-IT" smtClean="0"/>
              <a:t>‹N›</a:t>
            </a:fld>
            <a:endParaRPr lang="it-IT"/>
          </a:p>
        </p:txBody>
      </p:sp>
    </p:spTree>
    <p:extLst>
      <p:ext uri="{BB962C8B-B14F-4D97-AF65-F5344CB8AC3E}">
        <p14:creationId xmlns:p14="http://schemas.microsoft.com/office/powerpoint/2010/main" val="188872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7A82901-21E2-204A-AB2E-CC06A581894A}" type="datetimeFigureOut">
              <a:rPr lang="it-IT" smtClean="0"/>
              <a:t>12/05/26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1FD53ED-D539-3F49-ACFE-D93FF59207C4}" type="slidenum">
              <a:rPr lang="it-IT" smtClean="0"/>
              <a:t>‹N›</a:t>
            </a:fld>
            <a:endParaRPr lang="it-IT"/>
          </a:p>
        </p:txBody>
      </p:sp>
    </p:spTree>
    <p:extLst>
      <p:ext uri="{BB962C8B-B14F-4D97-AF65-F5344CB8AC3E}">
        <p14:creationId xmlns:p14="http://schemas.microsoft.com/office/powerpoint/2010/main" val="1176575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7A82901-21E2-204A-AB2E-CC06A581894A}" type="datetimeFigureOut">
              <a:rPr lang="it-IT" smtClean="0"/>
              <a:t>12/05/26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1FD53ED-D539-3F49-ACFE-D93FF59207C4}" type="slidenum">
              <a:rPr lang="it-IT" smtClean="0"/>
              <a:t>‹N›</a:t>
            </a:fld>
            <a:endParaRPr lang="it-IT"/>
          </a:p>
        </p:txBody>
      </p:sp>
    </p:spTree>
    <p:extLst>
      <p:ext uri="{BB962C8B-B14F-4D97-AF65-F5344CB8AC3E}">
        <p14:creationId xmlns:p14="http://schemas.microsoft.com/office/powerpoint/2010/main" val="3177336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C7A82901-21E2-204A-AB2E-CC06A581894A}" type="datetimeFigureOut">
              <a:rPr lang="it-IT" smtClean="0"/>
              <a:t>12/05/26</a:t>
            </a:fld>
            <a:endParaRPr lang="it-IT"/>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it-IT"/>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A1FD53ED-D539-3F49-ACFE-D93FF59207C4}" type="slidenum">
              <a:rPr lang="it-IT" smtClean="0"/>
              <a:t>‹N›</a:t>
            </a:fld>
            <a:endParaRPr lang="it-IT"/>
          </a:p>
        </p:txBody>
      </p:sp>
    </p:spTree>
    <p:extLst>
      <p:ext uri="{BB962C8B-B14F-4D97-AF65-F5344CB8AC3E}">
        <p14:creationId xmlns:p14="http://schemas.microsoft.com/office/powerpoint/2010/main" val="80777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4CBB9CD-FF32-7572-59FB-FBBEA9C7A3B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57F1984-F1C7-AEEC-4A2C-D5D0CC61125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BF15DF3-BFE6-314C-3393-F2D200C282E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F1BD997-3639-064D-97E0-3DD4CF823858}" type="datetimeFigureOut">
              <a:rPr lang="it-IT" smtClean="0"/>
              <a:t>12/05/26</a:t>
            </a:fld>
            <a:endParaRPr lang="it-IT"/>
          </a:p>
        </p:txBody>
      </p:sp>
      <p:sp>
        <p:nvSpPr>
          <p:cNvPr id="5" name="Segnaposto piè di pagina 4">
            <a:extLst>
              <a:ext uri="{FF2B5EF4-FFF2-40B4-BE49-F238E27FC236}">
                <a16:creationId xmlns:a16="http://schemas.microsoft.com/office/drawing/2014/main" id="{C871CDED-341B-15B8-7F8C-6CC1272C356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48DBAEF-CAD9-0926-ADDF-49BD8D72763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10C38ED-2F13-5848-AA0C-F1BCE28B4DA3}" type="slidenum">
              <a:rPr lang="it-IT" smtClean="0"/>
              <a:t>‹N›</a:t>
            </a:fld>
            <a:endParaRPr lang="it-IT"/>
          </a:p>
        </p:txBody>
      </p:sp>
    </p:spTree>
    <p:extLst>
      <p:ext uri="{BB962C8B-B14F-4D97-AF65-F5344CB8AC3E}">
        <p14:creationId xmlns:p14="http://schemas.microsoft.com/office/powerpoint/2010/main" val="211766948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51B614D-2371-4290-A2A8-F6FDB9FD0B7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B091F2C-9125-4986-BCCF-0D82EFCDB29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83CFACA-F876-4FBB-ACB3-6D4D053C617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8277AC7-7269-47AE-8E03-746D889A9786}" type="datetimeFigureOut">
              <a:rPr lang="it-IT" smtClean="0"/>
              <a:t>12/05/26</a:t>
            </a:fld>
            <a:endParaRPr lang="it-IT"/>
          </a:p>
        </p:txBody>
      </p:sp>
      <p:sp>
        <p:nvSpPr>
          <p:cNvPr id="5" name="Segnaposto piè di pagina 4">
            <a:extLst>
              <a:ext uri="{FF2B5EF4-FFF2-40B4-BE49-F238E27FC236}">
                <a16:creationId xmlns:a16="http://schemas.microsoft.com/office/drawing/2014/main" id="{DF7FF5D7-A286-46DD-A03D-3506D14C507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8902D97-4F7D-409B-A10E-BD282E4832A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908FBE7-10B3-42B7-91BE-D953BDB660E9}" type="slidenum">
              <a:rPr lang="it-IT" smtClean="0"/>
              <a:t>‹N›</a:t>
            </a:fld>
            <a:endParaRPr lang="it-IT"/>
          </a:p>
        </p:txBody>
      </p:sp>
    </p:spTree>
    <p:extLst>
      <p:ext uri="{BB962C8B-B14F-4D97-AF65-F5344CB8AC3E}">
        <p14:creationId xmlns:p14="http://schemas.microsoft.com/office/powerpoint/2010/main" val="16181814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image" Target="../media/image27.ti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12.xml"/><Relationship Id="rId4" Type="http://schemas.openxmlformats.org/officeDocument/2006/relationships/image" Target="../media/image40.tiff"/></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95B67BA-7779-BD96-5C75-C500A2FB8B94}"/>
              </a:ext>
            </a:extLst>
          </p:cNvPr>
          <p:cNvSpPr txBox="1"/>
          <p:nvPr/>
        </p:nvSpPr>
        <p:spPr>
          <a:xfrm>
            <a:off x="5378586" y="1667062"/>
            <a:ext cx="3199145" cy="2646878"/>
          </a:xfrm>
          <a:prstGeom prst="rect">
            <a:avLst/>
          </a:prstGeom>
          <a:noFill/>
        </p:spPr>
        <p:txBody>
          <a:bodyPr wrap="square" rtlCol="0">
            <a:spAutoFit/>
          </a:bodyPr>
          <a:lstStyle/>
          <a:p>
            <a:pPr algn="ctr"/>
            <a:endParaRPr lang="it-IT" b="1" dirty="0"/>
          </a:p>
          <a:p>
            <a:pPr algn="ctr"/>
            <a:r>
              <a:rPr lang="it-IT" sz="2400" dirty="0"/>
              <a:t>Dr. Claudio Micheletto</a:t>
            </a:r>
          </a:p>
          <a:p>
            <a:pPr algn="ctr"/>
            <a:endParaRPr lang="it-IT" sz="2400" dirty="0"/>
          </a:p>
          <a:p>
            <a:pPr algn="ctr"/>
            <a:r>
              <a:rPr lang="it-IT" sz="2000" dirty="0"/>
              <a:t>UOC di Pneumologia</a:t>
            </a:r>
          </a:p>
          <a:p>
            <a:pPr algn="ctr"/>
            <a:r>
              <a:rPr lang="it-IT" sz="2000" dirty="0"/>
              <a:t>Azienda Ospedaliera</a:t>
            </a:r>
          </a:p>
          <a:p>
            <a:pPr algn="ctr"/>
            <a:r>
              <a:rPr lang="it-IT" sz="2000" dirty="0"/>
              <a:t>Universitaria Integrata</a:t>
            </a:r>
          </a:p>
          <a:p>
            <a:pPr algn="ctr"/>
            <a:endParaRPr lang="it-IT" sz="2000" dirty="0"/>
          </a:p>
          <a:p>
            <a:pPr algn="ctr"/>
            <a:r>
              <a:rPr lang="it-IT" sz="2000" dirty="0"/>
              <a:t>Verona</a:t>
            </a:r>
          </a:p>
        </p:txBody>
      </p:sp>
      <p:pic>
        <p:nvPicPr>
          <p:cNvPr id="2" name="Immagine 1">
            <a:extLst>
              <a:ext uri="{FF2B5EF4-FFF2-40B4-BE49-F238E27FC236}">
                <a16:creationId xmlns:a16="http://schemas.microsoft.com/office/drawing/2014/main" id="{C5A01ED2-A997-0E3C-4880-DC83C5D8C804}"/>
              </a:ext>
            </a:extLst>
          </p:cNvPr>
          <p:cNvPicPr>
            <a:picLocks noChangeAspect="1"/>
          </p:cNvPicPr>
          <p:nvPr/>
        </p:nvPicPr>
        <p:blipFill>
          <a:blip r:embed="rId2"/>
          <a:stretch>
            <a:fillRect/>
          </a:stretch>
        </p:blipFill>
        <p:spPr>
          <a:xfrm>
            <a:off x="611094" y="1649132"/>
            <a:ext cx="3934013" cy="2775365"/>
          </a:xfrm>
          <a:prstGeom prst="rect">
            <a:avLst/>
          </a:prstGeom>
        </p:spPr>
      </p:pic>
      <p:sp>
        <p:nvSpPr>
          <p:cNvPr id="5" name="CasellaDiTesto 4">
            <a:extLst>
              <a:ext uri="{FF2B5EF4-FFF2-40B4-BE49-F238E27FC236}">
                <a16:creationId xmlns:a16="http://schemas.microsoft.com/office/drawing/2014/main" id="{0DC38489-5F7E-F5A9-A0F9-34582B636737}"/>
              </a:ext>
            </a:extLst>
          </p:cNvPr>
          <p:cNvSpPr txBox="1"/>
          <p:nvPr/>
        </p:nvSpPr>
        <p:spPr>
          <a:xfrm>
            <a:off x="557303" y="395402"/>
            <a:ext cx="8093637" cy="830997"/>
          </a:xfrm>
          <a:prstGeom prst="rect">
            <a:avLst/>
          </a:prstGeom>
          <a:noFill/>
        </p:spPr>
        <p:txBody>
          <a:bodyPr wrap="square">
            <a:spAutoFit/>
          </a:bodyPr>
          <a:lstStyle/>
          <a:p>
            <a:pPr algn="ctr"/>
            <a:r>
              <a:rPr lang="it-IT" sz="2400" b="1" dirty="0">
                <a:solidFill>
                  <a:srgbClr val="005FFF"/>
                </a:solidFill>
                <a:effectLst/>
                <a:latin typeface="Helvetica" pitchFamily="2" charset="0"/>
              </a:rPr>
              <a:t>Le “aree grigie” che ostacolano l’applicazione delle linee-guida</a:t>
            </a:r>
          </a:p>
        </p:txBody>
      </p:sp>
    </p:spTree>
    <p:extLst>
      <p:ext uri="{BB962C8B-B14F-4D97-AF65-F5344CB8AC3E}">
        <p14:creationId xmlns:p14="http://schemas.microsoft.com/office/powerpoint/2010/main" val="925293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451695-BC88-DAE2-2CC3-EF5336DC1491}"/>
              </a:ext>
            </a:extLst>
          </p:cNvPr>
          <p:cNvSpPr>
            <a:spLocks noGrp="1"/>
          </p:cNvSpPr>
          <p:nvPr>
            <p:ph type="title"/>
          </p:nvPr>
        </p:nvSpPr>
        <p:spPr>
          <a:xfrm>
            <a:off x="3291441" y="400063"/>
            <a:ext cx="2561117" cy="994172"/>
          </a:xfrm>
        </p:spPr>
        <p:txBody>
          <a:bodyPr>
            <a:normAutofit/>
          </a:bodyPr>
          <a:lstStyle/>
          <a:p>
            <a:r>
              <a:rPr lang="it-IT" sz="2400" b="1" dirty="0">
                <a:solidFill>
                  <a:srgbClr val="0432FF"/>
                </a:solidFill>
                <a:latin typeface="Arial" panose="020B0604020202020204" pitchFamily="34" charset="0"/>
                <a:cs typeface="Arial" panose="020B0604020202020204" pitchFamily="34" charset="0"/>
              </a:rPr>
              <a:t>Metodologia </a:t>
            </a:r>
          </a:p>
        </p:txBody>
      </p:sp>
      <p:sp>
        <p:nvSpPr>
          <p:cNvPr id="3" name="Segnaposto contenuto 2">
            <a:extLst>
              <a:ext uri="{FF2B5EF4-FFF2-40B4-BE49-F238E27FC236}">
                <a16:creationId xmlns:a16="http://schemas.microsoft.com/office/drawing/2014/main" id="{9A8D2B06-85FA-AE87-DD99-BD97A795B3A4}"/>
              </a:ext>
            </a:extLst>
          </p:cNvPr>
          <p:cNvSpPr>
            <a:spLocks noGrp="1"/>
          </p:cNvSpPr>
          <p:nvPr>
            <p:ph idx="1"/>
          </p:nvPr>
        </p:nvSpPr>
        <p:spPr>
          <a:xfrm>
            <a:off x="628650" y="1394235"/>
            <a:ext cx="7886700" cy="2936968"/>
          </a:xfrm>
        </p:spPr>
        <p:txBody>
          <a:bodyPr>
            <a:normAutofit/>
          </a:bodyPr>
          <a:lstStyle/>
          <a:p>
            <a:pPr marL="0" indent="0" algn="just">
              <a:buNone/>
            </a:pPr>
            <a:r>
              <a:rPr lang="it-IT" sz="1800" dirty="0">
                <a:latin typeface="Arial" panose="020B0604020202020204" pitchFamily="34" charset="0"/>
                <a:cs typeface="Arial" panose="020B0604020202020204" pitchFamily="34" charset="0"/>
              </a:rPr>
              <a:t>Il flusso del progetto prevedeva la preparazione del materiale a cura del CS e del coordinatore, seguita da un totale di </a:t>
            </a:r>
            <a:r>
              <a:rPr lang="it-IT" sz="1800" u="sng" dirty="0">
                <a:latin typeface="Arial" panose="020B0604020202020204" pitchFamily="34" charset="0"/>
                <a:cs typeface="Arial" panose="020B0604020202020204" pitchFamily="34" charset="0"/>
              </a:rPr>
              <a:t>15 incontri online </a:t>
            </a:r>
            <a:r>
              <a:rPr lang="it-IT" sz="1800" dirty="0">
                <a:latin typeface="Arial" panose="020B0604020202020204" pitchFamily="34" charset="0"/>
                <a:cs typeface="Arial" panose="020B0604020202020204" pitchFamily="34" charset="0"/>
              </a:rPr>
              <a:t>(webinar FAD-ECM) estesi a tutti i 400 partecipanti. </a:t>
            </a:r>
          </a:p>
          <a:p>
            <a:pPr marL="0" indent="0" algn="just">
              <a:buNone/>
            </a:pPr>
            <a:endParaRPr lang="it-IT" sz="1800" dirty="0">
              <a:latin typeface="Arial" panose="020B0604020202020204" pitchFamily="34" charset="0"/>
              <a:cs typeface="Arial" panose="020B0604020202020204" pitchFamily="34" charset="0"/>
            </a:endParaRPr>
          </a:p>
          <a:p>
            <a:pPr marL="0" indent="0" algn="just">
              <a:buNone/>
            </a:pPr>
            <a:r>
              <a:rPr lang="it-IT" sz="1800" dirty="0">
                <a:latin typeface="Arial" panose="020B0604020202020204" pitchFamily="34" charset="0"/>
                <a:cs typeface="Arial" panose="020B0604020202020204" pitchFamily="34" charset="0"/>
              </a:rPr>
              <a:t>I primi </a:t>
            </a:r>
            <a:r>
              <a:rPr lang="it-IT" sz="1800" u="sng" dirty="0">
                <a:latin typeface="Arial" panose="020B0604020202020204" pitchFamily="34" charset="0"/>
                <a:cs typeface="Arial" panose="020B0604020202020204" pitchFamily="34" charset="0"/>
              </a:rPr>
              <a:t>sette incontri </a:t>
            </a:r>
            <a:r>
              <a:rPr lang="it-IT" sz="1800" dirty="0">
                <a:latin typeface="Arial" panose="020B0604020202020204" pitchFamily="34" charset="0"/>
                <a:cs typeface="Arial" panose="020B0604020202020204" pitchFamily="34" charset="0"/>
              </a:rPr>
              <a:t>sono stati dedicati alla presentazione comparata delle LG. Dopo questo primo </a:t>
            </a:r>
            <a:r>
              <a:rPr lang="it-IT" sz="1800" i="1" dirty="0">
                <a:latin typeface="Arial" panose="020B0604020202020204" pitchFamily="34" charset="0"/>
                <a:cs typeface="Arial" panose="020B0604020202020204" pitchFamily="34" charset="0"/>
              </a:rPr>
              <a:t>round </a:t>
            </a:r>
            <a:r>
              <a:rPr lang="it-IT" sz="1800" dirty="0">
                <a:latin typeface="Arial" panose="020B0604020202020204" pitchFamily="34" charset="0"/>
                <a:cs typeface="Arial" panose="020B0604020202020204" pitchFamily="34" charset="0"/>
              </a:rPr>
              <a:t>di incontri, sono state somministrate ai partecipanti </a:t>
            </a:r>
            <a:r>
              <a:rPr lang="it-IT" sz="1800" u="sng" dirty="0">
                <a:latin typeface="Arial" panose="020B0604020202020204" pitchFamily="34" charset="0"/>
                <a:cs typeface="Arial" panose="020B0604020202020204" pitchFamily="34" charset="0"/>
              </a:rPr>
              <a:t>300 domande</a:t>
            </a:r>
            <a:r>
              <a:rPr lang="it-IT" sz="1800" dirty="0">
                <a:latin typeface="Arial" panose="020B0604020202020204" pitchFamily="34" charset="0"/>
                <a:cs typeface="Arial" panose="020B0604020202020204" pitchFamily="34" charset="0"/>
              </a:rPr>
              <a:t>, le cui risposte sono state elaborate in forma sintetica dal CS e sono state oggetto di discussione critica nel corso dei 7 webinar successivi. L’incontro finale è stato dedicato alla sintesi conclusiva.</a:t>
            </a:r>
            <a:br>
              <a:rPr lang="it-IT" sz="1800" dirty="0">
                <a:latin typeface="Arial" panose="020B0604020202020204" pitchFamily="34" charset="0"/>
                <a:cs typeface="Arial" panose="020B0604020202020204" pitchFamily="34" charset="0"/>
              </a:rPr>
            </a:br>
            <a:endParaRPr lang="it-IT" sz="1800" dirty="0">
              <a:latin typeface="Arial" panose="020B0604020202020204" pitchFamily="34" charset="0"/>
              <a:cs typeface="Arial" panose="020B0604020202020204" pitchFamily="34" charset="0"/>
            </a:endParaRPr>
          </a:p>
          <a:p>
            <a:pPr marL="0" indent="0" algn="just">
              <a:buNone/>
            </a:pPr>
            <a:endParaRPr lang="it-IT" sz="1800"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8E6905DB-A53B-B10E-B6EF-DFE3C0DD1C3D}"/>
              </a:ext>
            </a:extLst>
          </p:cNvPr>
          <p:cNvSpPr txBox="1"/>
          <p:nvPr/>
        </p:nvSpPr>
        <p:spPr>
          <a:xfrm>
            <a:off x="876074" y="4428935"/>
            <a:ext cx="7722201" cy="276999"/>
          </a:xfrm>
          <a:prstGeom prst="rect">
            <a:avLst/>
          </a:prstGeom>
          <a:noFill/>
        </p:spPr>
        <p:txBody>
          <a:bodyPr wrap="square">
            <a:spAutoFit/>
          </a:bodyPr>
          <a:lstStyle/>
          <a:p>
            <a:pPr algn="ctr"/>
            <a:r>
              <a:rPr lang="it-IT" sz="1200" dirty="0">
                <a:latin typeface="Arial" panose="020B0604020202020204" pitchFamily="34" charset="0"/>
                <a:cs typeface="Arial" panose="020B0604020202020204" pitchFamily="34" charset="0"/>
              </a:rPr>
              <a:t>Rassegna di Patologia dell’Apparato Respiratorio 2022;37:101-116 </a:t>
            </a:r>
            <a:r>
              <a:rPr lang="it-IT" sz="1200" dirty="0" err="1">
                <a:latin typeface="Arial" panose="020B0604020202020204" pitchFamily="34" charset="0"/>
                <a:cs typeface="Arial" panose="020B0604020202020204" pitchFamily="34" charset="0"/>
              </a:rPr>
              <a:t>doi</a:t>
            </a:r>
            <a:r>
              <a:rPr lang="it-IT" sz="1200" dirty="0">
                <a:latin typeface="Arial" panose="020B0604020202020204" pitchFamily="34" charset="0"/>
                <a:cs typeface="Arial" panose="020B0604020202020204" pitchFamily="34" charset="0"/>
              </a:rPr>
              <a:t>: 10.36166/2531-4920-632 </a:t>
            </a:r>
          </a:p>
        </p:txBody>
      </p:sp>
    </p:spTree>
    <p:extLst>
      <p:ext uri="{BB962C8B-B14F-4D97-AF65-F5344CB8AC3E}">
        <p14:creationId xmlns:p14="http://schemas.microsoft.com/office/powerpoint/2010/main" val="4067935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7031EF-2B6C-C423-4926-7D555FC2EC0A}"/>
              </a:ext>
            </a:extLst>
          </p:cNvPr>
          <p:cNvSpPr>
            <a:spLocks noGrp="1"/>
          </p:cNvSpPr>
          <p:nvPr>
            <p:ph type="title"/>
          </p:nvPr>
        </p:nvSpPr>
        <p:spPr>
          <a:xfrm>
            <a:off x="628650" y="239656"/>
            <a:ext cx="7886700" cy="994172"/>
          </a:xfrm>
        </p:spPr>
        <p:txBody>
          <a:bodyPr>
            <a:normAutofit/>
          </a:bodyPr>
          <a:lstStyle/>
          <a:p>
            <a:pPr algn="ctr"/>
            <a:r>
              <a:rPr lang="it-IT" sz="2400" b="1" dirty="0">
                <a:solidFill>
                  <a:srgbClr val="0432FF"/>
                </a:solidFill>
                <a:latin typeface="Arial" panose="020B0604020202020204" pitchFamily="34" charset="0"/>
                <a:cs typeface="Arial" panose="020B0604020202020204" pitchFamily="34" charset="0"/>
              </a:rPr>
              <a:t>Survey </a:t>
            </a:r>
            <a:r>
              <a:rPr lang="it-IT" sz="2400" b="1" dirty="0" err="1">
                <a:solidFill>
                  <a:srgbClr val="0432FF"/>
                </a:solidFill>
                <a:latin typeface="Arial" panose="020B0604020202020204" pitchFamily="34" charset="0"/>
                <a:cs typeface="Arial" panose="020B0604020202020204" pitchFamily="34" charset="0"/>
              </a:rPr>
              <a:t>objective</a:t>
            </a:r>
            <a:r>
              <a:rPr lang="it-IT" sz="2400" b="1" dirty="0">
                <a:solidFill>
                  <a:srgbClr val="0432FF"/>
                </a:solidFill>
                <a:latin typeface="Arial" panose="020B0604020202020204" pitchFamily="34" charset="0"/>
                <a:cs typeface="Arial" panose="020B0604020202020204" pitchFamily="34" charset="0"/>
              </a:rPr>
              <a:t> </a:t>
            </a:r>
          </a:p>
        </p:txBody>
      </p:sp>
      <p:sp>
        <p:nvSpPr>
          <p:cNvPr id="3" name="Segnaposto contenuto 2">
            <a:extLst>
              <a:ext uri="{FF2B5EF4-FFF2-40B4-BE49-F238E27FC236}">
                <a16:creationId xmlns:a16="http://schemas.microsoft.com/office/drawing/2014/main" id="{DC8ABCA4-39A3-8960-D16C-23E683C52B14}"/>
              </a:ext>
            </a:extLst>
          </p:cNvPr>
          <p:cNvSpPr>
            <a:spLocks noGrp="1"/>
          </p:cNvSpPr>
          <p:nvPr>
            <p:ph idx="1"/>
          </p:nvPr>
        </p:nvSpPr>
        <p:spPr>
          <a:xfrm>
            <a:off x="628650" y="1147189"/>
            <a:ext cx="7886700" cy="3263504"/>
          </a:xfrm>
        </p:spPr>
        <p:txBody>
          <a:bodyPr>
            <a:normAutofit/>
          </a:bodyPr>
          <a:lstStyle/>
          <a:p>
            <a:pPr marL="342900" indent="-342900" algn="just">
              <a:buAutoNum type="arabicParenR"/>
            </a:pPr>
            <a:r>
              <a:rPr lang="it-IT" sz="1800" u="sng" dirty="0">
                <a:latin typeface="Lato" panose="020F0502020204030203" pitchFamily="34" charset="0"/>
              </a:rPr>
              <a:t>Level of agreement/</a:t>
            </a:r>
            <a:r>
              <a:rPr lang="it-IT" sz="1800" u="sng" dirty="0" err="1">
                <a:latin typeface="Lato" panose="020F0502020204030203" pitchFamily="34" charset="0"/>
              </a:rPr>
              <a:t>disagreement</a:t>
            </a:r>
            <a:r>
              <a:rPr lang="it-IT" sz="1800" u="sng" dirty="0">
                <a:latin typeface="Lato" panose="020F0502020204030203" pitchFamily="34" charset="0"/>
              </a:rPr>
              <a:t> with GL </a:t>
            </a:r>
            <a:r>
              <a:rPr lang="it-IT" sz="1800" u="sng" dirty="0" err="1">
                <a:latin typeface="Lato" panose="020F0502020204030203" pitchFamily="34" charset="0"/>
              </a:rPr>
              <a:t>recommendations</a:t>
            </a:r>
            <a:r>
              <a:rPr lang="it-IT" sz="1800" dirty="0">
                <a:latin typeface="Lato" panose="020F0502020204030203" pitchFamily="34" charset="0"/>
              </a:rPr>
              <a:t>— </a:t>
            </a:r>
            <a:r>
              <a:rPr lang="it-IT" sz="1800" dirty="0" err="1">
                <a:latin typeface="Lato" panose="020F0502020204030203" pitchFamily="34" charset="0"/>
              </a:rPr>
              <a:t>This</a:t>
            </a:r>
            <a:r>
              <a:rPr lang="it-IT" sz="1800" dirty="0">
                <a:latin typeface="Lato" panose="020F0502020204030203" pitchFamily="34" charset="0"/>
              </a:rPr>
              <a:t> </a:t>
            </a:r>
            <a:r>
              <a:rPr lang="it-IT" sz="1800" dirty="0" err="1">
                <a:latin typeface="Lato" panose="020F0502020204030203" pitchFamily="34" charset="0"/>
              </a:rPr>
              <a:t>was</a:t>
            </a:r>
            <a:r>
              <a:rPr lang="it-IT" sz="1800" dirty="0">
                <a:latin typeface="Lato" panose="020F0502020204030203" pitchFamily="34" charset="0"/>
              </a:rPr>
              <a:t> </a:t>
            </a:r>
            <a:r>
              <a:rPr lang="it-IT" sz="1800" dirty="0" err="1">
                <a:latin typeface="Lato" panose="020F0502020204030203" pitchFamily="34" charset="0"/>
              </a:rPr>
              <a:t>measured</a:t>
            </a:r>
            <a:r>
              <a:rPr lang="it-IT" sz="1800" dirty="0">
                <a:latin typeface="Lato" panose="020F0502020204030203" pitchFamily="34" charset="0"/>
              </a:rPr>
              <a:t> </a:t>
            </a:r>
            <a:r>
              <a:rPr lang="it-IT" sz="1800" dirty="0" err="1">
                <a:latin typeface="Lato" panose="020F0502020204030203" pitchFamily="34" charset="0"/>
              </a:rPr>
              <a:t>using</a:t>
            </a:r>
            <a:r>
              <a:rPr lang="it-IT" sz="1800" dirty="0">
                <a:latin typeface="Lato" panose="020F0502020204030203" pitchFamily="34" charset="0"/>
              </a:rPr>
              <a:t> a </a:t>
            </a:r>
            <a:r>
              <a:rPr lang="it-IT" sz="1800" u="sng" dirty="0">
                <a:latin typeface="Lato" panose="020F0502020204030203" pitchFamily="34" charset="0"/>
              </a:rPr>
              <a:t>9-point </a:t>
            </a:r>
            <a:r>
              <a:rPr lang="it-IT" sz="1800" u="sng" dirty="0" err="1">
                <a:latin typeface="Lato" panose="020F0502020204030203" pitchFamily="34" charset="0"/>
              </a:rPr>
              <a:t>Likert</a:t>
            </a:r>
            <a:r>
              <a:rPr lang="it-IT" sz="1800" u="sng" dirty="0">
                <a:latin typeface="Lato" panose="020F0502020204030203" pitchFamily="34" charset="0"/>
              </a:rPr>
              <a:t> </a:t>
            </a:r>
            <a:r>
              <a:rPr lang="it-IT" sz="1800" dirty="0">
                <a:latin typeface="Lato" panose="020F0502020204030203" pitchFamily="34" charset="0"/>
              </a:rPr>
              <a:t>scale, </a:t>
            </a:r>
            <a:r>
              <a:rPr lang="it-IT" sz="1800" dirty="0" err="1">
                <a:latin typeface="Lato" panose="020F0502020204030203" pitchFamily="34" charset="0"/>
              </a:rPr>
              <a:t>where</a:t>
            </a:r>
            <a:r>
              <a:rPr lang="it-IT" sz="1800" dirty="0">
                <a:latin typeface="Lato" panose="020F0502020204030203" pitchFamily="34" charset="0"/>
              </a:rPr>
              <a:t> a score of 1 </a:t>
            </a:r>
            <a:r>
              <a:rPr lang="it-IT" sz="1800" dirty="0" err="1">
                <a:latin typeface="Lato" panose="020F0502020204030203" pitchFamily="34" charset="0"/>
              </a:rPr>
              <a:t>indicated</a:t>
            </a:r>
            <a:r>
              <a:rPr lang="it-IT" sz="1800" dirty="0">
                <a:latin typeface="Lato" panose="020F0502020204030203" pitchFamily="34" charset="0"/>
              </a:rPr>
              <a:t> “complete </a:t>
            </a:r>
            <a:r>
              <a:rPr lang="it-IT" sz="1800" dirty="0" err="1">
                <a:latin typeface="Lato" panose="020F0502020204030203" pitchFamily="34" charset="0"/>
              </a:rPr>
              <a:t>disagreement</a:t>
            </a:r>
            <a:r>
              <a:rPr lang="it-IT" sz="1800" dirty="0">
                <a:latin typeface="Lato" panose="020F0502020204030203" pitchFamily="34" charset="0"/>
              </a:rPr>
              <a:t>” and a score of 9 </a:t>
            </a:r>
            <a:r>
              <a:rPr lang="it-IT" sz="1800" dirty="0" err="1">
                <a:latin typeface="Lato" panose="020F0502020204030203" pitchFamily="34" charset="0"/>
              </a:rPr>
              <a:t>indicated</a:t>
            </a:r>
            <a:r>
              <a:rPr lang="it-IT" sz="1800" dirty="0">
                <a:latin typeface="Lato" panose="020F0502020204030203" pitchFamily="34" charset="0"/>
              </a:rPr>
              <a:t> “complete agreement.” </a:t>
            </a:r>
            <a:r>
              <a:rPr lang="it-IT" sz="1800" dirty="0" err="1">
                <a:latin typeface="Lato" panose="020F0502020204030203" pitchFamily="34" charset="0"/>
              </a:rPr>
              <a:t>This</a:t>
            </a:r>
            <a:r>
              <a:rPr lang="it-IT" sz="1800" dirty="0">
                <a:latin typeface="Lato" panose="020F0502020204030203" pitchFamily="34" charset="0"/>
              </a:rPr>
              <a:t> scale </a:t>
            </a:r>
            <a:r>
              <a:rPr lang="it-IT" sz="1800" dirty="0" err="1">
                <a:latin typeface="Lato" panose="020F0502020204030203" pitchFamily="34" charset="0"/>
              </a:rPr>
              <a:t>allowed</a:t>
            </a:r>
            <a:r>
              <a:rPr lang="it-IT" sz="1800" dirty="0">
                <a:latin typeface="Lato" panose="020F0502020204030203" pitchFamily="34" charset="0"/>
              </a:rPr>
              <a:t> the SC to </a:t>
            </a:r>
            <a:r>
              <a:rPr lang="it-IT" sz="1800" dirty="0" err="1">
                <a:latin typeface="Lato" panose="020F0502020204030203" pitchFamily="34" charset="0"/>
              </a:rPr>
              <a:t>quantify</a:t>
            </a:r>
            <a:r>
              <a:rPr lang="it-IT" sz="1800" dirty="0">
                <a:latin typeface="Lato" panose="020F0502020204030203" pitchFamily="34" charset="0"/>
              </a:rPr>
              <a:t> the </a:t>
            </a:r>
            <a:r>
              <a:rPr lang="it-IT" sz="1800" dirty="0" err="1">
                <a:latin typeface="Lato" panose="020F0502020204030203" pitchFamily="34" charset="0"/>
              </a:rPr>
              <a:t>physicians</a:t>
            </a:r>
            <a:r>
              <a:rPr lang="it-IT" sz="1800" dirty="0">
                <a:latin typeface="Lato" panose="020F0502020204030203" pitchFamily="34" charset="0"/>
              </a:rPr>
              <a:t>' </a:t>
            </a:r>
            <a:r>
              <a:rPr lang="it-IT" sz="1800" dirty="0" err="1">
                <a:latin typeface="Lato" panose="020F0502020204030203" pitchFamily="34" charset="0"/>
              </a:rPr>
              <a:t>alignment</a:t>
            </a:r>
            <a:r>
              <a:rPr lang="it-IT" sz="1800" dirty="0">
                <a:latin typeface="Lato" panose="020F0502020204030203" pitchFamily="34" charset="0"/>
              </a:rPr>
              <a:t> with </a:t>
            </a:r>
            <a:r>
              <a:rPr lang="it-IT" sz="1800" dirty="0" err="1">
                <a:latin typeface="Lato" panose="020F0502020204030203" pitchFamily="34" charset="0"/>
              </a:rPr>
              <a:t>specific</a:t>
            </a:r>
            <a:r>
              <a:rPr lang="it-IT" sz="1800" dirty="0">
                <a:latin typeface="Lato" panose="020F0502020204030203" pitchFamily="34" charset="0"/>
              </a:rPr>
              <a:t> </a:t>
            </a:r>
            <a:r>
              <a:rPr lang="it-IT" sz="1800" dirty="0" err="1">
                <a:latin typeface="Lato" panose="020F0502020204030203" pitchFamily="34" charset="0"/>
              </a:rPr>
              <a:t>guideline</a:t>
            </a:r>
            <a:r>
              <a:rPr lang="it-IT" sz="1800" dirty="0">
                <a:latin typeface="Lato" panose="020F0502020204030203" pitchFamily="34" charset="0"/>
              </a:rPr>
              <a:t> </a:t>
            </a:r>
            <a:r>
              <a:rPr lang="it-IT" sz="1800" dirty="0" err="1">
                <a:latin typeface="Lato" panose="020F0502020204030203" pitchFamily="34" charset="0"/>
              </a:rPr>
              <a:t>recommendations</a:t>
            </a:r>
            <a:r>
              <a:rPr lang="it-IT" sz="1800" dirty="0">
                <a:latin typeface="Lato" panose="020F0502020204030203" pitchFamily="34" charset="0"/>
              </a:rPr>
              <a:t>. </a:t>
            </a:r>
          </a:p>
          <a:p>
            <a:pPr marL="342900" indent="-342900" algn="just">
              <a:buAutoNum type="arabicParenR"/>
            </a:pPr>
            <a:endParaRPr lang="it-IT" sz="1800" dirty="0">
              <a:latin typeface="Lato" panose="020F0502020204030203" pitchFamily="34" charset="0"/>
            </a:endParaRPr>
          </a:p>
          <a:p>
            <a:pPr marL="342900" indent="-342900" algn="just">
              <a:buAutoNum type="arabicParenR"/>
            </a:pPr>
            <a:r>
              <a:rPr lang="it-IT" sz="1800" dirty="0" err="1"/>
              <a:t>Participants</a:t>
            </a:r>
            <a:r>
              <a:rPr lang="it-IT" sz="1800" dirty="0"/>
              <a:t>' opinions on clinical </a:t>
            </a:r>
            <a:r>
              <a:rPr lang="it-IT" sz="1800" dirty="0" err="1"/>
              <a:t>issues</a:t>
            </a:r>
            <a:r>
              <a:rPr lang="it-IT" sz="1800" dirty="0"/>
              <a:t> – </a:t>
            </a:r>
            <a:r>
              <a:rPr lang="it-IT" sz="1800" dirty="0" err="1"/>
              <a:t>Physicians</a:t>
            </a:r>
            <a:r>
              <a:rPr lang="it-IT" sz="1800" dirty="0"/>
              <a:t> </a:t>
            </a:r>
            <a:r>
              <a:rPr lang="it-IT" sz="1800" dirty="0" err="1"/>
              <a:t>were</a:t>
            </a:r>
            <a:r>
              <a:rPr lang="it-IT" sz="1800" dirty="0"/>
              <a:t> </a:t>
            </a:r>
            <a:r>
              <a:rPr lang="it-IT" sz="1800" dirty="0" err="1"/>
              <a:t>asked</a:t>
            </a:r>
            <a:r>
              <a:rPr lang="it-IT" sz="1800" dirty="0"/>
              <a:t> to </a:t>
            </a:r>
            <a:r>
              <a:rPr lang="it-IT" sz="1800" dirty="0" err="1"/>
              <a:t>provide</a:t>
            </a:r>
            <a:r>
              <a:rPr lang="it-IT" sz="1800" dirty="0"/>
              <a:t> </a:t>
            </a:r>
            <a:r>
              <a:rPr lang="it-IT" sz="1800" dirty="0" err="1"/>
              <a:t>their</a:t>
            </a:r>
            <a:r>
              <a:rPr lang="it-IT" sz="1800" dirty="0"/>
              <a:t> insights </a:t>
            </a:r>
            <a:r>
              <a:rPr lang="it-IT" sz="1800" dirty="0" err="1"/>
              <a:t>into</a:t>
            </a:r>
            <a:r>
              <a:rPr lang="it-IT" sz="1800" dirty="0"/>
              <a:t> </a:t>
            </a:r>
            <a:r>
              <a:rPr lang="it-IT" sz="1800" dirty="0" err="1"/>
              <a:t>specific</a:t>
            </a:r>
            <a:r>
              <a:rPr lang="it-IT" sz="1800" dirty="0"/>
              <a:t> clinical </a:t>
            </a:r>
            <a:r>
              <a:rPr lang="it-IT" sz="1800" dirty="0" err="1"/>
              <a:t>scenarios</a:t>
            </a:r>
            <a:r>
              <a:rPr lang="it-IT" sz="1800" dirty="0"/>
              <a:t> </a:t>
            </a:r>
            <a:r>
              <a:rPr lang="it-IT" sz="1800" dirty="0" err="1"/>
              <a:t>raised</a:t>
            </a:r>
            <a:r>
              <a:rPr lang="it-IT" sz="1800" dirty="0"/>
              <a:t> by the GL </a:t>
            </a:r>
            <a:r>
              <a:rPr lang="it-IT" sz="1800" dirty="0" err="1"/>
              <a:t>recommendations</a:t>
            </a:r>
            <a:r>
              <a:rPr lang="it-IT" sz="1800" dirty="0"/>
              <a:t>. </a:t>
            </a:r>
            <a:r>
              <a:rPr lang="it-IT" sz="1800" dirty="0" err="1"/>
              <a:t>These</a:t>
            </a:r>
            <a:r>
              <a:rPr lang="it-IT" sz="1800" dirty="0"/>
              <a:t> </a:t>
            </a:r>
            <a:r>
              <a:rPr lang="it-IT" sz="1800" dirty="0" err="1"/>
              <a:t>responses</a:t>
            </a:r>
            <a:r>
              <a:rPr lang="it-IT" sz="1800" dirty="0"/>
              <a:t> </a:t>
            </a:r>
            <a:r>
              <a:rPr lang="it-IT" sz="1800" dirty="0" err="1"/>
              <a:t>were</a:t>
            </a:r>
            <a:r>
              <a:rPr lang="it-IT" sz="1800" dirty="0"/>
              <a:t> </a:t>
            </a:r>
            <a:r>
              <a:rPr lang="it-IT" sz="1800" dirty="0" err="1"/>
              <a:t>intended</a:t>
            </a:r>
            <a:r>
              <a:rPr lang="it-IT" sz="1800" dirty="0"/>
              <a:t> to </a:t>
            </a:r>
            <a:r>
              <a:rPr lang="it-IT" sz="1800" dirty="0" err="1"/>
              <a:t>reflect</a:t>
            </a:r>
            <a:r>
              <a:rPr lang="it-IT" sz="1800" dirty="0"/>
              <a:t> the </a:t>
            </a:r>
            <a:r>
              <a:rPr lang="it-IT" sz="1800" dirty="0" err="1"/>
              <a:t>participants</a:t>
            </a:r>
            <a:r>
              <a:rPr lang="it-IT" sz="1800" dirty="0"/>
              <a:t>' </a:t>
            </a:r>
            <a:r>
              <a:rPr lang="it-IT" sz="1800" dirty="0" err="1"/>
              <a:t>operational</a:t>
            </a:r>
            <a:r>
              <a:rPr lang="it-IT" sz="1800" dirty="0"/>
              <a:t> </a:t>
            </a:r>
            <a:r>
              <a:rPr lang="it-IT" sz="1800" dirty="0" err="1"/>
              <a:t>decisions</a:t>
            </a:r>
            <a:r>
              <a:rPr lang="it-IT" sz="1800" dirty="0"/>
              <a:t> in </a:t>
            </a:r>
            <a:r>
              <a:rPr lang="it-IT" sz="1800" dirty="0" err="1"/>
              <a:t>real</a:t>
            </a:r>
            <a:r>
              <a:rPr lang="it-IT" sz="1800" dirty="0"/>
              <a:t>-world practice, </a:t>
            </a:r>
            <a:r>
              <a:rPr lang="it-IT" sz="1800" dirty="0" err="1"/>
              <a:t>serving</a:t>
            </a:r>
            <a:r>
              <a:rPr lang="it-IT" sz="1800" dirty="0"/>
              <a:t> </a:t>
            </a:r>
            <a:r>
              <a:rPr lang="it-IT" sz="1800" dirty="0" err="1"/>
              <a:t>as</a:t>
            </a:r>
            <a:r>
              <a:rPr lang="it-IT" sz="1800" dirty="0"/>
              <a:t> a </a:t>
            </a:r>
            <a:r>
              <a:rPr lang="it-IT" sz="1800" dirty="0" err="1"/>
              <a:t>form</a:t>
            </a:r>
            <a:r>
              <a:rPr lang="it-IT" sz="1800" dirty="0"/>
              <a:t> of </a:t>
            </a:r>
            <a:r>
              <a:rPr lang="it-IT" sz="1800" dirty="0" err="1"/>
              <a:t>ethnographic</a:t>
            </a:r>
            <a:r>
              <a:rPr lang="it-IT" sz="1800" dirty="0"/>
              <a:t> data on </a:t>
            </a:r>
            <a:r>
              <a:rPr lang="it-IT" sz="1800" dirty="0" err="1"/>
              <a:t>how</a:t>
            </a:r>
            <a:r>
              <a:rPr lang="it-IT" sz="1800" dirty="0"/>
              <a:t> </a:t>
            </a:r>
            <a:r>
              <a:rPr lang="it-IT" sz="1800" dirty="0" err="1"/>
              <a:t>physicians</a:t>
            </a:r>
            <a:r>
              <a:rPr lang="it-IT" sz="1800" dirty="0"/>
              <a:t> </a:t>
            </a:r>
            <a:r>
              <a:rPr lang="it-IT" sz="1800" dirty="0" err="1"/>
              <a:t>mentally</a:t>
            </a:r>
            <a:r>
              <a:rPr lang="it-IT" sz="1800" dirty="0"/>
              <a:t> </a:t>
            </a:r>
            <a:r>
              <a:rPr lang="it-IT" sz="1800" dirty="0" err="1"/>
              <a:t>structure</a:t>
            </a:r>
            <a:r>
              <a:rPr lang="it-IT" sz="1800" dirty="0"/>
              <a:t> the </a:t>
            </a:r>
            <a:r>
              <a:rPr lang="it-IT" sz="1800" dirty="0" err="1"/>
              <a:t>GLs</a:t>
            </a:r>
            <a:r>
              <a:rPr lang="it-IT" sz="1800" dirty="0"/>
              <a:t> in relation to </a:t>
            </a:r>
            <a:r>
              <a:rPr lang="it-IT" sz="1800" dirty="0" err="1"/>
              <a:t>their</a:t>
            </a:r>
            <a:r>
              <a:rPr lang="it-IT" sz="1800" dirty="0"/>
              <a:t> </a:t>
            </a:r>
            <a:r>
              <a:rPr lang="it-IT" sz="1800" dirty="0" err="1"/>
              <a:t>own</a:t>
            </a:r>
            <a:r>
              <a:rPr lang="it-IT" sz="1800" dirty="0"/>
              <a:t> clinical </a:t>
            </a:r>
            <a:r>
              <a:rPr lang="it-IT" sz="1800" dirty="0" err="1"/>
              <a:t>experiences</a:t>
            </a:r>
            <a:r>
              <a:rPr lang="it-IT" sz="1800" dirty="0"/>
              <a:t>.</a:t>
            </a:r>
          </a:p>
          <a:p>
            <a:pPr marL="342900" indent="-342900" algn="just">
              <a:buAutoNum type="arabicParenR"/>
            </a:pPr>
            <a:endParaRPr lang="it-IT" sz="1800" dirty="0"/>
          </a:p>
          <a:p>
            <a:pPr marL="0" indent="0" algn="just">
              <a:buNone/>
            </a:pPr>
            <a:endParaRPr lang="it-IT" sz="1800" dirty="0"/>
          </a:p>
        </p:txBody>
      </p:sp>
      <p:sp>
        <p:nvSpPr>
          <p:cNvPr id="4" name="CasellaDiTesto 3">
            <a:extLst>
              <a:ext uri="{FF2B5EF4-FFF2-40B4-BE49-F238E27FC236}">
                <a16:creationId xmlns:a16="http://schemas.microsoft.com/office/drawing/2014/main" id="{44EFC228-DD74-BCC9-4EAC-B6014FDB787A}"/>
              </a:ext>
            </a:extLst>
          </p:cNvPr>
          <p:cNvSpPr txBox="1"/>
          <p:nvPr/>
        </p:nvSpPr>
        <p:spPr>
          <a:xfrm>
            <a:off x="1823008" y="4666761"/>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249191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83EE38E-2363-6076-0C45-44948A08A3A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AE701E2-A9B0-FBF7-519A-62D5BE6B5F19}"/>
              </a:ext>
            </a:extLst>
          </p:cNvPr>
          <p:cNvSpPr>
            <a:spLocks noGrp="1"/>
          </p:cNvSpPr>
          <p:nvPr>
            <p:ph type="title"/>
          </p:nvPr>
        </p:nvSpPr>
        <p:spPr>
          <a:xfrm>
            <a:off x="628650" y="369541"/>
            <a:ext cx="7886700" cy="994172"/>
          </a:xfrm>
        </p:spPr>
        <p:txBody>
          <a:bodyPr>
            <a:normAutofit/>
          </a:bodyPr>
          <a:lstStyle/>
          <a:p>
            <a:pPr algn="ctr"/>
            <a:r>
              <a:rPr lang="it-IT" sz="2400" b="1" dirty="0">
                <a:solidFill>
                  <a:srgbClr val="0432FF"/>
                </a:solidFill>
                <a:latin typeface="Arial" panose="020B0604020202020204" pitchFamily="34" charset="0"/>
                <a:cs typeface="Arial" panose="020B0604020202020204" pitchFamily="34" charset="0"/>
              </a:rPr>
              <a:t>Survey </a:t>
            </a:r>
            <a:r>
              <a:rPr lang="it-IT" sz="2400" b="1" dirty="0" err="1">
                <a:solidFill>
                  <a:srgbClr val="0432FF"/>
                </a:solidFill>
                <a:latin typeface="Arial" panose="020B0604020202020204" pitchFamily="34" charset="0"/>
                <a:cs typeface="Arial" panose="020B0604020202020204" pitchFamily="34" charset="0"/>
              </a:rPr>
              <a:t>objective</a:t>
            </a:r>
            <a:r>
              <a:rPr lang="it-IT" sz="2400" b="1" dirty="0">
                <a:solidFill>
                  <a:srgbClr val="0432FF"/>
                </a:solidFill>
                <a:latin typeface="Arial" panose="020B0604020202020204" pitchFamily="34" charset="0"/>
                <a:cs typeface="Arial" panose="020B0604020202020204" pitchFamily="34" charset="0"/>
              </a:rPr>
              <a:t> </a:t>
            </a:r>
          </a:p>
        </p:txBody>
      </p:sp>
      <p:sp>
        <p:nvSpPr>
          <p:cNvPr id="3" name="Segnaposto contenuto 2">
            <a:extLst>
              <a:ext uri="{FF2B5EF4-FFF2-40B4-BE49-F238E27FC236}">
                <a16:creationId xmlns:a16="http://schemas.microsoft.com/office/drawing/2014/main" id="{66625CFA-B347-0F9A-A48C-E6740D92C7C2}"/>
              </a:ext>
            </a:extLst>
          </p:cNvPr>
          <p:cNvSpPr>
            <a:spLocks noGrp="1"/>
          </p:cNvSpPr>
          <p:nvPr>
            <p:ph idx="1"/>
          </p:nvPr>
        </p:nvSpPr>
        <p:spPr>
          <a:xfrm>
            <a:off x="628650" y="1405285"/>
            <a:ext cx="7886700" cy="3263504"/>
          </a:xfrm>
        </p:spPr>
        <p:txBody>
          <a:bodyPr>
            <a:normAutofit/>
          </a:bodyPr>
          <a:lstStyle/>
          <a:p>
            <a:pPr marL="0" indent="0" algn="just">
              <a:buNone/>
            </a:pPr>
            <a:r>
              <a:rPr lang="it-IT" sz="1800" dirty="0">
                <a:latin typeface="Arial" panose="020B0604020202020204" pitchFamily="34" charset="0"/>
                <a:cs typeface="Arial" panose="020B0604020202020204" pitchFamily="34" charset="0"/>
              </a:rPr>
              <a:t>3) </a:t>
            </a:r>
            <a:r>
              <a:rPr lang="it-IT" sz="1800" dirty="0" err="1">
                <a:latin typeface="Arial" panose="020B0604020202020204" pitchFamily="34" charset="0"/>
                <a:cs typeface="Arial" panose="020B0604020202020204" pitchFamily="34" charset="0"/>
              </a:rPr>
              <a:t>Actual</a:t>
            </a:r>
            <a:r>
              <a:rPr lang="it-IT" sz="1800" dirty="0">
                <a:latin typeface="Arial" panose="020B0604020202020204" pitchFamily="34" charset="0"/>
                <a:cs typeface="Arial" panose="020B0604020202020204" pitchFamily="34" charset="0"/>
              </a:rPr>
              <a:t> clinical practices—</a:t>
            </a:r>
            <a:r>
              <a:rPr lang="it-IT" sz="1800" dirty="0" err="1">
                <a:latin typeface="Arial" panose="020B0604020202020204" pitchFamily="34" charset="0"/>
                <a:cs typeface="Arial" panose="020B0604020202020204" pitchFamily="34" charset="0"/>
              </a:rPr>
              <a:t>Physicians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were</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queried</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about</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their</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real</a:t>
            </a:r>
            <a:r>
              <a:rPr lang="it-IT" sz="1800" dirty="0">
                <a:latin typeface="Arial" panose="020B0604020202020204" pitchFamily="34" charset="0"/>
                <a:cs typeface="Arial" panose="020B0604020202020204" pitchFamily="34" charset="0"/>
              </a:rPr>
              <a:t>-world clinical </a:t>
            </a:r>
            <a:r>
              <a:rPr lang="it-IT" sz="1800" dirty="0" err="1">
                <a:latin typeface="Arial" panose="020B0604020202020204" pitchFamily="34" charset="0"/>
                <a:cs typeface="Arial" panose="020B0604020202020204" pitchFamily="34" charset="0"/>
              </a:rPr>
              <a:t>behaviors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specifically</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how</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they</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managed</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cases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related</a:t>
            </a:r>
            <a:r>
              <a:rPr lang="it-IT" sz="1800" dirty="0">
                <a:latin typeface="Arial" panose="020B0604020202020204" pitchFamily="34" charset="0"/>
                <a:cs typeface="Arial" panose="020B0604020202020204" pitchFamily="34" charset="0"/>
              </a:rPr>
              <a:t> to </a:t>
            </a:r>
            <a:r>
              <a:rPr lang="it-IT" sz="1800" dirty="0" err="1">
                <a:latin typeface="Arial" panose="020B0604020202020204" pitchFamily="34" charset="0"/>
                <a:cs typeface="Arial" panose="020B0604020202020204" pitchFamily="34" charset="0"/>
              </a:rPr>
              <a:t>asthma</a:t>
            </a:r>
            <a:r>
              <a:rPr lang="it-IT" sz="1800" dirty="0">
                <a:latin typeface="Arial" panose="020B0604020202020204" pitchFamily="34" charset="0"/>
                <a:cs typeface="Arial" panose="020B0604020202020204" pitchFamily="34" charset="0"/>
              </a:rPr>
              <a:t> in the </a:t>
            </a:r>
            <a:r>
              <a:rPr lang="it-IT" sz="1800" dirty="0" err="1">
                <a:latin typeface="Arial" panose="020B0604020202020204" pitchFamily="34" charset="0"/>
                <a:cs typeface="Arial" panose="020B0604020202020204" pitchFamily="34" charset="0"/>
              </a:rPr>
              <a:t>context</a:t>
            </a:r>
            <a:r>
              <a:rPr lang="it-IT" sz="1800" dirty="0">
                <a:latin typeface="Arial" panose="020B0604020202020204" pitchFamily="34" charset="0"/>
                <a:cs typeface="Arial" panose="020B0604020202020204" pitchFamily="34" charset="0"/>
              </a:rPr>
              <a:t> of </a:t>
            </a:r>
            <a:r>
              <a:rPr lang="it-IT" sz="1800" dirty="0" err="1">
                <a:latin typeface="Arial" panose="020B0604020202020204" pitchFamily="34" charset="0"/>
                <a:cs typeface="Arial" panose="020B0604020202020204" pitchFamily="34" charset="0"/>
              </a:rPr>
              <a:t>their</a:t>
            </a:r>
            <a:r>
              <a:rPr lang="it-IT" sz="1800" dirty="0">
                <a:latin typeface="Arial" panose="020B0604020202020204" pitchFamily="34" charset="0"/>
                <a:cs typeface="Arial" panose="020B0604020202020204" pitchFamily="34" charset="0"/>
              </a:rPr>
              <a:t> practice settings. </a:t>
            </a:r>
            <a:r>
              <a:rPr lang="it-IT" sz="1800" dirty="0" err="1">
                <a:latin typeface="Arial" panose="020B0604020202020204" pitchFamily="34" charset="0"/>
                <a:cs typeface="Arial" panose="020B0604020202020204" pitchFamily="34" charset="0"/>
              </a:rPr>
              <a:t>This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allowed</a:t>
            </a:r>
            <a:r>
              <a:rPr lang="it-IT" sz="1800" dirty="0">
                <a:latin typeface="Arial" panose="020B0604020202020204" pitchFamily="34" charset="0"/>
                <a:cs typeface="Arial" panose="020B0604020202020204" pitchFamily="34" charset="0"/>
              </a:rPr>
              <a:t> for a </a:t>
            </a:r>
            <a:r>
              <a:rPr lang="it-IT" sz="1800" dirty="0" err="1">
                <a:latin typeface="Arial" panose="020B0604020202020204" pitchFamily="34" charset="0"/>
                <a:cs typeface="Arial" panose="020B0604020202020204" pitchFamily="34" charset="0"/>
              </a:rPr>
              <a:t>comparison</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between</a:t>
            </a:r>
            <a:r>
              <a:rPr lang="it-IT" sz="1800" dirty="0">
                <a:latin typeface="Arial" panose="020B0604020202020204" pitchFamily="34" charset="0"/>
                <a:cs typeface="Arial" panose="020B0604020202020204" pitchFamily="34" charset="0"/>
              </a:rPr>
              <a:t> GL </a:t>
            </a:r>
            <a:r>
              <a:rPr lang="it-IT" sz="1800" dirty="0" err="1">
                <a:latin typeface="Arial" panose="020B0604020202020204" pitchFamily="34" charset="0"/>
                <a:cs typeface="Arial" panose="020B0604020202020204" pitchFamily="34" charset="0"/>
              </a:rPr>
              <a:t>recommendations</a:t>
            </a:r>
            <a:r>
              <a:rPr lang="it-IT" sz="1800" dirty="0">
                <a:latin typeface="Arial" panose="020B0604020202020204" pitchFamily="34" charset="0"/>
                <a:cs typeface="Arial" panose="020B0604020202020204" pitchFamily="34" charset="0"/>
              </a:rPr>
              <a:t> and </a:t>
            </a:r>
            <a:r>
              <a:rPr lang="it-IT" sz="1800" dirty="0" err="1">
                <a:latin typeface="Arial" panose="020B0604020202020204" pitchFamily="34" charset="0"/>
                <a:cs typeface="Arial" panose="020B0604020202020204" pitchFamily="34" charset="0"/>
              </a:rPr>
              <a:t>actual</a:t>
            </a:r>
            <a:r>
              <a:rPr lang="it-IT" sz="1800" dirty="0">
                <a:latin typeface="Arial" panose="020B0604020202020204" pitchFamily="34" charset="0"/>
                <a:cs typeface="Arial" panose="020B0604020202020204" pitchFamily="34" charset="0"/>
              </a:rPr>
              <a:t> practice. </a:t>
            </a:r>
          </a:p>
          <a:p>
            <a:pPr marL="0" indent="0" algn="just">
              <a:buNone/>
            </a:pPr>
            <a:endParaRPr lang="it-IT" sz="1800" dirty="0">
              <a:latin typeface="Arial" panose="020B0604020202020204" pitchFamily="34" charset="0"/>
              <a:cs typeface="Arial" panose="020B0604020202020204" pitchFamily="34" charset="0"/>
            </a:endParaRPr>
          </a:p>
          <a:p>
            <a:pPr marL="0" indent="0" algn="just">
              <a:buNone/>
            </a:pPr>
            <a:r>
              <a:rPr lang="it-IT" sz="1800" dirty="0">
                <a:latin typeface="Arial" panose="020B0604020202020204" pitchFamily="34" charset="0"/>
                <a:cs typeface="Arial" panose="020B0604020202020204" pitchFamily="34" charset="0"/>
              </a:rPr>
              <a:t>The SC </a:t>
            </a:r>
            <a:r>
              <a:rPr lang="it-IT" sz="1800" dirty="0" err="1">
                <a:latin typeface="Arial" panose="020B0604020202020204" pitchFamily="34" charset="0"/>
                <a:cs typeface="Arial" panose="020B0604020202020204" pitchFamily="34" charset="0"/>
              </a:rPr>
              <a:t>analyzed</a:t>
            </a:r>
            <a:r>
              <a:rPr lang="it-IT" sz="1800" dirty="0">
                <a:latin typeface="Arial" panose="020B0604020202020204" pitchFamily="34" charset="0"/>
                <a:cs typeface="Arial" panose="020B0604020202020204" pitchFamily="34" charset="0"/>
              </a:rPr>
              <a:t> the </a:t>
            </a:r>
            <a:r>
              <a:rPr lang="it-IT" sz="1800" dirty="0" err="1">
                <a:latin typeface="Arial" panose="020B0604020202020204" pitchFamily="34" charset="0"/>
                <a:cs typeface="Arial" panose="020B0604020202020204" pitchFamily="34" charset="0"/>
              </a:rPr>
              <a:t>responses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across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these</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three</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dimensions</a:t>
            </a:r>
            <a:r>
              <a:rPr lang="it-IT" sz="1800" dirty="0">
                <a:latin typeface="Arial" panose="020B0604020202020204" pitchFamily="34" charset="0"/>
                <a:cs typeface="Arial" panose="020B0604020202020204" pitchFamily="34" charset="0"/>
              </a:rPr>
              <a:t> to </a:t>
            </a:r>
            <a:r>
              <a:rPr lang="it-IT" sz="1800" dirty="0" err="1">
                <a:latin typeface="Arial" panose="020B0604020202020204" pitchFamily="34" charset="0"/>
                <a:cs typeface="Arial" panose="020B0604020202020204" pitchFamily="34" charset="0"/>
              </a:rPr>
              <a:t>identify</a:t>
            </a:r>
            <a:r>
              <a:rPr lang="it-IT" sz="1800" dirty="0">
                <a:latin typeface="Arial" panose="020B0604020202020204" pitchFamily="34" charset="0"/>
                <a:cs typeface="Arial" panose="020B0604020202020204" pitchFamily="34" charset="0"/>
              </a:rPr>
              <a:t> the </a:t>
            </a:r>
            <a:r>
              <a:rPr lang="it-IT" sz="1800" dirty="0" err="1">
                <a:latin typeface="Arial" panose="020B0604020202020204" pitchFamily="34" charset="0"/>
                <a:cs typeface="Arial" panose="020B0604020202020204" pitchFamily="34" charset="0"/>
              </a:rPr>
              <a:t>areas</a:t>
            </a:r>
            <a:r>
              <a:rPr lang="it-IT" sz="1800" dirty="0">
                <a:latin typeface="Arial" panose="020B0604020202020204" pitchFamily="34" charset="0"/>
                <a:cs typeface="Arial" panose="020B0604020202020204" pitchFamily="34" charset="0"/>
              </a:rPr>
              <a:t> of </a:t>
            </a:r>
            <a:r>
              <a:rPr lang="it-IT" sz="1800" b="1" dirty="0">
                <a:solidFill>
                  <a:srgbClr val="00B050"/>
                </a:solidFill>
                <a:latin typeface="Arial" panose="020B0604020202020204" pitchFamily="34" charset="0"/>
                <a:cs typeface="Arial" panose="020B0604020202020204" pitchFamily="34" charset="0"/>
              </a:rPr>
              <a:t>strong agreement </a:t>
            </a:r>
            <a:r>
              <a:rPr lang="it-IT" sz="1800" dirty="0">
                <a:latin typeface="Arial" panose="020B0604020202020204" pitchFamily="34" charset="0"/>
                <a:cs typeface="Arial" panose="020B0604020202020204" pitchFamily="34" charset="0"/>
              </a:rPr>
              <a:t>with GL </a:t>
            </a:r>
            <a:r>
              <a:rPr lang="it-IT" sz="1800" dirty="0" err="1">
                <a:latin typeface="Arial" panose="020B0604020202020204" pitchFamily="34" charset="0"/>
                <a:cs typeface="Arial" panose="020B0604020202020204" pitchFamily="34" charset="0"/>
              </a:rPr>
              <a:t>recommendations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Likert</a:t>
            </a:r>
            <a:r>
              <a:rPr lang="it-IT" sz="1800" dirty="0">
                <a:latin typeface="Arial" panose="020B0604020202020204" pitchFamily="34" charset="0"/>
                <a:cs typeface="Arial" panose="020B0604020202020204" pitchFamily="34" charset="0"/>
              </a:rPr>
              <a:t> scores of 8–9), </a:t>
            </a:r>
            <a:r>
              <a:rPr lang="it-IT" sz="1800" dirty="0" err="1">
                <a:latin typeface="Arial" panose="020B0604020202020204" pitchFamily="34" charset="0"/>
                <a:cs typeface="Arial" panose="020B0604020202020204" pitchFamily="34" charset="0"/>
              </a:rPr>
              <a:t>areas</a:t>
            </a:r>
            <a:r>
              <a:rPr lang="it-IT" sz="1800" dirty="0">
                <a:latin typeface="Arial" panose="020B0604020202020204" pitchFamily="34" charset="0"/>
                <a:cs typeface="Arial" panose="020B0604020202020204" pitchFamily="34" charset="0"/>
              </a:rPr>
              <a:t> of </a:t>
            </a:r>
            <a:r>
              <a:rPr lang="it-IT" sz="1800" b="1" dirty="0">
                <a:solidFill>
                  <a:srgbClr val="FF0000"/>
                </a:solidFill>
                <a:latin typeface="Arial" panose="020B0604020202020204" pitchFamily="34" charset="0"/>
                <a:cs typeface="Arial" panose="020B0604020202020204" pitchFamily="34" charset="0"/>
              </a:rPr>
              <a:t>strong </a:t>
            </a:r>
            <a:r>
              <a:rPr lang="it-IT" sz="1800" b="1" dirty="0" err="1">
                <a:solidFill>
                  <a:srgbClr val="FF0000"/>
                </a:solidFill>
                <a:latin typeface="Arial" panose="020B0604020202020204" pitchFamily="34" charset="0"/>
                <a:cs typeface="Arial" panose="020B0604020202020204" pitchFamily="34" charset="0"/>
              </a:rPr>
              <a:t>disagreement</a:t>
            </a:r>
            <a:r>
              <a:rPr lang="it-IT" sz="1800" b="1" dirty="0">
                <a:solidFill>
                  <a:srgbClr val="FF0000"/>
                </a:solidFill>
                <a:latin typeface="Arial" panose="020B0604020202020204" pitchFamily="34" charset="0"/>
                <a:cs typeface="Arial" panose="020B0604020202020204" pitchFamily="34" charset="0"/>
              </a:rPr>
              <a:t> </a:t>
            </a:r>
            <a:r>
              <a:rPr lang="it-IT" sz="1800" dirty="0">
                <a:latin typeface="Arial" panose="020B0604020202020204" pitchFamily="34" charset="0"/>
                <a:cs typeface="Arial" panose="020B0604020202020204" pitchFamily="34" charset="0"/>
              </a:rPr>
              <a:t>(</a:t>
            </a:r>
            <a:r>
              <a:rPr lang="it-IT" sz="1800" dirty="0" err="1">
                <a:latin typeface="Arial" panose="020B0604020202020204" pitchFamily="34" charset="0"/>
                <a:cs typeface="Arial" panose="020B0604020202020204" pitchFamily="34" charset="0"/>
              </a:rPr>
              <a:t>Likert</a:t>
            </a:r>
            <a:r>
              <a:rPr lang="it-IT" sz="1800" dirty="0">
                <a:latin typeface="Arial" panose="020B0604020202020204" pitchFamily="34" charset="0"/>
                <a:cs typeface="Arial" panose="020B0604020202020204" pitchFamily="34" charset="0"/>
              </a:rPr>
              <a:t> scores of 1–4) and </a:t>
            </a:r>
            <a:r>
              <a:rPr lang="it-IT" sz="1800" b="1" u="sng" dirty="0">
                <a:latin typeface="Arial" panose="020B0604020202020204" pitchFamily="34" charset="0"/>
                <a:cs typeface="Arial" panose="020B0604020202020204" pitchFamily="34" charset="0"/>
              </a:rPr>
              <a:t>gray </a:t>
            </a:r>
            <a:r>
              <a:rPr lang="it-IT" sz="1800" b="1" u="sng" dirty="0" err="1">
                <a:latin typeface="Arial" panose="020B0604020202020204" pitchFamily="34" charset="0"/>
                <a:cs typeface="Arial" panose="020B0604020202020204" pitchFamily="34" charset="0"/>
              </a:rPr>
              <a:t>areas</a:t>
            </a:r>
            <a:r>
              <a:rPr lang="it-IT" sz="1800" b="1" u="sng"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where</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there</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was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partial</a:t>
            </a:r>
            <a:r>
              <a:rPr lang="it-IT" sz="1800" dirty="0">
                <a:latin typeface="Arial" panose="020B0604020202020204" pitchFamily="34" charset="0"/>
                <a:cs typeface="Arial" panose="020B0604020202020204" pitchFamily="34" charset="0"/>
              </a:rPr>
              <a:t> or </a:t>
            </a:r>
            <a:r>
              <a:rPr lang="it-IT" sz="1800" dirty="0" err="1">
                <a:latin typeface="Arial" panose="020B0604020202020204" pitchFamily="34" charset="0"/>
                <a:cs typeface="Arial" panose="020B0604020202020204" pitchFamily="34" charset="0"/>
              </a:rPr>
              <a:t>uncertain</a:t>
            </a:r>
            <a:r>
              <a:rPr lang="it-IT" sz="1800" dirty="0">
                <a:latin typeface="Arial" panose="020B0604020202020204" pitchFamily="34" charset="0"/>
                <a:cs typeface="Arial" panose="020B0604020202020204" pitchFamily="34" charset="0"/>
              </a:rPr>
              <a:t> agreement (</a:t>
            </a:r>
            <a:r>
              <a:rPr lang="it-IT" sz="1800" dirty="0" err="1">
                <a:latin typeface="Arial" panose="020B0604020202020204" pitchFamily="34" charset="0"/>
                <a:cs typeface="Arial" panose="020B0604020202020204" pitchFamily="34" charset="0"/>
              </a:rPr>
              <a:t>Likert</a:t>
            </a:r>
            <a:r>
              <a:rPr lang="it-IT" sz="1800" dirty="0">
                <a:latin typeface="Arial" panose="020B0604020202020204" pitchFamily="34" charset="0"/>
                <a:cs typeface="Arial" panose="020B0604020202020204" pitchFamily="34" charset="0"/>
              </a:rPr>
              <a:t> scores of 5–7) or </a:t>
            </a:r>
            <a:r>
              <a:rPr lang="it-IT" sz="1800" dirty="0" err="1">
                <a:latin typeface="Arial" panose="020B0604020202020204" pitchFamily="34" charset="0"/>
                <a:cs typeface="Arial" panose="020B0604020202020204" pitchFamily="34" charset="0"/>
              </a:rPr>
              <a:t>where</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discrepancies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were</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noted</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between</a:t>
            </a:r>
            <a:r>
              <a:rPr lang="it-IT" sz="1800" dirty="0">
                <a:latin typeface="Arial" panose="020B0604020202020204" pitchFamily="34" charset="0"/>
                <a:cs typeface="Arial" panose="020B0604020202020204" pitchFamily="34" charset="0"/>
              </a:rPr>
              <a:t> agreement with GL </a:t>
            </a:r>
            <a:r>
              <a:rPr lang="it-IT" sz="1800" dirty="0" err="1">
                <a:latin typeface="Arial" panose="020B0604020202020204" pitchFamily="34" charset="0"/>
                <a:cs typeface="Arial" panose="020B0604020202020204" pitchFamily="34" charset="0"/>
              </a:rPr>
              <a:t>recommendations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participant</a:t>
            </a:r>
            <a:r>
              <a:rPr lang="it-IT" sz="1800" dirty="0">
                <a:latin typeface="Arial" panose="020B0604020202020204" pitchFamily="34" charset="0"/>
                <a:cs typeface="Arial" panose="020B0604020202020204" pitchFamily="34" charset="0"/>
              </a:rPr>
              <a:t> opinions, and </a:t>
            </a:r>
            <a:r>
              <a:rPr lang="it-IT" sz="1800" dirty="0" err="1">
                <a:latin typeface="Arial" panose="020B0604020202020204" pitchFamily="34" charset="0"/>
                <a:cs typeface="Arial" panose="020B0604020202020204" pitchFamily="34" charset="0"/>
              </a:rPr>
              <a:t>actual</a:t>
            </a:r>
            <a:r>
              <a:rPr lang="it-IT" sz="1800" dirty="0">
                <a:latin typeface="Arial" panose="020B0604020202020204" pitchFamily="34" charset="0"/>
                <a:cs typeface="Arial" panose="020B0604020202020204" pitchFamily="34" charset="0"/>
              </a:rPr>
              <a:t> clinical practice. </a:t>
            </a:r>
          </a:p>
          <a:p>
            <a:pPr marL="0" indent="0" algn="just">
              <a:buNone/>
            </a:pPr>
            <a:endParaRPr lang="it-IT" sz="1800" dirty="0">
              <a:latin typeface="Arial" panose="020B0604020202020204" pitchFamily="34" charset="0"/>
              <a:cs typeface="Arial" panose="020B0604020202020204" pitchFamily="34" charset="0"/>
            </a:endParaRPr>
          </a:p>
          <a:p>
            <a:pPr marL="0" indent="0" algn="just">
              <a:buNone/>
            </a:pPr>
            <a:endParaRPr lang="it-IT" sz="1800"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C4627E61-C525-CE2F-4D25-D27B95E50701}"/>
              </a:ext>
            </a:extLst>
          </p:cNvPr>
          <p:cNvSpPr txBox="1"/>
          <p:nvPr/>
        </p:nvSpPr>
        <p:spPr>
          <a:xfrm>
            <a:off x="1784878" y="4745309"/>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123890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539417F-472F-A6F8-4DC1-984622FE2B58}"/>
              </a:ext>
            </a:extLst>
          </p:cNvPr>
          <p:cNvPicPr>
            <a:picLocks noChangeAspect="1"/>
          </p:cNvPicPr>
          <p:nvPr/>
        </p:nvPicPr>
        <p:blipFill>
          <a:blip r:embed="rId2"/>
          <a:stretch>
            <a:fillRect/>
          </a:stretch>
        </p:blipFill>
        <p:spPr>
          <a:xfrm>
            <a:off x="1657350" y="871379"/>
            <a:ext cx="5829300" cy="3059069"/>
          </a:xfrm>
          <a:prstGeom prst="rect">
            <a:avLst/>
          </a:prstGeom>
        </p:spPr>
      </p:pic>
      <p:sp>
        <p:nvSpPr>
          <p:cNvPr id="2" name="CasellaDiTesto 1">
            <a:extLst>
              <a:ext uri="{FF2B5EF4-FFF2-40B4-BE49-F238E27FC236}">
                <a16:creationId xmlns:a16="http://schemas.microsoft.com/office/drawing/2014/main" id="{B5318BD5-29F4-6E50-1924-DEE2FC6EE4FC}"/>
              </a:ext>
            </a:extLst>
          </p:cNvPr>
          <p:cNvSpPr txBox="1"/>
          <p:nvPr/>
        </p:nvSpPr>
        <p:spPr>
          <a:xfrm>
            <a:off x="876074" y="4626158"/>
            <a:ext cx="7722201" cy="276999"/>
          </a:xfrm>
          <a:prstGeom prst="rect">
            <a:avLst/>
          </a:prstGeom>
          <a:noFill/>
        </p:spPr>
        <p:txBody>
          <a:bodyPr wrap="square">
            <a:spAutoFit/>
          </a:bodyPr>
          <a:lstStyle/>
          <a:p>
            <a:r>
              <a:rPr lang="it-IT" sz="1200" dirty="0">
                <a:latin typeface="Arial" panose="020B0604020202020204" pitchFamily="34" charset="0"/>
                <a:cs typeface="Arial" panose="020B0604020202020204" pitchFamily="34" charset="0"/>
              </a:rPr>
              <a:t>Rassegna di Patologia dell’Apparato Respiratorio 2022;37:101-116 </a:t>
            </a:r>
            <a:r>
              <a:rPr lang="it-IT" sz="1200" dirty="0" err="1">
                <a:latin typeface="Arial" panose="020B0604020202020204" pitchFamily="34" charset="0"/>
                <a:cs typeface="Arial" panose="020B0604020202020204" pitchFamily="34" charset="0"/>
              </a:rPr>
              <a:t>doi</a:t>
            </a:r>
            <a:r>
              <a:rPr lang="it-IT" sz="1200" dirty="0">
                <a:latin typeface="Arial" panose="020B0604020202020204" pitchFamily="34" charset="0"/>
                <a:cs typeface="Arial" panose="020B0604020202020204" pitchFamily="34" charset="0"/>
              </a:rPr>
              <a:t>: 10.36166/2531-4920-632 </a:t>
            </a:r>
          </a:p>
        </p:txBody>
      </p:sp>
    </p:spTree>
    <p:extLst>
      <p:ext uri="{BB962C8B-B14F-4D97-AF65-F5344CB8AC3E}">
        <p14:creationId xmlns:p14="http://schemas.microsoft.com/office/powerpoint/2010/main" val="1152900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944C24-8839-AE52-497B-6A02B7C6740C}"/>
              </a:ext>
            </a:extLst>
          </p:cNvPr>
          <p:cNvSpPr>
            <a:spLocks noGrp="1"/>
          </p:cNvSpPr>
          <p:nvPr>
            <p:ph type="title"/>
          </p:nvPr>
        </p:nvSpPr>
        <p:spPr>
          <a:xfrm>
            <a:off x="192716" y="1326467"/>
            <a:ext cx="7886700" cy="994172"/>
          </a:xfrm>
        </p:spPr>
        <p:txBody>
          <a:bodyPr>
            <a:normAutofit/>
          </a:bodyPr>
          <a:lstStyle/>
          <a:p>
            <a:r>
              <a:rPr lang="it-IT" sz="2700" b="1" dirty="0" err="1">
                <a:solidFill>
                  <a:srgbClr val="0432FF"/>
                </a:solidFill>
              </a:rPr>
              <a:t>Diagnosis</a:t>
            </a:r>
            <a:r>
              <a:rPr lang="it-IT" sz="2700" b="1" dirty="0">
                <a:solidFill>
                  <a:srgbClr val="0432FF"/>
                </a:solidFill>
              </a:rPr>
              <a:t> </a:t>
            </a:r>
          </a:p>
        </p:txBody>
      </p:sp>
      <p:pic>
        <p:nvPicPr>
          <p:cNvPr id="1026" name="Picture 2" descr="Spirometria - Wikipedia">
            <a:extLst>
              <a:ext uri="{FF2B5EF4-FFF2-40B4-BE49-F238E27FC236}">
                <a16:creationId xmlns:a16="http://schemas.microsoft.com/office/drawing/2014/main" id="{045BD398-3C9B-490B-4DA7-62D1430E1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3536" y="1610011"/>
            <a:ext cx="3917701" cy="283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408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4E6D24-4E8B-09D5-CCEC-E73D4F2F514C}"/>
              </a:ext>
            </a:extLst>
          </p:cNvPr>
          <p:cNvSpPr>
            <a:spLocks noGrp="1"/>
          </p:cNvSpPr>
          <p:nvPr>
            <p:ph type="title"/>
          </p:nvPr>
        </p:nvSpPr>
        <p:spPr>
          <a:xfrm>
            <a:off x="3714041" y="267458"/>
            <a:ext cx="1870001" cy="994172"/>
          </a:xfrm>
        </p:spPr>
        <p:txBody>
          <a:bodyPr>
            <a:normAutofit/>
          </a:bodyPr>
          <a:lstStyle/>
          <a:p>
            <a:r>
              <a:rPr lang="it-IT" sz="2400" b="1" dirty="0" err="1">
                <a:solidFill>
                  <a:srgbClr val="0432FF"/>
                </a:solidFill>
              </a:rPr>
              <a:t>Diagnosis</a:t>
            </a:r>
            <a:endParaRPr lang="it-IT" sz="2400" b="1" dirty="0">
              <a:solidFill>
                <a:srgbClr val="0432FF"/>
              </a:solidFill>
            </a:endParaRPr>
          </a:p>
        </p:txBody>
      </p:sp>
      <p:sp>
        <p:nvSpPr>
          <p:cNvPr id="3" name="Segnaposto contenuto 2">
            <a:extLst>
              <a:ext uri="{FF2B5EF4-FFF2-40B4-BE49-F238E27FC236}">
                <a16:creationId xmlns:a16="http://schemas.microsoft.com/office/drawing/2014/main" id="{6A6E1012-7258-5AAA-0D15-8C51838FF782}"/>
              </a:ext>
            </a:extLst>
          </p:cNvPr>
          <p:cNvSpPr>
            <a:spLocks noGrp="1"/>
          </p:cNvSpPr>
          <p:nvPr>
            <p:ph idx="1"/>
          </p:nvPr>
        </p:nvSpPr>
        <p:spPr>
          <a:xfrm>
            <a:off x="628650" y="1367638"/>
            <a:ext cx="7886700" cy="2994422"/>
          </a:xfrm>
        </p:spPr>
        <p:txBody>
          <a:bodyPr>
            <a:normAutofit fontScale="92500" lnSpcReduction="10000"/>
          </a:bodyPr>
          <a:lstStyle/>
          <a:p>
            <a:pPr marL="0" indent="0" algn="just">
              <a:buNone/>
            </a:pPr>
            <a:r>
              <a:rPr lang="en-US" sz="1800" dirty="0">
                <a:latin typeface="Calibri" panose="020F0502020204030204" pitchFamily="34" charset="0"/>
                <a:ea typeface="Calibri" panose="020F0502020204030204" pitchFamily="34" charset="0"/>
                <a:cs typeface="Times New Roman" panose="02020603050405020304" pitchFamily="18" charset="0"/>
              </a:rPr>
              <a:t>According to the scientific committee and in line with current guidelines, asthma diagnosis should combine a clinical evaluation to determine the pre-test probability of asthma, together with objective measurements to demonstrate asthma main pathophysiological feature, which is:</a:t>
            </a:r>
          </a:p>
          <a:p>
            <a:pPr marL="0" indent="0" algn="jus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buFontTx/>
              <a:buChar char="-"/>
            </a:pPr>
            <a:r>
              <a:rPr lang="en-US" sz="1800" dirty="0">
                <a:latin typeface="Calibri" panose="020F0502020204030204" pitchFamily="34" charset="0"/>
                <a:ea typeface="Calibri" panose="020F0502020204030204" pitchFamily="34" charset="0"/>
                <a:cs typeface="Times New Roman" panose="02020603050405020304" pitchFamily="18" charset="0"/>
              </a:rPr>
              <a:t>variable airflow obstruction </a:t>
            </a:r>
          </a:p>
          <a:p>
            <a:pPr marL="0" indent="0" algn="jus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US" sz="1800" dirty="0">
                <a:latin typeface="Calibri" panose="020F0502020204030204" pitchFamily="34" charset="0"/>
                <a:ea typeface="Calibri" panose="020F0502020204030204" pitchFamily="34" charset="0"/>
                <a:cs typeface="Times New Roman" panose="02020603050405020304" pitchFamily="18" charset="0"/>
              </a:rPr>
              <a:t>or</a:t>
            </a:r>
          </a:p>
          <a:p>
            <a:pPr marL="0" indent="0" algn="just">
              <a:buNone/>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marL="0" indent="0" algn="just">
              <a:buNone/>
            </a:pPr>
            <a:r>
              <a:rPr lang="en-US" sz="1800" dirty="0">
                <a:latin typeface="Calibri" panose="020F0502020204030204" pitchFamily="34" charset="0"/>
                <a:ea typeface="Calibri" panose="020F0502020204030204" pitchFamily="34" charset="0"/>
                <a:cs typeface="Times New Roman" panose="02020603050405020304" pitchFamily="18" charset="0"/>
              </a:rPr>
              <a:t>- evidence of eosinophilic inflammation </a:t>
            </a:r>
            <a:endParaRPr lang="it-IT" sz="1800" dirty="0"/>
          </a:p>
        </p:txBody>
      </p:sp>
      <p:pic>
        <p:nvPicPr>
          <p:cNvPr id="1026" name="Picture 2" descr="astratto ondulato sfondo. magro linea ondulato astratto vettore sfondo.  curva onda senza soluzione di continuità modello. linea arte a strisce  grafico modello 23424398 Arte vettoriale a Vecteezy">
            <a:extLst>
              <a:ext uri="{FF2B5EF4-FFF2-40B4-BE49-F238E27FC236}">
                <a16:creationId xmlns:a16="http://schemas.microsoft.com/office/drawing/2014/main" id="{693FCDFC-FF90-7507-105B-C706DB6EA6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241"/>
          <a:stretch/>
        </p:blipFill>
        <p:spPr bwMode="auto">
          <a:xfrm>
            <a:off x="5349492" y="2121688"/>
            <a:ext cx="3095625" cy="11775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sa fare in caso eosinofili alti | Pazienti.it">
            <a:extLst>
              <a:ext uri="{FF2B5EF4-FFF2-40B4-BE49-F238E27FC236}">
                <a16:creationId xmlns:a16="http://schemas.microsoft.com/office/drawing/2014/main" id="{A715EA5E-1953-73C6-2E1C-B2BDA45327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30" b="8452"/>
          <a:stretch/>
        </p:blipFill>
        <p:spPr bwMode="auto">
          <a:xfrm>
            <a:off x="5584042" y="3321846"/>
            <a:ext cx="2733675" cy="13716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F3E511C3-7C3C-81FF-9F47-622627A922E0}"/>
              </a:ext>
            </a:extLst>
          </p:cNvPr>
          <p:cNvSpPr txBox="1"/>
          <p:nvPr/>
        </p:nvSpPr>
        <p:spPr>
          <a:xfrm>
            <a:off x="1784878" y="4745309"/>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3463467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6B11985-46FB-B694-A75A-30CF3DA24F5D}"/>
              </a:ext>
            </a:extLst>
          </p:cNvPr>
          <p:cNvSpPr txBox="1"/>
          <p:nvPr/>
        </p:nvSpPr>
        <p:spPr>
          <a:xfrm>
            <a:off x="511774" y="949807"/>
            <a:ext cx="8083586" cy="2400657"/>
          </a:xfrm>
          <a:prstGeom prst="rect">
            <a:avLst/>
          </a:prstGeom>
          <a:noFill/>
          <a:ln>
            <a:solidFill>
              <a:schemeClr val="accent1"/>
            </a:solidFill>
          </a:ln>
        </p:spPr>
        <p:txBody>
          <a:bodyPr wrap="square" rtlCol="0">
            <a:spAutoFit/>
          </a:bodyPr>
          <a:lstStyle/>
          <a:p>
            <a:pPr fontAlgn="t">
              <a:spcAft>
                <a:spcPts val="600"/>
              </a:spcAft>
            </a:pPr>
            <a:r>
              <a:rPr lang="en-US" sz="1500" b="1" dirty="0">
                <a:solidFill>
                  <a:srgbClr val="0432FF"/>
                </a:solidFill>
                <a:latin typeface="Calibri" panose="020F0502020204030204" pitchFamily="34" charset="0"/>
              </a:rPr>
              <a:t>Symptoms*</a:t>
            </a:r>
            <a:endParaRPr lang="it-IT" sz="1500" b="1" dirty="0">
              <a:solidFill>
                <a:srgbClr val="0432FF"/>
              </a:solidFill>
              <a:latin typeface="Arial" panose="020B0604020202020204" pitchFamily="34" charset="0"/>
            </a:endParaRPr>
          </a:p>
          <a:p>
            <a:pPr marL="260604" indent="-260604" fontAlgn="t">
              <a:spcAft>
                <a:spcPts val="600"/>
              </a:spcAft>
              <a:buFont typeface="Arial" panose="020B0604020202020204" pitchFamily="34" charset="0"/>
              <a:buChar char="•"/>
            </a:pPr>
            <a:r>
              <a:rPr lang="en-US" sz="1500" dirty="0">
                <a:solidFill>
                  <a:srgbClr val="000000"/>
                </a:solidFill>
                <a:latin typeface="Calibri" panose="020F0502020204030204" pitchFamily="34" charset="0"/>
              </a:rPr>
              <a:t>Daily variability</a:t>
            </a:r>
            <a:endParaRPr lang="it-IT" sz="1500" dirty="0">
              <a:latin typeface="Arial" panose="020B0604020202020204" pitchFamily="34" charset="0"/>
            </a:endParaRPr>
          </a:p>
          <a:p>
            <a:pPr marL="260604" indent="-260604" fontAlgn="t">
              <a:spcAft>
                <a:spcPts val="600"/>
              </a:spcAft>
              <a:buFont typeface="Arial" panose="020B0604020202020204" pitchFamily="34" charset="0"/>
              <a:buChar char="•"/>
            </a:pPr>
            <a:r>
              <a:rPr lang="en-US" sz="1500" dirty="0">
                <a:solidFill>
                  <a:srgbClr val="000000"/>
                </a:solidFill>
                <a:latin typeface="Calibri" panose="020F0502020204030204" pitchFamily="34" charset="0"/>
              </a:rPr>
              <a:t>Recurrent episodic symptoms</a:t>
            </a:r>
            <a:endParaRPr lang="it-IT" sz="1500" dirty="0">
              <a:latin typeface="Arial" panose="020B0604020202020204" pitchFamily="34" charset="0"/>
            </a:endParaRPr>
          </a:p>
          <a:p>
            <a:pPr fontAlgn="t">
              <a:spcAft>
                <a:spcPts val="600"/>
              </a:spcAft>
            </a:pPr>
            <a:r>
              <a:rPr lang="en-US" sz="1500" b="1" dirty="0">
                <a:solidFill>
                  <a:srgbClr val="0432FF"/>
                </a:solidFill>
                <a:latin typeface="Calibri" panose="020F0502020204030204" pitchFamily="34" charset="0"/>
              </a:rPr>
              <a:t>Medical History</a:t>
            </a:r>
            <a:endParaRPr lang="it-IT" sz="1500" b="1" dirty="0">
              <a:solidFill>
                <a:srgbClr val="0432FF"/>
              </a:solidFill>
              <a:latin typeface="Arial" panose="020B0604020202020204" pitchFamily="34" charset="0"/>
            </a:endParaRPr>
          </a:p>
          <a:p>
            <a:pPr marL="260604" indent="-260604" fontAlgn="t">
              <a:spcAft>
                <a:spcPts val="600"/>
              </a:spcAft>
              <a:buFont typeface="Arial" panose="020B0604020202020204" pitchFamily="34" charset="0"/>
              <a:buChar char="•"/>
            </a:pPr>
            <a:r>
              <a:rPr lang="en-US" sz="1500" dirty="0">
                <a:solidFill>
                  <a:srgbClr val="000000"/>
                </a:solidFill>
                <a:latin typeface="Calibri" panose="020F0502020204030204" pitchFamily="34" charset="0"/>
              </a:rPr>
              <a:t>family and personal history of allergic diseases (e.g. rhinitis, atopic dermatitis, rhinosinusitis**, peripheral blood eosinophilia)</a:t>
            </a:r>
            <a:endParaRPr lang="it-IT" sz="1500" dirty="0">
              <a:latin typeface="Arial" panose="020B0604020202020204" pitchFamily="34" charset="0"/>
            </a:endParaRPr>
          </a:p>
          <a:p>
            <a:pPr fontAlgn="t">
              <a:spcAft>
                <a:spcPts val="600"/>
              </a:spcAft>
            </a:pPr>
            <a:r>
              <a:rPr lang="en-US" sz="1500" b="1" dirty="0">
                <a:solidFill>
                  <a:srgbClr val="0432FF"/>
                </a:solidFill>
                <a:latin typeface="Calibri" panose="020F0502020204030204" pitchFamily="34" charset="0"/>
              </a:rPr>
              <a:t>Physical Examination</a:t>
            </a:r>
            <a:endParaRPr lang="it-IT" sz="1500" b="1" dirty="0">
              <a:solidFill>
                <a:srgbClr val="0432FF"/>
              </a:solidFill>
              <a:latin typeface="Arial" panose="020B0604020202020204" pitchFamily="34" charset="0"/>
            </a:endParaRPr>
          </a:p>
          <a:p>
            <a:pPr marL="260604" indent="-260604" fontAlgn="t">
              <a:spcAft>
                <a:spcPts val="600"/>
              </a:spcAft>
              <a:buFont typeface="Arial" panose="020B0604020202020204" pitchFamily="34" charset="0"/>
              <a:buChar char="•"/>
            </a:pPr>
            <a:r>
              <a:rPr lang="en-US" sz="1500" dirty="0">
                <a:solidFill>
                  <a:srgbClr val="000000"/>
                </a:solidFill>
                <a:latin typeface="Calibri" panose="020F0502020204030204" pitchFamily="34" charset="0"/>
              </a:rPr>
              <a:t>wheezing on auscultation of the chest</a:t>
            </a:r>
            <a:endParaRPr lang="it-IT" sz="1500" dirty="0">
              <a:latin typeface="Arial" panose="020B0604020202020204" pitchFamily="34" charset="0"/>
            </a:endParaRPr>
          </a:p>
        </p:txBody>
      </p:sp>
      <p:sp>
        <p:nvSpPr>
          <p:cNvPr id="7" name="CasellaDiTesto 6">
            <a:extLst>
              <a:ext uri="{FF2B5EF4-FFF2-40B4-BE49-F238E27FC236}">
                <a16:creationId xmlns:a16="http://schemas.microsoft.com/office/drawing/2014/main" id="{7E05ABDB-443D-04B2-881F-26559C764121}"/>
              </a:ext>
            </a:extLst>
          </p:cNvPr>
          <p:cNvSpPr txBox="1"/>
          <p:nvPr/>
        </p:nvSpPr>
        <p:spPr>
          <a:xfrm>
            <a:off x="511774" y="222981"/>
            <a:ext cx="8083586" cy="568745"/>
          </a:xfrm>
          <a:prstGeom prst="rect">
            <a:avLst/>
          </a:prstGeom>
          <a:noFill/>
        </p:spPr>
        <p:txBody>
          <a:bodyPr wrap="square">
            <a:spAutoFit/>
          </a:bodyPr>
          <a:lstStyle/>
          <a:p>
            <a:pPr algn="ctr">
              <a:lnSpc>
                <a:spcPct val="200000"/>
              </a:lnSpc>
              <a:spcAft>
                <a:spcPts val="600"/>
              </a:spcAft>
            </a:pP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Table 1. Clinical pre-test probability of asthma</a:t>
            </a:r>
            <a:endParaRPr lang="it-IT" dirty="0">
              <a:solidFill>
                <a:srgbClr val="0432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DF3C30C1-AB85-B090-07BD-259D29C4A999}"/>
              </a:ext>
            </a:extLst>
          </p:cNvPr>
          <p:cNvSpPr txBox="1"/>
          <p:nvPr/>
        </p:nvSpPr>
        <p:spPr>
          <a:xfrm>
            <a:off x="502630" y="3627649"/>
            <a:ext cx="8389151" cy="1338828"/>
          </a:xfrm>
          <a:prstGeom prst="rect">
            <a:avLst/>
          </a:prstGeom>
          <a:noFill/>
        </p:spPr>
        <p:txBody>
          <a:bodyPr wrap="square">
            <a:spAutoFit/>
          </a:bodyPr>
          <a:lstStyle/>
          <a:p>
            <a:r>
              <a:rPr lang="it-IT" sz="1350" dirty="0"/>
              <a:t>Clinical </a:t>
            </a:r>
            <a:r>
              <a:rPr lang="it-IT" sz="1350" dirty="0" err="1"/>
              <a:t>probability</a:t>
            </a:r>
            <a:r>
              <a:rPr lang="it-IT" sz="1350" dirty="0"/>
              <a:t> </a:t>
            </a:r>
            <a:r>
              <a:rPr lang="it-IT" sz="1350" dirty="0" err="1"/>
              <a:t>refers</a:t>
            </a:r>
            <a:r>
              <a:rPr lang="it-IT" sz="1350" dirty="0"/>
              <a:t> to the </a:t>
            </a:r>
            <a:r>
              <a:rPr lang="it-IT" sz="1350" dirty="0" err="1"/>
              <a:t>pre</a:t>
            </a:r>
            <a:r>
              <a:rPr lang="it-IT" sz="1350" dirty="0"/>
              <a:t>-test </a:t>
            </a:r>
            <a:r>
              <a:rPr lang="it-IT" sz="1350" dirty="0" err="1"/>
              <a:t>probability</a:t>
            </a:r>
            <a:r>
              <a:rPr lang="it-IT" sz="1350" dirty="0"/>
              <a:t> of </a:t>
            </a:r>
            <a:r>
              <a:rPr lang="it-IT" sz="1350" dirty="0" err="1"/>
              <a:t>asthma</a:t>
            </a:r>
            <a:r>
              <a:rPr lang="it-IT" sz="1350" dirty="0"/>
              <a:t> , </a:t>
            </a:r>
            <a:r>
              <a:rPr lang="it-IT" sz="1350" dirty="0" err="1"/>
              <a:t>prior</a:t>
            </a:r>
            <a:r>
              <a:rPr lang="it-IT" sz="1350" dirty="0"/>
              <a:t> to </a:t>
            </a:r>
            <a:r>
              <a:rPr lang="it-IT" sz="1350" dirty="0" err="1"/>
              <a:t>objective</a:t>
            </a:r>
            <a:r>
              <a:rPr lang="it-IT" sz="1350" dirty="0"/>
              <a:t> </a:t>
            </a:r>
            <a:r>
              <a:rPr lang="it-IT" sz="1350" dirty="0" err="1"/>
              <a:t>diagnostic</a:t>
            </a:r>
            <a:r>
              <a:rPr lang="it-IT" sz="1350" dirty="0"/>
              <a:t> </a:t>
            </a:r>
            <a:r>
              <a:rPr lang="it-IT" sz="1350" dirty="0" err="1"/>
              <a:t>tests</a:t>
            </a:r>
            <a:r>
              <a:rPr lang="it-IT" sz="1350" dirty="0"/>
              <a:t> ( </a:t>
            </a:r>
            <a:r>
              <a:rPr lang="it-IT" sz="1350" dirty="0" err="1"/>
              <a:t>respiratory</a:t>
            </a:r>
            <a:r>
              <a:rPr lang="it-IT" sz="1350" dirty="0"/>
              <a:t> </a:t>
            </a:r>
            <a:r>
              <a:rPr lang="it-IT" sz="1350" dirty="0" err="1"/>
              <a:t>function</a:t>
            </a:r>
            <a:r>
              <a:rPr lang="it-IT" sz="1350" dirty="0"/>
              <a:t> or </a:t>
            </a:r>
            <a:r>
              <a:rPr lang="it-IT" sz="1350" dirty="0" err="1"/>
              <a:t>biomarkers</a:t>
            </a:r>
            <a:r>
              <a:rPr lang="it-IT" sz="1350" dirty="0"/>
              <a:t> )</a:t>
            </a:r>
          </a:p>
          <a:p>
            <a:r>
              <a:rPr lang="it-IT" sz="1350" dirty="0">
                <a:solidFill>
                  <a:srgbClr val="000000"/>
                </a:solidFill>
                <a:latin typeface="Calibri" panose="020F0502020204030204" pitchFamily="34" charset="0"/>
              </a:rPr>
              <a:t>* </a:t>
            </a:r>
            <a:r>
              <a:rPr lang="it-IT" sz="1350" dirty="0" err="1">
                <a:solidFill>
                  <a:srgbClr val="000000"/>
                </a:solidFill>
                <a:latin typeface="Calibri" panose="020F0502020204030204" pitchFamily="34" charset="0"/>
              </a:rPr>
              <a:t>wheezing</a:t>
            </a:r>
            <a:r>
              <a:rPr lang="it-IT" sz="1350" dirty="0">
                <a:solidFill>
                  <a:srgbClr val="000000"/>
                </a:solidFill>
                <a:latin typeface="Calibri" panose="020F0502020204030204" pitchFamily="34" charset="0"/>
              </a:rPr>
              <a:t>, </a:t>
            </a:r>
            <a:r>
              <a:rPr lang="it-IT" sz="1350" dirty="0" err="1">
                <a:solidFill>
                  <a:srgbClr val="000000"/>
                </a:solidFill>
                <a:latin typeface="Calibri" panose="020F0502020204030204" pitchFamily="34" charset="0"/>
              </a:rPr>
              <a:t>cough</a:t>
            </a:r>
            <a:r>
              <a:rPr lang="it-IT" sz="1350" dirty="0">
                <a:solidFill>
                  <a:srgbClr val="000000"/>
                </a:solidFill>
                <a:latin typeface="Calibri" panose="020F0502020204030204" pitchFamily="34" charset="0"/>
              </a:rPr>
              <a:t>, </a:t>
            </a:r>
            <a:r>
              <a:rPr lang="it-IT" sz="1350" dirty="0" err="1">
                <a:solidFill>
                  <a:srgbClr val="000000"/>
                </a:solidFill>
                <a:latin typeface="Calibri" panose="020F0502020204030204" pitchFamily="34" charset="0"/>
              </a:rPr>
              <a:t>chest</a:t>
            </a:r>
            <a:r>
              <a:rPr lang="it-IT" sz="1350" dirty="0">
                <a:solidFill>
                  <a:srgbClr val="000000"/>
                </a:solidFill>
                <a:latin typeface="Calibri" panose="020F0502020204030204" pitchFamily="34" charset="0"/>
              </a:rPr>
              <a:t> </a:t>
            </a:r>
            <a:r>
              <a:rPr lang="it-IT" sz="1350" dirty="0" err="1">
                <a:solidFill>
                  <a:srgbClr val="000000"/>
                </a:solidFill>
                <a:latin typeface="Calibri" panose="020F0502020204030204" pitchFamily="34" charset="0"/>
              </a:rPr>
              <a:t>tightness</a:t>
            </a:r>
            <a:r>
              <a:rPr lang="it-IT" sz="1350" dirty="0">
                <a:solidFill>
                  <a:srgbClr val="000000"/>
                </a:solidFill>
                <a:latin typeface="Calibri" panose="020F0502020204030204" pitchFamily="34" charset="0"/>
              </a:rPr>
              <a:t>, </a:t>
            </a:r>
            <a:r>
              <a:rPr lang="it-IT" sz="1350" dirty="0" err="1">
                <a:solidFill>
                  <a:srgbClr val="000000"/>
                </a:solidFill>
                <a:latin typeface="Calibri" panose="020F0502020204030204" pitchFamily="34" charset="0"/>
              </a:rPr>
              <a:t>dyspnea</a:t>
            </a:r>
            <a:r>
              <a:rPr lang="it-IT" sz="1350" dirty="0">
                <a:solidFill>
                  <a:srgbClr val="000000"/>
                </a:solidFill>
                <a:latin typeface="Calibri" panose="020F0502020204030204" pitchFamily="34" charset="0"/>
              </a:rPr>
              <a:t>. </a:t>
            </a:r>
            <a:r>
              <a:rPr lang="it-IT" sz="1350" dirty="0" err="1">
                <a:solidFill>
                  <a:srgbClr val="000000"/>
                </a:solidFill>
                <a:latin typeface="Calibri" panose="020F0502020204030204" pitchFamily="34" charset="0"/>
              </a:rPr>
              <a:t>Isolated</a:t>
            </a:r>
            <a:r>
              <a:rPr lang="it-IT" sz="1350" dirty="0">
                <a:solidFill>
                  <a:srgbClr val="000000"/>
                </a:solidFill>
                <a:latin typeface="Calibri" panose="020F0502020204030204" pitchFamily="34" charset="0"/>
              </a:rPr>
              <a:t> </a:t>
            </a:r>
            <a:r>
              <a:rPr lang="it-IT" sz="1350" dirty="0" err="1">
                <a:solidFill>
                  <a:srgbClr val="000000"/>
                </a:solidFill>
                <a:latin typeface="Calibri" panose="020F0502020204030204" pitchFamily="34" charset="0"/>
              </a:rPr>
              <a:t>symptoms</a:t>
            </a:r>
            <a:r>
              <a:rPr lang="it-IT" sz="1350" dirty="0">
                <a:solidFill>
                  <a:srgbClr val="000000"/>
                </a:solidFill>
                <a:latin typeface="Calibri" panose="020F0502020204030204" pitchFamily="34" charset="0"/>
              </a:rPr>
              <a:t> are common to </a:t>
            </a:r>
            <a:r>
              <a:rPr lang="it-IT" sz="1350" dirty="0" err="1">
                <a:solidFill>
                  <a:srgbClr val="000000"/>
                </a:solidFill>
                <a:latin typeface="Calibri" panose="020F0502020204030204" pitchFamily="34" charset="0"/>
              </a:rPr>
              <a:t>other</a:t>
            </a:r>
            <a:r>
              <a:rPr lang="it-IT" sz="1350" dirty="0">
                <a:solidFill>
                  <a:srgbClr val="000000"/>
                </a:solidFill>
                <a:latin typeface="Calibri" panose="020F0502020204030204" pitchFamily="34" charset="0"/>
              </a:rPr>
              <a:t> </a:t>
            </a:r>
            <a:r>
              <a:rPr lang="it-IT" sz="1350" dirty="0" err="1">
                <a:solidFill>
                  <a:srgbClr val="000000"/>
                </a:solidFill>
                <a:latin typeface="Calibri" panose="020F0502020204030204" pitchFamily="34" charset="0"/>
              </a:rPr>
              <a:t>respiratory</a:t>
            </a:r>
            <a:r>
              <a:rPr lang="it-IT" sz="1350" dirty="0">
                <a:solidFill>
                  <a:srgbClr val="000000"/>
                </a:solidFill>
                <a:latin typeface="Calibri" panose="020F0502020204030204" pitchFamily="34" charset="0"/>
              </a:rPr>
              <a:t> </a:t>
            </a:r>
            <a:r>
              <a:rPr lang="it-IT" sz="1350" dirty="0" err="1">
                <a:solidFill>
                  <a:srgbClr val="000000"/>
                </a:solidFill>
                <a:latin typeface="Calibri" panose="020F0502020204030204" pitchFamily="34" charset="0"/>
              </a:rPr>
              <a:t>diseases</a:t>
            </a:r>
            <a:r>
              <a:rPr lang="it-IT" sz="1350" dirty="0">
                <a:solidFill>
                  <a:srgbClr val="000000"/>
                </a:solidFill>
                <a:latin typeface="Calibri" panose="020F0502020204030204" pitchFamily="34" charset="0"/>
              </a:rPr>
              <a:t> and </a:t>
            </a:r>
            <a:r>
              <a:rPr lang="it-IT" sz="1350" dirty="0" err="1">
                <a:solidFill>
                  <a:srgbClr val="000000"/>
                </a:solidFill>
                <a:latin typeface="Calibri" panose="020F0502020204030204" pitchFamily="34" charset="0"/>
              </a:rPr>
              <a:t>poorly</a:t>
            </a:r>
            <a:r>
              <a:rPr lang="it-IT" sz="1350" dirty="0">
                <a:solidFill>
                  <a:srgbClr val="000000"/>
                </a:solidFill>
                <a:latin typeface="Calibri" panose="020F0502020204030204" pitchFamily="34" charset="0"/>
              </a:rPr>
              <a:t> </a:t>
            </a:r>
            <a:r>
              <a:rPr lang="it-IT" sz="1350" dirty="0" err="1">
                <a:solidFill>
                  <a:srgbClr val="000000"/>
                </a:solidFill>
                <a:latin typeface="Calibri" panose="020F0502020204030204" pitchFamily="34" charset="0"/>
              </a:rPr>
              <a:t>predictive</a:t>
            </a:r>
            <a:r>
              <a:rPr lang="it-IT" sz="1350" dirty="0">
                <a:solidFill>
                  <a:srgbClr val="000000"/>
                </a:solidFill>
                <a:latin typeface="Calibri" panose="020F0502020204030204" pitchFamily="34" charset="0"/>
              </a:rPr>
              <a:t> of </a:t>
            </a:r>
            <a:r>
              <a:rPr lang="it-IT" sz="1350" dirty="0" err="1">
                <a:solidFill>
                  <a:srgbClr val="000000"/>
                </a:solidFill>
                <a:latin typeface="Calibri" panose="020F0502020204030204" pitchFamily="34" charset="0"/>
              </a:rPr>
              <a:t>asthma</a:t>
            </a:r>
            <a:r>
              <a:rPr lang="it-IT" sz="1350" dirty="0">
                <a:solidFill>
                  <a:srgbClr val="000000"/>
                </a:solidFill>
                <a:latin typeface="Calibri" panose="020F0502020204030204" pitchFamily="34" charset="0"/>
              </a:rPr>
              <a:t>. Combination of </a:t>
            </a:r>
            <a:r>
              <a:rPr lang="it-IT" sz="1350" dirty="0" err="1">
                <a:solidFill>
                  <a:srgbClr val="000000"/>
                </a:solidFill>
                <a:latin typeface="Calibri" panose="020F0502020204030204" pitchFamily="34" charset="0"/>
              </a:rPr>
              <a:t>symptoms</a:t>
            </a:r>
            <a:r>
              <a:rPr lang="it-IT" sz="1350" dirty="0">
                <a:solidFill>
                  <a:srgbClr val="000000"/>
                </a:solidFill>
                <a:latin typeface="Calibri" panose="020F0502020204030204" pitchFamily="34" charset="0"/>
              </a:rPr>
              <a:t> and </a:t>
            </a:r>
            <a:r>
              <a:rPr lang="it-IT" sz="1350" dirty="0" err="1">
                <a:solidFill>
                  <a:srgbClr val="000000"/>
                </a:solidFill>
                <a:latin typeface="Calibri" panose="020F0502020204030204" pitchFamily="34" charset="0"/>
              </a:rPr>
              <a:t>fluctuation</a:t>
            </a:r>
            <a:r>
              <a:rPr lang="it-IT" sz="1350" dirty="0">
                <a:solidFill>
                  <a:srgbClr val="000000"/>
                </a:solidFill>
                <a:latin typeface="Calibri" panose="020F0502020204030204" pitchFamily="34" charset="0"/>
              </a:rPr>
              <a:t> over time are more </a:t>
            </a:r>
            <a:r>
              <a:rPr lang="it-IT" sz="1350" dirty="0" err="1">
                <a:solidFill>
                  <a:srgbClr val="000000"/>
                </a:solidFill>
                <a:latin typeface="Calibri" panose="020F0502020204030204" pitchFamily="34" charset="0"/>
              </a:rPr>
              <a:t>predictive</a:t>
            </a:r>
            <a:r>
              <a:rPr lang="it-IT" sz="1350" dirty="0">
                <a:solidFill>
                  <a:srgbClr val="000000"/>
                </a:solidFill>
                <a:latin typeface="Calibri" panose="020F0502020204030204" pitchFamily="34" charset="0"/>
              </a:rPr>
              <a:t> of </a:t>
            </a:r>
            <a:r>
              <a:rPr lang="it-IT" sz="1350" dirty="0" err="1">
                <a:solidFill>
                  <a:srgbClr val="000000"/>
                </a:solidFill>
                <a:latin typeface="Calibri" panose="020F0502020204030204" pitchFamily="34" charset="0"/>
              </a:rPr>
              <a:t>asthma</a:t>
            </a:r>
            <a:r>
              <a:rPr lang="it-IT" sz="1350" dirty="0">
                <a:solidFill>
                  <a:srgbClr val="000000"/>
                </a:solidFill>
                <a:latin typeface="Calibri" panose="020F0502020204030204" pitchFamily="34" charset="0"/>
              </a:rPr>
              <a:t>. </a:t>
            </a:r>
          </a:p>
          <a:p>
            <a:r>
              <a:rPr lang="it-IT" sz="1350" dirty="0">
                <a:solidFill>
                  <a:srgbClr val="000000"/>
                </a:solidFill>
                <a:latin typeface="Calibri" panose="020F0502020204030204" pitchFamily="34" charset="0"/>
              </a:rPr>
              <a:t>** </a:t>
            </a:r>
            <a:r>
              <a:rPr lang="it-IT" sz="1350" dirty="0" err="1">
                <a:solidFill>
                  <a:srgbClr val="000000"/>
                </a:solidFill>
                <a:latin typeface="Calibri" panose="020F0502020204030204" pitchFamily="34" charset="0"/>
              </a:rPr>
              <a:t>especially</a:t>
            </a:r>
            <a:r>
              <a:rPr lang="it-IT" sz="1350" dirty="0">
                <a:solidFill>
                  <a:srgbClr val="000000"/>
                </a:solidFill>
                <a:latin typeface="Calibri" panose="020F0502020204030204" pitchFamily="34" charset="0"/>
              </a:rPr>
              <a:t> </a:t>
            </a:r>
            <a:r>
              <a:rPr lang="it-IT" sz="1350" dirty="0" err="1">
                <a:solidFill>
                  <a:srgbClr val="000000"/>
                </a:solidFill>
                <a:latin typeface="Calibri" panose="020F0502020204030204" pitchFamily="34" charset="0"/>
              </a:rPr>
              <a:t>chronic</a:t>
            </a:r>
            <a:r>
              <a:rPr lang="it-IT" sz="1350" dirty="0">
                <a:solidFill>
                  <a:srgbClr val="000000"/>
                </a:solidFill>
                <a:latin typeface="Calibri" panose="020F0502020204030204" pitchFamily="34" charset="0"/>
              </a:rPr>
              <a:t> </a:t>
            </a:r>
            <a:r>
              <a:rPr lang="it-IT" sz="1350" dirty="0" err="1">
                <a:solidFill>
                  <a:srgbClr val="000000"/>
                </a:solidFill>
                <a:latin typeface="Calibri" panose="020F0502020204030204" pitchFamily="34" charset="0"/>
              </a:rPr>
              <a:t>rhinosinusitis</a:t>
            </a:r>
            <a:r>
              <a:rPr lang="it-IT" sz="1350" dirty="0">
                <a:solidFill>
                  <a:srgbClr val="000000"/>
                </a:solidFill>
                <a:latin typeface="Calibri" panose="020F0502020204030204" pitchFamily="34" charset="0"/>
              </a:rPr>
              <a:t> with </a:t>
            </a:r>
            <a:r>
              <a:rPr lang="it-IT" sz="1350" dirty="0" err="1">
                <a:solidFill>
                  <a:srgbClr val="000000"/>
                </a:solidFill>
                <a:latin typeface="Calibri" panose="020F0502020204030204" pitchFamily="34" charset="0"/>
              </a:rPr>
              <a:t>nasal</a:t>
            </a:r>
            <a:r>
              <a:rPr lang="it-IT" sz="1350" dirty="0">
                <a:solidFill>
                  <a:srgbClr val="000000"/>
                </a:solidFill>
                <a:latin typeface="Calibri" panose="020F0502020204030204" pitchFamily="34" charset="0"/>
              </a:rPr>
              <a:t> </a:t>
            </a:r>
            <a:r>
              <a:rPr lang="it-IT" sz="1350" dirty="0" err="1">
                <a:solidFill>
                  <a:srgbClr val="000000"/>
                </a:solidFill>
                <a:latin typeface="Calibri" panose="020F0502020204030204" pitchFamily="34" charset="0"/>
              </a:rPr>
              <a:t>polyps</a:t>
            </a:r>
            <a:r>
              <a:rPr lang="it-IT" sz="1350" dirty="0">
                <a:solidFill>
                  <a:srgbClr val="000000"/>
                </a:solidFill>
                <a:latin typeface="Calibri" panose="020F0502020204030204" pitchFamily="34" charset="0"/>
              </a:rPr>
              <a:t> (</a:t>
            </a:r>
            <a:r>
              <a:rPr lang="it-IT" sz="1350" dirty="0" err="1">
                <a:solidFill>
                  <a:srgbClr val="000000"/>
                </a:solidFill>
                <a:latin typeface="Calibri" panose="020F0502020204030204" pitchFamily="34" charset="0"/>
              </a:rPr>
              <a:t>CRSwNP</a:t>
            </a:r>
            <a:r>
              <a:rPr lang="it-IT" sz="1350" dirty="0">
                <a:solidFill>
                  <a:srgbClr val="000000"/>
                </a:solidFill>
                <a:latin typeface="Calibri" panose="020F0502020204030204" pitchFamily="34" charset="0"/>
              </a:rPr>
              <a:t>) </a:t>
            </a:r>
            <a:endParaRPr lang="it-IT" sz="1350" dirty="0">
              <a:latin typeface="Arial" panose="020B0604020202020204" pitchFamily="34" charset="0"/>
            </a:endParaRPr>
          </a:p>
          <a:p>
            <a:endParaRPr lang="it-IT" sz="1350" dirty="0"/>
          </a:p>
        </p:txBody>
      </p:sp>
      <p:sp>
        <p:nvSpPr>
          <p:cNvPr id="3" name="CasellaDiTesto 2">
            <a:extLst>
              <a:ext uri="{FF2B5EF4-FFF2-40B4-BE49-F238E27FC236}">
                <a16:creationId xmlns:a16="http://schemas.microsoft.com/office/drawing/2014/main" id="{EEE70C29-9FDE-B413-4E41-CC9A24C4CBA8}"/>
              </a:ext>
            </a:extLst>
          </p:cNvPr>
          <p:cNvSpPr txBox="1"/>
          <p:nvPr/>
        </p:nvSpPr>
        <p:spPr>
          <a:xfrm>
            <a:off x="1784878" y="4745309"/>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2457873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7CA6751E-209B-ABD2-63A5-9E1BA397C9BE}"/>
              </a:ext>
            </a:extLst>
          </p:cNvPr>
          <p:cNvGraphicFramePr>
            <a:graphicFrameLocks noGrp="1"/>
          </p:cNvGraphicFramePr>
          <p:nvPr/>
        </p:nvGraphicFramePr>
        <p:xfrm>
          <a:off x="427482" y="3953695"/>
          <a:ext cx="8261902" cy="802592"/>
        </p:xfrm>
        <a:graphic>
          <a:graphicData uri="http://schemas.openxmlformats.org/drawingml/2006/table">
            <a:tbl>
              <a:tblPr firstRow="1" bandRow="1">
                <a:tableStyleId>{5C22544A-7EE6-4342-B048-85BDC9FD1C3A}</a:tableStyleId>
              </a:tblPr>
              <a:tblGrid>
                <a:gridCol w="1936130">
                  <a:extLst>
                    <a:ext uri="{9D8B030D-6E8A-4147-A177-3AD203B41FA5}">
                      <a16:colId xmlns:a16="http://schemas.microsoft.com/office/drawing/2014/main" val="2757120272"/>
                    </a:ext>
                  </a:extLst>
                </a:gridCol>
                <a:gridCol w="1651133">
                  <a:extLst>
                    <a:ext uri="{9D8B030D-6E8A-4147-A177-3AD203B41FA5}">
                      <a16:colId xmlns:a16="http://schemas.microsoft.com/office/drawing/2014/main" val="1285008828"/>
                    </a:ext>
                  </a:extLst>
                </a:gridCol>
                <a:gridCol w="1734283">
                  <a:extLst>
                    <a:ext uri="{9D8B030D-6E8A-4147-A177-3AD203B41FA5}">
                      <a16:colId xmlns:a16="http://schemas.microsoft.com/office/drawing/2014/main" val="2042381461"/>
                    </a:ext>
                  </a:extLst>
                </a:gridCol>
                <a:gridCol w="1773848">
                  <a:extLst>
                    <a:ext uri="{9D8B030D-6E8A-4147-A177-3AD203B41FA5}">
                      <a16:colId xmlns:a16="http://schemas.microsoft.com/office/drawing/2014/main" val="1791141421"/>
                    </a:ext>
                  </a:extLst>
                </a:gridCol>
                <a:gridCol w="1166508">
                  <a:extLst>
                    <a:ext uri="{9D8B030D-6E8A-4147-A177-3AD203B41FA5}">
                      <a16:colId xmlns:a16="http://schemas.microsoft.com/office/drawing/2014/main" val="3219090462"/>
                    </a:ext>
                  </a:extLst>
                </a:gridCol>
              </a:tblGrid>
              <a:tr h="368252">
                <a:tc>
                  <a:txBody>
                    <a:bodyPr/>
                    <a:lstStyle/>
                    <a:p>
                      <a:r>
                        <a:rPr lang="it-IT" sz="1000" dirty="0"/>
                        <a:t>MCH </a:t>
                      </a:r>
                    </a:p>
                  </a:txBody>
                  <a:tcPr marL="68580" marR="68580" marT="34290" marB="34290"/>
                </a:tc>
                <a:tc>
                  <a:txBody>
                    <a:bodyPr/>
                    <a:lstStyle/>
                    <a:p>
                      <a:r>
                        <a:rPr lang="it-IT" sz="1000" dirty="0"/>
                        <a:t>PC20 : 8mg/ml</a:t>
                      </a:r>
                    </a:p>
                  </a:txBody>
                  <a:tcPr marL="68580" marR="68580" marT="34290" marB="34290"/>
                </a:tc>
                <a:tc>
                  <a:txBody>
                    <a:bodyPr/>
                    <a:lstStyle/>
                    <a:p>
                      <a:r>
                        <a:rPr lang="it-IT" sz="1000" dirty="0"/>
                        <a:t>65-97</a:t>
                      </a:r>
                    </a:p>
                  </a:txBody>
                  <a:tcPr marL="68580" marR="68580" marT="34290" marB="34290"/>
                </a:tc>
                <a:tc>
                  <a:txBody>
                    <a:bodyPr/>
                    <a:lstStyle/>
                    <a:p>
                      <a:r>
                        <a:rPr lang="it-IT" sz="1000" dirty="0"/>
                        <a:t>57-86</a:t>
                      </a:r>
                    </a:p>
                  </a:txBody>
                  <a:tcPr marL="68580" marR="68580" marT="34290" marB="34290"/>
                </a:tc>
                <a:tc>
                  <a:txBody>
                    <a:bodyPr/>
                    <a:lstStyle/>
                    <a:p>
                      <a:r>
                        <a:rPr lang="it-IT" sz="1000" dirty="0"/>
                        <a:t>NICE, </a:t>
                      </a:r>
                      <a:r>
                        <a:rPr lang="it-IT" sz="1000" dirty="0" err="1"/>
                        <a:t>ers</a:t>
                      </a:r>
                      <a:r>
                        <a:rPr lang="it-IT" sz="1000" dirty="0"/>
                        <a:t> </a:t>
                      </a:r>
                    </a:p>
                  </a:txBody>
                  <a:tcPr marL="68580" marR="68580" marT="34290" marB="34290"/>
                </a:tc>
                <a:extLst>
                  <a:ext uri="{0D108BD9-81ED-4DB2-BD59-A6C34878D82A}">
                    <a16:rowId xmlns:a16="http://schemas.microsoft.com/office/drawing/2014/main" val="854436617"/>
                  </a:ext>
                </a:extLst>
              </a:tr>
              <a:tr h="428625">
                <a:tc>
                  <a:txBody>
                    <a:bodyPr/>
                    <a:lstStyle/>
                    <a:p>
                      <a:r>
                        <a:rPr lang="it-IT" sz="1000" dirty="0"/>
                        <a:t>Mannitolo </a:t>
                      </a:r>
                    </a:p>
                  </a:txBody>
                  <a:tcPr marL="68580" marR="68580" marT="34290" marB="34290"/>
                </a:tc>
                <a:tc>
                  <a:txBody>
                    <a:bodyPr/>
                    <a:lstStyle/>
                    <a:p>
                      <a:r>
                        <a:rPr lang="it-IT" sz="1000" dirty="0"/>
                        <a:t>PD15&lt; 635 mg</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dirty="0"/>
                        <a:t>19-91</a:t>
                      </a:r>
                      <a:r>
                        <a:rPr lang="it-IT" sz="1400" kern="1200" dirty="0">
                          <a:solidFill>
                            <a:schemeClr val="dk1"/>
                          </a:solidFill>
                          <a:effectLst/>
                          <a:latin typeface="+mn-lt"/>
                          <a:ea typeface="+mn-ea"/>
                          <a:cs typeface="+mn-cs"/>
                        </a:rPr>
                        <a:t> </a:t>
                      </a:r>
                      <a:endParaRPr lang="it-IT" sz="1000" dirty="0"/>
                    </a:p>
                    <a:p>
                      <a:endParaRPr lang="it-IT" sz="1000" dirty="0"/>
                    </a:p>
                  </a:txBody>
                  <a:tcPr marL="68580" marR="68580" marT="34290" marB="34290"/>
                </a:tc>
                <a:tc>
                  <a:txBody>
                    <a:bodyPr/>
                    <a:lstStyle/>
                    <a:p>
                      <a:r>
                        <a:rPr lang="it-IT" sz="1000" dirty="0"/>
                        <a:t>75-100</a:t>
                      </a:r>
                    </a:p>
                  </a:txBody>
                  <a:tcPr marL="68580" marR="68580" marT="34290" marB="34290"/>
                </a:tc>
                <a:tc>
                  <a:txBody>
                    <a:bodyPr/>
                    <a:lstStyle/>
                    <a:p>
                      <a:r>
                        <a:rPr lang="it-IT" sz="1000" dirty="0" err="1"/>
                        <a:t>Ingl</a:t>
                      </a:r>
                      <a:endParaRPr lang="it-IT" sz="1000" dirty="0"/>
                    </a:p>
                    <a:p>
                      <a:r>
                        <a:rPr lang="it-IT" sz="1000" dirty="0" err="1"/>
                        <a:t>luppi</a:t>
                      </a:r>
                      <a:endParaRPr lang="it-IT" sz="1000" dirty="0"/>
                    </a:p>
                  </a:txBody>
                  <a:tcPr marL="68580" marR="68580" marT="34290" marB="34290"/>
                </a:tc>
                <a:extLst>
                  <a:ext uri="{0D108BD9-81ED-4DB2-BD59-A6C34878D82A}">
                    <a16:rowId xmlns:a16="http://schemas.microsoft.com/office/drawing/2014/main" val="2345411659"/>
                  </a:ext>
                </a:extLst>
              </a:tr>
            </a:tbl>
          </a:graphicData>
        </a:graphic>
      </p:graphicFrame>
      <p:graphicFrame>
        <p:nvGraphicFramePr>
          <p:cNvPr id="4" name="Tabella 3">
            <a:extLst>
              <a:ext uri="{FF2B5EF4-FFF2-40B4-BE49-F238E27FC236}">
                <a16:creationId xmlns:a16="http://schemas.microsoft.com/office/drawing/2014/main" id="{897FD35C-57D2-091E-1522-3AD4C1DCFD35}"/>
              </a:ext>
            </a:extLst>
          </p:cNvPr>
          <p:cNvGraphicFramePr>
            <a:graphicFrameLocks noGrp="1"/>
          </p:cNvGraphicFramePr>
          <p:nvPr>
            <p:extLst>
              <p:ext uri="{D42A27DB-BD31-4B8C-83A1-F6EECF244321}">
                <p14:modId xmlns:p14="http://schemas.microsoft.com/office/powerpoint/2010/main" val="339799597"/>
              </p:ext>
            </p:extLst>
          </p:nvPr>
        </p:nvGraphicFramePr>
        <p:xfrm>
          <a:off x="427482" y="814002"/>
          <a:ext cx="8261902" cy="2758440"/>
        </p:xfrm>
        <a:graphic>
          <a:graphicData uri="http://schemas.openxmlformats.org/drawingml/2006/table">
            <a:tbl>
              <a:tblPr firstRow="1" bandRow="1">
                <a:tableStyleId>{5C22544A-7EE6-4342-B048-85BDC9FD1C3A}</a:tableStyleId>
              </a:tblPr>
              <a:tblGrid>
                <a:gridCol w="1936130">
                  <a:extLst>
                    <a:ext uri="{9D8B030D-6E8A-4147-A177-3AD203B41FA5}">
                      <a16:colId xmlns:a16="http://schemas.microsoft.com/office/drawing/2014/main" val="838531613"/>
                    </a:ext>
                  </a:extLst>
                </a:gridCol>
                <a:gridCol w="1651133">
                  <a:extLst>
                    <a:ext uri="{9D8B030D-6E8A-4147-A177-3AD203B41FA5}">
                      <a16:colId xmlns:a16="http://schemas.microsoft.com/office/drawing/2014/main" val="2842779284"/>
                    </a:ext>
                  </a:extLst>
                </a:gridCol>
                <a:gridCol w="1734283">
                  <a:extLst>
                    <a:ext uri="{9D8B030D-6E8A-4147-A177-3AD203B41FA5}">
                      <a16:colId xmlns:a16="http://schemas.microsoft.com/office/drawing/2014/main" val="2710638767"/>
                    </a:ext>
                  </a:extLst>
                </a:gridCol>
                <a:gridCol w="1773848">
                  <a:extLst>
                    <a:ext uri="{9D8B030D-6E8A-4147-A177-3AD203B41FA5}">
                      <a16:colId xmlns:a16="http://schemas.microsoft.com/office/drawing/2014/main" val="10575209"/>
                    </a:ext>
                  </a:extLst>
                </a:gridCol>
                <a:gridCol w="1166508">
                  <a:extLst>
                    <a:ext uri="{9D8B030D-6E8A-4147-A177-3AD203B41FA5}">
                      <a16:colId xmlns:a16="http://schemas.microsoft.com/office/drawing/2014/main" val="1453645074"/>
                    </a:ext>
                  </a:extLst>
                </a:gridCol>
              </a:tblGrid>
              <a:tr h="278130">
                <a:tc>
                  <a:txBody>
                    <a:bodyPr/>
                    <a:lstStyle/>
                    <a:p>
                      <a:r>
                        <a:rPr lang="it-IT" sz="1000" dirty="0"/>
                        <a:t>Test </a:t>
                      </a:r>
                    </a:p>
                  </a:txBody>
                  <a:tcPr marL="68580" marR="68580" marT="34290" marB="34290"/>
                </a:tc>
                <a:tc>
                  <a:txBody>
                    <a:bodyPr/>
                    <a:lstStyle/>
                    <a:p>
                      <a:r>
                        <a:rPr lang="it-IT" sz="1000" dirty="0"/>
                        <a:t>Valore di </a:t>
                      </a:r>
                      <a:r>
                        <a:rPr lang="it-IT" sz="1000" dirty="0" err="1"/>
                        <a:t>cut</a:t>
                      </a:r>
                      <a:r>
                        <a:rPr lang="it-IT" sz="1000" dirty="0"/>
                        <a:t>-off </a:t>
                      </a:r>
                    </a:p>
                  </a:txBody>
                  <a:tcPr marL="68580" marR="68580" marT="34290" marB="34290"/>
                </a:tc>
                <a:tc>
                  <a:txBody>
                    <a:bodyPr/>
                    <a:lstStyle/>
                    <a:p>
                      <a:r>
                        <a:rPr lang="it-IT" sz="1000" dirty="0"/>
                        <a:t>sensibilità</a:t>
                      </a:r>
                    </a:p>
                  </a:txBody>
                  <a:tcPr marL="68580" marR="68580" marT="34290" marB="34290"/>
                </a:tc>
                <a:tc>
                  <a:txBody>
                    <a:bodyPr/>
                    <a:lstStyle/>
                    <a:p>
                      <a:r>
                        <a:rPr lang="it-IT" sz="1000" dirty="0"/>
                        <a:t>specificità</a:t>
                      </a:r>
                    </a:p>
                  </a:txBody>
                  <a:tcPr marL="68580" marR="68580" marT="34290" marB="34290"/>
                </a:tc>
                <a:tc>
                  <a:txBody>
                    <a:bodyPr/>
                    <a:lstStyle/>
                    <a:p>
                      <a:r>
                        <a:rPr lang="it-IT" sz="1000" dirty="0" err="1"/>
                        <a:t>ref</a:t>
                      </a:r>
                      <a:endParaRPr lang="it-IT" sz="1000" dirty="0"/>
                    </a:p>
                  </a:txBody>
                  <a:tcPr marL="68580" marR="68580" marT="34290" marB="34290"/>
                </a:tc>
                <a:extLst>
                  <a:ext uri="{0D108BD9-81ED-4DB2-BD59-A6C34878D82A}">
                    <a16:rowId xmlns:a16="http://schemas.microsoft.com/office/drawing/2014/main" val="3484977230"/>
                  </a:ext>
                </a:extLst>
              </a:tr>
              <a:tr h="840105">
                <a:tc>
                  <a:txBody>
                    <a:bodyPr/>
                    <a:lstStyle/>
                    <a:p>
                      <a:r>
                        <a:rPr lang="it-IT" sz="1000" dirty="0"/>
                        <a:t>Spirometria : definizione di ostruzione </a:t>
                      </a:r>
                    </a:p>
                  </a:txBody>
                  <a:tcPr marL="68580" marR="68580" marT="34290" marB="34290"/>
                </a:tc>
                <a:tc>
                  <a:txBody>
                    <a:bodyPr/>
                    <a:lstStyle/>
                    <a:p>
                      <a:r>
                        <a:rPr lang="it-IT" sz="1000" dirty="0"/>
                        <a:t>FEV1/FVC &lt; 0.75 </a:t>
                      </a:r>
                    </a:p>
                    <a:p>
                      <a:endParaRPr lang="it-IT"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dirty="0"/>
                        <a:t>Z score : -1 </a:t>
                      </a:r>
                    </a:p>
                  </a:txBody>
                  <a:tcPr marL="68580" marR="68580" marT="34290" marB="34290"/>
                </a:tc>
                <a:tc>
                  <a:txBody>
                    <a:bodyPr/>
                    <a:lstStyle/>
                    <a:p>
                      <a:r>
                        <a:rPr lang="it-IT" sz="1000" dirty="0"/>
                        <a:t>29 % - 60% </a:t>
                      </a:r>
                    </a:p>
                    <a:p>
                      <a:endParaRPr lang="it-IT"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dk1"/>
                          </a:solidFill>
                          <a:effectLst/>
                          <a:latin typeface="+mn-lt"/>
                          <a:ea typeface="+mn-ea"/>
                          <a:cs typeface="+mn-cs"/>
                        </a:rPr>
                        <a:t>0.55 </a:t>
                      </a:r>
                      <a:endParaRPr lang="it-IT" sz="1100" dirty="0"/>
                    </a:p>
                    <a:p>
                      <a:endParaRPr lang="it-IT" sz="1000" dirty="0"/>
                    </a:p>
                  </a:txBody>
                  <a:tcPr marL="68580" marR="68580" marT="34290" marB="34290"/>
                </a:tc>
                <a:tc>
                  <a:txBody>
                    <a:bodyPr/>
                    <a:lstStyle/>
                    <a:p>
                      <a:r>
                        <a:rPr lang="it-IT" sz="1400" kern="1200" dirty="0">
                          <a:solidFill>
                            <a:schemeClr val="dk1"/>
                          </a:solidFill>
                          <a:effectLst/>
                          <a:latin typeface="+mn-lt"/>
                          <a:ea typeface="+mn-ea"/>
                          <a:cs typeface="+mn-cs"/>
                        </a:rPr>
                        <a:t>27.9% - 67% </a:t>
                      </a:r>
                    </a:p>
                    <a:p>
                      <a:endParaRPr lang="it-IT" sz="14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dk1"/>
                          </a:solidFill>
                          <a:effectLst/>
                          <a:latin typeface="+mn-lt"/>
                          <a:ea typeface="+mn-ea"/>
                          <a:cs typeface="+mn-cs"/>
                        </a:rPr>
                        <a:t>0.84</a:t>
                      </a:r>
                      <a:r>
                        <a:rPr lang="it-IT" sz="1400" kern="1200" dirty="0">
                          <a:solidFill>
                            <a:schemeClr val="dk1"/>
                          </a:solidFill>
                          <a:effectLst/>
                          <a:latin typeface="+mn-lt"/>
                          <a:ea typeface="+mn-ea"/>
                          <a:cs typeface="+mn-cs"/>
                        </a:rPr>
                        <a:t> </a:t>
                      </a:r>
                      <a:endParaRPr lang="it-IT" sz="1000" dirty="0"/>
                    </a:p>
                    <a:p>
                      <a:endParaRPr lang="it-IT" sz="1000" dirty="0"/>
                    </a:p>
                  </a:txBody>
                  <a:tcPr marL="68580" marR="68580" marT="34290" marB="34290"/>
                </a:tc>
                <a:tc>
                  <a:txBody>
                    <a:bodyPr/>
                    <a:lstStyle/>
                    <a:p>
                      <a:r>
                        <a:rPr lang="it-IT" sz="1000" dirty="0"/>
                        <a:t>ERS; NICE</a:t>
                      </a:r>
                    </a:p>
                    <a:p>
                      <a:endParaRPr lang="it-IT"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dirty="0" err="1"/>
                        <a:t>Pre</a:t>
                      </a:r>
                      <a:r>
                        <a:rPr lang="it-IT" sz="1000" dirty="0"/>
                        <a:t> test </a:t>
                      </a:r>
                    </a:p>
                    <a:p>
                      <a:endParaRPr lang="it-IT" sz="1000" dirty="0"/>
                    </a:p>
                  </a:txBody>
                  <a:tcPr marL="68580" marR="68580" marT="34290" marB="34290"/>
                </a:tc>
                <a:extLst>
                  <a:ext uri="{0D108BD9-81ED-4DB2-BD59-A6C34878D82A}">
                    <a16:rowId xmlns:a16="http://schemas.microsoft.com/office/drawing/2014/main" val="3220901172"/>
                  </a:ext>
                </a:extLst>
              </a:tr>
              <a:tr h="278130">
                <a:tc>
                  <a:txBody>
                    <a:bodyPr/>
                    <a:lstStyle/>
                    <a:p>
                      <a:r>
                        <a:rPr lang="it-IT" sz="1000" dirty="0"/>
                        <a:t>Test di broncodilatazione (BDR) </a:t>
                      </a:r>
                    </a:p>
                  </a:txBody>
                  <a:tcPr marL="68580" marR="68580" marT="34290" marB="34290"/>
                </a:tc>
                <a:tc>
                  <a:txBody>
                    <a:bodyPr/>
                    <a:lstStyle/>
                    <a:p>
                      <a:r>
                        <a:rPr lang="it-IT" sz="1000" dirty="0"/>
                        <a:t>FEV1 &gt; 12%  e 200 ml </a:t>
                      </a:r>
                    </a:p>
                  </a:txBody>
                  <a:tcPr marL="68580" marR="68580" marT="34290" marB="34290"/>
                </a:tc>
                <a:tc>
                  <a:txBody>
                    <a:bodyPr/>
                    <a:lstStyle/>
                    <a:p>
                      <a:r>
                        <a:rPr lang="it-IT" sz="1200" kern="1200" dirty="0">
                          <a:solidFill>
                            <a:schemeClr val="dk1"/>
                          </a:solidFill>
                          <a:effectLst/>
                          <a:latin typeface="+mn-lt"/>
                          <a:ea typeface="+mn-ea"/>
                          <a:cs typeface="+mn-cs"/>
                        </a:rPr>
                        <a:t>17% - 65%</a:t>
                      </a:r>
                      <a:endParaRPr lang="it-IT" sz="1200" dirty="0"/>
                    </a:p>
                  </a:txBody>
                  <a:tcPr marL="68580" marR="68580" marT="34290" marB="34290"/>
                </a:tc>
                <a:tc>
                  <a:txBody>
                    <a:bodyPr/>
                    <a:lstStyle/>
                    <a:p>
                      <a:r>
                        <a:rPr lang="it-IT" sz="1200" kern="1200" dirty="0">
                          <a:solidFill>
                            <a:schemeClr val="dk1"/>
                          </a:solidFill>
                          <a:effectLst/>
                          <a:latin typeface="+mn-lt"/>
                          <a:ea typeface="+mn-ea"/>
                          <a:cs typeface="+mn-cs"/>
                        </a:rPr>
                        <a:t>61% -81%</a:t>
                      </a:r>
                      <a:endParaRPr lang="it-IT" sz="1200" dirty="0"/>
                    </a:p>
                  </a:txBody>
                  <a:tcPr marL="68580" marR="68580" marT="34290" marB="34290"/>
                </a:tc>
                <a:tc>
                  <a:txBody>
                    <a:bodyPr/>
                    <a:lstStyle/>
                    <a:p>
                      <a:r>
                        <a:rPr lang="it-IT" sz="1000" dirty="0"/>
                        <a:t>NICE</a:t>
                      </a:r>
                    </a:p>
                  </a:txBody>
                  <a:tcPr marL="68580" marR="68580" marT="34290" marB="34290"/>
                </a:tc>
                <a:extLst>
                  <a:ext uri="{0D108BD9-81ED-4DB2-BD59-A6C34878D82A}">
                    <a16:rowId xmlns:a16="http://schemas.microsoft.com/office/drawing/2014/main" val="1968333609"/>
                  </a:ext>
                </a:extLst>
              </a:tr>
              <a:tr h="685800">
                <a:tc>
                  <a:txBody>
                    <a:bodyPr/>
                    <a:lstStyle/>
                    <a:p>
                      <a:r>
                        <a:rPr lang="it-IT" sz="1000" dirty="0"/>
                        <a:t>Variabilità del FEV1 </a:t>
                      </a:r>
                    </a:p>
                  </a:txBody>
                  <a:tcPr marL="68580" marR="68580" marT="34290" marB="34290"/>
                </a:tc>
                <a:tc>
                  <a:txBody>
                    <a:bodyPr/>
                    <a:lstStyle/>
                    <a:p>
                      <a:r>
                        <a:rPr lang="it-IT" sz="1000" dirty="0"/>
                        <a:t>Variazione tra visite del FEV1 &gt; 12 % e 200 ml </a:t>
                      </a:r>
                    </a:p>
                  </a:txBody>
                  <a:tcPr marL="68580" marR="68580" marT="34290" marB="34290"/>
                </a:tc>
                <a:tc>
                  <a:txBody>
                    <a:bodyPr/>
                    <a:lstStyle/>
                    <a:p>
                      <a:r>
                        <a:rPr lang="it-IT" sz="1200" kern="1200" dirty="0">
                          <a:solidFill>
                            <a:schemeClr val="dk1"/>
                          </a:solidFill>
                          <a:effectLst/>
                          <a:latin typeface="+mn-lt"/>
                          <a:ea typeface="+mn-ea"/>
                          <a:cs typeface="+mn-cs"/>
                        </a:rPr>
                        <a:t>16,8% </a:t>
                      </a:r>
                    </a:p>
                    <a:p>
                      <a:r>
                        <a:rPr lang="it-IT" sz="1200" kern="1200" dirty="0">
                          <a:solidFill>
                            <a:schemeClr val="dk1"/>
                          </a:solidFill>
                          <a:effectLst/>
                          <a:latin typeface="+mn-lt"/>
                          <a:ea typeface="+mn-ea"/>
                          <a:cs typeface="+mn-cs"/>
                        </a:rPr>
                        <a:t>Nei pz in trattamento sintomatici  21% </a:t>
                      </a:r>
                      <a:endParaRPr lang="it-IT" sz="1200" dirty="0"/>
                    </a:p>
                  </a:txBody>
                  <a:tcPr marL="68580" marR="68580" marT="34290" marB="34290"/>
                </a:tc>
                <a:tc>
                  <a:txBody>
                    <a:bodyPr/>
                    <a:lstStyle/>
                    <a:p>
                      <a:r>
                        <a:rPr lang="it-IT" sz="1200" kern="1200" dirty="0">
                          <a:solidFill>
                            <a:schemeClr val="dk1"/>
                          </a:solidFill>
                          <a:effectLst/>
                          <a:latin typeface="+mn-lt"/>
                          <a:ea typeface="+mn-ea"/>
                          <a:cs typeface="+mn-cs"/>
                        </a:rPr>
                        <a:t>93,9%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dk1"/>
                          </a:solidFill>
                          <a:effectLst/>
                          <a:latin typeface="+mn-lt"/>
                          <a:ea typeface="+mn-ea"/>
                          <a:cs typeface="+mn-cs"/>
                        </a:rPr>
                        <a:t>Nei pz in trattamento sintomatici  92.7% </a:t>
                      </a:r>
                      <a:endParaRPr lang="it-IT" sz="1200" dirty="0"/>
                    </a:p>
                  </a:txBody>
                  <a:tcPr marL="68580" marR="68580" marT="34290" marB="34290"/>
                </a:tc>
                <a:tc>
                  <a:txBody>
                    <a:bodyPr/>
                    <a:lstStyle/>
                    <a:p>
                      <a:endParaRPr lang="it-IT" sz="1000" dirty="0"/>
                    </a:p>
                    <a:p>
                      <a:r>
                        <a:rPr lang="it-IT" sz="1000" dirty="0"/>
                        <a:t>GINA</a:t>
                      </a:r>
                    </a:p>
                  </a:txBody>
                  <a:tcPr marL="68580" marR="68580" marT="34290" marB="34290"/>
                </a:tc>
                <a:extLst>
                  <a:ext uri="{0D108BD9-81ED-4DB2-BD59-A6C34878D82A}">
                    <a16:rowId xmlns:a16="http://schemas.microsoft.com/office/drawing/2014/main" val="3284402729"/>
                  </a:ext>
                </a:extLst>
              </a:tr>
              <a:tr h="377190">
                <a:tc>
                  <a:txBody>
                    <a:bodyPr/>
                    <a:lstStyle/>
                    <a:p>
                      <a:r>
                        <a:rPr lang="it-IT" sz="1000" dirty="0"/>
                        <a:t>Variabilità del PEF </a:t>
                      </a:r>
                    </a:p>
                  </a:txBody>
                  <a:tcPr marL="68580" marR="68580" marT="34290" marB="34290"/>
                </a:tc>
                <a:tc>
                  <a:txBody>
                    <a:bodyPr/>
                    <a:lstStyle/>
                    <a:p>
                      <a:pPr marL="0" indent="0">
                        <a:buFont typeface="Wingdings" panose="05000000000000000000" pitchFamily="2" charset="2"/>
                        <a:buNone/>
                      </a:pPr>
                      <a:r>
                        <a:rPr lang="it-IT" sz="1000" dirty="0"/>
                        <a:t>&gt;15%</a:t>
                      </a:r>
                    </a:p>
                    <a:p>
                      <a:pPr marL="0" indent="0">
                        <a:buFont typeface="Wingdings" panose="05000000000000000000" pitchFamily="2" charset="2"/>
                        <a:buNone/>
                      </a:pPr>
                      <a:r>
                        <a:rPr lang="it-IT" sz="1000" dirty="0"/>
                        <a:t>&gt; 20%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dirty="0"/>
                        <a:t>5-71</a:t>
                      </a:r>
                    </a:p>
                    <a:p>
                      <a:endParaRPr lang="it-IT"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dirty="0"/>
                        <a:t>69-99</a:t>
                      </a:r>
                    </a:p>
                    <a:p>
                      <a:endParaRPr lang="it-IT" sz="1000" dirty="0"/>
                    </a:p>
                  </a:txBody>
                  <a:tcPr marL="68580" marR="68580" marT="34290" marB="34290"/>
                </a:tc>
                <a:tc>
                  <a:txBody>
                    <a:bodyPr/>
                    <a:lstStyle/>
                    <a:p>
                      <a:r>
                        <a:rPr lang="it-IT" sz="900" dirty="0"/>
                        <a:t>NICE</a:t>
                      </a:r>
                    </a:p>
                  </a:txBody>
                  <a:tcPr marL="68580" marR="68580" marT="34290" marB="34290"/>
                </a:tc>
                <a:extLst>
                  <a:ext uri="{0D108BD9-81ED-4DB2-BD59-A6C34878D82A}">
                    <a16:rowId xmlns:a16="http://schemas.microsoft.com/office/drawing/2014/main" val="1408703702"/>
                  </a:ext>
                </a:extLst>
              </a:tr>
              <a:tr h="278130">
                <a:tc>
                  <a:txBody>
                    <a:bodyPr/>
                    <a:lstStyle/>
                    <a:p>
                      <a:r>
                        <a:rPr lang="it-IT" sz="1000" dirty="0"/>
                        <a:t>FENO</a:t>
                      </a:r>
                    </a:p>
                  </a:txBody>
                  <a:tcPr marL="68580" marR="68580" marT="34290" marB="34290"/>
                </a:tc>
                <a:tc>
                  <a:txBody>
                    <a:bodyPr/>
                    <a:lstStyle/>
                    <a:p>
                      <a:r>
                        <a:rPr lang="it-IT" sz="1000" dirty="0"/>
                        <a:t>&gt; 30-50 ppb </a:t>
                      </a:r>
                    </a:p>
                  </a:txBody>
                  <a:tcPr marL="68580" marR="68580" marT="34290" marB="34290"/>
                </a:tc>
                <a:tc>
                  <a:txBody>
                    <a:bodyPr/>
                    <a:lstStyle/>
                    <a:p>
                      <a:r>
                        <a:rPr lang="it-IT" sz="1000" dirty="0"/>
                        <a:t>75-80</a:t>
                      </a:r>
                    </a:p>
                  </a:txBody>
                  <a:tcPr marL="68580" marR="68580" marT="34290" marB="34290"/>
                </a:tc>
                <a:tc>
                  <a:txBody>
                    <a:bodyPr/>
                    <a:lstStyle/>
                    <a:p>
                      <a:r>
                        <a:rPr lang="it-IT" sz="1000" dirty="0"/>
                        <a:t>75-86</a:t>
                      </a:r>
                    </a:p>
                  </a:txBody>
                  <a:tcPr marL="68580" marR="68580" marT="34290" marB="34290"/>
                </a:tc>
                <a:tc>
                  <a:txBody>
                    <a:bodyPr/>
                    <a:lstStyle/>
                    <a:p>
                      <a:endParaRPr lang="it-IT" sz="1000" dirty="0"/>
                    </a:p>
                  </a:txBody>
                  <a:tcPr marL="68580" marR="68580" marT="34290" marB="34290"/>
                </a:tc>
                <a:extLst>
                  <a:ext uri="{0D108BD9-81ED-4DB2-BD59-A6C34878D82A}">
                    <a16:rowId xmlns:a16="http://schemas.microsoft.com/office/drawing/2014/main" val="1266141766"/>
                  </a:ext>
                </a:extLst>
              </a:tr>
            </a:tbl>
          </a:graphicData>
        </a:graphic>
      </p:graphicFrame>
      <p:sp>
        <p:nvSpPr>
          <p:cNvPr id="5" name="CasellaDiTesto 4">
            <a:extLst>
              <a:ext uri="{FF2B5EF4-FFF2-40B4-BE49-F238E27FC236}">
                <a16:creationId xmlns:a16="http://schemas.microsoft.com/office/drawing/2014/main" id="{64992293-938C-DCC8-C3BE-44C68224BECA}"/>
              </a:ext>
            </a:extLst>
          </p:cNvPr>
          <p:cNvSpPr txBox="1"/>
          <p:nvPr/>
        </p:nvSpPr>
        <p:spPr>
          <a:xfrm>
            <a:off x="427482" y="343677"/>
            <a:ext cx="8261902" cy="369332"/>
          </a:xfrm>
          <a:prstGeom prst="rect">
            <a:avLst/>
          </a:prstGeom>
          <a:noFill/>
        </p:spPr>
        <p:txBody>
          <a:bodyPr wrap="square" rtlCol="0">
            <a:spAutoFit/>
          </a:bodyPr>
          <a:lstStyle/>
          <a:p>
            <a:pPr algn="ct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Supplementary Table 1. Diagnostic tests and performance</a:t>
            </a:r>
            <a:endParaRPr lang="it-IT" b="1" dirty="0">
              <a:solidFill>
                <a:srgbClr val="0432FF"/>
              </a:solidFill>
            </a:endParaRPr>
          </a:p>
        </p:txBody>
      </p:sp>
    </p:spTree>
    <p:extLst>
      <p:ext uri="{BB962C8B-B14F-4D97-AF65-F5344CB8AC3E}">
        <p14:creationId xmlns:p14="http://schemas.microsoft.com/office/powerpoint/2010/main" val="1729883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6837F6-E1D0-0DEE-8095-8F737DB30E22}"/>
              </a:ext>
            </a:extLst>
          </p:cNvPr>
          <p:cNvSpPr txBox="1">
            <a:spLocks/>
          </p:cNvSpPr>
          <p:nvPr/>
        </p:nvSpPr>
        <p:spPr>
          <a:xfrm>
            <a:off x="590520" y="375495"/>
            <a:ext cx="7886700" cy="58569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400" b="1" dirty="0" err="1">
                <a:solidFill>
                  <a:srgbClr val="0432FF"/>
                </a:solidFill>
              </a:rPr>
              <a:t>Symptoms</a:t>
            </a:r>
            <a:endParaRPr lang="it-IT" sz="2400" b="1" dirty="0">
              <a:solidFill>
                <a:srgbClr val="0432FF"/>
              </a:solidFill>
            </a:endParaRPr>
          </a:p>
        </p:txBody>
      </p:sp>
      <p:sp>
        <p:nvSpPr>
          <p:cNvPr id="4" name="CasellaDiTesto 3">
            <a:extLst>
              <a:ext uri="{FF2B5EF4-FFF2-40B4-BE49-F238E27FC236}">
                <a16:creationId xmlns:a16="http://schemas.microsoft.com/office/drawing/2014/main" id="{B45A9164-AA42-AE7C-550F-49D1403CF349}"/>
              </a:ext>
            </a:extLst>
          </p:cNvPr>
          <p:cNvSpPr txBox="1"/>
          <p:nvPr/>
        </p:nvSpPr>
        <p:spPr>
          <a:xfrm>
            <a:off x="586118" y="1092399"/>
            <a:ext cx="8140446" cy="3492623"/>
          </a:xfrm>
          <a:prstGeom prst="rect">
            <a:avLst/>
          </a:prstGeom>
          <a:noFill/>
        </p:spPr>
        <p:txBody>
          <a:bodyPr wrap="square">
            <a:spAutoFit/>
          </a:bodyPr>
          <a:lstStyle/>
          <a:p>
            <a:pPr algn="just">
              <a:lnSpc>
                <a:spcPct val="200000"/>
              </a:lnSpc>
              <a:spcAft>
                <a:spcPts val="600"/>
              </a:spcAft>
              <a:tabLst>
                <a:tab pos="611981" algn="l"/>
              </a:tabLst>
            </a:pPr>
            <a:r>
              <a:rPr lang="en-US" dirty="0">
                <a:latin typeface="Calibri" panose="020F0502020204030204" pitchFamily="34" charset="0"/>
                <a:ea typeface="Calibri" panose="020F0502020204030204" pitchFamily="34" charset="0"/>
                <a:cs typeface="Times New Roman" panose="02020603050405020304" pitchFamily="18" charset="0"/>
              </a:rPr>
              <a:t>The most prominent features to determine a high probability of asthma are the concomitance of </a:t>
            </a: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symptoms</a:t>
            </a:r>
            <a:r>
              <a:rPr lang="en-US" dirty="0">
                <a:latin typeface="Calibri" panose="020F0502020204030204" pitchFamily="34" charset="0"/>
                <a:ea typeface="Calibri" panose="020F0502020204030204" pitchFamily="34" charset="0"/>
                <a:cs typeface="Times New Roman" panose="02020603050405020304" pitchFamily="18" charset="0"/>
              </a:rPr>
              <a:t> (e.g. wheezing, cough, chest tightness and dyspnea), the </a:t>
            </a: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variability/recurrence </a:t>
            </a:r>
            <a:r>
              <a:rPr lang="en-US" dirty="0">
                <a:latin typeface="Calibri" panose="020F0502020204030204" pitchFamily="34" charset="0"/>
                <a:ea typeface="Calibri" panose="020F0502020204030204" pitchFamily="34" charset="0"/>
                <a:cs typeface="Times New Roman" panose="02020603050405020304" pitchFamily="18" charset="0"/>
              </a:rPr>
              <a:t>in intensity and time of appearance, and the </a:t>
            </a: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response to triggers</a:t>
            </a:r>
            <a:r>
              <a:rPr lang="en-US" dirty="0">
                <a:latin typeface="Calibri" panose="020F0502020204030204" pitchFamily="34" charset="0"/>
                <a:ea typeface="Calibri" panose="020F0502020204030204" pitchFamily="34" charset="0"/>
                <a:cs typeface="Times New Roman" panose="02020603050405020304" pitchFamily="18" charset="0"/>
              </a:rPr>
              <a:t> such as exercise, hyperventilation, allergens </a:t>
            </a:r>
          </a:p>
          <a:p>
            <a:pPr algn="just">
              <a:lnSpc>
                <a:spcPct val="200000"/>
              </a:lnSpc>
              <a:spcAft>
                <a:spcPts val="600"/>
              </a:spcAft>
              <a:tabLst>
                <a:tab pos="611981" algn="l"/>
              </a:tabLst>
            </a:pPr>
            <a:r>
              <a:rPr lang="en-US" dirty="0">
                <a:latin typeface="Calibri" panose="020F0502020204030204" pitchFamily="34" charset="0"/>
                <a:ea typeface="Calibri" panose="020F0502020204030204" pitchFamily="34" charset="0"/>
                <a:cs typeface="Times New Roman" panose="02020603050405020304" pitchFamily="18" charset="0"/>
              </a:rPr>
              <a:t>or viral infections </a:t>
            </a:r>
          </a:p>
          <a:p>
            <a:pPr algn="just">
              <a:lnSpc>
                <a:spcPct val="200000"/>
              </a:lnSpc>
              <a:spcAft>
                <a:spcPts val="600"/>
              </a:spcAft>
              <a:tabLst>
                <a:tab pos="611981" algn="l"/>
              </a:tabLst>
            </a:pPr>
            <a:r>
              <a:rPr lang="en-US" dirty="0">
                <a:latin typeface="Calibri" panose="020F0502020204030204" pitchFamily="34" charset="0"/>
                <a:ea typeface="Calibri" panose="020F0502020204030204" pitchFamily="34" charset="0"/>
                <a:cs typeface="Times New Roman" panose="02020603050405020304" pitchFamily="18" charset="0"/>
              </a:rPr>
              <a:t>[Wang 2021, Tomita 2013]. </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Dispnea (Fiato Corto): Cos'è, Sintomi, Cause, Terapia | Pazienti.it">
            <a:extLst>
              <a:ext uri="{FF2B5EF4-FFF2-40B4-BE49-F238E27FC236}">
                <a16:creationId xmlns:a16="http://schemas.microsoft.com/office/drawing/2014/main" id="{5AAF05ED-4D02-C083-E684-AA6F316F2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4383" y="281314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3A509E07-6E3B-EC89-68BD-8D797929B6E7}"/>
              </a:ext>
            </a:extLst>
          </p:cNvPr>
          <p:cNvSpPr txBox="1"/>
          <p:nvPr/>
        </p:nvSpPr>
        <p:spPr>
          <a:xfrm>
            <a:off x="1784878" y="4745309"/>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257126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FD18F5F-B5B8-6E05-2234-8CFBC86B984A}"/>
              </a:ext>
            </a:extLst>
          </p:cNvPr>
          <p:cNvSpPr txBox="1"/>
          <p:nvPr/>
        </p:nvSpPr>
        <p:spPr>
          <a:xfrm>
            <a:off x="480060" y="104752"/>
            <a:ext cx="8183880" cy="727571"/>
          </a:xfrm>
          <a:prstGeom prst="rect">
            <a:avLst/>
          </a:prstGeom>
          <a:noFill/>
        </p:spPr>
        <p:txBody>
          <a:bodyPr wrap="square">
            <a:spAutoFit/>
          </a:bodyPr>
          <a:lstStyle/>
          <a:p>
            <a:pPr algn="ctr">
              <a:lnSpc>
                <a:spcPct val="200000"/>
              </a:lnSpc>
              <a:spcAft>
                <a:spcPts val="600"/>
              </a:spcAft>
              <a:tabLst>
                <a:tab pos="611981" algn="l"/>
              </a:tabLst>
            </a:pPr>
            <a:r>
              <a:rPr lang="en-US"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Diagnostic algorithm for the primary and secondary setting</a:t>
            </a:r>
            <a:endParaRPr lang="it-IT" sz="2400" dirty="0">
              <a:solidFill>
                <a:srgbClr val="0432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0CE5EFB6-2F0E-EA08-93DE-A5900443D561}"/>
              </a:ext>
            </a:extLst>
          </p:cNvPr>
          <p:cNvSpPr txBox="1"/>
          <p:nvPr/>
        </p:nvSpPr>
        <p:spPr>
          <a:xfrm>
            <a:off x="694944" y="1147839"/>
            <a:ext cx="7726680" cy="3338735"/>
          </a:xfrm>
          <a:prstGeom prst="rect">
            <a:avLst/>
          </a:prstGeom>
          <a:noFill/>
        </p:spPr>
        <p:txBody>
          <a:bodyPr wrap="square">
            <a:spAutoFit/>
          </a:bodyPr>
          <a:lstStyle/>
          <a:p>
            <a:pPr algn="just">
              <a:lnSpc>
                <a:spcPct val="200000"/>
              </a:lnSpc>
              <a:spcAft>
                <a:spcPts val="600"/>
              </a:spcAft>
              <a:tabLst>
                <a:tab pos="611981" algn="l"/>
              </a:tabLst>
            </a:pPr>
            <a:r>
              <a:rPr lang="en-US" dirty="0">
                <a:latin typeface="Calibri" panose="020F0502020204030204" pitchFamily="34" charset="0"/>
                <a:ea typeface="Calibri" panose="020F0502020204030204" pitchFamily="34" charset="0"/>
                <a:cs typeface="Times New Roman" panose="02020603050405020304" pitchFamily="18" charset="0"/>
              </a:rPr>
              <a:t>In the primary setting the S.C. recommend performing a </a:t>
            </a: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spirometry</a:t>
            </a:r>
            <a:r>
              <a:rPr lang="en-US" dirty="0">
                <a:latin typeface="Calibri" panose="020F0502020204030204" pitchFamily="34" charset="0"/>
                <a:ea typeface="Calibri" panose="020F0502020204030204" pitchFamily="34" charset="0"/>
                <a:cs typeface="Times New Roman" panose="02020603050405020304" pitchFamily="18" charset="0"/>
              </a:rPr>
              <a:t> as the first level assessment to detect the presence of airflow obstruction. The </a:t>
            </a: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bronchodilator reversibility test </a:t>
            </a:r>
            <a:r>
              <a:rPr lang="en-US" dirty="0">
                <a:latin typeface="Calibri" panose="020F0502020204030204" pitchFamily="34" charset="0"/>
                <a:ea typeface="Calibri" panose="020F0502020204030204" pitchFamily="34" charset="0"/>
                <a:cs typeface="Times New Roman" panose="02020603050405020304" pitchFamily="18" charset="0"/>
              </a:rPr>
              <a:t>might be performed if available, but this test is time consuming and rarely perform by GPs in the primary setting. Instead, the Scientific Committee suggest performing longitudinal assessment of respiratory function to measure the </a:t>
            </a: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variability</a:t>
            </a:r>
            <a:r>
              <a:rPr lang="en-US" dirty="0">
                <a:latin typeface="Calibri" panose="020F0502020204030204" pitchFamily="34" charset="0"/>
                <a:ea typeface="Calibri" panose="020F0502020204030204" pitchFamily="34" charset="0"/>
                <a:cs typeface="Times New Roman" panose="02020603050405020304" pitchFamily="18" charset="0"/>
              </a:rPr>
              <a:t> of FEV1 (or PEF as second option).</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70F2066B-9758-9E0E-A930-CAA4E3EB077B}"/>
              </a:ext>
            </a:extLst>
          </p:cNvPr>
          <p:cNvSpPr txBox="1"/>
          <p:nvPr/>
        </p:nvSpPr>
        <p:spPr>
          <a:xfrm>
            <a:off x="1784878" y="4745309"/>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2642844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ottotitolo 2">
            <a:extLst>
              <a:ext uri="{FF2B5EF4-FFF2-40B4-BE49-F238E27FC236}">
                <a16:creationId xmlns:a16="http://schemas.microsoft.com/office/drawing/2014/main" id="{CBA1BAD2-B255-A4EB-FCBD-9396CD8026F6}"/>
              </a:ext>
            </a:extLst>
          </p:cNvPr>
          <p:cNvSpPr txBox="1">
            <a:spLocks/>
          </p:cNvSpPr>
          <p:nvPr/>
        </p:nvSpPr>
        <p:spPr>
          <a:xfrm>
            <a:off x="443497" y="454148"/>
            <a:ext cx="8472068" cy="502367"/>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189">
              <a:buNone/>
              <a:defRPr/>
            </a:pPr>
            <a:r>
              <a:rPr lang="it-IT" sz="2400" b="1" dirty="0">
                <a:solidFill>
                  <a:srgbClr val="0432FF"/>
                </a:solidFill>
                <a:latin typeface="Optima" panose="02000503060000020004" pitchFamily="2" charset="0"/>
              </a:rPr>
              <a:t>Dichiarazione conflitto di interessi</a:t>
            </a:r>
            <a:endParaRPr lang="it-IT" sz="2400" dirty="0">
              <a:solidFill>
                <a:srgbClr val="0432FF"/>
              </a:solidFill>
              <a:latin typeface="Optima" panose="02000503060000020004" pitchFamily="2" charset="0"/>
            </a:endParaRPr>
          </a:p>
        </p:txBody>
      </p:sp>
      <p:sp>
        <p:nvSpPr>
          <p:cNvPr id="5" name="Sottotitolo 2">
            <a:extLst>
              <a:ext uri="{FF2B5EF4-FFF2-40B4-BE49-F238E27FC236}">
                <a16:creationId xmlns:a16="http://schemas.microsoft.com/office/drawing/2014/main" id="{17F57FEF-E649-A13E-BC72-691D50F64A86}"/>
              </a:ext>
            </a:extLst>
          </p:cNvPr>
          <p:cNvSpPr txBox="1">
            <a:spLocks/>
          </p:cNvSpPr>
          <p:nvPr/>
        </p:nvSpPr>
        <p:spPr>
          <a:xfrm>
            <a:off x="509485" y="1362242"/>
            <a:ext cx="8134895" cy="3074872"/>
          </a:xfrm>
          <a:prstGeom prst="rect">
            <a:avLst/>
          </a:prstGeom>
          <a:no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457189">
              <a:defRPr/>
            </a:pPr>
            <a:r>
              <a:rPr lang="it-IT" sz="1400" dirty="0">
                <a:solidFill>
                  <a:prstClr val="black"/>
                </a:solidFill>
                <a:latin typeface="Arial" panose="020B0604020202020204" pitchFamily="34" charset="0"/>
                <a:cs typeface="Arial" panose="020B0604020202020204" pitchFamily="34" charset="0"/>
              </a:rPr>
              <a:t>Negli ultimi due anni ho avuto i seguenti rapporti economici e/o supporti Finanziari con soggetti portatori di interessi commerciali in campo sanitario</a:t>
            </a:r>
          </a:p>
          <a:p>
            <a:pPr algn="l" defTabSz="457189">
              <a:defRPr/>
            </a:pPr>
            <a:endParaRPr lang="it-IT" sz="1400" dirty="0">
              <a:solidFill>
                <a:prstClr val="black"/>
              </a:solidFill>
              <a:latin typeface="Arial" panose="020B0604020202020204" pitchFamily="34" charset="0"/>
              <a:cs typeface="Arial" panose="020B0604020202020204" pitchFamily="34" charset="0"/>
            </a:endParaRPr>
          </a:p>
          <a:p>
            <a:pPr algn="l" defTabSz="457189">
              <a:defRPr/>
            </a:pPr>
            <a:r>
              <a:rPr lang="it-IT" sz="1400" b="1" dirty="0">
                <a:solidFill>
                  <a:prstClr val="black"/>
                </a:solidFill>
                <a:latin typeface="Arial" panose="020B0604020202020204" pitchFamily="34" charset="0"/>
                <a:cs typeface="Arial" panose="020B0604020202020204" pitchFamily="34" charset="0"/>
              </a:rPr>
              <a:t>Tipo di Rapporto Economico (Indicare il tipo di Rapporto)				</a:t>
            </a:r>
            <a:endParaRPr lang="it-IT" sz="1400" dirty="0">
              <a:solidFill>
                <a:prstClr val="black"/>
              </a:solidFill>
              <a:latin typeface="Arial" panose="020B0604020202020204" pitchFamily="34" charset="0"/>
              <a:cs typeface="Arial" panose="020B0604020202020204" pitchFamily="34" charset="0"/>
            </a:endParaRPr>
          </a:p>
          <a:p>
            <a:pPr marL="185733" indent="-185733" algn="l" defTabSz="457189">
              <a:lnSpc>
                <a:spcPct val="150000"/>
              </a:lnSpc>
              <a:buFont typeface="+mj-lt"/>
              <a:buAutoNum type="alphaLcPeriod"/>
              <a:defRPr/>
            </a:pPr>
            <a:r>
              <a:rPr lang="it-IT" sz="1400" dirty="0">
                <a:solidFill>
                  <a:prstClr val="black"/>
                </a:solidFill>
                <a:latin typeface="Arial" panose="020B0604020202020204" pitchFamily="34" charset="0"/>
                <a:cs typeface="Arial" panose="020B0604020202020204" pitchFamily="34" charset="0"/>
              </a:rPr>
              <a:t>Attività di Relatore: </a:t>
            </a:r>
            <a:r>
              <a:rPr lang="it-IT" sz="1400" dirty="0" err="1">
                <a:solidFill>
                  <a:prstClr val="black"/>
                </a:solidFill>
                <a:latin typeface="Arial" panose="020B0604020202020204" pitchFamily="34" charset="0"/>
                <a:cs typeface="Arial" panose="020B0604020202020204" pitchFamily="34" charset="0"/>
              </a:rPr>
              <a:t>Astrazeneca</a:t>
            </a:r>
            <a:r>
              <a:rPr lang="it-IT" sz="1400" dirty="0">
                <a:solidFill>
                  <a:prstClr val="black"/>
                </a:solidFill>
                <a:latin typeface="Arial" panose="020B0604020202020204" pitchFamily="34" charset="0"/>
                <a:cs typeface="Arial" panose="020B0604020202020204" pitchFamily="34" charset="0"/>
              </a:rPr>
              <a:t>, Sanofi, Novartis, GSK, Chiesi, Menarini, Guidotti, Firma, </a:t>
            </a:r>
            <a:r>
              <a:rPr lang="it-IT" sz="1400" dirty="0" err="1">
                <a:solidFill>
                  <a:prstClr val="black"/>
                </a:solidFill>
                <a:latin typeface="Arial" panose="020B0604020202020204" pitchFamily="34" charset="0"/>
                <a:cs typeface="Arial" panose="020B0604020202020204" pitchFamily="34" charset="0"/>
              </a:rPr>
              <a:t>Berlin</a:t>
            </a:r>
            <a:r>
              <a:rPr lang="it-IT" sz="1400" dirty="0">
                <a:solidFill>
                  <a:prstClr val="black"/>
                </a:solidFill>
                <a:latin typeface="Arial" panose="020B0604020202020204" pitchFamily="34" charset="0"/>
                <a:cs typeface="Arial" panose="020B0604020202020204" pitchFamily="34" charset="0"/>
              </a:rPr>
              <a:t> </a:t>
            </a:r>
            <a:r>
              <a:rPr lang="it-IT" sz="1400" dirty="0" err="1">
                <a:solidFill>
                  <a:prstClr val="black"/>
                </a:solidFill>
                <a:latin typeface="Arial" panose="020B0604020202020204" pitchFamily="34" charset="0"/>
                <a:cs typeface="Arial" panose="020B0604020202020204" pitchFamily="34" charset="0"/>
              </a:rPr>
              <a:t>Chemie</a:t>
            </a:r>
            <a:r>
              <a:rPr lang="it-IT" sz="1400" dirty="0">
                <a:solidFill>
                  <a:prstClr val="black"/>
                </a:solidFill>
                <a:latin typeface="Arial" panose="020B0604020202020204" pitchFamily="34" charset="0"/>
                <a:cs typeface="Arial" panose="020B0604020202020204" pitchFamily="34" charset="0"/>
              </a:rPr>
              <a:t>, Roche, Zambon, </a:t>
            </a:r>
            <a:r>
              <a:rPr lang="it-IT" sz="1400" dirty="0" err="1">
                <a:solidFill>
                  <a:prstClr val="black"/>
                </a:solidFill>
                <a:latin typeface="Arial" panose="020B0604020202020204" pitchFamily="34" charset="0"/>
                <a:cs typeface="Arial" panose="020B0604020202020204" pitchFamily="34" charset="0"/>
              </a:rPr>
              <a:t>Boehringher</a:t>
            </a:r>
            <a:r>
              <a:rPr lang="it-IT" sz="1400" dirty="0">
                <a:solidFill>
                  <a:prstClr val="black"/>
                </a:solidFill>
                <a:latin typeface="Arial" panose="020B0604020202020204" pitchFamily="34" charset="0"/>
                <a:cs typeface="Arial" panose="020B0604020202020204" pitchFamily="34" charset="0"/>
              </a:rPr>
              <a:t>, </a:t>
            </a:r>
            <a:r>
              <a:rPr lang="it-IT" sz="1400" dirty="0" err="1">
                <a:solidFill>
                  <a:prstClr val="black"/>
                </a:solidFill>
                <a:latin typeface="Arial" panose="020B0604020202020204" pitchFamily="34" charset="0"/>
                <a:cs typeface="Arial" panose="020B0604020202020204" pitchFamily="34" charset="0"/>
              </a:rPr>
              <a:t>Insmed</a:t>
            </a:r>
            <a:r>
              <a:rPr lang="it-IT" sz="1400" dirty="0">
                <a:solidFill>
                  <a:prstClr val="black"/>
                </a:solidFill>
                <a:latin typeface="Arial" panose="020B0604020202020204" pitchFamily="34" charset="0"/>
                <a:cs typeface="Arial" panose="020B0604020202020204" pitchFamily="34" charset="0"/>
              </a:rPr>
              <a:t>, Orion</a:t>
            </a:r>
          </a:p>
          <a:p>
            <a:pPr marL="185733" indent="-185733" algn="l" defTabSz="457189">
              <a:buFont typeface="+mj-lt"/>
              <a:buAutoNum type="alphaLcPeriod"/>
              <a:defRPr/>
            </a:pPr>
            <a:r>
              <a:rPr lang="it-IT" sz="1400" dirty="0">
                <a:solidFill>
                  <a:prstClr val="black"/>
                </a:solidFill>
                <a:latin typeface="Arial" panose="020B0604020202020204" pitchFamily="34" charset="0"/>
                <a:cs typeface="Arial" panose="020B0604020202020204" pitchFamily="34" charset="0"/>
              </a:rPr>
              <a:t>Contributo Attività di Ricerca</a:t>
            </a:r>
          </a:p>
          <a:p>
            <a:pPr marL="185733" indent="-185733" algn="l" defTabSz="457189">
              <a:buFont typeface="+mj-lt"/>
              <a:buAutoNum type="alphaLcPeriod"/>
              <a:defRPr/>
            </a:pPr>
            <a:r>
              <a:rPr lang="it-IT" sz="1400" dirty="0">
                <a:solidFill>
                  <a:prstClr val="black"/>
                </a:solidFill>
                <a:latin typeface="Arial" panose="020B0604020202020204" pitchFamily="34" charset="0"/>
                <a:cs typeface="Arial" panose="020B0604020202020204" pitchFamily="34" charset="0"/>
              </a:rPr>
              <a:t>Attività di Consulenza: Menarini, GSK, </a:t>
            </a:r>
            <a:r>
              <a:rPr lang="it-IT" sz="1400" dirty="0" err="1">
                <a:solidFill>
                  <a:prstClr val="black"/>
                </a:solidFill>
                <a:latin typeface="Arial" panose="020B0604020202020204" pitchFamily="34" charset="0"/>
                <a:cs typeface="Arial" panose="020B0604020202020204" pitchFamily="34" charset="0"/>
              </a:rPr>
              <a:t>Astrazeneca</a:t>
            </a:r>
            <a:r>
              <a:rPr lang="it-IT" sz="1400" dirty="0">
                <a:solidFill>
                  <a:prstClr val="black"/>
                </a:solidFill>
                <a:latin typeface="Arial" panose="020B0604020202020204" pitchFamily="34" charset="0"/>
                <a:cs typeface="Arial" panose="020B0604020202020204" pitchFamily="34" charset="0"/>
              </a:rPr>
              <a:t>, Sanofi</a:t>
            </a:r>
          </a:p>
          <a:p>
            <a:pPr marL="185733" indent="-185733" algn="l" defTabSz="457189">
              <a:buFont typeface="+mj-lt"/>
              <a:buAutoNum type="alphaLcPeriod"/>
              <a:defRPr/>
            </a:pPr>
            <a:r>
              <a:rPr lang="it-IT" sz="1400" dirty="0">
                <a:solidFill>
                  <a:prstClr val="black"/>
                </a:solidFill>
                <a:latin typeface="Arial" panose="020B0604020202020204" pitchFamily="34" charset="0"/>
                <a:cs typeface="Arial" panose="020B0604020202020204" pitchFamily="34" charset="0"/>
              </a:rPr>
              <a:t>Possesso di azioni o quote partecipative </a:t>
            </a:r>
          </a:p>
          <a:p>
            <a:pPr marL="185733" indent="-185733" algn="l" defTabSz="457189">
              <a:buFont typeface="+mj-lt"/>
              <a:buAutoNum type="alphaLcPeriod"/>
              <a:defRPr/>
            </a:pPr>
            <a:r>
              <a:rPr lang="it-IT" sz="1400" dirty="0">
                <a:solidFill>
                  <a:prstClr val="black"/>
                </a:solidFill>
                <a:latin typeface="Arial" panose="020B0604020202020204" pitchFamily="34" charset="0"/>
                <a:cs typeface="Arial" panose="020B0604020202020204" pitchFamily="34" charset="0"/>
              </a:rPr>
              <a:t>Componente di Organi Direttivi</a:t>
            </a:r>
          </a:p>
          <a:p>
            <a:pPr marL="185733" indent="-185733" algn="l" defTabSz="457189">
              <a:buFont typeface="+mj-lt"/>
              <a:buAutoNum type="alphaLcPeriod"/>
              <a:defRPr/>
            </a:pPr>
            <a:r>
              <a:rPr lang="it-IT" sz="1400" dirty="0">
                <a:solidFill>
                  <a:prstClr val="black"/>
                </a:solidFill>
                <a:latin typeface="Arial" panose="020B0604020202020204" pitchFamily="34" charset="0"/>
                <a:cs typeface="Arial" panose="020B0604020202020204" pitchFamily="34" charset="0"/>
              </a:rPr>
              <a:t>Rapporto di lavoro subordinato</a:t>
            </a:r>
          </a:p>
        </p:txBody>
      </p:sp>
    </p:spTree>
    <p:extLst>
      <p:ext uri="{BB962C8B-B14F-4D97-AF65-F5344CB8AC3E}">
        <p14:creationId xmlns:p14="http://schemas.microsoft.com/office/powerpoint/2010/main" val="2188477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1D14714-30CD-0622-F9B5-480543380AB4}"/>
              </a:ext>
            </a:extLst>
          </p:cNvPr>
          <p:cNvPicPr>
            <a:picLocks noChangeAspect="1"/>
          </p:cNvPicPr>
          <p:nvPr/>
        </p:nvPicPr>
        <p:blipFill rotWithShape="1">
          <a:blip r:embed="rId2"/>
          <a:srcRect l="7211" t="2820" r="10145" b="2210"/>
          <a:stretch/>
        </p:blipFill>
        <p:spPr>
          <a:xfrm>
            <a:off x="555036" y="429678"/>
            <a:ext cx="8520713" cy="4713822"/>
          </a:xfrm>
          <a:prstGeom prst="rect">
            <a:avLst/>
          </a:prstGeom>
        </p:spPr>
      </p:pic>
      <p:sp>
        <p:nvSpPr>
          <p:cNvPr id="4" name="CasellaDiTesto 3">
            <a:extLst>
              <a:ext uri="{FF2B5EF4-FFF2-40B4-BE49-F238E27FC236}">
                <a16:creationId xmlns:a16="http://schemas.microsoft.com/office/drawing/2014/main" id="{13F598BC-B994-1EAC-EBA8-DD5170CF715A}"/>
              </a:ext>
            </a:extLst>
          </p:cNvPr>
          <p:cNvSpPr txBox="1"/>
          <p:nvPr/>
        </p:nvSpPr>
        <p:spPr>
          <a:xfrm>
            <a:off x="129367" y="-56307"/>
            <a:ext cx="5899439" cy="449675"/>
          </a:xfrm>
          <a:prstGeom prst="rect">
            <a:avLst/>
          </a:prstGeom>
          <a:noFill/>
        </p:spPr>
        <p:txBody>
          <a:bodyPr wrap="square">
            <a:spAutoFit/>
          </a:bodyPr>
          <a:lstStyle/>
          <a:p>
            <a:pPr>
              <a:lnSpc>
                <a:spcPct val="200000"/>
              </a:lnSpc>
              <a:spcAft>
                <a:spcPts val="600"/>
              </a:spcAft>
            </a:pPr>
            <a:r>
              <a:rPr lang="en-US" sz="1350" b="1" dirty="0">
                <a:solidFill>
                  <a:srgbClr val="0432FF"/>
                </a:solidFill>
                <a:latin typeface="Calibri" panose="020F0502020204030204" pitchFamily="34" charset="0"/>
                <a:ea typeface="Calibri" panose="020F0502020204030204" pitchFamily="34" charset="0"/>
                <a:cs typeface="Calibri" panose="020F0502020204030204" pitchFamily="34" charset="0"/>
              </a:rPr>
              <a:t>Figure 1 – Diagnostic algorithm in the first and second level setting</a:t>
            </a:r>
            <a:endParaRPr lang="it-IT" sz="1350" dirty="0">
              <a:solidFill>
                <a:srgbClr val="0432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1416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EC17832-6A24-A61C-7EFB-8F4D15F2EF67}"/>
              </a:ext>
            </a:extLst>
          </p:cNvPr>
          <p:cNvSpPr txBox="1"/>
          <p:nvPr/>
        </p:nvSpPr>
        <p:spPr>
          <a:xfrm>
            <a:off x="2242039" y="836618"/>
            <a:ext cx="2532185" cy="715581"/>
          </a:xfrm>
          <a:prstGeom prst="rect">
            <a:avLst/>
          </a:prstGeom>
          <a:noFill/>
          <a:ln>
            <a:solidFill>
              <a:schemeClr val="tx1"/>
            </a:solidFill>
          </a:ln>
        </p:spPr>
        <p:txBody>
          <a:bodyPr wrap="square" rtlCol="0">
            <a:spAutoFit/>
          </a:bodyPr>
          <a:lstStyle/>
          <a:p>
            <a:pPr algn="ctr" defTabSz="685800">
              <a:defRPr/>
            </a:pPr>
            <a:r>
              <a:rPr lang="it-IT" sz="1350" b="1" dirty="0">
                <a:solidFill>
                  <a:prstClr val="black"/>
                </a:solidFill>
                <a:latin typeface="Calibri" panose="020F0502020204030204"/>
                <a:cs typeface="Arial"/>
                <a:sym typeface="Arial"/>
              </a:rPr>
              <a:t>Anamnesi strutturata</a:t>
            </a:r>
            <a:r>
              <a:rPr lang="it-IT" sz="1350" dirty="0">
                <a:solidFill>
                  <a:prstClr val="black"/>
                </a:solidFill>
                <a:latin typeface="Calibri" panose="020F0502020204030204"/>
                <a:cs typeface="Arial"/>
                <a:sym typeface="Arial"/>
              </a:rPr>
              <a:t>: domande finalizzate a rispondere a mini questionari o score sintomi </a:t>
            </a:r>
          </a:p>
        </p:txBody>
      </p:sp>
      <p:sp>
        <p:nvSpPr>
          <p:cNvPr id="5" name="CasellaDiTesto 4">
            <a:extLst>
              <a:ext uri="{FF2B5EF4-FFF2-40B4-BE49-F238E27FC236}">
                <a16:creationId xmlns:a16="http://schemas.microsoft.com/office/drawing/2014/main" id="{FBE6104E-8AA8-CB95-1A1C-EFE0AEFC3195}"/>
              </a:ext>
            </a:extLst>
          </p:cNvPr>
          <p:cNvSpPr txBox="1"/>
          <p:nvPr/>
        </p:nvSpPr>
        <p:spPr>
          <a:xfrm>
            <a:off x="147270" y="1023327"/>
            <a:ext cx="1514476" cy="253916"/>
          </a:xfrm>
          <a:prstGeom prst="rect">
            <a:avLst/>
          </a:prstGeom>
          <a:noFill/>
          <a:ln>
            <a:solidFill>
              <a:schemeClr val="tx1"/>
            </a:solidFill>
          </a:ln>
        </p:spPr>
        <p:txBody>
          <a:bodyPr wrap="square" rtlCol="0">
            <a:spAutoFit/>
          </a:bodyPr>
          <a:lstStyle/>
          <a:p>
            <a:pPr defTabSz="685800">
              <a:defRPr/>
            </a:pPr>
            <a:r>
              <a:rPr lang="it-IT" sz="1050" b="1" dirty="0">
                <a:solidFill>
                  <a:prstClr val="black"/>
                </a:solidFill>
                <a:latin typeface="Calibri" panose="020F0502020204030204"/>
                <a:cs typeface="Arial"/>
                <a:sym typeface="Arial"/>
              </a:rPr>
              <a:t>Ambulatori: I e II livello </a:t>
            </a:r>
          </a:p>
        </p:txBody>
      </p:sp>
      <p:sp>
        <p:nvSpPr>
          <p:cNvPr id="6" name="CasellaDiTesto 5">
            <a:extLst>
              <a:ext uri="{FF2B5EF4-FFF2-40B4-BE49-F238E27FC236}">
                <a16:creationId xmlns:a16="http://schemas.microsoft.com/office/drawing/2014/main" id="{EC35E167-0004-C569-6F27-B08DB2179513}"/>
              </a:ext>
            </a:extLst>
          </p:cNvPr>
          <p:cNvSpPr txBox="1"/>
          <p:nvPr/>
        </p:nvSpPr>
        <p:spPr>
          <a:xfrm>
            <a:off x="2822331" y="1961828"/>
            <a:ext cx="1506782" cy="300082"/>
          </a:xfrm>
          <a:prstGeom prst="rect">
            <a:avLst/>
          </a:prstGeom>
          <a:noFill/>
          <a:ln>
            <a:solidFill>
              <a:schemeClr val="tx1"/>
            </a:solidFill>
          </a:ln>
        </p:spPr>
        <p:txBody>
          <a:bodyPr wrap="square" rtlCol="0">
            <a:spAutoFit/>
          </a:bodyPr>
          <a:lstStyle/>
          <a:p>
            <a:pPr defTabSz="685800">
              <a:defRPr/>
            </a:pPr>
            <a:r>
              <a:rPr lang="it-IT" sz="1350" dirty="0">
                <a:solidFill>
                  <a:prstClr val="black"/>
                </a:solidFill>
                <a:latin typeface="Calibri" panose="020F0502020204030204"/>
                <a:cs typeface="Arial"/>
                <a:sym typeface="Arial"/>
              </a:rPr>
              <a:t>GINA </a:t>
            </a:r>
            <a:r>
              <a:rPr lang="it-IT" sz="1350" b="1" dirty="0">
                <a:solidFill>
                  <a:prstClr val="black"/>
                </a:solidFill>
                <a:latin typeface="Calibri" panose="020F0502020204030204"/>
                <a:cs typeface="Arial"/>
                <a:sym typeface="Arial"/>
              </a:rPr>
              <a:t>( TAB 1 A )**</a:t>
            </a:r>
          </a:p>
        </p:txBody>
      </p:sp>
      <p:sp>
        <p:nvSpPr>
          <p:cNvPr id="7" name="CasellaDiTesto 6">
            <a:extLst>
              <a:ext uri="{FF2B5EF4-FFF2-40B4-BE49-F238E27FC236}">
                <a16:creationId xmlns:a16="http://schemas.microsoft.com/office/drawing/2014/main" id="{304DF94F-96B5-7E98-5563-609D49250114}"/>
              </a:ext>
            </a:extLst>
          </p:cNvPr>
          <p:cNvSpPr txBox="1"/>
          <p:nvPr/>
        </p:nvSpPr>
        <p:spPr>
          <a:xfrm>
            <a:off x="959460" y="1865339"/>
            <a:ext cx="1514476" cy="577081"/>
          </a:xfrm>
          <a:prstGeom prst="rect">
            <a:avLst/>
          </a:prstGeom>
          <a:noFill/>
          <a:ln>
            <a:solidFill>
              <a:schemeClr val="tx1"/>
            </a:solidFill>
          </a:ln>
        </p:spPr>
        <p:txBody>
          <a:bodyPr wrap="square" rtlCol="0">
            <a:spAutoFit/>
          </a:bodyPr>
          <a:lstStyle/>
          <a:p>
            <a:pPr defTabSz="685800">
              <a:defRPr/>
            </a:pPr>
            <a:r>
              <a:rPr lang="it-IT" sz="1050" kern="0" dirty="0">
                <a:solidFill>
                  <a:srgbClr val="212121"/>
                </a:solidFill>
                <a:latin typeface="Calibri" panose="020F0502020204030204" pitchFamily="34" charset="0"/>
                <a:ea typeface="Times New Roman" panose="02020603050405020304" pitchFamily="18" charset="0"/>
                <a:cs typeface="Arial"/>
                <a:sym typeface="Arial"/>
              </a:rPr>
              <a:t>Royal College of </a:t>
            </a:r>
            <a:r>
              <a:rPr lang="it-IT" sz="1050" kern="0" dirty="0" err="1">
                <a:solidFill>
                  <a:srgbClr val="212121"/>
                </a:solidFill>
                <a:latin typeface="Calibri" panose="020F0502020204030204" pitchFamily="34" charset="0"/>
                <a:ea typeface="Times New Roman" panose="02020603050405020304" pitchFamily="18" charset="0"/>
                <a:cs typeface="Arial"/>
                <a:sym typeface="Arial"/>
              </a:rPr>
              <a:t>Physician</a:t>
            </a:r>
            <a:r>
              <a:rPr lang="it-IT" sz="1050" kern="0" dirty="0">
                <a:solidFill>
                  <a:srgbClr val="212121"/>
                </a:solidFill>
                <a:latin typeface="Calibri" panose="020F0502020204030204" pitchFamily="34" charset="0"/>
                <a:ea typeface="Times New Roman" panose="02020603050405020304" pitchFamily="18" charset="0"/>
                <a:cs typeface="Arial"/>
                <a:sym typeface="Arial"/>
              </a:rPr>
              <a:t> (RCP) Three </a:t>
            </a:r>
            <a:r>
              <a:rPr lang="it-IT" sz="1050" kern="0" dirty="0" err="1">
                <a:solidFill>
                  <a:srgbClr val="212121"/>
                </a:solidFill>
                <a:latin typeface="Calibri" panose="020F0502020204030204" pitchFamily="34" charset="0"/>
                <a:ea typeface="Times New Roman" panose="02020603050405020304" pitchFamily="18" charset="0"/>
                <a:cs typeface="Arial"/>
                <a:sym typeface="Arial"/>
              </a:rPr>
              <a:t>Questions</a:t>
            </a:r>
            <a:r>
              <a:rPr lang="it-IT" sz="1050" kern="0" dirty="0">
                <a:solidFill>
                  <a:srgbClr val="212121"/>
                </a:solidFill>
                <a:latin typeface="Calibri" panose="020F0502020204030204" pitchFamily="34" charset="0"/>
                <a:ea typeface="Times New Roman" panose="02020603050405020304" pitchFamily="18" charset="0"/>
                <a:cs typeface="Arial"/>
                <a:sym typeface="Arial"/>
              </a:rPr>
              <a:t>  </a:t>
            </a:r>
            <a:r>
              <a:rPr lang="it-IT" sz="1050" b="1" kern="0" dirty="0">
                <a:solidFill>
                  <a:srgbClr val="212121"/>
                </a:solidFill>
                <a:latin typeface="Calibri" panose="020F0502020204030204" pitchFamily="34" charset="0"/>
                <a:ea typeface="Times New Roman" panose="02020603050405020304" pitchFamily="18" charset="0"/>
                <a:cs typeface="Arial"/>
                <a:sym typeface="Arial"/>
              </a:rPr>
              <a:t>(TAB 1 B  )</a:t>
            </a:r>
            <a:endParaRPr lang="it-IT" sz="1050" b="1" dirty="0">
              <a:solidFill>
                <a:prstClr val="black"/>
              </a:solidFill>
              <a:latin typeface="Calibri" panose="020F0502020204030204"/>
              <a:cs typeface="Arial"/>
              <a:sym typeface="Arial"/>
            </a:endParaRPr>
          </a:p>
        </p:txBody>
      </p:sp>
      <p:sp>
        <p:nvSpPr>
          <p:cNvPr id="8" name="CasellaDiTesto 7">
            <a:extLst>
              <a:ext uri="{FF2B5EF4-FFF2-40B4-BE49-F238E27FC236}">
                <a16:creationId xmlns:a16="http://schemas.microsoft.com/office/drawing/2014/main" id="{F99CFD91-B2DD-3C91-5F3E-095085D9E382}"/>
              </a:ext>
            </a:extLst>
          </p:cNvPr>
          <p:cNvSpPr txBox="1"/>
          <p:nvPr/>
        </p:nvSpPr>
        <p:spPr>
          <a:xfrm>
            <a:off x="4572001" y="1775124"/>
            <a:ext cx="1371600" cy="738664"/>
          </a:xfrm>
          <a:prstGeom prst="rect">
            <a:avLst/>
          </a:prstGeom>
          <a:noFill/>
          <a:ln>
            <a:solidFill>
              <a:schemeClr val="tx1"/>
            </a:solidFill>
          </a:ln>
        </p:spPr>
        <p:txBody>
          <a:bodyPr wrap="square" rtlCol="0">
            <a:spAutoFit/>
          </a:bodyPr>
          <a:lstStyle/>
          <a:p>
            <a:pPr defTabSz="685800">
              <a:defRPr/>
            </a:pPr>
            <a:r>
              <a:rPr lang="it-IT" sz="1050" dirty="0">
                <a:solidFill>
                  <a:prstClr val="black"/>
                </a:solidFill>
                <a:latin typeface="Calibri" panose="020F0502020204030204"/>
                <a:cs typeface="Arial"/>
                <a:sym typeface="Arial"/>
              </a:rPr>
              <a:t>Score sintomi per valutazione controllo  NAEPP-EPR </a:t>
            </a:r>
            <a:r>
              <a:rPr lang="it-IT" sz="1050" b="1" dirty="0">
                <a:solidFill>
                  <a:prstClr val="black"/>
                </a:solidFill>
                <a:latin typeface="Calibri" panose="020F0502020204030204"/>
                <a:cs typeface="Arial"/>
                <a:sym typeface="Arial"/>
              </a:rPr>
              <a:t>( TAB  2 C) </a:t>
            </a:r>
          </a:p>
        </p:txBody>
      </p:sp>
      <p:cxnSp>
        <p:nvCxnSpPr>
          <p:cNvPr id="20" name="Connettore diritto 19">
            <a:extLst>
              <a:ext uri="{FF2B5EF4-FFF2-40B4-BE49-F238E27FC236}">
                <a16:creationId xmlns:a16="http://schemas.microsoft.com/office/drawing/2014/main" id="{9371B9A6-823B-672D-E972-C102D242A1FF}"/>
              </a:ext>
            </a:extLst>
          </p:cNvPr>
          <p:cNvCxnSpPr/>
          <p:nvPr/>
        </p:nvCxnSpPr>
        <p:spPr>
          <a:xfrm flipH="1">
            <a:off x="2354141" y="1529115"/>
            <a:ext cx="362683" cy="2480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A9A1F00F-B69F-DCA3-A7A7-2F3E966E08DB}"/>
              </a:ext>
            </a:extLst>
          </p:cNvPr>
          <p:cNvCxnSpPr/>
          <p:nvPr/>
        </p:nvCxnSpPr>
        <p:spPr>
          <a:xfrm>
            <a:off x="3369652" y="1529115"/>
            <a:ext cx="0" cy="228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D0DA0F60-5A55-FBF4-A517-6F567551C48E}"/>
              </a:ext>
            </a:extLst>
          </p:cNvPr>
          <p:cNvCxnSpPr/>
          <p:nvPr/>
        </p:nvCxnSpPr>
        <p:spPr>
          <a:xfrm>
            <a:off x="4319222" y="1529116"/>
            <a:ext cx="382465" cy="182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D1DD4399-A5EC-A184-B1C5-D0DCD5D3D24E}"/>
              </a:ext>
            </a:extLst>
          </p:cNvPr>
          <p:cNvSpPr txBox="1"/>
          <p:nvPr/>
        </p:nvSpPr>
        <p:spPr>
          <a:xfrm>
            <a:off x="3006971" y="2534979"/>
            <a:ext cx="956164" cy="300082"/>
          </a:xfrm>
          <a:prstGeom prst="rect">
            <a:avLst/>
          </a:prstGeom>
          <a:noFill/>
          <a:ln>
            <a:solidFill>
              <a:schemeClr val="tx1"/>
            </a:solidFill>
          </a:ln>
        </p:spPr>
        <p:txBody>
          <a:bodyPr wrap="square" rtlCol="0">
            <a:spAutoFit/>
          </a:bodyPr>
          <a:lstStyle/>
          <a:p>
            <a:pPr algn="ctr" defTabSz="685800">
              <a:defRPr/>
            </a:pPr>
            <a:r>
              <a:rPr lang="it-IT" sz="1350" dirty="0">
                <a:solidFill>
                  <a:prstClr val="black"/>
                </a:solidFill>
                <a:latin typeface="Calibri" panose="020F0502020204030204"/>
                <a:cs typeface="Arial"/>
                <a:sym typeface="Arial"/>
              </a:rPr>
              <a:t>ACT /ACQ</a:t>
            </a:r>
          </a:p>
        </p:txBody>
      </p:sp>
      <p:cxnSp>
        <p:nvCxnSpPr>
          <p:cNvPr id="28" name="Connettore 2 27">
            <a:extLst>
              <a:ext uri="{FF2B5EF4-FFF2-40B4-BE49-F238E27FC236}">
                <a16:creationId xmlns:a16="http://schemas.microsoft.com/office/drawing/2014/main" id="{D0AFB666-DFCB-7E25-AF3F-B5ED1EA66712}"/>
              </a:ext>
            </a:extLst>
          </p:cNvPr>
          <p:cNvCxnSpPr/>
          <p:nvPr/>
        </p:nvCxnSpPr>
        <p:spPr>
          <a:xfrm>
            <a:off x="2189285" y="2419337"/>
            <a:ext cx="692394" cy="234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F3CE0B92-3648-357A-23A4-CC67A8D90344}"/>
              </a:ext>
            </a:extLst>
          </p:cNvPr>
          <p:cNvCxnSpPr/>
          <p:nvPr/>
        </p:nvCxnSpPr>
        <p:spPr>
          <a:xfrm>
            <a:off x="3369652" y="2303920"/>
            <a:ext cx="0" cy="165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0E181350-9773-986B-D367-CA8C85065874}"/>
              </a:ext>
            </a:extLst>
          </p:cNvPr>
          <p:cNvCxnSpPr/>
          <p:nvPr/>
        </p:nvCxnSpPr>
        <p:spPr>
          <a:xfrm flipH="1">
            <a:off x="4319222" y="2364034"/>
            <a:ext cx="685800" cy="224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B098909C-D80F-81B2-46D5-F055E05F1C70}"/>
              </a:ext>
            </a:extLst>
          </p:cNvPr>
          <p:cNvCxnSpPr>
            <a:cxnSpLocks/>
          </p:cNvCxnSpPr>
          <p:nvPr/>
        </p:nvCxnSpPr>
        <p:spPr>
          <a:xfrm>
            <a:off x="4134583" y="2806377"/>
            <a:ext cx="4437916" cy="326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B4159AC1-B7D5-720A-1453-4A999BD8EB95}"/>
              </a:ext>
            </a:extLst>
          </p:cNvPr>
          <p:cNvSpPr txBox="1"/>
          <p:nvPr/>
        </p:nvSpPr>
        <p:spPr>
          <a:xfrm>
            <a:off x="5077559" y="2562046"/>
            <a:ext cx="877033" cy="300082"/>
          </a:xfrm>
          <a:prstGeom prst="rect">
            <a:avLst/>
          </a:prstGeom>
          <a:noFill/>
        </p:spPr>
        <p:txBody>
          <a:bodyPr wrap="square" rtlCol="0">
            <a:spAutoFit/>
          </a:bodyPr>
          <a:lstStyle/>
          <a:p>
            <a:pPr defTabSz="685800">
              <a:defRPr/>
            </a:pPr>
            <a:r>
              <a:rPr lang="it-IT" sz="1350" dirty="0">
                <a:solidFill>
                  <a:prstClr val="black"/>
                </a:solidFill>
                <a:latin typeface="Calibri" panose="020F0502020204030204"/>
                <a:cs typeface="Arial"/>
                <a:sym typeface="Arial"/>
              </a:rPr>
              <a:t>ACT &lt; 20</a:t>
            </a:r>
          </a:p>
        </p:txBody>
      </p:sp>
      <p:sp>
        <p:nvSpPr>
          <p:cNvPr id="36" name="CasellaDiTesto 35">
            <a:extLst>
              <a:ext uri="{FF2B5EF4-FFF2-40B4-BE49-F238E27FC236}">
                <a16:creationId xmlns:a16="http://schemas.microsoft.com/office/drawing/2014/main" id="{2B0AC445-EEB3-F0EE-9A82-1EEED03A639B}"/>
              </a:ext>
            </a:extLst>
          </p:cNvPr>
          <p:cNvSpPr txBox="1"/>
          <p:nvPr/>
        </p:nvSpPr>
        <p:spPr>
          <a:xfrm>
            <a:off x="250306" y="2968261"/>
            <a:ext cx="1514477" cy="507831"/>
          </a:xfrm>
          <a:prstGeom prst="rect">
            <a:avLst/>
          </a:prstGeom>
          <a:noFill/>
          <a:ln>
            <a:solidFill>
              <a:schemeClr val="tx1"/>
            </a:solidFill>
          </a:ln>
        </p:spPr>
        <p:txBody>
          <a:bodyPr wrap="square" rtlCol="0">
            <a:spAutoFit/>
          </a:bodyPr>
          <a:lstStyle/>
          <a:p>
            <a:pPr algn="ctr" defTabSz="685800">
              <a:defRPr/>
            </a:pPr>
            <a:r>
              <a:rPr lang="it-IT" sz="900" dirty="0">
                <a:solidFill>
                  <a:prstClr val="black"/>
                </a:solidFill>
                <a:latin typeface="Calibri" panose="020F0502020204030204"/>
                <a:cs typeface="Arial"/>
                <a:sym typeface="Arial"/>
              </a:rPr>
              <a:t>Fortemente consigliato negli ambulatori di I livello sempre Ambulatori II livello</a:t>
            </a:r>
          </a:p>
        </p:txBody>
      </p:sp>
      <p:sp>
        <p:nvSpPr>
          <p:cNvPr id="37" name="CasellaDiTesto 36">
            <a:extLst>
              <a:ext uri="{FF2B5EF4-FFF2-40B4-BE49-F238E27FC236}">
                <a16:creationId xmlns:a16="http://schemas.microsoft.com/office/drawing/2014/main" id="{9FE4A511-62E8-CFF1-EF39-68EB015B5293}"/>
              </a:ext>
            </a:extLst>
          </p:cNvPr>
          <p:cNvSpPr txBox="1"/>
          <p:nvPr/>
        </p:nvSpPr>
        <p:spPr>
          <a:xfrm>
            <a:off x="2473935" y="3016863"/>
            <a:ext cx="1139704" cy="507831"/>
          </a:xfrm>
          <a:prstGeom prst="rect">
            <a:avLst/>
          </a:prstGeom>
          <a:noFill/>
          <a:ln>
            <a:solidFill>
              <a:schemeClr val="tx1"/>
            </a:solidFill>
          </a:ln>
        </p:spPr>
        <p:txBody>
          <a:bodyPr wrap="square" rtlCol="0">
            <a:spAutoFit/>
          </a:bodyPr>
          <a:lstStyle/>
          <a:p>
            <a:pPr algn="ctr" defTabSz="685800">
              <a:defRPr/>
            </a:pPr>
            <a:r>
              <a:rPr lang="it-IT" sz="1350" dirty="0">
                <a:solidFill>
                  <a:prstClr val="black"/>
                </a:solidFill>
                <a:latin typeface="Calibri" panose="020F0502020204030204"/>
                <a:cs typeface="Arial"/>
                <a:sym typeface="Arial"/>
              </a:rPr>
              <a:t>Spirometria* </a:t>
            </a:r>
          </a:p>
          <a:p>
            <a:pPr algn="ctr" defTabSz="685800">
              <a:defRPr/>
            </a:pPr>
            <a:r>
              <a:rPr lang="it-IT" sz="1350" dirty="0">
                <a:solidFill>
                  <a:prstClr val="black"/>
                </a:solidFill>
                <a:latin typeface="Calibri" panose="020F0502020204030204"/>
                <a:cs typeface="Arial"/>
                <a:sym typeface="Arial"/>
              </a:rPr>
              <a:t>PEF </a:t>
            </a:r>
          </a:p>
        </p:txBody>
      </p:sp>
      <p:cxnSp>
        <p:nvCxnSpPr>
          <p:cNvPr id="39" name="Connettore diritto 38">
            <a:extLst>
              <a:ext uri="{FF2B5EF4-FFF2-40B4-BE49-F238E27FC236}">
                <a16:creationId xmlns:a16="http://schemas.microsoft.com/office/drawing/2014/main" id="{1F4E8DC8-9D39-F3F6-7CD2-A6D873FC9C5F}"/>
              </a:ext>
            </a:extLst>
          </p:cNvPr>
          <p:cNvCxnSpPr>
            <a:stCxn id="37" idx="1"/>
            <a:endCxn id="37" idx="3"/>
          </p:cNvCxnSpPr>
          <p:nvPr/>
        </p:nvCxnSpPr>
        <p:spPr>
          <a:xfrm>
            <a:off x="2473935" y="3270779"/>
            <a:ext cx="1139704"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F6F20842-9247-4142-53D7-FF6559506681}"/>
              </a:ext>
            </a:extLst>
          </p:cNvPr>
          <p:cNvSpPr txBox="1"/>
          <p:nvPr/>
        </p:nvSpPr>
        <p:spPr>
          <a:xfrm>
            <a:off x="3859822" y="3025970"/>
            <a:ext cx="3198203" cy="323165"/>
          </a:xfrm>
          <a:prstGeom prst="rect">
            <a:avLst/>
          </a:prstGeom>
          <a:noFill/>
          <a:ln>
            <a:solidFill>
              <a:schemeClr val="tx1"/>
            </a:solidFill>
          </a:ln>
        </p:spPr>
        <p:txBody>
          <a:bodyPr wrap="square" rtlCol="0">
            <a:spAutoFit/>
          </a:bodyPr>
          <a:lstStyle/>
          <a:p>
            <a:pPr defTabSz="685800">
              <a:defRPr/>
            </a:pPr>
            <a:r>
              <a:rPr lang="it-IT" sz="750" dirty="0">
                <a:solidFill>
                  <a:prstClr val="black"/>
                </a:solidFill>
                <a:latin typeface="Calibri" panose="020F0502020204030204"/>
                <a:cs typeface="Arial"/>
                <a:sym typeface="Arial"/>
              </a:rPr>
              <a:t>una riduzione del 10/20% è predittivo per perdita di controllo e riacutizzazione</a:t>
            </a:r>
          </a:p>
        </p:txBody>
      </p:sp>
      <p:sp>
        <p:nvSpPr>
          <p:cNvPr id="41" name="CasellaDiTesto 40">
            <a:extLst>
              <a:ext uri="{FF2B5EF4-FFF2-40B4-BE49-F238E27FC236}">
                <a16:creationId xmlns:a16="http://schemas.microsoft.com/office/drawing/2014/main" id="{2A10D6DF-6BF1-B4C2-373F-A1118CA51AEE}"/>
              </a:ext>
            </a:extLst>
          </p:cNvPr>
          <p:cNvSpPr txBox="1"/>
          <p:nvPr/>
        </p:nvSpPr>
        <p:spPr>
          <a:xfrm>
            <a:off x="3859822" y="3322365"/>
            <a:ext cx="3198203" cy="207749"/>
          </a:xfrm>
          <a:prstGeom prst="rect">
            <a:avLst/>
          </a:prstGeom>
          <a:noFill/>
          <a:ln>
            <a:solidFill>
              <a:schemeClr val="tx1"/>
            </a:solidFill>
          </a:ln>
        </p:spPr>
        <p:txBody>
          <a:bodyPr wrap="square" rtlCol="0">
            <a:spAutoFit/>
          </a:bodyPr>
          <a:lstStyle/>
          <a:p>
            <a:pPr defTabSz="685800">
              <a:defRPr/>
            </a:pPr>
            <a:r>
              <a:rPr lang="it-IT" sz="750" dirty="0">
                <a:solidFill>
                  <a:prstClr val="black"/>
                </a:solidFill>
                <a:latin typeface="Calibri" panose="020F0502020204030204"/>
                <a:cs typeface="Arial"/>
                <a:sym typeface="Arial"/>
              </a:rPr>
              <a:t>una riduzione  &gt;  20% è predittivo per perdita di controllo e riacutizzazione</a:t>
            </a:r>
          </a:p>
        </p:txBody>
      </p:sp>
      <p:cxnSp>
        <p:nvCxnSpPr>
          <p:cNvPr id="43" name="Connettore 2 42">
            <a:extLst>
              <a:ext uri="{FF2B5EF4-FFF2-40B4-BE49-F238E27FC236}">
                <a16:creationId xmlns:a16="http://schemas.microsoft.com/office/drawing/2014/main" id="{38BD7E81-F673-3930-D07C-9FEF0A6DD577}"/>
              </a:ext>
            </a:extLst>
          </p:cNvPr>
          <p:cNvCxnSpPr>
            <a:endCxn id="40" idx="1"/>
          </p:cNvCxnSpPr>
          <p:nvPr/>
        </p:nvCxnSpPr>
        <p:spPr>
          <a:xfrm>
            <a:off x="3648807" y="3118302"/>
            <a:ext cx="211015" cy="69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43">
            <a:extLst>
              <a:ext uri="{FF2B5EF4-FFF2-40B4-BE49-F238E27FC236}">
                <a16:creationId xmlns:a16="http://schemas.microsoft.com/office/drawing/2014/main" id="{F7FF7E57-6868-E742-2E0C-6A79D9A36B8E}"/>
              </a:ext>
            </a:extLst>
          </p:cNvPr>
          <p:cNvCxnSpPr/>
          <p:nvPr/>
        </p:nvCxnSpPr>
        <p:spPr>
          <a:xfrm>
            <a:off x="3633421" y="3397734"/>
            <a:ext cx="21101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a:extLst>
              <a:ext uri="{FF2B5EF4-FFF2-40B4-BE49-F238E27FC236}">
                <a16:creationId xmlns:a16="http://schemas.microsoft.com/office/drawing/2014/main" id="{E877A0A1-E634-8B18-1FAA-CD70959F2B10}"/>
              </a:ext>
            </a:extLst>
          </p:cNvPr>
          <p:cNvCxnSpPr>
            <a:cxnSpLocks/>
            <a:stCxn id="37" idx="2"/>
          </p:cNvCxnSpPr>
          <p:nvPr/>
        </p:nvCxnSpPr>
        <p:spPr>
          <a:xfrm>
            <a:off x="3043787" y="3524694"/>
            <a:ext cx="0" cy="1813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CasellaDiTesto 47">
            <a:extLst>
              <a:ext uri="{FF2B5EF4-FFF2-40B4-BE49-F238E27FC236}">
                <a16:creationId xmlns:a16="http://schemas.microsoft.com/office/drawing/2014/main" id="{4706D0EB-AAFE-4370-6C8A-A01FCB8E1D70}"/>
              </a:ext>
            </a:extLst>
          </p:cNvPr>
          <p:cNvSpPr txBox="1"/>
          <p:nvPr/>
        </p:nvSpPr>
        <p:spPr>
          <a:xfrm>
            <a:off x="2473935" y="3687221"/>
            <a:ext cx="1226528" cy="300082"/>
          </a:xfrm>
          <a:prstGeom prst="rect">
            <a:avLst/>
          </a:prstGeom>
          <a:noFill/>
          <a:ln>
            <a:solidFill>
              <a:schemeClr val="tx1"/>
            </a:solidFill>
          </a:ln>
        </p:spPr>
        <p:txBody>
          <a:bodyPr wrap="square" rtlCol="0">
            <a:spAutoFit/>
          </a:bodyPr>
          <a:lstStyle/>
          <a:p>
            <a:pPr algn="ctr" defTabSz="685800">
              <a:defRPr/>
            </a:pPr>
            <a:r>
              <a:rPr lang="it-IT" sz="1350" dirty="0">
                <a:solidFill>
                  <a:prstClr val="black"/>
                </a:solidFill>
                <a:latin typeface="Calibri" panose="020F0502020204030204"/>
                <a:cs typeface="Arial"/>
                <a:sym typeface="Arial"/>
              </a:rPr>
              <a:t>misura FENO</a:t>
            </a:r>
          </a:p>
        </p:txBody>
      </p:sp>
      <p:sp>
        <p:nvSpPr>
          <p:cNvPr id="49" name="CasellaDiTesto 48">
            <a:extLst>
              <a:ext uri="{FF2B5EF4-FFF2-40B4-BE49-F238E27FC236}">
                <a16:creationId xmlns:a16="http://schemas.microsoft.com/office/drawing/2014/main" id="{3DA10D89-B47E-4519-2039-9576E2969632}"/>
              </a:ext>
            </a:extLst>
          </p:cNvPr>
          <p:cNvSpPr txBox="1"/>
          <p:nvPr/>
        </p:nvSpPr>
        <p:spPr>
          <a:xfrm>
            <a:off x="306630" y="3698762"/>
            <a:ext cx="1305659" cy="253916"/>
          </a:xfrm>
          <a:prstGeom prst="rect">
            <a:avLst/>
          </a:prstGeom>
          <a:noFill/>
          <a:ln>
            <a:solidFill>
              <a:schemeClr val="tx1"/>
            </a:solidFill>
          </a:ln>
        </p:spPr>
        <p:txBody>
          <a:bodyPr wrap="square" rtlCol="0">
            <a:spAutoFit/>
          </a:bodyPr>
          <a:lstStyle/>
          <a:p>
            <a:pPr defTabSz="685800">
              <a:defRPr/>
            </a:pPr>
            <a:r>
              <a:rPr lang="it-IT" sz="1050" b="1" dirty="0">
                <a:solidFill>
                  <a:prstClr val="black"/>
                </a:solidFill>
                <a:latin typeface="Calibri" panose="020F0502020204030204"/>
                <a:cs typeface="Arial"/>
                <a:sym typeface="Arial"/>
              </a:rPr>
              <a:t>Ambulatori II livello </a:t>
            </a:r>
          </a:p>
        </p:txBody>
      </p:sp>
      <p:sp>
        <p:nvSpPr>
          <p:cNvPr id="50" name="CasellaDiTesto 49">
            <a:extLst>
              <a:ext uri="{FF2B5EF4-FFF2-40B4-BE49-F238E27FC236}">
                <a16:creationId xmlns:a16="http://schemas.microsoft.com/office/drawing/2014/main" id="{1105DFF5-757F-BD97-1140-72059F4A787B}"/>
              </a:ext>
            </a:extLst>
          </p:cNvPr>
          <p:cNvSpPr txBox="1"/>
          <p:nvPr/>
        </p:nvSpPr>
        <p:spPr>
          <a:xfrm>
            <a:off x="152765" y="4438774"/>
            <a:ext cx="1514477" cy="507831"/>
          </a:xfrm>
          <a:prstGeom prst="rect">
            <a:avLst/>
          </a:prstGeom>
          <a:noFill/>
          <a:ln>
            <a:solidFill>
              <a:schemeClr val="tx1"/>
            </a:solidFill>
          </a:ln>
        </p:spPr>
        <p:txBody>
          <a:bodyPr wrap="square" rtlCol="0">
            <a:spAutoFit/>
          </a:bodyPr>
          <a:lstStyle/>
          <a:p>
            <a:pPr algn="ctr" defTabSz="685800">
              <a:defRPr/>
            </a:pPr>
            <a:r>
              <a:rPr lang="it-IT" sz="900" dirty="0">
                <a:solidFill>
                  <a:prstClr val="black"/>
                </a:solidFill>
                <a:latin typeface="Calibri" panose="020F0502020204030204"/>
                <a:cs typeface="Arial"/>
                <a:sym typeface="Arial"/>
              </a:rPr>
              <a:t>Fortemente consigliato FENO/Spirometria Ambulatori II livello</a:t>
            </a:r>
          </a:p>
        </p:txBody>
      </p:sp>
      <p:sp>
        <p:nvSpPr>
          <p:cNvPr id="51" name="CasellaDiTesto 50">
            <a:extLst>
              <a:ext uri="{FF2B5EF4-FFF2-40B4-BE49-F238E27FC236}">
                <a16:creationId xmlns:a16="http://schemas.microsoft.com/office/drawing/2014/main" id="{0F18883B-B2BE-776F-84DF-08AE7F76DB4B}"/>
              </a:ext>
            </a:extLst>
          </p:cNvPr>
          <p:cNvSpPr txBox="1"/>
          <p:nvPr/>
        </p:nvSpPr>
        <p:spPr>
          <a:xfrm>
            <a:off x="2354141" y="4124694"/>
            <a:ext cx="1707905" cy="507831"/>
          </a:xfrm>
          <a:prstGeom prst="rect">
            <a:avLst/>
          </a:prstGeom>
          <a:noFill/>
          <a:ln>
            <a:solidFill>
              <a:schemeClr val="tx1"/>
            </a:solidFill>
          </a:ln>
        </p:spPr>
        <p:txBody>
          <a:bodyPr wrap="square" rtlCol="0">
            <a:spAutoFit/>
          </a:bodyPr>
          <a:lstStyle/>
          <a:p>
            <a:pPr algn="ctr" defTabSz="685800">
              <a:defRPr/>
            </a:pPr>
            <a:r>
              <a:rPr lang="it-IT" sz="1350" dirty="0">
                <a:solidFill>
                  <a:prstClr val="black"/>
                </a:solidFill>
                <a:latin typeface="Calibri" panose="020F0502020204030204"/>
                <a:cs typeface="Arial"/>
                <a:sym typeface="Arial"/>
              </a:rPr>
              <a:t>Valutazione BHR – stimoli indiretti</a:t>
            </a:r>
          </a:p>
        </p:txBody>
      </p:sp>
      <p:sp>
        <p:nvSpPr>
          <p:cNvPr id="52" name="CasellaDiTesto 51">
            <a:extLst>
              <a:ext uri="{FF2B5EF4-FFF2-40B4-BE49-F238E27FC236}">
                <a16:creationId xmlns:a16="http://schemas.microsoft.com/office/drawing/2014/main" id="{126FE9BA-8794-2E10-73A5-F0229F9ECB28}"/>
              </a:ext>
            </a:extLst>
          </p:cNvPr>
          <p:cNvSpPr txBox="1"/>
          <p:nvPr/>
        </p:nvSpPr>
        <p:spPr>
          <a:xfrm>
            <a:off x="2354141" y="4681148"/>
            <a:ext cx="1780442" cy="415498"/>
          </a:xfrm>
          <a:prstGeom prst="rect">
            <a:avLst/>
          </a:prstGeom>
          <a:noFill/>
          <a:ln>
            <a:solidFill>
              <a:schemeClr val="tx1"/>
            </a:solidFill>
          </a:ln>
        </p:spPr>
        <p:txBody>
          <a:bodyPr wrap="square" rtlCol="0">
            <a:spAutoFit/>
          </a:bodyPr>
          <a:lstStyle/>
          <a:p>
            <a:pPr algn="ctr" defTabSz="685800">
              <a:defRPr/>
            </a:pPr>
            <a:r>
              <a:rPr lang="it-IT" sz="1050" dirty="0">
                <a:solidFill>
                  <a:prstClr val="black"/>
                </a:solidFill>
                <a:latin typeface="Calibri" panose="020F0502020204030204"/>
                <a:cs typeface="Arial"/>
                <a:sym typeface="Arial"/>
              </a:rPr>
              <a:t>Valutazione eosinofili e cellule espettorato indotto</a:t>
            </a:r>
          </a:p>
        </p:txBody>
      </p:sp>
      <p:cxnSp>
        <p:nvCxnSpPr>
          <p:cNvPr id="54" name="Connettore 2 53">
            <a:extLst>
              <a:ext uri="{FF2B5EF4-FFF2-40B4-BE49-F238E27FC236}">
                <a16:creationId xmlns:a16="http://schemas.microsoft.com/office/drawing/2014/main" id="{67B4181D-3318-756A-8456-0BC044253EA3}"/>
              </a:ext>
            </a:extLst>
          </p:cNvPr>
          <p:cNvCxnSpPr/>
          <p:nvPr/>
        </p:nvCxnSpPr>
        <p:spPr>
          <a:xfrm>
            <a:off x="4134583" y="4609442"/>
            <a:ext cx="3165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CasellaDiTesto 54">
            <a:extLst>
              <a:ext uri="{FF2B5EF4-FFF2-40B4-BE49-F238E27FC236}">
                <a16:creationId xmlns:a16="http://schemas.microsoft.com/office/drawing/2014/main" id="{A0D4D0E9-F7C0-7519-B265-7DD6051806AE}"/>
              </a:ext>
            </a:extLst>
          </p:cNvPr>
          <p:cNvSpPr txBox="1"/>
          <p:nvPr/>
        </p:nvSpPr>
        <p:spPr>
          <a:xfrm>
            <a:off x="4557988" y="4161331"/>
            <a:ext cx="1801871" cy="738664"/>
          </a:xfrm>
          <a:prstGeom prst="rect">
            <a:avLst/>
          </a:prstGeom>
          <a:noFill/>
          <a:ln>
            <a:solidFill>
              <a:schemeClr val="tx1"/>
            </a:solidFill>
          </a:ln>
        </p:spPr>
        <p:txBody>
          <a:bodyPr wrap="square" rtlCol="0">
            <a:spAutoFit/>
          </a:bodyPr>
          <a:lstStyle/>
          <a:p>
            <a:pPr algn="ctr" defTabSz="685800">
              <a:defRPr/>
            </a:pPr>
            <a:r>
              <a:rPr lang="it-IT" sz="1050" dirty="0">
                <a:solidFill>
                  <a:prstClr val="black"/>
                </a:solidFill>
                <a:latin typeface="Calibri" panose="020F0502020204030204"/>
                <a:cs typeface="Arial"/>
                <a:sym typeface="Arial"/>
              </a:rPr>
              <a:t>Solo in casi particolari difficoltosa titolazione ICS e/o frequenti riacutizzazioni  in pz con ridotti marcatori  T2  </a:t>
            </a:r>
          </a:p>
        </p:txBody>
      </p:sp>
      <p:sp>
        <p:nvSpPr>
          <p:cNvPr id="56" name="Freccia in giù 55">
            <a:extLst>
              <a:ext uri="{FF2B5EF4-FFF2-40B4-BE49-F238E27FC236}">
                <a16:creationId xmlns:a16="http://schemas.microsoft.com/office/drawing/2014/main" id="{C7B95F74-9355-0D5C-C79C-E2FC30918A05}"/>
              </a:ext>
            </a:extLst>
          </p:cNvPr>
          <p:cNvSpPr/>
          <p:nvPr/>
        </p:nvSpPr>
        <p:spPr>
          <a:xfrm>
            <a:off x="3297116" y="2812442"/>
            <a:ext cx="145073" cy="1856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sym typeface="Arial"/>
            </a:endParaRPr>
          </a:p>
        </p:txBody>
      </p:sp>
      <p:cxnSp>
        <p:nvCxnSpPr>
          <p:cNvPr id="58" name="Connettore 2 57">
            <a:extLst>
              <a:ext uri="{FF2B5EF4-FFF2-40B4-BE49-F238E27FC236}">
                <a16:creationId xmlns:a16="http://schemas.microsoft.com/office/drawing/2014/main" id="{2615AF17-2D32-45B2-A8AC-410D4C92817E}"/>
              </a:ext>
            </a:extLst>
          </p:cNvPr>
          <p:cNvCxnSpPr>
            <a:cxnSpLocks/>
          </p:cNvCxnSpPr>
          <p:nvPr/>
        </p:nvCxnSpPr>
        <p:spPr>
          <a:xfrm flipV="1">
            <a:off x="7655903" y="2831079"/>
            <a:ext cx="0" cy="558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nettore 2 59">
            <a:extLst>
              <a:ext uri="{FF2B5EF4-FFF2-40B4-BE49-F238E27FC236}">
                <a16:creationId xmlns:a16="http://schemas.microsoft.com/office/drawing/2014/main" id="{D3C94BA6-5A23-130C-1E6D-F65FC28976D6}"/>
              </a:ext>
            </a:extLst>
          </p:cNvPr>
          <p:cNvCxnSpPr>
            <a:cxnSpLocks/>
          </p:cNvCxnSpPr>
          <p:nvPr/>
        </p:nvCxnSpPr>
        <p:spPr>
          <a:xfrm flipV="1">
            <a:off x="7196503" y="2898166"/>
            <a:ext cx="0" cy="220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CasellaDiTesto 60">
            <a:extLst>
              <a:ext uri="{FF2B5EF4-FFF2-40B4-BE49-F238E27FC236}">
                <a16:creationId xmlns:a16="http://schemas.microsoft.com/office/drawing/2014/main" id="{2D85849B-A3BA-73B7-35F3-C3F8AAF16B0E}"/>
              </a:ext>
            </a:extLst>
          </p:cNvPr>
          <p:cNvSpPr txBox="1"/>
          <p:nvPr/>
        </p:nvSpPr>
        <p:spPr>
          <a:xfrm>
            <a:off x="3932359" y="3687221"/>
            <a:ext cx="2661872" cy="230832"/>
          </a:xfrm>
          <a:prstGeom prst="rect">
            <a:avLst/>
          </a:prstGeom>
          <a:noFill/>
          <a:ln>
            <a:solidFill>
              <a:schemeClr val="tx1"/>
            </a:solidFill>
          </a:ln>
        </p:spPr>
        <p:txBody>
          <a:bodyPr wrap="square" rtlCol="0">
            <a:spAutoFit/>
          </a:bodyPr>
          <a:lstStyle/>
          <a:p>
            <a:pPr defTabSz="685800">
              <a:defRPr/>
            </a:pPr>
            <a:r>
              <a:rPr lang="it-IT" sz="900" dirty="0">
                <a:solidFill>
                  <a:prstClr val="black"/>
                </a:solidFill>
                <a:latin typeface="Calibri" panose="020F0502020204030204"/>
                <a:cs typeface="Arial"/>
                <a:sym typeface="Arial"/>
              </a:rPr>
              <a:t>aumento FENO è predittivo per perdita di controllo </a:t>
            </a:r>
          </a:p>
        </p:txBody>
      </p:sp>
      <p:cxnSp>
        <p:nvCxnSpPr>
          <p:cNvPr id="62" name="Connettore 2 61">
            <a:extLst>
              <a:ext uri="{FF2B5EF4-FFF2-40B4-BE49-F238E27FC236}">
                <a16:creationId xmlns:a16="http://schemas.microsoft.com/office/drawing/2014/main" id="{7565788F-484A-2569-D136-611BC4D5D905}"/>
              </a:ext>
            </a:extLst>
          </p:cNvPr>
          <p:cNvCxnSpPr/>
          <p:nvPr/>
        </p:nvCxnSpPr>
        <p:spPr>
          <a:xfrm>
            <a:off x="3693867" y="3833718"/>
            <a:ext cx="21101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nettore 2 63">
            <a:extLst>
              <a:ext uri="{FF2B5EF4-FFF2-40B4-BE49-F238E27FC236}">
                <a16:creationId xmlns:a16="http://schemas.microsoft.com/office/drawing/2014/main" id="{3197AACA-B9CF-1CDF-B873-5BF2D9C24FCB}"/>
              </a:ext>
            </a:extLst>
          </p:cNvPr>
          <p:cNvCxnSpPr>
            <a:cxnSpLocks/>
          </p:cNvCxnSpPr>
          <p:nvPr/>
        </p:nvCxnSpPr>
        <p:spPr>
          <a:xfrm flipV="1">
            <a:off x="8025178" y="2842117"/>
            <a:ext cx="0" cy="960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CasellaDiTesto 74">
            <a:extLst>
              <a:ext uri="{FF2B5EF4-FFF2-40B4-BE49-F238E27FC236}">
                <a16:creationId xmlns:a16="http://schemas.microsoft.com/office/drawing/2014/main" id="{478F169E-4974-D566-1809-5B9A230CE456}"/>
              </a:ext>
            </a:extLst>
          </p:cNvPr>
          <p:cNvSpPr txBox="1"/>
          <p:nvPr/>
        </p:nvSpPr>
        <p:spPr>
          <a:xfrm>
            <a:off x="6937131" y="1542174"/>
            <a:ext cx="1945298" cy="300082"/>
          </a:xfrm>
          <a:prstGeom prst="rect">
            <a:avLst/>
          </a:prstGeom>
          <a:noFill/>
          <a:ln>
            <a:solidFill>
              <a:schemeClr val="tx1"/>
            </a:solidFill>
          </a:ln>
        </p:spPr>
        <p:txBody>
          <a:bodyPr wrap="square" rtlCol="0">
            <a:spAutoFit/>
          </a:bodyPr>
          <a:lstStyle/>
          <a:p>
            <a:pPr algn="ctr" defTabSz="685800">
              <a:defRPr/>
            </a:pPr>
            <a:r>
              <a:rPr lang="it-IT" sz="1350" dirty="0">
                <a:solidFill>
                  <a:prstClr val="black"/>
                </a:solidFill>
                <a:latin typeface="Calibri" panose="020F0502020204030204"/>
                <a:cs typeface="Arial"/>
                <a:sym typeface="Arial"/>
              </a:rPr>
              <a:t>Asma non controllata </a:t>
            </a:r>
          </a:p>
        </p:txBody>
      </p:sp>
      <p:cxnSp>
        <p:nvCxnSpPr>
          <p:cNvPr id="77" name="Connettore 2 76">
            <a:extLst>
              <a:ext uri="{FF2B5EF4-FFF2-40B4-BE49-F238E27FC236}">
                <a16:creationId xmlns:a16="http://schemas.microsoft.com/office/drawing/2014/main" id="{87D1501B-F787-A7B0-67E6-1EAB31C26B66}"/>
              </a:ext>
            </a:extLst>
          </p:cNvPr>
          <p:cNvCxnSpPr>
            <a:cxnSpLocks/>
          </p:cNvCxnSpPr>
          <p:nvPr/>
        </p:nvCxnSpPr>
        <p:spPr>
          <a:xfrm flipV="1">
            <a:off x="8486774" y="1892406"/>
            <a:ext cx="0" cy="9466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CasellaDiTesto 77">
            <a:extLst>
              <a:ext uri="{FF2B5EF4-FFF2-40B4-BE49-F238E27FC236}">
                <a16:creationId xmlns:a16="http://schemas.microsoft.com/office/drawing/2014/main" id="{83DCFA97-1048-D70C-81D4-84A2EC573398}"/>
              </a:ext>
            </a:extLst>
          </p:cNvPr>
          <p:cNvSpPr txBox="1"/>
          <p:nvPr/>
        </p:nvSpPr>
        <p:spPr>
          <a:xfrm>
            <a:off x="6983290" y="987800"/>
            <a:ext cx="1589209" cy="507831"/>
          </a:xfrm>
          <a:prstGeom prst="rect">
            <a:avLst/>
          </a:prstGeom>
          <a:noFill/>
          <a:ln>
            <a:solidFill>
              <a:schemeClr val="tx1"/>
            </a:solidFill>
          </a:ln>
        </p:spPr>
        <p:txBody>
          <a:bodyPr wrap="square" rtlCol="0">
            <a:spAutoFit/>
          </a:bodyPr>
          <a:lstStyle/>
          <a:p>
            <a:pPr defTabSz="685800">
              <a:defRPr/>
            </a:pPr>
            <a:r>
              <a:rPr lang="it-IT" sz="1350" dirty="0">
                <a:solidFill>
                  <a:prstClr val="black"/>
                </a:solidFill>
                <a:latin typeface="Calibri" panose="020F0502020204030204"/>
                <a:cs typeface="Arial"/>
                <a:sym typeface="Arial"/>
              </a:rPr>
              <a:t>rivalutazione Terapia </a:t>
            </a:r>
          </a:p>
        </p:txBody>
      </p:sp>
      <p:sp>
        <p:nvSpPr>
          <p:cNvPr id="79" name="CasellaDiTesto 78">
            <a:extLst>
              <a:ext uri="{FF2B5EF4-FFF2-40B4-BE49-F238E27FC236}">
                <a16:creationId xmlns:a16="http://schemas.microsoft.com/office/drawing/2014/main" id="{EEE7E727-B32B-6454-F11D-3112BE6267F6}"/>
              </a:ext>
            </a:extLst>
          </p:cNvPr>
          <p:cNvSpPr txBox="1"/>
          <p:nvPr/>
        </p:nvSpPr>
        <p:spPr>
          <a:xfrm>
            <a:off x="5458923" y="957280"/>
            <a:ext cx="1279557" cy="507831"/>
          </a:xfrm>
          <a:prstGeom prst="rect">
            <a:avLst/>
          </a:prstGeom>
          <a:noFill/>
          <a:ln>
            <a:solidFill>
              <a:schemeClr val="tx1"/>
            </a:solidFill>
          </a:ln>
        </p:spPr>
        <p:txBody>
          <a:bodyPr wrap="square" rtlCol="0">
            <a:spAutoFit/>
          </a:bodyPr>
          <a:lstStyle/>
          <a:p>
            <a:pPr algn="ctr" defTabSz="685800">
              <a:defRPr/>
            </a:pPr>
            <a:r>
              <a:rPr lang="it-IT" sz="1350" dirty="0">
                <a:solidFill>
                  <a:prstClr val="black"/>
                </a:solidFill>
                <a:latin typeface="Calibri" panose="020F0502020204030204"/>
                <a:cs typeface="Arial"/>
                <a:sym typeface="Arial"/>
              </a:rPr>
              <a:t>Programmata nuova visita</a:t>
            </a:r>
          </a:p>
        </p:txBody>
      </p:sp>
      <p:cxnSp>
        <p:nvCxnSpPr>
          <p:cNvPr id="81" name="Connettore 2 80">
            <a:extLst>
              <a:ext uri="{FF2B5EF4-FFF2-40B4-BE49-F238E27FC236}">
                <a16:creationId xmlns:a16="http://schemas.microsoft.com/office/drawing/2014/main" id="{54EDD864-FC94-E250-F636-A9E179B8139B}"/>
              </a:ext>
            </a:extLst>
          </p:cNvPr>
          <p:cNvCxnSpPr>
            <a:stCxn id="78" idx="1"/>
          </p:cNvCxnSpPr>
          <p:nvPr/>
        </p:nvCxnSpPr>
        <p:spPr>
          <a:xfrm flipH="1" flipV="1">
            <a:off x="6805247" y="1126300"/>
            <a:ext cx="178043" cy="115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Connettore 2 82">
            <a:extLst>
              <a:ext uri="{FF2B5EF4-FFF2-40B4-BE49-F238E27FC236}">
                <a16:creationId xmlns:a16="http://schemas.microsoft.com/office/drawing/2014/main" id="{E70B03AE-40C1-F92B-AFC6-D4D172885F5F}"/>
              </a:ext>
            </a:extLst>
          </p:cNvPr>
          <p:cNvCxnSpPr>
            <a:stCxn id="79" idx="1"/>
          </p:cNvCxnSpPr>
          <p:nvPr/>
        </p:nvCxnSpPr>
        <p:spPr>
          <a:xfrm flipH="1" flipV="1">
            <a:off x="4853353" y="1199653"/>
            <a:ext cx="605570" cy="11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nettore 2 84">
            <a:extLst>
              <a:ext uri="{FF2B5EF4-FFF2-40B4-BE49-F238E27FC236}">
                <a16:creationId xmlns:a16="http://schemas.microsoft.com/office/drawing/2014/main" id="{00C445F1-2626-96BE-E819-BAB2426DE100}"/>
              </a:ext>
            </a:extLst>
          </p:cNvPr>
          <p:cNvCxnSpPr/>
          <p:nvPr/>
        </p:nvCxnSpPr>
        <p:spPr>
          <a:xfrm flipV="1">
            <a:off x="8137280" y="1322146"/>
            <a:ext cx="0" cy="206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02BAD09C-4652-FD1F-DE80-4F27252D4B15}"/>
              </a:ext>
            </a:extLst>
          </p:cNvPr>
          <p:cNvCxnSpPr>
            <a:cxnSpLocks/>
            <a:stCxn id="61" idx="3"/>
          </p:cNvCxnSpPr>
          <p:nvPr/>
        </p:nvCxnSpPr>
        <p:spPr>
          <a:xfrm flipV="1">
            <a:off x="6594231" y="3791096"/>
            <a:ext cx="1430947" cy="11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B1B2BF66-211B-960C-2585-C762271A38B0}"/>
              </a:ext>
            </a:extLst>
          </p:cNvPr>
          <p:cNvCxnSpPr>
            <a:cxnSpLocks/>
          </p:cNvCxnSpPr>
          <p:nvPr/>
        </p:nvCxnSpPr>
        <p:spPr>
          <a:xfrm>
            <a:off x="7058025" y="3389452"/>
            <a:ext cx="654890" cy="8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45D12716-F3D8-D99E-3E76-E1057014D559}"/>
              </a:ext>
            </a:extLst>
          </p:cNvPr>
          <p:cNvCxnSpPr>
            <a:cxnSpLocks/>
          </p:cNvCxnSpPr>
          <p:nvPr/>
        </p:nvCxnSpPr>
        <p:spPr>
          <a:xfrm>
            <a:off x="7075609" y="3118302"/>
            <a:ext cx="120894" cy="0"/>
          </a:xfrm>
          <a:prstGeom prst="line">
            <a:avLst/>
          </a:prstGeom>
        </p:spPr>
        <p:style>
          <a:lnRef idx="1">
            <a:schemeClr val="accent1"/>
          </a:lnRef>
          <a:fillRef idx="0">
            <a:schemeClr val="accent1"/>
          </a:fillRef>
          <a:effectRef idx="0">
            <a:schemeClr val="accent1"/>
          </a:effectRef>
          <a:fontRef idx="minor">
            <a:schemeClr val="tx1"/>
          </a:fontRef>
        </p:style>
      </p:cxnSp>
      <p:sp>
        <p:nvSpPr>
          <p:cNvPr id="65" name="CasellaDiTesto 64">
            <a:extLst>
              <a:ext uri="{FF2B5EF4-FFF2-40B4-BE49-F238E27FC236}">
                <a16:creationId xmlns:a16="http://schemas.microsoft.com/office/drawing/2014/main" id="{CC60F6CF-1A1F-65AD-7977-51981AA7B5A6}"/>
              </a:ext>
            </a:extLst>
          </p:cNvPr>
          <p:cNvSpPr txBox="1"/>
          <p:nvPr/>
        </p:nvSpPr>
        <p:spPr>
          <a:xfrm>
            <a:off x="7725142" y="3453009"/>
            <a:ext cx="532205" cy="300082"/>
          </a:xfrm>
          <a:prstGeom prst="rect">
            <a:avLst/>
          </a:prstGeom>
          <a:noFill/>
        </p:spPr>
        <p:txBody>
          <a:bodyPr wrap="square" rtlCol="0">
            <a:spAutoFit/>
          </a:bodyPr>
          <a:lstStyle/>
          <a:p>
            <a:pPr defTabSz="685800">
              <a:defRPr/>
            </a:pPr>
            <a:r>
              <a:rPr lang="it-IT" sz="1350" dirty="0">
                <a:solidFill>
                  <a:prstClr val="black"/>
                </a:solidFill>
                <a:latin typeface="Calibri" panose="020F0502020204030204"/>
                <a:cs typeface="Arial"/>
                <a:sym typeface="Arial"/>
              </a:rPr>
              <a:t>(+)</a:t>
            </a:r>
          </a:p>
        </p:txBody>
      </p:sp>
      <p:sp>
        <p:nvSpPr>
          <p:cNvPr id="9" name="CasellaDiTesto 8">
            <a:extLst>
              <a:ext uri="{FF2B5EF4-FFF2-40B4-BE49-F238E27FC236}">
                <a16:creationId xmlns:a16="http://schemas.microsoft.com/office/drawing/2014/main" id="{E59524EC-B088-203C-01A0-68104049B97B}"/>
              </a:ext>
            </a:extLst>
          </p:cNvPr>
          <p:cNvSpPr txBox="1"/>
          <p:nvPr/>
        </p:nvSpPr>
        <p:spPr>
          <a:xfrm>
            <a:off x="7230570" y="2940409"/>
            <a:ext cx="512155" cy="300082"/>
          </a:xfrm>
          <a:prstGeom prst="rect">
            <a:avLst/>
          </a:prstGeom>
          <a:noFill/>
        </p:spPr>
        <p:txBody>
          <a:bodyPr wrap="square" rtlCol="0">
            <a:spAutoFit/>
          </a:bodyPr>
          <a:lstStyle/>
          <a:p>
            <a:pPr defTabSz="685800">
              <a:defRPr/>
            </a:pPr>
            <a:r>
              <a:rPr lang="it-IT" sz="1350" dirty="0">
                <a:solidFill>
                  <a:prstClr val="black"/>
                </a:solidFill>
                <a:latin typeface="Calibri" panose="020F0502020204030204"/>
                <a:cs typeface="Arial"/>
                <a:sym typeface="Arial"/>
              </a:rPr>
              <a:t>(++)</a:t>
            </a:r>
          </a:p>
        </p:txBody>
      </p:sp>
      <p:cxnSp>
        <p:nvCxnSpPr>
          <p:cNvPr id="19" name="Connettore diritto 18">
            <a:extLst>
              <a:ext uri="{FF2B5EF4-FFF2-40B4-BE49-F238E27FC236}">
                <a16:creationId xmlns:a16="http://schemas.microsoft.com/office/drawing/2014/main" id="{688E2B9A-930B-E95B-2445-636A5B1229E3}"/>
              </a:ext>
            </a:extLst>
          </p:cNvPr>
          <p:cNvCxnSpPr>
            <a:cxnSpLocks/>
            <a:stCxn id="55" idx="3"/>
          </p:cNvCxnSpPr>
          <p:nvPr/>
        </p:nvCxnSpPr>
        <p:spPr>
          <a:xfrm flipV="1">
            <a:off x="6359859" y="4519121"/>
            <a:ext cx="1849958" cy="115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AE703D0B-45A1-F288-075A-68398F5978BE}"/>
              </a:ext>
            </a:extLst>
          </p:cNvPr>
          <p:cNvCxnSpPr/>
          <p:nvPr/>
        </p:nvCxnSpPr>
        <p:spPr>
          <a:xfrm flipV="1">
            <a:off x="8257347" y="2940410"/>
            <a:ext cx="0" cy="157871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CasellaDiTesto 37">
            <a:extLst>
              <a:ext uri="{FF2B5EF4-FFF2-40B4-BE49-F238E27FC236}">
                <a16:creationId xmlns:a16="http://schemas.microsoft.com/office/drawing/2014/main" id="{27F78166-8D3F-7C12-0E8B-1E5DF636710A}"/>
              </a:ext>
            </a:extLst>
          </p:cNvPr>
          <p:cNvSpPr txBox="1"/>
          <p:nvPr/>
        </p:nvSpPr>
        <p:spPr>
          <a:xfrm>
            <a:off x="8303508" y="3752957"/>
            <a:ext cx="532205" cy="300082"/>
          </a:xfrm>
          <a:prstGeom prst="rect">
            <a:avLst/>
          </a:prstGeom>
          <a:noFill/>
        </p:spPr>
        <p:txBody>
          <a:bodyPr wrap="square" rtlCol="0">
            <a:spAutoFit/>
          </a:bodyPr>
          <a:lstStyle/>
          <a:p>
            <a:pPr defTabSz="685800">
              <a:defRPr/>
            </a:pPr>
            <a:r>
              <a:rPr lang="it-IT" sz="1350" dirty="0">
                <a:solidFill>
                  <a:prstClr val="black"/>
                </a:solidFill>
                <a:latin typeface="Calibri" panose="020F0502020204030204"/>
                <a:cs typeface="Arial"/>
                <a:sym typeface="Arial"/>
              </a:rPr>
              <a:t>(+/-)</a:t>
            </a:r>
          </a:p>
        </p:txBody>
      </p:sp>
      <p:sp>
        <p:nvSpPr>
          <p:cNvPr id="12" name="CasellaDiTesto 11">
            <a:extLst>
              <a:ext uri="{FF2B5EF4-FFF2-40B4-BE49-F238E27FC236}">
                <a16:creationId xmlns:a16="http://schemas.microsoft.com/office/drawing/2014/main" id="{C8EC591F-9D25-6AF6-F707-B4E1FC57F0E9}"/>
              </a:ext>
            </a:extLst>
          </p:cNvPr>
          <p:cNvSpPr txBox="1"/>
          <p:nvPr/>
        </p:nvSpPr>
        <p:spPr>
          <a:xfrm>
            <a:off x="187416" y="128427"/>
            <a:ext cx="7837762" cy="489365"/>
          </a:xfrm>
          <a:prstGeom prst="rect">
            <a:avLst/>
          </a:prstGeom>
          <a:noFill/>
        </p:spPr>
        <p:txBody>
          <a:bodyPr wrap="square">
            <a:spAutoFit/>
          </a:bodyPr>
          <a:lstStyle/>
          <a:p>
            <a:pPr defTabSz="685800">
              <a:lnSpc>
                <a:spcPct val="200000"/>
              </a:lnSpc>
              <a:spcAft>
                <a:spcPts val="600"/>
              </a:spcAft>
              <a:defRPr/>
            </a:pPr>
            <a:r>
              <a:rPr lang="en-US" sz="1500" b="1" dirty="0">
                <a:solidFill>
                  <a:srgbClr val="0432FF"/>
                </a:solidFill>
                <a:latin typeface="Calibri" panose="020F0502020204030204" pitchFamily="34" charset="0"/>
                <a:ea typeface="Calibri" panose="020F0502020204030204" pitchFamily="34" charset="0"/>
                <a:cs typeface="Calibri" panose="020F0502020204030204" pitchFamily="34" charset="0"/>
                <a:sym typeface="Arial"/>
              </a:rPr>
              <a:t>Figure 3 – Proposal for structured visit to monitor asthma (Impairment A)</a:t>
            </a:r>
            <a:endParaRPr lang="it-IT" sz="1500" dirty="0">
              <a:solidFill>
                <a:srgbClr val="0432FF"/>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4087861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B9A664-7B9E-6508-2B43-CBE92FE85DBF}"/>
              </a:ext>
            </a:extLst>
          </p:cNvPr>
          <p:cNvSpPr>
            <a:spLocks noGrp="1"/>
          </p:cNvSpPr>
          <p:nvPr>
            <p:ph type="title"/>
          </p:nvPr>
        </p:nvSpPr>
        <p:spPr>
          <a:xfrm>
            <a:off x="320305" y="1577578"/>
            <a:ext cx="8387760" cy="994172"/>
          </a:xfrm>
        </p:spPr>
        <p:txBody>
          <a:bodyPr>
            <a:normAutofit/>
          </a:bodyPr>
          <a:lstStyle/>
          <a:p>
            <a:r>
              <a:rPr lang="it-IT" sz="2400" b="1" dirty="0">
                <a:solidFill>
                  <a:srgbClr val="0432FF"/>
                </a:solidFill>
              </a:rPr>
              <a:t>Treatment</a:t>
            </a:r>
          </a:p>
        </p:txBody>
      </p:sp>
      <p:pic>
        <p:nvPicPr>
          <p:cNvPr id="2052" name="Picture 4" descr="Asthma Preventers and Controllers | Severe Asthma Toolkit">
            <a:extLst>
              <a:ext uri="{FF2B5EF4-FFF2-40B4-BE49-F238E27FC236}">
                <a16:creationId xmlns:a16="http://schemas.microsoft.com/office/drawing/2014/main" id="{414263C5-8D5B-EC91-08C1-418B5A53B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035" y="1141079"/>
            <a:ext cx="3525727" cy="376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965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ECCDF29-61FB-1F54-C49A-FAA4D7B248D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C8B0E1A-6FC3-801A-1DBD-088744367DB9}"/>
              </a:ext>
            </a:extLst>
          </p:cNvPr>
          <p:cNvSpPr>
            <a:spLocks noGrp="1"/>
          </p:cNvSpPr>
          <p:nvPr>
            <p:ph type="title"/>
          </p:nvPr>
        </p:nvSpPr>
        <p:spPr>
          <a:xfrm>
            <a:off x="628650" y="210048"/>
            <a:ext cx="7886700" cy="994172"/>
          </a:xfrm>
        </p:spPr>
        <p:txBody>
          <a:bodyPr>
            <a:normAutofit/>
          </a:bodyPr>
          <a:lstStyle/>
          <a:p>
            <a:r>
              <a:rPr lang="it-IT" sz="1800" b="1" dirty="0" err="1">
                <a:solidFill>
                  <a:srgbClr val="0432FF"/>
                </a:solidFill>
                <a:latin typeface="Arial" panose="020B0604020202020204" pitchFamily="34" charset="0"/>
                <a:cs typeface="Arial" panose="020B0604020202020204" pitchFamily="34" charset="0"/>
              </a:rPr>
              <a:t>Participants</a:t>
            </a:r>
            <a:r>
              <a:rPr lang="it-IT" sz="1800" b="1" dirty="0">
                <a:solidFill>
                  <a:srgbClr val="0432FF"/>
                </a:solidFill>
                <a:latin typeface="Arial" panose="020B0604020202020204" pitchFamily="34" charset="0"/>
                <a:cs typeface="Arial" panose="020B0604020202020204" pitchFamily="34" charset="0"/>
              </a:rPr>
              <a:t> in the “</a:t>
            </a:r>
            <a:r>
              <a:rPr lang="it-IT" sz="1800" b="1" dirty="0" err="1">
                <a:solidFill>
                  <a:srgbClr val="0432FF"/>
                </a:solidFill>
                <a:latin typeface="Arial" panose="020B0604020202020204" pitchFamily="34" charset="0"/>
                <a:cs typeface="Arial" panose="020B0604020202020204" pitchFamily="34" charset="0"/>
              </a:rPr>
              <a:t>Revolution</a:t>
            </a:r>
            <a:r>
              <a:rPr lang="it-IT" sz="1800" b="1" dirty="0">
                <a:solidFill>
                  <a:srgbClr val="0432FF"/>
                </a:solidFill>
                <a:latin typeface="Arial" panose="020B0604020202020204" pitchFamily="34" charset="0"/>
                <a:cs typeface="Arial" panose="020B0604020202020204" pitchFamily="34" charset="0"/>
              </a:rPr>
              <a:t> project” </a:t>
            </a:r>
            <a:r>
              <a:rPr lang="it-IT" sz="1800" b="1" dirty="0" err="1">
                <a:solidFill>
                  <a:srgbClr val="0432FF"/>
                </a:solidFill>
                <a:latin typeface="Arial" panose="020B0604020202020204" pitchFamily="34" charset="0"/>
                <a:cs typeface="Arial" panose="020B0604020202020204" pitchFamily="34" charset="0"/>
              </a:rPr>
              <a:t>expressed</a:t>
            </a:r>
            <a:r>
              <a:rPr lang="it-IT" sz="1800" b="1" dirty="0">
                <a:solidFill>
                  <a:srgbClr val="0432FF"/>
                </a:solidFill>
                <a:latin typeface="Arial" panose="020B0604020202020204" pitchFamily="34" charset="0"/>
                <a:cs typeface="Arial" panose="020B0604020202020204" pitchFamily="34" charset="0"/>
              </a:rPr>
              <a:t> maximum agreement with the </a:t>
            </a:r>
            <a:r>
              <a:rPr lang="it-IT" sz="1800" b="1" dirty="0" err="1">
                <a:solidFill>
                  <a:srgbClr val="0432FF"/>
                </a:solidFill>
                <a:latin typeface="Arial" panose="020B0604020202020204" pitchFamily="34" charset="0"/>
                <a:cs typeface="Arial" panose="020B0604020202020204" pitchFamily="34" charset="0"/>
              </a:rPr>
              <a:t>recommendations</a:t>
            </a:r>
            <a:r>
              <a:rPr lang="it-IT" sz="1800" b="1" dirty="0">
                <a:solidFill>
                  <a:srgbClr val="0432FF"/>
                </a:solidFill>
                <a:latin typeface="Arial" panose="020B0604020202020204" pitchFamily="34" charset="0"/>
                <a:cs typeface="Arial" panose="020B0604020202020204" pitchFamily="34" charset="0"/>
              </a:rPr>
              <a:t> </a:t>
            </a:r>
            <a:r>
              <a:rPr lang="it-IT" sz="1800" b="1" dirty="0" err="1">
                <a:solidFill>
                  <a:srgbClr val="0432FF"/>
                </a:solidFill>
                <a:latin typeface="Arial" panose="020B0604020202020204" pitchFamily="34" charset="0"/>
                <a:cs typeface="Arial" panose="020B0604020202020204" pitchFamily="34" charset="0"/>
              </a:rPr>
              <a:t>summarized</a:t>
            </a:r>
            <a:r>
              <a:rPr lang="it-IT" sz="1800" b="1" dirty="0">
                <a:solidFill>
                  <a:srgbClr val="0432FF"/>
                </a:solidFill>
                <a:latin typeface="Arial" panose="020B0604020202020204" pitchFamily="34" charset="0"/>
                <a:cs typeface="Arial" panose="020B0604020202020204" pitchFamily="34" charset="0"/>
              </a:rPr>
              <a:t> in </a:t>
            </a:r>
            <a:r>
              <a:rPr lang="it-IT" sz="1800" b="1" dirty="0" err="1">
                <a:solidFill>
                  <a:srgbClr val="0432FF"/>
                </a:solidFill>
                <a:latin typeface="Arial" panose="020B0604020202020204" pitchFamily="34" charset="0"/>
                <a:cs typeface="Arial" panose="020B0604020202020204" pitchFamily="34" charset="0"/>
              </a:rPr>
              <a:t>Table</a:t>
            </a:r>
            <a:r>
              <a:rPr lang="it-IT" sz="1800" b="1" dirty="0">
                <a:solidFill>
                  <a:srgbClr val="0432FF"/>
                </a:solidFill>
                <a:latin typeface="Arial" panose="020B0604020202020204" pitchFamily="34" charset="0"/>
                <a:cs typeface="Arial" panose="020B0604020202020204" pitchFamily="34" charset="0"/>
              </a:rPr>
              <a:t> 1, common to </a:t>
            </a:r>
            <a:r>
              <a:rPr lang="it-IT" sz="1800" b="1" dirty="0" err="1">
                <a:solidFill>
                  <a:srgbClr val="0432FF"/>
                </a:solidFill>
                <a:latin typeface="Arial" panose="020B0604020202020204" pitchFamily="34" charset="0"/>
                <a:cs typeface="Arial" panose="020B0604020202020204" pitchFamily="34" charset="0"/>
              </a:rPr>
              <a:t>all</a:t>
            </a:r>
            <a:r>
              <a:rPr lang="it-IT" sz="1800" b="1" dirty="0">
                <a:solidFill>
                  <a:srgbClr val="0432FF"/>
                </a:solidFill>
                <a:latin typeface="Arial" panose="020B0604020202020204" pitchFamily="34" charset="0"/>
                <a:cs typeface="Arial" panose="020B0604020202020204" pitchFamily="34" charset="0"/>
              </a:rPr>
              <a:t> </a:t>
            </a:r>
            <a:r>
              <a:rPr lang="it-IT" sz="1800" b="1" dirty="0" err="1">
                <a:solidFill>
                  <a:srgbClr val="0432FF"/>
                </a:solidFill>
                <a:latin typeface="Arial" panose="020B0604020202020204" pitchFamily="34" charset="0"/>
                <a:cs typeface="Arial" panose="020B0604020202020204" pitchFamily="34" charset="0"/>
              </a:rPr>
              <a:t>guidelines</a:t>
            </a:r>
            <a:r>
              <a:rPr lang="it-IT" sz="1800" b="1" dirty="0">
                <a:solidFill>
                  <a:srgbClr val="0432FF"/>
                </a:solidFill>
                <a:latin typeface="Arial" panose="020B0604020202020204" pitchFamily="34" charset="0"/>
                <a:cs typeface="Arial" panose="020B0604020202020204" pitchFamily="34" charset="0"/>
              </a:rPr>
              <a:t> </a:t>
            </a:r>
          </a:p>
        </p:txBody>
      </p:sp>
      <p:sp>
        <p:nvSpPr>
          <p:cNvPr id="3" name="Segnaposto contenuto 2">
            <a:extLst>
              <a:ext uri="{FF2B5EF4-FFF2-40B4-BE49-F238E27FC236}">
                <a16:creationId xmlns:a16="http://schemas.microsoft.com/office/drawing/2014/main" id="{8AADABA4-93D5-906C-4E18-1DE5B8576837}"/>
              </a:ext>
            </a:extLst>
          </p:cNvPr>
          <p:cNvSpPr>
            <a:spLocks noGrp="1"/>
          </p:cNvSpPr>
          <p:nvPr>
            <p:ph idx="1"/>
          </p:nvPr>
        </p:nvSpPr>
        <p:spPr>
          <a:xfrm>
            <a:off x="628650" y="1198263"/>
            <a:ext cx="7886700" cy="3774281"/>
          </a:xfrm>
          <a:ln w="38100">
            <a:solidFill>
              <a:srgbClr val="0432FF"/>
            </a:solidFill>
          </a:ln>
        </p:spPr>
        <p:txBody>
          <a:bodyPr>
            <a:normAutofit lnSpcReduction="10000"/>
          </a:bodyPr>
          <a:lstStyle/>
          <a:p>
            <a:pPr marL="0" indent="0">
              <a:buNone/>
            </a:pPr>
            <a:r>
              <a:rPr lang="it-IT" sz="1350" b="1" dirty="0">
                <a:solidFill>
                  <a:srgbClr val="3F3F3F"/>
                </a:solidFill>
                <a:latin typeface="Arial" panose="020B0604020202020204" pitchFamily="34" charset="0"/>
                <a:cs typeface="Arial" panose="020B0604020202020204" pitchFamily="34" charset="0"/>
              </a:rPr>
              <a:t>T A B L E 1 </a:t>
            </a:r>
          </a:p>
          <a:p>
            <a:pPr marL="0" indent="0">
              <a:buNone/>
            </a:pPr>
            <a:endParaRPr lang="it-IT" sz="1600" dirty="0">
              <a:latin typeface="Arial" panose="020B0604020202020204" pitchFamily="34" charset="0"/>
              <a:cs typeface="Arial" panose="020B0604020202020204" pitchFamily="34" charset="0"/>
            </a:endParaRPr>
          </a:p>
          <a:p>
            <a:pPr marL="257175" indent="-257175">
              <a:buAutoNum type="alphaLcParenBoth"/>
            </a:pPr>
            <a:r>
              <a:rPr lang="it-IT" sz="1600" dirty="0">
                <a:latin typeface="Arial" panose="020B0604020202020204" pitchFamily="34" charset="0"/>
                <a:cs typeface="Arial" panose="020B0604020202020204" pitchFamily="34" charset="0"/>
              </a:rPr>
              <a:t>The goal of therapy </a:t>
            </a:r>
            <a:r>
              <a:rPr lang="it-IT" sz="1600" dirty="0" err="1">
                <a:latin typeface="Arial" panose="020B0604020202020204" pitchFamily="34" charset="0"/>
                <a:cs typeface="Arial" panose="020B0604020202020204" pitchFamily="34" charset="0"/>
              </a:rPr>
              <a:t>is</a:t>
            </a:r>
            <a:r>
              <a:rPr lang="it-IT" sz="1600" dirty="0">
                <a:latin typeface="Arial" panose="020B0604020202020204" pitchFamily="34" charset="0"/>
                <a:cs typeface="Arial" panose="020B0604020202020204" pitchFamily="34" charset="0"/>
              </a:rPr>
              <a:t> to </a:t>
            </a:r>
            <a:r>
              <a:rPr lang="it-IT" sz="1600" dirty="0" err="1">
                <a:latin typeface="Arial" panose="020B0604020202020204" pitchFamily="34" charset="0"/>
                <a:cs typeface="Arial" panose="020B0604020202020204" pitchFamily="34" charset="0"/>
              </a:rPr>
              <a:t>achieve</a:t>
            </a:r>
            <a:r>
              <a:rPr lang="it-IT" sz="1600" dirty="0">
                <a:latin typeface="Arial" panose="020B0604020202020204" pitchFamily="34" charset="0"/>
                <a:cs typeface="Arial" panose="020B0604020202020204" pitchFamily="34" charset="0"/>
              </a:rPr>
              <a:t> and </a:t>
            </a:r>
            <a:r>
              <a:rPr lang="it-IT" sz="1600" dirty="0" err="1">
                <a:latin typeface="Arial" panose="020B0604020202020204" pitchFamily="34" charset="0"/>
                <a:cs typeface="Arial" panose="020B0604020202020204" pitchFamily="34" charset="0"/>
              </a:rPr>
              <a:t>maintain</a:t>
            </a:r>
            <a:r>
              <a:rPr lang="it-IT" sz="1600" dirty="0">
                <a:latin typeface="Arial" panose="020B0604020202020204" pitchFamily="34" charset="0"/>
                <a:cs typeface="Arial" panose="020B0604020202020204" pitchFamily="34" charset="0"/>
              </a:rPr>
              <a:t> overall </a:t>
            </a:r>
            <a:r>
              <a:rPr lang="it-IT" sz="1600" dirty="0" err="1">
                <a:latin typeface="Arial" panose="020B0604020202020204" pitchFamily="34" charset="0"/>
                <a:cs typeface="Arial" panose="020B0604020202020204" pitchFamily="34" charset="0"/>
              </a:rPr>
              <a:t>asthma</a:t>
            </a:r>
            <a:r>
              <a:rPr lang="it-IT" sz="1600" dirty="0">
                <a:latin typeface="Arial" panose="020B0604020202020204" pitchFamily="34" charset="0"/>
                <a:cs typeface="Arial" panose="020B0604020202020204" pitchFamily="34" charset="0"/>
              </a:rPr>
              <a:t> control, </a:t>
            </a:r>
            <a:r>
              <a:rPr lang="it-IT" sz="1600" dirty="0" err="1">
                <a:latin typeface="Arial" panose="020B0604020202020204" pitchFamily="34" charset="0"/>
                <a:cs typeface="Arial" panose="020B0604020202020204" pitchFamily="34" charset="0"/>
              </a:rPr>
              <a:t>thus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minimizing</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current</a:t>
            </a:r>
            <a:r>
              <a:rPr lang="it-IT" sz="1600" dirty="0">
                <a:latin typeface="Arial" panose="020B0604020202020204" pitchFamily="34" charset="0"/>
                <a:cs typeface="Arial" panose="020B0604020202020204" pitchFamily="34" charset="0"/>
              </a:rPr>
              <a:t> and future risks, </a:t>
            </a:r>
            <a:r>
              <a:rPr lang="it-IT" sz="1600" dirty="0" err="1">
                <a:latin typeface="Arial" panose="020B0604020202020204" pitchFamily="34" charset="0"/>
                <a:cs typeface="Arial" panose="020B0604020202020204" pitchFamily="34" charset="0"/>
              </a:rPr>
              <a:t>using</a:t>
            </a:r>
            <a:r>
              <a:rPr lang="it-IT" sz="1600" dirty="0">
                <a:latin typeface="Arial" panose="020B0604020202020204" pitchFamily="34" charset="0"/>
                <a:cs typeface="Arial" panose="020B0604020202020204" pitchFamily="34" charset="0"/>
              </a:rPr>
              <a:t> the </a:t>
            </a:r>
            <a:r>
              <a:rPr lang="it-IT" sz="1600" dirty="0" err="1">
                <a:latin typeface="Arial" panose="020B0604020202020204" pitchFamily="34" charset="0"/>
                <a:cs typeface="Arial" panose="020B0604020202020204" pitchFamily="34" charset="0"/>
              </a:rPr>
              <a:t>least</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amount</a:t>
            </a:r>
            <a:r>
              <a:rPr lang="it-IT" sz="1600" dirty="0">
                <a:latin typeface="Arial" panose="020B0604020202020204" pitchFamily="34" charset="0"/>
                <a:cs typeface="Arial" panose="020B0604020202020204" pitchFamily="34" charset="0"/>
              </a:rPr>
              <a:t> of </a:t>
            </a:r>
            <a:r>
              <a:rPr lang="it-IT" sz="1600" dirty="0" err="1">
                <a:latin typeface="Arial" panose="020B0604020202020204" pitchFamily="34" charset="0"/>
                <a:cs typeface="Arial" panose="020B0604020202020204" pitchFamily="34" charset="0"/>
              </a:rPr>
              <a:t>medication</a:t>
            </a:r>
            <a:r>
              <a:rPr lang="it-IT" sz="1600" dirty="0">
                <a:latin typeface="Arial" panose="020B0604020202020204" pitchFamily="34" charset="0"/>
                <a:cs typeface="Arial" panose="020B0604020202020204" pitchFamily="34" charset="0"/>
              </a:rPr>
              <a:t> to reduce the risk of </a:t>
            </a:r>
            <a:r>
              <a:rPr lang="it-IT" sz="1600" dirty="0" err="1">
                <a:latin typeface="Arial" panose="020B0604020202020204" pitchFamily="34" charset="0"/>
                <a:cs typeface="Arial" panose="020B0604020202020204" pitchFamily="34" charset="0"/>
              </a:rPr>
              <a:t>adverse</a:t>
            </a:r>
            <a:r>
              <a:rPr lang="it-IT" sz="1600" dirty="0">
                <a:latin typeface="Arial" panose="020B0604020202020204" pitchFamily="34" charset="0"/>
                <a:cs typeface="Arial" panose="020B0604020202020204" pitchFamily="34" charset="0"/>
              </a:rPr>
              <a:t> events.</a:t>
            </a:r>
          </a:p>
          <a:p>
            <a:pPr marL="257175" indent="-257175">
              <a:buFont typeface="Arial" panose="020B0604020202020204" pitchFamily="34" charset="0"/>
              <a:buAutoNum type="alphaLcParenBoth"/>
            </a:pPr>
            <a:r>
              <a:rPr lang="it-IT" sz="1600" dirty="0" err="1">
                <a:latin typeface="Arial" panose="020B0604020202020204" pitchFamily="34" charset="0"/>
                <a:cs typeface="Arial" panose="020B0604020202020204" pitchFamily="34" charset="0"/>
              </a:rPr>
              <a:t>Inhaled</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corticosteroids</a:t>
            </a:r>
            <a:r>
              <a:rPr lang="it-IT" sz="1600" dirty="0">
                <a:latin typeface="Arial" panose="020B0604020202020204" pitchFamily="34" charset="0"/>
                <a:cs typeface="Arial" panose="020B0604020202020204" pitchFamily="34" charset="0"/>
              </a:rPr>
              <a:t> (ICS), alone or in </a:t>
            </a:r>
            <a:r>
              <a:rPr lang="it-IT" sz="1600" dirty="0" err="1">
                <a:latin typeface="Arial" panose="020B0604020202020204" pitchFamily="34" charset="0"/>
                <a:cs typeface="Arial" panose="020B0604020202020204" pitchFamily="34" charset="0"/>
              </a:rPr>
              <a:t>combination</a:t>
            </a:r>
            <a:r>
              <a:rPr lang="it-IT" sz="1600" dirty="0">
                <a:latin typeface="Arial" panose="020B0604020202020204" pitchFamily="34" charset="0"/>
                <a:cs typeface="Arial" panose="020B0604020202020204" pitchFamily="34" charset="0"/>
              </a:rPr>
              <a:t>, are the </a:t>
            </a:r>
            <a:r>
              <a:rPr lang="it-IT" sz="1600" dirty="0" err="1">
                <a:latin typeface="Arial" panose="020B0604020202020204" pitchFamily="34" charset="0"/>
                <a:cs typeface="Arial" panose="020B0604020202020204" pitchFamily="34" charset="0"/>
              </a:rPr>
              <a:t>most</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effective</a:t>
            </a:r>
            <a:r>
              <a:rPr lang="it-IT" sz="1600" dirty="0">
                <a:latin typeface="Arial" panose="020B0604020202020204" pitchFamily="34" charset="0"/>
                <a:cs typeface="Arial" panose="020B0604020202020204" pitchFamily="34" charset="0"/>
              </a:rPr>
              <a:t> background therapy (controller </a:t>
            </a:r>
            <a:r>
              <a:rPr lang="it-IT" sz="1600" dirty="0" err="1">
                <a:latin typeface="Arial" panose="020B0604020202020204" pitchFamily="34" charset="0"/>
                <a:cs typeface="Arial" panose="020B0604020202020204" pitchFamily="34" charset="0"/>
              </a:rPr>
              <a:t>drugs</a:t>
            </a:r>
            <a:r>
              <a:rPr lang="it-IT" sz="1600" dirty="0">
                <a:latin typeface="Arial" panose="020B0604020202020204" pitchFamily="34" charset="0"/>
                <a:cs typeface="Arial" panose="020B0604020202020204" pitchFamily="34" charset="0"/>
              </a:rPr>
              <a:t>) to </a:t>
            </a:r>
            <a:r>
              <a:rPr lang="it-IT" sz="1600" dirty="0" err="1">
                <a:latin typeface="Arial" panose="020B0604020202020204" pitchFamily="34" charset="0"/>
                <a:cs typeface="Arial" panose="020B0604020202020204" pitchFamily="34" charset="0"/>
              </a:rPr>
              <a:t>achieve</a:t>
            </a:r>
            <a:r>
              <a:rPr lang="it-IT" sz="1600" dirty="0">
                <a:latin typeface="Arial" panose="020B0604020202020204" pitchFamily="34" charset="0"/>
                <a:cs typeface="Arial" panose="020B0604020202020204" pitchFamily="34" charset="0"/>
              </a:rPr>
              <a:t> the overall </a:t>
            </a:r>
            <a:r>
              <a:rPr lang="it-IT" sz="1600" dirty="0" err="1">
                <a:latin typeface="Arial" panose="020B0604020202020204" pitchFamily="34" charset="0"/>
                <a:cs typeface="Arial" panose="020B0604020202020204" pitchFamily="34" charset="0"/>
              </a:rPr>
              <a:t>therapeutic</a:t>
            </a:r>
            <a:r>
              <a:rPr lang="it-IT" sz="1600" dirty="0">
                <a:latin typeface="Arial" panose="020B0604020202020204" pitchFamily="34" charset="0"/>
                <a:cs typeface="Arial" panose="020B0604020202020204" pitchFamily="34" charset="0"/>
              </a:rPr>
              <a:t> goal and good </a:t>
            </a:r>
            <a:r>
              <a:rPr lang="it-IT" sz="1600" dirty="0" err="1">
                <a:latin typeface="Arial" panose="020B0604020202020204" pitchFamily="34" charset="0"/>
                <a:cs typeface="Arial" panose="020B0604020202020204" pitchFamily="34" charset="0"/>
              </a:rPr>
              <a:t>asthma</a:t>
            </a:r>
            <a:r>
              <a:rPr lang="it-IT" sz="1600" dirty="0">
                <a:latin typeface="Arial" panose="020B0604020202020204" pitchFamily="34" charset="0"/>
                <a:cs typeface="Arial" panose="020B0604020202020204" pitchFamily="34" charset="0"/>
              </a:rPr>
              <a:t> control. </a:t>
            </a:r>
          </a:p>
          <a:p>
            <a:pPr marL="0" indent="0">
              <a:buNone/>
            </a:pPr>
            <a:r>
              <a:rPr lang="it-IT" sz="1600" dirty="0">
                <a:latin typeface="Arial" panose="020B0604020202020204" pitchFamily="34" charset="0"/>
                <a:cs typeface="Arial" panose="020B0604020202020204" pitchFamily="34" charset="0"/>
              </a:rPr>
              <a:t>(c) In </a:t>
            </a:r>
            <a:r>
              <a:rPr lang="it-IT" sz="1600" dirty="0" err="1">
                <a:latin typeface="Arial" panose="020B0604020202020204" pitchFamily="34" charset="0"/>
                <a:cs typeface="Arial" panose="020B0604020202020204" pitchFamily="34" charset="0"/>
              </a:rPr>
              <a:t>patients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who</a:t>
            </a:r>
            <a:r>
              <a:rPr lang="it-IT" sz="1600" dirty="0">
                <a:latin typeface="Arial" panose="020B0604020202020204" pitchFamily="34" charset="0"/>
                <a:cs typeface="Arial" panose="020B0604020202020204" pitchFamily="34" charset="0"/>
              </a:rPr>
              <a:t> do </a:t>
            </a:r>
            <a:r>
              <a:rPr lang="it-IT" sz="1600" dirty="0" err="1">
                <a:latin typeface="Arial" panose="020B0604020202020204" pitchFamily="34" charset="0"/>
                <a:cs typeface="Arial" panose="020B0604020202020204" pitchFamily="34" charset="0"/>
              </a:rPr>
              <a:t>not</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achieve</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asthma</a:t>
            </a:r>
            <a:r>
              <a:rPr lang="it-IT" sz="1600" dirty="0">
                <a:latin typeface="Arial" panose="020B0604020202020204" pitchFamily="34" charset="0"/>
                <a:cs typeface="Arial" panose="020B0604020202020204" pitchFamily="34" charset="0"/>
              </a:rPr>
              <a:t> control with low </a:t>
            </a:r>
            <a:r>
              <a:rPr lang="it-IT" sz="1600" dirty="0" err="1">
                <a:latin typeface="Arial" panose="020B0604020202020204" pitchFamily="34" charset="0"/>
                <a:cs typeface="Arial" panose="020B0604020202020204" pitchFamily="34" charset="0"/>
              </a:rPr>
              <a:t>doses</a:t>
            </a:r>
            <a:r>
              <a:rPr lang="it-IT" sz="1600" dirty="0">
                <a:latin typeface="Arial" panose="020B0604020202020204" pitchFamily="34" charset="0"/>
                <a:cs typeface="Arial" panose="020B0604020202020204" pitchFamily="34" charset="0"/>
              </a:rPr>
              <a:t> of ICS, </a:t>
            </a:r>
            <a:r>
              <a:rPr lang="it-IT" sz="1600" dirty="0" err="1">
                <a:latin typeface="Arial" panose="020B0604020202020204" pitchFamily="34" charset="0"/>
                <a:cs typeface="Arial" panose="020B0604020202020204" pitchFamily="34" charset="0"/>
              </a:rPr>
              <a:t>it</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is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preferable</a:t>
            </a:r>
            <a:r>
              <a:rPr lang="it-IT" sz="1600" dirty="0">
                <a:latin typeface="Arial" panose="020B0604020202020204" pitchFamily="34" charset="0"/>
                <a:cs typeface="Arial" panose="020B0604020202020204" pitchFamily="34" charset="0"/>
              </a:rPr>
              <a:t> to </a:t>
            </a:r>
            <a:r>
              <a:rPr lang="it-IT" sz="1600" dirty="0" err="1">
                <a:latin typeface="Arial" panose="020B0604020202020204" pitchFamily="34" charset="0"/>
                <a:cs typeface="Arial" panose="020B0604020202020204" pitchFamily="34" charset="0"/>
              </a:rPr>
              <a:t>add</a:t>
            </a:r>
            <a:r>
              <a:rPr lang="it-IT" sz="1600" dirty="0">
                <a:latin typeface="Arial" panose="020B0604020202020204" pitchFamily="34" charset="0"/>
                <a:cs typeface="Arial" panose="020B0604020202020204" pitchFamily="34" charset="0"/>
              </a:rPr>
              <a:t> a long-</a:t>
            </a:r>
            <a:r>
              <a:rPr lang="it-IT" sz="1600" dirty="0" err="1">
                <a:latin typeface="Arial" panose="020B0604020202020204" pitchFamily="34" charset="0"/>
                <a:cs typeface="Arial" panose="020B0604020202020204" pitchFamily="34" charset="0"/>
              </a:rPr>
              <a:t>acting</a:t>
            </a:r>
            <a:r>
              <a:rPr lang="it-IT"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β2-</a:t>
            </a:r>
            <a:r>
              <a:rPr lang="it-IT" sz="1600" dirty="0" err="1">
                <a:latin typeface="Arial" panose="020B0604020202020204" pitchFamily="34" charset="0"/>
                <a:cs typeface="Arial" panose="020B0604020202020204" pitchFamily="34" charset="0"/>
              </a:rPr>
              <a:t>agonist</a:t>
            </a:r>
            <a:r>
              <a:rPr lang="it-IT" sz="1600" dirty="0">
                <a:latin typeface="Arial" panose="020B0604020202020204" pitchFamily="34" charset="0"/>
                <a:cs typeface="Arial" panose="020B0604020202020204" pitchFamily="34" charset="0"/>
              </a:rPr>
              <a:t> (LABA)</a:t>
            </a:r>
            <a:r>
              <a:rPr lang="it-IT" sz="1600" dirty="0">
                <a:solidFill>
                  <a:srgbClr val="0000FF"/>
                </a:solidFill>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rather</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than</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doubling</a:t>
            </a:r>
            <a:r>
              <a:rPr lang="it-IT" sz="1600" dirty="0">
                <a:latin typeface="Arial" panose="020B0604020202020204" pitchFamily="34" charset="0"/>
                <a:cs typeface="Arial" panose="020B0604020202020204" pitchFamily="34" charset="0"/>
              </a:rPr>
              <a:t> the dose of the ICS.</a:t>
            </a:r>
          </a:p>
          <a:p>
            <a:pPr marL="0" indent="0">
              <a:buNone/>
            </a:pPr>
            <a:endParaRPr lang="it-IT" sz="1350" dirty="0">
              <a:latin typeface="Arial" panose="020B0604020202020204" pitchFamily="34" charset="0"/>
              <a:cs typeface="Arial" panose="020B0604020202020204" pitchFamily="34" charset="0"/>
            </a:endParaRPr>
          </a:p>
          <a:p>
            <a:pPr marL="0" indent="0">
              <a:buNone/>
            </a:pPr>
            <a:endParaRPr lang="it-IT" sz="1350" dirty="0">
              <a:solidFill>
                <a:schemeClr val="bg1"/>
              </a:solidFill>
              <a:latin typeface="Arial" panose="020B0604020202020204" pitchFamily="34" charset="0"/>
              <a:cs typeface="Arial" panose="020B0604020202020204" pitchFamily="34" charset="0"/>
            </a:endParaRPr>
          </a:p>
          <a:p>
            <a:pPr marL="0" indent="0">
              <a:buNone/>
            </a:pPr>
            <a:r>
              <a:rPr lang="it-IT" sz="1200" dirty="0" err="1">
                <a:latin typeface="Arial" panose="020B0604020202020204" pitchFamily="34" charset="0"/>
                <a:cs typeface="Arial" panose="020B0604020202020204" pitchFamily="34" charset="0"/>
              </a:rPr>
              <a:t>Only</a:t>
            </a:r>
            <a:r>
              <a:rPr lang="it-IT" sz="1200" dirty="0">
                <a:latin typeface="Arial" panose="020B0604020202020204" pitchFamily="34" charset="0"/>
                <a:cs typeface="Arial" panose="020B0604020202020204" pitchFamily="34" charset="0"/>
              </a:rPr>
              <a:t> the NICE </a:t>
            </a:r>
            <a:r>
              <a:rPr lang="it-IT" sz="1200" dirty="0" err="1">
                <a:latin typeface="Arial" panose="020B0604020202020204" pitchFamily="34" charset="0"/>
                <a:cs typeface="Arial" panose="020B0604020202020204" pitchFamily="34" charset="0"/>
              </a:rPr>
              <a:t>guidelines</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recommend</a:t>
            </a:r>
            <a:r>
              <a:rPr lang="it-IT" sz="1200" dirty="0">
                <a:latin typeface="Arial" panose="020B0604020202020204" pitchFamily="34" charset="0"/>
                <a:cs typeface="Arial" panose="020B0604020202020204" pitchFamily="34" charset="0"/>
              </a:rPr>
              <a:t> the </a:t>
            </a:r>
            <a:r>
              <a:rPr lang="it-IT" sz="1200" dirty="0" err="1">
                <a:latin typeface="Arial" panose="020B0604020202020204" pitchFamily="34" charset="0"/>
                <a:cs typeface="Arial" panose="020B0604020202020204" pitchFamily="34" charset="0"/>
              </a:rPr>
              <a:t>combination</a:t>
            </a:r>
            <a:r>
              <a:rPr lang="it-IT" sz="1200" dirty="0">
                <a:latin typeface="Arial" panose="020B0604020202020204" pitchFamily="34" charset="0"/>
                <a:cs typeface="Arial" panose="020B0604020202020204" pitchFamily="34" charset="0"/>
              </a:rPr>
              <a:t> with anti-LT </a:t>
            </a:r>
            <a:r>
              <a:rPr lang="it-IT" sz="1200" dirty="0" err="1">
                <a:latin typeface="Arial" panose="020B0604020202020204" pitchFamily="34" charset="0"/>
                <a:cs typeface="Arial" panose="020B0604020202020204" pitchFamily="34" charset="0"/>
              </a:rPr>
              <a:t>as</a:t>
            </a:r>
            <a:r>
              <a:rPr lang="it-IT" sz="1200" dirty="0">
                <a:latin typeface="Arial" panose="020B0604020202020204" pitchFamily="34" charset="0"/>
                <a:cs typeface="Arial" panose="020B0604020202020204" pitchFamily="34" charset="0"/>
              </a:rPr>
              <a:t> the first option in case of </a:t>
            </a:r>
            <a:r>
              <a:rPr lang="it-IT" sz="1200" dirty="0" err="1">
                <a:latin typeface="Arial" panose="020B0604020202020204" pitchFamily="34" charset="0"/>
                <a:cs typeface="Arial" panose="020B0604020202020204" pitchFamily="34" charset="0"/>
              </a:rPr>
              <a:t>uncontrolled</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asthma</a:t>
            </a:r>
            <a:r>
              <a:rPr lang="it-IT" sz="1200" dirty="0">
                <a:latin typeface="Arial" panose="020B0604020202020204" pitchFamily="34" charset="0"/>
                <a:cs typeface="Arial" panose="020B0604020202020204" pitchFamily="34" charset="0"/>
              </a:rPr>
              <a:t> with ICS </a:t>
            </a:r>
            <a:r>
              <a:rPr lang="it-IT" sz="1200" dirty="0" err="1">
                <a:latin typeface="Arial" panose="020B0604020202020204" pitchFamily="34" charset="0"/>
                <a:cs typeface="Arial" panose="020B0604020202020204" pitchFamily="34" charset="0"/>
              </a:rPr>
              <a:t>rather</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than</a:t>
            </a:r>
            <a:r>
              <a:rPr lang="it-IT" sz="1200" dirty="0">
                <a:latin typeface="Arial" panose="020B0604020202020204" pitchFamily="34" charset="0"/>
                <a:cs typeface="Arial" panose="020B0604020202020204" pitchFamily="34" charset="0"/>
              </a:rPr>
              <a:t> LABA. </a:t>
            </a:r>
            <a:r>
              <a:rPr lang="it-IT" sz="1200" dirty="0" err="1">
                <a:latin typeface="Arial" panose="020B0604020202020204" pitchFamily="34" charset="0"/>
                <a:cs typeface="Arial" panose="020B0604020202020204" pitchFamily="34" charset="0"/>
              </a:rPr>
              <a:t>However</a:t>
            </a:r>
            <a:r>
              <a:rPr lang="it-IT" sz="1200" dirty="0">
                <a:latin typeface="Arial" panose="020B0604020202020204" pitchFamily="34" charset="0"/>
                <a:cs typeface="Arial" panose="020B0604020202020204" pitchFamily="34" charset="0"/>
              </a:rPr>
              <a:t>, the </a:t>
            </a:r>
            <a:r>
              <a:rPr lang="it-IT" sz="1200" dirty="0" err="1">
                <a:latin typeface="Arial" panose="020B0604020202020204" pitchFamily="34" charset="0"/>
                <a:cs typeface="Arial" panose="020B0604020202020204" pitchFamily="34" charset="0"/>
              </a:rPr>
              <a:t>participants</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disagreed</a:t>
            </a:r>
            <a:r>
              <a:rPr lang="it-IT" sz="1200" dirty="0">
                <a:latin typeface="Arial" panose="020B0604020202020204" pitchFamily="34" charset="0"/>
                <a:cs typeface="Arial" panose="020B0604020202020204" pitchFamily="34" charset="0"/>
              </a:rPr>
              <a:t> with </a:t>
            </a:r>
            <a:r>
              <a:rPr lang="it-IT" sz="1200" dirty="0" err="1">
                <a:latin typeface="Arial" panose="020B0604020202020204" pitchFamily="34" charset="0"/>
                <a:cs typeface="Arial" panose="020B0604020202020204" pitchFamily="34" charset="0"/>
              </a:rPr>
              <a:t>this</a:t>
            </a:r>
            <a:r>
              <a:rPr lang="it-IT" sz="1200" dirty="0">
                <a:latin typeface="Arial" panose="020B0604020202020204" pitchFamily="34" charset="0"/>
                <a:cs typeface="Arial" panose="020B0604020202020204" pitchFamily="34" charset="0"/>
              </a:rPr>
              <a:t> option. </a:t>
            </a:r>
          </a:p>
        </p:txBody>
      </p:sp>
    </p:spTree>
    <p:extLst>
      <p:ext uri="{BB962C8B-B14F-4D97-AF65-F5344CB8AC3E}">
        <p14:creationId xmlns:p14="http://schemas.microsoft.com/office/powerpoint/2010/main" val="3548549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E37BF1-6A38-7578-43C9-001087CC3784}"/>
              </a:ext>
            </a:extLst>
          </p:cNvPr>
          <p:cNvSpPr>
            <a:spLocks noGrp="1"/>
          </p:cNvSpPr>
          <p:nvPr>
            <p:ph type="title"/>
          </p:nvPr>
        </p:nvSpPr>
        <p:spPr>
          <a:xfrm>
            <a:off x="628650" y="425000"/>
            <a:ext cx="7886700" cy="994172"/>
          </a:xfrm>
        </p:spPr>
        <p:txBody>
          <a:bodyPr>
            <a:normAutofit/>
          </a:bodyPr>
          <a:lstStyle/>
          <a:p>
            <a:pPr algn="ctr"/>
            <a:r>
              <a:rPr lang="it-IT" sz="2100" b="1" dirty="0" err="1">
                <a:solidFill>
                  <a:srgbClr val="0432FF"/>
                </a:solidFill>
                <a:latin typeface="Arial" panose="020B0604020202020204" pitchFamily="34" charset="0"/>
                <a:cs typeface="Arial" panose="020B0604020202020204" pitchFamily="34" charset="0"/>
              </a:rPr>
              <a:t>What</a:t>
            </a:r>
            <a:r>
              <a:rPr lang="it-IT" sz="2100" b="1" dirty="0">
                <a:solidFill>
                  <a:srgbClr val="0432FF"/>
                </a:solidFill>
                <a:latin typeface="Arial" panose="020B0604020202020204" pitchFamily="34" charset="0"/>
                <a:cs typeface="Arial" panose="020B0604020202020204" pitchFamily="34" charset="0"/>
              </a:rPr>
              <a:t> the </a:t>
            </a:r>
            <a:r>
              <a:rPr lang="it-IT" sz="2100" b="1" dirty="0" err="1">
                <a:solidFill>
                  <a:srgbClr val="0432FF"/>
                </a:solidFill>
                <a:latin typeface="Arial" panose="020B0604020202020204" pitchFamily="34" charset="0"/>
                <a:cs typeface="Arial" panose="020B0604020202020204" pitchFamily="34" charset="0"/>
              </a:rPr>
              <a:t>guidelines</a:t>
            </a:r>
            <a:r>
              <a:rPr lang="it-IT" sz="2100" b="1" dirty="0">
                <a:solidFill>
                  <a:srgbClr val="0432FF"/>
                </a:solidFill>
                <a:latin typeface="Arial" panose="020B0604020202020204" pitchFamily="34" charset="0"/>
                <a:cs typeface="Arial" panose="020B0604020202020204" pitchFamily="34" charset="0"/>
              </a:rPr>
              <a:t> </a:t>
            </a:r>
            <a:r>
              <a:rPr lang="it-IT" sz="2100" b="1" dirty="0" err="1">
                <a:solidFill>
                  <a:srgbClr val="0432FF"/>
                </a:solidFill>
                <a:latin typeface="Arial" panose="020B0604020202020204" pitchFamily="34" charset="0"/>
                <a:cs typeface="Arial" panose="020B0604020202020204" pitchFamily="34" charset="0"/>
              </a:rPr>
              <a:t>say</a:t>
            </a:r>
            <a:r>
              <a:rPr lang="it-IT" sz="2100" b="1" dirty="0">
                <a:solidFill>
                  <a:srgbClr val="0432FF"/>
                </a:solidFill>
                <a:latin typeface="Arial" panose="020B0604020202020204" pitchFamily="34" charset="0"/>
                <a:cs typeface="Arial" panose="020B0604020202020204" pitchFamily="34" charset="0"/>
              </a:rPr>
              <a:t> </a:t>
            </a:r>
            <a:endParaRPr lang="it-IT" sz="2100" dirty="0">
              <a:solidFill>
                <a:srgbClr val="0432FF"/>
              </a:solidFill>
              <a:latin typeface="Arial" panose="020B0604020202020204" pitchFamily="34" charset="0"/>
              <a:cs typeface="Arial" panose="020B0604020202020204" pitchFamily="34" charset="0"/>
            </a:endParaRPr>
          </a:p>
        </p:txBody>
      </p:sp>
      <p:sp>
        <p:nvSpPr>
          <p:cNvPr id="3" name="Segnaposto contenuto 2">
            <a:extLst>
              <a:ext uri="{FF2B5EF4-FFF2-40B4-BE49-F238E27FC236}">
                <a16:creationId xmlns:a16="http://schemas.microsoft.com/office/drawing/2014/main" id="{A982B4B7-3B72-AE3A-9908-4B22758113F4}"/>
              </a:ext>
            </a:extLst>
          </p:cNvPr>
          <p:cNvSpPr>
            <a:spLocks noGrp="1"/>
          </p:cNvSpPr>
          <p:nvPr>
            <p:ph idx="1"/>
          </p:nvPr>
        </p:nvSpPr>
        <p:spPr>
          <a:xfrm>
            <a:off x="628650" y="1666932"/>
            <a:ext cx="7886700" cy="3263504"/>
          </a:xfrm>
        </p:spPr>
        <p:txBody>
          <a:bodyPr>
            <a:normAutofit/>
          </a:bodyPr>
          <a:lstStyle/>
          <a:p>
            <a:pPr marL="0" indent="0" algn="just">
              <a:buNone/>
            </a:pPr>
            <a:r>
              <a:rPr lang="it-IT" sz="1800" dirty="0">
                <a:latin typeface="Lato" panose="020F0502020204030203" pitchFamily="34" charset="0"/>
              </a:rPr>
              <a:t>The 2019 </a:t>
            </a:r>
            <a:r>
              <a:rPr lang="it-IT" sz="1800" dirty="0" err="1">
                <a:latin typeface="Lato" panose="020F0502020204030203" pitchFamily="34" charset="0"/>
              </a:rPr>
              <a:t>recommendation</a:t>
            </a:r>
            <a:r>
              <a:rPr lang="it-IT" sz="1800" dirty="0">
                <a:latin typeface="Lato" panose="020F0502020204030203" pitchFamily="34" charset="0"/>
              </a:rPr>
              <a:t> of the British </a:t>
            </a:r>
            <a:r>
              <a:rPr lang="it-IT" sz="1800" dirty="0" err="1">
                <a:latin typeface="Lato" panose="020F0502020204030203" pitchFamily="34" charset="0"/>
              </a:rPr>
              <a:t>Thoracic</a:t>
            </a:r>
            <a:r>
              <a:rPr lang="it-IT" sz="1800" dirty="0">
                <a:latin typeface="Lato" panose="020F0502020204030203" pitchFamily="34" charset="0"/>
              </a:rPr>
              <a:t> Society (BTS) and the 2017 National Institute for Health and Care </a:t>
            </a:r>
            <a:r>
              <a:rPr lang="it-IT" sz="1800" dirty="0" err="1">
                <a:latin typeface="Lato" panose="020F0502020204030203" pitchFamily="34" charset="0"/>
              </a:rPr>
              <a:t>Excellence</a:t>
            </a:r>
            <a:r>
              <a:rPr lang="it-IT" sz="1800" dirty="0">
                <a:latin typeface="Lato" panose="020F0502020204030203" pitchFamily="34" charset="0"/>
              </a:rPr>
              <a:t> (NICE) </a:t>
            </a:r>
            <a:r>
              <a:rPr lang="it-IT" sz="1800" dirty="0" err="1">
                <a:latin typeface="Lato" panose="020F0502020204030203" pitchFamily="34" charset="0"/>
              </a:rPr>
              <a:t>guidelines</a:t>
            </a:r>
            <a:r>
              <a:rPr lang="it-IT" sz="1800" dirty="0">
                <a:latin typeface="Lato" panose="020F0502020204030203" pitchFamily="34" charset="0"/>
              </a:rPr>
              <a:t> to </a:t>
            </a:r>
            <a:r>
              <a:rPr lang="it-IT" sz="1800" dirty="0" err="1">
                <a:latin typeface="Lato" panose="020F0502020204030203" pitchFamily="34" charset="0"/>
              </a:rPr>
              <a:t>prescribe</a:t>
            </a:r>
            <a:r>
              <a:rPr lang="it-IT" sz="1800" dirty="0">
                <a:latin typeface="Lato" panose="020F0502020204030203" pitchFamily="34" charset="0"/>
              </a:rPr>
              <a:t> </a:t>
            </a:r>
            <a:r>
              <a:rPr lang="it-IT" sz="1800" dirty="0" err="1">
                <a:latin typeface="Lato" panose="020F0502020204030203" pitchFamily="34" charset="0"/>
              </a:rPr>
              <a:t>SABAs</a:t>
            </a:r>
            <a:r>
              <a:rPr lang="it-IT" sz="1800" dirty="0">
                <a:latin typeface="Lato" panose="020F0502020204030203" pitchFamily="34" charset="0"/>
              </a:rPr>
              <a:t> </a:t>
            </a:r>
            <a:r>
              <a:rPr lang="it-IT" sz="1800" dirty="0" err="1">
                <a:latin typeface="Lato" panose="020F0502020204030203" pitchFamily="34" charset="0"/>
              </a:rPr>
              <a:t>as</a:t>
            </a:r>
            <a:r>
              <a:rPr lang="it-IT" sz="1800" dirty="0">
                <a:latin typeface="Lato" panose="020F0502020204030203" pitchFamily="34" charset="0"/>
              </a:rPr>
              <a:t> </a:t>
            </a:r>
            <a:r>
              <a:rPr lang="it-IT" sz="1800" dirty="0" err="1">
                <a:latin typeface="Lato" panose="020F0502020204030203" pitchFamily="34" charset="0"/>
              </a:rPr>
              <a:t>needed</a:t>
            </a:r>
            <a:r>
              <a:rPr lang="it-IT" sz="1800" dirty="0">
                <a:latin typeface="Lato" panose="020F0502020204030203" pitchFamily="34" charset="0"/>
              </a:rPr>
              <a:t> in </a:t>
            </a:r>
            <a:r>
              <a:rPr lang="it-IT" sz="1800" dirty="0" err="1">
                <a:latin typeface="Lato" panose="020F0502020204030203" pitchFamily="34" charset="0"/>
              </a:rPr>
              <a:t>all</a:t>
            </a:r>
            <a:r>
              <a:rPr lang="it-IT" sz="1800" dirty="0">
                <a:latin typeface="Lato" panose="020F0502020204030203" pitchFamily="34" charset="0"/>
              </a:rPr>
              <a:t> </a:t>
            </a:r>
            <a:r>
              <a:rPr lang="it-IT" sz="1800" dirty="0" err="1">
                <a:latin typeface="Lato" panose="020F0502020204030203" pitchFamily="34" charset="0"/>
              </a:rPr>
              <a:t>patients</a:t>
            </a:r>
            <a:r>
              <a:rPr lang="it-IT" sz="1800" dirty="0">
                <a:latin typeface="Lato" panose="020F0502020204030203" pitchFamily="34" charset="0"/>
              </a:rPr>
              <a:t> with </a:t>
            </a:r>
            <a:r>
              <a:rPr lang="it-IT" sz="1800" dirty="0" err="1">
                <a:latin typeface="Lato" panose="020F0502020204030203" pitchFamily="34" charset="0"/>
              </a:rPr>
              <a:t>asthma</a:t>
            </a:r>
            <a:r>
              <a:rPr lang="it-IT" sz="1800" dirty="0">
                <a:latin typeface="Lato" panose="020F0502020204030203" pitchFamily="34" charset="0"/>
              </a:rPr>
              <a:t> </a:t>
            </a:r>
            <a:r>
              <a:rPr lang="it-IT" sz="1800" dirty="0" err="1">
                <a:latin typeface="Lato" panose="020F0502020204030203" pitchFamily="34" charset="0"/>
              </a:rPr>
              <a:t>yielded</a:t>
            </a:r>
            <a:r>
              <a:rPr lang="it-IT" sz="1800" dirty="0">
                <a:latin typeface="Lato" panose="020F0502020204030203" pitchFamily="34" charset="0"/>
              </a:rPr>
              <a:t> </a:t>
            </a:r>
            <a:r>
              <a:rPr lang="it-IT" sz="1800" dirty="0" err="1">
                <a:latin typeface="Lato" panose="020F0502020204030203" pitchFamily="34" charset="0"/>
              </a:rPr>
              <a:t>uncertain</a:t>
            </a:r>
            <a:r>
              <a:rPr lang="it-IT" sz="1800" dirty="0">
                <a:latin typeface="Lato" panose="020F0502020204030203" pitchFamily="34" charset="0"/>
              </a:rPr>
              <a:t> </a:t>
            </a:r>
            <a:r>
              <a:rPr lang="it-IT" sz="1800" dirty="0" err="1">
                <a:latin typeface="Lato" panose="020F0502020204030203" pitchFamily="34" charset="0"/>
              </a:rPr>
              <a:t>responses</a:t>
            </a:r>
            <a:r>
              <a:rPr lang="it-IT" sz="1800" dirty="0">
                <a:latin typeface="Lato" panose="020F0502020204030203" pitchFamily="34" charset="0"/>
              </a:rPr>
              <a:t>.</a:t>
            </a:r>
          </a:p>
          <a:p>
            <a:pPr marL="0" indent="0" algn="just">
              <a:buNone/>
            </a:pPr>
            <a:endParaRPr lang="it-IT" sz="1800" dirty="0">
              <a:solidFill>
                <a:srgbClr val="0000FF"/>
              </a:solidFill>
              <a:latin typeface="Lato" panose="020F0502020204030203" pitchFamily="34" charset="0"/>
            </a:endParaRPr>
          </a:p>
          <a:p>
            <a:pPr marL="0" indent="0" algn="just">
              <a:buNone/>
            </a:pPr>
            <a:r>
              <a:rPr lang="it-IT" sz="1800" dirty="0">
                <a:solidFill>
                  <a:srgbClr val="0000FF"/>
                </a:solidFill>
                <a:latin typeface="Lato" panose="020F0502020204030203" pitchFamily="34" charset="0"/>
              </a:rPr>
              <a:t> </a:t>
            </a:r>
            <a:r>
              <a:rPr lang="it-IT" sz="1800" dirty="0" err="1">
                <a:latin typeface="Lato" panose="020F0502020204030203" pitchFamily="34" charset="0"/>
              </a:rPr>
              <a:t>Concurrently</a:t>
            </a:r>
            <a:r>
              <a:rPr lang="it-IT" sz="1800" dirty="0">
                <a:latin typeface="Lato" panose="020F0502020204030203" pitchFamily="34" charset="0"/>
              </a:rPr>
              <a:t>, the Global </a:t>
            </a:r>
            <a:r>
              <a:rPr lang="it-IT" sz="1800" dirty="0" err="1">
                <a:latin typeface="Lato" panose="020F0502020204030203" pitchFamily="34" charset="0"/>
              </a:rPr>
              <a:t>Initiative</a:t>
            </a:r>
            <a:r>
              <a:rPr lang="it-IT" sz="1800" dirty="0">
                <a:latin typeface="Lato" panose="020F0502020204030203" pitchFamily="34" charset="0"/>
              </a:rPr>
              <a:t> for </a:t>
            </a:r>
            <a:r>
              <a:rPr lang="it-IT" sz="1800" dirty="0" err="1">
                <a:latin typeface="Lato" panose="020F0502020204030203" pitchFamily="34" charset="0"/>
              </a:rPr>
              <a:t>Asthma</a:t>
            </a:r>
            <a:r>
              <a:rPr lang="it-IT" sz="1800" dirty="0">
                <a:latin typeface="Lato" panose="020F0502020204030203" pitchFamily="34" charset="0"/>
              </a:rPr>
              <a:t> (GINA) </a:t>
            </a:r>
            <a:r>
              <a:rPr lang="it-IT" sz="1800" dirty="0" err="1">
                <a:latin typeface="Lato" panose="020F0502020204030203" pitchFamily="34" charset="0"/>
              </a:rPr>
              <a:t>recommendation</a:t>
            </a:r>
            <a:r>
              <a:rPr lang="it-IT" sz="1800" dirty="0">
                <a:latin typeface="Lato" panose="020F0502020204030203" pitchFamily="34" charset="0"/>
              </a:rPr>
              <a:t> to </a:t>
            </a:r>
            <a:r>
              <a:rPr lang="it-IT" sz="1800" dirty="0" err="1">
                <a:latin typeface="Lato" panose="020F0502020204030203" pitchFamily="34" charset="0"/>
              </a:rPr>
              <a:t>treat</a:t>
            </a:r>
            <a:r>
              <a:rPr lang="it-IT" sz="1800" dirty="0">
                <a:latin typeface="Lato" panose="020F0502020204030203" pitchFamily="34" charset="0"/>
              </a:rPr>
              <a:t> mild </a:t>
            </a:r>
            <a:r>
              <a:rPr lang="it-IT" sz="1800" dirty="0" err="1">
                <a:latin typeface="Lato" panose="020F0502020204030203" pitchFamily="34" charset="0"/>
              </a:rPr>
              <a:t>patients</a:t>
            </a:r>
            <a:r>
              <a:rPr lang="it-IT" sz="1800" dirty="0">
                <a:latin typeface="Lato" panose="020F0502020204030203" pitchFamily="34" charset="0"/>
              </a:rPr>
              <a:t> </a:t>
            </a:r>
            <a:r>
              <a:rPr lang="it-IT" sz="1800" dirty="0" err="1">
                <a:latin typeface="Lato" panose="020F0502020204030203" pitchFamily="34" charset="0"/>
              </a:rPr>
              <a:t>using</a:t>
            </a:r>
            <a:r>
              <a:rPr lang="it-IT" sz="1800" dirty="0">
                <a:latin typeface="Lato" panose="020F0502020204030203" pitchFamily="34" charset="0"/>
              </a:rPr>
              <a:t> ICS </a:t>
            </a:r>
            <a:r>
              <a:rPr lang="it-IT" sz="1800" dirty="0">
                <a:latin typeface="TeX_CM_Maths_Symbols"/>
              </a:rPr>
              <a:t>+ </a:t>
            </a:r>
            <a:r>
              <a:rPr lang="it-IT" sz="1800" dirty="0" err="1">
                <a:latin typeface="Lato" panose="020F0502020204030203" pitchFamily="34" charset="0"/>
              </a:rPr>
              <a:t>F</a:t>
            </a:r>
            <a:r>
              <a:rPr lang="it-IT" sz="1800" dirty="0">
                <a:latin typeface="Lato" panose="020F0502020204030203" pitchFamily="34" charset="0"/>
              </a:rPr>
              <a:t> </a:t>
            </a:r>
            <a:r>
              <a:rPr lang="it-IT" sz="1800" dirty="0" err="1">
                <a:latin typeface="Lato" panose="020F0502020204030203" pitchFamily="34" charset="0"/>
              </a:rPr>
              <a:t>as</a:t>
            </a:r>
            <a:r>
              <a:rPr lang="it-IT" sz="1800" dirty="0">
                <a:latin typeface="Lato" panose="020F0502020204030203" pitchFamily="34" charset="0"/>
              </a:rPr>
              <a:t> </a:t>
            </a:r>
            <a:r>
              <a:rPr lang="it-IT" sz="1800" dirty="0" err="1">
                <a:latin typeface="Lato" panose="020F0502020204030203" pitchFamily="34" charset="0"/>
              </a:rPr>
              <a:t>needed</a:t>
            </a:r>
            <a:r>
              <a:rPr lang="it-IT" sz="1800" dirty="0">
                <a:latin typeface="Lato" panose="020F0502020204030203" pitchFamily="34" charset="0"/>
              </a:rPr>
              <a:t> and </a:t>
            </a:r>
            <a:r>
              <a:rPr lang="it-IT" sz="1800" dirty="0" err="1">
                <a:latin typeface="Lato" panose="020F0502020204030203" pitchFamily="34" charset="0"/>
              </a:rPr>
              <a:t>reserving</a:t>
            </a:r>
            <a:r>
              <a:rPr lang="it-IT" sz="1800" dirty="0">
                <a:latin typeface="Lato" panose="020F0502020204030203" pitchFamily="34" charset="0"/>
              </a:rPr>
              <a:t> SABA </a:t>
            </a:r>
            <a:r>
              <a:rPr lang="it-IT" sz="1800" dirty="0" err="1">
                <a:latin typeface="Lato" panose="020F0502020204030203" pitchFamily="34" charset="0"/>
              </a:rPr>
              <a:t>as</a:t>
            </a:r>
            <a:r>
              <a:rPr lang="it-IT" sz="1800" dirty="0">
                <a:latin typeface="Lato" panose="020F0502020204030203" pitchFamily="34" charset="0"/>
              </a:rPr>
              <a:t> </a:t>
            </a:r>
            <a:r>
              <a:rPr lang="it-IT" sz="1800" dirty="0" err="1">
                <a:latin typeface="Lato" panose="020F0502020204030203" pitchFamily="34" charset="0"/>
              </a:rPr>
              <a:t>needed</a:t>
            </a:r>
            <a:r>
              <a:rPr lang="it-IT" sz="1800" dirty="0">
                <a:latin typeface="Lato" panose="020F0502020204030203" pitchFamily="34" charset="0"/>
              </a:rPr>
              <a:t>, </a:t>
            </a:r>
            <a:r>
              <a:rPr lang="it-IT" sz="1800" dirty="0" err="1">
                <a:latin typeface="Lato" panose="020F0502020204030203" pitchFamily="34" charset="0"/>
              </a:rPr>
              <a:t>always</a:t>
            </a:r>
            <a:r>
              <a:rPr lang="it-IT" sz="1800" dirty="0">
                <a:latin typeface="Lato" panose="020F0502020204030203" pitchFamily="34" charset="0"/>
              </a:rPr>
              <a:t> </a:t>
            </a:r>
            <a:r>
              <a:rPr lang="it-IT" sz="1800" dirty="0" err="1">
                <a:latin typeface="Lato" panose="020F0502020204030203" pitchFamily="34" charset="0"/>
              </a:rPr>
              <a:t>taken</a:t>
            </a:r>
            <a:r>
              <a:rPr lang="it-IT" sz="1800" dirty="0">
                <a:latin typeface="Lato" panose="020F0502020204030203" pitchFamily="34" charset="0"/>
              </a:rPr>
              <a:t> with ICS </a:t>
            </a:r>
            <a:r>
              <a:rPr lang="it-IT" sz="1800" dirty="0" err="1">
                <a:latin typeface="Lato" panose="020F0502020204030203" pitchFamily="34" charset="0"/>
              </a:rPr>
              <a:t>as</a:t>
            </a:r>
            <a:r>
              <a:rPr lang="it-IT" sz="1800" dirty="0">
                <a:latin typeface="Lato" panose="020F0502020204030203" pitchFamily="34" charset="0"/>
              </a:rPr>
              <a:t> </a:t>
            </a:r>
            <a:r>
              <a:rPr lang="it-IT" sz="1800" dirty="0" err="1">
                <a:latin typeface="Lato" panose="020F0502020204030203" pitchFamily="34" charset="0"/>
              </a:rPr>
              <a:t>needed</a:t>
            </a:r>
            <a:r>
              <a:rPr lang="it-IT" sz="1800" dirty="0">
                <a:latin typeface="Lato" panose="020F0502020204030203" pitchFamily="34" charset="0"/>
              </a:rPr>
              <a:t>, </a:t>
            </a:r>
            <a:r>
              <a:rPr lang="it-IT" sz="1800" dirty="0" err="1">
                <a:latin typeface="Lato" panose="020F0502020204030203" pitchFamily="34" charset="0"/>
              </a:rPr>
              <a:t>as</a:t>
            </a:r>
            <a:r>
              <a:rPr lang="it-IT" sz="1800" dirty="0">
                <a:latin typeface="Lato" panose="020F0502020204030203" pitchFamily="34" charset="0"/>
              </a:rPr>
              <a:t> a second option.</a:t>
            </a:r>
            <a:endParaRPr lang="it-IT" sz="1800" dirty="0">
              <a:solidFill>
                <a:srgbClr val="0000FF"/>
              </a:solidFill>
              <a:latin typeface="Lato" panose="020F0502020204030203" pitchFamily="34" charset="0"/>
            </a:endParaRPr>
          </a:p>
          <a:p>
            <a:pPr marL="0" indent="0" algn="just">
              <a:buNone/>
            </a:pPr>
            <a:endParaRPr lang="it-IT" sz="1800" dirty="0">
              <a:solidFill>
                <a:srgbClr val="0000FF"/>
              </a:solidFill>
              <a:latin typeface="Lato" panose="020F0502020204030203" pitchFamily="34" charset="0"/>
            </a:endParaRPr>
          </a:p>
          <a:p>
            <a:pPr marL="0" indent="0" algn="just">
              <a:buNone/>
            </a:pPr>
            <a:r>
              <a:rPr lang="it-IT" sz="1800" dirty="0" err="1">
                <a:latin typeface="Lato" panose="020F0502020204030203" pitchFamily="34" charset="0"/>
              </a:rPr>
              <a:t>There</a:t>
            </a:r>
            <a:r>
              <a:rPr lang="it-IT" sz="1800" dirty="0">
                <a:latin typeface="Lato" panose="020F0502020204030203" pitchFamily="34" charset="0"/>
              </a:rPr>
              <a:t> are </a:t>
            </a:r>
            <a:r>
              <a:rPr lang="it-IT" sz="1800" dirty="0" err="1">
                <a:latin typeface="Lato" panose="020F0502020204030203" pitchFamily="34" charset="0"/>
              </a:rPr>
              <a:t>therefore</a:t>
            </a:r>
            <a:r>
              <a:rPr lang="it-IT" sz="1800" dirty="0">
                <a:latin typeface="Lato" panose="020F0502020204030203" pitchFamily="34" charset="0"/>
              </a:rPr>
              <a:t> </a:t>
            </a:r>
            <a:r>
              <a:rPr lang="it-IT" sz="1800" dirty="0" err="1">
                <a:latin typeface="Lato" panose="020F0502020204030203" pitchFamily="34" charset="0"/>
              </a:rPr>
              <a:t>serious</a:t>
            </a:r>
            <a:r>
              <a:rPr lang="it-IT" sz="1800" dirty="0">
                <a:latin typeface="Lato" panose="020F0502020204030203" pitchFamily="34" charset="0"/>
              </a:rPr>
              <a:t> </a:t>
            </a:r>
            <a:r>
              <a:rPr lang="it-IT" sz="1800" dirty="0" err="1">
                <a:latin typeface="Lato" panose="020F0502020204030203" pitchFamily="34" charset="0"/>
              </a:rPr>
              <a:t>differences</a:t>
            </a:r>
            <a:r>
              <a:rPr lang="it-IT" sz="1800" dirty="0">
                <a:latin typeface="Lato" panose="020F0502020204030203" pitchFamily="34" charset="0"/>
              </a:rPr>
              <a:t> </a:t>
            </a:r>
            <a:r>
              <a:rPr lang="it-IT" sz="1800" dirty="0" err="1">
                <a:latin typeface="Lato" panose="020F0502020204030203" pitchFamily="34" charset="0"/>
              </a:rPr>
              <a:t>between</a:t>
            </a:r>
            <a:r>
              <a:rPr lang="it-IT" sz="1800" dirty="0">
                <a:latin typeface="Lato" panose="020F0502020204030203" pitchFamily="34" charset="0"/>
              </a:rPr>
              <a:t> the </a:t>
            </a:r>
            <a:r>
              <a:rPr lang="it-IT" sz="1800" dirty="0" err="1">
                <a:latin typeface="Lato" panose="020F0502020204030203" pitchFamily="34" charset="0"/>
              </a:rPr>
              <a:t>guidelines</a:t>
            </a:r>
            <a:r>
              <a:rPr lang="it-IT" sz="1800" dirty="0">
                <a:latin typeface="Lato" panose="020F0502020204030203" pitchFamily="34" charset="0"/>
              </a:rPr>
              <a:t> </a:t>
            </a:r>
            <a:r>
              <a:rPr lang="it-IT" sz="1800" dirty="0" err="1">
                <a:latin typeface="Lato" panose="020F0502020204030203" pitchFamily="34" charset="0"/>
              </a:rPr>
              <a:t>that</a:t>
            </a:r>
            <a:r>
              <a:rPr lang="it-IT" sz="1800" dirty="0">
                <a:latin typeface="Lato" panose="020F0502020204030203" pitchFamily="34" charset="0"/>
              </a:rPr>
              <a:t> the group </a:t>
            </a:r>
            <a:r>
              <a:rPr lang="it-IT" sz="1800" dirty="0" err="1">
                <a:latin typeface="Lato" panose="020F0502020204030203" pitchFamily="34" charset="0"/>
              </a:rPr>
              <a:t>examined</a:t>
            </a:r>
            <a:r>
              <a:rPr lang="it-IT" sz="1800" dirty="0">
                <a:latin typeface="Lato" panose="020F0502020204030203" pitchFamily="34" charset="0"/>
              </a:rPr>
              <a:t>. </a:t>
            </a:r>
            <a:endParaRPr lang="it-IT" sz="1800" dirty="0"/>
          </a:p>
          <a:p>
            <a:pPr marL="0" indent="0" algn="just">
              <a:buNone/>
            </a:pPr>
            <a:endParaRPr lang="it-IT" sz="1800" dirty="0"/>
          </a:p>
        </p:txBody>
      </p:sp>
      <p:sp>
        <p:nvSpPr>
          <p:cNvPr id="4" name="CasellaDiTesto 3">
            <a:extLst>
              <a:ext uri="{FF2B5EF4-FFF2-40B4-BE49-F238E27FC236}">
                <a16:creationId xmlns:a16="http://schemas.microsoft.com/office/drawing/2014/main" id="{591DE79B-620A-AB9D-5BCE-2ED4466DA9A8}"/>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3958388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16E201-03D1-443F-90FF-BA7289172FED}"/>
              </a:ext>
            </a:extLst>
          </p:cNvPr>
          <p:cNvSpPr>
            <a:spLocks noGrp="1"/>
          </p:cNvSpPr>
          <p:nvPr>
            <p:ph type="title"/>
          </p:nvPr>
        </p:nvSpPr>
        <p:spPr>
          <a:xfrm>
            <a:off x="628650" y="524858"/>
            <a:ext cx="7886700" cy="994172"/>
          </a:xfrm>
        </p:spPr>
        <p:txBody>
          <a:bodyPr>
            <a:normAutofit/>
          </a:bodyPr>
          <a:lstStyle/>
          <a:p>
            <a:r>
              <a:rPr lang="it-IT" sz="2100" b="1" dirty="0">
                <a:solidFill>
                  <a:srgbClr val="0432FF"/>
                </a:solidFill>
                <a:latin typeface="Arial" panose="020B0604020202020204" pitchFamily="34" charset="0"/>
                <a:cs typeface="Arial" panose="020B0604020202020204" pitchFamily="34" charset="0"/>
              </a:rPr>
              <a:t>a1) In a </a:t>
            </a:r>
            <a:r>
              <a:rPr lang="it-IT" sz="2100" b="1" dirty="0" err="1">
                <a:solidFill>
                  <a:srgbClr val="0432FF"/>
                </a:solidFill>
                <a:latin typeface="Arial" panose="020B0604020202020204" pitchFamily="34" charset="0"/>
                <a:cs typeface="Arial" panose="020B0604020202020204" pitchFamily="34" charset="0"/>
              </a:rPr>
              <a:t>patient</a:t>
            </a:r>
            <a:r>
              <a:rPr lang="it-IT" sz="2100" b="1" dirty="0">
                <a:solidFill>
                  <a:srgbClr val="0432FF"/>
                </a:solidFill>
                <a:latin typeface="Arial" panose="020B0604020202020204" pitchFamily="34" charset="0"/>
                <a:cs typeface="Arial" panose="020B0604020202020204" pitchFamily="34" charset="0"/>
              </a:rPr>
              <a:t> with mild </a:t>
            </a:r>
            <a:r>
              <a:rPr lang="it-IT" sz="2100" b="1" dirty="0" err="1">
                <a:solidFill>
                  <a:srgbClr val="0432FF"/>
                </a:solidFill>
                <a:latin typeface="Arial" panose="020B0604020202020204" pitchFamily="34" charset="0"/>
                <a:cs typeface="Arial" panose="020B0604020202020204" pitchFamily="34" charset="0"/>
              </a:rPr>
              <a:t>asthma</a:t>
            </a:r>
            <a:r>
              <a:rPr lang="it-IT" sz="2100" b="1" dirty="0">
                <a:solidFill>
                  <a:srgbClr val="0432FF"/>
                </a:solidFill>
                <a:latin typeface="Arial" panose="020B0604020202020204" pitchFamily="34" charset="0"/>
                <a:cs typeface="Arial" panose="020B0604020202020204" pitchFamily="34" charset="0"/>
              </a:rPr>
              <a:t>, </a:t>
            </a:r>
            <a:r>
              <a:rPr lang="it-IT" sz="2100" b="1" dirty="0" err="1">
                <a:solidFill>
                  <a:srgbClr val="0432FF"/>
                </a:solidFill>
                <a:latin typeface="Arial" panose="020B0604020202020204" pitchFamily="34" charset="0"/>
                <a:cs typeface="Arial" panose="020B0604020202020204" pitchFamily="34" charset="0"/>
              </a:rPr>
              <a:t>should</a:t>
            </a:r>
            <a:r>
              <a:rPr lang="it-IT" sz="2100" b="1" dirty="0">
                <a:solidFill>
                  <a:srgbClr val="0432FF"/>
                </a:solidFill>
                <a:latin typeface="Arial" panose="020B0604020202020204" pitchFamily="34" charset="0"/>
                <a:cs typeface="Arial" panose="020B0604020202020204" pitchFamily="34" charset="0"/>
              </a:rPr>
              <a:t> the </a:t>
            </a:r>
            <a:r>
              <a:rPr lang="it-IT" sz="2100" b="1" dirty="0" err="1">
                <a:solidFill>
                  <a:srgbClr val="0432FF"/>
                </a:solidFill>
                <a:latin typeface="Arial" panose="020B0604020202020204" pitchFamily="34" charset="0"/>
                <a:cs typeface="Arial" panose="020B0604020202020204" pitchFamily="34" charset="0"/>
              </a:rPr>
              <a:t>physician</a:t>
            </a:r>
            <a:r>
              <a:rPr lang="it-IT" sz="2100" b="1" dirty="0">
                <a:solidFill>
                  <a:srgbClr val="0432FF"/>
                </a:solidFill>
                <a:latin typeface="Arial" panose="020B0604020202020204" pitchFamily="34" charset="0"/>
                <a:cs typeface="Arial" panose="020B0604020202020204" pitchFamily="34" charset="0"/>
              </a:rPr>
              <a:t> use, </a:t>
            </a:r>
            <a:r>
              <a:rPr lang="it-IT" sz="2100" b="1" dirty="0" err="1">
                <a:solidFill>
                  <a:srgbClr val="0432FF"/>
                </a:solidFill>
                <a:latin typeface="Arial" panose="020B0604020202020204" pitchFamily="34" charset="0"/>
                <a:cs typeface="Arial" panose="020B0604020202020204" pitchFamily="34" charset="0"/>
              </a:rPr>
              <a:t>as</a:t>
            </a:r>
            <a:r>
              <a:rPr lang="it-IT" sz="2100" b="1" dirty="0">
                <a:solidFill>
                  <a:srgbClr val="0432FF"/>
                </a:solidFill>
                <a:latin typeface="Arial" panose="020B0604020202020204" pitchFamily="34" charset="0"/>
                <a:cs typeface="Arial" panose="020B0604020202020204" pitchFamily="34" charset="0"/>
              </a:rPr>
              <a:t> </a:t>
            </a:r>
            <a:r>
              <a:rPr lang="it-IT" sz="2100" b="1" dirty="0" err="1">
                <a:solidFill>
                  <a:srgbClr val="0432FF"/>
                </a:solidFill>
                <a:latin typeface="Arial" panose="020B0604020202020204" pitchFamily="34" charset="0"/>
                <a:cs typeface="Arial" panose="020B0604020202020204" pitchFamily="34" charset="0"/>
              </a:rPr>
              <a:t>only</a:t>
            </a:r>
            <a:r>
              <a:rPr lang="it-IT" sz="2100" b="1" dirty="0">
                <a:solidFill>
                  <a:srgbClr val="0432FF"/>
                </a:solidFill>
                <a:latin typeface="Arial" panose="020B0604020202020204" pitchFamily="34" charset="0"/>
                <a:cs typeface="Arial" panose="020B0604020202020204" pitchFamily="34" charset="0"/>
              </a:rPr>
              <a:t> </a:t>
            </a:r>
            <a:r>
              <a:rPr lang="it-IT" sz="2100" b="1" dirty="0" err="1">
                <a:solidFill>
                  <a:srgbClr val="0432FF"/>
                </a:solidFill>
                <a:latin typeface="Arial" panose="020B0604020202020204" pitchFamily="34" charset="0"/>
                <a:cs typeface="Arial" panose="020B0604020202020204" pitchFamily="34" charset="0"/>
              </a:rPr>
              <a:t>as</a:t>
            </a:r>
            <a:r>
              <a:rPr lang="it-IT" sz="2100" b="1" dirty="0">
                <a:solidFill>
                  <a:srgbClr val="0432FF"/>
                </a:solidFill>
                <a:latin typeface="Arial" panose="020B0604020202020204" pitchFamily="34" charset="0"/>
                <a:cs typeface="Arial" panose="020B0604020202020204" pitchFamily="34" charset="0"/>
              </a:rPr>
              <a:t> </a:t>
            </a:r>
            <a:r>
              <a:rPr lang="it-IT" sz="2100" b="1" dirty="0" err="1">
                <a:solidFill>
                  <a:srgbClr val="0432FF"/>
                </a:solidFill>
                <a:latin typeface="Arial" panose="020B0604020202020204" pitchFamily="34" charset="0"/>
                <a:cs typeface="Arial" panose="020B0604020202020204" pitchFamily="34" charset="0"/>
              </a:rPr>
              <a:t>needed</a:t>
            </a:r>
            <a:r>
              <a:rPr lang="it-IT" sz="2100" b="1" dirty="0">
                <a:solidFill>
                  <a:srgbClr val="0432FF"/>
                </a:solidFill>
                <a:latin typeface="Arial" panose="020B0604020202020204" pitchFamily="34" charset="0"/>
                <a:cs typeface="Arial" panose="020B0604020202020204" pitchFamily="34" charset="0"/>
              </a:rPr>
              <a:t> therapy, a </a:t>
            </a:r>
            <a:r>
              <a:rPr lang="it-IT" sz="2100" b="1" dirty="0" err="1">
                <a:solidFill>
                  <a:srgbClr val="0432FF"/>
                </a:solidFill>
                <a:latin typeface="Arial" panose="020B0604020202020204" pitchFamily="34" charset="0"/>
                <a:cs typeface="Arial" panose="020B0604020202020204" pitchFamily="34" charset="0"/>
              </a:rPr>
              <a:t>combination</a:t>
            </a:r>
            <a:r>
              <a:rPr lang="it-IT" sz="2100" b="1" dirty="0">
                <a:solidFill>
                  <a:srgbClr val="0432FF"/>
                </a:solidFill>
                <a:latin typeface="Arial" panose="020B0604020202020204" pitchFamily="34" charset="0"/>
                <a:cs typeface="Arial" panose="020B0604020202020204" pitchFamily="34" charset="0"/>
              </a:rPr>
              <a:t> of ICS + </a:t>
            </a:r>
            <a:r>
              <a:rPr lang="it-IT" sz="2100" b="1" dirty="0" err="1">
                <a:solidFill>
                  <a:srgbClr val="0432FF"/>
                </a:solidFill>
                <a:latin typeface="Arial" panose="020B0604020202020204" pitchFamily="34" charset="0"/>
                <a:cs typeface="Arial" panose="020B0604020202020204" pitchFamily="34" charset="0"/>
              </a:rPr>
              <a:t>F</a:t>
            </a:r>
            <a:r>
              <a:rPr lang="it-IT" sz="2100" b="1" dirty="0">
                <a:solidFill>
                  <a:srgbClr val="0432FF"/>
                </a:solidFill>
                <a:latin typeface="Arial" panose="020B0604020202020204" pitchFamily="34" charset="0"/>
                <a:cs typeface="Arial" panose="020B0604020202020204" pitchFamily="34" charset="0"/>
              </a:rPr>
              <a:t> or SABA? </a:t>
            </a:r>
          </a:p>
        </p:txBody>
      </p:sp>
      <p:sp>
        <p:nvSpPr>
          <p:cNvPr id="3" name="Segnaposto contenuto 2">
            <a:extLst>
              <a:ext uri="{FF2B5EF4-FFF2-40B4-BE49-F238E27FC236}">
                <a16:creationId xmlns:a16="http://schemas.microsoft.com/office/drawing/2014/main" id="{BC15B614-1139-EBE8-FC2B-D85BE1253231}"/>
              </a:ext>
            </a:extLst>
          </p:cNvPr>
          <p:cNvSpPr>
            <a:spLocks noGrp="1"/>
          </p:cNvSpPr>
          <p:nvPr>
            <p:ph idx="1"/>
          </p:nvPr>
        </p:nvSpPr>
        <p:spPr>
          <a:xfrm>
            <a:off x="628650" y="1932329"/>
            <a:ext cx="7886700" cy="2128894"/>
          </a:xfrm>
        </p:spPr>
        <p:txBody>
          <a:bodyPr>
            <a:normAutofit/>
          </a:bodyPr>
          <a:lstStyle/>
          <a:p>
            <a:pPr marL="0" indent="0" algn="just">
              <a:buNone/>
            </a:pPr>
            <a:r>
              <a:rPr lang="it-IT" sz="1800" dirty="0">
                <a:latin typeface="Lato" panose="020F0502020204030203" pitchFamily="34" charset="0"/>
              </a:rPr>
              <a:t>Once an </a:t>
            </a:r>
            <a:r>
              <a:rPr lang="it-IT" sz="1800" dirty="0" err="1">
                <a:latin typeface="Lato" panose="020F0502020204030203" pitchFamily="34" charset="0"/>
              </a:rPr>
              <a:t>objective</a:t>
            </a:r>
            <a:r>
              <a:rPr lang="it-IT" sz="1800" dirty="0">
                <a:latin typeface="Lato" panose="020F0502020204030203" pitchFamily="34" charset="0"/>
              </a:rPr>
              <a:t> </a:t>
            </a:r>
            <a:r>
              <a:rPr lang="it-IT" sz="1800" dirty="0" err="1">
                <a:latin typeface="Lato" panose="020F0502020204030203" pitchFamily="34" charset="0"/>
              </a:rPr>
              <a:t>diagnosis</a:t>
            </a:r>
            <a:r>
              <a:rPr lang="it-IT" sz="1800" dirty="0">
                <a:latin typeface="Lato" panose="020F0502020204030203" pitchFamily="34" charset="0"/>
              </a:rPr>
              <a:t> of </a:t>
            </a:r>
            <a:r>
              <a:rPr lang="it-IT" sz="1800" dirty="0" err="1">
                <a:latin typeface="Lato" panose="020F0502020204030203" pitchFamily="34" charset="0"/>
              </a:rPr>
              <a:t>asthma</a:t>
            </a:r>
            <a:r>
              <a:rPr lang="it-IT" sz="1800" dirty="0">
                <a:latin typeface="Lato" panose="020F0502020204030203" pitchFamily="34" charset="0"/>
              </a:rPr>
              <a:t> </a:t>
            </a:r>
            <a:r>
              <a:rPr lang="it-IT" sz="1800" dirty="0" err="1">
                <a:latin typeface="Lato" panose="020F0502020204030203" pitchFamily="34" charset="0"/>
              </a:rPr>
              <a:t>is</a:t>
            </a:r>
            <a:r>
              <a:rPr lang="it-IT" sz="1800" dirty="0">
                <a:latin typeface="Lato" panose="020F0502020204030203" pitchFamily="34" charset="0"/>
              </a:rPr>
              <a:t> </a:t>
            </a:r>
            <a:r>
              <a:rPr lang="it-IT" sz="1800" dirty="0" err="1">
                <a:latin typeface="Lato" panose="020F0502020204030203" pitchFamily="34" charset="0"/>
              </a:rPr>
              <a:t>confirmed</a:t>
            </a:r>
            <a:r>
              <a:rPr lang="it-IT" sz="1800" dirty="0">
                <a:latin typeface="Lato" panose="020F0502020204030203" pitchFamily="34" charset="0"/>
              </a:rPr>
              <a:t> (i.e., the </a:t>
            </a:r>
            <a:r>
              <a:rPr lang="it-IT" sz="1800" dirty="0" err="1">
                <a:latin typeface="Lato" panose="020F0502020204030203" pitchFamily="34" charset="0"/>
              </a:rPr>
              <a:t>certainty</a:t>
            </a:r>
            <a:r>
              <a:rPr lang="it-IT" sz="1800" dirty="0">
                <a:latin typeface="Lato" panose="020F0502020204030203" pitchFamily="34" charset="0"/>
              </a:rPr>
              <a:t> of the </a:t>
            </a:r>
            <a:r>
              <a:rPr lang="it-IT" sz="1800" dirty="0" err="1">
                <a:latin typeface="Lato" panose="020F0502020204030203" pitchFamily="34" charset="0"/>
              </a:rPr>
              <a:t>disease</a:t>
            </a:r>
            <a:r>
              <a:rPr lang="it-IT" sz="1800" dirty="0">
                <a:latin typeface="Lato" panose="020F0502020204030203" pitchFamily="34" charset="0"/>
              </a:rPr>
              <a:t>), the SC </a:t>
            </a:r>
            <a:r>
              <a:rPr lang="it-IT" sz="1800" dirty="0" err="1">
                <a:latin typeface="Lato" panose="020F0502020204030203" pitchFamily="34" charset="0"/>
              </a:rPr>
              <a:t>suggests</a:t>
            </a:r>
            <a:r>
              <a:rPr lang="it-IT" sz="1800" dirty="0">
                <a:latin typeface="Lato" panose="020F0502020204030203" pitchFamily="34" charset="0"/>
              </a:rPr>
              <a:t> </a:t>
            </a:r>
            <a:r>
              <a:rPr lang="it-IT" sz="1800" dirty="0" err="1">
                <a:latin typeface="Lato" panose="020F0502020204030203" pitchFamily="34" charset="0"/>
              </a:rPr>
              <a:t>prescribing</a:t>
            </a:r>
            <a:r>
              <a:rPr lang="it-IT" sz="1800" dirty="0">
                <a:latin typeface="Lato" panose="020F0502020204030203" pitchFamily="34" charset="0"/>
              </a:rPr>
              <a:t> ICS/ </a:t>
            </a:r>
            <a:r>
              <a:rPr lang="it-IT" sz="1800" dirty="0" err="1">
                <a:latin typeface="Lato" panose="020F0502020204030203" pitchFamily="34" charset="0"/>
              </a:rPr>
              <a:t>formoterol</a:t>
            </a:r>
            <a:r>
              <a:rPr lang="it-IT" sz="1800" dirty="0">
                <a:latin typeface="Lato" panose="020F0502020204030203" pitchFamily="34" charset="0"/>
              </a:rPr>
              <a:t> </a:t>
            </a:r>
            <a:r>
              <a:rPr lang="it-IT" sz="1800" dirty="0" err="1">
                <a:latin typeface="Lato" panose="020F0502020204030203" pitchFamily="34" charset="0"/>
              </a:rPr>
              <a:t>as</a:t>
            </a:r>
            <a:r>
              <a:rPr lang="it-IT" sz="1800" dirty="0">
                <a:latin typeface="Lato" panose="020F0502020204030203" pitchFamily="34" charset="0"/>
              </a:rPr>
              <a:t> </a:t>
            </a:r>
            <a:r>
              <a:rPr lang="it-IT" sz="1800" dirty="0" err="1">
                <a:latin typeface="Lato" panose="020F0502020204030203" pitchFamily="34" charset="0"/>
              </a:rPr>
              <a:t>needed</a:t>
            </a:r>
            <a:r>
              <a:rPr lang="it-IT" sz="1800" dirty="0">
                <a:latin typeface="Lato" panose="020F0502020204030203" pitchFamily="34" charset="0"/>
              </a:rPr>
              <a:t> or with a background ICS therapy </a:t>
            </a:r>
            <a:r>
              <a:rPr lang="it-IT" sz="1800" dirty="0" err="1">
                <a:latin typeface="Lato" panose="020F0502020204030203" pitchFamily="34" charset="0"/>
              </a:rPr>
              <a:t>instead</a:t>
            </a:r>
            <a:r>
              <a:rPr lang="it-IT" sz="1800" dirty="0">
                <a:latin typeface="Lato" panose="020F0502020204030203" pitchFamily="34" charset="0"/>
              </a:rPr>
              <a:t> of a SABA for </a:t>
            </a:r>
            <a:r>
              <a:rPr lang="it-IT" sz="1800" dirty="0" err="1">
                <a:latin typeface="Lato" panose="020F0502020204030203" pitchFamily="34" charset="0"/>
              </a:rPr>
              <a:t>as-needed</a:t>
            </a:r>
            <a:r>
              <a:rPr lang="it-IT" sz="1800" dirty="0">
                <a:latin typeface="Lato" panose="020F0502020204030203" pitchFamily="34" charset="0"/>
              </a:rPr>
              <a:t> therapy in </a:t>
            </a:r>
            <a:r>
              <a:rPr lang="it-IT" sz="1800" dirty="0" err="1">
                <a:latin typeface="Lato" panose="020F0502020204030203" pitchFamily="34" charset="0"/>
              </a:rPr>
              <a:t>cases</a:t>
            </a:r>
            <a:r>
              <a:rPr lang="it-IT" sz="1800" dirty="0">
                <a:latin typeface="Lato" panose="020F0502020204030203" pitchFamily="34" charset="0"/>
              </a:rPr>
              <a:t> of </a:t>
            </a:r>
            <a:r>
              <a:rPr lang="it-IT" sz="1800" dirty="0" err="1">
                <a:latin typeface="Lato" panose="020F0502020204030203" pitchFamily="34" charset="0"/>
              </a:rPr>
              <a:t>asthma</a:t>
            </a:r>
            <a:r>
              <a:rPr lang="it-IT" sz="1800" dirty="0">
                <a:latin typeface="Lato" panose="020F0502020204030203" pitchFamily="34" charset="0"/>
              </a:rPr>
              <a:t> </a:t>
            </a:r>
            <a:r>
              <a:rPr lang="it-IT" sz="1800" dirty="0" err="1">
                <a:latin typeface="Lato" panose="020F0502020204030203" pitchFamily="34" charset="0"/>
              </a:rPr>
              <a:t>assessed</a:t>
            </a:r>
            <a:r>
              <a:rPr lang="it-IT" sz="1800" dirty="0">
                <a:latin typeface="Lato" panose="020F0502020204030203" pitchFamily="34" charset="0"/>
              </a:rPr>
              <a:t> </a:t>
            </a:r>
            <a:r>
              <a:rPr lang="it-IT" sz="1800" dirty="0" err="1">
                <a:latin typeface="Lato" panose="020F0502020204030203" pitchFamily="34" charset="0"/>
              </a:rPr>
              <a:t>as</a:t>
            </a:r>
            <a:r>
              <a:rPr lang="it-IT" sz="1800" dirty="0">
                <a:latin typeface="Lato" panose="020F0502020204030203" pitchFamily="34" charset="0"/>
              </a:rPr>
              <a:t> mild. </a:t>
            </a:r>
          </a:p>
          <a:p>
            <a:pPr marL="0" indent="0" algn="just">
              <a:buNone/>
            </a:pPr>
            <a:endParaRPr lang="it-IT" sz="1800" dirty="0">
              <a:latin typeface="Lato" panose="020F0502020204030203" pitchFamily="34" charset="0"/>
            </a:endParaRPr>
          </a:p>
          <a:p>
            <a:pPr marL="0" indent="0" algn="just">
              <a:buNone/>
            </a:pPr>
            <a:r>
              <a:rPr lang="it-IT" sz="1800" dirty="0">
                <a:latin typeface="Lato" panose="020F0502020204030203" pitchFamily="34" charset="0"/>
              </a:rPr>
              <a:t>The general </a:t>
            </a:r>
            <a:r>
              <a:rPr lang="it-IT" sz="1800" dirty="0" err="1">
                <a:latin typeface="Lato" panose="020F0502020204030203" pitchFamily="34" charset="0"/>
              </a:rPr>
              <a:t>suggestion</a:t>
            </a:r>
            <a:r>
              <a:rPr lang="it-IT" sz="1800" dirty="0">
                <a:latin typeface="Lato" panose="020F0502020204030203" pitchFamily="34" charset="0"/>
              </a:rPr>
              <a:t> </a:t>
            </a:r>
            <a:r>
              <a:rPr lang="it-IT" sz="1800" dirty="0" err="1">
                <a:latin typeface="Lato" panose="020F0502020204030203" pitchFamily="34" charset="0"/>
              </a:rPr>
              <a:t>is</a:t>
            </a:r>
            <a:r>
              <a:rPr lang="it-IT" sz="1800" dirty="0">
                <a:latin typeface="Lato" panose="020F0502020204030203" pitchFamily="34" charset="0"/>
              </a:rPr>
              <a:t> </a:t>
            </a:r>
            <a:r>
              <a:rPr lang="it-IT" sz="1800" dirty="0" err="1">
                <a:latin typeface="Lato" panose="020F0502020204030203" pitchFamily="34" charset="0"/>
              </a:rPr>
              <a:t>that</a:t>
            </a:r>
            <a:r>
              <a:rPr lang="it-IT" sz="1800" dirty="0">
                <a:latin typeface="Lato" panose="020F0502020204030203" pitchFamily="34" charset="0"/>
              </a:rPr>
              <a:t> </a:t>
            </a:r>
            <a:r>
              <a:rPr lang="it-IT" sz="1800" u="sng" dirty="0">
                <a:latin typeface="Lato" panose="020F0502020204030203" pitchFamily="34" charset="0"/>
              </a:rPr>
              <a:t>the </a:t>
            </a:r>
            <a:r>
              <a:rPr lang="it-IT" sz="1800" u="sng" dirty="0" err="1">
                <a:latin typeface="Lato" panose="020F0502020204030203" pitchFamily="34" charset="0"/>
              </a:rPr>
              <a:t>prescription</a:t>
            </a:r>
            <a:r>
              <a:rPr lang="it-IT" sz="1800" u="sng" dirty="0">
                <a:latin typeface="Lato" panose="020F0502020204030203" pitchFamily="34" charset="0"/>
              </a:rPr>
              <a:t> of an </a:t>
            </a:r>
            <a:r>
              <a:rPr lang="it-IT" sz="1800" u="sng" dirty="0" err="1">
                <a:latin typeface="Lato" panose="020F0502020204030203" pitchFamily="34" charset="0"/>
              </a:rPr>
              <a:t>as-needed</a:t>
            </a:r>
            <a:r>
              <a:rPr lang="it-IT" sz="1800" u="sng" dirty="0">
                <a:latin typeface="Lato" panose="020F0502020204030203" pitchFamily="34" charset="0"/>
              </a:rPr>
              <a:t> SABA </a:t>
            </a:r>
            <a:r>
              <a:rPr lang="it-IT" sz="1800" u="sng" dirty="0" err="1">
                <a:latin typeface="Lato" panose="020F0502020204030203" pitchFamily="34" charset="0"/>
              </a:rPr>
              <a:t>should</a:t>
            </a:r>
            <a:r>
              <a:rPr lang="it-IT" sz="1800" u="sng" dirty="0">
                <a:latin typeface="Lato" panose="020F0502020204030203" pitchFamily="34" charset="0"/>
              </a:rPr>
              <a:t> </a:t>
            </a:r>
            <a:r>
              <a:rPr lang="it-IT" sz="1800" u="sng" dirty="0" err="1">
                <a:latin typeface="Lato" panose="020F0502020204030203" pitchFamily="34" charset="0"/>
              </a:rPr>
              <a:t>not</a:t>
            </a:r>
            <a:r>
              <a:rPr lang="it-IT" sz="1800" u="sng" dirty="0">
                <a:latin typeface="Lato" panose="020F0502020204030203" pitchFamily="34" charset="0"/>
              </a:rPr>
              <a:t> be made </a:t>
            </a:r>
            <a:r>
              <a:rPr lang="it-IT" sz="1800" u="sng" dirty="0" err="1">
                <a:latin typeface="Lato" panose="020F0502020204030203" pitchFamily="34" charset="0"/>
              </a:rPr>
              <a:t>without</a:t>
            </a:r>
            <a:r>
              <a:rPr lang="it-IT" sz="1800" u="sng" dirty="0">
                <a:latin typeface="Lato" panose="020F0502020204030203" pitchFamily="34" charset="0"/>
              </a:rPr>
              <a:t> </a:t>
            </a:r>
            <a:r>
              <a:rPr lang="it-IT" sz="1800" u="sng" dirty="0" err="1">
                <a:latin typeface="Lato" panose="020F0502020204030203" pitchFamily="34" charset="0"/>
              </a:rPr>
              <a:t>prescribing</a:t>
            </a:r>
            <a:r>
              <a:rPr lang="it-IT" sz="1800" u="sng" dirty="0">
                <a:latin typeface="Lato" panose="020F0502020204030203" pitchFamily="34" charset="0"/>
              </a:rPr>
              <a:t> an ICS </a:t>
            </a:r>
            <a:r>
              <a:rPr lang="it-IT" sz="1800" u="sng" dirty="0" err="1">
                <a:latin typeface="Lato" panose="020F0502020204030203" pitchFamily="34" charset="0"/>
              </a:rPr>
              <a:t>taken</a:t>
            </a:r>
            <a:r>
              <a:rPr lang="it-IT" sz="1800" u="sng" dirty="0">
                <a:latin typeface="Lato" panose="020F0502020204030203" pitchFamily="34" charset="0"/>
              </a:rPr>
              <a:t> </a:t>
            </a:r>
            <a:r>
              <a:rPr lang="it-IT" sz="1800" u="sng" dirty="0" err="1">
                <a:latin typeface="Lato" panose="020F0502020204030203" pitchFamily="34" charset="0"/>
              </a:rPr>
              <a:t>regularly</a:t>
            </a:r>
            <a:r>
              <a:rPr lang="it-IT" sz="1800" dirty="0">
                <a:latin typeface="Lato" panose="020F0502020204030203" pitchFamily="34" charset="0"/>
              </a:rPr>
              <a:t>. </a:t>
            </a:r>
            <a:endParaRPr lang="it-IT" sz="1800" dirty="0"/>
          </a:p>
          <a:p>
            <a:pPr marL="0" indent="0" algn="just">
              <a:buNone/>
            </a:pPr>
            <a:endParaRPr lang="it-IT" sz="1800" dirty="0"/>
          </a:p>
        </p:txBody>
      </p:sp>
      <p:sp>
        <p:nvSpPr>
          <p:cNvPr id="4" name="CasellaDiTesto 3">
            <a:extLst>
              <a:ext uri="{FF2B5EF4-FFF2-40B4-BE49-F238E27FC236}">
                <a16:creationId xmlns:a16="http://schemas.microsoft.com/office/drawing/2014/main" id="{342AE3B6-D059-E67C-0C34-2185CB86FB6F}"/>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1287978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D1295B-75F1-A38D-7792-16D0D8F650DC}"/>
              </a:ext>
            </a:extLst>
          </p:cNvPr>
          <p:cNvSpPr>
            <a:spLocks noGrp="1"/>
          </p:cNvSpPr>
          <p:nvPr>
            <p:ph type="title"/>
          </p:nvPr>
        </p:nvSpPr>
        <p:spPr>
          <a:xfrm>
            <a:off x="628650" y="725265"/>
            <a:ext cx="8164476" cy="994172"/>
          </a:xfrm>
        </p:spPr>
        <p:txBody>
          <a:bodyPr>
            <a:normAutofit/>
          </a:bodyPr>
          <a:lstStyle/>
          <a:p>
            <a:r>
              <a:rPr lang="it-IT" sz="1800" b="1" dirty="0">
                <a:solidFill>
                  <a:srgbClr val="0432FF"/>
                </a:solidFill>
                <a:latin typeface="Arial" panose="020B0604020202020204" pitchFamily="34" charset="0"/>
                <a:cs typeface="Arial" panose="020B0604020202020204" pitchFamily="34" charset="0"/>
              </a:rPr>
              <a:t>2) in a </a:t>
            </a:r>
            <a:r>
              <a:rPr lang="it-IT" sz="1800" b="1" dirty="0" err="1">
                <a:solidFill>
                  <a:srgbClr val="0432FF"/>
                </a:solidFill>
                <a:latin typeface="Arial" panose="020B0604020202020204" pitchFamily="34" charset="0"/>
                <a:cs typeface="Arial" panose="020B0604020202020204" pitchFamily="34" charset="0"/>
              </a:rPr>
              <a:t>patient</a:t>
            </a:r>
            <a:r>
              <a:rPr lang="it-IT" sz="1800" b="1" dirty="0">
                <a:solidFill>
                  <a:srgbClr val="0432FF"/>
                </a:solidFill>
                <a:latin typeface="Arial" panose="020B0604020202020204" pitchFamily="34" charset="0"/>
                <a:cs typeface="Arial" panose="020B0604020202020204" pitchFamily="34" charset="0"/>
              </a:rPr>
              <a:t> with mild-moderate to severe </a:t>
            </a:r>
            <a:r>
              <a:rPr lang="it-IT" sz="1800" b="1" dirty="0" err="1">
                <a:solidFill>
                  <a:srgbClr val="0432FF"/>
                </a:solidFill>
                <a:latin typeface="Arial" panose="020B0604020202020204" pitchFamily="34" charset="0"/>
                <a:cs typeface="Arial" panose="020B0604020202020204" pitchFamily="34" charset="0"/>
              </a:rPr>
              <a:t>asthma</a:t>
            </a:r>
            <a:r>
              <a:rPr lang="it-IT" sz="1800" b="1" dirty="0">
                <a:solidFill>
                  <a:srgbClr val="0432FF"/>
                </a:solidFill>
                <a:latin typeface="Arial" panose="020B0604020202020204" pitchFamily="34" charset="0"/>
                <a:cs typeface="Arial" panose="020B0604020202020204" pitchFamily="34" charset="0"/>
              </a:rPr>
              <a:t>, </a:t>
            </a:r>
            <a:r>
              <a:rPr lang="it-IT" sz="1800" b="1" dirty="0" err="1">
                <a:solidFill>
                  <a:srgbClr val="0432FF"/>
                </a:solidFill>
                <a:latin typeface="Arial" panose="020B0604020202020204" pitchFamily="34" charset="0"/>
                <a:cs typeface="Arial" panose="020B0604020202020204" pitchFamily="34" charset="0"/>
              </a:rPr>
              <a:t>should</a:t>
            </a:r>
            <a:r>
              <a:rPr lang="it-IT" sz="1800" b="1" dirty="0">
                <a:solidFill>
                  <a:srgbClr val="0432FF"/>
                </a:solidFill>
                <a:latin typeface="Arial" panose="020B0604020202020204" pitchFamily="34" charset="0"/>
                <a:cs typeface="Arial" panose="020B0604020202020204" pitchFamily="34" charset="0"/>
              </a:rPr>
              <a:t> the </a:t>
            </a:r>
            <a:r>
              <a:rPr lang="it-IT" sz="1800" b="1" dirty="0" err="1">
                <a:solidFill>
                  <a:srgbClr val="0432FF"/>
                </a:solidFill>
                <a:latin typeface="Arial" panose="020B0604020202020204" pitchFamily="34" charset="0"/>
                <a:cs typeface="Arial" panose="020B0604020202020204" pitchFamily="34" charset="0"/>
              </a:rPr>
              <a:t>physician</a:t>
            </a:r>
            <a:r>
              <a:rPr lang="it-IT" sz="1800" b="1" dirty="0">
                <a:solidFill>
                  <a:srgbClr val="0432FF"/>
                </a:solidFill>
                <a:latin typeface="Arial" panose="020B0604020202020204" pitchFamily="34" charset="0"/>
                <a:cs typeface="Arial" panose="020B0604020202020204" pitchFamily="34" charset="0"/>
              </a:rPr>
              <a:t> use SABA </a:t>
            </a:r>
            <a:r>
              <a:rPr lang="it-IT" sz="1800" b="1" dirty="0" err="1">
                <a:solidFill>
                  <a:srgbClr val="0432FF"/>
                </a:solidFill>
                <a:latin typeface="Arial" panose="020B0604020202020204" pitchFamily="34" charset="0"/>
                <a:cs typeface="Arial" panose="020B0604020202020204" pitchFamily="34" charset="0"/>
              </a:rPr>
              <a:t>as</a:t>
            </a:r>
            <a:r>
              <a:rPr lang="it-IT" sz="1800" b="1" dirty="0">
                <a:solidFill>
                  <a:srgbClr val="0432FF"/>
                </a:solidFill>
                <a:latin typeface="Arial" panose="020B0604020202020204" pitchFamily="34" charset="0"/>
                <a:cs typeface="Arial" panose="020B0604020202020204" pitchFamily="34" charset="0"/>
              </a:rPr>
              <a:t> a </a:t>
            </a:r>
            <a:r>
              <a:rPr lang="it-IT" sz="1800" b="1" dirty="0" err="1">
                <a:solidFill>
                  <a:srgbClr val="0432FF"/>
                </a:solidFill>
                <a:latin typeface="Arial" panose="020B0604020202020204" pitchFamily="34" charset="0"/>
                <a:cs typeface="Arial" panose="020B0604020202020204" pitchFamily="34" charset="0"/>
              </a:rPr>
              <a:t>reliever</a:t>
            </a:r>
            <a:r>
              <a:rPr lang="it-IT" sz="1800" b="1" dirty="0">
                <a:solidFill>
                  <a:srgbClr val="0432FF"/>
                </a:solidFill>
                <a:latin typeface="Arial" panose="020B0604020202020204" pitchFamily="34" charset="0"/>
                <a:cs typeface="Arial" panose="020B0604020202020204" pitchFamily="34" charset="0"/>
              </a:rPr>
              <a:t>? </a:t>
            </a:r>
            <a:r>
              <a:rPr lang="it-IT" sz="1800" b="1" dirty="0" err="1">
                <a:solidFill>
                  <a:srgbClr val="0432FF"/>
                </a:solidFill>
                <a:latin typeface="Arial" panose="020B0604020202020204" pitchFamily="34" charset="0"/>
                <a:cs typeface="Arial" panose="020B0604020202020204" pitchFamily="34" charset="0"/>
              </a:rPr>
              <a:t>What</a:t>
            </a:r>
            <a:r>
              <a:rPr lang="it-IT" sz="1800" b="1" dirty="0">
                <a:solidFill>
                  <a:srgbClr val="0432FF"/>
                </a:solidFill>
                <a:latin typeface="Arial" panose="020B0604020202020204" pitchFamily="34" charset="0"/>
                <a:cs typeface="Arial" panose="020B0604020202020204" pitchFamily="34" charset="0"/>
              </a:rPr>
              <a:t> are the </a:t>
            </a:r>
            <a:r>
              <a:rPr lang="it-IT" sz="1800" b="1" dirty="0" err="1">
                <a:solidFill>
                  <a:srgbClr val="0432FF"/>
                </a:solidFill>
                <a:latin typeface="Arial" panose="020B0604020202020204" pitchFamily="34" charset="0"/>
                <a:cs typeface="Arial" panose="020B0604020202020204" pitchFamily="34" charset="0"/>
              </a:rPr>
              <a:t>other</a:t>
            </a:r>
            <a:r>
              <a:rPr lang="it-IT" sz="1800" b="1" dirty="0">
                <a:solidFill>
                  <a:srgbClr val="0432FF"/>
                </a:solidFill>
                <a:latin typeface="Arial" panose="020B0604020202020204" pitchFamily="34" charset="0"/>
                <a:cs typeface="Arial" panose="020B0604020202020204" pitchFamily="34" charset="0"/>
              </a:rPr>
              <a:t> </a:t>
            </a:r>
            <a:r>
              <a:rPr lang="it-IT" sz="1800" b="1" dirty="0" err="1">
                <a:solidFill>
                  <a:srgbClr val="0432FF"/>
                </a:solidFill>
                <a:latin typeface="Arial" panose="020B0604020202020204" pitchFamily="34" charset="0"/>
                <a:cs typeface="Arial" panose="020B0604020202020204" pitchFamily="34" charset="0"/>
              </a:rPr>
              <a:t>possible</a:t>
            </a:r>
            <a:r>
              <a:rPr lang="it-IT" sz="1800" b="1" dirty="0">
                <a:solidFill>
                  <a:srgbClr val="0432FF"/>
                </a:solidFill>
                <a:latin typeface="Arial" panose="020B0604020202020204" pitchFamily="34" charset="0"/>
                <a:cs typeface="Arial" panose="020B0604020202020204" pitchFamily="34" charset="0"/>
              </a:rPr>
              <a:t> </a:t>
            </a:r>
            <a:r>
              <a:rPr lang="it-IT" sz="1800" b="1" dirty="0" err="1">
                <a:solidFill>
                  <a:srgbClr val="0432FF"/>
                </a:solidFill>
                <a:latin typeface="Arial" panose="020B0604020202020204" pitchFamily="34" charset="0"/>
                <a:cs typeface="Arial" panose="020B0604020202020204" pitchFamily="34" charset="0"/>
              </a:rPr>
              <a:t>indications</a:t>
            </a:r>
            <a:r>
              <a:rPr lang="it-IT" sz="1800" b="1" dirty="0">
                <a:solidFill>
                  <a:srgbClr val="0432FF"/>
                </a:solidFill>
                <a:latin typeface="Arial" panose="020B0604020202020204" pitchFamily="34" charset="0"/>
                <a:cs typeface="Arial" panose="020B0604020202020204" pitchFamily="34" charset="0"/>
              </a:rPr>
              <a:t> for the use of SABA </a:t>
            </a:r>
            <a:r>
              <a:rPr lang="it-IT" sz="1800" b="1" dirty="0" err="1">
                <a:solidFill>
                  <a:srgbClr val="0432FF"/>
                </a:solidFill>
                <a:latin typeface="Arial" panose="020B0604020202020204" pitchFamily="34" charset="0"/>
                <a:cs typeface="Arial" panose="020B0604020202020204" pitchFamily="34" charset="0"/>
              </a:rPr>
              <a:t>as</a:t>
            </a:r>
            <a:r>
              <a:rPr lang="it-IT" sz="1800" b="1" dirty="0">
                <a:solidFill>
                  <a:srgbClr val="0432FF"/>
                </a:solidFill>
                <a:latin typeface="Arial" panose="020B0604020202020204" pitchFamily="34" charset="0"/>
                <a:cs typeface="Arial" panose="020B0604020202020204" pitchFamily="34" charset="0"/>
              </a:rPr>
              <a:t> </a:t>
            </a:r>
            <a:r>
              <a:rPr lang="it-IT" sz="1800" b="1" dirty="0" err="1">
                <a:solidFill>
                  <a:srgbClr val="0432FF"/>
                </a:solidFill>
                <a:latin typeface="Arial" panose="020B0604020202020204" pitchFamily="34" charset="0"/>
                <a:cs typeface="Arial" panose="020B0604020202020204" pitchFamily="34" charset="0"/>
              </a:rPr>
              <a:t>needed</a:t>
            </a:r>
            <a:r>
              <a:rPr lang="it-IT" sz="1800" b="1" dirty="0">
                <a:solidFill>
                  <a:srgbClr val="0432FF"/>
                </a:solidFill>
                <a:latin typeface="Arial" panose="020B0604020202020204" pitchFamily="34" charset="0"/>
                <a:cs typeface="Arial" panose="020B0604020202020204" pitchFamily="34" charset="0"/>
              </a:rPr>
              <a:t> in </a:t>
            </a:r>
            <a:r>
              <a:rPr lang="it-IT" sz="1800" b="1" dirty="0" err="1">
                <a:solidFill>
                  <a:srgbClr val="0432FF"/>
                </a:solidFill>
                <a:latin typeface="Arial" panose="020B0604020202020204" pitchFamily="34" charset="0"/>
                <a:cs typeface="Arial" panose="020B0604020202020204" pitchFamily="34" charset="0"/>
              </a:rPr>
              <a:t>asthma</a:t>
            </a:r>
            <a:r>
              <a:rPr lang="it-IT" sz="1800" b="1" dirty="0">
                <a:solidFill>
                  <a:srgbClr val="0432FF"/>
                </a:solidFill>
                <a:latin typeface="Arial" panose="020B0604020202020204" pitchFamily="34" charset="0"/>
                <a:cs typeface="Arial" panose="020B0604020202020204" pitchFamily="34" charset="0"/>
              </a:rPr>
              <a:t>? </a:t>
            </a:r>
          </a:p>
        </p:txBody>
      </p:sp>
      <p:sp>
        <p:nvSpPr>
          <p:cNvPr id="3" name="Segnaposto contenuto 2">
            <a:extLst>
              <a:ext uri="{FF2B5EF4-FFF2-40B4-BE49-F238E27FC236}">
                <a16:creationId xmlns:a16="http://schemas.microsoft.com/office/drawing/2014/main" id="{D1E46750-6F32-CC33-C5CB-D9A4A5F86796}"/>
              </a:ext>
            </a:extLst>
          </p:cNvPr>
          <p:cNvSpPr>
            <a:spLocks noGrp="1"/>
          </p:cNvSpPr>
          <p:nvPr>
            <p:ph idx="1"/>
          </p:nvPr>
        </p:nvSpPr>
        <p:spPr>
          <a:xfrm>
            <a:off x="628650" y="1958266"/>
            <a:ext cx="7886700" cy="2378620"/>
          </a:xfrm>
        </p:spPr>
        <p:txBody>
          <a:bodyPr>
            <a:normAutofit/>
          </a:bodyPr>
          <a:lstStyle/>
          <a:p>
            <a:pPr marL="0" indent="0" algn="just">
              <a:lnSpc>
                <a:spcPct val="150000"/>
              </a:lnSpc>
              <a:buNone/>
            </a:pPr>
            <a:r>
              <a:rPr lang="it-IT" sz="1800" dirty="0">
                <a:latin typeface="Lato" panose="020F0502020204030203" pitchFamily="34" charset="0"/>
              </a:rPr>
              <a:t>The SC </a:t>
            </a:r>
            <a:r>
              <a:rPr lang="it-IT" sz="1800" dirty="0" err="1">
                <a:latin typeface="Lato" panose="020F0502020204030203" pitchFamily="34" charset="0"/>
              </a:rPr>
              <a:t>acknowledged</a:t>
            </a:r>
            <a:r>
              <a:rPr lang="it-IT" sz="1800" dirty="0">
                <a:latin typeface="Lato" panose="020F0502020204030203" pitchFamily="34" charset="0"/>
              </a:rPr>
              <a:t> the </a:t>
            </a:r>
            <a:r>
              <a:rPr lang="it-IT" sz="1800" dirty="0" err="1">
                <a:latin typeface="Lato" panose="020F0502020204030203" pitchFamily="34" charset="0"/>
              </a:rPr>
              <a:t>divergent</a:t>
            </a:r>
            <a:r>
              <a:rPr lang="it-IT" sz="1800" dirty="0">
                <a:latin typeface="Lato" panose="020F0502020204030203" pitchFamily="34" charset="0"/>
              </a:rPr>
              <a:t> opinions of </a:t>
            </a:r>
            <a:r>
              <a:rPr lang="it-IT" sz="1800" dirty="0" err="1">
                <a:latin typeface="Lato" panose="020F0502020204030203" pitchFamily="34" charset="0"/>
              </a:rPr>
              <a:t>physicians</a:t>
            </a:r>
            <a:r>
              <a:rPr lang="it-IT" sz="1800" dirty="0">
                <a:latin typeface="Lato" panose="020F0502020204030203" pitchFamily="34" charset="0"/>
              </a:rPr>
              <a:t> on the use of </a:t>
            </a:r>
            <a:r>
              <a:rPr lang="it-IT" sz="1800" dirty="0" err="1">
                <a:latin typeface="Lato" panose="020F0502020204030203" pitchFamily="34" charset="0"/>
              </a:rPr>
              <a:t>SABAs</a:t>
            </a:r>
            <a:r>
              <a:rPr lang="it-IT" sz="1800" dirty="0">
                <a:latin typeface="Lato" panose="020F0502020204030203" pitchFamily="34" charset="0"/>
              </a:rPr>
              <a:t> in </a:t>
            </a:r>
            <a:r>
              <a:rPr lang="it-IT" sz="1800" dirty="0" err="1">
                <a:latin typeface="Lato" panose="020F0502020204030203" pitchFamily="34" charset="0"/>
              </a:rPr>
              <a:t>patients</a:t>
            </a:r>
            <a:r>
              <a:rPr lang="it-IT" sz="1800" dirty="0">
                <a:latin typeface="Lato" panose="020F0502020204030203" pitchFamily="34" charset="0"/>
              </a:rPr>
              <a:t> with </a:t>
            </a:r>
            <a:r>
              <a:rPr lang="it-IT" sz="1800" dirty="0" err="1">
                <a:latin typeface="Lato" panose="020F0502020204030203" pitchFamily="34" charset="0"/>
              </a:rPr>
              <a:t>asthma</a:t>
            </a:r>
            <a:r>
              <a:rPr lang="it-IT" sz="1800" dirty="0">
                <a:latin typeface="Lato" panose="020F0502020204030203" pitchFamily="34" charset="0"/>
              </a:rPr>
              <a:t>, with </a:t>
            </a:r>
            <a:r>
              <a:rPr lang="it-IT" sz="1800" u="sng" dirty="0" err="1">
                <a:latin typeface="Lato" panose="020F0502020204030203" pitchFamily="34" charset="0"/>
              </a:rPr>
              <a:t>polarization</a:t>
            </a:r>
            <a:r>
              <a:rPr lang="it-IT" sz="1800" dirty="0">
                <a:latin typeface="Lato" panose="020F0502020204030203" pitchFamily="34" charset="0"/>
              </a:rPr>
              <a:t> </a:t>
            </a:r>
            <a:r>
              <a:rPr lang="it-IT" sz="1800" dirty="0" err="1">
                <a:latin typeface="Lato" panose="020F0502020204030203" pitchFamily="34" charset="0"/>
              </a:rPr>
              <a:t>between</a:t>
            </a:r>
            <a:r>
              <a:rPr lang="it-IT" sz="1800" dirty="0">
                <a:latin typeface="Lato" panose="020F0502020204030203" pitchFamily="34" charset="0"/>
              </a:rPr>
              <a:t> </a:t>
            </a:r>
            <a:r>
              <a:rPr lang="it-IT" sz="1800" dirty="0" err="1">
                <a:latin typeface="Lato" panose="020F0502020204030203" pitchFamily="34" charset="0"/>
              </a:rPr>
              <a:t>those</a:t>
            </a:r>
            <a:r>
              <a:rPr lang="it-IT" sz="1800" dirty="0">
                <a:latin typeface="Lato" panose="020F0502020204030203" pitchFamily="34" charset="0"/>
              </a:rPr>
              <a:t> </a:t>
            </a:r>
            <a:r>
              <a:rPr lang="it-IT" sz="1800" dirty="0" err="1">
                <a:latin typeface="Lato" panose="020F0502020204030203" pitchFamily="34" charset="0"/>
              </a:rPr>
              <a:t>who</a:t>
            </a:r>
            <a:r>
              <a:rPr lang="it-IT" sz="1800" dirty="0">
                <a:latin typeface="Lato" panose="020F0502020204030203" pitchFamily="34" charset="0"/>
              </a:rPr>
              <a:t> </a:t>
            </a:r>
            <a:r>
              <a:rPr lang="it-IT" sz="1800" dirty="0" err="1">
                <a:latin typeface="Lato" panose="020F0502020204030203" pitchFamily="34" charset="0"/>
              </a:rPr>
              <a:t>commonly</a:t>
            </a:r>
            <a:r>
              <a:rPr lang="it-IT" sz="1800" dirty="0">
                <a:latin typeface="Lato" panose="020F0502020204030203" pitchFamily="34" charset="0"/>
              </a:rPr>
              <a:t> use </a:t>
            </a:r>
            <a:r>
              <a:rPr lang="it-IT" sz="1800" dirty="0" err="1">
                <a:latin typeface="Lato" panose="020F0502020204030203" pitchFamily="34" charset="0"/>
              </a:rPr>
              <a:t>SABAs</a:t>
            </a:r>
            <a:r>
              <a:rPr lang="it-IT" sz="1800" dirty="0">
                <a:latin typeface="Lato" panose="020F0502020204030203" pitchFamily="34" charset="0"/>
              </a:rPr>
              <a:t> in clinical practice and </a:t>
            </a:r>
            <a:r>
              <a:rPr lang="it-IT" sz="1800" dirty="0" err="1">
                <a:latin typeface="Lato" panose="020F0502020204030203" pitchFamily="34" charset="0"/>
              </a:rPr>
              <a:t>those</a:t>
            </a:r>
            <a:r>
              <a:rPr lang="it-IT" sz="1800" dirty="0">
                <a:latin typeface="Lato" panose="020F0502020204030203" pitchFamily="34" charset="0"/>
              </a:rPr>
              <a:t> </a:t>
            </a:r>
            <a:r>
              <a:rPr lang="it-IT" sz="1800" dirty="0" err="1">
                <a:latin typeface="Lato" panose="020F0502020204030203" pitchFamily="34" charset="0"/>
              </a:rPr>
              <a:t>who</a:t>
            </a:r>
            <a:r>
              <a:rPr lang="it-IT" sz="1800" dirty="0">
                <a:latin typeface="Lato" panose="020F0502020204030203" pitchFamily="34" charset="0"/>
              </a:rPr>
              <a:t> </a:t>
            </a:r>
            <a:r>
              <a:rPr lang="it-IT" sz="1800" dirty="0" err="1">
                <a:latin typeface="Lato" panose="020F0502020204030203" pitchFamily="34" charset="0"/>
              </a:rPr>
              <a:t>never</a:t>
            </a:r>
            <a:r>
              <a:rPr lang="it-IT" sz="1800" dirty="0">
                <a:latin typeface="Lato" panose="020F0502020204030203" pitchFamily="34" charset="0"/>
              </a:rPr>
              <a:t> use </a:t>
            </a:r>
            <a:r>
              <a:rPr lang="it-IT" sz="1800" dirty="0" err="1">
                <a:latin typeface="Lato" panose="020F0502020204030203" pitchFamily="34" charset="0"/>
              </a:rPr>
              <a:t>them</a:t>
            </a:r>
            <a:r>
              <a:rPr lang="it-IT" sz="1800" dirty="0">
                <a:latin typeface="Lato" panose="020F0502020204030203" pitchFamily="34" charset="0"/>
              </a:rPr>
              <a:t>, </a:t>
            </a:r>
            <a:r>
              <a:rPr lang="it-IT" sz="1800" dirty="0" err="1">
                <a:latin typeface="Lato" panose="020F0502020204030203" pitchFamily="34" charset="0"/>
              </a:rPr>
              <a:t>as</a:t>
            </a:r>
            <a:r>
              <a:rPr lang="it-IT" sz="1800" dirty="0">
                <a:latin typeface="Lato" panose="020F0502020204030203" pitchFamily="34" charset="0"/>
              </a:rPr>
              <a:t> </a:t>
            </a:r>
            <a:r>
              <a:rPr lang="it-IT" sz="1800" dirty="0" err="1">
                <a:latin typeface="Lato" panose="020F0502020204030203" pitchFamily="34" charset="0"/>
              </a:rPr>
              <a:t>they</a:t>
            </a:r>
            <a:r>
              <a:rPr lang="it-IT" sz="1800" dirty="0">
                <a:latin typeface="Lato" panose="020F0502020204030203" pitchFamily="34" charset="0"/>
              </a:rPr>
              <a:t> </a:t>
            </a:r>
            <a:r>
              <a:rPr lang="it-IT" sz="1800" dirty="0" err="1">
                <a:latin typeface="Lato" panose="020F0502020204030203" pitchFamily="34" charset="0"/>
              </a:rPr>
              <a:t>believe</a:t>
            </a:r>
            <a:r>
              <a:rPr lang="it-IT" sz="1800" dirty="0">
                <a:latin typeface="Lato" panose="020F0502020204030203" pitchFamily="34" charset="0"/>
              </a:rPr>
              <a:t> </a:t>
            </a:r>
            <a:r>
              <a:rPr lang="it-IT" sz="1800" dirty="0" err="1">
                <a:latin typeface="Lato" panose="020F0502020204030203" pitchFamily="34" charset="0"/>
              </a:rPr>
              <a:t>SABAs</a:t>
            </a:r>
            <a:r>
              <a:rPr lang="it-IT" sz="1800" dirty="0">
                <a:latin typeface="Lato" panose="020F0502020204030203" pitchFamily="34" charset="0"/>
              </a:rPr>
              <a:t> are </a:t>
            </a:r>
            <a:r>
              <a:rPr lang="it-IT" sz="1800" dirty="0" err="1">
                <a:latin typeface="Lato" panose="020F0502020204030203" pitchFamily="34" charset="0"/>
              </a:rPr>
              <a:t>primarily</a:t>
            </a:r>
            <a:r>
              <a:rPr lang="it-IT" sz="1800" dirty="0">
                <a:latin typeface="Lato" panose="020F0502020204030203" pitchFamily="34" charset="0"/>
              </a:rPr>
              <a:t> </a:t>
            </a:r>
            <a:r>
              <a:rPr lang="it-IT" sz="1800" dirty="0" err="1">
                <a:latin typeface="Lato" panose="020F0502020204030203" pitchFamily="34" charset="0"/>
              </a:rPr>
              <a:t>responsible</a:t>
            </a:r>
            <a:r>
              <a:rPr lang="it-IT" sz="1800" dirty="0">
                <a:latin typeface="Lato" panose="020F0502020204030203" pitchFamily="34" charset="0"/>
              </a:rPr>
              <a:t> for </a:t>
            </a:r>
            <a:r>
              <a:rPr lang="it-IT" sz="1800" dirty="0" err="1">
                <a:latin typeface="Lato" panose="020F0502020204030203" pitchFamily="34" charset="0"/>
              </a:rPr>
              <a:t>asthma</a:t>
            </a:r>
            <a:r>
              <a:rPr lang="it-IT" sz="1800" dirty="0">
                <a:latin typeface="Lato" panose="020F0502020204030203" pitchFamily="34" charset="0"/>
              </a:rPr>
              <a:t> </a:t>
            </a:r>
            <a:r>
              <a:rPr lang="it-IT" sz="1800" dirty="0" err="1">
                <a:latin typeface="Lato" panose="020F0502020204030203" pitchFamily="34" charset="0"/>
              </a:rPr>
              <a:t>deaths</a:t>
            </a:r>
            <a:r>
              <a:rPr lang="it-IT" sz="1800" dirty="0">
                <a:latin typeface="Lato" panose="020F0502020204030203" pitchFamily="34" charset="0"/>
              </a:rPr>
              <a:t>, </a:t>
            </a:r>
            <a:r>
              <a:rPr lang="it-IT" sz="1800" dirty="0" err="1">
                <a:latin typeface="Lato" panose="020F0502020204030203" pitchFamily="34" charset="0"/>
              </a:rPr>
              <a:t>near</a:t>
            </a:r>
            <a:r>
              <a:rPr lang="it-IT" sz="1800" dirty="0">
                <a:latin typeface="Lato" panose="020F0502020204030203" pitchFamily="34" charset="0"/>
              </a:rPr>
              <a:t>-fatal </a:t>
            </a:r>
            <a:r>
              <a:rPr lang="it-IT" sz="1800" dirty="0" err="1">
                <a:latin typeface="Lato" panose="020F0502020204030203" pitchFamily="34" charset="0"/>
              </a:rPr>
              <a:t>asthma</a:t>
            </a:r>
            <a:r>
              <a:rPr lang="it-IT" sz="1800" dirty="0">
                <a:latin typeface="Lato" panose="020F0502020204030203" pitchFamily="34" charset="0"/>
              </a:rPr>
              <a:t> </a:t>
            </a:r>
            <a:r>
              <a:rPr lang="it-IT" sz="1800" dirty="0" err="1">
                <a:latin typeface="Lato" panose="020F0502020204030203" pitchFamily="34" charset="0"/>
              </a:rPr>
              <a:t>episodes</a:t>
            </a:r>
            <a:r>
              <a:rPr lang="it-IT" sz="1800" dirty="0">
                <a:latin typeface="Lato" panose="020F0502020204030203" pitchFamily="34" charset="0"/>
              </a:rPr>
              <a:t>, and severe </a:t>
            </a:r>
            <a:r>
              <a:rPr lang="it-IT" sz="1800" dirty="0" err="1">
                <a:latin typeface="Lato" panose="020F0502020204030203" pitchFamily="34" charset="0"/>
              </a:rPr>
              <a:t>flare</a:t>
            </a:r>
            <a:r>
              <a:rPr lang="it-IT" sz="1800" dirty="0">
                <a:latin typeface="Lato" panose="020F0502020204030203" pitchFamily="34" charset="0"/>
              </a:rPr>
              <a:t>-ups. </a:t>
            </a:r>
            <a:endParaRPr lang="it-IT" sz="1800" dirty="0"/>
          </a:p>
          <a:p>
            <a:pPr marL="0" indent="0" algn="just">
              <a:lnSpc>
                <a:spcPct val="150000"/>
              </a:lnSpc>
              <a:buNone/>
            </a:pPr>
            <a:endParaRPr lang="it-IT" sz="1800" dirty="0"/>
          </a:p>
          <a:p>
            <a:pPr marL="0" indent="0" algn="just">
              <a:lnSpc>
                <a:spcPct val="150000"/>
              </a:lnSpc>
              <a:buNone/>
            </a:pPr>
            <a:endParaRPr lang="it-IT" sz="1800" dirty="0"/>
          </a:p>
        </p:txBody>
      </p:sp>
      <p:sp>
        <p:nvSpPr>
          <p:cNvPr id="4" name="CasellaDiTesto 3">
            <a:extLst>
              <a:ext uri="{FF2B5EF4-FFF2-40B4-BE49-F238E27FC236}">
                <a16:creationId xmlns:a16="http://schemas.microsoft.com/office/drawing/2014/main" id="{7B1E508A-D08F-F519-AA1F-6554426FB109}"/>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2276485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3817802-B30C-0DE6-3B46-793F555A563C}"/>
              </a:ext>
            </a:extLst>
          </p:cNvPr>
          <p:cNvPicPr>
            <a:picLocks noChangeAspect="1"/>
          </p:cNvPicPr>
          <p:nvPr/>
        </p:nvPicPr>
        <p:blipFill>
          <a:blip r:embed="rId2"/>
          <a:stretch>
            <a:fillRect/>
          </a:stretch>
        </p:blipFill>
        <p:spPr>
          <a:xfrm>
            <a:off x="2324640" y="876455"/>
            <a:ext cx="4455552" cy="3370522"/>
          </a:xfrm>
          <a:prstGeom prst="rect">
            <a:avLst/>
          </a:prstGeom>
        </p:spPr>
      </p:pic>
      <p:sp>
        <p:nvSpPr>
          <p:cNvPr id="5" name="CasellaDiTesto 4">
            <a:extLst>
              <a:ext uri="{FF2B5EF4-FFF2-40B4-BE49-F238E27FC236}">
                <a16:creationId xmlns:a16="http://schemas.microsoft.com/office/drawing/2014/main" id="{5417D591-1E7F-5876-810E-F03659CED097}"/>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cxnSp>
        <p:nvCxnSpPr>
          <p:cNvPr id="7" name="Connettore 1 6">
            <a:extLst>
              <a:ext uri="{FF2B5EF4-FFF2-40B4-BE49-F238E27FC236}">
                <a16:creationId xmlns:a16="http://schemas.microsoft.com/office/drawing/2014/main" id="{65CB6712-301F-930E-69B5-C7176AAAE03E}"/>
              </a:ext>
            </a:extLst>
          </p:cNvPr>
          <p:cNvCxnSpPr/>
          <p:nvPr/>
        </p:nvCxnSpPr>
        <p:spPr>
          <a:xfrm>
            <a:off x="4295553" y="3757879"/>
            <a:ext cx="231789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Connettore 1 7">
            <a:extLst>
              <a:ext uri="{FF2B5EF4-FFF2-40B4-BE49-F238E27FC236}">
                <a16:creationId xmlns:a16="http://schemas.microsoft.com/office/drawing/2014/main" id="{CD1620B9-99DD-5131-F026-3739C5A8D013}"/>
              </a:ext>
            </a:extLst>
          </p:cNvPr>
          <p:cNvCxnSpPr>
            <a:cxnSpLocks/>
          </p:cNvCxnSpPr>
          <p:nvPr/>
        </p:nvCxnSpPr>
        <p:spPr>
          <a:xfrm>
            <a:off x="2324640" y="3984707"/>
            <a:ext cx="2438746"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A6F3D1D4-FF94-4403-001F-8A2FD05FEC14}"/>
              </a:ext>
            </a:extLst>
          </p:cNvPr>
          <p:cNvSpPr/>
          <p:nvPr/>
        </p:nvSpPr>
        <p:spPr>
          <a:xfrm>
            <a:off x="4763386" y="3757879"/>
            <a:ext cx="1446028" cy="2268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 name="Connettore 1 2">
            <a:extLst>
              <a:ext uri="{FF2B5EF4-FFF2-40B4-BE49-F238E27FC236}">
                <a16:creationId xmlns:a16="http://schemas.microsoft.com/office/drawing/2014/main" id="{11B918F9-7A48-2FEC-6F46-8E372050B5DE}"/>
              </a:ext>
            </a:extLst>
          </p:cNvPr>
          <p:cNvCxnSpPr>
            <a:cxnSpLocks/>
          </p:cNvCxnSpPr>
          <p:nvPr/>
        </p:nvCxnSpPr>
        <p:spPr>
          <a:xfrm>
            <a:off x="4715436" y="2402542"/>
            <a:ext cx="185569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4698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417D8E8-10DE-F0C4-D4CE-215AA150ECF1}"/>
              </a:ext>
            </a:extLst>
          </p:cNvPr>
          <p:cNvPicPr>
            <a:picLocks noChangeAspect="1"/>
          </p:cNvPicPr>
          <p:nvPr/>
        </p:nvPicPr>
        <p:blipFill>
          <a:blip r:embed="rId2"/>
          <a:stretch>
            <a:fillRect/>
          </a:stretch>
        </p:blipFill>
        <p:spPr>
          <a:xfrm>
            <a:off x="2745998" y="541543"/>
            <a:ext cx="3925895" cy="3728779"/>
          </a:xfrm>
          <a:prstGeom prst="rect">
            <a:avLst/>
          </a:prstGeom>
        </p:spPr>
      </p:pic>
      <p:sp>
        <p:nvSpPr>
          <p:cNvPr id="5" name="CasellaDiTesto 4">
            <a:extLst>
              <a:ext uri="{FF2B5EF4-FFF2-40B4-BE49-F238E27FC236}">
                <a16:creationId xmlns:a16="http://schemas.microsoft.com/office/drawing/2014/main" id="{7334C287-624A-8CBB-C0BA-C4D573252F1C}"/>
              </a:ext>
            </a:extLst>
          </p:cNvPr>
          <p:cNvSpPr txBox="1"/>
          <p:nvPr/>
        </p:nvSpPr>
        <p:spPr>
          <a:xfrm>
            <a:off x="2009904" y="4548605"/>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1932019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BA85B88-0309-0A9B-CA42-1A5D748C0544}"/>
              </a:ext>
            </a:extLst>
          </p:cNvPr>
          <p:cNvPicPr>
            <a:picLocks noChangeAspect="1"/>
          </p:cNvPicPr>
          <p:nvPr/>
        </p:nvPicPr>
        <p:blipFill>
          <a:blip r:embed="rId2"/>
          <a:stretch>
            <a:fillRect/>
          </a:stretch>
        </p:blipFill>
        <p:spPr>
          <a:xfrm>
            <a:off x="0" y="32148"/>
            <a:ext cx="9144000" cy="5143500"/>
          </a:xfrm>
          <a:prstGeom prst="rect">
            <a:avLst/>
          </a:prstGeom>
        </p:spPr>
      </p:pic>
      <p:sp>
        <p:nvSpPr>
          <p:cNvPr id="4" name="Rettangolo 3">
            <a:extLst>
              <a:ext uri="{FF2B5EF4-FFF2-40B4-BE49-F238E27FC236}">
                <a16:creationId xmlns:a16="http://schemas.microsoft.com/office/drawing/2014/main" id="{3E698850-2177-C658-20F1-D4FC65D198A7}"/>
              </a:ext>
            </a:extLst>
          </p:cNvPr>
          <p:cNvSpPr/>
          <p:nvPr/>
        </p:nvSpPr>
        <p:spPr>
          <a:xfrm>
            <a:off x="107157" y="32148"/>
            <a:ext cx="664369" cy="3750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CasellaDiTesto 5">
            <a:extLst>
              <a:ext uri="{FF2B5EF4-FFF2-40B4-BE49-F238E27FC236}">
                <a16:creationId xmlns:a16="http://schemas.microsoft.com/office/drawing/2014/main" id="{D7BCBE41-A9D4-8614-CA1C-022C333E95DA}"/>
              </a:ext>
            </a:extLst>
          </p:cNvPr>
          <p:cNvSpPr txBox="1"/>
          <p:nvPr/>
        </p:nvSpPr>
        <p:spPr>
          <a:xfrm>
            <a:off x="1" y="-181131"/>
            <a:ext cx="6284693" cy="449675"/>
          </a:xfrm>
          <a:prstGeom prst="rect">
            <a:avLst/>
          </a:prstGeom>
          <a:noFill/>
        </p:spPr>
        <p:txBody>
          <a:bodyPr wrap="square">
            <a:spAutoFit/>
          </a:bodyPr>
          <a:lstStyle/>
          <a:p>
            <a:pPr>
              <a:lnSpc>
                <a:spcPct val="200000"/>
              </a:lnSpc>
              <a:spcAft>
                <a:spcPts val="600"/>
              </a:spcAft>
            </a:pPr>
            <a:r>
              <a:rPr lang="en-US" sz="1350" b="1" dirty="0">
                <a:solidFill>
                  <a:srgbClr val="0432FF"/>
                </a:solidFill>
                <a:latin typeface="Calibri" panose="020F0502020204030204" pitchFamily="34" charset="0"/>
                <a:ea typeface="Calibri" panose="020F0502020204030204" pitchFamily="34" charset="0"/>
                <a:cs typeface="Calibri" panose="020F0502020204030204" pitchFamily="34" charset="0"/>
              </a:rPr>
              <a:t>Figure 4 – Treatment algorithm for patients with asthma</a:t>
            </a:r>
            <a:endParaRPr lang="it-IT" sz="1350" b="1" dirty="0">
              <a:solidFill>
                <a:srgbClr val="0432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7805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C97A952-8E76-4938-30D6-F66910FBF91C}"/>
              </a:ext>
            </a:extLst>
          </p:cNvPr>
          <p:cNvPicPr>
            <a:picLocks noChangeAspect="1"/>
          </p:cNvPicPr>
          <p:nvPr/>
        </p:nvPicPr>
        <p:blipFill>
          <a:blip r:embed="rId2"/>
          <a:stretch>
            <a:fillRect/>
          </a:stretch>
        </p:blipFill>
        <p:spPr>
          <a:xfrm>
            <a:off x="2817628" y="473193"/>
            <a:ext cx="4447739" cy="3688515"/>
          </a:xfrm>
          <a:prstGeom prst="rect">
            <a:avLst/>
          </a:prstGeom>
        </p:spPr>
      </p:pic>
      <p:sp>
        <p:nvSpPr>
          <p:cNvPr id="4" name="CasellaDiTesto 3">
            <a:extLst>
              <a:ext uri="{FF2B5EF4-FFF2-40B4-BE49-F238E27FC236}">
                <a16:creationId xmlns:a16="http://schemas.microsoft.com/office/drawing/2014/main" id="{79A4F957-C98C-25F8-7B04-C2BEAF26E01A}"/>
              </a:ext>
            </a:extLst>
          </p:cNvPr>
          <p:cNvSpPr txBox="1"/>
          <p:nvPr/>
        </p:nvSpPr>
        <p:spPr>
          <a:xfrm>
            <a:off x="710900" y="4574273"/>
            <a:ext cx="7722201" cy="276999"/>
          </a:xfrm>
          <a:prstGeom prst="rect">
            <a:avLst/>
          </a:prstGeom>
          <a:noFill/>
        </p:spPr>
        <p:txBody>
          <a:bodyPr wrap="square">
            <a:spAutoFit/>
          </a:bodyPr>
          <a:lstStyle/>
          <a:p>
            <a:pPr algn="ctr"/>
            <a:r>
              <a:rPr lang="it-IT" sz="1200" dirty="0">
                <a:latin typeface="Arial" panose="020B0604020202020204" pitchFamily="34" charset="0"/>
                <a:cs typeface="Arial" panose="020B0604020202020204" pitchFamily="34" charset="0"/>
              </a:rPr>
              <a:t>Rassegna di Patologia dell’Apparato Respiratorio 2022;37:101-116 </a:t>
            </a:r>
            <a:r>
              <a:rPr lang="it-IT" sz="1200" dirty="0" err="1">
                <a:latin typeface="Arial" panose="020B0604020202020204" pitchFamily="34" charset="0"/>
                <a:cs typeface="Arial" panose="020B0604020202020204" pitchFamily="34" charset="0"/>
              </a:rPr>
              <a:t>doi</a:t>
            </a:r>
            <a:r>
              <a:rPr lang="it-IT" sz="1200" dirty="0">
                <a:latin typeface="Arial" panose="020B0604020202020204" pitchFamily="34" charset="0"/>
                <a:cs typeface="Arial" panose="020B0604020202020204" pitchFamily="34" charset="0"/>
              </a:rPr>
              <a:t>: 10.36166/2531-4920-632 </a:t>
            </a:r>
          </a:p>
        </p:txBody>
      </p:sp>
    </p:spTree>
    <p:extLst>
      <p:ext uri="{BB962C8B-B14F-4D97-AF65-F5344CB8AC3E}">
        <p14:creationId xmlns:p14="http://schemas.microsoft.com/office/powerpoint/2010/main" val="2688040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E5E3DDC-3C75-863C-6B8D-B7161454D607}"/>
              </a:ext>
            </a:extLst>
          </p:cNvPr>
          <p:cNvSpPr txBox="1"/>
          <p:nvPr/>
        </p:nvSpPr>
        <p:spPr>
          <a:xfrm>
            <a:off x="3468201" y="563972"/>
            <a:ext cx="1514197" cy="461665"/>
          </a:xfrm>
          <a:prstGeom prst="rect">
            <a:avLst/>
          </a:prstGeom>
          <a:noFill/>
        </p:spPr>
        <p:txBody>
          <a:bodyPr wrap="none" rtlCol="0">
            <a:spAutoFit/>
          </a:bodyPr>
          <a:lstStyle/>
          <a:p>
            <a:r>
              <a:rPr lang="it-IT" sz="2400" b="1" dirty="0">
                <a:solidFill>
                  <a:srgbClr val="0432FF"/>
                </a:solidFill>
                <a:latin typeface="Calibri" panose="020F0502020204030204" pitchFamily="34" charset="0"/>
                <a:cs typeface="Calibri" panose="020F0502020204030204" pitchFamily="34" charset="0"/>
              </a:rPr>
              <a:t>Treatment</a:t>
            </a:r>
          </a:p>
        </p:txBody>
      </p:sp>
      <p:sp>
        <p:nvSpPr>
          <p:cNvPr id="4" name="CasellaDiTesto 3">
            <a:extLst>
              <a:ext uri="{FF2B5EF4-FFF2-40B4-BE49-F238E27FC236}">
                <a16:creationId xmlns:a16="http://schemas.microsoft.com/office/drawing/2014/main" id="{A4F48B75-8AE9-390C-A4F4-25F8B8D7E970}"/>
              </a:ext>
            </a:extLst>
          </p:cNvPr>
          <p:cNvSpPr txBox="1"/>
          <p:nvPr/>
        </p:nvSpPr>
        <p:spPr>
          <a:xfrm>
            <a:off x="726085" y="1244465"/>
            <a:ext cx="7843838" cy="3017877"/>
          </a:xfrm>
          <a:prstGeom prst="rect">
            <a:avLst/>
          </a:prstGeom>
          <a:noFill/>
        </p:spPr>
        <p:txBody>
          <a:bodyPr wrap="square">
            <a:spAutoFit/>
          </a:bodyPr>
          <a:lstStyle/>
          <a:p>
            <a:pPr algn="just">
              <a:lnSpc>
                <a:spcPct val="200000"/>
              </a:lnSpc>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Three levels of pharmacological treatment are recommended to maintain good asthma control:</a:t>
            </a:r>
          </a:p>
          <a:p>
            <a:pPr marL="257175" indent="-257175" algn="just">
              <a:lnSpc>
                <a:spcPct val="200000"/>
              </a:lnSpc>
              <a:spcAft>
                <a:spcPts val="600"/>
              </a:spcAft>
              <a:buFontTx/>
              <a:buChar char="-"/>
            </a:pPr>
            <a:r>
              <a:rPr lang="en-US" dirty="0">
                <a:latin typeface="Calibri" panose="020F0502020204030204" pitchFamily="34" charset="0"/>
                <a:ea typeface="Calibri" panose="020F0502020204030204" pitchFamily="34" charset="0"/>
                <a:cs typeface="Times New Roman" panose="02020603050405020304" pitchFamily="18" charset="0"/>
              </a:rPr>
              <a:t>low doses of ICS (A); </a:t>
            </a:r>
          </a:p>
          <a:p>
            <a:pPr marL="257175" indent="-257175" algn="just">
              <a:lnSpc>
                <a:spcPct val="200000"/>
              </a:lnSpc>
              <a:spcAft>
                <a:spcPts val="600"/>
              </a:spcAft>
              <a:buFontTx/>
              <a:buChar char="-"/>
            </a:pPr>
            <a:r>
              <a:rPr lang="en-US" dirty="0">
                <a:latin typeface="Calibri" panose="020F0502020204030204" pitchFamily="34" charset="0"/>
                <a:ea typeface="Calibri" panose="020F0502020204030204" pitchFamily="34" charset="0"/>
                <a:cs typeface="Times New Roman" panose="02020603050405020304" pitchFamily="18" charset="0"/>
              </a:rPr>
              <a:t>low/medium doses of ICS (B); </a:t>
            </a:r>
          </a:p>
          <a:p>
            <a:pPr marL="257175" indent="-257175" algn="just">
              <a:lnSpc>
                <a:spcPct val="200000"/>
              </a:lnSpc>
              <a:spcAft>
                <a:spcPts val="600"/>
              </a:spcAft>
              <a:buFontTx/>
              <a:buChar char="-"/>
            </a:pPr>
            <a:r>
              <a:rPr lang="en-US" dirty="0">
                <a:latin typeface="Calibri" panose="020F0502020204030204" pitchFamily="34" charset="0"/>
                <a:ea typeface="Calibri" panose="020F0502020204030204" pitchFamily="34" charset="0"/>
                <a:cs typeface="Times New Roman" panose="02020603050405020304" pitchFamily="18" charset="0"/>
              </a:rPr>
              <a:t>medium/high doses of ICS (C).</a:t>
            </a:r>
            <a:r>
              <a:rPr lang="it-IT" dirty="0"/>
              <a:t> </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CasellaDiTesto 2">
            <a:extLst>
              <a:ext uri="{FF2B5EF4-FFF2-40B4-BE49-F238E27FC236}">
                <a16:creationId xmlns:a16="http://schemas.microsoft.com/office/drawing/2014/main" id="{DB515679-1863-23BC-2C3F-6FF8ED057B6C}"/>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252992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C85573B-8EA8-67E1-0C3C-12696CFEB272}"/>
              </a:ext>
            </a:extLst>
          </p:cNvPr>
          <p:cNvPicPr>
            <a:picLocks noChangeAspect="1"/>
          </p:cNvPicPr>
          <p:nvPr/>
        </p:nvPicPr>
        <p:blipFill>
          <a:blip r:embed="rId2"/>
          <a:stretch>
            <a:fillRect/>
          </a:stretch>
        </p:blipFill>
        <p:spPr>
          <a:xfrm>
            <a:off x="844149" y="918359"/>
            <a:ext cx="7078584" cy="3327991"/>
          </a:xfrm>
          <a:prstGeom prst="rect">
            <a:avLst/>
          </a:prstGeom>
        </p:spPr>
      </p:pic>
      <p:sp>
        <p:nvSpPr>
          <p:cNvPr id="3" name="CasellaDiTesto 2">
            <a:extLst>
              <a:ext uri="{FF2B5EF4-FFF2-40B4-BE49-F238E27FC236}">
                <a16:creationId xmlns:a16="http://schemas.microsoft.com/office/drawing/2014/main" id="{854FADF4-2DE6-315F-2111-C28970DE2B81}"/>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4003471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C94F224-F149-1533-1918-1AF7C0D94ACE}"/>
              </a:ext>
            </a:extLst>
          </p:cNvPr>
          <p:cNvSpPr txBox="1"/>
          <p:nvPr/>
        </p:nvSpPr>
        <p:spPr>
          <a:xfrm>
            <a:off x="617220" y="1655669"/>
            <a:ext cx="7909560" cy="1676741"/>
          </a:xfrm>
          <a:prstGeom prst="rect">
            <a:avLst/>
          </a:prstGeom>
          <a:noFill/>
        </p:spPr>
        <p:txBody>
          <a:bodyPr wrap="square">
            <a:spAutoFit/>
          </a:bodyPr>
          <a:lstStyle/>
          <a:p>
            <a:pPr algn="just">
              <a:lnSpc>
                <a:spcPct val="200000"/>
              </a:lnSpc>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While assessing incremental response to ICSs, it is necessary to consider the complexity of asthma and the existence of different phenotypes, in order to tailor the therapy to patients’ needs. </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90D29C32-1681-7488-119A-EC09E85072CF}"/>
              </a:ext>
            </a:extLst>
          </p:cNvPr>
          <p:cNvSpPr txBox="1"/>
          <p:nvPr/>
        </p:nvSpPr>
        <p:spPr>
          <a:xfrm>
            <a:off x="3608092" y="1098311"/>
            <a:ext cx="1514197" cy="461665"/>
          </a:xfrm>
          <a:prstGeom prst="rect">
            <a:avLst/>
          </a:prstGeom>
          <a:noFill/>
        </p:spPr>
        <p:txBody>
          <a:bodyPr wrap="none" rtlCol="0">
            <a:spAutoFit/>
          </a:bodyPr>
          <a:lstStyle/>
          <a:p>
            <a:r>
              <a:rPr lang="it-IT" sz="2400" b="1" dirty="0">
                <a:solidFill>
                  <a:srgbClr val="0432FF"/>
                </a:solidFill>
                <a:latin typeface="Calibri" panose="020F0502020204030204" pitchFamily="34" charset="0"/>
                <a:cs typeface="Calibri" panose="020F0502020204030204" pitchFamily="34" charset="0"/>
              </a:rPr>
              <a:t>Treatment</a:t>
            </a:r>
          </a:p>
        </p:txBody>
      </p:sp>
      <p:sp>
        <p:nvSpPr>
          <p:cNvPr id="4" name="CasellaDiTesto 3">
            <a:extLst>
              <a:ext uri="{FF2B5EF4-FFF2-40B4-BE49-F238E27FC236}">
                <a16:creationId xmlns:a16="http://schemas.microsoft.com/office/drawing/2014/main" id="{23CBE185-4C9E-11BE-83C4-310E7F501EAE}"/>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1862368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C94F224-F149-1533-1918-1AF7C0D94ACE}"/>
              </a:ext>
            </a:extLst>
          </p:cNvPr>
          <p:cNvSpPr txBox="1"/>
          <p:nvPr/>
        </p:nvSpPr>
        <p:spPr>
          <a:xfrm>
            <a:off x="731520" y="1094121"/>
            <a:ext cx="7909560" cy="3646511"/>
          </a:xfrm>
          <a:prstGeom prst="rect">
            <a:avLst/>
          </a:prstGeom>
          <a:noFill/>
        </p:spPr>
        <p:txBody>
          <a:bodyPr wrap="square">
            <a:spAutoFit/>
          </a:bodyPr>
          <a:lstStyle/>
          <a:p>
            <a:pPr algn="just">
              <a:lnSpc>
                <a:spcPct val="200000"/>
              </a:lnSpc>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It is therefore important to identify as early as possible patient's </a:t>
            </a: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Treatable Traits</a:t>
            </a:r>
            <a:r>
              <a:rPr lang="en-US" dirty="0">
                <a:latin typeface="Calibri" panose="020F0502020204030204" pitchFamily="34" charset="0"/>
                <a:ea typeface="Calibri" panose="020F0502020204030204" pitchFamily="34" charset="0"/>
                <a:cs typeface="Times New Roman" panose="02020603050405020304" pitchFamily="18" charset="0"/>
              </a:rPr>
              <a:t>, such as:</a:t>
            </a:r>
          </a:p>
          <a:p>
            <a:pPr marL="257175" indent="-257175" algn="just">
              <a:lnSpc>
                <a:spcPct val="200000"/>
              </a:lnSpc>
              <a:spcAft>
                <a:spcPts val="600"/>
              </a:spcAft>
              <a:buFontTx/>
              <a:buChar char="-"/>
            </a:pPr>
            <a:r>
              <a:rPr lang="en-US" dirty="0">
                <a:latin typeface="Calibri" panose="020F0502020204030204" pitchFamily="34" charset="0"/>
                <a:ea typeface="Calibri" panose="020F0502020204030204" pitchFamily="34" charset="0"/>
                <a:cs typeface="Times New Roman" panose="02020603050405020304" pitchFamily="18" charset="0"/>
              </a:rPr>
              <a:t>the type of inflammation, </a:t>
            </a:r>
          </a:p>
          <a:p>
            <a:pPr marL="257175" indent="-257175" algn="just">
              <a:lnSpc>
                <a:spcPct val="200000"/>
              </a:lnSpc>
              <a:spcAft>
                <a:spcPts val="600"/>
              </a:spcAft>
              <a:buFontTx/>
              <a:buChar char="-"/>
            </a:pPr>
            <a:r>
              <a:rPr lang="en-US" dirty="0">
                <a:latin typeface="Calibri" panose="020F0502020204030204" pitchFamily="34" charset="0"/>
                <a:ea typeface="Calibri" panose="020F0502020204030204" pitchFamily="34" charset="0"/>
                <a:cs typeface="Times New Roman" panose="02020603050405020304" pitchFamily="18" charset="0"/>
              </a:rPr>
              <a:t>the presence of fixed or variable bronchial obstruction, </a:t>
            </a:r>
          </a:p>
          <a:p>
            <a:pPr marL="257175" indent="-257175" algn="just">
              <a:lnSpc>
                <a:spcPct val="200000"/>
              </a:lnSpc>
              <a:spcAft>
                <a:spcPts val="600"/>
              </a:spcAft>
              <a:buFontTx/>
              <a:buChar char="-"/>
            </a:pPr>
            <a:r>
              <a:rPr lang="en-US" dirty="0">
                <a:latin typeface="Calibri" panose="020F0502020204030204" pitchFamily="34" charset="0"/>
                <a:ea typeface="Calibri" panose="020F0502020204030204" pitchFamily="34" charset="0"/>
                <a:cs typeface="Times New Roman" panose="02020603050405020304" pitchFamily="18" charset="0"/>
              </a:rPr>
              <a:t>allergic sensitization</a:t>
            </a:r>
          </a:p>
          <a:p>
            <a:pPr marL="257175" indent="-257175" algn="just">
              <a:lnSpc>
                <a:spcPct val="200000"/>
              </a:lnSpc>
              <a:spcAft>
                <a:spcPts val="600"/>
              </a:spcAft>
              <a:buFontTx/>
              <a:buChar char="-"/>
            </a:pPr>
            <a:r>
              <a:rPr lang="en-US" dirty="0">
                <a:latin typeface="Calibri" panose="020F0502020204030204" pitchFamily="34" charset="0"/>
                <a:ea typeface="Calibri" panose="020F0502020204030204" pitchFamily="34" charset="0"/>
                <a:cs typeface="Times New Roman" panose="02020603050405020304" pitchFamily="18" charset="0"/>
              </a:rPr>
              <a:t> intolerance to NSAIDs [</a:t>
            </a:r>
            <a:r>
              <a:rPr lang="en-US" dirty="0" err="1">
                <a:latin typeface="Calibri" panose="020F0502020204030204" pitchFamily="34" charset="0"/>
                <a:ea typeface="Calibri" panose="020F0502020204030204" pitchFamily="34" charset="0"/>
                <a:cs typeface="Times New Roman" panose="02020603050405020304" pitchFamily="18" charset="0"/>
              </a:rPr>
              <a:t>Agusti</a:t>
            </a:r>
            <a:r>
              <a:rPr lang="en-US" dirty="0">
                <a:latin typeface="Calibri" panose="020F0502020204030204" pitchFamily="34" charset="0"/>
                <a:ea typeface="Calibri" panose="020F0502020204030204" pitchFamily="34" charset="0"/>
                <a:cs typeface="Times New Roman" panose="02020603050405020304" pitchFamily="18" charset="0"/>
              </a:rPr>
              <a:t> 2023].</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90D29C32-1681-7488-119A-EC09E85072CF}"/>
              </a:ext>
            </a:extLst>
          </p:cNvPr>
          <p:cNvSpPr txBox="1"/>
          <p:nvPr/>
        </p:nvSpPr>
        <p:spPr>
          <a:xfrm>
            <a:off x="3671888" y="96640"/>
            <a:ext cx="1514197" cy="461665"/>
          </a:xfrm>
          <a:prstGeom prst="rect">
            <a:avLst/>
          </a:prstGeom>
          <a:noFill/>
        </p:spPr>
        <p:txBody>
          <a:bodyPr wrap="none" rtlCol="0">
            <a:spAutoFit/>
          </a:bodyPr>
          <a:lstStyle/>
          <a:p>
            <a:r>
              <a:rPr lang="it-IT" sz="2400" b="1" dirty="0">
                <a:solidFill>
                  <a:srgbClr val="0432FF"/>
                </a:solidFill>
                <a:latin typeface="Calibri" panose="020F0502020204030204" pitchFamily="34" charset="0"/>
                <a:cs typeface="Calibri" panose="020F0502020204030204" pitchFamily="34" charset="0"/>
              </a:rPr>
              <a:t>Treatment</a:t>
            </a:r>
          </a:p>
        </p:txBody>
      </p:sp>
      <p:sp>
        <p:nvSpPr>
          <p:cNvPr id="4" name="CasellaDiTesto 3">
            <a:extLst>
              <a:ext uri="{FF2B5EF4-FFF2-40B4-BE49-F238E27FC236}">
                <a16:creationId xmlns:a16="http://schemas.microsoft.com/office/drawing/2014/main" id="{65C82A6A-FB9E-DAC1-2307-DA8A251160F2}"/>
              </a:ext>
            </a:extLst>
          </p:cNvPr>
          <p:cNvSpPr txBox="1"/>
          <p:nvPr/>
        </p:nvSpPr>
        <p:spPr>
          <a:xfrm>
            <a:off x="2009904" y="4792944"/>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2157289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DEE1645-09DF-8C7C-C3BD-6FACFC92A835}"/>
              </a:ext>
            </a:extLst>
          </p:cNvPr>
          <p:cNvSpPr txBox="1"/>
          <p:nvPr/>
        </p:nvSpPr>
        <p:spPr>
          <a:xfrm>
            <a:off x="305395" y="54611"/>
            <a:ext cx="5288162" cy="727571"/>
          </a:xfrm>
          <a:prstGeom prst="rect">
            <a:avLst/>
          </a:prstGeom>
          <a:noFill/>
        </p:spPr>
        <p:txBody>
          <a:bodyPr wrap="square">
            <a:spAutoFit/>
          </a:bodyPr>
          <a:lstStyle/>
          <a:p>
            <a:pPr algn="just">
              <a:lnSpc>
                <a:spcPct val="200000"/>
              </a:lnSpc>
              <a:spcAft>
                <a:spcPts val="600"/>
              </a:spcAft>
            </a:pPr>
            <a:r>
              <a:rPr lang="en-US"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Therapeutic level A: low doses of ICS </a:t>
            </a:r>
            <a:endParaRPr lang="it-IT"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6FB8F709-7F61-3BB4-0F90-578C7277C1EA}"/>
              </a:ext>
            </a:extLst>
          </p:cNvPr>
          <p:cNvSpPr txBox="1"/>
          <p:nvPr/>
        </p:nvSpPr>
        <p:spPr>
          <a:xfrm>
            <a:off x="372368" y="947328"/>
            <a:ext cx="8442128" cy="3415679"/>
          </a:xfrm>
          <a:prstGeom prst="rect">
            <a:avLst/>
          </a:prstGeom>
          <a:noFill/>
        </p:spPr>
        <p:txBody>
          <a:bodyPr wrap="square">
            <a:spAutoFit/>
          </a:bodyPr>
          <a:lstStyle/>
          <a:p>
            <a:pPr algn="just">
              <a:lnSpc>
                <a:spcPct val="200000"/>
              </a:lnSpc>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This therapeutic level coincides with </a:t>
            </a: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step 2 of the GINA </a:t>
            </a:r>
            <a:r>
              <a:rPr lang="en-US" dirty="0">
                <a:latin typeface="Calibri" panose="020F0502020204030204" pitchFamily="34" charset="0"/>
                <a:ea typeface="Calibri" panose="020F0502020204030204" pitchFamily="34" charset="0"/>
                <a:cs typeface="Times New Roman" panose="02020603050405020304" pitchFamily="18" charset="0"/>
              </a:rPr>
              <a:t>(track 1 and 2), NAEPP, EPR3 and Spanish guidelines [GINA 2022, NAEPP, EPR-3, SPANISH LG].</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ICSs are the reference maintenance treatment for persistent asthma [NICE, GINA 2022, NAEPP, EPR-3, SPANISH LG]. </a:t>
            </a:r>
            <a:r>
              <a:rPr lang="en-U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Regular use of ICSs</a:t>
            </a:r>
            <a:r>
              <a:rPr lang="en-US" dirty="0">
                <a:latin typeface="Calibri" panose="020F0502020204030204" pitchFamily="34" charset="0"/>
                <a:ea typeface="Calibri" panose="020F0502020204030204" pitchFamily="34" charset="0"/>
                <a:cs typeface="Times New Roman" panose="02020603050405020304" pitchFamily="18" charset="0"/>
              </a:rPr>
              <a:t>, even at low doses, is associated with a decreased risk of exacerbations, hospitalizations, visits to the emergency department or death from asthma [</a:t>
            </a:r>
            <a:r>
              <a:rPr lang="en-US" dirty="0" err="1">
                <a:latin typeface="Calibri" panose="020F0502020204030204" pitchFamily="34" charset="0"/>
                <a:ea typeface="Calibri" panose="020F0502020204030204" pitchFamily="34" charset="0"/>
                <a:cs typeface="Times New Roman" panose="02020603050405020304" pitchFamily="18" charset="0"/>
              </a:rPr>
              <a:t>Suissa</a:t>
            </a:r>
            <a:r>
              <a:rPr lang="en-US" dirty="0">
                <a:latin typeface="Calibri" panose="020F0502020204030204" pitchFamily="34" charset="0"/>
                <a:ea typeface="Calibri" panose="020F0502020204030204" pitchFamily="34" charset="0"/>
                <a:cs typeface="Times New Roman" panose="02020603050405020304" pitchFamily="18" charset="0"/>
              </a:rPr>
              <a:t> 2000, </a:t>
            </a:r>
            <a:r>
              <a:rPr lang="en-US" dirty="0" err="1">
                <a:latin typeface="Calibri" panose="020F0502020204030204" pitchFamily="34" charset="0"/>
                <a:ea typeface="Calibri" panose="020F0502020204030204" pitchFamily="34" charset="0"/>
                <a:cs typeface="Times New Roman" panose="02020603050405020304" pitchFamily="18" charset="0"/>
              </a:rPr>
              <a:t>Suissa</a:t>
            </a:r>
            <a:r>
              <a:rPr lang="en-US" dirty="0">
                <a:latin typeface="Calibri" panose="020F0502020204030204" pitchFamily="34" charset="0"/>
                <a:ea typeface="Calibri" panose="020F0502020204030204" pitchFamily="34" charset="0"/>
                <a:cs typeface="Times New Roman" panose="02020603050405020304" pitchFamily="18" charset="0"/>
              </a:rPr>
              <a:t> 2002, Ye 2017]</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1D22323A-46E4-9FED-B0A6-4D0ED6904EBD}"/>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502016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DEE1645-09DF-8C7C-C3BD-6FACFC92A835}"/>
              </a:ext>
            </a:extLst>
          </p:cNvPr>
          <p:cNvSpPr txBox="1"/>
          <p:nvPr/>
        </p:nvSpPr>
        <p:spPr>
          <a:xfrm>
            <a:off x="2219727" y="896674"/>
            <a:ext cx="5288162" cy="727571"/>
          </a:xfrm>
          <a:prstGeom prst="rect">
            <a:avLst/>
          </a:prstGeom>
          <a:noFill/>
        </p:spPr>
        <p:txBody>
          <a:bodyPr wrap="square">
            <a:spAutoFit/>
          </a:bodyPr>
          <a:lstStyle/>
          <a:p>
            <a:pPr algn="just">
              <a:lnSpc>
                <a:spcPct val="200000"/>
              </a:lnSpc>
              <a:spcAft>
                <a:spcPts val="600"/>
              </a:spcAft>
            </a:pPr>
            <a:r>
              <a:rPr lang="en-US"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Therapeutic level A: low doses of ICS </a:t>
            </a:r>
            <a:endParaRPr lang="it-IT"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6FB8F709-7F61-3BB4-0F90-578C7277C1EA}"/>
              </a:ext>
            </a:extLst>
          </p:cNvPr>
          <p:cNvSpPr txBox="1"/>
          <p:nvPr/>
        </p:nvSpPr>
        <p:spPr>
          <a:xfrm>
            <a:off x="372368" y="1809652"/>
            <a:ext cx="8442128" cy="2861681"/>
          </a:xfrm>
          <a:prstGeom prst="rect">
            <a:avLst/>
          </a:prstGeom>
          <a:noFill/>
        </p:spPr>
        <p:txBody>
          <a:bodyPr wrap="square">
            <a:spAutoFit/>
          </a:bodyPr>
          <a:lstStyle/>
          <a:p>
            <a:pPr algn="just">
              <a:lnSpc>
                <a:spcPct val="200000"/>
              </a:lnSpc>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Similarly to what is reported in the Spanish guidelines [SPANISH LG], the S.C. suggest as </a:t>
            </a:r>
            <a:r>
              <a:rPr lang="en-US" b="1" u="sng" dirty="0">
                <a:solidFill>
                  <a:srgbClr val="0432FF"/>
                </a:solidFill>
                <a:latin typeface="Calibri" panose="020F0502020204030204" pitchFamily="34" charset="0"/>
                <a:ea typeface="Calibri" panose="020F0502020204030204" pitchFamily="34" charset="0"/>
                <a:cs typeface="Times New Roman" panose="02020603050405020304" pitchFamily="18" charset="0"/>
              </a:rPr>
              <a:t>first-choice</a:t>
            </a:r>
            <a:r>
              <a:rPr lang="en-US" dirty="0">
                <a:latin typeface="Calibri" panose="020F0502020204030204" pitchFamily="34" charset="0"/>
                <a:ea typeface="Calibri" panose="020F0502020204030204" pitchFamily="34" charset="0"/>
                <a:cs typeface="Times New Roman" panose="02020603050405020304" pitchFamily="18" charset="0"/>
              </a:rPr>
              <a:t> either </a:t>
            </a: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daily ICS and SABA as needed </a:t>
            </a:r>
            <a:r>
              <a:rPr lang="en-US" dirty="0">
                <a:latin typeface="Calibri" panose="020F0502020204030204" pitchFamily="34" charset="0"/>
                <a:ea typeface="Calibri" panose="020F0502020204030204" pitchFamily="34" charset="0"/>
                <a:cs typeface="Times New Roman" panose="02020603050405020304" pitchFamily="18" charset="0"/>
              </a:rPr>
              <a:t>or </a:t>
            </a: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ICS/formoterol as needed</a:t>
            </a:r>
            <a:r>
              <a:rPr lang="en-US" dirty="0">
                <a:latin typeface="Calibri" panose="020F0502020204030204" pitchFamily="34" charset="0"/>
                <a:ea typeface="Calibri" panose="020F0502020204030204" pitchFamily="34" charset="0"/>
                <a:cs typeface="Times New Roman" panose="02020603050405020304" pitchFamily="18" charset="0"/>
              </a:rPr>
              <a:t>, and </a:t>
            </a:r>
            <a:r>
              <a:rPr lang="en-US" b="1" u="sng" dirty="0">
                <a:solidFill>
                  <a:srgbClr val="0432FF"/>
                </a:solidFill>
                <a:latin typeface="Calibri" panose="020F0502020204030204" pitchFamily="34" charset="0"/>
                <a:ea typeface="Calibri" panose="020F0502020204030204" pitchFamily="34" charset="0"/>
                <a:cs typeface="Times New Roman" panose="02020603050405020304" pitchFamily="18" charset="0"/>
              </a:rPr>
              <a:t>as second choice</a:t>
            </a: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 antileukotrienes and SABA as needed </a:t>
            </a:r>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Miligkos</a:t>
            </a:r>
            <a:r>
              <a:rPr lang="en-US" dirty="0">
                <a:latin typeface="Calibri" panose="020F0502020204030204" pitchFamily="34" charset="0"/>
                <a:ea typeface="Calibri" panose="020F0502020204030204" pitchFamily="34" charset="0"/>
                <a:cs typeface="Times New Roman" panose="02020603050405020304" pitchFamily="18" charset="0"/>
              </a:rPr>
              <a:t> 2015], r</a:t>
            </a:r>
            <a:r>
              <a:rPr lang="it-IT" dirty="0" err="1">
                <a:latin typeface="Lato" panose="020F0502020204030203" pitchFamily="34" charset="0"/>
              </a:rPr>
              <a:t>eserved</a:t>
            </a:r>
            <a:r>
              <a:rPr lang="it-IT" dirty="0">
                <a:latin typeface="Lato" panose="020F0502020204030203" pitchFamily="34" charset="0"/>
              </a:rPr>
              <a:t> for </a:t>
            </a:r>
            <a:r>
              <a:rPr lang="it-IT" dirty="0" err="1">
                <a:latin typeface="Lato" panose="020F0502020204030203" pitchFamily="34" charset="0"/>
              </a:rPr>
              <a:t>patients</a:t>
            </a:r>
            <a:r>
              <a:rPr lang="it-IT" dirty="0">
                <a:latin typeface="Lato" panose="020F0502020204030203" pitchFamily="34" charset="0"/>
              </a:rPr>
              <a:t> with severe </a:t>
            </a:r>
            <a:r>
              <a:rPr lang="it-IT" dirty="0" err="1">
                <a:latin typeface="Lato" panose="020F0502020204030203" pitchFamily="34" charset="0"/>
              </a:rPr>
              <a:t>contraindications</a:t>
            </a:r>
            <a:r>
              <a:rPr lang="it-IT" dirty="0">
                <a:latin typeface="Lato" panose="020F0502020204030203" pitchFamily="34" charset="0"/>
              </a:rPr>
              <a:t> to ICS.</a:t>
            </a:r>
            <a:endParaRPr lang="it-IT" dirty="0"/>
          </a:p>
          <a:p>
            <a:pPr algn="just">
              <a:lnSpc>
                <a:spcPct val="200000"/>
              </a:lnSpc>
              <a:spcAft>
                <a:spcPts val="600"/>
              </a:spcAft>
            </a:pP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888E5E6A-8508-7775-E92F-7206F435F483}"/>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2488006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Shape 1">
            <a:extLst>
              <a:ext uri="{FF2B5EF4-FFF2-40B4-BE49-F238E27FC236}">
                <a16:creationId xmlns:a16="http://schemas.microsoft.com/office/drawing/2014/main" id="{71BC6B22-CBB1-50E0-7A5D-EBA14C57B675}"/>
              </a:ext>
            </a:extLst>
          </p:cNvPr>
          <p:cNvSpPr txBox="1"/>
          <p:nvPr/>
        </p:nvSpPr>
        <p:spPr>
          <a:xfrm>
            <a:off x="628560" y="218174"/>
            <a:ext cx="7886430" cy="993870"/>
          </a:xfrm>
          <a:prstGeom prst="rect">
            <a:avLst/>
          </a:prstGeom>
          <a:noFill/>
          <a:ln w="0">
            <a:noFill/>
          </a:ln>
        </p:spPr>
        <p:txBody>
          <a:bodyPr anchor="ctr">
            <a:noAutofit/>
          </a:bodyPr>
          <a:lstStyle/>
          <a:p>
            <a:pPr algn="ctr" defTabSz="685800">
              <a:lnSpc>
                <a:spcPct val="90000"/>
              </a:lnSpc>
            </a:pPr>
            <a:r>
              <a:rPr lang="it-IT" sz="2100" b="1" spc="-1" dirty="0">
                <a:solidFill>
                  <a:srgbClr val="004DD6"/>
                </a:solidFill>
                <a:latin typeface="Calibri Light"/>
              </a:rPr>
              <a:t>The </a:t>
            </a:r>
            <a:r>
              <a:rPr lang="it-IT" sz="2100" b="1" spc="-1" dirty="0" err="1">
                <a:solidFill>
                  <a:srgbClr val="004DD6"/>
                </a:solidFill>
                <a:latin typeface="Calibri Light"/>
              </a:rPr>
              <a:t>Inhaled</a:t>
            </a:r>
            <a:r>
              <a:rPr lang="it-IT" sz="2100" b="1" spc="-1" dirty="0">
                <a:solidFill>
                  <a:srgbClr val="004DD6"/>
                </a:solidFill>
                <a:latin typeface="Calibri Light"/>
              </a:rPr>
              <a:t> </a:t>
            </a:r>
            <a:r>
              <a:rPr lang="it-IT" sz="2100" b="1" spc="-1" dirty="0" err="1">
                <a:solidFill>
                  <a:srgbClr val="004DD6"/>
                </a:solidFill>
                <a:latin typeface="Calibri Light"/>
              </a:rPr>
              <a:t>Steroid</a:t>
            </a:r>
            <a:r>
              <a:rPr lang="it-IT" sz="2100" b="1" spc="-1" dirty="0">
                <a:solidFill>
                  <a:srgbClr val="004DD6"/>
                </a:solidFill>
                <a:latin typeface="Calibri Light"/>
              </a:rPr>
              <a:t> Treatment </a:t>
            </a:r>
            <a:r>
              <a:rPr lang="it-IT" sz="2100" b="1" spc="-1" dirty="0" err="1">
                <a:solidFill>
                  <a:srgbClr val="004DD6"/>
                </a:solidFill>
                <a:latin typeface="Calibri Light"/>
              </a:rPr>
              <a:t>As</a:t>
            </a:r>
            <a:r>
              <a:rPr lang="it-IT" sz="2100" b="1" spc="-1" dirty="0">
                <a:solidFill>
                  <a:srgbClr val="004DD6"/>
                </a:solidFill>
                <a:latin typeface="Calibri Light"/>
              </a:rPr>
              <a:t> Regular Therapy in </a:t>
            </a:r>
            <a:r>
              <a:rPr lang="it-IT" sz="2100" b="1" spc="-1" dirty="0" err="1">
                <a:solidFill>
                  <a:srgbClr val="004DD6"/>
                </a:solidFill>
                <a:latin typeface="Calibri Light"/>
              </a:rPr>
              <a:t>Early</a:t>
            </a:r>
            <a:r>
              <a:rPr lang="it-IT" sz="2100" b="1" spc="-1" dirty="0">
                <a:solidFill>
                  <a:srgbClr val="004DD6"/>
                </a:solidFill>
                <a:latin typeface="Calibri Light"/>
              </a:rPr>
              <a:t> </a:t>
            </a:r>
            <a:r>
              <a:rPr lang="it-IT" sz="2100" b="1" spc="-1" dirty="0" err="1">
                <a:solidFill>
                  <a:srgbClr val="004DD6"/>
                </a:solidFill>
                <a:latin typeface="Calibri Light"/>
              </a:rPr>
              <a:t>Asthma</a:t>
            </a:r>
            <a:r>
              <a:rPr lang="it-IT" sz="2100" b="1" spc="-1" dirty="0">
                <a:solidFill>
                  <a:srgbClr val="004DD6"/>
                </a:solidFill>
                <a:latin typeface="Calibri Light"/>
              </a:rPr>
              <a:t> (START) study 5-year follow-up: </a:t>
            </a:r>
            <a:r>
              <a:rPr lang="it-IT" sz="2100" b="1" spc="-1" dirty="0" err="1">
                <a:solidFill>
                  <a:srgbClr val="004DD6"/>
                </a:solidFill>
                <a:latin typeface="Calibri Light"/>
              </a:rPr>
              <a:t>Effectiveness</a:t>
            </a:r>
            <a:r>
              <a:rPr lang="it-IT" sz="2100" b="1" spc="-1" dirty="0">
                <a:solidFill>
                  <a:srgbClr val="004DD6"/>
                </a:solidFill>
                <a:latin typeface="Calibri Light"/>
              </a:rPr>
              <a:t> of </a:t>
            </a:r>
            <a:r>
              <a:rPr lang="it-IT" sz="2100" b="1" spc="-1" dirty="0" err="1">
                <a:solidFill>
                  <a:srgbClr val="004DD6"/>
                </a:solidFill>
                <a:latin typeface="Calibri Light"/>
              </a:rPr>
              <a:t>early</a:t>
            </a:r>
            <a:r>
              <a:rPr lang="it-IT" sz="2100" b="1" spc="-1" dirty="0">
                <a:solidFill>
                  <a:srgbClr val="004DD6"/>
                </a:solidFill>
                <a:latin typeface="Calibri Light"/>
              </a:rPr>
              <a:t> </a:t>
            </a:r>
            <a:r>
              <a:rPr lang="it-IT" sz="2100" b="1" spc="-1" dirty="0" err="1">
                <a:solidFill>
                  <a:srgbClr val="004DD6"/>
                </a:solidFill>
                <a:latin typeface="Calibri Light"/>
              </a:rPr>
              <a:t>intervention</a:t>
            </a:r>
            <a:r>
              <a:rPr lang="it-IT" sz="2100" b="1" spc="-1" dirty="0">
                <a:solidFill>
                  <a:srgbClr val="004DD6"/>
                </a:solidFill>
                <a:latin typeface="Calibri Light"/>
              </a:rPr>
              <a:t> with </a:t>
            </a:r>
            <a:r>
              <a:rPr lang="it-IT" sz="2100" b="1" spc="-1" dirty="0" err="1">
                <a:solidFill>
                  <a:srgbClr val="004DD6"/>
                </a:solidFill>
                <a:latin typeface="Calibri Light"/>
              </a:rPr>
              <a:t>budesonide</a:t>
            </a:r>
            <a:r>
              <a:rPr lang="it-IT" sz="2100" b="1" spc="-1" dirty="0">
                <a:solidFill>
                  <a:srgbClr val="004DD6"/>
                </a:solidFill>
                <a:latin typeface="Calibri Light"/>
              </a:rPr>
              <a:t> in mild </a:t>
            </a:r>
            <a:r>
              <a:rPr lang="it-IT" sz="2100" b="1" spc="-1" dirty="0" err="1">
                <a:solidFill>
                  <a:srgbClr val="004DD6"/>
                </a:solidFill>
                <a:latin typeface="Calibri Light"/>
              </a:rPr>
              <a:t>persistent</a:t>
            </a:r>
            <a:r>
              <a:rPr lang="it-IT" sz="2100" b="1" spc="-1" dirty="0">
                <a:solidFill>
                  <a:srgbClr val="004DD6"/>
                </a:solidFill>
                <a:latin typeface="Calibri Light"/>
              </a:rPr>
              <a:t> </a:t>
            </a:r>
            <a:r>
              <a:rPr lang="it-IT" sz="2100" b="1" spc="-1" dirty="0" err="1">
                <a:solidFill>
                  <a:srgbClr val="004DD6"/>
                </a:solidFill>
                <a:latin typeface="Calibri Light"/>
              </a:rPr>
              <a:t>asthma</a:t>
            </a:r>
            <a:r>
              <a:rPr lang="it-IT" sz="2100" b="1" spc="-1" dirty="0">
                <a:solidFill>
                  <a:srgbClr val="004DD6"/>
                </a:solidFill>
                <a:latin typeface="Calibri Light"/>
              </a:rPr>
              <a:t> </a:t>
            </a:r>
            <a:endParaRPr lang="it-IT" sz="2100" spc="-1" dirty="0">
              <a:solidFill>
                <a:srgbClr val="000000"/>
              </a:solidFill>
              <a:latin typeface="Calibri"/>
            </a:endParaRPr>
          </a:p>
        </p:txBody>
      </p:sp>
      <p:sp>
        <p:nvSpPr>
          <p:cNvPr id="3" name="CustomShape 2">
            <a:extLst>
              <a:ext uri="{FF2B5EF4-FFF2-40B4-BE49-F238E27FC236}">
                <a16:creationId xmlns:a16="http://schemas.microsoft.com/office/drawing/2014/main" id="{70684373-4291-084B-0E16-CD3A584C95D9}"/>
              </a:ext>
            </a:extLst>
          </p:cNvPr>
          <p:cNvSpPr/>
          <p:nvPr/>
        </p:nvSpPr>
        <p:spPr>
          <a:xfrm>
            <a:off x="2369790" y="4254134"/>
            <a:ext cx="4403970" cy="27590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gn="ctr" defTabSz="685800"/>
            <a:r>
              <a:rPr lang="it-IT" sz="1350" spc="-1" dirty="0">
                <a:solidFill>
                  <a:srgbClr val="000000"/>
                </a:solidFill>
                <a:latin typeface="AdvPSA88A"/>
              </a:rPr>
              <a:t>Time to the first severe </a:t>
            </a:r>
            <a:r>
              <a:rPr lang="it-IT" sz="1350" spc="-1" dirty="0">
                <a:solidFill>
                  <a:srgbClr val="000000"/>
                </a:solidFill>
                <a:latin typeface="Calibri"/>
              </a:rPr>
              <a:t> </a:t>
            </a:r>
            <a:r>
              <a:rPr lang="it-IT" sz="1350" spc="-1" dirty="0" err="1">
                <a:solidFill>
                  <a:srgbClr val="000000"/>
                </a:solidFill>
                <a:latin typeface="AdvPSA88A"/>
              </a:rPr>
              <a:t>asthma-related</a:t>
            </a:r>
            <a:r>
              <a:rPr lang="it-IT" sz="1350" spc="-1" dirty="0">
                <a:solidFill>
                  <a:srgbClr val="000000"/>
                </a:solidFill>
                <a:latin typeface="AdvPSA88A"/>
              </a:rPr>
              <a:t> event (SARE) </a:t>
            </a:r>
            <a:endParaRPr lang="it-IT" sz="1350" spc="-1" dirty="0">
              <a:solidFill>
                <a:prstClr val="black"/>
              </a:solidFill>
              <a:latin typeface="Arial"/>
            </a:endParaRPr>
          </a:p>
        </p:txBody>
      </p:sp>
      <p:pic>
        <p:nvPicPr>
          <p:cNvPr id="4" name="Picture 2">
            <a:extLst>
              <a:ext uri="{FF2B5EF4-FFF2-40B4-BE49-F238E27FC236}">
                <a16:creationId xmlns:a16="http://schemas.microsoft.com/office/drawing/2014/main" id="{03102077-E7CD-132E-C638-F7392AF90FD3}"/>
              </a:ext>
            </a:extLst>
          </p:cNvPr>
          <p:cNvPicPr/>
          <p:nvPr/>
        </p:nvPicPr>
        <p:blipFill>
          <a:blip r:embed="rId2"/>
          <a:stretch/>
        </p:blipFill>
        <p:spPr>
          <a:xfrm>
            <a:off x="1746648" y="1337426"/>
            <a:ext cx="5220163" cy="2760379"/>
          </a:xfrm>
          <a:prstGeom prst="rect">
            <a:avLst/>
          </a:prstGeom>
          <a:ln w="0">
            <a:noFill/>
          </a:ln>
        </p:spPr>
      </p:pic>
      <p:sp>
        <p:nvSpPr>
          <p:cNvPr id="5" name="CustomShape 3">
            <a:extLst>
              <a:ext uri="{FF2B5EF4-FFF2-40B4-BE49-F238E27FC236}">
                <a16:creationId xmlns:a16="http://schemas.microsoft.com/office/drawing/2014/main" id="{3EB51C16-5378-AB05-08F3-EA231A9446D7}"/>
              </a:ext>
            </a:extLst>
          </p:cNvPr>
          <p:cNvSpPr/>
          <p:nvPr/>
        </p:nvSpPr>
        <p:spPr>
          <a:xfrm>
            <a:off x="6485837" y="4798914"/>
            <a:ext cx="2664511" cy="252825"/>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spAutoFit/>
          </a:bodyPr>
          <a:lstStyle/>
          <a:p>
            <a:pPr defTabSz="685800"/>
            <a:r>
              <a:rPr lang="it-IT" sz="1200" spc="-1" dirty="0">
                <a:solidFill>
                  <a:srgbClr val="000000"/>
                </a:solidFill>
                <a:latin typeface="Calibri"/>
              </a:rPr>
              <a:t>Busse WW, et al. </a:t>
            </a:r>
            <a:r>
              <a:rPr lang="it-IT" sz="1200" spc="-1" dirty="0" err="1">
                <a:solidFill>
                  <a:srgbClr val="000000"/>
                </a:solidFill>
                <a:latin typeface="Calibri"/>
              </a:rPr>
              <a:t>J</a:t>
            </a:r>
            <a:r>
              <a:rPr lang="it-IT" sz="1200" spc="-1" dirty="0">
                <a:solidFill>
                  <a:srgbClr val="000000"/>
                </a:solidFill>
                <a:latin typeface="Calibri"/>
              </a:rPr>
              <a:t> </a:t>
            </a:r>
            <a:r>
              <a:rPr lang="it-IT" sz="1200" spc="-1" dirty="0" err="1">
                <a:solidFill>
                  <a:srgbClr val="000000"/>
                </a:solidFill>
                <a:latin typeface="Calibri"/>
              </a:rPr>
              <a:t>All</a:t>
            </a:r>
            <a:r>
              <a:rPr lang="it-IT" sz="1200" spc="-1" dirty="0">
                <a:solidFill>
                  <a:srgbClr val="000000"/>
                </a:solidFill>
                <a:latin typeface="Calibri"/>
              </a:rPr>
              <a:t> </a:t>
            </a:r>
            <a:r>
              <a:rPr lang="it-IT" sz="1200" spc="-1" dirty="0" err="1">
                <a:solidFill>
                  <a:srgbClr val="000000"/>
                </a:solidFill>
                <a:latin typeface="Calibri"/>
              </a:rPr>
              <a:t>Clin</a:t>
            </a:r>
            <a:r>
              <a:rPr lang="it-IT" sz="1200" spc="-1" dirty="0">
                <a:solidFill>
                  <a:srgbClr val="000000"/>
                </a:solidFill>
                <a:latin typeface="Calibri"/>
              </a:rPr>
              <a:t> </a:t>
            </a:r>
            <a:r>
              <a:rPr lang="it-IT" sz="1200" spc="-1" dirty="0" err="1">
                <a:solidFill>
                  <a:srgbClr val="000000"/>
                </a:solidFill>
                <a:latin typeface="Calibri"/>
              </a:rPr>
              <a:t>Immunol</a:t>
            </a:r>
            <a:r>
              <a:rPr lang="it-IT" sz="1200" spc="-1" dirty="0">
                <a:solidFill>
                  <a:srgbClr val="000000"/>
                </a:solidFill>
                <a:latin typeface="Calibri"/>
              </a:rPr>
              <a:t> 2008</a:t>
            </a:r>
            <a:endParaRPr lang="it-IT" sz="1200" spc="-1" dirty="0">
              <a:solidFill>
                <a:prstClr val="black"/>
              </a:solidFill>
              <a:latin typeface="Arial"/>
            </a:endParaRPr>
          </a:p>
        </p:txBody>
      </p:sp>
    </p:spTree>
    <p:extLst>
      <p:ext uri="{BB962C8B-B14F-4D97-AF65-F5344CB8AC3E}">
        <p14:creationId xmlns:p14="http://schemas.microsoft.com/office/powerpoint/2010/main" val="1624401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Shape 1">
            <a:extLst>
              <a:ext uri="{FF2B5EF4-FFF2-40B4-BE49-F238E27FC236}">
                <a16:creationId xmlns:a16="http://schemas.microsoft.com/office/drawing/2014/main" id="{1C8F3E35-4657-CD04-EF76-4FF06A42A57A}"/>
              </a:ext>
            </a:extLst>
          </p:cNvPr>
          <p:cNvSpPr txBox="1"/>
          <p:nvPr/>
        </p:nvSpPr>
        <p:spPr>
          <a:xfrm>
            <a:off x="628560" y="49663"/>
            <a:ext cx="7886430" cy="993870"/>
          </a:xfrm>
          <a:prstGeom prst="rect">
            <a:avLst/>
          </a:prstGeom>
          <a:noFill/>
          <a:ln w="0">
            <a:noFill/>
          </a:ln>
        </p:spPr>
        <p:txBody>
          <a:bodyPr anchor="ctr">
            <a:normAutofit/>
          </a:bodyPr>
          <a:lstStyle/>
          <a:p>
            <a:pPr algn="ctr" defTabSz="685800">
              <a:lnSpc>
                <a:spcPct val="90000"/>
              </a:lnSpc>
            </a:pPr>
            <a:r>
              <a:rPr lang="en-US" sz="2100" b="1" spc="-1">
                <a:solidFill>
                  <a:srgbClr val="004DD6"/>
                </a:solidFill>
                <a:latin typeface="Calibri Light"/>
              </a:rPr>
              <a:t>Effects of Inhaled Beclomethasone Dipropionate in Clinical Asthma</a:t>
            </a:r>
            <a:endParaRPr lang="it-IT" sz="2100" spc="-1">
              <a:solidFill>
                <a:srgbClr val="000000"/>
              </a:solidFill>
              <a:latin typeface="Calibri"/>
            </a:endParaRPr>
          </a:p>
        </p:txBody>
      </p:sp>
      <p:sp>
        <p:nvSpPr>
          <p:cNvPr id="3" name="TextShape 2">
            <a:extLst>
              <a:ext uri="{FF2B5EF4-FFF2-40B4-BE49-F238E27FC236}">
                <a16:creationId xmlns:a16="http://schemas.microsoft.com/office/drawing/2014/main" id="{0D7C5569-7654-7FE4-3AE0-78FA909734A3}"/>
              </a:ext>
            </a:extLst>
          </p:cNvPr>
          <p:cNvSpPr txBox="1"/>
          <p:nvPr/>
        </p:nvSpPr>
        <p:spPr>
          <a:xfrm>
            <a:off x="4888151" y="4659730"/>
            <a:ext cx="4114530" cy="228960"/>
          </a:xfrm>
          <a:prstGeom prst="rect">
            <a:avLst/>
          </a:prstGeom>
          <a:noFill/>
          <a:ln w="0">
            <a:noFill/>
          </a:ln>
        </p:spPr>
        <p:txBody>
          <a:bodyPr>
            <a:normAutofit fontScale="92500" lnSpcReduction="10000"/>
          </a:bodyPr>
          <a:lstStyle/>
          <a:p>
            <a:pPr algn="r" defTabSz="685800">
              <a:lnSpc>
                <a:spcPct val="90000"/>
              </a:lnSpc>
              <a:spcBef>
                <a:spcPts val="751"/>
              </a:spcBef>
              <a:tabLst>
                <a:tab pos="0" algn="l"/>
              </a:tabLst>
            </a:pPr>
            <a:r>
              <a:rPr lang="fr-FR" sz="1200" spc="-1" dirty="0" err="1">
                <a:solidFill>
                  <a:srgbClr val="000000"/>
                </a:solidFill>
                <a:latin typeface="Calibri"/>
              </a:rPr>
              <a:t>Djukanovic</a:t>
            </a:r>
            <a:r>
              <a:rPr lang="fr-FR" sz="1200" spc="-1" dirty="0">
                <a:solidFill>
                  <a:srgbClr val="000000"/>
                </a:solidFill>
                <a:latin typeface="Calibri"/>
              </a:rPr>
              <a:t> et al, Am </a:t>
            </a:r>
            <a:r>
              <a:rPr lang="fr-FR" sz="1200" spc="-1" dirty="0" err="1">
                <a:solidFill>
                  <a:srgbClr val="000000"/>
                </a:solidFill>
                <a:latin typeface="Calibri"/>
              </a:rPr>
              <a:t>Rev</a:t>
            </a:r>
            <a:r>
              <a:rPr lang="fr-FR" sz="1200" spc="-1" dirty="0">
                <a:solidFill>
                  <a:srgbClr val="000000"/>
                </a:solidFill>
                <a:latin typeface="Calibri"/>
              </a:rPr>
              <a:t> </a:t>
            </a:r>
            <a:r>
              <a:rPr lang="fr-FR" sz="1200" spc="-1" dirty="0" err="1">
                <a:solidFill>
                  <a:srgbClr val="000000"/>
                </a:solidFill>
                <a:latin typeface="Calibri"/>
              </a:rPr>
              <a:t>Respir</a:t>
            </a:r>
            <a:endParaRPr lang="it-IT" sz="1200" spc="-1" dirty="0">
              <a:solidFill>
                <a:srgbClr val="000000"/>
              </a:solidFill>
              <a:latin typeface="Calibri"/>
            </a:endParaRPr>
          </a:p>
        </p:txBody>
      </p:sp>
      <p:pic>
        <p:nvPicPr>
          <p:cNvPr id="4" name="Immagine 6">
            <a:extLst>
              <a:ext uri="{FF2B5EF4-FFF2-40B4-BE49-F238E27FC236}">
                <a16:creationId xmlns:a16="http://schemas.microsoft.com/office/drawing/2014/main" id="{584A27B6-DC70-5147-AD35-A51EF73FE759}"/>
              </a:ext>
            </a:extLst>
          </p:cNvPr>
          <p:cNvPicPr/>
          <p:nvPr/>
        </p:nvPicPr>
        <p:blipFill>
          <a:blip r:embed="rId2"/>
          <a:stretch/>
        </p:blipFill>
        <p:spPr>
          <a:xfrm>
            <a:off x="1677890" y="1061411"/>
            <a:ext cx="5939730" cy="3006990"/>
          </a:xfrm>
          <a:prstGeom prst="rect">
            <a:avLst/>
          </a:prstGeom>
          <a:ln w="0">
            <a:noFill/>
          </a:ln>
        </p:spPr>
      </p:pic>
    </p:spTree>
    <p:extLst>
      <p:ext uri="{BB962C8B-B14F-4D97-AF65-F5344CB8AC3E}">
        <p14:creationId xmlns:p14="http://schemas.microsoft.com/office/powerpoint/2010/main" val="237846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additive="repl">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additive="repl">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additive="repl">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107EDC2-7203-795C-D42E-ED1FE8779E40}"/>
              </a:ext>
            </a:extLst>
          </p:cNvPr>
          <p:cNvSpPr txBox="1"/>
          <p:nvPr/>
        </p:nvSpPr>
        <p:spPr>
          <a:xfrm>
            <a:off x="414338" y="995755"/>
            <a:ext cx="8315325" cy="3644075"/>
          </a:xfrm>
          <a:prstGeom prst="rect">
            <a:avLst/>
          </a:prstGeom>
          <a:noFill/>
        </p:spPr>
        <p:txBody>
          <a:bodyPr wrap="square">
            <a:spAutoFit/>
          </a:bodyPr>
          <a:lstStyle/>
          <a:p>
            <a:pPr algn="just">
              <a:lnSpc>
                <a:spcPct val="200000"/>
              </a:lnSpc>
              <a:spcAft>
                <a:spcPts val="600"/>
              </a:spcAft>
            </a:pPr>
            <a:r>
              <a:rPr lang="en-US" sz="1500" dirty="0">
                <a:latin typeface="Calibri" panose="020F0502020204030204" pitchFamily="34" charset="0"/>
                <a:ea typeface="Calibri" panose="020F0502020204030204" pitchFamily="34" charset="0"/>
                <a:cs typeface="Times New Roman" panose="02020603050405020304" pitchFamily="18" charset="0"/>
              </a:rPr>
              <a:t>The SYGMA studies compared the efficacy of three regimens in patients with mild persistent asthma: </a:t>
            </a:r>
          </a:p>
          <a:p>
            <a:pPr marL="257175" indent="-257175" algn="just">
              <a:lnSpc>
                <a:spcPct val="200000"/>
              </a:lnSpc>
              <a:spcAft>
                <a:spcPts val="600"/>
              </a:spcAft>
              <a:buFontTx/>
              <a:buChar char="-"/>
            </a:pPr>
            <a:r>
              <a:rPr lang="en-US" sz="1500" dirty="0">
                <a:latin typeface="Calibri" panose="020F0502020204030204" pitchFamily="34" charset="0"/>
                <a:ea typeface="Calibri" panose="020F0502020204030204" pitchFamily="34" charset="0"/>
                <a:cs typeface="Times New Roman" panose="02020603050405020304" pitchFamily="18" charset="0"/>
              </a:rPr>
              <a:t>budesonide/formoterol as-needed in a single inhaler, </a:t>
            </a:r>
          </a:p>
          <a:p>
            <a:pPr marL="257175" indent="-257175" algn="just">
              <a:lnSpc>
                <a:spcPct val="200000"/>
              </a:lnSpc>
              <a:spcAft>
                <a:spcPts val="600"/>
              </a:spcAft>
              <a:buFontTx/>
              <a:buChar char="-"/>
            </a:pPr>
            <a:r>
              <a:rPr lang="en-US" sz="1500" dirty="0">
                <a:latin typeface="Calibri" panose="020F0502020204030204" pitchFamily="34" charset="0"/>
                <a:ea typeface="Calibri" panose="020F0502020204030204" pitchFamily="34" charset="0"/>
                <a:cs typeface="Times New Roman" panose="02020603050405020304" pitchFamily="18" charset="0"/>
              </a:rPr>
              <a:t>budesonide with SABA as needed, </a:t>
            </a:r>
          </a:p>
          <a:p>
            <a:pPr marL="257175" indent="-257175" algn="just">
              <a:lnSpc>
                <a:spcPct val="200000"/>
              </a:lnSpc>
              <a:spcAft>
                <a:spcPts val="600"/>
              </a:spcAft>
              <a:buFontTx/>
              <a:buChar char="-"/>
            </a:pPr>
            <a:r>
              <a:rPr lang="en-US" sz="1500" dirty="0">
                <a:latin typeface="Calibri" panose="020F0502020204030204" pitchFamily="34" charset="0"/>
                <a:ea typeface="Calibri" panose="020F0502020204030204" pitchFamily="34" charset="0"/>
                <a:cs typeface="Times New Roman" panose="02020603050405020304" pitchFamily="18" charset="0"/>
              </a:rPr>
              <a:t>SABA as needed [O’Byrne 2018, Bateman 2018]. </a:t>
            </a:r>
          </a:p>
          <a:p>
            <a:pPr algn="just">
              <a:lnSpc>
                <a:spcPct val="200000"/>
              </a:lnSpc>
              <a:spcAft>
                <a:spcPts val="600"/>
              </a:spcAft>
            </a:pP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600"/>
              </a:spcAft>
            </a:pPr>
            <a:r>
              <a:rPr lang="en-US" sz="1500" dirty="0">
                <a:latin typeface="Calibri" panose="020F0502020204030204" pitchFamily="34" charset="0"/>
                <a:ea typeface="Calibri" panose="020F0502020204030204" pitchFamily="34" charset="0"/>
                <a:cs typeface="Times New Roman" panose="02020603050405020304" pitchFamily="18" charset="0"/>
              </a:rPr>
              <a:t>ICS/formoterol as-needed reduced the risk of severe exacerbations by 60-64% compared with SABA as-needed (SYGMA 1-2) [O’Byrne 2018, Bateman 2018]; </a:t>
            </a:r>
            <a:endParaRPr lang="it-IT" sz="1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asellaDiTesto 3">
            <a:extLst>
              <a:ext uri="{FF2B5EF4-FFF2-40B4-BE49-F238E27FC236}">
                <a16:creationId xmlns:a16="http://schemas.microsoft.com/office/drawing/2014/main" id="{CBB822C5-8C5A-8815-2375-078C8DC0DF33}"/>
              </a:ext>
            </a:extLst>
          </p:cNvPr>
          <p:cNvSpPr txBox="1"/>
          <p:nvPr/>
        </p:nvSpPr>
        <p:spPr>
          <a:xfrm>
            <a:off x="305395" y="22464"/>
            <a:ext cx="5288162" cy="727571"/>
          </a:xfrm>
          <a:prstGeom prst="rect">
            <a:avLst/>
          </a:prstGeom>
          <a:noFill/>
        </p:spPr>
        <p:txBody>
          <a:bodyPr wrap="square">
            <a:spAutoFit/>
          </a:bodyPr>
          <a:lstStyle/>
          <a:p>
            <a:pPr algn="just">
              <a:lnSpc>
                <a:spcPct val="200000"/>
              </a:lnSpc>
              <a:spcAft>
                <a:spcPts val="600"/>
              </a:spcAft>
            </a:pPr>
            <a:r>
              <a:rPr lang="en-US"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Therapeutic level A: low doses of ICS </a:t>
            </a:r>
            <a:endParaRPr lang="it-IT"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969EF1F2-6BDE-DF09-BD06-6BCAB86A7DE8}"/>
              </a:ext>
            </a:extLst>
          </p:cNvPr>
          <p:cNvSpPr txBox="1"/>
          <p:nvPr/>
        </p:nvSpPr>
        <p:spPr>
          <a:xfrm>
            <a:off x="2009904" y="4686453"/>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655861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107EDC2-7203-795C-D42E-ED1FE8779E40}"/>
              </a:ext>
            </a:extLst>
          </p:cNvPr>
          <p:cNvSpPr txBox="1"/>
          <p:nvPr/>
        </p:nvSpPr>
        <p:spPr>
          <a:xfrm>
            <a:off x="414338" y="1119634"/>
            <a:ext cx="8315325" cy="3415679"/>
          </a:xfrm>
          <a:prstGeom prst="rect">
            <a:avLst/>
          </a:prstGeom>
          <a:noFill/>
        </p:spPr>
        <p:txBody>
          <a:bodyPr wrap="square">
            <a:spAutoFit/>
          </a:bodyPr>
          <a:lstStyle/>
          <a:p>
            <a:pPr algn="just">
              <a:lnSpc>
                <a:spcPct val="200000"/>
              </a:lnSpc>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ICS/formoterol as needed was not inferior to continuous treatment with ICS in preventing severe exacerbations but </a:t>
            </a:r>
            <a:r>
              <a:rPr lang="en-US" u="sng" dirty="0">
                <a:latin typeface="Calibri" panose="020F0502020204030204" pitchFamily="34" charset="0"/>
                <a:ea typeface="Calibri" panose="020F0502020204030204" pitchFamily="34" charset="0"/>
                <a:cs typeface="Times New Roman" panose="02020603050405020304" pitchFamily="18" charset="0"/>
              </a:rPr>
              <a:t>resulted in less symptom control </a:t>
            </a:r>
            <a:r>
              <a:rPr lang="en-US" dirty="0">
                <a:latin typeface="Calibri" panose="020F0502020204030204" pitchFamily="34" charset="0"/>
                <a:ea typeface="Calibri" panose="020F0502020204030204" pitchFamily="34" charset="0"/>
                <a:cs typeface="Times New Roman" panose="02020603050405020304" pitchFamily="18" charset="0"/>
              </a:rPr>
              <a:t>(SYGMA 1-2) [O’Byrne 2018, Bateman 2018]and less improvement in respiratory function [Bateman 2018]. </a:t>
            </a:r>
          </a:p>
          <a:p>
            <a:pPr algn="just">
              <a:lnSpc>
                <a:spcPct val="200000"/>
              </a:lnSpc>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Of note, the total ICS dosage taken by patients in the ICS/formoterol as-needed arm was </a:t>
            </a:r>
            <a:r>
              <a:rPr lang="en-US" u="sng" dirty="0">
                <a:latin typeface="Calibri" panose="020F0502020204030204" pitchFamily="34" charset="0"/>
                <a:ea typeface="Calibri" panose="020F0502020204030204" pitchFamily="34" charset="0"/>
                <a:cs typeface="Times New Roman" panose="02020603050405020304" pitchFamily="18" charset="0"/>
              </a:rPr>
              <a:t>lower</a:t>
            </a:r>
            <a:r>
              <a:rPr lang="en-US" dirty="0">
                <a:latin typeface="Calibri" panose="020F0502020204030204" pitchFamily="34" charset="0"/>
                <a:ea typeface="Calibri" panose="020F0502020204030204" pitchFamily="34" charset="0"/>
                <a:cs typeface="Times New Roman" panose="02020603050405020304" pitchFamily="18" charset="0"/>
              </a:rPr>
              <a:t> than that in the regular budesonide arm.</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asellaDiTesto 3">
            <a:extLst>
              <a:ext uri="{FF2B5EF4-FFF2-40B4-BE49-F238E27FC236}">
                <a16:creationId xmlns:a16="http://schemas.microsoft.com/office/drawing/2014/main" id="{CBB822C5-8C5A-8815-2375-078C8DC0DF33}"/>
              </a:ext>
            </a:extLst>
          </p:cNvPr>
          <p:cNvSpPr txBox="1"/>
          <p:nvPr/>
        </p:nvSpPr>
        <p:spPr>
          <a:xfrm>
            <a:off x="2290348" y="266886"/>
            <a:ext cx="5288162" cy="727571"/>
          </a:xfrm>
          <a:prstGeom prst="rect">
            <a:avLst/>
          </a:prstGeom>
          <a:noFill/>
        </p:spPr>
        <p:txBody>
          <a:bodyPr wrap="square">
            <a:spAutoFit/>
          </a:bodyPr>
          <a:lstStyle/>
          <a:p>
            <a:pPr algn="just">
              <a:lnSpc>
                <a:spcPct val="200000"/>
              </a:lnSpc>
              <a:spcAft>
                <a:spcPts val="600"/>
              </a:spcAft>
            </a:pPr>
            <a:r>
              <a:rPr lang="en-US"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Therapeutic level A: low doses of ICS </a:t>
            </a:r>
            <a:endParaRPr lang="it-IT"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656FAB52-2876-94E2-FC3A-3E0491DD3DD5}"/>
              </a:ext>
            </a:extLst>
          </p:cNvPr>
          <p:cNvSpPr txBox="1"/>
          <p:nvPr/>
        </p:nvSpPr>
        <p:spPr>
          <a:xfrm>
            <a:off x="2009904" y="4782311"/>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2846769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0B2DC16-23C7-4486-9AC9-B8AE906EA10C}"/>
              </a:ext>
            </a:extLst>
          </p:cNvPr>
          <p:cNvPicPr>
            <a:picLocks noChangeAspect="1"/>
          </p:cNvPicPr>
          <p:nvPr/>
        </p:nvPicPr>
        <p:blipFill>
          <a:blip r:embed="rId2"/>
          <a:stretch>
            <a:fillRect/>
          </a:stretch>
        </p:blipFill>
        <p:spPr>
          <a:xfrm>
            <a:off x="2026433" y="831076"/>
            <a:ext cx="5214476" cy="2780404"/>
          </a:xfrm>
          <a:prstGeom prst="rect">
            <a:avLst/>
          </a:prstGeom>
        </p:spPr>
      </p:pic>
      <p:sp>
        <p:nvSpPr>
          <p:cNvPr id="4" name="CasellaDiTesto 3">
            <a:extLst>
              <a:ext uri="{FF2B5EF4-FFF2-40B4-BE49-F238E27FC236}">
                <a16:creationId xmlns:a16="http://schemas.microsoft.com/office/drawing/2014/main" id="{AD4BE530-7421-EA35-46F9-10C25D8B80A6}"/>
              </a:ext>
            </a:extLst>
          </p:cNvPr>
          <p:cNvSpPr txBox="1"/>
          <p:nvPr/>
        </p:nvSpPr>
        <p:spPr>
          <a:xfrm>
            <a:off x="2026433" y="4110824"/>
            <a:ext cx="5497985" cy="253916"/>
          </a:xfrm>
          <a:prstGeom prst="rect">
            <a:avLst/>
          </a:prstGeom>
          <a:noFill/>
        </p:spPr>
        <p:txBody>
          <a:bodyPr wrap="square">
            <a:spAutoFit/>
          </a:bodyPr>
          <a:lstStyle/>
          <a:p>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3719179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1910F4D6-1907-FBF9-4030-FD568238062C}"/>
              </a:ext>
            </a:extLst>
          </p:cNvPr>
          <p:cNvPicPr/>
          <p:nvPr/>
        </p:nvPicPr>
        <p:blipFill>
          <a:blip r:embed="rId2"/>
          <a:srcRect l="9497" t="9546" r="8470"/>
          <a:stretch/>
        </p:blipFill>
        <p:spPr>
          <a:xfrm>
            <a:off x="2462400" y="945044"/>
            <a:ext cx="4184190" cy="258120"/>
          </a:xfrm>
          <a:prstGeom prst="rect">
            <a:avLst/>
          </a:prstGeom>
          <a:ln w="0">
            <a:noFill/>
          </a:ln>
        </p:spPr>
      </p:pic>
      <p:pic>
        <p:nvPicPr>
          <p:cNvPr id="3" name="Immagine 4">
            <a:extLst>
              <a:ext uri="{FF2B5EF4-FFF2-40B4-BE49-F238E27FC236}">
                <a16:creationId xmlns:a16="http://schemas.microsoft.com/office/drawing/2014/main" id="{7B5D07CD-7BAA-D8F0-036C-5C066CC63ADD}"/>
              </a:ext>
            </a:extLst>
          </p:cNvPr>
          <p:cNvPicPr/>
          <p:nvPr/>
        </p:nvPicPr>
        <p:blipFill>
          <a:blip r:embed="rId3"/>
          <a:stretch/>
        </p:blipFill>
        <p:spPr>
          <a:xfrm>
            <a:off x="2622510" y="1282544"/>
            <a:ext cx="4313790" cy="2251530"/>
          </a:xfrm>
          <a:prstGeom prst="rect">
            <a:avLst/>
          </a:prstGeom>
          <a:ln w="0">
            <a:noFill/>
          </a:ln>
        </p:spPr>
      </p:pic>
      <p:sp>
        <p:nvSpPr>
          <p:cNvPr id="4" name="CustomShape 1">
            <a:extLst>
              <a:ext uri="{FF2B5EF4-FFF2-40B4-BE49-F238E27FC236}">
                <a16:creationId xmlns:a16="http://schemas.microsoft.com/office/drawing/2014/main" id="{7ACD08A2-B247-9037-EA63-FC08DDA2171F}"/>
              </a:ext>
            </a:extLst>
          </p:cNvPr>
          <p:cNvSpPr/>
          <p:nvPr/>
        </p:nvSpPr>
        <p:spPr>
          <a:xfrm>
            <a:off x="5600610" y="4710750"/>
            <a:ext cx="3244050" cy="252825"/>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gn="just">
              <a:lnSpc>
                <a:spcPct val="100000"/>
              </a:lnSpc>
            </a:pPr>
            <a:r>
              <a:rPr lang="it-IT" sz="1200" spc="-1" dirty="0" err="1">
                <a:latin typeface="Arial"/>
              </a:rPr>
              <a:t>O’Byrne</a:t>
            </a:r>
            <a:r>
              <a:rPr lang="it-IT" sz="1200" spc="-1" dirty="0">
                <a:latin typeface="Arial"/>
              </a:rPr>
              <a:t>, et. </a:t>
            </a:r>
            <a:r>
              <a:rPr lang="it-IT" sz="1200" spc="-1" dirty="0" err="1">
                <a:latin typeface="Arial"/>
              </a:rPr>
              <a:t>N</a:t>
            </a:r>
            <a:r>
              <a:rPr lang="it-IT" sz="1200" spc="-1" dirty="0">
                <a:latin typeface="Arial"/>
              </a:rPr>
              <a:t> </a:t>
            </a:r>
            <a:r>
              <a:rPr lang="it-IT" sz="1200" spc="-1" dirty="0" err="1">
                <a:latin typeface="Arial"/>
              </a:rPr>
              <a:t>Engl</a:t>
            </a:r>
            <a:r>
              <a:rPr lang="it-IT" sz="1200" spc="-1" dirty="0">
                <a:latin typeface="Arial"/>
              </a:rPr>
              <a:t> </a:t>
            </a:r>
            <a:r>
              <a:rPr lang="it-IT" sz="1200" spc="-1" dirty="0" err="1">
                <a:latin typeface="Arial"/>
              </a:rPr>
              <a:t>J</a:t>
            </a:r>
            <a:r>
              <a:rPr lang="it-IT" sz="1200" spc="-1" dirty="0">
                <a:latin typeface="Arial"/>
              </a:rPr>
              <a:t> </a:t>
            </a:r>
            <a:r>
              <a:rPr lang="it-IT" sz="1200" spc="-1" dirty="0" err="1">
                <a:latin typeface="Arial"/>
              </a:rPr>
              <a:t>Med</a:t>
            </a:r>
            <a:r>
              <a:rPr lang="it-IT" sz="1200" spc="-1" dirty="0">
                <a:latin typeface="Arial"/>
              </a:rPr>
              <a:t> 2018;378:1865-76</a:t>
            </a:r>
          </a:p>
        </p:txBody>
      </p:sp>
      <p:sp>
        <p:nvSpPr>
          <p:cNvPr id="5" name="CustomShape 2">
            <a:extLst>
              <a:ext uri="{FF2B5EF4-FFF2-40B4-BE49-F238E27FC236}">
                <a16:creationId xmlns:a16="http://schemas.microsoft.com/office/drawing/2014/main" id="{690C5539-8471-F1B7-37E5-CDB577F9E772}"/>
              </a:ext>
            </a:extLst>
          </p:cNvPr>
          <p:cNvSpPr/>
          <p:nvPr/>
        </p:nvSpPr>
        <p:spPr>
          <a:xfrm>
            <a:off x="2215350" y="3234915"/>
            <a:ext cx="1310229" cy="483658"/>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it-IT" sz="1350" b="1" spc="-1">
                <a:solidFill>
                  <a:srgbClr val="3049CF"/>
                </a:solidFill>
                <a:latin typeface="Calibri"/>
              </a:rPr>
              <a:t>Bud/For     57 μg</a:t>
            </a:r>
            <a:endParaRPr lang="it-IT" sz="1350" spc="-1">
              <a:latin typeface="Arial"/>
            </a:endParaRPr>
          </a:p>
          <a:p>
            <a:pPr>
              <a:lnSpc>
                <a:spcPct val="100000"/>
              </a:lnSpc>
            </a:pPr>
            <a:r>
              <a:rPr lang="it-IT" sz="1350" b="1" spc="-1">
                <a:solidFill>
                  <a:srgbClr val="3049CF"/>
                </a:solidFill>
                <a:latin typeface="Calibri"/>
              </a:rPr>
              <a:t>Bud          340 μg</a:t>
            </a:r>
            <a:endParaRPr lang="it-IT" sz="1350" spc="-1">
              <a:latin typeface="Arial"/>
            </a:endParaRPr>
          </a:p>
        </p:txBody>
      </p:sp>
      <p:sp>
        <p:nvSpPr>
          <p:cNvPr id="6" name="CustomShape 3">
            <a:extLst>
              <a:ext uri="{FF2B5EF4-FFF2-40B4-BE49-F238E27FC236}">
                <a16:creationId xmlns:a16="http://schemas.microsoft.com/office/drawing/2014/main" id="{624206EB-5F82-EDA0-EB19-079B105255BF}"/>
              </a:ext>
            </a:extLst>
          </p:cNvPr>
          <p:cNvSpPr/>
          <p:nvPr/>
        </p:nvSpPr>
        <p:spPr>
          <a:xfrm>
            <a:off x="2145421" y="2374694"/>
            <a:ext cx="856900" cy="414408"/>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it-IT" sz="2250" b="1" spc="-1">
                <a:solidFill>
                  <a:srgbClr val="FF0000"/>
                </a:solidFill>
                <a:latin typeface="Calibri"/>
              </a:rPr>
              <a:t>- 60 %</a:t>
            </a:r>
            <a:endParaRPr lang="it-IT" sz="2250" spc="-1">
              <a:latin typeface="Arial"/>
            </a:endParaRPr>
          </a:p>
        </p:txBody>
      </p:sp>
    </p:spTree>
    <p:extLst>
      <p:ext uri="{BB962C8B-B14F-4D97-AF65-F5344CB8AC3E}">
        <p14:creationId xmlns:p14="http://schemas.microsoft.com/office/powerpoint/2010/main" val="1001444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449D4B3-6E48-29FF-9E1D-994D97C76C07}"/>
              </a:ext>
            </a:extLst>
          </p:cNvPr>
          <p:cNvPicPr>
            <a:picLocks noChangeAspect="1"/>
          </p:cNvPicPr>
          <p:nvPr/>
        </p:nvPicPr>
        <p:blipFill>
          <a:blip r:embed="rId2"/>
          <a:stretch>
            <a:fillRect/>
          </a:stretch>
        </p:blipFill>
        <p:spPr>
          <a:xfrm>
            <a:off x="4427962" y="2324319"/>
            <a:ext cx="4545342" cy="2416107"/>
          </a:xfrm>
          <a:prstGeom prst="rect">
            <a:avLst/>
          </a:prstGeom>
        </p:spPr>
      </p:pic>
      <p:pic>
        <p:nvPicPr>
          <p:cNvPr id="3" name="Immagine 2">
            <a:extLst>
              <a:ext uri="{FF2B5EF4-FFF2-40B4-BE49-F238E27FC236}">
                <a16:creationId xmlns:a16="http://schemas.microsoft.com/office/drawing/2014/main" id="{5295B1F6-D6BC-19CF-6875-E43529A3262B}"/>
              </a:ext>
            </a:extLst>
          </p:cNvPr>
          <p:cNvPicPr>
            <a:picLocks noChangeAspect="1"/>
          </p:cNvPicPr>
          <p:nvPr/>
        </p:nvPicPr>
        <p:blipFill>
          <a:blip r:embed="rId3"/>
          <a:stretch>
            <a:fillRect/>
          </a:stretch>
        </p:blipFill>
        <p:spPr>
          <a:xfrm>
            <a:off x="238327" y="134489"/>
            <a:ext cx="4055294" cy="2159015"/>
          </a:xfrm>
          <a:prstGeom prst="rect">
            <a:avLst/>
          </a:prstGeom>
        </p:spPr>
      </p:pic>
      <p:sp>
        <p:nvSpPr>
          <p:cNvPr id="4" name="CasellaDiTesto 3">
            <a:extLst>
              <a:ext uri="{FF2B5EF4-FFF2-40B4-BE49-F238E27FC236}">
                <a16:creationId xmlns:a16="http://schemas.microsoft.com/office/drawing/2014/main" id="{532B6391-37DA-7ECD-97E9-431D28CA55D0}"/>
              </a:ext>
            </a:extLst>
          </p:cNvPr>
          <p:cNvSpPr txBox="1"/>
          <p:nvPr/>
        </p:nvSpPr>
        <p:spPr>
          <a:xfrm>
            <a:off x="146852" y="4724270"/>
            <a:ext cx="4572000" cy="307777"/>
          </a:xfrm>
          <a:prstGeom prst="rect">
            <a:avLst/>
          </a:prstGeom>
          <a:noFill/>
        </p:spPr>
        <p:txBody>
          <a:bodyPr wrap="square">
            <a:spAutoFit/>
          </a:bodyPr>
          <a:lstStyle/>
          <a:p>
            <a:r>
              <a:rPr lang="it-IT" sz="1400" dirty="0">
                <a:latin typeface="Calibri" panose="020F0502020204030204" pitchFamily="34" charset="0"/>
                <a:cs typeface="Calibri" panose="020F0502020204030204" pitchFamily="34" charset="0"/>
              </a:rPr>
              <a:t>Bateman, et al. </a:t>
            </a:r>
            <a:r>
              <a:rPr lang="it-IT" sz="1400" dirty="0" err="1">
                <a:latin typeface="Calibri" panose="020F0502020204030204" pitchFamily="34" charset="0"/>
                <a:cs typeface="Calibri" panose="020F0502020204030204" pitchFamily="34" charset="0"/>
              </a:rPr>
              <a:t>N</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Engl</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J</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Med</a:t>
            </a:r>
            <a:r>
              <a:rPr lang="it-IT" sz="1400" dirty="0">
                <a:latin typeface="Calibri" panose="020F0502020204030204" pitchFamily="34" charset="0"/>
                <a:cs typeface="Calibri" panose="020F0502020204030204" pitchFamily="34" charset="0"/>
              </a:rPr>
              <a:t> 2018;378:1877-87.</a:t>
            </a:r>
          </a:p>
        </p:txBody>
      </p:sp>
    </p:spTree>
    <p:extLst>
      <p:ext uri="{BB962C8B-B14F-4D97-AF65-F5344CB8AC3E}">
        <p14:creationId xmlns:p14="http://schemas.microsoft.com/office/powerpoint/2010/main" val="3340864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9018B7E-8A2E-DF1E-17AD-1502550AEF86}"/>
              </a:ext>
            </a:extLst>
          </p:cNvPr>
          <p:cNvPicPr>
            <a:picLocks noChangeAspect="1"/>
          </p:cNvPicPr>
          <p:nvPr/>
        </p:nvPicPr>
        <p:blipFill>
          <a:blip r:embed="rId2"/>
          <a:stretch>
            <a:fillRect/>
          </a:stretch>
        </p:blipFill>
        <p:spPr>
          <a:xfrm>
            <a:off x="324780" y="1679944"/>
            <a:ext cx="5153009" cy="2402958"/>
          </a:xfrm>
          <a:prstGeom prst="rect">
            <a:avLst/>
          </a:prstGeom>
        </p:spPr>
      </p:pic>
      <p:sp>
        <p:nvSpPr>
          <p:cNvPr id="3" name="CasellaDiTesto 2">
            <a:extLst>
              <a:ext uri="{FF2B5EF4-FFF2-40B4-BE49-F238E27FC236}">
                <a16:creationId xmlns:a16="http://schemas.microsoft.com/office/drawing/2014/main" id="{288A6465-CD85-8881-E5E0-FD3C421B1ED8}"/>
              </a:ext>
            </a:extLst>
          </p:cNvPr>
          <p:cNvSpPr txBox="1"/>
          <p:nvPr/>
        </p:nvSpPr>
        <p:spPr>
          <a:xfrm>
            <a:off x="2009904" y="4782311"/>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619572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5CE601A-904E-C78C-7377-9B3BDD199CB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11B1972-C1B5-F2F5-8D89-4DBCD42A18CF}"/>
              </a:ext>
            </a:extLst>
          </p:cNvPr>
          <p:cNvSpPr txBox="1"/>
          <p:nvPr/>
        </p:nvSpPr>
        <p:spPr>
          <a:xfrm>
            <a:off x="2009904" y="4803577"/>
            <a:ext cx="5497985" cy="2539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Clin</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Transl</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Allergy</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2025;e70037.</a:t>
            </a:r>
            <a:r>
              <a:rPr kumimoji="0" lang="it-IT"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doi.org</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/10.1002/clt2.70037 </a:t>
            </a:r>
          </a:p>
        </p:txBody>
      </p:sp>
      <p:sp>
        <p:nvSpPr>
          <p:cNvPr id="4" name="CasellaDiTesto 3">
            <a:extLst>
              <a:ext uri="{FF2B5EF4-FFF2-40B4-BE49-F238E27FC236}">
                <a16:creationId xmlns:a16="http://schemas.microsoft.com/office/drawing/2014/main" id="{B6B5A817-5EA1-D5BD-6D6D-A1CAA395F150}"/>
              </a:ext>
            </a:extLst>
          </p:cNvPr>
          <p:cNvSpPr txBox="1"/>
          <p:nvPr/>
        </p:nvSpPr>
        <p:spPr>
          <a:xfrm>
            <a:off x="471488" y="1263200"/>
            <a:ext cx="8036719" cy="3338735"/>
          </a:xfrm>
          <a:prstGeom prst="rect">
            <a:avLst/>
          </a:prstGeom>
          <a:noFill/>
        </p:spPr>
        <p:txBody>
          <a:bodyPr wrap="square">
            <a:spAutoFit/>
          </a:bodyPr>
          <a:lstStyle/>
          <a:p>
            <a:pPr algn="just">
              <a:lnSpc>
                <a:spcPct val="200000"/>
              </a:lnSpc>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In conclusion according to the S.C. the physician should assess for each individual patient the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advantages</a:t>
            </a:r>
            <a:r>
              <a:rPr lang="en-US" dirty="0">
                <a:latin typeface="Calibri" panose="020F0502020204030204" pitchFamily="34" charset="0"/>
                <a:ea typeface="Calibri" panose="020F0502020204030204" pitchFamily="34" charset="0"/>
                <a:cs typeface="Times New Roman" panose="02020603050405020304" pitchFamily="18" charset="0"/>
              </a:rPr>
              <a:t> and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disadvantages</a:t>
            </a:r>
            <a:r>
              <a:rPr lang="en-US" dirty="0">
                <a:latin typeface="Calibri" panose="020F0502020204030204" pitchFamily="34" charset="0"/>
                <a:ea typeface="Calibri" panose="020F0502020204030204" pitchFamily="34" charset="0"/>
                <a:cs typeface="Times New Roman" panose="02020603050405020304" pitchFamily="18" charset="0"/>
              </a:rPr>
              <a:t> of continuous ICS therapy versus ICS/formoterol as needed, keeping in mind both the pragmatic advantages of as-needed administration and the greater degree of symptom control achieved with maintenance ICS, while at the same time tailoring the therapeutic approach to patient's preferences, expectations, inclinations, and phenotypic characteristics.</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CasellaDiTesto 5">
            <a:extLst>
              <a:ext uri="{FF2B5EF4-FFF2-40B4-BE49-F238E27FC236}">
                <a16:creationId xmlns:a16="http://schemas.microsoft.com/office/drawing/2014/main" id="{AB34AB2A-0413-C392-5980-8150365C952F}"/>
              </a:ext>
            </a:extLst>
          </p:cNvPr>
          <p:cNvSpPr txBox="1"/>
          <p:nvPr/>
        </p:nvSpPr>
        <p:spPr>
          <a:xfrm>
            <a:off x="2219727" y="335377"/>
            <a:ext cx="5288162" cy="727571"/>
          </a:xfrm>
          <a:prstGeom prst="rect">
            <a:avLst/>
          </a:prstGeom>
          <a:noFill/>
        </p:spPr>
        <p:txBody>
          <a:bodyPr wrap="square">
            <a:spAutoFit/>
          </a:bodyPr>
          <a:lstStyle/>
          <a:p>
            <a:pPr algn="just">
              <a:lnSpc>
                <a:spcPct val="200000"/>
              </a:lnSpc>
              <a:spcAft>
                <a:spcPts val="600"/>
              </a:spcAft>
            </a:pPr>
            <a:r>
              <a:rPr lang="en-US"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Therapeutic level A: low doses of ICS </a:t>
            </a:r>
            <a:endParaRPr lang="it-IT"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5408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E348597-6133-69B3-2964-69C63873CF38}"/>
              </a:ext>
            </a:extLst>
          </p:cNvPr>
          <p:cNvSpPr txBox="1"/>
          <p:nvPr/>
        </p:nvSpPr>
        <p:spPr>
          <a:xfrm>
            <a:off x="552173" y="1536227"/>
            <a:ext cx="8036719" cy="2874633"/>
          </a:xfrm>
          <a:prstGeom prst="rect">
            <a:avLst/>
          </a:prstGeom>
          <a:noFill/>
        </p:spPr>
        <p:txBody>
          <a:bodyPr wrap="square">
            <a:spAutoFit/>
          </a:bodyPr>
          <a:lstStyle/>
          <a:p>
            <a:pPr algn="just">
              <a:lnSpc>
                <a:spcPct val="200000"/>
              </a:lnSpc>
              <a:spcAft>
                <a:spcPts val="600"/>
              </a:spcAft>
            </a:pPr>
            <a:r>
              <a:rPr lang="en-US" sz="1500" dirty="0">
                <a:latin typeface="Calibri" panose="020F0502020204030204" pitchFamily="34" charset="0"/>
                <a:ea typeface="Calibri" panose="020F0502020204030204" pitchFamily="34" charset="0"/>
                <a:cs typeface="Times New Roman" panose="02020603050405020304" pitchFamily="18" charset="0"/>
              </a:rPr>
              <a:t>In patients who do not achieve good control with daily low doses of ICS, alternative treatments include combination with a LABA or an antileukotriene, or doubling the dose of ICS [GINA 2022, NAEPP, EPR-3, SPANISH LG]. </a:t>
            </a:r>
          </a:p>
          <a:p>
            <a:pPr algn="just">
              <a:lnSpc>
                <a:spcPct val="200000"/>
              </a:lnSpc>
              <a:spcAft>
                <a:spcPts val="600"/>
              </a:spcAft>
            </a:pPr>
            <a:r>
              <a:rPr lang="en-US" sz="1500" dirty="0">
                <a:latin typeface="Calibri" panose="020F0502020204030204" pitchFamily="34" charset="0"/>
                <a:ea typeface="Calibri" panose="020F0502020204030204" pitchFamily="34" charset="0"/>
                <a:cs typeface="Times New Roman" panose="02020603050405020304" pitchFamily="18" charset="0"/>
              </a:rPr>
              <a:t>The </a:t>
            </a:r>
            <a:r>
              <a:rPr lang="en-US" sz="15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most effective option </a:t>
            </a:r>
            <a:r>
              <a:rPr lang="en-US" sz="1500" dirty="0">
                <a:latin typeface="Calibri" panose="020F0502020204030204" pitchFamily="34" charset="0"/>
                <a:ea typeface="Calibri" panose="020F0502020204030204" pitchFamily="34" charset="0"/>
                <a:cs typeface="Times New Roman" panose="02020603050405020304" pitchFamily="18" charset="0"/>
              </a:rPr>
              <a:t>to improve asthma control seems to be the </a:t>
            </a:r>
            <a:r>
              <a:rPr lang="en-US" sz="15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combination of low doses ICS with a LABA</a:t>
            </a:r>
            <a:r>
              <a:rPr lang="en-US" sz="1500" dirty="0">
                <a:latin typeface="Calibri" panose="020F0502020204030204" pitchFamily="34" charset="0"/>
                <a:ea typeface="Calibri" panose="020F0502020204030204" pitchFamily="34" charset="0"/>
                <a:cs typeface="Times New Roman" panose="02020603050405020304" pitchFamily="18" charset="0"/>
              </a:rPr>
              <a:t> (vilanterol, salmeterol, formoterol, indacaterol), administered either with one (preferred option) or separate inhalers [</a:t>
            </a:r>
            <a:r>
              <a:rPr lang="en-US" sz="1500" dirty="0" err="1">
                <a:latin typeface="Calibri" panose="020F0502020204030204" pitchFamily="34" charset="0"/>
                <a:ea typeface="Calibri" panose="020F0502020204030204" pitchFamily="34" charset="0"/>
                <a:cs typeface="Times New Roman" panose="02020603050405020304" pitchFamily="18" charset="0"/>
              </a:rPr>
              <a:t>Kankaanranta</a:t>
            </a:r>
            <a:r>
              <a:rPr lang="en-US" sz="1500" dirty="0">
                <a:latin typeface="Calibri" panose="020F0502020204030204" pitchFamily="34" charset="0"/>
                <a:ea typeface="Calibri" panose="020F0502020204030204" pitchFamily="34" charset="0"/>
                <a:cs typeface="Times New Roman" panose="02020603050405020304" pitchFamily="18" charset="0"/>
              </a:rPr>
              <a:t> 2004].</a:t>
            </a:r>
            <a:endParaRPr lang="it-IT" sz="1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CasellaDiTesto 2">
            <a:extLst>
              <a:ext uri="{FF2B5EF4-FFF2-40B4-BE49-F238E27FC236}">
                <a16:creationId xmlns:a16="http://schemas.microsoft.com/office/drawing/2014/main" id="{D8F135C2-9ED5-6974-CA25-C4A8C10701E0}"/>
              </a:ext>
            </a:extLst>
          </p:cNvPr>
          <p:cNvSpPr txBox="1"/>
          <p:nvPr/>
        </p:nvSpPr>
        <p:spPr>
          <a:xfrm>
            <a:off x="677535" y="450069"/>
            <a:ext cx="7830672" cy="727571"/>
          </a:xfrm>
          <a:prstGeom prst="rect">
            <a:avLst/>
          </a:prstGeom>
          <a:noFill/>
        </p:spPr>
        <p:txBody>
          <a:bodyPr wrap="square">
            <a:spAutoFit/>
          </a:bodyPr>
          <a:lstStyle/>
          <a:p>
            <a:pPr algn="just">
              <a:lnSpc>
                <a:spcPct val="200000"/>
              </a:lnSpc>
              <a:spcAft>
                <a:spcPts val="600"/>
              </a:spcAft>
            </a:pPr>
            <a:r>
              <a:rPr lang="en-US"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Therapeutic level B: low/medium doses of ICS </a:t>
            </a: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(step 3 GINA) </a:t>
            </a:r>
            <a:endParaRPr lang="it-IT" b="1" dirty="0">
              <a:solidFill>
                <a:srgbClr val="0432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CasellaDiTesto 3">
            <a:extLst>
              <a:ext uri="{FF2B5EF4-FFF2-40B4-BE49-F238E27FC236}">
                <a16:creationId xmlns:a16="http://schemas.microsoft.com/office/drawing/2014/main" id="{78E8336B-5C38-158E-CCCA-F42D792C99F5}"/>
              </a:ext>
            </a:extLst>
          </p:cNvPr>
          <p:cNvSpPr txBox="1"/>
          <p:nvPr/>
        </p:nvSpPr>
        <p:spPr>
          <a:xfrm>
            <a:off x="2009904" y="4803577"/>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2798797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9D3D801-A592-CEF9-5228-DB23F7C02458}"/>
              </a:ext>
            </a:extLst>
          </p:cNvPr>
          <p:cNvPicPr>
            <a:picLocks noChangeAspect="1"/>
          </p:cNvPicPr>
          <p:nvPr/>
        </p:nvPicPr>
        <p:blipFill>
          <a:blip r:embed="rId2"/>
          <a:stretch>
            <a:fillRect/>
          </a:stretch>
        </p:blipFill>
        <p:spPr>
          <a:xfrm>
            <a:off x="1946555" y="1701208"/>
            <a:ext cx="5250889" cy="2647507"/>
          </a:xfrm>
          <a:prstGeom prst="rect">
            <a:avLst/>
          </a:prstGeom>
        </p:spPr>
      </p:pic>
      <p:sp>
        <p:nvSpPr>
          <p:cNvPr id="2" name="CasellaDiTesto 1">
            <a:extLst>
              <a:ext uri="{FF2B5EF4-FFF2-40B4-BE49-F238E27FC236}">
                <a16:creationId xmlns:a16="http://schemas.microsoft.com/office/drawing/2014/main" id="{A4F00429-36A3-62DB-F8AD-0E49A48690D1}"/>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3199548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CD491FB-A216-A051-C702-97E9EF092AE5}"/>
              </a:ext>
            </a:extLst>
          </p:cNvPr>
          <p:cNvSpPr txBox="1"/>
          <p:nvPr/>
        </p:nvSpPr>
        <p:spPr>
          <a:xfrm>
            <a:off x="514560" y="1514169"/>
            <a:ext cx="8304609" cy="2585323"/>
          </a:xfrm>
          <a:prstGeom prst="rect">
            <a:avLst/>
          </a:prstGeom>
          <a:noFill/>
        </p:spPr>
        <p:txBody>
          <a:bodyPr wrap="square">
            <a:spAutoFit/>
          </a:bodyPr>
          <a:lstStyle/>
          <a:p>
            <a:pPr algn="just"/>
            <a:r>
              <a:rPr lang="en-US" dirty="0">
                <a:latin typeface="Calibri" panose="020F0502020204030204" pitchFamily="34" charset="0"/>
                <a:ea typeface="Calibri" panose="020F0502020204030204" pitchFamily="34" charset="0"/>
                <a:cs typeface="Times New Roman" panose="02020603050405020304" pitchFamily="18" charset="0"/>
              </a:rPr>
              <a:t>Both SABA and ICS/formoterol can be used as reliver drugs in combination with ICS/LABA. </a:t>
            </a:r>
          </a:p>
          <a:p>
            <a:pPr algn="just"/>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r>
              <a:rPr lang="en-US" dirty="0">
                <a:latin typeface="Calibri" panose="020F0502020204030204" pitchFamily="34" charset="0"/>
                <a:ea typeface="Calibri" panose="020F0502020204030204" pitchFamily="34" charset="0"/>
                <a:cs typeface="Times New Roman" panose="02020603050405020304" pitchFamily="18" charset="0"/>
              </a:rPr>
              <a:t>In patients using ICS/formoterol as needed, the next therapeutic step would preferably be ICS/formoterol at a fixed dose and as needed (MART) [Atienza 2013]. </a:t>
            </a:r>
          </a:p>
          <a:p>
            <a:pPr algn="just"/>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r>
              <a:rPr lang="en-US" dirty="0">
                <a:latin typeface="Calibri" panose="020F0502020204030204" pitchFamily="34" charset="0"/>
                <a:ea typeface="Calibri" panose="020F0502020204030204" pitchFamily="34" charset="0"/>
                <a:cs typeface="Times New Roman" panose="02020603050405020304" pitchFamily="18" charset="0"/>
              </a:rPr>
              <a:t>However, transitioning from ICS/formoterol as-needed to MART therapy can be complex and the criteria for this transition are still under discussion [GINA 2023, Mohan 2023]. </a:t>
            </a:r>
            <a:endParaRPr lang="it-IT" dirty="0"/>
          </a:p>
        </p:txBody>
      </p:sp>
      <p:sp>
        <p:nvSpPr>
          <p:cNvPr id="5" name="CasellaDiTesto 4">
            <a:extLst>
              <a:ext uri="{FF2B5EF4-FFF2-40B4-BE49-F238E27FC236}">
                <a16:creationId xmlns:a16="http://schemas.microsoft.com/office/drawing/2014/main" id="{EF0051B5-EE6E-858E-FCEC-D4795A2C0378}"/>
              </a:ext>
            </a:extLst>
          </p:cNvPr>
          <p:cNvSpPr txBox="1"/>
          <p:nvPr/>
        </p:nvSpPr>
        <p:spPr>
          <a:xfrm>
            <a:off x="1483941" y="384387"/>
            <a:ext cx="6690829" cy="727571"/>
          </a:xfrm>
          <a:prstGeom prst="rect">
            <a:avLst/>
          </a:prstGeom>
          <a:noFill/>
        </p:spPr>
        <p:txBody>
          <a:bodyPr wrap="square">
            <a:spAutoFit/>
          </a:bodyPr>
          <a:lstStyle/>
          <a:p>
            <a:pPr algn="just">
              <a:lnSpc>
                <a:spcPct val="200000"/>
              </a:lnSpc>
              <a:spcAft>
                <a:spcPts val="600"/>
              </a:spcAft>
            </a:pPr>
            <a:r>
              <a:rPr lang="en-US"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Therapeutic level B: low/medium doses of ICS </a:t>
            </a:r>
            <a:endParaRPr lang="it-IT"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D96C3474-948F-EBAF-0432-3DC69A9D3556}"/>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1721296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622FEB1-799F-028F-A132-48C8128D7CD2}"/>
              </a:ext>
            </a:extLst>
          </p:cNvPr>
          <p:cNvSpPr txBox="1"/>
          <p:nvPr/>
        </p:nvSpPr>
        <p:spPr>
          <a:xfrm>
            <a:off x="425124" y="1626907"/>
            <a:ext cx="8101013" cy="2784737"/>
          </a:xfrm>
          <a:prstGeom prst="rect">
            <a:avLst/>
          </a:prstGeom>
          <a:noFill/>
        </p:spPr>
        <p:txBody>
          <a:bodyPr wrap="square">
            <a:spAutoFit/>
          </a:bodyPr>
          <a:lstStyle/>
          <a:p>
            <a:pPr algn="just">
              <a:lnSpc>
                <a:spcPct val="200000"/>
              </a:lnSpc>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Participants to the Revolution project [</a:t>
            </a:r>
            <a:r>
              <a:rPr lang="en-US" dirty="0" err="1">
                <a:latin typeface="Calibri" panose="020F0502020204030204" pitchFamily="34" charset="0"/>
                <a:ea typeface="Calibri" panose="020F0502020204030204" pitchFamily="34" charset="0"/>
                <a:cs typeface="Times New Roman" panose="02020603050405020304" pitchFamily="18" charset="0"/>
              </a:rPr>
              <a:t>Vaghi</a:t>
            </a:r>
            <a:r>
              <a:rPr lang="en-US" dirty="0">
                <a:latin typeface="Calibri" panose="020F0502020204030204" pitchFamily="34" charset="0"/>
                <a:ea typeface="Calibri" panose="020F0502020204030204" pitchFamily="34" charset="0"/>
                <a:cs typeface="Times New Roman" panose="02020603050405020304" pitchFamily="18" charset="0"/>
              </a:rPr>
              <a:t> 2022] were </a:t>
            </a: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uncertain</a:t>
            </a:r>
            <a:r>
              <a:rPr lang="en-US" dirty="0">
                <a:latin typeface="Calibri" panose="020F0502020204030204" pitchFamily="34" charset="0"/>
                <a:ea typeface="Calibri" panose="020F0502020204030204" pitchFamily="34" charset="0"/>
                <a:cs typeface="Times New Roman" panose="02020603050405020304" pitchFamily="18" charset="0"/>
              </a:rPr>
              <a:t> over the exact frequency of symptoms and number of inhalations per day or per week that can be used as baseline to start the transition from as-needed to continued therapy, also considering the wide range of use and number of inhalation per day recommended for each drug [Mohan 2023].</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7B15ABAA-5F0B-CADA-F901-C0CD347E6AE6}"/>
              </a:ext>
            </a:extLst>
          </p:cNvPr>
          <p:cNvSpPr txBox="1"/>
          <p:nvPr/>
        </p:nvSpPr>
        <p:spPr>
          <a:xfrm>
            <a:off x="1254403" y="603101"/>
            <a:ext cx="6181769" cy="727571"/>
          </a:xfrm>
          <a:prstGeom prst="rect">
            <a:avLst/>
          </a:prstGeom>
          <a:noFill/>
        </p:spPr>
        <p:txBody>
          <a:bodyPr wrap="square">
            <a:spAutoFit/>
          </a:bodyPr>
          <a:lstStyle/>
          <a:p>
            <a:pPr algn="just">
              <a:lnSpc>
                <a:spcPct val="200000"/>
              </a:lnSpc>
              <a:spcAft>
                <a:spcPts val="600"/>
              </a:spcAft>
            </a:pPr>
            <a:r>
              <a:rPr lang="en-US"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Therapeutic level B: low/medium doses of ICS </a:t>
            </a:r>
            <a:endParaRPr lang="it-IT"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FA03F628-4BF4-EF65-8D04-6AFD9413F628}"/>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1459833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18F181F-17D7-7517-F010-A607CCFE539F}"/>
              </a:ext>
            </a:extLst>
          </p:cNvPr>
          <p:cNvSpPr txBox="1"/>
          <p:nvPr/>
        </p:nvSpPr>
        <p:spPr>
          <a:xfrm>
            <a:off x="396479" y="1810004"/>
            <a:ext cx="8202812" cy="2031325"/>
          </a:xfrm>
          <a:prstGeom prst="rect">
            <a:avLst/>
          </a:prstGeom>
          <a:noFill/>
        </p:spPr>
        <p:txBody>
          <a:bodyPr wrap="square">
            <a:spAutoFit/>
          </a:bodyPr>
          <a:lstStyle/>
          <a:p>
            <a:pPr algn="just"/>
            <a:r>
              <a:rPr lang="en-US" dirty="0">
                <a:latin typeface="Calibri" panose="020F0502020204030204" pitchFamily="34" charset="0"/>
                <a:ea typeface="Calibri" panose="020F0502020204030204" pitchFamily="34" charset="0"/>
                <a:cs typeface="Times New Roman" panose="02020603050405020304" pitchFamily="18" charset="0"/>
              </a:rPr>
              <a:t>Advantages and disadvantages of each therapeutic choice should be taken into consideration and discussed with the patient to meet their expectations and characteristics. </a:t>
            </a:r>
          </a:p>
          <a:p>
            <a:pPr algn="just"/>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Single daily administration of ICS/LABA </a:t>
            </a:r>
            <a:r>
              <a:rPr lang="en-US" dirty="0">
                <a:latin typeface="Calibri" panose="020F0502020204030204" pitchFamily="34" charset="0"/>
                <a:ea typeface="Calibri" panose="020F0502020204030204" pitchFamily="34" charset="0"/>
                <a:cs typeface="Times New Roman" panose="02020603050405020304" pitchFamily="18" charset="0"/>
              </a:rPr>
              <a:t>are the preferred option for </a:t>
            </a:r>
            <a:r>
              <a:rPr lang="en-US"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84% of participants </a:t>
            </a:r>
            <a:r>
              <a:rPr lang="en-US" dirty="0">
                <a:latin typeface="Calibri" panose="020F0502020204030204" pitchFamily="34" charset="0"/>
                <a:ea typeface="Calibri" panose="020F0502020204030204" pitchFamily="34" charset="0"/>
                <a:cs typeface="Times New Roman" panose="02020603050405020304" pitchFamily="18" charset="0"/>
              </a:rPr>
              <a:t>according to Revolution, as they are easier to manage and give the patient a feeling of immediate improvement of symptoms. </a:t>
            </a:r>
            <a:endParaRPr lang="it-IT" dirty="0"/>
          </a:p>
        </p:txBody>
      </p:sp>
      <p:sp>
        <p:nvSpPr>
          <p:cNvPr id="5" name="CasellaDiTesto 4">
            <a:extLst>
              <a:ext uri="{FF2B5EF4-FFF2-40B4-BE49-F238E27FC236}">
                <a16:creationId xmlns:a16="http://schemas.microsoft.com/office/drawing/2014/main" id="{88655E39-1E11-B72E-1863-4ACF993E6640}"/>
              </a:ext>
            </a:extLst>
          </p:cNvPr>
          <p:cNvSpPr txBox="1"/>
          <p:nvPr/>
        </p:nvSpPr>
        <p:spPr>
          <a:xfrm>
            <a:off x="1304855" y="574814"/>
            <a:ext cx="6333074" cy="727571"/>
          </a:xfrm>
          <a:prstGeom prst="rect">
            <a:avLst/>
          </a:prstGeom>
          <a:noFill/>
        </p:spPr>
        <p:txBody>
          <a:bodyPr wrap="square">
            <a:spAutoFit/>
          </a:bodyPr>
          <a:lstStyle/>
          <a:p>
            <a:pPr algn="just">
              <a:lnSpc>
                <a:spcPct val="200000"/>
              </a:lnSpc>
              <a:spcAft>
                <a:spcPts val="600"/>
              </a:spcAft>
            </a:pPr>
            <a:r>
              <a:rPr lang="en-US"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Therapeutic level B: low/medium doses of ICS </a:t>
            </a:r>
            <a:endParaRPr lang="it-IT"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45F8B94F-1815-7430-1C47-A70D996C363B}"/>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1270954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911C8FD-5F4D-A7CB-163A-4D79FECDB430}"/>
              </a:ext>
            </a:extLst>
          </p:cNvPr>
          <p:cNvSpPr txBox="1"/>
          <p:nvPr/>
        </p:nvSpPr>
        <p:spPr>
          <a:xfrm>
            <a:off x="503634" y="1772860"/>
            <a:ext cx="8004572" cy="2230739"/>
          </a:xfrm>
          <a:prstGeom prst="rect">
            <a:avLst/>
          </a:prstGeom>
          <a:noFill/>
        </p:spPr>
        <p:txBody>
          <a:bodyPr wrap="square">
            <a:spAutoFit/>
          </a:bodyPr>
          <a:lstStyle/>
          <a:p>
            <a:pPr algn="just">
              <a:lnSpc>
                <a:spcPct val="200000"/>
              </a:lnSpc>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Similarly, the real-life Salford study showed that daily single administration of fluticasone furoate plus vilanterol allows, compared with other inhaled therapies, to rapidly achieve good adherence and better asthma control in a heterogeneous population of asthmatic patients [Woodcock 2017].</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6CB8D168-F2F9-B21A-8800-B059D489ED3A}"/>
              </a:ext>
            </a:extLst>
          </p:cNvPr>
          <p:cNvSpPr txBox="1"/>
          <p:nvPr/>
        </p:nvSpPr>
        <p:spPr>
          <a:xfrm>
            <a:off x="919985" y="678988"/>
            <a:ext cx="7171871" cy="727571"/>
          </a:xfrm>
          <a:prstGeom prst="rect">
            <a:avLst/>
          </a:prstGeom>
          <a:noFill/>
        </p:spPr>
        <p:txBody>
          <a:bodyPr wrap="square">
            <a:spAutoFit/>
          </a:bodyPr>
          <a:lstStyle/>
          <a:p>
            <a:pPr algn="ctr">
              <a:lnSpc>
                <a:spcPct val="200000"/>
              </a:lnSpc>
              <a:spcAft>
                <a:spcPts val="600"/>
              </a:spcAft>
            </a:pPr>
            <a:r>
              <a:rPr lang="en-US"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Therapeutic level B: low/medium doses of ICS </a:t>
            </a:r>
            <a:endParaRPr lang="it-IT"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899DCF4C-C74E-53C2-094D-E8F2252D2DFA}"/>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564820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965297-E8CD-79BF-A30B-506AEC407A89}"/>
              </a:ext>
            </a:extLst>
          </p:cNvPr>
          <p:cNvSpPr>
            <a:spLocks noGrp="1"/>
          </p:cNvSpPr>
          <p:nvPr>
            <p:ph type="title"/>
          </p:nvPr>
        </p:nvSpPr>
        <p:spPr>
          <a:xfrm>
            <a:off x="3038072" y="274774"/>
            <a:ext cx="4045020" cy="994172"/>
          </a:xfrm>
        </p:spPr>
        <p:txBody>
          <a:bodyPr>
            <a:normAutofit/>
          </a:bodyPr>
          <a:lstStyle/>
          <a:p>
            <a:pPr algn="ctr"/>
            <a:r>
              <a:rPr lang="it-IT" sz="2400" b="1" dirty="0">
                <a:solidFill>
                  <a:srgbClr val="0432FF"/>
                </a:solidFill>
              </a:rPr>
              <a:t>Linee guida</a:t>
            </a:r>
          </a:p>
        </p:txBody>
      </p:sp>
      <p:sp>
        <p:nvSpPr>
          <p:cNvPr id="3" name="Segnaposto contenuto 2">
            <a:extLst>
              <a:ext uri="{FF2B5EF4-FFF2-40B4-BE49-F238E27FC236}">
                <a16:creationId xmlns:a16="http://schemas.microsoft.com/office/drawing/2014/main" id="{2708B4B0-EFBD-78EE-BE4B-C9E08FA8B07A}"/>
              </a:ext>
            </a:extLst>
          </p:cNvPr>
          <p:cNvSpPr>
            <a:spLocks noGrp="1"/>
          </p:cNvSpPr>
          <p:nvPr>
            <p:ph idx="1"/>
          </p:nvPr>
        </p:nvSpPr>
        <p:spPr>
          <a:xfrm>
            <a:off x="628650" y="1261643"/>
            <a:ext cx="4045021" cy="3263504"/>
          </a:xfrm>
        </p:spPr>
        <p:txBody>
          <a:bodyPr>
            <a:normAutofit/>
          </a:bodyPr>
          <a:lstStyle/>
          <a:p>
            <a:pPr marL="0" indent="0" algn="just">
              <a:buNone/>
            </a:pPr>
            <a:r>
              <a:rPr lang="it-IT" sz="1800" dirty="0">
                <a:latin typeface="FrutigerLTStd"/>
              </a:rPr>
              <a:t>Al fine di colmare il </a:t>
            </a:r>
            <a:r>
              <a:rPr lang="it-IT" sz="1800" i="1" dirty="0">
                <a:latin typeface="FrutigerLTStd"/>
              </a:rPr>
              <a:t>gap </a:t>
            </a:r>
            <a:r>
              <a:rPr lang="it-IT" sz="1800" dirty="0">
                <a:latin typeface="FrutigerLTStd"/>
              </a:rPr>
              <a:t>esistente tra le conoscenze attuali e la pratica clinica </a:t>
            </a:r>
            <a:r>
              <a:rPr lang="it-IT" sz="1800" i="1" dirty="0" err="1">
                <a:latin typeface="FrutigerLTStd"/>
              </a:rPr>
              <a:t>real</a:t>
            </a:r>
            <a:r>
              <a:rPr lang="it-IT" sz="1800" i="1" dirty="0">
                <a:latin typeface="FrutigerLTStd"/>
              </a:rPr>
              <a:t>-life </a:t>
            </a:r>
            <a:r>
              <a:rPr lang="it-IT" sz="1800" dirty="0">
                <a:latin typeface="FrutigerLTStd"/>
              </a:rPr>
              <a:t>(</a:t>
            </a:r>
            <a:r>
              <a:rPr lang="it-IT" sz="1800" i="1" dirty="0" err="1">
                <a:latin typeface="FrutigerLTStd"/>
              </a:rPr>
              <a:t>effectiveness</a:t>
            </a:r>
            <a:r>
              <a:rPr lang="it-IT" sz="1800" dirty="0">
                <a:latin typeface="FrutigerLTStd"/>
              </a:rPr>
              <a:t>), negli ultimi 20 anni sono state pubblicate numerose linee guida (LG) con l’obiettivo di tradurre i progressi conoscitivi in raccomandazioni di buona pratica clinica. </a:t>
            </a:r>
          </a:p>
          <a:p>
            <a:pPr marL="0" indent="0" algn="just">
              <a:buNone/>
            </a:pPr>
            <a:r>
              <a:rPr lang="it-IT" sz="1800" dirty="0">
                <a:latin typeface="FrutigerLTStd"/>
              </a:rPr>
              <a:t>Tuttavia, come dimostrano diversi studi osservazionali, l’impatto di queste LG è stato abbastanza modesto e le cosiddette </a:t>
            </a:r>
            <a:r>
              <a:rPr lang="it-IT" sz="1800" i="1" dirty="0">
                <a:latin typeface="FrutigerLTStd"/>
              </a:rPr>
              <a:t>best practices </a:t>
            </a:r>
            <a:r>
              <a:rPr lang="it-IT" sz="1800" dirty="0">
                <a:latin typeface="FrutigerLTStd"/>
              </a:rPr>
              <a:t>hanno avuto una diffusione limitata.</a:t>
            </a:r>
            <a:endParaRPr lang="it-IT" sz="1800" dirty="0"/>
          </a:p>
          <a:p>
            <a:pPr marL="0" indent="0" algn="just">
              <a:buNone/>
            </a:pPr>
            <a:endParaRPr lang="it-IT" sz="1800" dirty="0"/>
          </a:p>
        </p:txBody>
      </p:sp>
      <p:pic>
        <p:nvPicPr>
          <p:cNvPr id="1026" name="Picture 2" descr="Molti libri, ma pochi lettori: il paradosso italiano - Redattore Sociale">
            <a:extLst>
              <a:ext uri="{FF2B5EF4-FFF2-40B4-BE49-F238E27FC236}">
                <a16:creationId xmlns:a16="http://schemas.microsoft.com/office/drawing/2014/main" id="{4085FAE8-6D64-FB19-2520-3971425EF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758" r="16575"/>
          <a:stretch/>
        </p:blipFill>
        <p:spPr bwMode="auto">
          <a:xfrm>
            <a:off x="5813982" y="1412490"/>
            <a:ext cx="3096452" cy="3096452"/>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B7B438C9-2559-759F-5BBE-7A117EF6605F}"/>
              </a:ext>
            </a:extLst>
          </p:cNvPr>
          <p:cNvSpPr txBox="1"/>
          <p:nvPr/>
        </p:nvSpPr>
        <p:spPr>
          <a:xfrm>
            <a:off x="158120" y="4804995"/>
            <a:ext cx="7722201" cy="276999"/>
          </a:xfrm>
          <a:prstGeom prst="rect">
            <a:avLst/>
          </a:prstGeom>
          <a:noFill/>
        </p:spPr>
        <p:txBody>
          <a:bodyPr wrap="square">
            <a:spAutoFit/>
          </a:bodyPr>
          <a:lstStyle/>
          <a:p>
            <a:r>
              <a:rPr lang="it-IT" sz="1200" dirty="0">
                <a:latin typeface="Arial" panose="020B0604020202020204" pitchFamily="34" charset="0"/>
                <a:cs typeface="Arial" panose="020B0604020202020204" pitchFamily="34" charset="0"/>
              </a:rPr>
              <a:t>Rassegna di Patologia dell’Apparato Respiratorio 2022;37:101-116 </a:t>
            </a:r>
          </a:p>
        </p:txBody>
      </p:sp>
    </p:spTree>
    <p:extLst>
      <p:ext uri="{BB962C8B-B14F-4D97-AF65-F5344CB8AC3E}">
        <p14:creationId xmlns:p14="http://schemas.microsoft.com/office/powerpoint/2010/main" val="3737473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81B5147-1E63-7788-E553-4BA355443FEA}"/>
              </a:ext>
            </a:extLst>
          </p:cNvPr>
          <p:cNvPicPr>
            <a:picLocks noChangeAspect="1"/>
          </p:cNvPicPr>
          <p:nvPr/>
        </p:nvPicPr>
        <p:blipFill>
          <a:blip r:embed="rId2"/>
          <a:stretch>
            <a:fillRect/>
          </a:stretch>
        </p:blipFill>
        <p:spPr>
          <a:xfrm>
            <a:off x="1700769" y="1648047"/>
            <a:ext cx="5383961" cy="2594344"/>
          </a:xfrm>
          <a:prstGeom prst="rect">
            <a:avLst/>
          </a:prstGeom>
        </p:spPr>
      </p:pic>
      <p:sp>
        <p:nvSpPr>
          <p:cNvPr id="4" name="CasellaDiTesto 3">
            <a:extLst>
              <a:ext uri="{FF2B5EF4-FFF2-40B4-BE49-F238E27FC236}">
                <a16:creationId xmlns:a16="http://schemas.microsoft.com/office/drawing/2014/main" id="{F392B444-CC8B-1851-02AE-D49CB187F513}"/>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cxnSp>
        <p:nvCxnSpPr>
          <p:cNvPr id="6" name="Connettore 1 5">
            <a:extLst>
              <a:ext uri="{FF2B5EF4-FFF2-40B4-BE49-F238E27FC236}">
                <a16:creationId xmlns:a16="http://schemas.microsoft.com/office/drawing/2014/main" id="{FE2EB64E-DC5C-F0C8-B1B4-9670C3180090}"/>
              </a:ext>
            </a:extLst>
          </p:cNvPr>
          <p:cNvCxnSpPr/>
          <p:nvPr/>
        </p:nvCxnSpPr>
        <p:spPr>
          <a:xfrm>
            <a:off x="2286003" y="2466753"/>
            <a:ext cx="356190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4898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3">
            <a:extLst>
              <a:ext uri="{FF2B5EF4-FFF2-40B4-BE49-F238E27FC236}">
                <a16:creationId xmlns:a16="http://schemas.microsoft.com/office/drawing/2014/main" id="{00901009-4BB6-D799-61CF-552A29207963}"/>
              </a:ext>
            </a:extLst>
          </p:cNvPr>
          <p:cNvPicPr/>
          <p:nvPr/>
        </p:nvPicPr>
        <p:blipFill>
          <a:blip r:embed="rId2"/>
          <a:stretch/>
        </p:blipFill>
        <p:spPr>
          <a:xfrm>
            <a:off x="1695965" y="661144"/>
            <a:ext cx="2769339" cy="4366049"/>
          </a:xfrm>
          <a:prstGeom prst="rect">
            <a:avLst/>
          </a:prstGeom>
          <a:ln w="0">
            <a:noFill/>
          </a:ln>
        </p:spPr>
      </p:pic>
      <p:sp>
        <p:nvSpPr>
          <p:cNvPr id="4" name="CustomShape 1">
            <a:extLst>
              <a:ext uri="{FF2B5EF4-FFF2-40B4-BE49-F238E27FC236}">
                <a16:creationId xmlns:a16="http://schemas.microsoft.com/office/drawing/2014/main" id="{E152A51E-5B2E-8FFA-3279-B835EA04C2E4}"/>
              </a:ext>
            </a:extLst>
          </p:cNvPr>
          <p:cNvSpPr/>
          <p:nvPr/>
        </p:nvSpPr>
        <p:spPr>
          <a:xfrm>
            <a:off x="4500091" y="665108"/>
            <a:ext cx="2262926" cy="3715311"/>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endParaRPr lang="it-IT" sz="1350" spc="-1">
              <a:latin typeface="Arial"/>
            </a:endParaRPr>
          </a:p>
          <a:p>
            <a:pPr>
              <a:lnSpc>
                <a:spcPct val="100000"/>
              </a:lnSpc>
            </a:pPr>
            <a:endParaRPr lang="it-IT" sz="1350" spc="-1">
              <a:latin typeface="Arial"/>
            </a:endParaRPr>
          </a:p>
          <a:p>
            <a:pPr>
              <a:lnSpc>
                <a:spcPct val="100000"/>
              </a:lnSpc>
            </a:pPr>
            <a:r>
              <a:rPr lang="it-IT" sz="2100" b="1" spc="-1">
                <a:solidFill>
                  <a:srgbClr val="FF0000"/>
                </a:solidFill>
                <a:latin typeface="Calibri Light"/>
              </a:rPr>
              <a:t>All patients</a:t>
            </a:r>
            <a:endParaRPr lang="it-IT" sz="2100" spc="-1">
              <a:latin typeface="Arial"/>
            </a:endParaRPr>
          </a:p>
          <a:p>
            <a:pPr>
              <a:lnSpc>
                <a:spcPct val="100000"/>
              </a:lnSpc>
            </a:pPr>
            <a:endParaRPr lang="it-IT" sz="2100" spc="-1">
              <a:latin typeface="Arial"/>
            </a:endParaRPr>
          </a:p>
          <a:p>
            <a:pPr>
              <a:lnSpc>
                <a:spcPct val="100000"/>
              </a:lnSpc>
            </a:pPr>
            <a:endParaRPr lang="it-IT" sz="2100" spc="-1">
              <a:latin typeface="Arial"/>
            </a:endParaRPr>
          </a:p>
          <a:p>
            <a:pPr>
              <a:lnSpc>
                <a:spcPct val="100000"/>
              </a:lnSpc>
            </a:pPr>
            <a:r>
              <a:rPr lang="it-IT" sz="2100" b="1" spc="-1">
                <a:solidFill>
                  <a:srgbClr val="FF0000"/>
                </a:solidFill>
                <a:latin typeface="Calibri Light"/>
              </a:rPr>
              <a:t>Confronto con</a:t>
            </a:r>
            <a:endParaRPr lang="it-IT" sz="2100" spc="-1">
              <a:latin typeface="Arial"/>
            </a:endParaRPr>
          </a:p>
          <a:p>
            <a:pPr>
              <a:lnSpc>
                <a:spcPct val="100000"/>
              </a:lnSpc>
            </a:pPr>
            <a:r>
              <a:rPr lang="it-IT" sz="2100" b="1" spc="-1">
                <a:solidFill>
                  <a:srgbClr val="FF0000"/>
                </a:solidFill>
                <a:latin typeface="Calibri Light"/>
              </a:rPr>
              <a:t>ICS in monoterapia</a:t>
            </a:r>
            <a:endParaRPr lang="it-IT" sz="2100" spc="-1">
              <a:latin typeface="Arial"/>
            </a:endParaRPr>
          </a:p>
          <a:p>
            <a:pPr>
              <a:lnSpc>
                <a:spcPct val="100000"/>
              </a:lnSpc>
            </a:pPr>
            <a:endParaRPr lang="it-IT" sz="2100" spc="-1">
              <a:latin typeface="Arial"/>
            </a:endParaRPr>
          </a:p>
          <a:p>
            <a:pPr>
              <a:lnSpc>
                <a:spcPct val="100000"/>
              </a:lnSpc>
            </a:pPr>
            <a:endParaRPr lang="it-IT" sz="2100" spc="-1">
              <a:latin typeface="Arial"/>
            </a:endParaRPr>
          </a:p>
          <a:p>
            <a:pPr>
              <a:lnSpc>
                <a:spcPct val="100000"/>
              </a:lnSpc>
            </a:pPr>
            <a:endParaRPr lang="it-IT" sz="2100" spc="-1">
              <a:latin typeface="Arial"/>
            </a:endParaRPr>
          </a:p>
          <a:p>
            <a:pPr>
              <a:lnSpc>
                <a:spcPct val="100000"/>
              </a:lnSpc>
            </a:pPr>
            <a:r>
              <a:rPr lang="it-IT" sz="2100" b="1" spc="-1">
                <a:solidFill>
                  <a:srgbClr val="FF0000"/>
                </a:solidFill>
                <a:latin typeface="Calibri Light"/>
              </a:rPr>
              <a:t>Confronto con</a:t>
            </a:r>
            <a:endParaRPr lang="it-IT" sz="2100" spc="-1">
              <a:latin typeface="Arial"/>
            </a:endParaRPr>
          </a:p>
          <a:p>
            <a:pPr>
              <a:lnSpc>
                <a:spcPct val="100000"/>
              </a:lnSpc>
            </a:pPr>
            <a:r>
              <a:rPr lang="it-IT" sz="2100" b="1" spc="-1">
                <a:solidFill>
                  <a:srgbClr val="FF0000"/>
                </a:solidFill>
                <a:latin typeface="Calibri Light"/>
              </a:rPr>
              <a:t>Altri ICS/LABA</a:t>
            </a:r>
            <a:endParaRPr lang="it-IT" sz="2100" spc="-1">
              <a:latin typeface="Arial"/>
            </a:endParaRPr>
          </a:p>
        </p:txBody>
      </p:sp>
      <p:sp>
        <p:nvSpPr>
          <p:cNvPr id="5" name="CustomShape 2">
            <a:extLst>
              <a:ext uri="{FF2B5EF4-FFF2-40B4-BE49-F238E27FC236}">
                <a16:creationId xmlns:a16="http://schemas.microsoft.com/office/drawing/2014/main" id="{D19D88AE-C6D4-3A97-7BD7-8D60C2009633}"/>
              </a:ext>
            </a:extLst>
          </p:cNvPr>
          <p:cNvSpPr/>
          <p:nvPr/>
        </p:nvSpPr>
        <p:spPr>
          <a:xfrm>
            <a:off x="6767474" y="4789101"/>
            <a:ext cx="2027542" cy="252825"/>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it-IT" sz="1200" spc="-1" dirty="0">
                <a:latin typeface="Calibri Light"/>
              </a:rPr>
              <a:t>Salford Study. The Lancet 2017</a:t>
            </a:r>
            <a:endParaRPr lang="it-IT" sz="1200" spc="-1" dirty="0">
              <a:latin typeface="Arial"/>
            </a:endParaRPr>
          </a:p>
        </p:txBody>
      </p:sp>
      <p:sp>
        <p:nvSpPr>
          <p:cNvPr id="6" name="CustomShape 3">
            <a:extLst>
              <a:ext uri="{FF2B5EF4-FFF2-40B4-BE49-F238E27FC236}">
                <a16:creationId xmlns:a16="http://schemas.microsoft.com/office/drawing/2014/main" id="{1AC48C2F-F428-4DAC-3D45-60A2A243387A}"/>
              </a:ext>
            </a:extLst>
          </p:cNvPr>
          <p:cNvSpPr/>
          <p:nvPr/>
        </p:nvSpPr>
        <p:spPr>
          <a:xfrm>
            <a:off x="6710040" y="3421807"/>
            <a:ext cx="1123740" cy="899156"/>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it-IT" spc="-1">
                <a:solidFill>
                  <a:srgbClr val="000000"/>
                </a:solidFill>
                <a:latin typeface="Calibri Light"/>
              </a:rPr>
              <a:t>71 % dei Pazienti</a:t>
            </a:r>
            <a:endParaRPr lang="it-IT" spc="-1">
              <a:latin typeface="Arial"/>
            </a:endParaRPr>
          </a:p>
          <a:p>
            <a:pPr>
              <a:lnSpc>
                <a:spcPct val="100000"/>
              </a:lnSpc>
            </a:pPr>
            <a:r>
              <a:rPr lang="it-IT" spc="-1">
                <a:solidFill>
                  <a:srgbClr val="000000"/>
                </a:solidFill>
                <a:latin typeface="Calibri Light"/>
              </a:rPr>
              <a:t>ACT &lt; 20</a:t>
            </a:r>
            <a:endParaRPr lang="it-IT" spc="-1">
              <a:latin typeface="Arial"/>
            </a:endParaRPr>
          </a:p>
        </p:txBody>
      </p:sp>
    </p:spTree>
    <p:extLst>
      <p:ext uri="{BB962C8B-B14F-4D97-AF65-F5344CB8AC3E}">
        <p14:creationId xmlns:p14="http://schemas.microsoft.com/office/powerpoint/2010/main" val="2027263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280681FA-973E-48D8-834A-2CCB7F382E9A}"/>
              </a:ext>
            </a:extLst>
          </p:cNvPr>
          <p:cNvSpPr txBox="1"/>
          <p:nvPr/>
        </p:nvSpPr>
        <p:spPr>
          <a:xfrm>
            <a:off x="100781" y="4324045"/>
            <a:ext cx="8887200" cy="715581"/>
          </a:xfrm>
          <a:prstGeom prst="rect">
            <a:avLst/>
          </a:prstGeom>
          <a:solidFill>
            <a:schemeClr val="accent5">
              <a:lumMod val="20000"/>
              <a:lumOff val="80000"/>
            </a:schemeClr>
          </a:solidFill>
        </p:spPr>
        <p:txBody>
          <a:bodyPr wrap="square" rtlCol="0" anchor="ctr">
            <a:spAutoFit/>
          </a:bodyPr>
          <a:lstStyle>
            <a:defPPr>
              <a:defRPr lang="it-IT"/>
            </a:defPPr>
            <a:lvl1pPr algn="ctr">
              <a:buClr>
                <a:srgbClr val="000000"/>
              </a:buClr>
              <a:buFont typeface="Arial"/>
              <a:defRPr sz="1100">
                <a:latin typeface="Roboto" panose="02000000000000000000" pitchFamily="2" charset="0"/>
                <a:ea typeface="Roboto" panose="02000000000000000000" pitchFamily="2" charset="0"/>
                <a:cs typeface="Arial"/>
              </a:defRPr>
            </a:lvl1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it-IT" sz="13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a:rPr>
              <a:t>Il numero medio di confezioni di </a:t>
            </a:r>
            <a:r>
              <a:rPr kumimoji="0" lang="it-IT" sz="135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a:rPr>
              <a:t>farmaco al bisogno </a:t>
            </a:r>
            <a:r>
              <a:rPr kumimoji="0" lang="it-IT" sz="13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a:rPr>
              <a:t>utilizzate è stato </a:t>
            </a:r>
          </a:p>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it-IT" sz="135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a:rPr>
              <a:t>significativamente inferiore nel gruppo trattato con </a:t>
            </a:r>
            <a:r>
              <a:rPr kumimoji="0" lang="it-IT" sz="135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Arial"/>
              </a:rPr>
              <a:t>Fluticasone</a:t>
            </a:r>
            <a:r>
              <a:rPr kumimoji="0" lang="it-IT" sz="135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a:rPr>
              <a:t> </a:t>
            </a:r>
            <a:r>
              <a:rPr kumimoji="0" lang="it-IT" sz="135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Arial"/>
              </a:rPr>
              <a:t>Furoato</a:t>
            </a:r>
            <a:r>
              <a:rPr kumimoji="0" lang="it-IT" sz="135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a:rPr>
              <a:t>\</a:t>
            </a:r>
            <a:r>
              <a:rPr kumimoji="0" lang="it-IT" sz="135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Arial"/>
              </a:rPr>
              <a:t>Vilanterolo</a:t>
            </a:r>
            <a:endParaRPr kumimoji="0" lang="it-IT" sz="13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a:endParaRPr>
          </a:p>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it-IT" sz="135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a:rPr>
              <a:t>rispetto al gruppo che ha proseguito la Terapia Usuale</a:t>
            </a:r>
            <a:endParaRPr kumimoji="0" lang="it-IT" sz="1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a:sym typeface="Arial"/>
            </a:endParaRPr>
          </a:p>
        </p:txBody>
      </p:sp>
      <p:sp>
        <p:nvSpPr>
          <p:cNvPr id="7" name="CasellaDiTesto 6">
            <a:extLst>
              <a:ext uri="{FF2B5EF4-FFF2-40B4-BE49-F238E27FC236}">
                <a16:creationId xmlns:a16="http://schemas.microsoft.com/office/drawing/2014/main" id="{E8CDF1DE-9959-4CEA-91D1-DF4109B3179A}"/>
              </a:ext>
            </a:extLst>
          </p:cNvPr>
          <p:cNvSpPr txBox="1"/>
          <p:nvPr/>
        </p:nvSpPr>
        <p:spPr>
          <a:xfrm>
            <a:off x="7171678" y="5028084"/>
            <a:ext cx="1944000" cy="184666"/>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r>
              <a:rPr kumimoji="0" lang="fr-FR" sz="600" b="0" i="0" u="none" strike="noStrike" kern="0" cap="none" spc="0" normalizeH="0" baseline="0" noProof="0" dirty="0" err="1">
                <a:ln>
                  <a:noFill/>
                </a:ln>
                <a:solidFill>
                  <a:srgbClr val="000000">
                    <a:lumMod val="50000"/>
                    <a:lumOff val="50000"/>
                  </a:srgbClr>
                </a:solidFill>
                <a:effectLst/>
                <a:uLnTx/>
                <a:uFillTx/>
                <a:latin typeface="Roboto" panose="02000000000000000000" pitchFamily="2" charset="0"/>
                <a:ea typeface="Roboto" panose="02000000000000000000" pitchFamily="2" charset="0"/>
                <a:cs typeface="Arial"/>
                <a:sym typeface="Arial"/>
              </a:rPr>
              <a:t>Woodcock</a:t>
            </a:r>
            <a:r>
              <a:rPr kumimoji="0" lang="fr-FR" sz="600" b="0" i="0" u="none" strike="noStrike" kern="0" cap="none" spc="0" normalizeH="0" baseline="0" noProof="0" dirty="0">
                <a:ln>
                  <a:noFill/>
                </a:ln>
                <a:solidFill>
                  <a:srgbClr val="000000">
                    <a:lumMod val="50000"/>
                    <a:lumOff val="50000"/>
                  </a:srgbClr>
                </a:solidFill>
                <a:effectLst/>
                <a:uLnTx/>
                <a:uFillTx/>
                <a:latin typeface="Roboto" panose="02000000000000000000" pitchFamily="2" charset="0"/>
                <a:ea typeface="Roboto" panose="02000000000000000000" pitchFamily="2" charset="0"/>
                <a:cs typeface="Arial"/>
                <a:sym typeface="Arial"/>
              </a:rPr>
              <a:t> A et al. Lancet 2017; 1-9</a:t>
            </a:r>
          </a:p>
        </p:txBody>
      </p:sp>
      <p:sp>
        <p:nvSpPr>
          <p:cNvPr id="11" name="CasellaDiTesto 10">
            <a:extLst>
              <a:ext uri="{FF2B5EF4-FFF2-40B4-BE49-F238E27FC236}">
                <a16:creationId xmlns:a16="http://schemas.microsoft.com/office/drawing/2014/main" id="{EAA4CBE4-E4BC-4CD4-98AD-C9BDD68259E5}"/>
              </a:ext>
            </a:extLst>
          </p:cNvPr>
          <p:cNvSpPr txBox="1"/>
          <p:nvPr/>
        </p:nvSpPr>
        <p:spPr>
          <a:xfrm>
            <a:off x="1000322" y="23082"/>
            <a:ext cx="7143356" cy="577081"/>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1" i="0" u="none" strike="noStrike" kern="0" cap="none" spc="0" normalizeH="0" baseline="0" noProof="0" dirty="0">
                <a:ln>
                  <a:noFill/>
                </a:ln>
                <a:solidFill>
                  <a:srgbClr val="000000"/>
                </a:solidFill>
                <a:effectLst/>
                <a:uLnTx/>
                <a:uFillTx/>
                <a:latin typeface="Arial Narrow" panose="020B0606020202030204" pitchFamily="34" charset="0"/>
                <a:ea typeface="Roboto" panose="02000000000000000000" pitchFamily="2" charset="0"/>
                <a:cs typeface="Arial"/>
                <a:sym typeface="Arial"/>
              </a:rPr>
              <a:t>Studio </a:t>
            </a:r>
            <a:r>
              <a:rPr kumimoji="0" lang="en-US" sz="2100" b="1" i="0" u="none" strike="noStrike" kern="0" cap="none" spc="0" normalizeH="0" baseline="0" noProof="0" dirty="0" err="1">
                <a:ln>
                  <a:noFill/>
                </a:ln>
                <a:solidFill>
                  <a:srgbClr val="000000"/>
                </a:solidFill>
                <a:effectLst/>
                <a:uLnTx/>
                <a:uFillTx/>
                <a:latin typeface="Arial Narrow" panose="020B0606020202030204" pitchFamily="34" charset="0"/>
                <a:ea typeface="Roboto" panose="02000000000000000000" pitchFamily="2" charset="0"/>
                <a:cs typeface="Arial"/>
                <a:sym typeface="Arial"/>
              </a:rPr>
              <a:t>Salford</a:t>
            </a:r>
            <a:endParaRPr kumimoji="0" lang="en-US" sz="2100" b="1" i="0" u="none" strike="noStrike" kern="0" cap="none" spc="0" normalizeH="0" baseline="0" noProof="0" dirty="0">
              <a:ln>
                <a:noFill/>
              </a:ln>
              <a:solidFill>
                <a:srgbClr val="000000"/>
              </a:solidFill>
              <a:effectLst/>
              <a:uLnTx/>
              <a:uFillTx/>
              <a:latin typeface="Arial Narrow" panose="020B0606020202030204" pitchFamily="34" charset="0"/>
              <a:ea typeface="Roboto" panose="02000000000000000000" pitchFamily="2" charset="0"/>
              <a:cs typeface="Arial"/>
              <a:sym typeface="Arial"/>
            </a:endParaRPr>
          </a:p>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1050" b="1" i="0" u="none" strike="noStrike" kern="0" cap="none" spc="0" normalizeH="0" baseline="0" noProof="0" dirty="0" err="1">
                <a:ln>
                  <a:noFill/>
                </a:ln>
                <a:solidFill>
                  <a:srgbClr val="000000"/>
                </a:solidFill>
                <a:effectLst/>
                <a:uLnTx/>
                <a:uFillTx/>
                <a:latin typeface="Arial Narrow" panose="020B0606020202030204" pitchFamily="34" charset="0"/>
                <a:ea typeface="Roboto" panose="02000000000000000000" pitchFamily="2" charset="0"/>
                <a:cs typeface="Arial"/>
                <a:sym typeface="Arial"/>
              </a:rPr>
              <a:t>Risultati</a:t>
            </a:r>
            <a:r>
              <a:rPr kumimoji="0" lang="en-US" sz="1050" b="1" i="0" u="none" strike="noStrike" kern="0" cap="none" spc="0" normalizeH="0" baseline="0" noProof="0" dirty="0">
                <a:ln>
                  <a:noFill/>
                </a:ln>
                <a:solidFill>
                  <a:srgbClr val="000000"/>
                </a:solidFill>
                <a:effectLst/>
                <a:uLnTx/>
                <a:uFillTx/>
                <a:latin typeface="Arial Narrow" panose="020B0606020202030204" pitchFamily="34" charset="0"/>
                <a:ea typeface="Roboto" panose="02000000000000000000" pitchFamily="2" charset="0"/>
                <a:cs typeface="Arial"/>
                <a:sym typeface="Arial"/>
              </a:rPr>
              <a:t> – Endpoint </a:t>
            </a:r>
            <a:r>
              <a:rPr kumimoji="0" lang="en-US" sz="1050" b="1" i="0" u="none" strike="noStrike" kern="0" cap="none" spc="0" normalizeH="0" baseline="0" noProof="0" dirty="0" err="1">
                <a:ln>
                  <a:noFill/>
                </a:ln>
                <a:solidFill>
                  <a:srgbClr val="000000"/>
                </a:solidFill>
                <a:effectLst/>
                <a:uLnTx/>
                <a:uFillTx/>
                <a:latin typeface="Arial Narrow" panose="020B0606020202030204" pitchFamily="34" charset="0"/>
                <a:ea typeface="Roboto" panose="02000000000000000000" pitchFamily="2" charset="0"/>
                <a:cs typeface="Arial"/>
                <a:sym typeface="Arial"/>
              </a:rPr>
              <a:t>Secondario</a:t>
            </a:r>
            <a:endParaRPr kumimoji="0" lang="en-US" sz="1050" b="1" i="0" u="none" strike="noStrike" kern="0" cap="none" spc="0" normalizeH="0" baseline="0" noProof="0" dirty="0">
              <a:ln>
                <a:noFill/>
              </a:ln>
              <a:solidFill>
                <a:srgbClr val="000000"/>
              </a:solidFill>
              <a:effectLst/>
              <a:uLnTx/>
              <a:uFillTx/>
              <a:latin typeface="Arial Narrow" panose="020B0606020202030204" pitchFamily="34" charset="0"/>
              <a:ea typeface="Roboto" panose="02000000000000000000" pitchFamily="2" charset="0"/>
              <a:cs typeface="Arial"/>
              <a:sym typeface="Arial"/>
            </a:endParaRPr>
          </a:p>
        </p:txBody>
      </p:sp>
      <p:graphicFrame>
        <p:nvGraphicFramePr>
          <p:cNvPr id="5" name="Grafico 4">
            <a:extLst>
              <a:ext uri="{FF2B5EF4-FFF2-40B4-BE49-F238E27FC236}">
                <a16:creationId xmlns:a16="http://schemas.microsoft.com/office/drawing/2014/main" id="{173DA00E-3ED5-422C-A6EA-13BDCB34B1D7}"/>
              </a:ext>
            </a:extLst>
          </p:cNvPr>
          <p:cNvGraphicFramePr/>
          <p:nvPr/>
        </p:nvGraphicFramePr>
        <p:xfrm>
          <a:off x="1524000" y="53975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CasellaDiTesto 5">
            <a:extLst>
              <a:ext uri="{FF2B5EF4-FFF2-40B4-BE49-F238E27FC236}">
                <a16:creationId xmlns:a16="http://schemas.microsoft.com/office/drawing/2014/main" id="{683D992F-6FDB-4F02-9A31-BBED53E5ED69}"/>
              </a:ext>
            </a:extLst>
          </p:cNvPr>
          <p:cNvSpPr txBox="1"/>
          <p:nvPr/>
        </p:nvSpPr>
        <p:spPr>
          <a:xfrm>
            <a:off x="6574395" y="1221750"/>
            <a:ext cx="864000"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prstClr val="black"/>
                </a:solidFill>
                <a:effectLst/>
                <a:uLnTx/>
                <a:uFillTx/>
                <a:latin typeface="Calibri" panose="020F0502020204030204"/>
                <a:ea typeface="+mn-ea"/>
                <a:cs typeface="+mn-cs"/>
              </a:rPr>
              <a:t>p  = 0.0001</a:t>
            </a:r>
          </a:p>
        </p:txBody>
      </p:sp>
    </p:spTree>
    <p:extLst>
      <p:ext uri="{BB962C8B-B14F-4D97-AF65-F5344CB8AC3E}">
        <p14:creationId xmlns:p14="http://schemas.microsoft.com/office/powerpoint/2010/main" val="753363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AB3FC9E-0709-4DE5-AD01-9AA9F697A08D}"/>
              </a:ext>
            </a:extLst>
          </p:cNvPr>
          <p:cNvSpPr txBox="1"/>
          <p:nvPr/>
        </p:nvSpPr>
        <p:spPr>
          <a:xfrm>
            <a:off x="1664208" y="323934"/>
            <a:ext cx="5815584" cy="415498"/>
          </a:xfrm>
          <a:prstGeom prst="rect">
            <a:avLst/>
          </a:prstGeom>
          <a:noFill/>
        </p:spPr>
        <p:txBody>
          <a:bodyPr wrap="square" rtlCol="0" anchor="ctr">
            <a:spAutoFit/>
          </a:bodyPr>
          <a:lstStyle/>
          <a:p>
            <a:pPr algn="ctr" defTabSz="685800">
              <a:buClr>
                <a:srgbClr val="000000"/>
              </a:buClr>
              <a:defRPr/>
            </a:pPr>
            <a:r>
              <a:rPr lang="en-US" sz="2100" b="1" kern="0" dirty="0">
                <a:solidFill>
                  <a:srgbClr val="0432FF"/>
                </a:solidFill>
                <a:latin typeface="Arial Narrow" panose="020B0606020202030204" pitchFamily="34" charset="0"/>
                <a:ea typeface="Roboto" panose="02000000000000000000" pitchFamily="2" charset="0"/>
                <a:cs typeface="Arial"/>
                <a:sym typeface="Arial"/>
              </a:rPr>
              <a:t>BENEFICI DEL TRATTAMENTO REGOLARE</a:t>
            </a:r>
          </a:p>
        </p:txBody>
      </p:sp>
      <p:sp>
        <p:nvSpPr>
          <p:cNvPr id="9" name="CasellaDiTesto 8">
            <a:extLst>
              <a:ext uri="{FF2B5EF4-FFF2-40B4-BE49-F238E27FC236}">
                <a16:creationId xmlns:a16="http://schemas.microsoft.com/office/drawing/2014/main" id="{51AED949-4578-4045-8C46-3B30D62ADCEB}"/>
              </a:ext>
            </a:extLst>
          </p:cNvPr>
          <p:cNvSpPr txBox="1"/>
          <p:nvPr/>
        </p:nvSpPr>
        <p:spPr>
          <a:xfrm>
            <a:off x="5197651" y="1592544"/>
            <a:ext cx="3640349" cy="1338828"/>
          </a:xfrm>
          <a:prstGeom prst="rect">
            <a:avLst/>
          </a:prstGeom>
          <a:solidFill>
            <a:srgbClr val="DEEBF7"/>
          </a:solidFill>
        </p:spPr>
        <p:txBody>
          <a:bodyPr wrap="square" rtlCol="0" anchor="ctr">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1400" b="0" i="0" u="none" strike="noStrike" cap="none">
                <a:latin typeface="Roboto" panose="02000000000000000000" pitchFamily="2" charset="0"/>
                <a:ea typeface="Roboto" panose="02000000000000000000" pitchFamily="2" charset="0"/>
                <a:cs typeface="Arial"/>
                <a:sym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sz="1350" b="1" dirty="0"/>
              <a:t>Infiammazione cronica</a:t>
            </a:r>
          </a:p>
          <a:p>
            <a:r>
              <a:rPr lang="it-IT" sz="1350" dirty="0"/>
              <a:t>e </a:t>
            </a:r>
            <a:r>
              <a:rPr lang="it-IT" sz="1350" b="1" dirty="0" err="1"/>
              <a:t>iperresponsività</a:t>
            </a:r>
            <a:r>
              <a:rPr lang="it-IT" sz="1350" b="1" dirty="0"/>
              <a:t> delle vie aeree</a:t>
            </a:r>
          </a:p>
          <a:p>
            <a:r>
              <a:rPr lang="it-IT" sz="1350" b="1" dirty="0"/>
              <a:t>persistono </a:t>
            </a:r>
            <a:r>
              <a:rPr lang="it-IT" sz="1350" dirty="0"/>
              <a:t>anche quando</a:t>
            </a:r>
          </a:p>
          <a:p>
            <a:r>
              <a:rPr lang="it-IT" sz="1350" b="1" dirty="0"/>
              <a:t>i sintomi sono assenti</a:t>
            </a:r>
          </a:p>
          <a:p>
            <a:r>
              <a:rPr lang="it-IT" sz="1350" dirty="0"/>
              <a:t>o in soggetti asintomatici</a:t>
            </a:r>
          </a:p>
          <a:p>
            <a:r>
              <a:rPr lang="it-IT" sz="1350" dirty="0"/>
              <a:t>per anni </a:t>
            </a:r>
            <a:r>
              <a:rPr lang="it-IT" sz="788" dirty="0"/>
              <a:t>(1;2)</a:t>
            </a:r>
            <a:endParaRPr lang="it-IT" sz="1350" dirty="0"/>
          </a:p>
        </p:txBody>
      </p:sp>
      <p:sp>
        <p:nvSpPr>
          <p:cNvPr id="10" name="CasellaDiTesto 9">
            <a:extLst>
              <a:ext uri="{FF2B5EF4-FFF2-40B4-BE49-F238E27FC236}">
                <a16:creationId xmlns:a16="http://schemas.microsoft.com/office/drawing/2014/main" id="{090ABBEA-161D-46EB-AEF8-EA0283EABE90}"/>
              </a:ext>
            </a:extLst>
          </p:cNvPr>
          <p:cNvSpPr txBox="1"/>
          <p:nvPr/>
        </p:nvSpPr>
        <p:spPr>
          <a:xfrm>
            <a:off x="155447" y="4701629"/>
            <a:ext cx="7132321" cy="369332"/>
          </a:xfrm>
          <a:prstGeom prst="rect">
            <a:avLst/>
          </a:prstGeom>
          <a:noFill/>
        </p:spPr>
        <p:txBody>
          <a:bodyPr wrap="square" rtlCol="0">
            <a:spAutoFit/>
          </a:bodyPr>
          <a:lstStyle/>
          <a:p>
            <a:pPr algn="r">
              <a:buClr>
                <a:srgbClr val="000000"/>
              </a:buClr>
            </a:pPr>
            <a:r>
              <a:rPr lang="it-IT" sz="900" kern="0" dirty="0">
                <a:latin typeface="Roboto" panose="02000000000000000000" pitchFamily="2" charset="0"/>
                <a:ea typeface="Roboto" panose="02000000000000000000" pitchFamily="2" charset="0"/>
                <a:cs typeface="Arial"/>
                <a:sym typeface="Arial"/>
              </a:rPr>
              <a:t>1 - </a:t>
            </a:r>
            <a:r>
              <a:rPr lang="it-IT" sz="900" kern="0" dirty="0" err="1">
                <a:latin typeface="Roboto" panose="02000000000000000000" pitchFamily="2" charset="0"/>
                <a:ea typeface="Roboto" panose="02000000000000000000" pitchFamily="2" charset="0"/>
                <a:cs typeface="Arial"/>
                <a:sym typeface="Arial"/>
              </a:rPr>
              <a:t>Upham</a:t>
            </a:r>
            <a:r>
              <a:rPr lang="it-IT" sz="900" kern="0" dirty="0">
                <a:latin typeface="Roboto" panose="02000000000000000000" pitchFamily="2" charset="0"/>
                <a:ea typeface="Roboto" panose="02000000000000000000" pitchFamily="2" charset="0"/>
                <a:cs typeface="Arial"/>
                <a:sym typeface="Arial"/>
              </a:rPr>
              <a:t> J et al. </a:t>
            </a:r>
            <a:r>
              <a:rPr lang="it-IT" sz="900" kern="0" dirty="0" err="1">
                <a:latin typeface="Roboto" panose="02000000000000000000" pitchFamily="2" charset="0"/>
                <a:ea typeface="Roboto" panose="02000000000000000000" pitchFamily="2" charset="0"/>
                <a:cs typeface="Arial"/>
                <a:sym typeface="Arial"/>
              </a:rPr>
              <a:t>Pharmacology</a:t>
            </a:r>
            <a:r>
              <a:rPr lang="it-IT" sz="900" kern="0" dirty="0">
                <a:latin typeface="Roboto" panose="02000000000000000000" pitchFamily="2" charset="0"/>
                <a:ea typeface="Roboto" panose="02000000000000000000" pitchFamily="2" charset="0"/>
                <a:cs typeface="Arial"/>
                <a:sym typeface="Arial"/>
              </a:rPr>
              <a:t> &amp; </a:t>
            </a:r>
            <a:r>
              <a:rPr lang="it-IT" sz="900" kern="0" dirty="0" err="1">
                <a:latin typeface="Roboto" panose="02000000000000000000" pitchFamily="2" charset="0"/>
                <a:ea typeface="Roboto" panose="02000000000000000000" pitchFamily="2" charset="0"/>
                <a:cs typeface="Arial"/>
                <a:sym typeface="Arial"/>
              </a:rPr>
              <a:t>Therapeutics</a:t>
            </a:r>
            <a:r>
              <a:rPr lang="it-IT" sz="900" kern="0" dirty="0">
                <a:latin typeface="Roboto" panose="02000000000000000000" pitchFamily="2" charset="0"/>
                <a:ea typeface="Roboto" panose="02000000000000000000" pitchFamily="2" charset="0"/>
                <a:cs typeface="Arial"/>
                <a:sym typeface="Arial"/>
              </a:rPr>
              <a:t> 2011; 130: 38-45 2- Van </a:t>
            </a:r>
            <a:r>
              <a:rPr lang="it-IT" sz="900" kern="0" dirty="0" err="1">
                <a:latin typeface="Roboto" panose="02000000000000000000" pitchFamily="2" charset="0"/>
                <a:ea typeface="Roboto" panose="02000000000000000000" pitchFamily="2" charset="0"/>
                <a:cs typeface="Arial"/>
                <a:sym typeface="Arial"/>
              </a:rPr>
              <a:t>Den</a:t>
            </a:r>
            <a:r>
              <a:rPr lang="it-IT" sz="900" kern="0" dirty="0">
                <a:latin typeface="Roboto" panose="02000000000000000000" pitchFamily="2" charset="0"/>
                <a:ea typeface="Roboto" panose="02000000000000000000" pitchFamily="2" charset="0"/>
                <a:cs typeface="Arial"/>
                <a:sym typeface="Arial"/>
              </a:rPr>
              <a:t> </a:t>
            </a:r>
            <a:r>
              <a:rPr lang="it-IT" sz="900" kern="0" dirty="0" err="1">
                <a:latin typeface="Roboto" panose="02000000000000000000" pitchFamily="2" charset="0"/>
                <a:ea typeface="Roboto" panose="02000000000000000000" pitchFamily="2" charset="0"/>
                <a:cs typeface="Arial"/>
                <a:sym typeface="Arial"/>
              </a:rPr>
              <a:t>Toorn</a:t>
            </a:r>
            <a:r>
              <a:rPr lang="it-IT" sz="900" kern="0" dirty="0">
                <a:latin typeface="Roboto" panose="02000000000000000000" pitchFamily="2" charset="0"/>
                <a:ea typeface="Roboto" panose="02000000000000000000" pitchFamily="2" charset="0"/>
                <a:cs typeface="Arial"/>
                <a:sym typeface="Arial"/>
              </a:rPr>
              <a:t> et al </a:t>
            </a:r>
            <a:r>
              <a:rPr lang="it-IT" sz="900" kern="0" dirty="0" err="1">
                <a:latin typeface="Roboto" panose="02000000000000000000" pitchFamily="2" charset="0"/>
                <a:ea typeface="Roboto" panose="02000000000000000000" pitchFamily="2" charset="0"/>
                <a:cs typeface="Arial"/>
                <a:sym typeface="Arial"/>
              </a:rPr>
              <a:t>Am</a:t>
            </a:r>
            <a:r>
              <a:rPr lang="it-IT" sz="900" kern="0" dirty="0">
                <a:latin typeface="Roboto" panose="02000000000000000000" pitchFamily="2" charset="0"/>
                <a:ea typeface="Roboto" panose="02000000000000000000" pitchFamily="2" charset="0"/>
                <a:cs typeface="Arial"/>
                <a:sym typeface="Arial"/>
              </a:rPr>
              <a:t> J </a:t>
            </a:r>
            <a:r>
              <a:rPr lang="it-IT" sz="900" kern="0" dirty="0" err="1">
                <a:latin typeface="Roboto" panose="02000000000000000000" pitchFamily="2" charset="0"/>
                <a:ea typeface="Roboto" panose="02000000000000000000" pitchFamily="2" charset="0"/>
                <a:cs typeface="Arial"/>
                <a:sym typeface="Arial"/>
              </a:rPr>
              <a:t>Respir</a:t>
            </a:r>
            <a:r>
              <a:rPr lang="it-IT" sz="900" kern="0" dirty="0">
                <a:latin typeface="Roboto" panose="02000000000000000000" pitchFamily="2" charset="0"/>
                <a:ea typeface="Roboto" panose="02000000000000000000" pitchFamily="2" charset="0"/>
                <a:cs typeface="Arial"/>
                <a:sym typeface="Arial"/>
              </a:rPr>
              <a:t> </a:t>
            </a:r>
            <a:r>
              <a:rPr lang="it-IT" sz="900" kern="0" dirty="0" err="1">
                <a:latin typeface="Roboto" panose="02000000000000000000" pitchFamily="2" charset="0"/>
                <a:ea typeface="Roboto" panose="02000000000000000000" pitchFamily="2" charset="0"/>
                <a:cs typeface="Arial"/>
                <a:sym typeface="Arial"/>
              </a:rPr>
              <a:t>Crit</a:t>
            </a:r>
            <a:r>
              <a:rPr lang="it-IT" sz="900" kern="0" dirty="0">
                <a:latin typeface="Roboto" panose="02000000000000000000" pitchFamily="2" charset="0"/>
                <a:ea typeface="Roboto" panose="02000000000000000000" pitchFamily="2" charset="0"/>
                <a:cs typeface="Arial"/>
                <a:sym typeface="Arial"/>
              </a:rPr>
              <a:t> Care </a:t>
            </a:r>
            <a:r>
              <a:rPr lang="it-IT" sz="900" kern="0" dirty="0" err="1">
                <a:latin typeface="Roboto" panose="02000000000000000000" pitchFamily="2" charset="0"/>
                <a:ea typeface="Roboto" panose="02000000000000000000" pitchFamily="2" charset="0"/>
                <a:cs typeface="Arial"/>
                <a:sym typeface="Arial"/>
              </a:rPr>
              <a:t>Med</a:t>
            </a:r>
            <a:r>
              <a:rPr lang="it-IT" sz="900" kern="0" dirty="0">
                <a:latin typeface="Roboto" panose="02000000000000000000" pitchFamily="2" charset="0"/>
                <a:ea typeface="Roboto" panose="02000000000000000000" pitchFamily="2" charset="0"/>
                <a:cs typeface="Arial"/>
                <a:sym typeface="Arial"/>
              </a:rPr>
              <a:t> 2011;164: 2107-2113 </a:t>
            </a:r>
          </a:p>
          <a:p>
            <a:pPr>
              <a:buClr>
                <a:srgbClr val="000000"/>
              </a:buClr>
            </a:pPr>
            <a:r>
              <a:rPr lang="it-IT" sz="900" kern="0" dirty="0">
                <a:latin typeface="Roboto" panose="02000000000000000000" pitchFamily="2" charset="0"/>
                <a:ea typeface="Roboto" panose="02000000000000000000" pitchFamily="2" charset="0"/>
                <a:cs typeface="Arial"/>
                <a:sym typeface="Arial"/>
              </a:rPr>
              <a:t>3 - Chapman KR et al. </a:t>
            </a:r>
            <a:r>
              <a:rPr lang="it-IT" sz="900" kern="0" dirty="0" err="1">
                <a:latin typeface="Roboto" panose="02000000000000000000" pitchFamily="2" charset="0"/>
                <a:ea typeface="Roboto" panose="02000000000000000000" pitchFamily="2" charset="0"/>
                <a:cs typeface="Arial"/>
                <a:sym typeface="Arial"/>
              </a:rPr>
              <a:t>Respir</a:t>
            </a:r>
            <a:r>
              <a:rPr lang="it-IT" sz="900" kern="0" dirty="0">
                <a:latin typeface="Roboto" panose="02000000000000000000" pitchFamily="2" charset="0"/>
                <a:ea typeface="Roboto" panose="02000000000000000000" pitchFamily="2" charset="0"/>
                <a:cs typeface="Arial"/>
                <a:sym typeface="Arial"/>
              </a:rPr>
              <a:t> </a:t>
            </a:r>
            <a:r>
              <a:rPr lang="it-IT" sz="900" kern="0" dirty="0" err="1">
                <a:latin typeface="Roboto" panose="02000000000000000000" pitchFamily="2" charset="0"/>
                <a:ea typeface="Roboto" panose="02000000000000000000" pitchFamily="2" charset="0"/>
                <a:cs typeface="Arial"/>
                <a:sym typeface="Arial"/>
              </a:rPr>
              <a:t>Med</a:t>
            </a:r>
            <a:r>
              <a:rPr lang="it-IT" sz="900" kern="0" dirty="0">
                <a:latin typeface="Roboto" panose="02000000000000000000" pitchFamily="2" charset="0"/>
                <a:ea typeface="Roboto" panose="02000000000000000000" pitchFamily="2" charset="0"/>
                <a:cs typeface="Arial"/>
                <a:sym typeface="Arial"/>
              </a:rPr>
              <a:t> 2022;201:106948</a:t>
            </a:r>
          </a:p>
        </p:txBody>
      </p:sp>
      <p:pic>
        <p:nvPicPr>
          <p:cNvPr id="2" name="Immagine 1">
            <a:extLst>
              <a:ext uri="{FF2B5EF4-FFF2-40B4-BE49-F238E27FC236}">
                <a16:creationId xmlns:a16="http://schemas.microsoft.com/office/drawing/2014/main" id="{5E177687-A41A-4E8A-AA28-9C334A46157A}"/>
              </a:ext>
            </a:extLst>
          </p:cNvPr>
          <p:cNvPicPr>
            <a:picLocks noChangeAspect="1"/>
          </p:cNvPicPr>
          <p:nvPr/>
        </p:nvPicPr>
        <p:blipFill rotWithShape="1">
          <a:blip r:embed="rId3"/>
          <a:srcRect b="19150"/>
          <a:stretch/>
        </p:blipFill>
        <p:spPr>
          <a:xfrm>
            <a:off x="252000" y="1159753"/>
            <a:ext cx="4442045" cy="3020530"/>
          </a:xfrm>
          <a:prstGeom prst="rect">
            <a:avLst/>
          </a:prstGeom>
        </p:spPr>
      </p:pic>
      <p:sp>
        <p:nvSpPr>
          <p:cNvPr id="7" name="CasellaDiTesto 6">
            <a:extLst>
              <a:ext uri="{FF2B5EF4-FFF2-40B4-BE49-F238E27FC236}">
                <a16:creationId xmlns:a16="http://schemas.microsoft.com/office/drawing/2014/main" id="{DBABAAEB-CB05-45E7-9D47-C66BA0241E3C}"/>
              </a:ext>
            </a:extLst>
          </p:cNvPr>
          <p:cNvSpPr txBox="1"/>
          <p:nvPr/>
        </p:nvSpPr>
        <p:spPr>
          <a:xfrm>
            <a:off x="83811" y="1037908"/>
            <a:ext cx="9071607" cy="323165"/>
          </a:xfrm>
          <a:prstGeom prst="rect">
            <a:avLst/>
          </a:prstGeom>
          <a:noFill/>
        </p:spPr>
        <p:txBody>
          <a:bodyPr wrap="square" rtlCol="0" anchor="ctr">
            <a:spAutoFit/>
          </a:bodyPr>
          <a:lstStyle/>
          <a:p>
            <a:pPr lvl="0" algn="ctr">
              <a:buClr>
                <a:srgbClr val="000000"/>
              </a:buClr>
            </a:pPr>
            <a:r>
              <a:rPr lang="it-IT" sz="1500" b="1" kern="0" dirty="0">
                <a:solidFill>
                  <a:srgbClr val="0432FF"/>
                </a:solidFill>
                <a:latin typeface="Roboto" panose="02000000000000000000" pitchFamily="2" charset="0"/>
                <a:ea typeface="Roboto" panose="02000000000000000000" pitchFamily="2" charset="0"/>
                <a:cs typeface="Arial"/>
                <a:sym typeface="Arial"/>
              </a:rPr>
              <a:t>La patologia asmatica </a:t>
            </a:r>
            <a:r>
              <a:rPr lang="it-IT" sz="1500" kern="0" dirty="0">
                <a:solidFill>
                  <a:srgbClr val="0432FF"/>
                </a:solidFill>
                <a:latin typeface="Roboto" panose="02000000000000000000" pitchFamily="2" charset="0"/>
                <a:ea typeface="Roboto" panose="02000000000000000000" pitchFamily="2" charset="0"/>
                <a:cs typeface="Arial"/>
                <a:sym typeface="Arial"/>
              </a:rPr>
              <a:t>è caratterizzata da </a:t>
            </a:r>
            <a:r>
              <a:rPr lang="it-IT" sz="1500" b="1" kern="0" dirty="0">
                <a:solidFill>
                  <a:srgbClr val="0432FF"/>
                </a:solidFill>
                <a:latin typeface="Roboto" panose="02000000000000000000" pitchFamily="2" charset="0"/>
                <a:ea typeface="Roboto" panose="02000000000000000000" pitchFamily="2" charset="0"/>
                <a:cs typeface="Arial"/>
                <a:sym typeface="Arial"/>
              </a:rPr>
              <a:t>infiammazione cronica e da </a:t>
            </a:r>
            <a:r>
              <a:rPr lang="it-IT" sz="1500" b="1" kern="0" dirty="0" err="1">
                <a:solidFill>
                  <a:srgbClr val="0432FF"/>
                </a:solidFill>
                <a:latin typeface="Roboto" panose="02000000000000000000" pitchFamily="2" charset="0"/>
                <a:ea typeface="Roboto" panose="02000000000000000000" pitchFamily="2" charset="0"/>
                <a:cs typeface="Arial"/>
                <a:sym typeface="Arial"/>
              </a:rPr>
              <a:t>iperresponsività</a:t>
            </a:r>
            <a:r>
              <a:rPr lang="it-IT" sz="1500" b="1" kern="0" dirty="0">
                <a:solidFill>
                  <a:srgbClr val="0432FF"/>
                </a:solidFill>
                <a:latin typeface="Roboto" panose="02000000000000000000" pitchFamily="2" charset="0"/>
                <a:ea typeface="Roboto" panose="02000000000000000000" pitchFamily="2" charset="0"/>
                <a:cs typeface="Arial"/>
                <a:sym typeface="Arial"/>
              </a:rPr>
              <a:t> delle vie aeree</a:t>
            </a:r>
          </a:p>
        </p:txBody>
      </p:sp>
      <p:sp>
        <p:nvSpPr>
          <p:cNvPr id="8" name="CasellaDiTesto 7">
            <a:extLst>
              <a:ext uri="{FF2B5EF4-FFF2-40B4-BE49-F238E27FC236}">
                <a16:creationId xmlns:a16="http://schemas.microsoft.com/office/drawing/2014/main" id="{27263F0A-3D71-40C2-A2BC-CA964611CD56}"/>
              </a:ext>
            </a:extLst>
          </p:cNvPr>
          <p:cNvSpPr txBox="1"/>
          <p:nvPr/>
        </p:nvSpPr>
        <p:spPr>
          <a:xfrm>
            <a:off x="5197651" y="3272989"/>
            <a:ext cx="3640349" cy="1131079"/>
          </a:xfrm>
          <a:prstGeom prst="rect">
            <a:avLst/>
          </a:prstGeom>
          <a:solidFill>
            <a:schemeClr val="accent5">
              <a:lumMod val="20000"/>
              <a:lumOff val="80000"/>
            </a:schemeClr>
          </a:solidFill>
        </p:spPr>
        <p:txBody>
          <a:bodyPr wrap="square" rtlCol="0" anchor="ctr">
            <a:sp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rgbClr val="000000"/>
              </a:buClr>
              <a:buFont typeface="Arial"/>
              <a:defRPr sz="1400" b="0" i="0" u="none" strike="noStrike" cap="none">
                <a:latin typeface="Roboto" panose="02000000000000000000" pitchFamily="2" charset="0"/>
                <a:ea typeface="Roboto" panose="02000000000000000000" pitchFamily="2" charset="0"/>
                <a:cs typeface="Arial"/>
                <a:sym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sz="1350" b="1" dirty="0"/>
              <a:t>Il </a:t>
            </a:r>
            <a:r>
              <a:rPr lang="it-IT" sz="1350" b="1" u="sng" dirty="0"/>
              <a:t>trattamento regolare </a:t>
            </a:r>
            <a:r>
              <a:rPr lang="it-IT" sz="1350" b="1" dirty="0"/>
              <a:t>con corticosteroidi inalatori </a:t>
            </a:r>
            <a:r>
              <a:rPr lang="it-IT" sz="1350" dirty="0"/>
              <a:t>si traduce in </a:t>
            </a:r>
            <a:r>
              <a:rPr lang="it-IT" sz="788" dirty="0"/>
              <a:t>(3)</a:t>
            </a:r>
            <a:r>
              <a:rPr lang="it-IT" sz="1350" dirty="0"/>
              <a:t> :</a:t>
            </a:r>
          </a:p>
          <a:p>
            <a:endParaRPr lang="it-IT" sz="1350" dirty="0"/>
          </a:p>
          <a:p>
            <a:pPr marL="214313" indent="-214313">
              <a:buFont typeface="Wingdings" panose="05000000000000000000" pitchFamily="2" charset="2"/>
              <a:buChar char="§"/>
            </a:pPr>
            <a:r>
              <a:rPr lang="it-IT" sz="1350" b="1" dirty="0"/>
              <a:t>ridotta infiammazione </a:t>
            </a:r>
          </a:p>
          <a:p>
            <a:pPr marL="214313" indent="-214313">
              <a:buFont typeface="Wingdings" panose="05000000000000000000" pitchFamily="2" charset="2"/>
              <a:buChar char="§"/>
            </a:pPr>
            <a:r>
              <a:rPr lang="it-IT" sz="1350" b="1" dirty="0"/>
              <a:t>prolungata efficacia </a:t>
            </a:r>
            <a:r>
              <a:rPr lang="it-IT" sz="1350" b="1" dirty="0" err="1"/>
              <a:t>broncoprotettiva</a:t>
            </a:r>
            <a:endParaRPr lang="it-IT" sz="1350" dirty="0"/>
          </a:p>
        </p:txBody>
      </p:sp>
      <p:sp>
        <p:nvSpPr>
          <p:cNvPr id="3" name="CasellaDiTesto 2">
            <a:extLst>
              <a:ext uri="{FF2B5EF4-FFF2-40B4-BE49-F238E27FC236}">
                <a16:creationId xmlns:a16="http://schemas.microsoft.com/office/drawing/2014/main" id="{8D641989-F728-4A6A-9AFA-3473BD1C4093}"/>
              </a:ext>
            </a:extLst>
          </p:cNvPr>
          <p:cNvSpPr txBox="1"/>
          <p:nvPr/>
        </p:nvSpPr>
        <p:spPr>
          <a:xfrm>
            <a:off x="522001" y="4180283"/>
            <a:ext cx="4320000" cy="346249"/>
          </a:xfrm>
          <a:prstGeom prst="rect">
            <a:avLst/>
          </a:prstGeom>
          <a:ln w="6350"/>
        </p:spPr>
        <p:style>
          <a:lnRef idx="2">
            <a:schemeClr val="dk1"/>
          </a:lnRef>
          <a:fillRef idx="1">
            <a:schemeClr val="lt1"/>
          </a:fillRef>
          <a:effectRef idx="0">
            <a:schemeClr val="dk1"/>
          </a:effectRef>
          <a:fontRef idx="minor">
            <a:schemeClr val="dk1"/>
          </a:fontRef>
        </p:style>
        <p:txBody>
          <a:bodyPr wrap="square" rtlCol="0">
            <a:spAutoFit/>
          </a:bodyPr>
          <a:lstStyle/>
          <a:p>
            <a:r>
              <a:rPr lang="it-IT" sz="825" b="1" dirty="0" err="1"/>
              <a:t>Fig</a:t>
            </a:r>
            <a:r>
              <a:rPr lang="it-IT" sz="825" b="1" dirty="0"/>
              <a:t> 2 di 1. </a:t>
            </a:r>
            <a:r>
              <a:rPr lang="it-IT" sz="825" dirty="0"/>
              <a:t>Relazione teorica tra la gravità dell'infiammazione e la probabilità di sviluppare una remissione nel tempo. </a:t>
            </a:r>
          </a:p>
        </p:txBody>
      </p:sp>
    </p:spTree>
    <p:extLst>
      <p:ext uri="{BB962C8B-B14F-4D97-AF65-F5344CB8AC3E}">
        <p14:creationId xmlns:p14="http://schemas.microsoft.com/office/powerpoint/2010/main" val="3308409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AB3FC9E-0709-4DE5-AD01-9AA9F697A08D}"/>
              </a:ext>
            </a:extLst>
          </p:cNvPr>
          <p:cNvSpPr txBox="1"/>
          <p:nvPr/>
        </p:nvSpPr>
        <p:spPr>
          <a:xfrm>
            <a:off x="1704364" y="142418"/>
            <a:ext cx="7143356" cy="646331"/>
          </a:xfrm>
          <a:prstGeom prst="rect">
            <a:avLst/>
          </a:prstGeom>
          <a:noFill/>
        </p:spPr>
        <p:txBody>
          <a:bodyPr wrap="square" rtlCol="0" anchor="ctr">
            <a:spAutoFit/>
          </a:bodyPr>
          <a:lstStyle/>
          <a:p>
            <a:pPr algn="ctr" defTabSz="685800">
              <a:buClr>
                <a:srgbClr val="000000"/>
              </a:buClr>
              <a:defRPr/>
            </a:pPr>
            <a:r>
              <a:rPr lang="en-US" sz="2100" b="1" kern="0" dirty="0">
                <a:solidFill>
                  <a:srgbClr val="0432FF"/>
                </a:solidFill>
                <a:latin typeface="Arial Narrow" panose="020B0606020202030204" pitchFamily="34" charset="0"/>
                <a:ea typeface="Roboto" panose="02000000000000000000" pitchFamily="2" charset="0"/>
                <a:cs typeface="Arial"/>
                <a:sym typeface="Arial"/>
              </a:rPr>
              <a:t>FLUTICASONE FUROATO/VILANTEROLO</a:t>
            </a:r>
            <a:br>
              <a:rPr lang="en-US" sz="2100" b="1" kern="0" dirty="0">
                <a:solidFill>
                  <a:srgbClr val="0432FF"/>
                </a:solidFill>
                <a:latin typeface="Arial Narrow" panose="020B0606020202030204" pitchFamily="34" charset="0"/>
                <a:ea typeface="Roboto" panose="02000000000000000000" pitchFamily="2" charset="0"/>
                <a:cs typeface="Arial"/>
                <a:sym typeface="Arial"/>
              </a:rPr>
            </a:br>
            <a:r>
              <a:rPr lang="en-US" sz="1500" b="1" kern="0" dirty="0" err="1">
                <a:solidFill>
                  <a:srgbClr val="0432FF"/>
                </a:solidFill>
                <a:latin typeface="Arial Narrow" panose="020B0606020202030204" pitchFamily="34" charset="0"/>
                <a:ea typeface="Roboto" panose="02000000000000000000" pitchFamily="2" charset="0"/>
                <a:cs typeface="Arial"/>
                <a:sym typeface="Arial"/>
              </a:rPr>
              <a:t>Efficacia</a:t>
            </a:r>
            <a:r>
              <a:rPr lang="en-US" sz="1500" b="1" kern="0" dirty="0">
                <a:solidFill>
                  <a:srgbClr val="0432FF"/>
                </a:solidFill>
                <a:latin typeface="Arial Narrow" panose="020B0606020202030204" pitchFamily="34" charset="0"/>
                <a:ea typeface="Roboto" panose="02000000000000000000" pitchFamily="2" charset="0"/>
                <a:cs typeface="Arial"/>
                <a:sym typeface="Arial"/>
              </a:rPr>
              <a:t> </a:t>
            </a:r>
            <a:r>
              <a:rPr lang="en-US" sz="1500" b="1" kern="0" dirty="0" err="1">
                <a:solidFill>
                  <a:srgbClr val="0432FF"/>
                </a:solidFill>
                <a:latin typeface="Arial Narrow" panose="020B0606020202030204" pitchFamily="34" charset="0"/>
                <a:ea typeface="Roboto" panose="02000000000000000000" pitchFamily="2" charset="0"/>
                <a:cs typeface="Arial"/>
                <a:sym typeface="Arial"/>
              </a:rPr>
              <a:t>Antinfiammatoria</a:t>
            </a:r>
            <a:endParaRPr lang="en-US" sz="2100" b="1" kern="0" dirty="0">
              <a:solidFill>
                <a:srgbClr val="0432FF"/>
              </a:solidFill>
              <a:latin typeface="Arial Narrow" panose="020B0606020202030204" pitchFamily="34" charset="0"/>
              <a:ea typeface="Roboto" panose="02000000000000000000" pitchFamily="2" charset="0"/>
              <a:cs typeface="Arial"/>
              <a:sym typeface="Arial"/>
            </a:endParaRPr>
          </a:p>
        </p:txBody>
      </p:sp>
      <p:sp>
        <p:nvSpPr>
          <p:cNvPr id="9" name="CasellaDiTesto 8">
            <a:extLst>
              <a:ext uri="{FF2B5EF4-FFF2-40B4-BE49-F238E27FC236}">
                <a16:creationId xmlns:a16="http://schemas.microsoft.com/office/drawing/2014/main" id="{51AED949-4578-4045-8C46-3B30D62ADCEB}"/>
              </a:ext>
            </a:extLst>
          </p:cNvPr>
          <p:cNvSpPr txBox="1"/>
          <p:nvPr/>
        </p:nvSpPr>
        <p:spPr>
          <a:xfrm>
            <a:off x="521208" y="804126"/>
            <a:ext cx="8326512" cy="507831"/>
          </a:xfrm>
          <a:prstGeom prst="rect">
            <a:avLst/>
          </a:prstGeom>
          <a:noFill/>
        </p:spPr>
        <p:txBody>
          <a:bodyPr wrap="square" rtlCol="0" anchor="ctr">
            <a:spAutoFit/>
          </a:bodyPr>
          <a:lstStyle/>
          <a:p>
            <a:pPr algn="ctr">
              <a:buClr>
                <a:srgbClr val="000000"/>
              </a:buClr>
            </a:pPr>
            <a:r>
              <a:rPr lang="it-IT" sz="1350" kern="0" dirty="0">
                <a:solidFill>
                  <a:srgbClr val="000000"/>
                </a:solidFill>
                <a:latin typeface="Roboto" panose="02000000000000000000" pitchFamily="2" charset="0"/>
                <a:ea typeface="Roboto" panose="02000000000000000000" pitchFamily="2" charset="0"/>
                <a:cs typeface="Arial"/>
                <a:sym typeface="Arial"/>
              </a:rPr>
              <a:t>Il trattamento con </a:t>
            </a:r>
            <a:r>
              <a:rPr lang="it-IT" sz="1350" kern="0" dirty="0" err="1">
                <a:solidFill>
                  <a:srgbClr val="000000"/>
                </a:solidFill>
                <a:latin typeface="Roboto" panose="02000000000000000000" pitchFamily="2" charset="0"/>
                <a:ea typeface="Roboto" panose="02000000000000000000" pitchFamily="2" charset="0"/>
                <a:cs typeface="Arial"/>
                <a:sym typeface="Arial"/>
              </a:rPr>
              <a:t>Fluticasone</a:t>
            </a:r>
            <a:r>
              <a:rPr lang="it-IT" sz="1350" kern="0" dirty="0">
                <a:solidFill>
                  <a:srgbClr val="000000"/>
                </a:solidFill>
                <a:latin typeface="Roboto" panose="02000000000000000000" pitchFamily="2" charset="0"/>
                <a:ea typeface="Roboto" panose="02000000000000000000" pitchFamily="2" charset="0"/>
                <a:cs typeface="Arial"/>
                <a:sym typeface="Arial"/>
              </a:rPr>
              <a:t> </a:t>
            </a:r>
            <a:r>
              <a:rPr lang="it-IT" sz="1350" kern="0" dirty="0" err="1">
                <a:solidFill>
                  <a:srgbClr val="000000"/>
                </a:solidFill>
                <a:latin typeface="Roboto" panose="02000000000000000000" pitchFamily="2" charset="0"/>
                <a:ea typeface="Roboto" panose="02000000000000000000" pitchFamily="2" charset="0"/>
                <a:cs typeface="Arial"/>
                <a:sym typeface="Arial"/>
              </a:rPr>
              <a:t>Furoato</a:t>
            </a:r>
            <a:r>
              <a:rPr lang="it-IT" sz="1350" kern="0" dirty="0">
                <a:solidFill>
                  <a:srgbClr val="000000"/>
                </a:solidFill>
                <a:latin typeface="Roboto" panose="02000000000000000000" pitchFamily="2" charset="0"/>
                <a:ea typeface="Roboto" panose="02000000000000000000" pitchFamily="2" charset="0"/>
                <a:cs typeface="Arial"/>
                <a:sym typeface="Arial"/>
              </a:rPr>
              <a:t>\</a:t>
            </a:r>
            <a:r>
              <a:rPr lang="it-IT" sz="1350" kern="0" dirty="0" err="1">
                <a:solidFill>
                  <a:srgbClr val="000000"/>
                </a:solidFill>
                <a:latin typeface="Roboto" panose="02000000000000000000" pitchFamily="2" charset="0"/>
                <a:ea typeface="Roboto" panose="02000000000000000000" pitchFamily="2" charset="0"/>
                <a:cs typeface="Arial"/>
                <a:sym typeface="Arial"/>
              </a:rPr>
              <a:t>Vilanterolo</a:t>
            </a:r>
            <a:r>
              <a:rPr lang="it-IT" sz="1350" kern="0" dirty="0">
                <a:solidFill>
                  <a:srgbClr val="000000"/>
                </a:solidFill>
                <a:latin typeface="Roboto" panose="02000000000000000000" pitchFamily="2" charset="0"/>
                <a:ea typeface="Roboto" panose="02000000000000000000" pitchFamily="2" charset="0"/>
                <a:cs typeface="Arial"/>
                <a:sym typeface="Arial"/>
              </a:rPr>
              <a:t> ha documentato </a:t>
            </a:r>
            <a:r>
              <a:rPr lang="it-IT" sz="1350" b="1" kern="0" dirty="0">
                <a:solidFill>
                  <a:srgbClr val="000000"/>
                </a:solidFill>
                <a:latin typeface="Roboto" panose="02000000000000000000" pitchFamily="2" charset="0"/>
                <a:ea typeface="Roboto" panose="02000000000000000000" pitchFamily="2" charset="0"/>
                <a:cs typeface="Arial"/>
                <a:sym typeface="Arial"/>
              </a:rPr>
              <a:t>un effetto antinfiammatorio prolungato </a:t>
            </a:r>
            <a:r>
              <a:rPr lang="it-IT" sz="1350" kern="0" dirty="0">
                <a:solidFill>
                  <a:srgbClr val="000000"/>
                </a:solidFill>
                <a:latin typeface="Roboto" panose="02000000000000000000" pitchFamily="2" charset="0"/>
                <a:ea typeface="Roboto" panose="02000000000000000000" pitchFamily="2" charset="0"/>
                <a:cs typeface="Arial"/>
                <a:sym typeface="Arial"/>
              </a:rPr>
              <a:t>coerente con l’elevata affinità per il recettore dei glucocorticoidi di </a:t>
            </a:r>
            <a:r>
              <a:rPr lang="it-IT" sz="1350" kern="0" dirty="0" err="1">
                <a:solidFill>
                  <a:srgbClr val="000000"/>
                </a:solidFill>
                <a:latin typeface="Roboto" panose="02000000000000000000" pitchFamily="2" charset="0"/>
                <a:ea typeface="Roboto" panose="02000000000000000000" pitchFamily="2" charset="0"/>
                <a:cs typeface="Arial"/>
                <a:sym typeface="Arial"/>
              </a:rPr>
              <a:t>Fluticasone</a:t>
            </a:r>
            <a:r>
              <a:rPr lang="it-IT" sz="1350" kern="0" dirty="0">
                <a:solidFill>
                  <a:srgbClr val="000000"/>
                </a:solidFill>
                <a:latin typeface="Roboto" panose="02000000000000000000" pitchFamily="2" charset="0"/>
                <a:ea typeface="Roboto" panose="02000000000000000000" pitchFamily="2" charset="0"/>
                <a:cs typeface="Arial"/>
                <a:sym typeface="Arial"/>
              </a:rPr>
              <a:t> </a:t>
            </a:r>
            <a:r>
              <a:rPr lang="it-IT" sz="1350" kern="0" dirty="0" err="1">
                <a:solidFill>
                  <a:srgbClr val="000000"/>
                </a:solidFill>
                <a:latin typeface="Roboto" panose="02000000000000000000" pitchFamily="2" charset="0"/>
                <a:ea typeface="Roboto" panose="02000000000000000000" pitchFamily="2" charset="0"/>
                <a:cs typeface="Arial"/>
                <a:sym typeface="Arial"/>
              </a:rPr>
              <a:t>Furoato</a:t>
            </a:r>
            <a:endParaRPr lang="it-IT" sz="1350" kern="0" dirty="0">
              <a:solidFill>
                <a:srgbClr val="000000"/>
              </a:solidFill>
              <a:latin typeface="Roboto" panose="02000000000000000000" pitchFamily="2" charset="0"/>
              <a:ea typeface="Roboto" panose="02000000000000000000" pitchFamily="2" charset="0"/>
              <a:cs typeface="Arial"/>
              <a:sym typeface="Arial"/>
            </a:endParaRPr>
          </a:p>
        </p:txBody>
      </p:sp>
      <p:sp>
        <p:nvSpPr>
          <p:cNvPr id="10" name="CasellaDiTesto 9">
            <a:extLst>
              <a:ext uri="{FF2B5EF4-FFF2-40B4-BE49-F238E27FC236}">
                <a16:creationId xmlns:a16="http://schemas.microsoft.com/office/drawing/2014/main" id="{090ABBEA-161D-46EB-AEF8-EA0283EABE90}"/>
              </a:ext>
            </a:extLst>
          </p:cNvPr>
          <p:cNvSpPr txBox="1"/>
          <p:nvPr/>
        </p:nvSpPr>
        <p:spPr>
          <a:xfrm>
            <a:off x="321673" y="4829047"/>
            <a:ext cx="8724047" cy="246221"/>
          </a:xfrm>
          <a:prstGeom prst="rect">
            <a:avLst/>
          </a:prstGeom>
          <a:noFill/>
        </p:spPr>
        <p:txBody>
          <a:bodyPr wrap="square" rtlCol="0">
            <a:spAutoFit/>
          </a:bodyPr>
          <a:lstStyle/>
          <a:p>
            <a:pPr lvl="0">
              <a:buClr>
                <a:srgbClr val="000000"/>
              </a:buClr>
            </a:pPr>
            <a:r>
              <a:rPr lang="fr-FR" sz="1000" kern="0" dirty="0" err="1">
                <a:latin typeface="Roboto" panose="02000000000000000000" pitchFamily="2" charset="0"/>
                <a:ea typeface="Roboto" panose="02000000000000000000" pitchFamily="2" charset="0"/>
                <a:cs typeface="Arial"/>
                <a:sym typeface="Arial"/>
              </a:rPr>
              <a:t>Bardsley</a:t>
            </a:r>
            <a:r>
              <a:rPr lang="fr-FR" sz="1000" kern="0" dirty="0">
                <a:latin typeface="Roboto" panose="02000000000000000000" pitchFamily="2" charset="0"/>
                <a:ea typeface="Roboto" panose="02000000000000000000" pitchFamily="2" charset="0"/>
                <a:cs typeface="Arial"/>
                <a:sym typeface="Arial"/>
              </a:rPr>
              <a:t> G et al. </a:t>
            </a:r>
            <a:r>
              <a:rPr lang="fr-FR" sz="1000" kern="0" dirty="0" err="1">
                <a:latin typeface="Roboto" panose="02000000000000000000" pitchFamily="2" charset="0"/>
                <a:ea typeface="Roboto" panose="02000000000000000000" pitchFamily="2" charset="0"/>
                <a:cs typeface="Arial"/>
                <a:sym typeface="Arial"/>
              </a:rPr>
              <a:t>Respir</a:t>
            </a:r>
            <a:r>
              <a:rPr lang="fr-FR" sz="1000" kern="0" dirty="0">
                <a:latin typeface="Roboto" panose="02000000000000000000" pitchFamily="2" charset="0"/>
                <a:ea typeface="Roboto" panose="02000000000000000000" pitchFamily="2" charset="0"/>
                <a:cs typeface="Arial"/>
                <a:sym typeface="Arial"/>
              </a:rPr>
              <a:t> </a:t>
            </a:r>
            <a:r>
              <a:rPr lang="fr-FR" sz="1000" kern="0" dirty="0" err="1">
                <a:latin typeface="Roboto" panose="02000000000000000000" pitchFamily="2" charset="0"/>
                <a:ea typeface="Roboto" panose="02000000000000000000" pitchFamily="2" charset="0"/>
                <a:cs typeface="Arial"/>
                <a:sym typeface="Arial"/>
              </a:rPr>
              <a:t>Res</a:t>
            </a:r>
            <a:r>
              <a:rPr lang="fr-FR" sz="1000" kern="0" dirty="0">
                <a:latin typeface="Roboto" panose="02000000000000000000" pitchFamily="2" charset="0"/>
                <a:ea typeface="Roboto" panose="02000000000000000000" pitchFamily="2" charset="0"/>
                <a:cs typeface="Arial"/>
                <a:sym typeface="Arial"/>
              </a:rPr>
              <a:t> 2018; 13;19(1):133.</a:t>
            </a:r>
          </a:p>
        </p:txBody>
      </p:sp>
      <p:pic>
        <p:nvPicPr>
          <p:cNvPr id="2" name="Immagine 1">
            <a:extLst>
              <a:ext uri="{FF2B5EF4-FFF2-40B4-BE49-F238E27FC236}">
                <a16:creationId xmlns:a16="http://schemas.microsoft.com/office/drawing/2014/main" id="{1CB5F96F-AF1C-4C6E-8D48-F11508A9D674}"/>
              </a:ext>
            </a:extLst>
          </p:cNvPr>
          <p:cNvPicPr>
            <a:picLocks noChangeAspect="1"/>
          </p:cNvPicPr>
          <p:nvPr/>
        </p:nvPicPr>
        <p:blipFill>
          <a:blip r:embed="rId3"/>
          <a:stretch>
            <a:fillRect/>
          </a:stretch>
        </p:blipFill>
        <p:spPr>
          <a:xfrm>
            <a:off x="243721" y="1646840"/>
            <a:ext cx="5374079" cy="2376000"/>
          </a:xfrm>
          <a:prstGeom prst="rect">
            <a:avLst/>
          </a:prstGeom>
        </p:spPr>
      </p:pic>
      <p:sp>
        <p:nvSpPr>
          <p:cNvPr id="3" name="Rettangolo 2">
            <a:extLst>
              <a:ext uri="{FF2B5EF4-FFF2-40B4-BE49-F238E27FC236}">
                <a16:creationId xmlns:a16="http://schemas.microsoft.com/office/drawing/2014/main" id="{BA453F1F-08F1-4735-AA86-0632EDA4D61F}"/>
              </a:ext>
            </a:extLst>
          </p:cNvPr>
          <p:cNvSpPr/>
          <p:nvPr/>
        </p:nvSpPr>
        <p:spPr>
          <a:xfrm>
            <a:off x="6075720" y="1438304"/>
            <a:ext cx="2916000" cy="2793072"/>
          </a:xfrm>
          <a:prstGeom prst="rect">
            <a:avLst/>
          </a:prstGeom>
          <a:solidFill>
            <a:schemeClr val="accent5">
              <a:lumMod val="20000"/>
              <a:lumOff val="80000"/>
            </a:schemeClr>
          </a:solidFill>
        </p:spPr>
        <p:txBody>
          <a:bodyPr wrap="square" rtlCol="0" anchor="ctr">
            <a:spAutoFit/>
          </a:bodyPr>
          <a:lstStyle/>
          <a:p>
            <a:pPr algn="ctr">
              <a:buClr>
                <a:srgbClr val="000000"/>
              </a:buClr>
              <a:buFont typeface="Arial"/>
            </a:pPr>
            <a:r>
              <a:rPr lang="it-IT" sz="1050" dirty="0">
                <a:latin typeface="Roboto" panose="02000000000000000000" pitchFamily="2" charset="0"/>
                <a:ea typeface="Roboto" panose="02000000000000000000" pitchFamily="2" charset="0"/>
                <a:cs typeface="Arial"/>
              </a:rPr>
              <a:t>In uno studio sull’andamento temporale dell’attività antinfiammatoria di FF\VI in pazienti asmatici,</a:t>
            </a:r>
            <a:endParaRPr lang="it-IT" dirty="0">
              <a:latin typeface="Roboto" panose="02000000000000000000" pitchFamily="2" charset="0"/>
              <a:ea typeface="Roboto" panose="02000000000000000000" pitchFamily="2" charset="0"/>
              <a:cs typeface="Arial"/>
            </a:endParaRPr>
          </a:p>
          <a:p>
            <a:pPr algn="ctr">
              <a:buClr>
                <a:srgbClr val="000000"/>
              </a:buClr>
              <a:buFont typeface="Arial"/>
            </a:pPr>
            <a:r>
              <a:rPr lang="it-IT" b="1" dirty="0">
                <a:latin typeface="Roboto" panose="02000000000000000000" pitchFamily="2" charset="0"/>
                <a:ea typeface="Roboto" panose="02000000000000000000" pitchFamily="2" charset="0"/>
                <a:cs typeface="Arial"/>
              </a:rPr>
              <a:t>la soppressione del </a:t>
            </a:r>
            <a:r>
              <a:rPr lang="it-IT" b="1" dirty="0" err="1">
                <a:latin typeface="Roboto" panose="02000000000000000000" pitchFamily="2" charset="0"/>
                <a:ea typeface="Roboto" panose="02000000000000000000" pitchFamily="2" charset="0"/>
                <a:cs typeface="Arial"/>
              </a:rPr>
              <a:t>FeNO</a:t>
            </a:r>
            <a:r>
              <a:rPr lang="it-IT" b="1" dirty="0">
                <a:latin typeface="Roboto" panose="02000000000000000000" pitchFamily="2" charset="0"/>
                <a:ea typeface="Roboto" panose="02000000000000000000" pitchFamily="2" charset="0"/>
                <a:cs typeface="Arial"/>
              </a:rPr>
              <a:t> è perdurata per circa 18 giorni dopo la sospensione del trattamento con </a:t>
            </a:r>
            <a:r>
              <a:rPr lang="it-IT" b="1" dirty="0" err="1">
                <a:latin typeface="Roboto" panose="02000000000000000000" pitchFamily="2" charset="0"/>
                <a:ea typeface="Roboto" panose="02000000000000000000" pitchFamily="2" charset="0"/>
                <a:cs typeface="Arial"/>
              </a:rPr>
              <a:t>Fluticasone</a:t>
            </a:r>
            <a:r>
              <a:rPr lang="it-IT" b="1" dirty="0">
                <a:latin typeface="Roboto" panose="02000000000000000000" pitchFamily="2" charset="0"/>
                <a:ea typeface="Roboto" panose="02000000000000000000" pitchFamily="2" charset="0"/>
                <a:cs typeface="Arial"/>
              </a:rPr>
              <a:t> </a:t>
            </a:r>
            <a:r>
              <a:rPr lang="it-IT" b="1" dirty="0" err="1">
                <a:latin typeface="Roboto" panose="02000000000000000000" pitchFamily="2" charset="0"/>
                <a:ea typeface="Roboto" panose="02000000000000000000" pitchFamily="2" charset="0"/>
                <a:cs typeface="Arial"/>
              </a:rPr>
              <a:t>Furoato</a:t>
            </a:r>
            <a:r>
              <a:rPr lang="it-IT" b="1" dirty="0">
                <a:latin typeface="Roboto" panose="02000000000000000000" pitchFamily="2" charset="0"/>
                <a:ea typeface="Roboto" panose="02000000000000000000" pitchFamily="2" charset="0"/>
                <a:cs typeface="Arial"/>
              </a:rPr>
              <a:t>\</a:t>
            </a:r>
            <a:r>
              <a:rPr lang="it-IT" b="1" dirty="0" err="1">
                <a:latin typeface="Roboto" panose="02000000000000000000" pitchFamily="2" charset="0"/>
                <a:ea typeface="Roboto" panose="02000000000000000000" pitchFamily="2" charset="0"/>
                <a:cs typeface="Arial"/>
              </a:rPr>
              <a:t>Vilanterolo</a:t>
            </a:r>
            <a:r>
              <a:rPr lang="it-IT" b="1" dirty="0">
                <a:latin typeface="Roboto" panose="02000000000000000000" pitchFamily="2" charset="0"/>
                <a:ea typeface="Roboto" panose="02000000000000000000" pitchFamily="2" charset="0"/>
                <a:cs typeface="Arial"/>
              </a:rPr>
              <a:t> 92\22 </a:t>
            </a:r>
            <a:r>
              <a:rPr lang="it-IT" b="1" dirty="0" err="1">
                <a:latin typeface="Roboto" panose="02000000000000000000" pitchFamily="2" charset="0"/>
                <a:ea typeface="Roboto" panose="02000000000000000000" pitchFamily="2" charset="0"/>
                <a:cs typeface="Arial"/>
              </a:rPr>
              <a:t>mcg</a:t>
            </a:r>
            <a:endParaRPr lang="it-IT" b="1" dirty="0">
              <a:latin typeface="Roboto" panose="02000000000000000000" pitchFamily="2" charset="0"/>
              <a:ea typeface="Roboto" panose="02000000000000000000" pitchFamily="2" charset="0"/>
              <a:cs typeface="Arial"/>
            </a:endParaRPr>
          </a:p>
        </p:txBody>
      </p:sp>
      <p:sp>
        <p:nvSpPr>
          <p:cNvPr id="12" name="CasellaDiTesto 11">
            <a:extLst>
              <a:ext uri="{FF2B5EF4-FFF2-40B4-BE49-F238E27FC236}">
                <a16:creationId xmlns:a16="http://schemas.microsoft.com/office/drawing/2014/main" id="{37B7009D-DCC4-4C72-951C-E2A77692444F}"/>
              </a:ext>
            </a:extLst>
          </p:cNvPr>
          <p:cNvSpPr txBox="1"/>
          <p:nvPr/>
        </p:nvSpPr>
        <p:spPr>
          <a:xfrm>
            <a:off x="321673" y="4357381"/>
            <a:ext cx="8592095" cy="456087"/>
          </a:xfrm>
          <a:prstGeom prst="rect">
            <a:avLst/>
          </a:prstGeom>
          <a:solidFill>
            <a:schemeClr val="accent5">
              <a:lumMod val="20000"/>
              <a:lumOff val="80000"/>
            </a:schemeClr>
          </a:solidFill>
        </p:spPr>
        <p:txBody>
          <a:bodyPr wrap="square" rtlCol="0" anchor="ctr">
            <a:spAutoFit/>
          </a:bodyPr>
          <a:lstStyle/>
          <a:p>
            <a:pPr algn="ctr"/>
            <a:r>
              <a:rPr lang="it-IT" sz="788" dirty="0">
                <a:latin typeface="Roboto" panose="02000000000000000000" pitchFamily="2" charset="0"/>
                <a:ea typeface="Roboto" panose="02000000000000000000" pitchFamily="2" charset="0"/>
              </a:rPr>
              <a:t>Studio randomizzato, in doppio cieco, crossover, controllato con placebo, condotto su 27 pazienti adulti con asma non precedentemente trattati con steroidi con l’obiettivo di caratterizzare la durata dell’attività antinfiammatoria di FF/VI 92/22 </a:t>
            </a:r>
            <a:r>
              <a:rPr lang="it-IT" sz="788" dirty="0" err="1">
                <a:latin typeface="Roboto" panose="02000000000000000000" pitchFamily="2" charset="0"/>
                <a:ea typeface="Roboto" panose="02000000000000000000" pitchFamily="2" charset="0"/>
              </a:rPr>
              <a:t>mcg</a:t>
            </a:r>
            <a:r>
              <a:rPr lang="it-IT" sz="788" dirty="0">
                <a:latin typeface="Roboto" panose="02000000000000000000" pitchFamily="2" charset="0"/>
                <a:ea typeface="Roboto" panose="02000000000000000000" pitchFamily="2" charset="0"/>
              </a:rPr>
              <a:t>. I pazienti sono stati trattati per 14 giorni con FF/VI o con Placebo. Endpoint primario: variazione rispetto al baseline nel </a:t>
            </a:r>
            <a:r>
              <a:rPr lang="it-IT" sz="788" dirty="0" err="1">
                <a:latin typeface="Roboto" panose="02000000000000000000" pitchFamily="2" charset="0"/>
                <a:ea typeface="Roboto" panose="02000000000000000000" pitchFamily="2" charset="0"/>
              </a:rPr>
              <a:t>FeNO</a:t>
            </a:r>
            <a:r>
              <a:rPr lang="it-IT" sz="788" dirty="0">
                <a:latin typeface="Roboto" panose="02000000000000000000" pitchFamily="2" charset="0"/>
                <a:ea typeface="Roboto" panose="02000000000000000000" pitchFamily="2" charset="0"/>
              </a:rPr>
              <a:t> (Frazione esalata di ossido nitrico, </a:t>
            </a:r>
            <a:r>
              <a:rPr lang="it-IT" sz="788" dirty="0" err="1">
                <a:latin typeface="Roboto" panose="02000000000000000000" pitchFamily="2" charset="0"/>
                <a:ea typeface="Roboto" panose="02000000000000000000" pitchFamily="2" charset="0"/>
              </a:rPr>
              <a:t>biomarker</a:t>
            </a:r>
            <a:r>
              <a:rPr lang="it-IT" sz="788" dirty="0">
                <a:latin typeface="Roboto" panose="02000000000000000000" pitchFamily="2" charset="0"/>
                <a:ea typeface="Roboto" panose="02000000000000000000" pitchFamily="2" charset="0"/>
              </a:rPr>
              <a:t> dello stato infiammatorio) nei 21 giorni dopo il termine del trattamento</a:t>
            </a:r>
          </a:p>
        </p:txBody>
      </p:sp>
      <p:sp>
        <p:nvSpPr>
          <p:cNvPr id="8" name="CasellaDiTesto 7">
            <a:extLst>
              <a:ext uri="{FF2B5EF4-FFF2-40B4-BE49-F238E27FC236}">
                <a16:creationId xmlns:a16="http://schemas.microsoft.com/office/drawing/2014/main" id="{03AD4D9A-090D-4714-AC5E-FE14C69F45A8}"/>
              </a:ext>
            </a:extLst>
          </p:cNvPr>
          <p:cNvSpPr txBox="1"/>
          <p:nvPr/>
        </p:nvSpPr>
        <p:spPr>
          <a:xfrm flipH="1">
            <a:off x="590171" y="2531883"/>
            <a:ext cx="920965" cy="230832"/>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2700000" scaled="1"/>
            <a:tileRect/>
          </a:gra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900" b="1" dirty="0" err="1"/>
              <a:t>FeNO</a:t>
            </a:r>
            <a:r>
              <a:rPr lang="it-IT" sz="900" b="1" dirty="0"/>
              <a:t>, PBB</a:t>
            </a:r>
          </a:p>
        </p:txBody>
      </p:sp>
      <p:sp>
        <p:nvSpPr>
          <p:cNvPr id="14" name="CasellaDiTesto 13">
            <a:extLst>
              <a:ext uri="{FF2B5EF4-FFF2-40B4-BE49-F238E27FC236}">
                <a16:creationId xmlns:a16="http://schemas.microsoft.com/office/drawing/2014/main" id="{665E01FD-0A0D-4868-8661-E4F639B70D2D}"/>
              </a:ext>
            </a:extLst>
          </p:cNvPr>
          <p:cNvSpPr txBox="1"/>
          <p:nvPr/>
        </p:nvSpPr>
        <p:spPr>
          <a:xfrm flipH="1">
            <a:off x="2431291" y="1352856"/>
            <a:ext cx="839947" cy="507831"/>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2700000" scaled="1"/>
            <a:tileRect/>
          </a:gra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900" b="1" dirty="0"/>
              <a:t>Giorno 0, fine trattamento</a:t>
            </a:r>
          </a:p>
        </p:txBody>
      </p:sp>
      <p:cxnSp>
        <p:nvCxnSpPr>
          <p:cNvPr id="16" name="Connettore 2 15">
            <a:extLst>
              <a:ext uri="{FF2B5EF4-FFF2-40B4-BE49-F238E27FC236}">
                <a16:creationId xmlns:a16="http://schemas.microsoft.com/office/drawing/2014/main" id="{94BAE792-BB16-4512-B4E0-39AA6A23A67B}"/>
              </a:ext>
            </a:extLst>
          </p:cNvPr>
          <p:cNvCxnSpPr>
            <a:cxnSpLocks/>
          </p:cNvCxnSpPr>
          <p:nvPr/>
        </p:nvCxnSpPr>
        <p:spPr>
          <a:xfrm flipV="1">
            <a:off x="2851265" y="1728633"/>
            <a:ext cx="0" cy="1627216"/>
          </a:xfrm>
          <a:prstGeom prst="straightConnector1">
            <a:avLst/>
          </a:prstGeom>
          <a:ln w="28575" cap="flat" cmpd="sng" algn="ctr">
            <a:solidFill>
              <a:srgbClr val="FF0000"/>
            </a:solidFill>
            <a:prstDash val="sysDot"/>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234344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151C0E-3BC4-748E-B480-13EA3404E158}"/>
              </a:ext>
            </a:extLst>
          </p:cNvPr>
          <p:cNvSpPr>
            <a:spLocks noGrp="1"/>
          </p:cNvSpPr>
          <p:nvPr>
            <p:ph type="title"/>
          </p:nvPr>
        </p:nvSpPr>
        <p:spPr>
          <a:xfrm>
            <a:off x="503635" y="461029"/>
            <a:ext cx="8238356" cy="994172"/>
          </a:xfrm>
        </p:spPr>
        <p:txBody>
          <a:bodyPr>
            <a:normAutofit/>
          </a:bodyPr>
          <a:lstStyle/>
          <a:p>
            <a:pPr algn="ctr"/>
            <a:r>
              <a:rPr lang="en-US"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Therapeutic Level C: medium/high doses of ICS (step 4-5) </a:t>
            </a:r>
            <a:endParaRPr lang="it-IT" sz="2400" b="1" dirty="0">
              <a:solidFill>
                <a:srgbClr val="0432FF"/>
              </a:solidFill>
            </a:endParaRPr>
          </a:p>
        </p:txBody>
      </p:sp>
      <p:sp>
        <p:nvSpPr>
          <p:cNvPr id="4" name="CasellaDiTesto 3">
            <a:extLst>
              <a:ext uri="{FF2B5EF4-FFF2-40B4-BE49-F238E27FC236}">
                <a16:creationId xmlns:a16="http://schemas.microsoft.com/office/drawing/2014/main" id="{3FD3B0CE-F1D3-7157-8608-4E26D4EA0827}"/>
              </a:ext>
            </a:extLst>
          </p:cNvPr>
          <p:cNvSpPr txBox="1"/>
          <p:nvPr/>
        </p:nvSpPr>
        <p:spPr>
          <a:xfrm>
            <a:off x="503634" y="1572278"/>
            <a:ext cx="8129377" cy="2797689"/>
          </a:xfrm>
          <a:prstGeom prst="rect">
            <a:avLst/>
          </a:prstGeom>
          <a:noFill/>
        </p:spPr>
        <p:txBody>
          <a:bodyPr wrap="square">
            <a:spAutoFit/>
          </a:bodyPr>
          <a:lstStyle/>
          <a:p>
            <a:pPr algn="just">
              <a:lnSpc>
                <a:spcPct val="200000"/>
              </a:lnSpc>
              <a:spcAft>
                <a:spcPts val="600"/>
              </a:spcAft>
            </a:pPr>
            <a:r>
              <a:rPr lang="en-US" sz="1500" dirty="0">
                <a:latin typeface="Calibri" panose="020F0502020204030204" pitchFamily="34" charset="0"/>
                <a:ea typeface="Calibri" panose="020F0502020204030204" pitchFamily="34" charset="0"/>
                <a:cs typeface="Times New Roman" panose="02020603050405020304" pitchFamily="18" charset="0"/>
              </a:rPr>
              <a:t>In patients with uncontrolled asthma treated with low/medium doses of ICS/LABA, the ICS dosage should be increased after re-evaluating and correcting possible risk factors such as adherence to therapy, inhaler use, and comorbidities [GINA 2022, NAEPP, EPR-3, SPANISH LG, Ni </a:t>
            </a:r>
            <a:r>
              <a:rPr lang="en-US" sz="1500" dirty="0" err="1">
                <a:latin typeface="Calibri" panose="020F0502020204030204" pitchFamily="34" charset="0"/>
                <a:ea typeface="Calibri" panose="020F0502020204030204" pitchFamily="34" charset="0"/>
                <a:cs typeface="Times New Roman" panose="02020603050405020304" pitchFamily="18" charset="0"/>
              </a:rPr>
              <a:t>Chroinin</a:t>
            </a:r>
            <a:r>
              <a:rPr lang="en-US" sz="1500" dirty="0">
                <a:latin typeface="Calibri" panose="020F0502020204030204" pitchFamily="34" charset="0"/>
                <a:ea typeface="Calibri" panose="020F0502020204030204" pitchFamily="34" charset="0"/>
                <a:cs typeface="Times New Roman" panose="02020603050405020304" pitchFamily="18" charset="0"/>
              </a:rPr>
              <a:t> 2009]. Patients under MART can double the dosage to two inhalations twice daily and as needed. In special situations, daily inhalations can also be increased to 3-4 times a day or even 8 inhalations per day in patients who tolerate high doses of LABA [Toogood 1982].</a:t>
            </a:r>
            <a:endParaRPr lang="it-IT" sz="1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CasellaDiTesto 2">
            <a:extLst>
              <a:ext uri="{FF2B5EF4-FFF2-40B4-BE49-F238E27FC236}">
                <a16:creationId xmlns:a16="http://schemas.microsoft.com/office/drawing/2014/main" id="{FC7ECB85-FF44-A82F-0536-26877BDA2BEF}"/>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8416801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54A4DBD-4B11-597D-E695-E339984494CC}"/>
              </a:ext>
            </a:extLst>
          </p:cNvPr>
          <p:cNvSpPr txBox="1"/>
          <p:nvPr/>
        </p:nvSpPr>
        <p:spPr>
          <a:xfrm>
            <a:off x="628650" y="1603672"/>
            <a:ext cx="7886700" cy="2230739"/>
          </a:xfrm>
          <a:prstGeom prst="rect">
            <a:avLst/>
          </a:prstGeom>
          <a:noFill/>
        </p:spPr>
        <p:txBody>
          <a:bodyPr wrap="square">
            <a:spAutoFit/>
          </a:bodyPr>
          <a:lstStyle/>
          <a:p>
            <a:pPr algn="just">
              <a:lnSpc>
                <a:spcPct val="200000"/>
              </a:lnSpc>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Literature data show that the medium-dose MART strategy led to a reduction in severe exacerbations compared with fixed-dose treatment and SABA, although the dose of budesonide used with the MART strategy was higher than with the fixed-dose strategy (943.5 </a:t>
            </a:r>
            <a:r>
              <a:rPr lang="en-US" dirty="0" err="1">
                <a:latin typeface="Calibri" panose="020F0502020204030204" pitchFamily="34" charset="0"/>
                <a:ea typeface="Calibri" panose="020F0502020204030204" pitchFamily="34" charset="0"/>
                <a:cs typeface="Times New Roman" panose="02020603050405020304" pitchFamily="18" charset="0"/>
              </a:rPr>
              <a:t>μg</a:t>
            </a:r>
            <a:r>
              <a:rPr lang="en-US" dirty="0">
                <a:latin typeface="Calibri" panose="020F0502020204030204" pitchFamily="34" charset="0"/>
                <a:ea typeface="Calibri" panose="020F0502020204030204" pitchFamily="34" charset="0"/>
                <a:cs typeface="Times New Roman" panose="02020603050405020304" pitchFamily="18" charset="0"/>
              </a:rPr>
              <a:t> vs 684.3 </a:t>
            </a:r>
            <a:r>
              <a:rPr lang="en-US" dirty="0" err="1">
                <a:latin typeface="Calibri" panose="020F0502020204030204" pitchFamily="34" charset="0"/>
                <a:ea typeface="Calibri" panose="020F0502020204030204" pitchFamily="34" charset="0"/>
                <a:cs typeface="Times New Roman" panose="02020603050405020304" pitchFamily="18" charset="0"/>
              </a:rPr>
              <a:t>μg</a:t>
            </a:r>
            <a:r>
              <a:rPr lang="en-US" dirty="0">
                <a:latin typeface="Calibri" panose="020F0502020204030204" pitchFamily="34" charset="0"/>
                <a:ea typeface="Calibri" panose="020F0502020204030204" pitchFamily="34" charset="0"/>
                <a:cs typeface="Times New Roman" panose="02020603050405020304" pitchFamily="18" charset="0"/>
              </a:rPr>
              <a:t>) [Patel 2013].</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itolo 1">
            <a:extLst>
              <a:ext uri="{FF2B5EF4-FFF2-40B4-BE49-F238E27FC236}">
                <a16:creationId xmlns:a16="http://schemas.microsoft.com/office/drawing/2014/main" id="{E412ED9F-7F59-7152-C69B-B4BAD5FD1E51}"/>
              </a:ext>
            </a:extLst>
          </p:cNvPr>
          <p:cNvSpPr>
            <a:spLocks noGrp="1"/>
          </p:cNvSpPr>
          <p:nvPr>
            <p:ph type="title"/>
          </p:nvPr>
        </p:nvSpPr>
        <p:spPr>
          <a:xfrm>
            <a:off x="628650" y="609500"/>
            <a:ext cx="7886700" cy="994172"/>
          </a:xfrm>
        </p:spPr>
        <p:txBody>
          <a:bodyPr>
            <a:normAutofit/>
          </a:bodyPr>
          <a:lstStyle/>
          <a:p>
            <a:pPr algn="ctr"/>
            <a:r>
              <a:rPr lang="en-US"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Therapeutic Level C: medium/high doses of ICS. </a:t>
            </a:r>
            <a:endParaRPr lang="it-IT" sz="2400" b="1" dirty="0">
              <a:solidFill>
                <a:srgbClr val="0432FF"/>
              </a:solidFill>
            </a:endParaRPr>
          </a:p>
        </p:txBody>
      </p:sp>
      <p:sp>
        <p:nvSpPr>
          <p:cNvPr id="2" name="CasellaDiTesto 1">
            <a:extLst>
              <a:ext uri="{FF2B5EF4-FFF2-40B4-BE49-F238E27FC236}">
                <a16:creationId xmlns:a16="http://schemas.microsoft.com/office/drawing/2014/main" id="{D2994FE8-2770-73A3-4D06-C312C804340C}"/>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20798714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FF8BE0A-69C3-0979-E10F-965EC2AD9152}"/>
              </a:ext>
            </a:extLst>
          </p:cNvPr>
          <p:cNvPicPr>
            <a:picLocks noChangeAspect="1"/>
          </p:cNvPicPr>
          <p:nvPr/>
        </p:nvPicPr>
        <p:blipFill>
          <a:blip r:embed="rId2"/>
          <a:stretch>
            <a:fillRect/>
          </a:stretch>
        </p:blipFill>
        <p:spPr>
          <a:xfrm>
            <a:off x="1780048" y="1637414"/>
            <a:ext cx="5583904" cy="2519916"/>
          </a:xfrm>
          <a:prstGeom prst="rect">
            <a:avLst/>
          </a:prstGeom>
        </p:spPr>
      </p:pic>
      <p:sp>
        <p:nvSpPr>
          <p:cNvPr id="4" name="CasellaDiTesto 3">
            <a:extLst>
              <a:ext uri="{FF2B5EF4-FFF2-40B4-BE49-F238E27FC236}">
                <a16:creationId xmlns:a16="http://schemas.microsoft.com/office/drawing/2014/main" id="{093D1937-94D1-6F31-70BE-0C3D1E7D596A}"/>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2684162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A9BDF49-A348-88E7-5897-9F8D2398A654}"/>
              </a:ext>
            </a:extLst>
          </p:cNvPr>
          <p:cNvSpPr txBox="1"/>
          <p:nvPr/>
        </p:nvSpPr>
        <p:spPr>
          <a:xfrm>
            <a:off x="628651" y="1363587"/>
            <a:ext cx="7959537" cy="3259354"/>
          </a:xfrm>
          <a:prstGeom prst="rect">
            <a:avLst/>
          </a:prstGeom>
          <a:noFill/>
        </p:spPr>
        <p:txBody>
          <a:bodyPr wrap="square">
            <a:spAutoFit/>
          </a:bodyPr>
          <a:lstStyle/>
          <a:p>
            <a:pPr algn="just">
              <a:lnSpc>
                <a:spcPct val="200000"/>
              </a:lnSpc>
              <a:spcAft>
                <a:spcPts val="600"/>
              </a:spcAft>
            </a:pPr>
            <a:r>
              <a:rPr lang="en-US" sz="1500" dirty="0">
                <a:latin typeface="Calibri" panose="020F0502020204030204" pitchFamily="34" charset="0"/>
                <a:ea typeface="Calibri" panose="020F0502020204030204" pitchFamily="34" charset="0"/>
                <a:cs typeface="Times New Roman" panose="02020603050405020304" pitchFamily="18" charset="0"/>
              </a:rPr>
              <a:t>In patients with uncontrolled asthma treated with medium/high doses of ICS, the Scientific Committee recommend adding a LAMA (</a:t>
            </a:r>
            <a:r>
              <a:rPr lang="en-US" sz="1500" dirty="0" err="1">
                <a:latin typeface="Calibri" panose="020F0502020204030204" pitchFamily="34" charset="0"/>
                <a:ea typeface="Calibri" panose="020F0502020204030204" pitchFamily="34" charset="0"/>
                <a:cs typeface="Times New Roman" panose="02020603050405020304" pitchFamily="18" charset="0"/>
              </a:rPr>
              <a:t>Thiotopium</a:t>
            </a:r>
            <a:r>
              <a:rPr lang="en-US" sz="1500" dirty="0">
                <a:latin typeface="Calibri" panose="020F0502020204030204" pitchFamily="34" charset="0"/>
                <a:ea typeface="Calibri" panose="020F0502020204030204" pitchFamily="34" charset="0"/>
                <a:cs typeface="Times New Roman" panose="02020603050405020304" pitchFamily="18" charset="0"/>
              </a:rPr>
              <a:t> Br) on top of the current therapy to reduce exacerbations, improve symptoms and respiratory function [</a:t>
            </a:r>
            <a:r>
              <a:rPr lang="en-US" sz="1500" dirty="0" err="1">
                <a:latin typeface="Calibri" panose="020F0502020204030204" pitchFamily="34" charset="0"/>
                <a:ea typeface="Calibri" panose="020F0502020204030204" pitchFamily="34" charset="0"/>
                <a:cs typeface="Times New Roman" panose="02020603050405020304" pitchFamily="18" charset="0"/>
              </a:rPr>
              <a:t>Kerstjens</a:t>
            </a:r>
            <a:r>
              <a:rPr lang="en-US" sz="1500" dirty="0">
                <a:latin typeface="Calibri" panose="020F0502020204030204" pitchFamily="34" charset="0"/>
                <a:ea typeface="Calibri" panose="020F0502020204030204" pitchFamily="34" charset="0"/>
                <a:cs typeface="Times New Roman" panose="02020603050405020304" pitchFamily="18" charset="0"/>
              </a:rPr>
              <a:t> 2012, </a:t>
            </a:r>
            <a:r>
              <a:rPr lang="en-US" sz="1500" dirty="0" err="1">
                <a:latin typeface="Calibri" panose="020F0502020204030204" pitchFamily="34" charset="0"/>
                <a:ea typeface="Calibri" panose="020F0502020204030204" pitchFamily="34" charset="0"/>
                <a:cs typeface="Times New Roman" panose="02020603050405020304" pitchFamily="18" charset="0"/>
              </a:rPr>
              <a:t>Befekadu</a:t>
            </a:r>
            <a:r>
              <a:rPr lang="en-US" sz="1500" dirty="0">
                <a:latin typeface="Calibri" panose="020F0502020204030204" pitchFamily="34" charset="0"/>
                <a:ea typeface="Calibri" panose="020F0502020204030204" pitchFamily="34" charset="0"/>
                <a:cs typeface="Times New Roman" panose="02020603050405020304" pitchFamily="18" charset="0"/>
              </a:rPr>
              <a:t> 2014]. Triple therapy with a single inhaler ''Single inhaler triple therapy (SITT)'' may lead to improved treatment adherence and seem to improve symptoms and respiratory function and reduced exacerbations in patients with uncontrolled asthma treated with medium/high doses ICS and LABA [</a:t>
            </a:r>
            <a:r>
              <a:rPr lang="en-US" sz="1500" dirty="0" err="1">
                <a:latin typeface="Calibri" panose="020F0502020204030204" pitchFamily="34" charset="0"/>
                <a:ea typeface="Calibri" panose="020F0502020204030204" pitchFamily="34" charset="0"/>
                <a:cs typeface="Times New Roman" panose="02020603050405020304" pitchFamily="18" charset="0"/>
              </a:rPr>
              <a:t>Agusti</a:t>
            </a:r>
            <a:r>
              <a:rPr lang="en-US" sz="1500" dirty="0">
                <a:latin typeface="Calibri" panose="020F0502020204030204" pitchFamily="34" charset="0"/>
                <a:ea typeface="Calibri" panose="020F0502020204030204" pitchFamily="34" charset="0"/>
                <a:cs typeface="Times New Roman" panose="02020603050405020304" pitchFamily="18" charset="0"/>
              </a:rPr>
              <a:t> 2022, Wechsler 2023].</a:t>
            </a:r>
            <a:endParaRPr lang="it-IT" sz="1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itolo 1">
            <a:extLst>
              <a:ext uri="{FF2B5EF4-FFF2-40B4-BE49-F238E27FC236}">
                <a16:creationId xmlns:a16="http://schemas.microsoft.com/office/drawing/2014/main" id="{2430569C-06F0-355F-A9FD-6B08AF65A61D}"/>
              </a:ext>
            </a:extLst>
          </p:cNvPr>
          <p:cNvSpPr>
            <a:spLocks noGrp="1"/>
          </p:cNvSpPr>
          <p:nvPr>
            <p:ph type="title"/>
          </p:nvPr>
        </p:nvSpPr>
        <p:spPr>
          <a:xfrm>
            <a:off x="339328" y="464773"/>
            <a:ext cx="8465346" cy="994172"/>
          </a:xfrm>
        </p:spPr>
        <p:txBody>
          <a:bodyPr>
            <a:normAutofit/>
          </a:bodyPr>
          <a:lstStyle/>
          <a:p>
            <a:pPr algn="ctr"/>
            <a:r>
              <a:rPr lang="en-US" sz="2400" b="1" dirty="0">
                <a:solidFill>
                  <a:srgbClr val="0432FF"/>
                </a:solidFill>
                <a:latin typeface="Calibri" panose="020F0502020204030204" pitchFamily="34" charset="0"/>
                <a:ea typeface="Calibri" panose="020F0502020204030204" pitchFamily="34" charset="0"/>
                <a:cs typeface="Times New Roman" panose="02020603050405020304" pitchFamily="18" charset="0"/>
              </a:rPr>
              <a:t>Therapeutic Level C: medium/high doses of ICS. </a:t>
            </a:r>
            <a:endParaRPr lang="it-IT" sz="2400" b="1" dirty="0">
              <a:solidFill>
                <a:srgbClr val="0432FF"/>
              </a:solidFill>
            </a:endParaRPr>
          </a:p>
        </p:txBody>
      </p:sp>
      <p:sp>
        <p:nvSpPr>
          <p:cNvPr id="2" name="CasellaDiTesto 1">
            <a:extLst>
              <a:ext uri="{FF2B5EF4-FFF2-40B4-BE49-F238E27FC236}">
                <a16:creationId xmlns:a16="http://schemas.microsoft.com/office/drawing/2014/main" id="{1337EF32-D103-DB7A-A964-338B2F641A91}"/>
              </a:ext>
            </a:extLst>
          </p:cNvPr>
          <p:cNvSpPr txBox="1"/>
          <p:nvPr/>
        </p:nvSpPr>
        <p:spPr>
          <a:xfrm>
            <a:off x="2009904" y="4707880"/>
            <a:ext cx="5497985" cy="253916"/>
          </a:xfrm>
          <a:prstGeom prst="rect">
            <a:avLst/>
          </a:prstGeom>
          <a:noFill/>
        </p:spPr>
        <p:txBody>
          <a:bodyPr wrap="square">
            <a:spAutoFit/>
          </a:bodyPr>
          <a:lstStyle/>
          <a:p>
            <a:pPr algn="ctr"/>
            <a:r>
              <a:rPr lang="it-IT" sz="1050" dirty="0" err="1">
                <a:latin typeface="Arial" panose="020B0604020202020204" pitchFamily="34" charset="0"/>
                <a:cs typeface="Arial" panose="020B0604020202020204" pitchFamily="34" charset="0"/>
              </a:rPr>
              <a:t>Clin</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Transl</a:t>
            </a:r>
            <a:r>
              <a:rPr lang="it-IT" sz="1050" dirty="0">
                <a:latin typeface="Arial" panose="020B0604020202020204" pitchFamily="34" charset="0"/>
                <a:cs typeface="Arial" panose="020B0604020202020204" pitchFamily="34" charset="0"/>
              </a:rPr>
              <a:t> </a:t>
            </a:r>
            <a:r>
              <a:rPr lang="it-IT" sz="1050" dirty="0" err="1">
                <a:latin typeface="Arial" panose="020B0604020202020204" pitchFamily="34" charset="0"/>
                <a:cs typeface="Arial" panose="020B0604020202020204" pitchFamily="34" charset="0"/>
              </a:rPr>
              <a:t>Allergy</a:t>
            </a:r>
            <a:r>
              <a:rPr lang="it-IT" sz="1050" dirty="0">
                <a:latin typeface="Arial" panose="020B0604020202020204" pitchFamily="34" charset="0"/>
                <a:cs typeface="Arial" panose="020B0604020202020204" pitchFamily="34" charset="0"/>
              </a:rPr>
              <a:t>. 2025;e70037.</a:t>
            </a:r>
            <a:r>
              <a:rPr lang="it-IT" sz="1050" b="1" dirty="0">
                <a:latin typeface="Arial" panose="020B0604020202020204" pitchFamily="34" charset="0"/>
                <a:cs typeface="Arial" panose="020B0604020202020204" pitchFamily="34" charset="0"/>
              </a:rPr>
              <a:t> </a:t>
            </a:r>
            <a:r>
              <a:rPr lang="it-IT" sz="1050" dirty="0">
                <a:latin typeface="Arial" panose="020B0604020202020204" pitchFamily="34" charset="0"/>
                <a:cs typeface="Arial" panose="020B0604020202020204" pitchFamily="34" charset="0"/>
              </a:rPr>
              <a:t>https://</a:t>
            </a:r>
            <a:r>
              <a:rPr lang="it-IT" sz="1050" dirty="0" err="1">
                <a:latin typeface="Arial" panose="020B0604020202020204" pitchFamily="34" charset="0"/>
                <a:cs typeface="Arial" panose="020B0604020202020204" pitchFamily="34" charset="0"/>
              </a:rPr>
              <a:t>doi.org</a:t>
            </a:r>
            <a:r>
              <a:rPr lang="it-IT" sz="1050" dirty="0">
                <a:latin typeface="Arial" panose="020B0604020202020204" pitchFamily="34" charset="0"/>
                <a:cs typeface="Arial" panose="020B0604020202020204" pitchFamily="34" charset="0"/>
              </a:rPr>
              <a:t>/10.1002/clt2.70037 </a:t>
            </a:r>
          </a:p>
        </p:txBody>
      </p:sp>
    </p:spTree>
    <p:extLst>
      <p:ext uri="{BB962C8B-B14F-4D97-AF65-F5344CB8AC3E}">
        <p14:creationId xmlns:p14="http://schemas.microsoft.com/office/powerpoint/2010/main" val="866161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751296B0-0F76-4839-8E20-5B5C59D696CA}"/>
              </a:ext>
            </a:extLst>
          </p:cNvPr>
          <p:cNvSpPr>
            <a:spLocks noGrp="1"/>
          </p:cNvSpPr>
          <p:nvPr>
            <p:ph type="title"/>
          </p:nvPr>
        </p:nvSpPr>
        <p:spPr>
          <a:xfrm>
            <a:off x="628650" y="287065"/>
            <a:ext cx="7886700" cy="994172"/>
          </a:xfrm>
        </p:spPr>
        <p:txBody>
          <a:bodyPr/>
          <a:lstStyle/>
          <a:p>
            <a:pPr algn="ctr"/>
            <a:r>
              <a:rPr lang="it-IT" b="1" dirty="0">
                <a:solidFill>
                  <a:srgbClr val="0432FF"/>
                </a:solidFill>
              </a:rPr>
              <a:t>conclusioni</a:t>
            </a:r>
          </a:p>
        </p:txBody>
      </p:sp>
      <p:sp>
        <p:nvSpPr>
          <p:cNvPr id="10" name="Segnaposto contenuto 9">
            <a:extLst>
              <a:ext uri="{FF2B5EF4-FFF2-40B4-BE49-F238E27FC236}">
                <a16:creationId xmlns:a16="http://schemas.microsoft.com/office/drawing/2014/main" id="{212A6D58-E52D-4139-AFA4-B164773D439A}"/>
              </a:ext>
            </a:extLst>
          </p:cNvPr>
          <p:cNvSpPr>
            <a:spLocks noGrp="1"/>
          </p:cNvSpPr>
          <p:nvPr>
            <p:ph sz="half" idx="1"/>
          </p:nvPr>
        </p:nvSpPr>
        <p:spPr>
          <a:xfrm>
            <a:off x="628650" y="1487229"/>
            <a:ext cx="8093869" cy="2169042"/>
          </a:xfrm>
        </p:spPr>
        <p:txBody>
          <a:bodyPr>
            <a:normAutofit lnSpcReduction="10000"/>
          </a:bodyPr>
          <a:lstStyle/>
          <a:p>
            <a:r>
              <a:rPr lang="it-IT" dirty="0"/>
              <a:t>Diagnosi precoce sulla base di corretta anamnesi/intervista</a:t>
            </a:r>
          </a:p>
          <a:p>
            <a:r>
              <a:rPr lang="it-IT" dirty="0"/>
              <a:t>Differenti setting di diagnostica</a:t>
            </a:r>
          </a:p>
          <a:p>
            <a:r>
              <a:rPr lang="it-IT" dirty="0"/>
              <a:t>Trattamento steroideo regolare con possibilità di aumentare/incrementare il dosaggio</a:t>
            </a:r>
          </a:p>
          <a:p>
            <a:r>
              <a:rPr lang="it-IT" dirty="0"/>
              <a:t>Preferenza per un trattamento regolare, a dosi fisse</a:t>
            </a:r>
          </a:p>
          <a:p>
            <a:r>
              <a:rPr lang="it-IT" dirty="0"/>
              <a:t>Obiettivo controllo dei sintomi e riduzione rischio futuro</a:t>
            </a:r>
          </a:p>
        </p:txBody>
      </p:sp>
    </p:spTree>
    <p:extLst>
      <p:ext uri="{BB962C8B-B14F-4D97-AF65-F5344CB8AC3E}">
        <p14:creationId xmlns:p14="http://schemas.microsoft.com/office/powerpoint/2010/main" val="1148199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C38DF0-0FA0-3290-D22F-81362DDF47B7}"/>
              </a:ext>
            </a:extLst>
          </p:cNvPr>
          <p:cNvSpPr>
            <a:spLocks noGrp="1"/>
          </p:cNvSpPr>
          <p:nvPr>
            <p:ph type="title"/>
          </p:nvPr>
        </p:nvSpPr>
        <p:spPr>
          <a:xfrm>
            <a:off x="3668896" y="299487"/>
            <a:ext cx="3039583" cy="994172"/>
          </a:xfrm>
        </p:spPr>
        <p:txBody>
          <a:bodyPr>
            <a:normAutofit/>
          </a:bodyPr>
          <a:lstStyle/>
          <a:p>
            <a:r>
              <a:rPr lang="it-IT" sz="2400" b="1" dirty="0">
                <a:solidFill>
                  <a:srgbClr val="0432FF"/>
                </a:solidFill>
              </a:rPr>
              <a:t>Linee guida</a:t>
            </a:r>
          </a:p>
        </p:txBody>
      </p:sp>
      <p:sp>
        <p:nvSpPr>
          <p:cNvPr id="3" name="Segnaposto contenuto 2">
            <a:extLst>
              <a:ext uri="{FF2B5EF4-FFF2-40B4-BE49-F238E27FC236}">
                <a16:creationId xmlns:a16="http://schemas.microsoft.com/office/drawing/2014/main" id="{BC0335DF-A67B-E44A-25B4-5E575200BAB0}"/>
              </a:ext>
            </a:extLst>
          </p:cNvPr>
          <p:cNvSpPr>
            <a:spLocks noGrp="1"/>
          </p:cNvSpPr>
          <p:nvPr>
            <p:ph idx="1"/>
          </p:nvPr>
        </p:nvSpPr>
        <p:spPr>
          <a:xfrm>
            <a:off x="352205" y="1293659"/>
            <a:ext cx="4578383" cy="3668679"/>
          </a:xfrm>
        </p:spPr>
        <p:txBody>
          <a:bodyPr>
            <a:normAutofit/>
          </a:bodyPr>
          <a:lstStyle/>
          <a:p>
            <a:pPr marL="0" indent="0" algn="just">
              <a:buNone/>
            </a:pPr>
            <a:r>
              <a:rPr lang="it-IT" sz="1800" dirty="0">
                <a:latin typeface="FrutigerLTStd"/>
              </a:rPr>
              <a:t>La scarsa </a:t>
            </a:r>
            <a:r>
              <a:rPr lang="it-IT" sz="1800" dirty="0">
                <a:solidFill>
                  <a:srgbClr val="FF0000"/>
                </a:solidFill>
                <a:latin typeface="FrutigerLTStd"/>
              </a:rPr>
              <a:t>conoscenza</a:t>
            </a:r>
            <a:r>
              <a:rPr lang="it-IT" sz="1800" dirty="0">
                <a:latin typeface="FrutigerLTStd"/>
              </a:rPr>
              <a:t> delle LG stesse, la mancanza di </a:t>
            </a:r>
            <a:r>
              <a:rPr lang="it-IT" sz="1800" dirty="0">
                <a:solidFill>
                  <a:srgbClr val="FF0000"/>
                </a:solidFill>
                <a:latin typeface="FrutigerLTStd"/>
              </a:rPr>
              <a:t>consapevolezza</a:t>
            </a:r>
            <a:r>
              <a:rPr lang="it-IT" sz="1800" dirty="0">
                <a:latin typeface="FrutigerLTStd"/>
              </a:rPr>
              <a:t> dell’utilità di adottare evidenze sistematizzate e di superare l’inerzia dovuta all’abitudine, l’eccessiva </a:t>
            </a:r>
            <a:r>
              <a:rPr lang="it-IT" sz="1800" dirty="0">
                <a:solidFill>
                  <a:srgbClr val="FF0000"/>
                </a:solidFill>
                <a:latin typeface="FrutigerLTStd"/>
              </a:rPr>
              <a:t>frequenza</a:t>
            </a:r>
            <a:r>
              <a:rPr lang="it-IT" sz="1800" dirty="0">
                <a:latin typeface="FrutigerLTStd"/>
              </a:rPr>
              <a:t> con cui le LG vengono aggiornate, la scarsa </a:t>
            </a:r>
            <a:r>
              <a:rPr lang="it-IT" sz="1800" dirty="0">
                <a:solidFill>
                  <a:srgbClr val="FF0000"/>
                </a:solidFill>
                <a:latin typeface="FrutigerLTStd"/>
              </a:rPr>
              <a:t>corrispondenza</a:t>
            </a:r>
            <a:r>
              <a:rPr lang="it-IT" sz="1800" dirty="0">
                <a:latin typeface="FrutigerLTStd"/>
              </a:rPr>
              <a:t> tra esperienza clinica e raccomandazioni, la difficile </a:t>
            </a:r>
            <a:r>
              <a:rPr lang="it-IT" sz="1800" dirty="0">
                <a:solidFill>
                  <a:srgbClr val="FF0000"/>
                </a:solidFill>
                <a:latin typeface="FrutigerLTStd"/>
              </a:rPr>
              <a:t>applicabilità</a:t>
            </a:r>
            <a:r>
              <a:rPr lang="it-IT" sz="1800" dirty="0">
                <a:latin typeface="FrutigerLTStd"/>
              </a:rPr>
              <a:t> al contesto e al paziente “</a:t>
            </a:r>
            <a:r>
              <a:rPr lang="it-IT" sz="1800" dirty="0">
                <a:solidFill>
                  <a:srgbClr val="FF0000"/>
                </a:solidFill>
                <a:latin typeface="FrutigerLTStd"/>
              </a:rPr>
              <a:t>tipico</a:t>
            </a:r>
            <a:r>
              <a:rPr lang="it-IT" sz="1800" dirty="0">
                <a:latin typeface="FrutigerLTStd"/>
              </a:rPr>
              <a:t>” che viene valutato e trattato nella pratica </a:t>
            </a:r>
            <a:r>
              <a:rPr lang="it-IT" sz="1800" i="1" dirty="0" err="1">
                <a:latin typeface="FrutigerLTStd"/>
              </a:rPr>
              <a:t>real</a:t>
            </a:r>
            <a:r>
              <a:rPr lang="it-IT" sz="1800" i="1" dirty="0">
                <a:latin typeface="FrutigerLTStd"/>
              </a:rPr>
              <a:t>-life </a:t>
            </a:r>
            <a:r>
              <a:rPr lang="it-IT" sz="1800" dirty="0">
                <a:latin typeface="FrutigerLTStd"/>
              </a:rPr>
              <a:t>e lo scarso </a:t>
            </a:r>
            <a:r>
              <a:rPr lang="it-IT" sz="1800" dirty="0">
                <a:solidFill>
                  <a:srgbClr val="FF0000"/>
                </a:solidFill>
                <a:latin typeface="FrutigerLTStd"/>
              </a:rPr>
              <a:t>accordo</a:t>
            </a:r>
            <a:r>
              <a:rPr lang="it-IT" sz="1800" dirty="0">
                <a:latin typeface="FrutigerLTStd"/>
              </a:rPr>
              <a:t> tra le raccomandazioni delle LG e le convinzioni dei medici sono stati identificati come i principali ostacoli all’applicazione delle LG. </a:t>
            </a:r>
            <a:endParaRPr lang="it-IT" sz="1800" dirty="0"/>
          </a:p>
        </p:txBody>
      </p:sp>
      <p:pic>
        <p:nvPicPr>
          <p:cNvPr id="4" name="Picture 2" descr="Molti libri, ma pochi lettori: il paradosso italiano - Redattore Sociale">
            <a:extLst>
              <a:ext uri="{FF2B5EF4-FFF2-40B4-BE49-F238E27FC236}">
                <a16:creationId xmlns:a16="http://schemas.microsoft.com/office/drawing/2014/main" id="{4C570146-5603-E13B-C8D2-578B1A732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758" r="16575"/>
          <a:stretch/>
        </p:blipFill>
        <p:spPr bwMode="auto">
          <a:xfrm>
            <a:off x="5730953" y="1492645"/>
            <a:ext cx="2867322" cy="2867322"/>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AC3AE680-7C8D-E62C-4D77-2205D57FC170}"/>
              </a:ext>
            </a:extLst>
          </p:cNvPr>
          <p:cNvSpPr txBox="1"/>
          <p:nvPr/>
        </p:nvSpPr>
        <p:spPr>
          <a:xfrm>
            <a:off x="876074" y="4774598"/>
            <a:ext cx="7722201" cy="276999"/>
          </a:xfrm>
          <a:prstGeom prst="rect">
            <a:avLst/>
          </a:prstGeom>
          <a:noFill/>
        </p:spPr>
        <p:txBody>
          <a:bodyPr wrap="square">
            <a:spAutoFit/>
          </a:bodyPr>
          <a:lstStyle/>
          <a:p>
            <a:pPr algn="ctr"/>
            <a:r>
              <a:rPr lang="it-IT" sz="1200" dirty="0">
                <a:latin typeface="Arial" panose="020B0604020202020204" pitchFamily="34" charset="0"/>
                <a:cs typeface="Arial" panose="020B0604020202020204" pitchFamily="34" charset="0"/>
              </a:rPr>
              <a:t>Rassegna di Patologia dell’Apparato Respiratorio 2022;37:101-116 </a:t>
            </a:r>
            <a:r>
              <a:rPr lang="it-IT" sz="1200" dirty="0" err="1">
                <a:latin typeface="Arial" panose="020B0604020202020204" pitchFamily="34" charset="0"/>
                <a:cs typeface="Arial" panose="020B0604020202020204" pitchFamily="34" charset="0"/>
              </a:rPr>
              <a:t>doi</a:t>
            </a:r>
            <a:r>
              <a:rPr lang="it-IT" sz="1200" dirty="0">
                <a:latin typeface="Arial" panose="020B0604020202020204" pitchFamily="34" charset="0"/>
                <a:cs typeface="Arial" panose="020B0604020202020204" pitchFamily="34" charset="0"/>
              </a:rPr>
              <a:t>: 10.36166/2531-4920-632 </a:t>
            </a:r>
          </a:p>
        </p:txBody>
      </p:sp>
    </p:spTree>
    <p:extLst>
      <p:ext uri="{BB962C8B-B14F-4D97-AF65-F5344CB8AC3E}">
        <p14:creationId xmlns:p14="http://schemas.microsoft.com/office/powerpoint/2010/main" val="36834657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B3066B6-B43A-FD3A-C107-77E779A5F7EF}"/>
              </a:ext>
            </a:extLst>
          </p:cNvPr>
          <p:cNvPicPr>
            <a:picLocks noChangeAspect="1"/>
          </p:cNvPicPr>
          <p:nvPr/>
        </p:nvPicPr>
        <p:blipFill>
          <a:blip r:embed="rId2"/>
          <a:stretch>
            <a:fillRect/>
          </a:stretch>
        </p:blipFill>
        <p:spPr>
          <a:xfrm>
            <a:off x="1705843" y="1138543"/>
            <a:ext cx="5527884" cy="2611926"/>
          </a:xfrm>
          <a:prstGeom prst="rect">
            <a:avLst/>
          </a:prstGeom>
        </p:spPr>
      </p:pic>
      <p:pic>
        <p:nvPicPr>
          <p:cNvPr id="3" name="Immagine 2">
            <a:extLst>
              <a:ext uri="{FF2B5EF4-FFF2-40B4-BE49-F238E27FC236}">
                <a16:creationId xmlns:a16="http://schemas.microsoft.com/office/drawing/2014/main" id="{BF32F8C2-C2A9-EF35-E419-C4AC57E416EE}"/>
              </a:ext>
            </a:extLst>
          </p:cNvPr>
          <p:cNvPicPr>
            <a:picLocks noChangeAspect="1"/>
          </p:cNvPicPr>
          <p:nvPr/>
        </p:nvPicPr>
        <p:blipFill rotWithShape="1">
          <a:blip r:embed="rId3"/>
          <a:srcRect t="33421"/>
          <a:stretch/>
        </p:blipFill>
        <p:spPr>
          <a:xfrm>
            <a:off x="5750009" y="4061238"/>
            <a:ext cx="3058186" cy="712638"/>
          </a:xfrm>
          <a:prstGeom prst="rect">
            <a:avLst/>
          </a:prstGeom>
        </p:spPr>
      </p:pic>
      <p:pic>
        <p:nvPicPr>
          <p:cNvPr id="4" name="Immagine 3">
            <a:extLst>
              <a:ext uri="{FF2B5EF4-FFF2-40B4-BE49-F238E27FC236}">
                <a16:creationId xmlns:a16="http://schemas.microsoft.com/office/drawing/2014/main" id="{12FCFE69-E75D-3E73-3CB9-6472DFA4B4BB}"/>
              </a:ext>
            </a:extLst>
          </p:cNvPr>
          <p:cNvPicPr>
            <a:picLocks noChangeAspect="1"/>
          </p:cNvPicPr>
          <p:nvPr/>
        </p:nvPicPr>
        <p:blipFill>
          <a:blip r:embed="rId4"/>
          <a:stretch>
            <a:fillRect/>
          </a:stretch>
        </p:blipFill>
        <p:spPr>
          <a:xfrm>
            <a:off x="390949" y="4061237"/>
            <a:ext cx="1902195" cy="712638"/>
          </a:xfrm>
          <a:prstGeom prst="rect">
            <a:avLst/>
          </a:prstGeom>
        </p:spPr>
      </p:pic>
      <p:sp>
        <p:nvSpPr>
          <p:cNvPr id="5" name="CasellaDiTesto 4">
            <a:extLst>
              <a:ext uri="{FF2B5EF4-FFF2-40B4-BE49-F238E27FC236}">
                <a16:creationId xmlns:a16="http://schemas.microsoft.com/office/drawing/2014/main" id="{1C3598D1-D0F9-90F3-160C-3B39CCE418DC}"/>
              </a:ext>
            </a:extLst>
          </p:cNvPr>
          <p:cNvSpPr txBox="1"/>
          <p:nvPr/>
        </p:nvSpPr>
        <p:spPr>
          <a:xfrm>
            <a:off x="2871294" y="349796"/>
            <a:ext cx="3570208" cy="461665"/>
          </a:xfrm>
          <a:prstGeom prst="rect">
            <a:avLst/>
          </a:prstGeom>
          <a:noFill/>
        </p:spPr>
        <p:txBody>
          <a:bodyPr wrap="none" rtlCol="0">
            <a:spAutoFit/>
          </a:bodyPr>
          <a:lstStyle/>
          <a:p>
            <a:pPr defTabSz="257168">
              <a:defRPr/>
            </a:pPr>
            <a:r>
              <a:rPr lang="it-IT" sz="2400" b="1" dirty="0">
                <a:solidFill>
                  <a:srgbClr val="4433FF"/>
                </a:solidFill>
                <a:latin typeface="Comic Sans MS" panose="030F0902030302020204" pitchFamily="66" charset="0"/>
              </a:rPr>
              <a:t>Grazie per l’attenzione</a:t>
            </a:r>
          </a:p>
        </p:txBody>
      </p:sp>
    </p:spTree>
    <p:extLst>
      <p:ext uri="{BB962C8B-B14F-4D97-AF65-F5344CB8AC3E}">
        <p14:creationId xmlns:p14="http://schemas.microsoft.com/office/powerpoint/2010/main" val="4014944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537DFF-5889-BE4C-2834-B7E623B3976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C05E2FD-5CD7-DDC3-A405-906BC9397463}"/>
              </a:ext>
            </a:extLst>
          </p:cNvPr>
          <p:cNvSpPr>
            <a:spLocks noGrp="1"/>
          </p:cNvSpPr>
          <p:nvPr>
            <p:ph type="title"/>
          </p:nvPr>
        </p:nvSpPr>
        <p:spPr>
          <a:xfrm>
            <a:off x="341288" y="349732"/>
            <a:ext cx="7886700" cy="994172"/>
          </a:xfrm>
        </p:spPr>
        <p:txBody>
          <a:bodyPr>
            <a:normAutofit/>
          </a:bodyPr>
          <a:lstStyle/>
          <a:p>
            <a:r>
              <a:rPr lang="it-IT" sz="2400" b="1" dirty="0">
                <a:solidFill>
                  <a:srgbClr val="0432FF"/>
                </a:solidFill>
              </a:rPr>
              <a:t>Linee guida: barriere esterne</a:t>
            </a:r>
          </a:p>
        </p:txBody>
      </p:sp>
      <p:sp>
        <p:nvSpPr>
          <p:cNvPr id="3" name="Segnaposto contenuto 2">
            <a:extLst>
              <a:ext uri="{FF2B5EF4-FFF2-40B4-BE49-F238E27FC236}">
                <a16:creationId xmlns:a16="http://schemas.microsoft.com/office/drawing/2014/main" id="{A4BA33F6-4419-FEBD-2635-4DDEB8AE090E}"/>
              </a:ext>
            </a:extLst>
          </p:cNvPr>
          <p:cNvSpPr>
            <a:spLocks noGrp="1"/>
          </p:cNvSpPr>
          <p:nvPr>
            <p:ph idx="1"/>
          </p:nvPr>
        </p:nvSpPr>
        <p:spPr>
          <a:xfrm>
            <a:off x="296463" y="1685210"/>
            <a:ext cx="7886700" cy="3500438"/>
          </a:xfrm>
        </p:spPr>
        <p:txBody>
          <a:bodyPr>
            <a:normAutofit/>
          </a:bodyPr>
          <a:lstStyle/>
          <a:p>
            <a:pPr marL="0" indent="0" algn="just">
              <a:buNone/>
            </a:pPr>
            <a:r>
              <a:rPr lang="it-IT" sz="1800" dirty="0">
                <a:latin typeface="FrutigerLTStd"/>
              </a:rPr>
              <a:t>Le cosiddette “barriere esterne” sono anch’esse numerose e sono dovute alla scarsità di risorse disponibili come il tempo necessario per:</a:t>
            </a:r>
          </a:p>
          <a:p>
            <a:pPr marL="0" indent="0" algn="just">
              <a:buNone/>
            </a:pPr>
            <a:endParaRPr lang="it-IT" sz="1800" dirty="0">
              <a:latin typeface="FrutigerLTStd"/>
            </a:endParaRPr>
          </a:p>
          <a:p>
            <a:pPr algn="just">
              <a:buFontTx/>
              <a:buChar char="-"/>
            </a:pPr>
            <a:r>
              <a:rPr lang="it-IT" sz="1800" dirty="0">
                <a:latin typeface="FrutigerLTStd"/>
              </a:rPr>
              <a:t>visite approfondite, </a:t>
            </a:r>
          </a:p>
          <a:p>
            <a:pPr algn="just">
              <a:buFontTx/>
              <a:buChar char="-"/>
            </a:pPr>
            <a:r>
              <a:rPr lang="it-IT" sz="1800" dirty="0">
                <a:latin typeface="FrutigerLTStd"/>
              </a:rPr>
              <a:t>esami strumentali  </a:t>
            </a:r>
          </a:p>
          <a:p>
            <a:pPr algn="just">
              <a:buFontTx/>
              <a:buChar char="-"/>
            </a:pPr>
            <a:r>
              <a:rPr lang="it-IT" sz="1800" dirty="0">
                <a:latin typeface="FrutigerLTStd"/>
              </a:rPr>
              <a:t>interventi educazionali </a:t>
            </a:r>
          </a:p>
          <a:p>
            <a:pPr algn="just">
              <a:buFontTx/>
              <a:buChar char="-"/>
            </a:pPr>
            <a:endParaRPr lang="it-IT" sz="1800" dirty="0">
              <a:latin typeface="FrutigerLTStd"/>
            </a:endParaRPr>
          </a:p>
          <a:p>
            <a:pPr marL="0" indent="0" algn="just">
              <a:buNone/>
            </a:pPr>
            <a:endParaRPr lang="it-IT" sz="1800" dirty="0">
              <a:latin typeface="FrutigerLTStd"/>
            </a:endParaRPr>
          </a:p>
          <a:p>
            <a:pPr marL="0" indent="0" algn="just">
              <a:buNone/>
            </a:pPr>
            <a:r>
              <a:rPr lang="it-IT" sz="1800" dirty="0">
                <a:latin typeface="FrutigerLTStd"/>
              </a:rPr>
              <a:t>sia nella medicina generale sia in ambito specialistico. </a:t>
            </a:r>
            <a:endParaRPr lang="it-IT" sz="1800" dirty="0"/>
          </a:p>
          <a:p>
            <a:pPr marL="0" indent="0" algn="just">
              <a:buNone/>
            </a:pPr>
            <a:endParaRPr lang="it-IT" sz="1800" dirty="0"/>
          </a:p>
        </p:txBody>
      </p:sp>
      <p:pic>
        <p:nvPicPr>
          <p:cNvPr id="2050" name="Picture 2" descr="Reception affollata con molti pazienti in attesa di partecipare alla  consultazione, che cercano di scrivere un referto medico nell'atrio  dell'ospedale. Diverse persone che hanno appuntamenti nell'area della sala  d'attesa. | Foto Premium">
            <a:extLst>
              <a:ext uri="{FF2B5EF4-FFF2-40B4-BE49-F238E27FC236}">
                <a16:creationId xmlns:a16="http://schemas.microsoft.com/office/drawing/2014/main" id="{88ABDF01-F648-42C1-6594-6AC5B1F1F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9953" y="2327348"/>
            <a:ext cx="3485485" cy="1951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208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F93FCFF-685A-425B-BDAB-2AFD29E1BFF1}"/>
              </a:ext>
            </a:extLst>
          </p:cNvPr>
          <p:cNvSpPr txBox="1"/>
          <p:nvPr/>
        </p:nvSpPr>
        <p:spPr>
          <a:xfrm>
            <a:off x="950284" y="2717090"/>
            <a:ext cx="7200900" cy="1754326"/>
          </a:xfrm>
          <a:prstGeom prst="rect">
            <a:avLst/>
          </a:prstGeom>
          <a:noFill/>
          <a:ln>
            <a:noFill/>
          </a:ln>
        </p:spPr>
        <p:txBody>
          <a:bodyPr wrap="square" rtlCol="0">
            <a:spAutoFit/>
          </a:bodyPr>
          <a:lstStyle/>
          <a:p>
            <a:pPr algn="ctr"/>
            <a:r>
              <a:rPr lang="it-IT" dirty="0">
                <a:solidFill>
                  <a:srgbClr val="002060"/>
                </a:solidFill>
                <a:latin typeface="Aptos" panose="020B0004020202020204" pitchFamily="34" charset="0"/>
              </a:rPr>
              <a:t>Pur essendo presenti numerose Linee guida </a:t>
            </a:r>
          </a:p>
          <a:p>
            <a:pPr algn="ctr"/>
            <a:r>
              <a:rPr lang="it-IT" dirty="0">
                <a:solidFill>
                  <a:srgbClr val="002060"/>
                </a:solidFill>
                <a:latin typeface="Aptos" panose="020B0004020202020204" pitchFamily="34" charset="0"/>
              </a:rPr>
              <a:t>per il trattamento dell’asma</a:t>
            </a:r>
          </a:p>
          <a:p>
            <a:pPr algn="ctr"/>
            <a:r>
              <a:rPr lang="it-IT" b="1" dirty="0">
                <a:solidFill>
                  <a:srgbClr val="002060"/>
                </a:solidFill>
                <a:latin typeface="Aptos" panose="020B0004020202020204" pitchFamily="34" charset="0"/>
              </a:rPr>
              <a:t>le loro raccomandazioni non sono sempre</a:t>
            </a:r>
          </a:p>
          <a:p>
            <a:pPr algn="ctr"/>
            <a:r>
              <a:rPr lang="it-IT" b="1" dirty="0">
                <a:solidFill>
                  <a:srgbClr val="002060"/>
                </a:solidFill>
                <a:latin typeface="Aptos" panose="020B0004020202020204" pitchFamily="34" charset="0"/>
              </a:rPr>
              <a:t>adottate nella pratica clinica quotidiana</a:t>
            </a:r>
          </a:p>
          <a:p>
            <a:pPr algn="ctr"/>
            <a:r>
              <a:rPr lang="it-IT" b="1" dirty="0">
                <a:solidFill>
                  <a:srgbClr val="002060"/>
                </a:solidFill>
                <a:latin typeface="Aptos" panose="020B0004020202020204" pitchFamily="34" charset="0"/>
              </a:rPr>
              <a:t>Discrepanze tra linee guida</a:t>
            </a:r>
          </a:p>
          <a:p>
            <a:pPr algn="ctr"/>
            <a:r>
              <a:rPr lang="it-IT" b="1" dirty="0">
                <a:solidFill>
                  <a:srgbClr val="002060"/>
                </a:solidFill>
                <a:latin typeface="Aptos" panose="020B0004020202020204" pitchFamily="34" charset="0"/>
              </a:rPr>
              <a:t>Discrepanze tra linee guida e normative</a:t>
            </a:r>
            <a:endParaRPr lang="it-IT" dirty="0">
              <a:solidFill>
                <a:srgbClr val="002060"/>
              </a:solidFill>
              <a:latin typeface="Aptos" panose="020B0004020202020204" pitchFamily="34" charset="0"/>
            </a:endParaRPr>
          </a:p>
        </p:txBody>
      </p:sp>
      <p:sp>
        <p:nvSpPr>
          <p:cNvPr id="4" name="CasellaDiTesto 3">
            <a:extLst>
              <a:ext uri="{FF2B5EF4-FFF2-40B4-BE49-F238E27FC236}">
                <a16:creationId xmlns:a16="http://schemas.microsoft.com/office/drawing/2014/main" id="{286B8237-27EA-49E9-AE04-6717658593A7}"/>
              </a:ext>
            </a:extLst>
          </p:cNvPr>
          <p:cNvSpPr txBox="1"/>
          <p:nvPr/>
        </p:nvSpPr>
        <p:spPr>
          <a:xfrm>
            <a:off x="233916" y="4764656"/>
            <a:ext cx="8633636" cy="300082"/>
          </a:xfrm>
          <a:prstGeom prst="rect">
            <a:avLst/>
          </a:prstGeom>
          <a:noFill/>
        </p:spPr>
        <p:txBody>
          <a:bodyPr wrap="square" rtlCol="0">
            <a:spAutoFit/>
          </a:bodyPr>
          <a:lstStyle/>
          <a:p>
            <a:pPr lvl="0" algn="ctr">
              <a:buClr>
                <a:srgbClr val="000000"/>
              </a:buClr>
            </a:pPr>
            <a:r>
              <a:rPr lang="it-IT" sz="1350" kern="0" dirty="0">
                <a:latin typeface="Arial" panose="020B0604020202020204" pitchFamily="34" charset="0"/>
                <a:ea typeface="Roboto" panose="02000000000000000000" pitchFamily="2" charset="0"/>
                <a:cs typeface="Arial" panose="020B0604020202020204" pitchFamily="34" charset="0"/>
                <a:sym typeface="Arial"/>
              </a:rPr>
              <a:t>Vaghi A et al. </a:t>
            </a:r>
            <a:r>
              <a:rPr lang="it-IT" sz="1350" kern="0" dirty="0" err="1">
                <a:latin typeface="Arial" panose="020B0604020202020204" pitchFamily="34" charset="0"/>
                <a:ea typeface="Roboto" panose="02000000000000000000" pitchFamily="2" charset="0"/>
                <a:cs typeface="Arial" panose="020B0604020202020204" pitchFamily="34" charset="0"/>
                <a:sym typeface="Arial"/>
              </a:rPr>
              <a:t>Clin</a:t>
            </a:r>
            <a:r>
              <a:rPr lang="it-IT" sz="1350" kern="0" dirty="0">
                <a:latin typeface="Arial" panose="020B0604020202020204" pitchFamily="34" charset="0"/>
                <a:ea typeface="Roboto" panose="02000000000000000000" pitchFamily="2" charset="0"/>
                <a:cs typeface="Arial" panose="020B0604020202020204" pitchFamily="34" charset="0"/>
                <a:sym typeface="Arial"/>
              </a:rPr>
              <a:t> </a:t>
            </a:r>
            <a:r>
              <a:rPr lang="it-IT" sz="1350" kern="0" dirty="0" err="1">
                <a:latin typeface="Arial" panose="020B0604020202020204" pitchFamily="34" charset="0"/>
                <a:ea typeface="Roboto" panose="02000000000000000000" pitchFamily="2" charset="0"/>
                <a:cs typeface="Arial" panose="020B0604020202020204" pitchFamily="34" charset="0"/>
                <a:sym typeface="Arial"/>
              </a:rPr>
              <a:t>Transl</a:t>
            </a:r>
            <a:r>
              <a:rPr lang="it-IT" sz="1350" kern="0" dirty="0">
                <a:latin typeface="Arial" panose="020B0604020202020204" pitchFamily="34" charset="0"/>
                <a:ea typeface="Roboto" panose="02000000000000000000" pitchFamily="2" charset="0"/>
                <a:cs typeface="Arial" panose="020B0604020202020204" pitchFamily="34" charset="0"/>
                <a:sym typeface="Arial"/>
              </a:rPr>
              <a:t> </a:t>
            </a:r>
            <a:r>
              <a:rPr lang="it-IT" sz="1350" kern="0" dirty="0" err="1">
                <a:latin typeface="Arial" panose="020B0604020202020204" pitchFamily="34" charset="0"/>
                <a:ea typeface="Roboto" panose="02000000000000000000" pitchFamily="2" charset="0"/>
                <a:cs typeface="Arial" panose="020B0604020202020204" pitchFamily="34" charset="0"/>
                <a:sym typeface="Arial"/>
              </a:rPr>
              <a:t>Allergy</a:t>
            </a:r>
            <a:r>
              <a:rPr lang="it-IT" sz="1350" kern="0" dirty="0">
                <a:latin typeface="Arial" panose="020B0604020202020204" pitchFamily="34" charset="0"/>
                <a:ea typeface="Roboto" panose="02000000000000000000" pitchFamily="2" charset="0"/>
                <a:cs typeface="Arial" panose="020B0604020202020204" pitchFamily="34" charset="0"/>
                <a:sym typeface="Arial"/>
              </a:rPr>
              <a:t>. 2025 Feb;15(2):e70037</a:t>
            </a:r>
            <a:endParaRPr lang="fr-FR" sz="1350" kern="0" dirty="0">
              <a:latin typeface="Arial" panose="020B0604020202020204" pitchFamily="34" charset="0"/>
              <a:ea typeface="Roboto" panose="02000000000000000000" pitchFamily="2" charset="0"/>
              <a:cs typeface="Arial" panose="020B0604020202020204" pitchFamily="34" charset="0"/>
              <a:sym typeface="Arial"/>
            </a:endParaRPr>
          </a:p>
        </p:txBody>
      </p:sp>
      <p:pic>
        <p:nvPicPr>
          <p:cNvPr id="5" name="Immagine 4">
            <a:extLst>
              <a:ext uri="{FF2B5EF4-FFF2-40B4-BE49-F238E27FC236}">
                <a16:creationId xmlns:a16="http://schemas.microsoft.com/office/drawing/2014/main" id="{3F088546-6EA6-4802-A96B-A389C4214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4961" y="509774"/>
            <a:ext cx="1914077" cy="1914077"/>
          </a:xfrm>
          <a:prstGeom prst="rect">
            <a:avLst/>
          </a:prstGeom>
        </p:spPr>
      </p:pic>
    </p:spTree>
    <p:extLst>
      <p:ext uri="{BB962C8B-B14F-4D97-AF65-F5344CB8AC3E}">
        <p14:creationId xmlns:p14="http://schemas.microsoft.com/office/powerpoint/2010/main" val="66046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F2DC92C3-1C59-4B61-BDCE-3314DAB2D408}"/>
              </a:ext>
            </a:extLst>
          </p:cNvPr>
          <p:cNvSpPr txBox="1"/>
          <p:nvPr/>
        </p:nvSpPr>
        <p:spPr>
          <a:xfrm>
            <a:off x="34195" y="1761402"/>
            <a:ext cx="2801216" cy="2285241"/>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1" i="0" u="sng" strike="noStrike" kern="1200" cap="none" spc="0" normalizeH="0" baseline="0" noProof="0" dirty="0">
                <a:ln>
                  <a:noFill/>
                </a:ln>
                <a:solidFill>
                  <a:srgbClr val="143F59"/>
                </a:solidFill>
                <a:effectLst/>
                <a:uLnTx/>
                <a:uFillTx/>
                <a:latin typeface="Aptos" panose="02110004020202020204"/>
                <a:ea typeface="+mn-ea"/>
                <a:cs typeface="+mn-cs"/>
              </a:rPr>
              <a:t>FASE 1</a:t>
            </a:r>
          </a:p>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it-IT" sz="1050" b="1" i="0" u="none" strike="noStrike" kern="1200" cap="none" spc="0" normalizeH="0" baseline="0" noProof="0" dirty="0">
              <a:ln>
                <a:noFill/>
              </a:ln>
              <a:solidFill>
                <a:srgbClr val="143F59"/>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400 tra MMG, specialisti allergologi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e pneumologi </a:t>
            </a: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sono stati coinvolti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nell’analisi e confronto delle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principali Linee Guida (LG) in Asma</a:t>
            </a: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Per mezzo di una survey e stato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poi valutato </a:t>
            </a: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il livello di accordo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delle LG alla pratica clinica italiana</a:t>
            </a: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individuando le </a:t>
            </a: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aree grigie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di disaccordo </a:t>
            </a: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e le </a:t>
            </a: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barriere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ad una concreta applicazione</a:t>
            </a:r>
            <a:endParaRPr kumimoji="0" lang="it-IT" sz="1050" b="1" i="0" u="none" strike="noStrike" kern="1200" cap="none" spc="0" normalizeH="0" baseline="0" noProof="0" dirty="0">
              <a:ln>
                <a:noFill/>
              </a:ln>
              <a:solidFill>
                <a:srgbClr val="143F59"/>
              </a:solidFill>
              <a:effectLst/>
              <a:uLnTx/>
              <a:uFillTx/>
              <a:latin typeface="Aptos" panose="020B0004020202020204" pitchFamily="34" charset="0"/>
              <a:ea typeface="+mn-ea"/>
              <a:cs typeface="+mn-cs"/>
            </a:endParaRPr>
          </a:p>
        </p:txBody>
      </p:sp>
      <p:sp>
        <p:nvSpPr>
          <p:cNvPr id="14" name="Titolo 6">
            <a:extLst>
              <a:ext uri="{FF2B5EF4-FFF2-40B4-BE49-F238E27FC236}">
                <a16:creationId xmlns:a16="http://schemas.microsoft.com/office/drawing/2014/main" id="{31DBF418-FF3E-49D2-B9CD-111EA483A899}"/>
              </a:ext>
            </a:extLst>
          </p:cNvPr>
          <p:cNvSpPr txBox="1">
            <a:spLocks/>
          </p:cNvSpPr>
          <p:nvPr/>
        </p:nvSpPr>
        <p:spPr>
          <a:xfrm>
            <a:off x="190179" y="-52252"/>
            <a:ext cx="5812205" cy="846144"/>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b="1" kern="1200">
                <a:solidFill>
                  <a:srgbClr val="143F59"/>
                </a:solidFill>
                <a:latin typeface="Oswald"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400" b="1" i="0" u="none" strike="noStrike" kern="1200" cap="none" spc="0" normalizeH="0" baseline="0" noProof="0" dirty="0">
                <a:ln>
                  <a:noFill/>
                </a:ln>
                <a:solidFill>
                  <a:srgbClr val="143F59"/>
                </a:solidFill>
                <a:effectLst/>
                <a:uLnTx/>
                <a:uFillTx/>
                <a:latin typeface="Oswald" pitchFamily="2" charset="0"/>
                <a:ea typeface="+mj-ea"/>
                <a:cs typeface="+mj-cs"/>
              </a:rPr>
              <a:t>Progetto Revolution in </a:t>
            </a:r>
            <a:r>
              <a:rPr kumimoji="0" lang="it-IT" sz="2400" b="1" i="0" u="none" strike="noStrike" kern="1200" cap="none" spc="0" normalizeH="0" baseline="0" noProof="0" dirty="0" err="1">
                <a:ln>
                  <a:noFill/>
                </a:ln>
                <a:solidFill>
                  <a:srgbClr val="143F59"/>
                </a:solidFill>
                <a:effectLst/>
                <a:uLnTx/>
                <a:uFillTx/>
                <a:latin typeface="Oswald" pitchFamily="2" charset="0"/>
                <a:ea typeface="+mj-ea"/>
                <a:cs typeface="+mj-cs"/>
              </a:rPr>
              <a:t>Asthma</a:t>
            </a:r>
            <a:endParaRPr kumimoji="0" lang="it-IT" sz="2400" b="1" i="0" u="none" strike="noStrike" kern="1200" cap="none" spc="0" normalizeH="0" baseline="0" noProof="0" dirty="0">
              <a:ln>
                <a:noFill/>
              </a:ln>
              <a:solidFill>
                <a:srgbClr val="143F59"/>
              </a:solidFill>
              <a:effectLst/>
              <a:uLnTx/>
              <a:uFillTx/>
              <a:latin typeface="Oswald" pitchFamily="2"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1350" b="1" i="0" u="none" strike="noStrike" kern="1200" cap="none" spc="0" normalizeH="0" baseline="0" noProof="0" dirty="0">
                <a:ln>
                  <a:noFill/>
                </a:ln>
                <a:solidFill>
                  <a:srgbClr val="143F59"/>
                </a:solidFill>
                <a:effectLst/>
                <a:uLnTx/>
                <a:uFillTx/>
                <a:latin typeface="Oswald" pitchFamily="2" charset="0"/>
                <a:ea typeface="+mj-ea"/>
                <a:cs typeface="+mj-cs"/>
              </a:rPr>
              <a:t>Fasi del Progetto</a:t>
            </a:r>
          </a:p>
        </p:txBody>
      </p:sp>
      <p:sp>
        <p:nvSpPr>
          <p:cNvPr id="8" name="CasellaDiTesto 7">
            <a:extLst>
              <a:ext uri="{FF2B5EF4-FFF2-40B4-BE49-F238E27FC236}">
                <a16:creationId xmlns:a16="http://schemas.microsoft.com/office/drawing/2014/main" id="{E0E8B1F4-C1E9-42C3-9AAB-82B9983075E3}"/>
              </a:ext>
            </a:extLst>
          </p:cNvPr>
          <p:cNvSpPr txBox="1"/>
          <p:nvPr/>
        </p:nvSpPr>
        <p:spPr>
          <a:xfrm>
            <a:off x="2947499" y="1761401"/>
            <a:ext cx="3249002" cy="1938992"/>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1" i="0" u="sng" strike="noStrike" kern="1200" cap="none" spc="0" normalizeH="0" baseline="0" noProof="0" dirty="0">
                <a:ln>
                  <a:noFill/>
                </a:ln>
                <a:solidFill>
                  <a:srgbClr val="143F59"/>
                </a:solidFill>
                <a:effectLst/>
                <a:uLnTx/>
                <a:uFillTx/>
                <a:latin typeface="Aptos" panose="02110004020202020204"/>
                <a:ea typeface="+mn-ea"/>
                <a:cs typeface="+mn-cs"/>
              </a:rPr>
              <a:t>FASE 2</a:t>
            </a:r>
          </a:p>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it-IT" sz="1200" b="1" i="0" u="none" strike="noStrike" kern="1200" cap="none" spc="0" normalizeH="0" baseline="0" noProof="0" dirty="0">
              <a:ln>
                <a:noFill/>
              </a:ln>
              <a:solidFill>
                <a:srgbClr val="143F59"/>
              </a:solidFill>
              <a:effectLst/>
              <a:uLnTx/>
              <a:uFillTx/>
              <a:latin typeface="Aptos" panose="02110004020202020204"/>
              <a:ea typeface="+mn-ea"/>
              <a:cs typeface="+mn-cs"/>
            </a:endParaRP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18 esperti in asma</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appartenenti al comitato scientifico</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del progetto, </a:t>
            </a: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partendo dalle aree</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grigie emerse nella prima fase</a:t>
            </a: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hanno fornito ri</a:t>
            </a: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sposte basate</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sulle evidenze </a:t>
            </a: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scientifiche</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prendendo inoltre in considerazione</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il contesto di cura italiano</a:t>
            </a:r>
          </a:p>
        </p:txBody>
      </p:sp>
      <p:sp>
        <p:nvSpPr>
          <p:cNvPr id="9" name="CasellaDiTesto 8">
            <a:extLst>
              <a:ext uri="{FF2B5EF4-FFF2-40B4-BE49-F238E27FC236}">
                <a16:creationId xmlns:a16="http://schemas.microsoft.com/office/drawing/2014/main" id="{440D1CB6-DBFC-400C-990A-80E74ED46EF8}"/>
              </a:ext>
            </a:extLst>
          </p:cNvPr>
          <p:cNvSpPr txBox="1"/>
          <p:nvPr/>
        </p:nvSpPr>
        <p:spPr>
          <a:xfrm>
            <a:off x="6304712" y="1761401"/>
            <a:ext cx="2801216" cy="2123658"/>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1" i="0" u="sng" strike="noStrike" kern="1200" cap="none" spc="0" normalizeH="0" baseline="0" noProof="0" dirty="0">
                <a:ln>
                  <a:noFill/>
                </a:ln>
                <a:solidFill>
                  <a:srgbClr val="143F59"/>
                </a:solidFill>
                <a:effectLst/>
                <a:uLnTx/>
                <a:uFillTx/>
                <a:latin typeface="Aptos" panose="02110004020202020204"/>
                <a:ea typeface="+mn-ea"/>
                <a:cs typeface="+mn-cs"/>
              </a:rPr>
              <a:t>FASE 3</a:t>
            </a:r>
          </a:p>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it-IT" sz="1200" b="1" i="0" u="none" strike="noStrike" kern="1200" cap="none" spc="0" normalizeH="0" baseline="0" noProof="0" dirty="0">
              <a:ln>
                <a:noFill/>
              </a:ln>
              <a:solidFill>
                <a:srgbClr val="143F59"/>
              </a:solidFill>
              <a:effectLst/>
              <a:uLnTx/>
              <a:uFillTx/>
              <a:latin typeface="Aptos" panose="02110004020202020204"/>
              <a:ea typeface="+mn-ea"/>
              <a:cs typeface="+mn-cs"/>
            </a:endParaRP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Pubblicazione di un documento</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operativo di sintesi co-creato da esperti,</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MMG e specialisti, </a:t>
            </a: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basato sul contesto</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Real Life italiano: "Expert opinion on gray </a:t>
            </a:r>
            <a:r>
              <a:rPr kumimoji="0" lang="it-IT" sz="1200" b="0" i="0" u="none" strike="noStrike" kern="1200" cap="none" spc="0" normalizeH="0" baseline="0" noProof="0" dirty="0" err="1">
                <a:ln>
                  <a:noFill/>
                </a:ln>
                <a:solidFill>
                  <a:srgbClr val="143F59"/>
                </a:solidFill>
                <a:effectLst/>
                <a:uLnTx/>
                <a:uFillTx/>
                <a:latin typeface="Aptos" panose="020B0004020202020204" pitchFamily="34" charset="0"/>
                <a:ea typeface="+mn-ea"/>
                <a:cs typeface="+mn-cs"/>
              </a:rPr>
              <a:t>areas</a:t>
            </a: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 in </a:t>
            </a:r>
            <a:r>
              <a:rPr kumimoji="0" lang="it-IT" sz="1200" b="0" i="0" u="none" strike="noStrike" kern="1200" cap="none" spc="0" normalizeH="0" baseline="0" noProof="0" dirty="0" err="1">
                <a:ln>
                  <a:noFill/>
                </a:ln>
                <a:solidFill>
                  <a:srgbClr val="143F59"/>
                </a:solidFill>
                <a:effectLst/>
                <a:uLnTx/>
                <a:uFillTx/>
                <a:latin typeface="Aptos" panose="020B0004020202020204" pitchFamily="34" charset="0"/>
                <a:ea typeface="+mn-ea"/>
                <a:cs typeface="+mn-cs"/>
              </a:rPr>
              <a:t>asthma</a:t>
            </a: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 management:</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a </a:t>
            </a:r>
            <a:r>
              <a:rPr kumimoji="0" lang="it-IT" sz="1200" b="0" i="0" u="none" strike="noStrike" kern="1200" cap="none" spc="0" normalizeH="0" baseline="0" noProof="0" dirty="0" err="1">
                <a:ln>
                  <a:noFill/>
                </a:ln>
                <a:solidFill>
                  <a:srgbClr val="143F59"/>
                </a:solidFill>
                <a:effectLst/>
                <a:uLnTx/>
                <a:uFillTx/>
                <a:latin typeface="Aptos" panose="020B0004020202020204" pitchFamily="34" charset="0"/>
                <a:ea typeface="+mn-ea"/>
                <a:cs typeface="+mn-cs"/>
              </a:rPr>
              <a:t>lesson</a:t>
            </a: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 from the innovative project</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Revolution in </a:t>
            </a:r>
            <a:r>
              <a:rPr kumimoji="0" lang="it-IT" sz="1200" b="0" i="0" u="none" strike="noStrike" kern="1200" cap="none" spc="0" normalizeH="0" baseline="0" noProof="0" dirty="0" err="1">
                <a:ln>
                  <a:noFill/>
                </a:ln>
                <a:solidFill>
                  <a:srgbClr val="143F59"/>
                </a:solidFill>
                <a:effectLst/>
                <a:uLnTx/>
                <a:uFillTx/>
                <a:latin typeface="Aptos" panose="020B0004020202020204" pitchFamily="34" charset="0"/>
                <a:ea typeface="+mn-ea"/>
                <a:cs typeface="+mn-cs"/>
              </a:rPr>
              <a:t>Asthma</a:t>
            </a: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 of the </a:t>
            </a:r>
            <a:r>
              <a:rPr kumimoji="0" lang="it-IT" sz="1200" b="0" i="0" u="none" strike="noStrike" kern="1200" cap="none" spc="0" normalizeH="0" baseline="0" noProof="0" dirty="0" err="1">
                <a:ln>
                  <a:noFill/>
                </a:ln>
                <a:solidFill>
                  <a:srgbClr val="143F59"/>
                </a:solidFill>
                <a:effectLst/>
                <a:uLnTx/>
                <a:uFillTx/>
                <a:latin typeface="Aptos" panose="020B0004020202020204" pitchFamily="34" charset="0"/>
                <a:ea typeface="+mn-ea"/>
                <a:cs typeface="+mn-cs"/>
              </a:rPr>
              <a:t>Italian</a:t>
            </a:r>
            <a:endPar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endParaRP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srgbClr val="143F59"/>
                </a:solidFill>
                <a:effectLst/>
                <a:uLnTx/>
                <a:uFillTx/>
                <a:latin typeface="Aptos" panose="020B0004020202020204" pitchFamily="34" charset="0"/>
                <a:ea typeface="+mn-ea"/>
                <a:cs typeface="+mn-cs"/>
              </a:rPr>
              <a:t>Thoracic</a:t>
            </a:r>
            <a:r>
              <a:rPr kumimoji="0" lang="it-IT" sz="120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 Society (AIPO-ITS)"</a:t>
            </a:r>
          </a:p>
        </p:txBody>
      </p:sp>
      <p:pic>
        <p:nvPicPr>
          <p:cNvPr id="10" name="Immagine 9">
            <a:extLst>
              <a:ext uri="{FF2B5EF4-FFF2-40B4-BE49-F238E27FC236}">
                <a16:creationId xmlns:a16="http://schemas.microsoft.com/office/drawing/2014/main" id="{A3D3D4E4-B7D6-469A-9E4F-1AA0EE159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078" y="4459546"/>
            <a:ext cx="593844" cy="593844"/>
          </a:xfrm>
          <a:prstGeom prst="rect">
            <a:avLst/>
          </a:prstGeom>
        </p:spPr>
      </p:pic>
      <p:pic>
        <p:nvPicPr>
          <p:cNvPr id="11" name="Immagine 10">
            <a:extLst>
              <a:ext uri="{FF2B5EF4-FFF2-40B4-BE49-F238E27FC236}">
                <a16:creationId xmlns:a16="http://schemas.microsoft.com/office/drawing/2014/main" id="{D452625A-015F-4189-A3FE-204EB381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881" y="4214382"/>
            <a:ext cx="593844" cy="593844"/>
          </a:xfrm>
          <a:prstGeom prst="rect">
            <a:avLst/>
          </a:prstGeom>
        </p:spPr>
      </p:pic>
      <p:pic>
        <p:nvPicPr>
          <p:cNvPr id="12" name="Immagine 11">
            <a:extLst>
              <a:ext uri="{FF2B5EF4-FFF2-40B4-BE49-F238E27FC236}">
                <a16:creationId xmlns:a16="http://schemas.microsoft.com/office/drawing/2014/main" id="{F8AB196D-46D9-4852-8474-AF2AF5AE6A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8266" y="4350485"/>
            <a:ext cx="523067" cy="523067"/>
          </a:xfrm>
          <a:prstGeom prst="rect">
            <a:avLst/>
          </a:prstGeom>
        </p:spPr>
      </p:pic>
      <p:sp>
        <p:nvSpPr>
          <p:cNvPr id="15" name="CasellaDiTesto 14">
            <a:extLst>
              <a:ext uri="{FF2B5EF4-FFF2-40B4-BE49-F238E27FC236}">
                <a16:creationId xmlns:a16="http://schemas.microsoft.com/office/drawing/2014/main" id="{AEDB43A4-E01F-46E1-BCF5-BED30FD0BA5D}"/>
              </a:ext>
            </a:extLst>
          </p:cNvPr>
          <p:cNvSpPr txBox="1"/>
          <p:nvPr/>
        </p:nvSpPr>
        <p:spPr>
          <a:xfrm>
            <a:off x="7537481" y="4415811"/>
            <a:ext cx="24765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1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16" name="Immagine 15">
            <a:extLst>
              <a:ext uri="{FF2B5EF4-FFF2-40B4-BE49-F238E27FC236}">
                <a16:creationId xmlns:a16="http://schemas.microsoft.com/office/drawing/2014/main" id="{E293BC74-227D-461B-8FF6-843AFC9DC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013" y="4414863"/>
            <a:ext cx="483030" cy="483030"/>
          </a:xfrm>
          <a:prstGeom prst="rect">
            <a:avLst/>
          </a:prstGeom>
        </p:spPr>
      </p:pic>
      <p:sp>
        <p:nvSpPr>
          <p:cNvPr id="4" name="CasellaDiTesto 3">
            <a:extLst>
              <a:ext uri="{FF2B5EF4-FFF2-40B4-BE49-F238E27FC236}">
                <a16:creationId xmlns:a16="http://schemas.microsoft.com/office/drawing/2014/main" id="{8E12B3C4-A5E8-4744-AB49-68C857AA46CB}"/>
              </a:ext>
            </a:extLst>
          </p:cNvPr>
          <p:cNvSpPr txBox="1"/>
          <p:nvPr/>
        </p:nvSpPr>
        <p:spPr>
          <a:xfrm>
            <a:off x="616592" y="784877"/>
            <a:ext cx="8108702" cy="7155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Obiettivo: </a:t>
            </a:r>
            <a:r>
              <a:rPr kumimoji="0" lang="it-IT" sz="135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migliorare la conoscenza delle principali Linee Guida in Asma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e indagare la </a:t>
            </a:r>
            <a:r>
              <a:rPr kumimoji="0" lang="it-IT" sz="135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loro effettiva applicazione nella pratica clinica</a:t>
            </a:r>
            <a:r>
              <a:rPr kumimoji="0" lang="it-IT" sz="1350" b="0"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 per identificare le principali barriere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350" b="1" i="0" u="none" strike="noStrike" kern="1200" cap="none" spc="0" normalizeH="0" baseline="0" noProof="0" dirty="0">
                <a:ln>
                  <a:noFill/>
                </a:ln>
                <a:solidFill>
                  <a:srgbClr val="143F59"/>
                </a:solidFill>
                <a:effectLst/>
                <a:uLnTx/>
                <a:uFillTx/>
                <a:latin typeface="Aptos" panose="020B0004020202020204" pitchFamily="34" charset="0"/>
                <a:ea typeface="+mn-ea"/>
                <a:cs typeface="+mn-cs"/>
              </a:rPr>
              <a:t>ad una efficace implementazione</a:t>
            </a:r>
            <a:endParaRPr kumimoji="0" lang="it-IT" sz="1350" b="0" i="0" u="none" strike="noStrike" kern="1200" cap="none" spc="0" normalizeH="0" baseline="0" noProof="0" dirty="0">
              <a:ln>
                <a:noFill/>
              </a:ln>
              <a:solidFill>
                <a:srgbClr val="143F59"/>
              </a:solidFill>
              <a:effectLst/>
              <a:uLnTx/>
              <a:uFillTx/>
              <a:latin typeface="Aptos" panose="020B0004020202020204" pitchFamily="34" charset="0"/>
              <a:ea typeface="+mn-ea"/>
              <a:cs typeface="+mn-cs"/>
            </a:endParaRPr>
          </a:p>
        </p:txBody>
      </p:sp>
      <p:sp>
        <p:nvSpPr>
          <p:cNvPr id="17" name="CasellaDiTesto 16">
            <a:extLst>
              <a:ext uri="{FF2B5EF4-FFF2-40B4-BE49-F238E27FC236}">
                <a16:creationId xmlns:a16="http://schemas.microsoft.com/office/drawing/2014/main" id="{9ED9DFDA-9BCF-4FAE-9E65-6337CFB5DF33}"/>
              </a:ext>
            </a:extLst>
          </p:cNvPr>
          <p:cNvSpPr txBox="1"/>
          <p:nvPr/>
        </p:nvSpPr>
        <p:spPr>
          <a:xfrm>
            <a:off x="6075345" y="4897893"/>
            <a:ext cx="3030583" cy="18466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
                <a:srgbClr val="000000"/>
              </a:buClr>
              <a:buSzTx/>
              <a:buFontTx/>
              <a:buNone/>
              <a:tabLst/>
              <a:defRPr/>
            </a:pPr>
            <a:r>
              <a:rPr kumimoji="0" lang="it-IT" sz="6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a:sym typeface="Arial"/>
              </a:rPr>
              <a:t>Vaghi A et al. </a:t>
            </a:r>
            <a:r>
              <a:rPr kumimoji="0" lang="it-IT" sz="600" b="0"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Arial"/>
                <a:sym typeface="Arial"/>
              </a:rPr>
              <a:t>Clin</a:t>
            </a:r>
            <a:r>
              <a:rPr kumimoji="0" lang="it-IT" sz="6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a:sym typeface="Arial"/>
              </a:rPr>
              <a:t> </a:t>
            </a:r>
            <a:r>
              <a:rPr kumimoji="0" lang="it-IT" sz="600" b="0"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Arial"/>
                <a:sym typeface="Arial"/>
              </a:rPr>
              <a:t>Transl</a:t>
            </a:r>
            <a:r>
              <a:rPr kumimoji="0" lang="it-IT" sz="6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a:sym typeface="Arial"/>
              </a:rPr>
              <a:t> </a:t>
            </a:r>
            <a:r>
              <a:rPr kumimoji="0" lang="it-IT" sz="600" b="0"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Arial"/>
                <a:sym typeface="Arial"/>
              </a:rPr>
              <a:t>Allergy</a:t>
            </a:r>
            <a:r>
              <a:rPr kumimoji="0" lang="it-IT" sz="6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a:sym typeface="Arial"/>
              </a:rPr>
              <a:t>. 2025 Feb;15(2):e70037</a:t>
            </a:r>
            <a:endParaRPr kumimoji="0" lang="fr-FR" sz="6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a:sym typeface="Arial"/>
            </a:endParaRPr>
          </a:p>
        </p:txBody>
      </p:sp>
    </p:spTree>
    <p:extLst>
      <p:ext uri="{BB962C8B-B14F-4D97-AF65-F5344CB8AC3E}">
        <p14:creationId xmlns:p14="http://schemas.microsoft.com/office/powerpoint/2010/main" val="19760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5" grpId="0"/>
    </p:bld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i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518</TotalTime>
  <Words>4349</Words>
  <Application>Microsoft Macintosh PowerPoint</Application>
  <PresentationFormat>Presentazione su schermo (16:9)</PresentationFormat>
  <Paragraphs>378</Paragraphs>
  <Slides>60</Slides>
  <Notes>4</Notes>
  <HiddenSlides>0</HiddenSlides>
  <MMClips>0</MMClips>
  <ScaleCrop>false</ScaleCrop>
  <HeadingPairs>
    <vt:vector size="6" baseType="variant">
      <vt:variant>
        <vt:lpstr>Caratteri utilizzati</vt:lpstr>
      </vt:variant>
      <vt:variant>
        <vt:i4>16</vt:i4>
      </vt:variant>
      <vt:variant>
        <vt:lpstr>Tema</vt:lpstr>
      </vt:variant>
      <vt:variant>
        <vt:i4>3</vt:i4>
      </vt:variant>
      <vt:variant>
        <vt:lpstr>Titoli diapositive</vt:lpstr>
      </vt:variant>
      <vt:variant>
        <vt:i4>60</vt:i4>
      </vt:variant>
    </vt:vector>
  </HeadingPairs>
  <TitlesOfParts>
    <vt:vector size="79" baseType="lpstr">
      <vt:lpstr>AdvPSA88A</vt:lpstr>
      <vt:lpstr>Aptos</vt:lpstr>
      <vt:lpstr>Aptos Display</vt:lpstr>
      <vt:lpstr>Arial</vt:lpstr>
      <vt:lpstr>Arial Narrow</vt:lpstr>
      <vt:lpstr>Calibri</vt:lpstr>
      <vt:lpstr>Calibri Light</vt:lpstr>
      <vt:lpstr>Comic Sans MS</vt:lpstr>
      <vt:lpstr>FrutigerLTStd</vt:lpstr>
      <vt:lpstr>Helvetica</vt:lpstr>
      <vt:lpstr>Lato</vt:lpstr>
      <vt:lpstr>Optima</vt:lpstr>
      <vt:lpstr>Oswald</vt:lpstr>
      <vt:lpstr>Roboto</vt:lpstr>
      <vt:lpstr>TeX_CM_Maths_Symbols</vt:lpstr>
      <vt:lpstr>Wingdings</vt:lpstr>
      <vt:lpstr>Tema di Office</vt:lpstr>
      <vt:lpstr>1_Tema di Office</vt:lpstr>
      <vt:lpstr>2_Tema di Office</vt:lpstr>
      <vt:lpstr>Presentazione standard di PowerPoint</vt:lpstr>
      <vt:lpstr>Presentazione standard di PowerPoint</vt:lpstr>
      <vt:lpstr>Presentazione standard di PowerPoint</vt:lpstr>
      <vt:lpstr>Presentazione standard di PowerPoint</vt:lpstr>
      <vt:lpstr>Linee guida</vt:lpstr>
      <vt:lpstr>Linee guida</vt:lpstr>
      <vt:lpstr>Linee guida: barriere esterne</vt:lpstr>
      <vt:lpstr>Presentazione standard di PowerPoint</vt:lpstr>
      <vt:lpstr>Presentazione standard di PowerPoint</vt:lpstr>
      <vt:lpstr>Metodologia </vt:lpstr>
      <vt:lpstr>Survey objective </vt:lpstr>
      <vt:lpstr>Survey objective </vt:lpstr>
      <vt:lpstr>Presentazione standard di PowerPoint</vt:lpstr>
      <vt:lpstr>Diagnosis </vt:lpstr>
      <vt:lpstr>Diagnosis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Treatment</vt:lpstr>
      <vt:lpstr>Participants in the “Revolution project” expressed maximum agreement with the recommendations summarized in Table 1, common to all guidelines </vt:lpstr>
      <vt:lpstr>What the guidelines say </vt:lpstr>
      <vt:lpstr>a1) In a patient with mild asthma, should the physician use, as only as needed therapy, a combination of ICS + F or SABA? </vt:lpstr>
      <vt:lpstr>2) in a patient with mild-moderate to severe asthma, should the physician use SABA as a reliever? What are the other possible indications for the use of SABA as needed in asthma?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Therapeutic Level C: medium/high doses of ICS (step 4-5) </vt:lpstr>
      <vt:lpstr>Therapeutic Level C: medium/high doses of ICS. </vt:lpstr>
      <vt:lpstr>Presentazione standard di PowerPoint</vt:lpstr>
      <vt:lpstr>Therapeutic Level C: medium/high doses of ICS. </vt:lpstr>
      <vt:lpstr>conclusioni</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CLAUDIO MICHELETTO</cp:lastModifiedBy>
  <cp:revision>24</cp:revision>
  <dcterms:created xsi:type="dcterms:W3CDTF">2025-03-03T10:50:40Z</dcterms:created>
  <dcterms:modified xsi:type="dcterms:W3CDTF">2026-05-12T04:47:40Z</dcterms:modified>
</cp:coreProperties>
</file>