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5.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6.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4" r:id="rId3"/>
  </p:sldMasterIdLst>
  <p:notesMasterIdLst>
    <p:notesMasterId r:id="rId47"/>
  </p:notesMasterIdLst>
  <p:sldIdLst>
    <p:sldId id="2147483644" r:id="rId4"/>
    <p:sldId id="2147483627" r:id="rId5"/>
    <p:sldId id="2147483646" r:id="rId6"/>
    <p:sldId id="2147483531" r:id="rId7"/>
    <p:sldId id="2147483481" r:id="rId8"/>
    <p:sldId id="619" r:id="rId9"/>
    <p:sldId id="6164" r:id="rId10"/>
    <p:sldId id="257" r:id="rId11"/>
    <p:sldId id="2147483476" r:id="rId12"/>
    <p:sldId id="2147483477" r:id="rId13"/>
    <p:sldId id="2147483645" r:id="rId14"/>
    <p:sldId id="258" r:id="rId15"/>
    <p:sldId id="2147483479" r:id="rId16"/>
    <p:sldId id="2147374541" r:id="rId17"/>
    <p:sldId id="1881839197" r:id="rId18"/>
    <p:sldId id="1881839249" r:id="rId19"/>
    <p:sldId id="2147483146" r:id="rId20"/>
    <p:sldId id="2147376229" r:id="rId21"/>
    <p:sldId id="256" r:id="rId22"/>
    <p:sldId id="260" r:id="rId23"/>
    <p:sldId id="262" r:id="rId24"/>
    <p:sldId id="263" r:id="rId25"/>
    <p:sldId id="264" r:id="rId26"/>
    <p:sldId id="356" r:id="rId27"/>
    <p:sldId id="265" r:id="rId28"/>
    <p:sldId id="266" r:id="rId29"/>
    <p:sldId id="259" r:id="rId30"/>
    <p:sldId id="2147483480" r:id="rId31"/>
    <p:sldId id="2147327953" r:id="rId32"/>
    <p:sldId id="2147473579" r:id="rId33"/>
    <p:sldId id="2147327958" r:id="rId34"/>
    <p:sldId id="2147472152" r:id="rId35"/>
    <p:sldId id="2147327960" r:id="rId36"/>
    <p:sldId id="2147327966" r:id="rId37"/>
    <p:sldId id="285" r:id="rId38"/>
    <p:sldId id="296" r:id="rId39"/>
    <p:sldId id="2147483148" r:id="rId40"/>
    <p:sldId id="2147483044" r:id="rId41"/>
    <p:sldId id="276" r:id="rId42"/>
    <p:sldId id="2147483033" r:id="rId43"/>
    <p:sldId id="2147483501" r:id="rId44"/>
    <p:sldId id="267" r:id="rId45"/>
    <p:sldId id="268" r:id="rId4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903" autoAdjust="0"/>
  </p:normalViewPr>
  <p:slideViewPr>
    <p:cSldViewPr snapToGrid="0">
      <p:cViewPr>
        <p:scale>
          <a:sx n="66" d="100"/>
          <a:sy n="66" d="100"/>
        </p:scale>
        <p:origin x="66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895835029333791E-2"/>
          <c:y val="3.4966435150942457E-2"/>
          <c:w val="0.91899505659166092"/>
          <c:h val="0.86851538532436245"/>
        </c:manualLayout>
      </c:layout>
      <c:barChart>
        <c:barDir val="col"/>
        <c:grouping val="clustered"/>
        <c:varyColors val="0"/>
        <c:ser>
          <c:idx val="0"/>
          <c:order val="0"/>
          <c:tx>
            <c:strRef>
              <c:f>Sheet1!$B$1</c:f>
              <c:strCache>
                <c:ptCount val="1"/>
                <c:pt idx="0">
                  <c:v>Risk of MI</c:v>
                </c:pt>
              </c:strCache>
            </c:strRef>
          </c:tx>
          <c:spPr>
            <a:solidFill>
              <a:schemeClr val="accent1"/>
            </a:solidFill>
            <a:ln>
              <a:noFill/>
            </a:ln>
            <a:effectLst/>
            <a:scene3d>
              <a:camera prst="orthographicFront"/>
              <a:lightRig rig="threePt" dir="t"/>
            </a:scene3d>
          </c:spPr>
          <c:invertIfNegative val="0"/>
          <c:dPt>
            <c:idx val="0"/>
            <c:invertIfNegative val="0"/>
            <c:bubble3D val="0"/>
            <c:spPr>
              <a:solidFill>
                <a:schemeClr val="accent1"/>
              </a:solidFill>
              <a:ln>
                <a:noFill/>
              </a:ln>
              <a:effectLst/>
              <a:scene3d>
                <a:camera prst="orthographicFront"/>
                <a:lightRig rig="threePt" dir="t"/>
              </a:scene3d>
            </c:spPr>
            <c:extLst>
              <c:ext xmlns:c16="http://schemas.microsoft.com/office/drawing/2014/chart" uri="{C3380CC4-5D6E-409C-BE32-E72D297353CC}">
                <c16:uniqueId val="{00000001-1D37-4FB0-B86C-56C17FD66DC8}"/>
              </c:ext>
            </c:extLst>
          </c:dPt>
          <c:dPt>
            <c:idx val="1"/>
            <c:invertIfNegative val="0"/>
            <c:bubble3D val="0"/>
            <c:spPr>
              <a:solidFill>
                <a:schemeClr val="accent1"/>
              </a:solidFill>
              <a:ln>
                <a:noFill/>
              </a:ln>
              <a:effectLst/>
              <a:scene3d>
                <a:camera prst="orthographicFront"/>
                <a:lightRig rig="threePt" dir="t"/>
              </a:scene3d>
            </c:spPr>
            <c:extLst>
              <c:ext xmlns:c16="http://schemas.microsoft.com/office/drawing/2014/chart" uri="{C3380CC4-5D6E-409C-BE32-E72D297353CC}">
                <c16:uniqueId val="{00000003-1D37-4FB0-B86C-56C17FD66DC8}"/>
              </c:ext>
            </c:extLst>
          </c:dPt>
          <c:dLbls>
            <c:dLbl>
              <c:idx val="0"/>
              <c:layout>
                <c:manualLayout>
                  <c:x val="1.3896378084257252E-3"/>
                  <c:y val="0.79428288052740448"/>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fld id="{43F13F0C-8F8C-4454-B577-F22451240654}" type="VALUE">
                      <a:rPr lang="en-US" sz="1600">
                        <a:solidFill>
                          <a:schemeClr val="bg1"/>
                        </a:solidFill>
                      </a:rPr>
                      <a:pPr>
                        <a:defRPr sz="1600" b="1">
                          <a:solidFill>
                            <a:schemeClr val="bg1"/>
                          </a:solidFill>
                        </a:defRPr>
                      </a:pPr>
                      <a:t>[VALORE]</a:t>
                    </a:fld>
                    <a:endParaRPr lang="it-IT"/>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9.860005104860943E-2"/>
                      <c:h val="9.0576132229083547E-2"/>
                    </c:manualLayout>
                  </c15:layout>
                  <c15:dlblFieldTable/>
                  <c15:showDataLabelsRange val="0"/>
                </c:ext>
                <c:ext xmlns:c16="http://schemas.microsoft.com/office/drawing/2014/chart" uri="{C3380CC4-5D6E-409C-BE32-E72D297353CC}">
                  <c16:uniqueId val="{00000001-1D37-4FB0-B86C-56C17FD66DC8}"/>
                </c:ext>
              </c:extLst>
            </c:dLbl>
            <c:dLbl>
              <c:idx val="1"/>
              <c:layout>
                <c:manualLayout>
                  <c:x val="3.2764079358612312E-3"/>
                  <c:y val="0.60606673581369874"/>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8.8639148874310542E-2"/>
                      <c:h val="7.9869614897642549E-2"/>
                    </c:manualLayout>
                  </c15:layout>
                </c:ext>
                <c:ext xmlns:c16="http://schemas.microsoft.com/office/drawing/2014/chart" uri="{C3380CC4-5D6E-409C-BE32-E72D297353CC}">
                  <c16:uniqueId val="{00000003-1D37-4FB0-B86C-56C17FD66DC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1-5 days</c:v>
                </c:pt>
                <c:pt idx="1">
                  <c:v>6-10 days</c:v>
                </c:pt>
              </c:strCache>
            </c:strRef>
          </c:cat>
          <c:val>
            <c:numRef>
              <c:f>Sheet1!$B$2:$B$3</c:f>
              <c:numCache>
                <c:formatCode>General</c:formatCode>
                <c:ptCount val="2"/>
                <c:pt idx="0">
                  <c:v>2.27</c:v>
                </c:pt>
                <c:pt idx="1">
                  <c:v>1.74</c:v>
                </c:pt>
              </c:numCache>
            </c:numRef>
          </c:val>
          <c:extLst>
            <c:ext xmlns:c16="http://schemas.microsoft.com/office/drawing/2014/chart" uri="{C3380CC4-5D6E-409C-BE32-E72D297353CC}">
              <c16:uniqueId val="{00000004-1D37-4FB0-B86C-56C17FD66DC8}"/>
            </c:ext>
          </c:extLst>
        </c:ser>
        <c:ser>
          <c:idx val="1"/>
          <c:order val="1"/>
          <c:tx>
            <c:strRef>
              <c:f>Sheet1!$C$1</c:f>
              <c:strCache>
                <c:ptCount val="1"/>
                <c:pt idx="0">
                  <c:v>Stroke</c:v>
                </c:pt>
              </c:strCache>
            </c:strRef>
          </c:tx>
          <c:spPr>
            <a:solidFill>
              <a:schemeClr val="accent2"/>
            </a:solidFill>
            <a:ln>
              <a:noFill/>
            </a:ln>
            <a:effectLst/>
            <a:scene3d>
              <a:camera prst="orthographicFront"/>
              <a:lightRig rig="threePt" dir="t"/>
            </a:scene3d>
            <a:sp3d/>
          </c:spPr>
          <c:invertIfNegative val="0"/>
          <c:dLbls>
            <c:dLbl>
              <c:idx val="0"/>
              <c:layout>
                <c:manualLayout>
                  <c:x val="-1.5142166996566897E-3"/>
                  <c:y val="0.1915066431615623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D5-4624-9B17-673A27C1372B}"/>
                </c:ext>
              </c:extLst>
            </c:dLbl>
            <c:dLbl>
              <c:idx val="1"/>
              <c:layout>
                <c:manualLayout>
                  <c:x val="5.1068893648166898E-3"/>
                  <c:y val="0.48771775606133683"/>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fld id="{4D191F62-1C2F-465A-995A-3B2DD4EA7184}" type="VALUE">
                      <a:rPr lang="en-US" sz="1600" smtClean="0">
                        <a:solidFill>
                          <a:schemeClr val="bg1"/>
                        </a:solidFill>
                      </a:rPr>
                      <a:pPr>
                        <a:defRPr sz="1600" b="1">
                          <a:solidFill>
                            <a:schemeClr val="bg1"/>
                          </a:solidFill>
                        </a:defRPr>
                      </a:pPr>
                      <a:t>[VALORE]</a:t>
                    </a:fld>
                    <a:r>
                      <a:rPr lang="en-US" sz="1600">
                        <a:solidFill>
                          <a:schemeClr val="bg1"/>
                        </a:solidFill>
                      </a:rPr>
                      <a:t>0</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0.1007467972068635"/>
                      <c:h val="9.0576132229083547E-2"/>
                    </c:manualLayout>
                  </c15:layout>
                  <c15:dlblFieldTable/>
                  <c15:showDataLabelsRange val="0"/>
                </c:ext>
                <c:ext xmlns:c16="http://schemas.microsoft.com/office/drawing/2014/chart" uri="{C3380CC4-5D6E-409C-BE32-E72D297353CC}">
                  <c16:uniqueId val="{00000004-0ADF-4635-97E2-17AF3945D4E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1-5 days</c:v>
                </c:pt>
                <c:pt idx="1">
                  <c:v>6-10 days</c:v>
                </c:pt>
              </c:strCache>
            </c:strRef>
          </c:cat>
          <c:val>
            <c:numRef>
              <c:f>Sheet1!$C$2:$C$3</c:f>
              <c:numCache>
                <c:formatCode>General</c:formatCode>
                <c:ptCount val="2"/>
                <c:pt idx="0">
                  <c:v>0.55000000000000004</c:v>
                </c:pt>
                <c:pt idx="1">
                  <c:v>1.4</c:v>
                </c:pt>
              </c:numCache>
            </c:numRef>
          </c:val>
          <c:extLst>
            <c:ext xmlns:c16="http://schemas.microsoft.com/office/drawing/2014/chart" uri="{C3380CC4-5D6E-409C-BE32-E72D297353CC}">
              <c16:uniqueId val="{00000005-1D37-4FB0-B86C-56C17FD66DC8}"/>
            </c:ext>
          </c:extLst>
        </c:ser>
        <c:dLbls>
          <c:showLegendKey val="0"/>
          <c:showVal val="0"/>
          <c:showCatName val="0"/>
          <c:showSerName val="0"/>
          <c:showPercent val="0"/>
          <c:showBubbleSize val="0"/>
        </c:dLbls>
        <c:gapWidth val="100"/>
        <c:overlap val="-20"/>
        <c:axId val="577176216"/>
        <c:axId val="577176544"/>
      </c:barChart>
      <c:catAx>
        <c:axId val="57717621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it-IT"/>
          </a:p>
        </c:txPr>
        <c:crossAx val="577176544"/>
        <c:crosses val="autoZero"/>
        <c:auto val="1"/>
        <c:lblAlgn val="ctr"/>
        <c:lblOffset val="100"/>
        <c:noMultiLvlLbl val="0"/>
      </c:catAx>
      <c:valAx>
        <c:axId val="577176544"/>
        <c:scaling>
          <c:orientation val="minMax"/>
        </c:scaling>
        <c:delete val="1"/>
        <c:axPos val="l"/>
        <c:majorGridlines>
          <c:spPr>
            <a:ln w="9525" cap="flat" cmpd="sng" algn="ctr">
              <a:noFill/>
              <a:round/>
            </a:ln>
            <a:effectLst/>
          </c:spPr>
        </c:majorGridlines>
        <c:numFmt formatCode="General" sourceLinked="1"/>
        <c:majorTickMark val="out"/>
        <c:minorTickMark val="none"/>
        <c:tickLblPos val="nextTo"/>
        <c:crossAx val="577176216"/>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6443766041845"/>
          <c:y val="0.31405315593355126"/>
          <c:w val="0.77838775618342082"/>
          <c:h val="0.63927004297253154"/>
        </c:manualLayout>
      </c:layout>
      <c:barChart>
        <c:barDir val="col"/>
        <c:grouping val="clustered"/>
        <c:varyColors val="0"/>
        <c:ser>
          <c:idx val="0"/>
          <c:order val="0"/>
          <c:tx>
            <c:strRef>
              <c:f>Sheet1!$B$1</c:f>
              <c:strCache>
                <c:ptCount val="1"/>
                <c:pt idx="0">
                  <c:v>Placebo (n=471)</c:v>
                </c:pt>
              </c:strCache>
            </c:strRef>
          </c:tx>
          <c:spPr>
            <a:solidFill>
              <a:srgbClr val="95A5A6"/>
            </a:solidFill>
            <a:ln>
              <a:solidFill>
                <a:schemeClr val="bg2">
                  <a:lumMod val="10000"/>
                </a:schemeClr>
              </a:solidFill>
            </a:ln>
            <a:effectLst/>
          </c:spPr>
          <c:invertIfNegative val="0"/>
          <c:dLbls>
            <c:dLbl>
              <c:idx val="0"/>
              <c:layout>
                <c:manualLayout>
                  <c:x val="5.0356260631316839E-2"/>
                  <c:y val="-3.0114953758133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4E-4927-A426-543EEDDFC541}"/>
                </c:ext>
              </c:extLst>
            </c:dLbl>
            <c:numFmt formatCode="#,##0.00" sourceLinked="0"/>
            <c:spPr>
              <a:noFill/>
              <a:ln>
                <a:noFill/>
              </a:ln>
              <a:effectLst/>
            </c:spPr>
            <c:txPr>
              <a:bodyPr rot="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Sheet1!$B$5</c:f>
                <c:numCache>
                  <c:formatCode>General</c:formatCode>
                  <c:ptCount val="1"/>
                  <c:pt idx="0">
                    <c:v>0.2</c:v>
                  </c:pt>
                </c:numCache>
              </c:numRef>
            </c:plus>
            <c:minus>
              <c:numRef>
                <c:f>Sheet1!$B$6</c:f>
                <c:numCache>
                  <c:formatCode>General</c:formatCode>
                  <c:ptCount val="1"/>
                  <c:pt idx="0">
                    <c:v>0.17</c:v>
                  </c:pt>
                </c:numCache>
              </c:numRef>
            </c:minus>
            <c:spPr>
              <a:noFill/>
              <a:ln w="9525" cap="flat" cmpd="sng" algn="ctr">
                <a:solidFill>
                  <a:schemeClr val="bg2">
                    <a:lumMod val="10000"/>
                  </a:schemeClr>
                </a:solidFill>
                <a:round/>
              </a:ln>
              <a:effectLst/>
            </c:spPr>
          </c:errBars>
          <c:cat>
            <c:numRef>
              <c:f>Sheet1!$A$2</c:f>
              <c:numCache>
                <c:formatCode>General</c:formatCode>
                <c:ptCount val="1"/>
              </c:numCache>
            </c:numRef>
          </c:cat>
          <c:val>
            <c:numRef>
              <c:f>Sheet1!$B$2</c:f>
              <c:numCache>
                <c:formatCode>General</c:formatCode>
                <c:ptCount val="1"/>
                <c:pt idx="0">
                  <c:v>1.101</c:v>
                </c:pt>
              </c:numCache>
            </c:numRef>
          </c:val>
          <c:extLst>
            <c:ext xmlns:c16="http://schemas.microsoft.com/office/drawing/2014/chart" uri="{C3380CC4-5D6E-409C-BE32-E72D297353CC}">
              <c16:uniqueId val="{00000001-A14E-4927-A426-543EEDDFC541}"/>
            </c:ext>
          </c:extLst>
        </c:ser>
        <c:ser>
          <c:idx val="1"/>
          <c:order val="1"/>
          <c:tx>
            <c:strRef>
              <c:f>Sheet1!$C$1</c:f>
              <c:strCache>
                <c:ptCount val="1"/>
                <c:pt idx="0">
                  <c:v>Dupilumab (n=468)</c:v>
                </c:pt>
              </c:strCache>
            </c:strRef>
          </c:tx>
          <c:spPr>
            <a:solidFill>
              <a:srgbClr val="3498DB"/>
            </a:solidFill>
            <a:ln>
              <a:solidFill>
                <a:schemeClr val="bg2">
                  <a:lumMod val="10000"/>
                </a:schemeClr>
              </a:solidFill>
            </a:ln>
            <a:effectLst/>
          </c:spPr>
          <c:invertIfNegative val="0"/>
          <c:dPt>
            <c:idx val="1"/>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3-A14E-4927-A426-543EEDDFC541}"/>
              </c:ext>
            </c:extLst>
          </c:dPt>
          <c:dPt>
            <c:idx val="2"/>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5-A14E-4927-A426-543EEDDFC541}"/>
              </c:ext>
            </c:extLst>
          </c:dPt>
          <c:dPt>
            <c:idx val="3"/>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7-A14E-4927-A426-543EEDDFC541}"/>
              </c:ext>
            </c:extLst>
          </c:dPt>
          <c:dLbls>
            <c:dLbl>
              <c:idx val="0"/>
              <c:layout>
                <c:manualLayout>
                  <c:x val="4.5778418755742581E-2"/>
                  <c:y val="-5.5210110764666011E-17"/>
                </c:manualLayout>
              </c:layout>
              <c:tx>
                <c:rich>
                  <a:bodyPr/>
                  <a:lstStyle/>
                  <a:p>
                    <a:fld id="{14E54B89-CCAE-9A45-A91D-BBB30FF67E60}" type="VALUE">
                      <a:rPr lang="en-US" smtClean="0"/>
                      <a:pPr/>
                      <a:t>[VALORE]</a:t>
                    </a:fld>
                    <a:endParaRPr lang="it-IT"/>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A14E-4927-A426-543EEDDFC541}"/>
                </c:ext>
              </c:extLst>
            </c:dLbl>
            <c:numFmt formatCode="#,##0.00" sourceLinked="0"/>
            <c:spPr>
              <a:noFill/>
              <a:ln>
                <a:noFill/>
              </a:ln>
              <a:effectLst/>
            </c:spPr>
            <c:txPr>
              <a:bodyPr rot="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Sheet1!$C$5</c:f>
                <c:numCache>
                  <c:formatCode>General</c:formatCode>
                  <c:ptCount val="1"/>
                  <c:pt idx="0">
                    <c:v>0.158</c:v>
                  </c:pt>
                </c:numCache>
              </c:numRef>
            </c:plus>
            <c:minus>
              <c:numRef>
                <c:f>Sheet1!$C$6</c:f>
                <c:numCache>
                  <c:formatCode>General</c:formatCode>
                  <c:ptCount val="1"/>
                  <c:pt idx="0">
                    <c:v>0.13100000000000001</c:v>
                  </c:pt>
                </c:numCache>
              </c:numRef>
            </c:minus>
            <c:spPr>
              <a:noFill/>
              <a:ln w="9525" cap="flat" cmpd="sng" algn="ctr">
                <a:solidFill>
                  <a:schemeClr val="bg2">
                    <a:lumMod val="10000"/>
                  </a:schemeClr>
                </a:solidFill>
                <a:round/>
              </a:ln>
              <a:effectLst/>
            </c:spPr>
          </c:errBars>
          <c:cat>
            <c:numRef>
              <c:f>Sheet1!$A$2</c:f>
              <c:numCache>
                <c:formatCode>General</c:formatCode>
                <c:ptCount val="1"/>
              </c:numCache>
            </c:numRef>
          </c:cat>
          <c:val>
            <c:numRef>
              <c:f>Sheet1!$C$2</c:f>
              <c:numCache>
                <c:formatCode>General</c:formatCode>
                <c:ptCount val="1"/>
                <c:pt idx="0">
                  <c:v>0.77600000000000002</c:v>
                </c:pt>
              </c:numCache>
            </c:numRef>
          </c:val>
          <c:extLst>
            <c:ext xmlns:c16="http://schemas.microsoft.com/office/drawing/2014/chart" uri="{C3380CC4-5D6E-409C-BE32-E72D297353CC}">
              <c16:uniqueId val="{00000009-A14E-4927-A426-543EEDDFC541}"/>
            </c:ext>
          </c:extLst>
        </c:ser>
        <c:dLbls>
          <c:showLegendKey val="0"/>
          <c:showVal val="0"/>
          <c:showCatName val="0"/>
          <c:showSerName val="0"/>
          <c:showPercent val="0"/>
          <c:showBubbleSize val="0"/>
        </c:dLbls>
        <c:gapWidth val="219"/>
        <c:overlap val="-27"/>
        <c:axId val="274158704"/>
        <c:axId val="274160384"/>
      </c:barChart>
      <c:catAx>
        <c:axId val="274158704"/>
        <c:scaling>
          <c:orientation val="minMax"/>
        </c:scaling>
        <c:delete val="0"/>
        <c:axPos val="b"/>
        <c:numFmt formatCode="General" sourceLinked="1"/>
        <c:majorTickMark val="none"/>
        <c:minorTickMark val="none"/>
        <c:tickLblPos val="high"/>
        <c:spPr>
          <a:noFill/>
          <a:ln w="9525" cap="flat" cmpd="sng" algn="ctr">
            <a:solidFill>
              <a:schemeClr val="bg2">
                <a:lumMod val="10000"/>
              </a:schemeClr>
            </a:solidFill>
            <a:round/>
          </a:ln>
          <a:effectLst/>
        </c:spPr>
        <c:txPr>
          <a:bodyPr rot="-6000000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crossAx val="274160384"/>
        <c:crosses val="autoZero"/>
        <c:auto val="1"/>
        <c:lblAlgn val="ctr"/>
        <c:lblOffset val="100"/>
        <c:noMultiLvlLbl val="0"/>
      </c:catAx>
      <c:valAx>
        <c:axId val="274160384"/>
        <c:scaling>
          <c:orientation val="minMax"/>
          <c:max val="1.6"/>
        </c:scaling>
        <c:delete val="0"/>
        <c:axPos val="l"/>
        <c:title>
          <c:tx>
            <c:rich>
              <a:bodyPr rot="-5400000" spcFirstLastPara="1" vertOverflow="ellipsis" vert="horz" wrap="square" anchor="ctr" anchorCtr="1"/>
              <a:lstStyle/>
              <a:p>
                <a:pPr>
                  <a:defRPr sz="1400" b="1" i="0" u="none" strike="noStrike" kern="1200" baseline="0">
                    <a:solidFill>
                      <a:srgbClr val="3C3C3C"/>
                    </a:solidFill>
                    <a:latin typeface="+mn-lt"/>
                    <a:ea typeface="+mn-ea"/>
                    <a:cs typeface="+mn-cs"/>
                  </a:defRPr>
                </a:pPr>
                <a:r>
                  <a:rPr lang="en-GB" sz="1400" b="1"/>
                  <a:t>Annualized</a:t>
                </a:r>
                <a:r>
                  <a:rPr lang="en-GB" sz="1400" b="1" baseline="0"/>
                  <a:t> rate of moderate or </a:t>
                </a:r>
                <a:br>
                  <a:rPr lang="en-GB" sz="1400" b="1" baseline="0"/>
                </a:br>
                <a:r>
                  <a:rPr lang="en-GB" sz="1400" b="1" baseline="0"/>
                  <a:t>severe exacerbations (95% CI)</a:t>
                </a:r>
                <a:endParaRPr lang="en-GB" sz="1400" b="1"/>
              </a:p>
            </c:rich>
          </c:tx>
          <c:layout>
            <c:manualLayout>
              <c:xMode val="edge"/>
              <c:yMode val="edge"/>
              <c:x val="2.9372895809953444E-2"/>
              <c:y val="0.27033988175388479"/>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rgbClr val="3C3C3C"/>
                  </a:solidFill>
                  <a:latin typeface="+mn-lt"/>
                  <a:ea typeface="+mn-ea"/>
                  <a:cs typeface="+mn-cs"/>
                </a:defRPr>
              </a:pPr>
              <a:endParaRPr lang="it-IT"/>
            </a:p>
          </c:txPr>
        </c:title>
        <c:numFmt formatCode="General" sourceLinked="1"/>
        <c:majorTickMark val="out"/>
        <c:minorTickMark val="none"/>
        <c:tickLblPos val="nextTo"/>
        <c:spPr>
          <a:noFill/>
          <a:ln>
            <a:solidFill>
              <a:schemeClr val="bg2">
                <a:lumMod val="10000"/>
              </a:schemeClr>
            </a:solidFill>
          </a:ln>
          <a:effectLst/>
        </c:spPr>
        <c:txPr>
          <a:bodyPr rot="-60000000" spcFirstLastPara="1" vertOverflow="ellipsis" vert="horz" wrap="square" anchor="ctr" anchorCtr="1"/>
          <a:lstStyle/>
          <a:p>
            <a:pPr>
              <a:defRPr sz="1600" b="0" i="0" u="none" strike="noStrike" kern="1200" baseline="0">
                <a:solidFill>
                  <a:srgbClr val="3C3C3C"/>
                </a:solidFill>
                <a:latin typeface="+mn-lt"/>
                <a:ea typeface="+mn-ea"/>
                <a:cs typeface="+mn-cs"/>
              </a:defRPr>
            </a:pPr>
            <a:endParaRPr lang="it-IT"/>
          </a:p>
        </c:txPr>
        <c:crossAx val="274158704"/>
        <c:crosses val="autoZero"/>
        <c:crossBetween val="between"/>
      </c:valAx>
      <c:spPr>
        <a:noFill/>
        <a:ln>
          <a:noFill/>
        </a:ln>
        <a:effectLst/>
      </c:spPr>
    </c:plotArea>
    <c:legend>
      <c:legendPos val="t"/>
      <c:layout>
        <c:manualLayout>
          <c:xMode val="edge"/>
          <c:yMode val="edge"/>
          <c:x val="0.21166901854465051"/>
          <c:y val="5.7278157749233328E-3"/>
          <c:w val="0.78795163696263293"/>
          <c:h val="0.16808369516273353"/>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3C3C3C"/>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3C3C3C"/>
          </a:solidFill>
        </a:defRPr>
      </a:pPr>
      <a:endParaRPr lang="it-IT"/>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6443766041845"/>
          <c:y val="0.31405315593355126"/>
          <c:w val="0.77838775618342082"/>
          <c:h val="0.63927004297253154"/>
        </c:manualLayout>
      </c:layout>
      <c:barChart>
        <c:barDir val="col"/>
        <c:grouping val="clustered"/>
        <c:varyColors val="0"/>
        <c:ser>
          <c:idx val="0"/>
          <c:order val="0"/>
          <c:tx>
            <c:strRef>
              <c:f>Sheet1!$B$1</c:f>
              <c:strCache>
                <c:ptCount val="1"/>
                <c:pt idx="0">
                  <c:v>Placebo (n=465)</c:v>
                </c:pt>
              </c:strCache>
            </c:strRef>
          </c:tx>
          <c:spPr>
            <a:solidFill>
              <a:srgbClr val="95A5A6"/>
            </a:solidFill>
            <a:ln>
              <a:solidFill>
                <a:schemeClr val="bg2">
                  <a:lumMod val="10000"/>
                </a:schemeClr>
              </a:solidFill>
            </a:ln>
            <a:effectLst/>
          </c:spPr>
          <c:invertIfNegative val="0"/>
          <c:dLbls>
            <c:dLbl>
              <c:idx val="0"/>
              <c:layout>
                <c:manualLayout>
                  <c:x val="5.0356260631316839E-2"/>
                  <c:y val="-3.0114953758133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A6-4615-B3E4-C24E2507EFDD}"/>
                </c:ext>
              </c:extLst>
            </c:dLbl>
            <c:numFmt formatCode="#,##0.00" sourceLinked="0"/>
            <c:spPr>
              <a:noFill/>
              <a:ln>
                <a:noFill/>
              </a:ln>
              <a:effectLst/>
            </c:spPr>
            <c:txPr>
              <a:bodyPr rot="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Sheet1!$B$5</c:f>
                <c:numCache>
                  <c:formatCode>General</c:formatCode>
                  <c:ptCount val="1"/>
                  <c:pt idx="0">
                    <c:v>0.3</c:v>
                  </c:pt>
                </c:numCache>
              </c:numRef>
            </c:plus>
            <c:minus>
              <c:numRef>
                <c:f>Sheet1!$B$6</c:f>
                <c:numCache>
                  <c:formatCode>General</c:formatCode>
                  <c:ptCount val="1"/>
                  <c:pt idx="0">
                    <c:v>0.25</c:v>
                  </c:pt>
                </c:numCache>
              </c:numRef>
            </c:minus>
            <c:spPr>
              <a:noFill/>
              <a:ln w="9525" cap="flat" cmpd="sng" algn="ctr">
                <a:solidFill>
                  <a:schemeClr val="bg2">
                    <a:lumMod val="10000"/>
                  </a:schemeClr>
                </a:solidFill>
                <a:round/>
              </a:ln>
              <a:effectLst/>
            </c:spPr>
          </c:errBars>
          <c:cat>
            <c:numRef>
              <c:f>Sheet1!$A$2</c:f>
              <c:numCache>
                <c:formatCode>General</c:formatCode>
                <c:ptCount val="1"/>
              </c:numCache>
            </c:numRef>
          </c:cat>
          <c:val>
            <c:numRef>
              <c:f>Sheet1!$B$2</c:f>
              <c:numCache>
                <c:formatCode>General</c:formatCode>
                <c:ptCount val="1"/>
                <c:pt idx="0">
                  <c:v>1.3</c:v>
                </c:pt>
              </c:numCache>
            </c:numRef>
          </c:val>
          <c:extLst>
            <c:ext xmlns:c16="http://schemas.microsoft.com/office/drawing/2014/chart" uri="{C3380CC4-5D6E-409C-BE32-E72D297353CC}">
              <c16:uniqueId val="{00000001-9BA6-4615-B3E4-C24E2507EFDD}"/>
            </c:ext>
          </c:extLst>
        </c:ser>
        <c:ser>
          <c:idx val="1"/>
          <c:order val="1"/>
          <c:tx>
            <c:strRef>
              <c:f>Sheet1!$C$1</c:f>
              <c:strCache>
                <c:ptCount val="1"/>
                <c:pt idx="0">
                  <c:v>Dupilumab (n=470)</c:v>
                </c:pt>
              </c:strCache>
            </c:strRef>
          </c:tx>
          <c:spPr>
            <a:solidFill>
              <a:srgbClr val="3498DB"/>
            </a:solidFill>
            <a:ln>
              <a:solidFill>
                <a:schemeClr val="bg2">
                  <a:lumMod val="10000"/>
                </a:schemeClr>
              </a:solidFill>
            </a:ln>
            <a:effectLst/>
          </c:spPr>
          <c:invertIfNegative val="0"/>
          <c:dPt>
            <c:idx val="1"/>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3-9BA6-4615-B3E4-C24E2507EFDD}"/>
              </c:ext>
            </c:extLst>
          </c:dPt>
          <c:dPt>
            <c:idx val="2"/>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5-9BA6-4615-B3E4-C24E2507EFDD}"/>
              </c:ext>
            </c:extLst>
          </c:dPt>
          <c:dPt>
            <c:idx val="3"/>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7-9BA6-4615-B3E4-C24E2507EFDD}"/>
              </c:ext>
            </c:extLst>
          </c:dPt>
          <c:dLbls>
            <c:dLbl>
              <c:idx val="0"/>
              <c:layout>
                <c:manualLayout>
                  <c:x val="4.5778418755742581E-2"/>
                  <c:y val="-5.5210110764666011E-17"/>
                </c:manualLayout>
              </c:layout>
              <c:tx>
                <c:rich>
                  <a:bodyPr/>
                  <a:lstStyle/>
                  <a:p>
                    <a:fld id="{14E54B89-CCAE-9A45-A91D-BBB30FF67E60}" type="VALUE">
                      <a:rPr lang="en-US" smtClean="0"/>
                      <a:pPr/>
                      <a:t>[VALORE]</a:t>
                    </a:fld>
                    <a:endParaRPr lang="it-IT"/>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9BA6-4615-B3E4-C24E2507EFDD}"/>
                </c:ext>
              </c:extLst>
            </c:dLbl>
            <c:numFmt formatCode="#,##0.00" sourceLinked="0"/>
            <c:spPr>
              <a:noFill/>
              <a:ln>
                <a:noFill/>
              </a:ln>
              <a:effectLst/>
            </c:spPr>
            <c:txPr>
              <a:bodyPr rot="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Sheet1!$C$5</c:f>
                <c:numCache>
                  <c:formatCode>General</c:formatCode>
                  <c:ptCount val="1"/>
                  <c:pt idx="0">
                    <c:v>0.2</c:v>
                  </c:pt>
                </c:numCache>
              </c:numRef>
            </c:plus>
            <c:minus>
              <c:numRef>
                <c:f>Sheet1!$C$6</c:f>
                <c:numCache>
                  <c:formatCode>General</c:formatCode>
                  <c:ptCount val="1"/>
                  <c:pt idx="0">
                    <c:v>0.16</c:v>
                  </c:pt>
                </c:numCache>
              </c:numRef>
            </c:minus>
            <c:spPr>
              <a:noFill/>
              <a:ln w="9525" cap="flat" cmpd="sng" algn="ctr">
                <a:solidFill>
                  <a:schemeClr val="bg2">
                    <a:lumMod val="10000"/>
                  </a:schemeClr>
                </a:solidFill>
                <a:round/>
              </a:ln>
              <a:effectLst/>
            </c:spPr>
          </c:errBars>
          <c:cat>
            <c:numRef>
              <c:f>Sheet1!$A$2</c:f>
              <c:numCache>
                <c:formatCode>General</c:formatCode>
                <c:ptCount val="1"/>
              </c:numCache>
            </c:numRef>
          </c:cat>
          <c:val>
            <c:numRef>
              <c:f>Sheet1!$C$2</c:f>
              <c:numCache>
                <c:formatCode>General</c:formatCode>
                <c:ptCount val="1"/>
                <c:pt idx="0">
                  <c:v>0.86</c:v>
                </c:pt>
              </c:numCache>
            </c:numRef>
          </c:val>
          <c:extLst>
            <c:ext xmlns:c16="http://schemas.microsoft.com/office/drawing/2014/chart" uri="{C3380CC4-5D6E-409C-BE32-E72D297353CC}">
              <c16:uniqueId val="{00000009-9BA6-4615-B3E4-C24E2507EFDD}"/>
            </c:ext>
          </c:extLst>
        </c:ser>
        <c:dLbls>
          <c:showLegendKey val="0"/>
          <c:showVal val="0"/>
          <c:showCatName val="0"/>
          <c:showSerName val="0"/>
          <c:showPercent val="0"/>
          <c:showBubbleSize val="0"/>
        </c:dLbls>
        <c:gapWidth val="219"/>
        <c:overlap val="-27"/>
        <c:axId val="274158704"/>
        <c:axId val="274160384"/>
      </c:barChart>
      <c:catAx>
        <c:axId val="274158704"/>
        <c:scaling>
          <c:orientation val="minMax"/>
        </c:scaling>
        <c:delete val="0"/>
        <c:axPos val="b"/>
        <c:numFmt formatCode="General" sourceLinked="1"/>
        <c:majorTickMark val="none"/>
        <c:minorTickMark val="none"/>
        <c:tickLblPos val="high"/>
        <c:spPr>
          <a:noFill/>
          <a:ln w="9525" cap="flat" cmpd="sng" algn="ctr">
            <a:solidFill>
              <a:schemeClr val="bg2">
                <a:lumMod val="10000"/>
              </a:schemeClr>
            </a:solidFill>
            <a:round/>
          </a:ln>
          <a:effectLst/>
        </c:spPr>
        <c:txPr>
          <a:bodyPr rot="-6000000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crossAx val="274160384"/>
        <c:crosses val="autoZero"/>
        <c:auto val="1"/>
        <c:lblAlgn val="ctr"/>
        <c:lblOffset val="100"/>
        <c:noMultiLvlLbl val="0"/>
      </c:catAx>
      <c:valAx>
        <c:axId val="274160384"/>
        <c:scaling>
          <c:orientation val="minMax"/>
          <c:max val="1.6"/>
        </c:scaling>
        <c:delete val="0"/>
        <c:axPos val="l"/>
        <c:title>
          <c:tx>
            <c:rich>
              <a:bodyPr rot="-5400000" spcFirstLastPara="1" vertOverflow="ellipsis" vert="horz" wrap="square" anchor="ctr" anchorCtr="1"/>
              <a:lstStyle/>
              <a:p>
                <a:pPr>
                  <a:defRPr sz="1400" b="1" i="0" u="none" strike="noStrike" kern="1200" baseline="0">
                    <a:solidFill>
                      <a:srgbClr val="3C3C3C"/>
                    </a:solidFill>
                    <a:latin typeface="+mn-lt"/>
                    <a:ea typeface="+mn-ea"/>
                    <a:cs typeface="+mn-cs"/>
                  </a:defRPr>
                </a:pPr>
                <a:r>
                  <a:rPr lang="en-GB" sz="1400" b="1"/>
                  <a:t>Annualized</a:t>
                </a:r>
                <a:r>
                  <a:rPr lang="en-GB" sz="1400" b="1" baseline="0"/>
                  <a:t> rate of moderate or </a:t>
                </a:r>
                <a:br>
                  <a:rPr lang="en-GB" sz="1400" b="1" baseline="0"/>
                </a:br>
                <a:r>
                  <a:rPr lang="en-GB" sz="1400" b="1" baseline="0"/>
                  <a:t>severe exacerbations (95% CI)</a:t>
                </a:r>
                <a:endParaRPr lang="en-GB" sz="1400" b="1"/>
              </a:p>
            </c:rich>
          </c:tx>
          <c:layout>
            <c:manualLayout>
              <c:xMode val="edge"/>
              <c:yMode val="edge"/>
              <c:x val="3.5987552639473772E-2"/>
              <c:y val="0.26680591069182069"/>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rgbClr val="3C3C3C"/>
                  </a:solidFill>
                  <a:latin typeface="+mn-lt"/>
                  <a:ea typeface="+mn-ea"/>
                  <a:cs typeface="+mn-cs"/>
                </a:defRPr>
              </a:pPr>
              <a:endParaRPr lang="it-IT"/>
            </a:p>
          </c:txPr>
        </c:title>
        <c:numFmt formatCode="General" sourceLinked="1"/>
        <c:majorTickMark val="out"/>
        <c:minorTickMark val="none"/>
        <c:tickLblPos val="nextTo"/>
        <c:spPr>
          <a:noFill/>
          <a:ln>
            <a:solidFill>
              <a:schemeClr val="bg2">
                <a:lumMod val="10000"/>
              </a:schemeClr>
            </a:solidFill>
          </a:ln>
          <a:effectLst/>
        </c:spPr>
        <c:txPr>
          <a:bodyPr rot="-60000000" spcFirstLastPara="1" vertOverflow="ellipsis" vert="horz" wrap="square" anchor="ctr" anchorCtr="1"/>
          <a:lstStyle/>
          <a:p>
            <a:pPr>
              <a:defRPr sz="1600" b="0" i="0" u="none" strike="noStrike" kern="1200" baseline="0">
                <a:solidFill>
                  <a:srgbClr val="3C3C3C"/>
                </a:solidFill>
                <a:latin typeface="+mn-lt"/>
                <a:ea typeface="+mn-ea"/>
                <a:cs typeface="+mn-cs"/>
              </a:defRPr>
            </a:pPr>
            <a:endParaRPr lang="it-IT"/>
          </a:p>
        </c:txPr>
        <c:crossAx val="274158704"/>
        <c:crosses val="autoZero"/>
        <c:crossBetween val="between"/>
      </c:valAx>
      <c:spPr>
        <a:noFill/>
        <a:ln>
          <a:noFill/>
        </a:ln>
        <a:effectLst/>
      </c:spPr>
    </c:plotArea>
    <c:legend>
      <c:legendPos val="t"/>
      <c:layout>
        <c:manualLayout>
          <c:xMode val="edge"/>
          <c:yMode val="edge"/>
          <c:x val="0.21166901854465051"/>
          <c:y val="5.7278157749233328E-3"/>
          <c:w val="0.78795163696263293"/>
          <c:h val="0.16808369516273353"/>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3C3C3C"/>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3C3C3C"/>
          </a:solidFill>
        </a:defRPr>
      </a:pPr>
      <a:endParaRPr lang="it-IT"/>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95586880122567"/>
          <c:y val="0.23327635995100032"/>
          <c:w val="0.79774267367168339"/>
          <c:h val="0.71637143736540165"/>
        </c:manualLayout>
      </c:layout>
      <c:barChart>
        <c:barDir val="col"/>
        <c:grouping val="clustered"/>
        <c:varyColors val="0"/>
        <c:ser>
          <c:idx val="0"/>
          <c:order val="0"/>
          <c:tx>
            <c:strRef>
              <c:f>Sheet1!$B$1</c:f>
              <c:strCache>
                <c:ptCount val="1"/>
                <c:pt idx="0">
                  <c:v>Placebo (n=183)</c:v>
                </c:pt>
              </c:strCache>
            </c:strRef>
          </c:tx>
          <c:spPr>
            <a:solidFill>
              <a:srgbClr val="95A5A6"/>
            </a:solidFill>
            <a:ln>
              <a:solidFill>
                <a:schemeClr val="bg2">
                  <a:lumMod val="10000"/>
                </a:schemeClr>
              </a:solidFill>
            </a:ln>
            <a:effectLst/>
          </c:spPr>
          <c:invertIfNegative val="0"/>
          <c:dLbls>
            <c:dLbl>
              <c:idx val="0"/>
              <c:layout>
                <c:manualLayout>
                  <c:x val="4.5778418755742525E-2"/>
                  <c:y val="-3.0114953758132814E-3"/>
                </c:manualLayout>
              </c:layout>
              <c:tx>
                <c:rich>
                  <a:bodyPr/>
                  <a:lstStyle/>
                  <a:p>
                    <a:r>
                      <a:rPr lang="en-US"/>
                      <a:t>1.57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0BE-48B2-AFBE-01B5E610E26F}"/>
                </c:ext>
              </c:extLst>
            </c:dLbl>
            <c:numFmt formatCode="#,##0.000" sourceLinked="0"/>
            <c:spPr>
              <a:noFill/>
              <a:ln>
                <a:noFill/>
              </a:ln>
              <a:effectLst/>
            </c:spPr>
            <c:txPr>
              <a:bodyPr rot="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Sheet1!$B$5</c:f>
                <c:numCache>
                  <c:formatCode>General</c:formatCode>
                  <c:ptCount val="1"/>
                  <c:pt idx="0">
                    <c:v>0.64</c:v>
                  </c:pt>
                </c:numCache>
              </c:numRef>
            </c:plus>
            <c:minus>
              <c:numRef>
                <c:f>Sheet1!$B$6</c:f>
                <c:numCache>
                  <c:formatCode>General</c:formatCode>
                  <c:ptCount val="1"/>
                  <c:pt idx="0">
                    <c:v>0.45</c:v>
                  </c:pt>
                </c:numCache>
              </c:numRef>
            </c:minus>
            <c:spPr>
              <a:noFill/>
              <a:ln w="9525" cap="flat" cmpd="sng" algn="ctr">
                <a:solidFill>
                  <a:schemeClr val="bg2">
                    <a:lumMod val="10000"/>
                  </a:schemeClr>
                </a:solidFill>
                <a:round/>
              </a:ln>
              <a:effectLst/>
            </c:spPr>
          </c:errBars>
          <c:cat>
            <c:numRef>
              <c:f>Sheet1!$A$2</c:f>
              <c:numCache>
                <c:formatCode>General</c:formatCode>
                <c:ptCount val="1"/>
              </c:numCache>
            </c:numRef>
          </c:cat>
          <c:val>
            <c:numRef>
              <c:f>Sheet1!$B$2</c:f>
              <c:numCache>
                <c:formatCode>General</c:formatCode>
                <c:ptCount val="1"/>
                <c:pt idx="0">
                  <c:v>1.57</c:v>
                </c:pt>
              </c:numCache>
            </c:numRef>
          </c:val>
          <c:extLst>
            <c:ext xmlns:c16="http://schemas.microsoft.com/office/drawing/2014/chart" uri="{C3380CC4-5D6E-409C-BE32-E72D297353CC}">
              <c16:uniqueId val="{00000001-30BE-48B2-AFBE-01B5E610E26F}"/>
            </c:ext>
          </c:extLst>
        </c:ser>
        <c:ser>
          <c:idx val="1"/>
          <c:order val="1"/>
          <c:tx>
            <c:strRef>
              <c:f>Sheet1!$C$1</c:f>
              <c:strCache>
                <c:ptCount val="1"/>
                <c:pt idx="0">
                  <c:v>Dupilumab (n=172)</c:v>
                </c:pt>
              </c:strCache>
            </c:strRef>
          </c:tx>
          <c:spPr>
            <a:solidFill>
              <a:srgbClr val="3498DB"/>
            </a:solidFill>
            <a:ln>
              <a:solidFill>
                <a:schemeClr val="bg2">
                  <a:lumMod val="10000"/>
                </a:schemeClr>
              </a:solidFill>
            </a:ln>
            <a:effectLst/>
          </c:spPr>
          <c:invertIfNegative val="0"/>
          <c:dPt>
            <c:idx val="1"/>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3-30BE-48B2-AFBE-01B5E610E26F}"/>
              </c:ext>
            </c:extLst>
          </c:dPt>
          <c:dPt>
            <c:idx val="2"/>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5-30BE-48B2-AFBE-01B5E610E26F}"/>
              </c:ext>
            </c:extLst>
          </c:dPt>
          <c:dPt>
            <c:idx val="3"/>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7-30BE-48B2-AFBE-01B5E610E26F}"/>
              </c:ext>
            </c:extLst>
          </c:dPt>
          <c:dLbls>
            <c:dLbl>
              <c:idx val="0"/>
              <c:layout>
                <c:manualLayout>
                  <c:x val="4.4252471463884495E-2"/>
                  <c:y val="-3.0114953758132814E-3"/>
                </c:manualLayout>
              </c:layout>
              <c:tx>
                <c:rich>
                  <a:bodyPr/>
                  <a:lstStyle/>
                  <a:p>
                    <a:r>
                      <a:rPr lang="en-US"/>
                      <a:t>0.74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30BE-48B2-AFBE-01B5E610E26F}"/>
                </c:ext>
              </c:extLst>
            </c:dLbl>
            <c:numFmt formatCode="#,##0.00" sourceLinked="0"/>
            <c:spPr>
              <a:noFill/>
              <a:ln>
                <a:noFill/>
              </a:ln>
              <a:effectLst/>
            </c:spPr>
            <c:txPr>
              <a:bodyPr rot="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Sheet1!$C$5</c:f>
                <c:numCache>
                  <c:formatCode>General</c:formatCode>
                  <c:ptCount val="1"/>
                  <c:pt idx="0">
                    <c:v>0.28999999999999998</c:v>
                  </c:pt>
                </c:numCache>
              </c:numRef>
            </c:plus>
            <c:minus>
              <c:numRef>
                <c:f>Sheet1!$C$6</c:f>
                <c:numCache>
                  <c:formatCode>General</c:formatCode>
                  <c:ptCount val="1"/>
                  <c:pt idx="0">
                    <c:v>0.21</c:v>
                  </c:pt>
                </c:numCache>
              </c:numRef>
            </c:minus>
            <c:spPr>
              <a:noFill/>
              <a:ln w="9525" cap="flat" cmpd="sng" algn="ctr">
                <a:solidFill>
                  <a:schemeClr val="bg2">
                    <a:lumMod val="10000"/>
                  </a:schemeClr>
                </a:solidFill>
                <a:round/>
              </a:ln>
              <a:effectLst/>
            </c:spPr>
          </c:errBars>
          <c:cat>
            <c:numRef>
              <c:f>Sheet1!$A$2</c:f>
              <c:numCache>
                <c:formatCode>General</c:formatCode>
                <c:ptCount val="1"/>
              </c:numCache>
            </c:numRef>
          </c:cat>
          <c:val>
            <c:numRef>
              <c:f>Sheet1!$C$2</c:f>
              <c:numCache>
                <c:formatCode>General</c:formatCode>
                <c:ptCount val="1"/>
                <c:pt idx="0">
                  <c:v>0.74</c:v>
                </c:pt>
              </c:numCache>
            </c:numRef>
          </c:val>
          <c:extLst>
            <c:ext xmlns:c16="http://schemas.microsoft.com/office/drawing/2014/chart" uri="{C3380CC4-5D6E-409C-BE32-E72D297353CC}">
              <c16:uniqueId val="{00000009-30BE-48B2-AFBE-01B5E610E26F}"/>
            </c:ext>
          </c:extLst>
        </c:ser>
        <c:dLbls>
          <c:showLegendKey val="0"/>
          <c:showVal val="0"/>
          <c:showCatName val="0"/>
          <c:showSerName val="0"/>
          <c:showPercent val="0"/>
          <c:showBubbleSize val="0"/>
        </c:dLbls>
        <c:gapWidth val="219"/>
        <c:overlap val="-27"/>
        <c:axId val="274158704"/>
        <c:axId val="274160384"/>
      </c:barChart>
      <c:catAx>
        <c:axId val="274158704"/>
        <c:scaling>
          <c:orientation val="minMax"/>
        </c:scaling>
        <c:delete val="0"/>
        <c:axPos val="b"/>
        <c:numFmt formatCode="General" sourceLinked="1"/>
        <c:majorTickMark val="none"/>
        <c:minorTickMark val="none"/>
        <c:tickLblPos val="high"/>
        <c:spPr>
          <a:noFill/>
          <a:ln w="9525" cap="flat" cmpd="sng" algn="ctr">
            <a:solidFill>
              <a:schemeClr val="bg2">
                <a:lumMod val="10000"/>
              </a:schemeClr>
            </a:solidFill>
            <a:round/>
          </a:ln>
          <a:effectLst/>
        </c:spPr>
        <c:txPr>
          <a:bodyPr rot="-6000000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crossAx val="274160384"/>
        <c:crosses val="autoZero"/>
        <c:auto val="1"/>
        <c:lblAlgn val="ctr"/>
        <c:lblOffset val="100"/>
        <c:noMultiLvlLbl val="0"/>
      </c:catAx>
      <c:valAx>
        <c:axId val="274160384"/>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3C3C3C"/>
                    </a:solidFill>
                    <a:latin typeface="+mn-lt"/>
                    <a:ea typeface="+mn-ea"/>
                    <a:cs typeface="+mn-cs"/>
                  </a:defRPr>
                </a:pPr>
                <a:r>
                  <a:rPr lang="en-GB" sz="1600" b="1"/>
                  <a:t>Annualized</a:t>
                </a:r>
                <a:r>
                  <a:rPr lang="en-GB" sz="1600" b="1" baseline="0"/>
                  <a:t> rate of moderate or severe exacerbations</a:t>
                </a:r>
                <a:endParaRPr lang="en-GB" sz="1600" b="1"/>
              </a:p>
            </c:rich>
          </c:tx>
          <c:layout>
            <c:manualLayout>
              <c:xMode val="edge"/>
              <c:yMode val="edge"/>
              <c:x val="9.5288799943383743E-3"/>
              <c:y val="0.15840252263719734"/>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3C3C3C"/>
                  </a:solidFill>
                  <a:latin typeface="+mn-lt"/>
                  <a:ea typeface="+mn-ea"/>
                  <a:cs typeface="+mn-cs"/>
                </a:defRPr>
              </a:pPr>
              <a:endParaRPr lang="it-IT"/>
            </a:p>
          </c:txPr>
        </c:title>
        <c:numFmt formatCode="#,##0.0" sourceLinked="0"/>
        <c:majorTickMark val="out"/>
        <c:minorTickMark val="none"/>
        <c:tickLblPos val="nextTo"/>
        <c:spPr>
          <a:noFill/>
          <a:ln>
            <a:solidFill>
              <a:schemeClr val="bg2">
                <a:lumMod val="10000"/>
              </a:schemeClr>
            </a:solidFill>
          </a:ln>
          <a:effectLst/>
        </c:spPr>
        <c:txPr>
          <a:bodyPr rot="-60000000" spcFirstLastPara="1" vertOverflow="ellipsis" vert="horz" wrap="square" anchor="ctr" anchorCtr="1"/>
          <a:lstStyle/>
          <a:p>
            <a:pPr>
              <a:defRPr sz="1600" b="0" i="0" u="none" strike="noStrike" kern="1200" baseline="0">
                <a:solidFill>
                  <a:srgbClr val="3C3C3C"/>
                </a:solidFill>
                <a:latin typeface="+mn-lt"/>
                <a:ea typeface="+mn-ea"/>
                <a:cs typeface="+mn-cs"/>
              </a:defRPr>
            </a:pPr>
            <a:endParaRPr lang="it-IT"/>
          </a:p>
        </c:txPr>
        <c:crossAx val="274158704"/>
        <c:crosses val="autoZero"/>
        <c:crossBetween val="between"/>
      </c:valAx>
      <c:spPr>
        <a:noFill/>
        <a:ln>
          <a:noFill/>
        </a:ln>
        <a:effectLst/>
      </c:spPr>
    </c:plotArea>
    <c:legend>
      <c:legendPos val="t"/>
      <c:layout>
        <c:manualLayout>
          <c:xMode val="edge"/>
          <c:yMode val="edge"/>
          <c:x val="0.14230150900468413"/>
          <c:y val="4.8534397679583521E-2"/>
          <c:w val="0.85552745736927149"/>
          <c:h val="7.9878598616195021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3C3C3C"/>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3C3C3C"/>
          </a:solidFill>
        </a:defRPr>
      </a:pPr>
      <a:endParaRPr lang="it-IT"/>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62213692072161"/>
          <c:y val="0.23327635995100038"/>
          <c:w val="0.7515173282117168"/>
          <c:h val="0.71637143736540165"/>
        </c:manualLayout>
      </c:layout>
      <c:barChart>
        <c:barDir val="col"/>
        <c:grouping val="clustered"/>
        <c:varyColors val="0"/>
        <c:ser>
          <c:idx val="0"/>
          <c:order val="0"/>
          <c:tx>
            <c:strRef>
              <c:f>Sheet1!$B$1</c:f>
              <c:strCache>
                <c:ptCount val="1"/>
                <c:pt idx="0">
                  <c:v>Placebo (n=188)</c:v>
                </c:pt>
              </c:strCache>
            </c:strRef>
          </c:tx>
          <c:spPr>
            <a:solidFill>
              <a:srgbClr val="95A5A6"/>
            </a:solidFill>
            <a:ln>
              <a:solidFill>
                <a:schemeClr val="bg2">
                  <a:lumMod val="10000"/>
                </a:schemeClr>
              </a:solidFill>
            </a:ln>
            <a:effectLst/>
          </c:spPr>
          <c:invertIfNegative val="0"/>
          <c:dLbls>
            <c:dLbl>
              <c:idx val="0"/>
              <c:layout>
                <c:manualLayout>
                  <c:x val="4.5778418755742525E-2"/>
                  <c:y val="-3.0114953758132814E-3"/>
                </c:manualLayout>
              </c:layout>
              <c:tx>
                <c:rich>
                  <a:bodyPr/>
                  <a:lstStyle/>
                  <a:p>
                    <a:r>
                      <a:rPr lang="en-US"/>
                      <a:t>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EAE-45B2-82DE-FFE920757A7B}"/>
                </c:ext>
              </c:extLst>
            </c:dLbl>
            <c:numFmt formatCode="#,##0.00" sourceLinked="0"/>
            <c:spPr>
              <a:noFill/>
              <a:ln>
                <a:noFill/>
              </a:ln>
              <a:effectLst/>
            </c:spPr>
            <c:txPr>
              <a:bodyPr rot="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Sheet1!$B$5</c:f>
                <c:numCache>
                  <c:formatCode>General</c:formatCode>
                  <c:ptCount val="1"/>
                  <c:pt idx="0">
                    <c:v>0.38500000000000001</c:v>
                  </c:pt>
                </c:numCache>
              </c:numRef>
            </c:plus>
            <c:minus>
              <c:numRef>
                <c:f>Sheet1!$B$6</c:f>
                <c:numCache>
                  <c:formatCode>General</c:formatCode>
                  <c:ptCount val="1"/>
                  <c:pt idx="0">
                    <c:v>0.28599999999999998</c:v>
                  </c:pt>
                </c:numCache>
              </c:numRef>
            </c:minus>
            <c:spPr>
              <a:noFill/>
              <a:ln w="9525" cap="flat" cmpd="sng" algn="ctr">
                <a:solidFill>
                  <a:schemeClr val="bg2">
                    <a:lumMod val="10000"/>
                  </a:schemeClr>
                </a:solidFill>
                <a:round/>
              </a:ln>
              <a:effectLst/>
            </c:spPr>
          </c:errBars>
          <c:cat>
            <c:numRef>
              <c:f>Sheet1!$A$2</c:f>
              <c:numCache>
                <c:formatCode>General</c:formatCode>
                <c:ptCount val="1"/>
              </c:numCache>
            </c:numRef>
          </c:cat>
          <c:val>
            <c:numRef>
              <c:f>Sheet1!$B$2</c:f>
              <c:numCache>
                <c:formatCode>General</c:formatCode>
                <c:ptCount val="1"/>
                <c:pt idx="0">
                  <c:v>1.117</c:v>
                </c:pt>
              </c:numCache>
            </c:numRef>
          </c:val>
          <c:extLst>
            <c:ext xmlns:c16="http://schemas.microsoft.com/office/drawing/2014/chart" uri="{C3380CC4-5D6E-409C-BE32-E72D297353CC}">
              <c16:uniqueId val="{00000001-CEAE-45B2-82DE-FFE920757A7B}"/>
            </c:ext>
          </c:extLst>
        </c:ser>
        <c:ser>
          <c:idx val="1"/>
          <c:order val="1"/>
          <c:tx>
            <c:strRef>
              <c:f>Sheet1!$C$1</c:f>
              <c:strCache>
                <c:ptCount val="1"/>
                <c:pt idx="0">
                  <c:v>Dupilumab (n=195)</c:v>
                </c:pt>
              </c:strCache>
            </c:strRef>
          </c:tx>
          <c:spPr>
            <a:solidFill>
              <a:srgbClr val="3498DB"/>
            </a:solidFill>
            <a:ln>
              <a:solidFill>
                <a:schemeClr val="bg2">
                  <a:lumMod val="10000"/>
                </a:schemeClr>
              </a:solidFill>
            </a:ln>
            <a:effectLst/>
          </c:spPr>
          <c:invertIfNegative val="0"/>
          <c:dPt>
            <c:idx val="1"/>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3-CEAE-45B2-82DE-FFE920757A7B}"/>
              </c:ext>
            </c:extLst>
          </c:dPt>
          <c:dPt>
            <c:idx val="2"/>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5-CEAE-45B2-82DE-FFE920757A7B}"/>
              </c:ext>
            </c:extLst>
          </c:dPt>
          <c:dPt>
            <c:idx val="3"/>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7-CEAE-45B2-82DE-FFE920757A7B}"/>
              </c:ext>
            </c:extLst>
          </c:dPt>
          <c:dLbls>
            <c:dLbl>
              <c:idx val="0"/>
              <c:layout>
                <c:manualLayout>
                  <c:x val="4.4252471463884495E-2"/>
                  <c:y val="-3.0114953758132814E-3"/>
                </c:manualLayout>
              </c:layout>
              <c:tx>
                <c:rich>
                  <a:bodyPr/>
                  <a:lstStyle/>
                  <a:p>
                    <a:r>
                      <a:rPr lang="en-US"/>
                      <a:t>0.7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CEAE-45B2-82DE-FFE920757A7B}"/>
                </c:ext>
              </c:extLst>
            </c:dLbl>
            <c:numFmt formatCode="#,##0.00" sourceLinked="0"/>
            <c:spPr>
              <a:noFill/>
              <a:ln>
                <a:noFill/>
              </a:ln>
              <a:effectLst/>
            </c:spPr>
            <c:txPr>
              <a:bodyPr rot="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Sheet1!$C$5</c:f>
                <c:numCache>
                  <c:formatCode>General</c:formatCode>
                  <c:ptCount val="1"/>
                  <c:pt idx="0">
                    <c:v>0.189</c:v>
                  </c:pt>
                </c:numCache>
              </c:numRef>
            </c:plus>
            <c:minus>
              <c:numRef>
                <c:f>Sheet1!$C$6</c:f>
                <c:numCache>
                  <c:formatCode>General</c:formatCode>
                  <c:ptCount val="1"/>
                  <c:pt idx="0">
                    <c:v>0.25900000000000001</c:v>
                  </c:pt>
                </c:numCache>
              </c:numRef>
            </c:minus>
            <c:spPr>
              <a:noFill/>
              <a:ln w="9525" cap="flat" cmpd="sng" algn="ctr">
                <a:solidFill>
                  <a:schemeClr val="bg2">
                    <a:lumMod val="10000"/>
                  </a:schemeClr>
                </a:solidFill>
                <a:round/>
              </a:ln>
              <a:effectLst/>
            </c:spPr>
          </c:errBars>
          <c:cat>
            <c:numRef>
              <c:f>Sheet1!$A$2</c:f>
              <c:numCache>
                <c:formatCode>General</c:formatCode>
                <c:ptCount val="1"/>
              </c:numCache>
            </c:numRef>
          </c:cat>
          <c:val>
            <c:numRef>
              <c:f>Sheet1!$C$2</c:f>
              <c:numCache>
                <c:formatCode>General</c:formatCode>
                <c:ptCount val="1"/>
                <c:pt idx="0">
                  <c:v>0.69899999999999995</c:v>
                </c:pt>
              </c:numCache>
            </c:numRef>
          </c:val>
          <c:extLst>
            <c:ext xmlns:c16="http://schemas.microsoft.com/office/drawing/2014/chart" uri="{C3380CC4-5D6E-409C-BE32-E72D297353CC}">
              <c16:uniqueId val="{00000009-CEAE-45B2-82DE-FFE920757A7B}"/>
            </c:ext>
          </c:extLst>
        </c:ser>
        <c:dLbls>
          <c:showLegendKey val="0"/>
          <c:showVal val="0"/>
          <c:showCatName val="0"/>
          <c:showSerName val="0"/>
          <c:showPercent val="0"/>
          <c:showBubbleSize val="0"/>
        </c:dLbls>
        <c:gapWidth val="219"/>
        <c:overlap val="-27"/>
        <c:axId val="274158704"/>
        <c:axId val="274160384"/>
      </c:barChart>
      <c:catAx>
        <c:axId val="274158704"/>
        <c:scaling>
          <c:orientation val="minMax"/>
        </c:scaling>
        <c:delete val="0"/>
        <c:axPos val="b"/>
        <c:numFmt formatCode="General" sourceLinked="1"/>
        <c:majorTickMark val="none"/>
        <c:minorTickMark val="none"/>
        <c:tickLblPos val="high"/>
        <c:spPr>
          <a:noFill/>
          <a:ln w="9525" cap="flat" cmpd="sng" algn="ctr">
            <a:solidFill>
              <a:schemeClr val="bg2">
                <a:lumMod val="10000"/>
              </a:schemeClr>
            </a:solidFill>
            <a:round/>
          </a:ln>
          <a:effectLst/>
        </c:spPr>
        <c:txPr>
          <a:bodyPr rot="-6000000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crossAx val="274160384"/>
        <c:crosses val="autoZero"/>
        <c:auto val="1"/>
        <c:lblAlgn val="ctr"/>
        <c:lblOffset val="100"/>
        <c:noMultiLvlLbl val="0"/>
      </c:catAx>
      <c:valAx>
        <c:axId val="274160384"/>
        <c:scaling>
          <c:orientation val="minMax"/>
          <c:max val="2.5"/>
        </c:scaling>
        <c:delete val="0"/>
        <c:axPos val="l"/>
        <c:title>
          <c:tx>
            <c:rich>
              <a:bodyPr rot="-5400000" spcFirstLastPara="1" vertOverflow="ellipsis" vert="horz" wrap="square" anchor="ctr" anchorCtr="1"/>
              <a:lstStyle/>
              <a:p>
                <a:pPr>
                  <a:defRPr sz="1600" b="1" i="0" u="none" strike="noStrike" kern="1200" baseline="0">
                    <a:solidFill>
                      <a:srgbClr val="3C3C3C"/>
                    </a:solidFill>
                    <a:latin typeface="+mn-lt"/>
                    <a:ea typeface="+mn-ea"/>
                    <a:cs typeface="+mn-cs"/>
                  </a:defRPr>
                </a:pPr>
                <a:r>
                  <a:rPr lang="en-GB" sz="1600" b="1"/>
                  <a:t>Annualized</a:t>
                </a:r>
                <a:r>
                  <a:rPr lang="en-GB" sz="1600" b="1" baseline="0"/>
                  <a:t> rate of moderate or severe exacerbations</a:t>
                </a:r>
                <a:endParaRPr lang="en-GB" sz="1600" b="1"/>
              </a:p>
            </c:rich>
          </c:tx>
          <c:layout>
            <c:manualLayout>
              <c:xMode val="edge"/>
              <c:yMode val="edge"/>
              <c:x val="0"/>
              <c:y val="0.15840252263719734"/>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3C3C3C"/>
                  </a:solidFill>
                  <a:latin typeface="+mn-lt"/>
                  <a:ea typeface="+mn-ea"/>
                  <a:cs typeface="+mn-cs"/>
                </a:defRPr>
              </a:pPr>
              <a:endParaRPr lang="it-IT"/>
            </a:p>
          </c:txPr>
        </c:title>
        <c:numFmt formatCode="#,##0.0" sourceLinked="0"/>
        <c:majorTickMark val="out"/>
        <c:minorTickMark val="none"/>
        <c:tickLblPos val="nextTo"/>
        <c:spPr>
          <a:noFill/>
          <a:ln>
            <a:solidFill>
              <a:schemeClr val="bg2">
                <a:lumMod val="10000"/>
              </a:schemeClr>
            </a:solidFill>
          </a:ln>
          <a:effectLst/>
        </c:spPr>
        <c:txPr>
          <a:bodyPr rot="-60000000" spcFirstLastPara="1" vertOverflow="ellipsis" vert="horz" wrap="square" anchor="ctr" anchorCtr="1"/>
          <a:lstStyle/>
          <a:p>
            <a:pPr>
              <a:defRPr sz="1600" b="0" i="0" u="none" strike="noStrike" kern="1200" baseline="0">
                <a:solidFill>
                  <a:srgbClr val="3C3C3C"/>
                </a:solidFill>
                <a:latin typeface="+mn-lt"/>
                <a:ea typeface="+mn-ea"/>
                <a:cs typeface="+mn-cs"/>
              </a:defRPr>
            </a:pPr>
            <a:endParaRPr lang="it-IT"/>
          </a:p>
        </c:txPr>
        <c:crossAx val="274158704"/>
        <c:crosses val="autoZero"/>
        <c:crossBetween val="between"/>
      </c:valAx>
      <c:spPr>
        <a:noFill/>
        <a:ln>
          <a:noFill/>
        </a:ln>
        <a:effectLst/>
      </c:spPr>
    </c:plotArea>
    <c:legend>
      <c:legendPos val="t"/>
      <c:layout>
        <c:manualLayout>
          <c:xMode val="edge"/>
          <c:yMode val="edge"/>
          <c:x val="9.3637064661955011E-2"/>
          <c:y val="4.5522902303770242E-2"/>
          <c:w val="0.90636293533804502"/>
          <c:h val="7.9878598616195021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3C3C3C"/>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3C3C3C"/>
          </a:solidFill>
        </a:defRPr>
      </a:pPr>
      <a:endParaRPr lang="it-IT"/>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93054173285031"/>
          <c:y val="0.23628785532681365"/>
          <c:w val="0.80541837282072648"/>
          <c:h val="0.71335994198958841"/>
        </c:manualLayout>
      </c:layout>
      <c:barChart>
        <c:barDir val="col"/>
        <c:grouping val="clustered"/>
        <c:varyColors val="0"/>
        <c:ser>
          <c:idx val="0"/>
          <c:order val="0"/>
          <c:tx>
            <c:strRef>
              <c:f>Sheet1!$B$1</c:f>
              <c:strCache>
                <c:ptCount val="1"/>
                <c:pt idx="0">
                  <c:v>Placebo (n=471)</c:v>
                </c:pt>
              </c:strCache>
            </c:strRef>
          </c:tx>
          <c:spPr>
            <a:solidFill>
              <a:srgbClr val="95A5A6"/>
            </a:solidFill>
            <a:ln>
              <a:solidFill>
                <a:schemeClr val="bg2">
                  <a:lumMod val="10000"/>
                </a:schemeClr>
              </a:solidFill>
            </a:ln>
            <a:effectLst/>
          </c:spPr>
          <c:invertIfNegative val="0"/>
          <c:dLbls>
            <c:dLbl>
              <c:idx val="0"/>
              <c:layout>
                <c:manualLayout>
                  <c:x val="6.2146559361467832E-2"/>
                  <c:y val="-4.81713389549710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E55-47AB-822C-33DEE1F8CB97}"/>
                </c:ext>
              </c:extLst>
            </c:dLbl>
            <c:numFmt formatCode="#,##0.000" sourceLinked="0"/>
            <c:spPr>
              <a:solidFill>
                <a:schemeClr val="bg1"/>
              </a:solidFill>
              <a:ln>
                <a:noFill/>
              </a:ln>
              <a:effectLst/>
            </c:spPr>
            <c:txPr>
              <a:bodyPr rot="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Sheet1!$B$5</c:f>
                <c:numCache>
                  <c:formatCode>General</c:formatCode>
                  <c:ptCount val="1"/>
                  <c:pt idx="0">
                    <c:v>3.5000000000000003E-2</c:v>
                  </c:pt>
                </c:numCache>
              </c:numRef>
            </c:plus>
            <c:minus>
              <c:numRef>
                <c:f>Sheet1!$B$6</c:f>
                <c:numCache>
                  <c:formatCode>General</c:formatCode>
                  <c:ptCount val="1"/>
                  <c:pt idx="0">
                    <c:v>3.4999999999999996E-2</c:v>
                  </c:pt>
                </c:numCache>
              </c:numRef>
            </c:minus>
            <c:spPr>
              <a:noFill/>
              <a:ln w="9525" cap="flat" cmpd="sng" algn="ctr">
                <a:solidFill>
                  <a:schemeClr val="bg2">
                    <a:lumMod val="10000"/>
                  </a:schemeClr>
                </a:solidFill>
                <a:round/>
              </a:ln>
              <a:effectLst/>
            </c:spPr>
          </c:errBars>
          <c:cat>
            <c:numRef>
              <c:f>Sheet1!$A$2</c:f>
              <c:numCache>
                <c:formatCode>General</c:formatCode>
                <c:ptCount val="1"/>
              </c:numCache>
            </c:numRef>
          </c:cat>
          <c:val>
            <c:numRef>
              <c:f>Sheet1!$B$2</c:f>
              <c:numCache>
                <c:formatCode>General</c:formatCode>
                <c:ptCount val="1"/>
                <c:pt idx="0">
                  <c:v>7.6999999999999999E-2</c:v>
                </c:pt>
              </c:numCache>
            </c:numRef>
          </c:val>
          <c:extLst>
            <c:ext xmlns:c16="http://schemas.microsoft.com/office/drawing/2014/chart" uri="{C3380CC4-5D6E-409C-BE32-E72D297353CC}">
              <c16:uniqueId val="{00000001-7E55-47AB-822C-33DEE1F8CB97}"/>
            </c:ext>
          </c:extLst>
        </c:ser>
        <c:ser>
          <c:idx val="1"/>
          <c:order val="1"/>
          <c:tx>
            <c:strRef>
              <c:f>Sheet1!$C$1</c:f>
              <c:strCache>
                <c:ptCount val="1"/>
                <c:pt idx="0">
                  <c:v>Dupilumab (n=468)</c:v>
                </c:pt>
              </c:strCache>
            </c:strRef>
          </c:tx>
          <c:spPr>
            <a:solidFill>
              <a:srgbClr val="3498DB"/>
            </a:solidFill>
            <a:ln>
              <a:solidFill>
                <a:schemeClr val="bg2">
                  <a:lumMod val="10000"/>
                </a:schemeClr>
              </a:solidFill>
            </a:ln>
            <a:effectLst/>
          </c:spPr>
          <c:invertIfNegative val="0"/>
          <c:dPt>
            <c:idx val="2"/>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3-7E55-47AB-822C-33DEE1F8CB97}"/>
              </c:ext>
            </c:extLst>
          </c:dPt>
          <c:dPt>
            <c:idx val="3"/>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5-7E55-47AB-822C-33DEE1F8CB97}"/>
              </c:ext>
            </c:extLst>
          </c:dPt>
          <c:dLbls>
            <c:dLbl>
              <c:idx val="0"/>
              <c:layout>
                <c:manualLayout>
                  <c:x val="7.2755815814821254E-2"/>
                  <c:y val="-2.1991516353009064E-3"/>
                </c:manualLayout>
              </c:layout>
              <c:tx>
                <c:rich>
                  <a:bodyPr/>
                  <a:lstStyle/>
                  <a:p>
                    <a:fld id="{14E54B89-CCAE-9A45-A91D-BBB30FF67E60}" type="VALUE">
                      <a:rPr lang="en-US" smtClean="0"/>
                      <a:pPr/>
                      <a:t>[VALORE]</a:t>
                    </a:fld>
                    <a:endParaRPr lang="it-IT"/>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E55-47AB-822C-33DEE1F8CB97}"/>
                </c:ext>
              </c:extLst>
            </c:dLbl>
            <c:numFmt formatCode="#,##0.000" sourceLinked="0"/>
            <c:spPr>
              <a:solidFill>
                <a:schemeClr val="bg1"/>
              </a:solidFill>
              <a:ln>
                <a:noFill/>
              </a:ln>
              <a:effectLst/>
            </c:spPr>
            <c:txPr>
              <a:bodyPr rot="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Sheet1!$C$5</c:f>
                <c:numCache>
                  <c:formatCode>General</c:formatCode>
                  <c:ptCount val="1"/>
                  <c:pt idx="0">
                    <c:v>3.4000000000000002E-2</c:v>
                  </c:pt>
                </c:numCache>
              </c:numRef>
            </c:plus>
            <c:minus>
              <c:numRef>
                <c:f>Sheet1!$C$6</c:f>
                <c:numCache>
                  <c:formatCode>General</c:formatCode>
                  <c:ptCount val="1"/>
                  <c:pt idx="0">
                    <c:v>3.5000000000000003E-2</c:v>
                  </c:pt>
                </c:numCache>
              </c:numRef>
            </c:minus>
            <c:spPr>
              <a:noFill/>
              <a:ln w="9525" cap="flat" cmpd="sng" algn="ctr">
                <a:solidFill>
                  <a:schemeClr val="bg2">
                    <a:lumMod val="10000"/>
                  </a:schemeClr>
                </a:solidFill>
                <a:round/>
              </a:ln>
              <a:effectLst/>
            </c:spPr>
          </c:errBars>
          <c:cat>
            <c:numRef>
              <c:f>Sheet1!$A$2</c:f>
              <c:numCache>
                <c:formatCode>General</c:formatCode>
                <c:ptCount val="1"/>
              </c:numCache>
            </c:numRef>
          </c:cat>
          <c:val>
            <c:numRef>
              <c:f>Sheet1!$C$2</c:f>
              <c:numCache>
                <c:formatCode>General</c:formatCode>
                <c:ptCount val="1"/>
                <c:pt idx="0">
                  <c:v>0.16</c:v>
                </c:pt>
              </c:numCache>
            </c:numRef>
          </c:val>
          <c:extLst>
            <c:ext xmlns:c16="http://schemas.microsoft.com/office/drawing/2014/chart" uri="{C3380CC4-5D6E-409C-BE32-E72D297353CC}">
              <c16:uniqueId val="{00000007-7E55-47AB-822C-33DEE1F8CB97}"/>
            </c:ext>
          </c:extLst>
        </c:ser>
        <c:dLbls>
          <c:showLegendKey val="0"/>
          <c:showVal val="0"/>
          <c:showCatName val="0"/>
          <c:showSerName val="0"/>
          <c:showPercent val="0"/>
          <c:showBubbleSize val="0"/>
        </c:dLbls>
        <c:gapWidth val="219"/>
        <c:overlap val="-27"/>
        <c:axId val="274158704"/>
        <c:axId val="274160384"/>
      </c:barChart>
      <c:catAx>
        <c:axId val="274158704"/>
        <c:scaling>
          <c:orientation val="minMax"/>
        </c:scaling>
        <c:delete val="0"/>
        <c:axPos val="b"/>
        <c:numFmt formatCode="General" sourceLinked="1"/>
        <c:majorTickMark val="none"/>
        <c:minorTickMark val="none"/>
        <c:tickLblPos val="high"/>
        <c:spPr>
          <a:noFill/>
          <a:ln w="9525" cap="flat" cmpd="sng" algn="ctr">
            <a:solidFill>
              <a:schemeClr val="bg2">
                <a:lumMod val="10000"/>
              </a:schemeClr>
            </a:solidFill>
            <a:round/>
          </a:ln>
          <a:effectLst/>
        </c:spPr>
        <c:txPr>
          <a:bodyPr rot="-6000000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crossAx val="274160384"/>
        <c:crosses val="autoZero"/>
        <c:auto val="1"/>
        <c:lblAlgn val="ctr"/>
        <c:lblOffset val="100"/>
        <c:noMultiLvlLbl val="0"/>
      </c:catAx>
      <c:valAx>
        <c:axId val="274160384"/>
        <c:scaling>
          <c:orientation val="minMax"/>
          <c:max val="0.2"/>
        </c:scaling>
        <c:delete val="0"/>
        <c:axPos val="l"/>
        <c:title>
          <c:tx>
            <c:rich>
              <a:bodyPr rot="-5400000" spcFirstLastPara="1" vertOverflow="ellipsis" vert="horz" wrap="square" anchor="ctr" anchorCtr="1"/>
              <a:lstStyle/>
              <a:p>
                <a:pPr>
                  <a:defRPr sz="1400" b="1" i="0" u="none" strike="noStrike" kern="1200" baseline="0">
                    <a:solidFill>
                      <a:srgbClr val="3C3C3C"/>
                    </a:solidFill>
                    <a:latin typeface="+mn-lt"/>
                    <a:ea typeface="+mn-ea"/>
                    <a:cs typeface="+mn-cs"/>
                  </a:defRPr>
                </a:pPr>
                <a:r>
                  <a:rPr lang="en-GB" sz="1400" b="1" i="0" baseline="0">
                    <a:effectLst/>
                  </a:rPr>
                  <a:t>Change from baseline in </a:t>
                </a:r>
                <a:br>
                  <a:rPr lang="en-GB" sz="1400" b="1" i="0" baseline="0">
                    <a:effectLst/>
                  </a:rPr>
                </a:br>
                <a:r>
                  <a:rPr lang="en-GB" sz="1400" b="1" i="0" baseline="0">
                    <a:effectLst/>
                  </a:rPr>
                  <a:t>pre-BD FEV</a:t>
                </a:r>
                <a:r>
                  <a:rPr lang="en-GB" sz="1400" b="1" i="0" baseline="-25000">
                    <a:effectLst/>
                  </a:rPr>
                  <a:t>1</a:t>
                </a:r>
                <a:r>
                  <a:rPr lang="en-GB" sz="1400" b="1" i="0" baseline="0">
                    <a:effectLst/>
                  </a:rPr>
                  <a:t> , LS mean (95% CI)</a:t>
                </a:r>
                <a:endParaRPr lang="en-US" sz="1400" b="1">
                  <a:effectLst/>
                </a:endParaRPr>
              </a:p>
            </c:rich>
          </c:tx>
          <c:layout>
            <c:manualLayout>
              <c:xMode val="edge"/>
              <c:yMode val="edge"/>
              <c:x val="6.491165540736238E-3"/>
              <c:y val="0.19947778788997581"/>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rgbClr val="3C3C3C"/>
                  </a:solidFill>
                  <a:latin typeface="+mn-lt"/>
                  <a:ea typeface="+mn-ea"/>
                  <a:cs typeface="+mn-cs"/>
                </a:defRPr>
              </a:pPr>
              <a:endParaRPr lang="it-IT"/>
            </a:p>
          </c:txPr>
        </c:title>
        <c:numFmt formatCode="General" sourceLinked="1"/>
        <c:majorTickMark val="out"/>
        <c:minorTickMark val="none"/>
        <c:tickLblPos val="nextTo"/>
        <c:spPr>
          <a:noFill/>
          <a:ln>
            <a:solidFill>
              <a:schemeClr val="bg2">
                <a:lumMod val="10000"/>
              </a:schemeClr>
            </a:solidFill>
          </a:ln>
          <a:effectLst/>
        </c:spPr>
        <c:txPr>
          <a:bodyPr rot="-60000000" spcFirstLastPara="1" vertOverflow="ellipsis" vert="horz" wrap="square" anchor="ctr" anchorCtr="1"/>
          <a:lstStyle/>
          <a:p>
            <a:pPr>
              <a:defRPr sz="1600" b="0" i="0" u="none" strike="noStrike" kern="1200" baseline="0">
                <a:solidFill>
                  <a:srgbClr val="3C3C3C"/>
                </a:solidFill>
                <a:latin typeface="+mn-lt"/>
                <a:ea typeface="+mn-ea"/>
                <a:cs typeface="+mn-cs"/>
              </a:defRPr>
            </a:pPr>
            <a:endParaRPr lang="it-IT"/>
          </a:p>
        </c:txPr>
        <c:crossAx val="274158704"/>
        <c:crosses val="autoZero"/>
        <c:crossBetween val="between"/>
      </c:valAx>
      <c:spPr>
        <a:noFill/>
        <a:ln>
          <a:noFill/>
        </a:ln>
        <a:effectLst/>
      </c:spPr>
    </c:plotArea>
    <c:legend>
      <c:legendPos val="t"/>
      <c:layout>
        <c:manualLayout>
          <c:xMode val="edge"/>
          <c:yMode val="edge"/>
          <c:x val="0.16952886311135396"/>
          <c:y val="5.3467801232292764E-3"/>
          <c:w val="0.79270708216733909"/>
          <c:h val="7.9878598616195021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3C3C3C"/>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3C3C3C"/>
          </a:solidFill>
        </a:defRPr>
      </a:pPr>
      <a:endParaRPr lang="it-IT"/>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28101995044433"/>
          <c:y val="0.23628785532681365"/>
          <c:w val="0.73285825949982342"/>
          <c:h val="0.71335994198958841"/>
        </c:manualLayout>
      </c:layout>
      <c:barChart>
        <c:barDir val="col"/>
        <c:grouping val="clustered"/>
        <c:varyColors val="0"/>
        <c:ser>
          <c:idx val="0"/>
          <c:order val="0"/>
          <c:tx>
            <c:strRef>
              <c:f>Sheet1!$B$1</c:f>
              <c:strCache>
                <c:ptCount val="1"/>
                <c:pt idx="0">
                  <c:v>Placebo (n=465)</c:v>
                </c:pt>
              </c:strCache>
            </c:strRef>
          </c:tx>
          <c:spPr>
            <a:solidFill>
              <a:srgbClr val="95A5A6"/>
            </a:solidFill>
            <a:ln>
              <a:solidFill>
                <a:schemeClr val="bg2">
                  <a:lumMod val="10000"/>
                </a:schemeClr>
              </a:solidFill>
            </a:ln>
            <a:effectLst/>
          </c:spPr>
          <c:invertIfNegative val="0"/>
          <c:dLbls>
            <c:dLbl>
              <c:idx val="0"/>
              <c:layout>
                <c:manualLayout>
                  <c:x val="5.9868671307390924E-2"/>
                  <c:y val="-1.64151738366095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711-4557-BF32-E7B7E931D355}"/>
                </c:ext>
              </c:extLst>
            </c:dLbl>
            <c:numFmt formatCode="#,##0.000" sourceLinked="0"/>
            <c:spPr>
              <a:solidFill>
                <a:schemeClr val="bg1"/>
              </a:solidFill>
              <a:ln>
                <a:noFill/>
              </a:ln>
              <a:effectLst/>
            </c:spPr>
            <c:txPr>
              <a:bodyPr rot="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Sheet1!$B$5</c:f>
                <c:numCache>
                  <c:formatCode>General</c:formatCode>
                  <c:ptCount val="1"/>
                  <c:pt idx="0">
                    <c:v>3.4000000000000002E-2</c:v>
                  </c:pt>
                </c:numCache>
              </c:numRef>
            </c:plus>
            <c:minus>
              <c:numRef>
                <c:f>Sheet1!$B$6</c:f>
                <c:numCache>
                  <c:formatCode>General</c:formatCode>
                  <c:ptCount val="1"/>
                  <c:pt idx="0">
                    <c:v>3.4000000000000002E-2</c:v>
                  </c:pt>
                </c:numCache>
              </c:numRef>
            </c:minus>
            <c:spPr>
              <a:noFill/>
              <a:ln w="9525" cap="flat" cmpd="sng" algn="ctr">
                <a:solidFill>
                  <a:schemeClr val="bg2">
                    <a:lumMod val="10000"/>
                  </a:schemeClr>
                </a:solidFill>
                <a:round/>
              </a:ln>
              <a:effectLst/>
            </c:spPr>
          </c:errBars>
          <c:cat>
            <c:numRef>
              <c:f>Sheet1!$A$2</c:f>
              <c:numCache>
                <c:formatCode>General</c:formatCode>
                <c:ptCount val="1"/>
              </c:numCache>
            </c:numRef>
          </c:cat>
          <c:val>
            <c:numRef>
              <c:f>Sheet1!$B$2</c:f>
              <c:numCache>
                <c:formatCode>General</c:formatCode>
                <c:ptCount val="1"/>
                <c:pt idx="0">
                  <c:v>5.7000000000000002E-2</c:v>
                </c:pt>
              </c:numCache>
            </c:numRef>
          </c:val>
          <c:extLst>
            <c:ext xmlns:c16="http://schemas.microsoft.com/office/drawing/2014/chart" uri="{C3380CC4-5D6E-409C-BE32-E72D297353CC}">
              <c16:uniqueId val="{00000001-6711-4557-BF32-E7B7E931D355}"/>
            </c:ext>
          </c:extLst>
        </c:ser>
        <c:ser>
          <c:idx val="1"/>
          <c:order val="1"/>
          <c:tx>
            <c:strRef>
              <c:f>Sheet1!$C$1</c:f>
              <c:strCache>
                <c:ptCount val="1"/>
                <c:pt idx="0">
                  <c:v>Dupilumab (n=470)</c:v>
                </c:pt>
              </c:strCache>
            </c:strRef>
          </c:tx>
          <c:spPr>
            <a:solidFill>
              <a:srgbClr val="3498DB"/>
            </a:solidFill>
            <a:ln>
              <a:solidFill>
                <a:schemeClr val="bg2">
                  <a:lumMod val="10000"/>
                </a:schemeClr>
              </a:solidFill>
            </a:ln>
            <a:effectLst/>
          </c:spPr>
          <c:invertIfNegative val="0"/>
          <c:dPt>
            <c:idx val="2"/>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3-6711-4557-BF32-E7B7E931D355}"/>
              </c:ext>
            </c:extLst>
          </c:dPt>
          <c:dPt>
            <c:idx val="3"/>
            <c:invertIfNegative val="0"/>
            <c:bubble3D val="0"/>
            <c:spPr>
              <a:solidFill>
                <a:srgbClr val="3498DB"/>
              </a:solidFill>
              <a:ln>
                <a:solidFill>
                  <a:schemeClr val="bg2">
                    <a:lumMod val="10000"/>
                  </a:schemeClr>
                </a:solidFill>
              </a:ln>
              <a:effectLst/>
            </c:spPr>
            <c:extLst>
              <c:ext xmlns:c16="http://schemas.microsoft.com/office/drawing/2014/chart" uri="{C3380CC4-5D6E-409C-BE32-E72D297353CC}">
                <c16:uniqueId val="{00000005-6711-4557-BF32-E7B7E931D355}"/>
              </c:ext>
            </c:extLst>
          </c:dPt>
          <c:dLbls>
            <c:dLbl>
              <c:idx val="0"/>
              <c:layout>
                <c:manualLayout>
                  <c:x val="6.8079444333366171E-2"/>
                  <c:y val="-9.0345639192782115E-3"/>
                </c:manualLayout>
              </c:layout>
              <c:tx>
                <c:rich>
                  <a:bodyPr/>
                  <a:lstStyle/>
                  <a:p>
                    <a:fld id="{14E54B89-CCAE-9A45-A91D-BBB30FF67E60}" type="VALUE">
                      <a:rPr lang="en-US" smtClean="0"/>
                      <a:pPr/>
                      <a:t>[VALORE]</a:t>
                    </a:fld>
                    <a:endParaRPr lang="it-IT"/>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711-4557-BF32-E7B7E931D355}"/>
                </c:ext>
              </c:extLst>
            </c:dLbl>
            <c:numFmt formatCode="#,##0.000" sourceLinked="0"/>
            <c:spPr>
              <a:solidFill>
                <a:schemeClr val="bg1"/>
              </a:solidFill>
              <a:ln>
                <a:noFill/>
              </a:ln>
              <a:effectLst/>
            </c:spPr>
            <c:txPr>
              <a:bodyPr rot="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Sheet1!$C$5</c:f>
                <c:numCache>
                  <c:formatCode>General</c:formatCode>
                  <c:ptCount val="1"/>
                  <c:pt idx="0">
                    <c:v>3.4000000000000002E-2</c:v>
                  </c:pt>
                </c:numCache>
              </c:numRef>
            </c:plus>
            <c:minus>
              <c:numRef>
                <c:f>Sheet1!$C$6</c:f>
                <c:numCache>
                  <c:formatCode>General</c:formatCode>
                  <c:ptCount val="1"/>
                  <c:pt idx="0">
                    <c:v>3.4000000000000002E-2</c:v>
                  </c:pt>
                </c:numCache>
              </c:numRef>
            </c:minus>
            <c:spPr>
              <a:noFill/>
              <a:ln w="9525" cap="flat" cmpd="sng" algn="ctr">
                <a:solidFill>
                  <a:schemeClr val="tx1">
                    <a:lumMod val="50000"/>
                  </a:schemeClr>
                </a:solidFill>
                <a:round/>
              </a:ln>
              <a:effectLst/>
            </c:spPr>
          </c:errBars>
          <c:cat>
            <c:numRef>
              <c:f>Sheet1!$A$2</c:f>
              <c:numCache>
                <c:formatCode>General</c:formatCode>
                <c:ptCount val="1"/>
              </c:numCache>
            </c:numRef>
          </c:cat>
          <c:val>
            <c:numRef>
              <c:f>Sheet1!$C$2</c:f>
              <c:numCache>
                <c:formatCode>General</c:formatCode>
                <c:ptCount val="1"/>
                <c:pt idx="0">
                  <c:v>0.13900000000000001</c:v>
                </c:pt>
              </c:numCache>
            </c:numRef>
          </c:val>
          <c:extLst>
            <c:ext xmlns:c16="http://schemas.microsoft.com/office/drawing/2014/chart" uri="{C3380CC4-5D6E-409C-BE32-E72D297353CC}">
              <c16:uniqueId val="{00000007-6711-4557-BF32-E7B7E931D355}"/>
            </c:ext>
          </c:extLst>
        </c:ser>
        <c:dLbls>
          <c:showLegendKey val="0"/>
          <c:showVal val="0"/>
          <c:showCatName val="0"/>
          <c:showSerName val="0"/>
          <c:showPercent val="0"/>
          <c:showBubbleSize val="0"/>
        </c:dLbls>
        <c:gapWidth val="219"/>
        <c:overlap val="-27"/>
        <c:axId val="274158704"/>
        <c:axId val="274160384"/>
      </c:barChart>
      <c:catAx>
        <c:axId val="274158704"/>
        <c:scaling>
          <c:orientation val="minMax"/>
        </c:scaling>
        <c:delete val="0"/>
        <c:axPos val="b"/>
        <c:numFmt formatCode="General" sourceLinked="1"/>
        <c:majorTickMark val="none"/>
        <c:minorTickMark val="none"/>
        <c:tickLblPos val="high"/>
        <c:spPr>
          <a:noFill/>
          <a:ln w="9525" cap="flat" cmpd="sng" algn="ctr">
            <a:solidFill>
              <a:schemeClr val="bg2">
                <a:lumMod val="10000"/>
              </a:schemeClr>
            </a:solidFill>
            <a:round/>
          </a:ln>
          <a:effectLst/>
        </c:spPr>
        <c:txPr>
          <a:bodyPr rot="-60000000" spcFirstLastPara="1" vertOverflow="ellipsis" vert="horz" wrap="square" anchor="ctr" anchorCtr="1"/>
          <a:lstStyle/>
          <a:p>
            <a:pPr>
              <a:defRPr sz="2000" b="0" i="0" u="none" strike="noStrike" kern="1200" baseline="0">
                <a:solidFill>
                  <a:srgbClr val="3C3C3C"/>
                </a:solidFill>
                <a:latin typeface="+mn-lt"/>
                <a:ea typeface="+mn-ea"/>
                <a:cs typeface="+mn-cs"/>
              </a:defRPr>
            </a:pPr>
            <a:endParaRPr lang="it-IT"/>
          </a:p>
        </c:txPr>
        <c:crossAx val="274160384"/>
        <c:crosses val="autoZero"/>
        <c:auto val="1"/>
        <c:lblAlgn val="ctr"/>
        <c:lblOffset val="100"/>
        <c:noMultiLvlLbl val="0"/>
      </c:catAx>
      <c:valAx>
        <c:axId val="274160384"/>
        <c:scaling>
          <c:orientation val="minMax"/>
        </c:scaling>
        <c:delete val="0"/>
        <c:axPos val="l"/>
        <c:title>
          <c:tx>
            <c:rich>
              <a:bodyPr rot="-5400000" spcFirstLastPara="1" vertOverflow="ellipsis" vert="horz" wrap="square" anchor="ctr" anchorCtr="1"/>
              <a:lstStyle/>
              <a:p>
                <a:pPr>
                  <a:defRPr sz="1400" b="1" i="0" u="none" strike="noStrike" kern="1200" baseline="0">
                    <a:solidFill>
                      <a:srgbClr val="3C3C3C"/>
                    </a:solidFill>
                    <a:latin typeface="+mn-lt"/>
                    <a:ea typeface="+mn-ea"/>
                    <a:cs typeface="+mn-cs"/>
                  </a:defRPr>
                </a:pPr>
                <a:r>
                  <a:rPr lang="en-GB" sz="1400" b="1" i="0" baseline="0">
                    <a:effectLst/>
                  </a:rPr>
                  <a:t>Change from baseline in </a:t>
                </a:r>
                <a:br>
                  <a:rPr lang="en-GB" sz="1400" b="1" i="0" baseline="0">
                    <a:effectLst/>
                  </a:rPr>
                </a:br>
                <a:r>
                  <a:rPr lang="en-GB" sz="1400" b="1" i="0" baseline="0">
                    <a:effectLst/>
                  </a:rPr>
                  <a:t>pre-BD FEV</a:t>
                </a:r>
                <a:r>
                  <a:rPr lang="en-GB" sz="1400" b="1" i="0" baseline="-25000">
                    <a:effectLst/>
                  </a:rPr>
                  <a:t>1</a:t>
                </a:r>
                <a:r>
                  <a:rPr lang="en-GB" sz="1400" b="1" i="0" baseline="0">
                    <a:effectLst/>
                  </a:rPr>
                  <a:t> , LS mean (95% CI)</a:t>
                </a:r>
                <a:endParaRPr lang="en-US" sz="1400" b="1">
                  <a:effectLst/>
                </a:endParaRPr>
              </a:p>
            </c:rich>
          </c:tx>
          <c:layout>
            <c:manualLayout>
              <c:xMode val="edge"/>
              <c:yMode val="edge"/>
              <c:x val="2.4154589371980676E-2"/>
              <c:y val="0.2156654898371326"/>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rgbClr val="3C3C3C"/>
                  </a:solidFill>
                  <a:latin typeface="+mn-lt"/>
                  <a:ea typeface="+mn-ea"/>
                  <a:cs typeface="+mn-cs"/>
                </a:defRPr>
              </a:pPr>
              <a:endParaRPr lang="it-IT"/>
            </a:p>
          </c:txPr>
        </c:title>
        <c:numFmt formatCode="General" sourceLinked="1"/>
        <c:majorTickMark val="out"/>
        <c:minorTickMark val="none"/>
        <c:tickLblPos val="nextTo"/>
        <c:spPr>
          <a:noFill/>
          <a:ln>
            <a:solidFill>
              <a:schemeClr val="bg2">
                <a:lumMod val="10000"/>
              </a:schemeClr>
            </a:solidFill>
          </a:ln>
          <a:effectLst/>
        </c:spPr>
        <c:txPr>
          <a:bodyPr rot="-60000000" spcFirstLastPara="1" vertOverflow="ellipsis" vert="horz" wrap="square" anchor="ctr" anchorCtr="1"/>
          <a:lstStyle/>
          <a:p>
            <a:pPr>
              <a:defRPr sz="1600" b="0" i="0" u="none" strike="noStrike" kern="1200" baseline="0">
                <a:solidFill>
                  <a:srgbClr val="3C3C3C"/>
                </a:solidFill>
                <a:latin typeface="+mn-lt"/>
                <a:ea typeface="+mn-ea"/>
                <a:cs typeface="+mn-cs"/>
              </a:defRPr>
            </a:pPr>
            <a:endParaRPr lang="it-IT"/>
          </a:p>
        </c:txPr>
        <c:crossAx val="274158704"/>
        <c:crosses val="autoZero"/>
        <c:crossBetween val="between"/>
      </c:valAx>
      <c:spPr>
        <a:noFill/>
        <a:ln>
          <a:noFill/>
        </a:ln>
        <a:effectLst/>
      </c:spPr>
    </c:plotArea>
    <c:legend>
      <c:legendPos val="t"/>
      <c:layout>
        <c:manualLayout>
          <c:xMode val="edge"/>
          <c:yMode val="edge"/>
          <c:x val="0.27352501322732381"/>
          <c:y val="4.6332214618837976E-3"/>
          <c:w val="0.56305336567616726"/>
          <c:h val="7.9878598616195021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3C3C3C"/>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3C3C3C"/>
          </a:solidFill>
        </a:defRPr>
      </a:pPr>
      <a:endParaRPr lang="it-IT"/>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0.61963</cdr:x>
      <cdr:y>0.12882</cdr:y>
    </cdr:from>
    <cdr:to>
      <cdr:x>0.8053</cdr:x>
      <cdr:y>0.38538</cdr:y>
    </cdr:to>
    <cdr:sp macro="" textlink="">
      <cdr:nvSpPr>
        <cdr:cNvPr id="2" name="TextBox 1">
          <a:extLst xmlns:a="http://schemas.openxmlformats.org/drawingml/2006/main">
            <a:ext uri="{FF2B5EF4-FFF2-40B4-BE49-F238E27FC236}">
              <a16:creationId xmlns:a16="http://schemas.microsoft.com/office/drawing/2014/main" id="{C6E965E0-CA17-443C-9B0C-0623B527052F}"/>
            </a:ext>
          </a:extLst>
        </cdr:cNvPr>
        <cdr:cNvSpPr txBox="1"/>
      </cdr:nvSpPr>
      <cdr:spPr>
        <a:xfrm xmlns:a="http://schemas.openxmlformats.org/drawingml/2006/main">
          <a:off x="3051705" y="45913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0.61963</cdr:x>
      <cdr:y>0.12882</cdr:y>
    </cdr:from>
    <cdr:to>
      <cdr:x>0.8053</cdr:x>
      <cdr:y>0.38538</cdr:y>
    </cdr:to>
    <cdr:sp macro="" textlink="">
      <cdr:nvSpPr>
        <cdr:cNvPr id="2" name="TextBox 1">
          <a:extLst xmlns:a="http://schemas.openxmlformats.org/drawingml/2006/main">
            <a:ext uri="{FF2B5EF4-FFF2-40B4-BE49-F238E27FC236}">
              <a16:creationId xmlns:a16="http://schemas.microsoft.com/office/drawing/2014/main" id="{C6E965E0-CA17-443C-9B0C-0623B527052F}"/>
            </a:ext>
          </a:extLst>
        </cdr:cNvPr>
        <cdr:cNvSpPr txBox="1"/>
      </cdr:nvSpPr>
      <cdr:spPr>
        <a:xfrm xmlns:a="http://schemas.openxmlformats.org/drawingml/2006/main">
          <a:off x="3051705" y="45913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0.39582</cdr:x>
      <cdr:y>0.13241</cdr:y>
    </cdr:from>
    <cdr:to>
      <cdr:x>0.80813</cdr:x>
      <cdr:y>0.33796</cdr:y>
    </cdr:to>
    <cdr:sp macro="" textlink="">
      <cdr:nvSpPr>
        <cdr:cNvPr id="3" name="TextBox 10">
          <a:extLst xmlns:a="http://schemas.openxmlformats.org/drawingml/2006/main">
            <a:ext uri="{FF2B5EF4-FFF2-40B4-BE49-F238E27FC236}">
              <a16:creationId xmlns:a16="http://schemas.microsoft.com/office/drawing/2014/main" id="{9F87E1F3-B462-4D9B-F42E-189BF8909054}"/>
            </a:ext>
          </a:extLst>
        </cdr:cNvPr>
        <cdr:cNvSpPr txBox="1"/>
      </cdr:nvSpPr>
      <cdr:spPr>
        <a:xfrm xmlns:a="http://schemas.openxmlformats.org/drawingml/2006/main">
          <a:off x="2279893" y="475843"/>
          <a:ext cx="2374900" cy="738664"/>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dirty="0">
              <a:solidFill>
                <a:srgbClr val="3C3C3C"/>
              </a:solidFill>
              <a:effectLst/>
              <a:latin typeface="Calibri" panose="020F0502020204030204" pitchFamily="34" charset="0"/>
              <a:ea typeface="Calibri" panose="020F0502020204030204" pitchFamily="34" charset="0"/>
            </a:rPr>
            <a:t>Rate Ratio (95% CI)</a:t>
          </a:r>
        </a:p>
        <a:p xmlns:a="http://schemas.openxmlformats.org/drawingml/2006/main">
          <a:pPr algn="ctr"/>
          <a:r>
            <a:rPr lang="en-US" sz="1400" dirty="0">
              <a:solidFill>
                <a:srgbClr val="3C3C3C"/>
              </a:solidFill>
              <a:effectLst/>
              <a:latin typeface="Calibri" panose="020F0502020204030204" pitchFamily="34" charset="0"/>
              <a:ea typeface="Calibri" panose="020F0502020204030204" pitchFamily="34" charset="0"/>
            </a:rPr>
            <a:t>0.66 (0.54 to 0.82)</a:t>
          </a:r>
        </a:p>
        <a:p xmlns:a="http://schemas.openxmlformats.org/drawingml/2006/main">
          <a:pPr algn="ctr"/>
          <a:r>
            <a:rPr lang="en-US" sz="1400" i="1" dirty="0">
              <a:solidFill>
                <a:srgbClr val="3C3C3C"/>
              </a:solidFill>
              <a:latin typeface="Calibri" panose="020F0502020204030204" pitchFamily="34" charset="0"/>
            </a:rPr>
            <a:t>P&lt;</a:t>
          </a:r>
          <a:r>
            <a:rPr lang="en-US" sz="1400" dirty="0">
              <a:solidFill>
                <a:srgbClr val="3C3C3C"/>
              </a:solidFill>
              <a:latin typeface="Calibri" panose="020F0502020204030204" pitchFamily="34" charset="0"/>
            </a:rPr>
            <a:t>0.001</a:t>
          </a:r>
          <a:endParaRPr lang="en-US" sz="1400" dirty="0">
            <a:solidFill>
              <a:srgbClr val="3C3C3C"/>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0.61963</cdr:x>
      <cdr:y>0.12882</cdr:y>
    </cdr:from>
    <cdr:to>
      <cdr:x>0.8053</cdr:x>
      <cdr:y>0.38538</cdr:y>
    </cdr:to>
    <cdr:sp macro="" textlink="">
      <cdr:nvSpPr>
        <cdr:cNvPr id="2" name="TextBox 1">
          <a:extLst xmlns:a="http://schemas.openxmlformats.org/drawingml/2006/main">
            <a:ext uri="{FF2B5EF4-FFF2-40B4-BE49-F238E27FC236}">
              <a16:creationId xmlns:a16="http://schemas.microsoft.com/office/drawing/2014/main" id="{C6E965E0-CA17-443C-9B0C-0623B527052F}"/>
            </a:ext>
          </a:extLst>
        </cdr:cNvPr>
        <cdr:cNvSpPr txBox="1"/>
      </cdr:nvSpPr>
      <cdr:spPr>
        <a:xfrm xmlns:a="http://schemas.openxmlformats.org/drawingml/2006/main">
          <a:off x="3051705" y="45913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0.61963</cdr:x>
      <cdr:y>0.12882</cdr:y>
    </cdr:from>
    <cdr:to>
      <cdr:x>0.8053</cdr:x>
      <cdr:y>0.38538</cdr:y>
    </cdr:to>
    <cdr:sp macro="" textlink="">
      <cdr:nvSpPr>
        <cdr:cNvPr id="2" name="TextBox 1">
          <a:extLst xmlns:a="http://schemas.openxmlformats.org/drawingml/2006/main">
            <a:ext uri="{FF2B5EF4-FFF2-40B4-BE49-F238E27FC236}">
              <a16:creationId xmlns:a16="http://schemas.microsoft.com/office/drawing/2014/main" id="{C6E965E0-CA17-443C-9B0C-0623B527052F}"/>
            </a:ext>
          </a:extLst>
        </cdr:cNvPr>
        <cdr:cNvSpPr txBox="1"/>
      </cdr:nvSpPr>
      <cdr:spPr>
        <a:xfrm xmlns:a="http://schemas.openxmlformats.org/drawingml/2006/main">
          <a:off x="3051705" y="45913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0.61963</cdr:x>
      <cdr:y>0.12882</cdr:y>
    </cdr:from>
    <cdr:to>
      <cdr:x>0.8053</cdr:x>
      <cdr:y>0.38538</cdr:y>
    </cdr:to>
    <cdr:sp macro="" textlink="">
      <cdr:nvSpPr>
        <cdr:cNvPr id="2" name="TextBox 1">
          <a:extLst xmlns:a="http://schemas.openxmlformats.org/drawingml/2006/main">
            <a:ext uri="{FF2B5EF4-FFF2-40B4-BE49-F238E27FC236}">
              <a16:creationId xmlns:a16="http://schemas.microsoft.com/office/drawing/2014/main" id="{C6E965E0-CA17-443C-9B0C-0623B527052F}"/>
            </a:ext>
          </a:extLst>
        </cdr:cNvPr>
        <cdr:cNvSpPr txBox="1"/>
      </cdr:nvSpPr>
      <cdr:spPr>
        <a:xfrm xmlns:a="http://schemas.openxmlformats.org/drawingml/2006/main">
          <a:off x="3051705" y="45913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0.61963</cdr:x>
      <cdr:y>0.12882</cdr:y>
    </cdr:from>
    <cdr:to>
      <cdr:x>0.8053</cdr:x>
      <cdr:y>0.38538</cdr:y>
    </cdr:to>
    <cdr:sp macro="" textlink="">
      <cdr:nvSpPr>
        <cdr:cNvPr id="2" name="TextBox 1">
          <a:extLst xmlns:a="http://schemas.openxmlformats.org/drawingml/2006/main">
            <a:ext uri="{FF2B5EF4-FFF2-40B4-BE49-F238E27FC236}">
              <a16:creationId xmlns:a16="http://schemas.microsoft.com/office/drawing/2014/main" id="{C6E965E0-CA17-443C-9B0C-0623B527052F}"/>
            </a:ext>
          </a:extLst>
        </cdr:cNvPr>
        <cdr:cNvSpPr txBox="1"/>
      </cdr:nvSpPr>
      <cdr:spPr>
        <a:xfrm xmlns:a="http://schemas.openxmlformats.org/drawingml/2006/main">
          <a:off x="3051705" y="45913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0.37856</cdr:x>
      <cdr:y>0.08614</cdr:y>
    </cdr:from>
    <cdr:to>
      <cdr:x>0.7002</cdr:x>
      <cdr:y>0.32761</cdr:y>
    </cdr:to>
    <cdr:sp macro="" textlink="">
      <cdr:nvSpPr>
        <cdr:cNvPr id="3" name="TextBox 3">
          <a:extLst xmlns:a="http://schemas.openxmlformats.org/drawingml/2006/main">
            <a:ext uri="{FF2B5EF4-FFF2-40B4-BE49-F238E27FC236}">
              <a16:creationId xmlns:a16="http://schemas.microsoft.com/office/drawing/2014/main" id="{A00CCF35-5709-C00C-1643-E288686D83B2}"/>
            </a:ext>
          </a:extLst>
        </cdr:cNvPr>
        <cdr:cNvSpPr txBox="1"/>
      </cdr:nvSpPr>
      <cdr:spPr>
        <a:xfrm xmlns:a="http://schemas.openxmlformats.org/drawingml/2006/main">
          <a:off x="2194421" y="296446"/>
          <a:ext cx="1864455" cy="83100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lumMod val="10000"/>
                </a:schemeClr>
              </a:solidFill>
              <a:latin typeface="Calibri" panose="020F0502020204030204" pitchFamily="34" charset="0"/>
              <a:ea typeface="Calibri" panose="020F0502020204030204" pitchFamily="34" charset="0"/>
            </a:rPr>
            <a:t>LSMD (95% CI)</a:t>
          </a:r>
        </a:p>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lumMod val="10000"/>
                </a:schemeClr>
              </a:solidFill>
              <a:effectLst/>
              <a:latin typeface="Calibri" panose="020F0502020204030204" pitchFamily="34" charset="0"/>
              <a:ea typeface="Calibri" panose="020F0502020204030204" pitchFamily="34" charset="0"/>
            </a:rPr>
            <a:t>0.082 (0.040 to 0.124)</a:t>
          </a:r>
        </a:p>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chemeClr val="bg2">
                  <a:lumMod val="10000"/>
                </a:schemeClr>
              </a:solidFill>
              <a:uLnTx/>
              <a:uFillTx/>
              <a:latin typeface="Calibri" panose="020F0502020204030204" pitchFamily="34" charset="0"/>
              <a:cs typeface="+mn-cs"/>
            </a:rPr>
            <a:t>P</a:t>
          </a:r>
          <a:r>
            <a:rPr kumimoji="0" lang="en-US" sz="1600" u="none" strike="noStrike" kern="1200" cap="none" spc="0" normalizeH="0" baseline="0" noProof="0" dirty="0">
              <a:ln>
                <a:noFill/>
              </a:ln>
              <a:solidFill>
                <a:schemeClr val="bg2">
                  <a:lumMod val="10000"/>
                </a:schemeClr>
              </a:solidFill>
              <a:uLnTx/>
              <a:uFillTx/>
              <a:latin typeface="Calibri" panose="020F0502020204030204" pitchFamily="34" charset="0"/>
              <a:cs typeface="+mn-cs"/>
            </a:rPr>
            <a:t>&lt;0.001</a:t>
          </a:r>
          <a:endParaRPr kumimoji="0" lang="en-US" sz="1600" i="1" u="none" strike="noStrike" kern="1200" cap="none" spc="0" normalizeH="0" baseline="0" noProof="0" dirty="0">
            <a:ln>
              <a:noFill/>
            </a:ln>
            <a:solidFill>
              <a:schemeClr val="bg2">
                <a:lumMod val="10000"/>
              </a:schemeClr>
            </a:solidFill>
            <a:effectLst/>
            <a:uLnTx/>
            <a:uFillTx/>
            <a:latin typeface="Calibri" panose="020F0502020204030204"/>
            <a:ea typeface="+mn-ea"/>
            <a:cs typeface="+mn-c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20E424-FCBD-4E5A-9A77-C43F8820619B}" type="datetimeFigureOut">
              <a:rPr lang="it-IT" smtClean="0"/>
              <a:t>11/05/2026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B29DD-2A89-415A-B712-9E570E020EDE}" type="slidenum">
              <a:rPr lang="it-IT" smtClean="0"/>
              <a:t>‹N›</a:t>
            </a:fld>
            <a:endParaRPr lang="it-IT"/>
          </a:p>
        </p:txBody>
      </p:sp>
    </p:spTree>
    <p:extLst>
      <p:ext uri="{BB962C8B-B14F-4D97-AF65-F5344CB8AC3E}">
        <p14:creationId xmlns:p14="http://schemas.microsoft.com/office/powerpoint/2010/main" val="2985556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linicaltrials.gov/show/NCT00975195"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egnaposto immagine diapositiva 1">
            <a:extLst>
              <a:ext uri="{FF2B5EF4-FFF2-40B4-BE49-F238E27FC236}">
                <a16:creationId xmlns:a16="http://schemas.microsoft.com/office/drawing/2014/main" id="{84A8592D-3835-5AD0-55CC-EB7E327B34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Segnaposto note 2">
            <a:extLst>
              <a:ext uri="{FF2B5EF4-FFF2-40B4-BE49-F238E27FC236}">
                <a16:creationId xmlns:a16="http://schemas.microsoft.com/office/drawing/2014/main" id="{B2107E90-4708-6553-CF4E-E97183A6FB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dirty="0"/>
              <a:t>Un fenotipo è l'insieme delle caratteristiche osservabili di un individuo, derivanti dall'interazione tra il suo genotipo (la sua composizione genetica) e l'ambiente. Un </a:t>
            </a:r>
            <a:r>
              <a:rPr lang="it-IT" altLang="it-IT" dirty="0" err="1"/>
              <a:t>endotipo</a:t>
            </a:r>
            <a:r>
              <a:rPr lang="it-IT" altLang="it-IT" dirty="0"/>
              <a:t>, invece, è un sottotipo di malattia definito da un preciso meccanismo biologico o fisiopatologico sottostante, come un particolare pattern infiammatorio. In sostanza, il fenotipo è la manifestazione clinica della malattia, mentre l'</a:t>
            </a:r>
            <a:r>
              <a:rPr lang="it-IT" altLang="it-IT" dirty="0" err="1"/>
              <a:t>endotipo</a:t>
            </a:r>
            <a:r>
              <a:rPr lang="it-IT" altLang="it-IT" dirty="0"/>
              <a:t> ne rappresenta la causa biologica e cellulare sottostante. Gli "</a:t>
            </a:r>
            <a:r>
              <a:rPr lang="it-IT" altLang="it-IT" dirty="0" err="1"/>
              <a:t>eziotipi</a:t>
            </a:r>
            <a:r>
              <a:rPr lang="it-IT" altLang="it-IT" dirty="0"/>
              <a:t>" della BPCO si riferiscono alle cause e ai fattori di rischio che portano allo sviluppo della Broncopneumopatia Cronica Ostruttiva (</a:t>
            </a:r>
            <a:r>
              <a:rPr lang="it-IT" altLang="it-IT" dirty="0" err="1"/>
              <a:t>Bronchopulmonary</a:t>
            </a:r>
            <a:r>
              <a:rPr lang="it-IT" altLang="it-IT" dirty="0"/>
              <a:t> </a:t>
            </a:r>
            <a:r>
              <a:rPr lang="it-IT" altLang="it-IT" dirty="0" err="1"/>
              <a:t>dysplasia</a:t>
            </a:r>
            <a:r>
              <a:rPr lang="it-IT" altLang="it-IT" dirty="0"/>
              <a:t>, BPD) rappresenta la principale sequela respiratoria cronica dei neonati fortemente pretermine</a:t>
            </a:r>
          </a:p>
          <a:p>
            <a:endParaRPr lang="it-IT" altLang="it-IT" dirty="0"/>
          </a:p>
        </p:txBody>
      </p:sp>
      <p:sp>
        <p:nvSpPr>
          <p:cNvPr id="129028" name="Segnaposto numero diapositiva 3">
            <a:extLst>
              <a:ext uri="{FF2B5EF4-FFF2-40B4-BE49-F238E27FC236}">
                <a16:creationId xmlns:a16="http://schemas.microsoft.com/office/drawing/2014/main" id="{F9F8CDE0-3345-01E4-7A98-B21F9B7ED7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5E7217D-4763-4440-9270-5BE0E376E548}" type="slidenum">
              <a:rPr lang="it-IT" altLang="it-IT"/>
              <a:pPr/>
              <a:t>5</a:t>
            </a:fld>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73866"/>
            <a:ext cx="5575300" cy="4473893"/>
          </a:xfrm>
        </p:spPr>
        <p:txBody>
          <a:bodyPr/>
          <a:lstStyle/>
          <a:p>
            <a:pPr marL="0" indent="0" algn="l">
              <a:buNone/>
            </a:pPr>
            <a:r>
              <a:rPr lang="en-US" sz="4000" dirty="0"/>
              <a:t>This historical, observational cohort study used the </a:t>
            </a:r>
            <a:r>
              <a:rPr lang="en-US" sz="4000" b="1" dirty="0"/>
              <a:t>UK Clinical Practice Research Datalink (1987−2019) </a:t>
            </a:r>
            <a:r>
              <a:rPr lang="en-US" sz="4000" dirty="0"/>
              <a:t>linked to mortality data to compare patients who ever (OCS group) or never (non-OCS group) used OCS. </a:t>
            </a:r>
          </a:p>
          <a:p>
            <a:pPr marL="0" indent="0" algn="l">
              <a:buNone/>
            </a:pPr>
            <a:r>
              <a:rPr lang="en-US" sz="4000" dirty="0"/>
              <a:t>Patients with a COPD diagnosis on/after 1 April 2003 were identified. Direct matching was performed between the OCS group (index date: first COPD-related OCS prescription) and non-OCS group (index date: nearest primary care visit to a matched OCS patient). Cox regressions examined associations between. OCS use or time-varying cumulative OCS exposure and ACM, adjusted for confounders that included baseline exacerbation number. </a:t>
            </a:r>
          </a:p>
          <a:p>
            <a:pPr marL="0" indent="0" algn="l">
              <a:buNone/>
            </a:pPr>
            <a:r>
              <a:rPr lang="en-US" sz="4000" dirty="0"/>
              <a:t>Results: </a:t>
            </a:r>
            <a:r>
              <a:rPr lang="en-US" sz="4000" b="1" i="0" dirty="0"/>
              <a:t>Of 323,722 patients with COPD identified, 106,775 received COPD-related OCS </a:t>
            </a:r>
            <a:r>
              <a:rPr lang="en-US" sz="4000" dirty="0"/>
              <a:t>(median follow-up, 7.8 years); 53,299 pairs were able to be matched (mean ± SD age, 64.6±12.5 years; 59.8% male). Compared with the non-OCS group, the OCS group had higher ACM risk (adjusted hazard ratio [HR] [95% CI]: 1.03 [1.00, 1.06]). Relative to cumulative OCS exposure </a:t>
            </a:r>
            <a:r>
              <a:rPr lang="en-US" sz="1800" b="0" i="0" u="none" strike="noStrike" baseline="0" dirty="0">
                <a:solidFill>
                  <a:srgbClr val="4E0072"/>
                </a:solidFill>
                <a:latin typeface="Arial-BoldMT"/>
              </a:rPr>
              <a:t>&lt;0.5g, cumulative exposure&gt;0.5g was associated with higher ACM risk</a:t>
            </a:r>
          </a:p>
          <a:p>
            <a:pPr marL="0" indent="0" algn="l">
              <a:buNone/>
            </a:pPr>
            <a:r>
              <a:rPr lang="en-US" sz="1800" b="0" i="0" u="none" strike="noStrike" baseline="0" dirty="0">
                <a:latin typeface="ArialMT"/>
              </a:rPr>
              <a:t>After adjusting for key confounders associated with mortality including exacerbation history, OCS use was associated with a higher risk of all-cause mortality in people living with COPD, with risk increasing as cumulative dose increased − Importantly, increased risk of all-cause mortality was seen with cumulative OCS doses as low as 0.5 to &lt;1.0 g Our analysis of a large and individually matched cohort builds upon evidence describing OCS-related adverse</a:t>
            </a:r>
          </a:p>
          <a:p>
            <a:pPr marL="0" indent="0" algn="l">
              <a:buNone/>
            </a:pPr>
            <a:r>
              <a:rPr lang="en-US" sz="1800" b="0" i="0" u="none" strike="noStrike" baseline="0" dirty="0">
                <a:latin typeface="ArialMT"/>
              </a:rPr>
              <a:t>outcomes in people living with COPD. These findings highlight the importance of improving awareness of OCS-related mortality; understanding additional mortality risk associated with OCS is urgent and paramount to reducing the burden of COPD. </a:t>
            </a:r>
            <a:r>
              <a:rPr lang="en-US" sz="1800" b="1" i="0" u="none" strike="noStrike" baseline="0" dirty="0">
                <a:solidFill>
                  <a:srgbClr val="4E0072"/>
                </a:solidFill>
                <a:latin typeface="Arial-BoldMT"/>
              </a:rPr>
              <a:t>Mortality outcomes associated with oral corticosteroid use in patients with COPD </a:t>
            </a:r>
            <a:r>
              <a:rPr lang="en-US" sz="1800" b="0" i="0" u="none" strike="noStrike" baseline="0" dirty="0">
                <a:solidFill>
                  <a:srgbClr val="4E0072"/>
                </a:solidFill>
                <a:latin typeface="ArialMT"/>
              </a:rPr>
              <a:t>Gary </a:t>
            </a:r>
            <a:r>
              <a:rPr lang="en-US" sz="1800" b="0" i="0" u="none" strike="noStrike" baseline="0" dirty="0" err="1">
                <a:solidFill>
                  <a:srgbClr val="4E0072"/>
                </a:solidFill>
                <a:latin typeface="ArialMT"/>
              </a:rPr>
              <a:t>Tse</a:t>
            </a:r>
            <a:r>
              <a:rPr lang="en-US" sz="1800" b="0" i="0" u="none" strike="noStrike" baseline="0" dirty="0">
                <a:solidFill>
                  <a:srgbClr val="4E0072"/>
                </a:solidFill>
                <a:latin typeface="ArialMT"/>
              </a:rPr>
              <a:t>, David Price, Mona </a:t>
            </a:r>
            <a:r>
              <a:rPr lang="en-US" sz="1800" b="0" i="0" u="none" strike="noStrike" baseline="0" dirty="0" err="1">
                <a:solidFill>
                  <a:srgbClr val="4E0072"/>
                </a:solidFill>
                <a:latin typeface="ArialMT"/>
              </a:rPr>
              <a:t>Bafadhel</a:t>
            </a:r>
            <a:r>
              <a:rPr lang="en-US" sz="1800" b="0" i="0" u="none" strike="noStrike" baseline="0" dirty="0">
                <a:solidFill>
                  <a:srgbClr val="4E0072"/>
                </a:solidFill>
                <a:latin typeface="ArialMT"/>
              </a:rPr>
              <a:t>, Alberto </a:t>
            </a:r>
            <a:r>
              <a:rPr lang="en-US" sz="1800" b="0" i="0" u="none" strike="noStrike" baseline="0" dirty="0" err="1">
                <a:solidFill>
                  <a:srgbClr val="4E0072"/>
                </a:solidFill>
                <a:latin typeface="ArialMT"/>
              </a:rPr>
              <a:t>Papi</a:t>
            </a:r>
            <a:r>
              <a:rPr lang="en-US" sz="1800" b="0" i="0" u="none" strike="noStrike" baseline="0" dirty="0">
                <a:solidFill>
                  <a:srgbClr val="4E0072"/>
                </a:solidFill>
                <a:latin typeface="ArialMT"/>
              </a:rPr>
              <a:t>, Victoria Carter, Con </a:t>
            </a:r>
            <a:r>
              <a:rPr lang="en-US" sz="1800" b="0" i="0" u="none" strike="noStrike" baseline="0" dirty="0" err="1">
                <a:solidFill>
                  <a:srgbClr val="4E0072"/>
                </a:solidFill>
                <a:latin typeface="ArialMT"/>
              </a:rPr>
              <a:t>Ariti</a:t>
            </a:r>
            <a:r>
              <a:rPr lang="en-US" sz="1800" b="0" i="0" u="none" strike="noStrike" baseline="0" dirty="0">
                <a:solidFill>
                  <a:srgbClr val="4E0072"/>
                </a:solidFill>
                <a:latin typeface="ArialMT"/>
              </a:rPr>
              <a:t>, </a:t>
            </a:r>
            <a:r>
              <a:rPr lang="en-US" sz="1800" b="0" i="0" u="none" strike="noStrike" baseline="0" dirty="0" err="1">
                <a:solidFill>
                  <a:srgbClr val="4E0072"/>
                </a:solidFill>
                <a:latin typeface="ArialMT"/>
              </a:rPr>
              <a:t>Jiandong</a:t>
            </a:r>
            <a:r>
              <a:rPr lang="en-US" sz="1800" b="0" i="0" u="none" strike="noStrike" baseline="0" dirty="0">
                <a:solidFill>
                  <a:srgbClr val="4E0072"/>
                </a:solidFill>
                <a:latin typeface="ArialMT"/>
              </a:rPr>
              <a:t> Zhou, Derek Skinner, Xiao Xu, Hana </a:t>
            </a:r>
            <a:r>
              <a:rPr lang="en-US" sz="1800" b="0" i="0" u="none" strike="noStrike" baseline="0" dirty="0" err="1">
                <a:solidFill>
                  <a:srgbClr val="4E0072"/>
                </a:solidFill>
                <a:latin typeface="ArialMT"/>
              </a:rPr>
              <a:t>Müllerová</a:t>
            </a:r>
            <a:r>
              <a:rPr lang="en-US" sz="1800" b="0" i="0" u="none" strike="noStrike" baseline="0" dirty="0">
                <a:solidFill>
                  <a:srgbClr val="4E0072"/>
                </a:solidFill>
                <a:latin typeface="ArialMT"/>
              </a:rPr>
              <a:t>, Benjamin Emmanuel </a:t>
            </a:r>
            <a:r>
              <a:rPr lang="en-US" sz="900" dirty="0">
                <a:effectLst/>
                <a:latin typeface="Arial" panose="020B0604020202020204" pitchFamily="34" charset="0"/>
                <a:ea typeface="Arial" panose="020B0604020202020204" pitchFamily="34" charset="0"/>
                <a:cs typeface="Times New Roman" panose="02020603050405020304" pitchFamily="18" charset="0"/>
              </a:rPr>
              <a:t>[abstract]. Presented at: European Respiratory Society International Congress; September 4-6, 2022; Barcelona, Spain. </a:t>
            </a:r>
            <a:r>
              <a:rPr lang="en-US" sz="900" i="1" dirty="0">
                <a:effectLst/>
                <a:latin typeface="Arial" panose="020B0604020202020204" pitchFamily="34" charset="0"/>
                <a:ea typeface="Arial" panose="020B0604020202020204" pitchFamily="34" charset="0"/>
                <a:cs typeface="Times New Roman" panose="02020603050405020304" pitchFamily="18" charset="0"/>
              </a:rPr>
              <a:t>Eur Respir J. </a:t>
            </a:r>
            <a:r>
              <a:rPr lang="en-US" sz="900" dirty="0">
                <a:effectLst/>
                <a:latin typeface="Arial" panose="020B0604020202020204" pitchFamily="34" charset="0"/>
                <a:ea typeface="Arial" panose="020B0604020202020204" pitchFamily="34" charset="0"/>
                <a:cs typeface="Times New Roman" panose="02020603050405020304" pitchFamily="18" charset="0"/>
              </a:rPr>
              <a:t>2022. Abs PA3607. Accessed September 7, 2022.</a:t>
            </a:r>
          </a:p>
          <a:p>
            <a:pPr marL="0" indent="0" algn="l">
              <a:buNone/>
            </a:pPr>
            <a:endParaRPr lang="en-US" sz="900" dirty="0">
              <a:effectLst/>
              <a:latin typeface="Arial" panose="020B0604020202020204" pitchFamily="34" charset="0"/>
              <a:cs typeface="Times New Roman" panose="02020603050405020304" pitchFamily="18" charset="0"/>
            </a:endParaRPr>
          </a:p>
          <a:p>
            <a:pPr marL="0" indent="0" algn="l">
              <a:buNone/>
            </a:pPr>
            <a:endParaRPr lang="en-US" sz="900" dirty="0"/>
          </a:p>
        </p:txBody>
      </p:sp>
      <p:sp>
        <p:nvSpPr>
          <p:cNvPr id="4" name="Slide Number Placeholder 3"/>
          <p:cNvSpPr>
            <a:spLocks noGrp="1"/>
          </p:cNvSpPr>
          <p:nvPr>
            <p:ph type="sldNum" sz="quarter" idx="5"/>
          </p:nvPr>
        </p:nvSpPr>
        <p:spPr/>
        <p:txBody>
          <a:bodyPr/>
          <a:lstStyle/>
          <a:p>
            <a:fld id="{50487F27-F4AC-478C-A07B-A71CA0B86259}" type="slidenum">
              <a:rPr lang="en-US" smtClean="0"/>
              <a:pPr/>
              <a:t>16</a:t>
            </a:fld>
            <a:endParaRPr lang="en-US" dirty="0"/>
          </a:p>
        </p:txBody>
      </p:sp>
    </p:spTree>
    <p:extLst>
      <p:ext uri="{BB962C8B-B14F-4D97-AF65-F5344CB8AC3E}">
        <p14:creationId xmlns:p14="http://schemas.microsoft.com/office/powerpoint/2010/main" val="236014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D97E871-A746-4600-9B90-52B2BE7866F7}" type="slidenum">
              <a:rPr lang="it-IT" smtClean="0"/>
              <a:t>17</a:t>
            </a:fld>
            <a:endParaRPr lang="it-IT"/>
          </a:p>
        </p:txBody>
      </p:sp>
    </p:spTree>
    <p:extLst>
      <p:ext uri="{BB962C8B-B14F-4D97-AF65-F5344CB8AC3E}">
        <p14:creationId xmlns:p14="http://schemas.microsoft.com/office/powerpoint/2010/main" val="3134090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baseline="0" dirty="0">
                <a:solidFill>
                  <a:srgbClr val="2B3942"/>
                </a:solidFill>
                <a:latin typeface="Arial" panose="020B0604020202020204" pitchFamily="34" charset="0"/>
              </a:rPr>
              <a:t>Sources: </a:t>
            </a:r>
            <a:r>
              <a:rPr lang="it-IT" sz="1200" b="0" i="0" u="none" strike="noStrike" baseline="0" dirty="0">
                <a:solidFill>
                  <a:srgbClr val="171717"/>
                </a:solidFill>
                <a:latin typeface="Arial" panose="020B0604020202020204" pitchFamily="34" charset="0"/>
              </a:rPr>
              <a:t>1. Popolazione residente al 1° gennaio 2023, Istat; 2. IQVIA </a:t>
            </a:r>
            <a:r>
              <a:rPr lang="it-IT" sz="1200" b="0" i="0" u="none" strike="noStrike" baseline="0" dirty="0" err="1">
                <a:solidFill>
                  <a:srgbClr val="171717"/>
                </a:solidFill>
                <a:latin typeface="Arial" panose="020B0604020202020204" pitchFamily="34" charset="0"/>
              </a:rPr>
              <a:t>reprocessed</a:t>
            </a:r>
            <a:r>
              <a:rPr lang="it-IT" sz="1200" b="0" i="0" u="none" strike="noStrike" baseline="0" dirty="0">
                <a:solidFill>
                  <a:srgbClr val="171717"/>
                </a:solidFill>
                <a:latin typeface="Arial" panose="020B0604020202020204" pitchFamily="34" charset="0"/>
              </a:rPr>
              <a:t> </a:t>
            </a:r>
            <a:r>
              <a:rPr lang="it-IT" sz="1200" b="0" i="0" u="none" strike="noStrike" baseline="0" dirty="0" err="1">
                <a:solidFill>
                  <a:srgbClr val="171717"/>
                </a:solidFill>
                <a:latin typeface="Arial" panose="020B0604020202020204" pitchFamily="34" charset="0"/>
              </a:rPr>
              <a:t>istat</a:t>
            </a:r>
            <a:r>
              <a:rPr lang="it-IT" sz="1200" b="0" i="0" u="none" strike="noStrike" baseline="0" dirty="0">
                <a:solidFill>
                  <a:srgbClr val="171717"/>
                </a:solidFill>
                <a:latin typeface="Arial" panose="020B0604020202020204" pitchFamily="34" charset="0"/>
              </a:rPr>
              <a:t> data from the "</a:t>
            </a:r>
            <a:r>
              <a:rPr lang="it-IT" sz="1200" b="0" i="0" u="none" strike="noStrike" baseline="0" dirty="0" err="1">
                <a:solidFill>
                  <a:srgbClr val="171717"/>
                </a:solidFill>
                <a:latin typeface="Arial" panose="020B0604020202020204" pitchFamily="34" charset="0"/>
              </a:rPr>
              <a:t>Aspects</a:t>
            </a:r>
            <a:r>
              <a:rPr lang="it-IT" sz="1200" b="0" i="0" u="none" strike="noStrike" baseline="0" dirty="0">
                <a:solidFill>
                  <a:srgbClr val="171717"/>
                </a:solidFill>
                <a:latin typeface="Arial" panose="020B0604020202020204" pitchFamily="34" charset="0"/>
              </a:rPr>
              <a:t> of </a:t>
            </a:r>
            <a:r>
              <a:rPr lang="it-IT" sz="1200" b="0" i="0" u="none" strike="noStrike" baseline="0" dirty="0" err="1">
                <a:solidFill>
                  <a:srgbClr val="171717"/>
                </a:solidFill>
                <a:latin typeface="Arial" panose="020B0604020202020204" pitchFamily="34" charset="0"/>
              </a:rPr>
              <a:t>Daily</a:t>
            </a:r>
            <a:r>
              <a:rPr lang="it-IT" sz="1200" b="0" i="0" u="none" strike="noStrike" baseline="0" dirty="0">
                <a:solidFill>
                  <a:srgbClr val="171717"/>
                </a:solidFill>
                <a:latin typeface="Arial" panose="020B0604020202020204" pitchFamily="34" charset="0"/>
              </a:rPr>
              <a:t> Life" dataset 2019; 3. Burden di malattia ed epidemiologia della </a:t>
            </a:r>
            <a:r>
              <a:rPr lang="it-IT" sz="1200" b="0" i="0" u="none" strike="noStrike" baseline="0" dirty="0" err="1">
                <a:solidFill>
                  <a:srgbClr val="171717"/>
                </a:solidFill>
                <a:latin typeface="Arial" panose="020B0604020202020204" pitchFamily="34" charset="0"/>
              </a:rPr>
              <a:t>BroncoPneumopatia</a:t>
            </a:r>
            <a:r>
              <a:rPr lang="it-IT" sz="1200" b="0" i="0" u="none" strike="noStrike" baseline="0" dirty="0">
                <a:solidFill>
                  <a:srgbClr val="171717"/>
                </a:solidFill>
                <a:latin typeface="Arial" panose="020B0604020202020204" pitchFamily="34" charset="0"/>
              </a:rPr>
              <a:t> Cronica Ostruttiva (BPCO) moderata o grave nella popolazione adulta italiana, </a:t>
            </a:r>
            <a:r>
              <a:rPr lang="it-IT" sz="1200" b="0" i="0" u="none" strike="noStrike" baseline="0" dirty="0" err="1">
                <a:solidFill>
                  <a:srgbClr val="171717"/>
                </a:solidFill>
                <a:latin typeface="Arial" panose="020B0604020202020204" pitchFamily="34" charset="0"/>
              </a:rPr>
              <a:t>Statinfo</a:t>
            </a:r>
            <a:r>
              <a:rPr lang="it-IT" sz="1200" b="0" i="0" u="none" strike="noStrike" baseline="0" dirty="0">
                <a:solidFill>
                  <a:srgbClr val="171717"/>
                </a:solidFill>
                <a:latin typeface="Arial" panose="020B0604020202020204" pitchFamily="34" charset="0"/>
              </a:rPr>
              <a:t> 2023; 4. Sanofi Data on File; 5. Data </a:t>
            </a:r>
            <a:r>
              <a:rPr lang="it-IT" sz="1200" b="0" i="0" u="none" strike="noStrike" baseline="0" dirty="0" err="1">
                <a:solidFill>
                  <a:srgbClr val="171717"/>
                </a:solidFill>
                <a:latin typeface="Arial" panose="020B0604020202020204" pitchFamily="34" charset="0"/>
              </a:rPr>
              <a:t>collection</a:t>
            </a:r>
            <a:r>
              <a:rPr lang="it-IT" sz="1200" b="0" i="0" u="none" strike="noStrike" baseline="0" dirty="0">
                <a:solidFill>
                  <a:srgbClr val="171717"/>
                </a:solidFill>
                <a:latin typeface="Arial" panose="020B0604020202020204" pitchFamily="34" charset="0"/>
              </a:rPr>
              <a:t> from </a:t>
            </a:r>
            <a:r>
              <a:rPr lang="it-IT" sz="1200" b="0" i="0" u="none" strike="noStrike" baseline="0" dirty="0" err="1">
                <a:solidFill>
                  <a:srgbClr val="171717"/>
                </a:solidFill>
                <a:latin typeface="Arial" panose="020B0604020202020204" pitchFamily="34" charset="0"/>
              </a:rPr>
              <a:t>administrative</a:t>
            </a:r>
            <a:r>
              <a:rPr lang="it-IT" sz="1200" b="0" i="0" u="none" strike="noStrike" baseline="0" dirty="0">
                <a:solidFill>
                  <a:srgbClr val="171717"/>
                </a:solidFill>
                <a:latin typeface="Arial" panose="020B0604020202020204" pitchFamily="34" charset="0"/>
              </a:rPr>
              <a:t> database (SDO) from 2016-2019- </a:t>
            </a:r>
            <a:r>
              <a:rPr lang="it-IT" sz="1200" b="0" i="0" u="none" strike="noStrike" baseline="0" dirty="0" err="1">
                <a:solidFill>
                  <a:srgbClr val="171717"/>
                </a:solidFill>
                <a:latin typeface="Arial" panose="020B0604020202020204" pitchFamily="34" charset="0"/>
              </a:rPr>
              <a:t>only</a:t>
            </a:r>
            <a:r>
              <a:rPr lang="it-IT" sz="1200" b="0" i="0" u="none" strike="noStrike" baseline="0" dirty="0">
                <a:solidFill>
                  <a:srgbClr val="171717"/>
                </a:solidFill>
                <a:latin typeface="Arial" panose="020B0604020202020204" pitchFamily="34" charset="0"/>
              </a:rPr>
              <a:t> </a:t>
            </a:r>
            <a:r>
              <a:rPr lang="it-IT" sz="1200" b="0" i="0" u="none" strike="noStrike" baseline="0" dirty="0" err="1">
                <a:solidFill>
                  <a:srgbClr val="171717"/>
                </a:solidFill>
                <a:latin typeface="Arial" panose="020B0604020202020204" pitchFamily="34" charset="0"/>
              </a:rPr>
              <a:t>inpatient</a:t>
            </a:r>
            <a:r>
              <a:rPr lang="it-IT" sz="1200" b="0" i="0" u="none" strike="noStrike" baseline="0" dirty="0">
                <a:solidFill>
                  <a:srgbClr val="171717"/>
                </a:solidFill>
                <a:latin typeface="Arial" panose="020B0604020202020204" pitchFamily="34" charset="0"/>
              </a:rPr>
              <a:t>; 6. RWE from </a:t>
            </a:r>
            <a:r>
              <a:rPr lang="it-IT" sz="1200" b="0" i="0" u="none" strike="noStrike" baseline="0" dirty="0" err="1">
                <a:solidFill>
                  <a:srgbClr val="171717"/>
                </a:solidFill>
                <a:latin typeface="Arial" panose="020B0604020202020204" pitchFamily="34" charset="0"/>
              </a:rPr>
              <a:t>administrative</a:t>
            </a:r>
            <a:r>
              <a:rPr lang="it-IT" sz="1200" b="0" i="0" u="none" strike="noStrike" baseline="0" dirty="0">
                <a:solidFill>
                  <a:srgbClr val="171717"/>
                </a:solidFill>
                <a:latin typeface="Arial" panose="020B0604020202020204" pitchFamily="34" charset="0"/>
              </a:rPr>
              <a:t> database (ASL Umbria); 7. Alcazar-Navarrete et al., 2022, Vestbo et al., 2019, ECLIPSE Study </a:t>
            </a:r>
            <a:endParaRPr lang="it-IT" sz="1200" dirty="0"/>
          </a:p>
          <a:p>
            <a:endParaRPr lang="it-IT" dirty="0"/>
          </a:p>
        </p:txBody>
      </p:sp>
      <p:sp>
        <p:nvSpPr>
          <p:cNvPr id="4" name="Segnaposto numero diapositiva 3"/>
          <p:cNvSpPr>
            <a:spLocks noGrp="1"/>
          </p:cNvSpPr>
          <p:nvPr>
            <p:ph type="sldNum" sz="quarter" idx="5"/>
          </p:nvPr>
        </p:nvSpPr>
        <p:spPr/>
        <p:txBody>
          <a:bodyPr/>
          <a:lstStyle/>
          <a:p>
            <a:fld id="{067E989D-254A-4F3B-B8BF-502681ED01EF}" type="slidenum">
              <a:rPr lang="it-IT" smtClean="0"/>
              <a:t>18</a:t>
            </a:fld>
            <a:endParaRPr lang="it-IT"/>
          </a:p>
        </p:txBody>
      </p:sp>
    </p:spTree>
    <p:extLst>
      <p:ext uri="{BB962C8B-B14F-4D97-AF65-F5344CB8AC3E}">
        <p14:creationId xmlns:p14="http://schemas.microsoft.com/office/powerpoint/2010/main" val="4074452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800" b="0" i="0" u="none" strike="noStrike" baseline="0" dirty="0">
                <a:solidFill>
                  <a:srgbClr val="000000"/>
                </a:solidFill>
                <a:latin typeface="Times New Roman PSMT"/>
              </a:rPr>
              <a:t>The study design was observational, multicenter, cross-sectional study involving 4801 patients with severe COPD in Spain. Clinical control was defined according to clinical impact (dyspnea grade, use of rescue treatment in last week, sputum color, and daily physical activity) and stability (exacerbations in last 3 months and patient’s perception about health status). Clinical control of COPD was alternatively evaluated with the COPD assessment test (CAT) and the presence of exacerbations in the last 3 months. </a:t>
            </a:r>
            <a:r>
              <a:rPr lang="en-US" sz="1800" b="1" i="0" u="none" strike="noStrike" baseline="0" dirty="0">
                <a:solidFill>
                  <a:srgbClr val="000000"/>
                </a:solidFill>
                <a:latin typeface="Gill Sans"/>
              </a:rPr>
              <a:t>Results: </a:t>
            </a:r>
            <a:r>
              <a:rPr lang="en-US" sz="1800" b="0" i="0" u="none" strike="noStrike" baseline="0" dirty="0">
                <a:solidFill>
                  <a:srgbClr val="000000"/>
                </a:solidFill>
                <a:latin typeface="Times New Roman PSMT"/>
              </a:rPr>
              <a:t>According to CCC, 61.0% of patients had low clinical impact, and 41.4% showed clinical stability. Overall, 29.9% of patients had both low clinical impact and stability (controlled), whereas 70.1% showed high clinical impact and/or no clinical stability (non-controlled). COPD control was also assessed by using only the definition of CAT≤16 and no exacerbations in the last 3 months. Results obtained with this definition were similar to those obtained by CCC, and the concordance between both definitions was high (Kappa index = 0.698). </a:t>
            </a:r>
            <a:r>
              <a:rPr lang="en-US" sz="1800" b="1" i="0" u="none" strike="noStrike" baseline="0" dirty="0">
                <a:solidFill>
                  <a:srgbClr val="000000"/>
                </a:solidFill>
                <a:latin typeface="Gill Sans"/>
              </a:rPr>
              <a:t>Conclusion: </a:t>
            </a:r>
            <a:r>
              <a:rPr lang="en-US" sz="1800" b="0" i="0" u="none" strike="noStrike" baseline="0" dirty="0">
                <a:solidFill>
                  <a:srgbClr val="000000"/>
                </a:solidFill>
                <a:latin typeface="Times New Roman PSMT"/>
              </a:rPr>
              <a:t>By using the CCC, approximately only one third of patients with severe COPD were considered as controlled. Physical activity, adherence to inhalers, age, post-bronchodilator FEV1, age-adjusted </a:t>
            </a:r>
            <a:r>
              <a:rPr lang="en-US" sz="1800" b="0" i="0" u="none" strike="noStrike" baseline="0" dirty="0" err="1">
                <a:solidFill>
                  <a:srgbClr val="000000"/>
                </a:solidFill>
                <a:latin typeface="Times New Roman PSMT"/>
              </a:rPr>
              <a:t>Charlson</a:t>
            </a:r>
            <a:r>
              <a:rPr lang="en-US" sz="1800" b="0" i="0" u="none" strike="noStrike" baseline="0" dirty="0">
                <a:solidFill>
                  <a:srgbClr val="000000"/>
                </a:solidFill>
                <a:latin typeface="Times New Roman PSMT"/>
              </a:rPr>
              <a:t> comorbidity index, and healthcare level were independent factors associated with COPD control. </a:t>
            </a:r>
            <a:endParaRPr lang="it-IT" dirty="0"/>
          </a:p>
        </p:txBody>
      </p:sp>
      <p:sp>
        <p:nvSpPr>
          <p:cNvPr id="4" name="Segnaposto numero diapositiva 3"/>
          <p:cNvSpPr>
            <a:spLocks noGrp="1"/>
          </p:cNvSpPr>
          <p:nvPr>
            <p:ph type="sldNum" sz="quarter" idx="5"/>
          </p:nvPr>
        </p:nvSpPr>
        <p:spPr/>
        <p:txBody>
          <a:bodyPr/>
          <a:lstStyle/>
          <a:p>
            <a:fld id="{66BB29DD-2A89-415A-B712-9E570E020EDE}" type="slidenum">
              <a:rPr lang="it-IT" smtClean="0"/>
              <a:t>19</a:t>
            </a:fld>
            <a:endParaRPr lang="it-IT"/>
          </a:p>
        </p:txBody>
      </p:sp>
    </p:spTree>
    <p:extLst>
      <p:ext uri="{BB962C8B-B14F-4D97-AF65-F5344CB8AC3E}">
        <p14:creationId xmlns:p14="http://schemas.microsoft.com/office/powerpoint/2010/main" val="2355362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en-US" sz="1800" b="0" i="0" u="none" strike="noStrike" baseline="0" dirty="0">
                <a:solidFill>
                  <a:srgbClr val="000000"/>
                </a:solidFill>
                <a:latin typeface="Times New Roman" panose="02020603050405020304" pitchFamily="18" charset="0"/>
              </a:rPr>
              <a:t>A single-center prospective cohort (n = 289), patients were classified as FE (≥ 2 moderate or ≥ 1 severe exacerbation in the prior year; n = 88) or non-FE (n = 201) and followed 12 months. FE patients were labeled FE-persistent or FE-remitted at 1 year. Clinical data, spirometry, CT, fractional exhaled nitric oxide (</a:t>
            </a:r>
            <a:r>
              <a:rPr lang="en-US" sz="1800" b="0" i="0" u="none" strike="noStrike" baseline="0" dirty="0" err="1">
                <a:solidFill>
                  <a:srgbClr val="000000"/>
                </a:solidFill>
                <a:latin typeface="Times New Roman" panose="02020603050405020304" pitchFamily="18" charset="0"/>
              </a:rPr>
              <a:t>FeNO</a:t>
            </a:r>
            <a:r>
              <a:rPr lang="en-US" sz="1800" b="0" i="0" u="none" strike="noStrike" baseline="0" dirty="0">
                <a:solidFill>
                  <a:srgbClr val="000000"/>
                </a:solidFill>
                <a:latin typeface="Times New Roman" panose="02020603050405020304" pitchFamily="18" charset="0"/>
              </a:rPr>
              <a:t>), blood counts, and induced-sputum cytology were collected. Logistic regression identified correlates of remission; ROC/AUC with bootstrap validation and calibration assessed models. </a:t>
            </a:r>
          </a:p>
          <a:p>
            <a:pPr algn="just"/>
            <a:r>
              <a:rPr lang="en-US" sz="1800" b="1" i="0" u="none" strike="noStrike" baseline="0" dirty="0">
                <a:solidFill>
                  <a:srgbClr val="000000"/>
                </a:solidFill>
                <a:latin typeface="Myriad Pro Light SemiCond"/>
              </a:rPr>
              <a:t>Results </a:t>
            </a:r>
            <a:r>
              <a:rPr lang="en-US" sz="1800" b="0" i="0" u="none" strike="noStrike" baseline="0" dirty="0">
                <a:solidFill>
                  <a:srgbClr val="000000"/>
                </a:solidFill>
                <a:latin typeface="Times New Roman" panose="02020603050405020304" pitchFamily="18" charset="0"/>
              </a:rPr>
              <a:t>FE prevalence was 30.4%; 58.0% of FE patients remitted. Compared with non-FE, FE had higher SE% and more eosinophilic/mixed sputum phenotypes. Within FE, remitters had better lung function and greater airway eosinophilia. Each 1% SE% increase independently predicted remission (OR 1.21, 95% CI 1.03–1.47); SE% ≥ 3% tripled the odds (OR 3.76, 95% CI 1.29–11.91). Prior severe exacerbations and CT-defined chronic bronchitis predicted persistence (ORs 0.21–0.27). Models showed good discrimination (AUC 0.785–0.799; bootstrap-corrected 0.750–0.773) and calibration (Brier 0.179).  </a:t>
            </a:r>
            <a:r>
              <a:rPr lang="en-US" sz="1800" b="1" i="0" u="none" strike="noStrike" baseline="0" dirty="0">
                <a:solidFill>
                  <a:srgbClr val="000000"/>
                </a:solidFill>
                <a:latin typeface="Myriad Pro Light SemiCond"/>
              </a:rPr>
              <a:t>Conclusion </a:t>
            </a:r>
            <a:r>
              <a:rPr lang="en-US" sz="1800" b="0" i="0" u="none" strike="noStrike" baseline="0" dirty="0">
                <a:solidFill>
                  <a:srgbClr val="000000"/>
                </a:solidFill>
                <a:latin typeface="Times New Roman" panose="02020603050405020304" pitchFamily="18" charset="0"/>
              </a:rPr>
              <a:t>FE status is dynamic; over half remit within a year. Airway eosinophilia—especially SE% ≥ 3%—independently associates with FE remission, while prior severe exacerbations and CT-chronic bronchitis indicate persistence. Incorporating sputum cytology with history and imaging may enable earlier re-stratification and treatable-trait–guided COPD care. </a:t>
            </a:r>
            <a:endParaRPr lang="it-IT" dirty="0"/>
          </a:p>
        </p:txBody>
      </p:sp>
      <p:sp>
        <p:nvSpPr>
          <p:cNvPr id="4" name="Segnaposto numero diapositiva 3"/>
          <p:cNvSpPr>
            <a:spLocks noGrp="1"/>
          </p:cNvSpPr>
          <p:nvPr>
            <p:ph type="sldNum" sz="quarter" idx="5"/>
          </p:nvPr>
        </p:nvSpPr>
        <p:spPr/>
        <p:txBody>
          <a:bodyPr/>
          <a:lstStyle/>
          <a:p>
            <a:fld id="{66BB29DD-2A89-415A-B712-9E570E020EDE}" type="slidenum">
              <a:rPr lang="it-IT" smtClean="0"/>
              <a:t>20</a:t>
            </a:fld>
            <a:endParaRPr lang="it-IT"/>
          </a:p>
        </p:txBody>
      </p:sp>
    </p:spTree>
    <p:extLst>
      <p:ext uri="{BB962C8B-B14F-4D97-AF65-F5344CB8AC3E}">
        <p14:creationId xmlns:p14="http://schemas.microsoft.com/office/powerpoint/2010/main" val="1263399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A461F-722D-46B0-944C-8F997272EA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742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A461F-722D-46B0-944C-8F997272EA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617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A461F-722D-46B0-944C-8F997272EA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528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A461F-722D-46B0-944C-8F997272EA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058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A461F-722D-46B0-944C-8F997272EA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75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algn="l"/>
            <a:r>
              <a:rPr lang="it-IT" dirty="0"/>
              <a:t>L’iperinflazione, che rappresenta una delle caratteristiche principali nella fisiopatologia delle BPCO, è dovuta a due meccanismi: diminuzione del ritorno elastico del polmone (iperinflazione statica) ed interruzione dell’espirazione prima del raggiungimento del volume di FRC, a causa della riduzione del flusso espiratorio (iperinflazione dinamica). In condizioni di iperinflazione dinamica, a fine espirazione negli alveoli rimane una pressione positiva residua, chiamata pressione positiva di fine espirazione intrinseca (</a:t>
            </a:r>
            <a:r>
              <a:rPr lang="it-IT" dirty="0" err="1"/>
              <a:t>PEEPi</a:t>
            </a:r>
            <a:r>
              <a:rPr lang="it-IT" dirty="0"/>
              <a:t>). L’iperinflazione provoca diverse conseguenze: 1) meccanica respiratoria: a volumi polmonari prossimi alla capacità polmonare totale, la </a:t>
            </a:r>
            <a:r>
              <a:rPr lang="it-IT" dirty="0" err="1"/>
              <a:t>compliance</a:t>
            </a:r>
            <a:r>
              <a:rPr lang="it-IT" dirty="0"/>
              <a:t> polmonare è fisiologicamente ridotta, ed il lavoro elastico necessario per generare lo stesso volume inspiratorio è, quindi, aumentato; 2) muscoli respiratori: le proprietà contrattili del diaframma si deteriorano quanto più il volume polmonare aumentato tende ad appiattire la cupola diaframmatica, l’inspirazione viene effettuata principalmente dai muscoli inspiratori e l’espirazione diviene attiva; 3) circolo: le resistenze vascolari polmonari aumentano a causa della compressione esercitata dall’iperinflazione sui vasi alveolari e della vasocostrizione ipossica; il </a:t>
            </a:r>
            <a:r>
              <a:rPr lang="it-IT" dirty="0" err="1"/>
              <a:t>postcarico</a:t>
            </a:r>
            <a:r>
              <a:rPr lang="it-IT" dirty="0"/>
              <a:t> ventricolare destro aumenta ed il cuore destro va incontro ad ipertrofia e dilatazione; il </a:t>
            </a:r>
            <a:r>
              <a:rPr lang="it-IT" dirty="0" err="1"/>
              <a:t>postcarico</a:t>
            </a:r>
            <a:r>
              <a:rPr lang="it-IT" dirty="0"/>
              <a:t> ventricolare sinistro può aumentare a causa dell’aumento della </a:t>
            </a:r>
            <a:r>
              <a:rPr lang="it-IT" dirty="0" err="1"/>
              <a:t>presssione</a:t>
            </a:r>
            <a:r>
              <a:rPr lang="it-IT" dirty="0"/>
              <a:t> </a:t>
            </a:r>
            <a:r>
              <a:rPr lang="it-IT" dirty="0" err="1"/>
              <a:t>intrapleurica</a:t>
            </a:r>
            <a:r>
              <a:rPr lang="it-IT" dirty="0"/>
              <a:t>, che si traduce in un aumento della pressione transmurale che deve essere vinta dalla contrazione ventricolare. </a:t>
            </a:r>
          </a:p>
          <a:p>
            <a:pPr algn="l"/>
            <a:endParaRPr lang="en-US" dirty="0"/>
          </a:p>
        </p:txBody>
      </p:sp>
      <p:sp>
        <p:nvSpPr>
          <p:cNvPr id="4" name="Slide Number Placeholder 3"/>
          <p:cNvSpPr>
            <a:spLocks noGrp="1"/>
          </p:cNvSpPr>
          <p:nvPr>
            <p:ph type="sldNum" sz="quarter" idx="5"/>
          </p:nvPr>
        </p:nvSpPr>
        <p:spPr/>
        <p:txBody>
          <a:bodyPr/>
          <a:lstStyle/>
          <a:p>
            <a:fld id="{48857A81-DEF9-4B57-AC08-20326D7F815B}" type="slidenum">
              <a:rPr lang="en-GB" smtClean="0"/>
              <a:pPr/>
              <a:t>6</a:t>
            </a:fld>
            <a:endParaRPr lang="en-GB"/>
          </a:p>
        </p:txBody>
      </p:sp>
    </p:spTree>
    <p:extLst>
      <p:ext uri="{BB962C8B-B14F-4D97-AF65-F5344CB8AC3E}">
        <p14:creationId xmlns:p14="http://schemas.microsoft.com/office/powerpoint/2010/main" val="1100060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strike="noStrike" dirty="0">
                <a:effectLst/>
                <a:latin typeface="Google Sans"/>
              </a:rPr>
              <a:t>LSM difference (Least Squares Mean difference) </a:t>
            </a:r>
            <a:r>
              <a:rPr lang="en-US" dirty="0"/>
              <a:t>represents the adjusted difference between two group means in statistical models (like ANOVA or ANCOVA), accounting for covariates and unbalanced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A461F-722D-46B0-944C-8F997272EA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163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3ADA5-CBCA-43F9-B3B4-CB08D4911EB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6871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a:latin typeface="Calibri" panose="020F0502020204030204" pitchFamily="34" charset="0"/>
            </a:endParaRPr>
          </a:p>
          <a:p>
            <a:pPr algn="l"/>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56923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68280-15E5-8388-06D1-DFB618930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8E72A-C7D8-A5E6-E3D5-A715C84B978F}"/>
              </a:ext>
            </a:extLst>
          </p:cNvPr>
          <p:cNvSpPr>
            <a:spLocks noGrp="1" noRot="1" noChangeAspect="1"/>
          </p:cNvSpPr>
          <p:nvPr>
            <p:ph type="sldImg"/>
          </p:nvPr>
        </p:nvSpPr>
        <p:spPr>
          <a:xfrm>
            <a:off x="850900" y="300038"/>
            <a:ext cx="5156200" cy="2900362"/>
          </a:xfrm>
        </p:spPr>
      </p:sp>
      <p:sp>
        <p:nvSpPr>
          <p:cNvPr id="3" name="Notes Placeholder 2">
            <a:extLst>
              <a:ext uri="{FF2B5EF4-FFF2-40B4-BE49-F238E27FC236}">
                <a16:creationId xmlns:a16="http://schemas.microsoft.com/office/drawing/2014/main" id="{18E28915-4681-B605-AAD5-13141E4CF074}"/>
              </a:ext>
            </a:extLst>
          </p:cNvPr>
          <p:cNvSpPr>
            <a:spLocks noGrp="1"/>
          </p:cNvSpPr>
          <p:nvPr>
            <p:ph type="body" idx="1"/>
          </p:nvPr>
        </p:nvSpPr>
        <p:spPr/>
        <p:txBody>
          <a:bodyPr/>
          <a:lstStyle/>
          <a:p>
            <a:pPr marL="171450" indent="-171450">
              <a:buFont typeface="Arial" panose="020B0604020202020204" pitchFamily="34" charset="0"/>
              <a:buChar char="•"/>
            </a:pPr>
            <a:r>
              <a:rPr lang="en-GB" sz="700" dirty="0"/>
              <a:t>An innovative antibody generation campaign was undertaken to generate a therapeutic antibody which can target IL-33. </a:t>
            </a:r>
            <a:r>
              <a:rPr lang="en-GB" sz="700" dirty="0" err="1"/>
              <a:t>Tozorakimab</a:t>
            </a:r>
            <a:r>
              <a:rPr lang="en-GB" sz="700" dirty="0"/>
              <a:t> was identified and is the first anti-IL-33 antibody that inhibits the activity of both IL-33RED and IL-33OX</a:t>
            </a:r>
            <a:r>
              <a:rPr lang="en-GB" sz="700" baseline="30000" dirty="0"/>
              <a:t>1</a:t>
            </a:r>
            <a:r>
              <a:rPr lang="en-GB" sz="700" dirty="0"/>
              <a:t>The left panel is a schematic of the mode of action of </a:t>
            </a:r>
            <a:r>
              <a:rPr lang="en-GB" sz="700" dirty="0" err="1"/>
              <a:t>tozorakimab</a:t>
            </a:r>
            <a:r>
              <a:rPr lang="en-GB" sz="700" dirty="0"/>
              <a:t>. IL-33RED is rapidly released following epithelial damage. </a:t>
            </a:r>
            <a:r>
              <a:rPr lang="en-GB" sz="700" dirty="0" err="1"/>
              <a:t>Tozorakimab</a:t>
            </a:r>
            <a:r>
              <a:rPr lang="en-GB" sz="700" dirty="0"/>
              <a:t> binds to IL-33RED and neutralizes it’s inflammatory activities at the ST2 receptor. The IL-33RED–</a:t>
            </a:r>
            <a:r>
              <a:rPr lang="en-GB" sz="700" dirty="0" err="1"/>
              <a:t>tozorakimab</a:t>
            </a:r>
            <a:r>
              <a:rPr lang="en-GB" sz="700" dirty="0"/>
              <a:t> complex prevents the conformational change of IL-33RED to IL-33OX, IL-33OX–RAGE/EGFR signalling and the associated epithelial dysfunction</a:t>
            </a:r>
            <a:r>
              <a:rPr lang="en-GB" sz="700" baseline="30000" dirty="0"/>
              <a:t>1</a:t>
            </a:r>
          </a:p>
          <a:p>
            <a:pPr marL="171450" indent="-171450">
              <a:buFont typeface="Arial" panose="020B0604020202020204" pitchFamily="34" charset="0"/>
              <a:buChar char="•"/>
            </a:pPr>
            <a:endParaRPr lang="en-GB" sz="700" dirty="0"/>
          </a:p>
          <a:p>
            <a:r>
              <a:rPr lang="en-US" sz="700" b="1" kern="0" dirty="0"/>
              <a:t>Abbreviations</a:t>
            </a:r>
          </a:p>
          <a:p>
            <a:r>
              <a:rPr lang="en-US" sz="700" kern="0" dirty="0"/>
              <a:t>EGFR, epidermal growth factor receptor; IL, interleukin; IL-33RED, </a:t>
            </a:r>
            <a:r>
              <a:rPr lang="en-US" sz="700" dirty="0"/>
              <a:t>reduced IL-33; IL-33OX, oxidized IL-33; RAGE, </a:t>
            </a:r>
            <a:r>
              <a:rPr lang="en-GB" sz="700" b="0" i="0" kern="1200" dirty="0">
                <a:solidFill>
                  <a:schemeClr val="tx1"/>
                </a:solidFill>
                <a:effectLst/>
                <a:latin typeface="+mn-lt"/>
                <a:ea typeface="+mn-ea"/>
                <a:cs typeface="+mn-cs"/>
              </a:rPr>
              <a:t>receptor for advanced glycation end products</a:t>
            </a:r>
            <a:r>
              <a:rPr lang="en-US" sz="700" dirty="0"/>
              <a:t>; ST2, serum-stimulated 2</a:t>
            </a:r>
          </a:p>
          <a:p>
            <a:endParaRPr lang="en-US" sz="700" dirty="0"/>
          </a:p>
          <a:p>
            <a:pPr marL="0" indent="0">
              <a:buFont typeface="Arial" panose="020B0604020202020204" pitchFamily="34" charset="0"/>
              <a:buNone/>
            </a:pPr>
            <a:r>
              <a:rPr lang="en-US" sz="700" b="1" dirty="0"/>
              <a:t>References</a:t>
            </a:r>
          </a:p>
          <a:p>
            <a:pPr marL="108000" indent="-108000">
              <a:buFont typeface="Arial" panose="020B0604020202020204" pitchFamily="34" charset="0"/>
              <a:buAutoNum type="arabicPeriod"/>
            </a:pPr>
            <a:r>
              <a:rPr lang="en-US" sz="700" dirty="0"/>
              <a:t> England E, et al. Sci Rep 2023;13:982</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US" dirty="0"/>
              <a:t>IL-33ox activates an alternative, ST2-independent pathway through a </a:t>
            </a:r>
            <a:r>
              <a:rPr lang="en-US" dirty="0" err="1"/>
              <a:t>signalling</a:t>
            </a:r>
            <a:r>
              <a:rPr lang="en-US" dirty="0"/>
              <a:t> complex of receptor for advanced glycation end products (RAGE) and epidermal growth factor receptor (EGFR) expressed on the airway epithelium. Activation of the IL-33ox–RAGE/EGFR pathway in healthy airway epithelial cells impaired epithelial wound closure and led to mucus hypersecretion, mimicking the phenotype of COPD-derived cells</a:t>
            </a:r>
            <a:endParaRPr lang="en-GB" dirty="0"/>
          </a:p>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6BEAAF68-40BA-E1E2-2C94-76807BBFB05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577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egnaposto immagine diapositiva 1">
            <a:extLst>
              <a:ext uri="{FF2B5EF4-FFF2-40B4-BE49-F238E27FC236}">
                <a16:creationId xmlns:a16="http://schemas.microsoft.com/office/drawing/2014/main" id="{3E06D47A-E75E-4E73-A2E2-E0644C164C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Segnaposto note 2">
            <a:extLst>
              <a:ext uri="{FF2B5EF4-FFF2-40B4-BE49-F238E27FC236}">
                <a16:creationId xmlns:a16="http://schemas.microsoft.com/office/drawing/2014/main" id="{5A307AC4-3D89-49F2-B1C4-414CD21659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dirty="0"/>
              <a:t>Interpretazione del </a:t>
            </a:r>
            <a:r>
              <a:rPr lang="it-IT" altLang="it-IT" dirty="0" err="1"/>
              <a:t>GraficoCome</a:t>
            </a:r>
            <a:r>
              <a:rPr lang="it-IT" altLang="it-IT" dirty="0"/>
              <a:t> mostra il grafico, i farmaci si posizionano in modo diverso in base alla loro </a:t>
            </a:r>
            <a:r>
              <a:rPr lang="it-IT" altLang="it-IT" dirty="0" err="1"/>
              <a:t>efficacia:Quadrante</a:t>
            </a:r>
            <a:r>
              <a:rPr lang="it-IT" altLang="it-IT" dirty="0"/>
              <a:t> in alto a destra (Alto Impatto): </a:t>
            </a:r>
            <a:r>
              <a:rPr lang="it-IT" altLang="it-IT" dirty="0" err="1"/>
              <a:t>Dupilumab</a:t>
            </a:r>
            <a:r>
              <a:rPr lang="it-IT" altLang="it-IT" dirty="0"/>
              <a:t> si colloca chiaramente in questa area, dimostrando un'elevata efficacia sia nel ridurre le riacutizzazioni sia nel migliorare significativamente la funzione </a:t>
            </a:r>
            <a:r>
              <a:rPr lang="it-IT" altLang="it-IT" dirty="0" err="1"/>
              <a:t>polmonare.Altri</a:t>
            </a:r>
            <a:r>
              <a:rPr lang="it-IT" altLang="it-IT" dirty="0"/>
              <a:t> quadranti: Gli altri farmaci mostrano un impatto più moderato o mirato. </a:t>
            </a:r>
            <a:r>
              <a:rPr lang="it-IT" altLang="it-IT" dirty="0" err="1"/>
              <a:t>Mepolizumab</a:t>
            </a:r>
            <a:r>
              <a:rPr lang="it-IT" altLang="it-IT" dirty="0"/>
              <a:t> e Tozorakimab mostrano un buon effetto sulla riduzione delle riacutizzazioni ma con un miglioramento più modesto del FEV₁. </a:t>
            </a:r>
            <a:r>
              <a:rPr lang="it-IT" altLang="it-IT" dirty="0" err="1"/>
              <a:t>Benralizumab</a:t>
            </a:r>
            <a:r>
              <a:rPr lang="it-IT" altLang="it-IT" dirty="0"/>
              <a:t> (nella sua indicazione per la terapia di mantenimento) ha un impatto più lieve su entrambi i fronti, mentre </a:t>
            </a:r>
            <a:r>
              <a:rPr lang="it-IT" altLang="it-IT" dirty="0" err="1"/>
              <a:t>Tezepelumab</a:t>
            </a:r>
            <a:r>
              <a:rPr lang="it-IT" altLang="it-IT" dirty="0"/>
              <a:t> si posiziona all'origine, riflettendo i risultati non significativi dello studio di fase 2.</a:t>
            </a:r>
          </a:p>
        </p:txBody>
      </p:sp>
      <p:sp>
        <p:nvSpPr>
          <p:cNvPr id="194564" name="Segnaposto numero diapositiva 3">
            <a:extLst>
              <a:ext uri="{FF2B5EF4-FFF2-40B4-BE49-F238E27FC236}">
                <a16:creationId xmlns:a16="http://schemas.microsoft.com/office/drawing/2014/main" id="{A0B94A25-AE82-4D13-AD5F-B2A79DB091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613B852-3CF3-4DB8-8986-56EBF452B776}" type="slidenum">
              <a:rPr lang="it-IT" altLang="it-IT">
                <a:solidFill>
                  <a:srgbClr val="000000"/>
                </a:solidFill>
              </a:rPr>
              <a:pPr eaLnBrk="1" hangingPunct="1"/>
              <a:t>41</a:t>
            </a:fld>
            <a:endParaRPr lang="it-IT" altLang="it-IT">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Font typeface="Arial" panose="020B0604020202020204" pitchFamily="34" charset="0"/>
              <a:buChar char="•"/>
            </a:pPr>
            <a:r>
              <a:rPr lang="it-IT" b="0" dirty="0" err="1">
                <a:solidFill>
                  <a:srgbClr val="444746"/>
                </a:solidFill>
                <a:effectLst/>
                <a:latin typeface="Google Sans Flex"/>
              </a:rPr>
              <a:t>Radial</a:t>
            </a:r>
            <a:r>
              <a:rPr lang="it-IT" b="0" dirty="0">
                <a:solidFill>
                  <a:srgbClr val="444746"/>
                </a:solidFill>
                <a:effectLst/>
                <a:latin typeface="Google Sans Flex"/>
              </a:rPr>
              <a:t> Cluster </a:t>
            </a:r>
            <a:r>
              <a:rPr lang="it-IT" b="0" dirty="0" err="1">
                <a:solidFill>
                  <a:srgbClr val="444746"/>
                </a:solidFill>
                <a:effectLst/>
                <a:latin typeface="Google Sans Flex"/>
              </a:rPr>
              <a:t>Diagram</a:t>
            </a:r>
            <a:r>
              <a:rPr lang="it-IT" b="0" dirty="0">
                <a:solidFill>
                  <a:srgbClr val="444746"/>
                </a:solidFill>
                <a:effectLst/>
                <a:latin typeface="Google Sans Flex"/>
              </a:rPr>
              <a:t> (diagramma radiale a cluster), spesso chiamato colloquialmente anche grafico a bersaglio (Target Plot)</a:t>
            </a:r>
            <a:r>
              <a:rPr lang="it-IT" b="0" i="0" dirty="0">
                <a:solidFill>
                  <a:srgbClr val="1F1F1F"/>
                </a:solidFill>
                <a:effectLst/>
                <a:latin typeface="Google Sans Flex"/>
              </a:rPr>
              <a:t>Questa slide presenta graficamente i risultati di uno studio (Soler-</a:t>
            </a:r>
            <a:r>
              <a:rPr lang="it-IT" b="0" i="0" dirty="0" err="1">
                <a:solidFill>
                  <a:srgbClr val="1F1F1F"/>
                </a:solidFill>
                <a:effectLst/>
                <a:latin typeface="Google Sans Flex"/>
              </a:rPr>
              <a:t>Cataluña</a:t>
            </a:r>
            <a:r>
              <a:rPr lang="it-IT" b="0" i="0" dirty="0">
                <a:solidFill>
                  <a:srgbClr val="1F1F1F"/>
                </a:solidFill>
                <a:effectLst/>
                <a:latin typeface="Google Sans Flex"/>
              </a:rPr>
              <a:t> JJ, et al., 2021) sulla </a:t>
            </a:r>
            <a:r>
              <a:rPr lang="it-IT" b="1" i="0" dirty="0">
                <a:solidFill>
                  <a:srgbClr val="1F1F1F"/>
                </a:solidFill>
                <a:effectLst/>
                <a:latin typeface="Google Sans Flex"/>
              </a:rPr>
              <a:t>forza dell'associazione tra diversi fattori indipendenti e il controllo della BPCO</a:t>
            </a:r>
            <a:r>
              <a:rPr lang="it-IT" b="0" i="0" dirty="0">
                <a:solidFill>
                  <a:srgbClr val="1F1F1F"/>
                </a:solidFill>
                <a:effectLst/>
                <a:latin typeface="Google Sans Flex"/>
              </a:rPr>
              <a:t> (Broncopneumopatia Cronica Ostruttiva).</a:t>
            </a:r>
          </a:p>
          <a:p>
            <a:pPr algn="l" rtl="0"/>
            <a:r>
              <a:rPr lang="it-IT" b="0" i="0" dirty="0">
                <a:solidFill>
                  <a:srgbClr val="1F1F1F"/>
                </a:solidFill>
                <a:effectLst/>
                <a:latin typeface="Google Sans Flex"/>
              </a:rPr>
              <a:t>Ecco come interpretare correttamente il grafico a "bersaglio":</a:t>
            </a:r>
          </a:p>
          <a:p>
            <a:pPr algn="l" rtl="0"/>
            <a:r>
              <a:rPr lang="it-IT" b="1" i="0" dirty="0">
                <a:solidFill>
                  <a:srgbClr val="1F1F1F"/>
                </a:solidFill>
                <a:effectLst/>
                <a:latin typeface="Google Sans Flex"/>
              </a:rPr>
              <a:t>1. Come leggere la struttura del grafico</a:t>
            </a:r>
          </a:p>
          <a:p>
            <a:pPr algn="l" rtl="0">
              <a:buFont typeface="Arial" panose="020B0604020202020204" pitchFamily="34" charset="0"/>
              <a:buChar char="•"/>
            </a:pPr>
            <a:r>
              <a:rPr lang="it-IT" b="1" i="0" dirty="0">
                <a:solidFill>
                  <a:srgbClr val="1F1F1F"/>
                </a:solidFill>
                <a:effectLst/>
                <a:latin typeface="Google Sans Flex"/>
              </a:rPr>
              <a:t>Posizione (Distanza dal centro):</a:t>
            </a:r>
            <a:r>
              <a:rPr lang="it-IT" b="0" i="0" dirty="0">
                <a:solidFill>
                  <a:srgbClr val="1F1F1F"/>
                </a:solidFill>
                <a:effectLst/>
                <a:latin typeface="Google Sans Flex"/>
              </a:rPr>
              <a:t> Più un cerchio è vicino al </a:t>
            </a:r>
            <a:r>
              <a:rPr lang="it-IT" b="1" i="0" dirty="0">
                <a:solidFill>
                  <a:srgbClr val="1F1F1F"/>
                </a:solidFill>
                <a:effectLst/>
                <a:latin typeface="Google Sans Flex"/>
              </a:rPr>
              <a:t>centro (valore 5)</a:t>
            </a:r>
            <a:r>
              <a:rPr lang="it-IT" b="0" i="0" dirty="0">
                <a:solidFill>
                  <a:srgbClr val="1F1F1F"/>
                </a:solidFill>
                <a:effectLst/>
                <a:latin typeface="Google Sans Flex"/>
              </a:rPr>
              <a:t>, maggiore è la forza dell'associazione statistica con il buon controllo della malattia. I cerchi posizionati sugli anelli più esterni (1 o 2) hanno un'associazione più debole.</a:t>
            </a:r>
          </a:p>
          <a:p>
            <a:pPr algn="l" rtl="0">
              <a:buFont typeface="Arial" panose="020B0604020202020204" pitchFamily="34" charset="0"/>
              <a:buChar char="•"/>
            </a:pPr>
            <a:r>
              <a:rPr lang="it-IT" b="1" i="0" dirty="0">
                <a:solidFill>
                  <a:srgbClr val="1F1F1F"/>
                </a:solidFill>
                <a:effectLst/>
                <a:latin typeface="Google Sans Flex"/>
              </a:rPr>
              <a:t>Dimensione dei cerchi:</a:t>
            </a:r>
            <a:r>
              <a:rPr lang="it-IT" b="0" i="0" dirty="0">
                <a:solidFill>
                  <a:srgbClr val="1F1F1F"/>
                </a:solidFill>
                <a:effectLst/>
                <a:latin typeface="Google Sans Flex"/>
              </a:rPr>
              <a:t> Tipicamente, in questo tipo di rappresentazioni, la dimensione riflette il peso o la prevalenza del fattore nel campione studiato o la precisione del dato (intervallo di confidenza).</a:t>
            </a:r>
          </a:p>
          <a:p>
            <a:pPr algn="l" rtl="0"/>
            <a:r>
              <a:rPr lang="it-IT" b="1" i="0" dirty="0">
                <a:solidFill>
                  <a:srgbClr val="1F1F1F"/>
                </a:solidFill>
                <a:effectLst/>
                <a:latin typeface="Google Sans Flex"/>
              </a:rPr>
              <a:t>2. Analisi dei fattori chiave</a:t>
            </a:r>
          </a:p>
          <a:p>
            <a:pPr algn="l" rtl="0"/>
            <a:r>
              <a:rPr lang="it-IT" b="0" i="0" dirty="0">
                <a:solidFill>
                  <a:srgbClr val="1F1F1F"/>
                </a:solidFill>
                <a:effectLst/>
                <a:latin typeface="Google Sans Flex"/>
              </a:rPr>
              <a:t>I fattori sono disposti in base al loro impatto sul controllo della BPCO:</a:t>
            </a:r>
          </a:p>
          <a:p>
            <a:pPr algn="l" rtl="0">
              <a:buFont typeface="Arial" panose="020B0604020202020204" pitchFamily="34" charset="0"/>
              <a:buChar char="•"/>
            </a:pPr>
            <a:r>
              <a:rPr lang="it-IT" b="1" i="0" dirty="0">
                <a:solidFill>
                  <a:srgbClr val="1F1F1F"/>
                </a:solidFill>
                <a:effectLst/>
                <a:latin typeface="Google Sans Flex"/>
              </a:rPr>
              <a:t>I fattori più influenti (più vicini al centro):</a:t>
            </a:r>
            <a:endParaRPr lang="it-IT" b="0" i="0" dirty="0">
              <a:solidFill>
                <a:srgbClr val="1F1F1F"/>
              </a:solidFill>
              <a:effectLst/>
              <a:latin typeface="Google Sans Flex"/>
            </a:endParaRPr>
          </a:p>
          <a:p>
            <a:pPr marL="742950" lvl="1" indent="-285750" algn="l" rtl="0">
              <a:buFont typeface="Arial" panose="020B0604020202020204" pitchFamily="34" charset="0"/>
              <a:buChar char="•"/>
            </a:pPr>
            <a:r>
              <a:rPr lang="it-IT" b="1" i="0" dirty="0">
                <a:solidFill>
                  <a:srgbClr val="1F1F1F"/>
                </a:solidFill>
                <a:effectLst/>
                <a:latin typeface="Google Sans Flex"/>
              </a:rPr>
              <a:t>Attività fisica:</a:t>
            </a:r>
            <a:r>
              <a:rPr lang="it-IT" b="0" i="0" dirty="0">
                <a:solidFill>
                  <a:srgbClr val="1F1F1F"/>
                </a:solidFill>
                <a:effectLst/>
                <a:latin typeface="Google Sans Flex"/>
              </a:rPr>
              <a:t> Sia l'attività fisica </a:t>
            </a:r>
            <a:r>
              <a:rPr lang="it-IT" b="1" i="0" dirty="0">
                <a:solidFill>
                  <a:srgbClr val="1F1F1F"/>
                </a:solidFill>
                <a:effectLst/>
                <a:latin typeface="Google Sans Flex"/>
              </a:rPr>
              <a:t>alta</a:t>
            </a:r>
            <a:r>
              <a:rPr lang="it-IT" b="0" i="0" dirty="0">
                <a:solidFill>
                  <a:srgbClr val="1F1F1F"/>
                </a:solidFill>
                <a:effectLst/>
                <a:latin typeface="Google Sans Flex"/>
              </a:rPr>
              <a:t> (quasi al livello 5) che quella </a:t>
            </a:r>
            <a:r>
              <a:rPr lang="it-IT" b="1" i="0" dirty="0">
                <a:solidFill>
                  <a:srgbClr val="1F1F1F"/>
                </a:solidFill>
                <a:effectLst/>
                <a:latin typeface="Google Sans Flex"/>
              </a:rPr>
              <a:t>moderata</a:t>
            </a:r>
            <a:r>
              <a:rPr lang="it-IT" b="0" i="0" dirty="0">
                <a:solidFill>
                  <a:srgbClr val="1F1F1F"/>
                </a:solidFill>
                <a:effectLst/>
                <a:latin typeface="Google Sans Flex"/>
              </a:rPr>
              <a:t> (livello 4) sono i fattori più vicini al centro. Questo suggerisce che muoversi costantemente sia uno dei predittori più forti per una malattia ben controllata.</a:t>
            </a:r>
          </a:p>
          <a:p>
            <a:pPr algn="l" rtl="0">
              <a:buFont typeface="Arial" panose="020B0604020202020204" pitchFamily="34" charset="0"/>
              <a:buChar char="•"/>
            </a:pPr>
            <a:r>
              <a:rPr lang="it-IT" b="1" i="0" dirty="0">
                <a:solidFill>
                  <a:srgbClr val="1F1F1F"/>
                </a:solidFill>
                <a:effectLst/>
                <a:latin typeface="Google Sans Flex"/>
              </a:rPr>
              <a:t>Fattori con impatto intermedio (livello 3):</a:t>
            </a:r>
            <a:endParaRPr lang="it-IT" b="0" i="0" dirty="0">
              <a:solidFill>
                <a:srgbClr val="1F1F1F"/>
              </a:solidFill>
              <a:effectLst/>
              <a:latin typeface="Google Sans Flex"/>
            </a:endParaRPr>
          </a:p>
          <a:p>
            <a:pPr marL="742950" lvl="1" indent="-285750" algn="l" rtl="0">
              <a:buFont typeface="Arial" panose="020B0604020202020204" pitchFamily="34" charset="0"/>
              <a:buChar char="•"/>
            </a:pPr>
            <a:r>
              <a:rPr lang="it-IT" b="1" i="0" dirty="0">
                <a:solidFill>
                  <a:srgbClr val="1F1F1F"/>
                </a:solidFill>
                <a:effectLst/>
                <a:latin typeface="Google Sans Flex"/>
              </a:rPr>
              <a:t>Aderenza agli inalatori:</a:t>
            </a:r>
            <a:r>
              <a:rPr lang="it-IT" b="0" i="0" dirty="0">
                <a:solidFill>
                  <a:srgbClr val="1F1F1F"/>
                </a:solidFill>
                <a:effectLst/>
                <a:latin typeface="Google Sans Flex"/>
              </a:rPr>
              <a:t> Il grafico distingue tra aderenza "buona" e "intermedia". È interessante notare che l'aderenza è posizionata verso il centro, sottolineando che prendere correttamente i farmaci è fondamentale.</a:t>
            </a:r>
          </a:p>
          <a:p>
            <a:pPr algn="l" rtl="0">
              <a:buFont typeface="Arial" panose="020B0604020202020204" pitchFamily="34" charset="0"/>
              <a:buChar char="•"/>
            </a:pPr>
            <a:r>
              <a:rPr lang="it-IT" b="1" i="0" dirty="0">
                <a:solidFill>
                  <a:srgbClr val="1F1F1F"/>
                </a:solidFill>
                <a:effectLst/>
                <a:latin typeface="Google Sans Flex"/>
              </a:rPr>
              <a:t>Fattori periferici (livelli 1-2):</a:t>
            </a:r>
            <a:endParaRPr lang="it-IT" b="0" i="0" dirty="0">
              <a:solidFill>
                <a:srgbClr val="1F1F1F"/>
              </a:solidFill>
              <a:effectLst/>
              <a:latin typeface="Google Sans Flex"/>
            </a:endParaRPr>
          </a:p>
          <a:p>
            <a:pPr marL="742950" lvl="1" indent="-285750" algn="l" rtl="0">
              <a:buFont typeface="Arial" panose="020B0604020202020204" pitchFamily="34" charset="0"/>
              <a:buChar char="•"/>
            </a:pPr>
            <a:r>
              <a:rPr lang="it-IT" b="1" i="0" dirty="0">
                <a:solidFill>
                  <a:srgbClr val="1F1F1F"/>
                </a:solidFill>
                <a:effectLst/>
                <a:latin typeface="Google Sans Flex"/>
              </a:rPr>
              <a:t>Funzione polmonare (</a:t>
            </a:r>
            <a:r>
              <a:rPr lang="it-IT" b="1" i="1" dirty="0">
                <a:solidFill>
                  <a:srgbClr val="1F1F1F"/>
                </a:solidFill>
                <a:effectLst/>
                <a:latin typeface="KaTeX_Math"/>
              </a:rPr>
              <a:t>FEV</a:t>
            </a:r>
            <a:r>
              <a:rPr lang="it-IT" b="1" i="0" dirty="0">
                <a:solidFill>
                  <a:srgbClr val="1F1F1F"/>
                </a:solidFill>
                <a:effectLst/>
                <a:latin typeface="KaTeX_Main"/>
              </a:rPr>
              <a:t>1​≥30</a:t>
            </a:r>
            <a:r>
              <a:rPr lang="it-IT" b="1" i="0" dirty="0">
                <a:solidFill>
                  <a:srgbClr val="1F1F1F"/>
                </a:solidFill>
                <a:effectLst/>
                <a:latin typeface="Google Sans Flex"/>
              </a:rPr>
              <a:t>):</a:t>
            </a:r>
            <a:r>
              <a:rPr lang="it-IT" b="0" i="0" dirty="0">
                <a:solidFill>
                  <a:srgbClr val="1F1F1F"/>
                </a:solidFill>
                <a:effectLst/>
                <a:latin typeface="Google Sans Flex"/>
              </a:rPr>
              <a:t> Sebbene importante, si trova in una fascia più esterna rispetto all'attività fisica.</a:t>
            </a:r>
          </a:p>
          <a:p>
            <a:pPr marL="742950" lvl="1" indent="-285750" algn="l" rtl="0">
              <a:buFont typeface="Arial" panose="020B0604020202020204" pitchFamily="34" charset="0"/>
              <a:buChar char="•"/>
            </a:pPr>
            <a:r>
              <a:rPr lang="it-IT" b="1" i="0" dirty="0">
                <a:solidFill>
                  <a:srgbClr val="1F1F1F"/>
                </a:solidFill>
                <a:effectLst/>
                <a:latin typeface="Google Sans Flex"/>
              </a:rPr>
              <a:t>Età &lt; 70 e Comorbidità (</a:t>
            </a:r>
            <a:r>
              <a:rPr lang="it-IT" b="1" i="0" dirty="0" err="1">
                <a:solidFill>
                  <a:srgbClr val="1F1F1F"/>
                </a:solidFill>
                <a:effectLst/>
                <a:latin typeface="Google Sans Flex"/>
              </a:rPr>
              <a:t>Charlson</a:t>
            </a:r>
            <a:r>
              <a:rPr lang="it-IT" b="1" i="0" dirty="0">
                <a:solidFill>
                  <a:srgbClr val="1F1F1F"/>
                </a:solidFill>
                <a:effectLst/>
                <a:latin typeface="Google Sans Flex"/>
              </a:rPr>
              <a:t> index &lt; 2):</a:t>
            </a:r>
            <a:r>
              <a:rPr lang="it-IT" b="0" i="0" dirty="0">
                <a:solidFill>
                  <a:srgbClr val="1F1F1F"/>
                </a:solidFill>
                <a:effectLst/>
                <a:latin typeface="Google Sans Flex"/>
              </a:rPr>
              <a:t> Hanno un'associazione rilevabile ma meno "centrale" rispetto ai comportamenti attivi del paziente.</a:t>
            </a:r>
          </a:p>
          <a:p>
            <a:pPr marL="742950" lvl="1" indent="-285750" algn="l" rtl="0">
              <a:buFont typeface="Arial" panose="020B0604020202020204" pitchFamily="34" charset="0"/>
              <a:buChar char="•"/>
            </a:pPr>
            <a:r>
              <a:rPr lang="it-IT" b="1" i="0" dirty="0">
                <a:solidFill>
                  <a:srgbClr val="1F1F1F"/>
                </a:solidFill>
                <a:effectLst/>
                <a:latin typeface="Google Sans Flex"/>
              </a:rPr>
              <a:t>Fumo (Active </a:t>
            </a:r>
            <a:r>
              <a:rPr lang="it-IT" b="1" i="0" dirty="0" err="1">
                <a:solidFill>
                  <a:srgbClr val="1F1F1F"/>
                </a:solidFill>
                <a:effectLst/>
                <a:latin typeface="Google Sans Flex"/>
              </a:rPr>
              <a:t>smoker</a:t>
            </a:r>
            <a:r>
              <a:rPr lang="it-IT" b="1" i="0" dirty="0">
                <a:solidFill>
                  <a:srgbClr val="1F1F1F"/>
                </a:solidFill>
                <a:effectLst/>
                <a:latin typeface="Google Sans Flex"/>
              </a:rPr>
              <a:t>):</a:t>
            </a:r>
            <a:r>
              <a:rPr lang="it-IT" b="0" i="0" dirty="0">
                <a:solidFill>
                  <a:srgbClr val="1F1F1F"/>
                </a:solidFill>
                <a:effectLst/>
                <a:latin typeface="Google Sans Flex"/>
              </a:rPr>
              <a:t> Si trova sull'anello esterno, a indicare la sua influenza negativa o la difficoltà di controllo nei pazienti fumatori.</a:t>
            </a:r>
          </a:p>
          <a:p>
            <a:pPr marL="742950" lvl="1" indent="-285750" algn="l" rtl="0">
              <a:buFont typeface="Arial" panose="020B0604020202020204" pitchFamily="34" charset="0"/>
              <a:buChar char="•"/>
            </a:pPr>
            <a:r>
              <a:rPr lang="it-IT" b="1" i="0" dirty="0">
                <a:solidFill>
                  <a:srgbClr val="1F1F1F"/>
                </a:solidFill>
                <a:effectLst/>
                <a:latin typeface="Google Sans Flex"/>
              </a:rPr>
              <a:t>Livello di cura specialistico:</a:t>
            </a:r>
            <a:r>
              <a:rPr lang="it-IT" b="0" i="0" dirty="0">
                <a:solidFill>
                  <a:srgbClr val="1F1F1F"/>
                </a:solidFill>
                <a:effectLst/>
                <a:latin typeface="Google Sans Flex"/>
              </a:rPr>
              <a:t> Anche l'essere seguiti da specialisti appare come un fattore correlato, posizionato tra il livello 2 e 3.</a:t>
            </a:r>
          </a:p>
          <a:p>
            <a:pPr algn="l" rtl="0"/>
            <a:r>
              <a:rPr lang="it-IT" b="1" i="0" dirty="0">
                <a:solidFill>
                  <a:srgbClr val="1F1F1F"/>
                </a:solidFill>
                <a:effectLst/>
                <a:latin typeface="Google Sans Flex"/>
              </a:rPr>
              <a:t>3. Messaggio principale (Take-home </a:t>
            </a:r>
            <a:r>
              <a:rPr lang="it-IT" b="1" i="0" dirty="0" err="1">
                <a:solidFill>
                  <a:srgbClr val="1F1F1F"/>
                </a:solidFill>
                <a:effectLst/>
                <a:latin typeface="Google Sans Flex"/>
              </a:rPr>
              <a:t>message</a:t>
            </a:r>
            <a:r>
              <a:rPr lang="it-IT" b="1" i="0" dirty="0">
                <a:solidFill>
                  <a:srgbClr val="1F1F1F"/>
                </a:solidFill>
                <a:effectLst/>
                <a:latin typeface="Google Sans Flex"/>
              </a:rPr>
              <a:t>)</a:t>
            </a:r>
          </a:p>
          <a:p>
            <a:pPr algn="l" rtl="0"/>
            <a:r>
              <a:rPr lang="it-IT" b="0" i="0" dirty="0">
                <a:solidFill>
                  <a:srgbClr val="1F1F1F"/>
                </a:solidFill>
                <a:effectLst/>
                <a:latin typeface="Google Sans Flex"/>
              </a:rPr>
              <a:t>La slide vuole comunicare che il controllo della BPCO non dipende solo dalla gravità clinica "statica" (come i valori della spirometria), ma è </a:t>
            </a:r>
            <a:r>
              <a:rPr lang="it-IT" b="1" i="0" dirty="0">
                <a:solidFill>
                  <a:srgbClr val="1F1F1F"/>
                </a:solidFill>
                <a:effectLst/>
                <a:latin typeface="Google Sans Flex"/>
              </a:rPr>
              <a:t>fortemente influenzato dallo stile di vita e dal comportamento del paziente</a:t>
            </a:r>
            <a:r>
              <a:rPr lang="it-IT" b="0" i="0" dirty="0">
                <a:solidFill>
                  <a:srgbClr val="1F1F1F"/>
                </a:solidFill>
                <a:effectLst/>
                <a:latin typeface="Google Sans Flex"/>
              </a:rPr>
              <a:t>.</a:t>
            </a:r>
          </a:p>
          <a:p>
            <a:pPr algn="l" rtl="0"/>
            <a:r>
              <a:rPr lang="it-IT" b="1" i="0" dirty="0">
                <a:solidFill>
                  <a:srgbClr val="1F1F1F"/>
                </a:solidFill>
                <a:effectLst/>
                <a:latin typeface="Google Sans Flex"/>
              </a:rPr>
              <a:t>In sintesi:</a:t>
            </a:r>
            <a:r>
              <a:rPr lang="it-IT" b="0" i="0" dirty="0">
                <a:solidFill>
                  <a:srgbClr val="1F1F1F"/>
                </a:solidFill>
                <a:effectLst/>
                <a:latin typeface="Google Sans Flex"/>
              </a:rPr>
              <a:t> L'</a:t>
            </a:r>
            <a:r>
              <a:rPr lang="it-IT" b="1" i="0" dirty="0">
                <a:solidFill>
                  <a:srgbClr val="1F1F1F"/>
                </a:solidFill>
                <a:effectLst/>
                <a:latin typeface="Google Sans Flex"/>
              </a:rPr>
              <a:t>attività fisica elevata</a:t>
            </a:r>
            <a:r>
              <a:rPr lang="it-IT" b="0" i="0" dirty="0">
                <a:solidFill>
                  <a:srgbClr val="1F1F1F"/>
                </a:solidFill>
                <a:effectLst/>
                <a:latin typeface="Google Sans Flex"/>
              </a:rPr>
              <a:t> e una </a:t>
            </a:r>
            <a:r>
              <a:rPr lang="it-IT" b="1" i="0" dirty="0">
                <a:solidFill>
                  <a:srgbClr val="1F1F1F"/>
                </a:solidFill>
                <a:effectLst/>
                <a:latin typeface="Google Sans Flex"/>
              </a:rPr>
              <a:t>buona aderenza alla terapia inalatoria</a:t>
            </a:r>
            <a:r>
              <a:rPr lang="it-IT" b="0" i="0" dirty="0">
                <a:solidFill>
                  <a:srgbClr val="1F1F1F"/>
                </a:solidFill>
                <a:effectLst/>
                <a:latin typeface="Google Sans Flex"/>
              </a:rPr>
              <a:t> sono i pilastri che pesano di più nel determinare se un paziente avrà una malattia ben controllata.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0" i="0" dirty="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solidFill>
                  <a:srgbClr val="212121"/>
                </a:solidFill>
                <a:effectLst/>
                <a:latin typeface="BlinkMacSystemFont"/>
              </a:rPr>
              <a:t>clinical control </a:t>
            </a:r>
            <a:r>
              <a:rPr lang="it-IT" b="0" i="0" dirty="0" err="1">
                <a:solidFill>
                  <a:srgbClr val="212121"/>
                </a:solidFill>
                <a:effectLst/>
                <a:latin typeface="BlinkMacSystemFont"/>
              </a:rPr>
              <a:t>criteria</a:t>
            </a:r>
            <a:r>
              <a:rPr lang="it-IT" b="0" i="0" dirty="0">
                <a:solidFill>
                  <a:srgbClr val="212121"/>
                </a:solidFill>
                <a:effectLst/>
                <a:latin typeface="BlinkMacSystemFont"/>
              </a:rPr>
              <a:t> (CCC)  </a:t>
            </a:r>
            <a:r>
              <a:rPr lang="en-US" dirty="0"/>
              <a:t>The study design was observational, multicenter, cross-sectional study involving 4801 patients with severe COPD in Spain. Clinical control was defined according to clinical impact (dyspnea grade, use of rescue treatment in last week, sputum color, and daily physical activity) and stability (exacerbations in last 3 months and patient’s perception about health status). Clinical control of COPD was alternatively evaluated with the COPD assessment test (CAT) and the presence of exacerbations in the last 3 months. Results: According to CCC, 61.0% of patients had low clinical impact, and 41.4% showed clinical stability. Overall, 29.9% of patients had both low clinical impact and stability (controlled), whereas 70.1% showed high clinical impact and/or no clinical stability (non-controlled). COPD control was also assessed by using only the definition of CAT≤16 and no exacerbations in the last 3 months. Results obtained with this definition were similar to those obtained by CCC, and the concordance between both definitions was high (Kappa index = 0.698). Conclusion: By using the CCC, approximately only one third of patients with severe COPD were considered as controlled. Physical activity, adherence to inhalers, age, postbronchodilator FEV1, age-adjusted </a:t>
            </a:r>
            <a:r>
              <a:rPr lang="en-US" dirty="0" err="1"/>
              <a:t>Charlson</a:t>
            </a:r>
            <a:r>
              <a:rPr lang="en-US" dirty="0"/>
              <a:t> comorbidity index, and healthcare level were independent factors associated with COPD control. </a:t>
            </a:r>
            <a:endParaRPr lang="it-IT" dirty="0"/>
          </a:p>
        </p:txBody>
      </p:sp>
      <p:sp>
        <p:nvSpPr>
          <p:cNvPr id="4" name="Segnaposto numero diapositiva 3"/>
          <p:cNvSpPr>
            <a:spLocks noGrp="1"/>
          </p:cNvSpPr>
          <p:nvPr>
            <p:ph type="sldNum" sz="quarter" idx="5"/>
          </p:nvPr>
        </p:nvSpPr>
        <p:spPr/>
        <p:txBody>
          <a:bodyPr/>
          <a:lstStyle/>
          <a:p>
            <a:fld id="{66BB29DD-2A89-415A-B712-9E570E020EDE}" type="slidenum">
              <a:rPr lang="it-IT" smtClean="0"/>
              <a:t>42</a:t>
            </a:fld>
            <a:endParaRPr lang="it-IT"/>
          </a:p>
        </p:txBody>
      </p:sp>
    </p:spTree>
    <p:extLst>
      <p:ext uri="{BB962C8B-B14F-4D97-AF65-F5344CB8AC3E}">
        <p14:creationId xmlns:p14="http://schemas.microsoft.com/office/powerpoint/2010/main" val="1780406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effectLst/>
                <a:latin typeface="Google Sans Text"/>
              </a:rPr>
              <a:t>Assenza di riacutizzazioni:</a:t>
            </a:r>
            <a:r>
              <a:rPr lang="it-IT" dirty="0">
                <a:effectLst/>
                <a:latin typeface="Google Sans Text"/>
              </a:rPr>
              <a:t> Nessun episodio che richieda l'uso di steroidi sistemici o ospedalizzazione.</a:t>
            </a:r>
          </a:p>
          <a:p>
            <a:r>
              <a:rPr lang="it-IT" b="1" dirty="0">
                <a:effectLst/>
                <a:latin typeface="Google Sans Text"/>
              </a:rPr>
              <a:t>Controllo dei sintomi:</a:t>
            </a:r>
            <a:r>
              <a:rPr lang="it-IT" dirty="0">
                <a:effectLst/>
                <a:latin typeface="Google Sans Text"/>
              </a:rPr>
              <a:t> Punteggio ottimale nei test validati (come l'ACT per l'asma o il CAT per la BPCO).</a:t>
            </a:r>
          </a:p>
          <a:p>
            <a:r>
              <a:rPr lang="it-IT" b="1" dirty="0">
                <a:effectLst/>
                <a:latin typeface="Google Sans Text"/>
              </a:rPr>
              <a:t>Stabilità della funzione polmonare:</a:t>
            </a:r>
            <a:r>
              <a:rPr lang="it-IT" dirty="0">
                <a:effectLst/>
                <a:latin typeface="Google Sans Text"/>
              </a:rPr>
              <a:t> Nessun declino significativo del $FEV_1$ (Volume Espiratorio Forzato nel primo secondo).</a:t>
            </a:r>
          </a:p>
          <a:p>
            <a:r>
              <a:rPr lang="it-IT" dirty="0">
                <a:effectLst/>
                <a:latin typeface="Google Sans Text"/>
              </a:rPr>
              <a:t>4. </a:t>
            </a:r>
            <a:r>
              <a:rPr lang="it-IT" b="1" dirty="0">
                <a:effectLst/>
                <a:latin typeface="Google Sans Text"/>
              </a:rPr>
              <a:t>Assenza di corticosteroidi orali (OCS):</a:t>
            </a:r>
            <a:r>
              <a:rPr lang="it-IT" dirty="0">
                <a:effectLst/>
                <a:latin typeface="Google Sans Text"/>
              </a:rPr>
              <a:t> Il controllo deve essere mantenuto senza ricorrere ciclicamente al cortisone per bocca, minimizzando gli effetti collaterali a lungo termine.</a:t>
            </a:r>
          </a:p>
          <a:p>
            <a:endParaRPr lang="it-IT" dirty="0"/>
          </a:p>
        </p:txBody>
      </p:sp>
      <p:sp>
        <p:nvSpPr>
          <p:cNvPr id="4" name="Segnaposto numero diapositiva 3"/>
          <p:cNvSpPr>
            <a:spLocks noGrp="1"/>
          </p:cNvSpPr>
          <p:nvPr>
            <p:ph type="sldNum" sz="quarter" idx="5"/>
          </p:nvPr>
        </p:nvSpPr>
        <p:spPr/>
        <p:txBody>
          <a:bodyPr/>
          <a:lstStyle/>
          <a:p>
            <a:fld id="{66BB29DD-2A89-415A-B712-9E570E020EDE}" type="slidenum">
              <a:rPr lang="it-IT" smtClean="0"/>
              <a:t>43</a:t>
            </a:fld>
            <a:endParaRPr lang="it-IT"/>
          </a:p>
        </p:txBody>
      </p:sp>
    </p:spTree>
    <p:extLst>
      <p:ext uri="{BB962C8B-B14F-4D97-AF65-F5344CB8AC3E}">
        <p14:creationId xmlns:p14="http://schemas.microsoft.com/office/powerpoint/2010/main" val="342814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479425"/>
            <a:ext cx="5637212" cy="3170238"/>
          </a:xfrm>
        </p:spPr>
      </p:sp>
      <p:sp>
        <p:nvSpPr>
          <p:cNvPr id="3" name="Notes Placeholder 2"/>
          <p:cNvSpPr>
            <a:spLocks noGrp="1"/>
          </p:cNvSpPr>
          <p:nvPr>
            <p:ph type="body" idx="1"/>
          </p:nvPr>
        </p:nvSpPr>
        <p:spPr>
          <a:xfrm>
            <a:off x="741363" y="3716417"/>
            <a:ext cx="5637212" cy="5249722"/>
          </a:xfrm>
        </p:spPr>
        <p:txBody>
          <a:bodyPr/>
          <a:lstStyle/>
          <a:p>
            <a:pPr marL="0" indent="0">
              <a:spcBef>
                <a:spcPts val="0"/>
              </a:spcBef>
              <a:buNone/>
            </a:pPr>
            <a:r>
              <a:rPr lang="en-US" b="1" dirty="0"/>
              <a:t>Coronary artery disease (CAD), also called coronary heart disease (CHD), ischemic heart disease (IHD), Peripheral artery disease (PAD) </a:t>
            </a:r>
          </a:p>
        </p:txBody>
      </p:sp>
      <p:sp>
        <p:nvSpPr>
          <p:cNvPr id="4" name="Slide Number Placeholder 3"/>
          <p:cNvSpPr>
            <a:spLocks noGrp="1"/>
          </p:cNvSpPr>
          <p:nvPr>
            <p:ph type="sldNum" sz="quarter" idx="5"/>
          </p:nvPr>
        </p:nvSpPr>
        <p:spPr>
          <a:xfrm>
            <a:off x="6306139" y="9050642"/>
            <a:ext cx="695901" cy="25846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326C72-2714-49DB-B878-90C66EA1B6A2}" type="slidenum">
              <a:rPr kumimoji="0" lang="en-US" alt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8212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egnaposto immagine diapositiva 1">
            <a:extLst>
              <a:ext uri="{FF2B5EF4-FFF2-40B4-BE49-F238E27FC236}">
                <a16:creationId xmlns:a16="http://schemas.microsoft.com/office/drawing/2014/main" id="{316E0063-BABC-9280-E591-2A19226D64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Segnaposto note 2">
            <a:extLst>
              <a:ext uri="{FF2B5EF4-FFF2-40B4-BE49-F238E27FC236}">
                <a16:creationId xmlns:a16="http://schemas.microsoft.com/office/drawing/2014/main" id="{7444B564-E395-E0A2-EC01-FD333BE065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it-IT"/>
              <a:t>The term GETomics has been recently proposed to illustrate that human health and disease are actually the final outcome of many dynamic, interacting and cumulative gene (G) - environment (E) interactions that occur through the lifetime (T) of the individual. </a:t>
            </a:r>
            <a:r>
              <a:rPr lang="it-IT" altLang="it-IT"/>
              <a:t>Un fenotipo è l'insieme delle caratteristiche osservabili di un individuo, derivanti dall'interazione tra il suo genotipo (la sua composizione genetica) e l'ambiente. Un endotipo, invece, è un sottotipo di malattia definito da un preciso meccanismo biologico o fisiopatologico sottostante, come un particolare pattern infiammatorio. In sostanza, il fenotipo è la manifestazione clinica della malattia, mentre l'endotipo ne rappresenta la causa biologica e cellulare sottostante. </a:t>
            </a:r>
          </a:p>
        </p:txBody>
      </p:sp>
      <p:sp>
        <p:nvSpPr>
          <p:cNvPr id="122884" name="Segnaposto numero diapositiva 3">
            <a:extLst>
              <a:ext uri="{FF2B5EF4-FFF2-40B4-BE49-F238E27FC236}">
                <a16:creationId xmlns:a16="http://schemas.microsoft.com/office/drawing/2014/main" id="{10424F30-EA43-980D-D3B3-F0E0972803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E3C2027-202A-4900-B727-51D6E5166CED}" type="slidenum">
              <a:rPr lang="it-IT" altLang="it-IT"/>
              <a:pPr/>
              <a:t>9</a:t>
            </a:fld>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egnaposto immagine diapositiva 1">
            <a:extLst>
              <a:ext uri="{FF2B5EF4-FFF2-40B4-BE49-F238E27FC236}">
                <a16:creationId xmlns:a16="http://schemas.microsoft.com/office/drawing/2014/main" id="{3DBAB903-67E9-A169-914E-A6A8C4449F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Segnaposto note 2">
            <a:extLst>
              <a:ext uri="{FF2B5EF4-FFF2-40B4-BE49-F238E27FC236}">
                <a16:creationId xmlns:a16="http://schemas.microsoft.com/office/drawing/2014/main" id="{9CF0EE28-DB99-7D47-1350-1BFFEB5B8E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dirty="0"/>
              <a:t>The NOVELTY </a:t>
            </a:r>
            <a:r>
              <a:rPr lang="en-US" altLang="it-IT" dirty="0"/>
              <a:t>study cohort (NOVEL Observational Longitudinal Study), a large (n=11 226), global, real-world study that uniquely collects data both in primary care clinics and </a:t>
            </a:r>
            <a:r>
              <a:rPr lang="en-US" altLang="it-IT" dirty="0" err="1"/>
              <a:t>specialised</a:t>
            </a:r>
            <a:r>
              <a:rPr lang="en-US" altLang="it-IT" dirty="0"/>
              <a:t> </a:t>
            </a:r>
            <a:r>
              <a:rPr lang="en-US" altLang="it-IT" dirty="0" err="1"/>
              <a:t>centres</a:t>
            </a:r>
            <a:r>
              <a:rPr lang="en-US" altLang="it-IT" dirty="0"/>
              <a:t> from 19 countries, for patients with “asthma” (n=5932), “COPD” (n=3898) or both “</a:t>
            </a:r>
            <a:r>
              <a:rPr lang="en-US" altLang="it-IT" dirty="0" err="1"/>
              <a:t>asthma+COPD</a:t>
            </a:r>
            <a:r>
              <a:rPr lang="en-US" altLang="it-IT" dirty="0"/>
              <a:t>” (n=1396) [11]. The aim of the study was to </a:t>
            </a:r>
            <a:r>
              <a:rPr lang="en-US" altLang="it-IT" dirty="0" err="1"/>
              <a:t>analyse</a:t>
            </a:r>
            <a:r>
              <a:rPr lang="en-US" altLang="it-IT" dirty="0"/>
              <a:t> the different treatable traits in relation to the specific clinical labels and the severity. Diagnosis and severity assignments were both provided by physicians. The 30 treatable traits were classified into three domains (pulmonary, extrapulmonary or risk factor/</a:t>
            </a:r>
            <a:r>
              <a:rPr lang="en-US" altLang="it-IT" dirty="0" err="1"/>
              <a:t>behavioural</a:t>
            </a:r>
            <a:r>
              <a:rPr lang="en-US" altLang="it-IT" dirty="0"/>
              <a:t>). </a:t>
            </a:r>
            <a:endParaRPr lang="it-IT" altLang="it-IT" dirty="0"/>
          </a:p>
        </p:txBody>
      </p:sp>
      <p:sp>
        <p:nvSpPr>
          <p:cNvPr id="124932" name="Segnaposto numero diapositiva 3">
            <a:extLst>
              <a:ext uri="{FF2B5EF4-FFF2-40B4-BE49-F238E27FC236}">
                <a16:creationId xmlns:a16="http://schemas.microsoft.com/office/drawing/2014/main" id="{C813261D-4DB3-F381-A5E1-18147E1AD6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BB31857-C56F-4C2E-B6ED-E533F86F0BB8}" type="slidenum">
              <a:rPr lang="it-IT" altLang="it-IT"/>
              <a:pPr/>
              <a:t>10</a:t>
            </a:fld>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u="none" strike="noStrike" kern="1200" dirty="0">
                <a:solidFill>
                  <a:schemeClr val="tx1"/>
                </a:solidFill>
                <a:effectLst/>
                <a:latin typeface="+mn-lt"/>
                <a:ea typeface="+mn-ea"/>
                <a:cs typeface="+mn-cs"/>
              </a:rPr>
              <a:t>Le proteasi neutrofile (come elastasi, </a:t>
            </a:r>
            <a:r>
              <a:rPr lang="it-IT" sz="1200" b="0" u="none" strike="noStrike" kern="1200" dirty="0" err="1">
                <a:solidFill>
                  <a:schemeClr val="tx1"/>
                </a:solidFill>
                <a:effectLst/>
                <a:latin typeface="+mn-lt"/>
                <a:ea typeface="+mn-ea"/>
                <a:cs typeface="+mn-cs"/>
              </a:rPr>
              <a:t>catepsina</a:t>
            </a:r>
            <a:r>
              <a:rPr lang="it-IT" sz="1200" b="0" u="none" strike="noStrike" kern="1200" dirty="0">
                <a:solidFill>
                  <a:schemeClr val="tx1"/>
                </a:solidFill>
                <a:effectLst/>
                <a:latin typeface="+mn-lt"/>
                <a:ea typeface="+mn-ea"/>
                <a:cs typeface="+mn-cs"/>
              </a:rPr>
              <a:t> G e proteinasi 3) sono </a:t>
            </a:r>
            <a:r>
              <a:rPr lang="it-IT" dirty="0"/>
              <a:t>enzimi litici rilasciati dai neutrofili durante l'infiammazione per eliminare agenti patogeni e detriti cellulari. Fondamentali per la difesa innata, se attivate in modo incontrollato, queste proteasi possono causare danni ai tessuti, degrado della matrice extracellulare e patologie croniche. </a:t>
            </a:r>
            <a:r>
              <a:rPr lang="it-IT" sz="1200" b="0" u="none" strike="noStrike" kern="1200" dirty="0">
                <a:solidFill>
                  <a:schemeClr val="tx1"/>
                </a:solidFill>
                <a:effectLst/>
                <a:latin typeface="+mn-lt"/>
                <a:ea typeface="+mn-ea"/>
                <a:cs typeface="+mn-cs"/>
              </a:rPr>
              <a:t>La </a:t>
            </a:r>
            <a:r>
              <a:rPr lang="it-IT" sz="1200" b="1" u="none" strike="noStrike" kern="1200" dirty="0" err="1">
                <a:solidFill>
                  <a:schemeClr val="tx1"/>
                </a:solidFill>
                <a:effectLst/>
                <a:latin typeface="+mn-lt"/>
                <a:ea typeface="+mn-ea"/>
                <a:cs typeface="+mn-cs"/>
              </a:rPr>
              <a:t>dipeptidil</a:t>
            </a:r>
            <a:r>
              <a:rPr lang="it-IT" sz="1200" b="1" u="none" strike="noStrike" kern="1200" dirty="0">
                <a:solidFill>
                  <a:schemeClr val="tx1"/>
                </a:solidFill>
                <a:effectLst/>
                <a:latin typeface="+mn-lt"/>
                <a:ea typeface="+mn-ea"/>
                <a:cs typeface="+mn-cs"/>
              </a:rPr>
              <a:t> peptidasi-1 (DPP1)</a:t>
            </a:r>
            <a:r>
              <a:rPr lang="it-IT" dirty="0"/>
              <a:t>, nota anche come </a:t>
            </a:r>
            <a:r>
              <a:rPr lang="it-IT" dirty="0" err="1"/>
              <a:t>catepsina</a:t>
            </a:r>
            <a:r>
              <a:rPr lang="it-IT" dirty="0"/>
              <a:t> C (</a:t>
            </a:r>
            <a:r>
              <a:rPr lang="it-IT" dirty="0" err="1"/>
              <a:t>CatC</a:t>
            </a:r>
            <a:r>
              <a:rPr lang="it-IT" dirty="0"/>
              <a:t>), è una proteasi lisosomiale di tipo cisteina fondamentale per l'attivazione delle </a:t>
            </a:r>
            <a:r>
              <a:rPr lang="it-IT" sz="1200" b="1" u="none" strike="noStrike" kern="1200" dirty="0" err="1">
                <a:solidFill>
                  <a:schemeClr val="tx1"/>
                </a:solidFill>
                <a:effectLst/>
                <a:latin typeface="+mn-lt"/>
                <a:ea typeface="+mn-ea"/>
                <a:cs typeface="+mn-cs"/>
              </a:rPr>
              <a:t>serin</a:t>
            </a:r>
            <a:r>
              <a:rPr lang="it-IT" sz="1200" b="1" u="none" strike="noStrike" kern="1200" dirty="0">
                <a:solidFill>
                  <a:schemeClr val="tx1"/>
                </a:solidFill>
                <a:effectLst/>
                <a:latin typeface="+mn-lt"/>
                <a:ea typeface="+mn-ea"/>
                <a:cs typeface="+mn-cs"/>
              </a:rPr>
              <a:t> proteasi dei neutrofili (NSP)</a:t>
            </a:r>
            <a:r>
              <a:rPr lang="it-IT" dirty="0"/>
              <a:t>. Queste ultime, tra cui l'elastasi neutrofila, la proteinasi 3 e la </a:t>
            </a:r>
            <a:r>
              <a:rPr lang="it-IT" dirty="0" err="1"/>
              <a:t>catepsina</a:t>
            </a:r>
            <a:r>
              <a:rPr lang="it-IT" dirty="0"/>
              <a:t> G, sono enzimi chiave nell'infiammazione e nel danno tissutale, in particolare nelle malattie polmonari croniche</a:t>
            </a:r>
          </a:p>
        </p:txBody>
      </p:sp>
      <p:sp>
        <p:nvSpPr>
          <p:cNvPr id="4" name="Segnaposto numero diapositiva 3"/>
          <p:cNvSpPr>
            <a:spLocks noGrp="1"/>
          </p:cNvSpPr>
          <p:nvPr>
            <p:ph type="sldNum" sz="quarter" idx="5"/>
          </p:nvPr>
        </p:nvSpPr>
        <p:spPr/>
        <p:txBody>
          <a:bodyPr/>
          <a:lstStyle/>
          <a:p>
            <a:fld id="{8F28ECF7-3636-422E-B7A0-07DB65E3C725}" type="slidenum">
              <a:rPr lang="it-IT" smtClean="0"/>
              <a:t>12</a:t>
            </a:fld>
            <a:endParaRPr lang="it-IT"/>
          </a:p>
        </p:txBody>
      </p:sp>
    </p:spTree>
    <p:extLst>
      <p:ext uri="{BB962C8B-B14F-4D97-AF65-F5344CB8AC3E}">
        <p14:creationId xmlns:p14="http://schemas.microsoft.com/office/powerpoint/2010/main" val="3538671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egnaposto immagine diapositiva 1">
            <a:extLst>
              <a:ext uri="{FF2B5EF4-FFF2-40B4-BE49-F238E27FC236}">
                <a16:creationId xmlns:a16="http://schemas.microsoft.com/office/drawing/2014/main" id="{27120708-491E-414D-8DD7-BA7F6FD48F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Segnaposto note 2">
            <a:extLst>
              <a:ext uri="{FF2B5EF4-FFF2-40B4-BE49-F238E27FC236}">
                <a16:creationId xmlns:a16="http://schemas.microsoft.com/office/drawing/2014/main" id="{3C18A7C3-5AA2-4503-94D3-D2350AEB37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including the connections between </a:t>
            </a:r>
            <a:r>
              <a:rPr lang="de-DE" altLang="it-IT"/>
              <a:t>BEC, T2 inflammation, and lung </a:t>
            </a:r>
            <a:r>
              <a:rPr lang="en-US" altLang="it-IT"/>
              <a:t>microbiome, which identify COPD subgroups with increased ICS response (higher BEC) or increased risk of </a:t>
            </a:r>
            <a:r>
              <a:rPr lang="it-IT" altLang="it-IT"/>
              <a:t>bacterial infection (lower BEC); </a:t>
            </a:r>
          </a:p>
        </p:txBody>
      </p:sp>
      <p:sp>
        <p:nvSpPr>
          <p:cNvPr id="151556" name="Segnaposto numero diapositiva 3">
            <a:extLst>
              <a:ext uri="{FF2B5EF4-FFF2-40B4-BE49-F238E27FC236}">
                <a16:creationId xmlns:a16="http://schemas.microsoft.com/office/drawing/2014/main" id="{FED3A307-55EF-4ECB-BC78-6EECAA62D7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4880A35-EFE3-4C30-AC3C-7B31BDC81044}" type="slidenum">
              <a:rPr lang="it-IT" altLang="it-IT"/>
              <a:pPr/>
              <a:t>13</a:t>
            </a:fld>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931863"/>
            <a:ext cx="5953125" cy="3349625"/>
          </a:xfrm>
        </p:spPr>
      </p:sp>
      <p:sp>
        <p:nvSpPr>
          <p:cNvPr id="3" name="Notes Placeholder 2"/>
          <p:cNvSpPr>
            <a:spLocks noGrp="1"/>
          </p:cNvSpPr>
          <p:nvPr>
            <p:ph type="body" idx="1"/>
          </p:nvPr>
        </p:nvSpPr>
        <p:spPr>
          <a:xfrm>
            <a:off x="422275" y="4772380"/>
            <a:ext cx="5812411" cy="465620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Times New Roman" panose="02020603050405020304" pitchFamily="18" charset="0"/>
                <a:cs typeface="Times New Roman" panose="02020603050405020304" pitchFamily="18" charset="0"/>
              </a:rPr>
              <a:t>A post-hoc analysis of the WISDOM study in 360 patients with moderate-to-very-severe COPD to characterize lung function before, during, and after a moderate/severe and severe exacerbation. </a:t>
            </a:r>
            <a:r>
              <a:rPr lang="en-US" sz="1200" b="0" i="0" kern="1200" dirty="0">
                <a:solidFill>
                  <a:schemeClr val="tx1"/>
                </a:solidFill>
                <a:effectLst/>
                <a:latin typeface="+mn-lt"/>
                <a:ea typeface="+mn-ea"/>
                <a:cs typeface="+mn-cs"/>
              </a:rPr>
              <a:t>The WISDOM (Withdrawal of Inhaled Steroids During </a:t>
            </a:r>
            <a:r>
              <a:rPr lang="en-US" sz="1200" b="0" i="0" kern="1200" dirty="0" err="1">
                <a:solidFill>
                  <a:schemeClr val="tx1"/>
                </a:solidFill>
                <a:effectLst/>
                <a:latin typeface="+mn-lt"/>
                <a:ea typeface="+mn-ea"/>
                <a:cs typeface="+mn-cs"/>
              </a:rPr>
              <a:t>Optimised</a:t>
            </a:r>
            <a:r>
              <a:rPr lang="en-US" sz="1200" b="0" i="0" kern="1200" dirty="0">
                <a:solidFill>
                  <a:schemeClr val="tx1"/>
                </a:solidFill>
                <a:effectLst/>
                <a:latin typeface="+mn-lt"/>
                <a:ea typeface="+mn-ea"/>
                <a:cs typeface="+mn-cs"/>
              </a:rPr>
              <a:t> bronchodilator Management) study (</a:t>
            </a:r>
            <a:r>
              <a:rPr lang="en-US" sz="1200" b="0" i="0" u="none" strike="noStrike" kern="1200" dirty="0">
                <a:solidFill>
                  <a:schemeClr val="tx1"/>
                </a:solidFill>
                <a:effectLst/>
                <a:latin typeface="+mn-lt"/>
                <a:ea typeface="+mn-ea"/>
                <a:cs typeface="+mn-cs"/>
                <a:hlinkClick r:id="rId3" tooltip="See in ClinicalTrials.gov"/>
              </a:rPr>
              <a:t>NCT00975195</a:t>
            </a:r>
            <a:r>
              <a:rPr lang="en-US" sz="1200" b="0" i="0" kern="1200" dirty="0">
                <a:solidFill>
                  <a:schemeClr val="tx1"/>
                </a:solidFill>
                <a:effectLst/>
                <a:latin typeface="+mn-lt"/>
                <a:ea typeface="+mn-ea"/>
                <a:cs typeface="+mn-cs"/>
              </a:rPr>
              <a:t>) aims to evaluate the need for ICS use via stepwise withdrawal of ICS in COPD patients (GOLD 3-4 with a history of at least one exacerbation during the 12-month period prior to screening) receiving dual bronchodilation. </a:t>
            </a:r>
            <a:endParaRPr lang="en-US" sz="1000" b="1" dirty="0">
              <a:latin typeface="Times New Roman" panose="02020603050405020304" pitchFamily="18" charset="0"/>
              <a:cs typeface="Times New Roman" panose="02020603050405020304" pitchFamily="18" charset="0"/>
            </a:endParaRPr>
          </a:p>
          <a:p>
            <a:pPr marL="0" indent="0">
              <a:spcBef>
                <a:spcPts val="0"/>
              </a:spcBef>
              <a:buNone/>
              <a:defRPr/>
            </a:pPr>
            <a:endParaRPr lang="en-US" sz="100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16674-E2C6-7542-B68D-5C6A4BED4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912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375" y="296863"/>
            <a:ext cx="5575300" cy="3136900"/>
          </a:xfrm>
        </p:spPr>
      </p:sp>
      <p:sp>
        <p:nvSpPr>
          <p:cNvPr id="3" name="Notes Placeholder 2"/>
          <p:cNvSpPr>
            <a:spLocks noGrp="1"/>
          </p:cNvSpPr>
          <p:nvPr>
            <p:ph type="body" idx="1"/>
          </p:nvPr>
        </p:nvSpPr>
        <p:spPr>
          <a:xfrm>
            <a:off x="587375" y="3572826"/>
            <a:ext cx="5795963" cy="5070659"/>
          </a:xfrm>
        </p:spPr>
        <p:txBody>
          <a:bodyPr/>
          <a:lstStyle/>
          <a:p>
            <a:pPr marL="0" indent="0">
              <a:buNone/>
            </a:pPr>
            <a:endParaRPr lang="en-GB"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5650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12.svg"/></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282190-AE8C-28AC-2EE2-B8AD4F1A5EF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D56CE4A-F7A0-656B-D305-57A7F1D278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F05D74E-38D2-C309-C4F3-60CD59E0D1CB}"/>
              </a:ext>
            </a:extLst>
          </p:cNvPr>
          <p:cNvSpPr>
            <a:spLocks noGrp="1"/>
          </p:cNvSpPr>
          <p:nvPr>
            <p:ph type="dt" sz="half" idx="10"/>
          </p:nvPr>
        </p:nvSpPr>
        <p:spPr/>
        <p:txBody>
          <a:bodyPr/>
          <a:lstStyle/>
          <a:p>
            <a:fld id="{5C56C9C3-1AF8-4909-A3F3-FABB6295D177}" type="datetimeFigureOut">
              <a:rPr lang="it-IT" smtClean="0"/>
              <a:t>11/05/2026</a:t>
            </a:fld>
            <a:endParaRPr lang="it-IT"/>
          </a:p>
        </p:txBody>
      </p:sp>
      <p:sp>
        <p:nvSpPr>
          <p:cNvPr id="5" name="Segnaposto piè di pagina 4">
            <a:extLst>
              <a:ext uri="{FF2B5EF4-FFF2-40B4-BE49-F238E27FC236}">
                <a16:creationId xmlns:a16="http://schemas.microsoft.com/office/drawing/2014/main" id="{2FB75870-2EA5-0BA6-D2F1-08418B0D3F1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4B6CE61-EEDA-280D-5F19-29BBC115DF26}"/>
              </a:ext>
            </a:extLst>
          </p:cNvPr>
          <p:cNvSpPr>
            <a:spLocks noGrp="1"/>
          </p:cNvSpPr>
          <p:nvPr>
            <p:ph type="sldNum" sz="quarter" idx="12"/>
          </p:nvPr>
        </p:nvSpPr>
        <p:spPr/>
        <p:txBody>
          <a:bodyPr/>
          <a:lstStyle/>
          <a:p>
            <a:fld id="{92CA2DC6-82A5-4141-AE3C-AA70483249C4}" type="slidenum">
              <a:rPr lang="it-IT" smtClean="0"/>
              <a:t>‹N›</a:t>
            </a:fld>
            <a:endParaRPr lang="it-IT"/>
          </a:p>
        </p:txBody>
      </p:sp>
    </p:spTree>
    <p:extLst>
      <p:ext uri="{BB962C8B-B14F-4D97-AF65-F5344CB8AC3E}">
        <p14:creationId xmlns:p14="http://schemas.microsoft.com/office/powerpoint/2010/main" val="21071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0B03E1-A9A6-ADA1-5C34-5DFB93C6A9C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866DF64-4DB9-3CAA-F0F8-450985DC4A4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C6F0F9A-30BC-921F-7007-1D05B69AEFDA}"/>
              </a:ext>
            </a:extLst>
          </p:cNvPr>
          <p:cNvSpPr>
            <a:spLocks noGrp="1"/>
          </p:cNvSpPr>
          <p:nvPr>
            <p:ph type="dt" sz="half" idx="10"/>
          </p:nvPr>
        </p:nvSpPr>
        <p:spPr/>
        <p:txBody>
          <a:bodyPr/>
          <a:lstStyle/>
          <a:p>
            <a:fld id="{5C56C9C3-1AF8-4909-A3F3-FABB6295D177}" type="datetimeFigureOut">
              <a:rPr lang="it-IT" smtClean="0"/>
              <a:t>11/05/2026</a:t>
            </a:fld>
            <a:endParaRPr lang="it-IT"/>
          </a:p>
        </p:txBody>
      </p:sp>
      <p:sp>
        <p:nvSpPr>
          <p:cNvPr id="5" name="Segnaposto piè di pagina 4">
            <a:extLst>
              <a:ext uri="{FF2B5EF4-FFF2-40B4-BE49-F238E27FC236}">
                <a16:creationId xmlns:a16="http://schemas.microsoft.com/office/drawing/2014/main" id="{73BED43D-7FF6-CA13-CBE6-61E3BB70FB9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4E06105-2796-418F-02F6-39CE1317FAB7}"/>
              </a:ext>
            </a:extLst>
          </p:cNvPr>
          <p:cNvSpPr>
            <a:spLocks noGrp="1"/>
          </p:cNvSpPr>
          <p:nvPr>
            <p:ph type="sldNum" sz="quarter" idx="12"/>
          </p:nvPr>
        </p:nvSpPr>
        <p:spPr/>
        <p:txBody>
          <a:bodyPr/>
          <a:lstStyle/>
          <a:p>
            <a:fld id="{92CA2DC6-82A5-4141-AE3C-AA70483249C4}" type="slidenum">
              <a:rPr lang="it-IT" smtClean="0"/>
              <a:t>‹N›</a:t>
            </a:fld>
            <a:endParaRPr lang="it-IT"/>
          </a:p>
        </p:txBody>
      </p:sp>
    </p:spTree>
    <p:extLst>
      <p:ext uri="{BB962C8B-B14F-4D97-AF65-F5344CB8AC3E}">
        <p14:creationId xmlns:p14="http://schemas.microsoft.com/office/powerpoint/2010/main" val="705628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213226C-F903-489F-FE78-76B2FACF958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13C896E-CAFC-3F43-4197-D05A46617DD5}"/>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79748BE-A2D8-520B-7CE1-A0AE6940BA1F}"/>
              </a:ext>
            </a:extLst>
          </p:cNvPr>
          <p:cNvSpPr>
            <a:spLocks noGrp="1"/>
          </p:cNvSpPr>
          <p:nvPr>
            <p:ph type="dt" sz="half" idx="10"/>
          </p:nvPr>
        </p:nvSpPr>
        <p:spPr/>
        <p:txBody>
          <a:bodyPr/>
          <a:lstStyle/>
          <a:p>
            <a:fld id="{5C56C9C3-1AF8-4909-A3F3-FABB6295D177}" type="datetimeFigureOut">
              <a:rPr lang="it-IT" smtClean="0"/>
              <a:t>11/05/2026</a:t>
            </a:fld>
            <a:endParaRPr lang="it-IT"/>
          </a:p>
        </p:txBody>
      </p:sp>
      <p:sp>
        <p:nvSpPr>
          <p:cNvPr id="5" name="Segnaposto piè di pagina 4">
            <a:extLst>
              <a:ext uri="{FF2B5EF4-FFF2-40B4-BE49-F238E27FC236}">
                <a16:creationId xmlns:a16="http://schemas.microsoft.com/office/drawing/2014/main" id="{5AE5B21A-AE28-2538-A496-407956012ED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880D57A-3FB7-E887-9E2F-1EDF29C6B7C7}"/>
              </a:ext>
            </a:extLst>
          </p:cNvPr>
          <p:cNvSpPr>
            <a:spLocks noGrp="1"/>
          </p:cNvSpPr>
          <p:nvPr>
            <p:ph type="sldNum" sz="quarter" idx="12"/>
          </p:nvPr>
        </p:nvSpPr>
        <p:spPr/>
        <p:txBody>
          <a:bodyPr/>
          <a:lstStyle/>
          <a:p>
            <a:fld id="{92CA2DC6-82A5-4141-AE3C-AA70483249C4}" type="slidenum">
              <a:rPr lang="it-IT" smtClean="0"/>
              <a:t>‹N›</a:t>
            </a:fld>
            <a:endParaRPr lang="it-IT"/>
          </a:p>
        </p:txBody>
      </p:sp>
    </p:spTree>
    <p:extLst>
      <p:ext uri="{BB962C8B-B14F-4D97-AF65-F5344CB8AC3E}">
        <p14:creationId xmlns:p14="http://schemas.microsoft.com/office/powerpoint/2010/main" val="1140175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442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‹N›</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521710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‹N›</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207037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0" bIns="0"/>
          <a:lstStyle>
            <a:lvl1pPr>
              <a:defRPr>
                <a:solidFill>
                  <a:schemeClr val="tx2"/>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solidFill>
                  <a:schemeClr val="tx1"/>
                </a:solidFill>
              </a:defRPr>
            </a:lvl1pPr>
          </a:lstStyle>
          <a:p>
            <a:fld id="{CC7432E5-F8E0-41AE-9A6B-AD730338B005}" type="slidenum">
              <a:rPr lang="en-US" smtClean="0"/>
              <a:pPr/>
              <a:t>‹N›</a:t>
            </a:fld>
            <a:endParaRPr lang="en-US"/>
          </a:p>
        </p:txBody>
      </p:sp>
      <p:sp>
        <p:nvSpPr>
          <p:cNvPr id="7" name="Text Placeholder 6"/>
          <p:cNvSpPr>
            <a:spLocks noGrp="1"/>
          </p:cNvSpPr>
          <p:nvPr>
            <p:ph type="body" sz="quarter" idx="13" hasCustomPrompt="1"/>
          </p:nvPr>
        </p:nvSpPr>
        <p:spPr>
          <a:xfrm>
            <a:off x="457200" y="5851602"/>
            <a:ext cx="9855200" cy="1005840"/>
          </a:xfrm>
        </p:spPr>
        <p:txBody>
          <a:bodyPr anchor="b">
            <a:noAutofit/>
          </a:bodyPr>
          <a:lstStyle>
            <a:lvl1pPr marL="0" indent="0">
              <a:lnSpc>
                <a:spcPct val="100000"/>
              </a:lnSpc>
              <a:spcBef>
                <a:spcPts val="0"/>
              </a:spcBef>
              <a:spcAft>
                <a:spcPts val="0"/>
              </a:spcAft>
              <a:buNone/>
              <a:defRPr sz="700">
                <a:solidFill>
                  <a:schemeClr val="tx1"/>
                </a:solidFill>
              </a:defRPr>
            </a:lvl1pPr>
            <a:lvl2pPr marL="228594" indent="0">
              <a:buNone/>
              <a:defRPr sz="1000"/>
            </a:lvl2pPr>
            <a:lvl3pPr marL="457189" indent="0">
              <a:buNone/>
              <a:defRPr sz="1000"/>
            </a:lvl3pPr>
            <a:lvl4pPr marL="685783" indent="0">
              <a:buNone/>
              <a:defRPr sz="1000"/>
            </a:lvl4pPr>
            <a:lvl5pPr marL="914377" indent="0">
              <a:buNone/>
              <a:defRPr sz="1000"/>
            </a:lvl5pPr>
          </a:lstStyle>
          <a:p>
            <a:pPr lvl="0"/>
            <a:r>
              <a:rPr lang="en-US"/>
              <a:t>Reference(s)</a:t>
            </a:r>
          </a:p>
        </p:txBody>
      </p:sp>
    </p:spTree>
    <p:extLst>
      <p:ext uri="{BB962C8B-B14F-4D97-AF65-F5344CB8AC3E}">
        <p14:creationId xmlns:p14="http://schemas.microsoft.com/office/powerpoint/2010/main" val="3310722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Diapositiva titolo">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876805" y="6021290"/>
            <a:ext cx="8534400" cy="754377"/>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it-IT" dirty="0"/>
              <a:t>Fare clic per modificare lo stile del sottotitolo dello schema</a:t>
            </a:r>
          </a:p>
        </p:txBody>
      </p:sp>
      <p:pic>
        <p:nvPicPr>
          <p:cNvPr id="5" name="Immagine 4">
            <a:extLst>
              <a:ext uri="{FF2B5EF4-FFF2-40B4-BE49-F238E27FC236}">
                <a16:creationId xmlns:a16="http://schemas.microsoft.com/office/drawing/2014/main" id="{242CA801-8AA8-4BFE-9EF9-4FA742E603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1524" y="211797"/>
            <a:ext cx="1209523" cy="631547"/>
          </a:xfrm>
          <a:prstGeom prst="rect">
            <a:avLst/>
          </a:prstGeom>
        </p:spPr>
      </p:pic>
    </p:spTree>
    <p:extLst>
      <p:ext uri="{BB962C8B-B14F-4D97-AF65-F5344CB8AC3E}">
        <p14:creationId xmlns:p14="http://schemas.microsoft.com/office/powerpoint/2010/main" val="31986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PD - Divider 1">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F718D68F-1ECC-40C6-8989-1EA07017AEE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13794" y="838539"/>
            <a:ext cx="1134100" cy="1192473"/>
          </a:xfrm>
          <a:prstGeom prst="rect">
            <a:avLst/>
          </a:prstGeom>
        </p:spPr>
      </p:pic>
      <p:sp>
        <p:nvSpPr>
          <p:cNvPr id="2" name="Title 1">
            <a:extLst>
              <a:ext uri="{FF2B5EF4-FFF2-40B4-BE49-F238E27FC236}">
                <a16:creationId xmlns:a16="http://schemas.microsoft.com/office/drawing/2014/main" id="{255F01C4-E331-3A4D-BDF1-B30C465A090A}"/>
              </a:ext>
            </a:extLst>
          </p:cNvPr>
          <p:cNvSpPr>
            <a:spLocks noGrp="1"/>
          </p:cNvSpPr>
          <p:nvPr>
            <p:ph type="ctrTitle" hasCustomPrompt="1"/>
          </p:nvPr>
        </p:nvSpPr>
        <p:spPr>
          <a:xfrm>
            <a:off x="605939" y="1526099"/>
            <a:ext cx="8820000" cy="1440000"/>
          </a:xfrm>
          <a:prstGeom prst="rect">
            <a:avLst/>
          </a:prstGeom>
        </p:spPr>
        <p:txBody>
          <a:bodyPr lIns="0" tIns="0" rIns="0" bIns="0" anchor="t">
            <a:noAutofit/>
          </a:bodyPr>
          <a:lstStyle>
            <a:lvl1pPr algn="l">
              <a:defRPr sz="4800" b="1"/>
            </a:lvl1pPr>
          </a:lstStyle>
          <a:p>
            <a:r>
              <a:rPr lang="en-GB"/>
              <a:t>COPD Module</a:t>
            </a:r>
            <a:endParaRPr lang="en-US"/>
          </a:p>
        </p:txBody>
      </p:sp>
      <p:sp>
        <p:nvSpPr>
          <p:cNvPr id="4" name="Slide Number Placeholder 3">
            <a:extLst>
              <a:ext uri="{FF2B5EF4-FFF2-40B4-BE49-F238E27FC236}">
                <a16:creationId xmlns:a16="http://schemas.microsoft.com/office/drawing/2014/main" id="{8DBF11CF-7D3F-4E75-9C26-6CACD18A7EEE}"/>
              </a:ext>
            </a:extLst>
          </p:cNvPr>
          <p:cNvSpPr>
            <a:spLocks noGrp="1"/>
          </p:cNvSpPr>
          <p:nvPr>
            <p:ph type="sldNum" sz="quarter" idx="10"/>
          </p:nvPr>
        </p:nvSpPr>
        <p:spPr/>
        <p:txBody>
          <a:bodyPr/>
          <a:lstStyle>
            <a:lvl1pPr>
              <a:defRPr>
                <a:solidFill>
                  <a:schemeClr val="bg1"/>
                </a:solidFill>
              </a:defRPr>
            </a:lvl1pPr>
          </a:lstStyle>
          <a:p>
            <a:fld id="{C76B5FCD-3849-42BD-B56B-22E62382A2C3}" type="slidenum">
              <a:rPr lang="en-GB" smtClean="0"/>
              <a:pPr/>
              <a:t>‹N›</a:t>
            </a:fld>
            <a:endParaRPr lang="en-GB"/>
          </a:p>
        </p:txBody>
      </p:sp>
      <p:sp>
        <p:nvSpPr>
          <p:cNvPr id="6" name="Footer Placeholder 3">
            <a:extLst>
              <a:ext uri="{FF2B5EF4-FFF2-40B4-BE49-F238E27FC236}">
                <a16:creationId xmlns:a16="http://schemas.microsoft.com/office/drawing/2014/main" id="{C765E4F1-65ED-7A9C-8FAB-1C20A32DCDA7}"/>
              </a:ext>
            </a:extLst>
          </p:cNvPr>
          <p:cNvSpPr txBox="1">
            <a:spLocks/>
          </p:cNvSpPr>
          <p:nvPr userDrawn="1"/>
        </p:nvSpPr>
        <p:spPr>
          <a:xfrm>
            <a:off x="2285998" y="6498327"/>
            <a:ext cx="9376681" cy="307777"/>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rPr>
              <a:t>For scientific exchange with payers/population health decision-makers. For use by Sanofi and Regeneron Medical Affairs for scientific and medical discussions only. Do not photograph, copy, or distribute | MAT-GLB-2401995 – 1.0 05/2024</a:t>
            </a:r>
          </a:p>
        </p:txBody>
      </p:sp>
      <p:pic>
        <p:nvPicPr>
          <p:cNvPr id="8" name="Picture 7" descr="A blue and black logo&#10;&#10;Description automatically generated">
            <a:extLst>
              <a:ext uri="{FF2B5EF4-FFF2-40B4-BE49-F238E27FC236}">
                <a16:creationId xmlns:a16="http://schemas.microsoft.com/office/drawing/2014/main" id="{B1B796C5-E171-EAE2-31DE-7980244E08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03" y="838002"/>
            <a:ext cx="2597429" cy="320040"/>
          </a:xfrm>
          <a:prstGeom prst="rect">
            <a:avLst/>
          </a:prstGeom>
        </p:spPr>
      </p:pic>
    </p:spTree>
    <p:extLst>
      <p:ext uri="{BB962C8B-B14F-4D97-AF65-F5344CB8AC3E}">
        <p14:creationId xmlns:p14="http://schemas.microsoft.com/office/powerpoint/2010/main" val="3519785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382">
          <p15:clr>
            <a:srgbClr val="5ACBF0"/>
          </p15:clr>
        </p15:guide>
        <p15:guide id="2" orient="horz" pos="1026">
          <p15:clr>
            <a:srgbClr val="5ACBF0"/>
          </p15:clr>
        </p15:guide>
        <p15:guide id="4" orient="horz" pos="572">
          <p15:clr>
            <a:srgbClr val="5ACBF0"/>
          </p15:clr>
        </p15:guide>
        <p15:guide id="5" orient="horz" pos="2784">
          <p15:clr>
            <a:srgbClr val="5ACBF0"/>
          </p15:clr>
        </p15:guide>
        <p15:guide id="6" orient="horz" pos="414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PD - Topics Covered">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970FE315-78D5-4BCC-831F-949EF3F3323A}"/>
              </a:ext>
            </a:extLst>
          </p:cNvPr>
          <p:cNvSpPr/>
          <p:nvPr/>
        </p:nvSpPr>
        <p:spPr>
          <a:xfrm>
            <a:off x="10890433" y="947487"/>
            <a:ext cx="1008007" cy="284174"/>
          </a:xfrm>
          <a:custGeom>
            <a:avLst/>
            <a:gdLst>
              <a:gd name="connsiteX0" fmla="*/ 345706 w 1610216"/>
              <a:gd name="connsiteY0" fmla="*/ 297038 h 453948"/>
              <a:gd name="connsiteX1" fmla="*/ 346545 w 1610216"/>
              <a:gd name="connsiteY1" fmla="*/ 298717 h 453948"/>
              <a:gd name="connsiteX2" fmla="*/ 302912 w 1610216"/>
              <a:gd name="connsiteY2" fmla="*/ 411155 h 453948"/>
              <a:gd name="connsiteX3" fmla="*/ 178726 w 1610216"/>
              <a:gd name="connsiteY3" fmla="*/ 453110 h 453948"/>
              <a:gd name="connsiteX4" fmla="*/ 49506 w 1610216"/>
              <a:gd name="connsiteY4" fmla="*/ 401925 h 453948"/>
              <a:gd name="connsiteX5" fmla="*/ 0 w 1610216"/>
              <a:gd name="connsiteY5" fmla="*/ 270188 h 453948"/>
              <a:gd name="connsiteX6" fmla="*/ 0 w 1610216"/>
              <a:gd name="connsiteY6" fmla="*/ 182922 h 453948"/>
              <a:gd name="connsiteX7" fmla="*/ 48667 w 1610216"/>
              <a:gd name="connsiteY7" fmla="*/ 51185 h 453948"/>
              <a:gd name="connsiteX8" fmla="*/ 174531 w 1610216"/>
              <a:gd name="connsiteY8" fmla="*/ 0 h 453948"/>
              <a:gd name="connsiteX9" fmla="*/ 302073 w 1610216"/>
              <a:gd name="connsiteY9" fmla="*/ 41955 h 453948"/>
              <a:gd name="connsiteX10" fmla="*/ 346545 w 1610216"/>
              <a:gd name="connsiteY10" fmla="*/ 156071 h 453948"/>
              <a:gd name="connsiteX11" fmla="*/ 345706 w 1610216"/>
              <a:gd name="connsiteY11" fmla="*/ 157749 h 453948"/>
              <a:gd name="connsiteX12" fmla="*/ 260118 w 1610216"/>
              <a:gd name="connsiteY12" fmla="*/ 157749 h 453948"/>
              <a:gd name="connsiteX13" fmla="*/ 239141 w 1610216"/>
              <a:gd name="connsiteY13" fmla="*/ 90622 h 453948"/>
              <a:gd name="connsiteX14" fmla="*/ 173692 w 1610216"/>
              <a:gd name="connsiteY14" fmla="*/ 67127 h 453948"/>
              <a:gd name="connsiteX15" fmla="*/ 110760 w 1610216"/>
              <a:gd name="connsiteY15" fmla="*/ 99013 h 453948"/>
              <a:gd name="connsiteX16" fmla="*/ 87265 w 1610216"/>
              <a:gd name="connsiteY16" fmla="*/ 181244 h 453948"/>
              <a:gd name="connsiteX17" fmla="*/ 87265 w 1610216"/>
              <a:gd name="connsiteY17" fmla="*/ 269348 h 453948"/>
              <a:gd name="connsiteX18" fmla="*/ 111599 w 1610216"/>
              <a:gd name="connsiteY18" fmla="*/ 352418 h 453948"/>
              <a:gd name="connsiteX19" fmla="*/ 177887 w 1610216"/>
              <a:gd name="connsiteY19" fmla="*/ 384304 h 453948"/>
              <a:gd name="connsiteX20" fmla="*/ 239141 w 1610216"/>
              <a:gd name="connsiteY20" fmla="*/ 361649 h 453948"/>
              <a:gd name="connsiteX21" fmla="*/ 259279 w 1610216"/>
              <a:gd name="connsiteY21" fmla="*/ 295360 h 453948"/>
              <a:gd name="connsiteX22" fmla="*/ 345706 w 1610216"/>
              <a:gd name="connsiteY22" fmla="*/ 295360 h 453948"/>
              <a:gd name="connsiteX23" fmla="*/ 776160 w 1610216"/>
              <a:gd name="connsiteY23" fmla="*/ 266831 h 453948"/>
              <a:gd name="connsiteX24" fmla="*/ 724975 w 1610216"/>
              <a:gd name="connsiteY24" fmla="*/ 401086 h 453948"/>
              <a:gd name="connsiteX25" fmla="*/ 591560 w 1610216"/>
              <a:gd name="connsiteY25" fmla="*/ 453949 h 453948"/>
              <a:gd name="connsiteX26" fmla="*/ 458983 w 1610216"/>
              <a:gd name="connsiteY26" fmla="*/ 401086 h 453948"/>
              <a:gd name="connsiteX27" fmla="*/ 407798 w 1610216"/>
              <a:gd name="connsiteY27" fmla="*/ 266831 h 453948"/>
              <a:gd name="connsiteX28" fmla="*/ 407798 w 1610216"/>
              <a:gd name="connsiteY28" fmla="*/ 187956 h 453948"/>
              <a:gd name="connsiteX29" fmla="*/ 458144 w 1610216"/>
              <a:gd name="connsiteY29" fmla="*/ 53702 h 453948"/>
              <a:gd name="connsiteX30" fmla="*/ 589881 w 1610216"/>
              <a:gd name="connsiteY30" fmla="*/ 839 h 453948"/>
              <a:gd name="connsiteX31" fmla="*/ 723297 w 1610216"/>
              <a:gd name="connsiteY31" fmla="*/ 53702 h 453948"/>
              <a:gd name="connsiteX32" fmla="*/ 774481 w 1610216"/>
              <a:gd name="connsiteY32" fmla="*/ 187956 h 453948"/>
              <a:gd name="connsiteX33" fmla="*/ 774481 w 1610216"/>
              <a:gd name="connsiteY33" fmla="*/ 266831 h 453948"/>
              <a:gd name="connsiteX34" fmla="*/ 688055 w 1610216"/>
              <a:gd name="connsiteY34" fmla="*/ 187118 h 453948"/>
              <a:gd name="connsiteX35" fmla="*/ 662043 w 1610216"/>
              <a:gd name="connsiteY35" fmla="*/ 102369 h 453948"/>
              <a:gd name="connsiteX36" fmla="*/ 591560 w 1610216"/>
              <a:gd name="connsiteY36" fmla="*/ 69645 h 453948"/>
              <a:gd name="connsiteX37" fmla="*/ 521915 w 1610216"/>
              <a:gd name="connsiteY37" fmla="*/ 102369 h 453948"/>
              <a:gd name="connsiteX38" fmla="*/ 496742 w 1610216"/>
              <a:gd name="connsiteY38" fmla="*/ 187118 h 453948"/>
              <a:gd name="connsiteX39" fmla="*/ 496742 w 1610216"/>
              <a:gd name="connsiteY39" fmla="*/ 266831 h 453948"/>
              <a:gd name="connsiteX40" fmla="*/ 521915 w 1610216"/>
              <a:gd name="connsiteY40" fmla="*/ 352418 h 453948"/>
              <a:gd name="connsiteX41" fmla="*/ 591560 w 1610216"/>
              <a:gd name="connsiteY41" fmla="*/ 385143 h 453948"/>
              <a:gd name="connsiteX42" fmla="*/ 662043 w 1610216"/>
              <a:gd name="connsiteY42" fmla="*/ 352418 h 453948"/>
              <a:gd name="connsiteX43" fmla="*/ 687216 w 1610216"/>
              <a:gd name="connsiteY43" fmla="*/ 266831 h 453948"/>
              <a:gd name="connsiteX44" fmla="*/ 687216 w 1610216"/>
              <a:gd name="connsiteY44" fmla="*/ 187118 h 453948"/>
              <a:gd name="connsiteX45" fmla="*/ 945656 w 1610216"/>
              <a:gd name="connsiteY45" fmla="*/ 287809 h 453948"/>
              <a:gd name="connsiteX46" fmla="*/ 945656 w 1610216"/>
              <a:gd name="connsiteY46" fmla="*/ 447236 h 453948"/>
              <a:gd name="connsiteX47" fmla="*/ 857552 w 1610216"/>
              <a:gd name="connsiteY47" fmla="*/ 447236 h 453948"/>
              <a:gd name="connsiteX48" fmla="*/ 857552 w 1610216"/>
              <a:gd name="connsiteY48" fmla="*/ 6713 h 453948"/>
              <a:gd name="connsiteX49" fmla="*/ 1032922 w 1610216"/>
              <a:gd name="connsiteY49" fmla="*/ 6713 h 453948"/>
              <a:gd name="connsiteX50" fmla="*/ 1152073 w 1610216"/>
              <a:gd name="connsiteY50" fmla="*/ 45311 h 453948"/>
              <a:gd name="connsiteX51" fmla="*/ 1195705 w 1610216"/>
              <a:gd name="connsiteY51" fmla="*/ 147680 h 453948"/>
              <a:gd name="connsiteX52" fmla="*/ 1152073 w 1610216"/>
              <a:gd name="connsiteY52" fmla="*/ 249210 h 453948"/>
              <a:gd name="connsiteX53" fmla="*/ 1032922 w 1610216"/>
              <a:gd name="connsiteY53" fmla="*/ 287809 h 453948"/>
              <a:gd name="connsiteX54" fmla="*/ 945656 w 1610216"/>
              <a:gd name="connsiteY54" fmla="*/ 287809 h 453948"/>
              <a:gd name="connsiteX55" fmla="*/ 945656 w 1610216"/>
              <a:gd name="connsiteY55" fmla="*/ 219842 h 453948"/>
              <a:gd name="connsiteX56" fmla="*/ 1032922 w 1610216"/>
              <a:gd name="connsiteY56" fmla="*/ 219842 h 453948"/>
              <a:gd name="connsiteX57" fmla="*/ 1089141 w 1610216"/>
              <a:gd name="connsiteY57" fmla="*/ 199704 h 453948"/>
              <a:gd name="connsiteX58" fmla="*/ 1108440 w 1610216"/>
              <a:gd name="connsiteY58" fmla="*/ 148519 h 453948"/>
              <a:gd name="connsiteX59" fmla="*/ 1089141 w 1610216"/>
              <a:gd name="connsiteY59" fmla="*/ 95656 h 453948"/>
              <a:gd name="connsiteX60" fmla="*/ 1032922 w 1610216"/>
              <a:gd name="connsiteY60" fmla="*/ 74679 h 453948"/>
              <a:gd name="connsiteX61" fmla="*/ 945656 w 1610216"/>
              <a:gd name="connsiteY61" fmla="*/ 74679 h 453948"/>
              <a:gd name="connsiteX62" fmla="*/ 945656 w 1610216"/>
              <a:gd name="connsiteY62" fmla="*/ 219842 h 453948"/>
              <a:gd name="connsiteX63" fmla="*/ 1273741 w 1610216"/>
              <a:gd name="connsiteY63" fmla="*/ 447236 h 453948"/>
              <a:gd name="connsiteX64" fmla="*/ 1273741 w 1610216"/>
              <a:gd name="connsiteY64" fmla="*/ 6713 h 453948"/>
              <a:gd name="connsiteX65" fmla="*/ 1424777 w 1610216"/>
              <a:gd name="connsiteY65" fmla="*/ 6713 h 453948"/>
              <a:gd name="connsiteX66" fmla="*/ 1558193 w 1610216"/>
              <a:gd name="connsiteY66" fmla="*/ 57897 h 453948"/>
              <a:gd name="connsiteX67" fmla="*/ 1610217 w 1610216"/>
              <a:gd name="connsiteY67" fmla="*/ 190474 h 453948"/>
              <a:gd name="connsiteX68" fmla="*/ 1610217 w 1610216"/>
              <a:gd name="connsiteY68" fmla="*/ 263475 h 453948"/>
              <a:gd name="connsiteX69" fmla="*/ 1558193 w 1610216"/>
              <a:gd name="connsiteY69" fmla="*/ 396051 h 453948"/>
              <a:gd name="connsiteX70" fmla="*/ 1424777 w 1610216"/>
              <a:gd name="connsiteY70" fmla="*/ 447236 h 453948"/>
              <a:gd name="connsiteX71" fmla="*/ 1273741 w 1610216"/>
              <a:gd name="connsiteY71" fmla="*/ 447236 h 453948"/>
              <a:gd name="connsiteX72" fmla="*/ 1361846 w 1610216"/>
              <a:gd name="connsiteY72" fmla="*/ 74679 h 453948"/>
              <a:gd name="connsiteX73" fmla="*/ 1361846 w 1610216"/>
              <a:gd name="connsiteY73" fmla="*/ 379269 h 453948"/>
              <a:gd name="connsiteX74" fmla="*/ 1420582 w 1610216"/>
              <a:gd name="connsiteY74" fmla="*/ 379269 h 453948"/>
              <a:gd name="connsiteX75" fmla="*/ 1495261 w 1610216"/>
              <a:gd name="connsiteY75" fmla="*/ 347384 h 453948"/>
              <a:gd name="connsiteX76" fmla="*/ 1522112 w 1610216"/>
              <a:gd name="connsiteY76" fmla="*/ 263475 h 453948"/>
              <a:gd name="connsiteX77" fmla="*/ 1522112 w 1610216"/>
              <a:gd name="connsiteY77" fmla="*/ 189635 h 453948"/>
              <a:gd name="connsiteX78" fmla="*/ 1495261 w 1610216"/>
              <a:gd name="connsiteY78" fmla="*/ 106565 h 453948"/>
              <a:gd name="connsiteX79" fmla="*/ 1420582 w 1610216"/>
              <a:gd name="connsiteY79" fmla="*/ 74679 h 453948"/>
              <a:gd name="connsiteX80" fmla="*/ 1361846 w 1610216"/>
              <a:gd name="connsiteY80" fmla="*/ 74679 h 45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610216" h="453948">
                <a:moveTo>
                  <a:pt x="345706" y="297038"/>
                </a:moveTo>
                <a:lnTo>
                  <a:pt x="346545" y="298717"/>
                </a:lnTo>
                <a:cubicBezTo>
                  <a:pt x="347384" y="345706"/>
                  <a:pt x="333119" y="383465"/>
                  <a:pt x="302912" y="411155"/>
                </a:cubicBezTo>
                <a:cubicBezTo>
                  <a:pt x="273544" y="438845"/>
                  <a:pt x="231589" y="453110"/>
                  <a:pt x="178726" y="453110"/>
                </a:cubicBezTo>
                <a:cubicBezTo>
                  <a:pt x="125864" y="453110"/>
                  <a:pt x="82231" y="436328"/>
                  <a:pt x="49506" y="401925"/>
                </a:cubicBezTo>
                <a:cubicBezTo>
                  <a:pt x="16782" y="367522"/>
                  <a:pt x="0" y="323889"/>
                  <a:pt x="0" y="270188"/>
                </a:cubicBezTo>
                <a:lnTo>
                  <a:pt x="0" y="182922"/>
                </a:lnTo>
                <a:cubicBezTo>
                  <a:pt x="0" y="129220"/>
                  <a:pt x="15943" y="85587"/>
                  <a:pt x="48667" y="51185"/>
                </a:cubicBezTo>
                <a:cubicBezTo>
                  <a:pt x="81392" y="16782"/>
                  <a:pt x="122507" y="0"/>
                  <a:pt x="174531" y="0"/>
                </a:cubicBezTo>
                <a:cubicBezTo>
                  <a:pt x="229072" y="0"/>
                  <a:pt x="271866" y="14265"/>
                  <a:pt x="302073" y="41955"/>
                </a:cubicBezTo>
                <a:cubicBezTo>
                  <a:pt x="333119" y="69645"/>
                  <a:pt x="347384" y="108243"/>
                  <a:pt x="346545" y="156071"/>
                </a:cubicBezTo>
                <a:lnTo>
                  <a:pt x="345706" y="157749"/>
                </a:lnTo>
                <a:lnTo>
                  <a:pt x="260118" y="157749"/>
                </a:lnTo>
                <a:cubicBezTo>
                  <a:pt x="260118" y="128381"/>
                  <a:pt x="253406" y="106565"/>
                  <a:pt x="239141" y="90622"/>
                </a:cubicBezTo>
                <a:cubicBezTo>
                  <a:pt x="224876" y="75518"/>
                  <a:pt x="203899" y="67127"/>
                  <a:pt x="173692" y="67127"/>
                </a:cubicBezTo>
                <a:cubicBezTo>
                  <a:pt x="146841" y="67127"/>
                  <a:pt x="126703" y="78036"/>
                  <a:pt x="110760" y="99013"/>
                </a:cubicBezTo>
                <a:cubicBezTo>
                  <a:pt x="94817" y="120829"/>
                  <a:pt x="87265" y="147680"/>
                  <a:pt x="87265" y="181244"/>
                </a:cubicBezTo>
                <a:lnTo>
                  <a:pt x="87265" y="269348"/>
                </a:lnTo>
                <a:cubicBezTo>
                  <a:pt x="87265" y="302912"/>
                  <a:pt x="95656" y="330602"/>
                  <a:pt x="111599" y="352418"/>
                </a:cubicBezTo>
                <a:cubicBezTo>
                  <a:pt x="127542" y="374235"/>
                  <a:pt x="150197" y="384304"/>
                  <a:pt x="177887" y="384304"/>
                </a:cubicBezTo>
                <a:cubicBezTo>
                  <a:pt x="205577" y="384304"/>
                  <a:pt x="225716" y="376752"/>
                  <a:pt x="239141" y="361649"/>
                </a:cubicBezTo>
                <a:cubicBezTo>
                  <a:pt x="252566" y="346545"/>
                  <a:pt x="259279" y="324729"/>
                  <a:pt x="259279" y="295360"/>
                </a:cubicBezTo>
                <a:lnTo>
                  <a:pt x="345706" y="295360"/>
                </a:lnTo>
                <a:close/>
                <a:moveTo>
                  <a:pt x="776160" y="266831"/>
                </a:moveTo>
                <a:cubicBezTo>
                  <a:pt x="776160" y="320533"/>
                  <a:pt x="759378" y="365844"/>
                  <a:pt x="724975" y="401086"/>
                </a:cubicBezTo>
                <a:cubicBezTo>
                  <a:pt x="690572" y="436328"/>
                  <a:pt x="646101" y="453949"/>
                  <a:pt x="591560" y="453949"/>
                </a:cubicBezTo>
                <a:cubicBezTo>
                  <a:pt x="537019" y="453949"/>
                  <a:pt x="493386" y="436328"/>
                  <a:pt x="458983" y="401086"/>
                </a:cubicBezTo>
                <a:cubicBezTo>
                  <a:pt x="425419" y="365844"/>
                  <a:pt x="407798" y="321372"/>
                  <a:pt x="407798" y="266831"/>
                </a:cubicBezTo>
                <a:lnTo>
                  <a:pt x="407798" y="187956"/>
                </a:lnTo>
                <a:cubicBezTo>
                  <a:pt x="407798" y="134255"/>
                  <a:pt x="424580" y="89783"/>
                  <a:pt x="458144" y="53702"/>
                </a:cubicBezTo>
                <a:cubicBezTo>
                  <a:pt x="491708" y="18460"/>
                  <a:pt x="536179" y="839"/>
                  <a:pt x="589881" y="839"/>
                </a:cubicBezTo>
                <a:cubicBezTo>
                  <a:pt x="644422" y="839"/>
                  <a:pt x="688894" y="18460"/>
                  <a:pt x="723297" y="53702"/>
                </a:cubicBezTo>
                <a:cubicBezTo>
                  <a:pt x="757700" y="88944"/>
                  <a:pt x="774481" y="133416"/>
                  <a:pt x="774481" y="187956"/>
                </a:cubicBezTo>
                <a:lnTo>
                  <a:pt x="774481" y="266831"/>
                </a:lnTo>
                <a:close/>
                <a:moveTo>
                  <a:pt x="688055" y="187118"/>
                </a:moveTo>
                <a:cubicBezTo>
                  <a:pt x="688055" y="152715"/>
                  <a:pt x="679664" y="124186"/>
                  <a:pt x="662043" y="102369"/>
                </a:cubicBezTo>
                <a:cubicBezTo>
                  <a:pt x="645261" y="80553"/>
                  <a:pt x="620928" y="69645"/>
                  <a:pt x="591560" y="69645"/>
                </a:cubicBezTo>
                <a:cubicBezTo>
                  <a:pt x="561352" y="69645"/>
                  <a:pt x="537858" y="80553"/>
                  <a:pt x="521915" y="102369"/>
                </a:cubicBezTo>
                <a:cubicBezTo>
                  <a:pt x="505972" y="124186"/>
                  <a:pt x="496742" y="152715"/>
                  <a:pt x="496742" y="187118"/>
                </a:cubicBezTo>
                <a:lnTo>
                  <a:pt x="496742" y="266831"/>
                </a:lnTo>
                <a:cubicBezTo>
                  <a:pt x="496742" y="302073"/>
                  <a:pt x="505133" y="330602"/>
                  <a:pt x="521915" y="352418"/>
                </a:cubicBezTo>
                <a:cubicBezTo>
                  <a:pt x="538697" y="374235"/>
                  <a:pt x="562191" y="385143"/>
                  <a:pt x="591560" y="385143"/>
                </a:cubicBezTo>
                <a:cubicBezTo>
                  <a:pt x="621767" y="385143"/>
                  <a:pt x="645261" y="374235"/>
                  <a:pt x="662043" y="352418"/>
                </a:cubicBezTo>
                <a:cubicBezTo>
                  <a:pt x="678825" y="330602"/>
                  <a:pt x="687216" y="302073"/>
                  <a:pt x="687216" y="266831"/>
                </a:cubicBezTo>
                <a:lnTo>
                  <a:pt x="687216" y="187118"/>
                </a:lnTo>
                <a:close/>
                <a:moveTo>
                  <a:pt x="945656" y="287809"/>
                </a:moveTo>
                <a:lnTo>
                  <a:pt x="945656" y="447236"/>
                </a:lnTo>
                <a:lnTo>
                  <a:pt x="857552" y="447236"/>
                </a:lnTo>
                <a:lnTo>
                  <a:pt x="857552" y="6713"/>
                </a:lnTo>
                <a:lnTo>
                  <a:pt x="1032922" y="6713"/>
                </a:lnTo>
                <a:cubicBezTo>
                  <a:pt x="1083267" y="6713"/>
                  <a:pt x="1123544" y="19299"/>
                  <a:pt x="1152073" y="45311"/>
                </a:cubicBezTo>
                <a:cubicBezTo>
                  <a:pt x="1181441" y="71323"/>
                  <a:pt x="1195705" y="104886"/>
                  <a:pt x="1195705" y="147680"/>
                </a:cubicBezTo>
                <a:cubicBezTo>
                  <a:pt x="1195705" y="189635"/>
                  <a:pt x="1181441" y="224038"/>
                  <a:pt x="1152073" y="249210"/>
                </a:cubicBezTo>
                <a:cubicBezTo>
                  <a:pt x="1122704" y="275222"/>
                  <a:pt x="1083267" y="287809"/>
                  <a:pt x="1032922" y="287809"/>
                </a:cubicBezTo>
                <a:lnTo>
                  <a:pt x="945656" y="287809"/>
                </a:lnTo>
                <a:close/>
                <a:moveTo>
                  <a:pt x="945656" y="219842"/>
                </a:moveTo>
                <a:lnTo>
                  <a:pt x="1032922" y="219842"/>
                </a:lnTo>
                <a:cubicBezTo>
                  <a:pt x="1057255" y="219842"/>
                  <a:pt x="1076554" y="213129"/>
                  <a:pt x="1089141" y="199704"/>
                </a:cubicBezTo>
                <a:cubicBezTo>
                  <a:pt x="1101727" y="186278"/>
                  <a:pt x="1108440" y="169497"/>
                  <a:pt x="1108440" y="148519"/>
                </a:cubicBezTo>
                <a:cubicBezTo>
                  <a:pt x="1108440" y="127542"/>
                  <a:pt x="1101727" y="109921"/>
                  <a:pt x="1089141" y="95656"/>
                </a:cubicBezTo>
                <a:cubicBezTo>
                  <a:pt x="1076554" y="82231"/>
                  <a:pt x="1058095" y="74679"/>
                  <a:pt x="1032922" y="74679"/>
                </a:cubicBezTo>
                <a:lnTo>
                  <a:pt x="945656" y="74679"/>
                </a:lnTo>
                <a:lnTo>
                  <a:pt x="945656" y="219842"/>
                </a:lnTo>
                <a:close/>
                <a:moveTo>
                  <a:pt x="1273741" y="447236"/>
                </a:moveTo>
                <a:lnTo>
                  <a:pt x="1273741" y="6713"/>
                </a:lnTo>
                <a:lnTo>
                  <a:pt x="1424777" y="6713"/>
                </a:lnTo>
                <a:cubicBezTo>
                  <a:pt x="1478479" y="6713"/>
                  <a:pt x="1522951" y="23495"/>
                  <a:pt x="1558193" y="57897"/>
                </a:cubicBezTo>
                <a:cubicBezTo>
                  <a:pt x="1593435" y="92300"/>
                  <a:pt x="1610217" y="136772"/>
                  <a:pt x="1610217" y="190474"/>
                </a:cubicBezTo>
                <a:lnTo>
                  <a:pt x="1610217" y="263475"/>
                </a:lnTo>
                <a:cubicBezTo>
                  <a:pt x="1610217" y="317177"/>
                  <a:pt x="1592596" y="361649"/>
                  <a:pt x="1558193" y="396051"/>
                </a:cubicBezTo>
                <a:cubicBezTo>
                  <a:pt x="1522951" y="430454"/>
                  <a:pt x="1479318" y="447236"/>
                  <a:pt x="1424777" y="447236"/>
                </a:cubicBezTo>
                <a:lnTo>
                  <a:pt x="1273741" y="447236"/>
                </a:lnTo>
                <a:close/>
                <a:moveTo>
                  <a:pt x="1361846" y="74679"/>
                </a:moveTo>
                <a:lnTo>
                  <a:pt x="1361846" y="379269"/>
                </a:lnTo>
                <a:lnTo>
                  <a:pt x="1420582" y="379269"/>
                </a:lnTo>
                <a:cubicBezTo>
                  <a:pt x="1452468" y="379269"/>
                  <a:pt x="1476801" y="368361"/>
                  <a:pt x="1495261" y="347384"/>
                </a:cubicBezTo>
                <a:cubicBezTo>
                  <a:pt x="1512882" y="326407"/>
                  <a:pt x="1522112" y="297878"/>
                  <a:pt x="1522112" y="263475"/>
                </a:cubicBezTo>
                <a:lnTo>
                  <a:pt x="1522112" y="189635"/>
                </a:lnTo>
                <a:cubicBezTo>
                  <a:pt x="1522112" y="155232"/>
                  <a:pt x="1512882" y="127542"/>
                  <a:pt x="1495261" y="106565"/>
                </a:cubicBezTo>
                <a:cubicBezTo>
                  <a:pt x="1477640" y="85587"/>
                  <a:pt x="1452468" y="74679"/>
                  <a:pt x="1420582" y="74679"/>
                </a:cubicBezTo>
                <a:lnTo>
                  <a:pt x="1361846" y="74679"/>
                </a:lnTo>
                <a:close/>
              </a:path>
            </a:pathLst>
          </a:custGeom>
          <a:solidFill>
            <a:schemeClr val="bg1"/>
          </a:solidFill>
          <a:ln w="8391" cap="flat">
            <a:noFill/>
            <a:prstDash val="solid"/>
            <a:miter/>
          </a:ln>
        </p:spPr>
        <p:txBody>
          <a:bodyPr rtlCol="0" anchor="ctr"/>
          <a:lstStyle/>
          <a:p>
            <a:endParaRPr lang="en-GB"/>
          </a:p>
        </p:txBody>
      </p:sp>
      <p:sp>
        <p:nvSpPr>
          <p:cNvPr id="4" name="Text Placeholder 3">
            <a:extLst>
              <a:ext uri="{FF2B5EF4-FFF2-40B4-BE49-F238E27FC236}">
                <a16:creationId xmlns:a16="http://schemas.microsoft.com/office/drawing/2014/main" id="{05B19AC6-AA16-F34F-9176-369C2A4894ED}"/>
              </a:ext>
            </a:extLst>
          </p:cNvPr>
          <p:cNvSpPr>
            <a:spLocks noGrp="1"/>
          </p:cNvSpPr>
          <p:nvPr userDrawn="1">
            <p:ph type="body" sz="quarter" idx="26" hasCustomPrompt="1"/>
          </p:nvPr>
        </p:nvSpPr>
        <p:spPr>
          <a:xfrm>
            <a:off x="1235946" y="2278117"/>
            <a:ext cx="4459678" cy="3670246"/>
          </a:xfrm>
          <a:prstGeom prst="rect">
            <a:avLst/>
          </a:prstGeom>
        </p:spPr>
        <p:txBody>
          <a:bodyPr lIns="0" tIns="0" rIns="0" bIns="0">
            <a:noAutofit/>
          </a:bodyPr>
          <a:lstStyle>
            <a:lvl1pPr marL="0" indent="0">
              <a:lnSpc>
                <a:spcPct val="100000"/>
              </a:lnSpc>
              <a:spcBef>
                <a:spcPts val="2500"/>
              </a:spcBef>
              <a:buNone/>
              <a:defRPr sz="2000" b="1" u="none">
                <a:solidFill>
                  <a:schemeClr val="bg1"/>
                </a:solidFill>
              </a:defRPr>
            </a:lvl1pPr>
            <a:lvl2pPr marL="0" indent="0">
              <a:lnSpc>
                <a:spcPct val="200000"/>
              </a:lnSpc>
              <a:buNone/>
              <a:defRPr sz="2000" b="1" u="none">
                <a:solidFill>
                  <a:schemeClr val="bg1"/>
                </a:solidFill>
              </a:defRPr>
            </a:lvl2pPr>
            <a:lvl3pPr marL="0" indent="0">
              <a:lnSpc>
                <a:spcPct val="200000"/>
              </a:lnSpc>
              <a:buNone/>
              <a:defRPr sz="2000" b="1" u="none">
                <a:solidFill>
                  <a:schemeClr val="bg1"/>
                </a:solidFill>
              </a:defRPr>
            </a:lvl3pPr>
            <a:lvl4pPr marL="0" indent="0">
              <a:lnSpc>
                <a:spcPct val="200000"/>
              </a:lnSpc>
              <a:buNone/>
              <a:defRPr sz="2000" b="1" u="none">
                <a:solidFill>
                  <a:schemeClr val="bg1"/>
                </a:solidFill>
              </a:defRPr>
            </a:lvl4pPr>
            <a:lvl5pPr marL="0" indent="0">
              <a:lnSpc>
                <a:spcPct val="200000"/>
              </a:lnSpc>
              <a:buNone/>
              <a:defRPr sz="2000" b="1" u="none">
                <a:solidFill>
                  <a:schemeClr val="bg1"/>
                </a:solidFill>
              </a:defRPr>
            </a:lvl5pPr>
          </a:lstStyle>
          <a:p>
            <a:pPr lvl="0"/>
            <a:r>
              <a:rPr lang="en-GB"/>
              <a:t>List</a:t>
            </a:r>
            <a:endParaRPr lang="en-US"/>
          </a:p>
        </p:txBody>
      </p:sp>
      <p:sp>
        <p:nvSpPr>
          <p:cNvPr id="42" name="Text Placeholder 3">
            <a:extLst>
              <a:ext uri="{FF2B5EF4-FFF2-40B4-BE49-F238E27FC236}">
                <a16:creationId xmlns:a16="http://schemas.microsoft.com/office/drawing/2014/main" id="{D40F51C9-4484-5549-BEFE-DCDDCF18AFF3}"/>
              </a:ext>
            </a:extLst>
          </p:cNvPr>
          <p:cNvSpPr>
            <a:spLocks noGrp="1"/>
          </p:cNvSpPr>
          <p:nvPr userDrawn="1">
            <p:ph type="body" sz="quarter" idx="27" hasCustomPrompt="1"/>
          </p:nvPr>
        </p:nvSpPr>
        <p:spPr>
          <a:xfrm>
            <a:off x="6636006" y="2278117"/>
            <a:ext cx="4459678" cy="3670246"/>
          </a:xfrm>
          <a:prstGeom prst="rect">
            <a:avLst/>
          </a:prstGeom>
        </p:spPr>
        <p:txBody>
          <a:bodyPr lIns="0" tIns="0" rIns="0" bIns="0">
            <a:noAutofit/>
          </a:bodyPr>
          <a:lstStyle>
            <a:lvl1pPr marL="0" indent="0">
              <a:lnSpc>
                <a:spcPct val="100000"/>
              </a:lnSpc>
              <a:spcBef>
                <a:spcPts val="2500"/>
              </a:spcBef>
              <a:buNone/>
              <a:defRPr sz="2000" b="1" u="none">
                <a:solidFill>
                  <a:schemeClr val="bg1"/>
                </a:solidFill>
              </a:defRPr>
            </a:lvl1pPr>
            <a:lvl2pPr marL="0" indent="0">
              <a:lnSpc>
                <a:spcPct val="200000"/>
              </a:lnSpc>
              <a:buNone/>
              <a:defRPr sz="2000" b="1" u="none">
                <a:solidFill>
                  <a:schemeClr val="bg1"/>
                </a:solidFill>
              </a:defRPr>
            </a:lvl2pPr>
            <a:lvl3pPr marL="0" indent="0">
              <a:lnSpc>
                <a:spcPct val="200000"/>
              </a:lnSpc>
              <a:buNone/>
              <a:defRPr sz="2000" b="1" u="none">
                <a:solidFill>
                  <a:schemeClr val="bg1"/>
                </a:solidFill>
              </a:defRPr>
            </a:lvl3pPr>
            <a:lvl4pPr marL="0" indent="0">
              <a:lnSpc>
                <a:spcPct val="200000"/>
              </a:lnSpc>
              <a:buNone/>
              <a:defRPr sz="2000" b="1" u="none">
                <a:solidFill>
                  <a:schemeClr val="bg1"/>
                </a:solidFill>
              </a:defRPr>
            </a:lvl4pPr>
            <a:lvl5pPr marL="0" indent="0">
              <a:lnSpc>
                <a:spcPct val="200000"/>
              </a:lnSpc>
              <a:buNone/>
              <a:defRPr sz="2000" b="1" u="none">
                <a:solidFill>
                  <a:schemeClr val="bg1"/>
                </a:solidFill>
              </a:defRPr>
            </a:lvl5pPr>
          </a:lstStyle>
          <a:p>
            <a:pPr lvl="0"/>
            <a:r>
              <a:rPr lang="en-GB"/>
              <a:t>List</a:t>
            </a:r>
            <a:endParaRPr lang="en-US"/>
          </a:p>
        </p:txBody>
      </p:sp>
      <p:sp>
        <p:nvSpPr>
          <p:cNvPr id="3" name="Title 2">
            <a:extLst>
              <a:ext uri="{FF2B5EF4-FFF2-40B4-BE49-F238E27FC236}">
                <a16:creationId xmlns:a16="http://schemas.microsoft.com/office/drawing/2014/main" id="{91D16EF5-0E1F-4B5A-92AC-734D801518F1}"/>
              </a:ext>
            </a:extLst>
          </p:cNvPr>
          <p:cNvSpPr>
            <a:spLocks noGrp="1"/>
          </p:cNvSpPr>
          <p:nvPr userDrawn="1">
            <p:ph type="title" hasCustomPrompt="1"/>
          </p:nvPr>
        </p:nvSpPr>
        <p:spPr>
          <a:xfrm>
            <a:off x="335936" y="1014739"/>
            <a:ext cx="9540000" cy="332399"/>
          </a:xfrm>
        </p:spPr>
        <p:txBody>
          <a:bodyPr/>
          <a:lstStyle>
            <a:lvl1pPr>
              <a:defRPr>
                <a:solidFill>
                  <a:schemeClr val="bg1"/>
                </a:solidFill>
              </a:defRPr>
            </a:lvl1pPr>
          </a:lstStyle>
          <a:p>
            <a:r>
              <a:rPr lang="en-US"/>
              <a:t>Topics Covered</a:t>
            </a:r>
            <a:endParaRPr lang="en-GB"/>
          </a:p>
        </p:txBody>
      </p:sp>
      <p:sp>
        <p:nvSpPr>
          <p:cNvPr id="8" name="Rectangle 7">
            <a:extLst>
              <a:ext uri="{FF2B5EF4-FFF2-40B4-BE49-F238E27FC236}">
                <a16:creationId xmlns:a16="http://schemas.microsoft.com/office/drawing/2014/main" id="{0E768F3B-89C2-421A-BC99-F51FCA27B680}"/>
              </a:ext>
            </a:extLst>
          </p:cNvPr>
          <p:cNvSpPr/>
          <p:nvPr userDrawn="1"/>
        </p:nvSpPr>
        <p:spPr>
          <a:xfrm>
            <a:off x="0" y="6789600"/>
            <a:ext cx="12193200" cy="68400"/>
          </a:xfrm>
          <a:prstGeom prst="rect">
            <a:avLst/>
          </a:prstGeom>
          <a:solidFill>
            <a:srgbClr val="304185"/>
          </a:solidFill>
          <a:ln w="6342" cap="flat">
            <a:noFill/>
            <a:prstDash val="solid"/>
            <a:miter/>
          </a:ln>
        </p:spPr>
        <p:txBody>
          <a:bodyPr rtlCol="0" anchor="ctr"/>
          <a:lstStyle/>
          <a:p>
            <a:pPr lvl="0"/>
            <a:endParaRPr lang="en-GB"/>
          </a:p>
        </p:txBody>
      </p:sp>
      <p:sp>
        <p:nvSpPr>
          <p:cNvPr id="5" name="Slide Number Placeholder 4">
            <a:extLst>
              <a:ext uri="{FF2B5EF4-FFF2-40B4-BE49-F238E27FC236}">
                <a16:creationId xmlns:a16="http://schemas.microsoft.com/office/drawing/2014/main" id="{0CCCBCF5-8EC5-45A6-A2C1-1D72FF591F5E}"/>
              </a:ext>
            </a:extLst>
          </p:cNvPr>
          <p:cNvSpPr>
            <a:spLocks noGrp="1"/>
          </p:cNvSpPr>
          <p:nvPr userDrawn="1">
            <p:ph type="sldNum" sz="quarter" idx="28"/>
          </p:nvPr>
        </p:nvSpPr>
        <p:spPr/>
        <p:txBody>
          <a:bodyPr/>
          <a:lstStyle>
            <a:lvl1pPr>
              <a:defRPr>
                <a:solidFill>
                  <a:schemeClr val="bg1"/>
                </a:solidFill>
              </a:defRPr>
            </a:lvl1pPr>
          </a:lstStyle>
          <a:p>
            <a:fld id="{C76B5FCD-3849-42BD-B56B-22E62382A2C3}" type="slidenum">
              <a:rPr lang="en-GB" smtClean="0"/>
              <a:pPr/>
              <a:t>‹N›</a:t>
            </a:fld>
            <a:endParaRPr lang="en-GB"/>
          </a:p>
        </p:txBody>
      </p:sp>
      <p:grpSp>
        <p:nvGrpSpPr>
          <p:cNvPr id="37" name="Group 36">
            <a:extLst>
              <a:ext uri="{FF2B5EF4-FFF2-40B4-BE49-F238E27FC236}">
                <a16:creationId xmlns:a16="http://schemas.microsoft.com/office/drawing/2014/main" id="{840E1D16-46A4-4622-9F7C-A0072B1E56C4}"/>
              </a:ext>
            </a:extLst>
          </p:cNvPr>
          <p:cNvGrpSpPr/>
          <p:nvPr userDrawn="1"/>
        </p:nvGrpSpPr>
        <p:grpSpPr>
          <a:xfrm>
            <a:off x="10047130" y="728970"/>
            <a:ext cx="684409" cy="720000"/>
            <a:chOff x="10047130" y="728970"/>
            <a:chExt cx="684409" cy="720000"/>
          </a:xfrm>
        </p:grpSpPr>
        <p:sp>
          <p:nvSpPr>
            <p:cNvPr id="39" name="Freeform: Shape 38">
              <a:extLst>
                <a:ext uri="{FF2B5EF4-FFF2-40B4-BE49-F238E27FC236}">
                  <a16:creationId xmlns:a16="http://schemas.microsoft.com/office/drawing/2014/main" id="{10DD7143-B486-45B9-BDD1-5E9D5C069079}"/>
                </a:ext>
              </a:extLst>
            </p:cNvPr>
            <p:cNvSpPr/>
            <p:nvPr/>
          </p:nvSpPr>
          <p:spPr>
            <a:xfrm>
              <a:off x="10047130" y="728970"/>
              <a:ext cx="684409" cy="720000"/>
            </a:xfrm>
            <a:custGeom>
              <a:avLst/>
              <a:gdLst>
                <a:gd name="connsiteX0" fmla="*/ 0 w 1117282"/>
                <a:gd name="connsiteY0" fmla="*/ 294322 h 1175385"/>
                <a:gd name="connsiteX1" fmla="*/ 0 w 1117282"/>
                <a:gd name="connsiteY1" fmla="*/ 881062 h 1175385"/>
                <a:gd name="connsiteX2" fmla="*/ 559118 w 1117282"/>
                <a:gd name="connsiteY2" fmla="*/ 1175385 h 1175385"/>
                <a:gd name="connsiteX3" fmla="*/ 1117282 w 1117282"/>
                <a:gd name="connsiteY3" fmla="*/ 881062 h 1175385"/>
                <a:gd name="connsiteX4" fmla="*/ 1117282 w 1117282"/>
                <a:gd name="connsiteY4" fmla="*/ 294322 h 1175385"/>
                <a:gd name="connsiteX5" fmla="*/ 559118 w 1117282"/>
                <a:gd name="connsiteY5" fmla="*/ 0 h 117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282" h="1175385">
                  <a:moveTo>
                    <a:pt x="0" y="294322"/>
                  </a:moveTo>
                  <a:lnTo>
                    <a:pt x="0" y="881062"/>
                  </a:lnTo>
                  <a:lnTo>
                    <a:pt x="559118" y="1175385"/>
                  </a:lnTo>
                  <a:lnTo>
                    <a:pt x="1117282" y="881062"/>
                  </a:lnTo>
                  <a:lnTo>
                    <a:pt x="1117282" y="294322"/>
                  </a:lnTo>
                  <a:lnTo>
                    <a:pt x="559118" y="0"/>
                  </a:lnTo>
                  <a:close/>
                </a:path>
              </a:pathLst>
            </a:custGeom>
            <a:solidFill>
              <a:srgbClr val="304185"/>
            </a:solidFill>
            <a:ln w="6342" cap="flat">
              <a:noFill/>
              <a:prstDash val="solid"/>
              <a:miter/>
            </a:ln>
          </p:spPr>
          <p:txBody>
            <a:bodyPr rtlCol="0" anchor="ctr"/>
            <a:lstStyle/>
            <a:p>
              <a:pPr lvl="0"/>
              <a:endParaRPr lang="en-GB"/>
            </a:p>
          </p:txBody>
        </p:sp>
        <p:sp>
          <p:nvSpPr>
            <p:cNvPr id="40" name="Freeform: Shape 39">
              <a:extLst>
                <a:ext uri="{FF2B5EF4-FFF2-40B4-BE49-F238E27FC236}">
                  <a16:creationId xmlns:a16="http://schemas.microsoft.com/office/drawing/2014/main" id="{C1EB02D2-34E4-4387-A118-25193B926ABB}"/>
                </a:ext>
              </a:extLst>
            </p:cNvPr>
            <p:cNvSpPr/>
            <p:nvPr/>
          </p:nvSpPr>
          <p:spPr>
            <a:xfrm>
              <a:off x="10116530" y="827576"/>
              <a:ext cx="565988" cy="518761"/>
            </a:xfrm>
            <a:custGeom>
              <a:avLst/>
              <a:gdLst>
                <a:gd name="connsiteX0" fmla="*/ 842063 w 923964"/>
                <a:gd name="connsiteY0" fmla="*/ 343853 h 846866"/>
                <a:gd name="connsiteX1" fmla="*/ 672519 w 923964"/>
                <a:gd name="connsiteY1" fmla="*/ 255270 h 846866"/>
                <a:gd name="connsiteX2" fmla="*/ 483924 w 923964"/>
                <a:gd name="connsiteY2" fmla="*/ 287655 h 846866"/>
                <a:gd name="connsiteX3" fmla="*/ 382006 w 923964"/>
                <a:gd name="connsiteY3" fmla="*/ 214313 h 846866"/>
                <a:gd name="connsiteX4" fmla="*/ 420106 w 923964"/>
                <a:gd name="connsiteY4" fmla="*/ 333375 h 846866"/>
                <a:gd name="connsiteX5" fmla="*/ 409628 w 923964"/>
                <a:gd name="connsiteY5" fmla="*/ 754380 h 846866"/>
                <a:gd name="connsiteX6" fmla="*/ 830634 w 923964"/>
                <a:gd name="connsiteY6" fmla="*/ 764858 h 846866"/>
                <a:gd name="connsiteX7" fmla="*/ 842063 w 923964"/>
                <a:gd name="connsiteY7" fmla="*/ 343853 h 846866"/>
                <a:gd name="connsiteX8" fmla="*/ 625846 w 923964"/>
                <a:gd name="connsiteY8" fmla="*/ 820102 h 846866"/>
                <a:gd name="connsiteX9" fmla="*/ 582984 w 923964"/>
                <a:gd name="connsiteY9" fmla="*/ 816293 h 846866"/>
                <a:gd name="connsiteX10" fmla="*/ 358193 w 923964"/>
                <a:gd name="connsiteY10" fmla="*/ 506730 h 846866"/>
                <a:gd name="connsiteX11" fmla="*/ 625846 w 923964"/>
                <a:gd name="connsiteY11" fmla="*/ 278130 h 846866"/>
                <a:gd name="connsiteX12" fmla="*/ 668709 w 923964"/>
                <a:gd name="connsiteY12" fmla="*/ 281940 h 846866"/>
                <a:gd name="connsiteX13" fmla="*/ 893499 w 923964"/>
                <a:gd name="connsiteY13" fmla="*/ 592455 h 846866"/>
                <a:gd name="connsiteX14" fmla="*/ 625846 w 923964"/>
                <a:gd name="connsiteY14" fmla="*/ 820102 h 846866"/>
                <a:gd name="connsiteX15" fmla="*/ 291518 w 923964"/>
                <a:gd name="connsiteY15" fmla="*/ 135255 h 846866"/>
                <a:gd name="connsiteX16" fmla="*/ 278184 w 923964"/>
                <a:gd name="connsiteY16" fmla="*/ 190500 h 846866"/>
                <a:gd name="connsiteX17" fmla="*/ 292471 w 923964"/>
                <a:gd name="connsiteY17" fmla="*/ 209550 h 846866"/>
                <a:gd name="connsiteX18" fmla="*/ 301996 w 923964"/>
                <a:gd name="connsiteY18" fmla="*/ 205740 h 846866"/>
                <a:gd name="connsiteX19" fmla="*/ 301996 w 923964"/>
                <a:gd name="connsiteY19" fmla="*/ 161925 h 846866"/>
                <a:gd name="connsiteX20" fmla="*/ 320093 w 923964"/>
                <a:gd name="connsiteY20" fmla="*/ 170498 h 846866"/>
                <a:gd name="connsiteX21" fmla="*/ 320093 w 923964"/>
                <a:gd name="connsiteY21" fmla="*/ 196215 h 846866"/>
                <a:gd name="connsiteX22" fmla="*/ 340096 w 923964"/>
                <a:gd name="connsiteY22" fmla="*/ 181928 h 846866"/>
                <a:gd name="connsiteX23" fmla="*/ 359146 w 923964"/>
                <a:gd name="connsiteY23" fmla="*/ 157163 h 846866"/>
                <a:gd name="connsiteX24" fmla="*/ 362956 w 923964"/>
                <a:gd name="connsiteY24" fmla="*/ 147638 h 846866"/>
                <a:gd name="connsiteX25" fmla="*/ 382006 w 923964"/>
                <a:gd name="connsiteY25" fmla="*/ 152400 h 846866"/>
                <a:gd name="connsiteX26" fmla="*/ 375338 w 923964"/>
                <a:gd name="connsiteY26" fmla="*/ 168592 h 846866"/>
                <a:gd name="connsiteX27" fmla="*/ 371528 w 923964"/>
                <a:gd name="connsiteY27" fmla="*/ 177165 h 846866"/>
                <a:gd name="connsiteX28" fmla="*/ 383911 w 923964"/>
                <a:gd name="connsiteY28" fmla="*/ 174308 h 846866"/>
                <a:gd name="connsiteX29" fmla="*/ 396293 w 923964"/>
                <a:gd name="connsiteY29" fmla="*/ 167640 h 846866"/>
                <a:gd name="connsiteX30" fmla="*/ 409628 w 923964"/>
                <a:gd name="connsiteY30" fmla="*/ 182880 h 846866"/>
                <a:gd name="connsiteX31" fmla="*/ 402009 w 923964"/>
                <a:gd name="connsiteY31" fmla="*/ 187642 h 846866"/>
                <a:gd name="connsiteX32" fmla="*/ 352478 w 923964"/>
                <a:gd name="connsiteY32" fmla="*/ 198120 h 846866"/>
                <a:gd name="connsiteX33" fmla="*/ 346763 w 923964"/>
                <a:gd name="connsiteY33" fmla="*/ 201930 h 846866"/>
                <a:gd name="connsiteX34" fmla="*/ 313426 w 923964"/>
                <a:gd name="connsiteY34" fmla="*/ 221933 h 846866"/>
                <a:gd name="connsiteX35" fmla="*/ 357241 w 923964"/>
                <a:gd name="connsiteY35" fmla="*/ 234315 h 846866"/>
                <a:gd name="connsiteX36" fmla="*/ 367718 w 923964"/>
                <a:gd name="connsiteY36" fmla="*/ 235267 h 846866"/>
                <a:gd name="connsiteX37" fmla="*/ 369624 w 923964"/>
                <a:gd name="connsiteY37" fmla="*/ 235267 h 846866"/>
                <a:gd name="connsiteX38" fmla="*/ 378196 w 923964"/>
                <a:gd name="connsiteY38" fmla="*/ 246698 h 846866"/>
                <a:gd name="connsiteX39" fmla="*/ 366766 w 923964"/>
                <a:gd name="connsiteY39" fmla="*/ 255270 h 846866"/>
                <a:gd name="connsiteX40" fmla="*/ 363909 w 923964"/>
                <a:gd name="connsiteY40" fmla="*/ 255270 h 846866"/>
                <a:gd name="connsiteX41" fmla="*/ 294376 w 923964"/>
                <a:gd name="connsiteY41" fmla="*/ 235267 h 846866"/>
                <a:gd name="connsiteX42" fmla="*/ 254371 w 923964"/>
                <a:gd name="connsiteY42" fmla="*/ 186690 h 846866"/>
                <a:gd name="connsiteX43" fmla="*/ 236274 w 923964"/>
                <a:gd name="connsiteY43" fmla="*/ 10478 h 846866"/>
                <a:gd name="connsiteX44" fmla="*/ 244846 w 923964"/>
                <a:gd name="connsiteY44" fmla="*/ 0 h 846866"/>
                <a:gd name="connsiteX45" fmla="*/ 245799 w 923964"/>
                <a:gd name="connsiteY45" fmla="*/ 0 h 846866"/>
                <a:gd name="connsiteX46" fmla="*/ 256276 w 923964"/>
                <a:gd name="connsiteY46" fmla="*/ 10478 h 846866"/>
                <a:gd name="connsiteX47" fmla="*/ 264849 w 923964"/>
                <a:gd name="connsiteY47" fmla="*/ 154305 h 846866"/>
                <a:gd name="connsiteX48" fmla="*/ 272468 w 923964"/>
                <a:gd name="connsiteY48" fmla="*/ 129540 h 846866"/>
                <a:gd name="connsiteX49" fmla="*/ 296281 w 923964"/>
                <a:gd name="connsiteY49" fmla="*/ 81915 h 846866"/>
                <a:gd name="connsiteX50" fmla="*/ 331524 w 923964"/>
                <a:gd name="connsiteY50" fmla="*/ 60960 h 846866"/>
                <a:gd name="connsiteX51" fmla="*/ 371528 w 923964"/>
                <a:gd name="connsiteY51" fmla="*/ 80010 h 846866"/>
                <a:gd name="connsiteX52" fmla="*/ 408676 w 923964"/>
                <a:gd name="connsiteY52" fmla="*/ 127635 h 846866"/>
                <a:gd name="connsiteX53" fmla="*/ 447728 w 923964"/>
                <a:gd name="connsiteY53" fmla="*/ 222885 h 846866"/>
                <a:gd name="connsiteX54" fmla="*/ 421059 w 923964"/>
                <a:gd name="connsiteY54" fmla="*/ 203835 h 846866"/>
                <a:gd name="connsiteX55" fmla="*/ 391531 w 923964"/>
                <a:gd name="connsiteY55" fmla="*/ 139065 h 846866"/>
                <a:gd name="connsiteX56" fmla="*/ 358193 w 923964"/>
                <a:gd name="connsiteY56" fmla="*/ 96203 h 846866"/>
                <a:gd name="connsiteX57" fmla="*/ 331524 w 923964"/>
                <a:gd name="connsiteY57" fmla="*/ 81915 h 846866"/>
                <a:gd name="connsiteX58" fmla="*/ 312474 w 923964"/>
                <a:gd name="connsiteY58" fmla="*/ 94298 h 846866"/>
                <a:gd name="connsiteX59" fmla="*/ 291518 w 923964"/>
                <a:gd name="connsiteY59" fmla="*/ 135255 h 846866"/>
                <a:gd name="connsiteX60" fmla="*/ 363909 w 923964"/>
                <a:gd name="connsiteY60" fmla="*/ 317183 h 846866"/>
                <a:gd name="connsiteX61" fmla="*/ 385816 w 923964"/>
                <a:gd name="connsiteY61" fmla="*/ 325755 h 846866"/>
                <a:gd name="connsiteX62" fmla="*/ 372481 w 923964"/>
                <a:gd name="connsiteY62" fmla="*/ 340995 h 846866"/>
                <a:gd name="connsiteX63" fmla="*/ 371528 w 923964"/>
                <a:gd name="connsiteY63" fmla="*/ 341948 h 846866"/>
                <a:gd name="connsiteX64" fmla="*/ 355336 w 923964"/>
                <a:gd name="connsiteY64" fmla="*/ 363855 h 846866"/>
                <a:gd name="connsiteX65" fmla="*/ 339143 w 923964"/>
                <a:gd name="connsiteY65" fmla="*/ 311467 h 846866"/>
                <a:gd name="connsiteX66" fmla="*/ 311521 w 923964"/>
                <a:gd name="connsiteY66" fmla="*/ 349567 h 846866"/>
                <a:gd name="connsiteX67" fmla="*/ 292471 w 923964"/>
                <a:gd name="connsiteY67" fmla="*/ 342900 h 846866"/>
                <a:gd name="connsiteX68" fmla="*/ 329618 w 923964"/>
                <a:gd name="connsiteY68" fmla="*/ 293370 h 846866"/>
                <a:gd name="connsiteX69" fmla="*/ 319141 w 923964"/>
                <a:gd name="connsiteY69" fmla="*/ 277178 h 846866"/>
                <a:gd name="connsiteX70" fmla="*/ 272468 w 923964"/>
                <a:gd name="connsiteY70" fmla="*/ 253365 h 846866"/>
                <a:gd name="connsiteX71" fmla="*/ 272468 w 923964"/>
                <a:gd name="connsiteY71" fmla="*/ 277178 h 846866"/>
                <a:gd name="connsiteX72" fmla="*/ 278184 w 923964"/>
                <a:gd name="connsiteY72" fmla="*/ 350520 h 846866"/>
                <a:gd name="connsiteX73" fmla="*/ 298186 w 923964"/>
                <a:gd name="connsiteY73" fmla="*/ 400050 h 846866"/>
                <a:gd name="connsiteX74" fmla="*/ 331524 w 923964"/>
                <a:gd name="connsiteY74" fmla="*/ 403860 h 846866"/>
                <a:gd name="connsiteX75" fmla="*/ 321999 w 923964"/>
                <a:gd name="connsiteY75" fmla="*/ 424815 h 846866"/>
                <a:gd name="connsiteX76" fmla="*/ 286756 w 923964"/>
                <a:gd name="connsiteY76" fmla="*/ 417195 h 846866"/>
                <a:gd name="connsiteX77" fmla="*/ 257228 w 923964"/>
                <a:gd name="connsiteY77" fmla="*/ 354330 h 846866"/>
                <a:gd name="connsiteX78" fmla="*/ 251513 w 923964"/>
                <a:gd name="connsiteY78" fmla="*/ 277178 h 846866"/>
                <a:gd name="connsiteX79" fmla="*/ 252466 w 923964"/>
                <a:gd name="connsiteY79" fmla="*/ 235267 h 846866"/>
                <a:gd name="connsiteX80" fmla="*/ 230559 w 923964"/>
                <a:gd name="connsiteY80" fmla="*/ 205740 h 846866"/>
                <a:gd name="connsiteX81" fmla="*/ 208651 w 923964"/>
                <a:gd name="connsiteY81" fmla="*/ 235267 h 846866"/>
                <a:gd name="connsiteX82" fmla="*/ 210556 w 923964"/>
                <a:gd name="connsiteY82" fmla="*/ 277178 h 846866"/>
                <a:gd name="connsiteX83" fmla="*/ 204841 w 923964"/>
                <a:gd name="connsiteY83" fmla="*/ 354330 h 846866"/>
                <a:gd name="connsiteX84" fmla="*/ 175313 w 923964"/>
                <a:gd name="connsiteY84" fmla="*/ 417195 h 846866"/>
                <a:gd name="connsiteX85" fmla="*/ 116259 w 923964"/>
                <a:gd name="connsiteY85" fmla="*/ 422910 h 846866"/>
                <a:gd name="connsiteX86" fmla="*/ 55299 w 923964"/>
                <a:gd name="connsiteY86" fmla="*/ 437198 h 846866"/>
                <a:gd name="connsiteX87" fmla="*/ 37201 w 923964"/>
                <a:gd name="connsiteY87" fmla="*/ 441008 h 846866"/>
                <a:gd name="connsiteX88" fmla="*/ 21961 w 923964"/>
                <a:gd name="connsiteY88" fmla="*/ 431483 h 846866"/>
                <a:gd name="connsiteX89" fmla="*/ 6721 w 923964"/>
                <a:gd name="connsiteY89" fmla="*/ 393383 h 846866"/>
                <a:gd name="connsiteX90" fmla="*/ 2911 w 923964"/>
                <a:gd name="connsiteY90" fmla="*/ 280035 h 846866"/>
                <a:gd name="connsiteX91" fmla="*/ 53393 w 923964"/>
                <a:gd name="connsiteY91" fmla="*/ 127635 h 846866"/>
                <a:gd name="connsiteX92" fmla="*/ 90541 w 923964"/>
                <a:gd name="connsiteY92" fmla="*/ 80010 h 846866"/>
                <a:gd name="connsiteX93" fmla="*/ 130546 w 923964"/>
                <a:gd name="connsiteY93" fmla="*/ 60960 h 846866"/>
                <a:gd name="connsiteX94" fmla="*/ 165788 w 923964"/>
                <a:gd name="connsiteY94" fmla="*/ 81915 h 846866"/>
                <a:gd name="connsiteX95" fmla="*/ 189601 w 923964"/>
                <a:gd name="connsiteY95" fmla="*/ 129540 h 846866"/>
                <a:gd name="connsiteX96" fmla="*/ 197221 w 923964"/>
                <a:gd name="connsiteY96" fmla="*/ 154305 h 846866"/>
                <a:gd name="connsiteX97" fmla="*/ 205793 w 923964"/>
                <a:gd name="connsiteY97" fmla="*/ 10478 h 846866"/>
                <a:gd name="connsiteX98" fmla="*/ 214366 w 923964"/>
                <a:gd name="connsiteY98" fmla="*/ 0 h 846866"/>
                <a:gd name="connsiteX99" fmla="*/ 215318 w 923964"/>
                <a:gd name="connsiteY99" fmla="*/ 0 h 846866"/>
                <a:gd name="connsiteX100" fmla="*/ 225796 w 923964"/>
                <a:gd name="connsiteY100" fmla="*/ 10478 h 846866"/>
                <a:gd name="connsiteX101" fmla="*/ 207699 w 923964"/>
                <a:gd name="connsiteY101" fmla="*/ 186690 h 846866"/>
                <a:gd name="connsiteX102" fmla="*/ 167693 w 923964"/>
                <a:gd name="connsiteY102" fmla="*/ 235267 h 846866"/>
                <a:gd name="connsiteX103" fmla="*/ 95303 w 923964"/>
                <a:gd name="connsiteY103" fmla="*/ 256223 h 846866"/>
                <a:gd name="connsiteX104" fmla="*/ 93399 w 923964"/>
                <a:gd name="connsiteY104" fmla="*/ 256223 h 846866"/>
                <a:gd name="connsiteX105" fmla="*/ 82921 w 923964"/>
                <a:gd name="connsiteY105" fmla="*/ 246698 h 846866"/>
                <a:gd name="connsiteX106" fmla="*/ 92446 w 923964"/>
                <a:gd name="connsiteY106" fmla="*/ 236220 h 846866"/>
                <a:gd name="connsiteX107" fmla="*/ 147691 w 923964"/>
                <a:gd name="connsiteY107" fmla="*/ 222885 h 846866"/>
                <a:gd name="connsiteX108" fmla="*/ 108638 w 923964"/>
                <a:gd name="connsiteY108" fmla="*/ 199073 h 846866"/>
                <a:gd name="connsiteX109" fmla="*/ 52441 w 923964"/>
                <a:gd name="connsiteY109" fmla="*/ 183833 h 846866"/>
                <a:gd name="connsiteX110" fmla="*/ 65776 w 923964"/>
                <a:gd name="connsiteY110" fmla="*/ 168592 h 846866"/>
                <a:gd name="connsiteX111" fmla="*/ 90541 w 923964"/>
                <a:gd name="connsiteY111" fmla="*/ 178117 h 846866"/>
                <a:gd name="connsiteX112" fmla="*/ 79111 w 923964"/>
                <a:gd name="connsiteY112" fmla="*/ 153353 h 846866"/>
                <a:gd name="connsiteX113" fmla="*/ 98161 w 923964"/>
                <a:gd name="connsiteY113" fmla="*/ 148590 h 846866"/>
                <a:gd name="connsiteX114" fmla="*/ 140071 w 923964"/>
                <a:gd name="connsiteY114" fmla="*/ 196215 h 846866"/>
                <a:gd name="connsiteX115" fmla="*/ 140071 w 923964"/>
                <a:gd name="connsiteY115" fmla="*/ 170498 h 846866"/>
                <a:gd name="connsiteX116" fmla="*/ 158168 w 923964"/>
                <a:gd name="connsiteY116" fmla="*/ 161925 h 846866"/>
                <a:gd name="connsiteX117" fmla="*/ 158168 w 923964"/>
                <a:gd name="connsiteY117" fmla="*/ 205740 h 846866"/>
                <a:gd name="connsiteX118" fmla="*/ 167693 w 923964"/>
                <a:gd name="connsiteY118" fmla="*/ 209550 h 846866"/>
                <a:gd name="connsiteX119" fmla="*/ 181981 w 923964"/>
                <a:gd name="connsiteY119" fmla="*/ 190500 h 846866"/>
                <a:gd name="connsiteX120" fmla="*/ 168646 w 923964"/>
                <a:gd name="connsiteY120" fmla="*/ 136208 h 846866"/>
                <a:gd name="connsiteX121" fmla="*/ 147691 w 923964"/>
                <a:gd name="connsiteY121" fmla="*/ 94298 h 846866"/>
                <a:gd name="connsiteX122" fmla="*/ 128641 w 923964"/>
                <a:gd name="connsiteY122" fmla="*/ 81915 h 846866"/>
                <a:gd name="connsiteX123" fmla="*/ 101971 w 923964"/>
                <a:gd name="connsiteY123" fmla="*/ 96203 h 846866"/>
                <a:gd name="connsiteX124" fmla="*/ 68634 w 923964"/>
                <a:gd name="connsiteY124" fmla="*/ 139065 h 846866"/>
                <a:gd name="connsiteX125" fmla="*/ 21009 w 923964"/>
                <a:gd name="connsiteY125" fmla="*/ 283845 h 846866"/>
                <a:gd name="connsiteX126" fmla="*/ 24818 w 923964"/>
                <a:gd name="connsiteY126" fmla="*/ 390525 h 846866"/>
                <a:gd name="connsiteX127" fmla="*/ 40059 w 923964"/>
                <a:gd name="connsiteY127" fmla="*/ 422910 h 846866"/>
                <a:gd name="connsiteX128" fmla="*/ 117211 w 923964"/>
                <a:gd name="connsiteY128" fmla="*/ 404813 h 846866"/>
                <a:gd name="connsiteX129" fmla="*/ 162931 w 923964"/>
                <a:gd name="connsiteY129" fmla="*/ 401955 h 846866"/>
                <a:gd name="connsiteX130" fmla="*/ 182934 w 923964"/>
                <a:gd name="connsiteY130" fmla="*/ 352425 h 846866"/>
                <a:gd name="connsiteX131" fmla="*/ 188649 w 923964"/>
                <a:gd name="connsiteY131" fmla="*/ 279083 h 846866"/>
                <a:gd name="connsiteX132" fmla="*/ 188649 w 923964"/>
                <a:gd name="connsiteY132" fmla="*/ 255270 h 846866"/>
                <a:gd name="connsiteX133" fmla="*/ 135309 w 923964"/>
                <a:gd name="connsiteY133" fmla="*/ 280988 h 846866"/>
                <a:gd name="connsiteX134" fmla="*/ 126736 w 923964"/>
                <a:gd name="connsiteY134" fmla="*/ 295275 h 846866"/>
                <a:gd name="connsiteX135" fmla="*/ 163884 w 923964"/>
                <a:gd name="connsiteY135" fmla="*/ 344805 h 846866"/>
                <a:gd name="connsiteX136" fmla="*/ 144834 w 923964"/>
                <a:gd name="connsiteY136" fmla="*/ 351473 h 846866"/>
                <a:gd name="connsiteX137" fmla="*/ 117211 w 923964"/>
                <a:gd name="connsiteY137" fmla="*/ 313373 h 846866"/>
                <a:gd name="connsiteX138" fmla="*/ 99113 w 923964"/>
                <a:gd name="connsiteY138" fmla="*/ 383858 h 846866"/>
                <a:gd name="connsiteX139" fmla="*/ 79111 w 923964"/>
                <a:gd name="connsiteY139" fmla="*/ 381953 h 846866"/>
                <a:gd name="connsiteX140" fmla="*/ 85778 w 923964"/>
                <a:gd name="connsiteY140" fmla="*/ 341948 h 846866"/>
                <a:gd name="connsiteX141" fmla="*/ 57203 w 923964"/>
                <a:gd name="connsiteY141" fmla="*/ 369570 h 846866"/>
                <a:gd name="connsiteX142" fmla="*/ 41963 w 923964"/>
                <a:gd name="connsiteY142" fmla="*/ 357188 h 846866"/>
                <a:gd name="connsiteX143" fmla="*/ 94351 w 923964"/>
                <a:gd name="connsiteY143" fmla="*/ 319088 h 846866"/>
                <a:gd name="connsiteX144" fmla="*/ 110543 w 923964"/>
                <a:gd name="connsiteY144" fmla="*/ 286703 h 846866"/>
                <a:gd name="connsiteX145" fmla="*/ 96256 w 923964"/>
                <a:gd name="connsiteY145" fmla="*/ 288608 h 846866"/>
                <a:gd name="connsiteX146" fmla="*/ 93399 w 923964"/>
                <a:gd name="connsiteY146" fmla="*/ 288608 h 846866"/>
                <a:gd name="connsiteX147" fmla="*/ 83874 w 923964"/>
                <a:gd name="connsiteY147" fmla="*/ 278130 h 846866"/>
                <a:gd name="connsiteX148" fmla="*/ 94351 w 923964"/>
                <a:gd name="connsiteY148" fmla="*/ 268605 h 846866"/>
                <a:gd name="connsiteX149" fmla="*/ 221034 w 923964"/>
                <a:gd name="connsiteY149" fmla="*/ 184785 h 846866"/>
                <a:gd name="connsiteX150" fmla="*/ 230559 w 923964"/>
                <a:gd name="connsiteY150" fmla="*/ 178117 h 846866"/>
                <a:gd name="connsiteX151" fmla="*/ 240084 w 923964"/>
                <a:gd name="connsiteY151" fmla="*/ 184785 h 846866"/>
                <a:gd name="connsiteX152" fmla="*/ 365813 w 923964"/>
                <a:gd name="connsiteY152" fmla="*/ 268605 h 846866"/>
                <a:gd name="connsiteX153" fmla="*/ 366766 w 923964"/>
                <a:gd name="connsiteY153" fmla="*/ 268605 h 846866"/>
                <a:gd name="connsiteX154" fmla="*/ 376291 w 923964"/>
                <a:gd name="connsiteY154" fmla="*/ 273367 h 846866"/>
                <a:gd name="connsiteX155" fmla="*/ 372481 w 923964"/>
                <a:gd name="connsiteY155" fmla="*/ 286703 h 846866"/>
                <a:gd name="connsiteX156" fmla="*/ 365813 w 923964"/>
                <a:gd name="connsiteY156" fmla="*/ 287655 h 846866"/>
                <a:gd name="connsiteX157" fmla="*/ 345811 w 923964"/>
                <a:gd name="connsiteY157" fmla="*/ 285750 h 846866"/>
                <a:gd name="connsiteX158" fmla="*/ 363909 w 923964"/>
                <a:gd name="connsiteY158" fmla="*/ 317183 h 846866"/>
                <a:gd name="connsiteX159" fmla="*/ 763959 w 923964"/>
                <a:gd name="connsiteY159" fmla="*/ 491490 h 846866"/>
                <a:gd name="connsiteX160" fmla="*/ 702046 w 923964"/>
                <a:gd name="connsiteY160" fmla="*/ 381953 h 846866"/>
                <a:gd name="connsiteX161" fmla="*/ 642038 w 923964"/>
                <a:gd name="connsiteY161" fmla="*/ 385763 h 846866"/>
                <a:gd name="connsiteX162" fmla="*/ 515356 w 923964"/>
                <a:gd name="connsiteY162" fmla="*/ 386715 h 846866"/>
                <a:gd name="connsiteX163" fmla="*/ 493449 w 923964"/>
                <a:gd name="connsiteY163" fmla="*/ 424815 h 846866"/>
                <a:gd name="connsiteX164" fmla="*/ 490591 w 923964"/>
                <a:gd name="connsiteY164" fmla="*/ 440055 h 846866"/>
                <a:gd name="connsiteX165" fmla="*/ 445824 w 923964"/>
                <a:gd name="connsiteY165" fmla="*/ 494348 h 846866"/>
                <a:gd name="connsiteX166" fmla="*/ 464874 w 923964"/>
                <a:gd name="connsiteY166" fmla="*/ 579120 h 846866"/>
                <a:gd name="connsiteX167" fmla="*/ 461063 w 923964"/>
                <a:gd name="connsiteY167" fmla="*/ 590550 h 846866"/>
                <a:gd name="connsiteX168" fmla="*/ 522976 w 923964"/>
                <a:gd name="connsiteY168" fmla="*/ 701993 h 846866"/>
                <a:gd name="connsiteX169" fmla="*/ 573459 w 923964"/>
                <a:gd name="connsiteY169" fmla="*/ 701993 h 846866"/>
                <a:gd name="connsiteX170" fmla="*/ 700141 w 923964"/>
                <a:gd name="connsiteY170" fmla="*/ 710565 h 846866"/>
                <a:gd name="connsiteX171" fmla="*/ 727763 w 923964"/>
                <a:gd name="connsiteY171" fmla="*/ 667702 h 846866"/>
                <a:gd name="connsiteX172" fmla="*/ 728716 w 923964"/>
                <a:gd name="connsiteY172" fmla="*/ 661988 h 846866"/>
                <a:gd name="connsiteX173" fmla="*/ 815394 w 923964"/>
                <a:gd name="connsiteY173" fmla="*/ 568643 h 846866"/>
                <a:gd name="connsiteX174" fmla="*/ 763959 w 923964"/>
                <a:gd name="connsiteY174" fmla="*/ 491490 h 846866"/>
                <a:gd name="connsiteX175" fmla="*/ 543931 w 923964"/>
                <a:gd name="connsiteY175" fmla="*/ 547688 h 846866"/>
                <a:gd name="connsiteX176" fmla="*/ 508688 w 923964"/>
                <a:gd name="connsiteY176" fmla="*/ 515302 h 846866"/>
                <a:gd name="connsiteX177" fmla="*/ 525834 w 923964"/>
                <a:gd name="connsiteY177" fmla="*/ 483870 h 846866"/>
                <a:gd name="connsiteX178" fmla="*/ 524881 w 923964"/>
                <a:gd name="connsiteY178" fmla="*/ 480060 h 846866"/>
                <a:gd name="connsiteX179" fmla="*/ 558219 w 923964"/>
                <a:gd name="connsiteY179" fmla="*/ 444817 h 846866"/>
                <a:gd name="connsiteX180" fmla="*/ 593461 w 923964"/>
                <a:gd name="connsiteY180" fmla="*/ 476250 h 846866"/>
                <a:gd name="connsiteX181" fmla="*/ 593461 w 923964"/>
                <a:gd name="connsiteY181" fmla="*/ 479108 h 846866"/>
                <a:gd name="connsiteX182" fmla="*/ 614416 w 923964"/>
                <a:gd name="connsiteY182" fmla="*/ 522923 h 846866"/>
                <a:gd name="connsiteX183" fmla="*/ 570601 w 923964"/>
                <a:gd name="connsiteY183" fmla="*/ 543877 h 846866"/>
                <a:gd name="connsiteX184" fmla="*/ 563934 w 923964"/>
                <a:gd name="connsiteY184" fmla="*/ 541020 h 846866"/>
                <a:gd name="connsiteX185" fmla="*/ 543931 w 923964"/>
                <a:gd name="connsiteY185" fmla="*/ 547688 h 846866"/>
                <a:gd name="connsiteX186" fmla="*/ 676328 w 923964"/>
                <a:gd name="connsiteY186" fmla="*/ 651510 h 846866"/>
                <a:gd name="connsiteX187" fmla="*/ 676328 w 923964"/>
                <a:gd name="connsiteY187" fmla="*/ 651510 h 846866"/>
                <a:gd name="connsiteX188" fmla="*/ 620131 w 923964"/>
                <a:gd name="connsiteY188" fmla="*/ 660083 h 846866"/>
                <a:gd name="connsiteX189" fmla="*/ 605844 w 923964"/>
                <a:gd name="connsiteY189" fmla="*/ 641033 h 846866"/>
                <a:gd name="connsiteX190" fmla="*/ 582984 w 923964"/>
                <a:gd name="connsiteY190" fmla="*/ 633413 h 846866"/>
                <a:gd name="connsiteX191" fmla="*/ 574411 w 923964"/>
                <a:gd name="connsiteY191" fmla="*/ 577215 h 846866"/>
                <a:gd name="connsiteX192" fmla="*/ 613463 w 923964"/>
                <a:gd name="connsiteY192" fmla="*/ 561023 h 846866"/>
                <a:gd name="connsiteX193" fmla="*/ 615369 w 923964"/>
                <a:gd name="connsiteY193" fmla="*/ 557213 h 846866"/>
                <a:gd name="connsiteX194" fmla="*/ 670613 w 923964"/>
                <a:gd name="connsiteY194" fmla="*/ 543877 h 846866"/>
                <a:gd name="connsiteX195" fmla="*/ 683949 w 923964"/>
                <a:gd name="connsiteY195" fmla="*/ 599123 h 846866"/>
                <a:gd name="connsiteX196" fmla="*/ 681091 w 923964"/>
                <a:gd name="connsiteY196" fmla="*/ 603885 h 846866"/>
                <a:gd name="connsiteX197" fmla="*/ 679186 w 923964"/>
                <a:gd name="connsiteY197" fmla="*/ 606743 h 846866"/>
                <a:gd name="connsiteX198" fmla="*/ 676328 w 923964"/>
                <a:gd name="connsiteY198" fmla="*/ 651510 h 846866"/>
                <a:gd name="connsiteX199" fmla="*/ 706809 w 923964"/>
                <a:gd name="connsiteY199" fmla="*/ 482917 h 846866"/>
                <a:gd name="connsiteX200" fmla="*/ 706809 w 923964"/>
                <a:gd name="connsiteY200" fmla="*/ 482917 h 846866"/>
                <a:gd name="connsiteX201" fmla="*/ 704903 w 923964"/>
                <a:gd name="connsiteY201" fmla="*/ 483870 h 846866"/>
                <a:gd name="connsiteX202" fmla="*/ 687759 w 923964"/>
                <a:gd name="connsiteY202" fmla="*/ 517208 h 846866"/>
                <a:gd name="connsiteX203" fmla="*/ 660136 w 923964"/>
                <a:gd name="connsiteY203" fmla="*/ 509588 h 846866"/>
                <a:gd name="connsiteX204" fmla="*/ 653469 w 923964"/>
                <a:gd name="connsiteY204" fmla="*/ 494348 h 846866"/>
                <a:gd name="connsiteX205" fmla="*/ 639181 w 923964"/>
                <a:gd name="connsiteY205" fmla="*/ 485775 h 846866"/>
                <a:gd name="connsiteX206" fmla="*/ 642038 w 923964"/>
                <a:gd name="connsiteY206" fmla="*/ 448627 h 846866"/>
                <a:gd name="connsiteX207" fmla="*/ 669661 w 923964"/>
                <a:gd name="connsiteY207" fmla="*/ 444817 h 846866"/>
                <a:gd name="connsiteX208" fmla="*/ 671566 w 923964"/>
                <a:gd name="connsiteY208" fmla="*/ 442913 h 846866"/>
                <a:gd name="connsiteX209" fmla="*/ 708713 w 923964"/>
                <a:gd name="connsiteY209" fmla="*/ 445770 h 846866"/>
                <a:gd name="connsiteX210" fmla="*/ 706809 w 923964"/>
                <a:gd name="connsiteY210" fmla="*/ 482917 h 84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923964" h="846866">
                  <a:moveTo>
                    <a:pt x="842063" y="343853"/>
                  </a:moveTo>
                  <a:cubicBezTo>
                    <a:pt x="797296" y="296228"/>
                    <a:pt x="737288" y="264795"/>
                    <a:pt x="672519" y="255270"/>
                  </a:cubicBezTo>
                  <a:cubicBezTo>
                    <a:pt x="607749" y="244792"/>
                    <a:pt x="542026" y="256223"/>
                    <a:pt x="483924" y="287655"/>
                  </a:cubicBezTo>
                  <a:lnTo>
                    <a:pt x="382006" y="214313"/>
                  </a:lnTo>
                  <a:lnTo>
                    <a:pt x="420106" y="333375"/>
                  </a:lnTo>
                  <a:cubicBezTo>
                    <a:pt x="301043" y="446723"/>
                    <a:pt x="296281" y="635318"/>
                    <a:pt x="409628" y="754380"/>
                  </a:cubicBezTo>
                  <a:cubicBezTo>
                    <a:pt x="522976" y="873443"/>
                    <a:pt x="711571" y="878205"/>
                    <a:pt x="830634" y="764858"/>
                  </a:cubicBezTo>
                  <a:cubicBezTo>
                    <a:pt x="950649" y="651510"/>
                    <a:pt x="955411" y="463867"/>
                    <a:pt x="842063" y="343853"/>
                  </a:cubicBezTo>
                  <a:close/>
                  <a:moveTo>
                    <a:pt x="625846" y="820102"/>
                  </a:moveTo>
                  <a:cubicBezTo>
                    <a:pt x="611559" y="820102"/>
                    <a:pt x="597271" y="819150"/>
                    <a:pt x="582984" y="816293"/>
                  </a:cubicBezTo>
                  <a:cubicBezTo>
                    <a:pt x="435346" y="792480"/>
                    <a:pt x="334381" y="654368"/>
                    <a:pt x="358193" y="506730"/>
                  </a:cubicBezTo>
                  <a:cubicBezTo>
                    <a:pt x="379149" y="375285"/>
                    <a:pt x="492496" y="278130"/>
                    <a:pt x="625846" y="278130"/>
                  </a:cubicBezTo>
                  <a:cubicBezTo>
                    <a:pt x="640134" y="278130"/>
                    <a:pt x="654421" y="279083"/>
                    <a:pt x="668709" y="281940"/>
                  </a:cubicBezTo>
                  <a:cubicBezTo>
                    <a:pt x="816346" y="305753"/>
                    <a:pt x="916359" y="444817"/>
                    <a:pt x="893499" y="592455"/>
                  </a:cubicBezTo>
                  <a:cubicBezTo>
                    <a:pt x="872544" y="723900"/>
                    <a:pt x="759196" y="820102"/>
                    <a:pt x="625846" y="820102"/>
                  </a:cubicBezTo>
                  <a:close/>
                  <a:moveTo>
                    <a:pt x="291518" y="135255"/>
                  </a:moveTo>
                  <a:cubicBezTo>
                    <a:pt x="285803" y="153353"/>
                    <a:pt x="281993" y="171450"/>
                    <a:pt x="278184" y="190500"/>
                  </a:cubicBezTo>
                  <a:cubicBezTo>
                    <a:pt x="281993" y="197167"/>
                    <a:pt x="286756" y="203835"/>
                    <a:pt x="292471" y="209550"/>
                  </a:cubicBezTo>
                  <a:cubicBezTo>
                    <a:pt x="295328" y="208598"/>
                    <a:pt x="298186" y="206692"/>
                    <a:pt x="301996" y="205740"/>
                  </a:cubicBezTo>
                  <a:cubicBezTo>
                    <a:pt x="295328" y="192405"/>
                    <a:pt x="295328" y="176213"/>
                    <a:pt x="301996" y="161925"/>
                  </a:cubicBezTo>
                  <a:lnTo>
                    <a:pt x="320093" y="170498"/>
                  </a:lnTo>
                  <a:cubicBezTo>
                    <a:pt x="315331" y="178117"/>
                    <a:pt x="315331" y="188595"/>
                    <a:pt x="320093" y="196215"/>
                  </a:cubicBezTo>
                  <a:cubicBezTo>
                    <a:pt x="326761" y="192405"/>
                    <a:pt x="333428" y="187642"/>
                    <a:pt x="340096" y="181928"/>
                  </a:cubicBezTo>
                  <a:cubicBezTo>
                    <a:pt x="347716" y="175260"/>
                    <a:pt x="354384" y="166688"/>
                    <a:pt x="359146" y="157163"/>
                  </a:cubicBezTo>
                  <a:cubicBezTo>
                    <a:pt x="361051" y="154305"/>
                    <a:pt x="362003" y="151448"/>
                    <a:pt x="362956" y="147638"/>
                  </a:cubicBezTo>
                  <a:lnTo>
                    <a:pt x="382006" y="152400"/>
                  </a:lnTo>
                  <a:cubicBezTo>
                    <a:pt x="380101" y="158115"/>
                    <a:pt x="378196" y="163830"/>
                    <a:pt x="375338" y="168592"/>
                  </a:cubicBezTo>
                  <a:cubicBezTo>
                    <a:pt x="373434" y="171450"/>
                    <a:pt x="372481" y="175260"/>
                    <a:pt x="371528" y="177165"/>
                  </a:cubicBezTo>
                  <a:cubicBezTo>
                    <a:pt x="375338" y="176213"/>
                    <a:pt x="380101" y="175260"/>
                    <a:pt x="383911" y="174308"/>
                  </a:cubicBezTo>
                  <a:cubicBezTo>
                    <a:pt x="388674" y="172403"/>
                    <a:pt x="392484" y="170498"/>
                    <a:pt x="396293" y="167640"/>
                  </a:cubicBezTo>
                  <a:lnTo>
                    <a:pt x="409628" y="182880"/>
                  </a:lnTo>
                  <a:cubicBezTo>
                    <a:pt x="407724" y="184785"/>
                    <a:pt x="404866" y="186690"/>
                    <a:pt x="402009" y="187642"/>
                  </a:cubicBezTo>
                  <a:cubicBezTo>
                    <a:pt x="386768" y="196215"/>
                    <a:pt x="369624" y="199073"/>
                    <a:pt x="352478" y="198120"/>
                  </a:cubicBezTo>
                  <a:cubicBezTo>
                    <a:pt x="350574" y="200025"/>
                    <a:pt x="348668" y="200978"/>
                    <a:pt x="346763" y="201930"/>
                  </a:cubicBezTo>
                  <a:cubicBezTo>
                    <a:pt x="336286" y="209550"/>
                    <a:pt x="324856" y="216217"/>
                    <a:pt x="313426" y="221933"/>
                  </a:cubicBezTo>
                  <a:cubicBezTo>
                    <a:pt x="327713" y="228600"/>
                    <a:pt x="342001" y="232410"/>
                    <a:pt x="357241" y="234315"/>
                  </a:cubicBezTo>
                  <a:lnTo>
                    <a:pt x="367718" y="235267"/>
                  </a:lnTo>
                  <a:cubicBezTo>
                    <a:pt x="368671" y="235267"/>
                    <a:pt x="368671" y="235267"/>
                    <a:pt x="369624" y="235267"/>
                  </a:cubicBezTo>
                  <a:cubicBezTo>
                    <a:pt x="375338" y="236220"/>
                    <a:pt x="379149" y="240983"/>
                    <a:pt x="378196" y="246698"/>
                  </a:cubicBezTo>
                  <a:cubicBezTo>
                    <a:pt x="377243" y="252413"/>
                    <a:pt x="372481" y="256223"/>
                    <a:pt x="366766" y="255270"/>
                  </a:cubicBezTo>
                  <a:lnTo>
                    <a:pt x="363909" y="255270"/>
                  </a:lnTo>
                  <a:cubicBezTo>
                    <a:pt x="339143" y="254317"/>
                    <a:pt x="316284" y="246698"/>
                    <a:pt x="294376" y="235267"/>
                  </a:cubicBezTo>
                  <a:cubicBezTo>
                    <a:pt x="276278" y="223838"/>
                    <a:pt x="261991" y="206692"/>
                    <a:pt x="254371" y="186690"/>
                  </a:cubicBezTo>
                  <a:cubicBezTo>
                    <a:pt x="237226" y="145733"/>
                    <a:pt x="236274" y="87630"/>
                    <a:pt x="236274" y="10478"/>
                  </a:cubicBezTo>
                  <a:cubicBezTo>
                    <a:pt x="236274" y="5715"/>
                    <a:pt x="240084" y="953"/>
                    <a:pt x="244846" y="0"/>
                  </a:cubicBezTo>
                  <a:cubicBezTo>
                    <a:pt x="244846" y="0"/>
                    <a:pt x="244846" y="0"/>
                    <a:pt x="245799" y="0"/>
                  </a:cubicBezTo>
                  <a:cubicBezTo>
                    <a:pt x="251513" y="0"/>
                    <a:pt x="256276" y="4763"/>
                    <a:pt x="256276" y="10478"/>
                  </a:cubicBezTo>
                  <a:cubicBezTo>
                    <a:pt x="256276" y="71438"/>
                    <a:pt x="257228" y="120015"/>
                    <a:pt x="264849" y="154305"/>
                  </a:cubicBezTo>
                  <a:cubicBezTo>
                    <a:pt x="266753" y="145733"/>
                    <a:pt x="269611" y="137160"/>
                    <a:pt x="272468" y="129540"/>
                  </a:cubicBezTo>
                  <a:cubicBezTo>
                    <a:pt x="278184" y="112395"/>
                    <a:pt x="285803" y="96203"/>
                    <a:pt x="296281" y="81915"/>
                  </a:cubicBezTo>
                  <a:cubicBezTo>
                    <a:pt x="303901" y="69533"/>
                    <a:pt x="317236" y="61913"/>
                    <a:pt x="331524" y="60960"/>
                  </a:cubicBezTo>
                  <a:cubicBezTo>
                    <a:pt x="346763" y="61913"/>
                    <a:pt x="361051" y="69533"/>
                    <a:pt x="371528" y="80010"/>
                  </a:cubicBezTo>
                  <a:cubicBezTo>
                    <a:pt x="385816" y="94298"/>
                    <a:pt x="398199" y="109538"/>
                    <a:pt x="408676" y="127635"/>
                  </a:cubicBezTo>
                  <a:cubicBezTo>
                    <a:pt x="425821" y="157163"/>
                    <a:pt x="439156" y="189548"/>
                    <a:pt x="447728" y="222885"/>
                  </a:cubicBezTo>
                  <a:lnTo>
                    <a:pt x="421059" y="203835"/>
                  </a:lnTo>
                  <a:cubicBezTo>
                    <a:pt x="413438" y="180975"/>
                    <a:pt x="403913" y="159067"/>
                    <a:pt x="391531" y="139065"/>
                  </a:cubicBezTo>
                  <a:cubicBezTo>
                    <a:pt x="382959" y="122873"/>
                    <a:pt x="371528" y="108585"/>
                    <a:pt x="358193" y="96203"/>
                  </a:cubicBezTo>
                  <a:cubicBezTo>
                    <a:pt x="351526" y="88583"/>
                    <a:pt x="342001" y="82867"/>
                    <a:pt x="331524" y="81915"/>
                  </a:cubicBezTo>
                  <a:cubicBezTo>
                    <a:pt x="325809" y="81915"/>
                    <a:pt x="319141" y="85725"/>
                    <a:pt x="312474" y="94298"/>
                  </a:cubicBezTo>
                  <a:cubicBezTo>
                    <a:pt x="303901" y="106680"/>
                    <a:pt x="296281" y="120967"/>
                    <a:pt x="291518" y="135255"/>
                  </a:cubicBezTo>
                  <a:close/>
                  <a:moveTo>
                    <a:pt x="363909" y="317183"/>
                  </a:moveTo>
                  <a:cubicBezTo>
                    <a:pt x="371528" y="318135"/>
                    <a:pt x="379149" y="320992"/>
                    <a:pt x="385816" y="325755"/>
                  </a:cubicBezTo>
                  <a:cubicBezTo>
                    <a:pt x="381053" y="330517"/>
                    <a:pt x="377243" y="336233"/>
                    <a:pt x="372481" y="340995"/>
                  </a:cubicBezTo>
                  <a:cubicBezTo>
                    <a:pt x="372481" y="340995"/>
                    <a:pt x="371528" y="341948"/>
                    <a:pt x="371528" y="341948"/>
                  </a:cubicBezTo>
                  <a:cubicBezTo>
                    <a:pt x="365813" y="348615"/>
                    <a:pt x="360099" y="356235"/>
                    <a:pt x="355336" y="363855"/>
                  </a:cubicBezTo>
                  <a:cubicBezTo>
                    <a:pt x="352478" y="345758"/>
                    <a:pt x="347716" y="327660"/>
                    <a:pt x="339143" y="311467"/>
                  </a:cubicBezTo>
                  <a:cubicBezTo>
                    <a:pt x="323903" y="318135"/>
                    <a:pt x="317236" y="333375"/>
                    <a:pt x="311521" y="349567"/>
                  </a:cubicBezTo>
                  <a:lnTo>
                    <a:pt x="292471" y="342900"/>
                  </a:lnTo>
                  <a:cubicBezTo>
                    <a:pt x="298186" y="325755"/>
                    <a:pt x="309616" y="302895"/>
                    <a:pt x="329618" y="293370"/>
                  </a:cubicBezTo>
                  <a:cubicBezTo>
                    <a:pt x="326761" y="288608"/>
                    <a:pt x="322951" y="282892"/>
                    <a:pt x="319141" y="277178"/>
                  </a:cubicBezTo>
                  <a:cubicBezTo>
                    <a:pt x="301996" y="272415"/>
                    <a:pt x="286756" y="263842"/>
                    <a:pt x="272468" y="253365"/>
                  </a:cubicBezTo>
                  <a:cubicBezTo>
                    <a:pt x="272468" y="260985"/>
                    <a:pt x="272468" y="269558"/>
                    <a:pt x="272468" y="277178"/>
                  </a:cubicBezTo>
                  <a:cubicBezTo>
                    <a:pt x="272468" y="301942"/>
                    <a:pt x="274374" y="325755"/>
                    <a:pt x="278184" y="350520"/>
                  </a:cubicBezTo>
                  <a:cubicBezTo>
                    <a:pt x="281993" y="373380"/>
                    <a:pt x="289613" y="392430"/>
                    <a:pt x="298186" y="400050"/>
                  </a:cubicBezTo>
                  <a:cubicBezTo>
                    <a:pt x="308663" y="404813"/>
                    <a:pt x="320093" y="406717"/>
                    <a:pt x="331524" y="403860"/>
                  </a:cubicBezTo>
                  <a:cubicBezTo>
                    <a:pt x="328666" y="410528"/>
                    <a:pt x="324856" y="418148"/>
                    <a:pt x="321999" y="424815"/>
                  </a:cubicBezTo>
                  <a:cubicBezTo>
                    <a:pt x="309616" y="425767"/>
                    <a:pt x="297234" y="422910"/>
                    <a:pt x="286756" y="417195"/>
                  </a:cubicBezTo>
                  <a:cubicBezTo>
                    <a:pt x="270563" y="403860"/>
                    <a:pt x="262943" y="381000"/>
                    <a:pt x="257228" y="354330"/>
                  </a:cubicBezTo>
                  <a:cubicBezTo>
                    <a:pt x="253418" y="328613"/>
                    <a:pt x="251513" y="302895"/>
                    <a:pt x="251513" y="277178"/>
                  </a:cubicBezTo>
                  <a:cubicBezTo>
                    <a:pt x="251513" y="262890"/>
                    <a:pt x="251513" y="249555"/>
                    <a:pt x="252466" y="235267"/>
                  </a:cubicBezTo>
                  <a:cubicBezTo>
                    <a:pt x="243893" y="226695"/>
                    <a:pt x="237226" y="216217"/>
                    <a:pt x="230559" y="205740"/>
                  </a:cubicBezTo>
                  <a:cubicBezTo>
                    <a:pt x="224843" y="216217"/>
                    <a:pt x="217224" y="225742"/>
                    <a:pt x="208651" y="235267"/>
                  </a:cubicBezTo>
                  <a:cubicBezTo>
                    <a:pt x="209603" y="248603"/>
                    <a:pt x="210556" y="262890"/>
                    <a:pt x="210556" y="277178"/>
                  </a:cubicBezTo>
                  <a:cubicBezTo>
                    <a:pt x="210556" y="302895"/>
                    <a:pt x="208651" y="328613"/>
                    <a:pt x="204841" y="354330"/>
                  </a:cubicBezTo>
                  <a:cubicBezTo>
                    <a:pt x="201984" y="378142"/>
                    <a:pt x="191506" y="400050"/>
                    <a:pt x="175313" y="417195"/>
                  </a:cubicBezTo>
                  <a:cubicBezTo>
                    <a:pt x="154359" y="429577"/>
                    <a:pt x="134356" y="424815"/>
                    <a:pt x="116259" y="422910"/>
                  </a:cubicBezTo>
                  <a:cubicBezTo>
                    <a:pt x="95303" y="421005"/>
                    <a:pt x="73396" y="425767"/>
                    <a:pt x="55299" y="437198"/>
                  </a:cubicBezTo>
                  <a:cubicBezTo>
                    <a:pt x="49584" y="441008"/>
                    <a:pt x="42916" y="441960"/>
                    <a:pt x="37201" y="441008"/>
                  </a:cubicBezTo>
                  <a:cubicBezTo>
                    <a:pt x="31486" y="439102"/>
                    <a:pt x="25771" y="436245"/>
                    <a:pt x="21961" y="431483"/>
                  </a:cubicBezTo>
                  <a:cubicBezTo>
                    <a:pt x="14341" y="420052"/>
                    <a:pt x="8626" y="406717"/>
                    <a:pt x="6721" y="393383"/>
                  </a:cubicBezTo>
                  <a:cubicBezTo>
                    <a:pt x="-899" y="356235"/>
                    <a:pt x="-1851" y="318135"/>
                    <a:pt x="2911" y="280035"/>
                  </a:cubicBezTo>
                  <a:cubicBezTo>
                    <a:pt x="9578" y="226695"/>
                    <a:pt x="26724" y="174308"/>
                    <a:pt x="53393" y="127635"/>
                  </a:cubicBezTo>
                  <a:cubicBezTo>
                    <a:pt x="62918" y="110490"/>
                    <a:pt x="76253" y="94298"/>
                    <a:pt x="90541" y="80010"/>
                  </a:cubicBezTo>
                  <a:cubicBezTo>
                    <a:pt x="101018" y="68580"/>
                    <a:pt x="115306" y="61913"/>
                    <a:pt x="130546" y="60960"/>
                  </a:cubicBezTo>
                  <a:cubicBezTo>
                    <a:pt x="144834" y="61913"/>
                    <a:pt x="158168" y="69533"/>
                    <a:pt x="165788" y="81915"/>
                  </a:cubicBezTo>
                  <a:cubicBezTo>
                    <a:pt x="176266" y="96203"/>
                    <a:pt x="184838" y="112395"/>
                    <a:pt x="189601" y="129540"/>
                  </a:cubicBezTo>
                  <a:cubicBezTo>
                    <a:pt x="192459" y="137160"/>
                    <a:pt x="194363" y="145733"/>
                    <a:pt x="197221" y="154305"/>
                  </a:cubicBezTo>
                  <a:cubicBezTo>
                    <a:pt x="204841" y="120015"/>
                    <a:pt x="205793" y="72390"/>
                    <a:pt x="205793" y="10478"/>
                  </a:cubicBezTo>
                  <a:cubicBezTo>
                    <a:pt x="205793" y="5715"/>
                    <a:pt x="209603" y="953"/>
                    <a:pt x="214366" y="0"/>
                  </a:cubicBezTo>
                  <a:cubicBezTo>
                    <a:pt x="214366" y="0"/>
                    <a:pt x="214366" y="0"/>
                    <a:pt x="215318" y="0"/>
                  </a:cubicBezTo>
                  <a:cubicBezTo>
                    <a:pt x="221034" y="0"/>
                    <a:pt x="225796" y="4763"/>
                    <a:pt x="225796" y="10478"/>
                  </a:cubicBezTo>
                  <a:cubicBezTo>
                    <a:pt x="225796" y="88583"/>
                    <a:pt x="224843" y="145733"/>
                    <a:pt x="207699" y="186690"/>
                  </a:cubicBezTo>
                  <a:cubicBezTo>
                    <a:pt x="200078" y="206692"/>
                    <a:pt x="185791" y="223838"/>
                    <a:pt x="167693" y="235267"/>
                  </a:cubicBezTo>
                  <a:cubicBezTo>
                    <a:pt x="145786" y="247650"/>
                    <a:pt x="121021" y="255270"/>
                    <a:pt x="95303" y="256223"/>
                  </a:cubicBezTo>
                  <a:cubicBezTo>
                    <a:pt x="94351" y="256223"/>
                    <a:pt x="94351" y="256223"/>
                    <a:pt x="93399" y="256223"/>
                  </a:cubicBezTo>
                  <a:cubicBezTo>
                    <a:pt x="87684" y="256223"/>
                    <a:pt x="82921" y="251460"/>
                    <a:pt x="82921" y="246698"/>
                  </a:cubicBezTo>
                  <a:cubicBezTo>
                    <a:pt x="82921" y="240983"/>
                    <a:pt x="87684" y="236220"/>
                    <a:pt x="92446" y="236220"/>
                  </a:cubicBezTo>
                  <a:cubicBezTo>
                    <a:pt x="111496" y="235267"/>
                    <a:pt x="129593" y="230505"/>
                    <a:pt x="147691" y="222885"/>
                  </a:cubicBezTo>
                  <a:cubicBezTo>
                    <a:pt x="133403" y="217170"/>
                    <a:pt x="120068" y="208598"/>
                    <a:pt x="108638" y="199073"/>
                  </a:cubicBezTo>
                  <a:cubicBezTo>
                    <a:pt x="88636" y="200978"/>
                    <a:pt x="68634" y="196215"/>
                    <a:pt x="52441" y="183833"/>
                  </a:cubicBezTo>
                  <a:lnTo>
                    <a:pt x="65776" y="168592"/>
                  </a:lnTo>
                  <a:cubicBezTo>
                    <a:pt x="73396" y="173355"/>
                    <a:pt x="81968" y="177165"/>
                    <a:pt x="90541" y="178117"/>
                  </a:cubicBezTo>
                  <a:cubicBezTo>
                    <a:pt x="85778" y="170498"/>
                    <a:pt x="81968" y="161925"/>
                    <a:pt x="79111" y="153353"/>
                  </a:cubicBezTo>
                  <a:lnTo>
                    <a:pt x="98161" y="148590"/>
                  </a:lnTo>
                  <a:cubicBezTo>
                    <a:pt x="103876" y="169545"/>
                    <a:pt x="121021" y="185738"/>
                    <a:pt x="140071" y="196215"/>
                  </a:cubicBezTo>
                  <a:cubicBezTo>
                    <a:pt x="144834" y="188595"/>
                    <a:pt x="144834" y="178117"/>
                    <a:pt x="140071" y="170498"/>
                  </a:cubicBezTo>
                  <a:lnTo>
                    <a:pt x="158168" y="161925"/>
                  </a:lnTo>
                  <a:cubicBezTo>
                    <a:pt x="164836" y="175260"/>
                    <a:pt x="164836" y="191453"/>
                    <a:pt x="158168" y="205740"/>
                  </a:cubicBezTo>
                  <a:cubicBezTo>
                    <a:pt x="161026" y="207645"/>
                    <a:pt x="164836" y="208598"/>
                    <a:pt x="167693" y="209550"/>
                  </a:cubicBezTo>
                  <a:cubicBezTo>
                    <a:pt x="173409" y="203835"/>
                    <a:pt x="178171" y="198120"/>
                    <a:pt x="181981" y="190500"/>
                  </a:cubicBezTo>
                  <a:cubicBezTo>
                    <a:pt x="179124" y="172403"/>
                    <a:pt x="174361" y="153353"/>
                    <a:pt x="168646" y="136208"/>
                  </a:cubicBezTo>
                  <a:cubicBezTo>
                    <a:pt x="163884" y="120967"/>
                    <a:pt x="157216" y="106680"/>
                    <a:pt x="147691" y="94298"/>
                  </a:cubicBezTo>
                  <a:cubicBezTo>
                    <a:pt x="140071" y="84773"/>
                    <a:pt x="134356" y="81915"/>
                    <a:pt x="128641" y="81915"/>
                  </a:cubicBezTo>
                  <a:cubicBezTo>
                    <a:pt x="118163" y="83820"/>
                    <a:pt x="109591" y="88583"/>
                    <a:pt x="101971" y="96203"/>
                  </a:cubicBezTo>
                  <a:cubicBezTo>
                    <a:pt x="88636" y="108585"/>
                    <a:pt x="78159" y="122873"/>
                    <a:pt x="68634" y="139065"/>
                  </a:cubicBezTo>
                  <a:cubicBezTo>
                    <a:pt x="42916" y="183833"/>
                    <a:pt x="26724" y="233363"/>
                    <a:pt x="21009" y="283845"/>
                  </a:cubicBezTo>
                  <a:cubicBezTo>
                    <a:pt x="16246" y="319088"/>
                    <a:pt x="17199" y="355283"/>
                    <a:pt x="24818" y="390525"/>
                  </a:cubicBezTo>
                  <a:cubicBezTo>
                    <a:pt x="26724" y="400050"/>
                    <a:pt x="31486" y="416242"/>
                    <a:pt x="40059" y="422910"/>
                  </a:cubicBezTo>
                  <a:cubicBezTo>
                    <a:pt x="63871" y="409575"/>
                    <a:pt x="82921" y="405765"/>
                    <a:pt x="117211" y="404813"/>
                  </a:cubicBezTo>
                  <a:cubicBezTo>
                    <a:pt x="136261" y="406717"/>
                    <a:pt x="148643" y="409575"/>
                    <a:pt x="162931" y="401955"/>
                  </a:cubicBezTo>
                  <a:cubicBezTo>
                    <a:pt x="171503" y="394335"/>
                    <a:pt x="179124" y="375285"/>
                    <a:pt x="182934" y="352425"/>
                  </a:cubicBezTo>
                  <a:cubicBezTo>
                    <a:pt x="186743" y="328613"/>
                    <a:pt x="188649" y="303848"/>
                    <a:pt x="188649" y="279083"/>
                  </a:cubicBezTo>
                  <a:cubicBezTo>
                    <a:pt x="188649" y="270510"/>
                    <a:pt x="188649" y="262890"/>
                    <a:pt x="188649" y="255270"/>
                  </a:cubicBezTo>
                  <a:cubicBezTo>
                    <a:pt x="172456" y="267653"/>
                    <a:pt x="155311" y="276225"/>
                    <a:pt x="135309" y="280988"/>
                  </a:cubicBezTo>
                  <a:cubicBezTo>
                    <a:pt x="132451" y="285750"/>
                    <a:pt x="128641" y="291465"/>
                    <a:pt x="126736" y="295275"/>
                  </a:cubicBezTo>
                  <a:cubicBezTo>
                    <a:pt x="145786" y="302895"/>
                    <a:pt x="156263" y="324803"/>
                    <a:pt x="163884" y="344805"/>
                  </a:cubicBezTo>
                  <a:lnTo>
                    <a:pt x="144834" y="351473"/>
                  </a:lnTo>
                  <a:cubicBezTo>
                    <a:pt x="141024" y="338138"/>
                    <a:pt x="132451" y="320040"/>
                    <a:pt x="117211" y="313373"/>
                  </a:cubicBezTo>
                  <a:cubicBezTo>
                    <a:pt x="106734" y="335280"/>
                    <a:pt x="100066" y="359092"/>
                    <a:pt x="99113" y="383858"/>
                  </a:cubicBezTo>
                  <a:lnTo>
                    <a:pt x="79111" y="381953"/>
                  </a:lnTo>
                  <a:cubicBezTo>
                    <a:pt x="80063" y="368617"/>
                    <a:pt x="82921" y="355283"/>
                    <a:pt x="85778" y="341948"/>
                  </a:cubicBezTo>
                  <a:cubicBezTo>
                    <a:pt x="74349" y="349567"/>
                    <a:pt x="64824" y="358140"/>
                    <a:pt x="57203" y="369570"/>
                  </a:cubicBezTo>
                  <a:lnTo>
                    <a:pt x="41963" y="357188"/>
                  </a:lnTo>
                  <a:cubicBezTo>
                    <a:pt x="61013" y="333375"/>
                    <a:pt x="77206" y="320992"/>
                    <a:pt x="94351" y="319088"/>
                  </a:cubicBezTo>
                  <a:cubicBezTo>
                    <a:pt x="99113" y="307658"/>
                    <a:pt x="103876" y="297180"/>
                    <a:pt x="110543" y="286703"/>
                  </a:cubicBezTo>
                  <a:cubicBezTo>
                    <a:pt x="105781" y="287655"/>
                    <a:pt x="101018" y="288608"/>
                    <a:pt x="96256" y="288608"/>
                  </a:cubicBezTo>
                  <a:cubicBezTo>
                    <a:pt x="95303" y="288608"/>
                    <a:pt x="94351" y="288608"/>
                    <a:pt x="93399" y="288608"/>
                  </a:cubicBezTo>
                  <a:cubicBezTo>
                    <a:pt x="87684" y="288608"/>
                    <a:pt x="83874" y="283845"/>
                    <a:pt x="83874" y="278130"/>
                  </a:cubicBezTo>
                  <a:cubicBezTo>
                    <a:pt x="83874" y="272415"/>
                    <a:pt x="88636" y="268605"/>
                    <a:pt x="94351" y="268605"/>
                  </a:cubicBezTo>
                  <a:cubicBezTo>
                    <a:pt x="165788" y="263842"/>
                    <a:pt x="197221" y="233363"/>
                    <a:pt x="221034" y="184785"/>
                  </a:cubicBezTo>
                  <a:cubicBezTo>
                    <a:pt x="222938" y="180975"/>
                    <a:pt x="226749" y="178117"/>
                    <a:pt x="230559" y="178117"/>
                  </a:cubicBezTo>
                  <a:cubicBezTo>
                    <a:pt x="235321" y="178117"/>
                    <a:pt x="239131" y="180975"/>
                    <a:pt x="240084" y="184785"/>
                  </a:cubicBezTo>
                  <a:cubicBezTo>
                    <a:pt x="263896" y="232410"/>
                    <a:pt x="294376" y="262890"/>
                    <a:pt x="365813" y="268605"/>
                  </a:cubicBezTo>
                  <a:lnTo>
                    <a:pt x="366766" y="268605"/>
                  </a:lnTo>
                  <a:cubicBezTo>
                    <a:pt x="370576" y="268605"/>
                    <a:pt x="374386" y="270510"/>
                    <a:pt x="376291" y="273367"/>
                  </a:cubicBezTo>
                  <a:cubicBezTo>
                    <a:pt x="379149" y="278130"/>
                    <a:pt x="377243" y="283845"/>
                    <a:pt x="372481" y="286703"/>
                  </a:cubicBezTo>
                  <a:cubicBezTo>
                    <a:pt x="370576" y="287655"/>
                    <a:pt x="368671" y="288608"/>
                    <a:pt x="365813" y="287655"/>
                  </a:cubicBezTo>
                  <a:cubicBezTo>
                    <a:pt x="359146" y="287655"/>
                    <a:pt x="351526" y="286703"/>
                    <a:pt x="345811" y="285750"/>
                  </a:cubicBezTo>
                  <a:cubicBezTo>
                    <a:pt x="353431" y="295275"/>
                    <a:pt x="359146" y="305753"/>
                    <a:pt x="363909" y="317183"/>
                  </a:cubicBezTo>
                  <a:close/>
                  <a:moveTo>
                    <a:pt x="763959" y="491490"/>
                  </a:moveTo>
                  <a:cubicBezTo>
                    <a:pt x="776341" y="443865"/>
                    <a:pt x="748719" y="396240"/>
                    <a:pt x="702046" y="381953"/>
                  </a:cubicBezTo>
                  <a:cubicBezTo>
                    <a:pt x="682044" y="376238"/>
                    <a:pt x="661088" y="378142"/>
                    <a:pt x="642038" y="385763"/>
                  </a:cubicBezTo>
                  <a:cubicBezTo>
                    <a:pt x="606796" y="351473"/>
                    <a:pt x="549646" y="351473"/>
                    <a:pt x="515356" y="386715"/>
                  </a:cubicBezTo>
                  <a:cubicBezTo>
                    <a:pt x="504878" y="397192"/>
                    <a:pt x="497259" y="410528"/>
                    <a:pt x="493449" y="424815"/>
                  </a:cubicBezTo>
                  <a:cubicBezTo>
                    <a:pt x="491543" y="429577"/>
                    <a:pt x="490591" y="434340"/>
                    <a:pt x="490591" y="440055"/>
                  </a:cubicBezTo>
                  <a:cubicBezTo>
                    <a:pt x="468684" y="451485"/>
                    <a:pt x="453443" y="470535"/>
                    <a:pt x="445824" y="494348"/>
                  </a:cubicBezTo>
                  <a:cubicBezTo>
                    <a:pt x="437251" y="523875"/>
                    <a:pt x="443918" y="556260"/>
                    <a:pt x="464874" y="579120"/>
                  </a:cubicBezTo>
                  <a:cubicBezTo>
                    <a:pt x="462968" y="582930"/>
                    <a:pt x="462016" y="586740"/>
                    <a:pt x="461063" y="590550"/>
                  </a:cubicBezTo>
                  <a:cubicBezTo>
                    <a:pt x="447728" y="638175"/>
                    <a:pt x="475351" y="687705"/>
                    <a:pt x="522976" y="701993"/>
                  </a:cubicBezTo>
                  <a:cubicBezTo>
                    <a:pt x="539169" y="706755"/>
                    <a:pt x="557266" y="706755"/>
                    <a:pt x="573459" y="701993"/>
                  </a:cubicBezTo>
                  <a:cubicBezTo>
                    <a:pt x="605844" y="739140"/>
                    <a:pt x="662994" y="742950"/>
                    <a:pt x="700141" y="710565"/>
                  </a:cubicBezTo>
                  <a:cubicBezTo>
                    <a:pt x="713476" y="699135"/>
                    <a:pt x="723001" y="684848"/>
                    <a:pt x="727763" y="667702"/>
                  </a:cubicBezTo>
                  <a:cubicBezTo>
                    <a:pt x="727763" y="665798"/>
                    <a:pt x="728716" y="663893"/>
                    <a:pt x="728716" y="661988"/>
                  </a:cubicBezTo>
                  <a:cubicBezTo>
                    <a:pt x="778246" y="660083"/>
                    <a:pt x="817299" y="618173"/>
                    <a:pt x="815394" y="568643"/>
                  </a:cubicBezTo>
                  <a:cubicBezTo>
                    <a:pt x="813488" y="536258"/>
                    <a:pt x="794438" y="506730"/>
                    <a:pt x="763959" y="491490"/>
                  </a:cubicBezTo>
                  <a:close/>
                  <a:moveTo>
                    <a:pt x="543931" y="547688"/>
                  </a:moveTo>
                  <a:cubicBezTo>
                    <a:pt x="524881" y="548640"/>
                    <a:pt x="508688" y="533400"/>
                    <a:pt x="508688" y="515302"/>
                  </a:cubicBezTo>
                  <a:cubicBezTo>
                    <a:pt x="507736" y="502920"/>
                    <a:pt x="514403" y="490538"/>
                    <a:pt x="525834" y="483870"/>
                  </a:cubicBezTo>
                  <a:cubicBezTo>
                    <a:pt x="525834" y="482917"/>
                    <a:pt x="524881" y="481965"/>
                    <a:pt x="524881" y="480060"/>
                  </a:cubicBezTo>
                  <a:cubicBezTo>
                    <a:pt x="523928" y="461010"/>
                    <a:pt x="539169" y="444817"/>
                    <a:pt x="558219" y="444817"/>
                  </a:cubicBezTo>
                  <a:cubicBezTo>
                    <a:pt x="576316" y="443865"/>
                    <a:pt x="592509" y="458152"/>
                    <a:pt x="593461" y="476250"/>
                  </a:cubicBezTo>
                  <a:cubicBezTo>
                    <a:pt x="593461" y="477202"/>
                    <a:pt x="593461" y="478155"/>
                    <a:pt x="593461" y="479108"/>
                  </a:cubicBezTo>
                  <a:cubicBezTo>
                    <a:pt x="611559" y="485775"/>
                    <a:pt x="620131" y="504825"/>
                    <a:pt x="614416" y="522923"/>
                  </a:cubicBezTo>
                  <a:cubicBezTo>
                    <a:pt x="607749" y="541020"/>
                    <a:pt x="588699" y="549593"/>
                    <a:pt x="570601" y="543877"/>
                  </a:cubicBezTo>
                  <a:cubicBezTo>
                    <a:pt x="568696" y="542925"/>
                    <a:pt x="565838" y="541973"/>
                    <a:pt x="563934" y="541020"/>
                  </a:cubicBezTo>
                  <a:cubicBezTo>
                    <a:pt x="558219" y="544830"/>
                    <a:pt x="551551" y="546735"/>
                    <a:pt x="543931" y="547688"/>
                  </a:cubicBezTo>
                  <a:close/>
                  <a:moveTo>
                    <a:pt x="676328" y="651510"/>
                  </a:moveTo>
                  <a:lnTo>
                    <a:pt x="676328" y="651510"/>
                  </a:lnTo>
                  <a:cubicBezTo>
                    <a:pt x="662994" y="669608"/>
                    <a:pt x="638228" y="673418"/>
                    <a:pt x="620131" y="660083"/>
                  </a:cubicBezTo>
                  <a:cubicBezTo>
                    <a:pt x="613463" y="655320"/>
                    <a:pt x="608701" y="648652"/>
                    <a:pt x="605844" y="641033"/>
                  </a:cubicBezTo>
                  <a:cubicBezTo>
                    <a:pt x="597271" y="641033"/>
                    <a:pt x="589651" y="638175"/>
                    <a:pt x="582984" y="633413"/>
                  </a:cubicBezTo>
                  <a:cubicBezTo>
                    <a:pt x="564886" y="620077"/>
                    <a:pt x="561076" y="595313"/>
                    <a:pt x="574411" y="577215"/>
                  </a:cubicBezTo>
                  <a:cubicBezTo>
                    <a:pt x="582984" y="564833"/>
                    <a:pt x="599176" y="558165"/>
                    <a:pt x="613463" y="561023"/>
                  </a:cubicBezTo>
                  <a:cubicBezTo>
                    <a:pt x="614416" y="560070"/>
                    <a:pt x="614416" y="558165"/>
                    <a:pt x="615369" y="557213"/>
                  </a:cubicBezTo>
                  <a:cubicBezTo>
                    <a:pt x="626799" y="538163"/>
                    <a:pt x="651563" y="532448"/>
                    <a:pt x="670613" y="543877"/>
                  </a:cubicBezTo>
                  <a:cubicBezTo>
                    <a:pt x="689663" y="555308"/>
                    <a:pt x="695378" y="580073"/>
                    <a:pt x="683949" y="599123"/>
                  </a:cubicBezTo>
                  <a:cubicBezTo>
                    <a:pt x="682996" y="601027"/>
                    <a:pt x="682044" y="601980"/>
                    <a:pt x="681091" y="603885"/>
                  </a:cubicBezTo>
                  <a:cubicBezTo>
                    <a:pt x="680138" y="604838"/>
                    <a:pt x="679186" y="605790"/>
                    <a:pt x="679186" y="606743"/>
                  </a:cubicBezTo>
                  <a:cubicBezTo>
                    <a:pt x="685853" y="621030"/>
                    <a:pt x="685853" y="639127"/>
                    <a:pt x="676328" y="651510"/>
                  </a:cubicBezTo>
                  <a:close/>
                  <a:moveTo>
                    <a:pt x="706809" y="482917"/>
                  </a:moveTo>
                  <a:lnTo>
                    <a:pt x="706809" y="482917"/>
                  </a:lnTo>
                  <a:cubicBezTo>
                    <a:pt x="705856" y="482917"/>
                    <a:pt x="705856" y="483870"/>
                    <a:pt x="704903" y="483870"/>
                  </a:cubicBezTo>
                  <a:cubicBezTo>
                    <a:pt x="709666" y="498158"/>
                    <a:pt x="701094" y="512445"/>
                    <a:pt x="687759" y="517208"/>
                  </a:cubicBezTo>
                  <a:cubicBezTo>
                    <a:pt x="677281" y="520065"/>
                    <a:pt x="666803" y="517208"/>
                    <a:pt x="660136" y="509588"/>
                  </a:cubicBezTo>
                  <a:cubicBezTo>
                    <a:pt x="656326" y="505777"/>
                    <a:pt x="654421" y="500063"/>
                    <a:pt x="653469" y="494348"/>
                  </a:cubicBezTo>
                  <a:cubicBezTo>
                    <a:pt x="647753" y="493395"/>
                    <a:pt x="642991" y="490538"/>
                    <a:pt x="639181" y="485775"/>
                  </a:cubicBezTo>
                  <a:cubicBezTo>
                    <a:pt x="629656" y="474345"/>
                    <a:pt x="630609" y="458152"/>
                    <a:pt x="642038" y="448627"/>
                  </a:cubicBezTo>
                  <a:cubicBezTo>
                    <a:pt x="649659" y="441960"/>
                    <a:pt x="660136" y="440055"/>
                    <a:pt x="669661" y="444817"/>
                  </a:cubicBezTo>
                  <a:cubicBezTo>
                    <a:pt x="670613" y="443865"/>
                    <a:pt x="670613" y="443865"/>
                    <a:pt x="671566" y="442913"/>
                  </a:cubicBezTo>
                  <a:cubicBezTo>
                    <a:pt x="682996" y="433388"/>
                    <a:pt x="699188" y="434340"/>
                    <a:pt x="708713" y="445770"/>
                  </a:cubicBezTo>
                  <a:cubicBezTo>
                    <a:pt x="718238" y="457200"/>
                    <a:pt x="717286" y="473392"/>
                    <a:pt x="706809" y="482917"/>
                  </a:cubicBezTo>
                  <a:close/>
                </a:path>
              </a:pathLst>
            </a:custGeom>
            <a:solidFill>
              <a:schemeClr val="bg1"/>
            </a:solidFill>
            <a:ln w="6342" cap="flat">
              <a:noFill/>
              <a:prstDash val="solid"/>
              <a:miter/>
            </a:ln>
          </p:spPr>
          <p:txBody>
            <a:bodyPr rtlCol="0" anchor="ctr"/>
            <a:lstStyle/>
            <a:p>
              <a:pPr lvl="0"/>
              <a:endParaRPr lang="en-GB"/>
            </a:p>
          </p:txBody>
        </p:sp>
      </p:grpSp>
      <p:sp>
        <p:nvSpPr>
          <p:cNvPr id="2" name="Rectangle 1">
            <a:extLst>
              <a:ext uri="{FF2B5EF4-FFF2-40B4-BE49-F238E27FC236}">
                <a16:creationId xmlns:a16="http://schemas.microsoft.com/office/drawing/2014/main" id="{8B8E89F1-0E10-031E-412E-DD406063FAD0}"/>
              </a:ext>
            </a:extLst>
          </p:cNvPr>
          <p:cNvSpPr/>
          <p:nvPr userDrawn="1"/>
        </p:nvSpPr>
        <p:spPr>
          <a:xfrm>
            <a:off x="0" y="0"/>
            <a:ext cx="12193200" cy="633600"/>
          </a:xfrm>
          <a:prstGeom prst="rect">
            <a:avLst/>
          </a:prstGeom>
          <a:blipFill>
            <a:blip r:embed="rId2" cstate="screen">
              <a:extLst>
                <a:ext uri="{28A0092B-C50C-407E-A947-70E740481C1C}">
                  <a14:useLocalDpi xmlns:a14="http://schemas.microsoft.com/office/drawing/2010/main"/>
                </a:ext>
              </a:extLst>
            </a:blip>
            <a:srcRect/>
            <a:stretch>
              <a:fillRect l="-10" r="-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3">
            <a:extLst>
              <a:ext uri="{FF2B5EF4-FFF2-40B4-BE49-F238E27FC236}">
                <a16:creationId xmlns:a16="http://schemas.microsoft.com/office/drawing/2014/main" id="{F3BA9779-43F7-800B-F4BA-456D06DBD9E5}"/>
              </a:ext>
            </a:extLst>
          </p:cNvPr>
          <p:cNvSpPr txBox="1">
            <a:spLocks/>
          </p:cNvSpPr>
          <p:nvPr userDrawn="1"/>
        </p:nvSpPr>
        <p:spPr>
          <a:xfrm>
            <a:off x="2290080" y="6498327"/>
            <a:ext cx="9376681" cy="307777"/>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rPr>
              <a:t>For scientific exchange with payers/population health decision-makers. For use by Sanofi and Regeneron Medical Affairs for scientific and medical discussions only. Do not photograph, copy, or distribute | MAT-GLB-2401995 – 1.0 05/2024</a:t>
            </a:r>
          </a:p>
        </p:txBody>
      </p:sp>
      <p:pic>
        <p:nvPicPr>
          <p:cNvPr id="9" name="Picture 8">
            <a:extLst>
              <a:ext uri="{FF2B5EF4-FFF2-40B4-BE49-F238E27FC236}">
                <a16:creationId xmlns:a16="http://schemas.microsoft.com/office/drawing/2014/main" id="{BB93ED6B-DEAF-2448-D760-5322B2543C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6550" y="6555492"/>
            <a:ext cx="1781092" cy="219456"/>
          </a:xfrm>
          <a:prstGeom prst="rect">
            <a:avLst/>
          </a:prstGeom>
        </p:spPr>
      </p:pic>
    </p:spTree>
    <p:extLst>
      <p:ext uri="{BB962C8B-B14F-4D97-AF65-F5344CB8AC3E}">
        <p14:creationId xmlns:p14="http://schemas.microsoft.com/office/powerpoint/2010/main" val="226510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778">
          <p15:clr>
            <a:srgbClr val="5ACBF0"/>
          </p15:clr>
        </p15:guide>
        <p15:guide id="2" pos="4180">
          <p15:clr>
            <a:srgbClr val="5ACBF0"/>
          </p15:clr>
        </p15:guide>
        <p15:guide id="3" orient="horz" pos="148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PD - Learning Objectiv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6281DD-4E8D-4E3E-B12B-087C0A83786E}"/>
              </a:ext>
            </a:extLst>
          </p:cNvPr>
          <p:cNvSpPr>
            <a:spLocks noGrp="1"/>
          </p:cNvSpPr>
          <p:nvPr>
            <p:ph type="title" hasCustomPrompt="1"/>
          </p:nvPr>
        </p:nvSpPr>
        <p:spPr>
          <a:xfrm>
            <a:off x="335936" y="1014739"/>
            <a:ext cx="9540000" cy="332399"/>
          </a:xfrm>
        </p:spPr>
        <p:txBody>
          <a:bodyPr/>
          <a:lstStyle>
            <a:lvl1pPr>
              <a:defRPr>
                <a:solidFill>
                  <a:schemeClr val="bg1"/>
                </a:solidFill>
              </a:defRPr>
            </a:lvl1pPr>
          </a:lstStyle>
          <a:p>
            <a:r>
              <a:rPr lang="en-US"/>
              <a:t>Introduction and Learning Objectives</a:t>
            </a:r>
            <a:endParaRPr lang="en-GB"/>
          </a:p>
        </p:txBody>
      </p:sp>
      <p:sp>
        <p:nvSpPr>
          <p:cNvPr id="8" name="Rectangle 7">
            <a:extLst>
              <a:ext uri="{FF2B5EF4-FFF2-40B4-BE49-F238E27FC236}">
                <a16:creationId xmlns:a16="http://schemas.microsoft.com/office/drawing/2014/main" id="{B40BC726-831F-4200-B112-BF7B4FC4B1A1}"/>
              </a:ext>
            </a:extLst>
          </p:cNvPr>
          <p:cNvSpPr/>
          <p:nvPr userDrawn="1"/>
        </p:nvSpPr>
        <p:spPr>
          <a:xfrm>
            <a:off x="0" y="6789600"/>
            <a:ext cx="12193200" cy="68400"/>
          </a:xfrm>
          <a:prstGeom prst="rect">
            <a:avLst/>
          </a:prstGeom>
          <a:solidFill>
            <a:srgbClr val="304185"/>
          </a:solidFill>
          <a:ln w="6342" cap="flat">
            <a:noFill/>
            <a:prstDash val="solid"/>
            <a:miter/>
          </a:ln>
        </p:spPr>
        <p:txBody>
          <a:bodyPr rtlCol="0" anchor="ctr"/>
          <a:lstStyle/>
          <a:p>
            <a:pPr lvl="0"/>
            <a:endParaRPr lang="en-GB"/>
          </a:p>
        </p:txBody>
      </p:sp>
      <p:sp>
        <p:nvSpPr>
          <p:cNvPr id="4" name="Slide Number Placeholder 3">
            <a:extLst>
              <a:ext uri="{FF2B5EF4-FFF2-40B4-BE49-F238E27FC236}">
                <a16:creationId xmlns:a16="http://schemas.microsoft.com/office/drawing/2014/main" id="{888FD9E6-295F-441A-8072-25C3351D94DA}"/>
              </a:ext>
            </a:extLst>
          </p:cNvPr>
          <p:cNvSpPr>
            <a:spLocks noGrp="1"/>
          </p:cNvSpPr>
          <p:nvPr>
            <p:ph type="sldNum" sz="quarter" idx="10"/>
          </p:nvPr>
        </p:nvSpPr>
        <p:spPr/>
        <p:txBody>
          <a:bodyPr/>
          <a:lstStyle>
            <a:lvl1pPr>
              <a:defRPr>
                <a:solidFill>
                  <a:schemeClr val="bg1"/>
                </a:solidFill>
              </a:defRPr>
            </a:lvl1pPr>
          </a:lstStyle>
          <a:p>
            <a:fld id="{C76B5FCD-3849-42BD-B56B-22E62382A2C3}" type="slidenum">
              <a:rPr lang="en-GB" smtClean="0"/>
              <a:pPr/>
              <a:t>‹N›</a:t>
            </a:fld>
            <a:endParaRPr lang="en-GB"/>
          </a:p>
        </p:txBody>
      </p:sp>
      <p:sp>
        <p:nvSpPr>
          <p:cNvPr id="30" name="Freeform: Shape 29">
            <a:extLst>
              <a:ext uri="{FF2B5EF4-FFF2-40B4-BE49-F238E27FC236}">
                <a16:creationId xmlns:a16="http://schemas.microsoft.com/office/drawing/2014/main" id="{32F29708-952D-43CF-AED9-59A7B5235562}"/>
              </a:ext>
            </a:extLst>
          </p:cNvPr>
          <p:cNvSpPr/>
          <p:nvPr userDrawn="1"/>
        </p:nvSpPr>
        <p:spPr>
          <a:xfrm>
            <a:off x="10890433" y="947487"/>
            <a:ext cx="1008007" cy="284174"/>
          </a:xfrm>
          <a:custGeom>
            <a:avLst/>
            <a:gdLst>
              <a:gd name="connsiteX0" fmla="*/ 345706 w 1610216"/>
              <a:gd name="connsiteY0" fmla="*/ 297038 h 453948"/>
              <a:gd name="connsiteX1" fmla="*/ 346545 w 1610216"/>
              <a:gd name="connsiteY1" fmla="*/ 298717 h 453948"/>
              <a:gd name="connsiteX2" fmla="*/ 302912 w 1610216"/>
              <a:gd name="connsiteY2" fmla="*/ 411155 h 453948"/>
              <a:gd name="connsiteX3" fmla="*/ 178726 w 1610216"/>
              <a:gd name="connsiteY3" fmla="*/ 453110 h 453948"/>
              <a:gd name="connsiteX4" fmla="*/ 49506 w 1610216"/>
              <a:gd name="connsiteY4" fmla="*/ 401925 h 453948"/>
              <a:gd name="connsiteX5" fmla="*/ 0 w 1610216"/>
              <a:gd name="connsiteY5" fmla="*/ 270188 h 453948"/>
              <a:gd name="connsiteX6" fmla="*/ 0 w 1610216"/>
              <a:gd name="connsiteY6" fmla="*/ 182922 h 453948"/>
              <a:gd name="connsiteX7" fmla="*/ 48667 w 1610216"/>
              <a:gd name="connsiteY7" fmla="*/ 51185 h 453948"/>
              <a:gd name="connsiteX8" fmla="*/ 174531 w 1610216"/>
              <a:gd name="connsiteY8" fmla="*/ 0 h 453948"/>
              <a:gd name="connsiteX9" fmla="*/ 302073 w 1610216"/>
              <a:gd name="connsiteY9" fmla="*/ 41955 h 453948"/>
              <a:gd name="connsiteX10" fmla="*/ 346545 w 1610216"/>
              <a:gd name="connsiteY10" fmla="*/ 156071 h 453948"/>
              <a:gd name="connsiteX11" fmla="*/ 345706 w 1610216"/>
              <a:gd name="connsiteY11" fmla="*/ 157749 h 453948"/>
              <a:gd name="connsiteX12" fmla="*/ 260118 w 1610216"/>
              <a:gd name="connsiteY12" fmla="*/ 157749 h 453948"/>
              <a:gd name="connsiteX13" fmla="*/ 239141 w 1610216"/>
              <a:gd name="connsiteY13" fmla="*/ 90622 h 453948"/>
              <a:gd name="connsiteX14" fmla="*/ 173692 w 1610216"/>
              <a:gd name="connsiteY14" fmla="*/ 67127 h 453948"/>
              <a:gd name="connsiteX15" fmla="*/ 110760 w 1610216"/>
              <a:gd name="connsiteY15" fmla="*/ 99013 h 453948"/>
              <a:gd name="connsiteX16" fmla="*/ 87265 w 1610216"/>
              <a:gd name="connsiteY16" fmla="*/ 181244 h 453948"/>
              <a:gd name="connsiteX17" fmla="*/ 87265 w 1610216"/>
              <a:gd name="connsiteY17" fmla="*/ 269348 h 453948"/>
              <a:gd name="connsiteX18" fmla="*/ 111599 w 1610216"/>
              <a:gd name="connsiteY18" fmla="*/ 352418 h 453948"/>
              <a:gd name="connsiteX19" fmla="*/ 177887 w 1610216"/>
              <a:gd name="connsiteY19" fmla="*/ 384304 h 453948"/>
              <a:gd name="connsiteX20" fmla="*/ 239141 w 1610216"/>
              <a:gd name="connsiteY20" fmla="*/ 361649 h 453948"/>
              <a:gd name="connsiteX21" fmla="*/ 259279 w 1610216"/>
              <a:gd name="connsiteY21" fmla="*/ 295360 h 453948"/>
              <a:gd name="connsiteX22" fmla="*/ 345706 w 1610216"/>
              <a:gd name="connsiteY22" fmla="*/ 295360 h 453948"/>
              <a:gd name="connsiteX23" fmla="*/ 776160 w 1610216"/>
              <a:gd name="connsiteY23" fmla="*/ 266831 h 453948"/>
              <a:gd name="connsiteX24" fmla="*/ 724975 w 1610216"/>
              <a:gd name="connsiteY24" fmla="*/ 401086 h 453948"/>
              <a:gd name="connsiteX25" fmla="*/ 591560 w 1610216"/>
              <a:gd name="connsiteY25" fmla="*/ 453949 h 453948"/>
              <a:gd name="connsiteX26" fmla="*/ 458983 w 1610216"/>
              <a:gd name="connsiteY26" fmla="*/ 401086 h 453948"/>
              <a:gd name="connsiteX27" fmla="*/ 407798 w 1610216"/>
              <a:gd name="connsiteY27" fmla="*/ 266831 h 453948"/>
              <a:gd name="connsiteX28" fmla="*/ 407798 w 1610216"/>
              <a:gd name="connsiteY28" fmla="*/ 187956 h 453948"/>
              <a:gd name="connsiteX29" fmla="*/ 458144 w 1610216"/>
              <a:gd name="connsiteY29" fmla="*/ 53702 h 453948"/>
              <a:gd name="connsiteX30" fmla="*/ 589881 w 1610216"/>
              <a:gd name="connsiteY30" fmla="*/ 839 h 453948"/>
              <a:gd name="connsiteX31" fmla="*/ 723297 w 1610216"/>
              <a:gd name="connsiteY31" fmla="*/ 53702 h 453948"/>
              <a:gd name="connsiteX32" fmla="*/ 774481 w 1610216"/>
              <a:gd name="connsiteY32" fmla="*/ 187956 h 453948"/>
              <a:gd name="connsiteX33" fmla="*/ 774481 w 1610216"/>
              <a:gd name="connsiteY33" fmla="*/ 266831 h 453948"/>
              <a:gd name="connsiteX34" fmla="*/ 688055 w 1610216"/>
              <a:gd name="connsiteY34" fmla="*/ 187118 h 453948"/>
              <a:gd name="connsiteX35" fmla="*/ 662043 w 1610216"/>
              <a:gd name="connsiteY35" fmla="*/ 102369 h 453948"/>
              <a:gd name="connsiteX36" fmla="*/ 591560 w 1610216"/>
              <a:gd name="connsiteY36" fmla="*/ 69645 h 453948"/>
              <a:gd name="connsiteX37" fmla="*/ 521915 w 1610216"/>
              <a:gd name="connsiteY37" fmla="*/ 102369 h 453948"/>
              <a:gd name="connsiteX38" fmla="*/ 496742 w 1610216"/>
              <a:gd name="connsiteY38" fmla="*/ 187118 h 453948"/>
              <a:gd name="connsiteX39" fmla="*/ 496742 w 1610216"/>
              <a:gd name="connsiteY39" fmla="*/ 266831 h 453948"/>
              <a:gd name="connsiteX40" fmla="*/ 521915 w 1610216"/>
              <a:gd name="connsiteY40" fmla="*/ 352418 h 453948"/>
              <a:gd name="connsiteX41" fmla="*/ 591560 w 1610216"/>
              <a:gd name="connsiteY41" fmla="*/ 385143 h 453948"/>
              <a:gd name="connsiteX42" fmla="*/ 662043 w 1610216"/>
              <a:gd name="connsiteY42" fmla="*/ 352418 h 453948"/>
              <a:gd name="connsiteX43" fmla="*/ 687216 w 1610216"/>
              <a:gd name="connsiteY43" fmla="*/ 266831 h 453948"/>
              <a:gd name="connsiteX44" fmla="*/ 687216 w 1610216"/>
              <a:gd name="connsiteY44" fmla="*/ 187118 h 453948"/>
              <a:gd name="connsiteX45" fmla="*/ 945656 w 1610216"/>
              <a:gd name="connsiteY45" fmla="*/ 287809 h 453948"/>
              <a:gd name="connsiteX46" fmla="*/ 945656 w 1610216"/>
              <a:gd name="connsiteY46" fmla="*/ 447236 h 453948"/>
              <a:gd name="connsiteX47" fmla="*/ 857552 w 1610216"/>
              <a:gd name="connsiteY47" fmla="*/ 447236 h 453948"/>
              <a:gd name="connsiteX48" fmla="*/ 857552 w 1610216"/>
              <a:gd name="connsiteY48" fmla="*/ 6713 h 453948"/>
              <a:gd name="connsiteX49" fmla="*/ 1032922 w 1610216"/>
              <a:gd name="connsiteY49" fmla="*/ 6713 h 453948"/>
              <a:gd name="connsiteX50" fmla="*/ 1152073 w 1610216"/>
              <a:gd name="connsiteY50" fmla="*/ 45311 h 453948"/>
              <a:gd name="connsiteX51" fmla="*/ 1195705 w 1610216"/>
              <a:gd name="connsiteY51" fmla="*/ 147680 h 453948"/>
              <a:gd name="connsiteX52" fmla="*/ 1152073 w 1610216"/>
              <a:gd name="connsiteY52" fmla="*/ 249210 h 453948"/>
              <a:gd name="connsiteX53" fmla="*/ 1032922 w 1610216"/>
              <a:gd name="connsiteY53" fmla="*/ 287809 h 453948"/>
              <a:gd name="connsiteX54" fmla="*/ 945656 w 1610216"/>
              <a:gd name="connsiteY54" fmla="*/ 287809 h 453948"/>
              <a:gd name="connsiteX55" fmla="*/ 945656 w 1610216"/>
              <a:gd name="connsiteY55" fmla="*/ 219842 h 453948"/>
              <a:gd name="connsiteX56" fmla="*/ 1032922 w 1610216"/>
              <a:gd name="connsiteY56" fmla="*/ 219842 h 453948"/>
              <a:gd name="connsiteX57" fmla="*/ 1089141 w 1610216"/>
              <a:gd name="connsiteY57" fmla="*/ 199704 h 453948"/>
              <a:gd name="connsiteX58" fmla="*/ 1108440 w 1610216"/>
              <a:gd name="connsiteY58" fmla="*/ 148519 h 453948"/>
              <a:gd name="connsiteX59" fmla="*/ 1089141 w 1610216"/>
              <a:gd name="connsiteY59" fmla="*/ 95656 h 453948"/>
              <a:gd name="connsiteX60" fmla="*/ 1032922 w 1610216"/>
              <a:gd name="connsiteY60" fmla="*/ 74679 h 453948"/>
              <a:gd name="connsiteX61" fmla="*/ 945656 w 1610216"/>
              <a:gd name="connsiteY61" fmla="*/ 74679 h 453948"/>
              <a:gd name="connsiteX62" fmla="*/ 945656 w 1610216"/>
              <a:gd name="connsiteY62" fmla="*/ 219842 h 453948"/>
              <a:gd name="connsiteX63" fmla="*/ 1273741 w 1610216"/>
              <a:gd name="connsiteY63" fmla="*/ 447236 h 453948"/>
              <a:gd name="connsiteX64" fmla="*/ 1273741 w 1610216"/>
              <a:gd name="connsiteY64" fmla="*/ 6713 h 453948"/>
              <a:gd name="connsiteX65" fmla="*/ 1424777 w 1610216"/>
              <a:gd name="connsiteY65" fmla="*/ 6713 h 453948"/>
              <a:gd name="connsiteX66" fmla="*/ 1558193 w 1610216"/>
              <a:gd name="connsiteY66" fmla="*/ 57897 h 453948"/>
              <a:gd name="connsiteX67" fmla="*/ 1610217 w 1610216"/>
              <a:gd name="connsiteY67" fmla="*/ 190474 h 453948"/>
              <a:gd name="connsiteX68" fmla="*/ 1610217 w 1610216"/>
              <a:gd name="connsiteY68" fmla="*/ 263475 h 453948"/>
              <a:gd name="connsiteX69" fmla="*/ 1558193 w 1610216"/>
              <a:gd name="connsiteY69" fmla="*/ 396051 h 453948"/>
              <a:gd name="connsiteX70" fmla="*/ 1424777 w 1610216"/>
              <a:gd name="connsiteY70" fmla="*/ 447236 h 453948"/>
              <a:gd name="connsiteX71" fmla="*/ 1273741 w 1610216"/>
              <a:gd name="connsiteY71" fmla="*/ 447236 h 453948"/>
              <a:gd name="connsiteX72" fmla="*/ 1361846 w 1610216"/>
              <a:gd name="connsiteY72" fmla="*/ 74679 h 453948"/>
              <a:gd name="connsiteX73" fmla="*/ 1361846 w 1610216"/>
              <a:gd name="connsiteY73" fmla="*/ 379269 h 453948"/>
              <a:gd name="connsiteX74" fmla="*/ 1420582 w 1610216"/>
              <a:gd name="connsiteY74" fmla="*/ 379269 h 453948"/>
              <a:gd name="connsiteX75" fmla="*/ 1495261 w 1610216"/>
              <a:gd name="connsiteY75" fmla="*/ 347384 h 453948"/>
              <a:gd name="connsiteX76" fmla="*/ 1522112 w 1610216"/>
              <a:gd name="connsiteY76" fmla="*/ 263475 h 453948"/>
              <a:gd name="connsiteX77" fmla="*/ 1522112 w 1610216"/>
              <a:gd name="connsiteY77" fmla="*/ 189635 h 453948"/>
              <a:gd name="connsiteX78" fmla="*/ 1495261 w 1610216"/>
              <a:gd name="connsiteY78" fmla="*/ 106565 h 453948"/>
              <a:gd name="connsiteX79" fmla="*/ 1420582 w 1610216"/>
              <a:gd name="connsiteY79" fmla="*/ 74679 h 453948"/>
              <a:gd name="connsiteX80" fmla="*/ 1361846 w 1610216"/>
              <a:gd name="connsiteY80" fmla="*/ 74679 h 45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610216" h="453948">
                <a:moveTo>
                  <a:pt x="345706" y="297038"/>
                </a:moveTo>
                <a:lnTo>
                  <a:pt x="346545" y="298717"/>
                </a:lnTo>
                <a:cubicBezTo>
                  <a:pt x="347384" y="345706"/>
                  <a:pt x="333119" y="383465"/>
                  <a:pt x="302912" y="411155"/>
                </a:cubicBezTo>
                <a:cubicBezTo>
                  <a:pt x="273544" y="438845"/>
                  <a:pt x="231589" y="453110"/>
                  <a:pt x="178726" y="453110"/>
                </a:cubicBezTo>
                <a:cubicBezTo>
                  <a:pt x="125864" y="453110"/>
                  <a:pt x="82231" y="436328"/>
                  <a:pt x="49506" y="401925"/>
                </a:cubicBezTo>
                <a:cubicBezTo>
                  <a:pt x="16782" y="367522"/>
                  <a:pt x="0" y="323889"/>
                  <a:pt x="0" y="270188"/>
                </a:cubicBezTo>
                <a:lnTo>
                  <a:pt x="0" y="182922"/>
                </a:lnTo>
                <a:cubicBezTo>
                  <a:pt x="0" y="129220"/>
                  <a:pt x="15943" y="85587"/>
                  <a:pt x="48667" y="51185"/>
                </a:cubicBezTo>
                <a:cubicBezTo>
                  <a:pt x="81392" y="16782"/>
                  <a:pt x="122507" y="0"/>
                  <a:pt x="174531" y="0"/>
                </a:cubicBezTo>
                <a:cubicBezTo>
                  <a:pt x="229072" y="0"/>
                  <a:pt x="271866" y="14265"/>
                  <a:pt x="302073" y="41955"/>
                </a:cubicBezTo>
                <a:cubicBezTo>
                  <a:pt x="333119" y="69645"/>
                  <a:pt x="347384" y="108243"/>
                  <a:pt x="346545" y="156071"/>
                </a:cubicBezTo>
                <a:lnTo>
                  <a:pt x="345706" y="157749"/>
                </a:lnTo>
                <a:lnTo>
                  <a:pt x="260118" y="157749"/>
                </a:lnTo>
                <a:cubicBezTo>
                  <a:pt x="260118" y="128381"/>
                  <a:pt x="253406" y="106565"/>
                  <a:pt x="239141" y="90622"/>
                </a:cubicBezTo>
                <a:cubicBezTo>
                  <a:pt x="224876" y="75518"/>
                  <a:pt x="203899" y="67127"/>
                  <a:pt x="173692" y="67127"/>
                </a:cubicBezTo>
                <a:cubicBezTo>
                  <a:pt x="146841" y="67127"/>
                  <a:pt x="126703" y="78036"/>
                  <a:pt x="110760" y="99013"/>
                </a:cubicBezTo>
                <a:cubicBezTo>
                  <a:pt x="94817" y="120829"/>
                  <a:pt x="87265" y="147680"/>
                  <a:pt x="87265" y="181244"/>
                </a:cubicBezTo>
                <a:lnTo>
                  <a:pt x="87265" y="269348"/>
                </a:lnTo>
                <a:cubicBezTo>
                  <a:pt x="87265" y="302912"/>
                  <a:pt x="95656" y="330602"/>
                  <a:pt x="111599" y="352418"/>
                </a:cubicBezTo>
                <a:cubicBezTo>
                  <a:pt x="127542" y="374235"/>
                  <a:pt x="150197" y="384304"/>
                  <a:pt x="177887" y="384304"/>
                </a:cubicBezTo>
                <a:cubicBezTo>
                  <a:pt x="205577" y="384304"/>
                  <a:pt x="225716" y="376752"/>
                  <a:pt x="239141" y="361649"/>
                </a:cubicBezTo>
                <a:cubicBezTo>
                  <a:pt x="252566" y="346545"/>
                  <a:pt x="259279" y="324729"/>
                  <a:pt x="259279" y="295360"/>
                </a:cubicBezTo>
                <a:lnTo>
                  <a:pt x="345706" y="295360"/>
                </a:lnTo>
                <a:close/>
                <a:moveTo>
                  <a:pt x="776160" y="266831"/>
                </a:moveTo>
                <a:cubicBezTo>
                  <a:pt x="776160" y="320533"/>
                  <a:pt x="759378" y="365844"/>
                  <a:pt x="724975" y="401086"/>
                </a:cubicBezTo>
                <a:cubicBezTo>
                  <a:pt x="690572" y="436328"/>
                  <a:pt x="646101" y="453949"/>
                  <a:pt x="591560" y="453949"/>
                </a:cubicBezTo>
                <a:cubicBezTo>
                  <a:pt x="537019" y="453949"/>
                  <a:pt x="493386" y="436328"/>
                  <a:pt x="458983" y="401086"/>
                </a:cubicBezTo>
                <a:cubicBezTo>
                  <a:pt x="425419" y="365844"/>
                  <a:pt x="407798" y="321372"/>
                  <a:pt x="407798" y="266831"/>
                </a:cubicBezTo>
                <a:lnTo>
                  <a:pt x="407798" y="187956"/>
                </a:lnTo>
                <a:cubicBezTo>
                  <a:pt x="407798" y="134255"/>
                  <a:pt x="424580" y="89783"/>
                  <a:pt x="458144" y="53702"/>
                </a:cubicBezTo>
                <a:cubicBezTo>
                  <a:pt x="491708" y="18460"/>
                  <a:pt x="536179" y="839"/>
                  <a:pt x="589881" y="839"/>
                </a:cubicBezTo>
                <a:cubicBezTo>
                  <a:pt x="644422" y="839"/>
                  <a:pt x="688894" y="18460"/>
                  <a:pt x="723297" y="53702"/>
                </a:cubicBezTo>
                <a:cubicBezTo>
                  <a:pt x="757700" y="88944"/>
                  <a:pt x="774481" y="133416"/>
                  <a:pt x="774481" y="187956"/>
                </a:cubicBezTo>
                <a:lnTo>
                  <a:pt x="774481" y="266831"/>
                </a:lnTo>
                <a:close/>
                <a:moveTo>
                  <a:pt x="688055" y="187118"/>
                </a:moveTo>
                <a:cubicBezTo>
                  <a:pt x="688055" y="152715"/>
                  <a:pt x="679664" y="124186"/>
                  <a:pt x="662043" y="102369"/>
                </a:cubicBezTo>
                <a:cubicBezTo>
                  <a:pt x="645261" y="80553"/>
                  <a:pt x="620928" y="69645"/>
                  <a:pt x="591560" y="69645"/>
                </a:cubicBezTo>
                <a:cubicBezTo>
                  <a:pt x="561352" y="69645"/>
                  <a:pt x="537858" y="80553"/>
                  <a:pt x="521915" y="102369"/>
                </a:cubicBezTo>
                <a:cubicBezTo>
                  <a:pt x="505972" y="124186"/>
                  <a:pt x="496742" y="152715"/>
                  <a:pt x="496742" y="187118"/>
                </a:cubicBezTo>
                <a:lnTo>
                  <a:pt x="496742" y="266831"/>
                </a:lnTo>
                <a:cubicBezTo>
                  <a:pt x="496742" y="302073"/>
                  <a:pt x="505133" y="330602"/>
                  <a:pt x="521915" y="352418"/>
                </a:cubicBezTo>
                <a:cubicBezTo>
                  <a:pt x="538697" y="374235"/>
                  <a:pt x="562191" y="385143"/>
                  <a:pt x="591560" y="385143"/>
                </a:cubicBezTo>
                <a:cubicBezTo>
                  <a:pt x="621767" y="385143"/>
                  <a:pt x="645261" y="374235"/>
                  <a:pt x="662043" y="352418"/>
                </a:cubicBezTo>
                <a:cubicBezTo>
                  <a:pt x="678825" y="330602"/>
                  <a:pt x="687216" y="302073"/>
                  <a:pt x="687216" y="266831"/>
                </a:cubicBezTo>
                <a:lnTo>
                  <a:pt x="687216" y="187118"/>
                </a:lnTo>
                <a:close/>
                <a:moveTo>
                  <a:pt x="945656" y="287809"/>
                </a:moveTo>
                <a:lnTo>
                  <a:pt x="945656" y="447236"/>
                </a:lnTo>
                <a:lnTo>
                  <a:pt x="857552" y="447236"/>
                </a:lnTo>
                <a:lnTo>
                  <a:pt x="857552" y="6713"/>
                </a:lnTo>
                <a:lnTo>
                  <a:pt x="1032922" y="6713"/>
                </a:lnTo>
                <a:cubicBezTo>
                  <a:pt x="1083267" y="6713"/>
                  <a:pt x="1123544" y="19299"/>
                  <a:pt x="1152073" y="45311"/>
                </a:cubicBezTo>
                <a:cubicBezTo>
                  <a:pt x="1181441" y="71323"/>
                  <a:pt x="1195705" y="104886"/>
                  <a:pt x="1195705" y="147680"/>
                </a:cubicBezTo>
                <a:cubicBezTo>
                  <a:pt x="1195705" y="189635"/>
                  <a:pt x="1181441" y="224038"/>
                  <a:pt x="1152073" y="249210"/>
                </a:cubicBezTo>
                <a:cubicBezTo>
                  <a:pt x="1122704" y="275222"/>
                  <a:pt x="1083267" y="287809"/>
                  <a:pt x="1032922" y="287809"/>
                </a:cubicBezTo>
                <a:lnTo>
                  <a:pt x="945656" y="287809"/>
                </a:lnTo>
                <a:close/>
                <a:moveTo>
                  <a:pt x="945656" y="219842"/>
                </a:moveTo>
                <a:lnTo>
                  <a:pt x="1032922" y="219842"/>
                </a:lnTo>
                <a:cubicBezTo>
                  <a:pt x="1057255" y="219842"/>
                  <a:pt x="1076554" y="213129"/>
                  <a:pt x="1089141" y="199704"/>
                </a:cubicBezTo>
                <a:cubicBezTo>
                  <a:pt x="1101727" y="186278"/>
                  <a:pt x="1108440" y="169497"/>
                  <a:pt x="1108440" y="148519"/>
                </a:cubicBezTo>
                <a:cubicBezTo>
                  <a:pt x="1108440" y="127542"/>
                  <a:pt x="1101727" y="109921"/>
                  <a:pt x="1089141" y="95656"/>
                </a:cubicBezTo>
                <a:cubicBezTo>
                  <a:pt x="1076554" y="82231"/>
                  <a:pt x="1058095" y="74679"/>
                  <a:pt x="1032922" y="74679"/>
                </a:cubicBezTo>
                <a:lnTo>
                  <a:pt x="945656" y="74679"/>
                </a:lnTo>
                <a:lnTo>
                  <a:pt x="945656" y="219842"/>
                </a:lnTo>
                <a:close/>
                <a:moveTo>
                  <a:pt x="1273741" y="447236"/>
                </a:moveTo>
                <a:lnTo>
                  <a:pt x="1273741" y="6713"/>
                </a:lnTo>
                <a:lnTo>
                  <a:pt x="1424777" y="6713"/>
                </a:lnTo>
                <a:cubicBezTo>
                  <a:pt x="1478479" y="6713"/>
                  <a:pt x="1522951" y="23495"/>
                  <a:pt x="1558193" y="57897"/>
                </a:cubicBezTo>
                <a:cubicBezTo>
                  <a:pt x="1593435" y="92300"/>
                  <a:pt x="1610217" y="136772"/>
                  <a:pt x="1610217" y="190474"/>
                </a:cubicBezTo>
                <a:lnTo>
                  <a:pt x="1610217" y="263475"/>
                </a:lnTo>
                <a:cubicBezTo>
                  <a:pt x="1610217" y="317177"/>
                  <a:pt x="1592596" y="361649"/>
                  <a:pt x="1558193" y="396051"/>
                </a:cubicBezTo>
                <a:cubicBezTo>
                  <a:pt x="1522951" y="430454"/>
                  <a:pt x="1479318" y="447236"/>
                  <a:pt x="1424777" y="447236"/>
                </a:cubicBezTo>
                <a:lnTo>
                  <a:pt x="1273741" y="447236"/>
                </a:lnTo>
                <a:close/>
                <a:moveTo>
                  <a:pt x="1361846" y="74679"/>
                </a:moveTo>
                <a:lnTo>
                  <a:pt x="1361846" y="379269"/>
                </a:lnTo>
                <a:lnTo>
                  <a:pt x="1420582" y="379269"/>
                </a:lnTo>
                <a:cubicBezTo>
                  <a:pt x="1452468" y="379269"/>
                  <a:pt x="1476801" y="368361"/>
                  <a:pt x="1495261" y="347384"/>
                </a:cubicBezTo>
                <a:cubicBezTo>
                  <a:pt x="1512882" y="326407"/>
                  <a:pt x="1522112" y="297878"/>
                  <a:pt x="1522112" y="263475"/>
                </a:cubicBezTo>
                <a:lnTo>
                  <a:pt x="1522112" y="189635"/>
                </a:lnTo>
                <a:cubicBezTo>
                  <a:pt x="1522112" y="155232"/>
                  <a:pt x="1512882" y="127542"/>
                  <a:pt x="1495261" y="106565"/>
                </a:cubicBezTo>
                <a:cubicBezTo>
                  <a:pt x="1477640" y="85587"/>
                  <a:pt x="1452468" y="74679"/>
                  <a:pt x="1420582" y="74679"/>
                </a:cubicBezTo>
                <a:lnTo>
                  <a:pt x="1361846" y="74679"/>
                </a:lnTo>
                <a:close/>
              </a:path>
            </a:pathLst>
          </a:custGeom>
          <a:solidFill>
            <a:schemeClr val="bg1"/>
          </a:solidFill>
          <a:ln w="8391" cap="flat">
            <a:noFill/>
            <a:prstDash val="solid"/>
            <a:miter/>
          </a:ln>
        </p:spPr>
        <p:txBody>
          <a:bodyPr rtlCol="0" anchor="ctr"/>
          <a:lstStyle/>
          <a:p>
            <a:endParaRPr lang="en-GB"/>
          </a:p>
        </p:txBody>
      </p:sp>
      <p:grpSp>
        <p:nvGrpSpPr>
          <p:cNvPr id="31" name="Group 30">
            <a:extLst>
              <a:ext uri="{FF2B5EF4-FFF2-40B4-BE49-F238E27FC236}">
                <a16:creationId xmlns:a16="http://schemas.microsoft.com/office/drawing/2014/main" id="{4C05DF6A-E9DF-47C2-A47B-56A5070B623D}"/>
              </a:ext>
            </a:extLst>
          </p:cNvPr>
          <p:cNvGrpSpPr/>
          <p:nvPr userDrawn="1"/>
        </p:nvGrpSpPr>
        <p:grpSpPr>
          <a:xfrm>
            <a:off x="10047130" y="728970"/>
            <a:ext cx="684409" cy="720000"/>
            <a:chOff x="10047130" y="728970"/>
            <a:chExt cx="684409" cy="720000"/>
          </a:xfrm>
        </p:grpSpPr>
        <p:sp>
          <p:nvSpPr>
            <p:cNvPr id="32" name="Freeform: Shape 31">
              <a:extLst>
                <a:ext uri="{FF2B5EF4-FFF2-40B4-BE49-F238E27FC236}">
                  <a16:creationId xmlns:a16="http://schemas.microsoft.com/office/drawing/2014/main" id="{18E6FFE5-6FFC-4F0E-A153-2E08E3289DB1}"/>
                </a:ext>
              </a:extLst>
            </p:cNvPr>
            <p:cNvSpPr/>
            <p:nvPr/>
          </p:nvSpPr>
          <p:spPr>
            <a:xfrm>
              <a:off x="10047130" y="728970"/>
              <a:ext cx="684409" cy="720000"/>
            </a:xfrm>
            <a:custGeom>
              <a:avLst/>
              <a:gdLst>
                <a:gd name="connsiteX0" fmla="*/ 0 w 1117282"/>
                <a:gd name="connsiteY0" fmla="*/ 294322 h 1175385"/>
                <a:gd name="connsiteX1" fmla="*/ 0 w 1117282"/>
                <a:gd name="connsiteY1" fmla="*/ 881062 h 1175385"/>
                <a:gd name="connsiteX2" fmla="*/ 559118 w 1117282"/>
                <a:gd name="connsiteY2" fmla="*/ 1175385 h 1175385"/>
                <a:gd name="connsiteX3" fmla="*/ 1117282 w 1117282"/>
                <a:gd name="connsiteY3" fmla="*/ 881062 h 1175385"/>
                <a:gd name="connsiteX4" fmla="*/ 1117282 w 1117282"/>
                <a:gd name="connsiteY4" fmla="*/ 294322 h 1175385"/>
                <a:gd name="connsiteX5" fmla="*/ 559118 w 1117282"/>
                <a:gd name="connsiteY5" fmla="*/ 0 h 117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282" h="1175385">
                  <a:moveTo>
                    <a:pt x="0" y="294322"/>
                  </a:moveTo>
                  <a:lnTo>
                    <a:pt x="0" y="881062"/>
                  </a:lnTo>
                  <a:lnTo>
                    <a:pt x="559118" y="1175385"/>
                  </a:lnTo>
                  <a:lnTo>
                    <a:pt x="1117282" y="881062"/>
                  </a:lnTo>
                  <a:lnTo>
                    <a:pt x="1117282" y="294322"/>
                  </a:lnTo>
                  <a:lnTo>
                    <a:pt x="559118" y="0"/>
                  </a:lnTo>
                  <a:close/>
                </a:path>
              </a:pathLst>
            </a:custGeom>
            <a:solidFill>
              <a:srgbClr val="304185"/>
            </a:solidFill>
            <a:ln w="6342" cap="flat">
              <a:noFill/>
              <a:prstDash val="solid"/>
              <a:miter/>
            </a:ln>
          </p:spPr>
          <p:txBody>
            <a:bodyPr rtlCol="0" anchor="ctr"/>
            <a:lstStyle/>
            <a:p>
              <a:pPr lvl="0"/>
              <a:endParaRPr lang="en-GB"/>
            </a:p>
          </p:txBody>
        </p:sp>
        <p:sp>
          <p:nvSpPr>
            <p:cNvPr id="33" name="Freeform: Shape 32">
              <a:extLst>
                <a:ext uri="{FF2B5EF4-FFF2-40B4-BE49-F238E27FC236}">
                  <a16:creationId xmlns:a16="http://schemas.microsoft.com/office/drawing/2014/main" id="{152C9E1E-4B27-4717-84C4-E27C9AB0D03F}"/>
                </a:ext>
              </a:extLst>
            </p:cNvPr>
            <p:cNvSpPr/>
            <p:nvPr/>
          </p:nvSpPr>
          <p:spPr>
            <a:xfrm>
              <a:off x="10116530" y="827576"/>
              <a:ext cx="565988" cy="518761"/>
            </a:xfrm>
            <a:custGeom>
              <a:avLst/>
              <a:gdLst>
                <a:gd name="connsiteX0" fmla="*/ 842063 w 923964"/>
                <a:gd name="connsiteY0" fmla="*/ 343853 h 846866"/>
                <a:gd name="connsiteX1" fmla="*/ 672519 w 923964"/>
                <a:gd name="connsiteY1" fmla="*/ 255270 h 846866"/>
                <a:gd name="connsiteX2" fmla="*/ 483924 w 923964"/>
                <a:gd name="connsiteY2" fmla="*/ 287655 h 846866"/>
                <a:gd name="connsiteX3" fmla="*/ 382006 w 923964"/>
                <a:gd name="connsiteY3" fmla="*/ 214313 h 846866"/>
                <a:gd name="connsiteX4" fmla="*/ 420106 w 923964"/>
                <a:gd name="connsiteY4" fmla="*/ 333375 h 846866"/>
                <a:gd name="connsiteX5" fmla="*/ 409628 w 923964"/>
                <a:gd name="connsiteY5" fmla="*/ 754380 h 846866"/>
                <a:gd name="connsiteX6" fmla="*/ 830634 w 923964"/>
                <a:gd name="connsiteY6" fmla="*/ 764858 h 846866"/>
                <a:gd name="connsiteX7" fmla="*/ 842063 w 923964"/>
                <a:gd name="connsiteY7" fmla="*/ 343853 h 846866"/>
                <a:gd name="connsiteX8" fmla="*/ 625846 w 923964"/>
                <a:gd name="connsiteY8" fmla="*/ 820102 h 846866"/>
                <a:gd name="connsiteX9" fmla="*/ 582984 w 923964"/>
                <a:gd name="connsiteY9" fmla="*/ 816293 h 846866"/>
                <a:gd name="connsiteX10" fmla="*/ 358193 w 923964"/>
                <a:gd name="connsiteY10" fmla="*/ 506730 h 846866"/>
                <a:gd name="connsiteX11" fmla="*/ 625846 w 923964"/>
                <a:gd name="connsiteY11" fmla="*/ 278130 h 846866"/>
                <a:gd name="connsiteX12" fmla="*/ 668709 w 923964"/>
                <a:gd name="connsiteY12" fmla="*/ 281940 h 846866"/>
                <a:gd name="connsiteX13" fmla="*/ 893499 w 923964"/>
                <a:gd name="connsiteY13" fmla="*/ 592455 h 846866"/>
                <a:gd name="connsiteX14" fmla="*/ 625846 w 923964"/>
                <a:gd name="connsiteY14" fmla="*/ 820102 h 846866"/>
                <a:gd name="connsiteX15" fmla="*/ 291518 w 923964"/>
                <a:gd name="connsiteY15" fmla="*/ 135255 h 846866"/>
                <a:gd name="connsiteX16" fmla="*/ 278184 w 923964"/>
                <a:gd name="connsiteY16" fmla="*/ 190500 h 846866"/>
                <a:gd name="connsiteX17" fmla="*/ 292471 w 923964"/>
                <a:gd name="connsiteY17" fmla="*/ 209550 h 846866"/>
                <a:gd name="connsiteX18" fmla="*/ 301996 w 923964"/>
                <a:gd name="connsiteY18" fmla="*/ 205740 h 846866"/>
                <a:gd name="connsiteX19" fmla="*/ 301996 w 923964"/>
                <a:gd name="connsiteY19" fmla="*/ 161925 h 846866"/>
                <a:gd name="connsiteX20" fmla="*/ 320093 w 923964"/>
                <a:gd name="connsiteY20" fmla="*/ 170498 h 846866"/>
                <a:gd name="connsiteX21" fmla="*/ 320093 w 923964"/>
                <a:gd name="connsiteY21" fmla="*/ 196215 h 846866"/>
                <a:gd name="connsiteX22" fmla="*/ 340096 w 923964"/>
                <a:gd name="connsiteY22" fmla="*/ 181928 h 846866"/>
                <a:gd name="connsiteX23" fmla="*/ 359146 w 923964"/>
                <a:gd name="connsiteY23" fmla="*/ 157163 h 846866"/>
                <a:gd name="connsiteX24" fmla="*/ 362956 w 923964"/>
                <a:gd name="connsiteY24" fmla="*/ 147638 h 846866"/>
                <a:gd name="connsiteX25" fmla="*/ 382006 w 923964"/>
                <a:gd name="connsiteY25" fmla="*/ 152400 h 846866"/>
                <a:gd name="connsiteX26" fmla="*/ 375338 w 923964"/>
                <a:gd name="connsiteY26" fmla="*/ 168592 h 846866"/>
                <a:gd name="connsiteX27" fmla="*/ 371528 w 923964"/>
                <a:gd name="connsiteY27" fmla="*/ 177165 h 846866"/>
                <a:gd name="connsiteX28" fmla="*/ 383911 w 923964"/>
                <a:gd name="connsiteY28" fmla="*/ 174308 h 846866"/>
                <a:gd name="connsiteX29" fmla="*/ 396293 w 923964"/>
                <a:gd name="connsiteY29" fmla="*/ 167640 h 846866"/>
                <a:gd name="connsiteX30" fmla="*/ 409628 w 923964"/>
                <a:gd name="connsiteY30" fmla="*/ 182880 h 846866"/>
                <a:gd name="connsiteX31" fmla="*/ 402009 w 923964"/>
                <a:gd name="connsiteY31" fmla="*/ 187642 h 846866"/>
                <a:gd name="connsiteX32" fmla="*/ 352478 w 923964"/>
                <a:gd name="connsiteY32" fmla="*/ 198120 h 846866"/>
                <a:gd name="connsiteX33" fmla="*/ 346763 w 923964"/>
                <a:gd name="connsiteY33" fmla="*/ 201930 h 846866"/>
                <a:gd name="connsiteX34" fmla="*/ 313426 w 923964"/>
                <a:gd name="connsiteY34" fmla="*/ 221933 h 846866"/>
                <a:gd name="connsiteX35" fmla="*/ 357241 w 923964"/>
                <a:gd name="connsiteY35" fmla="*/ 234315 h 846866"/>
                <a:gd name="connsiteX36" fmla="*/ 367718 w 923964"/>
                <a:gd name="connsiteY36" fmla="*/ 235267 h 846866"/>
                <a:gd name="connsiteX37" fmla="*/ 369624 w 923964"/>
                <a:gd name="connsiteY37" fmla="*/ 235267 h 846866"/>
                <a:gd name="connsiteX38" fmla="*/ 378196 w 923964"/>
                <a:gd name="connsiteY38" fmla="*/ 246698 h 846866"/>
                <a:gd name="connsiteX39" fmla="*/ 366766 w 923964"/>
                <a:gd name="connsiteY39" fmla="*/ 255270 h 846866"/>
                <a:gd name="connsiteX40" fmla="*/ 363909 w 923964"/>
                <a:gd name="connsiteY40" fmla="*/ 255270 h 846866"/>
                <a:gd name="connsiteX41" fmla="*/ 294376 w 923964"/>
                <a:gd name="connsiteY41" fmla="*/ 235267 h 846866"/>
                <a:gd name="connsiteX42" fmla="*/ 254371 w 923964"/>
                <a:gd name="connsiteY42" fmla="*/ 186690 h 846866"/>
                <a:gd name="connsiteX43" fmla="*/ 236274 w 923964"/>
                <a:gd name="connsiteY43" fmla="*/ 10478 h 846866"/>
                <a:gd name="connsiteX44" fmla="*/ 244846 w 923964"/>
                <a:gd name="connsiteY44" fmla="*/ 0 h 846866"/>
                <a:gd name="connsiteX45" fmla="*/ 245799 w 923964"/>
                <a:gd name="connsiteY45" fmla="*/ 0 h 846866"/>
                <a:gd name="connsiteX46" fmla="*/ 256276 w 923964"/>
                <a:gd name="connsiteY46" fmla="*/ 10478 h 846866"/>
                <a:gd name="connsiteX47" fmla="*/ 264849 w 923964"/>
                <a:gd name="connsiteY47" fmla="*/ 154305 h 846866"/>
                <a:gd name="connsiteX48" fmla="*/ 272468 w 923964"/>
                <a:gd name="connsiteY48" fmla="*/ 129540 h 846866"/>
                <a:gd name="connsiteX49" fmla="*/ 296281 w 923964"/>
                <a:gd name="connsiteY49" fmla="*/ 81915 h 846866"/>
                <a:gd name="connsiteX50" fmla="*/ 331524 w 923964"/>
                <a:gd name="connsiteY50" fmla="*/ 60960 h 846866"/>
                <a:gd name="connsiteX51" fmla="*/ 371528 w 923964"/>
                <a:gd name="connsiteY51" fmla="*/ 80010 h 846866"/>
                <a:gd name="connsiteX52" fmla="*/ 408676 w 923964"/>
                <a:gd name="connsiteY52" fmla="*/ 127635 h 846866"/>
                <a:gd name="connsiteX53" fmla="*/ 447728 w 923964"/>
                <a:gd name="connsiteY53" fmla="*/ 222885 h 846866"/>
                <a:gd name="connsiteX54" fmla="*/ 421059 w 923964"/>
                <a:gd name="connsiteY54" fmla="*/ 203835 h 846866"/>
                <a:gd name="connsiteX55" fmla="*/ 391531 w 923964"/>
                <a:gd name="connsiteY55" fmla="*/ 139065 h 846866"/>
                <a:gd name="connsiteX56" fmla="*/ 358193 w 923964"/>
                <a:gd name="connsiteY56" fmla="*/ 96203 h 846866"/>
                <a:gd name="connsiteX57" fmla="*/ 331524 w 923964"/>
                <a:gd name="connsiteY57" fmla="*/ 81915 h 846866"/>
                <a:gd name="connsiteX58" fmla="*/ 312474 w 923964"/>
                <a:gd name="connsiteY58" fmla="*/ 94298 h 846866"/>
                <a:gd name="connsiteX59" fmla="*/ 291518 w 923964"/>
                <a:gd name="connsiteY59" fmla="*/ 135255 h 846866"/>
                <a:gd name="connsiteX60" fmla="*/ 363909 w 923964"/>
                <a:gd name="connsiteY60" fmla="*/ 317183 h 846866"/>
                <a:gd name="connsiteX61" fmla="*/ 385816 w 923964"/>
                <a:gd name="connsiteY61" fmla="*/ 325755 h 846866"/>
                <a:gd name="connsiteX62" fmla="*/ 372481 w 923964"/>
                <a:gd name="connsiteY62" fmla="*/ 340995 h 846866"/>
                <a:gd name="connsiteX63" fmla="*/ 371528 w 923964"/>
                <a:gd name="connsiteY63" fmla="*/ 341948 h 846866"/>
                <a:gd name="connsiteX64" fmla="*/ 355336 w 923964"/>
                <a:gd name="connsiteY64" fmla="*/ 363855 h 846866"/>
                <a:gd name="connsiteX65" fmla="*/ 339143 w 923964"/>
                <a:gd name="connsiteY65" fmla="*/ 311467 h 846866"/>
                <a:gd name="connsiteX66" fmla="*/ 311521 w 923964"/>
                <a:gd name="connsiteY66" fmla="*/ 349567 h 846866"/>
                <a:gd name="connsiteX67" fmla="*/ 292471 w 923964"/>
                <a:gd name="connsiteY67" fmla="*/ 342900 h 846866"/>
                <a:gd name="connsiteX68" fmla="*/ 329618 w 923964"/>
                <a:gd name="connsiteY68" fmla="*/ 293370 h 846866"/>
                <a:gd name="connsiteX69" fmla="*/ 319141 w 923964"/>
                <a:gd name="connsiteY69" fmla="*/ 277178 h 846866"/>
                <a:gd name="connsiteX70" fmla="*/ 272468 w 923964"/>
                <a:gd name="connsiteY70" fmla="*/ 253365 h 846866"/>
                <a:gd name="connsiteX71" fmla="*/ 272468 w 923964"/>
                <a:gd name="connsiteY71" fmla="*/ 277178 h 846866"/>
                <a:gd name="connsiteX72" fmla="*/ 278184 w 923964"/>
                <a:gd name="connsiteY72" fmla="*/ 350520 h 846866"/>
                <a:gd name="connsiteX73" fmla="*/ 298186 w 923964"/>
                <a:gd name="connsiteY73" fmla="*/ 400050 h 846866"/>
                <a:gd name="connsiteX74" fmla="*/ 331524 w 923964"/>
                <a:gd name="connsiteY74" fmla="*/ 403860 h 846866"/>
                <a:gd name="connsiteX75" fmla="*/ 321999 w 923964"/>
                <a:gd name="connsiteY75" fmla="*/ 424815 h 846866"/>
                <a:gd name="connsiteX76" fmla="*/ 286756 w 923964"/>
                <a:gd name="connsiteY76" fmla="*/ 417195 h 846866"/>
                <a:gd name="connsiteX77" fmla="*/ 257228 w 923964"/>
                <a:gd name="connsiteY77" fmla="*/ 354330 h 846866"/>
                <a:gd name="connsiteX78" fmla="*/ 251513 w 923964"/>
                <a:gd name="connsiteY78" fmla="*/ 277178 h 846866"/>
                <a:gd name="connsiteX79" fmla="*/ 252466 w 923964"/>
                <a:gd name="connsiteY79" fmla="*/ 235267 h 846866"/>
                <a:gd name="connsiteX80" fmla="*/ 230559 w 923964"/>
                <a:gd name="connsiteY80" fmla="*/ 205740 h 846866"/>
                <a:gd name="connsiteX81" fmla="*/ 208651 w 923964"/>
                <a:gd name="connsiteY81" fmla="*/ 235267 h 846866"/>
                <a:gd name="connsiteX82" fmla="*/ 210556 w 923964"/>
                <a:gd name="connsiteY82" fmla="*/ 277178 h 846866"/>
                <a:gd name="connsiteX83" fmla="*/ 204841 w 923964"/>
                <a:gd name="connsiteY83" fmla="*/ 354330 h 846866"/>
                <a:gd name="connsiteX84" fmla="*/ 175313 w 923964"/>
                <a:gd name="connsiteY84" fmla="*/ 417195 h 846866"/>
                <a:gd name="connsiteX85" fmla="*/ 116259 w 923964"/>
                <a:gd name="connsiteY85" fmla="*/ 422910 h 846866"/>
                <a:gd name="connsiteX86" fmla="*/ 55299 w 923964"/>
                <a:gd name="connsiteY86" fmla="*/ 437198 h 846866"/>
                <a:gd name="connsiteX87" fmla="*/ 37201 w 923964"/>
                <a:gd name="connsiteY87" fmla="*/ 441008 h 846866"/>
                <a:gd name="connsiteX88" fmla="*/ 21961 w 923964"/>
                <a:gd name="connsiteY88" fmla="*/ 431483 h 846866"/>
                <a:gd name="connsiteX89" fmla="*/ 6721 w 923964"/>
                <a:gd name="connsiteY89" fmla="*/ 393383 h 846866"/>
                <a:gd name="connsiteX90" fmla="*/ 2911 w 923964"/>
                <a:gd name="connsiteY90" fmla="*/ 280035 h 846866"/>
                <a:gd name="connsiteX91" fmla="*/ 53393 w 923964"/>
                <a:gd name="connsiteY91" fmla="*/ 127635 h 846866"/>
                <a:gd name="connsiteX92" fmla="*/ 90541 w 923964"/>
                <a:gd name="connsiteY92" fmla="*/ 80010 h 846866"/>
                <a:gd name="connsiteX93" fmla="*/ 130546 w 923964"/>
                <a:gd name="connsiteY93" fmla="*/ 60960 h 846866"/>
                <a:gd name="connsiteX94" fmla="*/ 165788 w 923964"/>
                <a:gd name="connsiteY94" fmla="*/ 81915 h 846866"/>
                <a:gd name="connsiteX95" fmla="*/ 189601 w 923964"/>
                <a:gd name="connsiteY95" fmla="*/ 129540 h 846866"/>
                <a:gd name="connsiteX96" fmla="*/ 197221 w 923964"/>
                <a:gd name="connsiteY96" fmla="*/ 154305 h 846866"/>
                <a:gd name="connsiteX97" fmla="*/ 205793 w 923964"/>
                <a:gd name="connsiteY97" fmla="*/ 10478 h 846866"/>
                <a:gd name="connsiteX98" fmla="*/ 214366 w 923964"/>
                <a:gd name="connsiteY98" fmla="*/ 0 h 846866"/>
                <a:gd name="connsiteX99" fmla="*/ 215318 w 923964"/>
                <a:gd name="connsiteY99" fmla="*/ 0 h 846866"/>
                <a:gd name="connsiteX100" fmla="*/ 225796 w 923964"/>
                <a:gd name="connsiteY100" fmla="*/ 10478 h 846866"/>
                <a:gd name="connsiteX101" fmla="*/ 207699 w 923964"/>
                <a:gd name="connsiteY101" fmla="*/ 186690 h 846866"/>
                <a:gd name="connsiteX102" fmla="*/ 167693 w 923964"/>
                <a:gd name="connsiteY102" fmla="*/ 235267 h 846866"/>
                <a:gd name="connsiteX103" fmla="*/ 95303 w 923964"/>
                <a:gd name="connsiteY103" fmla="*/ 256223 h 846866"/>
                <a:gd name="connsiteX104" fmla="*/ 93399 w 923964"/>
                <a:gd name="connsiteY104" fmla="*/ 256223 h 846866"/>
                <a:gd name="connsiteX105" fmla="*/ 82921 w 923964"/>
                <a:gd name="connsiteY105" fmla="*/ 246698 h 846866"/>
                <a:gd name="connsiteX106" fmla="*/ 92446 w 923964"/>
                <a:gd name="connsiteY106" fmla="*/ 236220 h 846866"/>
                <a:gd name="connsiteX107" fmla="*/ 147691 w 923964"/>
                <a:gd name="connsiteY107" fmla="*/ 222885 h 846866"/>
                <a:gd name="connsiteX108" fmla="*/ 108638 w 923964"/>
                <a:gd name="connsiteY108" fmla="*/ 199073 h 846866"/>
                <a:gd name="connsiteX109" fmla="*/ 52441 w 923964"/>
                <a:gd name="connsiteY109" fmla="*/ 183833 h 846866"/>
                <a:gd name="connsiteX110" fmla="*/ 65776 w 923964"/>
                <a:gd name="connsiteY110" fmla="*/ 168592 h 846866"/>
                <a:gd name="connsiteX111" fmla="*/ 90541 w 923964"/>
                <a:gd name="connsiteY111" fmla="*/ 178117 h 846866"/>
                <a:gd name="connsiteX112" fmla="*/ 79111 w 923964"/>
                <a:gd name="connsiteY112" fmla="*/ 153353 h 846866"/>
                <a:gd name="connsiteX113" fmla="*/ 98161 w 923964"/>
                <a:gd name="connsiteY113" fmla="*/ 148590 h 846866"/>
                <a:gd name="connsiteX114" fmla="*/ 140071 w 923964"/>
                <a:gd name="connsiteY114" fmla="*/ 196215 h 846866"/>
                <a:gd name="connsiteX115" fmla="*/ 140071 w 923964"/>
                <a:gd name="connsiteY115" fmla="*/ 170498 h 846866"/>
                <a:gd name="connsiteX116" fmla="*/ 158168 w 923964"/>
                <a:gd name="connsiteY116" fmla="*/ 161925 h 846866"/>
                <a:gd name="connsiteX117" fmla="*/ 158168 w 923964"/>
                <a:gd name="connsiteY117" fmla="*/ 205740 h 846866"/>
                <a:gd name="connsiteX118" fmla="*/ 167693 w 923964"/>
                <a:gd name="connsiteY118" fmla="*/ 209550 h 846866"/>
                <a:gd name="connsiteX119" fmla="*/ 181981 w 923964"/>
                <a:gd name="connsiteY119" fmla="*/ 190500 h 846866"/>
                <a:gd name="connsiteX120" fmla="*/ 168646 w 923964"/>
                <a:gd name="connsiteY120" fmla="*/ 136208 h 846866"/>
                <a:gd name="connsiteX121" fmla="*/ 147691 w 923964"/>
                <a:gd name="connsiteY121" fmla="*/ 94298 h 846866"/>
                <a:gd name="connsiteX122" fmla="*/ 128641 w 923964"/>
                <a:gd name="connsiteY122" fmla="*/ 81915 h 846866"/>
                <a:gd name="connsiteX123" fmla="*/ 101971 w 923964"/>
                <a:gd name="connsiteY123" fmla="*/ 96203 h 846866"/>
                <a:gd name="connsiteX124" fmla="*/ 68634 w 923964"/>
                <a:gd name="connsiteY124" fmla="*/ 139065 h 846866"/>
                <a:gd name="connsiteX125" fmla="*/ 21009 w 923964"/>
                <a:gd name="connsiteY125" fmla="*/ 283845 h 846866"/>
                <a:gd name="connsiteX126" fmla="*/ 24818 w 923964"/>
                <a:gd name="connsiteY126" fmla="*/ 390525 h 846866"/>
                <a:gd name="connsiteX127" fmla="*/ 40059 w 923964"/>
                <a:gd name="connsiteY127" fmla="*/ 422910 h 846866"/>
                <a:gd name="connsiteX128" fmla="*/ 117211 w 923964"/>
                <a:gd name="connsiteY128" fmla="*/ 404813 h 846866"/>
                <a:gd name="connsiteX129" fmla="*/ 162931 w 923964"/>
                <a:gd name="connsiteY129" fmla="*/ 401955 h 846866"/>
                <a:gd name="connsiteX130" fmla="*/ 182934 w 923964"/>
                <a:gd name="connsiteY130" fmla="*/ 352425 h 846866"/>
                <a:gd name="connsiteX131" fmla="*/ 188649 w 923964"/>
                <a:gd name="connsiteY131" fmla="*/ 279083 h 846866"/>
                <a:gd name="connsiteX132" fmla="*/ 188649 w 923964"/>
                <a:gd name="connsiteY132" fmla="*/ 255270 h 846866"/>
                <a:gd name="connsiteX133" fmla="*/ 135309 w 923964"/>
                <a:gd name="connsiteY133" fmla="*/ 280988 h 846866"/>
                <a:gd name="connsiteX134" fmla="*/ 126736 w 923964"/>
                <a:gd name="connsiteY134" fmla="*/ 295275 h 846866"/>
                <a:gd name="connsiteX135" fmla="*/ 163884 w 923964"/>
                <a:gd name="connsiteY135" fmla="*/ 344805 h 846866"/>
                <a:gd name="connsiteX136" fmla="*/ 144834 w 923964"/>
                <a:gd name="connsiteY136" fmla="*/ 351473 h 846866"/>
                <a:gd name="connsiteX137" fmla="*/ 117211 w 923964"/>
                <a:gd name="connsiteY137" fmla="*/ 313373 h 846866"/>
                <a:gd name="connsiteX138" fmla="*/ 99113 w 923964"/>
                <a:gd name="connsiteY138" fmla="*/ 383858 h 846866"/>
                <a:gd name="connsiteX139" fmla="*/ 79111 w 923964"/>
                <a:gd name="connsiteY139" fmla="*/ 381953 h 846866"/>
                <a:gd name="connsiteX140" fmla="*/ 85778 w 923964"/>
                <a:gd name="connsiteY140" fmla="*/ 341948 h 846866"/>
                <a:gd name="connsiteX141" fmla="*/ 57203 w 923964"/>
                <a:gd name="connsiteY141" fmla="*/ 369570 h 846866"/>
                <a:gd name="connsiteX142" fmla="*/ 41963 w 923964"/>
                <a:gd name="connsiteY142" fmla="*/ 357188 h 846866"/>
                <a:gd name="connsiteX143" fmla="*/ 94351 w 923964"/>
                <a:gd name="connsiteY143" fmla="*/ 319088 h 846866"/>
                <a:gd name="connsiteX144" fmla="*/ 110543 w 923964"/>
                <a:gd name="connsiteY144" fmla="*/ 286703 h 846866"/>
                <a:gd name="connsiteX145" fmla="*/ 96256 w 923964"/>
                <a:gd name="connsiteY145" fmla="*/ 288608 h 846866"/>
                <a:gd name="connsiteX146" fmla="*/ 93399 w 923964"/>
                <a:gd name="connsiteY146" fmla="*/ 288608 h 846866"/>
                <a:gd name="connsiteX147" fmla="*/ 83874 w 923964"/>
                <a:gd name="connsiteY147" fmla="*/ 278130 h 846866"/>
                <a:gd name="connsiteX148" fmla="*/ 94351 w 923964"/>
                <a:gd name="connsiteY148" fmla="*/ 268605 h 846866"/>
                <a:gd name="connsiteX149" fmla="*/ 221034 w 923964"/>
                <a:gd name="connsiteY149" fmla="*/ 184785 h 846866"/>
                <a:gd name="connsiteX150" fmla="*/ 230559 w 923964"/>
                <a:gd name="connsiteY150" fmla="*/ 178117 h 846866"/>
                <a:gd name="connsiteX151" fmla="*/ 240084 w 923964"/>
                <a:gd name="connsiteY151" fmla="*/ 184785 h 846866"/>
                <a:gd name="connsiteX152" fmla="*/ 365813 w 923964"/>
                <a:gd name="connsiteY152" fmla="*/ 268605 h 846866"/>
                <a:gd name="connsiteX153" fmla="*/ 366766 w 923964"/>
                <a:gd name="connsiteY153" fmla="*/ 268605 h 846866"/>
                <a:gd name="connsiteX154" fmla="*/ 376291 w 923964"/>
                <a:gd name="connsiteY154" fmla="*/ 273367 h 846866"/>
                <a:gd name="connsiteX155" fmla="*/ 372481 w 923964"/>
                <a:gd name="connsiteY155" fmla="*/ 286703 h 846866"/>
                <a:gd name="connsiteX156" fmla="*/ 365813 w 923964"/>
                <a:gd name="connsiteY156" fmla="*/ 287655 h 846866"/>
                <a:gd name="connsiteX157" fmla="*/ 345811 w 923964"/>
                <a:gd name="connsiteY157" fmla="*/ 285750 h 846866"/>
                <a:gd name="connsiteX158" fmla="*/ 363909 w 923964"/>
                <a:gd name="connsiteY158" fmla="*/ 317183 h 846866"/>
                <a:gd name="connsiteX159" fmla="*/ 763959 w 923964"/>
                <a:gd name="connsiteY159" fmla="*/ 491490 h 846866"/>
                <a:gd name="connsiteX160" fmla="*/ 702046 w 923964"/>
                <a:gd name="connsiteY160" fmla="*/ 381953 h 846866"/>
                <a:gd name="connsiteX161" fmla="*/ 642038 w 923964"/>
                <a:gd name="connsiteY161" fmla="*/ 385763 h 846866"/>
                <a:gd name="connsiteX162" fmla="*/ 515356 w 923964"/>
                <a:gd name="connsiteY162" fmla="*/ 386715 h 846866"/>
                <a:gd name="connsiteX163" fmla="*/ 493449 w 923964"/>
                <a:gd name="connsiteY163" fmla="*/ 424815 h 846866"/>
                <a:gd name="connsiteX164" fmla="*/ 490591 w 923964"/>
                <a:gd name="connsiteY164" fmla="*/ 440055 h 846866"/>
                <a:gd name="connsiteX165" fmla="*/ 445824 w 923964"/>
                <a:gd name="connsiteY165" fmla="*/ 494348 h 846866"/>
                <a:gd name="connsiteX166" fmla="*/ 464874 w 923964"/>
                <a:gd name="connsiteY166" fmla="*/ 579120 h 846866"/>
                <a:gd name="connsiteX167" fmla="*/ 461063 w 923964"/>
                <a:gd name="connsiteY167" fmla="*/ 590550 h 846866"/>
                <a:gd name="connsiteX168" fmla="*/ 522976 w 923964"/>
                <a:gd name="connsiteY168" fmla="*/ 701993 h 846866"/>
                <a:gd name="connsiteX169" fmla="*/ 573459 w 923964"/>
                <a:gd name="connsiteY169" fmla="*/ 701993 h 846866"/>
                <a:gd name="connsiteX170" fmla="*/ 700141 w 923964"/>
                <a:gd name="connsiteY170" fmla="*/ 710565 h 846866"/>
                <a:gd name="connsiteX171" fmla="*/ 727763 w 923964"/>
                <a:gd name="connsiteY171" fmla="*/ 667702 h 846866"/>
                <a:gd name="connsiteX172" fmla="*/ 728716 w 923964"/>
                <a:gd name="connsiteY172" fmla="*/ 661988 h 846866"/>
                <a:gd name="connsiteX173" fmla="*/ 815394 w 923964"/>
                <a:gd name="connsiteY173" fmla="*/ 568643 h 846866"/>
                <a:gd name="connsiteX174" fmla="*/ 763959 w 923964"/>
                <a:gd name="connsiteY174" fmla="*/ 491490 h 846866"/>
                <a:gd name="connsiteX175" fmla="*/ 543931 w 923964"/>
                <a:gd name="connsiteY175" fmla="*/ 547688 h 846866"/>
                <a:gd name="connsiteX176" fmla="*/ 508688 w 923964"/>
                <a:gd name="connsiteY176" fmla="*/ 515302 h 846866"/>
                <a:gd name="connsiteX177" fmla="*/ 525834 w 923964"/>
                <a:gd name="connsiteY177" fmla="*/ 483870 h 846866"/>
                <a:gd name="connsiteX178" fmla="*/ 524881 w 923964"/>
                <a:gd name="connsiteY178" fmla="*/ 480060 h 846866"/>
                <a:gd name="connsiteX179" fmla="*/ 558219 w 923964"/>
                <a:gd name="connsiteY179" fmla="*/ 444817 h 846866"/>
                <a:gd name="connsiteX180" fmla="*/ 593461 w 923964"/>
                <a:gd name="connsiteY180" fmla="*/ 476250 h 846866"/>
                <a:gd name="connsiteX181" fmla="*/ 593461 w 923964"/>
                <a:gd name="connsiteY181" fmla="*/ 479108 h 846866"/>
                <a:gd name="connsiteX182" fmla="*/ 614416 w 923964"/>
                <a:gd name="connsiteY182" fmla="*/ 522923 h 846866"/>
                <a:gd name="connsiteX183" fmla="*/ 570601 w 923964"/>
                <a:gd name="connsiteY183" fmla="*/ 543877 h 846866"/>
                <a:gd name="connsiteX184" fmla="*/ 563934 w 923964"/>
                <a:gd name="connsiteY184" fmla="*/ 541020 h 846866"/>
                <a:gd name="connsiteX185" fmla="*/ 543931 w 923964"/>
                <a:gd name="connsiteY185" fmla="*/ 547688 h 846866"/>
                <a:gd name="connsiteX186" fmla="*/ 676328 w 923964"/>
                <a:gd name="connsiteY186" fmla="*/ 651510 h 846866"/>
                <a:gd name="connsiteX187" fmla="*/ 676328 w 923964"/>
                <a:gd name="connsiteY187" fmla="*/ 651510 h 846866"/>
                <a:gd name="connsiteX188" fmla="*/ 620131 w 923964"/>
                <a:gd name="connsiteY188" fmla="*/ 660083 h 846866"/>
                <a:gd name="connsiteX189" fmla="*/ 605844 w 923964"/>
                <a:gd name="connsiteY189" fmla="*/ 641033 h 846866"/>
                <a:gd name="connsiteX190" fmla="*/ 582984 w 923964"/>
                <a:gd name="connsiteY190" fmla="*/ 633413 h 846866"/>
                <a:gd name="connsiteX191" fmla="*/ 574411 w 923964"/>
                <a:gd name="connsiteY191" fmla="*/ 577215 h 846866"/>
                <a:gd name="connsiteX192" fmla="*/ 613463 w 923964"/>
                <a:gd name="connsiteY192" fmla="*/ 561023 h 846866"/>
                <a:gd name="connsiteX193" fmla="*/ 615369 w 923964"/>
                <a:gd name="connsiteY193" fmla="*/ 557213 h 846866"/>
                <a:gd name="connsiteX194" fmla="*/ 670613 w 923964"/>
                <a:gd name="connsiteY194" fmla="*/ 543877 h 846866"/>
                <a:gd name="connsiteX195" fmla="*/ 683949 w 923964"/>
                <a:gd name="connsiteY195" fmla="*/ 599123 h 846866"/>
                <a:gd name="connsiteX196" fmla="*/ 681091 w 923964"/>
                <a:gd name="connsiteY196" fmla="*/ 603885 h 846866"/>
                <a:gd name="connsiteX197" fmla="*/ 679186 w 923964"/>
                <a:gd name="connsiteY197" fmla="*/ 606743 h 846866"/>
                <a:gd name="connsiteX198" fmla="*/ 676328 w 923964"/>
                <a:gd name="connsiteY198" fmla="*/ 651510 h 846866"/>
                <a:gd name="connsiteX199" fmla="*/ 706809 w 923964"/>
                <a:gd name="connsiteY199" fmla="*/ 482917 h 846866"/>
                <a:gd name="connsiteX200" fmla="*/ 706809 w 923964"/>
                <a:gd name="connsiteY200" fmla="*/ 482917 h 846866"/>
                <a:gd name="connsiteX201" fmla="*/ 704903 w 923964"/>
                <a:gd name="connsiteY201" fmla="*/ 483870 h 846866"/>
                <a:gd name="connsiteX202" fmla="*/ 687759 w 923964"/>
                <a:gd name="connsiteY202" fmla="*/ 517208 h 846866"/>
                <a:gd name="connsiteX203" fmla="*/ 660136 w 923964"/>
                <a:gd name="connsiteY203" fmla="*/ 509588 h 846866"/>
                <a:gd name="connsiteX204" fmla="*/ 653469 w 923964"/>
                <a:gd name="connsiteY204" fmla="*/ 494348 h 846866"/>
                <a:gd name="connsiteX205" fmla="*/ 639181 w 923964"/>
                <a:gd name="connsiteY205" fmla="*/ 485775 h 846866"/>
                <a:gd name="connsiteX206" fmla="*/ 642038 w 923964"/>
                <a:gd name="connsiteY206" fmla="*/ 448627 h 846866"/>
                <a:gd name="connsiteX207" fmla="*/ 669661 w 923964"/>
                <a:gd name="connsiteY207" fmla="*/ 444817 h 846866"/>
                <a:gd name="connsiteX208" fmla="*/ 671566 w 923964"/>
                <a:gd name="connsiteY208" fmla="*/ 442913 h 846866"/>
                <a:gd name="connsiteX209" fmla="*/ 708713 w 923964"/>
                <a:gd name="connsiteY209" fmla="*/ 445770 h 846866"/>
                <a:gd name="connsiteX210" fmla="*/ 706809 w 923964"/>
                <a:gd name="connsiteY210" fmla="*/ 482917 h 84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923964" h="846866">
                  <a:moveTo>
                    <a:pt x="842063" y="343853"/>
                  </a:moveTo>
                  <a:cubicBezTo>
                    <a:pt x="797296" y="296228"/>
                    <a:pt x="737288" y="264795"/>
                    <a:pt x="672519" y="255270"/>
                  </a:cubicBezTo>
                  <a:cubicBezTo>
                    <a:pt x="607749" y="244792"/>
                    <a:pt x="542026" y="256223"/>
                    <a:pt x="483924" y="287655"/>
                  </a:cubicBezTo>
                  <a:lnTo>
                    <a:pt x="382006" y="214313"/>
                  </a:lnTo>
                  <a:lnTo>
                    <a:pt x="420106" y="333375"/>
                  </a:lnTo>
                  <a:cubicBezTo>
                    <a:pt x="301043" y="446723"/>
                    <a:pt x="296281" y="635318"/>
                    <a:pt x="409628" y="754380"/>
                  </a:cubicBezTo>
                  <a:cubicBezTo>
                    <a:pt x="522976" y="873443"/>
                    <a:pt x="711571" y="878205"/>
                    <a:pt x="830634" y="764858"/>
                  </a:cubicBezTo>
                  <a:cubicBezTo>
                    <a:pt x="950649" y="651510"/>
                    <a:pt x="955411" y="463867"/>
                    <a:pt x="842063" y="343853"/>
                  </a:cubicBezTo>
                  <a:close/>
                  <a:moveTo>
                    <a:pt x="625846" y="820102"/>
                  </a:moveTo>
                  <a:cubicBezTo>
                    <a:pt x="611559" y="820102"/>
                    <a:pt x="597271" y="819150"/>
                    <a:pt x="582984" y="816293"/>
                  </a:cubicBezTo>
                  <a:cubicBezTo>
                    <a:pt x="435346" y="792480"/>
                    <a:pt x="334381" y="654368"/>
                    <a:pt x="358193" y="506730"/>
                  </a:cubicBezTo>
                  <a:cubicBezTo>
                    <a:pt x="379149" y="375285"/>
                    <a:pt x="492496" y="278130"/>
                    <a:pt x="625846" y="278130"/>
                  </a:cubicBezTo>
                  <a:cubicBezTo>
                    <a:pt x="640134" y="278130"/>
                    <a:pt x="654421" y="279083"/>
                    <a:pt x="668709" y="281940"/>
                  </a:cubicBezTo>
                  <a:cubicBezTo>
                    <a:pt x="816346" y="305753"/>
                    <a:pt x="916359" y="444817"/>
                    <a:pt x="893499" y="592455"/>
                  </a:cubicBezTo>
                  <a:cubicBezTo>
                    <a:pt x="872544" y="723900"/>
                    <a:pt x="759196" y="820102"/>
                    <a:pt x="625846" y="820102"/>
                  </a:cubicBezTo>
                  <a:close/>
                  <a:moveTo>
                    <a:pt x="291518" y="135255"/>
                  </a:moveTo>
                  <a:cubicBezTo>
                    <a:pt x="285803" y="153353"/>
                    <a:pt x="281993" y="171450"/>
                    <a:pt x="278184" y="190500"/>
                  </a:cubicBezTo>
                  <a:cubicBezTo>
                    <a:pt x="281993" y="197167"/>
                    <a:pt x="286756" y="203835"/>
                    <a:pt x="292471" y="209550"/>
                  </a:cubicBezTo>
                  <a:cubicBezTo>
                    <a:pt x="295328" y="208598"/>
                    <a:pt x="298186" y="206692"/>
                    <a:pt x="301996" y="205740"/>
                  </a:cubicBezTo>
                  <a:cubicBezTo>
                    <a:pt x="295328" y="192405"/>
                    <a:pt x="295328" y="176213"/>
                    <a:pt x="301996" y="161925"/>
                  </a:cubicBezTo>
                  <a:lnTo>
                    <a:pt x="320093" y="170498"/>
                  </a:lnTo>
                  <a:cubicBezTo>
                    <a:pt x="315331" y="178117"/>
                    <a:pt x="315331" y="188595"/>
                    <a:pt x="320093" y="196215"/>
                  </a:cubicBezTo>
                  <a:cubicBezTo>
                    <a:pt x="326761" y="192405"/>
                    <a:pt x="333428" y="187642"/>
                    <a:pt x="340096" y="181928"/>
                  </a:cubicBezTo>
                  <a:cubicBezTo>
                    <a:pt x="347716" y="175260"/>
                    <a:pt x="354384" y="166688"/>
                    <a:pt x="359146" y="157163"/>
                  </a:cubicBezTo>
                  <a:cubicBezTo>
                    <a:pt x="361051" y="154305"/>
                    <a:pt x="362003" y="151448"/>
                    <a:pt x="362956" y="147638"/>
                  </a:cubicBezTo>
                  <a:lnTo>
                    <a:pt x="382006" y="152400"/>
                  </a:lnTo>
                  <a:cubicBezTo>
                    <a:pt x="380101" y="158115"/>
                    <a:pt x="378196" y="163830"/>
                    <a:pt x="375338" y="168592"/>
                  </a:cubicBezTo>
                  <a:cubicBezTo>
                    <a:pt x="373434" y="171450"/>
                    <a:pt x="372481" y="175260"/>
                    <a:pt x="371528" y="177165"/>
                  </a:cubicBezTo>
                  <a:cubicBezTo>
                    <a:pt x="375338" y="176213"/>
                    <a:pt x="380101" y="175260"/>
                    <a:pt x="383911" y="174308"/>
                  </a:cubicBezTo>
                  <a:cubicBezTo>
                    <a:pt x="388674" y="172403"/>
                    <a:pt x="392484" y="170498"/>
                    <a:pt x="396293" y="167640"/>
                  </a:cubicBezTo>
                  <a:lnTo>
                    <a:pt x="409628" y="182880"/>
                  </a:lnTo>
                  <a:cubicBezTo>
                    <a:pt x="407724" y="184785"/>
                    <a:pt x="404866" y="186690"/>
                    <a:pt x="402009" y="187642"/>
                  </a:cubicBezTo>
                  <a:cubicBezTo>
                    <a:pt x="386768" y="196215"/>
                    <a:pt x="369624" y="199073"/>
                    <a:pt x="352478" y="198120"/>
                  </a:cubicBezTo>
                  <a:cubicBezTo>
                    <a:pt x="350574" y="200025"/>
                    <a:pt x="348668" y="200978"/>
                    <a:pt x="346763" y="201930"/>
                  </a:cubicBezTo>
                  <a:cubicBezTo>
                    <a:pt x="336286" y="209550"/>
                    <a:pt x="324856" y="216217"/>
                    <a:pt x="313426" y="221933"/>
                  </a:cubicBezTo>
                  <a:cubicBezTo>
                    <a:pt x="327713" y="228600"/>
                    <a:pt x="342001" y="232410"/>
                    <a:pt x="357241" y="234315"/>
                  </a:cubicBezTo>
                  <a:lnTo>
                    <a:pt x="367718" y="235267"/>
                  </a:lnTo>
                  <a:cubicBezTo>
                    <a:pt x="368671" y="235267"/>
                    <a:pt x="368671" y="235267"/>
                    <a:pt x="369624" y="235267"/>
                  </a:cubicBezTo>
                  <a:cubicBezTo>
                    <a:pt x="375338" y="236220"/>
                    <a:pt x="379149" y="240983"/>
                    <a:pt x="378196" y="246698"/>
                  </a:cubicBezTo>
                  <a:cubicBezTo>
                    <a:pt x="377243" y="252413"/>
                    <a:pt x="372481" y="256223"/>
                    <a:pt x="366766" y="255270"/>
                  </a:cubicBezTo>
                  <a:lnTo>
                    <a:pt x="363909" y="255270"/>
                  </a:lnTo>
                  <a:cubicBezTo>
                    <a:pt x="339143" y="254317"/>
                    <a:pt x="316284" y="246698"/>
                    <a:pt x="294376" y="235267"/>
                  </a:cubicBezTo>
                  <a:cubicBezTo>
                    <a:pt x="276278" y="223838"/>
                    <a:pt x="261991" y="206692"/>
                    <a:pt x="254371" y="186690"/>
                  </a:cubicBezTo>
                  <a:cubicBezTo>
                    <a:pt x="237226" y="145733"/>
                    <a:pt x="236274" y="87630"/>
                    <a:pt x="236274" y="10478"/>
                  </a:cubicBezTo>
                  <a:cubicBezTo>
                    <a:pt x="236274" y="5715"/>
                    <a:pt x="240084" y="953"/>
                    <a:pt x="244846" y="0"/>
                  </a:cubicBezTo>
                  <a:cubicBezTo>
                    <a:pt x="244846" y="0"/>
                    <a:pt x="244846" y="0"/>
                    <a:pt x="245799" y="0"/>
                  </a:cubicBezTo>
                  <a:cubicBezTo>
                    <a:pt x="251513" y="0"/>
                    <a:pt x="256276" y="4763"/>
                    <a:pt x="256276" y="10478"/>
                  </a:cubicBezTo>
                  <a:cubicBezTo>
                    <a:pt x="256276" y="71438"/>
                    <a:pt x="257228" y="120015"/>
                    <a:pt x="264849" y="154305"/>
                  </a:cubicBezTo>
                  <a:cubicBezTo>
                    <a:pt x="266753" y="145733"/>
                    <a:pt x="269611" y="137160"/>
                    <a:pt x="272468" y="129540"/>
                  </a:cubicBezTo>
                  <a:cubicBezTo>
                    <a:pt x="278184" y="112395"/>
                    <a:pt x="285803" y="96203"/>
                    <a:pt x="296281" y="81915"/>
                  </a:cubicBezTo>
                  <a:cubicBezTo>
                    <a:pt x="303901" y="69533"/>
                    <a:pt x="317236" y="61913"/>
                    <a:pt x="331524" y="60960"/>
                  </a:cubicBezTo>
                  <a:cubicBezTo>
                    <a:pt x="346763" y="61913"/>
                    <a:pt x="361051" y="69533"/>
                    <a:pt x="371528" y="80010"/>
                  </a:cubicBezTo>
                  <a:cubicBezTo>
                    <a:pt x="385816" y="94298"/>
                    <a:pt x="398199" y="109538"/>
                    <a:pt x="408676" y="127635"/>
                  </a:cubicBezTo>
                  <a:cubicBezTo>
                    <a:pt x="425821" y="157163"/>
                    <a:pt x="439156" y="189548"/>
                    <a:pt x="447728" y="222885"/>
                  </a:cubicBezTo>
                  <a:lnTo>
                    <a:pt x="421059" y="203835"/>
                  </a:lnTo>
                  <a:cubicBezTo>
                    <a:pt x="413438" y="180975"/>
                    <a:pt x="403913" y="159067"/>
                    <a:pt x="391531" y="139065"/>
                  </a:cubicBezTo>
                  <a:cubicBezTo>
                    <a:pt x="382959" y="122873"/>
                    <a:pt x="371528" y="108585"/>
                    <a:pt x="358193" y="96203"/>
                  </a:cubicBezTo>
                  <a:cubicBezTo>
                    <a:pt x="351526" y="88583"/>
                    <a:pt x="342001" y="82867"/>
                    <a:pt x="331524" y="81915"/>
                  </a:cubicBezTo>
                  <a:cubicBezTo>
                    <a:pt x="325809" y="81915"/>
                    <a:pt x="319141" y="85725"/>
                    <a:pt x="312474" y="94298"/>
                  </a:cubicBezTo>
                  <a:cubicBezTo>
                    <a:pt x="303901" y="106680"/>
                    <a:pt x="296281" y="120967"/>
                    <a:pt x="291518" y="135255"/>
                  </a:cubicBezTo>
                  <a:close/>
                  <a:moveTo>
                    <a:pt x="363909" y="317183"/>
                  </a:moveTo>
                  <a:cubicBezTo>
                    <a:pt x="371528" y="318135"/>
                    <a:pt x="379149" y="320992"/>
                    <a:pt x="385816" y="325755"/>
                  </a:cubicBezTo>
                  <a:cubicBezTo>
                    <a:pt x="381053" y="330517"/>
                    <a:pt x="377243" y="336233"/>
                    <a:pt x="372481" y="340995"/>
                  </a:cubicBezTo>
                  <a:cubicBezTo>
                    <a:pt x="372481" y="340995"/>
                    <a:pt x="371528" y="341948"/>
                    <a:pt x="371528" y="341948"/>
                  </a:cubicBezTo>
                  <a:cubicBezTo>
                    <a:pt x="365813" y="348615"/>
                    <a:pt x="360099" y="356235"/>
                    <a:pt x="355336" y="363855"/>
                  </a:cubicBezTo>
                  <a:cubicBezTo>
                    <a:pt x="352478" y="345758"/>
                    <a:pt x="347716" y="327660"/>
                    <a:pt x="339143" y="311467"/>
                  </a:cubicBezTo>
                  <a:cubicBezTo>
                    <a:pt x="323903" y="318135"/>
                    <a:pt x="317236" y="333375"/>
                    <a:pt x="311521" y="349567"/>
                  </a:cubicBezTo>
                  <a:lnTo>
                    <a:pt x="292471" y="342900"/>
                  </a:lnTo>
                  <a:cubicBezTo>
                    <a:pt x="298186" y="325755"/>
                    <a:pt x="309616" y="302895"/>
                    <a:pt x="329618" y="293370"/>
                  </a:cubicBezTo>
                  <a:cubicBezTo>
                    <a:pt x="326761" y="288608"/>
                    <a:pt x="322951" y="282892"/>
                    <a:pt x="319141" y="277178"/>
                  </a:cubicBezTo>
                  <a:cubicBezTo>
                    <a:pt x="301996" y="272415"/>
                    <a:pt x="286756" y="263842"/>
                    <a:pt x="272468" y="253365"/>
                  </a:cubicBezTo>
                  <a:cubicBezTo>
                    <a:pt x="272468" y="260985"/>
                    <a:pt x="272468" y="269558"/>
                    <a:pt x="272468" y="277178"/>
                  </a:cubicBezTo>
                  <a:cubicBezTo>
                    <a:pt x="272468" y="301942"/>
                    <a:pt x="274374" y="325755"/>
                    <a:pt x="278184" y="350520"/>
                  </a:cubicBezTo>
                  <a:cubicBezTo>
                    <a:pt x="281993" y="373380"/>
                    <a:pt x="289613" y="392430"/>
                    <a:pt x="298186" y="400050"/>
                  </a:cubicBezTo>
                  <a:cubicBezTo>
                    <a:pt x="308663" y="404813"/>
                    <a:pt x="320093" y="406717"/>
                    <a:pt x="331524" y="403860"/>
                  </a:cubicBezTo>
                  <a:cubicBezTo>
                    <a:pt x="328666" y="410528"/>
                    <a:pt x="324856" y="418148"/>
                    <a:pt x="321999" y="424815"/>
                  </a:cubicBezTo>
                  <a:cubicBezTo>
                    <a:pt x="309616" y="425767"/>
                    <a:pt x="297234" y="422910"/>
                    <a:pt x="286756" y="417195"/>
                  </a:cubicBezTo>
                  <a:cubicBezTo>
                    <a:pt x="270563" y="403860"/>
                    <a:pt x="262943" y="381000"/>
                    <a:pt x="257228" y="354330"/>
                  </a:cubicBezTo>
                  <a:cubicBezTo>
                    <a:pt x="253418" y="328613"/>
                    <a:pt x="251513" y="302895"/>
                    <a:pt x="251513" y="277178"/>
                  </a:cubicBezTo>
                  <a:cubicBezTo>
                    <a:pt x="251513" y="262890"/>
                    <a:pt x="251513" y="249555"/>
                    <a:pt x="252466" y="235267"/>
                  </a:cubicBezTo>
                  <a:cubicBezTo>
                    <a:pt x="243893" y="226695"/>
                    <a:pt x="237226" y="216217"/>
                    <a:pt x="230559" y="205740"/>
                  </a:cubicBezTo>
                  <a:cubicBezTo>
                    <a:pt x="224843" y="216217"/>
                    <a:pt x="217224" y="225742"/>
                    <a:pt x="208651" y="235267"/>
                  </a:cubicBezTo>
                  <a:cubicBezTo>
                    <a:pt x="209603" y="248603"/>
                    <a:pt x="210556" y="262890"/>
                    <a:pt x="210556" y="277178"/>
                  </a:cubicBezTo>
                  <a:cubicBezTo>
                    <a:pt x="210556" y="302895"/>
                    <a:pt x="208651" y="328613"/>
                    <a:pt x="204841" y="354330"/>
                  </a:cubicBezTo>
                  <a:cubicBezTo>
                    <a:pt x="201984" y="378142"/>
                    <a:pt x="191506" y="400050"/>
                    <a:pt x="175313" y="417195"/>
                  </a:cubicBezTo>
                  <a:cubicBezTo>
                    <a:pt x="154359" y="429577"/>
                    <a:pt x="134356" y="424815"/>
                    <a:pt x="116259" y="422910"/>
                  </a:cubicBezTo>
                  <a:cubicBezTo>
                    <a:pt x="95303" y="421005"/>
                    <a:pt x="73396" y="425767"/>
                    <a:pt x="55299" y="437198"/>
                  </a:cubicBezTo>
                  <a:cubicBezTo>
                    <a:pt x="49584" y="441008"/>
                    <a:pt x="42916" y="441960"/>
                    <a:pt x="37201" y="441008"/>
                  </a:cubicBezTo>
                  <a:cubicBezTo>
                    <a:pt x="31486" y="439102"/>
                    <a:pt x="25771" y="436245"/>
                    <a:pt x="21961" y="431483"/>
                  </a:cubicBezTo>
                  <a:cubicBezTo>
                    <a:pt x="14341" y="420052"/>
                    <a:pt x="8626" y="406717"/>
                    <a:pt x="6721" y="393383"/>
                  </a:cubicBezTo>
                  <a:cubicBezTo>
                    <a:pt x="-899" y="356235"/>
                    <a:pt x="-1851" y="318135"/>
                    <a:pt x="2911" y="280035"/>
                  </a:cubicBezTo>
                  <a:cubicBezTo>
                    <a:pt x="9578" y="226695"/>
                    <a:pt x="26724" y="174308"/>
                    <a:pt x="53393" y="127635"/>
                  </a:cubicBezTo>
                  <a:cubicBezTo>
                    <a:pt x="62918" y="110490"/>
                    <a:pt x="76253" y="94298"/>
                    <a:pt x="90541" y="80010"/>
                  </a:cubicBezTo>
                  <a:cubicBezTo>
                    <a:pt x="101018" y="68580"/>
                    <a:pt x="115306" y="61913"/>
                    <a:pt x="130546" y="60960"/>
                  </a:cubicBezTo>
                  <a:cubicBezTo>
                    <a:pt x="144834" y="61913"/>
                    <a:pt x="158168" y="69533"/>
                    <a:pt x="165788" y="81915"/>
                  </a:cubicBezTo>
                  <a:cubicBezTo>
                    <a:pt x="176266" y="96203"/>
                    <a:pt x="184838" y="112395"/>
                    <a:pt x="189601" y="129540"/>
                  </a:cubicBezTo>
                  <a:cubicBezTo>
                    <a:pt x="192459" y="137160"/>
                    <a:pt x="194363" y="145733"/>
                    <a:pt x="197221" y="154305"/>
                  </a:cubicBezTo>
                  <a:cubicBezTo>
                    <a:pt x="204841" y="120015"/>
                    <a:pt x="205793" y="72390"/>
                    <a:pt x="205793" y="10478"/>
                  </a:cubicBezTo>
                  <a:cubicBezTo>
                    <a:pt x="205793" y="5715"/>
                    <a:pt x="209603" y="953"/>
                    <a:pt x="214366" y="0"/>
                  </a:cubicBezTo>
                  <a:cubicBezTo>
                    <a:pt x="214366" y="0"/>
                    <a:pt x="214366" y="0"/>
                    <a:pt x="215318" y="0"/>
                  </a:cubicBezTo>
                  <a:cubicBezTo>
                    <a:pt x="221034" y="0"/>
                    <a:pt x="225796" y="4763"/>
                    <a:pt x="225796" y="10478"/>
                  </a:cubicBezTo>
                  <a:cubicBezTo>
                    <a:pt x="225796" y="88583"/>
                    <a:pt x="224843" y="145733"/>
                    <a:pt x="207699" y="186690"/>
                  </a:cubicBezTo>
                  <a:cubicBezTo>
                    <a:pt x="200078" y="206692"/>
                    <a:pt x="185791" y="223838"/>
                    <a:pt x="167693" y="235267"/>
                  </a:cubicBezTo>
                  <a:cubicBezTo>
                    <a:pt x="145786" y="247650"/>
                    <a:pt x="121021" y="255270"/>
                    <a:pt x="95303" y="256223"/>
                  </a:cubicBezTo>
                  <a:cubicBezTo>
                    <a:pt x="94351" y="256223"/>
                    <a:pt x="94351" y="256223"/>
                    <a:pt x="93399" y="256223"/>
                  </a:cubicBezTo>
                  <a:cubicBezTo>
                    <a:pt x="87684" y="256223"/>
                    <a:pt x="82921" y="251460"/>
                    <a:pt x="82921" y="246698"/>
                  </a:cubicBezTo>
                  <a:cubicBezTo>
                    <a:pt x="82921" y="240983"/>
                    <a:pt x="87684" y="236220"/>
                    <a:pt x="92446" y="236220"/>
                  </a:cubicBezTo>
                  <a:cubicBezTo>
                    <a:pt x="111496" y="235267"/>
                    <a:pt x="129593" y="230505"/>
                    <a:pt x="147691" y="222885"/>
                  </a:cubicBezTo>
                  <a:cubicBezTo>
                    <a:pt x="133403" y="217170"/>
                    <a:pt x="120068" y="208598"/>
                    <a:pt x="108638" y="199073"/>
                  </a:cubicBezTo>
                  <a:cubicBezTo>
                    <a:pt x="88636" y="200978"/>
                    <a:pt x="68634" y="196215"/>
                    <a:pt x="52441" y="183833"/>
                  </a:cubicBezTo>
                  <a:lnTo>
                    <a:pt x="65776" y="168592"/>
                  </a:lnTo>
                  <a:cubicBezTo>
                    <a:pt x="73396" y="173355"/>
                    <a:pt x="81968" y="177165"/>
                    <a:pt x="90541" y="178117"/>
                  </a:cubicBezTo>
                  <a:cubicBezTo>
                    <a:pt x="85778" y="170498"/>
                    <a:pt x="81968" y="161925"/>
                    <a:pt x="79111" y="153353"/>
                  </a:cubicBezTo>
                  <a:lnTo>
                    <a:pt x="98161" y="148590"/>
                  </a:lnTo>
                  <a:cubicBezTo>
                    <a:pt x="103876" y="169545"/>
                    <a:pt x="121021" y="185738"/>
                    <a:pt x="140071" y="196215"/>
                  </a:cubicBezTo>
                  <a:cubicBezTo>
                    <a:pt x="144834" y="188595"/>
                    <a:pt x="144834" y="178117"/>
                    <a:pt x="140071" y="170498"/>
                  </a:cubicBezTo>
                  <a:lnTo>
                    <a:pt x="158168" y="161925"/>
                  </a:lnTo>
                  <a:cubicBezTo>
                    <a:pt x="164836" y="175260"/>
                    <a:pt x="164836" y="191453"/>
                    <a:pt x="158168" y="205740"/>
                  </a:cubicBezTo>
                  <a:cubicBezTo>
                    <a:pt x="161026" y="207645"/>
                    <a:pt x="164836" y="208598"/>
                    <a:pt x="167693" y="209550"/>
                  </a:cubicBezTo>
                  <a:cubicBezTo>
                    <a:pt x="173409" y="203835"/>
                    <a:pt x="178171" y="198120"/>
                    <a:pt x="181981" y="190500"/>
                  </a:cubicBezTo>
                  <a:cubicBezTo>
                    <a:pt x="179124" y="172403"/>
                    <a:pt x="174361" y="153353"/>
                    <a:pt x="168646" y="136208"/>
                  </a:cubicBezTo>
                  <a:cubicBezTo>
                    <a:pt x="163884" y="120967"/>
                    <a:pt x="157216" y="106680"/>
                    <a:pt x="147691" y="94298"/>
                  </a:cubicBezTo>
                  <a:cubicBezTo>
                    <a:pt x="140071" y="84773"/>
                    <a:pt x="134356" y="81915"/>
                    <a:pt x="128641" y="81915"/>
                  </a:cubicBezTo>
                  <a:cubicBezTo>
                    <a:pt x="118163" y="83820"/>
                    <a:pt x="109591" y="88583"/>
                    <a:pt x="101971" y="96203"/>
                  </a:cubicBezTo>
                  <a:cubicBezTo>
                    <a:pt x="88636" y="108585"/>
                    <a:pt x="78159" y="122873"/>
                    <a:pt x="68634" y="139065"/>
                  </a:cubicBezTo>
                  <a:cubicBezTo>
                    <a:pt x="42916" y="183833"/>
                    <a:pt x="26724" y="233363"/>
                    <a:pt x="21009" y="283845"/>
                  </a:cubicBezTo>
                  <a:cubicBezTo>
                    <a:pt x="16246" y="319088"/>
                    <a:pt x="17199" y="355283"/>
                    <a:pt x="24818" y="390525"/>
                  </a:cubicBezTo>
                  <a:cubicBezTo>
                    <a:pt x="26724" y="400050"/>
                    <a:pt x="31486" y="416242"/>
                    <a:pt x="40059" y="422910"/>
                  </a:cubicBezTo>
                  <a:cubicBezTo>
                    <a:pt x="63871" y="409575"/>
                    <a:pt x="82921" y="405765"/>
                    <a:pt x="117211" y="404813"/>
                  </a:cubicBezTo>
                  <a:cubicBezTo>
                    <a:pt x="136261" y="406717"/>
                    <a:pt x="148643" y="409575"/>
                    <a:pt x="162931" y="401955"/>
                  </a:cubicBezTo>
                  <a:cubicBezTo>
                    <a:pt x="171503" y="394335"/>
                    <a:pt x="179124" y="375285"/>
                    <a:pt x="182934" y="352425"/>
                  </a:cubicBezTo>
                  <a:cubicBezTo>
                    <a:pt x="186743" y="328613"/>
                    <a:pt x="188649" y="303848"/>
                    <a:pt x="188649" y="279083"/>
                  </a:cubicBezTo>
                  <a:cubicBezTo>
                    <a:pt x="188649" y="270510"/>
                    <a:pt x="188649" y="262890"/>
                    <a:pt x="188649" y="255270"/>
                  </a:cubicBezTo>
                  <a:cubicBezTo>
                    <a:pt x="172456" y="267653"/>
                    <a:pt x="155311" y="276225"/>
                    <a:pt x="135309" y="280988"/>
                  </a:cubicBezTo>
                  <a:cubicBezTo>
                    <a:pt x="132451" y="285750"/>
                    <a:pt x="128641" y="291465"/>
                    <a:pt x="126736" y="295275"/>
                  </a:cubicBezTo>
                  <a:cubicBezTo>
                    <a:pt x="145786" y="302895"/>
                    <a:pt x="156263" y="324803"/>
                    <a:pt x="163884" y="344805"/>
                  </a:cubicBezTo>
                  <a:lnTo>
                    <a:pt x="144834" y="351473"/>
                  </a:lnTo>
                  <a:cubicBezTo>
                    <a:pt x="141024" y="338138"/>
                    <a:pt x="132451" y="320040"/>
                    <a:pt x="117211" y="313373"/>
                  </a:cubicBezTo>
                  <a:cubicBezTo>
                    <a:pt x="106734" y="335280"/>
                    <a:pt x="100066" y="359092"/>
                    <a:pt x="99113" y="383858"/>
                  </a:cubicBezTo>
                  <a:lnTo>
                    <a:pt x="79111" y="381953"/>
                  </a:lnTo>
                  <a:cubicBezTo>
                    <a:pt x="80063" y="368617"/>
                    <a:pt x="82921" y="355283"/>
                    <a:pt x="85778" y="341948"/>
                  </a:cubicBezTo>
                  <a:cubicBezTo>
                    <a:pt x="74349" y="349567"/>
                    <a:pt x="64824" y="358140"/>
                    <a:pt x="57203" y="369570"/>
                  </a:cubicBezTo>
                  <a:lnTo>
                    <a:pt x="41963" y="357188"/>
                  </a:lnTo>
                  <a:cubicBezTo>
                    <a:pt x="61013" y="333375"/>
                    <a:pt x="77206" y="320992"/>
                    <a:pt x="94351" y="319088"/>
                  </a:cubicBezTo>
                  <a:cubicBezTo>
                    <a:pt x="99113" y="307658"/>
                    <a:pt x="103876" y="297180"/>
                    <a:pt x="110543" y="286703"/>
                  </a:cubicBezTo>
                  <a:cubicBezTo>
                    <a:pt x="105781" y="287655"/>
                    <a:pt x="101018" y="288608"/>
                    <a:pt x="96256" y="288608"/>
                  </a:cubicBezTo>
                  <a:cubicBezTo>
                    <a:pt x="95303" y="288608"/>
                    <a:pt x="94351" y="288608"/>
                    <a:pt x="93399" y="288608"/>
                  </a:cubicBezTo>
                  <a:cubicBezTo>
                    <a:pt x="87684" y="288608"/>
                    <a:pt x="83874" y="283845"/>
                    <a:pt x="83874" y="278130"/>
                  </a:cubicBezTo>
                  <a:cubicBezTo>
                    <a:pt x="83874" y="272415"/>
                    <a:pt x="88636" y="268605"/>
                    <a:pt x="94351" y="268605"/>
                  </a:cubicBezTo>
                  <a:cubicBezTo>
                    <a:pt x="165788" y="263842"/>
                    <a:pt x="197221" y="233363"/>
                    <a:pt x="221034" y="184785"/>
                  </a:cubicBezTo>
                  <a:cubicBezTo>
                    <a:pt x="222938" y="180975"/>
                    <a:pt x="226749" y="178117"/>
                    <a:pt x="230559" y="178117"/>
                  </a:cubicBezTo>
                  <a:cubicBezTo>
                    <a:pt x="235321" y="178117"/>
                    <a:pt x="239131" y="180975"/>
                    <a:pt x="240084" y="184785"/>
                  </a:cubicBezTo>
                  <a:cubicBezTo>
                    <a:pt x="263896" y="232410"/>
                    <a:pt x="294376" y="262890"/>
                    <a:pt x="365813" y="268605"/>
                  </a:cubicBezTo>
                  <a:lnTo>
                    <a:pt x="366766" y="268605"/>
                  </a:lnTo>
                  <a:cubicBezTo>
                    <a:pt x="370576" y="268605"/>
                    <a:pt x="374386" y="270510"/>
                    <a:pt x="376291" y="273367"/>
                  </a:cubicBezTo>
                  <a:cubicBezTo>
                    <a:pt x="379149" y="278130"/>
                    <a:pt x="377243" y="283845"/>
                    <a:pt x="372481" y="286703"/>
                  </a:cubicBezTo>
                  <a:cubicBezTo>
                    <a:pt x="370576" y="287655"/>
                    <a:pt x="368671" y="288608"/>
                    <a:pt x="365813" y="287655"/>
                  </a:cubicBezTo>
                  <a:cubicBezTo>
                    <a:pt x="359146" y="287655"/>
                    <a:pt x="351526" y="286703"/>
                    <a:pt x="345811" y="285750"/>
                  </a:cubicBezTo>
                  <a:cubicBezTo>
                    <a:pt x="353431" y="295275"/>
                    <a:pt x="359146" y="305753"/>
                    <a:pt x="363909" y="317183"/>
                  </a:cubicBezTo>
                  <a:close/>
                  <a:moveTo>
                    <a:pt x="763959" y="491490"/>
                  </a:moveTo>
                  <a:cubicBezTo>
                    <a:pt x="776341" y="443865"/>
                    <a:pt x="748719" y="396240"/>
                    <a:pt x="702046" y="381953"/>
                  </a:cubicBezTo>
                  <a:cubicBezTo>
                    <a:pt x="682044" y="376238"/>
                    <a:pt x="661088" y="378142"/>
                    <a:pt x="642038" y="385763"/>
                  </a:cubicBezTo>
                  <a:cubicBezTo>
                    <a:pt x="606796" y="351473"/>
                    <a:pt x="549646" y="351473"/>
                    <a:pt x="515356" y="386715"/>
                  </a:cubicBezTo>
                  <a:cubicBezTo>
                    <a:pt x="504878" y="397192"/>
                    <a:pt x="497259" y="410528"/>
                    <a:pt x="493449" y="424815"/>
                  </a:cubicBezTo>
                  <a:cubicBezTo>
                    <a:pt x="491543" y="429577"/>
                    <a:pt x="490591" y="434340"/>
                    <a:pt x="490591" y="440055"/>
                  </a:cubicBezTo>
                  <a:cubicBezTo>
                    <a:pt x="468684" y="451485"/>
                    <a:pt x="453443" y="470535"/>
                    <a:pt x="445824" y="494348"/>
                  </a:cubicBezTo>
                  <a:cubicBezTo>
                    <a:pt x="437251" y="523875"/>
                    <a:pt x="443918" y="556260"/>
                    <a:pt x="464874" y="579120"/>
                  </a:cubicBezTo>
                  <a:cubicBezTo>
                    <a:pt x="462968" y="582930"/>
                    <a:pt x="462016" y="586740"/>
                    <a:pt x="461063" y="590550"/>
                  </a:cubicBezTo>
                  <a:cubicBezTo>
                    <a:pt x="447728" y="638175"/>
                    <a:pt x="475351" y="687705"/>
                    <a:pt x="522976" y="701993"/>
                  </a:cubicBezTo>
                  <a:cubicBezTo>
                    <a:pt x="539169" y="706755"/>
                    <a:pt x="557266" y="706755"/>
                    <a:pt x="573459" y="701993"/>
                  </a:cubicBezTo>
                  <a:cubicBezTo>
                    <a:pt x="605844" y="739140"/>
                    <a:pt x="662994" y="742950"/>
                    <a:pt x="700141" y="710565"/>
                  </a:cubicBezTo>
                  <a:cubicBezTo>
                    <a:pt x="713476" y="699135"/>
                    <a:pt x="723001" y="684848"/>
                    <a:pt x="727763" y="667702"/>
                  </a:cubicBezTo>
                  <a:cubicBezTo>
                    <a:pt x="727763" y="665798"/>
                    <a:pt x="728716" y="663893"/>
                    <a:pt x="728716" y="661988"/>
                  </a:cubicBezTo>
                  <a:cubicBezTo>
                    <a:pt x="778246" y="660083"/>
                    <a:pt x="817299" y="618173"/>
                    <a:pt x="815394" y="568643"/>
                  </a:cubicBezTo>
                  <a:cubicBezTo>
                    <a:pt x="813488" y="536258"/>
                    <a:pt x="794438" y="506730"/>
                    <a:pt x="763959" y="491490"/>
                  </a:cubicBezTo>
                  <a:close/>
                  <a:moveTo>
                    <a:pt x="543931" y="547688"/>
                  </a:moveTo>
                  <a:cubicBezTo>
                    <a:pt x="524881" y="548640"/>
                    <a:pt x="508688" y="533400"/>
                    <a:pt x="508688" y="515302"/>
                  </a:cubicBezTo>
                  <a:cubicBezTo>
                    <a:pt x="507736" y="502920"/>
                    <a:pt x="514403" y="490538"/>
                    <a:pt x="525834" y="483870"/>
                  </a:cubicBezTo>
                  <a:cubicBezTo>
                    <a:pt x="525834" y="482917"/>
                    <a:pt x="524881" y="481965"/>
                    <a:pt x="524881" y="480060"/>
                  </a:cubicBezTo>
                  <a:cubicBezTo>
                    <a:pt x="523928" y="461010"/>
                    <a:pt x="539169" y="444817"/>
                    <a:pt x="558219" y="444817"/>
                  </a:cubicBezTo>
                  <a:cubicBezTo>
                    <a:pt x="576316" y="443865"/>
                    <a:pt x="592509" y="458152"/>
                    <a:pt x="593461" y="476250"/>
                  </a:cubicBezTo>
                  <a:cubicBezTo>
                    <a:pt x="593461" y="477202"/>
                    <a:pt x="593461" y="478155"/>
                    <a:pt x="593461" y="479108"/>
                  </a:cubicBezTo>
                  <a:cubicBezTo>
                    <a:pt x="611559" y="485775"/>
                    <a:pt x="620131" y="504825"/>
                    <a:pt x="614416" y="522923"/>
                  </a:cubicBezTo>
                  <a:cubicBezTo>
                    <a:pt x="607749" y="541020"/>
                    <a:pt x="588699" y="549593"/>
                    <a:pt x="570601" y="543877"/>
                  </a:cubicBezTo>
                  <a:cubicBezTo>
                    <a:pt x="568696" y="542925"/>
                    <a:pt x="565838" y="541973"/>
                    <a:pt x="563934" y="541020"/>
                  </a:cubicBezTo>
                  <a:cubicBezTo>
                    <a:pt x="558219" y="544830"/>
                    <a:pt x="551551" y="546735"/>
                    <a:pt x="543931" y="547688"/>
                  </a:cubicBezTo>
                  <a:close/>
                  <a:moveTo>
                    <a:pt x="676328" y="651510"/>
                  </a:moveTo>
                  <a:lnTo>
                    <a:pt x="676328" y="651510"/>
                  </a:lnTo>
                  <a:cubicBezTo>
                    <a:pt x="662994" y="669608"/>
                    <a:pt x="638228" y="673418"/>
                    <a:pt x="620131" y="660083"/>
                  </a:cubicBezTo>
                  <a:cubicBezTo>
                    <a:pt x="613463" y="655320"/>
                    <a:pt x="608701" y="648652"/>
                    <a:pt x="605844" y="641033"/>
                  </a:cubicBezTo>
                  <a:cubicBezTo>
                    <a:pt x="597271" y="641033"/>
                    <a:pt x="589651" y="638175"/>
                    <a:pt x="582984" y="633413"/>
                  </a:cubicBezTo>
                  <a:cubicBezTo>
                    <a:pt x="564886" y="620077"/>
                    <a:pt x="561076" y="595313"/>
                    <a:pt x="574411" y="577215"/>
                  </a:cubicBezTo>
                  <a:cubicBezTo>
                    <a:pt x="582984" y="564833"/>
                    <a:pt x="599176" y="558165"/>
                    <a:pt x="613463" y="561023"/>
                  </a:cubicBezTo>
                  <a:cubicBezTo>
                    <a:pt x="614416" y="560070"/>
                    <a:pt x="614416" y="558165"/>
                    <a:pt x="615369" y="557213"/>
                  </a:cubicBezTo>
                  <a:cubicBezTo>
                    <a:pt x="626799" y="538163"/>
                    <a:pt x="651563" y="532448"/>
                    <a:pt x="670613" y="543877"/>
                  </a:cubicBezTo>
                  <a:cubicBezTo>
                    <a:pt x="689663" y="555308"/>
                    <a:pt x="695378" y="580073"/>
                    <a:pt x="683949" y="599123"/>
                  </a:cubicBezTo>
                  <a:cubicBezTo>
                    <a:pt x="682996" y="601027"/>
                    <a:pt x="682044" y="601980"/>
                    <a:pt x="681091" y="603885"/>
                  </a:cubicBezTo>
                  <a:cubicBezTo>
                    <a:pt x="680138" y="604838"/>
                    <a:pt x="679186" y="605790"/>
                    <a:pt x="679186" y="606743"/>
                  </a:cubicBezTo>
                  <a:cubicBezTo>
                    <a:pt x="685853" y="621030"/>
                    <a:pt x="685853" y="639127"/>
                    <a:pt x="676328" y="651510"/>
                  </a:cubicBezTo>
                  <a:close/>
                  <a:moveTo>
                    <a:pt x="706809" y="482917"/>
                  </a:moveTo>
                  <a:lnTo>
                    <a:pt x="706809" y="482917"/>
                  </a:lnTo>
                  <a:cubicBezTo>
                    <a:pt x="705856" y="482917"/>
                    <a:pt x="705856" y="483870"/>
                    <a:pt x="704903" y="483870"/>
                  </a:cubicBezTo>
                  <a:cubicBezTo>
                    <a:pt x="709666" y="498158"/>
                    <a:pt x="701094" y="512445"/>
                    <a:pt x="687759" y="517208"/>
                  </a:cubicBezTo>
                  <a:cubicBezTo>
                    <a:pt x="677281" y="520065"/>
                    <a:pt x="666803" y="517208"/>
                    <a:pt x="660136" y="509588"/>
                  </a:cubicBezTo>
                  <a:cubicBezTo>
                    <a:pt x="656326" y="505777"/>
                    <a:pt x="654421" y="500063"/>
                    <a:pt x="653469" y="494348"/>
                  </a:cubicBezTo>
                  <a:cubicBezTo>
                    <a:pt x="647753" y="493395"/>
                    <a:pt x="642991" y="490538"/>
                    <a:pt x="639181" y="485775"/>
                  </a:cubicBezTo>
                  <a:cubicBezTo>
                    <a:pt x="629656" y="474345"/>
                    <a:pt x="630609" y="458152"/>
                    <a:pt x="642038" y="448627"/>
                  </a:cubicBezTo>
                  <a:cubicBezTo>
                    <a:pt x="649659" y="441960"/>
                    <a:pt x="660136" y="440055"/>
                    <a:pt x="669661" y="444817"/>
                  </a:cubicBezTo>
                  <a:cubicBezTo>
                    <a:pt x="670613" y="443865"/>
                    <a:pt x="670613" y="443865"/>
                    <a:pt x="671566" y="442913"/>
                  </a:cubicBezTo>
                  <a:cubicBezTo>
                    <a:pt x="682996" y="433388"/>
                    <a:pt x="699188" y="434340"/>
                    <a:pt x="708713" y="445770"/>
                  </a:cubicBezTo>
                  <a:cubicBezTo>
                    <a:pt x="718238" y="457200"/>
                    <a:pt x="717286" y="473392"/>
                    <a:pt x="706809" y="482917"/>
                  </a:cubicBezTo>
                  <a:close/>
                </a:path>
              </a:pathLst>
            </a:custGeom>
            <a:solidFill>
              <a:schemeClr val="bg1"/>
            </a:solidFill>
            <a:ln w="6342" cap="flat">
              <a:noFill/>
              <a:prstDash val="solid"/>
              <a:miter/>
            </a:ln>
          </p:spPr>
          <p:txBody>
            <a:bodyPr rtlCol="0" anchor="ctr"/>
            <a:lstStyle/>
            <a:p>
              <a:pPr lvl="0"/>
              <a:endParaRPr lang="en-GB"/>
            </a:p>
          </p:txBody>
        </p:sp>
      </p:grpSp>
      <p:sp>
        <p:nvSpPr>
          <p:cNvPr id="2" name="Rectangle 1">
            <a:extLst>
              <a:ext uri="{FF2B5EF4-FFF2-40B4-BE49-F238E27FC236}">
                <a16:creationId xmlns:a16="http://schemas.microsoft.com/office/drawing/2014/main" id="{87061130-AAC3-49E8-8FEC-DDB2380B06C0}"/>
              </a:ext>
            </a:extLst>
          </p:cNvPr>
          <p:cNvSpPr/>
          <p:nvPr userDrawn="1"/>
        </p:nvSpPr>
        <p:spPr>
          <a:xfrm>
            <a:off x="0" y="0"/>
            <a:ext cx="12193200" cy="633600"/>
          </a:xfrm>
          <a:prstGeom prst="rect">
            <a:avLst/>
          </a:prstGeom>
          <a:blipFill>
            <a:blip r:embed="rId2" cstate="screen">
              <a:extLst>
                <a:ext uri="{28A0092B-C50C-407E-A947-70E740481C1C}">
                  <a14:useLocalDpi xmlns:a14="http://schemas.microsoft.com/office/drawing/2010/main"/>
                </a:ext>
              </a:extLst>
            </a:blip>
            <a:srcRect/>
            <a:stretch>
              <a:fillRect l="-10" r="-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3">
            <a:extLst>
              <a:ext uri="{FF2B5EF4-FFF2-40B4-BE49-F238E27FC236}">
                <a16:creationId xmlns:a16="http://schemas.microsoft.com/office/drawing/2014/main" id="{712E411F-1EAF-8339-8F66-F4CEEAD1E273}"/>
              </a:ext>
            </a:extLst>
          </p:cNvPr>
          <p:cNvSpPr txBox="1">
            <a:spLocks/>
          </p:cNvSpPr>
          <p:nvPr userDrawn="1"/>
        </p:nvSpPr>
        <p:spPr>
          <a:xfrm>
            <a:off x="2290080" y="6498327"/>
            <a:ext cx="9376681" cy="307777"/>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rPr>
              <a:t>For scientific exchange with payers/population health decision-makers. For use by Sanofi and Regeneron Medical Affairs for scientific and medical discussions only. Do not photograph, copy, or distribute | MAT-GLB-2401995 – 1.0 05/2024</a:t>
            </a:r>
          </a:p>
        </p:txBody>
      </p:sp>
      <p:pic>
        <p:nvPicPr>
          <p:cNvPr id="5" name="Picture 4">
            <a:extLst>
              <a:ext uri="{FF2B5EF4-FFF2-40B4-BE49-F238E27FC236}">
                <a16:creationId xmlns:a16="http://schemas.microsoft.com/office/drawing/2014/main" id="{410FB616-397E-44C0-BFB2-1A067115F49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6550" y="6555492"/>
            <a:ext cx="1781092" cy="219456"/>
          </a:xfrm>
          <a:prstGeom prst="rect">
            <a:avLst/>
          </a:prstGeom>
        </p:spPr>
      </p:pic>
    </p:spTree>
    <p:extLst>
      <p:ext uri="{BB962C8B-B14F-4D97-AF65-F5344CB8AC3E}">
        <p14:creationId xmlns:p14="http://schemas.microsoft.com/office/powerpoint/2010/main" val="1423576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567E05-5C97-F967-FED7-125B597C663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9477D28-6834-9F73-B60A-25607BBB7FD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154E445-650F-2D02-B911-2D6339092D9D}"/>
              </a:ext>
            </a:extLst>
          </p:cNvPr>
          <p:cNvSpPr>
            <a:spLocks noGrp="1"/>
          </p:cNvSpPr>
          <p:nvPr>
            <p:ph type="dt" sz="half" idx="10"/>
          </p:nvPr>
        </p:nvSpPr>
        <p:spPr/>
        <p:txBody>
          <a:bodyPr/>
          <a:lstStyle/>
          <a:p>
            <a:fld id="{5C56C9C3-1AF8-4909-A3F3-FABB6295D177}" type="datetimeFigureOut">
              <a:rPr lang="it-IT" smtClean="0"/>
              <a:t>11/05/2026</a:t>
            </a:fld>
            <a:endParaRPr lang="it-IT"/>
          </a:p>
        </p:txBody>
      </p:sp>
      <p:sp>
        <p:nvSpPr>
          <p:cNvPr id="5" name="Segnaposto piè di pagina 4">
            <a:extLst>
              <a:ext uri="{FF2B5EF4-FFF2-40B4-BE49-F238E27FC236}">
                <a16:creationId xmlns:a16="http://schemas.microsoft.com/office/drawing/2014/main" id="{A66EC708-8A59-3A70-4988-E12836D1DA1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1FF68E-6CA8-DBF3-EA5B-8B2F901E8C18}"/>
              </a:ext>
            </a:extLst>
          </p:cNvPr>
          <p:cNvSpPr>
            <a:spLocks noGrp="1"/>
          </p:cNvSpPr>
          <p:nvPr>
            <p:ph type="sldNum" sz="quarter" idx="12"/>
          </p:nvPr>
        </p:nvSpPr>
        <p:spPr/>
        <p:txBody>
          <a:bodyPr/>
          <a:lstStyle/>
          <a:p>
            <a:fld id="{92CA2DC6-82A5-4141-AE3C-AA70483249C4}" type="slidenum">
              <a:rPr lang="it-IT" smtClean="0"/>
              <a:t>‹N›</a:t>
            </a:fld>
            <a:endParaRPr lang="it-IT"/>
          </a:p>
        </p:txBody>
      </p:sp>
    </p:spTree>
    <p:extLst>
      <p:ext uri="{BB962C8B-B14F-4D97-AF65-F5344CB8AC3E}">
        <p14:creationId xmlns:p14="http://schemas.microsoft.com/office/powerpoint/2010/main" val="3732403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PD - Single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5ABDB1-24B0-4E73-AE71-062EEFCF60CD}"/>
              </a:ext>
            </a:extLst>
          </p:cNvPr>
          <p:cNvSpPr>
            <a:spLocks noGrp="1"/>
          </p:cNvSpPr>
          <p:nvPr>
            <p:ph type="title" hasCustomPrompt="1"/>
          </p:nvPr>
        </p:nvSpPr>
        <p:spPr/>
        <p:txBody>
          <a:bodyPr/>
          <a:lstStyle>
            <a:lvl1pPr>
              <a:defRPr/>
            </a:lvl1pPr>
          </a:lstStyle>
          <a:p>
            <a:r>
              <a:rPr lang="en-US"/>
              <a:t>Page Title</a:t>
            </a:r>
            <a:endParaRPr lang="en-GB"/>
          </a:p>
        </p:txBody>
      </p:sp>
      <p:sp>
        <p:nvSpPr>
          <p:cNvPr id="5" name="Text Placeholder 4">
            <a:extLst>
              <a:ext uri="{FF2B5EF4-FFF2-40B4-BE49-F238E27FC236}">
                <a16:creationId xmlns:a16="http://schemas.microsoft.com/office/drawing/2014/main" id="{1F6B8C15-3675-4C33-9703-923EE9B5D7A4}"/>
              </a:ext>
            </a:extLst>
          </p:cNvPr>
          <p:cNvSpPr>
            <a:spLocks noGrp="1"/>
          </p:cNvSpPr>
          <p:nvPr>
            <p:ph type="body" sz="quarter" idx="17" hasCustomPrompt="1"/>
          </p:nvPr>
        </p:nvSpPr>
        <p:spPr>
          <a:xfrm>
            <a:off x="336550" y="1767600"/>
            <a:ext cx="11519386" cy="4183200"/>
          </a:xfrm>
        </p:spPr>
        <p:txBody>
          <a:bodyPr vert="horz" lIns="0" tIns="0" rIns="0" bIns="0" rtlCol="0">
            <a:noAutofit/>
          </a:bodyPr>
          <a:lstStyle>
            <a:lvl1pPr>
              <a:defRPr lang="en-US" sz="1400" dirty="0">
                <a:solidFill>
                  <a:srgbClr val="3C3C3C"/>
                </a:solidFill>
              </a:defRPr>
            </a:lvl1pPr>
            <a:lvl2pPr>
              <a:defRPr lang="en-US" sz="1400" dirty="0">
                <a:solidFill>
                  <a:srgbClr val="3C3C3C"/>
                </a:solidFill>
              </a:defRPr>
            </a:lvl2pPr>
            <a:lvl3pPr>
              <a:defRPr lang="en-US" sz="1400" dirty="0">
                <a:solidFill>
                  <a:srgbClr val="3C3C3C"/>
                </a:solidFill>
              </a:defRPr>
            </a:lvl3pPr>
            <a:lvl4pPr>
              <a:defRPr lang="en-US" sz="1400" dirty="0">
                <a:solidFill>
                  <a:srgbClr val="3C3C3C"/>
                </a:solidFill>
              </a:defRPr>
            </a:lvl4pPr>
            <a:lvl5pPr>
              <a:defRPr lang="en-GB" sz="1200" dirty="0">
                <a:solidFill>
                  <a:srgbClr val="3C3C3C"/>
                </a:solidFill>
              </a:defRPr>
            </a:lvl5pPr>
          </a:lstStyle>
          <a:p>
            <a:pPr lvl="0"/>
            <a:r>
              <a:rPr lang="en-US"/>
              <a:t>Body text</a:t>
            </a:r>
          </a:p>
          <a:p>
            <a:pPr lvl="1"/>
            <a:r>
              <a:rPr lang="en-US"/>
              <a:t>Numbered list</a:t>
            </a:r>
          </a:p>
          <a:p>
            <a:pPr lvl="2"/>
            <a:r>
              <a:rPr lang="en-US"/>
              <a:t>Secondary bullet</a:t>
            </a:r>
          </a:p>
          <a:p>
            <a:pPr lvl="3"/>
            <a:r>
              <a:rPr lang="en-US"/>
              <a:t>Sub bullet</a:t>
            </a:r>
          </a:p>
          <a:p>
            <a:pPr lvl="4"/>
            <a:r>
              <a:rPr lang="en-US"/>
              <a:t>Mini bullet</a:t>
            </a:r>
            <a:endParaRPr lang="en-GB"/>
          </a:p>
        </p:txBody>
      </p:sp>
      <p:sp>
        <p:nvSpPr>
          <p:cNvPr id="21" name="Content Placeholder 3">
            <a:extLst>
              <a:ext uri="{FF2B5EF4-FFF2-40B4-BE49-F238E27FC236}">
                <a16:creationId xmlns:a16="http://schemas.microsoft.com/office/drawing/2014/main" id="{E9C7E2E2-8E32-4E60-BC37-96DF8C9F7B7A}"/>
              </a:ext>
            </a:extLst>
          </p:cNvPr>
          <p:cNvSpPr>
            <a:spLocks noGrp="1"/>
          </p:cNvSpPr>
          <p:nvPr>
            <p:ph sz="quarter" idx="16" hasCustomPrompt="1"/>
          </p:nvPr>
        </p:nvSpPr>
        <p:spPr>
          <a:xfrm>
            <a:off x="335936" y="5984774"/>
            <a:ext cx="11520000" cy="540000"/>
          </a:xfrm>
          <a:prstGeom prst="rect">
            <a:avLst/>
          </a:prstGeom>
        </p:spPr>
        <p:txBody>
          <a:bodyPr lIns="0" tIns="0" rIns="0" bIns="0" anchor="b"/>
          <a:lstStyle>
            <a:lvl1pPr marL="0" indent="0">
              <a:lnSpc>
                <a:spcPct val="100000"/>
              </a:lnSpc>
              <a:spcBef>
                <a:spcPts val="0"/>
              </a:spcBef>
              <a:buNone/>
              <a:defRPr sz="1000">
                <a:solidFill>
                  <a:srgbClr val="3C3C3C"/>
                </a:solidFill>
              </a:defRPr>
            </a:lvl1pPr>
            <a:lvl2pPr marL="457200" indent="0">
              <a:buNone/>
              <a:defRPr sz="1000"/>
            </a:lvl2pPr>
          </a:lstStyle>
          <a:p>
            <a:pPr lvl="0"/>
            <a:r>
              <a:rPr lang="en-US"/>
              <a:t>Insert References &amp; Abbreviations</a:t>
            </a:r>
            <a:endParaRPr lang="en-GB"/>
          </a:p>
        </p:txBody>
      </p:sp>
      <p:sp>
        <p:nvSpPr>
          <p:cNvPr id="7" name="Text Placeholder 6">
            <a:extLst>
              <a:ext uri="{FF2B5EF4-FFF2-40B4-BE49-F238E27FC236}">
                <a16:creationId xmlns:a16="http://schemas.microsoft.com/office/drawing/2014/main" id="{A9F489A7-B5CC-4D3E-B83E-FCBBF77948EF}"/>
              </a:ext>
            </a:extLst>
          </p:cNvPr>
          <p:cNvSpPr>
            <a:spLocks noGrp="1"/>
          </p:cNvSpPr>
          <p:nvPr>
            <p:ph type="body" sz="quarter" idx="18" hasCustomPrompt="1"/>
          </p:nvPr>
        </p:nvSpPr>
        <p:spPr>
          <a:xfrm>
            <a:off x="335936" y="770400"/>
            <a:ext cx="10800000" cy="184666"/>
          </a:xfrm>
        </p:spPr>
        <p:txBody>
          <a:bodyPr>
            <a:spAutoFit/>
          </a:bodyPr>
          <a:lstStyle>
            <a:lvl1pPr marL="0" indent="0">
              <a:tabLst/>
              <a:defRPr sz="1200" b="1">
                <a:solidFill>
                  <a:srgbClr val="304185"/>
                </a:solidFill>
              </a:defRPr>
            </a:lvl1pPr>
            <a:lvl2pPr marL="0" indent="0">
              <a:tabLst/>
              <a:defRPr sz="1200" b="1"/>
            </a:lvl2pPr>
            <a:lvl3pPr marL="0" indent="0">
              <a:tabLst/>
              <a:defRPr sz="1200" b="1"/>
            </a:lvl3pPr>
            <a:lvl4pPr marL="0" indent="0">
              <a:tabLst/>
              <a:defRPr sz="1200" b="1"/>
            </a:lvl4pPr>
            <a:lvl5pPr marL="0" indent="0">
              <a:tabLst/>
              <a:defRPr sz="1200" b="1"/>
            </a:lvl5pPr>
          </a:lstStyle>
          <a:p>
            <a:pPr lvl="0"/>
            <a:r>
              <a:rPr lang="en-US"/>
              <a:t>PAGE HEADING</a:t>
            </a:r>
            <a:endParaRPr lang="en-GB"/>
          </a:p>
        </p:txBody>
      </p:sp>
      <p:grpSp>
        <p:nvGrpSpPr>
          <p:cNvPr id="31" name="Group 30">
            <a:extLst>
              <a:ext uri="{FF2B5EF4-FFF2-40B4-BE49-F238E27FC236}">
                <a16:creationId xmlns:a16="http://schemas.microsoft.com/office/drawing/2014/main" id="{E94BA876-754B-404C-8F8F-7A442E63C188}"/>
              </a:ext>
            </a:extLst>
          </p:cNvPr>
          <p:cNvGrpSpPr>
            <a:grpSpLocks noChangeAspect="1"/>
          </p:cNvGrpSpPr>
          <p:nvPr userDrawn="1"/>
        </p:nvGrpSpPr>
        <p:grpSpPr>
          <a:xfrm>
            <a:off x="11342757" y="818977"/>
            <a:ext cx="513307" cy="540000"/>
            <a:chOff x="5133974" y="3284219"/>
            <a:chExt cx="1117282" cy="1175385"/>
          </a:xfrm>
        </p:grpSpPr>
        <p:sp>
          <p:nvSpPr>
            <p:cNvPr id="32" name="Freeform: Shape 31">
              <a:extLst>
                <a:ext uri="{FF2B5EF4-FFF2-40B4-BE49-F238E27FC236}">
                  <a16:creationId xmlns:a16="http://schemas.microsoft.com/office/drawing/2014/main" id="{5C9ED3F0-16E9-4D0F-99AF-90FF509A4064}"/>
                </a:ext>
              </a:extLst>
            </p:cNvPr>
            <p:cNvSpPr/>
            <p:nvPr/>
          </p:nvSpPr>
          <p:spPr>
            <a:xfrm>
              <a:off x="5133974" y="3284219"/>
              <a:ext cx="1117282" cy="1175385"/>
            </a:xfrm>
            <a:custGeom>
              <a:avLst/>
              <a:gdLst>
                <a:gd name="connsiteX0" fmla="*/ 0 w 1117282"/>
                <a:gd name="connsiteY0" fmla="*/ 294322 h 1175385"/>
                <a:gd name="connsiteX1" fmla="*/ 0 w 1117282"/>
                <a:gd name="connsiteY1" fmla="*/ 881062 h 1175385"/>
                <a:gd name="connsiteX2" fmla="*/ 559118 w 1117282"/>
                <a:gd name="connsiteY2" fmla="*/ 1175385 h 1175385"/>
                <a:gd name="connsiteX3" fmla="*/ 1117282 w 1117282"/>
                <a:gd name="connsiteY3" fmla="*/ 881062 h 1175385"/>
                <a:gd name="connsiteX4" fmla="*/ 1117282 w 1117282"/>
                <a:gd name="connsiteY4" fmla="*/ 294322 h 1175385"/>
                <a:gd name="connsiteX5" fmla="*/ 559118 w 1117282"/>
                <a:gd name="connsiteY5" fmla="*/ 0 h 117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282" h="1175385">
                  <a:moveTo>
                    <a:pt x="0" y="294322"/>
                  </a:moveTo>
                  <a:lnTo>
                    <a:pt x="0" y="881062"/>
                  </a:lnTo>
                  <a:lnTo>
                    <a:pt x="559118" y="1175385"/>
                  </a:lnTo>
                  <a:lnTo>
                    <a:pt x="1117282" y="881062"/>
                  </a:lnTo>
                  <a:lnTo>
                    <a:pt x="1117282" y="294322"/>
                  </a:lnTo>
                  <a:lnTo>
                    <a:pt x="559118" y="0"/>
                  </a:lnTo>
                  <a:close/>
                </a:path>
              </a:pathLst>
            </a:custGeom>
            <a:solidFill>
              <a:srgbClr val="304185"/>
            </a:solidFill>
            <a:ln w="6342" cap="flat">
              <a:noFill/>
              <a:prstDash val="solid"/>
              <a:miter/>
            </a:ln>
          </p:spPr>
          <p:txBody>
            <a:bodyPr rtlCol="0" anchor="ctr"/>
            <a:lstStyle/>
            <a:p>
              <a:pPr lvl="0"/>
              <a:endParaRPr lang="en-GB"/>
            </a:p>
          </p:txBody>
        </p:sp>
        <p:sp>
          <p:nvSpPr>
            <p:cNvPr id="33" name="Freeform: Shape 32">
              <a:extLst>
                <a:ext uri="{FF2B5EF4-FFF2-40B4-BE49-F238E27FC236}">
                  <a16:creationId xmlns:a16="http://schemas.microsoft.com/office/drawing/2014/main" id="{D88DF3C0-BAFC-4644-B72E-2C99ACCEEA96}"/>
                </a:ext>
              </a:extLst>
            </p:cNvPr>
            <p:cNvSpPr/>
            <p:nvPr/>
          </p:nvSpPr>
          <p:spPr>
            <a:xfrm>
              <a:off x="5247268" y="3445191"/>
              <a:ext cx="923964" cy="846866"/>
            </a:xfrm>
            <a:custGeom>
              <a:avLst/>
              <a:gdLst>
                <a:gd name="connsiteX0" fmla="*/ 842063 w 923964"/>
                <a:gd name="connsiteY0" fmla="*/ 343853 h 846866"/>
                <a:gd name="connsiteX1" fmla="*/ 672519 w 923964"/>
                <a:gd name="connsiteY1" fmla="*/ 255270 h 846866"/>
                <a:gd name="connsiteX2" fmla="*/ 483924 w 923964"/>
                <a:gd name="connsiteY2" fmla="*/ 287655 h 846866"/>
                <a:gd name="connsiteX3" fmla="*/ 382006 w 923964"/>
                <a:gd name="connsiteY3" fmla="*/ 214313 h 846866"/>
                <a:gd name="connsiteX4" fmla="*/ 420106 w 923964"/>
                <a:gd name="connsiteY4" fmla="*/ 333375 h 846866"/>
                <a:gd name="connsiteX5" fmla="*/ 409628 w 923964"/>
                <a:gd name="connsiteY5" fmla="*/ 754380 h 846866"/>
                <a:gd name="connsiteX6" fmla="*/ 830634 w 923964"/>
                <a:gd name="connsiteY6" fmla="*/ 764858 h 846866"/>
                <a:gd name="connsiteX7" fmla="*/ 842063 w 923964"/>
                <a:gd name="connsiteY7" fmla="*/ 343853 h 846866"/>
                <a:gd name="connsiteX8" fmla="*/ 625846 w 923964"/>
                <a:gd name="connsiteY8" fmla="*/ 820102 h 846866"/>
                <a:gd name="connsiteX9" fmla="*/ 582984 w 923964"/>
                <a:gd name="connsiteY9" fmla="*/ 816293 h 846866"/>
                <a:gd name="connsiteX10" fmla="*/ 358193 w 923964"/>
                <a:gd name="connsiteY10" fmla="*/ 506730 h 846866"/>
                <a:gd name="connsiteX11" fmla="*/ 625846 w 923964"/>
                <a:gd name="connsiteY11" fmla="*/ 278130 h 846866"/>
                <a:gd name="connsiteX12" fmla="*/ 668709 w 923964"/>
                <a:gd name="connsiteY12" fmla="*/ 281940 h 846866"/>
                <a:gd name="connsiteX13" fmla="*/ 893499 w 923964"/>
                <a:gd name="connsiteY13" fmla="*/ 592455 h 846866"/>
                <a:gd name="connsiteX14" fmla="*/ 625846 w 923964"/>
                <a:gd name="connsiteY14" fmla="*/ 820102 h 846866"/>
                <a:gd name="connsiteX15" fmla="*/ 291518 w 923964"/>
                <a:gd name="connsiteY15" fmla="*/ 135255 h 846866"/>
                <a:gd name="connsiteX16" fmla="*/ 278184 w 923964"/>
                <a:gd name="connsiteY16" fmla="*/ 190500 h 846866"/>
                <a:gd name="connsiteX17" fmla="*/ 292471 w 923964"/>
                <a:gd name="connsiteY17" fmla="*/ 209550 h 846866"/>
                <a:gd name="connsiteX18" fmla="*/ 301996 w 923964"/>
                <a:gd name="connsiteY18" fmla="*/ 205740 h 846866"/>
                <a:gd name="connsiteX19" fmla="*/ 301996 w 923964"/>
                <a:gd name="connsiteY19" fmla="*/ 161925 h 846866"/>
                <a:gd name="connsiteX20" fmla="*/ 320093 w 923964"/>
                <a:gd name="connsiteY20" fmla="*/ 170498 h 846866"/>
                <a:gd name="connsiteX21" fmla="*/ 320093 w 923964"/>
                <a:gd name="connsiteY21" fmla="*/ 196215 h 846866"/>
                <a:gd name="connsiteX22" fmla="*/ 340096 w 923964"/>
                <a:gd name="connsiteY22" fmla="*/ 181928 h 846866"/>
                <a:gd name="connsiteX23" fmla="*/ 359146 w 923964"/>
                <a:gd name="connsiteY23" fmla="*/ 157163 h 846866"/>
                <a:gd name="connsiteX24" fmla="*/ 362956 w 923964"/>
                <a:gd name="connsiteY24" fmla="*/ 147638 h 846866"/>
                <a:gd name="connsiteX25" fmla="*/ 382006 w 923964"/>
                <a:gd name="connsiteY25" fmla="*/ 152400 h 846866"/>
                <a:gd name="connsiteX26" fmla="*/ 375338 w 923964"/>
                <a:gd name="connsiteY26" fmla="*/ 168592 h 846866"/>
                <a:gd name="connsiteX27" fmla="*/ 371528 w 923964"/>
                <a:gd name="connsiteY27" fmla="*/ 177165 h 846866"/>
                <a:gd name="connsiteX28" fmla="*/ 383911 w 923964"/>
                <a:gd name="connsiteY28" fmla="*/ 174308 h 846866"/>
                <a:gd name="connsiteX29" fmla="*/ 396293 w 923964"/>
                <a:gd name="connsiteY29" fmla="*/ 167640 h 846866"/>
                <a:gd name="connsiteX30" fmla="*/ 409628 w 923964"/>
                <a:gd name="connsiteY30" fmla="*/ 182880 h 846866"/>
                <a:gd name="connsiteX31" fmla="*/ 402009 w 923964"/>
                <a:gd name="connsiteY31" fmla="*/ 187642 h 846866"/>
                <a:gd name="connsiteX32" fmla="*/ 352478 w 923964"/>
                <a:gd name="connsiteY32" fmla="*/ 198120 h 846866"/>
                <a:gd name="connsiteX33" fmla="*/ 346763 w 923964"/>
                <a:gd name="connsiteY33" fmla="*/ 201930 h 846866"/>
                <a:gd name="connsiteX34" fmla="*/ 313426 w 923964"/>
                <a:gd name="connsiteY34" fmla="*/ 221933 h 846866"/>
                <a:gd name="connsiteX35" fmla="*/ 357241 w 923964"/>
                <a:gd name="connsiteY35" fmla="*/ 234315 h 846866"/>
                <a:gd name="connsiteX36" fmla="*/ 367718 w 923964"/>
                <a:gd name="connsiteY36" fmla="*/ 235267 h 846866"/>
                <a:gd name="connsiteX37" fmla="*/ 369624 w 923964"/>
                <a:gd name="connsiteY37" fmla="*/ 235267 h 846866"/>
                <a:gd name="connsiteX38" fmla="*/ 378196 w 923964"/>
                <a:gd name="connsiteY38" fmla="*/ 246698 h 846866"/>
                <a:gd name="connsiteX39" fmla="*/ 366766 w 923964"/>
                <a:gd name="connsiteY39" fmla="*/ 255270 h 846866"/>
                <a:gd name="connsiteX40" fmla="*/ 363909 w 923964"/>
                <a:gd name="connsiteY40" fmla="*/ 255270 h 846866"/>
                <a:gd name="connsiteX41" fmla="*/ 294376 w 923964"/>
                <a:gd name="connsiteY41" fmla="*/ 235267 h 846866"/>
                <a:gd name="connsiteX42" fmla="*/ 254371 w 923964"/>
                <a:gd name="connsiteY42" fmla="*/ 186690 h 846866"/>
                <a:gd name="connsiteX43" fmla="*/ 236274 w 923964"/>
                <a:gd name="connsiteY43" fmla="*/ 10478 h 846866"/>
                <a:gd name="connsiteX44" fmla="*/ 244846 w 923964"/>
                <a:gd name="connsiteY44" fmla="*/ 0 h 846866"/>
                <a:gd name="connsiteX45" fmla="*/ 245799 w 923964"/>
                <a:gd name="connsiteY45" fmla="*/ 0 h 846866"/>
                <a:gd name="connsiteX46" fmla="*/ 256276 w 923964"/>
                <a:gd name="connsiteY46" fmla="*/ 10478 h 846866"/>
                <a:gd name="connsiteX47" fmla="*/ 264849 w 923964"/>
                <a:gd name="connsiteY47" fmla="*/ 154305 h 846866"/>
                <a:gd name="connsiteX48" fmla="*/ 272468 w 923964"/>
                <a:gd name="connsiteY48" fmla="*/ 129540 h 846866"/>
                <a:gd name="connsiteX49" fmla="*/ 296281 w 923964"/>
                <a:gd name="connsiteY49" fmla="*/ 81915 h 846866"/>
                <a:gd name="connsiteX50" fmla="*/ 331524 w 923964"/>
                <a:gd name="connsiteY50" fmla="*/ 60960 h 846866"/>
                <a:gd name="connsiteX51" fmla="*/ 371528 w 923964"/>
                <a:gd name="connsiteY51" fmla="*/ 80010 h 846866"/>
                <a:gd name="connsiteX52" fmla="*/ 408676 w 923964"/>
                <a:gd name="connsiteY52" fmla="*/ 127635 h 846866"/>
                <a:gd name="connsiteX53" fmla="*/ 447728 w 923964"/>
                <a:gd name="connsiteY53" fmla="*/ 222885 h 846866"/>
                <a:gd name="connsiteX54" fmla="*/ 421059 w 923964"/>
                <a:gd name="connsiteY54" fmla="*/ 203835 h 846866"/>
                <a:gd name="connsiteX55" fmla="*/ 391531 w 923964"/>
                <a:gd name="connsiteY55" fmla="*/ 139065 h 846866"/>
                <a:gd name="connsiteX56" fmla="*/ 358193 w 923964"/>
                <a:gd name="connsiteY56" fmla="*/ 96203 h 846866"/>
                <a:gd name="connsiteX57" fmla="*/ 331524 w 923964"/>
                <a:gd name="connsiteY57" fmla="*/ 81915 h 846866"/>
                <a:gd name="connsiteX58" fmla="*/ 312474 w 923964"/>
                <a:gd name="connsiteY58" fmla="*/ 94298 h 846866"/>
                <a:gd name="connsiteX59" fmla="*/ 291518 w 923964"/>
                <a:gd name="connsiteY59" fmla="*/ 135255 h 846866"/>
                <a:gd name="connsiteX60" fmla="*/ 363909 w 923964"/>
                <a:gd name="connsiteY60" fmla="*/ 317183 h 846866"/>
                <a:gd name="connsiteX61" fmla="*/ 385816 w 923964"/>
                <a:gd name="connsiteY61" fmla="*/ 325755 h 846866"/>
                <a:gd name="connsiteX62" fmla="*/ 372481 w 923964"/>
                <a:gd name="connsiteY62" fmla="*/ 340995 h 846866"/>
                <a:gd name="connsiteX63" fmla="*/ 371528 w 923964"/>
                <a:gd name="connsiteY63" fmla="*/ 341948 h 846866"/>
                <a:gd name="connsiteX64" fmla="*/ 355336 w 923964"/>
                <a:gd name="connsiteY64" fmla="*/ 363855 h 846866"/>
                <a:gd name="connsiteX65" fmla="*/ 339143 w 923964"/>
                <a:gd name="connsiteY65" fmla="*/ 311467 h 846866"/>
                <a:gd name="connsiteX66" fmla="*/ 311521 w 923964"/>
                <a:gd name="connsiteY66" fmla="*/ 349567 h 846866"/>
                <a:gd name="connsiteX67" fmla="*/ 292471 w 923964"/>
                <a:gd name="connsiteY67" fmla="*/ 342900 h 846866"/>
                <a:gd name="connsiteX68" fmla="*/ 329618 w 923964"/>
                <a:gd name="connsiteY68" fmla="*/ 293370 h 846866"/>
                <a:gd name="connsiteX69" fmla="*/ 319141 w 923964"/>
                <a:gd name="connsiteY69" fmla="*/ 277178 h 846866"/>
                <a:gd name="connsiteX70" fmla="*/ 272468 w 923964"/>
                <a:gd name="connsiteY70" fmla="*/ 253365 h 846866"/>
                <a:gd name="connsiteX71" fmla="*/ 272468 w 923964"/>
                <a:gd name="connsiteY71" fmla="*/ 277178 h 846866"/>
                <a:gd name="connsiteX72" fmla="*/ 278184 w 923964"/>
                <a:gd name="connsiteY72" fmla="*/ 350520 h 846866"/>
                <a:gd name="connsiteX73" fmla="*/ 298186 w 923964"/>
                <a:gd name="connsiteY73" fmla="*/ 400050 h 846866"/>
                <a:gd name="connsiteX74" fmla="*/ 331524 w 923964"/>
                <a:gd name="connsiteY74" fmla="*/ 403860 h 846866"/>
                <a:gd name="connsiteX75" fmla="*/ 321999 w 923964"/>
                <a:gd name="connsiteY75" fmla="*/ 424815 h 846866"/>
                <a:gd name="connsiteX76" fmla="*/ 286756 w 923964"/>
                <a:gd name="connsiteY76" fmla="*/ 417195 h 846866"/>
                <a:gd name="connsiteX77" fmla="*/ 257228 w 923964"/>
                <a:gd name="connsiteY77" fmla="*/ 354330 h 846866"/>
                <a:gd name="connsiteX78" fmla="*/ 251513 w 923964"/>
                <a:gd name="connsiteY78" fmla="*/ 277178 h 846866"/>
                <a:gd name="connsiteX79" fmla="*/ 252466 w 923964"/>
                <a:gd name="connsiteY79" fmla="*/ 235267 h 846866"/>
                <a:gd name="connsiteX80" fmla="*/ 230559 w 923964"/>
                <a:gd name="connsiteY80" fmla="*/ 205740 h 846866"/>
                <a:gd name="connsiteX81" fmla="*/ 208651 w 923964"/>
                <a:gd name="connsiteY81" fmla="*/ 235267 h 846866"/>
                <a:gd name="connsiteX82" fmla="*/ 210556 w 923964"/>
                <a:gd name="connsiteY82" fmla="*/ 277178 h 846866"/>
                <a:gd name="connsiteX83" fmla="*/ 204841 w 923964"/>
                <a:gd name="connsiteY83" fmla="*/ 354330 h 846866"/>
                <a:gd name="connsiteX84" fmla="*/ 175313 w 923964"/>
                <a:gd name="connsiteY84" fmla="*/ 417195 h 846866"/>
                <a:gd name="connsiteX85" fmla="*/ 116259 w 923964"/>
                <a:gd name="connsiteY85" fmla="*/ 422910 h 846866"/>
                <a:gd name="connsiteX86" fmla="*/ 55299 w 923964"/>
                <a:gd name="connsiteY86" fmla="*/ 437198 h 846866"/>
                <a:gd name="connsiteX87" fmla="*/ 37201 w 923964"/>
                <a:gd name="connsiteY87" fmla="*/ 441008 h 846866"/>
                <a:gd name="connsiteX88" fmla="*/ 21961 w 923964"/>
                <a:gd name="connsiteY88" fmla="*/ 431483 h 846866"/>
                <a:gd name="connsiteX89" fmla="*/ 6721 w 923964"/>
                <a:gd name="connsiteY89" fmla="*/ 393383 h 846866"/>
                <a:gd name="connsiteX90" fmla="*/ 2911 w 923964"/>
                <a:gd name="connsiteY90" fmla="*/ 280035 h 846866"/>
                <a:gd name="connsiteX91" fmla="*/ 53393 w 923964"/>
                <a:gd name="connsiteY91" fmla="*/ 127635 h 846866"/>
                <a:gd name="connsiteX92" fmla="*/ 90541 w 923964"/>
                <a:gd name="connsiteY92" fmla="*/ 80010 h 846866"/>
                <a:gd name="connsiteX93" fmla="*/ 130546 w 923964"/>
                <a:gd name="connsiteY93" fmla="*/ 60960 h 846866"/>
                <a:gd name="connsiteX94" fmla="*/ 165788 w 923964"/>
                <a:gd name="connsiteY94" fmla="*/ 81915 h 846866"/>
                <a:gd name="connsiteX95" fmla="*/ 189601 w 923964"/>
                <a:gd name="connsiteY95" fmla="*/ 129540 h 846866"/>
                <a:gd name="connsiteX96" fmla="*/ 197221 w 923964"/>
                <a:gd name="connsiteY96" fmla="*/ 154305 h 846866"/>
                <a:gd name="connsiteX97" fmla="*/ 205793 w 923964"/>
                <a:gd name="connsiteY97" fmla="*/ 10478 h 846866"/>
                <a:gd name="connsiteX98" fmla="*/ 214366 w 923964"/>
                <a:gd name="connsiteY98" fmla="*/ 0 h 846866"/>
                <a:gd name="connsiteX99" fmla="*/ 215318 w 923964"/>
                <a:gd name="connsiteY99" fmla="*/ 0 h 846866"/>
                <a:gd name="connsiteX100" fmla="*/ 225796 w 923964"/>
                <a:gd name="connsiteY100" fmla="*/ 10478 h 846866"/>
                <a:gd name="connsiteX101" fmla="*/ 207699 w 923964"/>
                <a:gd name="connsiteY101" fmla="*/ 186690 h 846866"/>
                <a:gd name="connsiteX102" fmla="*/ 167693 w 923964"/>
                <a:gd name="connsiteY102" fmla="*/ 235267 h 846866"/>
                <a:gd name="connsiteX103" fmla="*/ 95303 w 923964"/>
                <a:gd name="connsiteY103" fmla="*/ 256223 h 846866"/>
                <a:gd name="connsiteX104" fmla="*/ 93399 w 923964"/>
                <a:gd name="connsiteY104" fmla="*/ 256223 h 846866"/>
                <a:gd name="connsiteX105" fmla="*/ 82921 w 923964"/>
                <a:gd name="connsiteY105" fmla="*/ 246698 h 846866"/>
                <a:gd name="connsiteX106" fmla="*/ 92446 w 923964"/>
                <a:gd name="connsiteY106" fmla="*/ 236220 h 846866"/>
                <a:gd name="connsiteX107" fmla="*/ 147691 w 923964"/>
                <a:gd name="connsiteY107" fmla="*/ 222885 h 846866"/>
                <a:gd name="connsiteX108" fmla="*/ 108638 w 923964"/>
                <a:gd name="connsiteY108" fmla="*/ 199073 h 846866"/>
                <a:gd name="connsiteX109" fmla="*/ 52441 w 923964"/>
                <a:gd name="connsiteY109" fmla="*/ 183833 h 846866"/>
                <a:gd name="connsiteX110" fmla="*/ 65776 w 923964"/>
                <a:gd name="connsiteY110" fmla="*/ 168592 h 846866"/>
                <a:gd name="connsiteX111" fmla="*/ 90541 w 923964"/>
                <a:gd name="connsiteY111" fmla="*/ 178117 h 846866"/>
                <a:gd name="connsiteX112" fmla="*/ 79111 w 923964"/>
                <a:gd name="connsiteY112" fmla="*/ 153353 h 846866"/>
                <a:gd name="connsiteX113" fmla="*/ 98161 w 923964"/>
                <a:gd name="connsiteY113" fmla="*/ 148590 h 846866"/>
                <a:gd name="connsiteX114" fmla="*/ 140071 w 923964"/>
                <a:gd name="connsiteY114" fmla="*/ 196215 h 846866"/>
                <a:gd name="connsiteX115" fmla="*/ 140071 w 923964"/>
                <a:gd name="connsiteY115" fmla="*/ 170498 h 846866"/>
                <a:gd name="connsiteX116" fmla="*/ 158168 w 923964"/>
                <a:gd name="connsiteY116" fmla="*/ 161925 h 846866"/>
                <a:gd name="connsiteX117" fmla="*/ 158168 w 923964"/>
                <a:gd name="connsiteY117" fmla="*/ 205740 h 846866"/>
                <a:gd name="connsiteX118" fmla="*/ 167693 w 923964"/>
                <a:gd name="connsiteY118" fmla="*/ 209550 h 846866"/>
                <a:gd name="connsiteX119" fmla="*/ 181981 w 923964"/>
                <a:gd name="connsiteY119" fmla="*/ 190500 h 846866"/>
                <a:gd name="connsiteX120" fmla="*/ 168646 w 923964"/>
                <a:gd name="connsiteY120" fmla="*/ 136208 h 846866"/>
                <a:gd name="connsiteX121" fmla="*/ 147691 w 923964"/>
                <a:gd name="connsiteY121" fmla="*/ 94298 h 846866"/>
                <a:gd name="connsiteX122" fmla="*/ 128641 w 923964"/>
                <a:gd name="connsiteY122" fmla="*/ 81915 h 846866"/>
                <a:gd name="connsiteX123" fmla="*/ 101971 w 923964"/>
                <a:gd name="connsiteY123" fmla="*/ 96203 h 846866"/>
                <a:gd name="connsiteX124" fmla="*/ 68634 w 923964"/>
                <a:gd name="connsiteY124" fmla="*/ 139065 h 846866"/>
                <a:gd name="connsiteX125" fmla="*/ 21009 w 923964"/>
                <a:gd name="connsiteY125" fmla="*/ 283845 h 846866"/>
                <a:gd name="connsiteX126" fmla="*/ 24818 w 923964"/>
                <a:gd name="connsiteY126" fmla="*/ 390525 h 846866"/>
                <a:gd name="connsiteX127" fmla="*/ 40059 w 923964"/>
                <a:gd name="connsiteY127" fmla="*/ 422910 h 846866"/>
                <a:gd name="connsiteX128" fmla="*/ 117211 w 923964"/>
                <a:gd name="connsiteY128" fmla="*/ 404813 h 846866"/>
                <a:gd name="connsiteX129" fmla="*/ 162931 w 923964"/>
                <a:gd name="connsiteY129" fmla="*/ 401955 h 846866"/>
                <a:gd name="connsiteX130" fmla="*/ 182934 w 923964"/>
                <a:gd name="connsiteY130" fmla="*/ 352425 h 846866"/>
                <a:gd name="connsiteX131" fmla="*/ 188649 w 923964"/>
                <a:gd name="connsiteY131" fmla="*/ 279083 h 846866"/>
                <a:gd name="connsiteX132" fmla="*/ 188649 w 923964"/>
                <a:gd name="connsiteY132" fmla="*/ 255270 h 846866"/>
                <a:gd name="connsiteX133" fmla="*/ 135309 w 923964"/>
                <a:gd name="connsiteY133" fmla="*/ 280988 h 846866"/>
                <a:gd name="connsiteX134" fmla="*/ 126736 w 923964"/>
                <a:gd name="connsiteY134" fmla="*/ 295275 h 846866"/>
                <a:gd name="connsiteX135" fmla="*/ 163884 w 923964"/>
                <a:gd name="connsiteY135" fmla="*/ 344805 h 846866"/>
                <a:gd name="connsiteX136" fmla="*/ 144834 w 923964"/>
                <a:gd name="connsiteY136" fmla="*/ 351473 h 846866"/>
                <a:gd name="connsiteX137" fmla="*/ 117211 w 923964"/>
                <a:gd name="connsiteY137" fmla="*/ 313373 h 846866"/>
                <a:gd name="connsiteX138" fmla="*/ 99113 w 923964"/>
                <a:gd name="connsiteY138" fmla="*/ 383858 h 846866"/>
                <a:gd name="connsiteX139" fmla="*/ 79111 w 923964"/>
                <a:gd name="connsiteY139" fmla="*/ 381953 h 846866"/>
                <a:gd name="connsiteX140" fmla="*/ 85778 w 923964"/>
                <a:gd name="connsiteY140" fmla="*/ 341948 h 846866"/>
                <a:gd name="connsiteX141" fmla="*/ 57203 w 923964"/>
                <a:gd name="connsiteY141" fmla="*/ 369570 h 846866"/>
                <a:gd name="connsiteX142" fmla="*/ 41963 w 923964"/>
                <a:gd name="connsiteY142" fmla="*/ 357188 h 846866"/>
                <a:gd name="connsiteX143" fmla="*/ 94351 w 923964"/>
                <a:gd name="connsiteY143" fmla="*/ 319088 h 846866"/>
                <a:gd name="connsiteX144" fmla="*/ 110543 w 923964"/>
                <a:gd name="connsiteY144" fmla="*/ 286703 h 846866"/>
                <a:gd name="connsiteX145" fmla="*/ 96256 w 923964"/>
                <a:gd name="connsiteY145" fmla="*/ 288608 h 846866"/>
                <a:gd name="connsiteX146" fmla="*/ 93399 w 923964"/>
                <a:gd name="connsiteY146" fmla="*/ 288608 h 846866"/>
                <a:gd name="connsiteX147" fmla="*/ 83874 w 923964"/>
                <a:gd name="connsiteY147" fmla="*/ 278130 h 846866"/>
                <a:gd name="connsiteX148" fmla="*/ 94351 w 923964"/>
                <a:gd name="connsiteY148" fmla="*/ 268605 h 846866"/>
                <a:gd name="connsiteX149" fmla="*/ 221034 w 923964"/>
                <a:gd name="connsiteY149" fmla="*/ 184785 h 846866"/>
                <a:gd name="connsiteX150" fmla="*/ 230559 w 923964"/>
                <a:gd name="connsiteY150" fmla="*/ 178117 h 846866"/>
                <a:gd name="connsiteX151" fmla="*/ 240084 w 923964"/>
                <a:gd name="connsiteY151" fmla="*/ 184785 h 846866"/>
                <a:gd name="connsiteX152" fmla="*/ 365813 w 923964"/>
                <a:gd name="connsiteY152" fmla="*/ 268605 h 846866"/>
                <a:gd name="connsiteX153" fmla="*/ 366766 w 923964"/>
                <a:gd name="connsiteY153" fmla="*/ 268605 h 846866"/>
                <a:gd name="connsiteX154" fmla="*/ 376291 w 923964"/>
                <a:gd name="connsiteY154" fmla="*/ 273367 h 846866"/>
                <a:gd name="connsiteX155" fmla="*/ 372481 w 923964"/>
                <a:gd name="connsiteY155" fmla="*/ 286703 h 846866"/>
                <a:gd name="connsiteX156" fmla="*/ 365813 w 923964"/>
                <a:gd name="connsiteY156" fmla="*/ 287655 h 846866"/>
                <a:gd name="connsiteX157" fmla="*/ 345811 w 923964"/>
                <a:gd name="connsiteY157" fmla="*/ 285750 h 846866"/>
                <a:gd name="connsiteX158" fmla="*/ 363909 w 923964"/>
                <a:gd name="connsiteY158" fmla="*/ 317183 h 846866"/>
                <a:gd name="connsiteX159" fmla="*/ 763959 w 923964"/>
                <a:gd name="connsiteY159" fmla="*/ 491490 h 846866"/>
                <a:gd name="connsiteX160" fmla="*/ 702046 w 923964"/>
                <a:gd name="connsiteY160" fmla="*/ 381953 h 846866"/>
                <a:gd name="connsiteX161" fmla="*/ 642038 w 923964"/>
                <a:gd name="connsiteY161" fmla="*/ 385763 h 846866"/>
                <a:gd name="connsiteX162" fmla="*/ 515356 w 923964"/>
                <a:gd name="connsiteY162" fmla="*/ 386715 h 846866"/>
                <a:gd name="connsiteX163" fmla="*/ 493449 w 923964"/>
                <a:gd name="connsiteY163" fmla="*/ 424815 h 846866"/>
                <a:gd name="connsiteX164" fmla="*/ 490591 w 923964"/>
                <a:gd name="connsiteY164" fmla="*/ 440055 h 846866"/>
                <a:gd name="connsiteX165" fmla="*/ 445824 w 923964"/>
                <a:gd name="connsiteY165" fmla="*/ 494348 h 846866"/>
                <a:gd name="connsiteX166" fmla="*/ 464874 w 923964"/>
                <a:gd name="connsiteY166" fmla="*/ 579120 h 846866"/>
                <a:gd name="connsiteX167" fmla="*/ 461063 w 923964"/>
                <a:gd name="connsiteY167" fmla="*/ 590550 h 846866"/>
                <a:gd name="connsiteX168" fmla="*/ 522976 w 923964"/>
                <a:gd name="connsiteY168" fmla="*/ 701993 h 846866"/>
                <a:gd name="connsiteX169" fmla="*/ 573459 w 923964"/>
                <a:gd name="connsiteY169" fmla="*/ 701993 h 846866"/>
                <a:gd name="connsiteX170" fmla="*/ 700141 w 923964"/>
                <a:gd name="connsiteY170" fmla="*/ 710565 h 846866"/>
                <a:gd name="connsiteX171" fmla="*/ 727763 w 923964"/>
                <a:gd name="connsiteY171" fmla="*/ 667702 h 846866"/>
                <a:gd name="connsiteX172" fmla="*/ 728716 w 923964"/>
                <a:gd name="connsiteY172" fmla="*/ 661988 h 846866"/>
                <a:gd name="connsiteX173" fmla="*/ 815394 w 923964"/>
                <a:gd name="connsiteY173" fmla="*/ 568643 h 846866"/>
                <a:gd name="connsiteX174" fmla="*/ 763959 w 923964"/>
                <a:gd name="connsiteY174" fmla="*/ 491490 h 846866"/>
                <a:gd name="connsiteX175" fmla="*/ 543931 w 923964"/>
                <a:gd name="connsiteY175" fmla="*/ 547688 h 846866"/>
                <a:gd name="connsiteX176" fmla="*/ 508688 w 923964"/>
                <a:gd name="connsiteY176" fmla="*/ 515302 h 846866"/>
                <a:gd name="connsiteX177" fmla="*/ 525834 w 923964"/>
                <a:gd name="connsiteY177" fmla="*/ 483870 h 846866"/>
                <a:gd name="connsiteX178" fmla="*/ 524881 w 923964"/>
                <a:gd name="connsiteY178" fmla="*/ 480060 h 846866"/>
                <a:gd name="connsiteX179" fmla="*/ 558219 w 923964"/>
                <a:gd name="connsiteY179" fmla="*/ 444817 h 846866"/>
                <a:gd name="connsiteX180" fmla="*/ 593461 w 923964"/>
                <a:gd name="connsiteY180" fmla="*/ 476250 h 846866"/>
                <a:gd name="connsiteX181" fmla="*/ 593461 w 923964"/>
                <a:gd name="connsiteY181" fmla="*/ 479108 h 846866"/>
                <a:gd name="connsiteX182" fmla="*/ 614416 w 923964"/>
                <a:gd name="connsiteY182" fmla="*/ 522923 h 846866"/>
                <a:gd name="connsiteX183" fmla="*/ 570601 w 923964"/>
                <a:gd name="connsiteY183" fmla="*/ 543877 h 846866"/>
                <a:gd name="connsiteX184" fmla="*/ 563934 w 923964"/>
                <a:gd name="connsiteY184" fmla="*/ 541020 h 846866"/>
                <a:gd name="connsiteX185" fmla="*/ 543931 w 923964"/>
                <a:gd name="connsiteY185" fmla="*/ 547688 h 846866"/>
                <a:gd name="connsiteX186" fmla="*/ 676328 w 923964"/>
                <a:gd name="connsiteY186" fmla="*/ 651510 h 846866"/>
                <a:gd name="connsiteX187" fmla="*/ 676328 w 923964"/>
                <a:gd name="connsiteY187" fmla="*/ 651510 h 846866"/>
                <a:gd name="connsiteX188" fmla="*/ 620131 w 923964"/>
                <a:gd name="connsiteY188" fmla="*/ 660083 h 846866"/>
                <a:gd name="connsiteX189" fmla="*/ 605844 w 923964"/>
                <a:gd name="connsiteY189" fmla="*/ 641033 h 846866"/>
                <a:gd name="connsiteX190" fmla="*/ 582984 w 923964"/>
                <a:gd name="connsiteY190" fmla="*/ 633413 h 846866"/>
                <a:gd name="connsiteX191" fmla="*/ 574411 w 923964"/>
                <a:gd name="connsiteY191" fmla="*/ 577215 h 846866"/>
                <a:gd name="connsiteX192" fmla="*/ 613463 w 923964"/>
                <a:gd name="connsiteY192" fmla="*/ 561023 h 846866"/>
                <a:gd name="connsiteX193" fmla="*/ 615369 w 923964"/>
                <a:gd name="connsiteY193" fmla="*/ 557213 h 846866"/>
                <a:gd name="connsiteX194" fmla="*/ 670613 w 923964"/>
                <a:gd name="connsiteY194" fmla="*/ 543877 h 846866"/>
                <a:gd name="connsiteX195" fmla="*/ 683949 w 923964"/>
                <a:gd name="connsiteY195" fmla="*/ 599123 h 846866"/>
                <a:gd name="connsiteX196" fmla="*/ 681091 w 923964"/>
                <a:gd name="connsiteY196" fmla="*/ 603885 h 846866"/>
                <a:gd name="connsiteX197" fmla="*/ 679186 w 923964"/>
                <a:gd name="connsiteY197" fmla="*/ 606743 h 846866"/>
                <a:gd name="connsiteX198" fmla="*/ 676328 w 923964"/>
                <a:gd name="connsiteY198" fmla="*/ 651510 h 846866"/>
                <a:gd name="connsiteX199" fmla="*/ 706809 w 923964"/>
                <a:gd name="connsiteY199" fmla="*/ 482917 h 846866"/>
                <a:gd name="connsiteX200" fmla="*/ 706809 w 923964"/>
                <a:gd name="connsiteY200" fmla="*/ 482917 h 846866"/>
                <a:gd name="connsiteX201" fmla="*/ 704903 w 923964"/>
                <a:gd name="connsiteY201" fmla="*/ 483870 h 846866"/>
                <a:gd name="connsiteX202" fmla="*/ 687759 w 923964"/>
                <a:gd name="connsiteY202" fmla="*/ 517208 h 846866"/>
                <a:gd name="connsiteX203" fmla="*/ 660136 w 923964"/>
                <a:gd name="connsiteY203" fmla="*/ 509588 h 846866"/>
                <a:gd name="connsiteX204" fmla="*/ 653469 w 923964"/>
                <a:gd name="connsiteY204" fmla="*/ 494348 h 846866"/>
                <a:gd name="connsiteX205" fmla="*/ 639181 w 923964"/>
                <a:gd name="connsiteY205" fmla="*/ 485775 h 846866"/>
                <a:gd name="connsiteX206" fmla="*/ 642038 w 923964"/>
                <a:gd name="connsiteY206" fmla="*/ 448627 h 846866"/>
                <a:gd name="connsiteX207" fmla="*/ 669661 w 923964"/>
                <a:gd name="connsiteY207" fmla="*/ 444817 h 846866"/>
                <a:gd name="connsiteX208" fmla="*/ 671566 w 923964"/>
                <a:gd name="connsiteY208" fmla="*/ 442913 h 846866"/>
                <a:gd name="connsiteX209" fmla="*/ 708713 w 923964"/>
                <a:gd name="connsiteY209" fmla="*/ 445770 h 846866"/>
                <a:gd name="connsiteX210" fmla="*/ 706809 w 923964"/>
                <a:gd name="connsiteY210" fmla="*/ 482917 h 84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923964" h="846866">
                  <a:moveTo>
                    <a:pt x="842063" y="343853"/>
                  </a:moveTo>
                  <a:cubicBezTo>
                    <a:pt x="797296" y="296228"/>
                    <a:pt x="737288" y="264795"/>
                    <a:pt x="672519" y="255270"/>
                  </a:cubicBezTo>
                  <a:cubicBezTo>
                    <a:pt x="607749" y="244792"/>
                    <a:pt x="542026" y="256223"/>
                    <a:pt x="483924" y="287655"/>
                  </a:cubicBezTo>
                  <a:lnTo>
                    <a:pt x="382006" y="214313"/>
                  </a:lnTo>
                  <a:lnTo>
                    <a:pt x="420106" y="333375"/>
                  </a:lnTo>
                  <a:cubicBezTo>
                    <a:pt x="301043" y="446723"/>
                    <a:pt x="296281" y="635318"/>
                    <a:pt x="409628" y="754380"/>
                  </a:cubicBezTo>
                  <a:cubicBezTo>
                    <a:pt x="522976" y="873443"/>
                    <a:pt x="711571" y="878205"/>
                    <a:pt x="830634" y="764858"/>
                  </a:cubicBezTo>
                  <a:cubicBezTo>
                    <a:pt x="950649" y="651510"/>
                    <a:pt x="955411" y="463867"/>
                    <a:pt x="842063" y="343853"/>
                  </a:cubicBezTo>
                  <a:close/>
                  <a:moveTo>
                    <a:pt x="625846" y="820102"/>
                  </a:moveTo>
                  <a:cubicBezTo>
                    <a:pt x="611559" y="820102"/>
                    <a:pt x="597271" y="819150"/>
                    <a:pt x="582984" y="816293"/>
                  </a:cubicBezTo>
                  <a:cubicBezTo>
                    <a:pt x="435346" y="792480"/>
                    <a:pt x="334381" y="654368"/>
                    <a:pt x="358193" y="506730"/>
                  </a:cubicBezTo>
                  <a:cubicBezTo>
                    <a:pt x="379149" y="375285"/>
                    <a:pt x="492496" y="278130"/>
                    <a:pt x="625846" y="278130"/>
                  </a:cubicBezTo>
                  <a:cubicBezTo>
                    <a:pt x="640134" y="278130"/>
                    <a:pt x="654421" y="279083"/>
                    <a:pt x="668709" y="281940"/>
                  </a:cubicBezTo>
                  <a:cubicBezTo>
                    <a:pt x="816346" y="305753"/>
                    <a:pt x="916359" y="444817"/>
                    <a:pt x="893499" y="592455"/>
                  </a:cubicBezTo>
                  <a:cubicBezTo>
                    <a:pt x="872544" y="723900"/>
                    <a:pt x="759196" y="820102"/>
                    <a:pt x="625846" y="820102"/>
                  </a:cubicBezTo>
                  <a:close/>
                  <a:moveTo>
                    <a:pt x="291518" y="135255"/>
                  </a:moveTo>
                  <a:cubicBezTo>
                    <a:pt x="285803" y="153353"/>
                    <a:pt x="281993" y="171450"/>
                    <a:pt x="278184" y="190500"/>
                  </a:cubicBezTo>
                  <a:cubicBezTo>
                    <a:pt x="281993" y="197167"/>
                    <a:pt x="286756" y="203835"/>
                    <a:pt x="292471" y="209550"/>
                  </a:cubicBezTo>
                  <a:cubicBezTo>
                    <a:pt x="295328" y="208598"/>
                    <a:pt x="298186" y="206692"/>
                    <a:pt x="301996" y="205740"/>
                  </a:cubicBezTo>
                  <a:cubicBezTo>
                    <a:pt x="295328" y="192405"/>
                    <a:pt x="295328" y="176213"/>
                    <a:pt x="301996" y="161925"/>
                  </a:cubicBezTo>
                  <a:lnTo>
                    <a:pt x="320093" y="170498"/>
                  </a:lnTo>
                  <a:cubicBezTo>
                    <a:pt x="315331" y="178117"/>
                    <a:pt x="315331" y="188595"/>
                    <a:pt x="320093" y="196215"/>
                  </a:cubicBezTo>
                  <a:cubicBezTo>
                    <a:pt x="326761" y="192405"/>
                    <a:pt x="333428" y="187642"/>
                    <a:pt x="340096" y="181928"/>
                  </a:cubicBezTo>
                  <a:cubicBezTo>
                    <a:pt x="347716" y="175260"/>
                    <a:pt x="354384" y="166688"/>
                    <a:pt x="359146" y="157163"/>
                  </a:cubicBezTo>
                  <a:cubicBezTo>
                    <a:pt x="361051" y="154305"/>
                    <a:pt x="362003" y="151448"/>
                    <a:pt x="362956" y="147638"/>
                  </a:cubicBezTo>
                  <a:lnTo>
                    <a:pt x="382006" y="152400"/>
                  </a:lnTo>
                  <a:cubicBezTo>
                    <a:pt x="380101" y="158115"/>
                    <a:pt x="378196" y="163830"/>
                    <a:pt x="375338" y="168592"/>
                  </a:cubicBezTo>
                  <a:cubicBezTo>
                    <a:pt x="373434" y="171450"/>
                    <a:pt x="372481" y="175260"/>
                    <a:pt x="371528" y="177165"/>
                  </a:cubicBezTo>
                  <a:cubicBezTo>
                    <a:pt x="375338" y="176213"/>
                    <a:pt x="380101" y="175260"/>
                    <a:pt x="383911" y="174308"/>
                  </a:cubicBezTo>
                  <a:cubicBezTo>
                    <a:pt x="388674" y="172403"/>
                    <a:pt x="392484" y="170498"/>
                    <a:pt x="396293" y="167640"/>
                  </a:cubicBezTo>
                  <a:lnTo>
                    <a:pt x="409628" y="182880"/>
                  </a:lnTo>
                  <a:cubicBezTo>
                    <a:pt x="407724" y="184785"/>
                    <a:pt x="404866" y="186690"/>
                    <a:pt x="402009" y="187642"/>
                  </a:cubicBezTo>
                  <a:cubicBezTo>
                    <a:pt x="386768" y="196215"/>
                    <a:pt x="369624" y="199073"/>
                    <a:pt x="352478" y="198120"/>
                  </a:cubicBezTo>
                  <a:cubicBezTo>
                    <a:pt x="350574" y="200025"/>
                    <a:pt x="348668" y="200978"/>
                    <a:pt x="346763" y="201930"/>
                  </a:cubicBezTo>
                  <a:cubicBezTo>
                    <a:pt x="336286" y="209550"/>
                    <a:pt x="324856" y="216217"/>
                    <a:pt x="313426" y="221933"/>
                  </a:cubicBezTo>
                  <a:cubicBezTo>
                    <a:pt x="327713" y="228600"/>
                    <a:pt x="342001" y="232410"/>
                    <a:pt x="357241" y="234315"/>
                  </a:cubicBezTo>
                  <a:lnTo>
                    <a:pt x="367718" y="235267"/>
                  </a:lnTo>
                  <a:cubicBezTo>
                    <a:pt x="368671" y="235267"/>
                    <a:pt x="368671" y="235267"/>
                    <a:pt x="369624" y="235267"/>
                  </a:cubicBezTo>
                  <a:cubicBezTo>
                    <a:pt x="375338" y="236220"/>
                    <a:pt x="379149" y="240983"/>
                    <a:pt x="378196" y="246698"/>
                  </a:cubicBezTo>
                  <a:cubicBezTo>
                    <a:pt x="377243" y="252413"/>
                    <a:pt x="372481" y="256223"/>
                    <a:pt x="366766" y="255270"/>
                  </a:cubicBezTo>
                  <a:lnTo>
                    <a:pt x="363909" y="255270"/>
                  </a:lnTo>
                  <a:cubicBezTo>
                    <a:pt x="339143" y="254317"/>
                    <a:pt x="316284" y="246698"/>
                    <a:pt x="294376" y="235267"/>
                  </a:cubicBezTo>
                  <a:cubicBezTo>
                    <a:pt x="276278" y="223838"/>
                    <a:pt x="261991" y="206692"/>
                    <a:pt x="254371" y="186690"/>
                  </a:cubicBezTo>
                  <a:cubicBezTo>
                    <a:pt x="237226" y="145733"/>
                    <a:pt x="236274" y="87630"/>
                    <a:pt x="236274" y="10478"/>
                  </a:cubicBezTo>
                  <a:cubicBezTo>
                    <a:pt x="236274" y="5715"/>
                    <a:pt x="240084" y="953"/>
                    <a:pt x="244846" y="0"/>
                  </a:cubicBezTo>
                  <a:cubicBezTo>
                    <a:pt x="244846" y="0"/>
                    <a:pt x="244846" y="0"/>
                    <a:pt x="245799" y="0"/>
                  </a:cubicBezTo>
                  <a:cubicBezTo>
                    <a:pt x="251513" y="0"/>
                    <a:pt x="256276" y="4763"/>
                    <a:pt x="256276" y="10478"/>
                  </a:cubicBezTo>
                  <a:cubicBezTo>
                    <a:pt x="256276" y="71438"/>
                    <a:pt x="257228" y="120015"/>
                    <a:pt x="264849" y="154305"/>
                  </a:cubicBezTo>
                  <a:cubicBezTo>
                    <a:pt x="266753" y="145733"/>
                    <a:pt x="269611" y="137160"/>
                    <a:pt x="272468" y="129540"/>
                  </a:cubicBezTo>
                  <a:cubicBezTo>
                    <a:pt x="278184" y="112395"/>
                    <a:pt x="285803" y="96203"/>
                    <a:pt x="296281" y="81915"/>
                  </a:cubicBezTo>
                  <a:cubicBezTo>
                    <a:pt x="303901" y="69533"/>
                    <a:pt x="317236" y="61913"/>
                    <a:pt x="331524" y="60960"/>
                  </a:cubicBezTo>
                  <a:cubicBezTo>
                    <a:pt x="346763" y="61913"/>
                    <a:pt x="361051" y="69533"/>
                    <a:pt x="371528" y="80010"/>
                  </a:cubicBezTo>
                  <a:cubicBezTo>
                    <a:pt x="385816" y="94298"/>
                    <a:pt x="398199" y="109538"/>
                    <a:pt x="408676" y="127635"/>
                  </a:cubicBezTo>
                  <a:cubicBezTo>
                    <a:pt x="425821" y="157163"/>
                    <a:pt x="439156" y="189548"/>
                    <a:pt x="447728" y="222885"/>
                  </a:cubicBezTo>
                  <a:lnTo>
                    <a:pt x="421059" y="203835"/>
                  </a:lnTo>
                  <a:cubicBezTo>
                    <a:pt x="413438" y="180975"/>
                    <a:pt x="403913" y="159067"/>
                    <a:pt x="391531" y="139065"/>
                  </a:cubicBezTo>
                  <a:cubicBezTo>
                    <a:pt x="382959" y="122873"/>
                    <a:pt x="371528" y="108585"/>
                    <a:pt x="358193" y="96203"/>
                  </a:cubicBezTo>
                  <a:cubicBezTo>
                    <a:pt x="351526" y="88583"/>
                    <a:pt x="342001" y="82867"/>
                    <a:pt x="331524" y="81915"/>
                  </a:cubicBezTo>
                  <a:cubicBezTo>
                    <a:pt x="325809" y="81915"/>
                    <a:pt x="319141" y="85725"/>
                    <a:pt x="312474" y="94298"/>
                  </a:cubicBezTo>
                  <a:cubicBezTo>
                    <a:pt x="303901" y="106680"/>
                    <a:pt x="296281" y="120967"/>
                    <a:pt x="291518" y="135255"/>
                  </a:cubicBezTo>
                  <a:close/>
                  <a:moveTo>
                    <a:pt x="363909" y="317183"/>
                  </a:moveTo>
                  <a:cubicBezTo>
                    <a:pt x="371528" y="318135"/>
                    <a:pt x="379149" y="320992"/>
                    <a:pt x="385816" y="325755"/>
                  </a:cubicBezTo>
                  <a:cubicBezTo>
                    <a:pt x="381053" y="330517"/>
                    <a:pt x="377243" y="336233"/>
                    <a:pt x="372481" y="340995"/>
                  </a:cubicBezTo>
                  <a:cubicBezTo>
                    <a:pt x="372481" y="340995"/>
                    <a:pt x="371528" y="341948"/>
                    <a:pt x="371528" y="341948"/>
                  </a:cubicBezTo>
                  <a:cubicBezTo>
                    <a:pt x="365813" y="348615"/>
                    <a:pt x="360099" y="356235"/>
                    <a:pt x="355336" y="363855"/>
                  </a:cubicBezTo>
                  <a:cubicBezTo>
                    <a:pt x="352478" y="345758"/>
                    <a:pt x="347716" y="327660"/>
                    <a:pt x="339143" y="311467"/>
                  </a:cubicBezTo>
                  <a:cubicBezTo>
                    <a:pt x="323903" y="318135"/>
                    <a:pt x="317236" y="333375"/>
                    <a:pt x="311521" y="349567"/>
                  </a:cubicBezTo>
                  <a:lnTo>
                    <a:pt x="292471" y="342900"/>
                  </a:lnTo>
                  <a:cubicBezTo>
                    <a:pt x="298186" y="325755"/>
                    <a:pt x="309616" y="302895"/>
                    <a:pt x="329618" y="293370"/>
                  </a:cubicBezTo>
                  <a:cubicBezTo>
                    <a:pt x="326761" y="288608"/>
                    <a:pt x="322951" y="282892"/>
                    <a:pt x="319141" y="277178"/>
                  </a:cubicBezTo>
                  <a:cubicBezTo>
                    <a:pt x="301996" y="272415"/>
                    <a:pt x="286756" y="263842"/>
                    <a:pt x="272468" y="253365"/>
                  </a:cubicBezTo>
                  <a:cubicBezTo>
                    <a:pt x="272468" y="260985"/>
                    <a:pt x="272468" y="269558"/>
                    <a:pt x="272468" y="277178"/>
                  </a:cubicBezTo>
                  <a:cubicBezTo>
                    <a:pt x="272468" y="301942"/>
                    <a:pt x="274374" y="325755"/>
                    <a:pt x="278184" y="350520"/>
                  </a:cubicBezTo>
                  <a:cubicBezTo>
                    <a:pt x="281993" y="373380"/>
                    <a:pt x="289613" y="392430"/>
                    <a:pt x="298186" y="400050"/>
                  </a:cubicBezTo>
                  <a:cubicBezTo>
                    <a:pt x="308663" y="404813"/>
                    <a:pt x="320093" y="406717"/>
                    <a:pt x="331524" y="403860"/>
                  </a:cubicBezTo>
                  <a:cubicBezTo>
                    <a:pt x="328666" y="410528"/>
                    <a:pt x="324856" y="418148"/>
                    <a:pt x="321999" y="424815"/>
                  </a:cubicBezTo>
                  <a:cubicBezTo>
                    <a:pt x="309616" y="425767"/>
                    <a:pt x="297234" y="422910"/>
                    <a:pt x="286756" y="417195"/>
                  </a:cubicBezTo>
                  <a:cubicBezTo>
                    <a:pt x="270563" y="403860"/>
                    <a:pt x="262943" y="381000"/>
                    <a:pt x="257228" y="354330"/>
                  </a:cubicBezTo>
                  <a:cubicBezTo>
                    <a:pt x="253418" y="328613"/>
                    <a:pt x="251513" y="302895"/>
                    <a:pt x="251513" y="277178"/>
                  </a:cubicBezTo>
                  <a:cubicBezTo>
                    <a:pt x="251513" y="262890"/>
                    <a:pt x="251513" y="249555"/>
                    <a:pt x="252466" y="235267"/>
                  </a:cubicBezTo>
                  <a:cubicBezTo>
                    <a:pt x="243893" y="226695"/>
                    <a:pt x="237226" y="216217"/>
                    <a:pt x="230559" y="205740"/>
                  </a:cubicBezTo>
                  <a:cubicBezTo>
                    <a:pt x="224843" y="216217"/>
                    <a:pt x="217224" y="225742"/>
                    <a:pt x="208651" y="235267"/>
                  </a:cubicBezTo>
                  <a:cubicBezTo>
                    <a:pt x="209603" y="248603"/>
                    <a:pt x="210556" y="262890"/>
                    <a:pt x="210556" y="277178"/>
                  </a:cubicBezTo>
                  <a:cubicBezTo>
                    <a:pt x="210556" y="302895"/>
                    <a:pt x="208651" y="328613"/>
                    <a:pt x="204841" y="354330"/>
                  </a:cubicBezTo>
                  <a:cubicBezTo>
                    <a:pt x="201984" y="378142"/>
                    <a:pt x="191506" y="400050"/>
                    <a:pt x="175313" y="417195"/>
                  </a:cubicBezTo>
                  <a:cubicBezTo>
                    <a:pt x="154359" y="429577"/>
                    <a:pt x="134356" y="424815"/>
                    <a:pt x="116259" y="422910"/>
                  </a:cubicBezTo>
                  <a:cubicBezTo>
                    <a:pt x="95303" y="421005"/>
                    <a:pt x="73396" y="425767"/>
                    <a:pt x="55299" y="437198"/>
                  </a:cubicBezTo>
                  <a:cubicBezTo>
                    <a:pt x="49584" y="441008"/>
                    <a:pt x="42916" y="441960"/>
                    <a:pt x="37201" y="441008"/>
                  </a:cubicBezTo>
                  <a:cubicBezTo>
                    <a:pt x="31486" y="439102"/>
                    <a:pt x="25771" y="436245"/>
                    <a:pt x="21961" y="431483"/>
                  </a:cubicBezTo>
                  <a:cubicBezTo>
                    <a:pt x="14341" y="420052"/>
                    <a:pt x="8626" y="406717"/>
                    <a:pt x="6721" y="393383"/>
                  </a:cubicBezTo>
                  <a:cubicBezTo>
                    <a:pt x="-899" y="356235"/>
                    <a:pt x="-1851" y="318135"/>
                    <a:pt x="2911" y="280035"/>
                  </a:cubicBezTo>
                  <a:cubicBezTo>
                    <a:pt x="9578" y="226695"/>
                    <a:pt x="26724" y="174308"/>
                    <a:pt x="53393" y="127635"/>
                  </a:cubicBezTo>
                  <a:cubicBezTo>
                    <a:pt x="62918" y="110490"/>
                    <a:pt x="76253" y="94298"/>
                    <a:pt x="90541" y="80010"/>
                  </a:cubicBezTo>
                  <a:cubicBezTo>
                    <a:pt x="101018" y="68580"/>
                    <a:pt x="115306" y="61913"/>
                    <a:pt x="130546" y="60960"/>
                  </a:cubicBezTo>
                  <a:cubicBezTo>
                    <a:pt x="144834" y="61913"/>
                    <a:pt x="158168" y="69533"/>
                    <a:pt x="165788" y="81915"/>
                  </a:cubicBezTo>
                  <a:cubicBezTo>
                    <a:pt x="176266" y="96203"/>
                    <a:pt x="184838" y="112395"/>
                    <a:pt x="189601" y="129540"/>
                  </a:cubicBezTo>
                  <a:cubicBezTo>
                    <a:pt x="192459" y="137160"/>
                    <a:pt x="194363" y="145733"/>
                    <a:pt x="197221" y="154305"/>
                  </a:cubicBezTo>
                  <a:cubicBezTo>
                    <a:pt x="204841" y="120015"/>
                    <a:pt x="205793" y="72390"/>
                    <a:pt x="205793" y="10478"/>
                  </a:cubicBezTo>
                  <a:cubicBezTo>
                    <a:pt x="205793" y="5715"/>
                    <a:pt x="209603" y="953"/>
                    <a:pt x="214366" y="0"/>
                  </a:cubicBezTo>
                  <a:cubicBezTo>
                    <a:pt x="214366" y="0"/>
                    <a:pt x="214366" y="0"/>
                    <a:pt x="215318" y="0"/>
                  </a:cubicBezTo>
                  <a:cubicBezTo>
                    <a:pt x="221034" y="0"/>
                    <a:pt x="225796" y="4763"/>
                    <a:pt x="225796" y="10478"/>
                  </a:cubicBezTo>
                  <a:cubicBezTo>
                    <a:pt x="225796" y="88583"/>
                    <a:pt x="224843" y="145733"/>
                    <a:pt x="207699" y="186690"/>
                  </a:cubicBezTo>
                  <a:cubicBezTo>
                    <a:pt x="200078" y="206692"/>
                    <a:pt x="185791" y="223838"/>
                    <a:pt x="167693" y="235267"/>
                  </a:cubicBezTo>
                  <a:cubicBezTo>
                    <a:pt x="145786" y="247650"/>
                    <a:pt x="121021" y="255270"/>
                    <a:pt x="95303" y="256223"/>
                  </a:cubicBezTo>
                  <a:cubicBezTo>
                    <a:pt x="94351" y="256223"/>
                    <a:pt x="94351" y="256223"/>
                    <a:pt x="93399" y="256223"/>
                  </a:cubicBezTo>
                  <a:cubicBezTo>
                    <a:pt x="87684" y="256223"/>
                    <a:pt x="82921" y="251460"/>
                    <a:pt x="82921" y="246698"/>
                  </a:cubicBezTo>
                  <a:cubicBezTo>
                    <a:pt x="82921" y="240983"/>
                    <a:pt x="87684" y="236220"/>
                    <a:pt x="92446" y="236220"/>
                  </a:cubicBezTo>
                  <a:cubicBezTo>
                    <a:pt x="111496" y="235267"/>
                    <a:pt x="129593" y="230505"/>
                    <a:pt x="147691" y="222885"/>
                  </a:cubicBezTo>
                  <a:cubicBezTo>
                    <a:pt x="133403" y="217170"/>
                    <a:pt x="120068" y="208598"/>
                    <a:pt x="108638" y="199073"/>
                  </a:cubicBezTo>
                  <a:cubicBezTo>
                    <a:pt x="88636" y="200978"/>
                    <a:pt x="68634" y="196215"/>
                    <a:pt x="52441" y="183833"/>
                  </a:cubicBezTo>
                  <a:lnTo>
                    <a:pt x="65776" y="168592"/>
                  </a:lnTo>
                  <a:cubicBezTo>
                    <a:pt x="73396" y="173355"/>
                    <a:pt x="81968" y="177165"/>
                    <a:pt x="90541" y="178117"/>
                  </a:cubicBezTo>
                  <a:cubicBezTo>
                    <a:pt x="85778" y="170498"/>
                    <a:pt x="81968" y="161925"/>
                    <a:pt x="79111" y="153353"/>
                  </a:cubicBezTo>
                  <a:lnTo>
                    <a:pt x="98161" y="148590"/>
                  </a:lnTo>
                  <a:cubicBezTo>
                    <a:pt x="103876" y="169545"/>
                    <a:pt x="121021" y="185738"/>
                    <a:pt x="140071" y="196215"/>
                  </a:cubicBezTo>
                  <a:cubicBezTo>
                    <a:pt x="144834" y="188595"/>
                    <a:pt x="144834" y="178117"/>
                    <a:pt x="140071" y="170498"/>
                  </a:cubicBezTo>
                  <a:lnTo>
                    <a:pt x="158168" y="161925"/>
                  </a:lnTo>
                  <a:cubicBezTo>
                    <a:pt x="164836" y="175260"/>
                    <a:pt x="164836" y="191453"/>
                    <a:pt x="158168" y="205740"/>
                  </a:cubicBezTo>
                  <a:cubicBezTo>
                    <a:pt x="161026" y="207645"/>
                    <a:pt x="164836" y="208598"/>
                    <a:pt x="167693" y="209550"/>
                  </a:cubicBezTo>
                  <a:cubicBezTo>
                    <a:pt x="173409" y="203835"/>
                    <a:pt x="178171" y="198120"/>
                    <a:pt x="181981" y="190500"/>
                  </a:cubicBezTo>
                  <a:cubicBezTo>
                    <a:pt x="179124" y="172403"/>
                    <a:pt x="174361" y="153353"/>
                    <a:pt x="168646" y="136208"/>
                  </a:cubicBezTo>
                  <a:cubicBezTo>
                    <a:pt x="163884" y="120967"/>
                    <a:pt x="157216" y="106680"/>
                    <a:pt x="147691" y="94298"/>
                  </a:cubicBezTo>
                  <a:cubicBezTo>
                    <a:pt x="140071" y="84773"/>
                    <a:pt x="134356" y="81915"/>
                    <a:pt x="128641" y="81915"/>
                  </a:cubicBezTo>
                  <a:cubicBezTo>
                    <a:pt x="118163" y="83820"/>
                    <a:pt x="109591" y="88583"/>
                    <a:pt x="101971" y="96203"/>
                  </a:cubicBezTo>
                  <a:cubicBezTo>
                    <a:pt x="88636" y="108585"/>
                    <a:pt x="78159" y="122873"/>
                    <a:pt x="68634" y="139065"/>
                  </a:cubicBezTo>
                  <a:cubicBezTo>
                    <a:pt x="42916" y="183833"/>
                    <a:pt x="26724" y="233363"/>
                    <a:pt x="21009" y="283845"/>
                  </a:cubicBezTo>
                  <a:cubicBezTo>
                    <a:pt x="16246" y="319088"/>
                    <a:pt x="17199" y="355283"/>
                    <a:pt x="24818" y="390525"/>
                  </a:cubicBezTo>
                  <a:cubicBezTo>
                    <a:pt x="26724" y="400050"/>
                    <a:pt x="31486" y="416242"/>
                    <a:pt x="40059" y="422910"/>
                  </a:cubicBezTo>
                  <a:cubicBezTo>
                    <a:pt x="63871" y="409575"/>
                    <a:pt x="82921" y="405765"/>
                    <a:pt x="117211" y="404813"/>
                  </a:cubicBezTo>
                  <a:cubicBezTo>
                    <a:pt x="136261" y="406717"/>
                    <a:pt x="148643" y="409575"/>
                    <a:pt x="162931" y="401955"/>
                  </a:cubicBezTo>
                  <a:cubicBezTo>
                    <a:pt x="171503" y="394335"/>
                    <a:pt x="179124" y="375285"/>
                    <a:pt x="182934" y="352425"/>
                  </a:cubicBezTo>
                  <a:cubicBezTo>
                    <a:pt x="186743" y="328613"/>
                    <a:pt x="188649" y="303848"/>
                    <a:pt x="188649" y="279083"/>
                  </a:cubicBezTo>
                  <a:cubicBezTo>
                    <a:pt x="188649" y="270510"/>
                    <a:pt x="188649" y="262890"/>
                    <a:pt x="188649" y="255270"/>
                  </a:cubicBezTo>
                  <a:cubicBezTo>
                    <a:pt x="172456" y="267653"/>
                    <a:pt x="155311" y="276225"/>
                    <a:pt x="135309" y="280988"/>
                  </a:cubicBezTo>
                  <a:cubicBezTo>
                    <a:pt x="132451" y="285750"/>
                    <a:pt x="128641" y="291465"/>
                    <a:pt x="126736" y="295275"/>
                  </a:cubicBezTo>
                  <a:cubicBezTo>
                    <a:pt x="145786" y="302895"/>
                    <a:pt x="156263" y="324803"/>
                    <a:pt x="163884" y="344805"/>
                  </a:cubicBezTo>
                  <a:lnTo>
                    <a:pt x="144834" y="351473"/>
                  </a:lnTo>
                  <a:cubicBezTo>
                    <a:pt x="141024" y="338138"/>
                    <a:pt x="132451" y="320040"/>
                    <a:pt x="117211" y="313373"/>
                  </a:cubicBezTo>
                  <a:cubicBezTo>
                    <a:pt x="106734" y="335280"/>
                    <a:pt x="100066" y="359092"/>
                    <a:pt x="99113" y="383858"/>
                  </a:cubicBezTo>
                  <a:lnTo>
                    <a:pt x="79111" y="381953"/>
                  </a:lnTo>
                  <a:cubicBezTo>
                    <a:pt x="80063" y="368617"/>
                    <a:pt x="82921" y="355283"/>
                    <a:pt x="85778" y="341948"/>
                  </a:cubicBezTo>
                  <a:cubicBezTo>
                    <a:pt x="74349" y="349567"/>
                    <a:pt x="64824" y="358140"/>
                    <a:pt x="57203" y="369570"/>
                  </a:cubicBezTo>
                  <a:lnTo>
                    <a:pt x="41963" y="357188"/>
                  </a:lnTo>
                  <a:cubicBezTo>
                    <a:pt x="61013" y="333375"/>
                    <a:pt x="77206" y="320992"/>
                    <a:pt x="94351" y="319088"/>
                  </a:cubicBezTo>
                  <a:cubicBezTo>
                    <a:pt x="99113" y="307658"/>
                    <a:pt x="103876" y="297180"/>
                    <a:pt x="110543" y="286703"/>
                  </a:cubicBezTo>
                  <a:cubicBezTo>
                    <a:pt x="105781" y="287655"/>
                    <a:pt x="101018" y="288608"/>
                    <a:pt x="96256" y="288608"/>
                  </a:cubicBezTo>
                  <a:cubicBezTo>
                    <a:pt x="95303" y="288608"/>
                    <a:pt x="94351" y="288608"/>
                    <a:pt x="93399" y="288608"/>
                  </a:cubicBezTo>
                  <a:cubicBezTo>
                    <a:pt x="87684" y="288608"/>
                    <a:pt x="83874" y="283845"/>
                    <a:pt x="83874" y="278130"/>
                  </a:cubicBezTo>
                  <a:cubicBezTo>
                    <a:pt x="83874" y="272415"/>
                    <a:pt x="88636" y="268605"/>
                    <a:pt x="94351" y="268605"/>
                  </a:cubicBezTo>
                  <a:cubicBezTo>
                    <a:pt x="165788" y="263842"/>
                    <a:pt x="197221" y="233363"/>
                    <a:pt x="221034" y="184785"/>
                  </a:cubicBezTo>
                  <a:cubicBezTo>
                    <a:pt x="222938" y="180975"/>
                    <a:pt x="226749" y="178117"/>
                    <a:pt x="230559" y="178117"/>
                  </a:cubicBezTo>
                  <a:cubicBezTo>
                    <a:pt x="235321" y="178117"/>
                    <a:pt x="239131" y="180975"/>
                    <a:pt x="240084" y="184785"/>
                  </a:cubicBezTo>
                  <a:cubicBezTo>
                    <a:pt x="263896" y="232410"/>
                    <a:pt x="294376" y="262890"/>
                    <a:pt x="365813" y="268605"/>
                  </a:cubicBezTo>
                  <a:lnTo>
                    <a:pt x="366766" y="268605"/>
                  </a:lnTo>
                  <a:cubicBezTo>
                    <a:pt x="370576" y="268605"/>
                    <a:pt x="374386" y="270510"/>
                    <a:pt x="376291" y="273367"/>
                  </a:cubicBezTo>
                  <a:cubicBezTo>
                    <a:pt x="379149" y="278130"/>
                    <a:pt x="377243" y="283845"/>
                    <a:pt x="372481" y="286703"/>
                  </a:cubicBezTo>
                  <a:cubicBezTo>
                    <a:pt x="370576" y="287655"/>
                    <a:pt x="368671" y="288608"/>
                    <a:pt x="365813" y="287655"/>
                  </a:cubicBezTo>
                  <a:cubicBezTo>
                    <a:pt x="359146" y="287655"/>
                    <a:pt x="351526" y="286703"/>
                    <a:pt x="345811" y="285750"/>
                  </a:cubicBezTo>
                  <a:cubicBezTo>
                    <a:pt x="353431" y="295275"/>
                    <a:pt x="359146" y="305753"/>
                    <a:pt x="363909" y="317183"/>
                  </a:cubicBezTo>
                  <a:close/>
                  <a:moveTo>
                    <a:pt x="763959" y="491490"/>
                  </a:moveTo>
                  <a:cubicBezTo>
                    <a:pt x="776341" y="443865"/>
                    <a:pt x="748719" y="396240"/>
                    <a:pt x="702046" y="381953"/>
                  </a:cubicBezTo>
                  <a:cubicBezTo>
                    <a:pt x="682044" y="376238"/>
                    <a:pt x="661088" y="378142"/>
                    <a:pt x="642038" y="385763"/>
                  </a:cubicBezTo>
                  <a:cubicBezTo>
                    <a:pt x="606796" y="351473"/>
                    <a:pt x="549646" y="351473"/>
                    <a:pt x="515356" y="386715"/>
                  </a:cubicBezTo>
                  <a:cubicBezTo>
                    <a:pt x="504878" y="397192"/>
                    <a:pt x="497259" y="410528"/>
                    <a:pt x="493449" y="424815"/>
                  </a:cubicBezTo>
                  <a:cubicBezTo>
                    <a:pt x="491543" y="429577"/>
                    <a:pt x="490591" y="434340"/>
                    <a:pt x="490591" y="440055"/>
                  </a:cubicBezTo>
                  <a:cubicBezTo>
                    <a:pt x="468684" y="451485"/>
                    <a:pt x="453443" y="470535"/>
                    <a:pt x="445824" y="494348"/>
                  </a:cubicBezTo>
                  <a:cubicBezTo>
                    <a:pt x="437251" y="523875"/>
                    <a:pt x="443918" y="556260"/>
                    <a:pt x="464874" y="579120"/>
                  </a:cubicBezTo>
                  <a:cubicBezTo>
                    <a:pt x="462968" y="582930"/>
                    <a:pt x="462016" y="586740"/>
                    <a:pt x="461063" y="590550"/>
                  </a:cubicBezTo>
                  <a:cubicBezTo>
                    <a:pt x="447728" y="638175"/>
                    <a:pt x="475351" y="687705"/>
                    <a:pt x="522976" y="701993"/>
                  </a:cubicBezTo>
                  <a:cubicBezTo>
                    <a:pt x="539169" y="706755"/>
                    <a:pt x="557266" y="706755"/>
                    <a:pt x="573459" y="701993"/>
                  </a:cubicBezTo>
                  <a:cubicBezTo>
                    <a:pt x="605844" y="739140"/>
                    <a:pt x="662994" y="742950"/>
                    <a:pt x="700141" y="710565"/>
                  </a:cubicBezTo>
                  <a:cubicBezTo>
                    <a:pt x="713476" y="699135"/>
                    <a:pt x="723001" y="684848"/>
                    <a:pt x="727763" y="667702"/>
                  </a:cubicBezTo>
                  <a:cubicBezTo>
                    <a:pt x="727763" y="665798"/>
                    <a:pt x="728716" y="663893"/>
                    <a:pt x="728716" y="661988"/>
                  </a:cubicBezTo>
                  <a:cubicBezTo>
                    <a:pt x="778246" y="660083"/>
                    <a:pt x="817299" y="618173"/>
                    <a:pt x="815394" y="568643"/>
                  </a:cubicBezTo>
                  <a:cubicBezTo>
                    <a:pt x="813488" y="536258"/>
                    <a:pt x="794438" y="506730"/>
                    <a:pt x="763959" y="491490"/>
                  </a:cubicBezTo>
                  <a:close/>
                  <a:moveTo>
                    <a:pt x="543931" y="547688"/>
                  </a:moveTo>
                  <a:cubicBezTo>
                    <a:pt x="524881" y="548640"/>
                    <a:pt x="508688" y="533400"/>
                    <a:pt x="508688" y="515302"/>
                  </a:cubicBezTo>
                  <a:cubicBezTo>
                    <a:pt x="507736" y="502920"/>
                    <a:pt x="514403" y="490538"/>
                    <a:pt x="525834" y="483870"/>
                  </a:cubicBezTo>
                  <a:cubicBezTo>
                    <a:pt x="525834" y="482917"/>
                    <a:pt x="524881" y="481965"/>
                    <a:pt x="524881" y="480060"/>
                  </a:cubicBezTo>
                  <a:cubicBezTo>
                    <a:pt x="523928" y="461010"/>
                    <a:pt x="539169" y="444817"/>
                    <a:pt x="558219" y="444817"/>
                  </a:cubicBezTo>
                  <a:cubicBezTo>
                    <a:pt x="576316" y="443865"/>
                    <a:pt x="592509" y="458152"/>
                    <a:pt x="593461" y="476250"/>
                  </a:cubicBezTo>
                  <a:cubicBezTo>
                    <a:pt x="593461" y="477202"/>
                    <a:pt x="593461" y="478155"/>
                    <a:pt x="593461" y="479108"/>
                  </a:cubicBezTo>
                  <a:cubicBezTo>
                    <a:pt x="611559" y="485775"/>
                    <a:pt x="620131" y="504825"/>
                    <a:pt x="614416" y="522923"/>
                  </a:cubicBezTo>
                  <a:cubicBezTo>
                    <a:pt x="607749" y="541020"/>
                    <a:pt x="588699" y="549593"/>
                    <a:pt x="570601" y="543877"/>
                  </a:cubicBezTo>
                  <a:cubicBezTo>
                    <a:pt x="568696" y="542925"/>
                    <a:pt x="565838" y="541973"/>
                    <a:pt x="563934" y="541020"/>
                  </a:cubicBezTo>
                  <a:cubicBezTo>
                    <a:pt x="558219" y="544830"/>
                    <a:pt x="551551" y="546735"/>
                    <a:pt x="543931" y="547688"/>
                  </a:cubicBezTo>
                  <a:close/>
                  <a:moveTo>
                    <a:pt x="676328" y="651510"/>
                  </a:moveTo>
                  <a:lnTo>
                    <a:pt x="676328" y="651510"/>
                  </a:lnTo>
                  <a:cubicBezTo>
                    <a:pt x="662994" y="669608"/>
                    <a:pt x="638228" y="673418"/>
                    <a:pt x="620131" y="660083"/>
                  </a:cubicBezTo>
                  <a:cubicBezTo>
                    <a:pt x="613463" y="655320"/>
                    <a:pt x="608701" y="648652"/>
                    <a:pt x="605844" y="641033"/>
                  </a:cubicBezTo>
                  <a:cubicBezTo>
                    <a:pt x="597271" y="641033"/>
                    <a:pt x="589651" y="638175"/>
                    <a:pt x="582984" y="633413"/>
                  </a:cubicBezTo>
                  <a:cubicBezTo>
                    <a:pt x="564886" y="620077"/>
                    <a:pt x="561076" y="595313"/>
                    <a:pt x="574411" y="577215"/>
                  </a:cubicBezTo>
                  <a:cubicBezTo>
                    <a:pt x="582984" y="564833"/>
                    <a:pt x="599176" y="558165"/>
                    <a:pt x="613463" y="561023"/>
                  </a:cubicBezTo>
                  <a:cubicBezTo>
                    <a:pt x="614416" y="560070"/>
                    <a:pt x="614416" y="558165"/>
                    <a:pt x="615369" y="557213"/>
                  </a:cubicBezTo>
                  <a:cubicBezTo>
                    <a:pt x="626799" y="538163"/>
                    <a:pt x="651563" y="532448"/>
                    <a:pt x="670613" y="543877"/>
                  </a:cubicBezTo>
                  <a:cubicBezTo>
                    <a:pt x="689663" y="555308"/>
                    <a:pt x="695378" y="580073"/>
                    <a:pt x="683949" y="599123"/>
                  </a:cubicBezTo>
                  <a:cubicBezTo>
                    <a:pt x="682996" y="601027"/>
                    <a:pt x="682044" y="601980"/>
                    <a:pt x="681091" y="603885"/>
                  </a:cubicBezTo>
                  <a:cubicBezTo>
                    <a:pt x="680138" y="604838"/>
                    <a:pt x="679186" y="605790"/>
                    <a:pt x="679186" y="606743"/>
                  </a:cubicBezTo>
                  <a:cubicBezTo>
                    <a:pt x="685853" y="621030"/>
                    <a:pt x="685853" y="639127"/>
                    <a:pt x="676328" y="651510"/>
                  </a:cubicBezTo>
                  <a:close/>
                  <a:moveTo>
                    <a:pt x="706809" y="482917"/>
                  </a:moveTo>
                  <a:lnTo>
                    <a:pt x="706809" y="482917"/>
                  </a:lnTo>
                  <a:cubicBezTo>
                    <a:pt x="705856" y="482917"/>
                    <a:pt x="705856" y="483870"/>
                    <a:pt x="704903" y="483870"/>
                  </a:cubicBezTo>
                  <a:cubicBezTo>
                    <a:pt x="709666" y="498158"/>
                    <a:pt x="701094" y="512445"/>
                    <a:pt x="687759" y="517208"/>
                  </a:cubicBezTo>
                  <a:cubicBezTo>
                    <a:pt x="677281" y="520065"/>
                    <a:pt x="666803" y="517208"/>
                    <a:pt x="660136" y="509588"/>
                  </a:cubicBezTo>
                  <a:cubicBezTo>
                    <a:pt x="656326" y="505777"/>
                    <a:pt x="654421" y="500063"/>
                    <a:pt x="653469" y="494348"/>
                  </a:cubicBezTo>
                  <a:cubicBezTo>
                    <a:pt x="647753" y="493395"/>
                    <a:pt x="642991" y="490538"/>
                    <a:pt x="639181" y="485775"/>
                  </a:cubicBezTo>
                  <a:cubicBezTo>
                    <a:pt x="629656" y="474345"/>
                    <a:pt x="630609" y="458152"/>
                    <a:pt x="642038" y="448627"/>
                  </a:cubicBezTo>
                  <a:cubicBezTo>
                    <a:pt x="649659" y="441960"/>
                    <a:pt x="660136" y="440055"/>
                    <a:pt x="669661" y="444817"/>
                  </a:cubicBezTo>
                  <a:cubicBezTo>
                    <a:pt x="670613" y="443865"/>
                    <a:pt x="670613" y="443865"/>
                    <a:pt x="671566" y="442913"/>
                  </a:cubicBezTo>
                  <a:cubicBezTo>
                    <a:pt x="682996" y="433388"/>
                    <a:pt x="699188" y="434340"/>
                    <a:pt x="708713" y="445770"/>
                  </a:cubicBezTo>
                  <a:cubicBezTo>
                    <a:pt x="718238" y="457200"/>
                    <a:pt x="717286" y="473392"/>
                    <a:pt x="706809" y="482917"/>
                  </a:cubicBezTo>
                  <a:close/>
                </a:path>
              </a:pathLst>
            </a:custGeom>
            <a:solidFill>
              <a:schemeClr val="bg1"/>
            </a:solidFill>
            <a:ln w="9525" cap="flat">
              <a:noFill/>
              <a:prstDash val="solid"/>
              <a:miter/>
            </a:ln>
          </p:spPr>
          <p:txBody>
            <a:bodyPr rtlCol="0" anchor="ctr"/>
            <a:lstStyle/>
            <a:p>
              <a:pPr lvl="0"/>
              <a:endParaRPr lang="en-GB"/>
            </a:p>
          </p:txBody>
        </p:sp>
      </p:grpSp>
      <p:sp>
        <p:nvSpPr>
          <p:cNvPr id="2" name="Slide Number Placeholder 1">
            <a:extLst>
              <a:ext uri="{FF2B5EF4-FFF2-40B4-BE49-F238E27FC236}">
                <a16:creationId xmlns:a16="http://schemas.microsoft.com/office/drawing/2014/main" id="{D3A6626B-0C14-4D5C-8C12-338BE65D1C23}"/>
              </a:ext>
            </a:extLst>
          </p:cNvPr>
          <p:cNvSpPr>
            <a:spLocks noGrp="1"/>
          </p:cNvSpPr>
          <p:nvPr>
            <p:ph type="sldNum" sz="quarter" idx="19"/>
          </p:nvPr>
        </p:nvSpPr>
        <p:spPr/>
        <p:txBody>
          <a:bodyPr/>
          <a:lstStyle/>
          <a:p>
            <a:fld id="{C76B5FCD-3849-42BD-B56B-22E62382A2C3}" type="slidenum">
              <a:rPr lang="en-GB" smtClean="0"/>
              <a:pPr/>
              <a:t>‹N›</a:t>
            </a:fld>
            <a:endParaRPr lang="en-GB"/>
          </a:p>
        </p:txBody>
      </p:sp>
      <p:sp>
        <p:nvSpPr>
          <p:cNvPr id="4" name="Rectangle 3">
            <a:extLst>
              <a:ext uri="{FF2B5EF4-FFF2-40B4-BE49-F238E27FC236}">
                <a16:creationId xmlns:a16="http://schemas.microsoft.com/office/drawing/2014/main" id="{1AF6D683-0559-E28C-4EC4-97C3CF33F1D5}"/>
              </a:ext>
            </a:extLst>
          </p:cNvPr>
          <p:cNvSpPr/>
          <p:nvPr userDrawn="1"/>
        </p:nvSpPr>
        <p:spPr>
          <a:xfrm>
            <a:off x="0" y="0"/>
            <a:ext cx="12193200" cy="633600"/>
          </a:xfrm>
          <a:prstGeom prst="rect">
            <a:avLst/>
          </a:prstGeom>
          <a:blipFill>
            <a:blip r:embed="rId2" cstate="screen">
              <a:extLst>
                <a:ext uri="{28A0092B-C50C-407E-A947-70E740481C1C}">
                  <a14:useLocalDpi xmlns:a14="http://schemas.microsoft.com/office/drawing/2010/main"/>
                </a:ext>
              </a:extLst>
            </a:blip>
            <a:srcRect/>
            <a:stretch>
              <a:fillRect l="-10" r="-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2088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57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PD - Double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5ABDB1-24B0-4E73-AE71-062EEFCF60CD}"/>
              </a:ext>
            </a:extLst>
          </p:cNvPr>
          <p:cNvSpPr>
            <a:spLocks noGrp="1"/>
          </p:cNvSpPr>
          <p:nvPr>
            <p:ph type="title" hasCustomPrompt="1"/>
          </p:nvPr>
        </p:nvSpPr>
        <p:spPr/>
        <p:txBody>
          <a:bodyPr/>
          <a:lstStyle>
            <a:lvl1pPr>
              <a:defRPr/>
            </a:lvl1pPr>
          </a:lstStyle>
          <a:p>
            <a:r>
              <a:rPr lang="en-US"/>
              <a:t>Page Title</a:t>
            </a:r>
            <a:endParaRPr lang="en-GB"/>
          </a:p>
        </p:txBody>
      </p:sp>
      <p:sp>
        <p:nvSpPr>
          <p:cNvPr id="5" name="Text Placeholder 4">
            <a:extLst>
              <a:ext uri="{FF2B5EF4-FFF2-40B4-BE49-F238E27FC236}">
                <a16:creationId xmlns:a16="http://schemas.microsoft.com/office/drawing/2014/main" id="{1F6B8C15-3675-4C33-9703-923EE9B5D7A4}"/>
              </a:ext>
            </a:extLst>
          </p:cNvPr>
          <p:cNvSpPr>
            <a:spLocks noGrp="1"/>
          </p:cNvSpPr>
          <p:nvPr>
            <p:ph type="body" sz="quarter" idx="17" hasCustomPrompt="1"/>
          </p:nvPr>
        </p:nvSpPr>
        <p:spPr>
          <a:xfrm>
            <a:off x="336550" y="1767600"/>
            <a:ext cx="5580063" cy="4183200"/>
          </a:xfrm>
        </p:spPr>
        <p:txBody>
          <a:bodyPr vert="horz" lIns="0" tIns="0" rIns="0" bIns="0" rtlCol="0">
            <a:noAutofit/>
          </a:bodyPr>
          <a:lstStyle>
            <a:lvl1pPr>
              <a:defRPr lang="en-US" sz="1400" dirty="0">
                <a:solidFill>
                  <a:srgbClr val="3C3C3C"/>
                </a:solidFill>
              </a:defRPr>
            </a:lvl1pPr>
            <a:lvl2pPr>
              <a:defRPr lang="en-US" sz="1400" dirty="0">
                <a:solidFill>
                  <a:srgbClr val="3C3C3C"/>
                </a:solidFill>
              </a:defRPr>
            </a:lvl2pPr>
            <a:lvl3pPr>
              <a:defRPr lang="en-US" sz="1400" dirty="0">
                <a:solidFill>
                  <a:srgbClr val="3C3C3C"/>
                </a:solidFill>
              </a:defRPr>
            </a:lvl3pPr>
            <a:lvl4pPr>
              <a:defRPr lang="en-US" sz="1400" dirty="0">
                <a:solidFill>
                  <a:srgbClr val="3C3C3C"/>
                </a:solidFill>
              </a:defRPr>
            </a:lvl4pPr>
            <a:lvl5pPr>
              <a:defRPr lang="en-GB" sz="1200" dirty="0">
                <a:solidFill>
                  <a:srgbClr val="3C3C3C"/>
                </a:solidFill>
              </a:defRPr>
            </a:lvl5pPr>
          </a:lstStyle>
          <a:p>
            <a:pPr lvl="0"/>
            <a:r>
              <a:rPr lang="en-US"/>
              <a:t>Body text</a:t>
            </a:r>
          </a:p>
          <a:p>
            <a:pPr lvl="1"/>
            <a:r>
              <a:rPr lang="en-US"/>
              <a:t>Numbered list</a:t>
            </a:r>
          </a:p>
          <a:p>
            <a:pPr lvl="2"/>
            <a:r>
              <a:rPr lang="en-US"/>
              <a:t>Secondary bullet</a:t>
            </a:r>
          </a:p>
          <a:p>
            <a:pPr lvl="3"/>
            <a:r>
              <a:rPr lang="en-US"/>
              <a:t>Sub bullet</a:t>
            </a:r>
          </a:p>
          <a:p>
            <a:pPr lvl="4"/>
            <a:r>
              <a:rPr lang="en-US"/>
              <a:t>Mini bullet</a:t>
            </a:r>
            <a:endParaRPr lang="en-GB"/>
          </a:p>
        </p:txBody>
      </p:sp>
      <p:sp>
        <p:nvSpPr>
          <p:cNvPr id="21" name="Content Placeholder 3">
            <a:extLst>
              <a:ext uri="{FF2B5EF4-FFF2-40B4-BE49-F238E27FC236}">
                <a16:creationId xmlns:a16="http://schemas.microsoft.com/office/drawing/2014/main" id="{E9C7E2E2-8E32-4E60-BC37-96DF8C9F7B7A}"/>
              </a:ext>
            </a:extLst>
          </p:cNvPr>
          <p:cNvSpPr>
            <a:spLocks noGrp="1"/>
          </p:cNvSpPr>
          <p:nvPr>
            <p:ph sz="quarter" idx="16" hasCustomPrompt="1"/>
          </p:nvPr>
        </p:nvSpPr>
        <p:spPr>
          <a:xfrm>
            <a:off x="335936" y="5984774"/>
            <a:ext cx="11520000" cy="540000"/>
          </a:xfrm>
          <a:prstGeom prst="rect">
            <a:avLst/>
          </a:prstGeom>
        </p:spPr>
        <p:txBody>
          <a:bodyPr lIns="0" tIns="0" rIns="0" bIns="0" anchor="b"/>
          <a:lstStyle>
            <a:lvl1pPr marL="0" indent="0">
              <a:lnSpc>
                <a:spcPct val="100000"/>
              </a:lnSpc>
              <a:spcBef>
                <a:spcPts val="0"/>
              </a:spcBef>
              <a:buNone/>
              <a:defRPr sz="1000"/>
            </a:lvl1pPr>
            <a:lvl2pPr marL="457200" indent="0">
              <a:buNone/>
              <a:defRPr sz="1000"/>
            </a:lvl2pPr>
          </a:lstStyle>
          <a:p>
            <a:pPr lvl="0"/>
            <a:r>
              <a:rPr lang="en-US"/>
              <a:t>Insert References &amp; Abbreviations</a:t>
            </a:r>
            <a:endParaRPr lang="en-GB"/>
          </a:p>
        </p:txBody>
      </p:sp>
      <p:sp>
        <p:nvSpPr>
          <p:cNvPr id="4" name="Text Placeholder 3">
            <a:extLst>
              <a:ext uri="{FF2B5EF4-FFF2-40B4-BE49-F238E27FC236}">
                <a16:creationId xmlns:a16="http://schemas.microsoft.com/office/drawing/2014/main" id="{4A234F33-9422-459D-9E2E-8A6D12FC7053}"/>
              </a:ext>
            </a:extLst>
          </p:cNvPr>
          <p:cNvSpPr>
            <a:spLocks noGrp="1"/>
          </p:cNvSpPr>
          <p:nvPr>
            <p:ph type="body" sz="quarter" idx="18" hasCustomPrompt="1"/>
          </p:nvPr>
        </p:nvSpPr>
        <p:spPr>
          <a:xfrm>
            <a:off x="6275388" y="1767600"/>
            <a:ext cx="5580062" cy="4183200"/>
          </a:xfrm>
        </p:spPr>
        <p:txBody>
          <a:bodyPr vert="horz" lIns="0" tIns="0" rIns="0" bIns="0" rtlCol="0">
            <a:noAutofit/>
          </a:bodyPr>
          <a:lstStyle>
            <a:lvl1pPr>
              <a:defRPr lang="en-US" sz="1400" dirty="0">
                <a:solidFill>
                  <a:srgbClr val="3C3C3C"/>
                </a:solidFill>
              </a:defRPr>
            </a:lvl1pPr>
            <a:lvl2pPr>
              <a:defRPr lang="en-US" sz="1400" dirty="0">
                <a:solidFill>
                  <a:srgbClr val="3C3C3C"/>
                </a:solidFill>
              </a:defRPr>
            </a:lvl2pPr>
            <a:lvl3pPr>
              <a:defRPr lang="en-US" sz="1400" dirty="0">
                <a:solidFill>
                  <a:srgbClr val="3C3C3C"/>
                </a:solidFill>
              </a:defRPr>
            </a:lvl3pPr>
            <a:lvl4pPr>
              <a:defRPr lang="en-US" sz="1400" dirty="0">
                <a:solidFill>
                  <a:srgbClr val="3C3C3C"/>
                </a:solidFill>
              </a:defRPr>
            </a:lvl4pPr>
            <a:lvl5pPr>
              <a:defRPr lang="en-GB" sz="1200" dirty="0">
                <a:solidFill>
                  <a:srgbClr val="3C3C3C"/>
                </a:solidFill>
              </a:defRPr>
            </a:lvl5pPr>
          </a:lstStyle>
          <a:p>
            <a:pPr lvl="0"/>
            <a:r>
              <a:rPr lang="en-US"/>
              <a:t>Body text</a:t>
            </a:r>
          </a:p>
          <a:p>
            <a:pPr lvl="1"/>
            <a:r>
              <a:rPr lang="en-US"/>
              <a:t>Numbered list</a:t>
            </a:r>
          </a:p>
          <a:p>
            <a:pPr lvl="2"/>
            <a:r>
              <a:rPr lang="en-US"/>
              <a:t>Secondary bullet</a:t>
            </a:r>
          </a:p>
          <a:p>
            <a:pPr lvl="3"/>
            <a:r>
              <a:rPr lang="en-US"/>
              <a:t>Sub bullet</a:t>
            </a:r>
          </a:p>
          <a:p>
            <a:pPr lvl="4"/>
            <a:r>
              <a:rPr lang="en-US"/>
              <a:t>Mini bullet</a:t>
            </a:r>
            <a:endParaRPr lang="en-GB"/>
          </a:p>
        </p:txBody>
      </p:sp>
      <p:sp>
        <p:nvSpPr>
          <p:cNvPr id="8" name="Text Placeholder 7">
            <a:extLst>
              <a:ext uri="{FF2B5EF4-FFF2-40B4-BE49-F238E27FC236}">
                <a16:creationId xmlns:a16="http://schemas.microsoft.com/office/drawing/2014/main" id="{90E2861F-3962-4A66-9451-50F1FFC11747}"/>
              </a:ext>
            </a:extLst>
          </p:cNvPr>
          <p:cNvSpPr>
            <a:spLocks noGrp="1"/>
          </p:cNvSpPr>
          <p:nvPr>
            <p:ph type="body" sz="quarter" idx="19" hasCustomPrompt="1"/>
          </p:nvPr>
        </p:nvSpPr>
        <p:spPr>
          <a:xfrm>
            <a:off x="335936" y="770400"/>
            <a:ext cx="10799763" cy="184666"/>
          </a:xfrm>
        </p:spPr>
        <p:txBody>
          <a:bodyPr>
            <a:spAutoFit/>
          </a:bodyPr>
          <a:lstStyle>
            <a:lvl1pPr marL="0" indent="0">
              <a:buFont typeface="Arial" panose="020B0604020202020204" pitchFamily="34" charset="0"/>
              <a:buNone/>
              <a:defRPr sz="1200" b="1">
                <a:solidFill>
                  <a:srgbClr val="304185"/>
                </a:solidFill>
              </a:defRPr>
            </a:lvl1pPr>
            <a:lvl2pPr marL="0" indent="0">
              <a:buFont typeface="Arial" panose="020B0604020202020204" pitchFamily="34" charset="0"/>
              <a:buNone/>
              <a:defRPr sz="1200" b="1"/>
            </a:lvl2pPr>
            <a:lvl3pPr marL="0" indent="0">
              <a:buNone/>
              <a:defRPr sz="1200" b="1"/>
            </a:lvl3pPr>
            <a:lvl4pPr marL="0" indent="0">
              <a:buNone/>
              <a:defRPr sz="1200" b="1"/>
            </a:lvl4pPr>
            <a:lvl5pPr marL="0" indent="0">
              <a:buNone/>
              <a:defRPr sz="1200" b="1"/>
            </a:lvl5pPr>
          </a:lstStyle>
          <a:p>
            <a:pPr lvl="0"/>
            <a:r>
              <a:rPr lang="en-US"/>
              <a:t>PAGE HEADING</a:t>
            </a:r>
            <a:endParaRPr lang="en-GB"/>
          </a:p>
        </p:txBody>
      </p:sp>
      <p:sp>
        <p:nvSpPr>
          <p:cNvPr id="2" name="Slide Number Placeholder 1">
            <a:extLst>
              <a:ext uri="{FF2B5EF4-FFF2-40B4-BE49-F238E27FC236}">
                <a16:creationId xmlns:a16="http://schemas.microsoft.com/office/drawing/2014/main" id="{3DC8EA1C-F4D3-4D9B-8DAD-561E1A061957}"/>
              </a:ext>
            </a:extLst>
          </p:cNvPr>
          <p:cNvSpPr>
            <a:spLocks noGrp="1"/>
          </p:cNvSpPr>
          <p:nvPr>
            <p:ph type="sldNum" sz="quarter" idx="20"/>
          </p:nvPr>
        </p:nvSpPr>
        <p:spPr/>
        <p:txBody>
          <a:bodyPr/>
          <a:lstStyle/>
          <a:p>
            <a:fld id="{C76B5FCD-3849-42BD-B56B-22E62382A2C3}" type="slidenum">
              <a:rPr lang="en-GB" smtClean="0"/>
              <a:pPr/>
              <a:t>‹N›</a:t>
            </a:fld>
            <a:endParaRPr lang="en-GB"/>
          </a:p>
        </p:txBody>
      </p:sp>
      <p:grpSp>
        <p:nvGrpSpPr>
          <p:cNvPr id="31" name="Group 30">
            <a:extLst>
              <a:ext uri="{FF2B5EF4-FFF2-40B4-BE49-F238E27FC236}">
                <a16:creationId xmlns:a16="http://schemas.microsoft.com/office/drawing/2014/main" id="{85961EDB-3331-4B2C-A21C-DA167F615A44}"/>
              </a:ext>
            </a:extLst>
          </p:cNvPr>
          <p:cNvGrpSpPr>
            <a:grpSpLocks noChangeAspect="1"/>
          </p:cNvGrpSpPr>
          <p:nvPr userDrawn="1"/>
        </p:nvGrpSpPr>
        <p:grpSpPr>
          <a:xfrm>
            <a:off x="11342757" y="818977"/>
            <a:ext cx="513307" cy="540000"/>
            <a:chOff x="5133974" y="3284219"/>
            <a:chExt cx="1117282" cy="1175385"/>
          </a:xfrm>
        </p:grpSpPr>
        <p:sp>
          <p:nvSpPr>
            <p:cNvPr id="35" name="Freeform: Shape 34">
              <a:extLst>
                <a:ext uri="{FF2B5EF4-FFF2-40B4-BE49-F238E27FC236}">
                  <a16:creationId xmlns:a16="http://schemas.microsoft.com/office/drawing/2014/main" id="{039A980A-A125-4FD0-AC21-202697D95366}"/>
                </a:ext>
              </a:extLst>
            </p:cNvPr>
            <p:cNvSpPr/>
            <p:nvPr/>
          </p:nvSpPr>
          <p:spPr>
            <a:xfrm>
              <a:off x="5133974" y="3284219"/>
              <a:ext cx="1117282" cy="1175385"/>
            </a:xfrm>
            <a:custGeom>
              <a:avLst/>
              <a:gdLst>
                <a:gd name="connsiteX0" fmla="*/ 0 w 1117282"/>
                <a:gd name="connsiteY0" fmla="*/ 294322 h 1175385"/>
                <a:gd name="connsiteX1" fmla="*/ 0 w 1117282"/>
                <a:gd name="connsiteY1" fmla="*/ 881062 h 1175385"/>
                <a:gd name="connsiteX2" fmla="*/ 559118 w 1117282"/>
                <a:gd name="connsiteY2" fmla="*/ 1175385 h 1175385"/>
                <a:gd name="connsiteX3" fmla="*/ 1117282 w 1117282"/>
                <a:gd name="connsiteY3" fmla="*/ 881062 h 1175385"/>
                <a:gd name="connsiteX4" fmla="*/ 1117282 w 1117282"/>
                <a:gd name="connsiteY4" fmla="*/ 294322 h 1175385"/>
                <a:gd name="connsiteX5" fmla="*/ 559118 w 1117282"/>
                <a:gd name="connsiteY5" fmla="*/ 0 h 117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282" h="1175385">
                  <a:moveTo>
                    <a:pt x="0" y="294322"/>
                  </a:moveTo>
                  <a:lnTo>
                    <a:pt x="0" y="881062"/>
                  </a:lnTo>
                  <a:lnTo>
                    <a:pt x="559118" y="1175385"/>
                  </a:lnTo>
                  <a:lnTo>
                    <a:pt x="1117282" y="881062"/>
                  </a:lnTo>
                  <a:lnTo>
                    <a:pt x="1117282" y="294322"/>
                  </a:lnTo>
                  <a:lnTo>
                    <a:pt x="559118" y="0"/>
                  </a:lnTo>
                  <a:close/>
                </a:path>
              </a:pathLst>
            </a:custGeom>
            <a:solidFill>
              <a:srgbClr val="304185"/>
            </a:solidFill>
            <a:ln w="6342" cap="flat">
              <a:noFill/>
              <a:prstDash val="solid"/>
              <a:miter/>
            </a:ln>
          </p:spPr>
          <p:txBody>
            <a:bodyPr rtlCol="0" anchor="ctr"/>
            <a:lstStyle/>
            <a:p>
              <a:pPr lvl="0"/>
              <a:endParaRPr lang="en-GB"/>
            </a:p>
          </p:txBody>
        </p:sp>
        <p:sp>
          <p:nvSpPr>
            <p:cNvPr id="36" name="Freeform: Shape 35">
              <a:extLst>
                <a:ext uri="{FF2B5EF4-FFF2-40B4-BE49-F238E27FC236}">
                  <a16:creationId xmlns:a16="http://schemas.microsoft.com/office/drawing/2014/main" id="{76DF7903-1875-4B75-B994-87D85AF4CACA}"/>
                </a:ext>
              </a:extLst>
            </p:cNvPr>
            <p:cNvSpPr/>
            <p:nvPr/>
          </p:nvSpPr>
          <p:spPr>
            <a:xfrm>
              <a:off x="5247268" y="3445191"/>
              <a:ext cx="923964" cy="846866"/>
            </a:xfrm>
            <a:custGeom>
              <a:avLst/>
              <a:gdLst>
                <a:gd name="connsiteX0" fmla="*/ 842063 w 923964"/>
                <a:gd name="connsiteY0" fmla="*/ 343853 h 846866"/>
                <a:gd name="connsiteX1" fmla="*/ 672519 w 923964"/>
                <a:gd name="connsiteY1" fmla="*/ 255270 h 846866"/>
                <a:gd name="connsiteX2" fmla="*/ 483924 w 923964"/>
                <a:gd name="connsiteY2" fmla="*/ 287655 h 846866"/>
                <a:gd name="connsiteX3" fmla="*/ 382006 w 923964"/>
                <a:gd name="connsiteY3" fmla="*/ 214313 h 846866"/>
                <a:gd name="connsiteX4" fmla="*/ 420106 w 923964"/>
                <a:gd name="connsiteY4" fmla="*/ 333375 h 846866"/>
                <a:gd name="connsiteX5" fmla="*/ 409628 w 923964"/>
                <a:gd name="connsiteY5" fmla="*/ 754380 h 846866"/>
                <a:gd name="connsiteX6" fmla="*/ 830634 w 923964"/>
                <a:gd name="connsiteY6" fmla="*/ 764858 h 846866"/>
                <a:gd name="connsiteX7" fmla="*/ 842063 w 923964"/>
                <a:gd name="connsiteY7" fmla="*/ 343853 h 846866"/>
                <a:gd name="connsiteX8" fmla="*/ 625846 w 923964"/>
                <a:gd name="connsiteY8" fmla="*/ 820102 h 846866"/>
                <a:gd name="connsiteX9" fmla="*/ 582984 w 923964"/>
                <a:gd name="connsiteY9" fmla="*/ 816293 h 846866"/>
                <a:gd name="connsiteX10" fmla="*/ 358193 w 923964"/>
                <a:gd name="connsiteY10" fmla="*/ 506730 h 846866"/>
                <a:gd name="connsiteX11" fmla="*/ 625846 w 923964"/>
                <a:gd name="connsiteY11" fmla="*/ 278130 h 846866"/>
                <a:gd name="connsiteX12" fmla="*/ 668709 w 923964"/>
                <a:gd name="connsiteY12" fmla="*/ 281940 h 846866"/>
                <a:gd name="connsiteX13" fmla="*/ 893499 w 923964"/>
                <a:gd name="connsiteY13" fmla="*/ 592455 h 846866"/>
                <a:gd name="connsiteX14" fmla="*/ 625846 w 923964"/>
                <a:gd name="connsiteY14" fmla="*/ 820102 h 846866"/>
                <a:gd name="connsiteX15" fmla="*/ 291518 w 923964"/>
                <a:gd name="connsiteY15" fmla="*/ 135255 h 846866"/>
                <a:gd name="connsiteX16" fmla="*/ 278184 w 923964"/>
                <a:gd name="connsiteY16" fmla="*/ 190500 h 846866"/>
                <a:gd name="connsiteX17" fmla="*/ 292471 w 923964"/>
                <a:gd name="connsiteY17" fmla="*/ 209550 h 846866"/>
                <a:gd name="connsiteX18" fmla="*/ 301996 w 923964"/>
                <a:gd name="connsiteY18" fmla="*/ 205740 h 846866"/>
                <a:gd name="connsiteX19" fmla="*/ 301996 w 923964"/>
                <a:gd name="connsiteY19" fmla="*/ 161925 h 846866"/>
                <a:gd name="connsiteX20" fmla="*/ 320093 w 923964"/>
                <a:gd name="connsiteY20" fmla="*/ 170498 h 846866"/>
                <a:gd name="connsiteX21" fmla="*/ 320093 w 923964"/>
                <a:gd name="connsiteY21" fmla="*/ 196215 h 846866"/>
                <a:gd name="connsiteX22" fmla="*/ 340096 w 923964"/>
                <a:gd name="connsiteY22" fmla="*/ 181928 h 846866"/>
                <a:gd name="connsiteX23" fmla="*/ 359146 w 923964"/>
                <a:gd name="connsiteY23" fmla="*/ 157163 h 846866"/>
                <a:gd name="connsiteX24" fmla="*/ 362956 w 923964"/>
                <a:gd name="connsiteY24" fmla="*/ 147638 h 846866"/>
                <a:gd name="connsiteX25" fmla="*/ 382006 w 923964"/>
                <a:gd name="connsiteY25" fmla="*/ 152400 h 846866"/>
                <a:gd name="connsiteX26" fmla="*/ 375338 w 923964"/>
                <a:gd name="connsiteY26" fmla="*/ 168592 h 846866"/>
                <a:gd name="connsiteX27" fmla="*/ 371528 w 923964"/>
                <a:gd name="connsiteY27" fmla="*/ 177165 h 846866"/>
                <a:gd name="connsiteX28" fmla="*/ 383911 w 923964"/>
                <a:gd name="connsiteY28" fmla="*/ 174308 h 846866"/>
                <a:gd name="connsiteX29" fmla="*/ 396293 w 923964"/>
                <a:gd name="connsiteY29" fmla="*/ 167640 h 846866"/>
                <a:gd name="connsiteX30" fmla="*/ 409628 w 923964"/>
                <a:gd name="connsiteY30" fmla="*/ 182880 h 846866"/>
                <a:gd name="connsiteX31" fmla="*/ 402009 w 923964"/>
                <a:gd name="connsiteY31" fmla="*/ 187642 h 846866"/>
                <a:gd name="connsiteX32" fmla="*/ 352478 w 923964"/>
                <a:gd name="connsiteY32" fmla="*/ 198120 h 846866"/>
                <a:gd name="connsiteX33" fmla="*/ 346763 w 923964"/>
                <a:gd name="connsiteY33" fmla="*/ 201930 h 846866"/>
                <a:gd name="connsiteX34" fmla="*/ 313426 w 923964"/>
                <a:gd name="connsiteY34" fmla="*/ 221933 h 846866"/>
                <a:gd name="connsiteX35" fmla="*/ 357241 w 923964"/>
                <a:gd name="connsiteY35" fmla="*/ 234315 h 846866"/>
                <a:gd name="connsiteX36" fmla="*/ 367718 w 923964"/>
                <a:gd name="connsiteY36" fmla="*/ 235267 h 846866"/>
                <a:gd name="connsiteX37" fmla="*/ 369624 w 923964"/>
                <a:gd name="connsiteY37" fmla="*/ 235267 h 846866"/>
                <a:gd name="connsiteX38" fmla="*/ 378196 w 923964"/>
                <a:gd name="connsiteY38" fmla="*/ 246698 h 846866"/>
                <a:gd name="connsiteX39" fmla="*/ 366766 w 923964"/>
                <a:gd name="connsiteY39" fmla="*/ 255270 h 846866"/>
                <a:gd name="connsiteX40" fmla="*/ 363909 w 923964"/>
                <a:gd name="connsiteY40" fmla="*/ 255270 h 846866"/>
                <a:gd name="connsiteX41" fmla="*/ 294376 w 923964"/>
                <a:gd name="connsiteY41" fmla="*/ 235267 h 846866"/>
                <a:gd name="connsiteX42" fmla="*/ 254371 w 923964"/>
                <a:gd name="connsiteY42" fmla="*/ 186690 h 846866"/>
                <a:gd name="connsiteX43" fmla="*/ 236274 w 923964"/>
                <a:gd name="connsiteY43" fmla="*/ 10478 h 846866"/>
                <a:gd name="connsiteX44" fmla="*/ 244846 w 923964"/>
                <a:gd name="connsiteY44" fmla="*/ 0 h 846866"/>
                <a:gd name="connsiteX45" fmla="*/ 245799 w 923964"/>
                <a:gd name="connsiteY45" fmla="*/ 0 h 846866"/>
                <a:gd name="connsiteX46" fmla="*/ 256276 w 923964"/>
                <a:gd name="connsiteY46" fmla="*/ 10478 h 846866"/>
                <a:gd name="connsiteX47" fmla="*/ 264849 w 923964"/>
                <a:gd name="connsiteY47" fmla="*/ 154305 h 846866"/>
                <a:gd name="connsiteX48" fmla="*/ 272468 w 923964"/>
                <a:gd name="connsiteY48" fmla="*/ 129540 h 846866"/>
                <a:gd name="connsiteX49" fmla="*/ 296281 w 923964"/>
                <a:gd name="connsiteY49" fmla="*/ 81915 h 846866"/>
                <a:gd name="connsiteX50" fmla="*/ 331524 w 923964"/>
                <a:gd name="connsiteY50" fmla="*/ 60960 h 846866"/>
                <a:gd name="connsiteX51" fmla="*/ 371528 w 923964"/>
                <a:gd name="connsiteY51" fmla="*/ 80010 h 846866"/>
                <a:gd name="connsiteX52" fmla="*/ 408676 w 923964"/>
                <a:gd name="connsiteY52" fmla="*/ 127635 h 846866"/>
                <a:gd name="connsiteX53" fmla="*/ 447728 w 923964"/>
                <a:gd name="connsiteY53" fmla="*/ 222885 h 846866"/>
                <a:gd name="connsiteX54" fmla="*/ 421059 w 923964"/>
                <a:gd name="connsiteY54" fmla="*/ 203835 h 846866"/>
                <a:gd name="connsiteX55" fmla="*/ 391531 w 923964"/>
                <a:gd name="connsiteY55" fmla="*/ 139065 h 846866"/>
                <a:gd name="connsiteX56" fmla="*/ 358193 w 923964"/>
                <a:gd name="connsiteY56" fmla="*/ 96203 h 846866"/>
                <a:gd name="connsiteX57" fmla="*/ 331524 w 923964"/>
                <a:gd name="connsiteY57" fmla="*/ 81915 h 846866"/>
                <a:gd name="connsiteX58" fmla="*/ 312474 w 923964"/>
                <a:gd name="connsiteY58" fmla="*/ 94298 h 846866"/>
                <a:gd name="connsiteX59" fmla="*/ 291518 w 923964"/>
                <a:gd name="connsiteY59" fmla="*/ 135255 h 846866"/>
                <a:gd name="connsiteX60" fmla="*/ 363909 w 923964"/>
                <a:gd name="connsiteY60" fmla="*/ 317183 h 846866"/>
                <a:gd name="connsiteX61" fmla="*/ 385816 w 923964"/>
                <a:gd name="connsiteY61" fmla="*/ 325755 h 846866"/>
                <a:gd name="connsiteX62" fmla="*/ 372481 w 923964"/>
                <a:gd name="connsiteY62" fmla="*/ 340995 h 846866"/>
                <a:gd name="connsiteX63" fmla="*/ 371528 w 923964"/>
                <a:gd name="connsiteY63" fmla="*/ 341948 h 846866"/>
                <a:gd name="connsiteX64" fmla="*/ 355336 w 923964"/>
                <a:gd name="connsiteY64" fmla="*/ 363855 h 846866"/>
                <a:gd name="connsiteX65" fmla="*/ 339143 w 923964"/>
                <a:gd name="connsiteY65" fmla="*/ 311467 h 846866"/>
                <a:gd name="connsiteX66" fmla="*/ 311521 w 923964"/>
                <a:gd name="connsiteY66" fmla="*/ 349567 h 846866"/>
                <a:gd name="connsiteX67" fmla="*/ 292471 w 923964"/>
                <a:gd name="connsiteY67" fmla="*/ 342900 h 846866"/>
                <a:gd name="connsiteX68" fmla="*/ 329618 w 923964"/>
                <a:gd name="connsiteY68" fmla="*/ 293370 h 846866"/>
                <a:gd name="connsiteX69" fmla="*/ 319141 w 923964"/>
                <a:gd name="connsiteY69" fmla="*/ 277178 h 846866"/>
                <a:gd name="connsiteX70" fmla="*/ 272468 w 923964"/>
                <a:gd name="connsiteY70" fmla="*/ 253365 h 846866"/>
                <a:gd name="connsiteX71" fmla="*/ 272468 w 923964"/>
                <a:gd name="connsiteY71" fmla="*/ 277178 h 846866"/>
                <a:gd name="connsiteX72" fmla="*/ 278184 w 923964"/>
                <a:gd name="connsiteY72" fmla="*/ 350520 h 846866"/>
                <a:gd name="connsiteX73" fmla="*/ 298186 w 923964"/>
                <a:gd name="connsiteY73" fmla="*/ 400050 h 846866"/>
                <a:gd name="connsiteX74" fmla="*/ 331524 w 923964"/>
                <a:gd name="connsiteY74" fmla="*/ 403860 h 846866"/>
                <a:gd name="connsiteX75" fmla="*/ 321999 w 923964"/>
                <a:gd name="connsiteY75" fmla="*/ 424815 h 846866"/>
                <a:gd name="connsiteX76" fmla="*/ 286756 w 923964"/>
                <a:gd name="connsiteY76" fmla="*/ 417195 h 846866"/>
                <a:gd name="connsiteX77" fmla="*/ 257228 w 923964"/>
                <a:gd name="connsiteY77" fmla="*/ 354330 h 846866"/>
                <a:gd name="connsiteX78" fmla="*/ 251513 w 923964"/>
                <a:gd name="connsiteY78" fmla="*/ 277178 h 846866"/>
                <a:gd name="connsiteX79" fmla="*/ 252466 w 923964"/>
                <a:gd name="connsiteY79" fmla="*/ 235267 h 846866"/>
                <a:gd name="connsiteX80" fmla="*/ 230559 w 923964"/>
                <a:gd name="connsiteY80" fmla="*/ 205740 h 846866"/>
                <a:gd name="connsiteX81" fmla="*/ 208651 w 923964"/>
                <a:gd name="connsiteY81" fmla="*/ 235267 h 846866"/>
                <a:gd name="connsiteX82" fmla="*/ 210556 w 923964"/>
                <a:gd name="connsiteY82" fmla="*/ 277178 h 846866"/>
                <a:gd name="connsiteX83" fmla="*/ 204841 w 923964"/>
                <a:gd name="connsiteY83" fmla="*/ 354330 h 846866"/>
                <a:gd name="connsiteX84" fmla="*/ 175313 w 923964"/>
                <a:gd name="connsiteY84" fmla="*/ 417195 h 846866"/>
                <a:gd name="connsiteX85" fmla="*/ 116259 w 923964"/>
                <a:gd name="connsiteY85" fmla="*/ 422910 h 846866"/>
                <a:gd name="connsiteX86" fmla="*/ 55299 w 923964"/>
                <a:gd name="connsiteY86" fmla="*/ 437198 h 846866"/>
                <a:gd name="connsiteX87" fmla="*/ 37201 w 923964"/>
                <a:gd name="connsiteY87" fmla="*/ 441008 h 846866"/>
                <a:gd name="connsiteX88" fmla="*/ 21961 w 923964"/>
                <a:gd name="connsiteY88" fmla="*/ 431483 h 846866"/>
                <a:gd name="connsiteX89" fmla="*/ 6721 w 923964"/>
                <a:gd name="connsiteY89" fmla="*/ 393383 h 846866"/>
                <a:gd name="connsiteX90" fmla="*/ 2911 w 923964"/>
                <a:gd name="connsiteY90" fmla="*/ 280035 h 846866"/>
                <a:gd name="connsiteX91" fmla="*/ 53393 w 923964"/>
                <a:gd name="connsiteY91" fmla="*/ 127635 h 846866"/>
                <a:gd name="connsiteX92" fmla="*/ 90541 w 923964"/>
                <a:gd name="connsiteY92" fmla="*/ 80010 h 846866"/>
                <a:gd name="connsiteX93" fmla="*/ 130546 w 923964"/>
                <a:gd name="connsiteY93" fmla="*/ 60960 h 846866"/>
                <a:gd name="connsiteX94" fmla="*/ 165788 w 923964"/>
                <a:gd name="connsiteY94" fmla="*/ 81915 h 846866"/>
                <a:gd name="connsiteX95" fmla="*/ 189601 w 923964"/>
                <a:gd name="connsiteY95" fmla="*/ 129540 h 846866"/>
                <a:gd name="connsiteX96" fmla="*/ 197221 w 923964"/>
                <a:gd name="connsiteY96" fmla="*/ 154305 h 846866"/>
                <a:gd name="connsiteX97" fmla="*/ 205793 w 923964"/>
                <a:gd name="connsiteY97" fmla="*/ 10478 h 846866"/>
                <a:gd name="connsiteX98" fmla="*/ 214366 w 923964"/>
                <a:gd name="connsiteY98" fmla="*/ 0 h 846866"/>
                <a:gd name="connsiteX99" fmla="*/ 215318 w 923964"/>
                <a:gd name="connsiteY99" fmla="*/ 0 h 846866"/>
                <a:gd name="connsiteX100" fmla="*/ 225796 w 923964"/>
                <a:gd name="connsiteY100" fmla="*/ 10478 h 846866"/>
                <a:gd name="connsiteX101" fmla="*/ 207699 w 923964"/>
                <a:gd name="connsiteY101" fmla="*/ 186690 h 846866"/>
                <a:gd name="connsiteX102" fmla="*/ 167693 w 923964"/>
                <a:gd name="connsiteY102" fmla="*/ 235267 h 846866"/>
                <a:gd name="connsiteX103" fmla="*/ 95303 w 923964"/>
                <a:gd name="connsiteY103" fmla="*/ 256223 h 846866"/>
                <a:gd name="connsiteX104" fmla="*/ 93399 w 923964"/>
                <a:gd name="connsiteY104" fmla="*/ 256223 h 846866"/>
                <a:gd name="connsiteX105" fmla="*/ 82921 w 923964"/>
                <a:gd name="connsiteY105" fmla="*/ 246698 h 846866"/>
                <a:gd name="connsiteX106" fmla="*/ 92446 w 923964"/>
                <a:gd name="connsiteY106" fmla="*/ 236220 h 846866"/>
                <a:gd name="connsiteX107" fmla="*/ 147691 w 923964"/>
                <a:gd name="connsiteY107" fmla="*/ 222885 h 846866"/>
                <a:gd name="connsiteX108" fmla="*/ 108638 w 923964"/>
                <a:gd name="connsiteY108" fmla="*/ 199073 h 846866"/>
                <a:gd name="connsiteX109" fmla="*/ 52441 w 923964"/>
                <a:gd name="connsiteY109" fmla="*/ 183833 h 846866"/>
                <a:gd name="connsiteX110" fmla="*/ 65776 w 923964"/>
                <a:gd name="connsiteY110" fmla="*/ 168592 h 846866"/>
                <a:gd name="connsiteX111" fmla="*/ 90541 w 923964"/>
                <a:gd name="connsiteY111" fmla="*/ 178117 h 846866"/>
                <a:gd name="connsiteX112" fmla="*/ 79111 w 923964"/>
                <a:gd name="connsiteY112" fmla="*/ 153353 h 846866"/>
                <a:gd name="connsiteX113" fmla="*/ 98161 w 923964"/>
                <a:gd name="connsiteY113" fmla="*/ 148590 h 846866"/>
                <a:gd name="connsiteX114" fmla="*/ 140071 w 923964"/>
                <a:gd name="connsiteY114" fmla="*/ 196215 h 846866"/>
                <a:gd name="connsiteX115" fmla="*/ 140071 w 923964"/>
                <a:gd name="connsiteY115" fmla="*/ 170498 h 846866"/>
                <a:gd name="connsiteX116" fmla="*/ 158168 w 923964"/>
                <a:gd name="connsiteY116" fmla="*/ 161925 h 846866"/>
                <a:gd name="connsiteX117" fmla="*/ 158168 w 923964"/>
                <a:gd name="connsiteY117" fmla="*/ 205740 h 846866"/>
                <a:gd name="connsiteX118" fmla="*/ 167693 w 923964"/>
                <a:gd name="connsiteY118" fmla="*/ 209550 h 846866"/>
                <a:gd name="connsiteX119" fmla="*/ 181981 w 923964"/>
                <a:gd name="connsiteY119" fmla="*/ 190500 h 846866"/>
                <a:gd name="connsiteX120" fmla="*/ 168646 w 923964"/>
                <a:gd name="connsiteY120" fmla="*/ 136208 h 846866"/>
                <a:gd name="connsiteX121" fmla="*/ 147691 w 923964"/>
                <a:gd name="connsiteY121" fmla="*/ 94298 h 846866"/>
                <a:gd name="connsiteX122" fmla="*/ 128641 w 923964"/>
                <a:gd name="connsiteY122" fmla="*/ 81915 h 846866"/>
                <a:gd name="connsiteX123" fmla="*/ 101971 w 923964"/>
                <a:gd name="connsiteY123" fmla="*/ 96203 h 846866"/>
                <a:gd name="connsiteX124" fmla="*/ 68634 w 923964"/>
                <a:gd name="connsiteY124" fmla="*/ 139065 h 846866"/>
                <a:gd name="connsiteX125" fmla="*/ 21009 w 923964"/>
                <a:gd name="connsiteY125" fmla="*/ 283845 h 846866"/>
                <a:gd name="connsiteX126" fmla="*/ 24818 w 923964"/>
                <a:gd name="connsiteY126" fmla="*/ 390525 h 846866"/>
                <a:gd name="connsiteX127" fmla="*/ 40059 w 923964"/>
                <a:gd name="connsiteY127" fmla="*/ 422910 h 846866"/>
                <a:gd name="connsiteX128" fmla="*/ 117211 w 923964"/>
                <a:gd name="connsiteY128" fmla="*/ 404813 h 846866"/>
                <a:gd name="connsiteX129" fmla="*/ 162931 w 923964"/>
                <a:gd name="connsiteY129" fmla="*/ 401955 h 846866"/>
                <a:gd name="connsiteX130" fmla="*/ 182934 w 923964"/>
                <a:gd name="connsiteY130" fmla="*/ 352425 h 846866"/>
                <a:gd name="connsiteX131" fmla="*/ 188649 w 923964"/>
                <a:gd name="connsiteY131" fmla="*/ 279083 h 846866"/>
                <a:gd name="connsiteX132" fmla="*/ 188649 w 923964"/>
                <a:gd name="connsiteY132" fmla="*/ 255270 h 846866"/>
                <a:gd name="connsiteX133" fmla="*/ 135309 w 923964"/>
                <a:gd name="connsiteY133" fmla="*/ 280988 h 846866"/>
                <a:gd name="connsiteX134" fmla="*/ 126736 w 923964"/>
                <a:gd name="connsiteY134" fmla="*/ 295275 h 846866"/>
                <a:gd name="connsiteX135" fmla="*/ 163884 w 923964"/>
                <a:gd name="connsiteY135" fmla="*/ 344805 h 846866"/>
                <a:gd name="connsiteX136" fmla="*/ 144834 w 923964"/>
                <a:gd name="connsiteY136" fmla="*/ 351473 h 846866"/>
                <a:gd name="connsiteX137" fmla="*/ 117211 w 923964"/>
                <a:gd name="connsiteY137" fmla="*/ 313373 h 846866"/>
                <a:gd name="connsiteX138" fmla="*/ 99113 w 923964"/>
                <a:gd name="connsiteY138" fmla="*/ 383858 h 846866"/>
                <a:gd name="connsiteX139" fmla="*/ 79111 w 923964"/>
                <a:gd name="connsiteY139" fmla="*/ 381953 h 846866"/>
                <a:gd name="connsiteX140" fmla="*/ 85778 w 923964"/>
                <a:gd name="connsiteY140" fmla="*/ 341948 h 846866"/>
                <a:gd name="connsiteX141" fmla="*/ 57203 w 923964"/>
                <a:gd name="connsiteY141" fmla="*/ 369570 h 846866"/>
                <a:gd name="connsiteX142" fmla="*/ 41963 w 923964"/>
                <a:gd name="connsiteY142" fmla="*/ 357188 h 846866"/>
                <a:gd name="connsiteX143" fmla="*/ 94351 w 923964"/>
                <a:gd name="connsiteY143" fmla="*/ 319088 h 846866"/>
                <a:gd name="connsiteX144" fmla="*/ 110543 w 923964"/>
                <a:gd name="connsiteY144" fmla="*/ 286703 h 846866"/>
                <a:gd name="connsiteX145" fmla="*/ 96256 w 923964"/>
                <a:gd name="connsiteY145" fmla="*/ 288608 h 846866"/>
                <a:gd name="connsiteX146" fmla="*/ 93399 w 923964"/>
                <a:gd name="connsiteY146" fmla="*/ 288608 h 846866"/>
                <a:gd name="connsiteX147" fmla="*/ 83874 w 923964"/>
                <a:gd name="connsiteY147" fmla="*/ 278130 h 846866"/>
                <a:gd name="connsiteX148" fmla="*/ 94351 w 923964"/>
                <a:gd name="connsiteY148" fmla="*/ 268605 h 846866"/>
                <a:gd name="connsiteX149" fmla="*/ 221034 w 923964"/>
                <a:gd name="connsiteY149" fmla="*/ 184785 h 846866"/>
                <a:gd name="connsiteX150" fmla="*/ 230559 w 923964"/>
                <a:gd name="connsiteY150" fmla="*/ 178117 h 846866"/>
                <a:gd name="connsiteX151" fmla="*/ 240084 w 923964"/>
                <a:gd name="connsiteY151" fmla="*/ 184785 h 846866"/>
                <a:gd name="connsiteX152" fmla="*/ 365813 w 923964"/>
                <a:gd name="connsiteY152" fmla="*/ 268605 h 846866"/>
                <a:gd name="connsiteX153" fmla="*/ 366766 w 923964"/>
                <a:gd name="connsiteY153" fmla="*/ 268605 h 846866"/>
                <a:gd name="connsiteX154" fmla="*/ 376291 w 923964"/>
                <a:gd name="connsiteY154" fmla="*/ 273367 h 846866"/>
                <a:gd name="connsiteX155" fmla="*/ 372481 w 923964"/>
                <a:gd name="connsiteY155" fmla="*/ 286703 h 846866"/>
                <a:gd name="connsiteX156" fmla="*/ 365813 w 923964"/>
                <a:gd name="connsiteY156" fmla="*/ 287655 h 846866"/>
                <a:gd name="connsiteX157" fmla="*/ 345811 w 923964"/>
                <a:gd name="connsiteY157" fmla="*/ 285750 h 846866"/>
                <a:gd name="connsiteX158" fmla="*/ 363909 w 923964"/>
                <a:gd name="connsiteY158" fmla="*/ 317183 h 846866"/>
                <a:gd name="connsiteX159" fmla="*/ 763959 w 923964"/>
                <a:gd name="connsiteY159" fmla="*/ 491490 h 846866"/>
                <a:gd name="connsiteX160" fmla="*/ 702046 w 923964"/>
                <a:gd name="connsiteY160" fmla="*/ 381953 h 846866"/>
                <a:gd name="connsiteX161" fmla="*/ 642038 w 923964"/>
                <a:gd name="connsiteY161" fmla="*/ 385763 h 846866"/>
                <a:gd name="connsiteX162" fmla="*/ 515356 w 923964"/>
                <a:gd name="connsiteY162" fmla="*/ 386715 h 846866"/>
                <a:gd name="connsiteX163" fmla="*/ 493449 w 923964"/>
                <a:gd name="connsiteY163" fmla="*/ 424815 h 846866"/>
                <a:gd name="connsiteX164" fmla="*/ 490591 w 923964"/>
                <a:gd name="connsiteY164" fmla="*/ 440055 h 846866"/>
                <a:gd name="connsiteX165" fmla="*/ 445824 w 923964"/>
                <a:gd name="connsiteY165" fmla="*/ 494348 h 846866"/>
                <a:gd name="connsiteX166" fmla="*/ 464874 w 923964"/>
                <a:gd name="connsiteY166" fmla="*/ 579120 h 846866"/>
                <a:gd name="connsiteX167" fmla="*/ 461063 w 923964"/>
                <a:gd name="connsiteY167" fmla="*/ 590550 h 846866"/>
                <a:gd name="connsiteX168" fmla="*/ 522976 w 923964"/>
                <a:gd name="connsiteY168" fmla="*/ 701993 h 846866"/>
                <a:gd name="connsiteX169" fmla="*/ 573459 w 923964"/>
                <a:gd name="connsiteY169" fmla="*/ 701993 h 846866"/>
                <a:gd name="connsiteX170" fmla="*/ 700141 w 923964"/>
                <a:gd name="connsiteY170" fmla="*/ 710565 h 846866"/>
                <a:gd name="connsiteX171" fmla="*/ 727763 w 923964"/>
                <a:gd name="connsiteY171" fmla="*/ 667702 h 846866"/>
                <a:gd name="connsiteX172" fmla="*/ 728716 w 923964"/>
                <a:gd name="connsiteY172" fmla="*/ 661988 h 846866"/>
                <a:gd name="connsiteX173" fmla="*/ 815394 w 923964"/>
                <a:gd name="connsiteY173" fmla="*/ 568643 h 846866"/>
                <a:gd name="connsiteX174" fmla="*/ 763959 w 923964"/>
                <a:gd name="connsiteY174" fmla="*/ 491490 h 846866"/>
                <a:gd name="connsiteX175" fmla="*/ 543931 w 923964"/>
                <a:gd name="connsiteY175" fmla="*/ 547688 h 846866"/>
                <a:gd name="connsiteX176" fmla="*/ 508688 w 923964"/>
                <a:gd name="connsiteY176" fmla="*/ 515302 h 846866"/>
                <a:gd name="connsiteX177" fmla="*/ 525834 w 923964"/>
                <a:gd name="connsiteY177" fmla="*/ 483870 h 846866"/>
                <a:gd name="connsiteX178" fmla="*/ 524881 w 923964"/>
                <a:gd name="connsiteY178" fmla="*/ 480060 h 846866"/>
                <a:gd name="connsiteX179" fmla="*/ 558219 w 923964"/>
                <a:gd name="connsiteY179" fmla="*/ 444817 h 846866"/>
                <a:gd name="connsiteX180" fmla="*/ 593461 w 923964"/>
                <a:gd name="connsiteY180" fmla="*/ 476250 h 846866"/>
                <a:gd name="connsiteX181" fmla="*/ 593461 w 923964"/>
                <a:gd name="connsiteY181" fmla="*/ 479108 h 846866"/>
                <a:gd name="connsiteX182" fmla="*/ 614416 w 923964"/>
                <a:gd name="connsiteY182" fmla="*/ 522923 h 846866"/>
                <a:gd name="connsiteX183" fmla="*/ 570601 w 923964"/>
                <a:gd name="connsiteY183" fmla="*/ 543877 h 846866"/>
                <a:gd name="connsiteX184" fmla="*/ 563934 w 923964"/>
                <a:gd name="connsiteY184" fmla="*/ 541020 h 846866"/>
                <a:gd name="connsiteX185" fmla="*/ 543931 w 923964"/>
                <a:gd name="connsiteY185" fmla="*/ 547688 h 846866"/>
                <a:gd name="connsiteX186" fmla="*/ 676328 w 923964"/>
                <a:gd name="connsiteY186" fmla="*/ 651510 h 846866"/>
                <a:gd name="connsiteX187" fmla="*/ 676328 w 923964"/>
                <a:gd name="connsiteY187" fmla="*/ 651510 h 846866"/>
                <a:gd name="connsiteX188" fmla="*/ 620131 w 923964"/>
                <a:gd name="connsiteY188" fmla="*/ 660083 h 846866"/>
                <a:gd name="connsiteX189" fmla="*/ 605844 w 923964"/>
                <a:gd name="connsiteY189" fmla="*/ 641033 h 846866"/>
                <a:gd name="connsiteX190" fmla="*/ 582984 w 923964"/>
                <a:gd name="connsiteY190" fmla="*/ 633413 h 846866"/>
                <a:gd name="connsiteX191" fmla="*/ 574411 w 923964"/>
                <a:gd name="connsiteY191" fmla="*/ 577215 h 846866"/>
                <a:gd name="connsiteX192" fmla="*/ 613463 w 923964"/>
                <a:gd name="connsiteY192" fmla="*/ 561023 h 846866"/>
                <a:gd name="connsiteX193" fmla="*/ 615369 w 923964"/>
                <a:gd name="connsiteY193" fmla="*/ 557213 h 846866"/>
                <a:gd name="connsiteX194" fmla="*/ 670613 w 923964"/>
                <a:gd name="connsiteY194" fmla="*/ 543877 h 846866"/>
                <a:gd name="connsiteX195" fmla="*/ 683949 w 923964"/>
                <a:gd name="connsiteY195" fmla="*/ 599123 h 846866"/>
                <a:gd name="connsiteX196" fmla="*/ 681091 w 923964"/>
                <a:gd name="connsiteY196" fmla="*/ 603885 h 846866"/>
                <a:gd name="connsiteX197" fmla="*/ 679186 w 923964"/>
                <a:gd name="connsiteY197" fmla="*/ 606743 h 846866"/>
                <a:gd name="connsiteX198" fmla="*/ 676328 w 923964"/>
                <a:gd name="connsiteY198" fmla="*/ 651510 h 846866"/>
                <a:gd name="connsiteX199" fmla="*/ 706809 w 923964"/>
                <a:gd name="connsiteY199" fmla="*/ 482917 h 846866"/>
                <a:gd name="connsiteX200" fmla="*/ 706809 w 923964"/>
                <a:gd name="connsiteY200" fmla="*/ 482917 h 846866"/>
                <a:gd name="connsiteX201" fmla="*/ 704903 w 923964"/>
                <a:gd name="connsiteY201" fmla="*/ 483870 h 846866"/>
                <a:gd name="connsiteX202" fmla="*/ 687759 w 923964"/>
                <a:gd name="connsiteY202" fmla="*/ 517208 h 846866"/>
                <a:gd name="connsiteX203" fmla="*/ 660136 w 923964"/>
                <a:gd name="connsiteY203" fmla="*/ 509588 h 846866"/>
                <a:gd name="connsiteX204" fmla="*/ 653469 w 923964"/>
                <a:gd name="connsiteY204" fmla="*/ 494348 h 846866"/>
                <a:gd name="connsiteX205" fmla="*/ 639181 w 923964"/>
                <a:gd name="connsiteY205" fmla="*/ 485775 h 846866"/>
                <a:gd name="connsiteX206" fmla="*/ 642038 w 923964"/>
                <a:gd name="connsiteY206" fmla="*/ 448627 h 846866"/>
                <a:gd name="connsiteX207" fmla="*/ 669661 w 923964"/>
                <a:gd name="connsiteY207" fmla="*/ 444817 h 846866"/>
                <a:gd name="connsiteX208" fmla="*/ 671566 w 923964"/>
                <a:gd name="connsiteY208" fmla="*/ 442913 h 846866"/>
                <a:gd name="connsiteX209" fmla="*/ 708713 w 923964"/>
                <a:gd name="connsiteY209" fmla="*/ 445770 h 846866"/>
                <a:gd name="connsiteX210" fmla="*/ 706809 w 923964"/>
                <a:gd name="connsiteY210" fmla="*/ 482917 h 84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923964" h="846866">
                  <a:moveTo>
                    <a:pt x="842063" y="343853"/>
                  </a:moveTo>
                  <a:cubicBezTo>
                    <a:pt x="797296" y="296228"/>
                    <a:pt x="737288" y="264795"/>
                    <a:pt x="672519" y="255270"/>
                  </a:cubicBezTo>
                  <a:cubicBezTo>
                    <a:pt x="607749" y="244792"/>
                    <a:pt x="542026" y="256223"/>
                    <a:pt x="483924" y="287655"/>
                  </a:cubicBezTo>
                  <a:lnTo>
                    <a:pt x="382006" y="214313"/>
                  </a:lnTo>
                  <a:lnTo>
                    <a:pt x="420106" y="333375"/>
                  </a:lnTo>
                  <a:cubicBezTo>
                    <a:pt x="301043" y="446723"/>
                    <a:pt x="296281" y="635318"/>
                    <a:pt x="409628" y="754380"/>
                  </a:cubicBezTo>
                  <a:cubicBezTo>
                    <a:pt x="522976" y="873443"/>
                    <a:pt x="711571" y="878205"/>
                    <a:pt x="830634" y="764858"/>
                  </a:cubicBezTo>
                  <a:cubicBezTo>
                    <a:pt x="950649" y="651510"/>
                    <a:pt x="955411" y="463867"/>
                    <a:pt x="842063" y="343853"/>
                  </a:cubicBezTo>
                  <a:close/>
                  <a:moveTo>
                    <a:pt x="625846" y="820102"/>
                  </a:moveTo>
                  <a:cubicBezTo>
                    <a:pt x="611559" y="820102"/>
                    <a:pt x="597271" y="819150"/>
                    <a:pt x="582984" y="816293"/>
                  </a:cubicBezTo>
                  <a:cubicBezTo>
                    <a:pt x="435346" y="792480"/>
                    <a:pt x="334381" y="654368"/>
                    <a:pt x="358193" y="506730"/>
                  </a:cubicBezTo>
                  <a:cubicBezTo>
                    <a:pt x="379149" y="375285"/>
                    <a:pt x="492496" y="278130"/>
                    <a:pt x="625846" y="278130"/>
                  </a:cubicBezTo>
                  <a:cubicBezTo>
                    <a:pt x="640134" y="278130"/>
                    <a:pt x="654421" y="279083"/>
                    <a:pt x="668709" y="281940"/>
                  </a:cubicBezTo>
                  <a:cubicBezTo>
                    <a:pt x="816346" y="305753"/>
                    <a:pt x="916359" y="444817"/>
                    <a:pt x="893499" y="592455"/>
                  </a:cubicBezTo>
                  <a:cubicBezTo>
                    <a:pt x="872544" y="723900"/>
                    <a:pt x="759196" y="820102"/>
                    <a:pt x="625846" y="820102"/>
                  </a:cubicBezTo>
                  <a:close/>
                  <a:moveTo>
                    <a:pt x="291518" y="135255"/>
                  </a:moveTo>
                  <a:cubicBezTo>
                    <a:pt x="285803" y="153353"/>
                    <a:pt x="281993" y="171450"/>
                    <a:pt x="278184" y="190500"/>
                  </a:cubicBezTo>
                  <a:cubicBezTo>
                    <a:pt x="281993" y="197167"/>
                    <a:pt x="286756" y="203835"/>
                    <a:pt x="292471" y="209550"/>
                  </a:cubicBezTo>
                  <a:cubicBezTo>
                    <a:pt x="295328" y="208598"/>
                    <a:pt x="298186" y="206692"/>
                    <a:pt x="301996" y="205740"/>
                  </a:cubicBezTo>
                  <a:cubicBezTo>
                    <a:pt x="295328" y="192405"/>
                    <a:pt x="295328" y="176213"/>
                    <a:pt x="301996" y="161925"/>
                  </a:cubicBezTo>
                  <a:lnTo>
                    <a:pt x="320093" y="170498"/>
                  </a:lnTo>
                  <a:cubicBezTo>
                    <a:pt x="315331" y="178117"/>
                    <a:pt x="315331" y="188595"/>
                    <a:pt x="320093" y="196215"/>
                  </a:cubicBezTo>
                  <a:cubicBezTo>
                    <a:pt x="326761" y="192405"/>
                    <a:pt x="333428" y="187642"/>
                    <a:pt x="340096" y="181928"/>
                  </a:cubicBezTo>
                  <a:cubicBezTo>
                    <a:pt x="347716" y="175260"/>
                    <a:pt x="354384" y="166688"/>
                    <a:pt x="359146" y="157163"/>
                  </a:cubicBezTo>
                  <a:cubicBezTo>
                    <a:pt x="361051" y="154305"/>
                    <a:pt x="362003" y="151448"/>
                    <a:pt x="362956" y="147638"/>
                  </a:cubicBezTo>
                  <a:lnTo>
                    <a:pt x="382006" y="152400"/>
                  </a:lnTo>
                  <a:cubicBezTo>
                    <a:pt x="380101" y="158115"/>
                    <a:pt x="378196" y="163830"/>
                    <a:pt x="375338" y="168592"/>
                  </a:cubicBezTo>
                  <a:cubicBezTo>
                    <a:pt x="373434" y="171450"/>
                    <a:pt x="372481" y="175260"/>
                    <a:pt x="371528" y="177165"/>
                  </a:cubicBezTo>
                  <a:cubicBezTo>
                    <a:pt x="375338" y="176213"/>
                    <a:pt x="380101" y="175260"/>
                    <a:pt x="383911" y="174308"/>
                  </a:cubicBezTo>
                  <a:cubicBezTo>
                    <a:pt x="388674" y="172403"/>
                    <a:pt x="392484" y="170498"/>
                    <a:pt x="396293" y="167640"/>
                  </a:cubicBezTo>
                  <a:lnTo>
                    <a:pt x="409628" y="182880"/>
                  </a:lnTo>
                  <a:cubicBezTo>
                    <a:pt x="407724" y="184785"/>
                    <a:pt x="404866" y="186690"/>
                    <a:pt x="402009" y="187642"/>
                  </a:cubicBezTo>
                  <a:cubicBezTo>
                    <a:pt x="386768" y="196215"/>
                    <a:pt x="369624" y="199073"/>
                    <a:pt x="352478" y="198120"/>
                  </a:cubicBezTo>
                  <a:cubicBezTo>
                    <a:pt x="350574" y="200025"/>
                    <a:pt x="348668" y="200978"/>
                    <a:pt x="346763" y="201930"/>
                  </a:cubicBezTo>
                  <a:cubicBezTo>
                    <a:pt x="336286" y="209550"/>
                    <a:pt x="324856" y="216217"/>
                    <a:pt x="313426" y="221933"/>
                  </a:cubicBezTo>
                  <a:cubicBezTo>
                    <a:pt x="327713" y="228600"/>
                    <a:pt x="342001" y="232410"/>
                    <a:pt x="357241" y="234315"/>
                  </a:cubicBezTo>
                  <a:lnTo>
                    <a:pt x="367718" y="235267"/>
                  </a:lnTo>
                  <a:cubicBezTo>
                    <a:pt x="368671" y="235267"/>
                    <a:pt x="368671" y="235267"/>
                    <a:pt x="369624" y="235267"/>
                  </a:cubicBezTo>
                  <a:cubicBezTo>
                    <a:pt x="375338" y="236220"/>
                    <a:pt x="379149" y="240983"/>
                    <a:pt x="378196" y="246698"/>
                  </a:cubicBezTo>
                  <a:cubicBezTo>
                    <a:pt x="377243" y="252413"/>
                    <a:pt x="372481" y="256223"/>
                    <a:pt x="366766" y="255270"/>
                  </a:cubicBezTo>
                  <a:lnTo>
                    <a:pt x="363909" y="255270"/>
                  </a:lnTo>
                  <a:cubicBezTo>
                    <a:pt x="339143" y="254317"/>
                    <a:pt x="316284" y="246698"/>
                    <a:pt x="294376" y="235267"/>
                  </a:cubicBezTo>
                  <a:cubicBezTo>
                    <a:pt x="276278" y="223838"/>
                    <a:pt x="261991" y="206692"/>
                    <a:pt x="254371" y="186690"/>
                  </a:cubicBezTo>
                  <a:cubicBezTo>
                    <a:pt x="237226" y="145733"/>
                    <a:pt x="236274" y="87630"/>
                    <a:pt x="236274" y="10478"/>
                  </a:cubicBezTo>
                  <a:cubicBezTo>
                    <a:pt x="236274" y="5715"/>
                    <a:pt x="240084" y="953"/>
                    <a:pt x="244846" y="0"/>
                  </a:cubicBezTo>
                  <a:cubicBezTo>
                    <a:pt x="244846" y="0"/>
                    <a:pt x="244846" y="0"/>
                    <a:pt x="245799" y="0"/>
                  </a:cubicBezTo>
                  <a:cubicBezTo>
                    <a:pt x="251513" y="0"/>
                    <a:pt x="256276" y="4763"/>
                    <a:pt x="256276" y="10478"/>
                  </a:cubicBezTo>
                  <a:cubicBezTo>
                    <a:pt x="256276" y="71438"/>
                    <a:pt x="257228" y="120015"/>
                    <a:pt x="264849" y="154305"/>
                  </a:cubicBezTo>
                  <a:cubicBezTo>
                    <a:pt x="266753" y="145733"/>
                    <a:pt x="269611" y="137160"/>
                    <a:pt x="272468" y="129540"/>
                  </a:cubicBezTo>
                  <a:cubicBezTo>
                    <a:pt x="278184" y="112395"/>
                    <a:pt x="285803" y="96203"/>
                    <a:pt x="296281" y="81915"/>
                  </a:cubicBezTo>
                  <a:cubicBezTo>
                    <a:pt x="303901" y="69533"/>
                    <a:pt x="317236" y="61913"/>
                    <a:pt x="331524" y="60960"/>
                  </a:cubicBezTo>
                  <a:cubicBezTo>
                    <a:pt x="346763" y="61913"/>
                    <a:pt x="361051" y="69533"/>
                    <a:pt x="371528" y="80010"/>
                  </a:cubicBezTo>
                  <a:cubicBezTo>
                    <a:pt x="385816" y="94298"/>
                    <a:pt x="398199" y="109538"/>
                    <a:pt x="408676" y="127635"/>
                  </a:cubicBezTo>
                  <a:cubicBezTo>
                    <a:pt x="425821" y="157163"/>
                    <a:pt x="439156" y="189548"/>
                    <a:pt x="447728" y="222885"/>
                  </a:cubicBezTo>
                  <a:lnTo>
                    <a:pt x="421059" y="203835"/>
                  </a:lnTo>
                  <a:cubicBezTo>
                    <a:pt x="413438" y="180975"/>
                    <a:pt x="403913" y="159067"/>
                    <a:pt x="391531" y="139065"/>
                  </a:cubicBezTo>
                  <a:cubicBezTo>
                    <a:pt x="382959" y="122873"/>
                    <a:pt x="371528" y="108585"/>
                    <a:pt x="358193" y="96203"/>
                  </a:cubicBezTo>
                  <a:cubicBezTo>
                    <a:pt x="351526" y="88583"/>
                    <a:pt x="342001" y="82867"/>
                    <a:pt x="331524" y="81915"/>
                  </a:cubicBezTo>
                  <a:cubicBezTo>
                    <a:pt x="325809" y="81915"/>
                    <a:pt x="319141" y="85725"/>
                    <a:pt x="312474" y="94298"/>
                  </a:cubicBezTo>
                  <a:cubicBezTo>
                    <a:pt x="303901" y="106680"/>
                    <a:pt x="296281" y="120967"/>
                    <a:pt x="291518" y="135255"/>
                  </a:cubicBezTo>
                  <a:close/>
                  <a:moveTo>
                    <a:pt x="363909" y="317183"/>
                  </a:moveTo>
                  <a:cubicBezTo>
                    <a:pt x="371528" y="318135"/>
                    <a:pt x="379149" y="320992"/>
                    <a:pt x="385816" y="325755"/>
                  </a:cubicBezTo>
                  <a:cubicBezTo>
                    <a:pt x="381053" y="330517"/>
                    <a:pt x="377243" y="336233"/>
                    <a:pt x="372481" y="340995"/>
                  </a:cubicBezTo>
                  <a:cubicBezTo>
                    <a:pt x="372481" y="340995"/>
                    <a:pt x="371528" y="341948"/>
                    <a:pt x="371528" y="341948"/>
                  </a:cubicBezTo>
                  <a:cubicBezTo>
                    <a:pt x="365813" y="348615"/>
                    <a:pt x="360099" y="356235"/>
                    <a:pt x="355336" y="363855"/>
                  </a:cubicBezTo>
                  <a:cubicBezTo>
                    <a:pt x="352478" y="345758"/>
                    <a:pt x="347716" y="327660"/>
                    <a:pt x="339143" y="311467"/>
                  </a:cubicBezTo>
                  <a:cubicBezTo>
                    <a:pt x="323903" y="318135"/>
                    <a:pt x="317236" y="333375"/>
                    <a:pt x="311521" y="349567"/>
                  </a:cubicBezTo>
                  <a:lnTo>
                    <a:pt x="292471" y="342900"/>
                  </a:lnTo>
                  <a:cubicBezTo>
                    <a:pt x="298186" y="325755"/>
                    <a:pt x="309616" y="302895"/>
                    <a:pt x="329618" y="293370"/>
                  </a:cubicBezTo>
                  <a:cubicBezTo>
                    <a:pt x="326761" y="288608"/>
                    <a:pt x="322951" y="282892"/>
                    <a:pt x="319141" y="277178"/>
                  </a:cubicBezTo>
                  <a:cubicBezTo>
                    <a:pt x="301996" y="272415"/>
                    <a:pt x="286756" y="263842"/>
                    <a:pt x="272468" y="253365"/>
                  </a:cubicBezTo>
                  <a:cubicBezTo>
                    <a:pt x="272468" y="260985"/>
                    <a:pt x="272468" y="269558"/>
                    <a:pt x="272468" y="277178"/>
                  </a:cubicBezTo>
                  <a:cubicBezTo>
                    <a:pt x="272468" y="301942"/>
                    <a:pt x="274374" y="325755"/>
                    <a:pt x="278184" y="350520"/>
                  </a:cubicBezTo>
                  <a:cubicBezTo>
                    <a:pt x="281993" y="373380"/>
                    <a:pt x="289613" y="392430"/>
                    <a:pt x="298186" y="400050"/>
                  </a:cubicBezTo>
                  <a:cubicBezTo>
                    <a:pt x="308663" y="404813"/>
                    <a:pt x="320093" y="406717"/>
                    <a:pt x="331524" y="403860"/>
                  </a:cubicBezTo>
                  <a:cubicBezTo>
                    <a:pt x="328666" y="410528"/>
                    <a:pt x="324856" y="418148"/>
                    <a:pt x="321999" y="424815"/>
                  </a:cubicBezTo>
                  <a:cubicBezTo>
                    <a:pt x="309616" y="425767"/>
                    <a:pt x="297234" y="422910"/>
                    <a:pt x="286756" y="417195"/>
                  </a:cubicBezTo>
                  <a:cubicBezTo>
                    <a:pt x="270563" y="403860"/>
                    <a:pt x="262943" y="381000"/>
                    <a:pt x="257228" y="354330"/>
                  </a:cubicBezTo>
                  <a:cubicBezTo>
                    <a:pt x="253418" y="328613"/>
                    <a:pt x="251513" y="302895"/>
                    <a:pt x="251513" y="277178"/>
                  </a:cubicBezTo>
                  <a:cubicBezTo>
                    <a:pt x="251513" y="262890"/>
                    <a:pt x="251513" y="249555"/>
                    <a:pt x="252466" y="235267"/>
                  </a:cubicBezTo>
                  <a:cubicBezTo>
                    <a:pt x="243893" y="226695"/>
                    <a:pt x="237226" y="216217"/>
                    <a:pt x="230559" y="205740"/>
                  </a:cubicBezTo>
                  <a:cubicBezTo>
                    <a:pt x="224843" y="216217"/>
                    <a:pt x="217224" y="225742"/>
                    <a:pt x="208651" y="235267"/>
                  </a:cubicBezTo>
                  <a:cubicBezTo>
                    <a:pt x="209603" y="248603"/>
                    <a:pt x="210556" y="262890"/>
                    <a:pt x="210556" y="277178"/>
                  </a:cubicBezTo>
                  <a:cubicBezTo>
                    <a:pt x="210556" y="302895"/>
                    <a:pt x="208651" y="328613"/>
                    <a:pt x="204841" y="354330"/>
                  </a:cubicBezTo>
                  <a:cubicBezTo>
                    <a:pt x="201984" y="378142"/>
                    <a:pt x="191506" y="400050"/>
                    <a:pt x="175313" y="417195"/>
                  </a:cubicBezTo>
                  <a:cubicBezTo>
                    <a:pt x="154359" y="429577"/>
                    <a:pt x="134356" y="424815"/>
                    <a:pt x="116259" y="422910"/>
                  </a:cubicBezTo>
                  <a:cubicBezTo>
                    <a:pt x="95303" y="421005"/>
                    <a:pt x="73396" y="425767"/>
                    <a:pt x="55299" y="437198"/>
                  </a:cubicBezTo>
                  <a:cubicBezTo>
                    <a:pt x="49584" y="441008"/>
                    <a:pt x="42916" y="441960"/>
                    <a:pt x="37201" y="441008"/>
                  </a:cubicBezTo>
                  <a:cubicBezTo>
                    <a:pt x="31486" y="439102"/>
                    <a:pt x="25771" y="436245"/>
                    <a:pt x="21961" y="431483"/>
                  </a:cubicBezTo>
                  <a:cubicBezTo>
                    <a:pt x="14341" y="420052"/>
                    <a:pt x="8626" y="406717"/>
                    <a:pt x="6721" y="393383"/>
                  </a:cubicBezTo>
                  <a:cubicBezTo>
                    <a:pt x="-899" y="356235"/>
                    <a:pt x="-1851" y="318135"/>
                    <a:pt x="2911" y="280035"/>
                  </a:cubicBezTo>
                  <a:cubicBezTo>
                    <a:pt x="9578" y="226695"/>
                    <a:pt x="26724" y="174308"/>
                    <a:pt x="53393" y="127635"/>
                  </a:cubicBezTo>
                  <a:cubicBezTo>
                    <a:pt x="62918" y="110490"/>
                    <a:pt x="76253" y="94298"/>
                    <a:pt x="90541" y="80010"/>
                  </a:cubicBezTo>
                  <a:cubicBezTo>
                    <a:pt x="101018" y="68580"/>
                    <a:pt x="115306" y="61913"/>
                    <a:pt x="130546" y="60960"/>
                  </a:cubicBezTo>
                  <a:cubicBezTo>
                    <a:pt x="144834" y="61913"/>
                    <a:pt x="158168" y="69533"/>
                    <a:pt x="165788" y="81915"/>
                  </a:cubicBezTo>
                  <a:cubicBezTo>
                    <a:pt x="176266" y="96203"/>
                    <a:pt x="184838" y="112395"/>
                    <a:pt x="189601" y="129540"/>
                  </a:cubicBezTo>
                  <a:cubicBezTo>
                    <a:pt x="192459" y="137160"/>
                    <a:pt x="194363" y="145733"/>
                    <a:pt x="197221" y="154305"/>
                  </a:cubicBezTo>
                  <a:cubicBezTo>
                    <a:pt x="204841" y="120015"/>
                    <a:pt x="205793" y="72390"/>
                    <a:pt x="205793" y="10478"/>
                  </a:cubicBezTo>
                  <a:cubicBezTo>
                    <a:pt x="205793" y="5715"/>
                    <a:pt x="209603" y="953"/>
                    <a:pt x="214366" y="0"/>
                  </a:cubicBezTo>
                  <a:cubicBezTo>
                    <a:pt x="214366" y="0"/>
                    <a:pt x="214366" y="0"/>
                    <a:pt x="215318" y="0"/>
                  </a:cubicBezTo>
                  <a:cubicBezTo>
                    <a:pt x="221034" y="0"/>
                    <a:pt x="225796" y="4763"/>
                    <a:pt x="225796" y="10478"/>
                  </a:cubicBezTo>
                  <a:cubicBezTo>
                    <a:pt x="225796" y="88583"/>
                    <a:pt x="224843" y="145733"/>
                    <a:pt x="207699" y="186690"/>
                  </a:cubicBezTo>
                  <a:cubicBezTo>
                    <a:pt x="200078" y="206692"/>
                    <a:pt x="185791" y="223838"/>
                    <a:pt x="167693" y="235267"/>
                  </a:cubicBezTo>
                  <a:cubicBezTo>
                    <a:pt x="145786" y="247650"/>
                    <a:pt x="121021" y="255270"/>
                    <a:pt x="95303" y="256223"/>
                  </a:cubicBezTo>
                  <a:cubicBezTo>
                    <a:pt x="94351" y="256223"/>
                    <a:pt x="94351" y="256223"/>
                    <a:pt x="93399" y="256223"/>
                  </a:cubicBezTo>
                  <a:cubicBezTo>
                    <a:pt x="87684" y="256223"/>
                    <a:pt x="82921" y="251460"/>
                    <a:pt x="82921" y="246698"/>
                  </a:cubicBezTo>
                  <a:cubicBezTo>
                    <a:pt x="82921" y="240983"/>
                    <a:pt x="87684" y="236220"/>
                    <a:pt x="92446" y="236220"/>
                  </a:cubicBezTo>
                  <a:cubicBezTo>
                    <a:pt x="111496" y="235267"/>
                    <a:pt x="129593" y="230505"/>
                    <a:pt x="147691" y="222885"/>
                  </a:cubicBezTo>
                  <a:cubicBezTo>
                    <a:pt x="133403" y="217170"/>
                    <a:pt x="120068" y="208598"/>
                    <a:pt x="108638" y="199073"/>
                  </a:cubicBezTo>
                  <a:cubicBezTo>
                    <a:pt x="88636" y="200978"/>
                    <a:pt x="68634" y="196215"/>
                    <a:pt x="52441" y="183833"/>
                  </a:cubicBezTo>
                  <a:lnTo>
                    <a:pt x="65776" y="168592"/>
                  </a:lnTo>
                  <a:cubicBezTo>
                    <a:pt x="73396" y="173355"/>
                    <a:pt x="81968" y="177165"/>
                    <a:pt x="90541" y="178117"/>
                  </a:cubicBezTo>
                  <a:cubicBezTo>
                    <a:pt x="85778" y="170498"/>
                    <a:pt x="81968" y="161925"/>
                    <a:pt x="79111" y="153353"/>
                  </a:cubicBezTo>
                  <a:lnTo>
                    <a:pt x="98161" y="148590"/>
                  </a:lnTo>
                  <a:cubicBezTo>
                    <a:pt x="103876" y="169545"/>
                    <a:pt x="121021" y="185738"/>
                    <a:pt x="140071" y="196215"/>
                  </a:cubicBezTo>
                  <a:cubicBezTo>
                    <a:pt x="144834" y="188595"/>
                    <a:pt x="144834" y="178117"/>
                    <a:pt x="140071" y="170498"/>
                  </a:cubicBezTo>
                  <a:lnTo>
                    <a:pt x="158168" y="161925"/>
                  </a:lnTo>
                  <a:cubicBezTo>
                    <a:pt x="164836" y="175260"/>
                    <a:pt x="164836" y="191453"/>
                    <a:pt x="158168" y="205740"/>
                  </a:cubicBezTo>
                  <a:cubicBezTo>
                    <a:pt x="161026" y="207645"/>
                    <a:pt x="164836" y="208598"/>
                    <a:pt x="167693" y="209550"/>
                  </a:cubicBezTo>
                  <a:cubicBezTo>
                    <a:pt x="173409" y="203835"/>
                    <a:pt x="178171" y="198120"/>
                    <a:pt x="181981" y="190500"/>
                  </a:cubicBezTo>
                  <a:cubicBezTo>
                    <a:pt x="179124" y="172403"/>
                    <a:pt x="174361" y="153353"/>
                    <a:pt x="168646" y="136208"/>
                  </a:cubicBezTo>
                  <a:cubicBezTo>
                    <a:pt x="163884" y="120967"/>
                    <a:pt x="157216" y="106680"/>
                    <a:pt x="147691" y="94298"/>
                  </a:cubicBezTo>
                  <a:cubicBezTo>
                    <a:pt x="140071" y="84773"/>
                    <a:pt x="134356" y="81915"/>
                    <a:pt x="128641" y="81915"/>
                  </a:cubicBezTo>
                  <a:cubicBezTo>
                    <a:pt x="118163" y="83820"/>
                    <a:pt x="109591" y="88583"/>
                    <a:pt x="101971" y="96203"/>
                  </a:cubicBezTo>
                  <a:cubicBezTo>
                    <a:pt x="88636" y="108585"/>
                    <a:pt x="78159" y="122873"/>
                    <a:pt x="68634" y="139065"/>
                  </a:cubicBezTo>
                  <a:cubicBezTo>
                    <a:pt x="42916" y="183833"/>
                    <a:pt x="26724" y="233363"/>
                    <a:pt x="21009" y="283845"/>
                  </a:cubicBezTo>
                  <a:cubicBezTo>
                    <a:pt x="16246" y="319088"/>
                    <a:pt x="17199" y="355283"/>
                    <a:pt x="24818" y="390525"/>
                  </a:cubicBezTo>
                  <a:cubicBezTo>
                    <a:pt x="26724" y="400050"/>
                    <a:pt x="31486" y="416242"/>
                    <a:pt x="40059" y="422910"/>
                  </a:cubicBezTo>
                  <a:cubicBezTo>
                    <a:pt x="63871" y="409575"/>
                    <a:pt x="82921" y="405765"/>
                    <a:pt x="117211" y="404813"/>
                  </a:cubicBezTo>
                  <a:cubicBezTo>
                    <a:pt x="136261" y="406717"/>
                    <a:pt x="148643" y="409575"/>
                    <a:pt x="162931" y="401955"/>
                  </a:cubicBezTo>
                  <a:cubicBezTo>
                    <a:pt x="171503" y="394335"/>
                    <a:pt x="179124" y="375285"/>
                    <a:pt x="182934" y="352425"/>
                  </a:cubicBezTo>
                  <a:cubicBezTo>
                    <a:pt x="186743" y="328613"/>
                    <a:pt x="188649" y="303848"/>
                    <a:pt x="188649" y="279083"/>
                  </a:cubicBezTo>
                  <a:cubicBezTo>
                    <a:pt x="188649" y="270510"/>
                    <a:pt x="188649" y="262890"/>
                    <a:pt x="188649" y="255270"/>
                  </a:cubicBezTo>
                  <a:cubicBezTo>
                    <a:pt x="172456" y="267653"/>
                    <a:pt x="155311" y="276225"/>
                    <a:pt x="135309" y="280988"/>
                  </a:cubicBezTo>
                  <a:cubicBezTo>
                    <a:pt x="132451" y="285750"/>
                    <a:pt x="128641" y="291465"/>
                    <a:pt x="126736" y="295275"/>
                  </a:cubicBezTo>
                  <a:cubicBezTo>
                    <a:pt x="145786" y="302895"/>
                    <a:pt x="156263" y="324803"/>
                    <a:pt x="163884" y="344805"/>
                  </a:cubicBezTo>
                  <a:lnTo>
                    <a:pt x="144834" y="351473"/>
                  </a:lnTo>
                  <a:cubicBezTo>
                    <a:pt x="141024" y="338138"/>
                    <a:pt x="132451" y="320040"/>
                    <a:pt x="117211" y="313373"/>
                  </a:cubicBezTo>
                  <a:cubicBezTo>
                    <a:pt x="106734" y="335280"/>
                    <a:pt x="100066" y="359092"/>
                    <a:pt x="99113" y="383858"/>
                  </a:cubicBezTo>
                  <a:lnTo>
                    <a:pt x="79111" y="381953"/>
                  </a:lnTo>
                  <a:cubicBezTo>
                    <a:pt x="80063" y="368617"/>
                    <a:pt x="82921" y="355283"/>
                    <a:pt x="85778" y="341948"/>
                  </a:cubicBezTo>
                  <a:cubicBezTo>
                    <a:pt x="74349" y="349567"/>
                    <a:pt x="64824" y="358140"/>
                    <a:pt x="57203" y="369570"/>
                  </a:cubicBezTo>
                  <a:lnTo>
                    <a:pt x="41963" y="357188"/>
                  </a:lnTo>
                  <a:cubicBezTo>
                    <a:pt x="61013" y="333375"/>
                    <a:pt x="77206" y="320992"/>
                    <a:pt x="94351" y="319088"/>
                  </a:cubicBezTo>
                  <a:cubicBezTo>
                    <a:pt x="99113" y="307658"/>
                    <a:pt x="103876" y="297180"/>
                    <a:pt x="110543" y="286703"/>
                  </a:cubicBezTo>
                  <a:cubicBezTo>
                    <a:pt x="105781" y="287655"/>
                    <a:pt x="101018" y="288608"/>
                    <a:pt x="96256" y="288608"/>
                  </a:cubicBezTo>
                  <a:cubicBezTo>
                    <a:pt x="95303" y="288608"/>
                    <a:pt x="94351" y="288608"/>
                    <a:pt x="93399" y="288608"/>
                  </a:cubicBezTo>
                  <a:cubicBezTo>
                    <a:pt x="87684" y="288608"/>
                    <a:pt x="83874" y="283845"/>
                    <a:pt x="83874" y="278130"/>
                  </a:cubicBezTo>
                  <a:cubicBezTo>
                    <a:pt x="83874" y="272415"/>
                    <a:pt x="88636" y="268605"/>
                    <a:pt x="94351" y="268605"/>
                  </a:cubicBezTo>
                  <a:cubicBezTo>
                    <a:pt x="165788" y="263842"/>
                    <a:pt x="197221" y="233363"/>
                    <a:pt x="221034" y="184785"/>
                  </a:cubicBezTo>
                  <a:cubicBezTo>
                    <a:pt x="222938" y="180975"/>
                    <a:pt x="226749" y="178117"/>
                    <a:pt x="230559" y="178117"/>
                  </a:cubicBezTo>
                  <a:cubicBezTo>
                    <a:pt x="235321" y="178117"/>
                    <a:pt x="239131" y="180975"/>
                    <a:pt x="240084" y="184785"/>
                  </a:cubicBezTo>
                  <a:cubicBezTo>
                    <a:pt x="263896" y="232410"/>
                    <a:pt x="294376" y="262890"/>
                    <a:pt x="365813" y="268605"/>
                  </a:cubicBezTo>
                  <a:lnTo>
                    <a:pt x="366766" y="268605"/>
                  </a:lnTo>
                  <a:cubicBezTo>
                    <a:pt x="370576" y="268605"/>
                    <a:pt x="374386" y="270510"/>
                    <a:pt x="376291" y="273367"/>
                  </a:cubicBezTo>
                  <a:cubicBezTo>
                    <a:pt x="379149" y="278130"/>
                    <a:pt x="377243" y="283845"/>
                    <a:pt x="372481" y="286703"/>
                  </a:cubicBezTo>
                  <a:cubicBezTo>
                    <a:pt x="370576" y="287655"/>
                    <a:pt x="368671" y="288608"/>
                    <a:pt x="365813" y="287655"/>
                  </a:cubicBezTo>
                  <a:cubicBezTo>
                    <a:pt x="359146" y="287655"/>
                    <a:pt x="351526" y="286703"/>
                    <a:pt x="345811" y="285750"/>
                  </a:cubicBezTo>
                  <a:cubicBezTo>
                    <a:pt x="353431" y="295275"/>
                    <a:pt x="359146" y="305753"/>
                    <a:pt x="363909" y="317183"/>
                  </a:cubicBezTo>
                  <a:close/>
                  <a:moveTo>
                    <a:pt x="763959" y="491490"/>
                  </a:moveTo>
                  <a:cubicBezTo>
                    <a:pt x="776341" y="443865"/>
                    <a:pt x="748719" y="396240"/>
                    <a:pt x="702046" y="381953"/>
                  </a:cubicBezTo>
                  <a:cubicBezTo>
                    <a:pt x="682044" y="376238"/>
                    <a:pt x="661088" y="378142"/>
                    <a:pt x="642038" y="385763"/>
                  </a:cubicBezTo>
                  <a:cubicBezTo>
                    <a:pt x="606796" y="351473"/>
                    <a:pt x="549646" y="351473"/>
                    <a:pt x="515356" y="386715"/>
                  </a:cubicBezTo>
                  <a:cubicBezTo>
                    <a:pt x="504878" y="397192"/>
                    <a:pt x="497259" y="410528"/>
                    <a:pt x="493449" y="424815"/>
                  </a:cubicBezTo>
                  <a:cubicBezTo>
                    <a:pt x="491543" y="429577"/>
                    <a:pt x="490591" y="434340"/>
                    <a:pt x="490591" y="440055"/>
                  </a:cubicBezTo>
                  <a:cubicBezTo>
                    <a:pt x="468684" y="451485"/>
                    <a:pt x="453443" y="470535"/>
                    <a:pt x="445824" y="494348"/>
                  </a:cubicBezTo>
                  <a:cubicBezTo>
                    <a:pt x="437251" y="523875"/>
                    <a:pt x="443918" y="556260"/>
                    <a:pt x="464874" y="579120"/>
                  </a:cubicBezTo>
                  <a:cubicBezTo>
                    <a:pt x="462968" y="582930"/>
                    <a:pt x="462016" y="586740"/>
                    <a:pt x="461063" y="590550"/>
                  </a:cubicBezTo>
                  <a:cubicBezTo>
                    <a:pt x="447728" y="638175"/>
                    <a:pt x="475351" y="687705"/>
                    <a:pt x="522976" y="701993"/>
                  </a:cubicBezTo>
                  <a:cubicBezTo>
                    <a:pt x="539169" y="706755"/>
                    <a:pt x="557266" y="706755"/>
                    <a:pt x="573459" y="701993"/>
                  </a:cubicBezTo>
                  <a:cubicBezTo>
                    <a:pt x="605844" y="739140"/>
                    <a:pt x="662994" y="742950"/>
                    <a:pt x="700141" y="710565"/>
                  </a:cubicBezTo>
                  <a:cubicBezTo>
                    <a:pt x="713476" y="699135"/>
                    <a:pt x="723001" y="684848"/>
                    <a:pt x="727763" y="667702"/>
                  </a:cubicBezTo>
                  <a:cubicBezTo>
                    <a:pt x="727763" y="665798"/>
                    <a:pt x="728716" y="663893"/>
                    <a:pt x="728716" y="661988"/>
                  </a:cubicBezTo>
                  <a:cubicBezTo>
                    <a:pt x="778246" y="660083"/>
                    <a:pt x="817299" y="618173"/>
                    <a:pt x="815394" y="568643"/>
                  </a:cubicBezTo>
                  <a:cubicBezTo>
                    <a:pt x="813488" y="536258"/>
                    <a:pt x="794438" y="506730"/>
                    <a:pt x="763959" y="491490"/>
                  </a:cubicBezTo>
                  <a:close/>
                  <a:moveTo>
                    <a:pt x="543931" y="547688"/>
                  </a:moveTo>
                  <a:cubicBezTo>
                    <a:pt x="524881" y="548640"/>
                    <a:pt x="508688" y="533400"/>
                    <a:pt x="508688" y="515302"/>
                  </a:cubicBezTo>
                  <a:cubicBezTo>
                    <a:pt x="507736" y="502920"/>
                    <a:pt x="514403" y="490538"/>
                    <a:pt x="525834" y="483870"/>
                  </a:cubicBezTo>
                  <a:cubicBezTo>
                    <a:pt x="525834" y="482917"/>
                    <a:pt x="524881" y="481965"/>
                    <a:pt x="524881" y="480060"/>
                  </a:cubicBezTo>
                  <a:cubicBezTo>
                    <a:pt x="523928" y="461010"/>
                    <a:pt x="539169" y="444817"/>
                    <a:pt x="558219" y="444817"/>
                  </a:cubicBezTo>
                  <a:cubicBezTo>
                    <a:pt x="576316" y="443865"/>
                    <a:pt x="592509" y="458152"/>
                    <a:pt x="593461" y="476250"/>
                  </a:cubicBezTo>
                  <a:cubicBezTo>
                    <a:pt x="593461" y="477202"/>
                    <a:pt x="593461" y="478155"/>
                    <a:pt x="593461" y="479108"/>
                  </a:cubicBezTo>
                  <a:cubicBezTo>
                    <a:pt x="611559" y="485775"/>
                    <a:pt x="620131" y="504825"/>
                    <a:pt x="614416" y="522923"/>
                  </a:cubicBezTo>
                  <a:cubicBezTo>
                    <a:pt x="607749" y="541020"/>
                    <a:pt x="588699" y="549593"/>
                    <a:pt x="570601" y="543877"/>
                  </a:cubicBezTo>
                  <a:cubicBezTo>
                    <a:pt x="568696" y="542925"/>
                    <a:pt x="565838" y="541973"/>
                    <a:pt x="563934" y="541020"/>
                  </a:cubicBezTo>
                  <a:cubicBezTo>
                    <a:pt x="558219" y="544830"/>
                    <a:pt x="551551" y="546735"/>
                    <a:pt x="543931" y="547688"/>
                  </a:cubicBezTo>
                  <a:close/>
                  <a:moveTo>
                    <a:pt x="676328" y="651510"/>
                  </a:moveTo>
                  <a:lnTo>
                    <a:pt x="676328" y="651510"/>
                  </a:lnTo>
                  <a:cubicBezTo>
                    <a:pt x="662994" y="669608"/>
                    <a:pt x="638228" y="673418"/>
                    <a:pt x="620131" y="660083"/>
                  </a:cubicBezTo>
                  <a:cubicBezTo>
                    <a:pt x="613463" y="655320"/>
                    <a:pt x="608701" y="648652"/>
                    <a:pt x="605844" y="641033"/>
                  </a:cubicBezTo>
                  <a:cubicBezTo>
                    <a:pt x="597271" y="641033"/>
                    <a:pt x="589651" y="638175"/>
                    <a:pt x="582984" y="633413"/>
                  </a:cubicBezTo>
                  <a:cubicBezTo>
                    <a:pt x="564886" y="620077"/>
                    <a:pt x="561076" y="595313"/>
                    <a:pt x="574411" y="577215"/>
                  </a:cubicBezTo>
                  <a:cubicBezTo>
                    <a:pt x="582984" y="564833"/>
                    <a:pt x="599176" y="558165"/>
                    <a:pt x="613463" y="561023"/>
                  </a:cubicBezTo>
                  <a:cubicBezTo>
                    <a:pt x="614416" y="560070"/>
                    <a:pt x="614416" y="558165"/>
                    <a:pt x="615369" y="557213"/>
                  </a:cubicBezTo>
                  <a:cubicBezTo>
                    <a:pt x="626799" y="538163"/>
                    <a:pt x="651563" y="532448"/>
                    <a:pt x="670613" y="543877"/>
                  </a:cubicBezTo>
                  <a:cubicBezTo>
                    <a:pt x="689663" y="555308"/>
                    <a:pt x="695378" y="580073"/>
                    <a:pt x="683949" y="599123"/>
                  </a:cubicBezTo>
                  <a:cubicBezTo>
                    <a:pt x="682996" y="601027"/>
                    <a:pt x="682044" y="601980"/>
                    <a:pt x="681091" y="603885"/>
                  </a:cubicBezTo>
                  <a:cubicBezTo>
                    <a:pt x="680138" y="604838"/>
                    <a:pt x="679186" y="605790"/>
                    <a:pt x="679186" y="606743"/>
                  </a:cubicBezTo>
                  <a:cubicBezTo>
                    <a:pt x="685853" y="621030"/>
                    <a:pt x="685853" y="639127"/>
                    <a:pt x="676328" y="651510"/>
                  </a:cubicBezTo>
                  <a:close/>
                  <a:moveTo>
                    <a:pt x="706809" y="482917"/>
                  </a:moveTo>
                  <a:lnTo>
                    <a:pt x="706809" y="482917"/>
                  </a:lnTo>
                  <a:cubicBezTo>
                    <a:pt x="705856" y="482917"/>
                    <a:pt x="705856" y="483870"/>
                    <a:pt x="704903" y="483870"/>
                  </a:cubicBezTo>
                  <a:cubicBezTo>
                    <a:pt x="709666" y="498158"/>
                    <a:pt x="701094" y="512445"/>
                    <a:pt x="687759" y="517208"/>
                  </a:cubicBezTo>
                  <a:cubicBezTo>
                    <a:pt x="677281" y="520065"/>
                    <a:pt x="666803" y="517208"/>
                    <a:pt x="660136" y="509588"/>
                  </a:cubicBezTo>
                  <a:cubicBezTo>
                    <a:pt x="656326" y="505777"/>
                    <a:pt x="654421" y="500063"/>
                    <a:pt x="653469" y="494348"/>
                  </a:cubicBezTo>
                  <a:cubicBezTo>
                    <a:pt x="647753" y="493395"/>
                    <a:pt x="642991" y="490538"/>
                    <a:pt x="639181" y="485775"/>
                  </a:cubicBezTo>
                  <a:cubicBezTo>
                    <a:pt x="629656" y="474345"/>
                    <a:pt x="630609" y="458152"/>
                    <a:pt x="642038" y="448627"/>
                  </a:cubicBezTo>
                  <a:cubicBezTo>
                    <a:pt x="649659" y="441960"/>
                    <a:pt x="660136" y="440055"/>
                    <a:pt x="669661" y="444817"/>
                  </a:cubicBezTo>
                  <a:cubicBezTo>
                    <a:pt x="670613" y="443865"/>
                    <a:pt x="670613" y="443865"/>
                    <a:pt x="671566" y="442913"/>
                  </a:cubicBezTo>
                  <a:cubicBezTo>
                    <a:pt x="682996" y="433388"/>
                    <a:pt x="699188" y="434340"/>
                    <a:pt x="708713" y="445770"/>
                  </a:cubicBezTo>
                  <a:cubicBezTo>
                    <a:pt x="718238" y="457200"/>
                    <a:pt x="717286" y="473392"/>
                    <a:pt x="706809" y="482917"/>
                  </a:cubicBezTo>
                  <a:close/>
                </a:path>
              </a:pathLst>
            </a:custGeom>
            <a:solidFill>
              <a:schemeClr val="bg1"/>
            </a:solidFill>
            <a:ln w="9525" cap="flat">
              <a:noFill/>
              <a:prstDash val="solid"/>
              <a:miter/>
            </a:ln>
          </p:spPr>
          <p:txBody>
            <a:bodyPr rtlCol="0" anchor="ctr"/>
            <a:lstStyle/>
            <a:p>
              <a:pPr lvl="0"/>
              <a:endParaRPr lang="en-GB"/>
            </a:p>
          </p:txBody>
        </p:sp>
      </p:grpSp>
      <p:sp>
        <p:nvSpPr>
          <p:cNvPr id="6" name="Rectangle 5">
            <a:extLst>
              <a:ext uri="{FF2B5EF4-FFF2-40B4-BE49-F238E27FC236}">
                <a16:creationId xmlns:a16="http://schemas.microsoft.com/office/drawing/2014/main" id="{2F6F5B66-ECA4-7D4D-8B57-6A2D9B438212}"/>
              </a:ext>
            </a:extLst>
          </p:cNvPr>
          <p:cNvSpPr/>
          <p:nvPr userDrawn="1"/>
        </p:nvSpPr>
        <p:spPr>
          <a:xfrm>
            <a:off x="0" y="0"/>
            <a:ext cx="12193200" cy="633600"/>
          </a:xfrm>
          <a:prstGeom prst="rect">
            <a:avLst/>
          </a:prstGeom>
          <a:blipFill>
            <a:blip r:embed="rId2" cstate="screen">
              <a:extLst>
                <a:ext uri="{28A0092B-C50C-407E-A947-70E740481C1C}">
                  <a14:useLocalDpi xmlns:a14="http://schemas.microsoft.com/office/drawing/2010/main"/>
                </a:ext>
              </a:extLst>
            </a:blip>
            <a:srcRect/>
            <a:stretch>
              <a:fillRect l="-10" r="-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5205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3727">
          <p15:clr>
            <a:srgbClr val="5ACBF0"/>
          </p15:clr>
        </p15:guide>
        <p15:guide id="2" pos="3953">
          <p15:clr>
            <a:srgbClr val="5ACBF0"/>
          </p15:clr>
        </p15:guide>
        <p15:guide id="3" orient="horz" pos="573">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4_Type 2 Airways - 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01C4-E331-3A4D-BDF1-B30C465A090A}"/>
              </a:ext>
            </a:extLst>
          </p:cNvPr>
          <p:cNvSpPr>
            <a:spLocks noGrp="1"/>
          </p:cNvSpPr>
          <p:nvPr>
            <p:ph type="ctrTitle" hasCustomPrompt="1"/>
          </p:nvPr>
        </p:nvSpPr>
        <p:spPr>
          <a:xfrm>
            <a:off x="605939" y="1526099"/>
            <a:ext cx="8820000" cy="1440000"/>
          </a:xfrm>
          <a:prstGeom prst="rect">
            <a:avLst/>
          </a:prstGeom>
        </p:spPr>
        <p:txBody>
          <a:bodyPr lIns="0" tIns="0" rIns="0" bIns="0" anchor="t">
            <a:noAutofit/>
          </a:bodyPr>
          <a:lstStyle>
            <a:lvl1pPr algn="l">
              <a:defRPr sz="4800" b="1"/>
            </a:lvl1pPr>
          </a:lstStyle>
          <a:p>
            <a:r>
              <a:rPr lang="en-GB"/>
              <a:t>COPD Module</a:t>
            </a:r>
            <a:endParaRPr lang="en-US"/>
          </a:p>
        </p:txBody>
      </p:sp>
      <p:sp>
        <p:nvSpPr>
          <p:cNvPr id="4" name="Slide Number Placeholder 3">
            <a:extLst>
              <a:ext uri="{FF2B5EF4-FFF2-40B4-BE49-F238E27FC236}">
                <a16:creationId xmlns:a16="http://schemas.microsoft.com/office/drawing/2014/main" id="{8DBF11CF-7D3F-4E75-9C26-6CACD18A7EEE}"/>
              </a:ext>
            </a:extLst>
          </p:cNvPr>
          <p:cNvSpPr>
            <a:spLocks noGrp="1"/>
          </p:cNvSpPr>
          <p:nvPr>
            <p:ph type="sldNum" sz="quarter" idx="10"/>
          </p:nvPr>
        </p:nvSpPr>
        <p:spPr/>
        <p:txBody>
          <a:bodyPr/>
          <a:lstStyle>
            <a:lvl1pPr>
              <a:defRPr>
                <a:solidFill>
                  <a:schemeClr val="bg1"/>
                </a:solidFill>
              </a:defRPr>
            </a:lvl1pPr>
          </a:lstStyle>
          <a:p>
            <a:fld id="{C76B5FCD-3849-42BD-B56B-22E62382A2C3}" type="slidenum">
              <a:rPr lang="en-GB" smtClean="0"/>
              <a:pPr/>
              <a:t>‹N›</a:t>
            </a:fld>
            <a:endParaRPr lang="en-GB"/>
          </a:p>
        </p:txBody>
      </p:sp>
      <p:pic>
        <p:nvPicPr>
          <p:cNvPr id="9" name="Picture 8" descr="A picture containing graphics, design, font, graphic design&#10;&#10;Description automatically generated">
            <a:extLst>
              <a:ext uri="{FF2B5EF4-FFF2-40B4-BE49-F238E27FC236}">
                <a16:creationId xmlns:a16="http://schemas.microsoft.com/office/drawing/2014/main" id="{66F3171C-BBE9-C6A8-BF18-FCD2E440D7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96200" y="-594010"/>
            <a:ext cx="4709280" cy="3560109"/>
          </a:xfrm>
          <a:prstGeom prst="rect">
            <a:avLst/>
          </a:prstGeom>
        </p:spPr>
      </p:pic>
      <p:sp>
        <p:nvSpPr>
          <p:cNvPr id="3" name="Footer Placeholder 3">
            <a:extLst>
              <a:ext uri="{FF2B5EF4-FFF2-40B4-BE49-F238E27FC236}">
                <a16:creationId xmlns:a16="http://schemas.microsoft.com/office/drawing/2014/main" id="{3EC40CA3-CD5C-64B6-8041-52020F29FD39}"/>
              </a:ext>
            </a:extLst>
          </p:cNvPr>
          <p:cNvSpPr txBox="1">
            <a:spLocks/>
          </p:cNvSpPr>
          <p:nvPr userDrawn="1"/>
        </p:nvSpPr>
        <p:spPr>
          <a:xfrm>
            <a:off x="2285998" y="6498327"/>
            <a:ext cx="9376681" cy="307777"/>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rPr>
              <a:t>For scientific exchange with payers/population health decision-makers. For use by Sanofi and Regeneron Medical Affairs for scientific and medical discussions only. Do not photograph, copy, or distribute | MAT-GLB-2401995 – 1.0 05/2024</a:t>
            </a:r>
          </a:p>
        </p:txBody>
      </p:sp>
      <p:pic>
        <p:nvPicPr>
          <p:cNvPr id="8" name="Picture 7" descr="A blue and black logo&#10;&#10;Description automatically generated">
            <a:extLst>
              <a:ext uri="{FF2B5EF4-FFF2-40B4-BE49-F238E27FC236}">
                <a16:creationId xmlns:a16="http://schemas.microsoft.com/office/drawing/2014/main" id="{0F640E69-1457-6FD0-7F64-FD265ACE89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9819" y="3014315"/>
            <a:ext cx="2597429" cy="320040"/>
          </a:xfrm>
          <a:prstGeom prst="rect">
            <a:avLst/>
          </a:prstGeom>
        </p:spPr>
      </p:pic>
    </p:spTree>
    <p:extLst>
      <p:ext uri="{BB962C8B-B14F-4D97-AF65-F5344CB8AC3E}">
        <p14:creationId xmlns:p14="http://schemas.microsoft.com/office/powerpoint/2010/main" val="264712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382">
          <p15:clr>
            <a:srgbClr val="5ACBF0"/>
          </p15:clr>
        </p15:guide>
        <p15:guide id="2" orient="horz" pos="1026">
          <p15:clr>
            <a:srgbClr val="5ACBF0"/>
          </p15:clr>
        </p15:guide>
        <p15:guide id="4" orient="horz" pos="572">
          <p15:clr>
            <a:srgbClr val="5ACBF0"/>
          </p15:clr>
        </p15:guide>
        <p15:guide id="5" orient="horz" pos="2784">
          <p15:clr>
            <a:srgbClr val="5ACBF0"/>
          </p15:clr>
        </p15:guide>
        <p15:guide id="6" orient="horz" pos="414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6EAB7F-5629-117F-75DB-A07DEE82242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404E341-AC76-132D-9CBD-A567A3E6216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73673E0-C02C-3C67-3BE5-BDBDECD7A165}"/>
              </a:ext>
            </a:extLst>
          </p:cNvPr>
          <p:cNvSpPr>
            <a:spLocks noGrp="1"/>
          </p:cNvSpPr>
          <p:nvPr>
            <p:ph type="dt" sz="half" idx="10"/>
          </p:nvPr>
        </p:nvSpPr>
        <p:spPr>
          <a:xfrm>
            <a:off x="838200" y="6356350"/>
            <a:ext cx="2743200" cy="365125"/>
          </a:xfrm>
          <a:prstGeom prst="rect">
            <a:avLst/>
          </a:prstGeom>
        </p:spPr>
        <p:txBody>
          <a:bodyPr/>
          <a:lstStyle/>
          <a:p>
            <a:fld id="{9D795B39-4250-C445-AB51-AC6EA76D3817}" type="datetimeFigureOut">
              <a:rPr lang="it-IT" smtClean="0"/>
              <a:t>11/05/2026</a:t>
            </a:fld>
            <a:endParaRPr lang="it-IT"/>
          </a:p>
        </p:txBody>
      </p:sp>
      <p:sp>
        <p:nvSpPr>
          <p:cNvPr id="5" name="Segnaposto piè di pagina 4">
            <a:extLst>
              <a:ext uri="{FF2B5EF4-FFF2-40B4-BE49-F238E27FC236}">
                <a16:creationId xmlns:a16="http://schemas.microsoft.com/office/drawing/2014/main" id="{AB55F866-A8E0-AC62-E986-8228519034B7}"/>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663503B4-1715-BE6C-AFCA-1C0CA0E15275}"/>
              </a:ext>
            </a:extLst>
          </p:cNvPr>
          <p:cNvSpPr>
            <a:spLocks noGrp="1"/>
          </p:cNvSpPr>
          <p:nvPr>
            <p:ph type="sldNum" sz="quarter" idx="12"/>
          </p:nvPr>
        </p:nvSpPr>
        <p:spPr>
          <a:xfrm>
            <a:off x="8610600" y="6356350"/>
            <a:ext cx="2743200" cy="365125"/>
          </a:xfrm>
          <a:prstGeom prst="rect">
            <a:avLst/>
          </a:prstGeom>
        </p:spPr>
        <p:txBody>
          <a:bodyPr/>
          <a:lstStyle/>
          <a:p>
            <a:fld id="{2EC8F4FD-1B59-5D42-9D60-61C3B2704730}" type="slidenum">
              <a:rPr lang="it-IT" smtClean="0"/>
              <a:t>‹N›</a:t>
            </a:fld>
            <a:endParaRPr lang="it-IT"/>
          </a:p>
        </p:txBody>
      </p:sp>
      <p:sp>
        <p:nvSpPr>
          <p:cNvPr id="7" name="CasellaDiTesto 6">
            <a:extLst>
              <a:ext uri="{FF2B5EF4-FFF2-40B4-BE49-F238E27FC236}">
                <a16:creationId xmlns:a16="http://schemas.microsoft.com/office/drawing/2014/main" id="{28919646-4EB3-2BB1-01C6-975A0DEC9304}"/>
              </a:ext>
            </a:extLst>
          </p:cNvPr>
          <p:cNvSpPr txBox="1"/>
          <p:nvPr userDrawn="1"/>
        </p:nvSpPr>
        <p:spPr>
          <a:xfrm>
            <a:off x="5744517" y="0"/>
            <a:ext cx="569388" cy="230832"/>
          </a:xfrm>
          <a:prstGeom prst="rect">
            <a:avLst/>
          </a:prstGeom>
          <a:noFill/>
        </p:spPr>
        <p:txBody>
          <a:bodyPr wrap="none" rtlCol="0">
            <a:spAutoFit/>
          </a:bodyPr>
          <a:lstStyle/>
          <a:p>
            <a:pPr algn="ctr"/>
            <a:r>
              <a:rPr lang="it-IT" sz="900" err="1">
                <a:solidFill>
                  <a:srgbClr val="7030A0"/>
                </a:solidFill>
              </a:rPr>
              <a:t>Internal</a:t>
            </a:r>
            <a:endParaRPr lang="it-IT" sz="900">
              <a:solidFill>
                <a:srgbClr val="7030A0"/>
              </a:solidFill>
            </a:endParaRPr>
          </a:p>
        </p:txBody>
      </p:sp>
    </p:spTree>
    <p:extLst>
      <p:ext uri="{BB962C8B-B14F-4D97-AF65-F5344CB8AC3E}">
        <p14:creationId xmlns:p14="http://schemas.microsoft.com/office/powerpoint/2010/main" val="160575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E11B1CEA-C92C-4305-9CD8-A13AEAD6714F}"/>
              </a:ext>
            </a:extLst>
          </p:cNvPr>
          <p:cNvSpPr>
            <a:spLocks noGrp="1"/>
          </p:cNvSpPr>
          <p:nvPr>
            <p:ph type="body" sz="quarter" idx="12" hasCustomPrompt="1"/>
          </p:nvPr>
        </p:nvSpPr>
        <p:spPr>
          <a:xfrm>
            <a:off x="381000" y="6595505"/>
            <a:ext cx="10720388" cy="138499"/>
          </a:xfrm>
        </p:spPr>
        <p:txBody>
          <a:bodyPr wrap="square" anchor="b">
            <a:noAutofit/>
          </a:bodyPr>
          <a:lstStyle>
            <a:lvl1pPr>
              <a:spcBef>
                <a:spcPts val="0"/>
              </a:spcBef>
              <a:defRPr sz="1000">
                <a:solidFill>
                  <a:schemeClr val="bg1">
                    <a:lumMod val="75000"/>
                  </a:schemeClr>
                </a:solidFill>
              </a:defRPr>
            </a:lvl1pPr>
          </a:lstStyle>
          <a:p>
            <a:pPr lvl="0"/>
            <a:r>
              <a:rPr lang="en-US"/>
              <a:t>Edit master text styles</a:t>
            </a:r>
          </a:p>
        </p:txBody>
      </p:sp>
      <p:sp>
        <p:nvSpPr>
          <p:cNvPr id="3" name="Slide Number Placeholder 2">
            <a:extLst>
              <a:ext uri="{FF2B5EF4-FFF2-40B4-BE49-F238E27FC236}">
                <a16:creationId xmlns:a16="http://schemas.microsoft.com/office/drawing/2014/main" id="{E7C8D305-9689-B2CA-FA3E-ABD2232FA2D0}"/>
              </a:ext>
            </a:extLst>
          </p:cNvPr>
          <p:cNvSpPr>
            <a:spLocks noGrp="1"/>
          </p:cNvSpPr>
          <p:nvPr>
            <p:ph type="sldNum" sz="quarter" idx="13"/>
          </p:nvPr>
        </p:nvSpPr>
        <p:spPr/>
        <p:txBody>
          <a:bodyPr/>
          <a:lstStyle/>
          <a:p>
            <a:fld id="{91974DF9-AD47-4691-BA21-BBFCE3637A9A}" type="slidenum">
              <a:rPr lang="en-US" smtClean="0"/>
              <a:pPr/>
              <a:t>‹N›</a:t>
            </a:fld>
            <a:endParaRPr lang="en-US"/>
          </a:p>
        </p:txBody>
      </p:sp>
    </p:spTree>
    <p:extLst>
      <p:ext uri="{BB962C8B-B14F-4D97-AF65-F5344CB8AC3E}">
        <p14:creationId xmlns:p14="http://schemas.microsoft.com/office/powerpoint/2010/main" val="1472435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2A77-8325-7943-8235-A9D9D15D58EE}" type="datetimeFigureOut">
              <a:rPr lang="it-IT" smtClean="0"/>
              <a:t>11/05/2026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a:xfrm>
            <a:off x="11650879" y="6546697"/>
            <a:ext cx="205185" cy="184666"/>
          </a:xfrm>
        </p:spPr>
        <p:txBody>
          <a:bodyPr/>
          <a:lstStyle/>
          <a:p>
            <a:fld id="{A05DB1FD-8DB6-124C-B30C-92CB10908A26}" type="slidenum">
              <a:rPr lang="it-IT" smtClean="0"/>
              <a:t>‹N›</a:t>
            </a:fld>
            <a:endParaRPr lang="it-IT"/>
          </a:p>
        </p:txBody>
      </p:sp>
    </p:spTree>
    <p:extLst>
      <p:ext uri="{BB962C8B-B14F-4D97-AF65-F5344CB8AC3E}">
        <p14:creationId xmlns:p14="http://schemas.microsoft.com/office/powerpoint/2010/main" val="4185731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160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0" bIns="0"/>
          <a:lstStyle>
            <a:lvl1pPr>
              <a:defRPr>
                <a:solidFill>
                  <a:schemeClr val="tx2"/>
                </a:solidFill>
              </a:defRPr>
            </a:lvl1pPr>
          </a:lstStyle>
          <a:p>
            <a:r>
              <a:rPr lang="en-US"/>
              <a:t>Click to edit Master title style</a:t>
            </a:r>
          </a:p>
        </p:txBody>
      </p:sp>
      <p:sp>
        <p:nvSpPr>
          <p:cNvPr id="5" name="Slide Number Placeholder 4"/>
          <p:cNvSpPr>
            <a:spLocks noGrp="1"/>
          </p:cNvSpPr>
          <p:nvPr>
            <p:ph type="sldNum" sz="quarter" idx="12"/>
          </p:nvPr>
        </p:nvSpPr>
        <p:spPr>
          <a:xfrm>
            <a:off x="11662101" y="6546697"/>
            <a:ext cx="205184" cy="184666"/>
          </a:xfrm>
        </p:spPr>
        <p:txBody>
          <a:bodyPr/>
          <a:lstStyle>
            <a:lvl1pPr algn="ctr">
              <a:defRPr>
                <a:solidFill>
                  <a:schemeClr val="tx1"/>
                </a:solidFill>
              </a:defRPr>
            </a:lvl1pPr>
          </a:lstStyle>
          <a:p>
            <a:fld id="{CC7432E5-F8E0-41AE-9A6B-AD730338B005}" type="slidenum">
              <a:rPr lang="en-US" smtClean="0"/>
              <a:pPr/>
              <a:t>‹N›</a:t>
            </a:fld>
            <a:endParaRPr lang="en-US"/>
          </a:p>
        </p:txBody>
      </p:sp>
      <p:sp>
        <p:nvSpPr>
          <p:cNvPr id="7" name="Text Placeholder 6"/>
          <p:cNvSpPr>
            <a:spLocks noGrp="1"/>
          </p:cNvSpPr>
          <p:nvPr>
            <p:ph type="body" sz="quarter" idx="13" hasCustomPrompt="1"/>
          </p:nvPr>
        </p:nvSpPr>
        <p:spPr>
          <a:xfrm>
            <a:off x="457200" y="5851603"/>
            <a:ext cx="9855200" cy="1005840"/>
          </a:xfrm>
        </p:spPr>
        <p:txBody>
          <a:bodyPr anchor="b">
            <a:noAutofit/>
          </a:bodyPr>
          <a:lstStyle>
            <a:lvl1pPr marL="0" indent="0">
              <a:lnSpc>
                <a:spcPct val="100000"/>
              </a:lnSpc>
              <a:spcBef>
                <a:spcPts val="0"/>
              </a:spcBef>
              <a:spcAft>
                <a:spcPts val="0"/>
              </a:spcAft>
              <a:buNone/>
              <a:defRPr sz="700">
                <a:solidFill>
                  <a:schemeClr val="tx1"/>
                </a:solidFill>
              </a:defRPr>
            </a:lvl1pPr>
            <a:lvl2pPr marL="228589" indent="0">
              <a:buNone/>
              <a:defRPr sz="1000"/>
            </a:lvl2pPr>
            <a:lvl3pPr marL="457178" indent="0">
              <a:buNone/>
              <a:defRPr sz="1000"/>
            </a:lvl3pPr>
            <a:lvl4pPr marL="685766" indent="0">
              <a:buNone/>
              <a:defRPr sz="1000"/>
            </a:lvl4pPr>
            <a:lvl5pPr marL="914354" indent="0">
              <a:buNone/>
              <a:defRPr sz="1000"/>
            </a:lvl5pPr>
          </a:lstStyle>
          <a:p>
            <a:pPr lvl="0"/>
            <a:r>
              <a:rPr lang="en-US"/>
              <a:t>Reference(s)</a:t>
            </a:r>
          </a:p>
        </p:txBody>
      </p:sp>
    </p:spTree>
    <p:extLst>
      <p:ext uri="{BB962C8B-B14F-4D97-AF65-F5344CB8AC3E}">
        <p14:creationId xmlns:p14="http://schemas.microsoft.com/office/powerpoint/2010/main" val="3812004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D942A77-8325-7943-8235-A9D9D15D58EE}" type="datetimeFigureOut">
              <a:rPr lang="it-IT" smtClean="0"/>
              <a:t>11/05/2026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05DB1FD-8DB6-124C-B30C-92CB10908A26}" type="slidenum">
              <a:rPr lang="it-IT" smtClean="0"/>
              <a:t>‹N›</a:t>
            </a:fld>
            <a:endParaRPr lang="it-IT"/>
          </a:p>
        </p:txBody>
      </p:sp>
    </p:spTree>
    <p:extLst>
      <p:ext uri="{BB962C8B-B14F-4D97-AF65-F5344CB8AC3E}">
        <p14:creationId xmlns:p14="http://schemas.microsoft.com/office/powerpoint/2010/main" val="549516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D942A77-8325-7943-8235-A9D9D15D58EE}" type="datetimeFigureOut">
              <a:rPr lang="it-IT" smtClean="0"/>
              <a:t>11/05/2026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05DB1FD-8DB6-124C-B30C-92CB10908A26}" type="slidenum">
              <a:rPr lang="it-IT" smtClean="0"/>
              <a:t>‹N›</a:t>
            </a:fld>
            <a:endParaRPr lang="it-IT"/>
          </a:p>
        </p:txBody>
      </p:sp>
    </p:spTree>
    <p:extLst>
      <p:ext uri="{BB962C8B-B14F-4D97-AF65-F5344CB8AC3E}">
        <p14:creationId xmlns:p14="http://schemas.microsoft.com/office/powerpoint/2010/main" val="2545648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E7793D-BD31-0C21-19D3-013555B466B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6407A30-22B4-4A70-A285-6391098CBE6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B0E5FF5-EFD2-0220-D47B-9581B6C1F7B3}"/>
              </a:ext>
            </a:extLst>
          </p:cNvPr>
          <p:cNvSpPr>
            <a:spLocks noGrp="1"/>
          </p:cNvSpPr>
          <p:nvPr>
            <p:ph type="dt" sz="half" idx="10"/>
          </p:nvPr>
        </p:nvSpPr>
        <p:spPr/>
        <p:txBody>
          <a:bodyPr/>
          <a:lstStyle/>
          <a:p>
            <a:fld id="{5C56C9C3-1AF8-4909-A3F3-FABB6295D177}" type="datetimeFigureOut">
              <a:rPr lang="it-IT" smtClean="0"/>
              <a:t>11/05/2026</a:t>
            </a:fld>
            <a:endParaRPr lang="it-IT"/>
          </a:p>
        </p:txBody>
      </p:sp>
      <p:sp>
        <p:nvSpPr>
          <p:cNvPr id="5" name="Segnaposto piè di pagina 4">
            <a:extLst>
              <a:ext uri="{FF2B5EF4-FFF2-40B4-BE49-F238E27FC236}">
                <a16:creationId xmlns:a16="http://schemas.microsoft.com/office/drawing/2014/main" id="{0D3C0DF0-7797-3AB5-8062-96B562C2291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84C41C3-535C-9E7D-C987-9790840E72FB}"/>
              </a:ext>
            </a:extLst>
          </p:cNvPr>
          <p:cNvSpPr>
            <a:spLocks noGrp="1"/>
          </p:cNvSpPr>
          <p:nvPr>
            <p:ph type="sldNum" sz="quarter" idx="12"/>
          </p:nvPr>
        </p:nvSpPr>
        <p:spPr/>
        <p:txBody>
          <a:bodyPr/>
          <a:lstStyle/>
          <a:p>
            <a:fld id="{92CA2DC6-82A5-4141-AE3C-AA70483249C4}" type="slidenum">
              <a:rPr lang="it-IT" smtClean="0"/>
              <a:t>‹N›</a:t>
            </a:fld>
            <a:endParaRPr lang="it-IT"/>
          </a:p>
        </p:txBody>
      </p:sp>
    </p:spTree>
    <p:extLst>
      <p:ext uri="{BB962C8B-B14F-4D97-AF65-F5344CB8AC3E}">
        <p14:creationId xmlns:p14="http://schemas.microsoft.com/office/powerpoint/2010/main" val="1881438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D942A77-8325-7943-8235-A9D9D15D58EE}" type="datetimeFigureOut">
              <a:rPr lang="it-IT" smtClean="0"/>
              <a:t>11/05/2026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05DB1FD-8DB6-124C-B30C-92CB10908A26}" type="slidenum">
              <a:rPr lang="it-IT" smtClean="0"/>
              <a:t>‹N›</a:t>
            </a:fld>
            <a:endParaRPr lang="it-IT"/>
          </a:p>
        </p:txBody>
      </p:sp>
    </p:spTree>
    <p:extLst>
      <p:ext uri="{BB962C8B-B14F-4D97-AF65-F5344CB8AC3E}">
        <p14:creationId xmlns:p14="http://schemas.microsoft.com/office/powerpoint/2010/main" val="2154061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D942A77-8325-7943-8235-A9D9D15D58EE}" type="datetimeFigureOut">
              <a:rPr lang="it-IT" smtClean="0"/>
              <a:t>11/05/2026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05DB1FD-8DB6-124C-B30C-92CB10908A26}" type="slidenum">
              <a:rPr lang="it-IT" smtClean="0"/>
              <a:t>‹N›</a:t>
            </a:fld>
            <a:endParaRPr lang="it-IT"/>
          </a:p>
        </p:txBody>
      </p:sp>
    </p:spTree>
    <p:extLst>
      <p:ext uri="{BB962C8B-B14F-4D97-AF65-F5344CB8AC3E}">
        <p14:creationId xmlns:p14="http://schemas.microsoft.com/office/powerpoint/2010/main" val="715633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9"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1"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D942A77-8325-7943-8235-A9D9D15D58EE}" type="datetimeFigureOut">
              <a:rPr lang="it-IT" smtClean="0"/>
              <a:t>11/05/2026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05DB1FD-8DB6-124C-B30C-92CB10908A26}" type="slidenum">
              <a:rPr lang="it-IT" smtClean="0"/>
              <a:t>‹N›</a:t>
            </a:fld>
            <a:endParaRPr lang="it-IT"/>
          </a:p>
        </p:txBody>
      </p:sp>
    </p:spTree>
    <p:extLst>
      <p:ext uri="{BB962C8B-B14F-4D97-AF65-F5344CB8AC3E}">
        <p14:creationId xmlns:p14="http://schemas.microsoft.com/office/powerpoint/2010/main" val="1228547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D942A77-8325-7943-8235-A9D9D15D58EE}" type="datetimeFigureOut">
              <a:rPr lang="it-IT" smtClean="0"/>
              <a:t>11/05/2026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05DB1FD-8DB6-124C-B30C-92CB10908A26}" type="slidenum">
              <a:rPr lang="it-IT" smtClean="0"/>
              <a:t>‹N›</a:t>
            </a:fld>
            <a:endParaRPr lang="it-IT"/>
          </a:p>
        </p:txBody>
      </p:sp>
    </p:spTree>
    <p:extLst>
      <p:ext uri="{BB962C8B-B14F-4D97-AF65-F5344CB8AC3E}">
        <p14:creationId xmlns:p14="http://schemas.microsoft.com/office/powerpoint/2010/main" val="422244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2A77-8325-7943-8235-A9D9D15D58EE}" type="datetimeFigureOut">
              <a:rPr lang="it-IT" smtClean="0"/>
              <a:t>11/05/2026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05DB1FD-8DB6-124C-B30C-92CB10908A26}" type="slidenum">
              <a:rPr lang="it-IT" smtClean="0"/>
              <a:t>‹N›</a:t>
            </a:fld>
            <a:endParaRPr lang="it-IT"/>
          </a:p>
        </p:txBody>
      </p:sp>
    </p:spTree>
    <p:extLst>
      <p:ext uri="{BB962C8B-B14F-4D97-AF65-F5344CB8AC3E}">
        <p14:creationId xmlns:p14="http://schemas.microsoft.com/office/powerpoint/2010/main" val="3928485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D942A77-8325-7943-8235-A9D9D15D58EE}" type="datetimeFigureOut">
              <a:rPr lang="it-IT" smtClean="0"/>
              <a:t>11/05/2026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05DB1FD-8DB6-124C-B30C-92CB10908A26}" type="slidenum">
              <a:rPr lang="it-IT" smtClean="0"/>
              <a:t>‹N›</a:t>
            </a:fld>
            <a:endParaRPr lang="it-IT"/>
          </a:p>
        </p:txBody>
      </p:sp>
    </p:spTree>
    <p:extLst>
      <p:ext uri="{BB962C8B-B14F-4D97-AF65-F5344CB8AC3E}">
        <p14:creationId xmlns:p14="http://schemas.microsoft.com/office/powerpoint/2010/main" val="458535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D942A77-8325-7943-8235-A9D9D15D58EE}" type="datetimeFigureOut">
              <a:rPr lang="it-IT" smtClean="0"/>
              <a:t>11/05/2026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05DB1FD-8DB6-124C-B30C-92CB10908A26}" type="slidenum">
              <a:rPr lang="it-IT" smtClean="0"/>
              <a:t>‹N›</a:t>
            </a:fld>
            <a:endParaRPr lang="it-IT"/>
          </a:p>
        </p:txBody>
      </p:sp>
    </p:spTree>
    <p:extLst>
      <p:ext uri="{BB962C8B-B14F-4D97-AF65-F5344CB8AC3E}">
        <p14:creationId xmlns:p14="http://schemas.microsoft.com/office/powerpoint/2010/main" val="3381168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D942A77-8325-7943-8235-A9D9D15D58EE}" type="datetimeFigureOut">
              <a:rPr lang="it-IT" smtClean="0"/>
              <a:t>11/05/2026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05DB1FD-8DB6-124C-B30C-92CB10908A26}" type="slidenum">
              <a:rPr lang="it-IT" smtClean="0"/>
              <a:t>‹N›</a:t>
            </a:fld>
            <a:endParaRPr lang="it-IT"/>
          </a:p>
        </p:txBody>
      </p:sp>
    </p:spTree>
    <p:extLst>
      <p:ext uri="{BB962C8B-B14F-4D97-AF65-F5344CB8AC3E}">
        <p14:creationId xmlns:p14="http://schemas.microsoft.com/office/powerpoint/2010/main" val="2933961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D942A77-8325-7943-8235-A9D9D15D58EE}" type="datetimeFigureOut">
              <a:rPr lang="it-IT" smtClean="0"/>
              <a:t>11/05/2026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05DB1FD-8DB6-124C-B30C-92CB10908A26}" type="slidenum">
              <a:rPr lang="it-IT" smtClean="0"/>
              <a:t>‹N›</a:t>
            </a:fld>
            <a:endParaRPr lang="it-IT"/>
          </a:p>
        </p:txBody>
      </p:sp>
    </p:spTree>
    <p:extLst>
      <p:ext uri="{BB962C8B-B14F-4D97-AF65-F5344CB8AC3E}">
        <p14:creationId xmlns:p14="http://schemas.microsoft.com/office/powerpoint/2010/main" val="2339967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0" bIns="0"/>
          <a:lstStyle>
            <a:lvl1pPr>
              <a:defRPr>
                <a:solidFill>
                  <a:schemeClr val="tx2"/>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solidFill>
                  <a:schemeClr val="tx1"/>
                </a:solidFill>
              </a:defRPr>
            </a:lvl1pPr>
          </a:lstStyle>
          <a:p>
            <a:fld id="{CC7432E5-F8E0-41AE-9A6B-AD730338B005}" type="slidenum">
              <a:rPr lang="en-US" smtClean="0"/>
              <a:pPr/>
              <a:t>‹N›</a:t>
            </a:fld>
            <a:endParaRPr lang="en-US"/>
          </a:p>
        </p:txBody>
      </p:sp>
      <p:sp>
        <p:nvSpPr>
          <p:cNvPr id="7" name="Text Placeholder 6"/>
          <p:cNvSpPr>
            <a:spLocks noGrp="1"/>
          </p:cNvSpPr>
          <p:nvPr>
            <p:ph type="body" sz="quarter" idx="13" hasCustomPrompt="1"/>
          </p:nvPr>
        </p:nvSpPr>
        <p:spPr>
          <a:xfrm>
            <a:off x="457200" y="5851603"/>
            <a:ext cx="9855200" cy="1005840"/>
          </a:xfrm>
        </p:spPr>
        <p:txBody>
          <a:bodyPr anchor="b">
            <a:noAutofit/>
          </a:bodyPr>
          <a:lstStyle>
            <a:lvl1pPr marL="0" indent="0">
              <a:lnSpc>
                <a:spcPct val="100000"/>
              </a:lnSpc>
              <a:spcBef>
                <a:spcPts val="0"/>
              </a:spcBef>
              <a:spcAft>
                <a:spcPts val="0"/>
              </a:spcAft>
              <a:buNone/>
              <a:defRPr sz="700">
                <a:solidFill>
                  <a:schemeClr val="tx1"/>
                </a:solidFill>
              </a:defRPr>
            </a:lvl1pPr>
            <a:lvl2pPr marL="228589" indent="0">
              <a:buNone/>
              <a:defRPr sz="1000"/>
            </a:lvl2pPr>
            <a:lvl3pPr marL="457178" indent="0">
              <a:buNone/>
              <a:defRPr sz="1000"/>
            </a:lvl3pPr>
            <a:lvl4pPr marL="685766" indent="0">
              <a:buNone/>
              <a:defRPr sz="1000"/>
            </a:lvl4pPr>
            <a:lvl5pPr marL="914354" indent="0">
              <a:buNone/>
              <a:defRPr sz="1000"/>
            </a:lvl5pPr>
          </a:lstStyle>
          <a:p>
            <a:pPr lvl="0"/>
            <a:r>
              <a:rPr lang="en-US"/>
              <a:t>Reference(s)</a:t>
            </a:r>
          </a:p>
        </p:txBody>
      </p:sp>
    </p:spTree>
    <p:extLst>
      <p:ext uri="{BB962C8B-B14F-4D97-AF65-F5344CB8AC3E}">
        <p14:creationId xmlns:p14="http://schemas.microsoft.com/office/powerpoint/2010/main" val="303982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5F0902-D815-BA8B-6F12-17DE035C2BA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2080AED-98BB-84D6-BE99-79413D64F98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6A732E0-A40E-4EE3-6F7F-FBC59431951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2D2194D-85DA-C9D7-EB5D-A0168F673149}"/>
              </a:ext>
            </a:extLst>
          </p:cNvPr>
          <p:cNvSpPr>
            <a:spLocks noGrp="1"/>
          </p:cNvSpPr>
          <p:nvPr>
            <p:ph type="dt" sz="half" idx="10"/>
          </p:nvPr>
        </p:nvSpPr>
        <p:spPr/>
        <p:txBody>
          <a:bodyPr/>
          <a:lstStyle/>
          <a:p>
            <a:fld id="{5C56C9C3-1AF8-4909-A3F3-FABB6295D177}" type="datetimeFigureOut">
              <a:rPr lang="it-IT" smtClean="0"/>
              <a:t>11/05/2026</a:t>
            </a:fld>
            <a:endParaRPr lang="it-IT"/>
          </a:p>
        </p:txBody>
      </p:sp>
      <p:sp>
        <p:nvSpPr>
          <p:cNvPr id="6" name="Segnaposto piè di pagina 5">
            <a:extLst>
              <a:ext uri="{FF2B5EF4-FFF2-40B4-BE49-F238E27FC236}">
                <a16:creationId xmlns:a16="http://schemas.microsoft.com/office/drawing/2014/main" id="{8D87ADA2-A779-2FB4-3876-141605FB94A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1408D72-9EAA-DCF2-C65B-FB9B1604A0AF}"/>
              </a:ext>
            </a:extLst>
          </p:cNvPr>
          <p:cNvSpPr>
            <a:spLocks noGrp="1"/>
          </p:cNvSpPr>
          <p:nvPr>
            <p:ph type="sldNum" sz="quarter" idx="12"/>
          </p:nvPr>
        </p:nvSpPr>
        <p:spPr/>
        <p:txBody>
          <a:bodyPr/>
          <a:lstStyle/>
          <a:p>
            <a:fld id="{92CA2DC6-82A5-4141-AE3C-AA70483249C4}" type="slidenum">
              <a:rPr lang="it-IT" smtClean="0"/>
              <a:t>‹N›</a:t>
            </a:fld>
            <a:endParaRPr lang="it-IT"/>
          </a:p>
        </p:txBody>
      </p:sp>
    </p:spTree>
    <p:extLst>
      <p:ext uri="{BB962C8B-B14F-4D97-AF65-F5344CB8AC3E}">
        <p14:creationId xmlns:p14="http://schemas.microsoft.com/office/powerpoint/2010/main" val="817179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Diapositiva titolo">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876805" y="6021290"/>
            <a:ext cx="8534400" cy="754377"/>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it-IT" dirty="0"/>
              <a:t>Fare clic per modificare lo stile del sottotitolo dello schema</a:t>
            </a:r>
          </a:p>
        </p:txBody>
      </p:sp>
      <p:pic>
        <p:nvPicPr>
          <p:cNvPr id="5" name="Immagine 4">
            <a:extLst>
              <a:ext uri="{FF2B5EF4-FFF2-40B4-BE49-F238E27FC236}">
                <a16:creationId xmlns:a16="http://schemas.microsoft.com/office/drawing/2014/main" id="{242CA801-8AA8-4BFE-9EF9-4FA742E603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1524" y="211797"/>
            <a:ext cx="1209523" cy="631547"/>
          </a:xfrm>
          <a:prstGeom prst="rect">
            <a:avLst/>
          </a:prstGeom>
        </p:spPr>
      </p:pic>
    </p:spTree>
    <p:extLst>
      <p:ext uri="{BB962C8B-B14F-4D97-AF65-F5344CB8AC3E}">
        <p14:creationId xmlns:p14="http://schemas.microsoft.com/office/powerpoint/2010/main" val="1153173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COPD - Single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4E5FF6-BA66-F7AE-031D-9D78172FCD8B}"/>
              </a:ext>
            </a:extLst>
          </p:cNvPr>
          <p:cNvSpPr/>
          <p:nvPr userDrawn="1"/>
        </p:nvSpPr>
        <p:spPr>
          <a:xfrm>
            <a:off x="0" y="0"/>
            <a:ext cx="12193200" cy="633600"/>
          </a:xfrm>
          <a:prstGeom prst="rect">
            <a:avLst/>
          </a:prstGeom>
          <a:blipFill>
            <a:blip r:embed="rId2" cstate="screen">
              <a:extLst>
                <a:ext uri="{28A0092B-C50C-407E-A947-70E740481C1C}">
                  <a14:useLocalDpi xmlns:a14="http://schemas.microsoft.com/office/drawing/2010/main"/>
                </a:ext>
              </a:extLst>
            </a:blip>
            <a:srcRect/>
            <a:stretch>
              <a:fillRect l="-10" r="-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Title 2">
            <a:extLst>
              <a:ext uri="{FF2B5EF4-FFF2-40B4-BE49-F238E27FC236}">
                <a16:creationId xmlns:a16="http://schemas.microsoft.com/office/drawing/2014/main" id="{D15ABDB1-24B0-4E73-AE71-062EEFCF60CD}"/>
              </a:ext>
            </a:extLst>
          </p:cNvPr>
          <p:cNvSpPr>
            <a:spLocks noGrp="1"/>
          </p:cNvSpPr>
          <p:nvPr>
            <p:ph type="title" hasCustomPrompt="1"/>
          </p:nvPr>
        </p:nvSpPr>
        <p:spPr/>
        <p:txBody>
          <a:bodyPr/>
          <a:lstStyle>
            <a:lvl1pPr>
              <a:defRPr/>
            </a:lvl1pPr>
          </a:lstStyle>
          <a:p>
            <a:r>
              <a:rPr lang="en-US"/>
              <a:t>Page title</a:t>
            </a:r>
            <a:endParaRPr lang="en-GB"/>
          </a:p>
        </p:txBody>
      </p:sp>
      <p:sp>
        <p:nvSpPr>
          <p:cNvPr id="5" name="Text Placeholder 4">
            <a:extLst>
              <a:ext uri="{FF2B5EF4-FFF2-40B4-BE49-F238E27FC236}">
                <a16:creationId xmlns:a16="http://schemas.microsoft.com/office/drawing/2014/main" id="{1F6B8C15-3675-4C33-9703-923EE9B5D7A4}"/>
              </a:ext>
            </a:extLst>
          </p:cNvPr>
          <p:cNvSpPr>
            <a:spLocks noGrp="1"/>
          </p:cNvSpPr>
          <p:nvPr>
            <p:ph type="body" sz="quarter" idx="17" hasCustomPrompt="1"/>
          </p:nvPr>
        </p:nvSpPr>
        <p:spPr>
          <a:xfrm>
            <a:off x="336549" y="1767600"/>
            <a:ext cx="11519387" cy="4183200"/>
          </a:xfrm>
        </p:spPr>
        <p:txBody>
          <a:bodyPr vert="horz" lIns="0" tIns="0" rIns="0" bIns="0" rtlCol="0">
            <a:noAutofit/>
          </a:bodyPr>
          <a:lstStyle>
            <a:lvl1pPr>
              <a:defRPr lang="en-US" sz="1400" dirty="0">
                <a:solidFill>
                  <a:srgbClr val="3C3C3C"/>
                </a:solidFill>
              </a:defRPr>
            </a:lvl1pPr>
            <a:lvl2pPr>
              <a:defRPr lang="en-US" sz="1400" dirty="0">
                <a:solidFill>
                  <a:srgbClr val="3C3C3C"/>
                </a:solidFill>
              </a:defRPr>
            </a:lvl2pPr>
            <a:lvl3pPr>
              <a:defRPr lang="en-US" sz="1400" dirty="0">
                <a:solidFill>
                  <a:srgbClr val="3C3C3C"/>
                </a:solidFill>
              </a:defRPr>
            </a:lvl3pPr>
            <a:lvl4pPr>
              <a:defRPr lang="en-US" sz="1400" dirty="0">
                <a:solidFill>
                  <a:srgbClr val="3C3C3C"/>
                </a:solidFill>
              </a:defRPr>
            </a:lvl4pPr>
            <a:lvl5pPr>
              <a:defRPr lang="en-GB" sz="1200" dirty="0">
                <a:solidFill>
                  <a:srgbClr val="3C3C3C"/>
                </a:solidFill>
              </a:defRPr>
            </a:lvl5pPr>
          </a:lstStyle>
          <a:p>
            <a:pPr lvl="0"/>
            <a:r>
              <a:rPr lang="en-US"/>
              <a:t>Body text</a:t>
            </a:r>
          </a:p>
          <a:p>
            <a:pPr lvl="1"/>
            <a:r>
              <a:rPr lang="en-US"/>
              <a:t>Numbered list</a:t>
            </a:r>
          </a:p>
          <a:p>
            <a:pPr lvl="2"/>
            <a:r>
              <a:rPr lang="en-US"/>
              <a:t>Secondary bullet</a:t>
            </a:r>
          </a:p>
          <a:p>
            <a:pPr lvl="3"/>
            <a:r>
              <a:rPr lang="en-US"/>
              <a:t>Sub bullet</a:t>
            </a:r>
          </a:p>
          <a:p>
            <a:pPr lvl="4"/>
            <a:r>
              <a:rPr lang="en-US"/>
              <a:t>Mini bullet</a:t>
            </a:r>
            <a:endParaRPr lang="en-GB"/>
          </a:p>
        </p:txBody>
      </p:sp>
      <p:sp>
        <p:nvSpPr>
          <p:cNvPr id="21" name="Content Placeholder 3">
            <a:extLst>
              <a:ext uri="{FF2B5EF4-FFF2-40B4-BE49-F238E27FC236}">
                <a16:creationId xmlns:a16="http://schemas.microsoft.com/office/drawing/2014/main" id="{E9C7E2E2-8E32-4E60-BC37-96DF8C9F7B7A}"/>
              </a:ext>
            </a:extLst>
          </p:cNvPr>
          <p:cNvSpPr>
            <a:spLocks noGrp="1"/>
          </p:cNvSpPr>
          <p:nvPr>
            <p:ph sz="quarter" idx="16" hasCustomPrompt="1"/>
          </p:nvPr>
        </p:nvSpPr>
        <p:spPr>
          <a:xfrm>
            <a:off x="335936" y="5984775"/>
            <a:ext cx="11520000" cy="540000"/>
          </a:xfrm>
          <a:prstGeom prst="rect">
            <a:avLst/>
          </a:prstGeom>
        </p:spPr>
        <p:txBody>
          <a:bodyPr lIns="0" tIns="0" rIns="0" bIns="0" anchor="b"/>
          <a:lstStyle>
            <a:lvl1pPr marL="0" indent="0">
              <a:lnSpc>
                <a:spcPct val="100000"/>
              </a:lnSpc>
              <a:spcBef>
                <a:spcPts val="0"/>
              </a:spcBef>
              <a:buNone/>
              <a:defRPr sz="1000"/>
            </a:lvl1pPr>
            <a:lvl2pPr marL="457189" indent="0">
              <a:buNone/>
              <a:defRPr sz="1000"/>
            </a:lvl2pPr>
          </a:lstStyle>
          <a:p>
            <a:pPr lvl="0"/>
            <a:r>
              <a:rPr lang="en-US"/>
              <a:t>Insert References &amp; Abbreviations</a:t>
            </a:r>
            <a:endParaRPr lang="en-GB"/>
          </a:p>
        </p:txBody>
      </p:sp>
      <p:sp>
        <p:nvSpPr>
          <p:cNvPr id="7" name="Text Placeholder 6">
            <a:extLst>
              <a:ext uri="{FF2B5EF4-FFF2-40B4-BE49-F238E27FC236}">
                <a16:creationId xmlns:a16="http://schemas.microsoft.com/office/drawing/2014/main" id="{A9F489A7-B5CC-4D3E-B83E-FCBBF77948EF}"/>
              </a:ext>
            </a:extLst>
          </p:cNvPr>
          <p:cNvSpPr>
            <a:spLocks noGrp="1"/>
          </p:cNvSpPr>
          <p:nvPr>
            <p:ph type="body" sz="quarter" idx="18" hasCustomPrompt="1"/>
          </p:nvPr>
        </p:nvSpPr>
        <p:spPr>
          <a:xfrm>
            <a:off x="335936" y="770400"/>
            <a:ext cx="10800000" cy="258532"/>
          </a:xfrm>
        </p:spPr>
        <p:txBody>
          <a:bodyPr>
            <a:spAutoFit/>
          </a:bodyPr>
          <a:lstStyle>
            <a:lvl1pPr marL="0" indent="0">
              <a:tabLst/>
              <a:defRPr sz="1200" b="1">
                <a:solidFill>
                  <a:srgbClr val="304185"/>
                </a:solidFill>
              </a:defRPr>
            </a:lvl1pPr>
            <a:lvl2pPr marL="0" indent="0">
              <a:tabLst/>
              <a:defRPr sz="1200" b="1"/>
            </a:lvl2pPr>
            <a:lvl3pPr marL="0" indent="0">
              <a:tabLst/>
              <a:defRPr sz="1200" b="1"/>
            </a:lvl3pPr>
            <a:lvl4pPr marL="0" indent="0">
              <a:tabLst/>
              <a:defRPr sz="1200" b="1"/>
            </a:lvl4pPr>
            <a:lvl5pPr marL="0" indent="0">
              <a:tabLst/>
              <a:defRPr sz="1200" b="1"/>
            </a:lvl5pPr>
          </a:lstStyle>
          <a:p>
            <a:pPr lvl="0"/>
            <a:r>
              <a:rPr lang="en-US"/>
              <a:t>PAGE HEADING</a:t>
            </a:r>
            <a:endParaRPr lang="en-GB"/>
          </a:p>
        </p:txBody>
      </p:sp>
      <p:grpSp>
        <p:nvGrpSpPr>
          <p:cNvPr id="31" name="Group 30">
            <a:extLst>
              <a:ext uri="{FF2B5EF4-FFF2-40B4-BE49-F238E27FC236}">
                <a16:creationId xmlns:a16="http://schemas.microsoft.com/office/drawing/2014/main" id="{E94BA876-754B-404C-8F8F-7A442E63C188}"/>
              </a:ext>
            </a:extLst>
          </p:cNvPr>
          <p:cNvGrpSpPr>
            <a:grpSpLocks noChangeAspect="1"/>
          </p:cNvGrpSpPr>
          <p:nvPr userDrawn="1"/>
        </p:nvGrpSpPr>
        <p:grpSpPr>
          <a:xfrm>
            <a:off x="11342757" y="818977"/>
            <a:ext cx="513307" cy="540000"/>
            <a:chOff x="5133974" y="3284219"/>
            <a:chExt cx="1117282" cy="1175385"/>
          </a:xfrm>
        </p:grpSpPr>
        <p:sp>
          <p:nvSpPr>
            <p:cNvPr id="32" name="Freeform: Shape 31">
              <a:extLst>
                <a:ext uri="{FF2B5EF4-FFF2-40B4-BE49-F238E27FC236}">
                  <a16:creationId xmlns:a16="http://schemas.microsoft.com/office/drawing/2014/main" id="{5C9ED3F0-16E9-4D0F-99AF-90FF509A4064}"/>
                </a:ext>
              </a:extLst>
            </p:cNvPr>
            <p:cNvSpPr/>
            <p:nvPr/>
          </p:nvSpPr>
          <p:spPr>
            <a:xfrm>
              <a:off x="5133974" y="3284219"/>
              <a:ext cx="1117282" cy="1175385"/>
            </a:xfrm>
            <a:custGeom>
              <a:avLst/>
              <a:gdLst>
                <a:gd name="connsiteX0" fmla="*/ 0 w 1117282"/>
                <a:gd name="connsiteY0" fmla="*/ 294322 h 1175385"/>
                <a:gd name="connsiteX1" fmla="*/ 0 w 1117282"/>
                <a:gd name="connsiteY1" fmla="*/ 881062 h 1175385"/>
                <a:gd name="connsiteX2" fmla="*/ 559118 w 1117282"/>
                <a:gd name="connsiteY2" fmla="*/ 1175385 h 1175385"/>
                <a:gd name="connsiteX3" fmla="*/ 1117282 w 1117282"/>
                <a:gd name="connsiteY3" fmla="*/ 881062 h 1175385"/>
                <a:gd name="connsiteX4" fmla="*/ 1117282 w 1117282"/>
                <a:gd name="connsiteY4" fmla="*/ 294322 h 1175385"/>
                <a:gd name="connsiteX5" fmla="*/ 559118 w 1117282"/>
                <a:gd name="connsiteY5" fmla="*/ 0 h 117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282" h="1175385">
                  <a:moveTo>
                    <a:pt x="0" y="294322"/>
                  </a:moveTo>
                  <a:lnTo>
                    <a:pt x="0" y="881062"/>
                  </a:lnTo>
                  <a:lnTo>
                    <a:pt x="559118" y="1175385"/>
                  </a:lnTo>
                  <a:lnTo>
                    <a:pt x="1117282" y="881062"/>
                  </a:lnTo>
                  <a:lnTo>
                    <a:pt x="1117282" y="294322"/>
                  </a:lnTo>
                  <a:lnTo>
                    <a:pt x="559118" y="0"/>
                  </a:lnTo>
                  <a:close/>
                </a:path>
              </a:pathLst>
            </a:custGeom>
            <a:solidFill>
              <a:srgbClr val="304185"/>
            </a:solidFill>
            <a:ln w="6342" cap="flat">
              <a:noFill/>
              <a:prstDash val="solid"/>
              <a:miter/>
            </a:ln>
          </p:spPr>
          <p:txBody>
            <a:bodyPr rtlCol="0" anchor="ctr"/>
            <a:lstStyle/>
            <a:p>
              <a:pPr lvl="0"/>
              <a:endParaRPr lang="en-GB" sz="1800"/>
            </a:p>
          </p:txBody>
        </p:sp>
        <p:sp>
          <p:nvSpPr>
            <p:cNvPr id="33" name="Freeform: Shape 32">
              <a:extLst>
                <a:ext uri="{FF2B5EF4-FFF2-40B4-BE49-F238E27FC236}">
                  <a16:creationId xmlns:a16="http://schemas.microsoft.com/office/drawing/2014/main" id="{D88DF3C0-BAFC-4644-B72E-2C99ACCEEA96}"/>
                </a:ext>
              </a:extLst>
            </p:cNvPr>
            <p:cNvSpPr/>
            <p:nvPr/>
          </p:nvSpPr>
          <p:spPr>
            <a:xfrm>
              <a:off x="5247268" y="3445191"/>
              <a:ext cx="923964" cy="846866"/>
            </a:xfrm>
            <a:custGeom>
              <a:avLst/>
              <a:gdLst>
                <a:gd name="connsiteX0" fmla="*/ 842063 w 923964"/>
                <a:gd name="connsiteY0" fmla="*/ 343853 h 846866"/>
                <a:gd name="connsiteX1" fmla="*/ 672519 w 923964"/>
                <a:gd name="connsiteY1" fmla="*/ 255270 h 846866"/>
                <a:gd name="connsiteX2" fmla="*/ 483924 w 923964"/>
                <a:gd name="connsiteY2" fmla="*/ 287655 h 846866"/>
                <a:gd name="connsiteX3" fmla="*/ 382006 w 923964"/>
                <a:gd name="connsiteY3" fmla="*/ 214313 h 846866"/>
                <a:gd name="connsiteX4" fmla="*/ 420106 w 923964"/>
                <a:gd name="connsiteY4" fmla="*/ 333375 h 846866"/>
                <a:gd name="connsiteX5" fmla="*/ 409628 w 923964"/>
                <a:gd name="connsiteY5" fmla="*/ 754380 h 846866"/>
                <a:gd name="connsiteX6" fmla="*/ 830634 w 923964"/>
                <a:gd name="connsiteY6" fmla="*/ 764858 h 846866"/>
                <a:gd name="connsiteX7" fmla="*/ 842063 w 923964"/>
                <a:gd name="connsiteY7" fmla="*/ 343853 h 846866"/>
                <a:gd name="connsiteX8" fmla="*/ 625846 w 923964"/>
                <a:gd name="connsiteY8" fmla="*/ 820102 h 846866"/>
                <a:gd name="connsiteX9" fmla="*/ 582984 w 923964"/>
                <a:gd name="connsiteY9" fmla="*/ 816293 h 846866"/>
                <a:gd name="connsiteX10" fmla="*/ 358193 w 923964"/>
                <a:gd name="connsiteY10" fmla="*/ 506730 h 846866"/>
                <a:gd name="connsiteX11" fmla="*/ 625846 w 923964"/>
                <a:gd name="connsiteY11" fmla="*/ 278130 h 846866"/>
                <a:gd name="connsiteX12" fmla="*/ 668709 w 923964"/>
                <a:gd name="connsiteY12" fmla="*/ 281940 h 846866"/>
                <a:gd name="connsiteX13" fmla="*/ 893499 w 923964"/>
                <a:gd name="connsiteY13" fmla="*/ 592455 h 846866"/>
                <a:gd name="connsiteX14" fmla="*/ 625846 w 923964"/>
                <a:gd name="connsiteY14" fmla="*/ 820102 h 846866"/>
                <a:gd name="connsiteX15" fmla="*/ 291518 w 923964"/>
                <a:gd name="connsiteY15" fmla="*/ 135255 h 846866"/>
                <a:gd name="connsiteX16" fmla="*/ 278184 w 923964"/>
                <a:gd name="connsiteY16" fmla="*/ 190500 h 846866"/>
                <a:gd name="connsiteX17" fmla="*/ 292471 w 923964"/>
                <a:gd name="connsiteY17" fmla="*/ 209550 h 846866"/>
                <a:gd name="connsiteX18" fmla="*/ 301996 w 923964"/>
                <a:gd name="connsiteY18" fmla="*/ 205740 h 846866"/>
                <a:gd name="connsiteX19" fmla="*/ 301996 w 923964"/>
                <a:gd name="connsiteY19" fmla="*/ 161925 h 846866"/>
                <a:gd name="connsiteX20" fmla="*/ 320093 w 923964"/>
                <a:gd name="connsiteY20" fmla="*/ 170498 h 846866"/>
                <a:gd name="connsiteX21" fmla="*/ 320093 w 923964"/>
                <a:gd name="connsiteY21" fmla="*/ 196215 h 846866"/>
                <a:gd name="connsiteX22" fmla="*/ 340096 w 923964"/>
                <a:gd name="connsiteY22" fmla="*/ 181928 h 846866"/>
                <a:gd name="connsiteX23" fmla="*/ 359146 w 923964"/>
                <a:gd name="connsiteY23" fmla="*/ 157163 h 846866"/>
                <a:gd name="connsiteX24" fmla="*/ 362956 w 923964"/>
                <a:gd name="connsiteY24" fmla="*/ 147638 h 846866"/>
                <a:gd name="connsiteX25" fmla="*/ 382006 w 923964"/>
                <a:gd name="connsiteY25" fmla="*/ 152400 h 846866"/>
                <a:gd name="connsiteX26" fmla="*/ 375338 w 923964"/>
                <a:gd name="connsiteY26" fmla="*/ 168592 h 846866"/>
                <a:gd name="connsiteX27" fmla="*/ 371528 w 923964"/>
                <a:gd name="connsiteY27" fmla="*/ 177165 h 846866"/>
                <a:gd name="connsiteX28" fmla="*/ 383911 w 923964"/>
                <a:gd name="connsiteY28" fmla="*/ 174308 h 846866"/>
                <a:gd name="connsiteX29" fmla="*/ 396293 w 923964"/>
                <a:gd name="connsiteY29" fmla="*/ 167640 h 846866"/>
                <a:gd name="connsiteX30" fmla="*/ 409628 w 923964"/>
                <a:gd name="connsiteY30" fmla="*/ 182880 h 846866"/>
                <a:gd name="connsiteX31" fmla="*/ 402009 w 923964"/>
                <a:gd name="connsiteY31" fmla="*/ 187642 h 846866"/>
                <a:gd name="connsiteX32" fmla="*/ 352478 w 923964"/>
                <a:gd name="connsiteY32" fmla="*/ 198120 h 846866"/>
                <a:gd name="connsiteX33" fmla="*/ 346763 w 923964"/>
                <a:gd name="connsiteY33" fmla="*/ 201930 h 846866"/>
                <a:gd name="connsiteX34" fmla="*/ 313426 w 923964"/>
                <a:gd name="connsiteY34" fmla="*/ 221933 h 846866"/>
                <a:gd name="connsiteX35" fmla="*/ 357241 w 923964"/>
                <a:gd name="connsiteY35" fmla="*/ 234315 h 846866"/>
                <a:gd name="connsiteX36" fmla="*/ 367718 w 923964"/>
                <a:gd name="connsiteY36" fmla="*/ 235267 h 846866"/>
                <a:gd name="connsiteX37" fmla="*/ 369624 w 923964"/>
                <a:gd name="connsiteY37" fmla="*/ 235267 h 846866"/>
                <a:gd name="connsiteX38" fmla="*/ 378196 w 923964"/>
                <a:gd name="connsiteY38" fmla="*/ 246698 h 846866"/>
                <a:gd name="connsiteX39" fmla="*/ 366766 w 923964"/>
                <a:gd name="connsiteY39" fmla="*/ 255270 h 846866"/>
                <a:gd name="connsiteX40" fmla="*/ 363909 w 923964"/>
                <a:gd name="connsiteY40" fmla="*/ 255270 h 846866"/>
                <a:gd name="connsiteX41" fmla="*/ 294376 w 923964"/>
                <a:gd name="connsiteY41" fmla="*/ 235267 h 846866"/>
                <a:gd name="connsiteX42" fmla="*/ 254371 w 923964"/>
                <a:gd name="connsiteY42" fmla="*/ 186690 h 846866"/>
                <a:gd name="connsiteX43" fmla="*/ 236274 w 923964"/>
                <a:gd name="connsiteY43" fmla="*/ 10478 h 846866"/>
                <a:gd name="connsiteX44" fmla="*/ 244846 w 923964"/>
                <a:gd name="connsiteY44" fmla="*/ 0 h 846866"/>
                <a:gd name="connsiteX45" fmla="*/ 245799 w 923964"/>
                <a:gd name="connsiteY45" fmla="*/ 0 h 846866"/>
                <a:gd name="connsiteX46" fmla="*/ 256276 w 923964"/>
                <a:gd name="connsiteY46" fmla="*/ 10478 h 846866"/>
                <a:gd name="connsiteX47" fmla="*/ 264849 w 923964"/>
                <a:gd name="connsiteY47" fmla="*/ 154305 h 846866"/>
                <a:gd name="connsiteX48" fmla="*/ 272468 w 923964"/>
                <a:gd name="connsiteY48" fmla="*/ 129540 h 846866"/>
                <a:gd name="connsiteX49" fmla="*/ 296281 w 923964"/>
                <a:gd name="connsiteY49" fmla="*/ 81915 h 846866"/>
                <a:gd name="connsiteX50" fmla="*/ 331524 w 923964"/>
                <a:gd name="connsiteY50" fmla="*/ 60960 h 846866"/>
                <a:gd name="connsiteX51" fmla="*/ 371528 w 923964"/>
                <a:gd name="connsiteY51" fmla="*/ 80010 h 846866"/>
                <a:gd name="connsiteX52" fmla="*/ 408676 w 923964"/>
                <a:gd name="connsiteY52" fmla="*/ 127635 h 846866"/>
                <a:gd name="connsiteX53" fmla="*/ 447728 w 923964"/>
                <a:gd name="connsiteY53" fmla="*/ 222885 h 846866"/>
                <a:gd name="connsiteX54" fmla="*/ 421059 w 923964"/>
                <a:gd name="connsiteY54" fmla="*/ 203835 h 846866"/>
                <a:gd name="connsiteX55" fmla="*/ 391531 w 923964"/>
                <a:gd name="connsiteY55" fmla="*/ 139065 h 846866"/>
                <a:gd name="connsiteX56" fmla="*/ 358193 w 923964"/>
                <a:gd name="connsiteY56" fmla="*/ 96203 h 846866"/>
                <a:gd name="connsiteX57" fmla="*/ 331524 w 923964"/>
                <a:gd name="connsiteY57" fmla="*/ 81915 h 846866"/>
                <a:gd name="connsiteX58" fmla="*/ 312474 w 923964"/>
                <a:gd name="connsiteY58" fmla="*/ 94298 h 846866"/>
                <a:gd name="connsiteX59" fmla="*/ 291518 w 923964"/>
                <a:gd name="connsiteY59" fmla="*/ 135255 h 846866"/>
                <a:gd name="connsiteX60" fmla="*/ 363909 w 923964"/>
                <a:gd name="connsiteY60" fmla="*/ 317183 h 846866"/>
                <a:gd name="connsiteX61" fmla="*/ 385816 w 923964"/>
                <a:gd name="connsiteY61" fmla="*/ 325755 h 846866"/>
                <a:gd name="connsiteX62" fmla="*/ 372481 w 923964"/>
                <a:gd name="connsiteY62" fmla="*/ 340995 h 846866"/>
                <a:gd name="connsiteX63" fmla="*/ 371528 w 923964"/>
                <a:gd name="connsiteY63" fmla="*/ 341948 h 846866"/>
                <a:gd name="connsiteX64" fmla="*/ 355336 w 923964"/>
                <a:gd name="connsiteY64" fmla="*/ 363855 h 846866"/>
                <a:gd name="connsiteX65" fmla="*/ 339143 w 923964"/>
                <a:gd name="connsiteY65" fmla="*/ 311467 h 846866"/>
                <a:gd name="connsiteX66" fmla="*/ 311521 w 923964"/>
                <a:gd name="connsiteY66" fmla="*/ 349567 h 846866"/>
                <a:gd name="connsiteX67" fmla="*/ 292471 w 923964"/>
                <a:gd name="connsiteY67" fmla="*/ 342900 h 846866"/>
                <a:gd name="connsiteX68" fmla="*/ 329618 w 923964"/>
                <a:gd name="connsiteY68" fmla="*/ 293370 h 846866"/>
                <a:gd name="connsiteX69" fmla="*/ 319141 w 923964"/>
                <a:gd name="connsiteY69" fmla="*/ 277178 h 846866"/>
                <a:gd name="connsiteX70" fmla="*/ 272468 w 923964"/>
                <a:gd name="connsiteY70" fmla="*/ 253365 h 846866"/>
                <a:gd name="connsiteX71" fmla="*/ 272468 w 923964"/>
                <a:gd name="connsiteY71" fmla="*/ 277178 h 846866"/>
                <a:gd name="connsiteX72" fmla="*/ 278184 w 923964"/>
                <a:gd name="connsiteY72" fmla="*/ 350520 h 846866"/>
                <a:gd name="connsiteX73" fmla="*/ 298186 w 923964"/>
                <a:gd name="connsiteY73" fmla="*/ 400050 h 846866"/>
                <a:gd name="connsiteX74" fmla="*/ 331524 w 923964"/>
                <a:gd name="connsiteY74" fmla="*/ 403860 h 846866"/>
                <a:gd name="connsiteX75" fmla="*/ 321999 w 923964"/>
                <a:gd name="connsiteY75" fmla="*/ 424815 h 846866"/>
                <a:gd name="connsiteX76" fmla="*/ 286756 w 923964"/>
                <a:gd name="connsiteY76" fmla="*/ 417195 h 846866"/>
                <a:gd name="connsiteX77" fmla="*/ 257228 w 923964"/>
                <a:gd name="connsiteY77" fmla="*/ 354330 h 846866"/>
                <a:gd name="connsiteX78" fmla="*/ 251513 w 923964"/>
                <a:gd name="connsiteY78" fmla="*/ 277178 h 846866"/>
                <a:gd name="connsiteX79" fmla="*/ 252466 w 923964"/>
                <a:gd name="connsiteY79" fmla="*/ 235267 h 846866"/>
                <a:gd name="connsiteX80" fmla="*/ 230559 w 923964"/>
                <a:gd name="connsiteY80" fmla="*/ 205740 h 846866"/>
                <a:gd name="connsiteX81" fmla="*/ 208651 w 923964"/>
                <a:gd name="connsiteY81" fmla="*/ 235267 h 846866"/>
                <a:gd name="connsiteX82" fmla="*/ 210556 w 923964"/>
                <a:gd name="connsiteY82" fmla="*/ 277178 h 846866"/>
                <a:gd name="connsiteX83" fmla="*/ 204841 w 923964"/>
                <a:gd name="connsiteY83" fmla="*/ 354330 h 846866"/>
                <a:gd name="connsiteX84" fmla="*/ 175313 w 923964"/>
                <a:gd name="connsiteY84" fmla="*/ 417195 h 846866"/>
                <a:gd name="connsiteX85" fmla="*/ 116259 w 923964"/>
                <a:gd name="connsiteY85" fmla="*/ 422910 h 846866"/>
                <a:gd name="connsiteX86" fmla="*/ 55299 w 923964"/>
                <a:gd name="connsiteY86" fmla="*/ 437198 h 846866"/>
                <a:gd name="connsiteX87" fmla="*/ 37201 w 923964"/>
                <a:gd name="connsiteY87" fmla="*/ 441008 h 846866"/>
                <a:gd name="connsiteX88" fmla="*/ 21961 w 923964"/>
                <a:gd name="connsiteY88" fmla="*/ 431483 h 846866"/>
                <a:gd name="connsiteX89" fmla="*/ 6721 w 923964"/>
                <a:gd name="connsiteY89" fmla="*/ 393383 h 846866"/>
                <a:gd name="connsiteX90" fmla="*/ 2911 w 923964"/>
                <a:gd name="connsiteY90" fmla="*/ 280035 h 846866"/>
                <a:gd name="connsiteX91" fmla="*/ 53393 w 923964"/>
                <a:gd name="connsiteY91" fmla="*/ 127635 h 846866"/>
                <a:gd name="connsiteX92" fmla="*/ 90541 w 923964"/>
                <a:gd name="connsiteY92" fmla="*/ 80010 h 846866"/>
                <a:gd name="connsiteX93" fmla="*/ 130546 w 923964"/>
                <a:gd name="connsiteY93" fmla="*/ 60960 h 846866"/>
                <a:gd name="connsiteX94" fmla="*/ 165788 w 923964"/>
                <a:gd name="connsiteY94" fmla="*/ 81915 h 846866"/>
                <a:gd name="connsiteX95" fmla="*/ 189601 w 923964"/>
                <a:gd name="connsiteY95" fmla="*/ 129540 h 846866"/>
                <a:gd name="connsiteX96" fmla="*/ 197221 w 923964"/>
                <a:gd name="connsiteY96" fmla="*/ 154305 h 846866"/>
                <a:gd name="connsiteX97" fmla="*/ 205793 w 923964"/>
                <a:gd name="connsiteY97" fmla="*/ 10478 h 846866"/>
                <a:gd name="connsiteX98" fmla="*/ 214366 w 923964"/>
                <a:gd name="connsiteY98" fmla="*/ 0 h 846866"/>
                <a:gd name="connsiteX99" fmla="*/ 215318 w 923964"/>
                <a:gd name="connsiteY99" fmla="*/ 0 h 846866"/>
                <a:gd name="connsiteX100" fmla="*/ 225796 w 923964"/>
                <a:gd name="connsiteY100" fmla="*/ 10478 h 846866"/>
                <a:gd name="connsiteX101" fmla="*/ 207699 w 923964"/>
                <a:gd name="connsiteY101" fmla="*/ 186690 h 846866"/>
                <a:gd name="connsiteX102" fmla="*/ 167693 w 923964"/>
                <a:gd name="connsiteY102" fmla="*/ 235267 h 846866"/>
                <a:gd name="connsiteX103" fmla="*/ 95303 w 923964"/>
                <a:gd name="connsiteY103" fmla="*/ 256223 h 846866"/>
                <a:gd name="connsiteX104" fmla="*/ 93399 w 923964"/>
                <a:gd name="connsiteY104" fmla="*/ 256223 h 846866"/>
                <a:gd name="connsiteX105" fmla="*/ 82921 w 923964"/>
                <a:gd name="connsiteY105" fmla="*/ 246698 h 846866"/>
                <a:gd name="connsiteX106" fmla="*/ 92446 w 923964"/>
                <a:gd name="connsiteY106" fmla="*/ 236220 h 846866"/>
                <a:gd name="connsiteX107" fmla="*/ 147691 w 923964"/>
                <a:gd name="connsiteY107" fmla="*/ 222885 h 846866"/>
                <a:gd name="connsiteX108" fmla="*/ 108638 w 923964"/>
                <a:gd name="connsiteY108" fmla="*/ 199073 h 846866"/>
                <a:gd name="connsiteX109" fmla="*/ 52441 w 923964"/>
                <a:gd name="connsiteY109" fmla="*/ 183833 h 846866"/>
                <a:gd name="connsiteX110" fmla="*/ 65776 w 923964"/>
                <a:gd name="connsiteY110" fmla="*/ 168592 h 846866"/>
                <a:gd name="connsiteX111" fmla="*/ 90541 w 923964"/>
                <a:gd name="connsiteY111" fmla="*/ 178117 h 846866"/>
                <a:gd name="connsiteX112" fmla="*/ 79111 w 923964"/>
                <a:gd name="connsiteY112" fmla="*/ 153353 h 846866"/>
                <a:gd name="connsiteX113" fmla="*/ 98161 w 923964"/>
                <a:gd name="connsiteY113" fmla="*/ 148590 h 846866"/>
                <a:gd name="connsiteX114" fmla="*/ 140071 w 923964"/>
                <a:gd name="connsiteY114" fmla="*/ 196215 h 846866"/>
                <a:gd name="connsiteX115" fmla="*/ 140071 w 923964"/>
                <a:gd name="connsiteY115" fmla="*/ 170498 h 846866"/>
                <a:gd name="connsiteX116" fmla="*/ 158168 w 923964"/>
                <a:gd name="connsiteY116" fmla="*/ 161925 h 846866"/>
                <a:gd name="connsiteX117" fmla="*/ 158168 w 923964"/>
                <a:gd name="connsiteY117" fmla="*/ 205740 h 846866"/>
                <a:gd name="connsiteX118" fmla="*/ 167693 w 923964"/>
                <a:gd name="connsiteY118" fmla="*/ 209550 h 846866"/>
                <a:gd name="connsiteX119" fmla="*/ 181981 w 923964"/>
                <a:gd name="connsiteY119" fmla="*/ 190500 h 846866"/>
                <a:gd name="connsiteX120" fmla="*/ 168646 w 923964"/>
                <a:gd name="connsiteY120" fmla="*/ 136208 h 846866"/>
                <a:gd name="connsiteX121" fmla="*/ 147691 w 923964"/>
                <a:gd name="connsiteY121" fmla="*/ 94298 h 846866"/>
                <a:gd name="connsiteX122" fmla="*/ 128641 w 923964"/>
                <a:gd name="connsiteY122" fmla="*/ 81915 h 846866"/>
                <a:gd name="connsiteX123" fmla="*/ 101971 w 923964"/>
                <a:gd name="connsiteY123" fmla="*/ 96203 h 846866"/>
                <a:gd name="connsiteX124" fmla="*/ 68634 w 923964"/>
                <a:gd name="connsiteY124" fmla="*/ 139065 h 846866"/>
                <a:gd name="connsiteX125" fmla="*/ 21009 w 923964"/>
                <a:gd name="connsiteY125" fmla="*/ 283845 h 846866"/>
                <a:gd name="connsiteX126" fmla="*/ 24818 w 923964"/>
                <a:gd name="connsiteY126" fmla="*/ 390525 h 846866"/>
                <a:gd name="connsiteX127" fmla="*/ 40059 w 923964"/>
                <a:gd name="connsiteY127" fmla="*/ 422910 h 846866"/>
                <a:gd name="connsiteX128" fmla="*/ 117211 w 923964"/>
                <a:gd name="connsiteY128" fmla="*/ 404813 h 846866"/>
                <a:gd name="connsiteX129" fmla="*/ 162931 w 923964"/>
                <a:gd name="connsiteY129" fmla="*/ 401955 h 846866"/>
                <a:gd name="connsiteX130" fmla="*/ 182934 w 923964"/>
                <a:gd name="connsiteY130" fmla="*/ 352425 h 846866"/>
                <a:gd name="connsiteX131" fmla="*/ 188649 w 923964"/>
                <a:gd name="connsiteY131" fmla="*/ 279083 h 846866"/>
                <a:gd name="connsiteX132" fmla="*/ 188649 w 923964"/>
                <a:gd name="connsiteY132" fmla="*/ 255270 h 846866"/>
                <a:gd name="connsiteX133" fmla="*/ 135309 w 923964"/>
                <a:gd name="connsiteY133" fmla="*/ 280988 h 846866"/>
                <a:gd name="connsiteX134" fmla="*/ 126736 w 923964"/>
                <a:gd name="connsiteY134" fmla="*/ 295275 h 846866"/>
                <a:gd name="connsiteX135" fmla="*/ 163884 w 923964"/>
                <a:gd name="connsiteY135" fmla="*/ 344805 h 846866"/>
                <a:gd name="connsiteX136" fmla="*/ 144834 w 923964"/>
                <a:gd name="connsiteY136" fmla="*/ 351473 h 846866"/>
                <a:gd name="connsiteX137" fmla="*/ 117211 w 923964"/>
                <a:gd name="connsiteY137" fmla="*/ 313373 h 846866"/>
                <a:gd name="connsiteX138" fmla="*/ 99113 w 923964"/>
                <a:gd name="connsiteY138" fmla="*/ 383858 h 846866"/>
                <a:gd name="connsiteX139" fmla="*/ 79111 w 923964"/>
                <a:gd name="connsiteY139" fmla="*/ 381953 h 846866"/>
                <a:gd name="connsiteX140" fmla="*/ 85778 w 923964"/>
                <a:gd name="connsiteY140" fmla="*/ 341948 h 846866"/>
                <a:gd name="connsiteX141" fmla="*/ 57203 w 923964"/>
                <a:gd name="connsiteY141" fmla="*/ 369570 h 846866"/>
                <a:gd name="connsiteX142" fmla="*/ 41963 w 923964"/>
                <a:gd name="connsiteY142" fmla="*/ 357188 h 846866"/>
                <a:gd name="connsiteX143" fmla="*/ 94351 w 923964"/>
                <a:gd name="connsiteY143" fmla="*/ 319088 h 846866"/>
                <a:gd name="connsiteX144" fmla="*/ 110543 w 923964"/>
                <a:gd name="connsiteY144" fmla="*/ 286703 h 846866"/>
                <a:gd name="connsiteX145" fmla="*/ 96256 w 923964"/>
                <a:gd name="connsiteY145" fmla="*/ 288608 h 846866"/>
                <a:gd name="connsiteX146" fmla="*/ 93399 w 923964"/>
                <a:gd name="connsiteY146" fmla="*/ 288608 h 846866"/>
                <a:gd name="connsiteX147" fmla="*/ 83874 w 923964"/>
                <a:gd name="connsiteY147" fmla="*/ 278130 h 846866"/>
                <a:gd name="connsiteX148" fmla="*/ 94351 w 923964"/>
                <a:gd name="connsiteY148" fmla="*/ 268605 h 846866"/>
                <a:gd name="connsiteX149" fmla="*/ 221034 w 923964"/>
                <a:gd name="connsiteY149" fmla="*/ 184785 h 846866"/>
                <a:gd name="connsiteX150" fmla="*/ 230559 w 923964"/>
                <a:gd name="connsiteY150" fmla="*/ 178117 h 846866"/>
                <a:gd name="connsiteX151" fmla="*/ 240084 w 923964"/>
                <a:gd name="connsiteY151" fmla="*/ 184785 h 846866"/>
                <a:gd name="connsiteX152" fmla="*/ 365813 w 923964"/>
                <a:gd name="connsiteY152" fmla="*/ 268605 h 846866"/>
                <a:gd name="connsiteX153" fmla="*/ 366766 w 923964"/>
                <a:gd name="connsiteY153" fmla="*/ 268605 h 846866"/>
                <a:gd name="connsiteX154" fmla="*/ 376291 w 923964"/>
                <a:gd name="connsiteY154" fmla="*/ 273367 h 846866"/>
                <a:gd name="connsiteX155" fmla="*/ 372481 w 923964"/>
                <a:gd name="connsiteY155" fmla="*/ 286703 h 846866"/>
                <a:gd name="connsiteX156" fmla="*/ 365813 w 923964"/>
                <a:gd name="connsiteY156" fmla="*/ 287655 h 846866"/>
                <a:gd name="connsiteX157" fmla="*/ 345811 w 923964"/>
                <a:gd name="connsiteY157" fmla="*/ 285750 h 846866"/>
                <a:gd name="connsiteX158" fmla="*/ 363909 w 923964"/>
                <a:gd name="connsiteY158" fmla="*/ 317183 h 846866"/>
                <a:gd name="connsiteX159" fmla="*/ 763959 w 923964"/>
                <a:gd name="connsiteY159" fmla="*/ 491490 h 846866"/>
                <a:gd name="connsiteX160" fmla="*/ 702046 w 923964"/>
                <a:gd name="connsiteY160" fmla="*/ 381953 h 846866"/>
                <a:gd name="connsiteX161" fmla="*/ 642038 w 923964"/>
                <a:gd name="connsiteY161" fmla="*/ 385763 h 846866"/>
                <a:gd name="connsiteX162" fmla="*/ 515356 w 923964"/>
                <a:gd name="connsiteY162" fmla="*/ 386715 h 846866"/>
                <a:gd name="connsiteX163" fmla="*/ 493449 w 923964"/>
                <a:gd name="connsiteY163" fmla="*/ 424815 h 846866"/>
                <a:gd name="connsiteX164" fmla="*/ 490591 w 923964"/>
                <a:gd name="connsiteY164" fmla="*/ 440055 h 846866"/>
                <a:gd name="connsiteX165" fmla="*/ 445824 w 923964"/>
                <a:gd name="connsiteY165" fmla="*/ 494348 h 846866"/>
                <a:gd name="connsiteX166" fmla="*/ 464874 w 923964"/>
                <a:gd name="connsiteY166" fmla="*/ 579120 h 846866"/>
                <a:gd name="connsiteX167" fmla="*/ 461063 w 923964"/>
                <a:gd name="connsiteY167" fmla="*/ 590550 h 846866"/>
                <a:gd name="connsiteX168" fmla="*/ 522976 w 923964"/>
                <a:gd name="connsiteY168" fmla="*/ 701993 h 846866"/>
                <a:gd name="connsiteX169" fmla="*/ 573459 w 923964"/>
                <a:gd name="connsiteY169" fmla="*/ 701993 h 846866"/>
                <a:gd name="connsiteX170" fmla="*/ 700141 w 923964"/>
                <a:gd name="connsiteY170" fmla="*/ 710565 h 846866"/>
                <a:gd name="connsiteX171" fmla="*/ 727763 w 923964"/>
                <a:gd name="connsiteY171" fmla="*/ 667702 h 846866"/>
                <a:gd name="connsiteX172" fmla="*/ 728716 w 923964"/>
                <a:gd name="connsiteY172" fmla="*/ 661988 h 846866"/>
                <a:gd name="connsiteX173" fmla="*/ 815394 w 923964"/>
                <a:gd name="connsiteY173" fmla="*/ 568643 h 846866"/>
                <a:gd name="connsiteX174" fmla="*/ 763959 w 923964"/>
                <a:gd name="connsiteY174" fmla="*/ 491490 h 846866"/>
                <a:gd name="connsiteX175" fmla="*/ 543931 w 923964"/>
                <a:gd name="connsiteY175" fmla="*/ 547688 h 846866"/>
                <a:gd name="connsiteX176" fmla="*/ 508688 w 923964"/>
                <a:gd name="connsiteY176" fmla="*/ 515302 h 846866"/>
                <a:gd name="connsiteX177" fmla="*/ 525834 w 923964"/>
                <a:gd name="connsiteY177" fmla="*/ 483870 h 846866"/>
                <a:gd name="connsiteX178" fmla="*/ 524881 w 923964"/>
                <a:gd name="connsiteY178" fmla="*/ 480060 h 846866"/>
                <a:gd name="connsiteX179" fmla="*/ 558219 w 923964"/>
                <a:gd name="connsiteY179" fmla="*/ 444817 h 846866"/>
                <a:gd name="connsiteX180" fmla="*/ 593461 w 923964"/>
                <a:gd name="connsiteY180" fmla="*/ 476250 h 846866"/>
                <a:gd name="connsiteX181" fmla="*/ 593461 w 923964"/>
                <a:gd name="connsiteY181" fmla="*/ 479108 h 846866"/>
                <a:gd name="connsiteX182" fmla="*/ 614416 w 923964"/>
                <a:gd name="connsiteY182" fmla="*/ 522923 h 846866"/>
                <a:gd name="connsiteX183" fmla="*/ 570601 w 923964"/>
                <a:gd name="connsiteY183" fmla="*/ 543877 h 846866"/>
                <a:gd name="connsiteX184" fmla="*/ 563934 w 923964"/>
                <a:gd name="connsiteY184" fmla="*/ 541020 h 846866"/>
                <a:gd name="connsiteX185" fmla="*/ 543931 w 923964"/>
                <a:gd name="connsiteY185" fmla="*/ 547688 h 846866"/>
                <a:gd name="connsiteX186" fmla="*/ 676328 w 923964"/>
                <a:gd name="connsiteY186" fmla="*/ 651510 h 846866"/>
                <a:gd name="connsiteX187" fmla="*/ 676328 w 923964"/>
                <a:gd name="connsiteY187" fmla="*/ 651510 h 846866"/>
                <a:gd name="connsiteX188" fmla="*/ 620131 w 923964"/>
                <a:gd name="connsiteY188" fmla="*/ 660083 h 846866"/>
                <a:gd name="connsiteX189" fmla="*/ 605844 w 923964"/>
                <a:gd name="connsiteY189" fmla="*/ 641033 h 846866"/>
                <a:gd name="connsiteX190" fmla="*/ 582984 w 923964"/>
                <a:gd name="connsiteY190" fmla="*/ 633413 h 846866"/>
                <a:gd name="connsiteX191" fmla="*/ 574411 w 923964"/>
                <a:gd name="connsiteY191" fmla="*/ 577215 h 846866"/>
                <a:gd name="connsiteX192" fmla="*/ 613463 w 923964"/>
                <a:gd name="connsiteY192" fmla="*/ 561023 h 846866"/>
                <a:gd name="connsiteX193" fmla="*/ 615369 w 923964"/>
                <a:gd name="connsiteY193" fmla="*/ 557213 h 846866"/>
                <a:gd name="connsiteX194" fmla="*/ 670613 w 923964"/>
                <a:gd name="connsiteY194" fmla="*/ 543877 h 846866"/>
                <a:gd name="connsiteX195" fmla="*/ 683949 w 923964"/>
                <a:gd name="connsiteY195" fmla="*/ 599123 h 846866"/>
                <a:gd name="connsiteX196" fmla="*/ 681091 w 923964"/>
                <a:gd name="connsiteY196" fmla="*/ 603885 h 846866"/>
                <a:gd name="connsiteX197" fmla="*/ 679186 w 923964"/>
                <a:gd name="connsiteY197" fmla="*/ 606743 h 846866"/>
                <a:gd name="connsiteX198" fmla="*/ 676328 w 923964"/>
                <a:gd name="connsiteY198" fmla="*/ 651510 h 846866"/>
                <a:gd name="connsiteX199" fmla="*/ 706809 w 923964"/>
                <a:gd name="connsiteY199" fmla="*/ 482917 h 846866"/>
                <a:gd name="connsiteX200" fmla="*/ 706809 w 923964"/>
                <a:gd name="connsiteY200" fmla="*/ 482917 h 846866"/>
                <a:gd name="connsiteX201" fmla="*/ 704903 w 923964"/>
                <a:gd name="connsiteY201" fmla="*/ 483870 h 846866"/>
                <a:gd name="connsiteX202" fmla="*/ 687759 w 923964"/>
                <a:gd name="connsiteY202" fmla="*/ 517208 h 846866"/>
                <a:gd name="connsiteX203" fmla="*/ 660136 w 923964"/>
                <a:gd name="connsiteY203" fmla="*/ 509588 h 846866"/>
                <a:gd name="connsiteX204" fmla="*/ 653469 w 923964"/>
                <a:gd name="connsiteY204" fmla="*/ 494348 h 846866"/>
                <a:gd name="connsiteX205" fmla="*/ 639181 w 923964"/>
                <a:gd name="connsiteY205" fmla="*/ 485775 h 846866"/>
                <a:gd name="connsiteX206" fmla="*/ 642038 w 923964"/>
                <a:gd name="connsiteY206" fmla="*/ 448627 h 846866"/>
                <a:gd name="connsiteX207" fmla="*/ 669661 w 923964"/>
                <a:gd name="connsiteY207" fmla="*/ 444817 h 846866"/>
                <a:gd name="connsiteX208" fmla="*/ 671566 w 923964"/>
                <a:gd name="connsiteY208" fmla="*/ 442913 h 846866"/>
                <a:gd name="connsiteX209" fmla="*/ 708713 w 923964"/>
                <a:gd name="connsiteY209" fmla="*/ 445770 h 846866"/>
                <a:gd name="connsiteX210" fmla="*/ 706809 w 923964"/>
                <a:gd name="connsiteY210" fmla="*/ 482917 h 84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923964" h="846866">
                  <a:moveTo>
                    <a:pt x="842063" y="343853"/>
                  </a:moveTo>
                  <a:cubicBezTo>
                    <a:pt x="797296" y="296228"/>
                    <a:pt x="737288" y="264795"/>
                    <a:pt x="672519" y="255270"/>
                  </a:cubicBezTo>
                  <a:cubicBezTo>
                    <a:pt x="607749" y="244792"/>
                    <a:pt x="542026" y="256223"/>
                    <a:pt x="483924" y="287655"/>
                  </a:cubicBezTo>
                  <a:lnTo>
                    <a:pt x="382006" y="214313"/>
                  </a:lnTo>
                  <a:lnTo>
                    <a:pt x="420106" y="333375"/>
                  </a:lnTo>
                  <a:cubicBezTo>
                    <a:pt x="301043" y="446723"/>
                    <a:pt x="296281" y="635318"/>
                    <a:pt x="409628" y="754380"/>
                  </a:cubicBezTo>
                  <a:cubicBezTo>
                    <a:pt x="522976" y="873443"/>
                    <a:pt x="711571" y="878205"/>
                    <a:pt x="830634" y="764858"/>
                  </a:cubicBezTo>
                  <a:cubicBezTo>
                    <a:pt x="950649" y="651510"/>
                    <a:pt x="955411" y="463867"/>
                    <a:pt x="842063" y="343853"/>
                  </a:cubicBezTo>
                  <a:close/>
                  <a:moveTo>
                    <a:pt x="625846" y="820102"/>
                  </a:moveTo>
                  <a:cubicBezTo>
                    <a:pt x="611559" y="820102"/>
                    <a:pt x="597271" y="819150"/>
                    <a:pt x="582984" y="816293"/>
                  </a:cubicBezTo>
                  <a:cubicBezTo>
                    <a:pt x="435346" y="792480"/>
                    <a:pt x="334381" y="654368"/>
                    <a:pt x="358193" y="506730"/>
                  </a:cubicBezTo>
                  <a:cubicBezTo>
                    <a:pt x="379149" y="375285"/>
                    <a:pt x="492496" y="278130"/>
                    <a:pt x="625846" y="278130"/>
                  </a:cubicBezTo>
                  <a:cubicBezTo>
                    <a:pt x="640134" y="278130"/>
                    <a:pt x="654421" y="279083"/>
                    <a:pt x="668709" y="281940"/>
                  </a:cubicBezTo>
                  <a:cubicBezTo>
                    <a:pt x="816346" y="305753"/>
                    <a:pt x="916359" y="444817"/>
                    <a:pt x="893499" y="592455"/>
                  </a:cubicBezTo>
                  <a:cubicBezTo>
                    <a:pt x="872544" y="723900"/>
                    <a:pt x="759196" y="820102"/>
                    <a:pt x="625846" y="820102"/>
                  </a:cubicBezTo>
                  <a:close/>
                  <a:moveTo>
                    <a:pt x="291518" y="135255"/>
                  </a:moveTo>
                  <a:cubicBezTo>
                    <a:pt x="285803" y="153353"/>
                    <a:pt x="281993" y="171450"/>
                    <a:pt x="278184" y="190500"/>
                  </a:cubicBezTo>
                  <a:cubicBezTo>
                    <a:pt x="281993" y="197167"/>
                    <a:pt x="286756" y="203835"/>
                    <a:pt x="292471" y="209550"/>
                  </a:cubicBezTo>
                  <a:cubicBezTo>
                    <a:pt x="295328" y="208598"/>
                    <a:pt x="298186" y="206692"/>
                    <a:pt x="301996" y="205740"/>
                  </a:cubicBezTo>
                  <a:cubicBezTo>
                    <a:pt x="295328" y="192405"/>
                    <a:pt x="295328" y="176213"/>
                    <a:pt x="301996" y="161925"/>
                  </a:cubicBezTo>
                  <a:lnTo>
                    <a:pt x="320093" y="170498"/>
                  </a:lnTo>
                  <a:cubicBezTo>
                    <a:pt x="315331" y="178117"/>
                    <a:pt x="315331" y="188595"/>
                    <a:pt x="320093" y="196215"/>
                  </a:cubicBezTo>
                  <a:cubicBezTo>
                    <a:pt x="326761" y="192405"/>
                    <a:pt x="333428" y="187642"/>
                    <a:pt x="340096" y="181928"/>
                  </a:cubicBezTo>
                  <a:cubicBezTo>
                    <a:pt x="347716" y="175260"/>
                    <a:pt x="354384" y="166688"/>
                    <a:pt x="359146" y="157163"/>
                  </a:cubicBezTo>
                  <a:cubicBezTo>
                    <a:pt x="361051" y="154305"/>
                    <a:pt x="362003" y="151448"/>
                    <a:pt x="362956" y="147638"/>
                  </a:cubicBezTo>
                  <a:lnTo>
                    <a:pt x="382006" y="152400"/>
                  </a:lnTo>
                  <a:cubicBezTo>
                    <a:pt x="380101" y="158115"/>
                    <a:pt x="378196" y="163830"/>
                    <a:pt x="375338" y="168592"/>
                  </a:cubicBezTo>
                  <a:cubicBezTo>
                    <a:pt x="373434" y="171450"/>
                    <a:pt x="372481" y="175260"/>
                    <a:pt x="371528" y="177165"/>
                  </a:cubicBezTo>
                  <a:cubicBezTo>
                    <a:pt x="375338" y="176213"/>
                    <a:pt x="380101" y="175260"/>
                    <a:pt x="383911" y="174308"/>
                  </a:cubicBezTo>
                  <a:cubicBezTo>
                    <a:pt x="388674" y="172403"/>
                    <a:pt x="392484" y="170498"/>
                    <a:pt x="396293" y="167640"/>
                  </a:cubicBezTo>
                  <a:lnTo>
                    <a:pt x="409628" y="182880"/>
                  </a:lnTo>
                  <a:cubicBezTo>
                    <a:pt x="407724" y="184785"/>
                    <a:pt x="404866" y="186690"/>
                    <a:pt x="402009" y="187642"/>
                  </a:cubicBezTo>
                  <a:cubicBezTo>
                    <a:pt x="386768" y="196215"/>
                    <a:pt x="369624" y="199073"/>
                    <a:pt x="352478" y="198120"/>
                  </a:cubicBezTo>
                  <a:cubicBezTo>
                    <a:pt x="350574" y="200025"/>
                    <a:pt x="348668" y="200978"/>
                    <a:pt x="346763" y="201930"/>
                  </a:cubicBezTo>
                  <a:cubicBezTo>
                    <a:pt x="336286" y="209550"/>
                    <a:pt x="324856" y="216217"/>
                    <a:pt x="313426" y="221933"/>
                  </a:cubicBezTo>
                  <a:cubicBezTo>
                    <a:pt x="327713" y="228600"/>
                    <a:pt x="342001" y="232410"/>
                    <a:pt x="357241" y="234315"/>
                  </a:cubicBezTo>
                  <a:lnTo>
                    <a:pt x="367718" y="235267"/>
                  </a:lnTo>
                  <a:cubicBezTo>
                    <a:pt x="368671" y="235267"/>
                    <a:pt x="368671" y="235267"/>
                    <a:pt x="369624" y="235267"/>
                  </a:cubicBezTo>
                  <a:cubicBezTo>
                    <a:pt x="375338" y="236220"/>
                    <a:pt x="379149" y="240983"/>
                    <a:pt x="378196" y="246698"/>
                  </a:cubicBezTo>
                  <a:cubicBezTo>
                    <a:pt x="377243" y="252413"/>
                    <a:pt x="372481" y="256223"/>
                    <a:pt x="366766" y="255270"/>
                  </a:cubicBezTo>
                  <a:lnTo>
                    <a:pt x="363909" y="255270"/>
                  </a:lnTo>
                  <a:cubicBezTo>
                    <a:pt x="339143" y="254317"/>
                    <a:pt x="316284" y="246698"/>
                    <a:pt x="294376" y="235267"/>
                  </a:cubicBezTo>
                  <a:cubicBezTo>
                    <a:pt x="276278" y="223838"/>
                    <a:pt x="261991" y="206692"/>
                    <a:pt x="254371" y="186690"/>
                  </a:cubicBezTo>
                  <a:cubicBezTo>
                    <a:pt x="237226" y="145733"/>
                    <a:pt x="236274" y="87630"/>
                    <a:pt x="236274" y="10478"/>
                  </a:cubicBezTo>
                  <a:cubicBezTo>
                    <a:pt x="236274" y="5715"/>
                    <a:pt x="240084" y="953"/>
                    <a:pt x="244846" y="0"/>
                  </a:cubicBezTo>
                  <a:cubicBezTo>
                    <a:pt x="244846" y="0"/>
                    <a:pt x="244846" y="0"/>
                    <a:pt x="245799" y="0"/>
                  </a:cubicBezTo>
                  <a:cubicBezTo>
                    <a:pt x="251513" y="0"/>
                    <a:pt x="256276" y="4763"/>
                    <a:pt x="256276" y="10478"/>
                  </a:cubicBezTo>
                  <a:cubicBezTo>
                    <a:pt x="256276" y="71438"/>
                    <a:pt x="257228" y="120015"/>
                    <a:pt x="264849" y="154305"/>
                  </a:cubicBezTo>
                  <a:cubicBezTo>
                    <a:pt x="266753" y="145733"/>
                    <a:pt x="269611" y="137160"/>
                    <a:pt x="272468" y="129540"/>
                  </a:cubicBezTo>
                  <a:cubicBezTo>
                    <a:pt x="278184" y="112395"/>
                    <a:pt x="285803" y="96203"/>
                    <a:pt x="296281" y="81915"/>
                  </a:cubicBezTo>
                  <a:cubicBezTo>
                    <a:pt x="303901" y="69533"/>
                    <a:pt x="317236" y="61913"/>
                    <a:pt x="331524" y="60960"/>
                  </a:cubicBezTo>
                  <a:cubicBezTo>
                    <a:pt x="346763" y="61913"/>
                    <a:pt x="361051" y="69533"/>
                    <a:pt x="371528" y="80010"/>
                  </a:cubicBezTo>
                  <a:cubicBezTo>
                    <a:pt x="385816" y="94298"/>
                    <a:pt x="398199" y="109538"/>
                    <a:pt x="408676" y="127635"/>
                  </a:cubicBezTo>
                  <a:cubicBezTo>
                    <a:pt x="425821" y="157163"/>
                    <a:pt x="439156" y="189548"/>
                    <a:pt x="447728" y="222885"/>
                  </a:cubicBezTo>
                  <a:lnTo>
                    <a:pt x="421059" y="203835"/>
                  </a:lnTo>
                  <a:cubicBezTo>
                    <a:pt x="413438" y="180975"/>
                    <a:pt x="403913" y="159067"/>
                    <a:pt x="391531" y="139065"/>
                  </a:cubicBezTo>
                  <a:cubicBezTo>
                    <a:pt x="382959" y="122873"/>
                    <a:pt x="371528" y="108585"/>
                    <a:pt x="358193" y="96203"/>
                  </a:cubicBezTo>
                  <a:cubicBezTo>
                    <a:pt x="351526" y="88583"/>
                    <a:pt x="342001" y="82867"/>
                    <a:pt x="331524" y="81915"/>
                  </a:cubicBezTo>
                  <a:cubicBezTo>
                    <a:pt x="325809" y="81915"/>
                    <a:pt x="319141" y="85725"/>
                    <a:pt x="312474" y="94298"/>
                  </a:cubicBezTo>
                  <a:cubicBezTo>
                    <a:pt x="303901" y="106680"/>
                    <a:pt x="296281" y="120967"/>
                    <a:pt x="291518" y="135255"/>
                  </a:cubicBezTo>
                  <a:close/>
                  <a:moveTo>
                    <a:pt x="363909" y="317183"/>
                  </a:moveTo>
                  <a:cubicBezTo>
                    <a:pt x="371528" y="318135"/>
                    <a:pt x="379149" y="320992"/>
                    <a:pt x="385816" y="325755"/>
                  </a:cubicBezTo>
                  <a:cubicBezTo>
                    <a:pt x="381053" y="330517"/>
                    <a:pt x="377243" y="336233"/>
                    <a:pt x="372481" y="340995"/>
                  </a:cubicBezTo>
                  <a:cubicBezTo>
                    <a:pt x="372481" y="340995"/>
                    <a:pt x="371528" y="341948"/>
                    <a:pt x="371528" y="341948"/>
                  </a:cubicBezTo>
                  <a:cubicBezTo>
                    <a:pt x="365813" y="348615"/>
                    <a:pt x="360099" y="356235"/>
                    <a:pt x="355336" y="363855"/>
                  </a:cubicBezTo>
                  <a:cubicBezTo>
                    <a:pt x="352478" y="345758"/>
                    <a:pt x="347716" y="327660"/>
                    <a:pt x="339143" y="311467"/>
                  </a:cubicBezTo>
                  <a:cubicBezTo>
                    <a:pt x="323903" y="318135"/>
                    <a:pt x="317236" y="333375"/>
                    <a:pt x="311521" y="349567"/>
                  </a:cubicBezTo>
                  <a:lnTo>
                    <a:pt x="292471" y="342900"/>
                  </a:lnTo>
                  <a:cubicBezTo>
                    <a:pt x="298186" y="325755"/>
                    <a:pt x="309616" y="302895"/>
                    <a:pt x="329618" y="293370"/>
                  </a:cubicBezTo>
                  <a:cubicBezTo>
                    <a:pt x="326761" y="288608"/>
                    <a:pt x="322951" y="282892"/>
                    <a:pt x="319141" y="277178"/>
                  </a:cubicBezTo>
                  <a:cubicBezTo>
                    <a:pt x="301996" y="272415"/>
                    <a:pt x="286756" y="263842"/>
                    <a:pt x="272468" y="253365"/>
                  </a:cubicBezTo>
                  <a:cubicBezTo>
                    <a:pt x="272468" y="260985"/>
                    <a:pt x="272468" y="269558"/>
                    <a:pt x="272468" y="277178"/>
                  </a:cubicBezTo>
                  <a:cubicBezTo>
                    <a:pt x="272468" y="301942"/>
                    <a:pt x="274374" y="325755"/>
                    <a:pt x="278184" y="350520"/>
                  </a:cubicBezTo>
                  <a:cubicBezTo>
                    <a:pt x="281993" y="373380"/>
                    <a:pt x="289613" y="392430"/>
                    <a:pt x="298186" y="400050"/>
                  </a:cubicBezTo>
                  <a:cubicBezTo>
                    <a:pt x="308663" y="404813"/>
                    <a:pt x="320093" y="406717"/>
                    <a:pt x="331524" y="403860"/>
                  </a:cubicBezTo>
                  <a:cubicBezTo>
                    <a:pt x="328666" y="410528"/>
                    <a:pt x="324856" y="418148"/>
                    <a:pt x="321999" y="424815"/>
                  </a:cubicBezTo>
                  <a:cubicBezTo>
                    <a:pt x="309616" y="425767"/>
                    <a:pt x="297234" y="422910"/>
                    <a:pt x="286756" y="417195"/>
                  </a:cubicBezTo>
                  <a:cubicBezTo>
                    <a:pt x="270563" y="403860"/>
                    <a:pt x="262943" y="381000"/>
                    <a:pt x="257228" y="354330"/>
                  </a:cubicBezTo>
                  <a:cubicBezTo>
                    <a:pt x="253418" y="328613"/>
                    <a:pt x="251513" y="302895"/>
                    <a:pt x="251513" y="277178"/>
                  </a:cubicBezTo>
                  <a:cubicBezTo>
                    <a:pt x="251513" y="262890"/>
                    <a:pt x="251513" y="249555"/>
                    <a:pt x="252466" y="235267"/>
                  </a:cubicBezTo>
                  <a:cubicBezTo>
                    <a:pt x="243893" y="226695"/>
                    <a:pt x="237226" y="216217"/>
                    <a:pt x="230559" y="205740"/>
                  </a:cubicBezTo>
                  <a:cubicBezTo>
                    <a:pt x="224843" y="216217"/>
                    <a:pt x="217224" y="225742"/>
                    <a:pt x="208651" y="235267"/>
                  </a:cubicBezTo>
                  <a:cubicBezTo>
                    <a:pt x="209603" y="248603"/>
                    <a:pt x="210556" y="262890"/>
                    <a:pt x="210556" y="277178"/>
                  </a:cubicBezTo>
                  <a:cubicBezTo>
                    <a:pt x="210556" y="302895"/>
                    <a:pt x="208651" y="328613"/>
                    <a:pt x="204841" y="354330"/>
                  </a:cubicBezTo>
                  <a:cubicBezTo>
                    <a:pt x="201984" y="378142"/>
                    <a:pt x="191506" y="400050"/>
                    <a:pt x="175313" y="417195"/>
                  </a:cubicBezTo>
                  <a:cubicBezTo>
                    <a:pt x="154359" y="429577"/>
                    <a:pt x="134356" y="424815"/>
                    <a:pt x="116259" y="422910"/>
                  </a:cubicBezTo>
                  <a:cubicBezTo>
                    <a:pt x="95303" y="421005"/>
                    <a:pt x="73396" y="425767"/>
                    <a:pt x="55299" y="437198"/>
                  </a:cubicBezTo>
                  <a:cubicBezTo>
                    <a:pt x="49584" y="441008"/>
                    <a:pt x="42916" y="441960"/>
                    <a:pt x="37201" y="441008"/>
                  </a:cubicBezTo>
                  <a:cubicBezTo>
                    <a:pt x="31486" y="439102"/>
                    <a:pt x="25771" y="436245"/>
                    <a:pt x="21961" y="431483"/>
                  </a:cubicBezTo>
                  <a:cubicBezTo>
                    <a:pt x="14341" y="420052"/>
                    <a:pt x="8626" y="406717"/>
                    <a:pt x="6721" y="393383"/>
                  </a:cubicBezTo>
                  <a:cubicBezTo>
                    <a:pt x="-899" y="356235"/>
                    <a:pt x="-1851" y="318135"/>
                    <a:pt x="2911" y="280035"/>
                  </a:cubicBezTo>
                  <a:cubicBezTo>
                    <a:pt x="9578" y="226695"/>
                    <a:pt x="26724" y="174308"/>
                    <a:pt x="53393" y="127635"/>
                  </a:cubicBezTo>
                  <a:cubicBezTo>
                    <a:pt x="62918" y="110490"/>
                    <a:pt x="76253" y="94298"/>
                    <a:pt x="90541" y="80010"/>
                  </a:cubicBezTo>
                  <a:cubicBezTo>
                    <a:pt x="101018" y="68580"/>
                    <a:pt x="115306" y="61913"/>
                    <a:pt x="130546" y="60960"/>
                  </a:cubicBezTo>
                  <a:cubicBezTo>
                    <a:pt x="144834" y="61913"/>
                    <a:pt x="158168" y="69533"/>
                    <a:pt x="165788" y="81915"/>
                  </a:cubicBezTo>
                  <a:cubicBezTo>
                    <a:pt x="176266" y="96203"/>
                    <a:pt x="184838" y="112395"/>
                    <a:pt x="189601" y="129540"/>
                  </a:cubicBezTo>
                  <a:cubicBezTo>
                    <a:pt x="192459" y="137160"/>
                    <a:pt x="194363" y="145733"/>
                    <a:pt x="197221" y="154305"/>
                  </a:cubicBezTo>
                  <a:cubicBezTo>
                    <a:pt x="204841" y="120015"/>
                    <a:pt x="205793" y="72390"/>
                    <a:pt x="205793" y="10478"/>
                  </a:cubicBezTo>
                  <a:cubicBezTo>
                    <a:pt x="205793" y="5715"/>
                    <a:pt x="209603" y="953"/>
                    <a:pt x="214366" y="0"/>
                  </a:cubicBezTo>
                  <a:cubicBezTo>
                    <a:pt x="214366" y="0"/>
                    <a:pt x="214366" y="0"/>
                    <a:pt x="215318" y="0"/>
                  </a:cubicBezTo>
                  <a:cubicBezTo>
                    <a:pt x="221034" y="0"/>
                    <a:pt x="225796" y="4763"/>
                    <a:pt x="225796" y="10478"/>
                  </a:cubicBezTo>
                  <a:cubicBezTo>
                    <a:pt x="225796" y="88583"/>
                    <a:pt x="224843" y="145733"/>
                    <a:pt x="207699" y="186690"/>
                  </a:cubicBezTo>
                  <a:cubicBezTo>
                    <a:pt x="200078" y="206692"/>
                    <a:pt x="185791" y="223838"/>
                    <a:pt x="167693" y="235267"/>
                  </a:cubicBezTo>
                  <a:cubicBezTo>
                    <a:pt x="145786" y="247650"/>
                    <a:pt x="121021" y="255270"/>
                    <a:pt x="95303" y="256223"/>
                  </a:cubicBezTo>
                  <a:cubicBezTo>
                    <a:pt x="94351" y="256223"/>
                    <a:pt x="94351" y="256223"/>
                    <a:pt x="93399" y="256223"/>
                  </a:cubicBezTo>
                  <a:cubicBezTo>
                    <a:pt x="87684" y="256223"/>
                    <a:pt x="82921" y="251460"/>
                    <a:pt x="82921" y="246698"/>
                  </a:cubicBezTo>
                  <a:cubicBezTo>
                    <a:pt x="82921" y="240983"/>
                    <a:pt x="87684" y="236220"/>
                    <a:pt x="92446" y="236220"/>
                  </a:cubicBezTo>
                  <a:cubicBezTo>
                    <a:pt x="111496" y="235267"/>
                    <a:pt x="129593" y="230505"/>
                    <a:pt x="147691" y="222885"/>
                  </a:cubicBezTo>
                  <a:cubicBezTo>
                    <a:pt x="133403" y="217170"/>
                    <a:pt x="120068" y="208598"/>
                    <a:pt x="108638" y="199073"/>
                  </a:cubicBezTo>
                  <a:cubicBezTo>
                    <a:pt x="88636" y="200978"/>
                    <a:pt x="68634" y="196215"/>
                    <a:pt x="52441" y="183833"/>
                  </a:cubicBezTo>
                  <a:lnTo>
                    <a:pt x="65776" y="168592"/>
                  </a:lnTo>
                  <a:cubicBezTo>
                    <a:pt x="73396" y="173355"/>
                    <a:pt x="81968" y="177165"/>
                    <a:pt x="90541" y="178117"/>
                  </a:cubicBezTo>
                  <a:cubicBezTo>
                    <a:pt x="85778" y="170498"/>
                    <a:pt x="81968" y="161925"/>
                    <a:pt x="79111" y="153353"/>
                  </a:cubicBezTo>
                  <a:lnTo>
                    <a:pt x="98161" y="148590"/>
                  </a:lnTo>
                  <a:cubicBezTo>
                    <a:pt x="103876" y="169545"/>
                    <a:pt x="121021" y="185738"/>
                    <a:pt x="140071" y="196215"/>
                  </a:cubicBezTo>
                  <a:cubicBezTo>
                    <a:pt x="144834" y="188595"/>
                    <a:pt x="144834" y="178117"/>
                    <a:pt x="140071" y="170498"/>
                  </a:cubicBezTo>
                  <a:lnTo>
                    <a:pt x="158168" y="161925"/>
                  </a:lnTo>
                  <a:cubicBezTo>
                    <a:pt x="164836" y="175260"/>
                    <a:pt x="164836" y="191453"/>
                    <a:pt x="158168" y="205740"/>
                  </a:cubicBezTo>
                  <a:cubicBezTo>
                    <a:pt x="161026" y="207645"/>
                    <a:pt x="164836" y="208598"/>
                    <a:pt x="167693" y="209550"/>
                  </a:cubicBezTo>
                  <a:cubicBezTo>
                    <a:pt x="173409" y="203835"/>
                    <a:pt x="178171" y="198120"/>
                    <a:pt x="181981" y="190500"/>
                  </a:cubicBezTo>
                  <a:cubicBezTo>
                    <a:pt x="179124" y="172403"/>
                    <a:pt x="174361" y="153353"/>
                    <a:pt x="168646" y="136208"/>
                  </a:cubicBezTo>
                  <a:cubicBezTo>
                    <a:pt x="163884" y="120967"/>
                    <a:pt x="157216" y="106680"/>
                    <a:pt x="147691" y="94298"/>
                  </a:cubicBezTo>
                  <a:cubicBezTo>
                    <a:pt x="140071" y="84773"/>
                    <a:pt x="134356" y="81915"/>
                    <a:pt x="128641" y="81915"/>
                  </a:cubicBezTo>
                  <a:cubicBezTo>
                    <a:pt x="118163" y="83820"/>
                    <a:pt x="109591" y="88583"/>
                    <a:pt x="101971" y="96203"/>
                  </a:cubicBezTo>
                  <a:cubicBezTo>
                    <a:pt x="88636" y="108585"/>
                    <a:pt x="78159" y="122873"/>
                    <a:pt x="68634" y="139065"/>
                  </a:cubicBezTo>
                  <a:cubicBezTo>
                    <a:pt x="42916" y="183833"/>
                    <a:pt x="26724" y="233363"/>
                    <a:pt x="21009" y="283845"/>
                  </a:cubicBezTo>
                  <a:cubicBezTo>
                    <a:pt x="16246" y="319088"/>
                    <a:pt x="17199" y="355283"/>
                    <a:pt x="24818" y="390525"/>
                  </a:cubicBezTo>
                  <a:cubicBezTo>
                    <a:pt x="26724" y="400050"/>
                    <a:pt x="31486" y="416242"/>
                    <a:pt x="40059" y="422910"/>
                  </a:cubicBezTo>
                  <a:cubicBezTo>
                    <a:pt x="63871" y="409575"/>
                    <a:pt x="82921" y="405765"/>
                    <a:pt x="117211" y="404813"/>
                  </a:cubicBezTo>
                  <a:cubicBezTo>
                    <a:pt x="136261" y="406717"/>
                    <a:pt x="148643" y="409575"/>
                    <a:pt x="162931" y="401955"/>
                  </a:cubicBezTo>
                  <a:cubicBezTo>
                    <a:pt x="171503" y="394335"/>
                    <a:pt x="179124" y="375285"/>
                    <a:pt x="182934" y="352425"/>
                  </a:cubicBezTo>
                  <a:cubicBezTo>
                    <a:pt x="186743" y="328613"/>
                    <a:pt x="188649" y="303848"/>
                    <a:pt x="188649" y="279083"/>
                  </a:cubicBezTo>
                  <a:cubicBezTo>
                    <a:pt x="188649" y="270510"/>
                    <a:pt x="188649" y="262890"/>
                    <a:pt x="188649" y="255270"/>
                  </a:cubicBezTo>
                  <a:cubicBezTo>
                    <a:pt x="172456" y="267653"/>
                    <a:pt x="155311" y="276225"/>
                    <a:pt x="135309" y="280988"/>
                  </a:cubicBezTo>
                  <a:cubicBezTo>
                    <a:pt x="132451" y="285750"/>
                    <a:pt x="128641" y="291465"/>
                    <a:pt x="126736" y="295275"/>
                  </a:cubicBezTo>
                  <a:cubicBezTo>
                    <a:pt x="145786" y="302895"/>
                    <a:pt x="156263" y="324803"/>
                    <a:pt x="163884" y="344805"/>
                  </a:cubicBezTo>
                  <a:lnTo>
                    <a:pt x="144834" y="351473"/>
                  </a:lnTo>
                  <a:cubicBezTo>
                    <a:pt x="141024" y="338138"/>
                    <a:pt x="132451" y="320040"/>
                    <a:pt x="117211" y="313373"/>
                  </a:cubicBezTo>
                  <a:cubicBezTo>
                    <a:pt x="106734" y="335280"/>
                    <a:pt x="100066" y="359092"/>
                    <a:pt x="99113" y="383858"/>
                  </a:cubicBezTo>
                  <a:lnTo>
                    <a:pt x="79111" y="381953"/>
                  </a:lnTo>
                  <a:cubicBezTo>
                    <a:pt x="80063" y="368617"/>
                    <a:pt x="82921" y="355283"/>
                    <a:pt x="85778" y="341948"/>
                  </a:cubicBezTo>
                  <a:cubicBezTo>
                    <a:pt x="74349" y="349567"/>
                    <a:pt x="64824" y="358140"/>
                    <a:pt x="57203" y="369570"/>
                  </a:cubicBezTo>
                  <a:lnTo>
                    <a:pt x="41963" y="357188"/>
                  </a:lnTo>
                  <a:cubicBezTo>
                    <a:pt x="61013" y="333375"/>
                    <a:pt x="77206" y="320992"/>
                    <a:pt x="94351" y="319088"/>
                  </a:cubicBezTo>
                  <a:cubicBezTo>
                    <a:pt x="99113" y="307658"/>
                    <a:pt x="103876" y="297180"/>
                    <a:pt x="110543" y="286703"/>
                  </a:cubicBezTo>
                  <a:cubicBezTo>
                    <a:pt x="105781" y="287655"/>
                    <a:pt x="101018" y="288608"/>
                    <a:pt x="96256" y="288608"/>
                  </a:cubicBezTo>
                  <a:cubicBezTo>
                    <a:pt x="95303" y="288608"/>
                    <a:pt x="94351" y="288608"/>
                    <a:pt x="93399" y="288608"/>
                  </a:cubicBezTo>
                  <a:cubicBezTo>
                    <a:pt x="87684" y="288608"/>
                    <a:pt x="83874" y="283845"/>
                    <a:pt x="83874" y="278130"/>
                  </a:cubicBezTo>
                  <a:cubicBezTo>
                    <a:pt x="83874" y="272415"/>
                    <a:pt x="88636" y="268605"/>
                    <a:pt x="94351" y="268605"/>
                  </a:cubicBezTo>
                  <a:cubicBezTo>
                    <a:pt x="165788" y="263842"/>
                    <a:pt x="197221" y="233363"/>
                    <a:pt x="221034" y="184785"/>
                  </a:cubicBezTo>
                  <a:cubicBezTo>
                    <a:pt x="222938" y="180975"/>
                    <a:pt x="226749" y="178117"/>
                    <a:pt x="230559" y="178117"/>
                  </a:cubicBezTo>
                  <a:cubicBezTo>
                    <a:pt x="235321" y="178117"/>
                    <a:pt x="239131" y="180975"/>
                    <a:pt x="240084" y="184785"/>
                  </a:cubicBezTo>
                  <a:cubicBezTo>
                    <a:pt x="263896" y="232410"/>
                    <a:pt x="294376" y="262890"/>
                    <a:pt x="365813" y="268605"/>
                  </a:cubicBezTo>
                  <a:lnTo>
                    <a:pt x="366766" y="268605"/>
                  </a:lnTo>
                  <a:cubicBezTo>
                    <a:pt x="370576" y="268605"/>
                    <a:pt x="374386" y="270510"/>
                    <a:pt x="376291" y="273367"/>
                  </a:cubicBezTo>
                  <a:cubicBezTo>
                    <a:pt x="379149" y="278130"/>
                    <a:pt x="377243" y="283845"/>
                    <a:pt x="372481" y="286703"/>
                  </a:cubicBezTo>
                  <a:cubicBezTo>
                    <a:pt x="370576" y="287655"/>
                    <a:pt x="368671" y="288608"/>
                    <a:pt x="365813" y="287655"/>
                  </a:cubicBezTo>
                  <a:cubicBezTo>
                    <a:pt x="359146" y="287655"/>
                    <a:pt x="351526" y="286703"/>
                    <a:pt x="345811" y="285750"/>
                  </a:cubicBezTo>
                  <a:cubicBezTo>
                    <a:pt x="353431" y="295275"/>
                    <a:pt x="359146" y="305753"/>
                    <a:pt x="363909" y="317183"/>
                  </a:cubicBezTo>
                  <a:close/>
                  <a:moveTo>
                    <a:pt x="763959" y="491490"/>
                  </a:moveTo>
                  <a:cubicBezTo>
                    <a:pt x="776341" y="443865"/>
                    <a:pt x="748719" y="396240"/>
                    <a:pt x="702046" y="381953"/>
                  </a:cubicBezTo>
                  <a:cubicBezTo>
                    <a:pt x="682044" y="376238"/>
                    <a:pt x="661088" y="378142"/>
                    <a:pt x="642038" y="385763"/>
                  </a:cubicBezTo>
                  <a:cubicBezTo>
                    <a:pt x="606796" y="351473"/>
                    <a:pt x="549646" y="351473"/>
                    <a:pt x="515356" y="386715"/>
                  </a:cubicBezTo>
                  <a:cubicBezTo>
                    <a:pt x="504878" y="397192"/>
                    <a:pt x="497259" y="410528"/>
                    <a:pt x="493449" y="424815"/>
                  </a:cubicBezTo>
                  <a:cubicBezTo>
                    <a:pt x="491543" y="429577"/>
                    <a:pt x="490591" y="434340"/>
                    <a:pt x="490591" y="440055"/>
                  </a:cubicBezTo>
                  <a:cubicBezTo>
                    <a:pt x="468684" y="451485"/>
                    <a:pt x="453443" y="470535"/>
                    <a:pt x="445824" y="494348"/>
                  </a:cubicBezTo>
                  <a:cubicBezTo>
                    <a:pt x="437251" y="523875"/>
                    <a:pt x="443918" y="556260"/>
                    <a:pt x="464874" y="579120"/>
                  </a:cubicBezTo>
                  <a:cubicBezTo>
                    <a:pt x="462968" y="582930"/>
                    <a:pt x="462016" y="586740"/>
                    <a:pt x="461063" y="590550"/>
                  </a:cubicBezTo>
                  <a:cubicBezTo>
                    <a:pt x="447728" y="638175"/>
                    <a:pt x="475351" y="687705"/>
                    <a:pt x="522976" y="701993"/>
                  </a:cubicBezTo>
                  <a:cubicBezTo>
                    <a:pt x="539169" y="706755"/>
                    <a:pt x="557266" y="706755"/>
                    <a:pt x="573459" y="701993"/>
                  </a:cubicBezTo>
                  <a:cubicBezTo>
                    <a:pt x="605844" y="739140"/>
                    <a:pt x="662994" y="742950"/>
                    <a:pt x="700141" y="710565"/>
                  </a:cubicBezTo>
                  <a:cubicBezTo>
                    <a:pt x="713476" y="699135"/>
                    <a:pt x="723001" y="684848"/>
                    <a:pt x="727763" y="667702"/>
                  </a:cubicBezTo>
                  <a:cubicBezTo>
                    <a:pt x="727763" y="665798"/>
                    <a:pt x="728716" y="663893"/>
                    <a:pt x="728716" y="661988"/>
                  </a:cubicBezTo>
                  <a:cubicBezTo>
                    <a:pt x="778246" y="660083"/>
                    <a:pt x="817299" y="618173"/>
                    <a:pt x="815394" y="568643"/>
                  </a:cubicBezTo>
                  <a:cubicBezTo>
                    <a:pt x="813488" y="536258"/>
                    <a:pt x="794438" y="506730"/>
                    <a:pt x="763959" y="491490"/>
                  </a:cubicBezTo>
                  <a:close/>
                  <a:moveTo>
                    <a:pt x="543931" y="547688"/>
                  </a:moveTo>
                  <a:cubicBezTo>
                    <a:pt x="524881" y="548640"/>
                    <a:pt x="508688" y="533400"/>
                    <a:pt x="508688" y="515302"/>
                  </a:cubicBezTo>
                  <a:cubicBezTo>
                    <a:pt x="507736" y="502920"/>
                    <a:pt x="514403" y="490538"/>
                    <a:pt x="525834" y="483870"/>
                  </a:cubicBezTo>
                  <a:cubicBezTo>
                    <a:pt x="525834" y="482917"/>
                    <a:pt x="524881" y="481965"/>
                    <a:pt x="524881" y="480060"/>
                  </a:cubicBezTo>
                  <a:cubicBezTo>
                    <a:pt x="523928" y="461010"/>
                    <a:pt x="539169" y="444817"/>
                    <a:pt x="558219" y="444817"/>
                  </a:cubicBezTo>
                  <a:cubicBezTo>
                    <a:pt x="576316" y="443865"/>
                    <a:pt x="592509" y="458152"/>
                    <a:pt x="593461" y="476250"/>
                  </a:cubicBezTo>
                  <a:cubicBezTo>
                    <a:pt x="593461" y="477202"/>
                    <a:pt x="593461" y="478155"/>
                    <a:pt x="593461" y="479108"/>
                  </a:cubicBezTo>
                  <a:cubicBezTo>
                    <a:pt x="611559" y="485775"/>
                    <a:pt x="620131" y="504825"/>
                    <a:pt x="614416" y="522923"/>
                  </a:cubicBezTo>
                  <a:cubicBezTo>
                    <a:pt x="607749" y="541020"/>
                    <a:pt x="588699" y="549593"/>
                    <a:pt x="570601" y="543877"/>
                  </a:cubicBezTo>
                  <a:cubicBezTo>
                    <a:pt x="568696" y="542925"/>
                    <a:pt x="565838" y="541973"/>
                    <a:pt x="563934" y="541020"/>
                  </a:cubicBezTo>
                  <a:cubicBezTo>
                    <a:pt x="558219" y="544830"/>
                    <a:pt x="551551" y="546735"/>
                    <a:pt x="543931" y="547688"/>
                  </a:cubicBezTo>
                  <a:close/>
                  <a:moveTo>
                    <a:pt x="676328" y="651510"/>
                  </a:moveTo>
                  <a:lnTo>
                    <a:pt x="676328" y="651510"/>
                  </a:lnTo>
                  <a:cubicBezTo>
                    <a:pt x="662994" y="669608"/>
                    <a:pt x="638228" y="673418"/>
                    <a:pt x="620131" y="660083"/>
                  </a:cubicBezTo>
                  <a:cubicBezTo>
                    <a:pt x="613463" y="655320"/>
                    <a:pt x="608701" y="648652"/>
                    <a:pt x="605844" y="641033"/>
                  </a:cubicBezTo>
                  <a:cubicBezTo>
                    <a:pt x="597271" y="641033"/>
                    <a:pt x="589651" y="638175"/>
                    <a:pt x="582984" y="633413"/>
                  </a:cubicBezTo>
                  <a:cubicBezTo>
                    <a:pt x="564886" y="620077"/>
                    <a:pt x="561076" y="595313"/>
                    <a:pt x="574411" y="577215"/>
                  </a:cubicBezTo>
                  <a:cubicBezTo>
                    <a:pt x="582984" y="564833"/>
                    <a:pt x="599176" y="558165"/>
                    <a:pt x="613463" y="561023"/>
                  </a:cubicBezTo>
                  <a:cubicBezTo>
                    <a:pt x="614416" y="560070"/>
                    <a:pt x="614416" y="558165"/>
                    <a:pt x="615369" y="557213"/>
                  </a:cubicBezTo>
                  <a:cubicBezTo>
                    <a:pt x="626799" y="538163"/>
                    <a:pt x="651563" y="532448"/>
                    <a:pt x="670613" y="543877"/>
                  </a:cubicBezTo>
                  <a:cubicBezTo>
                    <a:pt x="689663" y="555308"/>
                    <a:pt x="695378" y="580073"/>
                    <a:pt x="683949" y="599123"/>
                  </a:cubicBezTo>
                  <a:cubicBezTo>
                    <a:pt x="682996" y="601027"/>
                    <a:pt x="682044" y="601980"/>
                    <a:pt x="681091" y="603885"/>
                  </a:cubicBezTo>
                  <a:cubicBezTo>
                    <a:pt x="680138" y="604838"/>
                    <a:pt x="679186" y="605790"/>
                    <a:pt x="679186" y="606743"/>
                  </a:cubicBezTo>
                  <a:cubicBezTo>
                    <a:pt x="685853" y="621030"/>
                    <a:pt x="685853" y="639127"/>
                    <a:pt x="676328" y="651510"/>
                  </a:cubicBezTo>
                  <a:close/>
                  <a:moveTo>
                    <a:pt x="706809" y="482917"/>
                  </a:moveTo>
                  <a:lnTo>
                    <a:pt x="706809" y="482917"/>
                  </a:lnTo>
                  <a:cubicBezTo>
                    <a:pt x="705856" y="482917"/>
                    <a:pt x="705856" y="483870"/>
                    <a:pt x="704903" y="483870"/>
                  </a:cubicBezTo>
                  <a:cubicBezTo>
                    <a:pt x="709666" y="498158"/>
                    <a:pt x="701094" y="512445"/>
                    <a:pt x="687759" y="517208"/>
                  </a:cubicBezTo>
                  <a:cubicBezTo>
                    <a:pt x="677281" y="520065"/>
                    <a:pt x="666803" y="517208"/>
                    <a:pt x="660136" y="509588"/>
                  </a:cubicBezTo>
                  <a:cubicBezTo>
                    <a:pt x="656326" y="505777"/>
                    <a:pt x="654421" y="500063"/>
                    <a:pt x="653469" y="494348"/>
                  </a:cubicBezTo>
                  <a:cubicBezTo>
                    <a:pt x="647753" y="493395"/>
                    <a:pt x="642991" y="490538"/>
                    <a:pt x="639181" y="485775"/>
                  </a:cubicBezTo>
                  <a:cubicBezTo>
                    <a:pt x="629656" y="474345"/>
                    <a:pt x="630609" y="458152"/>
                    <a:pt x="642038" y="448627"/>
                  </a:cubicBezTo>
                  <a:cubicBezTo>
                    <a:pt x="649659" y="441960"/>
                    <a:pt x="660136" y="440055"/>
                    <a:pt x="669661" y="444817"/>
                  </a:cubicBezTo>
                  <a:cubicBezTo>
                    <a:pt x="670613" y="443865"/>
                    <a:pt x="670613" y="443865"/>
                    <a:pt x="671566" y="442913"/>
                  </a:cubicBezTo>
                  <a:cubicBezTo>
                    <a:pt x="682996" y="433388"/>
                    <a:pt x="699188" y="434340"/>
                    <a:pt x="708713" y="445770"/>
                  </a:cubicBezTo>
                  <a:cubicBezTo>
                    <a:pt x="718238" y="457200"/>
                    <a:pt x="717286" y="473392"/>
                    <a:pt x="706809" y="482917"/>
                  </a:cubicBezTo>
                  <a:close/>
                </a:path>
              </a:pathLst>
            </a:custGeom>
            <a:solidFill>
              <a:schemeClr val="bg1"/>
            </a:solidFill>
            <a:ln w="9525" cap="flat">
              <a:noFill/>
              <a:prstDash val="solid"/>
              <a:miter/>
            </a:ln>
          </p:spPr>
          <p:txBody>
            <a:bodyPr rtlCol="0" anchor="ctr"/>
            <a:lstStyle/>
            <a:p>
              <a:pPr lvl="0"/>
              <a:endParaRPr lang="en-GB" sz="1800"/>
            </a:p>
          </p:txBody>
        </p:sp>
      </p:grpSp>
      <p:sp>
        <p:nvSpPr>
          <p:cNvPr id="2" name="Slide Number Placeholder 1">
            <a:extLst>
              <a:ext uri="{FF2B5EF4-FFF2-40B4-BE49-F238E27FC236}">
                <a16:creationId xmlns:a16="http://schemas.microsoft.com/office/drawing/2014/main" id="{D3A6626B-0C14-4D5C-8C12-338BE65D1C23}"/>
              </a:ext>
            </a:extLst>
          </p:cNvPr>
          <p:cNvSpPr>
            <a:spLocks noGrp="1"/>
          </p:cNvSpPr>
          <p:nvPr>
            <p:ph type="sldNum" sz="quarter" idx="19"/>
          </p:nvPr>
        </p:nvSpPr>
        <p:spPr/>
        <p:txBody>
          <a:bodyPr/>
          <a:lstStyle/>
          <a:p>
            <a:fld id="{C76B5FCD-3849-42BD-B56B-22E62382A2C3}" type="slidenum">
              <a:rPr lang="en-GB" smtClean="0"/>
              <a:pPr/>
              <a:t>‹N›</a:t>
            </a:fld>
            <a:endParaRPr lang="en-GB"/>
          </a:p>
        </p:txBody>
      </p:sp>
      <p:pic>
        <p:nvPicPr>
          <p:cNvPr id="6" name="Graphic 5" descr="Home with solid fill">
            <a:hlinkClick r:id="rId3" action="ppaction://hlinksldjump"/>
            <a:extLst>
              <a:ext uri="{FF2B5EF4-FFF2-40B4-BE49-F238E27FC236}">
                <a16:creationId xmlns:a16="http://schemas.microsoft.com/office/drawing/2014/main" id="{55EAB4D5-EEAB-0FE5-1D2A-B5B312DDA0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937" y="65690"/>
            <a:ext cx="501823" cy="501823"/>
          </a:xfrm>
          <a:prstGeom prst="rect">
            <a:avLst/>
          </a:prstGeom>
        </p:spPr>
      </p:pic>
    </p:spTree>
    <p:extLst>
      <p:ext uri="{BB962C8B-B14F-4D97-AF65-F5344CB8AC3E}">
        <p14:creationId xmlns:p14="http://schemas.microsoft.com/office/powerpoint/2010/main" val="2129347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5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2" name="Segnaposto numero diapositiva 4">
            <a:extLst>
              <a:ext uri="{FF2B5EF4-FFF2-40B4-BE49-F238E27FC236}">
                <a16:creationId xmlns:a16="http://schemas.microsoft.com/office/drawing/2014/main" id="{6C9E8814-47D2-4836-B428-0A1DB1842DED}"/>
              </a:ext>
            </a:extLst>
          </p:cNvPr>
          <p:cNvSpPr>
            <a:spLocks noGrp="1"/>
          </p:cNvSpPr>
          <p:nvPr>
            <p:ph type="sldNum" sz="quarter" idx="4"/>
          </p:nvPr>
        </p:nvSpPr>
        <p:spPr>
          <a:xfrm>
            <a:off x="11676063" y="6587624"/>
            <a:ext cx="346284" cy="169277"/>
          </a:xfrm>
          <a:prstGeom prst="rect">
            <a:avLst/>
          </a:prstGeom>
        </p:spPr>
        <p:txBody>
          <a:bodyPr vert="horz" wrap="square" lIns="0" tIns="0" rIns="0" bIns="0" anchor="ctr" anchorCtr="0">
            <a:spAutoFit/>
          </a:bodyPr>
          <a:lstStyle>
            <a:lvl1pPr algn="r" eaLnBrk="1" latinLnBrk="0" hangingPunct="1">
              <a:defRPr kumimoji="0" sz="1100">
                <a:solidFill>
                  <a:srgbClr val="FFFFFF"/>
                </a:solidFill>
              </a:defRPr>
            </a:lvl1pPr>
            <a:extLst/>
          </a:lstStyle>
          <a:p>
            <a:fld id="{91974DF9-AD47-4691-BA21-BBFCE3637A9A}" type="slidenum">
              <a:rPr lang="en-US" smtClean="0"/>
              <a:pPr/>
              <a:t>‹N›</a:t>
            </a:fld>
            <a:endParaRPr lang="en-US"/>
          </a:p>
        </p:txBody>
      </p:sp>
      <p:sp>
        <p:nvSpPr>
          <p:cNvPr id="4" name="Text Placeholder 5">
            <a:extLst>
              <a:ext uri="{FF2B5EF4-FFF2-40B4-BE49-F238E27FC236}">
                <a16:creationId xmlns:a16="http://schemas.microsoft.com/office/drawing/2014/main" id="{E11B1CEA-C92C-4305-9CD8-A13AEAD6714F}"/>
              </a:ext>
            </a:extLst>
          </p:cNvPr>
          <p:cNvSpPr>
            <a:spLocks noGrp="1"/>
          </p:cNvSpPr>
          <p:nvPr>
            <p:ph type="body" sz="quarter" idx="12" hasCustomPrompt="1"/>
          </p:nvPr>
        </p:nvSpPr>
        <p:spPr>
          <a:xfrm>
            <a:off x="381001" y="6595505"/>
            <a:ext cx="10720388" cy="138499"/>
          </a:xfrm>
        </p:spPr>
        <p:txBody>
          <a:bodyPr wrap="square" anchor="b">
            <a:noAutofit/>
          </a:bodyPr>
          <a:lstStyle>
            <a:lvl1pPr>
              <a:spcBef>
                <a:spcPts val="400"/>
              </a:spcBef>
              <a:defRPr sz="1000">
                <a:solidFill>
                  <a:schemeClr val="bg1">
                    <a:lumMod val="75000"/>
                  </a:schemeClr>
                </a:solidFill>
              </a:defRPr>
            </a:lvl1pPr>
          </a:lstStyle>
          <a:p>
            <a:pPr lvl="0"/>
            <a:r>
              <a:rPr lang="en-US"/>
              <a:t>Edit master text styles</a:t>
            </a:r>
          </a:p>
        </p:txBody>
      </p:sp>
    </p:spTree>
    <p:extLst>
      <p:ext uri="{BB962C8B-B14F-4D97-AF65-F5344CB8AC3E}">
        <p14:creationId xmlns:p14="http://schemas.microsoft.com/office/powerpoint/2010/main" val="2265478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70AE3B-D87C-4547-85DC-AC2917C9AE24}"/>
              </a:ext>
            </a:extLst>
          </p:cNvPr>
          <p:cNvSpPr>
            <a:spLocks noGrp="1"/>
          </p:cNvSpPr>
          <p:nvPr>
            <p:ph type="title" hasCustomPrompt="1"/>
          </p:nvPr>
        </p:nvSpPr>
        <p:spPr>
          <a:xfrm>
            <a:off x="1104901" y="145893"/>
            <a:ext cx="10560051" cy="741347"/>
          </a:xfrm>
        </p:spPr>
        <p:txBody>
          <a:bodyPr/>
          <a:lstStyle>
            <a:lvl1pPr>
              <a:defRPr/>
            </a:lvl1pPr>
          </a:lstStyle>
          <a:p>
            <a:r>
              <a:rPr lang="en-US"/>
              <a:t>Click To Edit Master Title Style</a:t>
            </a:r>
          </a:p>
        </p:txBody>
      </p:sp>
      <p:sp>
        <p:nvSpPr>
          <p:cNvPr id="3" name="Segnaposto numero diapositiva 4">
            <a:extLst>
              <a:ext uri="{FF2B5EF4-FFF2-40B4-BE49-F238E27FC236}">
                <a16:creationId xmlns:a16="http://schemas.microsoft.com/office/drawing/2014/main" id="{BDDE9603-3D62-4C9D-A1C9-A56D4299DF0E}"/>
              </a:ext>
            </a:extLst>
          </p:cNvPr>
          <p:cNvSpPr>
            <a:spLocks noGrp="1"/>
          </p:cNvSpPr>
          <p:nvPr>
            <p:ph type="sldNum" sz="quarter" idx="4"/>
          </p:nvPr>
        </p:nvSpPr>
        <p:spPr>
          <a:xfrm>
            <a:off x="11676063" y="6587624"/>
            <a:ext cx="346284" cy="169277"/>
          </a:xfrm>
          <a:prstGeom prst="rect">
            <a:avLst/>
          </a:prstGeom>
        </p:spPr>
        <p:txBody>
          <a:bodyPr vert="horz" wrap="square" lIns="0" tIns="0" rIns="0" bIns="0" anchor="ctr" anchorCtr="0">
            <a:spAutoFit/>
          </a:bodyPr>
          <a:lstStyle>
            <a:lvl1pPr algn="r" eaLnBrk="1" latinLnBrk="0" hangingPunct="1">
              <a:defRPr kumimoji="0" sz="1100">
                <a:solidFill>
                  <a:srgbClr val="FFFFFF"/>
                </a:solidFill>
              </a:defRPr>
            </a:lvl1pPr>
            <a:extLst/>
          </a:lstStyle>
          <a:p>
            <a:fld id="{91974DF9-AD47-4691-BA21-BBFCE3637A9A}" type="slidenum">
              <a:rPr lang="en-US" smtClean="0"/>
              <a:pPr/>
              <a:t>‹N›</a:t>
            </a:fld>
            <a:endParaRPr lang="en-US"/>
          </a:p>
        </p:txBody>
      </p:sp>
      <p:sp>
        <p:nvSpPr>
          <p:cNvPr id="6" name="Text Placeholder 5">
            <a:extLst>
              <a:ext uri="{FF2B5EF4-FFF2-40B4-BE49-F238E27FC236}">
                <a16:creationId xmlns:a16="http://schemas.microsoft.com/office/drawing/2014/main" id="{E127B6DB-6AF6-40F1-AE05-76327E660627}"/>
              </a:ext>
            </a:extLst>
          </p:cNvPr>
          <p:cNvSpPr>
            <a:spLocks noGrp="1"/>
          </p:cNvSpPr>
          <p:nvPr>
            <p:ph type="body" sz="quarter" idx="12" hasCustomPrompt="1"/>
          </p:nvPr>
        </p:nvSpPr>
        <p:spPr>
          <a:xfrm>
            <a:off x="381001" y="6595505"/>
            <a:ext cx="10720388" cy="138499"/>
          </a:xfrm>
        </p:spPr>
        <p:txBody>
          <a:bodyPr wrap="square" anchor="b">
            <a:noAutofit/>
          </a:bodyPr>
          <a:lstStyle>
            <a:lvl1pPr>
              <a:spcBef>
                <a:spcPts val="400"/>
              </a:spcBef>
              <a:defRPr sz="1000">
                <a:solidFill>
                  <a:schemeClr val="bg1">
                    <a:lumMod val="75000"/>
                  </a:schemeClr>
                </a:solidFill>
              </a:defRPr>
            </a:lvl1pPr>
          </a:lstStyle>
          <a:p>
            <a:pPr lvl="0"/>
            <a:r>
              <a:rPr lang="en-US"/>
              <a:t>Edit master text styles</a:t>
            </a:r>
          </a:p>
        </p:txBody>
      </p:sp>
    </p:spTree>
    <p:extLst>
      <p:ext uri="{BB962C8B-B14F-4D97-AF65-F5344CB8AC3E}">
        <p14:creationId xmlns:p14="http://schemas.microsoft.com/office/powerpoint/2010/main" val="2187921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584" indent="0">
              <a:buNone/>
              <a:defRPr>
                <a:solidFill>
                  <a:schemeClr val="tx1"/>
                </a:solidFill>
              </a:defRPr>
            </a:lvl2pPr>
            <a:lvl3pPr marL="457167" indent="0">
              <a:buNone/>
              <a:defRPr>
                <a:solidFill>
                  <a:schemeClr val="tx1"/>
                </a:solidFill>
              </a:defRPr>
            </a:lvl3pPr>
            <a:lvl4pPr marL="685750" indent="0">
              <a:buNone/>
              <a:defRPr>
                <a:solidFill>
                  <a:schemeClr val="tx1"/>
                </a:solidFill>
              </a:defRPr>
            </a:lvl4pPr>
            <a:lvl5pPr marL="914333" indent="0">
              <a:buNone/>
              <a:defRPr>
                <a:solidFill>
                  <a:schemeClr val="tx1"/>
                </a:solidFill>
              </a:defRPr>
            </a:lvl5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D6A5DE43-B41E-4F97-A7C1-DFF25726FC3F}"/>
              </a:ext>
            </a:extLst>
          </p:cNvPr>
          <p:cNvSpPr>
            <a:spLocks noGrp="1"/>
          </p:cNvSpPr>
          <p:nvPr>
            <p:ph type="dt" sz="half" idx="14"/>
          </p:nvPr>
        </p:nvSpPr>
        <p:spPr/>
        <p:txBody>
          <a:bodyPr/>
          <a:lstStyle>
            <a:lvl1pPr>
              <a:defRPr/>
            </a:lvl1pPr>
          </a:lstStyle>
          <a:p>
            <a:pPr>
              <a:defRPr/>
            </a:pPr>
            <a:fld id="{0BACB930-CE3F-4743-B072-2338D7EF26EF}" type="datetime1">
              <a:rPr lang="en-US"/>
              <a:pPr>
                <a:defRPr/>
              </a:pPr>
              <a:t>5/11/2026</a:t>
            </a:fld>
            <a:endParaRPr lang="en-US"/>
          </a:p>
        </p:txBody>
      </p:sp>
      <p:sp>
        <p:nvSpPr>
          <p:cNvPr id="6" name="Footer Placeholder 4">
            <a:extLst>
              <a:ext uri="{FF2B5EF4-FFF2-40B4-BE49-F238E27FC236}">
                <a16:creationId xmlns:a16="http://schemas.microsoft.com/office/drawing/2014/main" id="{7FB2FE3A-15E8-45C2-8B0B-26CB8F665F3A}"/>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6EA0D6-5F3D-4A8C-A6DB-4876F60991E1}"/>
              </a:ext>
            </a:extLst>
          </p:cNvPr>
          <p:cNvSpPr>
            <a:spLocks noGrp="1"/>
          </p:cNvSpPr>
          <p:nvPr>
            <p:ph type="sldNum" sz="quarter" idx="16"/>
          </p:nvPr>
        </p:nvSpPr>
        <p:spPr/>
        <p:txBody>
          <a:bodyPr/>
          <a:lstStyle>
            <a:lvl1pPr>
              <a:defRPr/>
            </a:lvl1pPr>
          </a:lstStyle>
          <a:p>
            <a:fld id="{77235D0D-AB01-494F-BD50-F6DC6DE1B5A3}" type="slidenum">
              <a:rPr lang="en-US" altLang="it-IT"/>
              <a:pPr/>
              <a:t>‹N›</a:t>
            </a:fld>
            <a:endParaRPr lang="en-US" altLang="it-IT"/>
          </a:p>
        </p:txBody>
      </p:sp>
    </p:spTree>
    <p:extLst>
      <p:ext uri="{BB962C8B-B14F-4D97-AF65-F5344CB8AC3E}">
        <p14:creationId xmlns:p14="http://schemas.microsoft.com/office/powerpoint/2010/main" val="1090625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4D14B4-E9E3-474F-948C-FF39E6CCC2E9}"/>
              </a:ext>
            </a:extLst>
          </p:cNvPr>
          <p:cNvSpPr/>
          <p:nvPr userDrawn="1"/>
        </p:nvSpPr>
        <p:spPr>
          <a:xfrm>
            <a:off x="1" y="0"/>
            <a:ext cx="327025"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sz="1800"/>
          </a:p>
        </p:txBody>
      </p:sp>
      <p:pic>
        <p:nvPicPr>
          <p:cNvPr id="5" name="Graphic 6">
            <a:extLst>
              <a:ext uri="{FF2B5EF4-FFF2-40B4-BE49-F238E27FC236}">
                <a16:creationId xmlns:a16="http://schemas.microsoft.com/office/drawing/2014/main" id="{4970544C-68D2-4107-91C0-0A8F64CB29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241301"/>
            <a:ext cx="327025" cy="63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2">
            <a:extLst>
              <a:ext uri="{FF2B5EF4-FFF2-40B4-BE49-F238E27FC236}">
                <a16:creationId xmlns:a16="http://schemas.microsoft.com/office/drawing/2014/main" id="{15CED4C6-D4EE-4F20-9985-026939DC8B49}"/>
              </a:ext>
            </a:extLst>
          </p:cNvPr>
          <p:cNvCxnSpPr>
            <a:cxnSpLocks/>
          </p:cNvCxnSpPr>
          <p:nvPr userDrawn="1"/>
        </p:nvCxnSpPr>
        <p:spPr>
          <a:xfrm>
            <a:off x="327025" y="0"/>
            <a:ext cx="0" cy="6858000"/>
          </a:xfrm>
          <a:prstGeom prst="line">
            <a:avLst/>
          </a:prstGeom>
          <a:ln w="12700" cap="sq">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8">
            <a:extLst>
              <a:ext uri="{FF2B5EF4-FFF2-40B4-BE49-F238E27FC236}">
                <a16:creationId xmlns:a16="http://schemas.microsoft.com/office/drawing/2014/main" id="{F49CC530-6B59-4B47-B3B5-E173BEB5FFFC}"/>
              </a:ext>
            </a:extLst>
          </p:cNvPr>
          <p:cNvGrpSpPr>
            <a:grpSpLocks/>
          </p:cNvGrpSpPr>
          <p:nvPr userDrawn="1"/>
        </p:nvGrpSpPr>
        <p:grpSpPr bwMode="auto">
          <a:xfrm>
            <a:off x="10736263" y="1"/>
            <a:ext cx="1236663" cy="300039"/>
            <a:chOff x="10736244" y="0"/>
            <a:chExt cx="1236681" cy="300628"/>
          </a:xfrm>
        </p:grpSpPr>
        <p:sp>
          <p:nvSpPr>
            <p:cNvPr id="8" name="Round Same Side Corner Rectangle 3">
              <a:extLst>
                <a:ext uri="{FF2B5EF4-FFF2-40B4-BE49-F238E27FC236}">
                  <a16:creationId xmlns:a16="http://schemas.microsoft.com/office/drawing/2014/main" id="{A3EC4F7B-BD41-4399-A4D3-8CC24DEEB755}"/>
                </a:ext>
              </a:extLst>
            </p:cNvPr>
            <p:cNvSpPr/>
            <p:nvPr userDrawn="1"/>
          </p:nvSpPr>
          <p:spPr bwMode="auto">
            <a:xfrm rot="10800000" flipV="1">
              <a:off x="10736244" y="0"/>
              <a:ext cx="1236681" cy="300628"/>
            </a:xfrm>
            <a:prstGeom prst="rect">
              <a:avLst/>
            </a:prstGeom>
            <a:solidFill>
              <a:schemeClr val="accent5"/>
            </a:solidFill>
            <a:ln>
              <a:noFill/>
            </a:ln>
            <a:effectLst/>
          </p:spPr>
          <p:txBody>
            <a:bodyPr wrap="none" lIns="72000" tIns="0" rIns="0" bIns="0" anchor="ctr"/>
            <a:lstStyle/>
            <a:p>
              <a:pPr defTabSz="571380">
                <a:buClr>
                  <a:srgbClr val="566E10"/>
                </a:buClr>
                <a:defRPr/>
              </a:pPr>
              <a:r>
                <a:rPr lang="en-US" sz="1600" b="1" kern="0">
                  <a:solidFill>
                    <a:srgbClr val="FFFFFF"/>
                  </a:solidFill>
                  <a:latin typeface="+mj-lt"/>
                </a:rPr>
                <a:t>CONTENTS</a:t>
              </a:r>
            </a:p>
          </p:txBody>
        </p:sp>
        <p:cxnSp>
          <p:nvCxnSpPr>
            <p:cNvPr id="9" name="Straight Connector 11">
              <a:extLst>
                <a:ext uri="{FF2B5EF4-FFF2-40B4-BE49-F238E27FC236}">
                  <a16:creationId xmlns:a16="http://schemas.microsoft.com/office/drawing/2014/main" id="{0CDCE603-F0FA-4926-AB4D-DF9CDEE722A4}"/>
                </a:ext>
              </a:extLst>
            </p:cNvPr>
            <p:cNvCxnSpPr/>
            <p:nvPr userDrawn="1"/>
          </p:nvCxnSpPr>
          <p:spPr>
            <a:xfrm>
              <a:off x="11630020" y="101800"/>
              <a:ext cx="2286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12">
              <a:extLst>
                <a:ext uri="{FF2B5EF4-FFF2-40B4-BE49-F238E27FC236}">
                  <a16:creationId xmlns:a16="http://schemas.microsoft.com/office/drawing/2014/main" id="{FF5102AB-FF12-4C57-801B-105F55B4805D}"/>
                </a:ext>
              </a:extLst>
            </p:cNvPr>
            <p:cNvCxnSpPr/>
            <p:nvPr userDrawn="1"/>
          </p:nvCxnSpPr>
          <p:spPr>
            <a:xfrm>
              <a:off x="11630020" y="159062"/>
              <a:ext cx="2286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3">
              <a:extLst>
                <a:ext uri="{FF2B5EF4-FFF2-40B4-BE49-F238E27FC236}">
                  <a16:creationId xmlns:a16="http://schemas.microsoft.com/office/drawing/2014/main" id="{E91D2830-1501-48CE-8D21-91140BB861C3}"/>
                </a:ext>
              </a:extLst>
            </p:cNvPr>
            <p:cNvCxnSpPr/>
            <p:nvPr userDrawn="1"/>
          </p:nvCxnSpPr>
          <p:spPr>
            <a:xfrm>
              <a:off x="11630020" y="217916"/>
              <a:ext cx="2286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tangle 14">
            <a:extLst>
              <a:ext uri="{FF2B5EF4-FFF2-40B4-BE49-F238E27FC236}">
                <a16:creationId xmlns:a16="http://schemas.microsoft.com/office/drawing/2014/main" id="{D7B9835A-50F8-439C-970F-E9BBAF984763}"/>
              </a:ext>
            </a:extLst>
          </p:cNvPr>
          <p:cNvSpPr/>
          <p:nvPr userDrawn="1"/>
        </p:nvSpPr>
        <p:spPr>
          <a:xfrm>
            <a:off x="10683875" y="0"/>
            <a:ext cx="1339851" cy="339725"/>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sz="1800">
              <a:solidFill>
                <a:schemeClr val="bg1"/>
              </a:solidFill>
            </a:endParaRPr>
          </a:p>
        </p:txBody>
      </p:sp>
      <p:sp>
        <p:nvSpPr>
          <p:cNvPr id="2" name="Title 1"/>
          <p:cNvSpPr>
            <a:spLocks noGrp="1"/>
          </p:cNvSpPr>
          <p:nvPr>
            <p:ph type="title"/>
          </p:nvPr>
        </p:nvSpPr>
        <p:spPr/>
        <p:txBody>
          <a:bodyPr anchor="b"/>
          <a:lstStyle/>
          <a:p>
            <a:r>
              <a:rPr lang="it-IT"/>
              <a:t>Fare clic per modificare lo stile del titolo dello schema</a:t>
            </a:r>
            <a:endParaRPr lang="en-GB"/>
          </a:p>
        </p:txBody>
      </p:sp>
      <p:sp>
        <p:nvSpPr>
          <p:cNvPr id="11" name="Content Placeholder 10"/>
          <p:cNvSpPr>
            <a:spLocks noGrp="1"/>
          </p:cNvSpPr>
          <p:nvPr>
            <p:ph sz="quarter" idx="13"/>
          </p:nvPr>
        </p:nvSpPr>
        <p:spPr>
          <a:xfrm>
            <a:off x="549278" y="1447801"/>
            <a:ext cx="11422063" cy="46894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Footer Placeholder 4">
            <a:extLst>
              <a:ext uri="{FF2B5EF4-FFF2-40B4-BE49-F238E27FC236}">
                <a16:creationId xmlns:a16="http://schemas.microsoft.com/office/drawing/2014/main" id="{BFB24E09-EEE4-4321-B46A-FC26AFD1A509}"/>
              </a:ext>
            </a:extLst>
          </p:cNvPr>
          <p:cNvSpPr>
            <a:spLocks noGrp="1"/>
          </p:cNvSpPr>
          <p:nvPr>
            <p:ph type="ftr" sz="quarter" idx="14"/>
          </p:nvPr>
        </p:nvSpPr>
        <p:spPr>
          <a:xfrm>
            <a:off x="549277" y="6081714"/>
            <a:ext cx="11422063" cy="365125"/>
          </a:xfrm>
        </p:spPr>
        <p:txBody>
          <a:bodyPr/>
          <a:lstStyle>
            <a:lvl1pPr>
              <a:defRPr sz="900">
                <a:solidFill>
                  <a:schemeClr val="accent5"/>
                </a:solidFill>
              </a:defRPr>
            </a:lvl1pPr>
          </a:lstStyle>
          <a:p>
            <a:pPr>
              <a:defRPr/>
            </a:pPr>
            <a:r>
              <a:rPr lang="en-GB"/>
              <a:t>Footer</a:t>
            </a:r>
            <a:endParaRPr lang="en-GB">
              <a:highlight>
                <a:srgbClr val="FFFF00"/>
              </a:highlight>
            </a:endParaRPr>
          </a:p>
        </p:txBody>
      </p:sp>
      <p:sp>
        <p:nvSpPr>
          <p:cNvPr id="15" name="Slide Number Placeholder 5">
            <a:extLst>
              <a:ext uri="{FF2B5EF4-FFF2-40B4-BE49-F238E27FC236}">
                <a16:creationId xmlns:a16="http://schemas.microsoft.com/office/drawing/2014/main" id="{1FE39E6F-E826-4096-A713-449819899CC9}"/>
              </a:ext>
            </a:extLst>
          </p:cNvPr>
          <p:cNvSpPr>
            <a:spLocks noGrp="1"/>
          </p:cNvSpPr>
          <p:nvPr>
            <p:ph type="sldNum" sz="quarter" idx="15"/>
          </p:nvPr>
        </p:nvSpPr>
        <p:spPr>
          <a:xfrm>
            <a:off x="1" y="6356351"/>
            <a:ext cx="327025" cy="365125"/>
          </a:xfrm>
        </p:spPr>
        <p:txBody>
          <a:bodyPr/>
          <a:lstStyle>
            <a:lvl1pPr>
              <a:defRPr/>
            </a:lvl1pPr>
          </a:lstStyle>
          <a:p>
            <a:fld id="{D366FF6A-451B-44F3-B30E-73645BD19E20}" type="slidenum">
              <a:rPr lang="en-GB" altLang="it-IT"/>
              <a:pPr/>
              <a:t>‹N›</a:t>
            </a:fld>
            <a:endParaRPr lang="en-GB" altLang="it-IT"/>
          </a:p>
        </p:txBody>
      </p:sp>
    </p:spTree>
    <p:extLst>
      <p:ext uri="{BB962C8B-B14F-4D97-AF65-F5344CB8AC3E}">
        <p14:creationId xmlns:p14="http://schemas.microsoft.com/office/powerpoint/2010/main" val="4045438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4_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master title</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‹N›</a:t>
            </a:fld>
            <a:endParaRPr lang="en-GB" dirty="0"/>
          </a:p>
        </p:txBody>
      </p:sp>
      <p:sp>
        <p:nvSpPr>
          <p:cNvPr id="6" name="Text Placeholder 2">
            <a:extLst>
              <a:ext uri="{FF2B5EF4-FFF2-40B4-BE49-F238E27FC236}">
                <a16:creationId xmlns:a16="http://schemas.microsoft.com/office/drawing/2014/main" id="{8C8944C3-DE75-4A20-9278-80CCB2AAD8C2}"/>
              </a:ext>
            </a:extLst>
          </p:cNvPr>
          <p:cNvSpPr>
            <a:spLocks noGrp="1"/>
          </p:cNvSpPr>
          <p:nvPr>
            <p:ph type="body" sz="quarter" idx="10"/>
          </p:nvPr>
        </p:nvSpPr>
        <p:spPr>
          <a:xfrm>
            <a:off x="707509" y="6283595"/>
            <a:ext cx="10409767" cy="560916"/>
          </a:xfrm>
          <a:prstGeom prst="rect">
            <a:avLst/>
          </a:prstGeom>
        </p:spPr>
        <p:txBody>
          <a:bodyPr anchor="b"/>
          <a:lstStyle>
            <a:lvl1pPr marL="0" indent="0">
              <a:buNone/>
              <a:defRPr sz="1000"/>
            </a:lvl1pPr>
          </a:lstStyle>
          <a:p>
            <a:pPr lvl="0"/>
            <a:endParaRPr lang="en-US" dirty="0"/>
          </a:p>
        </p:txBody>
      </p:sp>
      <p:sp>
        <p:nvSpPr>
          <p:cNvPr id="12" name="Rectangle 11">
            <a:extLst>
              <a:ext uri="{FF2B5EF4-FFF2-40B4-BE49-F238E27FC236}">
                <a16:creationId xmlns:a16="http://schemas.microsoft.com/office/drawing/2014/main" id="{37706AD5-49CC-4144-BDF3-43090D956569}"/>
              </a:ext>
            </a:extLst>
          </p:cNvPr>
          <p:cNvSpPr/>
          <p:nvPr userDrawn="1"/>
        </p:nvSpPr>
        <p:spPr>
          <a:xfrm>
            <a:off x="1" y="0"/>
            <a:ext cx="2880000" cy="19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p>
        </p:txBody>
      </p:sp>
      <p:sp>
        <p:nvSpPr>
          <p:cNvPr id="13" name="Rectangle 12">
            <a:extLst>
              <a:ext uri="{FF2B5EF4-FFF2-40B4-BE49-F238E27FC236}">
                <a16:creationId xmlns:a16="http://schemas.microsoft.com/office/drawing/2014/main" id="{E3C0E733-3C9A-4F31-A5E1-C36A44A7AE6F}"/>
              </a:ext>
            </a:extLst>
          </p:cNvPr>
          <p:cNvSpPr/>
          <p:nvPr userDrawn="1"/>
        </p:nvSpPr>
        <p:spPr>
          <a:xfrm>
            <a:off x="3102777" y="0"/>
            <a:ext cx="2880000" cy="19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p>
        </p:txBody>
      </p:sp>
      <p:sp>
        <p:nvSpPr>
          <p:cNvPr id="14" name="Rectangle 13">
            <a:extLst>
              <a:ext uri="{FF2B5EF4-FFF2-40B4-BE49-F238E27FC236}">
                <a16:creationId xmlns:a16="http://schemas.microsoft.com/office/drawing/2014/main" id="{F2D03A9F-F463-49A1-8118-03F8532994EE}"/>
              </a:ext>
            </a:extLst>
          </p:cNvPr>
          <p:cNvSpPr/>
          <p:nvPr userDrawn="1"/>
        </p:nvSpPr>
        <p:spPr>
          <a:xfrm>
            <a:off x="6205553" y="0"/>
            <a:ext cx="2880000" cy="19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33" dirty="0"/>
              <a:t>Tozorakimab: clinical development</a:t>
            </a:r>
            <a:endParaRPr lang="en-US" sz="1333" dirty="0"/>
          </a:p>
        </p:txBody>
      </p:sp>
      <p:sp>
        <p:nvSpPr>
          <p:cNvPr id="16" name="Rectangle 15">
            <a:extLst>
              <a:ext uri="{FF2B5EF4-FFF2-40B4-BE49-F238E27FC236}">
                <a16:creationId xmlns:a16="http://schemas.microsoft.com/office/drawing/2014/main" id="{A1FB27B9-3DAF-402F-A5DC-6975BDAA6406}"/>
              </a:ext>
            </a:extLst>
          </p:cNvPr>
          <p:cNvSpPr/>
          <p:nvPr userDrawn="1"/>
        </p:nvSpPr>
        <p:spPr>
          <a:xfrm>
            <a:off x="9308328" y="0"/>
            <a:ext cx="2880000" cy="19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p>
        </p:txBody>
      </p:sp>
    </p:spTree>
    <p:extLst>
      <p:ext uri="{BB962C8B-B14F-4D97-AF65-F5344CB8AC3E}">
        <p14:creationId xmlns:p14="http://schemas.microsoft.com/office/powerpoint/2010/main" val="1221885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28552E-2A7E-259A-4C82-4C61805ED75E}"/>
              </a:ext>
            </a:extLst>
          </p:cNvPr>
          <p:cNvSpPr/>
          <p:nvPr userDrawn="1"/>
        </p:nvSpPr>
        <p:spPr>
          <a:xfrm>
            <a:off x="1" y="0"/>
            <a:ext cx="32766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 name="Graphic 6">
            <a:extLst>
              <a:ext uri="{FF2B5EF4-FFF2-40B4-BE49-F238E27FC236}">
                <a16:creationId xmlns:a16="http://schemas.microsoft.com/office/drawing/2014/main" id="{34DF4A48-084B-6817-DD7D-7E6F7F8393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240507"/>
            <a:ext cx="327025" cy="6376988"/>
          </a:xfrm>
          <a:prstGeom prst="rect">
            <a:avLst/>
          </a:prstGeom>
        </p:spPr>
      </p:pic>
      <p:cxnSp>
        <p:nvCxnSpPr>
          <p:cNvPr id="3" name="Straight Connector 2">
            <a:extLst>
              <a:ext uri="{FF2B5EF4-FFF2-40B4-BE49-F238E27FC236}">
                <a16:creationId xmlns:a16="http://schemas.microsoft.com/office/drawing/2014/main" id="{305D7B3F-40C8-CF87-D992-C201E9331DA3}"/>
              </a:ext>
            </a:extLst>
          </p:cNvPr>
          <p:cNvCxnSpPr>
            <a:cxnSpLocks/>
          </p:cNvCxnSpPr>
          <p:nvPr userDrawn="1"/>
        </p:nvCxnSpPr>
        <p:spPr>
          <a:xfrm>
            <a:off x="327025" y="0"/>
            <a:ext cx="0" cy="6858000"/>
          </a:xfrm>
          <a:prstGeom prst="line">
            <a:avLst/>
          </a:prstGeom>
          <a:ln w="12700" cap="sq">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nchor="b"/>
          <a:lstStyle/>
          <a:p>
            <a:r>
              <a:rPr lang="en-GB"/>
              <a:t>CLICK TO EDIT MASTER TITLE STYLE</a:t>
            </a:r>
          </a:p>
        </p:txBody>
      </p:sp>
      <p:sp>
        <p:nvSpPr>
          <p:cNvPr id="5" name="Footer Placeholder 4"/>
          <p:cNvSpPr>
            <a:spLocks noGrp="1"/>
          </p:cNvSpPr>
          <p:nvPr>
            <p:ph type="ftr" sz="quarter" idx="11"/>
          </p:nvPr>
        </p:nvSpPr>
        <p:spPr>
          <a:xfrm>
            <a:off x="548641" y="6081784"/>
            <a:ext cx="11422380" cy="365125"/>
          </a:xfrm>
          <a:prstGeom prst="rect">
            <a:avLst/>
          </a:prstGeom>
        </p:spPr>
        <p:txBody>
          <a:bodyPr/>
          <a:lstStyle>
            <a:lvl1pPr>
              <a:defRPr sz="900"/>
            </a:lvl1pPr>
          </a:lstStyle>
          <a:p>
            <a:r>
              <a:rPr lang="en-GB">
                <a:solidFill>
                  <a:schemeClr val="accent5"/>
                </a:solidFill>
              </a:rPr>
              <a:t>Footer</a:t>
            </a:r>
            <a:endParaRPr lang="en-GB">
              <a:solidFill>
                <a:schemeClr val="accent5"/>
              </a:solidFill>
              <a:highlight>
                <a:srgbClr val="FFFF00"/>
              </a:highlight>
            </a:endParaRPr>
          </a:p>
        </p:txBody>
      </p:sp>
      <p:sp>
        <p:nvSpPr>
          <p:cNvPr id="6" name="Slide Number Placeholder 5"/>
          <p:cNvSpPr>
            <a:spLocks noGrp="1"/>
          </p:cNvSpPr>
          <p:nvPr>
            <p:ph type="sldNum" sz="quarter" idx="12"/>
          </p:nvPr>
        </p:nvSpPr>
        <p:spPr>
          <a:xfrm>
            <a:off x="-1" y="6356351"/>
            <a:ext cx="327660" cy="365125"/>
          </a:xfrm>
          <a:prstGeom prst="rect">
            <a:avLst/>
          </a:prstGeom>
        </p:spPr>
        <p:txBody>
          <a:bodyPr/>
          <a:lstStyle/>
          <a:p>
            <a:fld id="{330EA680-D336-4FF7-8B7A-9848BB0A1C32}" type="slidenum">
              <a:rPr lang="en-GB" smtClean="0"/>
              <a:t>‹N›</a:t>
            </a:fld>
            <a:endParaRPr lang="en-GB"/>
          </a:p>
        </p:txBody>
      </p:sp>
      <p:sp>
        <p:nvSpPr>
          <p:cNvPr id="11" name="Content Placeholder 10">
            <a:extLst>
              <a:ext uri="{FF2B5EF4-FFF2-40B4-BE49-F238E27FC236}">
                <a16:creationId xmlns:a16="http://schemas.microsoft.com/office/drawing/2014/main" id="{95B85CF2-D054-8712-8BD1-0E93F0982044}"/>
              </a:ext>
            </a:extLst>
          </p:cNvPr>
          <p:cNvSpPr>
            <a:spLocks noGrp="1"/>
          </p:cNvSpPr>
          <p:nvPr>
            <p:ph sz="quarter" idx="13"/>
          </p:nvPr>
        </p:nvSpPr>
        <p:spPr>
          <a:xfrm>
            <a:off x="549277" y="1447801"/>
            <a:ext cx="11422063" cy="46894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9" name="Group 8">
            <a:extLst>
              <a:ext uri="{FF2B5EF4-FFF2-40B4-BE49-F238E27FC236}">
                <a16:creationId xmlns:a16="http://schemas.microsoft.com/office/drawing/2014/main" id="{AE6D53BC-7628-DC20-33D3-29AD139D1EC6}"/>
              </a:ext>
            </a:extLst>
          </p:cNvPr>
          <p:cNvGrpSpPr/>
          <p:nvPr userDrawn="1"/>
        </p:nvGrpSpPr>
        <p:grpSpPr>
          <a:xfrm>
            <a:off x="10736245" y="1"/>
            <a:ext cx="1236681" cy="300628"/>
            <a:chOff x="10736244" y="0"/>
            <a:chExt cx="1236681" cy="300628"/>
          </a:xfrm>
        </p:grpSpPr>
        <p:sp>
          <p:nvSpPr>
            <p:cNvPr id="10" name="Round Same Side Corner Rectangle 3">
              <a:extLst>
                <a:ext uri="{FF2B5EF4-FFF2-40B4-BE49-F238E27FC236}">
                  <a16:creationId xmlns:a16="http://schemas.microsoft.com/office/drawing/2014/main" id="{279271D4-5DDA-F733-0305-4D537B3B432D}"/>
                </a:ext>
              </a:extLst>
            </p:cNvPr>
            <p:cNvSpPr/>
            <p:nvPr userDrawn="1"/>
          </p:nvSpPr>
          <p:spPr bwMode="auto">
            <a:xfrm rot="10800000" flipV="1">
              <a:off x="10736244" y="0"/>
              <a:ext cx="1236681" cy="300628"/>
            </a:xfrm>
            <a:prstGeom prst="rect">
              <a:avLst/>
            </a:prstGeom>
            <a:solidFill>
              <a:schemeClr val="accent5"/>
            </a:solidFill>
            <a:ln>
              <a:noFill/>
            </a:ln>
            <a:effectLst/>
          </p:spPr>
          <p:txBody>
            <a:bodyPr vert="horz" wrap="none" lIns="72000" tIns="0" rIns="0" bIns="0" numCol="1" rtlCol="0" anchor="ctr" anchorCtr="0" compatLnSpc="1">
              <a:prstTxWarp prst="textNoShape">
                <a:avLst/>
              </a:prstTxWarp>
            </a:bodyPr>
            <a:lstStyle/>
            <a:p>
              <a:pPr algn="l" defTabSz="571394">
                <a:buClr>
                  <a:srgbClr val="566E10"/>
                </a:buClr>
                <a:defRPr/>
              </a:pPr>
              <a:r>
                <a:rPr lang="en-US" sz="1600" b="1" kern="0">
                  <a:solidFill>
                    <a:srgbClr val="FFFFFF"/>
                  </a:solidFill>
                  <a:latin typeface="+mj-lt"/>
                </a:rPr>
                <a:t>CONTENTS</a:t>
              </a:r>
            </a:p>
          </p:txBody>
        </p:sp>
        <p:cxnSp>
          <p:nvCxnSpPr>
            <p:cNvPr id="12" name="Straight Connector 11">
              <a:extLst>
                <a:ext uri="{FF2B5EF4-FFF2-40B4-BE49-F238E27FC236}">
                  <a16:creationId xmlns:a16="http://schemas.microsoft.com/office/drawing/2014/main" id="{E2AD5948-2627-242C-C0BD-4BF892A93964}"/>
                </a:ext>
              </a:extLst>
            </p:cNvPr>
            <p:cNvCxnSpPr/>
            <p:nvPr userDrawn="1"/>
          </p:nvCxnSpPr>
          <p:spPr>
            <a:xfrm>
              <a:off x="11629683" y="101109"/>
              <a:ext cx="228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F0A79CF-E5A3-E9A7-4502-454ECAD01732}"/>
                </a:ext>
              </a:extLst>
            </p:cNvPr>
            <p:cNvCxnSpPr/>
            <p:nvPr userDrawn="1"/>
          </p:nvCxnSpPr>
          <p:spPr>
            <a:xfrm>
              <a:off x="11629683" y="159725"/>
              <a:ext cx="228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D5F100-E428-CF54-5368-D99E3A282983}"/>
                </a:ext>
              </a:extLst>
            </p:cNvPr>
            <p:cNvCxnSpPr/>
            <p:nvPr userDrawn="1"/>
          </p:nvCxnSpPr>
          <p:spPr>
            <a:xfrm>
              <a:off x="11629683" y="218341"/>
              <a:ext cx="228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 action="ppaction://noaction"/>
            <a:extLst>
              <a:ext uri="{FF2B5EF4-FFF2-40B4-BE49-F238E27FC236}">
                <a16:creationId xmlns:a16="http://schemas.microsoft.com/office/drawing/2014/main" id="{DFA341B9-253C-3EF7-D6C7-FBD90A4A767C}"/>
              </a:ext>
            </a:extLst>
          </p:cNvPr>
          <p:cNvSpPr/>
          <p:nvPr userDrawn="1"/>
        </p:nvSpPr>
        <p:spPr>
          <a:xfrm>
            <a:off x="10683633" y="-1"/>
            <a:ext cx="1340337" cy="339969"/>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bg1"/>
              </a:solidFill>
            </a:endParaRPr>
          </a:p>
        </p:txBody>
      </p:sp>
    </p:spTree>
    <p:custDataLst>
      <p:tags r:id="rId1"/>
    </p:custDataLst>
    <p:extLst>
      <p:ext uri="{BB962C8B-B14F-4D97-AF65-F5344CB8AC3E}">
        <p14:creationId xmlns:p14="http://schemas.microsoft.com/office/powerpoint/2010/main" val="146973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609600" y="6200777"/>
            <a:ext cx="9753600" cy="657225"/>
          </a:xfrm>
        </p:spPr>
        <p:txBody>
          <a:bodyPr lIns="0" bIns="72000" anchor="b" anchorCtr="0">
            <a:noAutofit/>
          </a:bodyPr>
          <a:lstStyle>
            <a:lvl1pPr>
              <a:lnSpc>
                <a:spcPct val="100000"/>
              </a:lnSpc>
              <a:spcAft>
                <a:spcPts val="300"/>
              </a:spcAft>
              <a:buNone/>
              <a:defRPr sz="800"/>
            </a:lvl1pPr>
          </a:lstStyle>
          <a:p>
            <a:pPr lvl="0"/>
            <a:r>
              <a:rPr lang="en-US"/>
              <a:t>Footnotes</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4" name="Title 3">
            <a:extLst>
              <a:ext uri="{FF2B5EF4-FFF2-40B4-BE49-F238E27FC236}">
                <a16:creationId xmlns:a16="http://schemas.microsoft.com/office/drawing/2014/main" id="{210C8DA3-851F-55FD-7B74-6FCAE0E03C6E}"/>
              </a:ext>
            </a:extLst>
          </p:cNvPr>
          <p:cNvSpPr>
            <a:spLocks noGrp="1"/>
          </p:cNvSpPr>
          <p:nvPr>
            <p:ph type="title" hasCustomPrompt="1"/>
          </p:nvPr>
        </p:nvSpPr>
        <p:spPr/>
        <p:txBody>
          <a:bodyPr/>
          <a:lstStyle/>
          <a:p>
            <a:r>
              <a:rPr lang="en-US"/>
              <a:t>Click to enter title here</a:t>
            </a:r>
          </a:p>
        </p:txBody>
      </p:sp>
    </p:spTree>
    <p:custDataLst>
      <p:tags r:id="rId1"/>
    </p:custDataLst>
    <p:extLst>
      <p:ext uri="{BB962C8B-B14F-4D97-AF65-F5344CB8AC3E}">
        <p14:creationId xmlns:p14="http://schemas.microsoft.com/office/powerpoint/2010/main" val="1414934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925">
          <p15:clr>
            <a:srgbClr val="A6428C"/>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735713D-D566-4186-9787-C5E97CA19282}" type="datetime1">
              <a:rPr lang="en-US" smtClean="0"/>
              <a:t>5/11/2026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‹N›</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299"/>
              </a:spcBef>
              <a:buNone/>
              <a:defRPr sz="997"/>
            </a:lvl1pPr>
            <a:lvl2pPr marL="228005" indent="0">
              <a:spcBef>
                <a:spcPts val="299"/>
              </a:spcBef>
              <a:buNone/>
              <a:defRPr sz="997"/>
            </a:lvl2pPr>
            <a:lvl3pPr marL="456011" indent="0">
              <a:spcBef>
                <a:spcPts val="299"/>
              </a:spcBef>
              <a:buNone/>
              <a:defRPr sz="997"/>
            </a:lvl3pPr>
            <a:lvl4pPr marL="684018" indent="0">
              <a:spcBef>
                <a:spcPts val="299"/>
              </a:spcBef>
              <a:buNone/>
              <a:defRPr sz="997"/>
            </a:lvl4pPr>
            <a:lvl5pPr marL="912023" indent="0">
              <a:spcBef>
                <a:spcPts val="299"/>
              </a:spcBef>
              <a:buNone/>
              <a:defRPr sz="997"/>
            </a:lvl5pPr>
          </a:lstStyle>
          <a:p>
            <a:pPr lvl="0"/>
            <a:r>
              <a:rPr lang="en-US"/>
              <a:t>Reference(s)</a:t>
            </a:r>
          </a:p>
        </p:txBody>
      </p:sp>
    </p:spTree>
    <p:extLst>
      <p:ext uri="{BB962C8B-B14F-4D97-AF65-F5344CB8AC3E}">
        <p14:creationId xmlns:p14="http://schemas.microsoft.com/office/powerpoint/2010/main" val="1662083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53DE2E-7724-3CAB-CCA8-7F3D244A41F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B6314A9-0C12-5219-264A-AD414D7657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4555156-3AFF-74AB-350E-70D13335E8E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CDE9EA0-5177-4C4E-724B-0C2E08231B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2E6E7CD-87A2-7BEA-4294-7BDD30B42EE2}"/>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77B04F7-BC8E-66A7-1336-A89DD3051753}"/>
              </a:ext>
            </a:extLst>
          </p:cNvPr>
          <p:cNvSpPr>
            <a:spLocks noGrp="1"/>
          </p:cNvSpPr>
          <p:nvPr>
            <p:ph type="dt" sz="half" idx="10"/>
          </p:nvPr>
        </p:nvSpPr>
        <p:spPr/>
        <p:txBody>
          <a:bodyPr/>
          <a:lstStyle/>
          <a:p>
            <a:fld id="{5C56C9C3-1AF8-4909-A3F3-FABB6295D177}" type="datetimeFigureOut">
              <a:rPr lang="it-IT" smtClean="0"/>
              <a:t>11/05/2026</a:t>
            </a:fld>
            <a:endParaRPr lang="it-IT"/>
          </a:p>
        </p:txBody>
      </p:sp>
      <p:sp>
        <p:nvSpPr>
          <p:cNvPr id="8" name="Segnaposto piè di pagina 7">
            <a:extLst>
              <a:ext uri="{FF2B5EF4-FFF2-40B4-BE49-F238E27FC236}">
                <a16:creationId xmlns:a16="http://schemas.microsoft.com/office/drawing/2014/main" id="{1DCAB348-9091-97E7-5220-49071F13344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6C67AC3-CCFD-AD28-2A65-78A22C9948F2}"/>
              </a:ext>
            </a:extLst>
          </p:cNvPr>
          <p:cNvSpPr>
            <a:spLocks noGrp="1"/>
          </p:cNvSpPr>
          <p:nvPr>
            <p:ph type="sldNum" sz="quarter" idx="12"/>
          </p:nvPr>
        </p:nvSpPr>
        <p:spPr/>
        <p:txBody>
          <a:bodyPr/>
          <a:lstStyle/>
          <a:p>
            <a:fld id="{92CA2DC6-82A5-4141-AE3C-AA70483249C4}" type="slidenum">
              <a:rPr lang="it-IT" smtClean="0"/>
              <a:t>‹N›</a:t>
            </a:fld>
            <a:endParaRPr lang="it-IT"/>
          </a:p>
        </p:txBody>
      </p:sp>
    </p:spTree>
    <p:extLst>
      <p:ext uri="{BB962C8B-B14F-4D97-AF65-F5344CB8AC3E}">
        <p14:creationId xmlns:p14="http://schemas.microsoft.com/office/powerpoint/2010/main" val="2908360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D4E604-DA0D-D086-1791-D1F4195C6D1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A181252-F1AC-2068-D04C-B29F3CBECC65}"/>
              </a:ext>
            </a:extLst>
          </p:cNvPr>
          <p:cNvSpPr>
            <a:spLocks noGrp="1"/>
          </p:cNvSpPr>
          <p:nvPr>
            <p:ph type="dt" sz="half" idx="10"/>
          </p:nvPr>
        </p:nvSpPr>
        <p:spPr/>
        <p:txBody>
          <a:bodyPr/>
          <a:lstStyle/>
          <a:p>
            <a:fld id="{5C56C9C3-1AF8-4909-A3F3-FABB6295D177}" type="datetimeFigureOut">
              <a:rPr lang="it-IT" smtClean="0"/>
              <a:t>11/05/2026</a:t>
            </a:fld>
            <a:endParaRPr lang="it-IT"/>
          </a:p>
        </p:txBody>
      </p:sp>
      <p:sp>
        <p:nvSpPr>
          <p:cNvPr id="4" name="Segnaposto piè di pagina 3">
            <a:extLst>
              <a:ext uri="{FF2B5EF4-FFF2-40B4-BE49-F238E27FC236}">
                <a16:creationId xmlns:a16="http://schemas.microsoft.com/office/drawing/2014/main" id="{9E9BE211-A3FB-159B-5DA2-99752F114F0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80C899B-7FA5-6428-C1E8-1FCA55FD6AA1}"/>
              </a:ext>
            </a:extLst>
          </p:cNvPr>
          <p:cNvSpPr>
            <a:spLocks noGrp="1"/>
          </p:cNvSpPr>
          <p:nvPr>
            <p:ph type="sldNum" sz="quarter" idx="12"/>
          </p:nvPr>
        </p:nvSpPr>
        <p:spPr/>
        <p:txBody>
          <a:bodyPr/>
          <a:lstStyle/>
          <a:p>
            <a:fld id="{92CA2DC6-82A5-4141-AE3C-AA70483249C4}" type="slidenum">
              <a:rPr lang="it-IT" smtClean="0"/>
              <a:t>‹N›</a:t>
            </a:fld>
            <a:endParaRPr lang="it-IT"/>
          </a:p>
        </p:txBody>
      </p:sp>
    </p:spTree>
    <p:extLst>
      <p:ext uri="{BB962C8B-B14F-4D97-AF65-F5344CB8AC3E}">
        <p14:creationId xmlns:p14="http://schemas.microsoft.com/office/powerpoint/2010/main" val="3753482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3A27491-193B-0735-34E4-8EB0ABC3287A}"/>
              </a:ext>
            </a:extLst>
          </p:cNvPr>
          <p:cNvSpPr>
            <a:spLocks noGrp="1"/>
          </p:cNvSpPr>
          <p:nvPr>
            <p:ph type="dt" sz="half" idx="10"/>
          </p:nvPr>
        </p:nvSpPr>
        <p:spPr/>
        <p:txBody>
          <a:bodyPr/>
          <a:lstStyle/>
          <a:p>
            <a:fld id="{5C56C9C3-1AF8-4909-A3F3-FABB6295D177}" type="datetimeFigureOut">
              <a:rPr lang="it-IT" smtClean="0"/>
              <a:t>11/05/2026</a:t>
            </a:fld>
            <a:endParaRPr lang="it-IT"/>
          </a:p>
        </p:txBody>
      </p:sp>
      <p:sp>
        <p:nvSpPr>
          <p:cNvPr id="3" name="Segnaposto piè di pagina 2">
            <a:extLst>
              <a:ext uri="{FF2B5EF4-FFF2-40B4-BE49-F238E27FC236}">
                <a16:creationId xmlns:a16="http://schemas.microsoft.com/office/drawing/2014/main" id="{9D395D18-DE93-7954-B3D3-CE0E7CA1B5C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4161DB8-BB2F-B603-528E-A29E5E861164}"/>
              </a:ext>
            </a:extLst>
          </p:cNvPr>
          <p:cNvSpPr>
            <a:spLocks noGrp="1"/>
          </p:cNvSpPr>
          <p:nvPr>
            <p:ph type="sldNum" sz="quarter" idx="12"/>
          </p:nvPr>
        </p:nvSpPr>
        <p:spPr/>
        <p:txBody>
          <a:bodyPr/>
          <a:lstStyle/>
          <a:p>
            <a:fld id="{92CA2DC6-82A5-4141-AE3C-AA70483249C4}" type="slidenum">
              <a:rPr lang="it-IT" smtClean="0"/>
              <a:t>‹N›</a:t>
            </a:fld>
            <a:endParaRPr lang="it-IT"/>
          </a:p>
        </p:txBody>
      </p:sp>
    </p:spTree>
    <p:extLst>
      <p:ext uri="{BB962C8B-B14F-4D97-AF65-F5344CB8AC3E}">
        <p14:creationId xmlns:p14="http://schemas.microsoft.com/office/powerpoint/2010/main" val="3709889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E846CA-907F-18A5-CE03-836E7D0E5E1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4D1D3B4-30A9-2F7F-3039-407996D763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84EC96B-6BDA-1902-2729-031964C0E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8CF0AFC-C452-1D36-D26B-03DF00261DAC}"/>
              </a:ext>
            </a:extLst>
          </p:cNvPr>
          <p:cNvSpPr>
            <a:spLocks noGrp="1"/>
          </p:cNvSpPr>
          <p:nvPr>
            <p:ph type="dt" sz="half" idx="10"/>
          </p:nvPr>
        </p:nvSpPr>
        <p:spPr/>
        <p:txBody>
          <a:bodyPr/>
          <a:lstStyle/>
          <a:p>
            <a:fld id="{5C56C9C3-1AF8-4909-A3F3-FABB6295D177}" type="datetimeFigureOut">
              <a:rPr lang="it-IT" smtClean="0"/>
              <a:t>11/05/2026</a:t>
            </a:fld>
            <a:endParaRPr lang="it-IT"/>
          </a:p>
        </p:txBody>
      </p:sp>
      <p:sp>
        <p:nvSpPr>
          <p:cNvPr id="6" name="Segnaposto piè di pagina 5">
            <a:extLst>
              <a:ext uri="{FF2B5EF4-FFF2-40B4-BE49-F238E27FC236}">
                <a16:creationId xmlns:a16="http://schemas.microsoft.com/office/drawing/2014/main" id="{83A8CB84-518C-39BF-7BD7-0D7C3483061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E564A9B-9576-47D3-6D08-5B0100F12555}"/>
              </a:ext>
            </a:extLst>
          </p:cNvPr>
          <p:cNvSpPr>
            <a:spLocks noGrp="1"/>
          </p:cNvSpPr>
          <p:nvPr>
            <p:ph type="sldNum" sz="quarter" idx="12"/>
          </p:nvPr>
        </p:nvSpPr>
        <p:spPr/>
        <p:txBody>
          <a:bodyPr/>
          <a:lstStyle/>
          <a:p>
            <a:fld id="{92CA2DC6-82A5-4141-AE3C-AA70483249C4}" type="slidenum">
              <a:rPr lang="it-IT" smtClean="0"/>
              <a:t>‹N›</a:t>
            </a:fld>
            <a:endParaRPr lang="it-IT"/>
          </a:p>
        </p:txBody>
      </p:sp>
    </p:spTree>
    <p:extLst>
      <p:ext uri="{BB962C8B-B14F-4D97-AF65-F5344CB8AC3E}">
        <p14:creationId xmlns:p14="http://schemas.microsoft.com/office/powerpoint/2010/main" val="1789997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6BB877-29FB-FD0E-F608-EC5CE9E6864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0C6B059-5AE0-B59C-05C5-C3D784290E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B1DEB02-B073-AD43-D62B-9526F129D8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59B1CC1-C40B-0CB2-AD6E-703A0E138A31}"/>
              </a:ext>
            </a:extLst>
          </p:cNvPr>
          <p:cNvSpPr>
            <a:spLocks noGrp="1"/>
          </p:cNvSpPr>
          <p:nvPr>
            <p:ph type="dt" sz="half" idx="10"/>
          </p:nvPr>
        </p:nvSpPr>
        <p:spPr/>
        <p:txBody>
          <a:bodyPr/>
          <a:lstStyle/>
          <a:p>
            <a:fld id="{5C56C9C3-1AF8-4909-A3F3-FABB6295D177}" type="datetimeFigureOut">
              <a:rPr lang="it-IT" smtClean="0"/>
              <a:t>11/05/2026</a:t>
            </a:fld>
            <a:endParaRPr lang="it-IT"/>
          </a:p>
        </p:txBody>
      </p:sp>
      <p:sp>
        <p:nvSpPr>
          <p:cNvPr id="6" name="Segnaposto piè di pagina 5">
            <a:extLst>
              <a:ext uri="{FF2B5EF4-FFF2-40B4-BE49-F238E27FC236}">
                <a16:creationId xmlns:a16="http://schemas.microsoft.com/office/drawing/2014/main" id="{C850147D-18F7-F6B6-CD1E-F64EA7E6BDC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1A2785-27A9-7D33-A3AB-9258C44B2B94}"/>
              </a:ext>
            </a:extLst>
          </p:cNvPr>
          <p:cNvSpPr>
            <a:spLocks noGrp="1"/>
          </p:cNvSpPr>
          <p:nvPr>
            <p:ph type="sldNum" sz="quarter" idx="12"/>
          </p:nvPr>
        </p:nvSpPr>
        <p:spPr/>
        <p:txBody>
          <a:bodyPr/>
          <a:lstStyle/>
          <a:p>
            <a:fld id="{92CA2DC6-82A5-4141-AE3C-AA70483249C4}" type="slidenum">
              <a:rPr lang="it-IT" smtClean="0"/>
              <a:t>‹N›</a:t>
            </a:fld>
            <a:endParaRPr lang="it-IT"/>
          </a:p>
        </p:txBody>
      </p:sp>
    </p:spTree>
    <p:extLst>
      <p:ext uri="{BB962C8B-B14F-4D97-AF65-F5344CB8AC3E}">
        <p14:creationId xmlns:p14="http://schemas.microsoft.com/office/powerpoint/2010/main" val="2845176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F828E9A-720A-78E0-D644-BD70C01DC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1381DFA-7F79-1293-7E1F-E4EC0DD11C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6CA2250-5B71-23E7-B4DD-5383B6E757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6C9C3-1AF8-4909-A3F3-FABB6295D177}" type="datetimeFigureOut">
              <a:rPr lang="it-IT" smtClean="0"/>
              <a:t>11/05/2026</a:t>
            </a:fld>
            <a:endParaRPr lang="it-IT"/>
          </a:p>
        </p:txBody>
      </p:sp>
      <p:sp>
        <p:nvSpPr>
          <p:cNvPr id="5" name="Segnaposto piè di pagina 4">
            <a:extLst>
              <a:ext uri="{FF2B5EF4-FFF2-40B4-BE49-F238E27FC236}">
                <a16:creationId xmlns:a16="http://schemas.microsoft.com/office/drawing/2014/main" id="{4F361559-8717-42D2-3B1A-519F6FD6F7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8FB9E19E-30AF-9510-2E51-AE69895FA0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2CA2DC6-82A5-4141-AE3C-AA70483249C4}" type="slidenum">
              <a:rPr lang="it-IT" smtClean="0"/>
              <a:t>‹N›</a:t>
            </a:fld>
            <a:endParaRPr lang="it-IT"/>
          </a:p>
        </p:txBody>
      </p:sp>
    </p:spTree>
    <p:extLst>
      <p:ext uri="{BB962C8B-B14F-4D97-AF65-F5344CB8AC3E}">
        <p14:creationId xmlns:p14="http://schemas.microsoft.com/office/powerpoint/2010/main" val="2431394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97" r:id="rId1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DEC699-812B-4A8B-90CA-8E5F5427CD41}"/>
              </a:ext>
            </a:extLst>
          </p:cNvPr>
          <p:cNvSpPr>
            <a:spLocks noGrp="1"/>
          </p:cNvSpPr>
          <p:nvPr>
            <p:ph type="title"/>
          </p:nvPr>
        </p:nvSpPr>
        <p:spPr>
          <a:xfrm>
            <a:off x="335936" y="1014739"/>
            <a:ext cx="10800000" cy="332399"/>
          </a:xfrm>
          <a:prstGeom prst="rect">
            <a:avLst/>
          </a:prstGeom>
        </p:spPr>
        <p:txBody>
          <a:bodyPr vert="horz" lIns="0" tIns="0" rIns="0" bIns="0" rtlCol="0" anchor="t" anchorCtr="0">
            <a:spAutoFit/>
          </a:bodyPr>
          <a:lstStyle/>
          <a:p>
            <a:r>
              <a:rPr lang="en-US"/>
              <a:t>Page Title</a:t>
            </a:r>
            <a:endParaRPr lang="en-GB"/>
          </a:p>
        </p:txBody>
      </p:sp>
      <p:sp>
        <p:nvSpPr>
          <p:cNvPr id="3" name="Text Placeholder 2">
            <a:extLst>
              <a:ext uri="{FF2B5EF4-FFF2-40B4-BE49-F238E27FC236}">
                <a16:creationId xmlns:a16="http://schemas.microsoft.com/office/drawing/2014/main" id="{3D6F296C-EC94-41E6-ABB9-94E02B164D65}"/>
              </a:ext>
            </a:extLst>
          </p:cNvPr>
          <p:cNvSpPr>
            <a:spLocks noGrp="1"/>
          </p:cNvSpPr>
          <p:nvPr>
            <p:ph type="body" idx="1"/>
          </p:nvPr>
        </p:nvSpPr>
        <p:spPr>
          <a:xfrm>
            <a:off x="335936" y="1778000"/>
            <a:ext cx="11519514" cy="4170363"/>
          </a:xfrm>
          <a:prstGeom prst="rect">
            <a:avLst/>
          </a:prstGeom>
        </p:spPr>
        <p:txBody>
          <a:bodyPr vert="horz" lIns="0" tIns="0" rIns="0" bIns="0" rtlCol="0">
            <a:noAutofit/>
          </a:bodyPr>
          <a:lstStyle/>
          <a:p>
            <a:pPr lvl="0"/>
            <a:r>
              <a:rPr lang="en-US"/>
              <a:t>Body text</a:t>
            </a:r>
          </a:p>
          <a:p>
            <a:pPr lvl="1"/>
            <a:r>
              <a:rPr lang="en-US"/>
              <a:t>Numbered list</a:t>
            </a:r>
          </a:p>
          <a:p>
            <a:pPr lvl="2"/>
            <a:r>
              <a:rPr lang="en-US"/>
              <a:t>Secondary bullet</a:t>
            </a:r>
          </a:p>
          <a:p>
            <a:pPr lvl="3"/>
            <a:r>
              <a:rPr lang="en-US"/>
              <a:t>Sub bullet</a:t>
            </a:r>
          </a:p>
          <a:p>
            <a:pPr lvl="4"/>
            <a:r>
              <a:rPr lang="en-US"/>
              <a:t>Mini bullet</a:t>
            </a:r>
            <a:endParaRPr lang="en-GB"/>
          </a:p>
        </p:txBody>
      </p:sp>
      <p:sp>
        <p:nvSpPr>
          <p:cNvPr id="4" name="Slide Number Placeholder 3">
            <a:extLst>
              <a:ext uri="{FF2B5EF4-FFF2-40B4-BE49-F238E27FC236}">
                <a16:creationId xmlns:a16="http://schemas.microsoft.com/office/drawing/2014/main" id="{52B9A2B2-5B4E-47EF-A452-2DF03817022A}"/>
              </a:ext>
            </a:extLst>
          </p:cNvPr>
          <p:cNvSpPr>
            <a:spLocks noGrp="1"/>
          </p:cNvSpPr>
          <p:nvPr>
            <p:ph type="sldNum" sz="quarter" idx="4"/>
          </p:nvPr>
        </p:nvSpPr>
        <p:spPr>
          <a:xfrm>
            <a:off x="11673322" y="6546697"/>
            <a:ext cx="182742" cy="184666"/>
          </a:xfrm>
          <a:prstGeom prst="rect">
            <a:avLst/>
          </a:prstGeom>
        </p:spPr>
        <p:txBody>
          <a:bodyPr vert="horz" wrap="none" lIns="0" tIns="0" rIns="0" bIns="0" rtlCol="0" anchor="t" anchorCtr="0">
            <a:spAutoFit/>
          </a:bodyPr>
          <a:lstStyle>
            <a:lvl1pPr algn="r">
              <a:defRPr sz="1200">
                <a:solidFill>
                  <a:schemeClr val="tx1"/>
                </a:solidFill>
              </a:defRPr>
            </a:lvl1pPr>
          </a:lstStyle>
          <a:p>
            <a:fld id="{C76B5FCD-3849-42BD-B56B-22E62382A2C3}" type="slidenum">
              <a:rPr lang="en-GB" smtClean="0"/>
              <a:pPr/>
              <a:t>‹N›</a:t>
            </a:fld>
            <a:endParaRPr lang="en-GB"/>
          </a:p>
        </p:txBody>
      </p:sp>
      <p:sp>
        <p:nvSpPr>
          <p:cNvPr id="8" name="Footer Placeholder 3">
            <a:extLst>
              <a:ext uri="{FF2B5EF4-FFF2-40B4-BE49-F238E27FC236}">
                <a16:creationId xmlns:a16="http://schemas.microsoft.com/office/drawing/2014/main" id="{55FA1D06-F572-AD63-6A97-028E6823FA41}"/>
              </a:ext>
            </a:extLst>
          </p:cNvPr>
          <p:cNvSpPr txBox="1">
            <a:spLocks/>
          </p:cNvSpPr>
          <p:nvPr userDrawn="1"/>
        </p:nvSpPr>
        <p:spPr>
          <a:xfrm>
            <a:off x="2334987" y="6494185"/>
            <a:ext cx="9376681" cy="307777"/>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rgbClr val="3C3C3C"/>
                </a:solidFill>
              </a:rPr>
              <a:t>For scientific exchange with payers/population health decision-makers. For use by Sanofi and Regeneron Medical Affairs for scientific and medical discussions only. Do not photograph, copy, or distribute | MAT-GLB-2401995 – 1.0 05/2024</a:t>
            </a:r>
          </a:p>
        </p:txBody>
      </p:sp>
      <p:pic>
        <p:nvPicPr>
          <p:cNvPr id="6" name="Picture 5" descr="A blue and black logo&#10;&#10;Description automatically generated">
            <a:extLst>
              <a:ext uri="{FF2B5EF4-FFF2-40B4-BE49-F238E27FC236}">
                <a16:creationId xmlns:a16="http://schemas.microsoft.com/office/drawing/2014/main" id="{EAEA036F-4014-2CAF-70D7-FB444D11749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6550" y="6556374"/>
            <a:ext cx="1773936" cy="218574"/>
          </a:xfrm>
          <a:prstGeom prst="rect">
            <a:avLst/>
          </a:prstGeom>
        </p:spPr>
      </p:pic>
    </p:spTree>
    <p:extLst>
      <p:ext uri="{BB962C8B-B14F-4D97-AF65-F5344CB8AC3E}">
        <p14:creationId xmlns:p14="http://schemas.microsoft.com/office/powerpoint/2010/main" val="80231777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98" r:id="rId10"/>
    <p:sldLayoutId id="214748369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3C3C3C"/>
          </a:solidFill>
          <a:latin typeface="+mn-lt"/>
          <a:ea typeface="+mn-ea"/>
          <a:cs typeface="+mn-cs"/>
        </a:defRPr>
      </a:lvl1pPr>
      <a:lvl2pPr marL="344488" indent="-280988" algn="l" defTabSz="914400" rtl="0" eaLnBrk="1" latinLnBrk="0" hangingPunct="1">
        <a:lnSpc>
          <a:spcPct val="90000"/>
        </a:lnSpc>
        <a:spcBef>
          <a:spcPts val="1000"/>
        </a:spcBef>
        <a:buClr>
          <a:schemeClr val="tx1"/>
        </a:buClr>
        <a:buFont typeface="+mj-lt"/>
        <a:buAutoNum type="arabicPeriod"/>
        <a:tabLst/>
        <a:defRPr sz="1400" kern="1200">
          <a:solidFill>
            <a:srgbClr val="3C3C3C"/>
          </a:solidFill>
          <a:latin typeface="+mn-lt"/>
          <a:ea typeface="+mn-ea"/>
          <a:cs typeface="+mn-cs"/>
        </a:defRPr>
      </a:lvl2pPr>
      <a:lvl3pPr marL="571500" indent="-171450" algn="l" defTabSz="914400" rtl="0" eaLnBrk="1" latinLnBrk="0" hangingPunct="1">
        <a:lnSpc>
          <a:spcPct val="90000"/>
        </a:lnSpc>
        <a:spcBef>
          <a:spcPts val="1000"/>
        </a:spcBef>
        <a:buClr>
          <a:schemeClr val="tx1"/>
        </a:buClr>
        <a:buFont typeface="System Font Regular"/>
        <a:buChar char="–"/>
        <a:tabLst/>
        <a:defRPr sz="1400" kern="1200">
          <a:solidFill>
            <a:srgbClr val="3C3C3C"/>
          </a:solidFill>
          <a:latin typeface="+mn-lt"/>
          <a:ea typeface="+mn-ea"/>
          <a:cs typeface="+mn-cs"/>
        </a:defRPr>
      </a:lvl3pPr>
      <a:lvl4pPr marL="800100" indent="-171450" algn="l" defTabSz="914400" rtl="0" eaLnBrk="1" latinLnBrk="0" hangingPunct="1">
        <a:lnSpc>
          <a:spcPct val="90000"/>
        </a:lnSpc>
        <a:spcBef>
          <a:spcPts val="1000"/>
        </a:spcBef>
        <a:buFont typeface="Courier New" panose="02070309020205020404" pitchFamily="49" charset="0"/>
        <a:buChar char="o"/>
        <a:tabLst/>
        <a:defRPr sz="1400" kern="1200">
          <a:solidFill>
            <a:srgbClr val="3C3C3C"/>
          </a:solidFill>
          <a:latin typeface="+mn-lt"/>
          <a:ea typeface="+mn-ea"/>
          <a:cs typeface="+mn-cs"/>
        </a:defRPr>
      </a:lvl4pPr>
      <a:lvl5pPr marL="1028700" indent="-171450" algn="l" defTabSz="914400" rtl="0" eaLnBrk="1" latinLnBrk="0" hangingPunct="1">
        <a:lnSpc>
          <a:spcPct val="90000"/>
        </a:lnSpc>
        <a:spcBef>
          <a:spcPts val="1000"/>
        </a:spcBef>
        <a:buFont typeface="Calibri" panose="020F0502020204030204" pitchFamily="34" charset="0"/>
        <a:buChar char="–"/>
        <a:tabLst/>
        <a:defRPr sz="12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p15:clr>
            <a:srgbClr val="9FCC3B"/>
          </p15:clr>
        </p15:guide>
        <p15:guide id="2" pos="212">
          <p15:clr>
            <a:srgbClr val="9FCC3B"/>
          </p15:clr>
        </p15:guide>
        <p15:guide id="3" pos="7468">
          <p15:clr>
            <a:srgbClr val="9FCC3B"/>
          </p15:clr>
        </p15:guide>
        <p15:guide id="4" orient="horz" pos="1140">
          <p15:clr>
            <a:srgbClr val="9FCC3B"/>
          </p15:clr>
        </p15:guide>
        <p15:guide id="6" orient="horz" pos="3747">
          <p15:clr>
            <a:srgbClr val="9FCC3B"/>
          </p15:clr>
        </p15:guide>
        <p15:guide id="7" orient="horz" pos="799">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42A77-8325-7943-8235-A9D9D15D58EE}" type="datetimeFigureOut">
              <a:rPr lang="it-IT" smtClean="0"/>
              <a:t>11/05/2026</a:t>
            </a:fld>
            <a:endParaRPr lang="it-IT"/>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5DB1FD-8DB6-124C-B30C-92CB10908A26}" type="slidenum">
              <a:rPr lang="it-IT" smtClean="0"/>
              <a:t>‹N›</a:t>
            </a:fld>
            <a:endParaRPr lang="it-IT"/>
          </a:p>
        </p:txBody>
      </p:sp>
    </p:spTree>
    <p:extLst>
      <p:ext uri="{BB962C8B-B14F-4D97-AF65-F5344CB8AC3E}">
        <p14:creationId xmlns:p14="http://schemas.microsoft.com/office/powerpoint/2010/main" val="31134495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slide" Target="slide2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9.emf"/><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chart" Target="../charts/chart5.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6.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notesSlide" Target="../notesSlides/notesSlide22.xml"/><Relationship Id="rId7" Type="http://schemas.openxmlformats.org/officeDocument/2006/relationships/image" Target="../media/image64.png"/><Relationship Id="rId2" Type="http://schemas.openxmlformats.org/officeDocument/2006/relationships/slideLayout" Target="../slideLayouts/slideLayout27.xml"/><Relationship Id="rId1" Type="http://schemas.openxmlformats.org/officeDocument/2006/relationships/tags" Target="../tags/tag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hyperlink" Target="https://clinicaltrials.gov/study/NCT06878261" TargetMode="External"/><Relationship Id="rId10" Type="http://schemas.openxmlformats.org/officeDocument/2006/relationships/image" Target="../media/image67.svg"/><Relationship Id="rId4" Type="http://schemas.openxmlformats.org/officeDocument/2006/relationships/hyperlink" Target="https://clinicaltrials.gov/study/NCT06883305" TargetMode="External"/><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48.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3ECFF569-0321-4276-B894-EF88E54F193D}"/>
              </a:ext>
            </a:extLst>
          </p:cNvPr>
          <p:cNvSpPr/>
          <p:nvPr/>
        </p:nvSpPr>
        <p:spPr>
          <a:xfrm>
            <a:off x="5935132" y="1835834"/>
            <a:ext cx="6218097" cy="1569660"/>
          </a:xfrm>
          <a:prstGeom prst="rect">
            <a:avLst/>
          </a:prstGeom>
        </p:spPr>
        <p:txBody>
          <a:bodyPr wrap="square">
            <a:spAutoFit/>
          </a:bodyPr>
          <a:lstStyle/>
          <a:p>
            <a:pPr algn="ctr"/>
            <a:r>
              <a:rPr lang="it-IT" sz="3200" dirty="0">
                <a:solidFill>
                  <a:srgbClr val="0000FF"/>
                </a:solidFill>
                <a:latin typeface="Arial Black" panose="020B0A04020102020204" pitchFamily="34" charset="0"/>
              </a:rPr>
              <a:t>BPCO: La remissione clinica come obiettivo di trattamento</a:t>
            </a:r>
          </a:p>
        </p:txBody>
      </p:sp>
      <p:sp>
        <p:nvSpPr>
          <p:cNvPr id="7" name="CasellaDiTesto 6">
            <a:extLst>
              <a:ext uri="{FF2B5EF4-FFF2-40B4-BE49-F238E27FC236}">
                <a16:creationId xmlns:a16="http://schemas.microsoft.com/office/drawing/2014/main" id="{855DD29F-760B-4B07-8321-356D3C2F0EA5}"/>
              </a:ext>
            </a:extLst>
          </p:cNvPr>
          <p:cNvSpPr txBox="1"/>
          <p:nvPr/>
        </p:nvSpPr>
        <p:spPr>
          <a:xfrm>
            <a:off x="6430433" y="3914542"/>
            <a:ext cx="5145867" cy="1255728"/>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2800" b="1" i="1" u="none" strike="noStrike" kern="1200" cap="none" spc="0" normalizeH="0" baseline="0" noProof="0" dirty="0">
                <a:ln>
                  <a:noFill/>
                </a:ln>
                <a:solidFill>
                  <a:srgbClr val="FF0000"/>
                </a:solidFill>
                <a:effectLst/>
                <a:uLnTx/>
                <a:uFillTx/>
                <a:latin typeface="Calibri"/>
                <a:ea typeface="+mn-ea"/>
                <a:cs typeface="+mn-cs"/>
              </a:rPr>
              <a:t>Francesco Menzella</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mn-cs"/>
              </a:rPr>
              <a:t>UOC Pneumologia</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mn-cs"/>
              </a:rPr>
              <a:t>Presidio ospedaliero di Montebelluna e Castelfranco Veneto (TV) AULSS 2 Marca Trevigiana</a:t>
            </a:r>
          </a:p>
        </p:txBody>
      </p:sp>
      <p:grpSp>
        <p:nvGrpSpPr>
          <p:cNvPr id="8" name="Group 4">
            <a:extLst>
              <a:ext uri="{FF2B5EF4-FFF2-40B4-BE49-F238E27FC236}">
                <a16:creationId xmlns:a16="http://schemas.microsoft.com/office/drawing/2014/main" id="{B5123BF8-6CA2-5AE3-0CB3-02D9C898BB32}"/>
              </a:ext>
            </a:extLst>
          </p:cNvPr>
          <p:cNvGrpSpPr>
            <a:grpSpLocks noChangeAspect="1"/>
          </p:cNvGrpSpPr>
          <p:nvPr/>
        </p:nvGrpSpPr>
        <p:grpSpPr bwMode="auto">
          <a:xfrm>
            <a:off x="116567" y="121585"/>
            <a:ext cx="5818565" cy="6596849"/>
            <a:chOff x="1615" y="404"/>
            <a:chExt cx="4450" cy="3512"/>
          </a:xfrm>
        </p:grpSpPr>
        <p:sp>
          <p:nvSpPr>
            <p:cNvPr id="9" name="AutoShape 3">
              <a:extLst>
                <a:ext uri="{FF2B5EF4-FFF2-40B4-BE49-F238E27FC236}">
                  <a16:creationId xmlns:a16="http://schemas.microsoft.com/office/drawing/2014/main" id="{6C36F3D8-9403-2EA5-5DDC-AD46D040E833}"/>
                </a:ext>
              </a:extLst>
            </p:cNvPr>
            <p:cNvSpPr>
              <a:spLocks noChangeAspect="1" noChangeArrowheads="1" noTextEdit="1"/>
            </p:cNvSpPr>
            <p:nvPr/>
          </p:nvSpPr>
          <p:spPr bwMode="auto">
            <a:xfrm>
              <a:off x="1615" y="404"/>
              <a:ext cx="4450" cy="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3077" name="Picture 5">
              <a:extLst>
                <a:ext uri="{FF2B5EF4-FFF2-40B4-BE49-F238E27FC236}">
                  <a16:creationId xmlns:a16="http://schemas.microsoft.com/office/drawing/2014/main" id="{9E7266D4-B382-0514-9F33-300919306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 y="404"/>
              <a:ext cx="4454" cy="3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3692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3906" name="Group 4">
            <a:extLst>
              <a:ext uri="{FF2B5EF4-FFF2-40B4-BE49-F238E27FC236}">
                <a16:creationId xmlns:a16="http://schemas.microsoft.com/office/drawing/2014/main" id="{362A4614-C019-D0D5-7332-9C82821F6CF7}"/>
              </a:ext>
            </a:extLst>
          </p:cNvPr>
          <p:cNvGrpSpPr>
            <a:grpSpLocks noChangeAspect="1"/>
          </p:cNvGrpSpPr>
          <p:nvPr/>
        </p:nvGrpSpPr>
        <p:grpSpPr bwMode="auto">
          <a:xfrm>
            <a:off x="766763" y="1412875"/>
            <a:ext cx="9845675" cy="5040313"/>
            <a:chOff x="1449" y="280"/>
            <a:chExt cx="4782" cy="3760"/>
          </a:xfrm>
        </p:grpSpPr>
        <p:sp>
          <p:nvSpPr>
            <p:cNvPr id="123910" name="AutoShape 3">
              <a:extLst>
                <a:ext uri="{FF2B5EF4-FFF2-40B4-BE49-F238E27FC236}">
                  <a16:creationId xmlns:a16="http://schemas.microsoft.com/office/drawing/2014/main" id="{69958D7A-F3EA-A75C-7270-DD4795F7C494}"/>
                </a:ext>
              </a:extLst>
            </p:cNvPr>
            <p:cNvSpPr>
              <a:spLocks noChangeAspect="1" noChangeArrowheads="1" noTextEdit="1"/>
            </p:cNvSpPr>
            <p:nvPr/>
          </p:nvSpPr>
          <p:spPr bwMode="auto">
            <a:xfrm>
              <a:off x="1449" y="280"/>
              <a:ext cx="4782" cy="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23911" name="Picture 5">
              <a:extLst>
                <a:ext uri="{FF2B5EF4-FFF2-40B4-BE49-F238E27FC236}">
                  <a16:creationId xmlns:a16="http://schemas.microsoft.com/office/drawing/2014/main" id="{5000BF30-6E83-5515-68C1-DF3121FFE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 y="280"/>
              <a:ext cx="4788" cy="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907" name="Immagine 4">
            <a:extLst>
              <a:ext uri="{FF2B5EF4-FFF2-40B4-BE49-F238E27FC236}">
                <a16:creationId xmlns:a16="http://schemas.microsoft.com/office/drawing/2014/main" id="{C8E958CB-95C1-7323-2003-268A2ED367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142875"/>
            <a:ext cx="832167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ttangolo 7">
            <a:extLst>
              <a:ext uri="{FF2B5EF4-FFF2-40B4-BE49-F238E27FC236}">
                <a16:creationId xmlns:a16="http://schemas.microsoft.com/office/drawing/2014/main" id="{9E442F87-AC7B-540F-2B33-8B00B0DD9E03}"/>
              </a:ext>
            </a:extLst>
          </p:cNvPr>
          <p:cNvSpPr>
            <a:spLocks noChangeArrowheads="1"/>
          </p:cNvSpPr>
          <p:nvPr/>
        </p:nvSpPr>
        <p:spPr bwMode="auto">
          <a:xfrm>
            <a:off x="192088" y="6484938"/>
            <a:ext cx="3240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400" b="1" i="1">
                <a:latin typeface="Times New Roman" panose="02020603050405020304" pitchFamily="18" charset="0"/>
                <a:cs typeface="Times New Roman" panose="02020603050405020304" pitchFamily="18" charset="0"/>
              </a:rPr>
              <a:t>Eur Respir Rev</a:t>
            </a:r>
            <a:r>
              <a:rPr lang="it-IT" altLang="it-IT" sz="1400" b="1">
                <a:latin typeface="Times New Roman" panose="02020603050405020304" pitchFamily="18" charset="0"/>
                <a:cs typeface="Times New Roman" panose="02020603050405020304" pitchFamily="18" charset="0"/>
              </a:rPr>
              <a:t>. 2024;33(171):230143. </a:t>
            </a:r>
          </a:p>
        </p:txBody>
      </p:sp>
      <p:pic>
        <p:nvPicPr>
          <p:cNvPr id="123909" name="Immagine 6">
            <a:extLst>
              <a:ext uri="{FF2B5EF4-FFF2-40B4-BE49-F238E27FC236}">
                <a16:creationId xmlns:a16="http://schemas.microsoft.com/office/drawing/2014/main" id="{5E92FA70-6D9F-8CD1-0B01-853D23052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3" y="282575"/>
            <a:ext cx="7207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C449C76-3401-415F-AEEB-F7DE4E69C079}"/>
              </a:ext>
            </a:extLst>
          </p:cNvPr>
          <p:cNvPicPr>
            <a:picLocks noChangeAspect="1"/>
          </p:cNvPicPr>
          <p:nvPr/>
        </p:nvPicPr>
        <p:blipFill rotWithShape="1">
          <a:blip r:embed="rId2"/>
          <a:srcRect t="21854" b="4448"/>
          <a:stretch/>
        </p:blipFill>
        <p:spPr>
          <a:xfrm>
            <a:off x="381000" y="863601"/>
            <a:ext cx="11413067" cy="5452532"/>
          </a:xfrm>
          <a:prstGeom prst="rect">
            <a:avLst/>
          </a:prstGeom>
        </p:spPr>
      </p:pic>
      <p:sp>
        <p:nvSpPr>
          <p:cNvPr id="3" name="Rettangolo 2">
            <a:extLst>
              <a:ext uri="{FF2B5EF4-FFF2-40B4-BE49-F238E27FC236}">
                <a16:creationId xmlns:a16="http://schemas.microsoft.com/office/drawing/2014/main" id="{B14A0242-FAEF-4093-8726-DBFF765EBBE5}"/>
              </a:ext>
            </a:extLst>
          </p:cNvPr>
          <p:cNvSpPr/>
          <p:nvPr/>
        </p:nvSpPr>
        <p:spPr>
          <a:xfrm>
            <a:off x="901821" y="203716"/>
            <a:ext cx="10388358" cy="461665"/>
          </a:xfrm>
          <a:prstGeom prst="rect">
            <a:avLst/>
          </a:prstGeom>
          <a:effectLst>
            <a:outerShdw blurRad="50800" dist="38100" dir="5400000" algn="t" rotWithShape="0">
              <a:prstClr val="black">
                <a:alpha val="40000"/>
              </a:prstClr>
            </a:outerShdw>
          </a:effectLst>
        </p:spPr>
        <p:txBody>
          <a:bodyPr wrap="none">
            <a:spAutoFit/>
          </a:bodyPr>
          <a:lstStyle/>
          <a:p>
            <a:pPr algn="ctr"/>
            <a:r>
              <a:rPr lang="it-IT" sz="2400" dirty="0">
                <a:solidFill>
                  <a:srgbClr val="0000FF"/>
                </a:solidFill>
                <a:latin typeface="Arial Black" panose="020B0A04020102020204" pitchFamily="34" charset="0"/>
              </a:rPr>
              <a:t>Il nuovo paradigma: dai nomi delle malattie ai tratti trattabili</a:t>
            </a:r>
          </a:p>
        </p:txBody>
      </p:sp>
    </p:spTree>
    <p:extLst>
      <p:ext uri="{BB962C8B-B14F-4D97-AF65-F5344CB8AC3E}">
        <p14:creationId xmlns:p14="http://schemas.microsoft.com/office/powerpoint/2010/main" val="1964642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F6B3795-A0F1-4120-9BD9-C97AE1A53E82}"/>
              </a:ext>
            </a:extLst>
          </p:cNvPr>
          <p:cNvPicPr>
            <a:picLocks noChangeAspect="1"/>
          </p:cNvPicPr>
          <p:nvPr/>
        </p:nvPicPr>
        <p:blipFill rotWithShape="1">
          <a:blip r:embed="rId3"/>
          <a:srcRect t="12146" b="4448"/>
          <a:stretch/>
        </p:blipFill>
        <p:spPr>
          <a:xfrm>
            <a:off x="660401" y="1097279"/>
            <a:ext cx="11109420" cy="5210387"/>
          </a:xfrm>
          <a:prstGeom prst="rect">
            <a:avLst/>
          </a:prstGeom>
        </p:spPr>
      </p:pic>
      <p:sp>
        <p:nvSpPr>
          <p:cNvPr id="3" name="CasellaDiTesto 2">
            <a:extLst>
              <a:ext uri="{FF2B5EF4-FFF2-40B4-BE49-F238E27FC236}">
                <a16:creationId xmlns:a16="http://schemas.microsoft.com/office/drawing/2014/main" id="{BD1440F3-DBF9-8696-0C79-47A0878AAD9E}"/>
              </a:ext>
            </a:extLst>
          </p:cNvPr>
          <p:cNvSpPr txBox="1"/>
          <p:nvPr/>
        </p:nvSpPr>
        <p:spPr>
          <a:xfrm>
            <a:off x="1115518" y="1097279"/>
            <a:ext cx="4226504" cy="76944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200" b="1" dirty="0"/>
              <a:t>Elastasi, </a:t>
            </a:r>
            <a:r>
              <a:rPr lang="it-IT" sz="2200" b="1" dirty="0" err="1"/>
              <a:t>catepsina</a:t>
            </a:r>
            <a:r>
              <a:rPr lang="it-IT" sz="2200" b="1" dirty="0"/>
              <a:t> G e proteinasi 3 </a:t>
            </a:r>
            <a:r>
              <a:rPr lang="it-IT" sz="2200" b="1" dirty="0">
                <a:sym typeface="Wingdings" panose="05000000000000000000" pitchFamily="2" charset="2"/>
              </a:rPr>
              <a:t> DDP1</a:t>
            </a:r>
            <a:endParaRPr lang="it-IT" sz="2200" b="1" dirty="0"/>
          </a:p>
        </p:txBody>
      </p:sp>
      <p:sp>
        <p:nvSpPr>
          <p:cNvPr id="4" name="Rettangolo 3">
            <a:extLst>
              <a:ext uri="{FF2B5EF4-FFF2-40B4-BE49-F238E27FC236}">
                <a16:creationId xmlns:a16="http://schemas.microsoft.com/office/drawing/2014/main" id="{6867CD6E-A891-D53E-CC47-5626F4F67954}"/>
              </a:ext>
            </a:extLst>
          </p:cNvPr>
          <p:cNvSpPr/>
          <p:nvPr/>
        </p:nvSpPr>
        <p:spPr>
          <a:xfrm>
            <a:off x="2110662" y="203716"/>
            <a:ext cx="7970708" cy="461665"/>
          </a:xfrm>
          <a:prstGeom prst="rect">
            <a:avLst/>
          </a:prstGeom>
          <a:effectLst>
            <a:outerShdw blurRad="50800" dist="38100" dir="5400000" algn="t" rotWithShape="0">
              <a:prstClr val="black">
                <a:alpha val="40000"/>
              </a:prstClr>
            </a:outerShdw>
          </a:effectLst>
        </p:spPr>
        <p:txBody>
          <a:bodyPr wrap="none">
            <a:spAutoFit/>
          </a:bodyPr>
          <a:lstStyle/>
          <a:p>
            <a:pPr algn="ctr"/>
            <a:r>
              <a:rPr lang="it-IT" sz="2400" dirty="0">
                <a:solidFill>
                  <a:srgbClr val="0000FF"/>
                </a:solidFill>
                <a:latin typeface="Arial Black" panose="020B0A04020102020204" pitchFamily="34" charset="0"/>
              </a:rPr>
              <a:t>Il tratto </a:t>
            </a:r>
            <a:r>
              <a:rPr lang="it-IT" sz="2400" dirty="0" err="1">
                <a:solidFill>
                  <a:srgbClr val="0000FF"/>
                </a:solidFill>
                <a:latin typeface="Arial Black" panose="020B0A04020102020204" pitchFamily="34" charset="0"/>
              </a:rPr>
              <a:t>neutrofilico</a:t>
            </a:r>
            <a:r>
              <a:rPr lang="it-IT" sz="2400" dirty="0">
                <a:solidFill>
                  <a:srgbClr val="0000FF"/>
                </a:solidFill>
                <a:latin typeface="Arial Black" panose="020B0A04020102020204" pitchFamily="34" charset="0"/>
              </a:rPr>
              <a:t> e il dominio delle proteasi</a:t>
            </a:r>
          </a:p>
        </p:txBody>
      </p:sp>
      <p:sp>
        <p:nvSpPr>
          <p:cNvPr id="7" name="Rettangolo 6">
            <a:extLst>
              <a:ext uri="{FF2B5EF4-FFF2-40B4-BE49-F238E27FC236}">
                <a16:creationId xmlns:a16="http://schemas.microsoft.com/office/drawing/2014/main" id="{2B98AEA3-B137-4F6A-B78D-10CEEDFCC640}"/>
              </a:ext>
            </a:extLst>
          </p:cNvPr>
          <p:cNvSpPr/>
          <p:nvPr/>
        </p:nvSpPr>
        <p:spPr>
          <a:xfrm>
            <a:off x="202582" y="6489941"/>
            <a:ext cx="1986441" cy="307777"/>
          </a:xfrm>
          <a:prstGeom prst="rect">
            <a:avLst/>
          </a:prstGeom>
        </p:spPr>
        <p:txBody>
          <a:bodyPr wrap="none">
            <a:spAutoFit/>
          </a:bodyPr>
          <a:lstStyle/>
          <a:p>
            <a:r>
              <a:rPr lang="it-IT" sz="1400" b="1" dirty="0">
                <a:latin typeface="Times New Roman" panose="02020603050405020304" pitchFamily="18" charset="0"/>
                <a:cs typeface="Times New Roman" panose="02020603050405020304" pitchFamily="18" charset="0"/>
              </a:rPr>
              <a:t>Elaborazione personale</a:t>
            </a:r>
          </a:p>
        </p:txBody>
      </p:sp>
      <p:pic>
        <p:nvPicPr>
          <p:cNvPr id="6" name="Immagine 5">
            <a:extLst>
              <a:ext uri="{FF2B5EF4-FFF2-40B4-BE49-F238E27FC236}">
                <a16:creationId xmlns:a16="http://schemas.microsoft.com/office/drawing/2014/main" id="{0153E563-B431-49A3-8C73-3F066DB2981F}"/>
              </a:ext>
            </a:extLst>
          </p:cNvPr>
          <p:cNvPicPr>
            <a:picLocks noChangeAspect="1"/>
          </p:cNvPicPr>
          <p:nvPr/>
        </p:nvPicPr>
        <p:blipFill>
          <a:blip r:embed="rId4"/>
          <a:stretch>
            <a:fillRect/>
          </a:stretch>
        </p:blipFill>
        <p:spPr>
          <a:xfrm>
            <a:off x="0" y="1097279"/>
            <a:ext cx="6169687" cy="5240527"/>
          </a:xfrm>
          <a:prstGeom prst="rect">
            <a:avLst/>
          </a:prstGeom>
        </p:spPr>
      </p:pic>
      <p:pic>
        <p:nvPicPr>
          <p:cNvPr id="8" name="Immagine 7">
            <a:extLst>
              <a:ext uri="{FF2B5EF4-FFF2-40B4-BE49-F238E27FC236}">
                <a16:creationId xmlns:a16="http://schemas.microsoft.com/office/drawing/2014/main" id="{1EBB0C38-B6AE-4DE8-86ED-096AA1A2B99D}"/>
              </a:ext>
            </a:extLst>
          </p:cNvPr>
          <p:cNvPicPr>
            <a:picLocks noChangeAspect="1"/>
          </p:cNvPicPr>
          <p:nvPr/>
        </p:nvPicPr>
        <p:blipFill>
          <a:blip r:embed="rId5"/>
          <a:stretch>
            <a:fillRect/>
          </a:stretch>
        </p:blipFill>
        <p:spPr>
          <a:xfrm>
            <a:off x="6169687" y="1097279"/>
            <a:ext cx="6022313" cy="5210387"/>
          </a:xfrm>
          <a:prstGeom prst="rect">
            <a:avLst/>
          </a:prstGeom>
        </p:spPr>
      </p:pic>
    </p:spTree>
    <p:extLst>
      <p:ext uri="{BB962C8B-B14F-4D97-AF65-F5344CB8AC3E}">
        <p14:creationId xmlns:p14="http://schemas.microsoft.com/office/powerpoint/2010/main" val="187822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0530" name="Group 8">
            <a:extLst>
              <a:ext uri="{FF2B5EF4-FFF2-40B4-BE49-F238E27FC236}">
                <a16:creationId xmlns:a16="http://schemas.microsoft.com/office/drawing/2014/main" id="{2883BB83-6A5E-4F75-A448-651A84BE2A9A}"/>
              </a:ext>
            </a:extLst>
          </p:cNvPr>
          <p:cNvGrpSpPr>
            <a:grpSpLocks noChangeAspect="1"/>
          </p:cNvGrpSpPr>
          <p:nvPr/>
        </p:nvGrpSpPr>
        <p:grpSpPr bwMode="auto">
          <a:xfrm>
            <a:off x="263525" y="1890714"/>
            <a:ext cx="10904008" cy="5532437"/>
            <a:chOff x="2070" y="798"/>
            <a:chExt cx="4203" cy="2283"/>
          </a:xfrm>
        </p:grpSpPr>
        <p:sp>
          <p:nvSpPr>
            <p:cNvPr id="150537" name="AutoShape 7">
              <a:extLst>
                <a:ext uri="{FF2B5EF4-FFF2-40B4-BE49-F238E27FC236}">
                  <a16:creationId xmlns:a16="http://schemas.microsoft.com/office/drawing/2014/main" id="{AAC1D547-79EE-4E1B-BEB2-7CAC2A9B6E09}"/>
                </a:ext>
              </a:extLst>
            </p:cNvPr>
            <p:cNvSpPr>
              <a:spLocks noChangeAspect="1" noChangeArrowheads="1" noTextEdit="1"/>
            </p:cNvSpPr>
            <p:nvPr/>
          </p:nvSpPr>
          <p:spPr bwMode="auto">
            <a:xfrm>
              <a:off x="2070" y="1239"/>
              <a:ext cx="3540" cy="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50538" name="Picture 9">
              <a:extLst>
                <a:ext uri="{FF2B5EF4-FFF2-40B4-BE49-F238E27FC236}">
                  <a16:creationId xmlns:a16="http://schemas.microsoft.com/office/drawing/2014/main" id="{10D4ADCA-2F1A-4D78-8B2C-9BCD90F1A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8" y="798"/>
              <a:ext cx="3905" cy="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0531" name="Group 4">
            <a:extLst>
              <a:ext uri="{FF2B5EF4-FFF2-40B4-BE49-F238E27FC236}">
                <a16:creationId xmlns:a16="http://schemas.microsoft.com/office/drawing/2014/main" id="{E3B9BF84-47E8-4178-8C58-5EE76D9397F1}"/>
              </a:ext>
            </a:extLst>
          </p:cNvPr>
          <p:cNvGrpSpPr>
            <a:grpSpLocks noChangeAspect="1"/>
          </p:cNvGrpSpPr>
          <p:nvPr/>
        </p:nvGrpSpPr>
        <p:grpSpPr bwMode="auto">
          <a:xfrm>
            <a:off x="2368550" y="4765"/>
            <a:ext cx="7742239" cy="1120775"/>
            <a:chOff x="1708" y="1816"/>
            <a:chExt cx="4151" cy="706"/>
          </a:xfrm>
        </p:grpSpPr>
        <p:sp>
          <p:nvSpPr>
            <p:cNvPr id="150535" name="AutoShape 3">
              <a:extLst>
                <a:ext uri="{FF2B5EF4-FFF2-40B4-BE49-F238E27FC236}">
                  <a16:creationId xmlns:a16="http://schemas.microsoft.com/office/drawing/2014/main" id="{0DD41172-EF9F-46CB-B802-FB220B5BB5E6}"/>
                </a:ext>
              </a:extLst>
            </p:cNvPr>
            <p:cNvSpPr>
              <a:spLocks noChangeAspect="1" noChangeArrowheads="1" noTextEdit="1"/>
            </p:cNvSpPr>
            <p:nvPr/>
          </p:nvSpPr>
          <p:spPr bwMode="auto">
            <a:xfrm>
              <a:off x="1821" y="1816"/>
              <a:ext cx="403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382981" name="Picture 5">
              <a:extLst>
                <a:ext uri="{FF2B5EF4-FFF2-40B4-BE49-F238E27FC236}">
                  <a16:creationId xmlns:a16="http://schemas.microsoft.com/office/drawing/2014/main" id="{495A06F2-8FEA-4C17-9FA3-A69BD510C16F}"/>
                </a:ext>
              </a:extLst>
            </p:cNvPr>
            <p:cNvPicPr>
              <a:picLocks noChangeAspect="1" noChangeArrowheads="1"/>
            </p:cNvPicPr>
            <p:nvPr/>
          </p:nvPicPr>
          <p:blipFill>
            <a:blip r:embed="rId4"/>
            <a:srcRect/>
            <a:stretch>
              <a:fillRect/>
            </a:stretch>
          </p:blipFill>
          <p:spPr bwMode="auto">
            <a:xfrm>
              <a:off x="1708" y="1831"/>
              <a:ext cx="4041" cy="691"/>
            </a:xfrm>
            <a:prstGeom prst="rect">
              <a:avLst/>
            </a:prstGeom>
            <a:ln>
              <a:noFill/>
            </a:ln>
            <a:effectLst>
              <a:outerShdw blurRad="292100" dist="139700" dir="2700000" algn="tl" rotWithShape="0">
                <a:srgbClr val="333333">
                  <a:alpha val="65000"/>
                </a:srgbClr>
              </a:outerShdw>
            </a:effectLst>
          </p:spPr>
        </p:pic>
      </p:grpSp>
      <p:sp>
        <p:nvSpPr>
          <p:cNvPr id="150532" name="CasellaDiTesto 10">
            <a:extLst>
              <a:ext uri="{FF2B5EF4-FFF2-40B4-BE49-F238E27FC236}">
                <a16:creationId xmlns:a16="http://schemas.microsoft.com/office/drawing/2014/main" id="{91B84B47-BD8F-4F10-8FAF-6E11FCBE2F03}"/>
              </a:ext>
            </a:extLst>
          </p:cNvPr>
          <p:cNvSpPr txBox="1">
            <a:spLocks noChangeArrowheads="1"/>
          </p:cNvSpPr>
          <p:nvPr/>
        </p:nvSpPr>
        <p:spPr bwMode="auto">
          <a:xfrm>
            <a:off x="1" y="1177926"/>
            <a:ext cx="119284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000" b="1">
                <a:solidFill>
                  <a:srgbClr val="0000FF"/>
                </a:solidFill>
              </a:rPr>
              <a:t>The relationships between blood eosinophil counts (BEC) and type-2 (T2) inflammation, microbiome, bacterial infection/pneumonia episodes, and ICS response</a:t>
            </a:r>
            <a:endParaRPr lang="it-IT" altLang="it-IT" sz="2000" b="1">
              <a:solidFill>
                <a:srgbClr val="0000FF"/>
              </a:solidFill>
            </a:endParaRPr>
          </a:p>
        </p:txBody>
      </p:sp>
      <p:sp>
        <p:nvSpPr>
          <p:cNvPr id="150533" name="CasellaDiTesto 12">
            <a:extLst>
              <a:ext uri="{FF2B5EF4-FFF2-40B4-BE49-F238E27FC236}">
                <a16:creationId xmlns:a16="http://schemas.microsoft.com/office/drawing/2014/main" id="{0AAC66F2-0675-478C-BC23-567116C95FC9}"/>
              </a:ext>
            </a:extLst>
          </p:cNvPr>
          <p:cNvSpPr txBox="1">
            <a:spLocks noChangeArrowheads="1"/>
          </p:cNvSpPr>
          <p:nvPr/>
        </p:nvSpPr>
        <p:spPr bwMode="auto">
          <a:xfrm>
            <a:off x="290513" y="6424614"/>
            <a:ext cx="5040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it-IT" sz="1800" b="1" i="1" dirty="0">
                <a:solidFill>
                  <a:srgbClr val="000000"/>
                </a:solidFill>
                <a:latin typeface="Times New Roman" panose="02020603050405020304" pitchFamily="18" charset="0"/>
                <a:cs typeface="Times New Roman" panose="02020603050405020304" pitchFamily="18" charset="0"/>
              </a:rPr>
              <a:t>Am J Respir Crit Care Med</a:t>
            </a:r>
            <a:r>
              <a:rPr lang="en-US" altLang="it-IT" sz="1800" b="1" dirty="0">
                <a:solidFill>
                  <a:srgbClr val="000000"/>
                </a:solidFill>
                <a:latin typeface="Times New Roman" panose="02020603050405020304" pitchFamily="18" charset="0"/>
                <a:cs typeface="Times New Roman" panose="02020603050405020304" pitchFamily="18" charset="0"/>
              </a:rPr>
              <a:t>. 2022;206(1):17-24. </a:t>
            </a:r>
            <a:endParaRPr lang="it-IT" altLang="it-IT" sz="1800" b="1" dirty="0">
              <a:solidFill>
                <a:srgbClr val="000000"/>
              </a:solidFill>
              <a:latin typeface="Times New Roman" panose="02020603050405020304" pitchFamily="18" charset="0"/>
              <a:cs typeface="Times New Roman" panose="02020603050405020304" pitchFamily="18" charset="0"/>
            </a:endParaRPr>
          </a:p>
        </p:txBody>
      </p:sp>
      <p:pic>
        <p:nvPicPr>
          <p:cNvPr id="14" name="Immagine 13">
            <a:extLst>
              <a:ext uri="{FF2B5EF4-FFF2-40B4-BE49-F238E27FC236}">
                <a16:creationId xmlns:a16="http://schemas.microsoft.com/office/drawing/2014/main" id="{C8A17E1D-2699-41C9-A5AE-1FFDAD1933B9}"/>
              </a:ext>
            </a:extLst>
          </p:cNvPr>
          <p:cNvPicPr>
            <a:picLocks noChangeAspect="1"/>
          </p:cNvPicPr>
          <p:nvPr/>
        </p:nvPicPr>
        <p:blipFill>
          <a:blip r:embed="rId5"/>
          <a:stretch>
            <a:fillRect/>
          </a:stretch>
        </p:blipFill>
        <p:spPr>
          <a:xfrm>
            <a:off x="93665" y="1909763"/>
            <a:ext cx="1216753" cy="1628668"/>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C5ED37-57C5-41C8-B2CE-DC4B45F44F9F}"/>
              </a:ext>
            </a:extLst>
          </p:cNvPr>
          <p:cNvSpPr>
            <a:spLocks noGrp="1"/>
          </p:cNvSpPr>
          <p:nvPr>
            <p:ph type="title"/>
          </p:nvPr>
        </p:nvSpPr>
        <p:spPr>
          <a:xfrm>
            <a:off x="37601" y="32767"/>
            <a:ext cx="12154400" cy="1046742"/>
          </a:xfrm>
          <a:effectLst>
            <a:outerShdw blurRad="50800" dist="38100" dir="5400000" algn="t" rotWithShape="0">
              <a:prstClr val="black">
                <a:alpha val="40000"/>
              </a:prstClr>
            </a:outerShdw>
          </a:effectLst>
        </p:spPr>
        <p:txBody>
          <a:bodyPr>
            <a:noAutofit/>
          </a:bodyPr>
          <a:lstStyle/>
          <a:p>
            <a:pPr algn="ctr"/>
            <a:r>
              <a:rPr lang="en-US" sz="2800" dirty="0">
                <a:solidFill>
                  <a:srgbClr val="0000FF"/>
                </a:solidFill>
                <a:latin typeface="Arial Black" panose="020B0A04020102020204" pitchFamily="34" charset="0"/>
              </a:rPr>
              <a:t>Exacerbations can irreversibly reduce lung function and accelerate disease progression</a:t>
            </a:r>
          </a:p>
        </p:txBody>
      </p:sp>
      <p:cxnSp>
        <p:nvCxnSpPr>
          <p:cNvPr id="51" name="Straight Connector 50">
            <a:extLst>
              <a:ext uri="{FF2B5EF4-FFF2-40B4-BE49-F238E27FC236}">
                <a16:creationId xmlns:a16="http://schemas.microsoft.com/office/drawing/2014/main" id="{7309AD56-35D2-4050-A405-EEC00806366F}"/>
              </a:ext>
            </a:extLst>
          </p:cNvPr>
          <p:cNvCxnSpPr>
            <a:cxnSpLocks/>
          </p:cNvCxnSpPr>
          <p:nvPr/>
        </p:nvCxnSpPr>
        <p:spPr>
          <a:xfrm>
            <a:off x="1459332" y="3684907"/>
            <a:ext cx="4311270" cy="0"/>
          </a:xfrm>
          <a:prstGeom prst="line">
            <a:avLst/>
          </a:prstGeom>
          <a:ln w="2222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6991EF7-FBF9-4407-9567-85C5995A071A}"/>
              </a:ext>
            </a:extLst>
          </p:cNvPr>
          <p:cNvCxnSpPr>
            <a:cxnSpLocks/>
          </p:cNvCxnSpPr>
          <p:nvPr/>
        </p:nvCxnSpPr>
        <p:spPr>
          <a:xfrm>
            <a:off x="1459332" y="2899804"/>
            <a:ext cx="4311270" cy="0"/>
          </a:xfrm>
          <a:prstGeom prst="line">
            <a:avLst/>
          </a:prstGeom>
          <a:ln w="2222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8712F11-CDF4-449E-9A5C-25389344E3FE}"/>
              </a:ext>
            </a:extLst>
          </p:cNvPr>
          <p:cNvSpPr/>
          <p:nvPr/>
        </p:nvSpPr>
        <p:spPr>
          <a:xfrm>
            <a:off x="4465264" y="2971408"/>
            <a:ext cx="1376295" cy="424732"/>
          </a:xfrm>
          <a:prstGeom prst="rect">
            <a:avLst/>
          </a:prstGeom>
        </p:spPr>
        <p:txBody>
          <a:bodyPr wrap="square">
            <a:sp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effectLst/>
                <a:uLnTx/>
                <a:uFillTx/>
                <a:latin typeface="Arial" panose="020B0604020202020204"/>
                <a:ea typeface="+mn-ea"/>
                <a:cs typeface="+mn-cs"/>
              </a:rPr>
              <a:t>FEV</a:t>
            </a:r>
            <a:r>
              <a:rPr kumimoji="0" lang="en-US" sz="1200" b="1" i="0" u="none" strike="noStrike" kern="1200" cap="none" spc="0" normalizeH="0" baseline="-25000" noProof="0">
                <a:ln>
                  <a:noFill/>
                </a:ln>
                <a:effectLst/>
                <a:uLnTx/>
                <a:uFillTx/>
                <a:latin typeface="Arial" panose="020B0604020202020204"/>
                <a:ea typeface="+mn-ea"/>
                <a:cs typeface="+mn-cs"/>
              </a:rPr>
              <a:t>1</a:t>
            </a:r>
            <a:r>
              <a:rPr kumimoji="0" lang="en-US" sz="1200" b="1" i="0" u="none" strike="noStrike" kern="1200" cap="none" spc="0" normalizeH="0" baseline="0" noProof="0">
                <a:ln>
                  <a:noFill/>
                </a:ln>
                <a:effectLst/>
                <a:uLnTx/>
                <a:uFillTx/>
                <a:latin typeface="Arial" panose="020B0604020202020204"/>
                <a:ea typeface="+mn-ea"/>
                <a:cs typeface="+mn-cs"/>
              </a:rPr>
              <a:t> loss of approx. 32 mL  </a:t>
            </a:r>
            <a:endParaRPr kumimoji="0" lang="en-GB" sz="1200" b="1" i="0" u="none" strike="noStrike" kern="1200" cap="none" spc="0" normalizeH="0" baseline="0" noProof="0">
              <a:ln>
                <a:noFill/>
              </a:ln>
              <a:effectLst/>
              <a:uLnTx/>
              <a:uFillTx/>
              <a:latin typeface="Arial" panose="020B0604020202020204"/>
              <a:ea typeface="+mn-ea"/>
              <a:cs typeface="+mn-cs"/>
            </a:endParaRPr>
          </a:p>
        </p:txBody>
      </p:sp>
      <p:grpSp>
        <p:nvGrpSpPr>
          <p:cNvPr id="53" name="Group 52">
            <a:extLst>
              <a:ext uri="{FF2B5EF4-FFF2-40B4-BE49-F238E27FC236}">
                <a16:creationId xmlns:a16="http://schemas.microsoft.com/office/drawing/2014/main" id="{ADE4FB9F-4113-4912-8047-92B858A16624}"/>
              </a:ext>
            </a:extLst>
          </p:cNvPr>
          <p:cNvGrpSpPr/>
          <p:nvPr/>
        </p:nvGrpSpPr>
        <p:grpSpPr>
          <a:xfrm>
            <a:off x="3634100" y="4047362"/>
            <a:ext cx="86390" cy="354061"/>
            <a:chOff x="6309742" y="2222286"/>
            <a:chExt cx="73152" cy="186876"/>
          </a:xfrm>
        </p:grpSpPr>
        <p:cxnSp>
          <p:nvCxnSpPr>
            <p:cNvPr id="177" name="Straight Connector 176">
              <a:extLst>
                <a:ext uri="{FF2B5EF4-FFF2-40B4-BE49-F238E27FC236}">
                  <a16:creationId xmlns:a16="http://schemas.microsoft.com/office/drawing/2014/main" id="{785B841A-97E0-4EAE-8376-359678D08DAF}"/>
                </a:ext>
              </a:extLst>
            </p:cNvPr>
            <p:cNvCxnSpPr/>
            <p:nvPr/>
          </p:nvCxnSpPr>
          <p:spPr>
            <a:xfrm>
              <a:off x="6346318" y="2222402"/>
              <a:ext cx="0" cy="18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B1BE0D4-87FA-448D-82EA-E7F48C38ADFF}"/>
                </a:ext>
              </a:extLst>
            </p:cNvPr>
            <p:cNvCxnSpPr>
              <a:cxnSpLocks/>
            </p:cNvCxnSpPr>
            <p:nvPr/>
          </p:nvCxnSpPr>
          <p:spPr>
            <a:xfrm rot="5400000">
              <a:off x="6346318" y="2185710"/>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84150FDF-EC84-4EBD-A402-A8B8BE7C93A4}"/>
                </a:ext>
              </a:extLst>
            </p:cNvPr>
            <p:cNvCxnSpPr>
              <a:cxnSpLocks/>
            </p:cNvCxnSpPr>
            <p:nvPr/>
          </p:nvCxnSpPr>
          <p:spPr>
            <a:xfrm rot="5400000">
              <a:off x="6346318" y="2372586"/>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D003AEB2-079C-4D0A-AF76-E6E138FFCC3C}"/>
              </a:ext>
            </a:extLst>
          </p:cNvPr>
          <p:cNvGrpSpPr/>
          <p:nvPr/>
        </p:nvGrpSpPr>
        <p:grpSpPr>
          <a:xfrm>
            <a:off x="3908523" y="3699896"/>
            <a:ext cx="86390" cy="354061"/>
            <a:chOff x="6309742" y="2222286"/>
            <a:chExt cx="73152" cy="186876"/>
          </a:xfrm>
        </p:grpSpPr>
        <p:cxnSp>
          <p:nvCxnSpPr>
            <p:cNvPr id="174" name="Straight Connector 173">
              <a:extLst>
                <a:ext uri="{FF2B5EF4-FFF2-40B4-BE49-F238E27FC236}">
                  <a16:creationId xmlns:a16="http://schemas.microsoft.com/office/drawing/2014/main" id="{7D7F0CBC-5F9C-426C-8997-B45A89BFD979}"/>
                </a:ext>
              </a:extLst>
            </p:cNvPr>
            <p:cNvCxnSpPr/>
            <p:nvPr/>
          </p:nvCxnSpPr>
          <p:spPr>
            <a:xfrm>
              <a:off x="6346318" y="2222402"/>
              <a:ext cx="0" cy="18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3C3A092-B81B-45B3-A551-3AC79AF42851}"/>
                </a:ext>
              </a:extLst>
            </p:cNvPr>
            <p:cNvCxnSpPr>
              <a:cxnSpLocks/>
            </p:cNvCxnSpPr>
            <p:nvPr/>
          </p:nvCxnSpPr>
          <p:spPr>
            <a:xfrm rot="5400000">
              <a:off x="6346318" y="2185710"/>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A82FE44-049B-491F-804C-857AE238B493}"/>
                </a:ext>
              </a:extLst>
            </p:cNvPr>
            <p:cNvCxnSpPr>
              <a:cxnSpLocks/>
            </p:cNvCxnSpPr>
            <p:nvPr/>
          </p:nvCxnSpPr>
          <p:spPr>
            <a:xfrm rot="5400000">
              <a:off x="6346318" y="2372586"/>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43AB1EC0-75F6-4B3C-A150-7A0AA9468A42}"/>
              </a:ext>
            </a:extLst>
          </p:cNvPr>
          <p:cNvGrpSpPr/>
          <p:nvPr/>
        </p:nvGrpSpPr>
        <p:grpSpPr>
          <a:xfrm>
            <a:off x="4184365" y="3389988"/>
            <a:ext cx="86390" cy="408532"/>
            <a:chOff x="6309742" y="2222286"/>
            <a:chExt cx="73152" cy="186876"/>
          </a:xfrm>
        </p:grpSpPr>
        <p:cxnSp>
          <p:nvCxnSpPr>
            <p:cNvPr id="171" name="Straight Connector 170">
              <a:extLst>
                <a:ext uri="{FF2B5EF4-FFF2-40B4-BE49-F238E27FC236}">
                  <a16:creationId xmlns:a16="http://schemas.microsoft.com/office/drawing/2014/main" id="{BA39E224-8586-407C-8D43-8E6FA4CB026E}"/>
                </a:ext>
              </a:extLst>
            </p:cNvPr>
            <p:cNvCxnSpPr/>
            <p:nvPr/>
          </p:nvCxnSpPr>
          <p:spPr>
            <a:xfrm>
              <a:off x="6346318" y="2222402"/>
              <a:ext cx="0" cy="18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BB1B8896-18F2-450D-994C-99AA432DD212}"/>
                </a:ext>
              </a:extLst>
            </p:cNvPr>
            <p:cNvCxnSpPr>
              <a:cxnSpLocks/>
            </p:cNvCxnSpPr>
            <p:nvPr/>
          </p:nvCxnSpPr>
          <p:spPr>
            <a:xfrm rot="5400000">
              <a:off x="6346318" y="2185710"/>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741A9689-D84C-4691-BD64-94FDBEB747E7}"/>
                </a:ext>
              </a:extLst>
            </p:cNvPr>
            <p:cNvCxnSpPr>
              <a:cxnSpLocks/>
            </p:cNvCxnSpPr>
            <p:nvPr/>
          </p:nvCxnSpPr>
          <p:spPr>
            <a:xfrm rot="5400000">
              <a:off x="6346318" y="2372586"/>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F645C80B-33EE-4B0A-ADFA-E563EEA383FA}"/>
              </a:ext>
            </a:extLst>
          </p:cNvPr>
          <p:cNvGrpSpPr/>
          <p:nvPr/>
        </p:nvGrpSpPr>
        <p:grpSpPr>
          <a:xfrm>
            <a:off x="4481592" y="3414351"/>
            <a:ext cx="86390" cy="367679"/>
            <a:chOff x="6309742" y="2222286"/>
            <a:chExt cx="73152" cy="186876"/>
          </a:xfrm>
        </p:grpSpPr>
        <p:cxnSp>
          <p:nvCxnSpPr>
            <p:cNvPr id="168" name="Straight Connector 167">
              <a:extLst>
                <a:ext uri="{FF2B5EF4-FFF2-40B4-BE49-F238E27FC236}">
                  <a16:creationId xmlns:a16="http://schemas.microsoft.com/office/drawing/2014/main" id="{26E05C49-53A8-4263-8D7B-C3C88541C539}"/>
                </a:ext>
              </a:extLst>
            </p:cNvPr>
            <p:cNvCxnSpPr/>
            <p:nvPr/>
          </p:nvCxnSpPr>
          <p:spPr>
            <a:xfrm>
              <a:off x="6346318" y="2222402"/>
              <a:ext cx="0" cy="18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FEC3019-62F2-4C4E-B3F3-A28EB88C7AE0}"/>
                </a:ext>
              </a:extLst>
            </p:cNvPr>
            <p:cNvCxnSpPr>
              <a:cxnSpLocks/>
            </p:cNvCxnSpPr>
            <p:nvPr/>
          </p:nvCxnSpPr>
          <p:spPr>
            <a:xfrm rot="5400000">
              <a:off x="6346318" y="2185710"/>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22F1342B-7C87-443D-A111-5E992C3DADB3}"/>
                </a:ext>
              </a:extLst>
            </p:cNvPr>
            <p:cNvCxnSpPr>
              <a:cxnSpLocks/>
            </p:cNvCxnSpPr>
            <p:nvPr/>
          </p:nvCxnSpPr>
          <p:spPr>
            <a:xfrm rot="5400000">
              <a:off x="6346318" y="2372586"/>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2B57737D-90CA-498C-917F-B8199DF0DF7E}"/>
              </a:ext>
            </a:extLst>
          </p:cNvPr>
          <p:cNvGrpSpPr/>
          <p:nvPr/>
        </p:nvGrpSpPr>
        <p:grpSpPr>
          <a:xfrm>
            <a:off x="4742307" y="3506079"/>
            <a:ext cx="86390" cy="360877"/>
            <a:chOff x="6309742" y="2222286"/>
            <a:chExt cx="73152" cy="183419"/>
          </a:xfrm>
        </p:grpSpPr>
        <p:cxnSp>
          <p:nvCxnSpPr>
            <p:cNvPr id="165" name="Straight Connector 164">
              <a:extLst>
                <a:ext uri="{FF2B5EF4-FFF2-40B4-BE49-F238E27FC236}">
                  <a16:creationId xmlns:a16="http://schemas.microsoft.com/office/drawing/2014/main" id="{A1B4C2E0-9969-4C62-8EAA-3D5479816740}"/>
                </a:ext>
              </a:extLst>
            </p:cNvPr>
            <p:cNvCxnSpPr/>
            <p:nvPr/>
          </p:nvCxnSpPr>
          <p:spPr>
            <a:xfrm>
              <a:off x="6346318" y="2222402"/>
              <a:ext cx="0" cy="18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6935955-754D-47E8-9649-8553B57E2586}"/>
                </a:ext>
              </a:extLst>
            </p:cNvPr>
            <p:cNvCxnSpPr>
              <a:cxnSpLocks/>
            </p:cNvCxnSpPr>
            <p:nvPr/>
          </p:nvCxnSpPr>
          <p:spPr>
            <a:xfrm rot="5400000">
              <a:off x="6346318" y="2185710"/>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3600B8C-E549-4609-BF10-2310D15A42F2}"/>
                </a:ext>
              </a:extLst>
            </p:cNvPr>
            <p:cNvCxnSpPr>
              <a:cxnSpLocks/>
            </p:cNvCxnSpPr>
            <p:nvPr/>
          </p:nvCxnSpPr>
          <p:spPr>
            <a:xfrm rot="5400000">
              <a:off x="6346318" y="2368956"/>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F8BB8BFD-0BB7-466C-BE27-9ADF9D2C964E}"/>
              </a:ext>
            </a:extLst>
          </p:cNvPr>
          <p:cNvGrpSpPr/>
          <p:nvPr/>
        </p:nvGrpSpPr>
        <p:grpSpPr>
          <a:xfrm>
            <a:off x="5024176" y="3466375"/>
            <a:ext cx="86390" cy="367679"/>
            <a:chOff x="6309742" y="2222286"/>
            <a:chExt cx="73152" cy="186876"/>
          </a:xfrm>
        </p:grpSpPr>
        <p:cxnSp>
          <p:nvCxnSpPr>
            <p:cNvPr id="162" name="Straight Connector 161">
              <a:extLst>
                <a:ext uri="{FF2B5EF4-FFF2-40B4-BE49-F238E27FC236}">
                  <a16:creationId xmlns:a16="http://schemas.microsoft.com/office/drawing/2014/main" id="{A7A20A37-8B50-4A82-B8F1-4F18FDD00B78}"/>
                </a:ext>
              </a:extLst>
            </p:cNvPr>
            <p:cNvCxnSpPr/>
            <p:nvPr/>
          </p:nvCxnSpPr>
          <p:spPr>
            <a:xfrm>
              <a:off x="6346318" y="2222402"/>
              <a:ext cx="0" cy="18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A65A32EA-28D6-4A5E-A53A-E3C80213BE5C}"/>
                </a:ext>
              </a:extLst>
            </p:cNvPr>
            <p:cNvCxnSpPr>
              <a:cxnSpLocks/>
            </p:cNvCxnSpPr>
            <p:nvPr/>
          </p:nvCxnSpPr>
          <p:spPr>
            <a:xfrm rot="5400000">
              <a:off x="6346318" y="2185710"/>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E039A299-BC55-495D-BB74-EB5C6FCA146F}"/>
                </a:ext>
              </a:extLst>
            </p:cNvPr>
            <p:cNvCxnSpPr>
              <a:cxnSpLocks/>
            </p:cNvCxnSpPr>
            <p:nvPr/>
          </p:nvCxnSpPr>
          <p:spPr>
            <a:xfrm rot="5400000">
              <a:off x="6346318" y="2372586"/>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C325FA11-987D-461D-ADAD-61F99FE635AC}"/>
              </a:ext>
            </a:extLst>
          </p:cNvPr>
          <p:cNvGrpSpPr/>
          <p:nvPr/>
        </p:nvGrpSpPr>
        <p:grpSpPr>
          <a:xfrm>
            <a:off x="5311402" y="3483233"/>
            <a:ext cx="86390" cy="367679"/>
            <a:chOff x="6309742" y="2222286"/>
            <a:chExt cx="73152" cy="186876"/>
          </a:xfrm>
        </p:grpSpPr>
        <p:cxnSp>
          <p:nvCxnSpPr>
            <p:cNvPr id="159" name="Straight Connector 158">
              <a:extLst>
                <a:ext uri="{FF2B5EF4-FFF2-40B4-BE49-F238E27FC236}">
                  <a16:creationId xmlns:a16="http://schemas.microsoft.com/office/drawing/2014/main" id="{681E5448-0781-4535-990D-6A48002B3D37}"/>
                </a:ext>
              </a:extLst>
            </p:cNvPr>
            <p:cNvCxnSpPr/>
            <p:nvPr/>
          </p:nvCxnSpPr>
          <p:spPr>
            <a:xfrm>
              <a:off x="6346318" y="2222402"/>
              <a:ext cx="0" cy="18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69D9A520-C4F0-44E4-B27B-C0029E1F6F65}"/>
                </a:ext>
              </a:extLst>
            </p:cNvPr>
            <p:cNvCxnSpPr>
              <a:cxnSpLocks/>
            </p:cNvCxnSpPr>
            <p:nvPr/>
          </p:nvCxnSpPr>
          <p:spPr>
            <a:xfrm rot="5400000">
              <a:off x="6346318" y="2185710"/>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F8575EE-7FFA-4F25-96C6-58BE5F7E0261}"/>
                </a:ext>
              </a:extLst>
            </p:cNvPr>
            <p:cNvCxnSpPr>
              <a:cxnSpLocks/>
            </p:cNvCxnSpPr>
            <p:nvPr/>
          </p:nvCxnSpPr>
          <p:spPr>
            <a:xfrm rot="5400000">
              <a:off x="6346318" y="2372586"/>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3B3CED18-6200-4421-B144-AED995EE6768}"/>
              </a:ext>
            </a:extLst>
          </p:cNvPr>
          <p:cNvGrpSpPr/>
          <p:nvPr/>
        </p:nvGrpSpPr>
        <p:grpSpPr>
          <a:xfrm>
            <a:off x="5598127" y="3483233"/>
            <a:ext cx="86390" cy="367679"/>
            <a:chOff x="6309742" y="2222286"/>
            <a:chExt cx="73152" cy="186876"/>
          </a:xfrm>
        </p:grpSpPr>
        <p:cxnSp>
          <p:nvCxnSpPr>
            <p:cNvPr id="156" name="Straight Connector 155">
              <a:extLst>
                <a:ext uri="{FF2B5EF4-FFF2-40B4-BE49-F238E27FC236}">
                  <a16:creationId xmlns:a16="http://schemas.microsoft.com/office/drawing/2014/main" id="{21519371-ECE3-40D9-8326-61D1A2089B92}"/>
                </a:ext>
              </a:extLst>
            </p:cNvPr>
            <p:cNvCxnSpPr/>
            <p:nvPr/>
          </p:nvCxnSpPr>
          <p:spPr>
            <a:xfrm>
              <a:off x="6346318" y="2222402"/>
              <a:ext cx="0" cy="18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6C12B5A-4CA7-4BC6-A789-CF58B997133E}"/>
                </a:ext>
              </a:extLst>
            </p:cNvPr>
            <p:cNvCxnSpPr>
              <a:cxnSpLocks/>
            </p:cNvCxnSpPr>
            <p:nvPr/>
          </p:nvCxnSpPr>
          <p:spPr>
            <a:xfrm rot="5400000">
              <a:off x="6346318" y="2185710"/>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835DA9D1-8BDC-41A4-8008-B0BBB4535D0D}"/>
                </a:ext>
              </a:extLst>
            </p:cNvPr>
            <p:cNvCxnSpPr>
              <a:cxnSpLocks/>
            </p:cNvCxnSpPr>
            <p:nvPr/>
          </p:nvCxnSpPr>
          <p:spPr>
            <a:xfrm rot="5400000">
              <a:off x="6346318" y="2372586"/>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A5FE7D09-64B2-4D2C-81FE-98D149BB05AB}"/>
              </a:ext>
            </a:extLst>
          </p:cNvPr>
          <p:cNvGrpSpPr/>
          <p:nvPr/>
        </p:nvGrpSpPr>
        <p:grpSpPr>
          <a:xfrm>
            <a:off x="2517671" y="2900610"/>
            <a:ext cx="86390" cy="278306"/>
            <a:chOff x="6309742" y="2222286"/>
            <a:chExt cx="73152" cy="186876"/>
          </a:xfrm>
        </p:grpSpPr>
        <p:cxnSp>
          <p:nvCxnSpPr>
            <p:cNvPr id="153" name="Straight Connector 152">
              <a:extLst>
                <a:ext uri="{FF2B5EF4-FFF2-40B4-BE49-F238E27FC236}">
                  <a16:creationId xmlns:a16="http://schemas.microsoft.com/office/drawing/2014/main" id="{192A4CB4-5D77-4EAE-9947-3C132B08C010}"/>
                </a:ext>
              </a:extLst>
            </p:cNvPr>
            <p:cNvCxnSpPr/>
            <p:nvPr/>
          </p:nvCxnSpPr>
          <p:spPr>
            <a:xfrm>
              <a:off x="6346318" y="2222402"/>
              <a:ext cx="0" cy="18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38D25ABE-6190-468B-BEC3-11AB1B6D9E16}"/>
                </a:ext>
              </a:extLst>
            </p:cNvPr>
            <p:cNvCxnSpPr>
              <a:cxnSpLocks/>
            </p:cNvCxnSpPr>
            <p:nvPr/>
          </p:nvCxnSpPr>
          <p:spPr>
            <a:xfrm rot="5400000">
              <a:off x="6346318" y="2185710"/>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2FDC745-F178-4F50-AA2C-9F9E21C74474}"/>
                </a:ext>
              </a:extLst>
            </p:cNvPr>
            <p:cNvCxnSpPr>
              <a:cxnSpLocks/>
            </p:cNvCxnSpPr>
            <p:nvPr/>
          </p:nvCxnSpPr>
          <p:spPr>
            <a:xfrm rot="5400000">
              <a:off x="6346318" y="2372586"/>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5741AD94-9E1E-4675-8367-8B5F5EE6A50A}"/>
              </a:ext>
            </a:extLst>
          </p:cNvPr>
          <p:cNvGrpSpPr/>
          <p:nvPr/>
        </p:nvGrpSpPr>
        <p:grpSpPr>
          <a:xfrm>
            <a:off x="2234107" y="2904744"/>
            <a:ext cx="86390" cy="278306"/>
            <a:chOff x="6309742" y="2222286"/>
            <a:chExt cx="73152" cy="186876"/>
          </a:xfrm>
        </p:grpSpPr>
        <p:cxnSp>
          <p:nvCxnSpPr>
            <p:cNvPr id="150" name="Straight Connector 149">
              <a:extLst>
                <a:ext uri="{FF2B5EF4-FFF2-40B4-BE49-F238E27FC236}">
                  <a16:creationId xmlns:a16="http://schemas.microsoft.com/office/drawing/2014/main" id="{87451223-D671-480F-B474-A04AF5E1E130}"/>
                </a:ext>
              </a:extLst>
            </p:cNvPr>
            <p:cNvCxnSpPr/>
            <p:nvPr/>
          </p:nvCxnSpPr>
          <p:spPr>
            <a:xfrm>
              <a:off x="6346318" y="2222402"/>
              <a:ext cx="0" cy="18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17B6970-ABC0-4A17-A3A5-2D662F012620}"/>
                </a:ext>
              </a:extLst>
            </p:cNvPr>
            <p:cNvCxnSpPr>
              <a:cxnSpLocks/>
            </p:cNvCxnSpPr>
            <p:nvPr/>
          </p:nvCxnSpPr>
          <p:spPr>
            <a:xfrm rot="5400000">
              <a:off x="6346318" y="2185710"/>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DA39258A-BB96-40BA-B814-C3FC34D372FA}"/>
                </a:ext>
              </a:extLst>
            </p:cNvPr>
            <p:cNvCxnSpPr>
              <a:cxnSpLocks/>
            </p:cNvCxnSpPr>
            <p:nvPr/>
          </p:nvCxnSpPr>
          <p:spPr>
            <a:xfrm rot="5400000">
              <a:off x="6346318" y="2372586"/>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F329FD88-5215-47A7-9669-D65BF431399F}"/>
              </a:ext>
            </a:extLst>
          </p:cNvPr>
          <p:cNvGrpSpPr/>
          <p:nvPr/>
        </p:nvGrpSpPr>
        <p:grpSpPr>
          <a:xfrm>
            <a:off x="2797857" y="2904744"/>
            <a:ext cx="86390" cy="278306"/>
            <a:chOff x="6309742" y="2222286"/>
            <a:chExt cx="73152" cy="186876"/>
          </a:xfrm>
        </p:grpSpPr>
        <p:cxnSp>
          <p:nvCxnSpPr>
            <p:cNvPr id="147" name="Straight Connector 146">
              <a:extLst>
                <a:ext uri="{FF2B5EF4-FFF2-40B4-BE49-F238E27FC236}">
                  <a16:creationId xmlns:a16="http://schemas.microsoft.com/office/drawing/2014/main" id="{81DC8855-E37C-49E5-9D9E-E297E5C04A8D}"/>
                </a:ext>
              </a:extLst>
            </p:cNvPr>
            <p:cNvCxnSpPr/>
            <p:nvPr/>
          </p:nvCxnSpPr>
          <p:spPr>
            <a:xfrm>
              <a:off x="6346318" y="2222402"/>
              <a:ext cx="0" cy="18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91D7450-46B0-46A5-87E9-0BBA5F1C626B}"/>
                </a:ext>
              </a:extLst>
            </p:cNvPr>
            <p:cNvCxnSpPr>
              <a:cxnSpLocks/>
            </p:cNvCxnSpPr>
            <p:nvPr/>
          </p:nvCxnSpPr>
          <p:spPr>
            <a:xfrm rot="5400000">
              <a:off x="6346318" y="2185710"/>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50D3DFA-DDC1-4600-B588-F5D11B478117}"/>
                </a:ext>
              </a:extLst>
            </p:cNvPr>
            <p:cNvCxnSpPr>
              <a:cxnSpLocks/>
            </p:cNvCxnSpPr>
            <p:nvPr/>
          </p:nvCxnSpPr>
          <p:spPr>
            <a:xfrm rot="5400000">
              <a:off x="6346318" y="2372586"/>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4" name="Straight Connector 143">
            <a:extLst>
              <a:ext uri="{FF2B5EF4-FFF2-40B4-BE49-F238E27FC236}">
                <a16:creationId xmlns:a16="http://schemas.microsoft.com/office/drawing/2014/main" id="{579BAA92-0440-4109-B311-A513AACCD574}"/>
              </a:ext>
            </a:extLst>
          </p:cNvPr>
          <p:cNvCxnSpPr/>
          <p:nvPr/>
        </p:nvCxnSpPr>
        <p:spPr>
          <a:xfrm>
            <a:off x="3120855" y="3205101"/>
            <a:ext cx="0" cy="2729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ED32F28-DD53-47CC-8276-50890D74035E}"/>
              </a:ext>
            </a:extLst>
          </p:cNvPr>
          <p:cNvCxnSpPr>
            <a:cxnSpLocks/>
          </p:cNvCxnSpPr>
          <p:nvPr/>
        </p:nvCxnSpPr>
        <p:spPr>
          <a:xfrm rot="5400000">
            <a:off x="3120855" y="3161733"/>
            <a:ext cx="0" cy="863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A98BCDE6-59CA-4FC4-B8D8-C5ACB87D00FE}"/>
              </a:ext>
            </a:extLst>
          </p:cNvPr>
          <p:cNvCxnSpPr>
            <a:cxnSpLocks/>
          </p:cNvCxnSpPr>
          <p:nvPr/>
        </p:nvCxnSpPr>
        <p:spPr>
          <a:xfrm rot="5400000">
            <a:off x="3120855" y="3440039"/>
            <a:ext cx="0" cy="863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DDE74616-6A97-4F0A-8978-1AC23D3B3A75}"/>
              </a:ext>
            </a:extLst>
          </p:cNvPr>
          <p:cNvGrpSpPr/>
          <p:nvPr/>
        </p:nvGrpSpPr>
        <p:grpSpPr>
          <a:xfrm>
            <a:off x="3352326" y="3507228"/>
            <a:ext cx="86390" cy="326825"/>
            <a:chOff x="6309742" y="2222286"/>
            <a:chExt cx="73152" cy="186876"/>
          </a:xfrm>
        </p:grpSpPr>
        <p:cxnSp>
          <p:nvCxnSpPr>
            <p:cNvPr id="141" name="Straight Connector 140">
              <a:extLst>
                <a:ext uri="{FF2B5EF4-FFF2-40B4-BE49-F238E27FC236}">
                  <a16:creationId xmlns:a16="http://schemas.microsoft.com/office/drawing/2014/main" id="{B5237315-FC67-41DD-953F-CAE57528F903}"/>
                </a:ext>
              </a:extLst>
            </p:cNvPr>
            <p:cNvCxnSpPr/>
            <p:nvPr/>
          </p:nvCxnSpPr>
          <p:spPr>
            <a:xfrm>
              <a:off x="6346318" y="2222402"/>
              <a:ext cx="0" cy="18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E322271E-1B4D-4AA7-B176-83213CB0F021}"/>
                </a:ext>
              </a:extLst>
            </p:cNvPr>
            <p:cNvCxnSpPr>
              <a:cxnSpLocks/>
            </p:cNvCxnSpPr>
            <p:nvPr/>
          </p:nvCxnSpPr>
          <p:spPr>
            <a:xfrm rot="5400000">
              <a:off x="6346318" y="2185710"/>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A268FF5-E7B4-4CFF-B881-2B5130A66756}"/>
                </a:ext>
              </a:extLst>
            </p:cNvPr>
            <p:cNvCxnSpPr>
              <a:cxnSpLocks/>
            </p:cNvCxnSpPr>
            <p:nvPr/>
          </p:nvCxnSpPr>
          <p:spPr>
            <a:xfrm rot="5400000">
              <a:off x="6346318" y="2372586"/>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307044B9-C3F3-4565-8ECA-92BC1723C0C9}"/>
              </a:ext>
            </a:extLst>
          </p:cNvPr>
          <p:cNvGrpSpPr/>
          <p:nvPr/>
        </p:nvGrpSpPr>
        <p:grpSpPr>
          <a:xfrm>
            <a:off x="1954006" y="2838870"/>
            <a:ext cx="86390" cy="217884"/>
            <a:chOff x="6309742" y="2222286"/>
            <a:chExt cx="73152" cy="186876"/>
          </a:xfrm>
        </p:grpSpPr>
        <p:cxnSp>
          <p:nvCxnSpPr>
            <p:cNvPr id="138" name="Straight Connector 137">
              <a:extLst>
                <a:ext uri="{FF2B5EF4-FFF2-40B4-BE49-F238E27FC236}">
                  <a16:creationId xmlns:a16="http://schemas.microsoft.com/office/drawing/2014/main" id="{7880B7C3-9413-4F20-8F17-12EA7E85FD6E}"/>
                </a:ext>
              </a:extLst>
            </p:cNvPr>
            <p:cNvCxnSpPr/>
            <p:nvPr/>
          </p:nvCxnSpPr>
          <p:spPr>
            <a:xfrm>
              <a:off x="6346318" y="2222402"/>
              <a:ext cx="0" cy="18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09CD757-6044-40AF-BEFC-822DB20CDD20}"/>
                </a:ext>
              </a:extLst>
            </p:cNvPr>
            <p:cNvCxnSpPr>
              <a:cxnSpLocks/>
            </p:cNvCxnSpPr>
            <p:nvPr/>
          </p:nvCxnSpPr>
          <p:spPr>
            <a:xfrm rot="5400000">
              <a:off x="6346318" y="2185710"/>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2CEE60D-3955-46B7-A766-699CF013800F}"/>
                </a:ext>
              </a:extLst>
            </p:cNvPr>
            <p:cNvCxnSpPr>
              <a:cxnSpLocks/>
            </p:cNvCxnSpPr>
            <p:nvPr/>
          </p:nvCxnSpPr>
          <p:spPr>
            <a:xfrm rot="5400000">
              <a:off x="6346318" y="2372586"/>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626D886F-5A9D-46FF-9E45-55F6C9A79432}"/>
              </a:ext>
            </a:extLst>
          </p:cNvPr>
          <p:cNvGrpSpPr/>
          <p:nvPr/>
        </p:nvGrpSpPr>
        <p:grpSpPr>
          <a:xfrm>
            <a:off x="1682508" y="2834840"/>
            <a:ext cx="86390" cy="190648"/>
            <a:chOff x="6309742" y="2222286"/>
            <a:chExt cx="73152" cy="186876"/>
          </a:xfrm>
        </p:grpSpPr>
        <p:cxnSp>
          <p:nvCxnSpPr>
            <p:cNvPr id="135" name="Straight Connector 134">
              <a:extLst>
                <a:ext uri="{FF2B5EF4-FFF2-40B4-BE49-F238E27FC236}">
                  <a16:creationId xmlns:a16="http://schemas.microsoft.com/office/drawing/2014/main" id="{8B2084F0-BC74-424E-AFC0-D1C8B3BD4DE2}"/>
                </a:ext>
              </a:extLst>
            </p:cNvPr>
            <p:cNvCxnSpPr/>
            <p:nvPr/>
          </p:nvCxnSpPr>
          <p:spPr>
            <a:xfrm>
              <a:off x="6346318" y="2222402"/>
              <a:ext cx="0" cy="18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F71C41E-870B-4AAC-A477-8CA842E8B509}"/>
                </a:ext>
              </a:extLst>
            </p:cNvPr>
            <p:cNvCxnSpPr>
              <a:cxnSpLocks/>
            </p:cNvCxnSpPr>
            <p:nvPr/>
          </p:nvCxnSpPr>
          <p:spPr>
            <a:xfrm rot="5400000">
              <a:off x="6346318" y="2185710"/>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2C31AD5-1AA6-4959-8FBD-75AF16F613A2}"/>
                </a:ext>
              </a:extLst>
            </p:cNvPr>
            <p:cNvCxnSpPr>
              <a:cxnSpLocks/>
            </p:cNvCxnSpPr>
            <p:nvPr/>
          </p:nvCxnSpPr>
          <p:spPr>
            <a:xfrm rot="5400000">
              <a:off x="6346318" y="2372586"/>
              <a:ext cx="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Freeform: Shape 67">
            <a:extLst>
              <a:ext uri="{FF2B5EF4-FFF2-40B4-BE49-F238E27FC236}">
                <a16:creationId xmlns:a16="http://schemas.microsoft.com/office/drawing/2014/main" id="{37608CBC-09E2-4C70-A363-A046EB102EB8}"/>
              </a:ext>
            </a:extLst>
          </p:cNvPr>
          <p:cNvSpPr/>
          <p:nvPr/>
        </p:nvSpPr>
        <p:spPr>
          <a:xfrm>
            <a:off x="1450383" y="2421722"/>
            <a:ext cx="4195276" cy="2771404"/>
          </a:xfrm>
          <a:custGeom>
            <a:avLst/>
            <a:gdLst>
              <a:gd name="connsiteX0" fmla="*/ 0 w 3552429"/>
              <a:gd name="connsiteY0" fmla="*/ 0 h 1860936"/>
              <a:gd name="connsiteX1" fmla="*/ 0 w 3552429"/>
              <a:gd name="connsiteY1" fmla="*/ 1860936 h 1860936"/>
              <a:gd name="connsiteX2" fmla="*/ 3552429 w 3552429"/>
              <a:gd name="connsiteY2" fmla="*/ 1860936 h 1860936"/>
            </a:gdLst>
            <a:ahLst/>
            <a:cxnLst>
              <a:cxn ang="0">
                <a:pos x="connsiteX0" y="connsiteY0"/>
              </a:cxn>
              <a:cxn ang="0">
                <a:pos x="connsiteX1" y="connsiteY1"/>
              </a:cxn>
              <a:cxn ang="0">
                <a:pos x="connsiteX2" y="connsiteY2"/>
              </a:cxn>
            </a:cxnLst>
            <a:rect l="l" t="t" r="r" b="b"/>
            <a:pathLst>
              <a:path w="3552429" h="1860936">
                <a:moveTo>
                  <a:pt x="0" y="0"/>
                </a:moveTo>
                <a:lnTo>
                  <a:pt x="0" y="1860936"/>
                </a:lnTo>
                <a:lnTo>
                  <a:pt x="3552429" y="186093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cxnSp>
        <p:nvCxnSpPr>
          <p:cNvPr id="69" name="Straight Connector 68">
            <a:extLst>
              <a:ext uri="{FF2B5EF4-FFF2-40B4-BE49-F238E27FC236}">
                <a16:creationId xmlns:a16="http://schemas.microsoft.com/office/drawing/2014/main" id="{5F9168D6-9D7A-4999-9EE7-EDE6EAE991F3}"/>
              </a:ext>
            </a:extLst>
          </p:cNvPr>
          <p:cNvCxnSpPr>
            <a:cxnSpLocks/>
          </p:cNvCxnSpPr>
          <p:nvPr/>
        </p:nvCxnSpPr>
        <p:spPr>
          <a:xfrm>
            <a:off x="1383518" y="242421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D5841DD-9C45-40A6-8720-40E03A9A6D7B}"/>
              </a:ext>
            </a:extLst>
          </p:cNvPr>
          <p:cNvCxnSpPr>
            <a:cxnSpLocks/>
          </p:cNvCxnSpPr>
          <p:nvPr/>
        </p:nvCxnSpPr>
        <p:spPr>
          <a:xfrm>
            <a:off x="1383518" y="2886655"/>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7F5E20C-AE67-4836-8438-9B4702AC5318}"/>
              </a:ext>
            </a:extLst>
          </p:cNvPr>
          <p:cNvCxnSpPr>
            <a:cxnSpLocks/>
          </p:cNvCxnSpPr>
          <p:nvPr/>
        </p:nvCxnSpPr>
        <p:spPr>
          <a:xfrm>
            <a:off x="1383518" y="3349098"/>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61457C9-12C0-4A2D-AABE-EDCE6532D74F}"/>
              </a:ext>
            </a:extLst>
          </p:cNvPr>
          <p:cNvCxnSpPr>
            <a:cxnSpLocks/>
          </p:cNvCxnSpPr>
          <p:nvPr/>
        </p:nvCxnSpPr>
        <p:spPr>
          <a:xfrm>
            <a:off x="1383518" y="3811541"/>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7626B2-0C75-4C9C-B6E7-04859255BFEB}"/>
              </a:ext>
            </a:extLst>
          </p:cNvPr>
          <p:cNvCxnSpPr>
            <a:cxnSpLocks/>
          </p:cNvCxnSpPr>
          <p:nvPr/>
        </p:nvCxnSpPr>
        <p:spPr>
          <a:xfrm>
            <a:off x="1383518" y="4273983"/>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265E502-C83B-4228-931E-2C04D60526EE}"/>
              </a:ext>
            </a:extLst>
          </p:cNvPr>
          <p:cNvCxnSpPr>
            <a:cxnSpLocks/>
          </p:cNvCxnSpPr>
          <p:nvPr/>
        </p:nvCxnSpPr>
        <p:spPr>
          <a:xfrm>
            <a:off x="1383518" y="4736426"/>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0E0420-FF26-4CE7-BC2C-62D1A2C9D877}"/>
              </a:ext>
            </a:extLst>
          </p:cNvPr>
          <p:cNvCxnSpPr>
            <a:cxnSpLocks/>
          </p:cNvCxnSpPr>
          <p:nvPr/>
        </p:nvCxnSpPr>
        <p:spPr>
          <a:xfrm>
            <a:off x="1383518" y="5192517"/>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31A7EC3-9C8F-4494-9E7A-6CC13FF300F0}"/>
              </a:ext>
            </a:extLst>
          </p:cNvPr>
          <p:cNvGrpSpPr/>
          <p:nvPr/>
        </p:nvGrpSpPr>
        <p:grpSpPr>
          <a:xfrm>
            <a:off x="1450383" y="5189826"/>
            <a:ext cx="4188972" cy="72000"/>
            <a:chOff x="1450383" y="5189826"/>
            <a:chExt cx="4188972" cy="78314"/>
          </a:xfrm>
        </p:grpSpPr>
        <p:cxnSp>
          <p:nvCxnSpPr>
            <p:cNvPr id="76" name="Straight Connector 75">
              <a:extLst>
                <a:ext uri="{FF2B5EF4-FFF2-40B4-BE49-F238E27FC236}">
                  <a16:creationId xmlns:a16="http://schemas.microsoft.com/office/drawing/2014/main" id="{C7A0BA96-B658-4638-9498-30198D684038}"/>
                </a:ext>
              </a:extLst>
            </p:cNvPr>
            <p:cNvCxnSpPr>
              <a:cxnSpLocks/>
            </p:cNvCxnSpPr>
            <p:nvPr/>
          </p:nvCxnSpPr>
          <p:spPr>
            <a:xfrm rot="5400000">
              <a:off x="1411226"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9BCFD82-6FB0-4A30-BCB5-0913935934C0}"/>
                </a:ext>
              </a:extLst>
            </p:cNvPr>
            <p:cNvCxnSpPr>
              <a:cxnSpLocks/>
            </p:cNvCxnSpPr>
            <p:nvPr/>
          </p:nvCxnSpPr>
          <p:spPr>
            <a:xfrm rot="5400000">
              <a:off x="1690491"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87E35B1-1ADD-41CF-A375-647C6F2D79D8}"/>
                </a:ext>
              </a:extLst>
            </p:cNvPr>
            <p:cNvCxnSpPr>
              <a:cxnSpLocks/>
            </p:cNvCxnSpPr>
            <p:nvPr/>
          </p:nvCxnSpPr>
          <p:spPr>
            <a:xfrm rot="5400000">
              <a:off x="1969756"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A62CFF9-3A96-4385-8DC8-88D35AD2DD0E}"/>
                </a:ext>
              </a:extLst>
            </p:cNvPr>
            <p:cNvCxnSpPr>
              <a:cxnSpLocks/>
            </p:cNvCxnSpPr>
            <p:nvPr/>
          </p:nvCxnSpPr>
          <p:spPr>
            <a:xfrm rot="5400000">
              <a:off x="2249021"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C2C42C8-0324-4894-9974-73D71C9C32C3}"/>
                </a:ext>
              </a:extLst>
            </p:cNvPr>
            <p:cNvCxnSpPr>
              <a:cxnSpLocks/>
            </p:cNvCxnSpPr>
            <p:nvPr/>
          </p:nvCxnSpPr>
          <p:spPr>
            <a:xfrm rot="5400000">
              <a:off x="2528286"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443B615-F337-4B5B-83D9-47769607C7DC}"/>
                </a:ext>
              </a:extLst>
            </p:cNvPr>
            <p:cNvCxnSpPr>
              <a:cxnSpLocks/>
            </p:cNvCxnSpPr>
            <p:nvPr/>
          </p:nvCxnSpPr>
          <p:spPr>
            <a:xfrm rot="5400000">
              <a:off x="2807551"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8770CC0-0281-4945-B1FE-71A79A565521}"/>
                </a:ext>
              </a:extLst>
            </p:cNvPr>
            <p:cNvCxnSpPr>
              <a:cxnSpLocks/>
            </p:cNvCxnSpPr>
            <p:nvPr/>
          </p:nvCxnSpPr>
          <p:spPr>
            <a:xfrm rot="5400000">
              <a:off x="3086817"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778DBC7-3716-448F-9034-7203F8C97341}"/>
                </a:ext>
              </a:extLst>
            </p:cNvPr>
            <p:cNvCxnSpPr>
              <a:cxnSpLocks/>
            </p:cNvCxnSpPr>
            <p:nvPr/>
          </p:nvCxnSpPr>
          <p:spPr>
            <a:xfrm rot="5400000">
              <a:off x="3366082"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A32EEFE-D52F-47E7-A26D-B9E7FE25208B}"/>
                </a:ext>
              </a:extLst>
            </p:cNvPr>
            <p:cNvCxnSpPr>
              <a:cxnSpLocks/>
            </p:cNvCxnSpPr>
            <p:nvPr/>
          </p:nvCxnSpPr>
          <p:spPr>
            <a:xfrm rot="5400000">
              <a:off x="3645347"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F1A1344-3FFE-4CF6-B82C-E223B9BC3F34}"/>
                </a:ext>
              </a:extLst>
            </p:cNvPr>
            <p:cNvCxnSpPr>
              <a:cxnSpLocks/>
            </p:cNvCxnSpPr>
            <p:nvPr/>
          </p:nvCxnSpPr>
          <p:spPr>
            <a:xfrm rot="5400000">
              <a:off x="3924612"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31D9805-4536-47FC-A672-8FAA4DDE15B5}"/>
                </a:ext>
              </a:extLst>
            </p:cNvPr>
            <p:cNvCxnSpPr>
              <a:cxnSpLocks/>
            </p:cNvCxnSpPr>
            <p:nvPr/>
          </p:nvCxnSpPr>
          <p:spPr>
            <a:xfrm rot="5400000">
              <a:off x="4203877"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3764E80-F080-4B8A-9D2A-AF8DA3057886}"/>
                </a:ext>
              </a:extLst>
            </p:cNvPr>
            <p:cNvCxnSpPr>
              <a:cxnSpLocks/>
            </p:cNvCxnSpPr>
            <p:nvPr/>
          </p:nvCxnSpPr>
          <p:spPr>
            <a:xfrm rot="5400000">
              <a:off x="4483142"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5996B50-5E83-4F42-832C-76E84D9E22E0}"/>
                </a:ext>
              </a:extLst>
            </p:cNvPr>
            <p:cNvCxnSpPr>
              <a:cxnSpLocks/>
            </p:cNvCxnSpPr>
            <p:nvPr/>
          </p:nvCxnSpPr>
          <p:spPr>
            <a:xfrm rot="5400000">
              <a:off x="4762407"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36A5B75-E3CD-42F8-8DA3-0D22889BC3DB}"/>
                </a:ext>
              </a:extLst>
            </p:cNvPr>
            <p:cNvCxnSpPr>
              <a:cxnSpLocks/>
            </p:cNvCxnSpPr>
            <p:nvPr/>
          </p:nvCxnSpPr>
          <p:spPr>
            <a:xfrm rot="5400000">
              <a:off x="5041672"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0ADC16E-330B-4190-BA74-A8D8110DED11}"/>
                </a:ext>
              </a:extLst>
            </p:cNvPr>
            <p:cNvCxnSpPr>
              <a:cxnSpLocks/>
            </p:cNvCxnSpPr>
            <p:nvPr/>
          </p:nvCxnSpPr>
          <p:spPr>
            <a:xfrm rot="5400000">
              <a:off x="5320937"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1B27309-1B80-4C47-808E-CF2BC82F5156}"/>
                </a:ext>
              </a:extLst>
            </p:cNvPr>
            <p:cNvCxnSpPr>
              <a:cxnSpLocks/>
            </p:cNvCxnSpPr>
            <p:nvPr/>
          </p:nvCxnSpPr>
          <p:spPr>
            <a:xfrm rot="5400000">
              <a:off x="5600198" y="5228983"/>
              <a:ext cx="783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2" name="TextBox 91">
            <a:extLst>
              <a:ext uri="{FF2B5EF4-FFF2-40B4-BE49-F238E27FC236}">
                <a16:creationId xmlns:a16="http://schemas.microsoft.com/office/drawing/2014/main" id="{67393C49-9B57-4BFC-9138-081A8A7D084A}"/>
              </a:ext>
            </a:extLst>
          </p:cNvPr>
          <p:cNvSpPr txBox="1"/>
          <p:nvPr/>
        </p:nvSpPr>
        <p:spPr>
          <a:xfrm>
            <a:off x="1441803" y="5531522"/>
            <a:ext cx="4209444"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a:ea typeface="+mn-ea"/>
                <a:cs typeface="+mn-cs"/>
              </a:rPr>
              <a:t>Weeks from moderate/severe exacerbation</a:t>
            </a:r>
          </a:p>
        </p:txBody>
      </p:sp>
      <p:sp>
        <p:nvSpPr>
          <p:cNvPr id="93" name="TextBox 92">
            <a:extLst>
              <a:ext uri="{FF2B5EF4-FFF2-40B4-BE49-F238E27FC236}">
                <a16:creationId xmlns:a16="http://schemas.microsoft.com/office/drawing/2014/main" id="{1BF32885-C5F7-4610-9526-7962085B46ED}"/>
              </a:ext>
            </a:extLst>
          </p:cNvPr>
          <p:cNvSpPr txBox="1"/>
          <p:nvPr/>
        </p:nvSpPr>
        <p:spPr>
          <a:xfrm>
            <a:off x="5515609" y="5245091"/>
            <a:ext cx="269625"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8</a:t>
            </a:r>
          </a:p>
        </p:txBody>
      </p:sp>
      <p:sp>
        <p:nvSpPr>
          <p:cNvPr id="94" name="TextBox 93">
            <a:extLst>
              <a:ext uri="{FF2B5EF4-FFF2-40B4-BE49-F238E27FC236}">
                <a16:creationId xmlns:a16="http://schemas.microsoft.com/office/drawing/2014/main" id="{3EE158BD-6134-49A0-AB78-6F97FEF374DC}"/>
              </a:ext>
            </a:extLst>
          </p:cNvPr>
          <p:cNvSpPr txBox="1"/>
          <p:nvPr/>
        </p:nvSpPr>
        <p:spPr>
          <a:xfrm rot="16200000">
            <a:off x="-716088" y="3562438"/>
            <a:ext cx="2793114" cy="4616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a:ea typeface="+mn-ea"/>
                <a:cs typeface="+mn-cs"/>
              </a:rPr>
              <a:t>Mean ± SE change from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a:ea typeface="+mn-ea"/>
                <a:cs typeface="+mn-cs"/>
              </a:rPr>
              <a:t>Week 8 in FEV</a:t>
            </a:r>
            <a:r>
              <a:rPr kumimoji="0" lang="en-US" sz="1200" b="1" i="0" u="none" strike="noStrike" kern="1200" cap="none" spc="0" normalizeH="0" baseline="-25000" noProof="0">
                <a:ln>
                  <a:noFill/>
                </a:ln>
                <a:effectLst/>
                <a:uLnTx/>
                <a:uFillTx/>
                <a:latin typeface="Arial" panose="020B0604020202020204"/>
                <a:ea typeface="+mn-ea"/>
                <a:cs typeface="+mn-cs"/>
              </a:rPr>
              <a:t>1</a:t>
            </a:r>
            <a:r>
              <a:rPr kumimoji="0" lang="en-US" sz="1200" b="1" i="0" u="none" strike="noStrike" kern="1200" cap="none" spc="0" normalizeH="0" baseline="0" noProof="0">
                <a:ln>
                  <a:noFill/>
                </a:ln>
                <a:effectLst/>
                <a:uLnTx/>
                <a:uFillTx/>
                <a:latin typeface="Arial" panose="020B0604020202020204"/>
                <a:ea typeface="+mn-ea"/>
                <a:cs typeface="+mn-cs"/>
              </a:rPr>
              <a:t> (L)</a:t>
            </a:r>
          </a:p>
        </p:txBody>
      </p:sp>
      <p:sp>
        <p:nvSpPr>
          <p:cNvPr id="95" name="TextBox 94">
            <a:extLst>
              <a:ext uri="{FF2B5EF4-FFF2-40B4-BE49-F238E27FC236}">
                <a16:creationId xmlns:a16="http://schemas.microsoft.com/office/drawing/2014/main" id="{7753DBE0-237C-4BA4-9D62-A30983CD3D68}"/>
              </a:ext>
            </a:extLst>
          </p:cNvPr>
          <p:cNvSpPr txBox="1"/>
          <p:nvPr/>
        </p:nvSpPr>
        <p:spPr>
          <a:xfrm>
            <a:off x="5235145" y="5245091"/>
            <a:ext cx="269625"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7</a:t>
            </a:r>
          </a:p>
        </p:txBody>
      </p:sp>
      <p:sp>
        <p:nvSpPr>
          <p:cNvPr id="96" name="TextBox 95">
            <a:extLst>
              <a:ext uri="{FF2B5EF4-FFF2-40B4-BE49-F238E27FC236}">
                <a16:creationId xmlns:a16="http://schemas.microsoft.com/office/drawing/2014/main" id="{E89BA7F5-79FB-45C4-BD10-71BDF7FD63E4}"/>
              </a:ext>
            </a:extLst>
          </p:cNvPr>
          <p:cNvSpPr txBox="1"/>
          <p:nvPr/>
        </p:nvSpPr>
        <p:spPr>
          <a:xfrm>
            <a:off x="4954677" y="5245091"/>
            <a:ext cx="269625"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6</a:t>
            </a:r>
          </a:p>
        </p:txBody>
      </p:sp>
      <p:sp>
        <p:nvSpPr>
          <p:cNvPr id="97" name="TextBox 96">
            <a:extLst>
              <a:ext uri="{FF2B5EF4-FFF2-40B4-BE49-F238E27FC236}">
                <a16:creationId xmlns:a16="http://schemas.microsoft.com/office/drawing/2014/main" id="{880AD500-F5BB-4513-8F4A-60AD1B53BAE9}"/>
              </a:ext>
            </a:extLst>
          </p:cNvPr>
          <p:cNvSpPr txBox="1"/>
          <p:nvPr/>
        </p:nvSpPr>
        <p:spPr>
          <a:xfrm>
            <a:off x="4674212" y="5245091"/>
            <a:ext cx="269625"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5</a:t>
            </a:r>
          </a:p>
        </p:txBody>
      </p:sp>
      <p:sp>
        <p:nvSpPr>
          <p:cNvPr id="98" name="TextBox 97">
            <a:extLst>
              <a:ext uri="{FF2B5EF4-FFF2-40B4-BE49-F238E27FC236}">
                <a16:creationId xmlns:a16="http://schemas.microsoft.com/office/drawing/2014/main" id="{87015F07-9F49-4682-8183-D200B9C10B76}"/>
              </a:ext>
            </a:extLst>
          </p:cNvPr>
          <p:cNvSpPr txBox="1"/>
          <p:nvPr/>
        </p:nvSpPr>
        <p:spPr>
          <a:xfrm>
            <a:off x="4393742" y="5245091"/>
            <a:ext cx="269625"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4</a:t>
            </a:r>
          </a:p>
        </p:txBody>
      </p:sp>
      <p:sp>
        <p:nvSpPr>
          <p:cNvPr id="99" name="TextBox 98">
            <a:extLst>
              <a:ext uri="{FF2B5EF4-FFF2-40B4-BE49-F238E27FC236}">
                <a16:creationId xmlns:a16="http://schemas.microsoft.com/office/drawing/2014/main" id="{62D72BD9-C355-42F9-BFDB-AE1768E5C93A}"/>
              </a:ext>
            </a:extLst>
          </p:cNvPr>
          <p:cNvSpPr txBox="1"/>
          <p:nvPr/>
        </p:nvSpPr>
        <p:spPr>
          <a:xfrm>
            <a:off x="4113274" y="5245091"/>
            <a:ext cx="269625"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3</a:t>
            </a:r>
          </a:p>
        </p:txBody>
      </p:sp>
      <p:sp>
        <p:nvSpPr>
          <p:cNvPr id="100" name="TextBox 99">
            <a:extLst>
              <a:ext uri="{FF2B5EF4-FFF2-40B4-BE49-F238E27FC236}">
                <a16:creationId xmlns:a16="http://schemas.microsoft.com/office/drawing/2014/main" id="{2A4318BE-3F09-4BC1-98C8-02B8BA56D602}"/>
              </a:ext>
            </a:extLst>
          </p:cNvPr>
          <p:cNvSpPr txBox="1"/>
          <p:nvPr/>
        </p:nvSpPr>
        <p:spPr>
          <a:xfrm>
            <a:off x="3832808" y="5245091"/>
            <a:ext cx="269625"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2</a:t>
            </a:r>
          </a:p>
        </p:txBody>
      </p:sp>
      <p:sp>
        <p:nvSpPr>
          <p:cNvPr id="101" name="TextBox 100">
            <a:extLst>
              <a:ext uri="{FF2B5EF4-FFF2-40B4-BE49-F238E27FC236}">
                <a16:creationId xmlns:a16="http://schemas.microsoft.com/office/drawing/2014/main" id="{F83813D6-D2BD-4F8A-8328-692E03B7EC56}"/>
              </a:ext>
            </a:extLst>
          </p:cNvPr>
          <p:cNvSpPr txBox="1"/>
          <p:nvPr/>
        </p:nvSpPr>
        <p:spPr>
          <a:xfrm>
            <a:off x="3552341" y="5245091"/>
            <a:ext cx="269625"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1</a:t>
            </a:r>
          </a:p>
        </p:txBody>
      </p:sp>
      <p:sp>
        <p:nvSpPr>
          <p:cNvPr id="102" name="TextBox 101">
            <a:extLst>
              <a:ext uri="{FF2B5EF4-FFF2-40B4-BE49-F238E27FC236}">
                <a16:creationId xmlns:a16="http://schemas.microsoft.com/office/drawing/2014/main" id="{7568BFA8-B160-4470-AD97-93864D271AAB}"/>
              </a:ext>
            </a:extLst>
          </p:cNvPr>
          <p:cNvSpPr txBox="1"/>
          <p:nvPr/>
        </p:nvSpPr>
        <p:spPr>
          <a:xfrm>
            <a:off x="3230320" y="5245091"/>
            <a:ext cx="359394"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−1</a:t>
            </a:r>
          </a:p>
        </p:txBody>
      </p:sp>
      <p:sp>
        <p:nvSpPr>
          <p:cNvPr id="103" name="TextBox 102">
            <a:extLst>
              <a:ext uri="{FF2B5EF4-FFF2-40B4-BE49-F238E27FC236}">
                <a16:creationId xmlns:a16="http://schemas.microsoft.com/office/drawing/2014/main" id="{63DF765D-82A6-49EE-9527-2BE27FBFA709}"/>
              </a:ext>
            </a:extLst>
          </p:cNvPr>
          <p:cNvSpPr txBox="1"/>
          <p:nvPr/>
        </p:nvSpPr>
        <p:spPr>
          <a:xfrm>
            <a:off x="2950813" y="5245091"/>
            <a:ext cx="359394"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−2</a:t>
            </a:r>
          </a:p>
        </p:txBody>
      </p:sp>
      <p:sp>
        <p:nvSpPr>
          <p:cNvPr id="104" name="TextBox 103">
            <a:extLst>
              <a:ext uri="{FF2B5EF4-FFF2-40B4-BE49-F238E27FC236}">
                <a16:creationId xmlns:a16="http://schemas.microsoft.com/office/drawing/2014/main" id="{97C1515F-9019-4C1D-8398-22D40AABFEA9}"/>
              </a:ext>
            </a:extLst>
          </p:cNvPr>
          <p:cNvSpPr txBox="1"/>
          <p:nvPr/>
        </p:nvSpPr>
        <p:spPr>
          <a:xfrm>
            <a:off x="2671303" y="5245091"/>
            <a:ext cx="359394"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−3</a:t>
            </a:r>
          </a:p>
        </p:txBody>
      </p:sp>
      <p:sp>
        <p:nvSpPr>
          <p:cNvPr id="105" name="TextBox 104">
            <a:extLst>
              <a:ext uri="{FF2B5EF4-FFF2-40B4-BE49-F238E27FC236}">
                <a16:creationId xmlns:a16="http://schemas.microsoft.com/office/drawing/2014/main" id="{04B544BF-29C3-45A7-8172-CC2EF14862DC}"/>
              </a:ext>
            </a:extLst>
          </p:cNvPr>
          <p:cNvSpPr txBox="1"/>
          <p:nvPr/>
        </p:nvSpPr>
        <p:spPr>
          <a:xfrm>
            <a:off x="2391792" y="5245091"/>
            <a:ext cx="359394"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−4</a:t>
            </a:r>
          </a:p>
        </p:txBody>
      </p:sp>
      <p:sp>
        <p:nvSpPr>
          <p:cNvPr id="106" name="TextBox 105">
            <a:extLst>
              <a:ext uri="{FF2B5EF4-FFF2-40B4-BE49-F238E27FC236}">
                <a16:creationId xmlns:a16="http://schemas.microsoft.com/office/drawing/2014/main" id="{343931D5-07DD-4785-9266-75ECAE629083}"/>
              </a:ext>
            </a:extLst>
          </p:cNvPr>
          <p:cNvSpPr txBox="1"/>
          <p:nvPr/>
        </p:nvSpPr>
        <p:spPr>
          <a:xfrm>
            <a:off x="2112285" y="5245091"/>
            <a:ext cx="359394"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−5</a:t>
            </a:r>
          </a:p>
        </p:txBody>
      </p:sp>
      <p:sp>
        <p:nvSpPr>
          <p:cNvPr id="107" name="TextBox 106">
            <a:extLst>
              <a:ext uri="{FF2B5EF4-FFF2-40B4-BE49-F238E27FC236}">
                <a16:creationId xmlns:a16="http://schemas.microsoft.com/office/drawing/2014/main" id="{D3A372EB-19B9-4850-961D-314F85E02009}"/>
              </a:ext>
            </a:extLst>
          </p:cNvPr>
          <p:cNvSpPr txBox="1"/>
          <p:nvPr/>
        </p:nvSpPr>
        <p:spPr>
          <a:xfrm>
            <a:off x="1832777" y="5245091"/>
            <a:ext cx="359394"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−6</a:t>
            </a:r>
          </a:p>
        </p:txBody>
      </p:sp>
      <p:sp>
        <p:nvSpPr>
          <p:cNvPr id="108" name="TextBox 107">
            <a:extLst>
              <a:ext uri="{FF2B5EF4-FFF2-40B4-BE49-F238E27FC236}">
                <a16:creationId xmlns:a16="http://schemas.microsoft.com/office/drawing/2014/main" id="{27CA8405-5C60-489B-BBFE-207042C57F70}"/>
              </a:ext>
            </a:extLst>
          </p:cNvPr>
          <p:cNvSpPr txBox="1"/>
          <p:nvPr/>
        </p:nvSpPr>
        <p:spPr>
          <a:xfrm>
            <a:off x="1553264" y="5245091"/>
            <a:ext cx="359394"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−7</a:t>
            </a:r>
          </a:p>
        </p:txBody>
      </p:sp>
      <p:sp>
        <p:nvSpPr>
          <p:cNvPr id="109" name="TextBox 108">
            <a:extLst>
              <a:ext uri="{FF2B5EF4-FFF2-40B4-BE49-F238E27FC236}">
                <a16:creationId xmlns:a16="http://schemas.microsoft.com/office/drawing/2014/main" id="{090C48A4-7795-4B76-9C38-8CBA19141AD2}"/>
              </a:ext>
            </a:extLst>
          </p:cNvPr>
          <p:cNvSpPr txBox="1"/>
          <p:nvPr/>
        </p:nvSpPr>
        <p:spPr>
          <a:xfrm>
            <a:off x="1273752" y="5245091"/>
            <a:ext cx="359394"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−8</a:t>
            </a:r>
          </a:p>
        </p:txBody>
      </p:sp>
      <p:sp>
        <p:nvSpPr>
          <p:cNvPr id="110" name="TextBox 109">
            <a:extLst>
              <a:ext uri="{FF2B5EF4-FFF2-40B4-BE49-F238E27FC236}">
                <a16:creationId xmlns:a16="http://schemas.microsoft.com/office/drawing/2014/main" id="{CBAE29BA-B2C2-4216-A03F-FC4F54A089AF}"/>
              </a:ext>
            </a:extLst>
          </p:cNvPr>
          <p:cNvSpPr txBox="1"/>
          <p:nvPr/>
        </p:nvSpPr>
        <p:spPr>
          <a:xfrm>
            <a:off x="866725" y="5051135"/>
            <a:ext cx="572593"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−0.10</a:t>
            </a:r>
          </a:p>
        </p:txBody>
      </p:sp>
      <p:sp>
        <p:nvSpPr>
          <p:cNvPr id="111" name="TextBox 110">
            <a:extLst>
              <a:ext uri="{FF2B5EF4-FFF2-40B4-BE49-F238E27FC236}">
                <a16:creationId xmlns:a16="http://schemas.microsoft.com/office/drawing/2014/main" id="{9856D42C-D7BE-4FB8-8DCC-A0EB15D837F3}"/>
              </a:ext>
            </a:extLst>
          </p:cNvPr>
          <p:cNvSpPr txBox="1"/>
          <p:nvPr/>
        </p:nvSpPr>
        <p:spPr>
          <a:xfrm>
            <a:off x="866725" y="4590156"/>
            <a:ext cx="572593"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−0.08</a:t>
            </a:r>
          </a:p>
        </p:txBody>
      </p:sp>
      <p:sp>
        <p:nvSpPr>
          <p:cNvPr id="112" name="TextBox 111">
            <a:extLst>
              <a:ext uri="{FF2B5EF4-FFF2-40B4-BE49-F238E27FC236}">
                <a16:creationId xmlns:a16="http://schemas.microsoft.com/office/drawing/2014/main" id="{F5B599E3-D129-435C-B9DF-AA46B8AB2D50}"/>
              </a:ext>
            </a:extLst>
          </p:cNvPr>
          <p:cNvSpPr txBox="1"/>
          <p:nvPr/>
        </p:nvSpPr>
        <p:spPr>
          <a:xfrm>
            <a:off x="866725" y="4129178"/>
            <a:ext cx="572593"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−0.06</a:t>
            </a:r>
          </a:p>
        </p:txBody>
      </p:sp>
      <p:sp>
        <p:nvSpPr>
          <p:cNvPr id="113" name="TextBox 112">
            <a:extLst>
              <a:ext uri="{FF2B5EF4-FFF2-40B4-BE49-F238E27FC236}">
                <a16:creationId xmlns:a16="http://schemas.microsoft.com/office/drawing/2014/main" id="{2F1133FF-2D78-4D53-A23B-680A0413729C}"/>
              </a:ext>
            </a:extLst>
          </p:cNvPr>
          <p:cNvSpPr txBox="1"/>
          <p:nvPr/>
        </p:nvSpPr>
        <p:spPr>
          <a:xfrm>
            <a:off x="866725" y="3668200"/>
            <a:ext cx="572593"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−0.04</a:t>
            </a:r>
          </a:p>
        </p:txBody>
      </p:sp>
      <p:sp>
        <p:nvSpPr>
          <p:cNvPr id="114" name="TextBox 113">
            <a:extLst>
              <a:ext uri="{FF2B5EF4-FFF2-40B4-BE49-F238E27FC236}">
                <a16:creationId xmlns:a16="http://schemas.microsoft.com/office/drawing/2014/main" id="{DE12FC20-E8B2-4D89-B2AE-01D769357EA2}"/>
              </a:ext>
            </a:extLst>
          </p:cNvPr>
          <p:cNvSpPr txBox="1"/>
          <p:nvPr/>
        </p:nvSpPr>
        <p:spPr>
          <a:xfrm>
            <a:off x="866725" y="3207222"/>
            <a:ext cx="572593"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−0.02</a:t>
            </a:r>
          </a:p>
        </p:txBody>
      </p:sp>
      <p:sp>
        <p:nvSpPr>
          <p:cNvPr id="115" name="TextBox 114">
            <a:extLst>
              <a:ext uri="{FF2B5EF4-FFF2-40B4-BE49-F238E27FC236}">
                <a16:creationId xmlns:a16="http://schemas.microsoft.com/office/drawing/2014/main" id="{D5B4C7BD-511D-457E-B273-8FE60E5B0FEB}"/>
              </a:ext>
            </a:extLst>
          </p:cNvPr>
          <p:cNvSpPr txBox="1"/>
          <p:nvPr/>
        </p:nvSpPr>
        <p:spPr>
          <a:xfrm>
            <a:off x="956494" y="2746244"/>
            <a:ext cx="482824"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0.00</a:t>
            </a:r>
          </a:p>
        </p:txBody>
      </p:sp>
      <p:sp>
        <p:nvSpPr>
          <p:cNvPr id="116" name="TextBox 115">
            <a:extLst>
              <a:ext uri="{FF2B5EF4-FFF2-40B4-BE49-F238E27FC236}">
                <a16:creationId xmlns:a16="http://schemas.microsoft.com/office/drawing/2014/main" id="{D57469E4-0CD2-49F8-91FC-6CDCF79FC5ED}"/>
              </a:ext>
            </a:extLst>
          </p:cNvPr>
          <p:cNvSpPr txBox="1"/>
          <p:nvPr/>
        </p:nvSpPr>
        <p:spPr>
          <a:xfrm>
            <a:off x="956494" y="2285266"/>
            <a:ext cx="482824"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0.02</a:t>
            </a:r>
          </a:p>
        </p:txBody>
      </p:sp>
      <p:sp>
        <p:nvSpPr>
          <p:cNvPr id="117" name="Oval 116">
            <a:extLst>
              <a:ext uri="{FF2B5EF4-FFF2-40B4-BE49-F238E27FC236}">
                <a16:creationId xmlns:a16="http://schemas.microsoft.com/office/drawing/2014/main" id="{16902E1E-D0FC-4103-AEA3-0B46F1389EA7}"/>
              </a:ext>
            </a:extLst>
          </p:cNvPr>
          <p:cNvSpPr/>
          <p:nvPr/>
        </p:nvSpPr>
        <p:spPr>
          <a:xfrm>
            <a:off x="1415925" y="2840746"/>
            <a:ext cx="68400" cy="68087"/>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18" name="Oval 117">
            <a:extLst>
              <a:ext uri="{FF2B5EF4-FFF2-40B4-BE49-F238E27FC236}">
                <a16:creationId xmlns:a16="http://schemas.microsoft.com/office/drawing/2014/main" id="{2B5BEF3F-3087-448F-9E6C-D6B2CD66CB7E}"/>
              </a:ext>
            </a:extLst>
          </p:cNvPr>
          <p:cNvSpPr/>
          <p:nvPr/>
        </p:nvSpPr>
        <p:spPr>
          <a:xfrm>
            <a:off x="1692777" y="2889805"/>
            <a:ext cx="68400" cy="68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19" name="Oval 118">
            <a:extLst>
              <a:ext uri="{FF2B5EF4-FFF2-40B4-BE49-F238E27FC236}">
                <a16:creationId xmlns:a16="http://schemas.microsoft.com/office/drawing/2014/main" id="{EE95294C-84C4-4970-93D9-1C12A091BA9B}"/>
              </a:ext>
            </a:extLst>
          </p:cNvPr>
          <p:cNvSpPr/>
          <p:nvPr/>
        </p:nvSpPr>
        <p:spPr>
          <a:xfrm>
            <a:off x="1965591" y="2914214"/>
            <a:ext cx="68400" cy="68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0" name="Oval 119">
            <a:extLst>
              <a:ext uri="{FF2B5EF4-FFF2-40B4-BE49-F238E27FC236}">
                <a16:creationId xmlns:a16="http://schemas.microsoft.com/office/drawing/2014/main" id="{88C47EB7-F3E0-461C-9D71-9B7C9CC9D502}"/>
              </a:ext>
            </a:extLst>
          </p:cNvPr>
          <p:cNvSpPr/>
          <p:nvPr/>
        </p:nvSpPr>
        <p:spPr>
          <a:xfrm>
            <a:off x="2242694" y="3011012"/>
            <a:ext cx="68400" cy="68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1" name="Oval 120">
            <a:extLst>
              <a:ext uri="{FF2B5EF4-FFF2-40B4-BE49-F238E27FC236}">
                <a16:creationId xmlns:a16="http://schemas.microsoft.com/office/drawing/2014/main" id="{C00E8080-5850-4B8D-8C7C-77974820ACBE}"/>
              </a:ext>
            </a:extLst>
          </p:cNvPr>
          <p:cNvSpPr/>
          <p:nvPr/>
        </p:nvSpPr>
        <p:spPr>
          <a:xfrm>
            <a:off x="2527819" y="3015244"/>
            <a:ext cx="68400" cy="68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2" name="Oval 121">
            <a:extLst>
              <a:ext uri="{FF2B5EF4-FFF2-40B4-BE49-F238E27FC236}">
                <a16:creationId xmlns:a16="http://schemas.microsoft.com/office/drawing/2014/main" id="{802BB017-2E82-4CF1-84CE-5B08707821CE}"/>
              </a:ext>
            </a:extLst>
          </p:cNvPr>
          <p:cNvSpPr/>
          <p:nvPr/>
        </p:nvSpPr>
        <p:spPr>
          <a:xfrm>
            <a:off x="2807334" y="3011821"/>
            <a:ext cx="68400" cy="68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3" name="Oval 122">
            <a:extLst>
              <a:ext uri="{FF2B5EF4-FFF2-40B4-BE49-F238E27FC236}">
                <a16:creationId xmlns:a16="http://schemas.microsoft.com/office/drawing/2014/main" id="{D9DA976D-D428-42ED-AFD6-E15493A36AD9}"/>
              </a:ext>
            </a:extLst>
          </p:cNvPr>
          <p:cNvSpPr/>
          <p:nvPr/>
        </p:nvSpPr>
        <p:spPr>
          <a:xfrm>
            <a:off x="3088692" y="3314918"/>
            <a:ext cx="68400" cy="68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4" name="Oval 123">
            <a:extLst>
              <a:ext uri="{FF2B5EF4-FFF2-40B4-BE49-F238E27FC236}">
                <a16:creationId xmlns:a16="http://schemas.microsoft.com/office/drawing/2014/main" id="{1479F3BF-9303-4CAF-B521-8999C0882DBF}"/>
              </a:ext>
            </a:extLst>
          </p:cNvPr>
          <p:cNvSpPr/>
          <p:nvPr/>
        </p:nvSpPr>
        <p:spPr>
          <a:xfrm>
            <a:off x="3362188" y="3648549"/>
            <a:ext cx="68400" cy="68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5" name="Oval 124">
            <a:extLst>
              <a:ext uri="{FF2B5EF4-FFF2-40B4-BE49-F238E27FC236}">
                <a16:creationId xmlns:a16="http://schemas.microsoft.com/office/drawing/2014/main" id="{CC198073-9823-4133-AE09-4B1654438E11}"/>
              </a:ext>
            </a:extLst>
          </p:cNvPr>
          <p:cNvSpPr/>
          <p:nvPr/>
        </p:nvSpPr>
        <p:spPr>
          <a:xfrm>
            <a:off x="3643489" y="4165194"/>
            <a:ext cx="68400" cy="68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6" name="Oval 125">
            <a:extLst>
              <a:ext uri="{FF2B5EF4-FFF2-40B4-BE49-F238E27FC236}">
                <a16:creationId xmlns:a16="http://schemas.microsoft.com/office/drawing/2014/main" id="{E681FE45-8CDE-4A06-B6BE-806DC6BB8945}"/>
              </a:ext>
            </a:extLst>
          </p:cNvPr>
          <p:cNvSpPr/>
          <p:nvPr/>
        </p:nvSpPr>
        <p:spPr>
          <a:xfrm>
            <a:off x="3919016" y="3825374"/>
            <a:ext cx="68400" cy="68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7" name="Oval 126">
            <a:extLst>
              <a:ext uri="{FF2B5EF4-FFF2-40B4-BE49-F238E27FC236}">
                <a16:creationId xmlns:a16="http://schemas.microsoft.com/office/drawing/2014/main" id="{5FA263B3-6F63-4D5E-B300-C05A5DF3C71B}"/>
              </a:ext>
            </a:extLst>
          </p:cNvPr>
          <p:cNvSpPr/>
          <p:nvPr/>
        </p:nvSpPr>
        <p:spPr>
          <a:xfrm>
            <a:off x="4194250" y="3563678"/>
            <a:ext cx="68400" cy="68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8" name="Oval 127">
            <a:extLst>
              <a:ext uri="{FF2B5EF4-FFF2-40B4-BE49-F238E27FC236}">
                <a16:creationId xmlns:a16="http://schemas.microsoft.com/office/drawing/2014/main" id="{3A0258BA-7B48-499A-B577-B48F762C58B2}"/>
              </a:ext>
            </a:extLst>
          </p:cNvPr>
          <p:cNvSpPr/>
          <p:nvPr/>
        </p:nvSpPr>
        <p:spPr>
          <a:xfrm>
            <a:off x="4490540" y="3569177"/>
            <a:ext cx="68400" cy="68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9" name="Oval 128">
            <a:extLst>
              <a:ext uri="{FF2B5EF4-FFF2-40B4-BE49-F238E27FC236}">
                <a16:creationId xmlns:a16="http://schemas.microsoft.com/office/drawing/2014/main" id="{2E6BEC8D-2295-4078-8366-5EF470691D63}"/>
              </a:ext>
            </a:extLst>
          </p:cNvPr>
          <p:cNvSpPr/>
          <p:nvPr/>
        </p:nvSpPr>
        <p:spPr>
          <a:xfrm>
            <a:off x="4750754" y="3661574"/>
            <a:ext cx="68400" cy="68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30" name="Oval 129">
            <a:extLst>
              <a:ext uri="{FF2B5EF4-FFF2-40B4-BE49-F238E27FC236}">
                <a16:creationId xmlns:a16="http://schemas.microsoft.com/office/drawing/2014/main" id="{0897225F-EF8A-4666-B970-9745D470A57E}"/>
              </a:ext>
            </a:extLst>
          </p:cNvPr>
          <p:cNvSpPr/>
          <p:nvPr/>
        </p:nvSpPr>
        <p:spPr>
          <a:xfrm>
            <a:off x="5036950" y="3603220"/>
            <a:ext cx="68400" cy="68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31" name="Oval 130">
            <a:extLst>
              <a:ext uri="{FF2B5EF4-FFF2-40B4-BE49-F238E27FC236}">
                <a16:creationId xmlns:a16="http://schemas.microsoft.com/office/drawing/2014/main" id="{E5F855D8-99D5-4AC0-AA63-51C083D8860B}"/>
              </a:ext>
            </a:extLst>
          </p:cNvPr>
          <p:cNvSpPr/>
          <p:nvPr/>
        </p:nvSpPr>
        <p:spPr>
          <a:xfrm>
            <a:off x="5321522" y="3627530"/>
            <a:ext cx="68400" cy="68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32" name="Oval 131">
            <a:extLst>
              <a:ext uri="{FF2B5EF4-FFF2-40B4-BE49-F238E27FC236}">
                <a16:creationId xmlns:a16="http://schemas.microsoft.com/office/drawing/2014/main" id="{25887A78-D78B-436E-83EE-8804C32AFF96}"/>
              </a:ext>
            </a:extLst>
          </p:cNvPr>
          <p:cNvSpPr/>
          <p:nvPr/>
        </p:nvSpPr>
        <p:spPr>
          <a:xfrm>
            <a:off x="5608654" y="3627530"/>
            <a:ext cx="68400" cy="6808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33" name="Freeform: Shape 132">
            <a:extLst>
              <a:ext uri="{FF2B5EF4-FFF2-40B4-BE49-F238E27FC236}">
                <a16:creationId xmlns:a16="http://schemas.microsoft.com/office/drawing/2014/main" id="{67993550-D4DF-4C11-95E6-9D05495253A5}"/>
              </a:ext>
            </a:extLst>
          </p:cNvPr>
          <p:cNvSpPr/>
          <p:nvPr/>
        </p:nvSpPr>
        <p:spPr>
          <a:xfrm>
            <a:off x="1437040" y="2870866"/>
            <a:ext cx="4209444" cy="1332731"/>
          </a:xfrm>
          <a:custGeom>
            <a:avLst/>
            <a:gdLst>
              <a:gd name="connsiteX0" fmla="*/ 0 w 3564426"/>
              <a:gd name="connsiteY0" fmla="*/ 0 h 894899"/>
              <a:gd name="connsiteX1" fmla="*/ 247018 w 3564426"/>
              <a:gd name="connsiteY1" fmla="*/ 34670 h 894899"/>
              <a:gd name="connsiteX2" fmla="*/ 478868 w 3564426"/>
              <a:gd name="connsiteY2" fmla="*/ 52004 h 894899"/>
              <a:gd name="connsiteX3" fmla="*/ 715052 w 3564426"/>
              <a:gd name="connsiteY3" fmla="*/ 117009 h 894899"/>
              <a:gd name="connsiteX4" fmla="*/ 953403 w 3564426"/>
              <a:gd name="connsiteY4" fmla="*/ 119176 h 894899"/>
              <a:gd name="connsiteX5" fmla="*/ 1191753 w 3564426"/>
              <a:gd name="connsiteY5" fmla="*/ 117009 h 894899"/>
              <a:gd name="connsiteX6" fmla="*/ 1421437 w 3564426"/>
              <a:gd name="connsiteY6" fmla="*/ 316357 h 894899"/>
              <a:gd name="connsiteX7" fmla="*/ 1661954 w 3564426"/>
              <a:gd name="connsiteY7" fmla="*/ 541707 h 894899"/>
              <a:gd name="connsiteX8" fmla="*/ 1898138 w 3564426"/>
              <a:gd name="connsiteY8" fmla="*/ 894899 h 894899"/>
              <a:gd name="connsiteX9" fmla="*/ 2142989 w 3564426"/>
              <a:gd name="connsiteY9" fmla="*/ 663049 h 894899"/>
              <a:gd name="connsiteX10" fmla="*/ 2370506 w 3564426"/>
              <a:gd name="connsiteY10" fmla="*/ 485369 h 894899"/>
              <a:gd name="connsiteX11" fmla="*/ 2617524 w 3564426"/>
              <a:gd name="connsiteY11" fmla="*/ 489703 h 894899"/>
              <a:gd name="connsiteX12" fmla="*/ 2849374 w 3564426"/>
              <a:gd name="connsiteY12" fmla="*/ 552541 h 894899"/>
              <a:gd name="connsiteX13" fmla="*/ 3085558 w 3564426"/>
              <a:gd name="connsiteY13" fmla="*/ 511371 h 894899"/>
              <a:gd name="connsiteX14" fmla="*/ 3317408 w 3564426"/>
              <a:gd name="connsiteY14" fmla="*/ 530872 h 894899"/>
              <a:gd name="connsiteX15" fmla="*/ 3564426 w 3564426"/>
              <a:gd name="connsiteY15" fmla="*/ 533039 h 89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4426" h="894899">
                <a:moveTo>
                  <a:pt x="0" y="0"/>
                </a:moveTo>
                <a:lnTo>
                  <a:pt x="247018" y="34670"/>
                </a:lnTo>
                <a:lnTo>
                  <a:pt x="478868" y="52004"/>
                </a:lnTo>
                <a:lnTo>
                  <a:pt x="715052" y="117009"/>
                </a:lnTo>
                <a:lnTo>
                  <a:pt x="953403" y="119176"/>
                </a:lnTo>
                <a:lnTo>
                  <a:pt x="1191753" y="117009"/>
                </a:lnTo>
                <a:lnTo>
                  <a:pt x="1421437" y="316357"/>
                </a:lnTo>
                <a:lnTo>
                  <a:pt x="1661954" y="541707"/>
                </a:lnTo>
                <a:lnTo>
                  <a:pt x="1898138" y="894899"/>
                </a:lnTo>
                <a:lnTo>
                  <a:pt x="2142989" y="663049"/>
                </a:lnTo>
                <a:lnTo>
                  <a:pt x="2370506" y="485369"/>
                </a:lnTo>
                <a:lnTo>
                  <a:pt x="2617524" y="489703"/>
                </a:lnTo>
                <a:lnTo>
                  <a:pt x="2849374" y="552541"/>
                </a:lnTo>
                <a:lnTo>
                  <a:pt x="3085558" y="511371"/>
                </a:lnTo>
                <a:lnTo>
                  <a:pt x="3317408" y="530872"/>
                </a:lnTo>
                <a:lnTo>
                  <a:pt x="3564426" y="53303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34" name="Arrow: Down 133">
            <a:extLst>
              <a:ext uri="{FF2B5EF4-FFF2-40B4-BE49-F238E27FC236}">
                <a16:creationId xmlns:a16="http://schemas.microsoft.com/office/drawing/2014/main" id="{D70282DA-F16A-4D70-A62D-63825918D172}"/>
              </a:ext>
            </a:extLst>
          </p:cNvPr>
          <p:cNvSpPr/>
          <p:nvPr/>
        </p:nvSpPr>
        <p:spPr>
          <a:xfrm>
            <a:off x="5704720" y="2945863"/>
            <a:ext cx="149672" cy="71605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8E83571D-935A-470C-8E2E-160E9E48482C}"/>
              </a:ext>
            </a:extLst>
          </p:cNvPr>
          <p:cNvSpPr/>
          <p:nvPr/>
        </p:nvSpPr>
        <p:spPr>
          <a:xfrm>
            <a:off x="3168319" y="2597790"/>
            <a:ext cx="1149674" cy="276999"/>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mj-lt"/>
                <a:ea typeface="+mn-ea"/>
                <a:cs typeface="Calibri" panose="020F0502020204030204" pitchFamily="34" charset="0"/>
              </a:rPr>
              <a:t>Exacerbation</a:t>
            </a:r>
            <a:endParaRPr kumimoji="0" lang="en-GB" sz="1200" b="1" i="0" u="none" strike="noStrike" kern="1200" cap="none" spc="0" normalizeH="0" baseline="0" noProof="0">
              <a:ln>
                <a:noFill/>
              </a:ln>
              <a:effectLst/>
              <a:uLnTx/>
              <a:uFillTx/>
              <a:latin typeface="+mj-lt"/>
              <a:ea typeface="+mn-ea"/>
              <a:cs typeface="Calibri" panose="020F0502020204030204" pitchFamily="34" charset="0"/>
            </a:endParaRPr>
          </a:p>
        </p:txBody>
      </p:sp>
      <p:sp>
        <p:nvSpPr>
          <p:cNvPr id="50" name="Lightning Bolt 49">
            <a:extLst>
              <a:ext uri="{FF2B5EF4-FFF2-40B4-BE49-F238E27FC236}">
                <a16:creationId xmlns:a16="http://schemas.microsoft.com/office/drawing/2014/main" id="{D7CF7C1C-CDE7-4B4D-9C64-9E2255CE020D}"/>
              </a:ext>
            </a:extLst>
          </p:cNvPr>
          <p:cNvSpPr/>
          <p:nvPr/>
        </p:nvSpPr>
        <p:spPr>
          <a:xfrm rot="3611840">
            <a:off x="3346673" y="3170924"/>
            <a:ext cx="785177" cy="491755"/>
          </a:xfrm>
          <a:prstGeom prst="lightningBol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80" name="Rectangle 179">
            <a:extLst>
              <a:ext uri="{FF2B5EF4-FFF2-40B4-BE49-F238E27FC236}">
                <a16:creationId xmlns:a16="http://schemas.microsoft.com/office/drawing/2014/main" id="{A46724DB-50FC-4496-936C-1319DD9306C3}"/>
              </a:ext>
            </a:extLst>
          </p:cNvPr>
          <p:cNvSpPr/>
          <p:nvPr/>
        </p:nvSpPr>
        <p:spPr>
          <a:xfrm>
            <a:off x="1434400" y="1958307"/>
            <a:ext cx="439871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000000"/>
                </a:solidFill>
                <a:effectLst/>
                <a:uLnTx/>
                <a:uFillTx/>
                <a:latin typeface="Arial" panose="020B0604020202020204"/>
                <a:ea typeface="+mn-ea"/>
                <a:cs typeface="+mn-cs"/>
              </a:rPr>
              <a:t>A post-hoc analysis of the WISDOM study </a:t>
            </a:r>
          </a:p>
        </p:txBody>
      </p:sp>
      <p:sp>
        <p:nvSpPr>
          <p:cNvPr id="210" name="Rectangle 209">
            <a:extLst>
              <a:ext uri="{FF2B5EF4-FFF2-40B4-BE49-F238E27FC236}">
                <a16:creationId xmlns:a16="http://schemas.microsoft.com/office/drawing/2014/main" id="{758766EB-CB1F-49F9-845B-60D37E3201A9}"/>
              </a:ext>
            </a:extLst>
          </p:cNvPr>
          <p:cNvSpPr/>
          <p:nvPr/>
        </p:nvSpPr>
        <p:spPr>
          <a:xfrm>
            <a:off x="6843281" y="1955316"/>
            <a:ext cx="476639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000000"/>
                </a:solidFill>
                <a:effectLst/>
                <a:uLnTx/>
                <a:uFillTx/>
                <a:latin typeface="Arial" panose="020B0604020202020204"/>
                <a:ea typeface="+mn-ea"/>
                <a:cs typeface="+mn-cs"/>
              </a:rPr>
              <a:t>FEV</a:t>
            </a:r>
            <a:r>
              <a:rPr kumimoji="0" lang="en-US" sz="1200" b="1" i="0" u="none" strike="noStrike" kern="1200" cap="none" spc="0" normalizeH="0" baseline="-25000" dirty="0">
                <a:ln>
                  <a:noFill/>
                </a:ln>
                <a:solidFill>
                  <a:srgbClr val="000000"/>
                </a:solidFill>
                <a:effectLst/>
                <a:uLnTx/>
                <a:uFillTx/>
                <a:latin typeface="Arial" panose="020B0604020202020204"/>
                <a:ea typeface="+mn-ea"/>
                <a:cs typeface="+mn-cs"/>
              </a:rPr>
              <a:t>1</a:t>
            </a:r>
            <a:r>
              <a:rPr kumimoji="0" lang="en-US" sz="1200" b="1" i="0" u="none" strike="noStrike" kern="1200" cap="none" spc="0" normalizeH="0" baseline="0" dirty="0">
                <a:ln>
                  <a:noFill/>
                </a:ln>
                <a:solidFill>
                  <a:srgbClr val="000000"/>
                </a:solidFill>
                <a:effectLst/>
                <a:uLnTx/>
                <a:uFillTx/>
                <a:latin typeface="Arial" panose="020B0604020202020204"/>
                <a:ea typeface="+mn-ea"/>
                <a:cs typeface="+mn-cs"/>
              </a:rPr>
              <a:t> decline in patients with at least 1 severe exacerbation</a:t>
            </a:r>
            <a:endParaRPr kumimoji="0" lang="en-US" sz="1200" b="0" i="0" u="none" strike="sngStrike" kern="1200" cap="none" spc="0" normalizeH="0" baseline="30000" dirty="0">
              <a:ln>
                <a:noFill/>
              </a:ln>
              <a:solidFill>
                <a:srgbClr val="000000"/>
              </a:solidFill>
              <a:effectLst/>
              <a:uLnTx/>
              <a:uFillTx/>
              <a:latin typeface="Arial" panose="020B0604020202020204"/>
              <a:ea typeface="+mn-ea"/>
              <a:cs typeface="+mn-cs"/>
            </a:endParaRPr>
          </a:p>
        </p:txBody>
      </p:sp>
      <p:cxnSp>
        <p:nvCxnSpPr>
          <p:cNvPr id="183" name="Straight Arrow Connector 182">
            <a:extLst>
              <a:ext uri="{FF2B5EF4-FFF2-40B4-BE49-F238E27FC236}">
                <a16:creationId xmlns:a16="http://schemas.microsoft.com/office/drawing/2014/main" id="{66153143-26D2-4498-A4FC-44184B85AF59}"/>
              </a:ext>
            </a:extLst>
          </p:cNvPr>
          <p:cNvCxnSpPr>
            <a:cxnSpLocks/>
          </p:cNvCxnSpPr>
          <p:nvPr/>
        </p:nvCxnSpPr>
        <p:spPr>
          <a:xfrm>
            <a:off x="10333727" y="3228394"/>
            <a:ext cx="0" cy="34519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4" name="Freeform: Shape 183">
            <a:extLst>
              <a:ext uri="{FF2B5EF4-FFF2-40B4-BE49-F238E27FC236}">
                <a16:creationId xmlns:a16="http://schemas.microsoft.com/office/drawing/2014/main" id="{B639D30B-D43F-46BC-BA07-25BC9FB6AA7D}"/>
              </a:ext>
            </a:extLst>
          </p:cNvPr>
          <p:cNvSpPr/>
          <p:nvPr/>
        </p:nvSpPr>
        <p:spPr>
          <a:xfrm>
            <a:off x="6844985" y="2444750"/>
            <a:ext cx="4623469" cy="2752457"/>
          </a:xfrm>
          <a:custGeom>
            <a:avLst/>
            <a:gdLst>
              <a:gd name="connsiteX0" fmla="*/ 0 w 1818752"/>
              <a:gd name="connsiteY0" fmla="*/ 0 h 2326193"/>
              <a:gd name="connsiteX1" fmla="*/ 0 w 1818752"/>
              <a:gd name="connsiteY1" fmla="*/ 2326193 h 2326193"/>
              <a:gd name="connsiteX2" fmla="*/ 1818752 w 1818752"/>
              <a:gd name="connsiteY2" fmla="*/ 2326193 h 2326193"/>
            </a:gdLst>
            <a:ahLst/>
            <a:cxnLst>
              <a:cxn ang="0">
                <a:pos x="connsiteX0" y="connsiteY0"/>
              </a:cxn>
              <a:cxn ang="0">
                <a:pos x="connsiteX1" y="connsiteY1"/>
              </a:cxn>
              <a:cxn ang="0">
                <a:pos x="connsiteX2" y="connsiteY2"/>
              </a:cxn>
            </a:cxnLst>
            <a:rect l="l" t="t" r="r" b="b"/>
            <a:pathLst>
              <a:path w="1818752" h="2326193">
                <a:moveTo>
                  <a:pt x="0" y="0"/>
                </a:moveTo>
                <a:lnTo>
                  <a:pt x="0" y="2326193"/>
                </a:lnTo>
                <a:lnTo>
                  <a:pt x="1818752" y="2326193"/>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872DA6DF-7B23-4D91-9553-B3C6B2407A27}"/>
              </a:ext>
            </a:extLst>
          </p:cNvPr>
          <p:cNvGrpSpPr/>
          <p:nvPr/>
        </p:nvGrpSpPr>
        <p:grpSpPr>
          <a:xfrm>
            <a:off x="6774170" y="2453610"/>
            <a:ext cx="72000" cy="2743597"/>
            <a:chOff x="6774170" y="2453610"/>
            <a:chExt cx="72000" cy="2743597"/>
          </a:xfrm>
        </p:grpSpPr>
        <p:cxnSp>
          <p:nvCxnSpPr>
            <p:cNvPr id="185" name="Straight Connector 184">
              <a:extLst>
                <a:ext uri="{FF2B5EF4-FFF2-40B4-BE49-F238E27FC236}">
                  <a16:creationId xmlns:a16="http://schemas.microsoft.com/office/drawing/2014/main" id="{999478DF-A850-46CC-935D-FFEF2CB0A2EC}"/>
                </a:ext>
              </a:extLst>
            </p:cNvPr>
            <p:cNvCxnSpPr>
              <a:cxnSpLocks/>
            </p:cNvCxnSpPr>
            <p:nvPr/>
          </p:nvCxnSpPr>
          <p:spPr>
            <a:xfrm>
              <a:off x="6774170" y="2453610"/>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D3C24FC5-9533-40A7-94B0-6254CD3A218B}"/>
                </a:ext>
              </a:extLst>
            </p:cNvPr>
            <p:cNvCxnSpPr>
              <a:cxnSpLocks/>
            </p:cNvCxnSpPr>
            <p:nvPr/>
          </p:nvCxnSpPr>
          <p:spPr>
            <a:xfrm>
              <a:off x="6774170" y="3000711"/>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2F1799B9-2689-4711-B134-98E5DC2F4589}"/>
                </a:ext>
              </a:extLst>
            </p:cNvPr>
            <p:cNvCxnSpPr>
              <a:cxnSpLocks/>
            </p:cNvCxnSpPr>
            <p:nvPr/>
          </p:nvCxnSpPr>
          <p:spPr>
            <a:xfrm>
              <a:off x="6774170" y="3552997"/>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557426AD-8964-4CC5-A803-11E3A2D4450E}"/>
                </a:ext>
              </a:extLst>
            </p:cNvPr>
            <p:cNvCxnSpPr>
              <a:cxnSpLocks/>
            </p:cNvCxnSpPr>
            <p:nvPr/>
          </p:nvCxnSpPr>
          <p:spPr>
            <a:xfrm>
              <a:off x="6774170" y="4097504"/>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56F6EDC9-1B3B-4B39-A6F9-FA07999EA86E}"/>
                </a:ext>
              </a:extLst>
            </p:cNvPr>
            <p:cNvCxnSpPr>
              <a:cxnSpLocks/>
            </p:cNvCxnSpPr>
            <p:nvPr/>
          </p:nvCxnSpPr>
          <p:spPr>
            <a:xfrm>
              <a:off x="6774170" y="4647197"/>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FB446A70-C19E-40C2-AC3B-B149C9CED8E8}"/>
                </a:ext>
              </a:extLst>
            </p:cNvPr>
            <p:cNvCxnSpPr>
              <a:cxnSpLocks/>
            </p:cNvCxnSpPr>
            <p:nvPr/>
          </p:nvCxnSpPr>
          <p:spPr>
            <a:xfrm>
              <a:off x="6774170" y="5197207"/>
              <a:ext cx="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1" name="TextBox 190">
            <a:extLst>
              <a:ext uri="{FF2B5EF4-FFF2-40B4-BE49-F238E27FC236}">
                <a16:creationId xmlns:a16="http://schemas.microsoft.com/office/drawing/2014/main" id="{9ED0C5AE-2D22-4BC7-9289-AD1B46219892}"/>
              </a:ext>
            </a:extLst>
          </p:cNvPr>
          <p:cNvSpPr txBox="1"/>
          <p:nvPr/>
        </p:nvSpPr>
        <p:spPr>
          <a:xfrm>
            <a:off x="6400122" y="5052825"/>
            <a:ext cx="39786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0.5</a:t>
            </a:r>
          </a:p>
        </p:txBody>
      </p:sp>
      <p:sp>
        <p:nvSpPr>
          <p:cNvPr id="193" name="TextBox 192">
            <a:extLst>
              <a:ext uri="{FF2B5EF4-FFF2-40B4-BE49-F238E27FC236}">
                <a16:creationId xmlns:a16="http://schemas.microsoft.com/office/drawing/2014/main" id="{E6F4B03F-77FB-4717-A10C-1F97DAA768EE}"/>
              </a:ext>
            </a:extLst>
          </p:cNvPr>
          <p:cNvSpPr txBox="1"/>
          <p:nvPr/>
        </p:nvSpPr>
        <p:spPr>
          <a:xfrm>
            <a:off x="6400116" y="4504888"/>
            <a:ext cx="39786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1.0</a:t>
            </a:r>
          </a:p>
        </p:txBody>
      </p:sp>
      <p:sp>
        <p:nvSpPr>
          <p:cNvPr id="198" name="TextBox 197">
            <a:extLst>
              <a:ext uri="{FF2B5EF4-FFF2-40B4-BE49-F238E27FC236}">
                <a16:creationId xmlns:a16="http://schemas.microsoft.com/office/drawing/2014/main" id="{09EA979A-EBA3-4B7F-B375-F0EDD9F10494}"/>
              </a:ext>
            </a:extLst>
          </p:cNvPr>
          <p:cNvSpPr txBox="1"/>
          <p:nvPr/>
        </p:nvSpPr>
        <p:spPr>
          <a:xfrm>
            <a:off x="6400122" y="3956951"/>
            <a:ext cx="39786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1.5</a:t>
            </a:r>
          </a:p>
        </p:txBody>
      </p:sp>
      <p:sp>
        <p:nvSpPr>
          <p:cNvPr id="199" name="TextBox 198">
            <a:extLst>
              <a:ext uri="{FF2B5EF4-FFF2-40B4-BE49-F238E27FC236}">
                <a16:creationId xmlns:a16="http://schemas.microsoft.com/office/drawing/2014/main" id="{8EE3FE73-8FAA-4411-BDE0-D3CC30CCA707}"/>
              </a:ext>
            </a:extLst>
          </p:cNvPr>
          <p:cNvSpPr txBox="1"/>
          <p:nvPr/>
        </p:nvSpPr>
        <p:spPr>
          <a:xfrm>
            <a:off x="6400116" y="3409015"/>
            <a:ext cx="39786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2.0</a:t>
            </a:r>
          </a:p>
        </p:txBody>
      </p:sp>
      <p:sp>
        <p:nvSpPr>
          <p:cNvPr id="201" name="TextBox 200">
            <a:extLst>
              <a:ext uri="{FF2B5EF4-FFF2-40B4-BE49-F238E27FC236}">
                <a16:creationId xmlns:a16="http://schemas.microsoft.com/office/drawing/2014/main" id="{5E53161A-58F5-42D0-8C7A-48F4E8F69C65}"/>
              </a:ext>
            </a:extLst>
          </p:cNvPr>
          <p:cNvSpPr txBox="1"/>
          <p:nvPr/>
        </p:nvSpPr>
        <p:spPr>
          <a:xfrm>
            <a:off x="6400122" y="2861080"/>
            <a:ext cx="39786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2.5</a:t>
            </a:r>
          </a:p>
        </p:txBody>
      </p:sp>
      <p:sp>
        <p:nvSpPr>
          <p:cNvPr id="202" name="TextBox 201">
            <a:extLst>
              <a:ext uri="{FF2B5EF4-FFF2-40B4-BE49-F238E27FC236}">
                <a16:creationId xmlns:a16="http://schemas.microsoft.com/office/drawing/2014/main" id="{C8715FD3-F51F-4267-ADC1-EE7ACFFEF1CC}"/>
              </a:ext>
            </a:extLst>
          </p:cNvPr>
          <p:cNvSpPr txBox="1"/>
          <p:nvPr/>
        </p:nvSpPr>
        <p:spPr>
          <a:xfrm>
            <a:off x="6400116" y="2313145"/>
            <a:ext cx="39786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3.0</a:t>
            </a:r>
          </a:p>
        </p:txBody>
      </p:sp>
      <p:sp>
        <p:nvSpPr>
          <p:cNvPr id="203" name="TextBox 202">
            <a:extLst>
              <a:ext uri="{FF2B5EF4-FFF2-40B4-BE49-F238E27FC236}">
                <a16:creationId xmlns:a16="http://schemas.microsoft.com/office/drawing/2014/main" id="{A63AB0B3-88BB-4558-B7AF-34A18122FFF9}"/>
              </a:ext>
            </a:extLst>
          </p:cNvPr>
          <p:cNvSpPr txBox="1"/>
          <p:nvPr/>
        </p:nvSpPr>
        <p:spPr>
          <a:xfrm>
            <a:off x="9697807" y="5197327"/>
            <a:ext cx="32943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2</a:t>
            </a:r>
          </a:p>
        </p:txBody>
      </p:sp>
      <p:sp>
        <p:nvSpPr>
          <p:cNvPr id="204" name="TextBox 203">
            <a:extLst>
              <a:ext uri="{FF2B5EF4-FFF2-40B4-BE49-F238E27FC236}">
                <a16:creationId xmlns:a16="http://schemas.microsoft.com/office/drawing/2014/main" id="{675DD4F7-6646-42FB-B7AA-69D18F2943CB}"/>
              </a:ext>
            </a:extLst>
          </p:cNvPr>
          <p:cNvSpPr txBox="1"/>
          <p:nvPr/>
        </p:nvSpPr>
        <p:spPr>
          <a:xfrm>
            <a:off x="8258214" y="5197327"/>
            <a:ext cx="26962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a:t>
            </a:r>
          </a:p>
        </p:txBody>
      </p:sp>
      <p:sp>
        <p:nvSpPr>
          <p:cNvPr id="205" name="TextBox 204">
            <a:extLst>
              <a:ext uri="{FF2B5EF4-FFF2-40B4-BE49-F238E27FC236}">
                <a16:creationId xmlns:a16="http://schemas.microsoft.com/office/drawing/2014/main" id="{299024FD-473B-4C04-8C82-AABB0263B691}"/>
              </a:ext>
            </a:extLst>
          </p:cNvPr>
          <p:cNvSpPr txBox="1"/>
          <p:nvPr/>
        </p:nvSpPr>
        <p:spPr>
          <a:xfrm>
            <a:off x="8902234" y="5287926"/>
            <a:ext cx="50731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Visit</a:t>
            </a:r>
          </a:p>
        </p:txBody>
      </p:sp>
      <p:sp>
        <p:nvSpPr>
          <p:cNvPr id="206" name="TextBox 205">
            <a:extLst>
              <a:ext uri="{FF2B5EF4-FFF2-40B4-BE49-F238E27FC236}">
                <a16:creationId xmlns:a16="http://schemas.microsoft.com/office/drawing/2014/main" id="{3BD02E17-D86E-4D12-9520-814AEE2C316D}"/>
              </a:ext>
            </a:extLst>
          </p:cNvPr>
          <p:cNvSpPr txBox="1"/>
          <p:nvPr/>
        </p:nvSpPr>
        <p:spPr>
          <a:xfrm rot="16200000">
            <a:off x="4920427" y="3687120"/>
            <a:ext cx="27440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FEV</a:t>
            </a:r>
            <a:r>
              <a:rPr kumimoji="0" lang="en-US" sz="1200" b="1" i="0" u="none" strike="noStrike" kern="1200" cap="none" spc="0" normalizeH="0" baseline="-25000" noProof="0">
                <a:ln>
                  <a:noFill/>
                </a:ln>
                <a:solidFill>
                  <a:srgbClr val="000000"/>
                </a:solidFill>
                <a:effectLst/>
                <a:uLnTx/>
                <a:uFillTx/>
                <a:latin typeface="Arial" panose="020B0604020202020204"/>
                <a:ea typeface="+mn-ea"/>
                <a:cs typeface="+mn-cs"/>
              </a:rPr>
              <a:t>1</a:t>
            </a: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 (L)</a:t>
            </a:r>
          </a:p>
        </p:txBody>
      </p:sp>
      <p:cxnSp>
        <p:nvCxnSpPr>
          <p:cNvPr id="207" name="Straight Arrow Connector 206">
            <a:extLst>
              <a:ext uri="{FF2B5EF4-FFF2-40B4-BE49-F238E27FC236}">
                <a16:creationId xmlns:a16="http://schemas.microsoft.com/office/drawing/2014/main" id="{FAB043F6-422D-433A-96E3-65240EFAEBF4}"/>
              </a:ext>
            </a:extLst>
          </p:cNvPr>
          <p:cNvCxnSpPr>
            <a:cxnSpLocks/>
          </p:cNvCxnSpPr>
          <p:nvPr/>
        </p:nvCxnSpPr>
        <p:spPr>
          <a:xfrm>
            <a:off x="10333727" y="3932377"/>
            <a:ext cx="0" cy="21746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D887D729-2DD6-4AE6-9BE9-502F3753FA91}"/>
              </a:ext>
            </a:extLst>
          </p:cNvPr>
          <p:cNvCxnSpPr>
            <a:cxnSpLocks/>
          </p:cNvCxnSpPr>
          <p:nvPr/>
        </p:nvCxnSpPr>
        <p:spPr>
          <a:xfrm>
            <a:off x="10333727" y="4529144"/>
            <a:ext cx="0" cy="217466"/>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D3808CBA-041D-4E64-8302-8CE7849568E6}"/>
              </a:ext>
            </a:extLst>
          </p:cNvPr>
          <p:cNvCxnSpPr>
            <a:cxnSpLocks/>
          </p:cNvCxnSpPr>
          <p:nvPr/>
        </p:nvCxnSpPr>
        <p:spPr>
          <a:xfrm>
            <a:off x="8393027" y="3078658"/>
            <a:ext cx="1448831" cy="16120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3140A7BB-A304-4E06-BBC4-4F4D93C53165}"/>
              </a:ext>
            </a:extLst>
          </p:cNvPr>
          <p:cNvCxnSpPr>
            <a:cxnSpLocks/>
          </p:cNvCxnSpPr>
          <p:nvPr/>
        </p:nvCxnSpPr>
        <p:spPr>
          <a:xfrm>
            <a:off x="8393027" y="3228403"/>
            <a:ext cx="1448831" cy="324593"/>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171F1B84-89FE-479F-B0F1-E4A29FA4C79E}"/>
              </a:ext>
            </a:extLst>
          </p:cNvPr>
          <p:cNvCxnSpPr>
            <a:cxnSpLocks/>
          </p:cNvCxnSpPr>
          <p:nvPr/>
        </p:nvCxnSpPr>
        <p:spPr>
          <a:xfrm>
            <a:off x="8393027" y="3834996"/>
            <a:ext cx="1448831" cy="11820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D29DAE0A-147E-49DF-9323-22F2F4725BA2}"/>
              </a:ext>
            </a:extLst>
          </p:cNvPr>
          <p:cNvCxnSpPr>
            <a:cxnSpLocks/>
          </p:cNvCxnSpPr>
          <p:nvPr/>
        </p:nvCxnSpPr>
        <p:spPr>
          <a:xfrm>
            <a:off x="8393027" y="3915097"/>
            <a:ext cx="1448831" cy="191247"/>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16AF539A-3553-40D7-9451-40A4E6AC9919}"/>
              </a:ext>
            </a:extLst>
          </p:cNvPr>
          <p:cNvCxnSpPr>
            <a:cxnSpLocks/>
          </p:cNvCxnSpPr>
          <p:nvPr/>
        </p:nvCxnSpPr>
        <p:spPr>
          <a:xfrm>
            <a:off x="8393027" y="4531878"/>
            <a:ext cx="1448831" cy="3010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FFC170AF-0639-4ECF-8FD1-66BBA256BC98}"/>
              </a:ext>
            </a:extLst>
          </p:cNvPr>
          <p:cNvCxnSpPr>
            <a:cxnSpLocks/>
          </p:cNvCxnSpPr>
          <p:nvPr/>
        </p:nvCxnSpPr>
        <p:spPr>
          <a:xfrm>
            <a:off x="8393027" y="4573119"/>
            <a:ext cx="1448831" cy="159946"/>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5545AB21-B94D-447F-A613-F6220CBFAC89}"/>
              </a:ext>
            </a:extLst>
          </p:cNvPr>
          <p:cNvCxnSpPr>
            <a:cxnSpLocks/>
          </p:cNvCxnSpPr>
          <p:nvPr/>
        </p:nvCxnSpPr>
        <p:spPr>
          <a:xfrm>
            <a:off x="8393027" y="5036996"/>
            <a:ext cx="1448831" cy="3010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4B469C49-F2D2-40DE-824F-7CB235438D54}"/>
              </a:ext>
            </a:extLst>
          </p:cNvPr>
          <p:cNvCxnSpPr>
            <a:cxnSpLocks/>
          </p:cNvCxnSpPr>
          <p:nvPr/>
        </p:nvCxnSpPr>
        <p:spPr>
          <a:xfrm>
            <a:off x="8393287" y="5032953"/>
            <a:ext cx="1448829" cy="50264"/>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6A31D686-7394-4F4B-992B-1220F814907E}"/>
              </a:ext>
            </a:extLst>
          </p:cNvPr>
          <p:cNvSpPr/>
          <p:nvPr/>
        </p:nvSpPr>
        <p:spPr>
          <a:xfrm>
            <a:off x="10334317" y="3259410"/>
            <a:ext cx="75010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7F134C"/>
                </a:solidFill>
                <a:latin typeface="Arial" panose="020B0604020202020204"/>
              </a:rPr>
              <a:t>−</a:t>
            </a:r>
            <a:r>
              <a:rPr kumimoji="0" lang="en-US" sz="1200" b="1" i="0" u="none" strike="noStrike" kern="1200" cap="none" spc="0" normalizeH="0" baseline="0" noProof="0">
                <a:ln>
                  <a:noFill/>
                </a:ln>
                <a:solidFill>
                  <a:srgbClr val="7F134C"/>
                </a:solidFill>
                <a:effectLst/>
                <a:uLnTx/>
                <a:uFillTx/>
                <a:latin typeface="Arial" panose="020B0604020202020204"/>
                <a:ea typeface="+mn-ea"/>
                <a:cs typeface="+mn-cs"/>
              </a:rPr>
              <a:t>87 mL</a:t>
            </a:r>
          </a:p>
        </p:txBody>
      </p:sp>
      <p:sp>
        <p:nvSpPr>
          <p:cNvPr id="212" name="Rectangle 211">
            <a:extLst>
              <a:ext uri="{FF2B5EF4-FFF2-40B4-BE49-F238E27FC236}">
                <a16:creationId xmlns:a16="http://schemas.microsoft.com/office/drawing/2014/main" id="{4382F6D8-26DF-47FE-92D1-A7D2B596987E}"/>
              </a:ext>
            </a:extLst>
          </p:cNvPr>
          <p:cNvSpPr/>
          <p:nvPr/>
        </p:nvSpPr>
        <p:spPr>
          <a:xfrm>
            <a:off x="10334317" y="3915151"/>
            <a:ext cx="75010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accent2"/>
                </a:solidFill>
                <a:latin typeface="Arial" panose="020B0604020202020204"/>
              </a:rPr>
              <a:t>−</a:t>
            </a:r>
            <a:r>
              <a:rPr kumimoji="0" lang="en-US" sz="1200" b="1" i="0" u="none" strike="noStrike" kern="1200" cap="none" spc="0" normalizeH="0" baseline="0" noProof="0">
                <a:ln>
                  <a:noFill/>
                </a:ln>
                <a:solidFill>
                  <a:srgbClr val="0D3759"/>
                </a:solidFill>
                <a:effectLst/>
                <a:uLnTx/>
                <a:uFillTx/>
                <a:latin typeface="Arial" panose="020B0604020202020204"/>
                <a:ea typeface="+mn-ea"/>
                <a:cs typeface="+mn-cs"/>
              </a:rPr>
              <a:t>20 mL</a:t>
            </a:r>
          </a:p>
        </p:txBody>
      </p:sp>
      <p:sp>
        <p:nvSpPr>
          <p:cNvPr id="213" name="Rectangle 212">
            <a:extLst>
              <a:ext uri="{FF2B5EF4-FFF2-40B4-BE49-F238E27FC236}">
                <a16:creationId xmlns:a16="http://schemas.microsoft.com/office/drawing/2014/main" id="{CB631B4C-B17B-4947-ABCA-E4DD256F6E4F}"/>
              </a:ext>
            </a:extLst>
          </p:cNvPr>
          <p:cNvSpPr/>
          <p:nvPr/>
        </p:nvSpPr>
        <p:spPr>
          <a:xfrm>
            <a:off x="10334318" y="4442580"/>
            <a:ext cx="750101"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accent3"/>
                </a:solidFill>
                <a:latin typeface="Arial" panose="020B0604020202020204"/>
              </a:rPr>
              <a:t>−</a:t>
            </a:r>
            <a:r>
              <a:rPr kumimoji="0" lang="en-US" sz="1200" b="1" i="0" u="none" strike="noStrike" kern="1200" cap="none" spc="0" normalizeH="0" baseline="0" noProof="0">
                <a:ln>
                  <a:noFill/>
                </a:ln>
                <a:solidFill>
                  <a:srgbClr val="65D2DF">
                    <a:lumMod val="75000"/>
                  </a:srgbClr>
                </a:solidFill>
                <a:effectLst/>
                <a:uLnTx/>
                <a:uFillTx/>
                <a:latin typeface="Arial" panose="020B0604020202020204"/>
                <a:ea typeface="+mn-ea"/>
                <a:cs typeface="+mn-cs"/>
              </a:rPr>
              <a:t>20 mL</a:t>
            </a:r>
          </a:p>
        </p:txBody>
      </p:sp>
      <p:sp>
        <p:nvSpPr>
          <p:cNvPr id="214" name="Rectangle 213">
            <a:extLst>
              <a:ext uri="{FF2B5EF4-FFF2-40B4-BE49-F238E27FC236}">
                <a16:creationId xmlns:a16="http://schemas.microsoft.com/office/drawing/2014/main" id="{840E795C-3962-4B7C-B0C0-85E0BC00923B}"/>
              </a:ext>
            </a:extLst>
          </p:cNvPr>
          <p:cNvSpPr/>
          <p:nvPr/>
        </p:nvSpPr>
        <p:spPr>
          <a:xfrm>
            <a:off x="10383251" y="4902549"/>
            <a:ext cx="65223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accent6"/>
                </a:solidFill>
                <a:latin typeface="Arial" panose="020B0604020202020204"/>
              </a:rPr>
              <a:t>−</a:t>
            </a:r>
            <a:r>
              <a:rPr kumimoji="0" lang="en-US" sz="1200" b="1" i="0" u="none" strike="noStrike" kern="1200" cap="none" spc="0" normalizeH="0" baseline="0" noProof="0">
                <a:ln>
                  <a:noFill/>
                </a:ln>
                <a:solidFill>
                  <a:srgbClr val="F0AB00"/>
                </a:solidFill>
                <a:effectLst/>
                <a:uLnTx/>
                <a:uFillTx/>
                <a:latin typeface="Arial" panose="020B0604020202020204"/>
                <a:ea typeface="+mn-ea"/>
                <a:cs typeface="+mn-cs"/>
              </a:rPr>
              <a:t>9 mL</a:t>
            </a:r>
          </a:p>
        </p:txBody>
      </p:sp>
      <p:sp>
        <p:nvSpPr>
          <p:cNvPr id="215" name="TextBox 214">
            <a:extLst>
              <a:ext uri="{FF2B5EF4-FFF2-40B4-BE49-F238E27FC236}">
                <a16:creationId xmlns:a16="http://schemas.microsoft.com/office/drawing/2014/main" id="{C995DF74-CFE4-48DF-B317-BEF50FB8A6AD}"/>
              </a:ext>
            </a:extLst>
          </p:cNvPr>
          <p:cNvSpPr txBox="1"/>
          <p:nvPr/>
        </p:nvSpPr>
        <p:spPr>
          <a:xfrm>
            <a:off x="9950287" y="2281743"/>
            <a:ext cx="151816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Excess lung function decline per COPD exacerbation/year</a:t>
            </a:r>
          </a:p>
        </p:txBody>
      </p:sp>
      <p:sp>
        <p:nvSpPr>
          <p:cNvPr id="216" name="Rectangle 215">
            <a:extLst>
              <a:ext uri="{FF2B5EF4-FFF2-40B4-BE49-F238E27FC236}">
                <a16:creationId xmlns:a16="http://schemas.microsoft.com/office/drawing/2014/main" id="{DD4007B0-DF25-4A53-98E8-8AEAD2AEE2FA}"/>
              </a:ext>
            </a:extLst>
          </p:cNvPr>
          <p:cNvSpPr/>
          <p:nvPr/>
        </p:nvSpPr>
        <p:spPr>
          <a:xfrm>
            <a:off x="7297934" y="2939008"/>
            <a:ext cx="533849"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F134C"/>
                </a:solidFill>
                <a:effectLst/>
                <a:uLnTx/>
                <a:uFillTx/>
                <a:latin typeface="Arial" panose="020B0604020202020204"/>
                <a:ea typeface="+mn-ea"/>
                <a:cs typeface="+mn-cs"/>
              </a:rPr>
              <a:t>Mild</a:t>
            </a:r>
          </a:p>
        </p:txBody>
      </p:sp>
      <p:sp>
        <p:nvSpPr>
          <p:cNvPr id="217" name="Rectangle 216">
            <a:extLst>
              <a:ext uri="{FF2B5EF4-FFF2-40B4-BE49-F238E27FC236}">
                <a16:creationId xmlns:a16="http://schemas.microsoft.com/office/drawing/2014/main" id="{C1410A5D-2295-49A2-98E6-7A217C83F05A}"/>
              </a:ext>
            </a:extLst>
          </p:cNvPr>
          <p:cNvSpPr/>
          <p:nvPr/>
        </p:nvSpPr>
        <p:spPr>
          <a:xfrm>
            <a:off x="7082469" y="3715969"/>
            <a:ext cx="96477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D3759"/>
                </a:solidFill>
                <a:effectLst/>
                <a:uLnTx/>
                <a:uFillTx/>
                <a:latin typeface="Arial" panose="020B0604020202020204"/>
                <a:ea typeface="+mn-ea"/>
                <a:cs typeface="+mn-cs"/>
              </a:rPr>
              <a:t>Moderate</a:t>
            </a:r>
          </a:p>
        </p:txBody>
      </p:sp>
      <p:sp>
        <p:nvSpPr>
          <p:cNvPr id="218" name="Rectangle 217">
            <a:extLst>
              <a:ext uri="{FF2B5EF4-FFF2-40B4-BE49-F238E27FC236}">
                <a16:creationId xmlns:a16="http://schemas.microsoft.com/office/drawing/2014/main" id="{9FC959BE-19FC-48F2-A594-E6A8BE648F82}"/>
              </a:ext>
            </a:extLst>
          </p:cNvPr>
          <p:cNvSpPr/>
          <p:nvPr/>
        </p:nvSpPr>
        <p:spPr>
          <a:xfrm>
            <a:off x="7184282" y="4381203"/>
            <a:ext cx="76115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5D2DF">
                    <a:lumMod val="75000"/>
                  </a:srgbClr>
                </a:solidFill>
                <a:effectLst/>
                <a:uLnTx/>
                <a:uFillTx/>
                <a:latin typeface="Arial" panose="020B0604020202020204"/>
                <a:ea typeface="+mn-ea"/>
                <a:cs typeface="+mn-cs"/>
              </a:rPr>
              <a:t>Severe</a:t>
            </a:r>
          </a:p>
        </p:txBody>
      </p:sp>
      <p:sp>
        <p:nvSpPr>
          <p:cNvPr id="219" name="Rectangle 218">
            <a:extLst>
              <a:ext uri="{FF2B5EF4-FFF2-40B4-BE49-F238E27FC236}">
                <a16:creationId xmlns:a16="http://schemas.microsoft.com/office/drawing/2014/main" id="{282C10E5-BDD5-4D29-879A-5897AF574821}"/>
              </a:ext>
            </a:extLst>
          </p:cNvPr>
          <p:cNvSpPr/>
          <p:nvPr/>
        </p:nvSpPr>
        <p:spPr>
          <a:xfrm>
            <a:off x="6983150" y="4882292"/>
            <a:ext cx="116341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0AB00"/>
                </a:solidFill>
                <a:effectLst/>
                <a:uLnTx/>
                <a:uFillTx/>
                <a:latin typeface="Arial" panose="020B0604020202020204"/>
                <a:ea typeface="+mn-ea"/>
                <a:cs typeface="+mn-cs"/>
              </a:rPr>
              <a:t>Very severe</a:t>
            </a:r>
          </a:p>
        </p:txBody>
      </p:sp>
      <p:sp>
        <p:nvSpPr>
          <p:cNvPr id="220" name="TextBox 219">
            <a:extLst>
              <a:ext uri="{FF2B5EF4-FFF2-40B4-BE49-F238E27FC236}">
                <a16:creationId xmlns:a16="http://schemas.microsoft.com/office/drawing/2014/main" id="{77F5F295-43B7-4193-8F33-E70FC5F33135}"/>
              </a:ext>
            </a:extLst>
          </p:cNvPr>
          <p:cNvSpPr txBox="1"/>
          <p:nvPr/>
        </p:nvSpPr>
        <p:spPr>
          <a:xfrm>
            <a:off x="6840314" y="2281743"/>
            <a:ext cx="14490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COPD severity (defined by lung function)</a:t>
            </a:r>
          </a:p>
        </p:txBody>
      </p:sp>
      <p:cxnSp>
        <p:nvCxnSpPr>
          <p:cNvPr id="221" name="Straight Arrow Connector 220">
            <a:extLst>
              <a:ext uri="{FF2B5EF4-FFF2-40B4-BE49-F238E27FC236}">
                <a16:creationId xmlns:a16="http://schemas.microsoft.com/office/drawing/2014/main" id="{D68316E1-5F86-475F-A5F8-E8C61490BAE1}"/>
              </a:ext>
            </a:extLst>
          </p:cNvPr>
          <p:cNvCxnSpPr>
            <a:cxnSpLocks/>
          </p:cNvCxnSpPr>
          <p:nvPr/>
        </p:nvCxnSpPr>
        <p:spPr>
          <a:xfrm>
            <a:off x="10333727" y="4973998"/>
            <a:ext cx="0" cy="15008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222" name="Group 221">
            <a:extLst>
              <a:ext uri="{FF2B5EF4-FFF2-40B4-BE49-F238E27FC236}">
                <a16:creationId xmlns:a16="http://schemas.microsoft.com/office/drawing/2014/main" id="{1C1469E8-8846-4AA7-BA75-C0C914788CBD}"/>
              </a:ext>
            </a:extLst>
          </p:cNvPr>
          <p:cNvGrpSpPr/>
          <p:nvPr/>
        </p:nvGrpSpPr>
        <p:grpSpPr>
          <a:xfrm>
            <a:off x="7339821" y="5574483"/>
            <a:ext cx="3597945" cy="404618"/>
            <a:chOff x="2062447" y="3943016"/>
            <a:chExt cx="1151569" cy="404618"/>
          </a:xfrm>
        </p:grpSpPr>
        <p:cxnSp>
          <p:nvCxnSpPr>
            <p:cNvPr id="223" name="Straight Connector 222">
              <a:extLst>
                <a:ext uri="{FF2B5EF4-FFF2-40B4-BE49-F238E27FC236}">
                  <a16:creationId xmlns:a16="http://schemas.microsoft.com/office/drawing/2014/main" id="{EE836406-EF4A-40F8-B4A8-D5525422FA67}"/>
                </a:ext>
              </a:extLst>
            </p:cNvPr>
            <p:cNvCxnSpPr>
              <a:cxnSpLocks/>
            </p:cNvCxnSpPr>
            <p:nvPr/>
          </p:nvCxnSpPr>
          <p:spPr>
            <a:xfrm>
              <a:off x="2062447" y="4145325"/>
              <a:ext cx="1616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B6D5213E-B82D-4F36-9E9D-6F4AF6CAB27A}"/>
                </a:ext>
              </a:extLst>
            </p:cNvPr>
            <p:cNvCxnSpPr>
              <a:cxnSpLocks/>
            </p:cNvCxnSpPr>
            <p:nvPr/>
          </p:nvCxnSpPr>
          <p:spPr>
            <a:xfrm>
              <a:off x="2680810" y="4145325"/>
              <a:ext cx="16167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5" name="TextBox 224">
              <a:extLst>
                <a:ext uri="{FF2B5EF4-FFF2-40B4-BE49-F238E27FC236}">
                  <a16:creationId xmlns:a16="http://schemas.microsoft.com/office/drawing/2014/main" id="{BB171BEF-0607-4A9D-B5C5-625C54E19C49}"/>
                </a:ext>
              </a:extLst>
            </p:cNvPr>
            <p:cNvSpPr txBox="1"/>
            <p:nvPr/>
          </p:nvSpPr>
          <p:spPr>
            <a:xfrm>
              <a:off x="2219905" y="3943016"/>
              <a:ext cx="447216" cy="40461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000000"/>
                  </a:solidFill>
                  <a:effectLst/>
                  <a:uLnTx/>
                  <a:uFillTx/>
                  <a:latin typeface="Arial" panose="020B0604020202020204"/>
                  <a:ea typeface="+mn-ea"/>
                  <a:cs typeface="+mn-cs"/>
                </a:rPr>
                <a:t>No exacerbation</a:t>
              </a:r>
            </a:p>
          </p:txBody>
        </p:sp>
        <p:sp>
          <p:nvSpPr>
            <p:cNvPr id="226" name="TextBox 225">
              <a:extLst>
                <a:ext uri="{FF2B5EF4-FFF2-40B4-BE49-F238E27FC236}">
                  <a16:creationId xmlns:a16="http://schemas.microsoft.com/office/drawing/2014/main" id="{0089D2F7-955B-4FA9-9B23-1670309678E0}"/>
                </a:ext>
              </a:extLst>
            </p:cNvPr>
            <p:cNvSpPr txBox="1"/>
            <p:nvPr/>
          </p:nvSpPr>
          <p:spPr>
            <a:xfrm>
              <a:off x="2837017" y="3943016"/>
              <a:ext cx="376999" cy="40461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000000"/>
                  </a:solidFill>
                  <a:effectLst/>
                  <a:uLnTx/>
                  <a:uFillTx/>
                  <a:latin typeface="Arial" panose="020B0604020202020204"/>
                  <a:ea typeface="+mn-ea"/>
                  <a:cs typeface="+mn-cs"/>
                </a:rPr>
                <a:t>Exacerbation</a:t>
              </a:r>
              <a:endParaRPr kumimoji="0" lang="en-US" sz="1200" i="0" u="none" strike="sngStrike" kern="1200" cap="none" spc="0" normalizeH="0" baseline="0" noProof="0">
                <a:ln>
                  <a:noFill/>
                </a:ln>
                <a:solidFill>
                  <a:srgbClr val="FF0000"/>
                </a:solidFill>
                <a:effectLst/>
                <a:uLnTx/>
                <a:uFillTx/>
                <a:latin typeface="Arial" panose="020B0604020202020204"/>
                <a:ea typeface="+mn-ea"/>
                <a:cs typeface="+mn-cs"/>
              </a:endParaRPr>
            </a:p>
          </p:txBody>
        </p:sp>
      </p:grpSp>
      <p:sp>
        <p:nvSpPr>
          <p:cNvPr id="12" name="Text Placeholder 11">
            <a:extLst>
              <a:ext uri="{FF2B5EF4-FFF2-40B4-BE49-F238E27FC236}">
                <a16:creationId xmlns:a16="http://schemas.microsoft.com/office/drawing/2014/main" id="{887D32EA-08B5-4EB9-9B20-802619FC12C2}"/>
              </a:ext>
            </a:extLst>
          </p:cNvPr>
          <p:cNvSpPr>
            <a:spLocks noGrp="1"/>
          </p:cNvSpPr>
          <p:nvPr>
            <p:ph type="body" sz="quarter" idx="13"/>
          </p:nvPr>
        </p:nvSpPr>
        <p:spPr>
          <a:xfrm>
            <a:off x="391571" y="6347051"/>
            <a:ext cx="9926051" cy="372423"/>
          </a:xfrm>
        </p:spPr>
        <p:txBody>
          <a:bodyPr vert="horz" lIns="0" tIns="45720" rIns="0" bIns="45720" rtlCol="0" anchor="b">
            <a:noAutofit/>
          </a:bodyPr>
          <a:lstStyle/>
          <a:p>
            <a:endParaRPr lang="en-US" sz="9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 1. </a:t>
            </a:r>
            <a:r>
              <a:rPr lang="en-US" sz="1200" b="1" dirty="0" err="1">
                <a:latin typeface="Times New Roman" panose="02020603050405020304" pitchFamily="18" charset="0"/>
                <a:cs typeface="Times New Roman" panose="02020603050405020304" pitchFamily="18" charset="0"/>
              </a:rPr>
              <a:t>Watz</a:t>
            </a:r>
            <a:r>
              <a:rPr lang="en-US" sz="1200" b="1" dirty="0">
                <a:latin typeface="Times New Roman" panose="02020603050405020304" pitchFamily="18" charset="0"/>
                <a:cs typeface="Times New Roman" panose="02020603050405020304" pitchFamily="18" charset="0"/>
              </a:rPr>
              <a:t> H, et al. </a:t>
            </a:r>
            <a:r>
              <a:rPr lang="en-US" sz="1200" b="1" i="1" dirty="0">
                <a:latin typeface="Times New Roman" panose="02020603050405020304" pitchFamily="18" charset="0"/>
                <a:cs typeface="Times New Roman" panose="02020603050405020304" pitchFamily="18" charset="0"/>
              </a:rPr>
              <a:t>Respir Res</a:t>
            </a:r>
            <a:r>
              <a:rPr lang="en-US" sz="1200" b="1" dirty="0">
                <a:latin typeface="Times New Roman" panose="02020603050405020304" pitchFamily="18" charset="0"/>
                <a:cs typeface="Times New Roman" panose="02020603050405020304" pitchFamily="18" charset="0"/>
              </a:rPr>
              <a:t>. 2018;19:251; 2. Dransfield MT, et al. </a:t>
            </a:r>
            <a:r>
              <a:rPr lang="en-US" sz="1200" b="1" i="1" dirty="0">
                <a:latin typeface="Times New Roman" panose="02020603050405020304" pitchFamily="18" charset="0"/>
                <a:cs typeface="Times New Roman" panose="02020603050405020304" pitchFamily="18" charset="0"/>
              </a:rPr>
              <a:t>Am J Respir Crit Care Med. </a:t>
            </a:r>
            <a:r>
              <a:rPr lang="en-US" sz="1200" b="1" dirty="0">
                <a:latin typeface="Times New Roman" panose="02020603050405020304" pitchFamily="18" charset="0"/>
                <a:cs typeface="Times New Roman" panose="02020603050405020304" pitchFamily="18" charset="0"/>
              </a:rPr>
              <a:t>2017;195:324–330.</a:t>
            </a:r>
          </a:p>
        </p:txBody>
      </p:sp>
      <p:sp>
        <p:nvSpPr>
          <p:cNvPr id="242" name="Rectangle 241">
            <a:extLst>
              <a:ext uri="{FF2B5EF4-FFF2-40B4-BE49-F238E27FC236}">
                <a16:creationId xmlns:a16="http://schemas.microsoft.com/office/drawing/2014/main" id="{4177E453-9180-4404-8FD2-32F537C68A7F}"/>
              </a:ext>
            </a:extLst>
          </p:cNvPr>
          <p:cNvSpPr/>
          <p:nvPr/>
        </p:nvSpPr>
        <p:spPr>
          <a:xfrm>
            <a:off x="6206517" y="1259491"/>
            <a:ext cx="5528284" cy="65992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chemeClr val="tx1"/>
                </a:solidFill>
                <a:effectLst/>
                <a:uLnTx/>
                <a:uFillTx/>
                <a:latin typeface="Arial" panose="020B0604020202020204"/>
                <a:ea typeface="+mn-ea"/>
                <a:cs typeface="+mn-cs"/>
              </a:rPr>
              <a:t>…leading to </a:t>
            </a:r>
            <a:r>
              <a:rPr kumimoji="0" lang="en-US" sz="1600" b="1" i="0" u="none" strike="noStrike" kern="1200" cap="none" spc="0" normalizeH="0" baseline="0" dirty="0">
                <a:ln>
                  <a:noFill/>
                </a:ln>
                <a:solidFill>
                  <a:srgbClr val="7F134C"/>
                </a:solidFill>
                <a:effectLst/>
                <a:uLnTx/>
                <a:uFillTx/>
                <a:latin typeface="Arial" panose="020B0604020202020204"/>
                <a:ea typeface="+mn-ea"/>
                <a:cs typeface="+mn-cs"/>
              </a:rPr>
              <a:t>accelerated lung function decline</a:t>
            </a:r>
            <a:r>
              <a:rPr kumimoji="0" lang="en-US" sz="1600" b="0" i="0" u="none" strike="noStrike" kern="1200" cap="none" spc="0" normalizeH="0" baseline="0" dirty="0">
                <a:ln>
                  <a:noFill/>
                </a:ln>
                <a:solidFill>
                  <a:srgbClr val="000000"/>
                </a:solidFill>
                <a:effectLst/>
                <a:uLnTx/>
                <a:uFillTx/>
                <a:latin typeface="Arial" panose="020B0604020202020204"/>
                <a:ea typeface="+mn-ea"/>
                <a:cs typeface="+mn-cs"/>
              </a:rPr>
              <a:t>, </a:t>
            </a:r>
            <a:r>
              <a:rPr kumimoji="0" lang="en-US" sz="1600" b="0" i="0" u="none" strike="noStrike" kern="1200" cap="none" spc="0" normalizeH="0" baseline="0" dirty="0">
                <a:ln>
                  <a:noFill/>
                </a:ln>
                <a:solidFill>
                  <a:schemeClr val="tx1"/>
                </a:solidFill>
                <a:effectLst/>
                <a:uLnTx/>
                <a:uFillTx/>
                <a:latin typeface="Arial" panose="020B0604020202020204"/>
                <a:ea typeface="+mn-ea"/>
                <a:cs typeface="+mn-cs"/>
              </a:rPr>
              <a:t>particularly in </a:t>
            </a:r>
            <a:r>
              <a:rPr kumimoji="0" lang="en-US" sz="1600" b="1" i="0" u="none" strike="noStrike" kern="1200" cap="none" spc="0" normalizeH="0" baseline="0" dirty="0">
                <a:ln>
                  <a:noFill/>
                </a:ln>
                <a:solidFill>
                  <a:srgbClr val="FF0000"/>
                </a:solidFill>
                <a:effectLst/>
                <a:uLnTx/>
                <a:uFillTx/>
                <a:latin typeface="Arial" panose="020B0604020202020204"/>
                <a:ea typeface="+mn-ea"/>
                <a:cs typeface="+mn-cs"/>
              </a:rPr>
              <a:t>mild-to-moderate COPD</a:t>
            </a:r>
            <a:endParaRPr kumimoji="0" lang="en-US" sz="1600" b="0" i="0" u="none" strike="noStrike" kern="1200" cap="none" spc="0" normalizeH="0" baseline="0" dirty="0">
              <a:ln>
                <a:noFill/>
              </a:ln>
              <a:solidFill>
                <a:srgbClr val="FF0000"/>
              </a:solidFill>
              <a:effectLst/>
              <a:highlight>
                <a:srgbClr val="FFFF00"/>
              </a:highlight>
              <a:uLnTx/>
              <a:uFillTx/>
              <a:latin typeface="Arial" panose="020B0604020202020204"/>
              <a:ea typeface="+mn-ea"/>
              <a:cs typeface="+mn-cs"/>
            </a:endParaRPr>
          </a:p>
        </p:txBody>
      </p:sp>
      <p:sp>
        <p:nvSpPr>
          <p:cNvPr id="243" name="Rectangle 242">
            <a:extLst>
              <a:ext uri="{FF2B5EF4-FFF2-40B4-BE49-F238E27FC236}">
                <a16:creationId xmlns:a16="http://schemas.microsoft.com/office/drawing/2014/main" id="{60F1CB6D-29F8-4DB0-A738-CDCE3311EC66}"/>
              </a:ext>
            </a:extLst>
          </p:cNvPr>
          <p:cNvSpPr/>
          <p:nvPr/>
        </p:nvSpPr>
        <p:spPr>
          <a:xfrm>
            <a:off x="457200" y="1259491"/>
            <a:ext cx="5528284" cy="65992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chemeClr val="tx1"/>
                </a:solidFill>
                <a:effectLst/>
                <a:uLnTx/>
                <a:uFillTx/>
                <a:latin typeface="Arial" panose="020B0604020202020204"/>
                <a:ea typeface="+mn-ea"/>
                <a:cs typeface="+mn-cs"/>
              </a:rPr>
              <a:t>Following an exacerbation, lung function </a:t>
            </a:r>
            <a:r>
              <a:rPr kumimoji="0" lang="en-US" sz="1600" b="1" i="0" u="none" strike="noStrike" kern="1200" cap="none" spc="0" normalizeH="0" baseline="0" dirty="0">
                <a:ln>
                  <a:noFill/>
                </a:ln>
                <a:solidFill>
                  <a:srgbClr val="FF0000"/>
                </a:solidFill>
                <a:effectLst/>
                <a:uLnTx/>
                <a:uFillTx/>
                <a:latin typeface="Arial" panose="020B0604020202020204"/>
                <a:ea typeface="+mn-ea"/>
                <a:cs typeface="+mn-cs"/>
              </a:rPr>
              <a:t>may not</a:t>
            </a:r>
            <a:br>
              <a:rPr kumimoji="0" lang="en-US" sz="1600" b="1" i="0" u="none" strike="noStrike" kern="1200" cap="none" spc="0" normalizeH="0" baseline="0" dirty="0">
                <a:ln>
                  <a:noFill/>
                </a:ln>
                <a:solidFill>
                  <a:srgbClr val="FF0000"/>
                </a:solidFill>
                <a:effectLst/>
                <a:uLnTx/>
                <a:uFillTx/>
                <a:latin typeface="Arial" panose="020B0604020202020204"/>
                <a:ea typeface="+mn-ea"/>
                <a:cs typeface="+mn-cs"/>
              </a:rPr>
            </a:br>
            <a:r>
              <a:rPr kumimoji="0" lang="en-US" sz="1600" b="1" i="0" u="none" strike="noStrike" kern="1200" cap="none" spc="0" normalizeH="0" baseline="0" dirty="0">
                <a:ln>
                  <a:noFill/>
                </a:ln>
                <a:solidFill>
                  <a:srgbClr val="FF0000"/>
                </a:solidFill>
                <a:effectLst/>
                <a:uLnTx/>
                <a:uFillTx/>
                <a:latin typeface="Arial" panose="020B0604020202020204"/>
                <a:ea typeface="+mn-ea"/>
                <a:cs typeface="+mn-cs"/>
              </a:rPr>
              <a:t>recover to pre-exacerbation leve</a:t>
            </a:r>
            <a:r>
              <a:rPr lang="en-US" sz="1600" b="1" dirty="0">
                <a:solidFill>
                  <a:srgbClr val="FF0000"/>
                </a:solidFill>
                <a:latin typeface="Arial" panose="020B0604020202020204"/>
              </a:rPr>
              <a:t>ls</a:t>
            </a:r>
            <a:endParaRPr kumimoji="0" lang="en-US" sz="1600" b="0" i="0" u="none" strike="noStrike" kern="1200" cap="none" spc="0" normalizeH="0" baseline="30000" dirty="0">
              <a:ln>
                <a:noFill/>
              </a:ln>
              <a:solidFill>
                <a:srgbClr val="FF0000"/>
              </a:solidFill>
              <a:effectLst/>
              <a:uLnTx/>
              <a:uFillTx/>
              <a:latin typeface="Arial" panose="020B0604020202020204"/>
            </a:endParaRPr>
          </a:p>
        </p:txBody>
      </p:sp>
    </p:spTree>
    <p:extLst>
      <p:ext uri="{BB962C8B-B14F-4D97-AF65-F5344CB8AC3E}">
        <p14:creationId xmlns:p14="http://schemas.microsoft.com/office/powerpoint/2010/main" val="3883525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4EB5-1831-47C9-BB2C-AA91A6BFB52B}"/>
              </a:ext>
            </a:extLst>
          </p:cNvPr>
          <p:cNvSpPr>
            <a:spLocks noGrp="1"/>
          </p:cNvSpPr>
          <p:nvPr>
            <p:ph type="title"/>
          </p:nvPr>
        </p:nvSpPr>
        <p:spPr>
          <a:xfrm>
            <a:off x="0" y="24369"/>
            <a:ext cx="12192000" cy="712303"/>
          </a:xfrm>
          <a:effectLst>
            <a:outerShdw blurRad="50800" dist="38100" dir="5400000" algn="t" rotWithShape="0">
              <a:prstClr val="black">
                <a:alpha val="40000"/>
              </a:prstClr>
            </a:outerShdw>
          </a:effectLst>
        </p:spPr>
        <p:txBody>
          <a:bodyPr vert="horz" lIns="0" tIns="0" rIns="0" bIns="0" rtlCol="0" anchor="b">
            <a:noAutofit/>
          </a:bodyPr>
          <a:lstStyle/>
          <a:p>
            <a:pPr algn="ctr"/>
            <a:r>
              <a:rPr lang="en-GB" sz="2800" dirty="0">
                <a:solidFill>
                  <a:srgbClr val="0000FF"/>
                </a:solidFill>
                <a:latin typeface="Arial Black" panose="020B0A04020102020204" pitchFamily="34" charset="0"/>
              </a:rPr>
              <a:t>Damage from exacerbations goes beyond the lungs</a:t>
            </a:r>
          </a:p>
        </p:txBody>
      </p:sp>
      <p:sp>
        <p:nvSpPr>
          <p:cNvPr id="10" name="Text Placeholder 9">
            <a:extLst>
              <a:ext uri="{FF2B5EF4-FFF2-40B4-BE49-F238E27FC236}">
                <a16:creationId xmlns:a16="http://schemas.microsoft.com/office/drawing/2014/main" id="{2538E8B2-691A-4701-88A1-802F327DA87E}"/>
              </a:ext>
            </a:extLst>
          </p:cNvPr>
          <p:cNvSpPr>
            <a:spLocks noGrp="1"/>
          </p:cNvSpPr>
          <p:nvPr>
            <p:ph type="body" sz="quarter" idx="13"/>
          </p:nvPr>
        </p:nvSpPr>
        <p:spPr>
          <a:xfrm>
            <a:off x="59668" y="6282605"/>
            <a:ext cx="12072664" cy="503555"/>
          </a:xfrm>
        </p:spPr>
        <p:txBody>
          <a:bodyPr>
            <a:normAutofit fontScale="70000" lnSpcReduction="20000"/>
          </a:bodyPr>
          <a:lstStyle/>
          <a:p>
            <a:r>
              <a:rPr lang="en-US" dirty="0"/>
              <a:t>.</a:t>
            </a:r>
          </a:p>
          <a:p>
            <a:r>
              <a:rPr lang="en-US" sz="2000" b="1" spc="-10" dirty="0">
                <a:latin typeface="Times New Roman" panose="02020603050405020304" pitchFamily="18" charset="0"/>
                <a:cs typeface="Times New Roman" panose="02020603050405020304" pitchFamily="18" charset="0"/>
              </a:rPr>
              <a:t>1. Donaldson GC, et al. </a:t>
            </a:r>
            <a:r>
              <a:rPr lang="en-US" sz="2000" b="1" i="1" spc="-10" dirty="0">
                <a:latin typeface="Times New Roman" panose="02020603050405020304" pitchFamily="18" charset="0"/>
                <a:cs typeface="Times New Roman" panose="02020603050405020304" pitchFamily="18" charset="0"/>
              </a:rPr>
              <a:t>Chest</a:t>
            </a:r>
            <a:r>
              <a:rPr lang="en-US" sz="2000" b="1" spc="-10" dirty="0">
                <a:latin typeface="Times New Roman" panose="02020603050405020304" pitchFamily="18" charset="0"/>
                <a:cs typeface="Times New Roman" panose="02020603050405020304" pitchFamily="18" charset="0"/>
              </a:rPr>
              <a:t>. 2010;137:1091-1097. 2. Dransfield M et al. Poster presented at: Chest 2020 Annual Meeting; October 18-21, 2020; </a:t>
            </a:r>
            <a:r>
              <a:rPr lang="en-US" sz="2000" b="1" i="1" spc="-10" dirty="0">
                <a:latin typeface="Times New Roman" panose="02020603050405020304" pitchFamily="18" charset="0"/>
                <a:cs typeface="Times New Roman" panose="02020603050405020304" pitchFamily="18" charset="0"/>
              </a:rPr>
              <a:t>Chest</a:t>
            </a:r>
            <a:r>
              <a:rPr lang="en-US" sz="2000" b="1" spc="-10" dirty="0">
                <a:latin typeface="Times New Roman" panose="02020603050405020304" pitchFamily="18" charset="0"/>
                <a:cs typeface="Times New Roman" panose="02020603050405020304" pitchFamily="18" charset="0"/>
              </a:rPr>
              <a:t>. 2020;158(4, suppl):A1722-A1726.</a:t>
            </a:r>
            <a:endParaRPr lang="en-GB" sz="2000" b="1" spc="-1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7A2DC3AE-E601-48A4-9DB3-0223B935A571}"/>
              </a:ext>
            </a:extLst>
          </p:cNvPr>
          <p:cNvSpPr txBox="1"/>
          <p:nvPr/>
        </p:nvSpPr>
        <p:spPr>
          <a:xfrm>
            <a:off x="3411230" y="5481053"/>
            <a:ext cx="4381500" cy="31804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Days Following a Moderate COPD Exacerbation</a:t>
            </a:r>
            <a:endParaRPr kumimoji="0" lang="en-US" sz="1400" b="1" i="0" u="none" strike="noStrike" kern="1200" cap="none" spc="0" normalizeH="0" baseline="30000" noProof="0" dirty="0">
              <a:ln>
                <a:noFill/>
              </a:ln>
              <a:solidFill>
                <a:srgbClr val="000000"/>
              </a:solidFill>
              <a:effectLst/>
              <a:uLnTx/>
              <a:uFillTx/>
              <a:latin typeface="Arial" panose="020B0604020202020204"/>
              <a:ea typeface="+mn-ea"/>
              <a:cs typeface="+mn-cs"/>
            </a:endParaRPr>
          </a:p>
        </p:txBody>
      </p:sp>
      <p:graphicFrame>
        <p:nvGraphicFramePr>
          <p:cNvPr id="27" name="Chart 26">
            <a:extLst>
              <a:ext uri="{FF2B5EF4-FFF2-40B4-BE49-F238E27FC236}">
                <a16:creationId xmlns:a16="http://schemas.microsoft.com/office/drawing/2014/main" id="{17FFDA31-B639-4487-9A72-BB9CA946B075}"/>
              </a:ext>
            </a:extLst>
          </p:cNvPr>
          <p:cNvGraphicFramePr/>
          <p:nvPr/>
        </p:nvGraphicFramePr>
        <p:xfrm>
          <a:off x="2686019" y="2175112"/>
          <a:ext cx="5576847" cy="3346209"/>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30">
            <a:extLst>
              <a:ext uri="{FF2B5EF4-FFF2-40B4-BE49-F238E27FC236}">
                <a16:creationId xmlns:a16="http://schemas.microsoft.com/office/drawing/2014/main" id="{672E9D7E-A796-4D16-ABE7-0DC98739DF14}"/>
              </a:ext>
            </a:extLst>
          </p:cNvPr>
          <p:cNvSpPr txBox="1"/>
          <p:nvPr/>
        </p:nvSpPr>
        <p:spPr>
          <a:xfrm rot="16200000">
            <a:off x="1864242" y="3699743"/>
            <a:ext cx="2620399"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Incidence Rate Ratios</a:t>
            </a:r>
            <a:endParaRPr kumimoji="0" lang="en-US" sz="1400" b="1" i="0" u="none" strike="noStrike" kern="1200" cap="none" spc="0" normalizeH="0" baseline="30000" noProof="0">
              <a:ln>
                <a:noFill/>
              </a:ln>
              <a:solidFill>
                <a:srgbClr val="000000"/>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BBE7F096-F183-44BD-9558-8F130BE277E5}"/>
              </a:ext>
            </a:extLst>
          </p:cNvPr>
          <p:cNvSpPr/>
          <p:nvPr/>
        </p:nvSpPr>
        <p:spPr>
          <a:xfrm>
            <a:off x="1250519" y="2742599"/>
            <a:ext cx="1435500" cy="830997"/>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Risk of </a:t>
            </a:r>
            <a:b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FF0000"/>
                </a:solidFill>
                <a:effectLst/>
                <a:uLnTx/>
                <a:uFillTx/>
                <a:latin typeface="Arial" panose="020B0604020202020204"/>
                <a:ea typeface="+mn-ea"/>
                <a:cs typeface="+mn-cs"/>
              </a:rPr>
              <a:t>MI</a:t>
            </a:r>
            <a:r>
              <a:rPr kumimoji="0" lang="en-US" sz="16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1600" b="1" i="0" u="none" strike="noStrike" kern="1200" cap="none" spc="0" normalizeH="0" baseline="0" noProof="0" dirty="0">
                <a:ln>
                  <a:noFill/>
                </a:ln>
                <a:solidFill>
                  <a:srgbClr val="FF0000"/>
                </a:solidFill>
                <a:effectLst/>
                <a:uLnTx/>
                <a:uFillTx/>
                <a:latin typeface="Arial" panose="020B0604020202020204"/>
                <a:ea typeface="+mn-ea"/>
                <a:cs typeface="+mn-cs"/>
              </a:rPr>
              <a:t>doubles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within 5 days</a:t>
            </a: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58992163-E1C0-4FA6-8E5F-35C0B1953DFF}"/>
              </a:ext>
            </a:extLst>
          </p:cNvPr>
          <p:cNvSpPr/>
          <p:nvPr/>
        </p:nvSpPr>
        <p:spPr>
          <a:xfrm>
            <a:off x="-219075" y="3894502"/>
            <a:ext cx="2342425" cy="1077218"/>
          </a:xfrm>
          <a:prstGeom prst="rect">
            <a:avLst/>
          </a:prstGeom>
          <a:noFill/>
          <a:ln>
            <a:noFill/>
          </a:ln>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Risk of </a:t>
            </a:r>
            <a:b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FF0000"/>
                </a:solidFill>
                <a:effectLst/>
                <a:uLnTx/>
                <a:uFillTx/>
                <a:latin typeface="Arial" panose="020B0604020202020204"/>
                <a:ea typeface="+mn-ea"/>
                <a:cs typeface="+mn-cs"/>
              </a:rPr>
              <a:t>stroke </a:t>
            </a:r>
            <a:br>
              <a:rPr kumimoji="0" lang="en-US" sz="1600" b="1" i="0" u="none" strike="noStrike" kern="1200" cap="none" spc="0" normalizeH="0" baseline="0" noProof="0" dirty="0">
                <a:ln>
                  <a:noFill/>
                </a:ln>
                <a:solidFill>
                  <a:srgbClr val="FF0000"/>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FF0000"/>
                </a:solidFill>
                <a:effectLst/>
                <a:uLnTx/>
                <a:uFillTx/>
                <a:latin typeface="Arial" panose="020B0604020202020204"/>
                <a:ea typeface="+mn-ea"/>
                <a:cs typeface="+mn-cs"/>
              </a:rPr>
              <a:t>increased 40% </a:t>
            </a:r>
            <a:br>
              <a:rPr kumimoji="0" lang="en-US" sz="1600" b="1" i="0" u="none" strike="noStrike" kern="1200" cap="none" spc="0" normalizeH="0" baseline="0" noProof="0" dirty="0">
                <a:ln>
                  <a:noFill/>
                </a:ln>
                <a:solidFill>
                  <a:srgbClr val="0D3759"/>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within 10 days</a:t>
            </a:r>
            <a:endParaRPr kumimoji="0" lang="en-GB" sz="1600" b="0" i="0" u="none" strike="noStrike" kern="1200" cap="none" spc="0" normalizeH="0" baseline="30000" noProof="0" dirty="0">
              <a:ln>
                <a:noFill/>
              </a:ln>
              <a:solidFill>
                <a:srgbClr val="000000"/>
              </a:solidFill>
              <a:effectLst/>
              <a:uLnTx/>
              <a:uFillTx/>
              <a:latin typeface="Arial" panose="020B0604020202020204"/>
              <a:ea typeface="+mn-ea"/>
              <a:cs typeface="+mn-cs"/>
            </a:endParaRPr>
          </a:p>
        </p:txBody>
      </p:sp>
      <p:sp>
        <p:nvSpPr>
          <p:cNvPr id="44" name="Freeform 14">
            <a:extLst>
              <a:ext uri="{FF2B5EF4-FFF2-40B4-BE49-F238E27FC236}">
                <a16:creationId xmlns:a16="http://schemas.microsoft.com/office/drawing/2014/main" id="{BABF0CB9-A3C1-4F75-A704-0CC240FADA05}"/>
              </a:ext>
            </a:extLst>
          </p:cNvPr>
          <p:cNvSpPr/>
          <p:nvPr/>
        </p:nvSpPr>
        <p:spPr>
          <a:xfrm>
            <a:off x="757591" y="2834001"/>
            <a:ext cx="442798" cy="648192"/>
          </a:xfrm>
          <a:custGeom>
            <a:avLst/>
            <a:gdLst>
              <a:gd name="connsiteX0" fmla="*/ 296645 w 614813"/>
              <a:gd name="connsiteY0" fmla="*/ 33319 h 899998"/>
              <a:gd name="connsiteX1" fmla="*/ 249058 w 614813"/>
              <a:gd name="connsiteY1" fmla="*/ 0 h 899998"/>
              <a:gd name="connsiteX2" fmla="*/ 182436 w 614813"/>
              <a:gd name="connsiteY2" fmla="*/ 104716 h 899998"/>
              <a:gd name="connsiteX3" fmla="*/ 245917 w 614813"/>
              <a:gd name="connsiteY3" fmla="*/ 112713 h 899998"/>
              <a:gd name="connsiteX4" fmla="*/ 297121 w 614813"/>
              <a:gd name="connsiteY4" fmla="*/ 33128 h 899998"/>
              <a:gd name="connsiteX5" fmla="*/ 273803 w 614813"/>
              <a:gd name="connsiteY5" fmla="*/ 176971 h 899998"/>
              <a:gd name="connsiteX6" fmla="*/ 309208 w 614813"/>
              <a:gd name="connsiteY6" fmla="*/ 138892 h 899998"/>
              <a:gd name="connsiteX7" fmla="*/ 61754 w 614813"/>
              <a:gd name="connsiteY7" fmla="*/ 114617 h 899998"/>
              <a:gd name="connsiteX8" fmla="*/ 63753 w 614813"/>
              <a:gd name="connsiteY8" fmla="*/ 160406 h 899998"/>
              <a:gd name="connsiteX9" fmla="*/ 273137 w 614813"/>
              <a:gd name="connsiteY9" fmla="*/ 177447 h 899998"/>
              <a:gd name="connsiteX10" fmla="*/ 484520 w 614813"/>
              <a:gd name="connsiteY10" fmla="*/ 292444 h 899998"/>
              <a:gd name="connsiteX11" fmla="*/ 360222 w 614813"/>
              <a:gd name="connsiteY11" fmla="*/ 223617 h 899998"/>
              <a:gd name="connsiteX12" fmla="*/ 430651 w 614813"/>
              <a:gd name="connsiteY12" fmla="*/ 168212 h 899998"/>
              <a:gd name="connsiteX13" fmla="*/ 433982 w 614813"/>
              <a:gd name="connsiteY13" fmla="*/ 166880 h 899998"/>
              <a:gd name="connsiteX14" fmla="*/ 479285 w 614813"/>
              <a:gd name="connsiteY14" fmla="*/ 166880 h 899998"/>
              <a:gd name="connsiteX15" fmla="*/ 479761 w 614813"/>
              <a:gd name="connsiteY15" fmla="*/ 166880 h 899998"/>
              <a:gd name="connsiteX16" fmla="*/ 506029 w 614813"/>
              <a:gd name="connsiteY16" fmla="*/ 193440 h 899998"/>
              <a:gd name="connsiteX17" fmla="*/ 580741 w 614813"/>
              <a:gd name="connsiteY17" fmla="*/ 255317 h 899998"/>
              <a:gd name="connsiteX18" fmla="*/ 578552 w 614813"/>
              <a:gd name="connsiteY18" fmla="*/ 228091 h 899998"/>
              <a:gd name="connsiteX19" fmla="*/ 570843 w 614813"/>
              <a:gd name="connsiteY19" fmla="*/ 196105 h 899998"/>
              <a:gd name="connsiteX20" fmla="*/ 614814 w 614813"/>
              <a:gd name="connsiteY20" fmla="*/ 178779 h 899998"/>
              <a:gd name="connsiteX21" fmla="*/ 599586 w 614813"/>
              <a:gd name="connsiteY21" fmla="*/ 140034 h 899998"/>
              <a:gd name="connsiteX22" fmla="*/ 552855 w 614813"/>
              <a:gd name="connsiteY22" fmla="*/ 158788 h 899998"/>
              <a:gd name="connsiteX23" fmla="*/ 526587 w 614813"/>
              <a:gd name="connsiteY23" fmla="*/ 128896 h 899998"/>
              <a:gd name="connsiteX24" fmla="*/ 557138 w 614813"/>
              <a:gd name="connsiteY24" fmla="*/ 86058 h 899998"/>
              <a:gd name="connsiteX25" fmla="*/ 523256 w 614813"/>
              <a:gd name="connsiteY25" fmla="*/ 61878 h 899998"/>
              <a:gd name="connsiteX26" fmla="*/ 489849 w 614813"/>
              <a:gd name="connsiteY26" fmla="*/ 108715 h 899998"/>
              <a:gd name="connsiteX27" fmla="*/ 470815 w 614813"/>
              <a:gd name="connsiteY27" fmla="*/ 104336 h 899998"/>
              <a:gd name="connsiteX28" fmla="*/ 470815 w 614813"/>
              <a:gd name="connsiteY28" fmla="*/ 104336 h 899998"/>
              <a:gd name="connsiteX29" fmla="*/ 468245 w 614813"/>
              <a:gd name="connsiteY29" fmla="*/ 104336 h 899998"/>
              <a:gd name="connsiteX30" fmla="*/ 434077 w 614813"/>
              <a:gd name="connsiteY30" fmla="*/ 106335 h 899998"/>
              <a:gd name="connsiteX31" fmla="*/ 422180 w 614813"/>
              <a:gd name="connsiteY31" fmla="*/ 42267 h 899998"/>
              <a:gd name="connsiteX32" fmla="*/ 381255 w 614813"/>
              <a:gd name="connsiteY32" fmla="*/ 49788 h 899998"/>
              <a:gd name="connsiteX33" fmla="*/ 394484 w 614813"/>
              <a:gd name="connsiteY33" fmla="*/ 121090 h 899998"/>
              <a:gd name="connsiteX34" fmla="*/ 299310 w 614813"/>
              <a:gd name="connsiteY34" fmla="*/ 210194 h 899998"/>
              <a:gd name="connsiteX35" fmla="*/ 228881 w 614813"/>
              <a:gd name="connsiteY35" fmla="*/ 250272 h 899998"/>
              <a:gd name="connsiteX36" fmla="*/ 190811 w 614813"/>
              <a:gd name="connsiteY36" fmla="*/ 208576 h 899998"/>
              <a:gd name="connsiteX37" fmla="*/ 207466 w 614813"/>
              <a:gd name="connsiteY37" fmla="*/ 177256 h 899998"/>
              <a:gd name="connsiteX38" fmla="*/ 143604 w 614813"/>
              <a:gd name="connsiteY38" fmla="*/ 171354 h 899998"/>
              <a:gd name="connsiteX39" fmla="*/ 123522 w 614813"/>
              <a:gd name="connsiteY39" fmla="*/ 209433 h 899998"/>
              <a:gd name="connsiteX40" fmla="*/ 68607 w 614813"/>
              <a:gd name="connsiteY40" fmla="*/ 645719 h 899998"/>
              <a:gd name="connsiteX41" fmla="*/ 518402 w 614813"/>
              <a:gd name="connsiteY41" fmla="*/ 731396 h 899998"/>
              <a:gd name="connsiteX42" fmla="*/ 524207 w 614813"/>
              <a:gd name="connsiteY42" fmla="*/ 337948 h 899998"/>
              <a:gd name="connsiteX43" fmla="*/ 484424 w 614813"/>
              <a:gd name="connsiteY43" fmla="*/ 291492 h 899998"/>
              <a:gd name="connsiteX44" fmla="*/ 440930 w 614813"/>
              <a:gd name="connsiteY44" fmla="*/ 181826 h 899998"/>
              <a:gd name="connsiteX45" fmla="*/ 431412 w 614813"/>
              <a:gd name="connsiteY45" fmla="*/ 184872 h 899998"/>
              <a:gd name="connsiteX46" fmla="*/ 392295 w 614813"/>
              <a:gd name="connsiteY46" fmla="*/ 211622 h 899998"/>
              <a:gd name="connsiteX47" fmla="*/ 486233 w 614813"/>
              <a:gd name="connsiteY47" fmla="*/ 266551 h 899998"/>
              <a:gd name="connsiteX48" fmla="*/ 562372 w 614813"/>
              <a:gd name="connsiteY48" fmla="*/ 369839 h 899998"/>
              <a:gd name="connsiteX49" fmla="*/ 607485 w 614813"/>
              <a:gd name="connsiteY49" fmla="*/ 358035 h 899998"/>
              <a:gd name="connsiteX50" fmla="*/ 440834 w 614813"/>
              <a:gd name="connsiteY50" fmla="*/ 182492 h 89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14813" h="899998">
                <a:moveTo>
                  <a:pt x="296645" y="33319"/>
                </a:moveTo>
                <a:lnTo>
                  <a:pt x="249058" y="0"/>
                </a:lnTo>
                <a:cubicBezTo>
                  <a:pt x="247154" y="2761"/>
                  <a:pt x="216127" y="48360"/>
                  <a:pt x="182436" y="104716"/>
                </a:cubicBezTo>
                <a:cubicBezTo>
                  <a:pt x="204640" y="106811"/>
                  <a:pt x="225807" y="109476"/>
                  <a:pt x="245917" y="112713"/>
                </a:cubicBezTo>
                <a:cubicBezTo>
                  <a:pt x="271995" y="70160"/>
                  <a:pt x="296835" y="33700"/>
                  <a:pt x="297121" y="33128"/>
                </a:cubicBezTo>
                <a:moveTo>
                  <a:pt x="273803" y="176971"/>
                </a:moveTo>
                <a:cubicBezTo>
                  <a:pt x="283863" y="162763"/>
                  <a:pt x="295769" y="149958"/>
                  <a:pt x="309208" y="138892"/>
                </a:cubicBezTo>
                <a:cubicBezTo>
                  <a:pt x="244870" y="120519"/>
                  <a:pt x="163876" y="110333"/>
                  <a:pt x="61754" y="114617"/>
                </a:cubicBezTo>
                <a:lnTo>
                  <a:pt x="63753" y="160406"/>
                </a:lnTo>
                <a:cubicBezTo>
                  <a:pt x="134000" y="156337"/>
                  <a:pt x="204468" y="162071"/>
                  <a:pt x="273137" y="177447"/>
                </a:cubicBezTo>
                <a:moveTo>
                  <a:pt x="484520" y="292444"/>
                </a:moveTo>
                <a:cubicBezTo>
                  <a:pt x="447116" y="262876"/>
                  <a:pt x="405125" y="239626"/>
                  <a:pt x="360222" y="223617"/>
                </a:cubicBezTo>
                <a:cubicBezTo>
                  <a:pt x="378543" y="199401"/>
                  <a:pt x="402803" y="180320"/>
                  <a:pt x="430651" y="168212"/>
                </a:cubicBezTo>
                <a:lnTo>
                  <a:pt x="433982" y="166880"/>
                </a:lnTo>
                <a:cubicBezTo>
                  <a:pt x="448363" y="160284"/>
                  <a:pt x="464904" y="160284"/>
                  <a:pt x="479285" y="166880"/>
                </a:cubicBezTo>
                <a:lnTo>
                  <a:pt x="479761" y="166880"/>
                </a:lnTo>
                <a:cubicBezTo>
                  <a:pt x="490792" y="173149"/>
                  <a:pt x="499881" y="182339"/>
                  <a:pt x="506029" y="193440"/>
                </a:cubicBezTo>
                <a:cubicBezTo>
                  <a:pt x="533087" y="211317"/>
                  <a:pt x="558137" y="232063"/>
                  <a:pt x="580741" y="255317"/>
                </a:cubicBezTo>
                <a:cubicBezTo>
                  <a:pt x="580627" y="246203"/>
                  <a:pt x="579894" y="237106"/>
                  <a:pt x="578552" y="228091"/>
                </a:cubicBezTo>
                <a:cubicBezTo>
                  <a:pt x="576963" y="217217"/>
                  <a:pt x="574383" y="206511"/>
                  <a:pt x="570843" y="196105"/>
                </a:cubicBezTo>
                <a:lnTo>
                  <a:pt x="614814" y="178779"/>
                </a:lnTo>
                <a:lnTo>
                  <a:pt x="599586" y="140034"/>
                </a:lnTo>
                <a:lnTo>
                  <a:pt x="552855" y="158788"/>
                </a:lnTo>
                <a:cubicBezTo>
                  <a:pt x="545641" y="147565"/>
                  <a:pt x="536790" y="137489"/>
                  <a:pt x="526587" y="128896"/>
                </a:cubicBezTo>
                <a:lnTo>
                  <a:pt x="557138" y="86058"/>
                </a:lnTo>
                <a:lnTo>
                  <a:pt x="523256" y="61878"/>
                </a:lnTo>
                <a:lnTo>
                  <a:pt x="489849" y="108715"/>
                </a:lnTo>
                <a:cubicBezTo>
                  <a:pt x="483663" y="106651"/>
                  <a:pt x="477286" y="105185"/>
                  <a:pt x="470815" y="104336"/>
                </a:cubicBezTo>
                <a:lnTo>
                  <a:pt x="470815" y="104336"/>
                </a:lnTo>
                <a:lnTo>
                  <a:pt x="468245" y="104336"/>
                </a:lnTo>
                <a:cubicBezTo>
                  <a:pt x="456824" y="103250"/>
                  <a:pt x="445298" y="103924"/>
                  <a:pt x="434077" y="106335"/>
                </a:cubicBezTo>
                <a:lnTo>
                  <a:pt x="422180" y="42267"/>
                </a:lnTo>
                <a:lnTo>
                  <a:pt x="381255" y="49788"/>
                </a:lnTo>
                <a:lnTo>
                  <a:pt x="394484" y="121090"/>
                </a:lnTo>
                <a:cubicBezTo>
                  <a:pt x="355082" y="141350"/>
                  <a:pt x="322123" y="172210"/>
                  <a:pt x="299310" y="210194"/>
                </a:cubicBezTo>
                <a:cubicBezTo>
                  <a:pt x="274136" y="220315"/>
                  <a:pt x="250438" y="233796"/>
                  <a:pt x="228881" y="250272"/>
                </a:cubicBezTo>
                <a:cubicBezTo>
                  <a:pt x="219925" y="233373"/>
                  <a:pt x="206829" y="219025"/>
                  <a:pt x="190811" y="208576"/>
                </a:cubicBezTo>
                <a:cubicBezTo>
                  <a:pt x="194903" y="201246"/>
                  <a:pt x="203564" y="184301"/>
                  <a:pt x="207466" y="177256"/>
                </a:cubicBezTo>
                <a:cubicBezTo>
                  <a:pt x="186975" y="174591"/>
                  <a:pt x="165685" y="172623"/>
                  <a:pt x="143604" y="171354"/>
                </a:cubicBezTo>
                <a:cubicBezTo>
                  <a:pt x="138560" y="180874"/>
                  <a:pt x="128662" y="199913"/>
                  <a:pt x="123522" y="209433"/>
                </a:cubicBezTo>
                <a:cubicBezTo>
                  <a:pt x="56900" y="253985"/>
                  <a:pt x="-84434" y="461894"/>
                  <a:pt x="68607" y="645719"/>
                </a:cubicBezTo>
                <a:cubicBezTo>
                  <a:pt x="233259" y="843442"/>
                  <a:pt x="401718" y="1058111"/>
                  <a:pt x="518402" y="731396"/>
                </a:cubicBezTo>
                <a:cubicBezTo>
                  <a:pt x="570082" y="586792"/>
                  <a:pt x="580456" y="433526"/>
                  <a:pt x="524207" y="337948"/>
                </a:cubicBezTo>
                <a:cubicBezTo>
                  <a:pt x="513872" y="320177"/>
                  <a:pt x="500395" y="304435"/>
                  <a:pt x="484424" y="291492"/>
                </a:cubicBezTo>
                <a:moveTo>
                  <a:pt x="440930" y="181826"/>
                </a:moveTo>
                <a:cubicBezTo>
                  <a:pt x="437665" y="182520"/>
                  <a:pt x="434477" y="183540"/>
                  <a:pt x="431412" y="184872"/>
                </a:cubicBezTo>
                <a:cubicBezTo>
                  <a:pt x="416793" y="191230"/>
                  <a:pt x="403526" y="200308"/>
                  <a:pt x="392295" y="211622"/>
                </a:cubicBezTo>
                <a:cubicBezTo>
                  <a:pt x="425883" y="225733"/>
                  <a:pt x="457462" y="244201"/>
                  <a:pt x="486233" y="266551"/>
                </a:cubicBezTo>
                <a:cubicBezTo>
                  <a:pt x="547620" y="316338"/>
                  <a:pt x="562372" y="369363"/>
                  <a:pt x="562372" y="369839"/>
                </a:cubicBezTo>
                <a:lnTo>
                  <a:pt x="607485" y="358035"/>
                </a:lnTo>
                <a:cubicBezTo>
                  <a:pt x="605867" y="351561"/>
                  <a:pt x="570748" y="248939"/>
                  <a:pt x="440834" y="182492"/>
                </a:cubicBezTo>
              </a:path>
            </a:pathLst>
          </a:custGeom>
          <a:solidFill>
            <a:schemeClr val="accent1"/>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Freeform 142">
            <a:extLst>
              <a:ext uri="{FF2B5EF4-FFF2-40B4-BE49-F238E27FC236}">
                <a16:creationId xmlns:a16="http://schemas.microsoft.com/office/drawing/2014/main" id="{55B4E9DE-1C70-4FD1-B8FE-D2D90B9B05B6}"/>
              </a:ext>
            </a:extLst>
          </p:cNvPr>
          <p:cNvSpPr/>
          <p:nvPr/>
        </p:nvSpPr>
        <p:spPr>
          <a:xfrm>
            <a:off x="2163769" y="4173972"/>
            <a:ext cx="536671" cy="572703"/>
          </a:xfrm>
          <a:custGeom>
            <a:avLst/>
            <a:gdLst>
              <a:gd name="connsiteX0" fmla="*/ 164611 w 745154"/>
              <a:gd name="connsiteY0" fmla="*/ 568965 h 795183"/>
              <a:gd name="connsiteX1" fmla="*/ 155093 w 745154"/>
              <a:gd name="connsiteY1" fmla="*/ 578485 h 795183"/>
              <a:gd name="connsiteX2" fmla="*/ 192021 w 745154"/>
              <a:gd name="connsiteY2" fmla="*/ 665018 h 795183"/>
              <a:gd name="connsiteX3" fmla="*/ 239608 w 745154"/>
              <a:gd name="connsiteY3" fmla="*/ 679964 h 795183"/>
              <a:gd name="connsiteX4" fmla="*/ 277678 w 745154"/>
              <a:gd name="connsiteY4" fmla="*/ 673872 h 795183"/>
              <a:gd name="connsiteX5" fmla="*/ 284055 w 745154"/>
              <a:gd name="connsiteY5" fmla="*/ 662067 h 795183"/>
              <a:gd name="connsiteX6" fmla="*/ 272307 w 745154"/>
              <a:gd name="connsiteY6" fmla="*/ 655718 h 795183"/>
              <a:gd name="connsiteX7" fmla="*/ 272539 w 745154"/>
              <a:gd name="connsiteY7" fmla="*/ 655689 h 795183"/>
              <a:gd name="connsiteX8" fmla="*/ 272253 w 745154"/>
              <a:gd name="connsiteY8" fmla="*/ 655689 h 795183"/>
              <a:gd name="connsiteX9" fmla="*/ 272307 w 745154"/>
              <a:gd name="connsiteY9" fmla="*/ 655718 h 795183"/>
              <a:gd name="connsiteX10" fmla="*/ 233553 w 745154"/>
              <a:gd name="connsiteY10" fmla="*/ 660616 h 795183"/>
              <a:gd name="connsiteX11" fmla="*/ 203347 w 745154"/>
              <a:gd name="connsiteY11" fmla="*/ 649692 h 795183"/>
              <a:gd name="connsiteX12" fmla="*/ 174128 w 745154"/>
              <a:gd name="connsiteY12" fmla="*/ 578485 h 795183"/>
              <a:gd name="connsiteX13" fmla="*/ 164611 w 745154"/>
              <a:gd name="connsiteY13" fmla="*/ 568965 h 795183"/>
              <a:gd name="connsiteX14" fmla="*/ 449372 w 745154"/>
              <a:gd name="connsiteY14" fmla="*/ 281376 h 795183"/>
              <a:gd name="connsiteX15" fmla="*/ 439855 w 745154"/>
              <a:gd name="connsiteY15" fmla="*/ 290895 h 795183"/>
              <a:gd name="connsiteX16" fmla="*/ 449372 w 745154"/>
              <a:gd name="connsiteY16" fmla="*/ 300415 h 795183"/>
              <a:gd name="connsiteX17" fmla="*/ 504669 w 745154"/>
              <a:gd name="connsiteY17" fmla="*/ 323643 h 795183"/>
              <a:gd name="connsiteX18" fmla="*/ 519326 w 745154"/>
              <a:gd name="connsiteY18" fmla="*/ 367243 h 795183"/>
              <a:gd name="connsiteX19" fmla="*/ 438142 w 745154"/>
              <a:gd name="connsiteY19" fmla="*/ 407416 h 795183"/>
              <a:gd name="connsiteX20" fmla="*/ 436809 w 745154"/>
              <a:gd name="connsiteY20" fmla="*/ 420839 h 795183"/>
              <a:gd name="connsiteX21" fmla="*/ 450229 w 745154"/>
              <a:gd name="connsiteY21" fmla="*/ 422171 h 795183"/>
              <a:gd name="connsiteX22" fmla="*/ 578620 w 745154"/>
              <a:gd name="connsiteY22" fmla="*/ 392185 h 795183"/>
              <a:gd name="connsiteX23" fmla="*/ 644290 w 745154"/>
              <a:gd name="connsiteY23" fmla="*/ 509847 h 795183"/>
              <a:gd name="connsiteX24" fmla="*/ 653799 w 745154"/>
              <a:gd name="connsiteY24" fmla="*/ 519359 h 795183"/>
              <a:gd name="connsiteX25" fmla="*/ 653617 w 745154"/>
              <a:gd name="connsiteY25" fmla="*/ 519367 h 795183"/>
              <a:gd name="connsiteX26" fmla="*/ 653807 w 745154"/>
              <a:gd name="connsiteY26" fmla="*/ 519367 h 795183"/>
              <a:gd name="connsiteX27" fmla="*/ 653799 w 745154"/>
              <a:gd name="connsiteY27" fmla="*/ 519359 h 795183"/>
              <a:gd name="connsiteX28" fmla="*/ 654026 w 745154"/>
              <a:gd name="connsiteY28" fmla="*/ 519348 h 795183"/>
              <a:gd name="connsiteX29" fmla="*/ 662849 w 745154"/>
              <a:gd name="connsiteY29" fmla="*/ 509181 h 795183"/>
              <a:gd name="connsiteX30" fmla="*/ 586138 w 745154"/>
              <a:gd name="connsiteY30" fmla="*/ 374859 h 795183"/>
              <a:gd name="connsiteX31" fmla="*/ 537980 w 745154"/>
              <a:gd name="connsiteY31" fmla="*/ 365339 h 795183"/>
              <a:gd name="connsiteX32" fmla="*/ 518374 w 745154"/>
              <a:gd name="connsiteY32" fmla="*/ 310887 h 795183"/>
              <a:gd name="connsiteX33" fmla="*/ 449372 w 745154"/>
              <a:gd name="connsiteY33" fmla="*/ 281376 h 795183"/>
              <a:gd name="connsiteX34" fmla="*/ 443852 w 745154"/>
              <a:gd name="connsiteY34" fmla="*/ 70 h 795183"/>
              <a:gd name="connsiteX35" fmla="*/ 532269 w 745154"/>
              <a:gd name="connsiteY35" fmla="*/ 54522 h 795183"/>
              <a:gd name="connsiteX36" fmla="*/ 552732 w 745154"/>
              <a:gd name="connsiteY36" fmla="*/ 54522 h 795183"/>
              <a:gd name="connsiteX37" fmla="*/ 634297 w 745154"/>
              <a:gd name="connsiteY37" fmla="*/ 163427 h 795183"/>
              <a:gd name="connsiteX38" fmla="*/ 505050 w 745154"/>
              <a:gd name="connsiteY38" fmla="*/ 224638 h 795183"/>
              <a:gd name="connsiteX39" fmla="*/ 525512 w 745154"/>
              <a:gd name="connsiteY39" fmla="*/ 231493 h 795183"/>
              <a:gd name="connsiteX40" fmla="*/ 661517 w 745154"/>
              <a:gd name="connsiteY40" fmla="*/ 197412 h 795183"/>
              <a:gd name="connsiteX41" fmla="*/ 661736 w 745154"/>
              <a:gd name="connsiteY41" fmla="*/ 197545 h 795183"/>
              <a:gd name="connsiteX42" fmla="*/ 695589 w 745154"/>
              <a:gd name="connsiteY42" fmla="*/ 333543 h 795183"/>
              <a:gd name="connsiteX43" fmla="*/ 722809 w 745154"/>
              <a:gd name="connsiteY43" fmla="*/ 353915 h 795183"/>
              <a:gd name="connsiteX44" fmla="*/ 715956 w 745154"/>
              <a:gd name="connsiteY44" fmla="*/ 476434 h 795183"/>
              <a:gd name="connsiteX45" fmla="*/ 729852 w 745154"/>
              <a:gd name="connsiteY45" fmla="*/ 496710 h 795183"/>
              <a:gd name="connsiteX46" fmla="*/ 675412 w 745154"/>
              <a:gd name="connsiteY46" fmla="*/ 646455 h 795183"/>
              <a:gd name="connsiteX47" fmla="*/ 529795 w 745154"/>
              <a:gd name="connsiteY47" fmla="*/ 599332 h 795183"/>
              <a:gd name="connsiteX48" fmla="*/ 517232 w 745154"/>
              <a:gd name="connsiteY48" fmla="*/ 594858 h 795183"/>
              <a:gd name="connsiteX49" fmla="*/ 515490 w 745154"/>
              <a:gd name="connsiteY49" fmla="*/ 595629 h 795183"/>
              <a:gd name="connsiteX50" fmla="*/ 511236 w 745154"/>
              <a:gd name="connsiteY50" fmla="*/ 610375 h 795183"/>
              <a:gd name="connsiteX51" fmla="*/ 661802 w 745154"/>
              <a:gd name="connsiteY51" fmla="*/ 673681 h 795183"/>
              <a:gd name="connsiteX52" fmla="*/ 580238 w 745154"/>
              <a:gd name="connsiteY52" fmla="*/ 748506 h 795183"/>
              <a:gd name="connsiteX53" fmla="*/ 559775 w 745154"/>
              <a:gd name="connsiteY53" fmla="*/ 768878 h 795183"/>
              <a:gd name="connsiteX54" fmla="*/ 382941 w 745154"/>
              <a:gd name="connsiteY54" fmla="*/ 748506 h 795183"/>
              <a:gd name="connsiteX55" fmla="*/ 382941 w 745154"/>
              <a:gd name="connsiteY55" fmla="*/ 659592 h 795183"/>
              <a:gd name="connsiteX56" fmla="*/ 487062 w 745154"/>
              <a:gd name="connsiteY56" fmla="*/ 644646 h 795183"/>
              <a:gd name="connsiteX57" fmla="*/ 499720 w 745154"/>
              <a:gd name="connsiteY57" fmla="*/ 639981 h 795183"/>
              <a:gd name="connsiteX58" fmla="*/ 495056 w 745154"/>
              <a:gd name="connsiteY58" fmla="*/ 627320 h 795183"/>
              <a:gd name="connsiteX59" fmla="*/ 382941 w 745154"/>
              <a:gd name="connsiteY59" fmla="*/ 634460 h 795183"/>
              <a:gd name="connsiteX60" fmla="*/ 382941 w 745154"/>
              <a:gd name="connsiteY60" fmla="*/ 129918 h 795183"/>
              <a:gd name="connsiteX61" fmla="*/ 459080 w 745154"/>
              <a:gd name="connsiteY61" fmla="*/ 105357 h 795183"/>
              <a:gd name="connsiteX62" fmla="*/ 470549 w 745154"/>
              <a:gd name="connsiteY62" fmla="*/ 97789 h 795183"/>
              <a:gd name="connsiteX63" fmla="*/ 462982 w 745154"/>
              <a:gd name="connsiteY63" fmla="*/ 86318 h 795183"/>
              <a:gd name="connsiteX64" fmla="*/ 382655 w 745154"/>
              <a:gd name="connsiteY64" fmla="*/ 104310 h 795183"/>
              <a:gd name="connsiteX65" fmla="*/ 382655 w 745154"/>
              <a:gd name="connsiteY65" fmla="*/ 20537 h 795183"/>
              <a:gd name="connsiteX66" fmla="*/ 443852 w 745154"/>
              <a:gd name="connsiteY66" fmla="*/ 70 h 795183"/>
              <a:gd name="connsiteX67" fmla="*/ 300805 w 745154"/>
              <a:gd name="connsiteY67" fmla="*/ 70 h 795183"/>
              <a:gd name="connsiteX68" fmla="*/ 354769 w 745154"/>
              <a:gd name="connsiteY68" fmla="*/ 20537 h 795183"/>
              <a:gd name="connsiteX69" fmla="*/ 361527 w 745154"/>
              <a:gd name="connsiteY69" fmla="*/ 25487 h 795183"/>
              <a:gd name="connsiteX70" fmla="*/ 361527 w 745154"/>
              <a:gd name="connsiteY70" fmla="*/ 202458 h 795183"/>
              <a:gd name="connsiteX71" fmla="*/ 281390 w 745154"/>
              <a:gd name="connsiteY71" fmla="*/ 146863 h 795183"/>
              <a:gd name="connsiteX72" fmla="*/ 174223 w 745154"/>
              <a:gd name="connsiteY72" fmla="*/ 170567 h 795183"/>
              <a:gd name="connsiteX73" fmla="*/ 173271 w 745154"/>
              <a:gd name="connsiteY73" fmla="*/ 171452 h 795183"/>
              <a:gd name="connsiteX74" fmla="*/ 173719 w 745154"/>
              <a:gd name="connsiteY74" fmla="*/ 184913 h 795183"/>
              <a:gd name="connsiteX75" fmla="*/ 187167 w 745154"/>
              <a:gd name="connsiteY75" fmla="*/ 184466 h 795183"/>
              <a:gd name="connsiteX76" fmla="*/ 276726 w 745154"/>
              <a:gd name="connsiteY76" fmla="*/ 165426 h 795183"/>
              <a:gd name="connsiteX77" fmla="*/ 361146 w 745154"/>
              <a:gd name="connsiteY77" fmla="*/ 243393 h 795183"/>
              <a:gd name="connsiteX78" fmla="*/ 361146 w 745154"/>
              <a:gd name="connsiteY78" fmla="*/ 244154 h 795183"/>
              <a:gd name="connsiteX79" fmla="*/ 361146 w 745154"/>
              <a:gd name="connsiteY79" fmla="*/ 549735 h 795183"/>
              <a:gd name="connsiteX80" fmla="*/ 334688 w 745154"/>
              <a:gd name="connsiteY80" fmla="*/ 525365 h 795183"/>
              <a:gd name="connsiteX81" fmla="*/ 227902 w 745154"/>
              <a:gd name="connsiteY81" fmla="*/ 521938 h 795183"/>
              <a:gd name="connsiteX82" fmla="*/ 223333 w 745154"/>
              <a:gd name="connsiteY82" fmla="*/ 534599 h 795183"/>
              <a:gd name="connsiteX83" fmla="*/ 235896 w 745154"/>
              <a:gd name="connsiteY83" fmla="*/ 539168 h 795183"/>
              <a:gd name="connsiteX84" fmla="*/ 324504 w 745154"/>
              <a:gd name="connsiteY84" fmla="*/ 541453 h 795183"/>
              <a:gd name="connsiteX85" fmla="*/ 361146 w 745154"/>
              <a:gd name="connsiteY85" fmla="*/ 596191 h 795183"/>
              <a:gd name="connsiteX86" fmla="*/ 361146 w 745154"/>
              <a:gd name="connsiteY86" fmla="*/ 748601 h 795183"/>
              <a:gd name="connsiteX87" fmla="*/ 340779 w 745154"/>
              <a:gd name="connsiteY87" fmla="*/ 768973 h 795183"/>
              <a:gd name="connsiteX88" fmla="*/ 339637 w 745154"/>
              <a:gd name="connsiteY88" fmla="*/ 769877 h 795183"/>
              <a:gd name="connsiteX89" fmla="*/ 170702 w 745154"/>
              <a:gd name="connsiteY89" fmla="*/ 748601 h 795183"/>
              <a:gd name="connsiteX90" fmla="*/ 89042 w 745154"/>
              <a:gd name="connsiteY90" fmla="*/ 646550 h 795183"/>
              <a:gd name="connsiteX91" fmla="*/ 15377 w 745154"/>
              <a:gd name="connsiteY91" fmla="*/ 582102 h 795183"/>
              <a:gd name="connsiteX92" fmla="*/ 24894 w 745154"/>
              <a:gd name="connsiteY92" fmla="*/ 481194 h 795183"/>
              <a:gd name="connsiteX93" fmla="*/ 90850 w 745154"/>
              <a:gd name="connsiteY93" fmla="*/ 436166 h 795183"/>
              <a:gd name="connsiteX94" fmla="*/ 196208 w 745154"/>
              <a:gd name="connsiteY94" fmla="*/ 473102 h 795183"/>
              <a:gd name="connsiteX95" fmla="*/ 209628 w 745154"/>
              <a:gd name="connsiteY95" fmla="*/ 471769 h 795183"/>
              <a:gd name="connsiteX96" fmla="*/ 208296 w 745154"/>
              <a:gd name="connsiteY96" fmla="*/ 458347 h 795183"/>
              <a:gd name="connsiteX97" fmla="*/ 127112 w 745154"/>
              <a:gd name="connsiteY97" fmla="*/ 418078 h 795183"/>
              <a:gd name="connsiteX98" fmla="*/ 141673 w 745154"/>
              <a:gd name="connsiteY98" fmla="*/ 374669 h 795183"/>
              <a:gd name="connsiteX99" fmla="*/ 196970 w 745154"/>
              <a:gd name="connsiteY99" fmla="*/ 351345 h 795183"/>
              <a:gd name="connsiteX100" fmla="*/ 206487 w 745154"/>
              <a:gd name="connsiteY100" fmla="*/ 341826 h 795183"/>
              <a:gd name="connsiteX101" fmla="*/ 196970 w 745154"/>
              <a:gd name="connsiteY101" fmla="*/ 332306 h 795183"/>
              <a:gd name="connsiteX102" fmla="*/ 128063 w 745154"/>
              <a:gd name="connsiteY102" fmla="*/ 361817 h 795183"/>
              <a:gd name="connsiteX103" fmla="*/ 108362 w 745154"/>
              <a:gd name="connsiteY103" fmla="*/ 416270 h 795183"/>
              <a:gd name="connsiteX104" fmla="*/ 88281 w 745154"/>
              <a:gd name="connsiteY104" fmla="*/ 417412 h 795183"/>
              <a:gd name="connsiteX105" fmla="*/ 15948 w 745154"/>
              <a:gd name="connsiteY105" fmla="*/ 461583 h 795183"/>
              <a:gd name="connsiteX106" fmla="*/ 9476 w 745154"/>
              <a:gd name="connsiteY106" fmla="*/ 446733 h 795183"/>
              <a:gd name="connsiteX107" fmla="*/ 8429 w 745154"/>
              <a:gd name="connsiteY107" fmla="*/ 443877 h 795183"/>
              <a:gd name="connsiteX108" fmla="*/ 4241 w 745154"/>
              <a:gd name="connsiteY108" fmla="*/ 431215 h 795183"/>
              <a:gd name="connsiteX109" fmla="*/ 48973 w 745154"/>
              <a:gd name="connsiteY109" fmla="*/ 319931 h 795183"/>
              <a:gd name="connsiteX110" fmla="*/ 35363 w 745154"/>
              <a:gd name="connsiteY110" fmla="*/ 285850 h 795183"/>
              <a:gd name="connsiteX111" fmla="*/ 117023 w 745154"/>
              <a:gd name="connsiteY111" fmla="*/ 170186 h 795183"/>
              <a:gd name="connsiteX112" fmla="*/ 144243 w 745154"/>
              <a:gd name="connsiteY112" fmla="*/ 61377 h 795183"/>
              <a:gd name="connsiteX113" fmla="*/ 270635 w 745154"/>
              <a:gd name="connsiteY113" fmla="*/ 64899 h 795183"/>
              <a:gd name="connsiteX114" fmla="*/ 273861 w 745154"/>
              <a:gd name="connsiteY114" fmla="*/ 67840 h 795183"/>
              <a:gd name="connsiteX115" fmla="*/ 286805 w 745154"/>
              <a:gd name="connsiteY115" fmla="*/ 64137 h 795183"/>
              <a:gd name="connsiteX116" fmla="*/ 283103 w 745154"/>
              <a:gd name="connsiteY116" fmla="*/ 51190 h 795183"/>
              <a:gd name="connsiteX117" fmla="*/ 225998 w 745154"/>
              <a:gd name="connsiteY117" fmla="*/ 20537 h 795183"/>
              <a:gd name="connsiteX118" fmla="*/ 300805 w 745154"/>
              <a:gd name="connsiteY118" fmla="*/ 70 h 79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45154" h="795183">
                <a:moveTo>
                  <a:pt x="164611" y="568965"/>
                </a:moveTo>
                <a:cubicBezTo>
                  <a:pt x="159357" y="568965"/>
                  <a:pt x="155093" y="573230"/>
                  <a:pt x="155093" y="578485"/>
                </a:cubicBezTo>
                <a:cubicBezTo>
                  <a:pt x="155093" y="615421"/>
                  <a:pt x="168893" y="647788"/>
                  <a:pt x="192021" y="665018"/>
                </a:cubicBezTo>
                <a:cubicBezTo>
                  <a:pt x="205812" y="675090"/>
                  <a:pt x="222534" y="680336"/>
                  <a:pt x="239608" y="679964"/>
                </a:cubicBezTo>
                <a:cubicBezTo>
                  <a:pt x="252523" y="679803"/>
                  <a:pt x="265353" y="677756"/>
                  <a:pt x="277678" y="673872"/>
                </a:cubicBezTo>
                <a:cubicBezTo>
                  <a:pt x="282684" y="672358"/>
                  <a:pt x="285530" y="667084"/>
                  <a:pt x="284055" y="662067"/>
                </a:cubicBezTo>
                <a:lnTo>
                  <a:pt x="272307" y="655718"/>
                </a:lnTo>
                <a:lnTo>
                  <a:pt x="272539" y="655689"/>
                </a:lnTo>
                <a:lnTo>
                  <a:pt x="272253" y="655689"/>
                </a:lnTo>
                <a:lnTo>
                  <a:pt x="272307" y="655718"/>
                </a:lnTo>
                <a:lnTo>
                  <a:pt x="233553" y="660616"/>
                </a:lnTo>
                <a:cubicBezTo>
                  <a:pt x="222001" y="659616"/>
                  <a:pt x="211912" y="655975"/>
                  <a:pt x="203347" y="649692"/>
                </a:cubicBezTo>
                <a:cubicBezTo>
                  <a:pt x="176222" y="629510"/>
                  <a:pt x="174128" y="590099"/>
                  <a:pt x="174128" y="578485"/>
                </a:cubicBezTo>
                <a:cubicBezTo>
                  <a:pt x="174128" y="573230"/>
                  <a:pt x="169864" y="568965"/>
                  <a:pt x="164611" y="568965"/>
                </a:cubicBezTo>
                <a:close/>
                <a:moveTo>
                  <a:pt x="449372" y="281376"/>
                </a:moveTo>
                <a:cubicBezTo>
                  <a:pt x="444119" y="281376"/>
                  <a:pt x="439855" y="285640"/>
                  <a:pt x="439855" y="290895"/>
                </a:cubicBezTo>
                <a:cubicBezTo>
                  <a:pt x="439855" y="296150"/>
                  <a:pt x="444119" y="300415"/>
                  <a:pt x="449372" y="300415"/>
                </a:cubicBezTo>
                <a:cubicBezTo>
                  <a:pt x="449753" y="300415"/>
                  <a:pt x="484302" y="301272"/>
                  <a:pt x="504669" y="323643"/>
                </a:cubicBezTo>
                <a:cubicBezTo>
                  <a:pt x="514957" y="335762"/>
                  <a:pt x="520201" y="351364"/>
                  <a:pt x="519326" y="367243"/>
                </a:cubicBezTo>
                <a:cubicBezTo>
                  <a:pt x="489279" y="373488"/>
                  <a:pt x="461336" y="387320"/>
                  <a:pt x="438142" y="407416"/>
                </a:cubicBezTo>
                <a:cubicBezTo>
                  <a:pt x="434068" y="410757"/>
                  <a:pt x="433469" y="416764"/>
                  <a:pt x="436809" y="420839"/>
                </a:cubicBezTo>
                <a:cubicBezTo>
                  <a:pt x="440150" y="424913"/>
                  <a:pt x="446155" y="425513"/>
                  <a:pt x="450229" y="422171"/>
                </a:cubicBezTo>
                <a:cubicBezTo>
                  <a:pt x="494771" y="385521"/>
                  <a:pt x="539883" y="374668"/>
                  <a:pt x="578620" y="392185"/>
                </a:cubicBezTo>
                <a:cubicBezTo>
                  <a:pt x="617356" y="409701"/>
                  <a:pt x="642482" y="454824"/>
                  <a:pt x="644290" y="509847"/>
                </a:cubicBezTo>
                <a:lnTo>
                  <a:pt x="653799" y="519359"/>
                </a:lnTo>
                <a:lnTo>
                  <a:pt x="653617" y="519367"/>
                </a:lnTo>
                <a:lnTo>
                  <a:pt x="653807" y="519367"/>
                </a:lnTo>
                <a:lnTo>
                  <a:pt x="653799" y="519359"/>
                </a:lnTo>
                <a:lnTo>
                  <a:pt x="654026" y="519348"/>
                </a:lnTo>
                <a:cubicBezTo>
                  <a:pt x="659271" y="518977"/>
                  <a:pt x="663220" y="514426"/>
                  <a:pt x="662849" y="509181"/>
                </a:cubicBezTo>
                <a:cubicBezTo>
                  <a:pt x="660946" y="446923"/>
                  <a:pt x="631537" y="395421"/>
                  <a:pt x="586138" y="374859"/>
                </a:cubicBezTo>
                <a:cubicBezTo>
                  <a:pt x="571025" y="368043"/>
                  <a:pt x="554550" y="364787"/>
                  <a:pt x="537980" y="365339"/>
                </a:cubicBezTo>
                <a:cubicBezTo>
                  <a:pt x="538580" y="345357"/>
                  <a:pt x="531575" y="325890"/>
                  <a:pt x="518374" y="310887"/>
                </a:cubicBezTo>
                <a:cubicBezTo>
                  <a:pt x="492582" y="282518"/>
                  <a:pt x="451181" y="281376"/>
                  <a:pt x="449372" y="281376"/>
                </a:cubicBezTo>
                <a:close/>
                <a:moveTo>
                  <a:pt x="443852" y="70"/>
                </a:moveTo>
                <a:cubicBezTo>
                  <a:pt x="481637" y="-1387"/>
                  <a:pt x="516556" y="20127"/>
                  <a:pt x="532269" y="54522"/>
                </a:cubicBezTo>
                <a:lnTo>
                  <a:pt x="552732" y="54522"/>
                </a:lnTo>
                <a:cubicBezTo>
                  <a:pt x="607172" y="61376"/>
                  <a:pt x="641149" y="108975"/>
                  <a:pt x="634297" y="163427"/>
                </a:cubicBezTo>
                <a:cubicBezTo>
                  <a:pt x="579952" y="156573"/>
                  <a:pt x="532269" y="177040"/>
                  <a:pt x="505050" y="224638"/>
                </a:cubicBezTo>
                <a:cubicBezTo>
                  <a:pt x="502480" y="231493"/>
                  <a:pt x="519421" y="242345"/>
                  <a:pt x="525512" y="231493"/>
                </a:cubicBezTo>
                <a:cubicBezTo>
                  <a:pt x="552161" y="183513"/>
                  <a:pt x="613929" y="170186"/>
                  <a:pt x="661517" y="197412"/>
                </a:cubicBezTo>
                <a:cubicBezTo>
                  <a:pt x="661593" y="197460"/>
                  <a:pt x="661669" y="197498"/>
                  <a:pt x="661736" y="197545"/>
                </a:cubicBezTo>
                <a:cubicBezTo>
                  <a:pt x="708637" y="225752"/>
                  <a:pt x="723789" y="286640"/>
                  <a:pt x="695589" y="333543"/>
                </a:cubicBezTo>
                <a:cubicBezTo>
                  <a:pt x="702347" y="340302"/>
                  <a:pt x="715956" y="347156"/>
                  <a:pt x="722809" y="353915"/>
                </a:cubicBezTo>
                <a:cubicBezTo>
                  <a:pt x="756786" y="387996"/>
                  <a:pt x="750029" y="442353"/>
                  <a:pt x="715956" y="476434"/>
                </a:cubicBezTo>
                <a:cubicBezTo>
                  <a:pt x="722619" y="483193"/>
                  <a:pt x="729376" y="490047"/>
                  <a:pt x="729852" y="496710"/>
                </a:cubicBezTo>
                <a:cubicBezTo>
                  <a:pt x="757072" y="551258"/>
                  <a:pt x="729852" y="619228"/>
                  <a:pt x="675412" y="646455"/>
                </a:cubicBezTo>
                <a:cubicBezTo>
                  <a:pt x="623542" y="672443"/>
                  <a:pt x="559204" y="648835"/>
                  <a:pt x="529795" y="599332"/>
                </a:cubicBezTo>
                <a:cubicBezTo>
                  <a:pt x="527197" y="595049"/>
                  <a:pt x="521953" y="593183"/>
                  <a:pt x="517232" y="594858"/>
                </a:cubicBezTo>
                <a:cubicBezTo>
                  <a:pt x="516632" y="595068"/>
                  <a:pt x="516042" y="595325"/>
                  <a:pt x="515490" y="595629"/>
                </a:cubicBezTo>
                <a:cubicBezTo>
                  <a:pt x="510246" y="598523"/>
                  <a:pt x="508343" y="605130"/>
                  <a:pt x="511236" y="610375"/>
                </a:cubicBezTo>
                <a:cubicBezTo>
                  <a:pt x="542339" y="661962"/>
                  <a:pt x="603194" y="687551"/>
                  <a:pt x="661802" y="673681"/>
                </a:cubicBezTo>
                <a:cubicBezTo>
                  <a:pt x="655045" y="714520"/>
                  <a:pt x="621067" y="741651"/>
                  <a:pt x="580238" y="748506"/>
                </a:cubicBezTo>
                <a:lnTo>
                  <a:pt x="559775" y="768878"/>
                </a:lnTo>
                <a:cubicBezTo>
                  <a:pt x="505335" y="809717"/>
                  <a:pt x="423770" y="802958"/>
                  <a:pt x="382941" y="748506"/>
                </a:cubicBezTo>
                <a:lnTo>
                  <a:pt x="382941" y="659592"/>
                </a:lnTo>
                <a:cubicBezTo>
                  <a:pt x="396836" y="645122"/>
                  <a:pt x="431860" y="619133"/>
                  <a:pt x="487062" y="644646"/>
                </a:cubicBezTo>
                <a:cubicBezTo>
                  <a:pt x="491849" y="646855"/>
                  <a:pt x="497512" y="644770"/>
                  <a:pt x="499720" y="639981"/>
                </a:cubicBezTo>
                <a:cubicBezTo>
                  <a:pt x="501928" y="635193"/>
                  <a:pt x="499844" y="629529"/>
                  <a:pt x="495056" y="627320"/>
                </a:cubicBezTo>
                <a:cubicBezTo>
                  <a:pt x="454417" y="608567"/>
                  <a:pt x="413968" y="611518"/>
                  <a:pt x="382941" y="634460"/>
                </a:cubicBezTo>
                <a:lnTo>
                  <a:pt x="382941" y="129918"/>
                </a:lnTo>
                <a:cubicBezTo>
                  <a:pt x="402708" y="109650"/>
                  <a:pt x="431204" y="100454"/>
                  <a:pt x="459080" y="105357"/>
                </a:cubicBezTo>
                <a:cubicBezTo>
                  <a:pt x="464334" y="106433"/>
                  <a:pt x="469473" y="103044"/>
                  <a:pt x="470549" y="97789"/>
                </a:cubicBezTo>
                <a:cubicBezTo>
                  <a:pt x="471624" y="92534"/>
                  <a:pt x="468236" y="87393"/>
                  <a:pt x="462982" y="86318"/>
                </a:cubicBezTo>
                <a:cubicBezTo>
                  <a:pt x="434877" y="81386"/>
                  <a:pt x="405973" y="87869"/>
                  <a:pt x="382655" y="104310"/>
                </a:cubicBezTo>
                <a:lnTo>
                  <a:pt x="382655" y="20537"/>
                </a:lnTo>
                <a:cubicBezTo>
                  <a:pt x="396265" y="6924"/>
                  <a:pt x="423485" y="70"/>
                  <a:pt x="443852" y="70"/>
                </a:cubicBezTo>
                <a:close/>
                <a:moveTo>
                  <a:pt x="300805" y="70"/>
                </a:moveTo>
                <a:cubicBezTo>
                  <a:pt x="321268" y="70"/>
                  <a:pt x="335259" y="7114"/>
                  <a:pt x="354769" y="20537"/>
                </a:cubicBezTo>
                <a:lnTo>
                  <a:pt x="361527" y="25487"/>
                </a:lnTo>
                <a:lnTo>
                  <a:pt x="361527" y="202458"/>
                </a:lnTo>
                <a:cubicBezTo>
                  <a:pt x="342416" y="174841"/>
                  <a:pt x="313939" y="155098"/>
                  <a:pt x="281390" y="146863"/>
                </a:cubicBezTo>
                <a:cubicBezTo>
                  <a:pt x="243967" y="135954"/>
                  <a:pt x="203556" y="144893"/>
                  <a:pt x="174223" y="170567"/>
                </a:cubicBezTo>
                <a:cubicBezTo>
                  <a:pt x="173881" y="170843"/>
                  <a:pt x="173566" y="171138"/>
                  <a:pt x="173271" y="171452"/>
                </a:cubicBezTo>
                <a:cubicBezTo>
                  <a:pt x="169674" y="175298"/>
                  <a:pt x="169874" y="181324"/>
                  <a:pt x="173719" y="184913"/>
                </a:cubicBezTo>
                <a:cubicBezTo>
                  <a:pt x="177554" y="188502"/>
                  <a:pt x="183579" y="188302"/>
                  <a:pt x="187167" y="184466"/>
                </a:cubicBezTo>
                <a:cubicBezTo>
                  <a:pt x="211874" y="163361"/>
                  <a:pt x="245576" y="156192"/>
                  <a:pt x="276726" y="165426"/>
                </a:cubicBezTo>
                <a:cubicBezTo>
                  <a:pt x="316319" y="175317"/>
                  <a:pt x="348145" y="204705"/>
                  <a:pt x="361146" y="243393"/>
                </a:cubicBezTo>
                <a:cubicBezTo>
                  <a:pt x="361146" y="243678"/>
                  <a:pt x="361146" y="244154"/>
                  <a:pt x="361146" y="244154"/>
                </a:cubicBezTo>
                <a:lnTo>
                  <a:pt x="361146" y="549735"/>
                </a:lnTo>
                <a:cubicBezTo>
                  <a:pt x="353799" y="540149"/>
                  <a:pt x="344843" y="531905"/>
                  <a:pt x="334688" y="525365"/>
                </a:cubicBezTo>
                <a:cubicBezTo>
                  <a:pt x="304041" y="505564"/>
                  <a:pt x="265971" y="504422"/>
                  <a:pt x="227902" y="521938"/>
                </a:cubicBezTo>
                <a:cubicBezTo>
                  <a:pt x="223143" y="524175"/>
                  <a:pt x="221097" y="529839"/>
                  <a:pt x="223333" y="534599"/>
                </a:cubicBezTo>
                <a:cubicBezTo>
                  <a:pt x="225570" y="539302"/>
                  <a:pt x="231166" y="541339"/>
                  <a:pt x="235896" y="539168"/>
                </a:cubicBezTo>
                <a:cubicBezTo>
                  <a:pt x="276917" y="520320"/>
                  <a:pt x="306611" y="530030"/>
                  <a:pt x="324504" y="541453"/>
                </a:cubicBezTo>
                <a:cubicBezTo>
                  <a:pt x="344072" y="553524"/>
                  <a:pt x="357444" y="573496"/>
                  <a:pt x="361146" y="596191"/>
                </a:cubicBezTo>
                <a:lnTo>
                  <a:pt x="361146" y="748601"/>
                </a:lnTo>
                <a:lnTo>
                  <a:pt x="340779" y="768973"/>
                </a:lnTo>
                <a:cubicBezTo>
                  <a:pt x="340398" y="769278"/>
                  <a:pt x="340017" y="769573"/>
                  <a:pt x="339637" y="769877"/>
                </a:cubicBezTo>
                <a:cubicBezTo>
                  <a:pt x="287110" y="810660"/>
                  <a:pt x="211475" y="801140"/>
                  <a:pt x="170702" y="748601"/>
                </a:cubicBezTo>
                <a:cubicBezTo>
                  <a:pt x="123114" y="741747"/>
                  <a:pt x="82284" y="701003"/>
                  <a:pt x="89042" y="646550"/>
                </a:cubicBezTo>
                <a:cubicBezTo>
                  <a:pt x="55055" y="639134"/>
                  <a:pt x="27245" y="614802"/>
                  <a:pt x="15377" y="582102"/>
                </a:cubicBezTo>
                <a:cubicBezTo>
                  <a:pt x="2062" y="548907"/>
                  <a:pt x="5612" y="511314"/>
                  <a:pt x="24894" y="481194"/>
                </a:cubicBezTo>
                <a:cubicBezTo>
                  <a:pt x="39361" y="457375"/>
                  <a:pt x="63402" y="440954"/>
                  <a:pt x="90850" y="436166"/>
                </a:cubicBezTo>
                <a:cubicBezTo>
                  <a:pt x="124161" y="430930"/>
                  <a:pt x="160613" y="443686"/>
                  <a:pt x="196208" y="473102"/>
                </a:cubicBezTo>
                <a:cubicBezTo>
                  <a:pt x="200282" y="476443"/>
                  <a:pt x="206288" y="475844"/>
                  <a:pt x="209628" y="471769"/>
                </a:cubicBezTo>
                <a:cubicBezTo>
                  <a:pt x="212969" y="467695"/>
                  <a:pt x="212369" y="461688"/>
                  <a:pt x="208296" y="458347"/>
                </a:cubicBezTo>
                <a:cubicBezTo>
                  <a:pt x="185121" y="438203"/>
                  <a:pt x="157168" y="424342"/>
                  <a:pt x="127112" y="418078"/>
                </a:cubicBezTo>
                <a:cubicBezTo>
                  <a:pt x="126198" y="402276"/>
                  <a:pt x="131414" y="386721"/>
                  <a:pt x="141673" y="374669"/>
                </a:cubicBezTo>
                <a:cubicBezTo>
                  <a:pt x="161850" y="352393"/>
                  <a:pt x="196970" y="351345"/>
                  <a:pt x="196970" y="351345"/>
                </a:cubicBezTo>
                <a:cubicBezTo>
                  <a:pt x="202224" y="351345"/>
                  <a:pt x="206487" y="347081"/>
                  <a:pt x="206487" y="341826"/>
                </a:cubicBezTo>
                <a:cubicBezTo>
                  <a:pt x="206487" y="336571"/>
                  <a:pt x="202224" y="332306"/>
                  <a:pt x="196970" y="332306"/>
                </a:cubicBezTo>
                <a:cubicBezTo>
                  <a:pt x="195257" y="332306"/>
                  <a:pt x="153856" y="333258"/>
                  <a:pt x="128063" y="361817"/>
                </a:cubicBezTo>
                <a:cubicBezTo>
                  <a:pt x="114834" y="376811"/>
                  <a:pt x="107791" y="396278"/>
                  <a:pt x="108362" y="416270"/>
                </a:cubicBezTo>
                <a:cubicBezTo>
                  <a:pt x="101643" y="416032"/>
                  <a:pt x="94924" y="416412"/>
                  <a:pt x="88281" y="417412"/>
                </a:cubicBezTo>
                <a:cubicBezTo>
                  <a:pt x="59347" y="422181"/>
                  <a:pt x="33412" y="438022"/>
                  <a:pt x="15948" y="461583"/>
                </a:cubicBezTo>
                <a:cubicBezTo>
                  <a:pt x="13378" y="456252"/>
                  <a:pt x="11189" y="451112"/>
                  <a:pt x="9476" y="446733"/>
                </a:cubicBezTo>
                <a:cubicBezTo>
                  <a:pt x="8943" y="445857"/>
                  <a:pt x="8591" y="444886"/>
                  <a:pt x="8429" y="443877"/>
                </a:cubicBezTo>
                <a:cubicBezTo>
                  <a:pt x="5574" y="436261"/>
                  <a:pt x="4241" y="431215"/>
                  <a:pt x="4241" y="431215"/>
                </a:cubicBezTo>
                <a:cubicBezTo>
                  <a:pt x="-9026" y="388206"/>
                  <a:pt x="9638" y="341788"/>
                  <a:pt x="48973" y="319931"/>
                </a:cubicBezTo>
                <a:cubicBezTo>
                  <a:pt x="42216" y="306318"/>
                  <a:pt x="35363" y="299463"/>
                  <a:pt x="35363" y="285850"/>
                </a:cubicBezTo>
                <a:cubicBezTo>
                  <a:pt x="28454" y="231940"/>
                  <a:pt x="63916" y="181705"/>
                  <a:pt x="117023" y="170186"/>
                </a:cubicBezTo>
                <a:cubicBezTo>
                  <a:pt x="103413" y="129442"/>
                  <a:pt x="110551" y="88888"/>
                  <a:pt x="144243" y="61377"/>
                </a:cubicBezTo>
                <a:cubicBezTo>
                  <a:pt x="181494" y="31266"/>
                  <a:pt x="235116" y="32760"/>
                  <a:pt x="270635" y="64899"/>
                </a:cubicBezTo>
                <a:cubicBezTo>
                  <a:pt x="271473" y="66117"/>
                  <a:pt x="272577" y="67117"/>
                  <a:pt x="273861" y="67840"/>
                </a:cubicBezTo>
                <a:cubicBezTo>
                  <a:pt x="278458" y="70392"/>
                  <a:pt x="284255" y="68735"/>
                  <a:pt x="286805" y="64137"/>
                </a:cubicBezTo>
                <a:cubicBezTo>
                  <a:pt x="289356" y="59539"/>
                  <a:pt x="287700" y="53742"/>
                  <a:pt x="283103" y="51190"/>
                </a:cubicBezTo>
                <a:cubicBezTo>
                  <a:pt x="266895" y="36406"/>
                  <a:pt x="247270" y="25878"/>
                  <a:pt x="225998" y="20537"/>
                </a:cubicBezTo>
                <a:cubicBezTo>
                  <a:pt x="248440" y="6648"/>
                  <a:pt x="274423" y="-463"/>
                  <a:pt x="300805" y="70"/>
                </a:cubicBezTo>
                <a:close/>
              </a:path>
            </a:pathLst>
          </a:custGeom>
          <a:solidFill>
            <a:schemeClr val="accent2"/>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Rectangle 35">
            <a:hlinkClick r:id="rId4" action="ppaction://hlinksldjump"/>
            <a:extLst>
              <a:ext uri="{FF2B5EF4-FFF2-40B4-BE49-F238E27FC236}">
                <a16:creationId xmlns:a16="http://schemas.microsoft.com/office/drawing/2014/main" id="{F6446475-D579-488F-887C-900E731BFD18}"/>
              </a:ext>
            </a:extLst>
          </p:cNvPr>
          <p:cNvSpPr/>
          <p:nvPr/>
        </p:nvSpPr>
        <p:spPr>
          <a:xfrm>
            <a:off x="3828471" y="0"/>
            <a:ext cx="2959993" cy="174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C0172EFD-34AA-4A10-BF53-98B73D7014A7}"/>
              </a:ext>
            </a:extLst>
          </p:cNvPr>
          <p:cNvSpPr/>
          <p:nvPr/>
        </p:nvSpPr>
        <p:spPr>
          <a:xfrm>
            <a:off x="453377" y="1677804"/>
            <a:ext cx="7308441" cy="541049"/>
          </a:xfrm>
          <a:prstGeom prst="rect">
            <a:avLst/>
          </a:prstGeom>
          <a:solidFill>
            <a:schemeClr val="accent6">
              <a:lumMod val="20000"/>
              <a:lumOff val="80000"/>
            </a:schemeClr>
          </a:solidFill>
          <a:effectLst>
            <a:innerShdw dist="88900" dir="10800000">
              <a:schemeClr val="accent3">
                <a:lumMod val="50000"/>
              </a:schemeClr>
            </a:innerShdw>
          </a:effectLst>
        </p:spPr>
        <p:txBody>
          <a:bodyPr wrap="square" anchor="ctr">
            <a:noAutofit/>
          </a:bodyPr>
          <a:lstStyle/>
          <a:p>
            <a:pPr marL="17145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The </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risk of CV complications, such as MI and stroke, was increased</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GB" sz="1600" b="0" i="0" u="sng" strike="noStrike" kern="1200" cap="none" spc="0" normalizeH="0" baseline="0" noProof="0" dirty="0">
                <a:ln>
                  <a:noFill/>
                </a:ln>
                <a:solidFill>
                  <a:srgbClr val="000000"/>
                </a:solidFill>
                <a:effectLst/>
                <a:uLnTx/>
                <a:uFillTx/>
                <a:latin typeface="Arial" panose="020B0604020202020204"/>
                <a:ea typeface="+mn-ea"/>
                <a:cs typeface="+mn-cs"/>
              </a:rPr>
              <a:t>following </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a moderate exacerbation</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0B7EDE19-D265-4115-A6EE-B89648CF4F91}"/>
              </a:ext>
            </a:extLst>
          </p:cNvPr>
          <p:cNvSpPr/>
          <p:nvPr/>
        </p:nvSpPr>
        <p:spPr>
          <a:xfrm>
            <a:off x="457200" y="1266959"/>
            <a:ext cx="730461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In patients with COPD without a requirement for history of CVD:</a:t>
            </a:r>
            <a:endParaRPr kumimoji="0" lang="en-GB" sz="1400" b="0" i="0" u="none" strike="sng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83A8081D-5B0D-4C92-830C-B44D8ADD78B1}"/>
              </a:ext>
            </a:extLst>
          </p:cNvPr>
          <p:cNvSpPr txBox="1"/>
          <p:nvPr/>
        </p:nvSpPr>
        <p:spPr>
          <a:xfrm>
            <a:off x="8777902" y="3226615"/>
            <a:ext cx="2610715" cy="1483502"/>
          </a:xfrm>
          <a:prstGeom prst="rect">
            <a:avLst/>
          </a:prstGeom>
          <a:solidFill>
            <a:schemeClr val="accent3">
              <a:lumMod val="20000"/>
              <a:lumOff val="80000"/>
            </a:schemeClr>
          </a:solidFill>
          <a:ln>
            <a:solidFill>
              <a:schemeClr val="accent3">
                <a:lumMod val="50000"/>
              </a:schemeClr>
            </a:solidFill>
          </a:ln>
        </p:spPr>
        <p:txBody>
          <a:bodyPr wrap="square" bIns="27432" rtlCol="0" anchor="ctr">
            <a:noAutofit/>
          </a:bodyPr>
          <a:lstStyle/>
          <a:p>
            <a:pPr marL="0" marR="0" lvl="0" indent="0" algn="ctr" defTabSz="914400" rtl="0" eaLnBrk="1" fontAlgn="auto" latinLnBrk="0" hangingPunct="1">
              <a:lnSpc>
                <a:spcPct val="85714"/>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t>Risk of a CV Event </a:t>
            </a:r>
            <a:b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t>During Exacerbation:</a:t>
            </a: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 </a:t>
            </a:r>
          </a:p>
          <a:p>
            <a:pPr marL="34290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Severe Exacerbation </a:t>
            </a:r>
            <a:b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HR, 21.84; p&lt;0.001</a:t>
            </a:r>
          </a:p>
          <a:p>
            <a:pPr marL="34290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Moderate Exacerbation </a:t>
            </a:r>
            <a:b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HR, 2.63; p&lt;0.001</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F73B68C0-A0DD-4329-9890-DEB1A38FFD57}"/>
              </a:ext>
            </a:extLst>
          </p:cNvPr>
          <p:cNvSpPr txBox="1"/>
          <p:nvPr/>
        </p:nvSpPr>
        <p:spPr>
          <a:xfrm>
            <a:off x="8777902" y="2170186"/>
            <a:ext cx="2622406" cy="1064725"/>
          </a:xfrm>
          <a:prstGeom prst="rect">
            <a:avLst/>
          </a:prstGeom>
          <a:solidFill>
            <a:schemeClr val="accent3">
              <a:lumMod val="50000"/>
            </a:schemeClr>
          </a:solidFill>
          <a:ln>
            <a:noFill/>
          </a:ln>
        </p:spPr>
        <p:txBody>
          <a:bodyPr wrap="square" rtlCol="0">
            <a:noAutofit/>
          </a:bodyPr>
          <a:lstStyle/>
          <a:p>
            <a:pPr marL="111125"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During a Hospitalized Exacerbation,</a:t>
            </a:r>
            <a:b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the Risk of a CV Event Increased 20-fold</a:t>
            </a:r>
          </a:p>
        </p:txBody>
      </p:sp>
      <p:grpSp>
        <p:nvGrpSpPr>
          <p:cNvPr id="11" name="Group 10">
            <a:extLst>
              <a:ext uri="{FF2B5EF4-FFF2-40B4-BE49-F238E27FC236}">
                <a16:creationId xmlns:a16="http://schemas.microsoft.com/office/drawing/2014/main" id="{0F466047-77F2-490B-AB24-3CA8A9620BE5}"/>
              </a:ext>
            </a:extLst>
          </p:cNvPr>
          <p:cNvGrpSpPr/>
          <p:nvPr/>
        </p:nvGrpSpPr>
        <p:grpSpPr>
          <a:xfrm>
            <a:off x="6873497" y="2543432"/>
            <a:ext cx="888321" cy="539982"/>
            <a:chOff x="1683794" y="4805694"/>
            <a:chExt cx="888321" cy="539982"/>
          </a:xfrm>
        </p:grpSpPr>
        <p:sp>
          <p:nvSpPr>
            <p:cNvPr id="33" name="Rectangle 32">
              <a:extLst>
                <a:ext uri="{FF2B5EF4-FFF2-40B4-BE49-F238E27FC236}">
                  <a16:creationId xmlns:a16="http://schemas.microsoft.com/office/drawing/2014/main" id="{E424C700-4421-4A88-8C0B-A39A5FD03CC2}"/>
                </a:ext>
              </a:extLst>
            </p:cNvPr>
            <p:cNvSpPr/>
            <p:nvPr/>
          </p:nvSpPr>
          <p:spPr>
            <a:xfrm>
              <a:off x="2331435" y="4868702"/>
              <a:ext cx="240680" cy="15098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FA086CF4-FD97-4860-8098-02B05479EC80}"/>
                </a:ext>
              </a:extLst>
            </p:cNvPr>
            <p:cNvSpPr txBox="1"/>
            <p:nvPr/>
          </p:nvSpPr>
          <p:spPr>
            <a:xfrm>
              <a:off x="1791105" y="4805694"/>
              <a:ext cx="567476" cy="276999"/>
            </a:xfrm>
            <a:prstGeom prst="rect">
              <a:avLst/>
            </a:prstGeom>
            <a:noFill/>
            <a:scene3d>
              <a:camera prst="orthographicFront"/>
              <a:lightRig rig="threePt" dir="t"/>
            </a:scene3d>
            <a:sp3d>
              <a:bevelT/>
            </a:sp3d>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Calibri" panose="020F0502020204030204" pitchFamily="34" charset="0"/>
                </a:rPr>
                <a:t>MI</a:t>
              </a:r>
            </a:p>
          </p:txBody>
        </p:sp>
        <p:sp>
          <p:nvSpPr>
            <p:cNvPr id="25" name="Rectangle 24">
              <a:extLst>
                <a:ext uri="{FF2B5EF4-FFF2-40B4-BE49-F238E27FC236}">
                  <a16:creationId xmlns:a16="http://schemas.microsoft.com/office/drawing/2014/main" id="{72EB705D-5B5F-4490-8AC7-EC62E7923BEC}"/>
                </a:ext>
              </a:extLst>
            </p:cNvPr>
            <p:cNvSpPr>
              <a:spLocks/>
            </p:cNvSpPr>
            <p:nvPr/>
          </p:nvSpPr>
          <p:spPr>
            <a:xfrm>
              <a:off x="2331435" y="5131685"/>
              <a:ext cx="240680" cy="1509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419BF445-E163-4640-91D0-385855FCB796}"/>
                </a:ext>
              </a:extLst>
            </p:cNvPr>
            <p:cNvSpPr txBox="1"/>
            <p:nvPr/>
          </p:nvSpPr>
          <p:spPr>
            <a:xfrm>
              <a:off x="1683794" y="5068677"/>
              <a:ext cx="674787" cy="276999"/>
            </a:xfrm>
            <a:prstGeom prst="rect">
              <a:avLst/>
            </a:prstGeom>
            <a:noFill/>
            <a:scene3d>
              <a:camera prst="orthographicFront"/>
              <a:lightRig rig="threePt" dir="t"/>
            </a:scene3d>
            <a:sp3d>
              <a:bevelT/>
            </a:sp3d>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Calibri" panose="020F0502020204030204" pitchFamily="34" charset="0"/>
                </a:rPr>
                <a:t>Stroke</a:t>
              </a:r>
            </a:p>
          </p:txBody>
        </p:sp>
      </p:grpSp>
      <p:sp>
        <p:nvSpPr>
          <p:cNvPr id="23" name="TextBox 43">
            <a:extLst>
              <a:ext uri="{FF2B5EF4-FFF2-40B4-BE49-F238E27FC236}">
                <a16:creationId xmlns:a16="http://schemas.microsoft.com/office/drawing/2014/main" id="{C72B4281-6CC9-4701-B875-5A4EC0BD4564}"/>
              </a:ext>
            </a:extLst>
          </p:cNvPr>
          <p:cNvSpPr txBox="1"/>
          <p:nvPr/>
        </p:nvSpPr>
        <p:spPr>
          <a:xfrm>
            <a:off x="4330096" y="2770544"/>
            <a:ext cx="1412978" cy="605294"/>
          </a:xfrm>
          <a:prstGeom prst="rect">
            <a:avLst/>
          </a:prstGeom>
          <a:noFill/>
        </p:spPr>
        <p:txBody>
          <a:bodyPr wrap="square" rtlCol="0">
            <a:spAutoFit/>
          </a:bodyPr>
          <a:lstStyle/>
          <a:p>
            <a:pPr>
              <a:lnSpc>
                <a:spcPts val="2000"/>
              </a:lnSpc>
            </a:pPr>
            <a:r>
              <a:rPr lang="en-US" sz="2000" b="1" dirty="0">
                <a:solidFill>
                  <a:schemeClr val="accent1"/>
                </a:solidFill>
              </a:rPr>
              <a:t>2x </a:t>
            </a:r>
            <a:r>
              <a:rPr lang="en-US" sz="1400" dirty="0">
                <a:latin typeface="+mj-lt"/>
              </a:rPr>
              <a:t>increased </a:t>
            </a:r>
            <a:br>
              <a:rPr lang="en-US" sz="1400" dirty="0">
                <a:latin typeface="+mj-lt"/>
              </a:rPr>
            </a:br>
            <a:r>
              <a:rPr lang="en-US" sz="1400" dirty="0">
                <a:latin typeface="+mj-lt"/>
              </a:rPr>
              <a:t>risk of </a:t>
            </a:r>
            <a:r>
              <a:rPr lang="en-US" sz="1400" dirty="0" err="1">
                <a:latin typeface="+mj-lt"/>
              </a:rPr>
              <a:t>MI</a:t>
            </a:r>
            <a:r>
              <a:rPr lang="en-US" sz="1400" baseline="30000" dirty="0" err="1">
                <a:latin typeface="+mj-lt"/>
              </a:rPr>
              <a:t>b</a:t>
            </a:r>
            <a:endParaRPr lang="en-US" sz="1400" dirty="0">
              <a:latin typeface="+mj-lt"/>
            </a:endParaRPr>
          </a:p>
        </p:txBody>
      </p:sp>
      <p:sp>
        <p:nvSpPr>
          <p:cNvPr id="24" name="TextBox 42">
            <a:extLst>
              <a:ext uri="{FF2B5EF4-FFF2-40B4-BE49-F238E27FC236}">
                <a16:creationId xmlns:a16="http://schemas.microsoft.com/office/drawing/2014/main" id="{ED29B31F-9143-4CD2-902E-E0EC1EB8EEDD}"/>
              </a:ext>
            </a:extLst>
          </p:cNvPr>
          <p:cNvSpPr txBox="1"/>
          <p:nvPr/>
        </p:nvSpPr>
        <p:spPr>
          <a:xfrm>
            <a:off x="5840679" y="2465419"/>
            <a:ext cx="1626804" cy="584006"/>
          </a:xfrm>
          <a:prstGeom prst="rect">
            <a:avLst/>
          </a:prstGeom>
          <a:noFill/>
        </p:spPr>
        <p:txBody>
          <a:bodyPr wrap="square" rtlCol="0">
            <a:spAutoFit/>
          </a:bodyPr>
          <a:lstStyle/>
          <a:p>
            <a:pPr>
              <a:lnSpc>
                <a:spcPts val="2000"/>
              </a:lnSpc>
            </a:pPr>
            <a:r>
              <a:rPr lang="en-US" sz="2000" b="1" dirty="0">
                <a:solidFill>
                  <a:srgbClr val="FF0000"/>
                </a:solidFill>
              </a:rPr>
              <a:t>40%</a:t>
            </a:r>
            <a:r>
              <a:rPr lang="en-US" sz="2000" b="1" dirty="0">
                <a:solidFill>
                  <a:schemeClr val="accent1"/>
                </a:solidFill>
              </a:rPr>
              <a:t> </a:t>
            </a:r>
            <a:r>
              <a:rPr lang="en-US" sz="1400" dirty="0">
                <a:latin typeface="+mj-lt"/>
              </a:rPr>
              <a:t>increased risk of stroke</a:t>
            </a:r>
            <a:endParaRPr lang="en-US" sz="1400" baseline="30000" dirty="0">
              <a:latin typeface="+mj-lt"/>
            </a:endParaRPr>
          </a:p>
        </p:txBody>
      </p:sp>
    </p:spTree>
    <p:extLst>
      <p:ext uri="{BB962C8B-B14F-4D97-AF65-F5344CB8AC3E}">
        <p14:creationId xmlns:p14="http://schemas.microsoft.com/office/powerpoint/2010/main" val="144429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99D9C-E0D7-78A9-4962-CB29ED408DB0}"/>
              </a:ext>
            </a:extLst>
          </p:cNvPr>
          <p:cNvSpPr>
            <a:spLocks noGrp="1"/>
          </p:cNvSpPr>
          <p:nvPr>
            <p:ph type="title"/>
          </p:nvPr>
        </p:nvSpPr>
        <p:spPr>
          <a:xfrm>
            <a:off x="-32353" y="178711"/>
            <a:ext cx="12224353" cy="800099"/>
          </a:xfrm>
          <a:effectLst>
            <a:outerShdw blurRad="50800" dist="38100" dir="5400000" algn="t" rotWithShape="0">
              <a:prstClr val="black">
                <a:alpha val="40000"/>
              </a:prstClr>
            </a:outerShdw>
          </a:effectLst>
        </p:spPr>
        <p:txBody>
          <a:bodyPr>
            <a:noAutofit/>
          </a:bodyPr>
          <a:lstStyle/>
          <a:p>
            <a:pPr algn="ctr"/>
            <a:r>
              <a:rPr lang="en-US" sz="2800" b="1" dirty="0">
                <a:solidFill>
                  <a:srgbClr val="0000FF"/>
                </a:solidFill>
                <a:latin typeface="Arial Black" panose="020B0A04020102020204" pitchFamily="34" charset="0"/>
              </a:rPr>
              <a:t>OCS use is associated with a higher risk of all-cause mortality in COPD patients</a:t>
            </a:r>
            <a:endParaRPr lang="en-IN" sz="2800" b="1" dirty="0">
              <a:solidFill>
                <a:srgbClr val="0000FF"/>
              </a:solidFill>
              <a:latin typeface="Arial Black" panose="020B0A04020102020204" pitchFamily="34" charset="0"/>
            </a:endParaRPr>
          </a:p>
        </p:txBody>
      </p:sp>
      <p:sp>
        <p:nvSpPr>
          <p:cNvPr id="191" name="Text Placeholder 3">
            <a:extLst>
              <a:ext uri="{FF2B5EF4-FFF2-40B4-BE49-F238E27FC236}">
                <a16:creationId xmlns:a16="http://schemas.microsoft.com/office/drawing/2014/main" id="{951C1918-B498-4AA9-BCCD-D30ECC18CB73}"/>
              </a:ext>
            </a:extLst>
          </p:cNvPr>
          <p:cNvSpPr txBox="1">
            <a:spLocks/>
          </p:cNvSpPr>
          <p:nvPr/>
        </p:nvSpPr>
        <p:spPr>
          <a:xfrm>
            <a:off x="463666" y="6450894"/>
            <a:ext cx="4552213" cy="36451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300"/>
              </a:spcBef>
              <a:buClr>
                <a:schemeClr val="accent1"/>
              </a:buClr>
              <a:buFont typeface="Arial" panose="020B0604020202020204" pitchFamily="34" charset="0"/>
              <a:buNone/>
              <a:defRPr sz="1000" kern="1200">
                <a:solidFill>
                  <a:schemeClr val="tx1"/>
                </a:solidFill>
                <a:latin typeface="+mn-lt"/>
                <a:ea typeface="+mn-ea"/>
                <a:cs typeface="+mn-cs"/>
              </a:defRPr>
            </a:lvl1pPr>
            <a:lvl2pPr marL="228600" indent="0" algn="l" defTabSz="914400" rtl="0" eaLnBrk="1" latinLnBrk="0" hangingPunct="1">
              <a:lnSpc>
                <a:spcPct val="90000"/>
              </a:lnSpc>
              <a:spcBef>
                <a:spcPts val="800"/>
              </a:spcBef>
              <a:buFont typeface="Arial" panose="020B0604020202020204" pitchFamily="34" charset="0"/>
              <a:buNone/>
              <a:defRPr sz="1000" kern="1200">
                <a:solidFill>
                  <a:schemeClr val="tx1"/>
                </a:solidFill>
                <a:latin typeface="+mn-lt"/>
                <a:ea typeface="+mn-ea"/>
                <a:cs typeface="+mn-cs"/>
              </a:defRPr>
            </a:lvl2pPr>
            <a:lvl3pPr marL="457200" indent="0" algn="l" defTabSz="914400" rtl="0" eaLnBrk="1" latinLnBrk="0" hangingPunct="1">
              <a:lnSpc>
                <a:spcPct val="90000"/>
              </a:lnSpc>
              <a:spcBef>
                <a:spcPts val="800"/>
              </a:spcBef>
              <a:buClr>
                <a:schemeClr val="accent1"/>
              </a:buClr>
              <a:buFont typeface="Arial" panose="020B0604020202020204" pitchFamily="34" charset="0"/>
              <a:buNone/>
              <a:defRPr sz="1000" kern="1200">
                <a:solidFill>
                  <a:schemeClr val="tx1"/>
                </a:solidFill>
                <a:latin typeface="+mn-lt"/>
                <a:ea typeface="+mn-ea"/>
                <a:cs typeface="+mn-cs"/>
              </a:defRPr>
            </a:lvl3pPr>
            <a:lvl4pPr marL="685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914400" indent="0" algn="l" defTabSz="914400" rtl="0" eaLnBrk="1" latinLnBrk="0" hangingPunct="1">
              <a:lnSpc>
                <a:spcPct val="90000"/>
              </a:lnSpc>
              <a:spcBef>
                <a:spcPts val="600"/>
              </a:spcBef>
              <a:buClr>
                <a:schemeClr val="accent1"/>
              </a:buClr>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err="1">
                <a:latin typeface="Times New Roman" panose="02020603050405020304" pitchFamily="18" charset="0"/>
                <a:cs typeface="Times New Roman" panose="02020603050405020304" pitchFamily="18" charset="0"/>
              </a:rPr>
              <a:t>Tse</a:t>
            </a:r>
            <a:r>
              <a:rPr lang="en-US" sz="1600" b="1" dirty="0">
                <a:latin typeface="Times New Roman" panose="02020603050405020304" pitchFamily="18" charset="0"/>
                <a:cs typeface="Times New Roman" panose="02020603050405020304" pitchFamily="18" charset="0"/>
              </a:rPr>
              <a:t> G, et al. </a:t>
            </a:r>
            <a:r>
              <a:rPr lang="en-US" sz="1600" b="1" i="1" dirty="0" err="1">
                <a:latin typeface="Times New Roman" panose="02020603050405020304" pitchFamily="18" charset="0"/>
                <a:cs typeface="Times New Roman" panose="02020603050405020304" pitchFamily="18" charset="0"/>
              </a:rPr>
              <a:t>Eur</a:t>
            </a:r>
            <a:r>
              <a:rPr lang="en-US" sz="1600" b="1" i="1" dirty="0">
                <a:latin typeface="Times New Roman" panose="02020603050405020304" pitchFamily="18" charset="0"/>
                <a:cs typeface="Times New Roman" panose="02020603050405020304" pitchFamily="18" charset="0"/>
              </a:rPr>
              <a:t> Respir J</a:t>
            </a:r>
            <a:r>
              <a:rPr lang="en-US" sz="1600" b="1" dirty="0">
                <a:latin typeface="Times New Roman" panose="02020603050405020304" pitchFamily="18" charset="0"/>
                <a:cs typeface="Times New Roman" panose="02020603050405020304" pitchFamily="18" charset="0"/>
              </a:rPr>
              <a:t>. 2022;Abs PA3607.</a:t>
            </a:r>
          </a:p>
        </p:txBody>
      </p:sp>
      <p:sp>
        <p:nvSpPr>
          <p:cNvPr id="192" name="CasellaDiTesto 191">
            <a:extLst>
              <a:ext uri="{FF2B5EF4-FFF2-40B4-BE49-F238E27FC236}">
                <a16:creationId xmlns:a16="http://schemas.microsoft.com/office/drawing/2014/main" id="{E69C45C7-9659-4A7B-B763-9BE4682B05AA}"/>
              </a:ext>
            </a:extLst>
          </p:cNvPr>
          <p:cNvSpPr txBox="1"/>
          <p:nvPr/>
        </p:nvSpPr>
        <p:spPr>
          <a:xfrm>
            <a:off x="142973" y="5649155"/>
            <a:ext cx="11906054"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algn="ctr"/>
            <a:r>
              <a:rPr lang="en-US" sz="1600" b="1" i="0" u="sng" strike="noStrike" baseline="0" dirty="0">
                <a:solidFill>
                  <a:srgbClr val="FF0000"/>
                </a:solidFill>
              </a:rPr>
              <a:t>OCS use was associated with a higher risk of all-cause mortality </a:t>
            </a:r>
            <a:r>
              <a:rPr lang="en-US" sz="1600" b="1" i="0" u="none" strike="noStrike" baseline="0" dirty="0"/>
              <a:t>in people living with COPD, with </a:t>
            </a:r>
            <a:r>
              <a:rPr lang="en-US" sz="1600" b="1" i="0" u="sng" strike="noStrike" baseline="0" dirty="0">
                <a:solidFill>
                  <a:srgbClr val="FF0000"/>
                </a:solidFill>
              </a:rPr>
              <a:t>risk increasing as cumulative dose increased</a:t>
            </a:r>
            <a:r>
              <a:rPr lang="en-US" sz="1600" b="1" i="0" u="none" strike="noStrike" baseline="0" dirty="0"/>
              <a:t>. Increased risk of all-cause mortality was seen with cumulative OCS doses as low as 0.5 to &lt;1.0 g</a:t>
            </a:r>
          </a:p>
        </p:txBody>
      </p:sp>
      <p:pic>
        <p:nvPicPr>
          <p:cNvPr id="47" name="Immagine 46">
            <a:extLst>
              <a:ext uri="{FF2B5EF4-FFF2-40B4-BE49-F238E27FC236}">
                <a16:creationId xmlns:a16="http://schemas.microsoft.com/office/drawing/2014/main" id="{A42DB7BA-0CCB-4150-81A9-7B1472EBF5A0}"/>
              </a:ext>
            </a:extLst>
          </p:cNvPr>
          <p:cNvPicPr>
            <a:picLocks noChangeAspect="1"/>
          </p:cNvPicPr>
          <p:nvPr/>
        </p:nvPicPr>
        <p:blipFill rotWithShape="1">
          <a:blip r:embed="rId3"/>
          <a:srcRect b="1782"/>
          <a:stretch/>
        </p:blipFill>
        <p:spPr>
          <a:xfrm>
            <a:off x="487680" y="1506637"/>
            <a:ext cx="4182855" cy="2876827"/>
          </a:xfrm>
          <a:prstGeom prst="rect">
            <a:avLst/>
          </a:prstGeom>
        </p:spPr>
      </p:pic>
      <p:pic>
        <p:nvPicPr>
          <p:cNvPr id="49" name="Immagine 48">
            <a:extLst>
              <a:ext uri="{FF2B5EF4-FFF2-40B4-BE49-F238E27FC236}">
                <a16:creationId xmlns:a16="http://schemas.microsoft.com/office/drawing/2014/main" id="{7591E27F-4958-4154-ABD4-9B994A4C74B6}"/>
              </a:ext>
            </a:extLst>
          </p:cNvPr>
          <p:cNvPicPr>
            <a:picLocks noChangeAspect="1"/>
          </p:cNvPicPr>
          <p:nvPr/>
        </p:nvPicPr>
        <p:blipFill>
          <a:blip r:embed="rId4"/>
          <a:stretch>
            <a:fillRect/>
          </a:stretch>
        </p:blipFill>
        <p:spPr>
          <a:xfrm>
            <a:off x="5729579" y="1349105"/>
            <a:ext cx="4639071" cy="3437585"/>
          </a:xfrm>
          <a:prstGeom prst="rect">
            <a:avLst/>
          </a:prstGeom>
        </p:spPr>
      </p:pic>
      <p:sp>
        <p:nvSpPr>
          <p:cNvPr id="193" name="CasellaDiTesto 192">
            <a:extLst>
              <a:ext uri="{FF2B5EF4-FFF2-40B4-BE49-F238E27FC236}">
                <a16:creationId xmlns:a16="http://schemas.microsoft.com/office/drawing/2014/main" id="{9686446A-FA8D-4DC5-8DE4-9522068CAA6F}"/>
              </a:ext>
            </a:extLst>
          </p:cNvPr>
          <p:cNvSpPr txBox="1"/>
          <p:nvPr/>
        </p:nvSpPr>
        <p:spPr>
          <a:xfrm>
            <a:off x="243840" y="4482906"/>
            <a:ext cx="5213156" cy="646331"/>
          </a:xfrm>
          <a:prstGeom prst="rect">
            <a:avLst/>
          </a:prstGeom>
          <a:noFill/>
        </p:spPr>
        <p:txBody>
          <a:bodyPr wrap="square">
            <a:spAutoFit/>
          </a:bodyPr>
          <a:lstStyle/>
          <a:p>
            <a:pPr algn="l"/>
            <a:r>
              <a:rPr lang="en-US" sz="1200" b="0" i="0" u="none" strike="noStrike" baseline="0" dirty="0">
                <a:latin typeface="+mj-lt"/>
              </a:rPr>
              <a:t>Within the OCS cohort, there was a positive dose–response relationship between time-varying cumulative OCS dose and risk for all-cause mortality in all dose categories relative to the &lt;0.5 g reference dose</a:t>
            </a:r>
            <a:endParaRPr lang="en-US" sz="1200" dirty="0">
              <a:latin typeface="+mj-lt"/>
            </a:endParaRPr>
          </a:p>
        </p:txBody>
      </p:sp>
      <p:sp>
        <p:nvSpPr>
          <p:cNvPr id="194" name="CasellaDiTesto 193">
            <a:extLst>
              <a:ext uri="{FF2B5EF4-FFF2-40B4-BE49-F238E27FC236}">
                <a16:creationId xmlns:a16="http://schemas.microsoft.com/office/drawing/2014/main" id="{4A3DA4AA-E7AF-4FF1-931B-F2789F9DEB16}"/>
              </a:ext>
            </a:extLst>
          </p:cNvPr>
          <p:cNvSpPr txBox="1"/>
          <p:nvPr/>
        </p:nvSpPr>
        <p:spPr>
          <a:xfrm>
            <a:off x="5729579" y="4806072"/>
            <a:ext cx="4888358" cy="646331"/>
          </a:xfrm>
          <a:prstGeom prst="rect">
            <a:avLst/>
          </a:prstGeom>
          <a:noFill/>
        </p:spPr>
        <p:txBody>
          <a:bodyPr wrap="square">
            <a:spAutoFit/>
          </a:bodyPr>
          <a:lstStyle/>
          <a:p>
            <a:r>
              <a:rPr lang="en-US" sz="1200" dirty="0"/>
              <a:t>Cumulative incidence of all-cause mortality increased during the follow-up period across all OCS dose categories, with higher doses associated with increased all-cause mortality rates</a:t>
            </a:r>
          </a:p>
        </p:txBody>
      </p:sp>
      <p:sp>
        <p:nvSpPr>
          <p:cNvPr id="86" name="Ovale 85">
            <a:extLst>
              <a:ext uri="{FF2B5EF4-FFF2-40B4-BE49-F238E27FC236}">
                <a16:creationId xmlns:a16="http://schemas.microsoft.com/office/drawing/2014/main" id="{1049197F-524E-458D-9ED9-F95381416D08}"/>
              </a:ext>
            </a:extLst>
          </p:cNvPr>
          <p:cNvSpPr/>
          <p:nvPr/>
        </p:nvSpPr>
        <p:spPr>
          <a:xfrm>
            <a:off x="1197203" y="3280528"/>
            <a:ext cx="961535" cy="587926"/>
          </a:xfrm>
          <a:prstGeom prst="ellipse">
            <a:avLst/>
          </a:prstGeom>
          <a:noFill/>
          <a:ln>
            <a:solidFill>
              <a:srgbClr val="830051"/>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6" name="CasellaDiTesto 195">
            <a:extLst>
              <a:ext uri="{FF2B5EF4-FFF2-40B4-BE49-F238E27FC236}">
                <a16:creationId xmlns:a16="http://schemas.microsoft.com/office/drawing/2014/main" id="{D20CD114-FFFA-46F4-BEC8-58544A65D97D}"/>
              </a:ext>
            </a:extLst>
          </p:cNvPr>
          <p:cNvSpPr txBox="1"/>
          <p:nvPr/>
        </p:nvSpPr>
        <p:spPr>
          <a:xfrm>
            <a:off x="10473179" y="2790498"/>
            <a:ext cx="1718821" cy="707886"/>
          </a:xfrm>
          <a:prstGeom prst="rect">
            <a:avLst/>
          </a:prstGeom>
          <a:noFill/>
        </p:spPr>
        <p:txBody>
          <a:bodyPr wrap="square">
            <a:spAutoFit/>
          </a:bodyPr>
          <a:lstStyle/>
          <a:p>
            <a:pPr algn="ctr"/>
            <a:r>
              <a:rPr lang="en-US" sz="800" b="1" i="0" u="none" strike="noStrike" baseline="0" dirty="0">
                <a:latin typeface="ArialMT"/>
              </a:rPr>
              <a:t>Cumulative OCS dose defined as the total OCS dose prescribed from the index date to the occurrence of the adverse outcome of interest</a:t>
            </a:r>
            <a:endParaRPr lang="en-US" sz="800" b="1" dirty="0"/>
          </a:p>
        </p:txBody>
      </p:sp>
      <p:sp>
        <p:nvSpPr>
          <p:cNvPr id="3" name="Rettangolo 2">
            <a:extLst>
              <a:ext uri="{FF2B5EF4-FFF2-40B4-BE49-F238E27FC236}">
                <a16:creationId xmlns:a16="http://schemas.microsoft.com/office/drawing/2014/main" id="{78B23640-AD7C-4E16-B808-5857A30FB308}"/>
              </a:ext>
            </a:extLst>
          </p:cNvPr>
          <p:cNvSpPr/>
          <p:nvPr/>
        </p:nvSpPr>
        <p:spPr>
          <a:xfrm>
            <a:off x="296075" y="5334568"/>
            <a:ext cx="3991029" cy="307777"/>
          </a:xfrm>
          <a:prstGeom prst="rect">
            <a:avLst/>
          </a:prstGeom>
        </p:spPr>
        <p:txBody>
          <a:bodyPr wrap="none">
            <a:spAutoFit/>
          </a:bodyPr>
          <a:lstStyle/>
          <a:p>
            <a:r>
              <a:rPr lang="en-US" sz="1400" b="1" dirty="0"/>
              <a:t>UK Clinical Practice Research Datalink (1987−2019) </a:t>
            </a:r>
            <a:endParaRPr lang="it-IT" sz="1400" dirty="0"/>
          </a:p>
        </p:txBody>
      </p:sp>
    </p:spTree>
    <p:extLst>
      <p:ext uri="{BB962C8B-B14F-4D97-AF65-F5344CB8AC3E}">
        <p14:creationId xmlns:p14="http://schemas.microsoft.com/office/powerpoint/2010/main" val="2403878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a:extLst>
              <a:ext uri="{FF2B5EF4-FFF2-40B4-BE49-F238E27FC236}">
                <a16:creationId xmlns:a16="http://schemas.microsoft.com/office/drawing/2014/main" id="{D725B810-AA00-6512-9A61-1CD1D96C34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15" b="10159"/>
          <a:stretch>
            <a:fillRect/>
          </a:stretch>
        </p:blipFill>
        <p:spPr bwMode="auto">
          <a:xfrm>
            <a:off x="0" y="828812"/>
            <a:ext cx="12192000" cy="565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AC875D2B-CBA4-50F6-7C11-26CC15115104}"/>
              </a:ext>
            </a:extLst>
          </p:cNvPr>
          <p:cNvSpPr txBox="1"/>
          <p:nvPr/>
        </p:nvSpPr>
        <p:spPr>
          <a:xfrm>
            <a:off x="605767" y="244037"/>
            <a:ext cx="11422603" cy="584775"/>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it-IT" sz="3200" dirty="0">
                <a:solidFill>
                  <a:srgbClr val="0000FF"/>
                </a:solidFill>
                <a:latin typeface="Arial Black" panose="020B0A04020102020204" pitchFamily="34" charset="0"/>
              </a:rPr>
              <a:t>Clinical </a:t>
            </a:r>
            <a:r>
              <a:rPr lang="it-IT" sz="3200" dirty="0" err="1">
                <a:solidFill>
                  <a:srgbClr val="0000FF"/>
                </a:solidFill>
                <a:latin typeface="Arial Black" panose="020B0A04020102020204" pitchFamily="34" charset="0"/>
              </a:rPr>
              <a:t>applications</a:t>
            </a:r>
            <a:r>
              <a:rPr lang="it-IT" sz="3200" dirty="0">
                <a:solidFill>
                  <a:srgbClr val="0000FF"/>
                </a:solidFill>
                <a:latin typeface="Arial Black" panose="020B0A04020102020204" pitchFamily="34" charset="0"/>
              </a:rPr>
              <a:t> of </a:t>
            </a:r>
            <a:r>
              <a:rPr lang="it-IT" sz="3200" dirty="0" err="1">
                <a:solidFill>
                  <a:srgbClr val="0000FF"/>
                </a:solidFill>
                <a:latin typeface="Arial Black" panose="020B0A04020102020204" pitchFamily="34" charset="0"/>
              </a:rPr>
              <a:t>biomarkers</a:t>
            </a:r>
            <a:r>
              <a:rPr lang="it-IT" sz="3200" dirty="0">
                <a:solidFill>
                  <a:srgbClr val="0000FF"/>
                </a:solidFill>
                <a:latin typeface="Arial Black" panose="020B0A04020102020204" pitchFamily="34" charset="0"/>
              </a:rPr>
              <a:t> in COPD</a:t>
            </a:r>
          </a:p>
        </p:txBody>
      </p:sp>
      <p:sp>
        <p:nvSpPr>
          <p:cNvPr id="13" name="CasellaDiTesto 12">
            <a:extLst>
              <a:ext uri="{FF2B5EF4-FFF2-40B4-BE49-F238E27FC236}">
                <a16:creationId xmlns:a16="http://schemas.microsoft.com/office/drawing/2014/main" id="{2E7EE20B-4242-2B1D-2DA5-EC1F0A383A52}"/>
              </a:ext>
            </a:extLst>
          </p:cNvPr>
          <p:cNvSpPr txBox="1"/>
          <p:nvPr/>
        </p:nvSpPr>
        <p:spPr>
          <a:xfrm>
            <a:off x="109835" y="6389570"/>
            <a:ext cx="5601171" cy="338554"/>
          </a:xfrm>
          <a:prstGeom prst="rect">
            <a:avLst/>
          </a:prstGeom>
          <a:noFill/>
        </p:spPr>
        <p:txBody>
          <a:bodyPr wrap="square">
            <a:spAutoFit/>
          </a:bodyPr>
          <a:lstStyle/>
          <a:p>
            <a:r>
              <a:rPr lang="en-US" sz="1600" b="1" dirty="0">
                <a:latin typeface="Times New Roman" panose="02020603050405020304" pitchFamily="18" charset="0"/>
                <a:cs typeface="Times New Roman" panose="02020603050405020304" pitchFamily="18" charset="0"/>
              </a:rPr>
              <a:t>Phillips KM, et al. </a:t>
            </a:r>
            <a:r>
              <a:rPr lang="en-US" sz="1600" b="1" i="1" dirty="0">
                <a:latin typeface="Times New Roman" panose="02020603050405020304" pitchFamily="18" charset="0"/>
                <a:cs typeface="Times New Roman" panose="02020603050405020304" pitchFamily="18" charset="0"/>
              </a:rPr>
              <a:t>Diagnostics (Basel). </a:t>
            </a:r>
            <a:r>
              <a:rPr lang="en-US" sz="1600" b="1" dirty="0">
                <a:latin typeface="Times New Roman" panose="02020603050405020304" pitchFamily="18" charset="0"/>
                <a:cs typeface="Times New Roman" panose="02020603050405020304" pitchFamily="18" charset="0"/>
              </a:rPr>
              <a:t>2025;15(10):1245. </a:t>
            </a:r>
            <a:endParaRPr lang="it-IT"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6694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6193B2F-F725-0746-388F-773C7713DA18}"/>
              </a:ext>
            </a:extLst>
          </p:cNvPr>
          <p:cNvGrpSpPr>
            <a:grpSpLocks noChangeAspect="1"/>
          </p:cNvGrpSpPr>
          <p:nvPr/>
        </p:nvGrpSpPr>
        <p:grpSpPr bwMode="auto">
          <a:xfrm>
            <a:off x="303339" y="997948"/>
            <a:ext cx="11888661" cy="4571357"/>
            <a:chOff x="1653" y="1242"/>
            <a:chExt cx="4345" cy="1839"/>
          </a:xfrm>
        </p:grpSpPr>
        <p:sp>
          <p:nvSpPr>
            <p:cNvPr id="6" name="AutoShape 3">
              <a:extLst>
                <a:ext uri="{FF2B5EF4-FFF2-40B4-BE49-F238E27FC236}">
                  <a16:creationId xmlns:a16="http://schemas.microsoft.com/office/drawing/2014/main" id="{E5926569-4C23-0B05-1A84-EBBA58429F69}"/>
                </a:ext>
              </a:extLst>
            </p:cNvPr>
            <p:cNvSpPr>
              <a:spLocks noChangeAspect="1" noChangeArrowheads="1" noTextEdit="1"/>
            </p:cNvSpPr>
            <p:nvPr/>
          </p:nvSpPr>
          <p:spPr bwMode="auto">
            <a:xfrm>
              <a:off x="1682" y="1242"/>
              <a:ext cx="4316" cy="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9" name="Picture 5">
              <a:extLst>
                <a:ext uri="{FF2B5EF4-FFF2-40B4-BE49-F238E27FC236}">
                  <a16:creationId xmlns:a16="http://schemas.microsoft.com/office/drawing/2014/main" id="{D239CC68-625C-FCE1-4CC5-8D85AE01D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 y="1242"/>
              <a:ext cx="4319" cy="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asellaDiTesto 7">
            <a:extLst>
              <a:ext uri="{FF2B5EF4-FFF2-40B4-BE49-F238E27FC236}">
                <a16:creationId xmlns:a16="http://schemas.microsoft.com/office/drawing/2014/main" id="{60A3964C-B330-A8DB-34C5-E75C94A3434C}"/>
              </a:ext>
            </a:extLst>
          </p:cNvPr>
          <p:cNvSpPr txBox="1"/>
          <p:nvPr/>
        </p:nvSpPr>
        <p:spPr>
          <a:xfrm>
            <a:off x="0" y="6084309"/>
            <a:ext cx="12161872" cy="584968"/>
          </a:xfrm>
          <a:prstGeom prst="rect">
            <a:avLst/>
          </a:prstGeom>
          <a:noFill/>
        </p:spPr>
        <p:txBody>
          <a:bodyPr wrap="square">
            <a:spAutoFit/>
          </a:bodyPr>
          <a:lstStyle/>
          <a:p>
            <a:r>
              <a:rPr lang="it-IT" sz="1067" b="1" dirty="0">
                <a:latin typeface="Times New Roman" panose="02020603050405020304" pitchFamily="18" charset="0"/>
                <a:cs typeface="Times New Roman" panose="02020603050405020304" pitchFamily="18" charset="0"/>
              </a:rPr>
              <a:t>Sources: </a:t>
            </a:r>
            <a:r>
              <a:rPr lang="it-IT" sz="1067" b="1" dirty="0">
                <a:solidFill>
                  <a:srgbClr val="171717"/>
                </a:solidFill>
                <a:latin typeface="Times New Roman" panose="02020603050405020304" pitchFamily="18" charset="0"/>
                <a:cs typeface="Times New Roman" panose="02020603050405020304" pitchFamily="18" charset="0"/>
              </a:rPr>
              <a:t>1. Popolazione residente al 1° gennaio 2023, Istat; 2. </a:t>
            </a:r>
            <a:r>
              <a:rPr lang="it-IT" sz="1067" b="1" dirty="0" err="1">
                <a:solidFill>
                  <a:srgbClr val="171717"/>
                </a:solidFill>
                <a:latin typeface="Times New Roman" panose="02020603050405020304" pitchFamily="18" charset="0"/>
                <a:cs typeface="Times New Roman" panose="02020603050405020304" pitchFamily="18" charset="0"/>
              </a:rPr>
              <a:t>Aspects</a:t>
            </a:r>
            <a:r>
              <a:rPr lang="it-IT" sz="1067" b="1" dirty="0">
                <a:solidFill>
                  <a:srgbClr val="171717"/>
                </a:solidFill>
                <a:latin typeface="Times New Roman" panose="02020603050405020304" pitchFamily="18" charset="0"/>
                <a:cs typeface="Times New Roman" panose="02020603050405020304" pitchFamily="18" charset="0"/>
              </a:rPr>
              <a:t> of Daily Life dataset 2019; 3. Burden di malattia ed epidemiologia della </a:t>
            </a:r>
            <a:r>
              <a:rPr lang="it-IT" sz="1067" b="1" dirty="0" err="1">
                <a:solidFill>
                  <a:srgbClr val="171717"/>
                </a:solidFill>
                <a:latin typeface="Times New Roman" panose="02020603050405020304" pitchFamily="18" charset="0"/>
                <a:cs typeface="Times New Roman" panose="02020603050405020304" pitchFamily="18" charset="0"/>
              </a:rPr>
              <a:t>BroncoPneumopatia</a:t>
            </a:r>
            <a:r>
              <a:rPr lang="it-IT" sz="1067" b="1" dirty="0">
                <a:solidFill>
                  <a:srgbClr val="171717"/>
                </a:solidFill>
                <a:latin typeface="Times New Roman" panose="02020603050405020304" pitchFamily="18" charset="0"/>
                <a:cs typeface="Times New Roman" panose="02020603050405020304" pitchFamily="18" charset="0"/>
              </a:rPr>
              <a:t> Cronica Ostruttiva (BPCO) moderata o grave nella popolazione adulta italiana, </a:t>
            </a:r>
            <a:r>
              <a:rPr lang="it-IT" sz="1067" b="1" dirty="0" err="1">
                <a:solidFill>
                  <a:srgbClr val="171717"/>
                </a:solidFill>
                <a:latin typeface="Times New Roman" panose="02020603050405020304" pitchFamily="18" charset="0"/>
                <a:cs typeface="Times New Roman" panose="02020603050405020304" pitchFamily="18" charset="0"/>
              </a:rPr>
              <a:t>Statinfo</a:t>
            </a:r>
            <a:r>
              <a:rPr lang="it-IT" sz="1067" b="1" dirty="0">
                <a:solidFill>
                  <a:srgbClr val="171717"/>
                </a:solidFill>
                <a:latin typeface="Times New Roman" panose="02020603050405020304" pitchFamily="18" charset="0"/>
                <a:cs typeface="Times New Roman" panose="02020603050405020304" pitchFamily="18" charset="0"/>
              </a:rPr>
              <a:t> 2023; 4. Data </a:t>
            </a:r>
            <a:r>
              <a:rPr lang="it-IT" sz="1067" b="1" dirty="0" err="1">
                <a:solidFill>
                  <a:srgbClr val="171717"/>
                </a:solidFill>
                <a:latin typeface="Times New Roman" panose="02020603050405020304" pitchFamily="18" charset="0"/>
                <a:cs typeface="Times New Roman" panose="02020603050405020304" pitchFamily="18" charset="0"/>
              </a:rPr>
              <a:t>collection</a:t>
            </a:r>
            <a:r>
              <a:rPr lang="it-IT" sz="1067" b="1" dirty="0">
                <a:solidFill>
                  <a:srgbClr val="171717"/>
                </a:solidFill>
                <a:latin typeface="Times New Roman" panose="02020603050405020304" pitchFamily="18" charset="0"/>
                <a:cs typeface="Times New Roman" panose="02020603050405020304" pitchFamily="18" charset="0"/>
              </a:rPr>
              <a:t> from </a:t>
            </a:r>
            <a:r>
              <a:rPr lang="it-IT" sz="1067" b="1" dirty="0" err="1">
                <a:solidFill>
                  <a:srgbClr val="171717"/>
                </a:solidFill>
                <a:latin typeface="Times New Roman" panose="02020603050405020304" pitchFamily="18" charset="0"/>
                <a:cs typeface="Times New Roman" panose="02020603050405020304" pitchFamily="18" charset="0"/>
              </a:rPr>
              <a:t>administrative</a:t>
            </a:r>
            <a:r>
              <a:rPr lang="it-IT" sz="1067" b="1" dirty="0">
                <a:solidFill>
                  <a:srgbClr val="171717"/>
                </a:solidFill>
                <a:latin typeface="Times New Roman" panose="02020603050405020304" pitchFamily="18" charset="0"/>
                <a:cs typeface="Times New Roman" panose="02020603050405020304" pitchFamily="18" charset="0"/>
              </a:rPr>
              <a:t> database (SDO) from 2016-2019- </a:t>
            </a:r>
            <a:r>
              <a:rPr lang="it-IT" sz="1067" b="1" dirty="0" err="1">
                <a:solidFill>
                  <a:srgbClr val="171717"/>
                </a:solidFill>
                <a:latin typeface="Times New Roman" panose="02020603050405020304" pitchFamily="18" charset="0"/>
                <a:cs typeface="Times New Roman" panose="02020603050405020304" pitchFamily="18" charset="0"/>
              </a:rPr>
              <a:t>only</a:t>
            </a:r>
            <a:r>
              <a:rPr lang="it-IT" sz="1067" b="1" dirty="0">
                <a:solidFill>
                  <a:srgbClr val="171717"/>
                </a:solidFill>
                <a:latin typeface="Times New Roman" panose="02020603050405020304" pitchFamily="18" charset="0"/>
                <a:cs typeface="Times New Roman" panose="02020603050405020304" pitchFamily="18" charset="0"/>
              </a:rPr>
              <a:t> </a:t>
            </a:r>
            <a:r>
              <a:rPr lang="it-IT" sz="1067" b="1" dirty="0" err="1">
                <a:solidFill>
                  <a:srgbClr val="171717"/>
                </a:solidFill>
                <a:latin typeface="Times New Roman" panose="02020603050405020304" pitchFamily="18" charset="0"/>
                <a:cs typeface="Times New Roman" panose="02020603050405020304" pitchFamily="18" charset="0"/>
              </a:rPr>
              <a:t>inpatient</a:t>
            </a:r>
            <a:r>
              <a:rPr lang="it-IT" sz="1067" b="1" dirty="0">
                <a:solidFill>
                  <a:srgbClr val="171717"/>
                </a:solidFill>
                <a:latin typeface="Times New Roman" panose="02020603050405020304" pitchFamily="18" charset="0"/>
                <a:cs typeface="Times New Roman" panose="02020603050405020304" pitchFamily="18" charset="0"/>
              </a:rPr>
              <a:t>; 5. RWE from </a:t>
            </a:r>
            <a:r>
              <a:rPr lang="it-IT" sz="1067" b="1" dirty="0" err="1">
                <a:solidFill>
                  <a:srgbClr val="171717"/>
                </a:solidFill>
                <a:latin typeface="Times New Roman" panose="02020603050405020304" pitchFamily="18" charset="0"/>
                <a:cs typeface="Times New Roman" panose="02020603050405020304" pitchFamily="18" charset="0"/>
              </a:rPr>
              <a:t>administrative</a:t>
            </a:r>
            <a:r>
              <a:rPr lang="it-IT" sz="1067" b="1" dirty="0">
                <a:solidFill>
                  <a:srgbClr val="171717"/>
                </a:solidFill>
                <a:latin typeface="Times New Roman" panose="02020603050405020304" pitchFamily="18" charset="0"/>
                <a:cs typeface="Times New Roman" panose="02020603050405020304" pitchFamily="18" charset="0"/>
              </a:rPr>
              <a:t> database (ASL Umbria); 6. Alcazar-Navarrete et al., 2022, Vestbo et al., 2019, ECLIPSE Study. </a:t>
            </a:r>
            <a:endParaRPr lang="it-IT" sz="1067" b="1" dirty="0">
              <a:latin typeface="Times New Roman" panose="02020603050405020304" pitchFamily="18" charset="0"/>
              <a:cs typeface="Times New Roman" panose="02020603050405020304" pitchFamily="18" charset="0"/>
            </a:endParaRPr>
          </a:p>
        </p:txBody>
      </p:sp>
      <p:sp>
        <p:nvSpPr>
          <p:cNvPr id="10" name="CasellaDiTesto 9">
            <a:extLst>
              <a:ext uri="{FF2B5EF4-FFF2-40B4-BE49-F238E27FC236}">
                <a16:creationId xmlns:a16="http://schemas.microsoft.com/office/drawing/2014/main" id="{F2BE5ACA-C386-3FA7-A213-27B38DE4B910}"/>
              </a:ext>
            </a:extLst>
          </p:cNvPr>
          <p:cNvSpPr txBox="1"/>
          <p:nvPr/>
        </p:nvSpPr>
        <p:spPr>
          <a:xfrm>
            <a:off x="936105" y="221334"/>
            <a:ext cx="10488488" cy="523220"/>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en-US" sz="2800" b="1" dirty="0" err="1">
                <a:solidFill>
                  <a:srgbClr val="0000FF"/>
                </a:solidFill>
                <a:latin typeface="Arial Black" panose="020B0A04020102020204" pitchFamily="34" charset="0"/>
              </a:rPr>
              <a:t>Dimensione</a:t>
            </a:r>
            <a:r>
              <a:rPr lang="en-US" sz="2800" b="1" dirty="0">
                <a:solidFill>
                  <a:srgbClr val="0000FF"/>
                </a:solidFill>
                <a:latin typeface="Arial Black" panose="020B0A04020102020204" pitchFamily="34" charset="0"/>
              </a:rPr>
              <a:t> e </a:t>
            </a:r>
            <a:r>
              <a:rPr lang="en-US" sz="2800" b="1" dirty="0" err="1">
                <a:solidFill>
                  <a:srgbClr val="0000FF"/>
                </a:solidFill>
                <a:latin typeface="Arial Black" panose="020B0A04020102020204" pitchFamily="34" charset="0"/>
              </a:rPr>
              <a:t>stratificazione</a:t>
            </a:r>
            <a:r>
              <a:rPr lang="en-US" sz="2800" b="1" dirty="0">
                <a:solidFill>
                  <a:srgbClr val="0000FF"/>
                </a:solidFill>
                <a:latin typeface="Arial Black" panose="020B0A04020102020204" pitchFamily="34" charset="0"/>
              </a:rPr>
              <a:t> </a:t>
            </a:r>
            <a:r>
              <a:rPr lang="en-US" sz="2800" b="1" dirty="0" err="1">
                <a:solidFill>
                  <a:srgbClr val="0000FF"/>
                </a:solidFill>
                <a:latin typeface="Arial Black" panose="020B0A04020102020204" pitchFamily="34" charset="0"/>
              </a:rPr>
              <a:t>epidemiologica</a:t>
            </a:r>
            <a:endParaRPr lang="it-IT" sz="2800" dirty="0"/>
          </a:p>
        </p:txBody>
      </p:sp>
      <p:sp>
        <p:nvSpPr>
          <p:cNvPr id="11" name="Rettangolo 10">
            <a:extLst>
              <a:ext uri="{FF2B5EF4-FFF2-40B4-BE49-F238E27FC236}">
                <a16:creationId xmlns:a16="http://schemas.microsoft.com/office/drawing/2014/main" id="{18A038B8-EC76-F58B-8B20-8079451389EC}"/>
              </a:ext>
            </a:extLst>
          </p:cNvPr>
          <p:cNvSpPr/>
          <p:nvPr/>
        </p:nvSpPr>
        <p:spPr>
          <a:xfrm>
            <a:off x="190477" y="3573689"/>
            <a:ext cx="11234116" cy="1952099"/>
          </a:xfrm>
          <a:prstGeom prst="rect">
            <a:avLst/>
          </a:prstGeom>
          <a:noFill/>
          <a:ln w="76200"/>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3996114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DCEADF9-3E3B-1271-026E-3F5A74DA0C56}"/>
              </a:ext>
            </a:extLst>
          </p:cNvPr>
          <p:cNvPicPr>
            <a:picLocks noChangeAspect="1"/>
          </p:cNvPicPr>
          <p:nvPr/>
        </p:nvPicPr>
        <p:blipFill>
          <a:blip r:embed="rId3"/>
          <a:srcRect t="28702" b="13378"/>
          <a:stretch/>
        </p:blipFill>
        <p:spPr>
          <a:xfrm>
            <a:off x="1" y="1677201"/>
            <a:ext cx="7372952" cy="3905451"/>
          </a:xfrm>
          <a:prstGeom prst="rect">
            <a:avLst/>
          </a:prstGeom>
        </p:spPr>
      </p:pic>
      <p:sp>
        <p:nvSpPr>
          <p:cNvPr id="3" name="CasellaDiTesto 2">
            <a:extLst>
              <a:ext uri="{FF2B5EF4-FFF2-40B4-BE49-F238E27FC236}">
                <a16:creationId xmlns:a16="http://schemas.microsoft.com/office/drawing/2014/main" id="{698FE980-D438-636B-28F1-12A092DC866A}"/>
              </a:ext>
            </a:extLst>
          </p:cNvPr>
          <p:cNvSpPr txBox="1"/>
          <p:nvPr/>
        </p:nvSpPr>
        <p:spPr>
          <a:xfrm>
            <a:off x="936105" y="221334"/>
            <a:ext cx="10488488" cy="523220"/>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en-US" sz="2800" b="1" dirty="0">
                <a:solidFill>
                  <a:srgbClr val="0000FF"/>
                </a:solidFill>
                <a:latin typeface="Arial Black" panose="020B0A04020102020204" pitchFamily="34" charset="0"/>
              </a:rPr>
              <a:t>La </a:t>
            </a:r>
            <a:r>
              <a:rPr lang="en-US" sz="2800" b="1" dirty="0" err="1">
                <a:solidFill>
                  <a:srgbClr val="0000FF"/>
                </a:solidFill>
                <a:latin typeface="Arial Black" panose="020B0A04020102020204" pitchFamily="34" charset="0"/>
              </a:rPr>
              <a:t>realtà</a:t>
            </a:r>
            <a:r>
              <a:rPr lang="en-US" sz="2800" b="1" dirty="0">
                <a:solidFill>
                  <a:srgbClr val="0000FF"/>
                </a:solidFill>
                <a:latin typeface="Arial Black" panose="020B0A04020102020204" pitchFamily="34" charset="0"/>
              </a:rPr>
              <a:t> del </a:t>
            </a:r>
            <a:r>
              <a:rPr lang="en-US" sz="2800" b="1" dirty="0" err="1">
                <a:solidFill>
                  <a:srgbClr val="0000FF"/>
                </a:solidFill>
                <a:latin typeface="Arial Black" panose="020B0A04020102020204" pitchFamily="34" charset="0"/>
              </a:rPr>
              <a:t>controllo</a:t>
            </a:r>
            <a:r>
              <a:rPr lang="en-US" sz="2800" b="1" dirty="0">
                <a:solidFill>
                  <a:srgbClr val="0000FF"/>
                </a:solidFill>
                <a:latin typeface="Arial Black" panose="020B0A04020102020204" pitchFamily="34" charset="0"/>
              </a:rPr>
              <a:t> </a:t>
            </a:r>
            <a:r>
              <a:rPr lang="en-US" sz="2800" b="1" dirty="0" err="1">
                <a:solidFill>
                  <a:srgbClr val="0000FF"/>
                </a:solidFill>
                <a:latin typeface="Arial Black" panose="020B0A04020102020204" pitchFamily="34" charset="0"/>
              </a:rPr>
              <a:t>clinico</a:t>
            </a:r>
            <a:r>
              <a:rPr lang="en-US" sz="2800" b="1" dirty="0">
                <a:solidFill>
                  <a:srgbClr val="0000FF"/>
                </a:solidFill>
                <a:latin typeface="Arial Black" panose="020B0A04020102020204" pitchFamily="34" charset="0"/>
              </a:rPr>
              <a:t> </a:t>
            </a:r>
            <a:r>
              <a:rPr lang="en-US" sz="2800" b="1" dirty="0" err="1">
                <a:solidFill>
                  <a:srgbClr val="0000FF"/>
                </a:solidFill>
                <a:latin typeface="Arial Black" panose="020B0A04020102020204" pitchFamily="34" charset="0"/>
              </a:rPr>
              <a:t>nella</a:t>
            </a:r>
            <a:r>
              <a:rPr lang="en-US" sz="2800" b="1" dirty="0">
                <a:solidFill>
                  <a:srgbClr val="0000FF"/>
                </a:solidFill>
                <a:latin typeface="Arial Black" panose="020B0A04020102020204" pitchFamily="34" charset="0"/>
              </a:rPr>
              <a:t> BPCO grave</a:t>
            </a:r>
            <a:endParaRPr lang="it-IT" sz="2800" dirty="0"/>
          </a:p>
        </p:txBody>
      </p:sp>
      <p:sp>
        <p:nvSpPr>
          <p:cNvPr id="4" name="CasellaDiTesto 3">
            <a:extLst>
              <a:ext uri="{FF2B5EF4-FFF2-40B4-BE49-F238E27FC236}">
                <a16:creationId xmlns:a16="http://schemas.microsoft.com/office/drawing/2014/main" id="{1ABFBC58-AE1B-2332-38E2-1EB851EC4BEA}"/>
              </a:ext>
            </a:extLst>
          </p:cNvPr>
          <p:cNvSpPr txBox="1"/>
          <p:nvPr/>
        </p:nvSpPr>
        <p:spPr>
          <a:xfrm>
            <a:off x="139565" y="906016"/>
            <a:ext cx="11833432" cy="369332"/>
          </a:xfrm>
          <a:prstGeom prst="rect">
            <a:avLst/>
          </a:prstGeom>
          <a:noFill/>
        </p:spPr>
        <p:txBody>
          <a:bodyPr wrap="none" rtlCol="0">
            <a:spAutoFit/>
          </a:bodyPr>
          <a:lstStyle/>
          <a:p>
            <a:r>
              <a:rPr lang="it-IT" b="1" dirty="0"/>
              <a:t>Lo studio CLAVE su 4.801 pazienti (FEV1 &lt; 50%) dimostra l’inadeguatezza dell’approccio terapeutico tradizionale</a:t>
            </a:r>
          </a:p>
        </p:txBody>
      </p:sp>
      <p:sp>
        <p:nvSpPr>
          <p:cNvPr id="5" name="CasellaDiTesto 4">
            <a:extLst>
              <a:ext uri="{FF2B5EF4-FFF2-40B4-BE49-F238E27FC236}">
                <a16:creationId xmlns:a16="http://schemas.microsoft.com/office/drawing/2014/main" id="{0964151B-4AEF-A49F-ADBC-8B8FACE35148}"/>
              </a:ext>
            </a:extLst>
          </p:cNvPr>
          <p:cNvSpPr txBox="1"/>
          <p:nvPr/>
        </p:nvSpPr>
        <p:spPr>
          <a:xfrm>
            <a:off x="139565" y="5762978"/>
            <a:ext cx="7372953" cy="646331"/>
          </a:xfrm>
          <a:prstGeom prst="rect">
            <a:avLst/>
          </a:prstGeom>
          <a:solidFill>
            <a:srgbClr val="0033CC"/>
          </a:solidFill>
          <a:effectLst>
            <a:outerShdw blurRad="50800" dist="38100" dir="5400000" algn="t" rotWithShape="0">
              <a:prstClr val="black">
                <a:alpha val="40000"/>
              </a:prstClr>
            </a:outerShdw>
          </a:effectLst>
        </p:spPr>
        <p:txBody>
          <a:bodyPr wrap="square" rtlCol="0">
            <a:spAutoFit/>
          </a:bodyPr>
          <a:lstStyle/>
          <a:p>
            <a:pPr algn="ctr"/>
            <a:r>
              <a:rPr lang="it-IT" b="1" i="1" dirty="0">
                <a:solidFill>
                  <a:schemeClr val="bg1"/>
                </a:solidFill>
              </a:rPr>
              <a:t>Circa il 70% dei pazienti della coorte vive in uno stato di costante vulnerabilità clinica</a:t>
            </a:r>
          </a:p>
        </p:txBody>
      </p:sp>
      <p:grpSp>
        <p:nvGrpSpPr>
          <p:cNvPr id="8" name="Group 4">
            <a:extLst>
              <a:ext uri="{FF2B5EF4-FFF2-40B4-BE49-F238E27FC236}">
                <a16:creationId xmlns:a16="http://schemas.microsoft.com/office/drawing/2014/main" id="{49A4A163-7100-6070-A5FC-4767B3BBB546}"/>
              </a:ext>
            </a:extLst>
          </p:cNvPr>
          <p:cNvGrpSpPr>
            <a:grpSpLocks noChangeAspect="1"/>
          </p:cNvGrpSpPr>
          <p:nvPr/>
        </p:nvGrpSpPr>
        <p:grpSpPr bwMode="auto">
          <a:xfrm>
            <a:off x="7652084" y="1330324"/>
            <a:ext cx="4227103" cy="3434181"/>
            <a:chOff x="5290" y="838"/>
            <a:chExt cx="1417" cy="1625"/>
          </a:xfrm>
        </p:grpSpPr>
        <p:sp>
          <p:nvSpPr>
            <p:cNvPr id="9" name="AutoShape 3">
              <a:extLst>
                <a:ext uri="{FF2B5EF4-FFF2-40B4-BE49-F238E27FC236}">
                  <a16:creationId xmlns:a16="http://schemas.microsoft.com/office/drawing/2014/main" id="{5216EA56-7545-45D1-C061-590CB9EDF1EA}"/>
                </a:ext>
              </a:extLst>
            </p:cNvPr>
            <p:cNvSpPr>
              <a:spLocks noChangeAspect="1" noChangeArrowheads="1" noTextEdit="1"/>
            </p:cNvSpPr>
            <p:nvPr/>
          </p:nvSpPr>
          <p:spPr bwMode="auto">
            <a:xfrm>
              <a:off x="5290" y="838"/>
              <a:ext cx="1417" cy="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3077" name="Picture 5">
              <a:extLst>
                <a:ext uri="{FF2B5EF4-FFF2-40B4-BE49-F238E27FC236}">
                  <a16:creationId xmlns:a16="http://schemas.microsoft.com/office/drawing/2014/main" id="{9D2E3203-D9E7-84FC-E526-980018C0DE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 y="838"/>
              <a:ext cx="1421" cy="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magine 10">
            <a:extLst>
              <a:ext uri="{FF2B5EF4-FFF2-40B4-BE49-F238E27FC236}">
                <a16:creationId xmlns:a16="http://schemas.microsoft.com/office/drawing/2014/main" id="{9080633C-A4D9-57C3-6BE5-79BC7CA5D5EC}"/>
              </a:ext>
            </a:extLst>
          </p:cNvPr>
          <p:cNvPicPr>
            <a:picLocks noChangeAspect="1"/>
          </p:cNvPicPr>
          <p:nvPr/>
        </p:nvPicPr>
        <p:blipFill>
          <a:blip r:embed="rId5"/>
          <a:stretch>
            <a:fillRect/>
          </a:stretch>
        </p:blipFill>
        <p:spPr>
          <a:xfrm>
            <a:off x="7652083" y="4667956"/>
            <a:ext cx="4539917" cy="2190044"/>
          </a:xfrm>
          <a:prstGeom prst="rect">
            <a:avLst/>
          </a:prstGeom>
        </p:spPr>
      </p:pic>
      <p:sp>
        <p:nvSpPr>
          <p:cNvPr id="13" name="CasellaDiTesto 12">
            <a:extLst>
              <a:ext uri="{FF2B5EF4-FFF2-40B4-BE49-F238E27FC236}">
                <a16:creationId xmlns:a16="http://schemas.microsoft.com/office/drawing/2014/main" id="{B519D535-5933-10FC-A5ED-4CDA024BDEB0}"/>
              </a:ext>
            </a:extLst>
          </p:cNvPr>
          <p:cNvSpPr txBox="1"/>
          <p:nvPr/>
        </p:nvSpPr>
        <p:spPr>
          <a:xfrm>
            <a:off x="242240" y="6542749"/>
            <a:ext cx="7966507" cy="307777"/>
          </a:xfrm>
          <a:prstGeom prst="rect">
            <a:avLst/>
          </a:prstGeom>
          <a:noFill/>
        </p:spPr>
        <p:txBody>
          <a:bodyPr wrap="square">
            <a:spAutoFit/>
          </a:bodyPr>
          <a:lstStyle/>
          <a:p>
            <a:r>
              <a:rPr lang="it-IT" sz="1400" b="1" dirty="0">
                <a:latin typeface="Times New Roman" panose="02020603050405020304" pitchFamily="18" charset="0"/>
                <a:cs typeface="Times New Roman" panose="02020603050405020304" pitchFamily="18" charset="0"/>
              </a:rPr>
              <a:t>Modificato da: Soler-</a:t>
            </a:r>
            <a:r>
              <a:rPr lang="it-IT" sz="1400" b="1" dirty="0" err="1">
                <a:latin typeface="Times New Roman" panose="02020603050405020304" pitchFamily="18" charset="0"/>
                <a:cs typeface="Times New Roman" panose="02020603050405020304" pitchFamily="18" charset="0"/>
              </a:rPr>
              <a:t>Cataluña</a:t>
            </a:r>
            <a:r>
              <a:rPr lang="it-IT" sz="1400" b="1" dirty="0">
                <a:latin typeface="Times New Roman" panose="02020603050405020304" pitchFamily="18" charset="0"/>
                <a:cs typeface="Times New Roman" panose="02020603050405020304" pitchFamily="18" charset="0"/>
              </a:rPr>
              <a:t> JJ, et al. </a:t>
            </a:r>
            <a:r>
              <a:rPr lang="it-IT" sz="1400" b="1" i="1" dirty="0">
                <a:latin typeface="Times New Roman" panose="02020603050405020304" pitchFamily="18" charset="0"/>
                <a:cs typeface="Times New Roman" panose="02020603050405020304" pitchFamily="18" charset="0"/>
              </a:rPr>
              <a:t>Int J Chron </a:t>
            </a:r>
            <a:r>
              <a:rPr lang="it-IT" sz="1400" b="1" i="1" dirty="0" err="1">
                <a:latin typeface="Times New Roman" panose="02020603050405020304" pitchFamily="18" charset="0"/>
                <a:cs typeface="Times New Roman" panose="02020603050405020304" pitchFamily="18" charset="0"/>
              </a:rPr>
              <a:t>Obstruct</a:t>
            </a:r>
            <a:r>
              <a:rPr lang="it-IT" sz="1400" b="1" i="1" dirty="0">
                <a:latin typeface="Times New Roman" panose="02020603050405020304" pitchFamily="18" charset="0"/>
                <a:cs typeface="Times New Roman" panose="02020603050405020304" pitchFamily="18" charset="0"/>
              </a:rPr>
              <a:t> </a:t>
            </a:r>
            <a:r>
              <a:rPr lang="it-IT" sz="1400" b="1" i="1" dirty="0" err="1">
                <a:latin typeface="Times New Roman" panose="02020603050405020304" pitchFamily="18" charset="0"/>
                <a:cs typeface="Times New Roman" panose="02020603050405020304" pitchFamily="18" charset="0"/>
              </a:rPr>
              <a:t>Pulmon</a:t>
            </a:r>
            <a:r>
              <a:rPr lang="it-IT" sz="1400" b="1" i="1" dirty="0">
                <a:latin typeface="Times New Roman" panose="02020603050405020304" pitchFamily="18" charset="0"/>
                <a:cs typeface="Times New Roman" panose="02020603050405020304" pitchFamily="18" charset="0"/>
              </a:rPr>
              <a:t> </a:t>
            </a:r>
            <a:r>
              <a:rPr lang="it-IT" sz="1400" b="1" i="1" dirty="0" err="1">
                <a:latin typeface="Times New Roman" panose="02020603050405020304" pitchFamily="18" charset="0"/>
                <a:cs typeface="Times New Roman" panose="02020603050405020304" pitchFamily="18" charset="0"/>
              </a:rPr>
              <a:t>Dis</a:t>
            </a:r>
            <a:r>
              <a:rPr lang="it-IT" sz="1400" b="1" dirty="0">
                <a:latin typeface="Times New Roman" panose="02020603050405020304" pitchFamily="18" charset="0"/>
                <a:cs typeface="Times New Roman" panose="02020603050405020304" pitchFamily="18" charset="0"/>
              </a:rPr>
              <a:t>. 2021;16:137-146.</a:t>
            </a:r>
          </a:p>
        </p:txBody>
      </p:sp>
    </p:spTree>
    <p:extLst>
      <p:ext uri="{BB962C8B-B14F-4D97-AF65-F5344CB8AC3E}">
        <p14:creationId xmlns:p14="http://schemas.microsoft.com/office/powerpoint/2010/main" val="2693673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D00B263-7490-E8F5-029A-8CFC1FB1FB90}"/>
              </a:ext>
            </a:extLst>
          </p:cNvPr>
          <p:cNvSpPr txBox="1">
            <a:spLocks/>
          </p:cNvSpPr>
          <p:nvPr/>
        </p:nvSpPr>
        <p:spPr>
          <a:xfrm>
            <a:off x="589681" y="687467"/>
            <a:ext cx="11296091" cy="836445"/>
          </a:xfrm>
          <a:prstGeom prst="rect">
            <a:avLst/>
          </a:prstGeom>
          <a:noFill/>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4267" b="1" dirty="0">
                <a:latin typeface="Optima" panose="02000503060000020004" pitchFamily="2" charset="0"/>
              </a:rPr>
              <a:t>Dichiarazione conflitto di interessi</a:t>
            </a:r>
            <a:endParaRPr lang="it-IT" sz="4267" dirty="0">
              <a:latin typeface="Optima" panose="02000503060000020004" pitchFamily="2" charset="0"/>
            </a:endParaRPr>
          </a:p>
        </p:txBody>
      </p:sp>
      <p:sp>
        <p:nvSpPr>
          <p:cNvPr id="5" name="Sottotitolo 2">
            <a:extLst>
              <a:ext uri="{FF2B5EF4-FFF2-40B4-BE49-F238E27FC236}">
                <a16:creationId xmlns:a16="http://schemas.microsoft.com/office/drawing/2014/main" id="{61044E5C-25A3-4004-838F-08271C9663C6}"/>
              </a:ext>
            </a:extLst>
          </p:cNvPr>
          <p:cNvSpPr txBox="1">
            <a:spLocks/>
          </p:cNvSpPr>
          <p:nvPr/>
        </p:nvSpPr>
        <p:spPr>
          <a:xfrm>
            <a:off x="679314" y="1399967"/>
            <a:ext cx="10846527" cy="4546309"/>
          </a:xfrm>
          <a:prstGeom prst="rect">
            <a:avLst/>
          </a:prstGeom>
          <a:noFill/>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it-IT" sz="1867" dirty="0">
              <a:solidFill>
                <a:schemeClr val="tx1"/>
              </a:solidFill>
              <a:latin typeface="Arial" panose="020B0604020202020204" pitchFamily="34" charset="0"/>
              <a:cs typeface="Arial" panose="020B0604020202020204" pitchFamily="34" charset="0"/>
            </a:endParaRPr>
          </a:p>
          <a:p>
            <a:endParaRPr lang="it-IT" sz="1867" b="1" dirty="0">
              <a:solidFill>
                <a:schemeClr val="tx1"/>
              </a:solidFill>
              <a:latin typeface="Arial" panose="020B0604020202020204" pitchFamily="34" charset="0"/>
              <a:cs typeface="Arial" panose="020B0604020202020204" pitchFamily="34" charset="0"/>
            </a:endParaRPr>
          </a:p>
          <a:p>
            <a:pPr algn="l"/>
            <a:r>
              <a:rPr lang="it-IT" sz="1867" i="1" dirty="0">
                <a:solidFill>
                  <a:schemeClr val="tx1"/>
                </a:solidFill>
                <a:latin typeface="Arial" panose="020B0604020202020204" pitchFamily="34" charset="0"/>
                <a:cs typeface="Arial" panose="020B0604020202020204" pitchFamily="34" charset="0"/>
              </a:rPr>
              <a:t>Negli ultimi due anni ho avuto i seguenti rapporti economici e/o supporti finanziari con soggetti portatori di interessi commerciali in campo sanitario:</a:t>
            </a:r>
          </a:p>
          <a:p>
            <a:pPr algn="l"/>
            <a:endParaRPr lang="it-IT" sz="1867" dirty="0">
              <a:solidFill>
                <a:schemeClr val="tx1"/>
              </a:solidFill>
              <a:latin typeface="Arial" panose="020B0604020202020204" pitchFamily="34" charset="0"/>
              <a:cs typeface="Arial" panose="020B0604020202020204" pitchFamily="34" charset="0"/>
            </a:endParaRPr>
          </a:p>
          <a:p>
            <a:pPr algn="l"/>
            <a:r>
              <a:rPr lang="it-IT" sz="1333" b="1" dirty="0">
                <a:solidFill>
                  <a:schemeClr val="tx1"/>
                </a:solidFill>
                <a:latin typeface="Arial" panose="020B0604020202020204" pitchFamily="34" charset="0"/>
                <a:cs typeface="Arial" panose="020B0604020202020204" pitchFamily="34" charset="0"/>
              </a:rPr>
              <a:t>Tipo di Rapporto Economico 									Azienda </a:t>
            </a:r>
          </a:p>
          <a:p>
            <a:pPr marL="304784" indent="-304784" algn="l">
              <a:buFont typeface="+mj-lt"/>
              <a:buAutoNum type="alphaLcPeriod"/>
            </a:pPr>
            <a:r>
              <a:rPr lang="it-IT" sz="1333" dirty="0">
                <a:solidFill>
                  <a:schemeClr val="tx1"/>
                </a:solidFill>
                <a:latin typeface="Arial" panose="020B0604020202020204" pitchFamily="34" charset="0"/>
                <a:cs typeface="Arial" panose="020B0604020202020204" pitchFamily="34" charset="0"/>
              </a:rPr>
              <a:t>Attività di Relatore 										GSK, Astra-</a:t>
            </a:r>
            <a:r>
              <a:rPr lang="it-IT" sz="1333" dirty="0" err="1">
                <a:solidFill>
                  <a:schemeClr val="tx1"/>
                </a:solidFill>
                <a:latin typeface="Arial" panose="020B0604020202020204" pitchFamily="34" charset="0"/>
                <a:cs typeface="Arial" panose="020B0604020202020204" pitchFamily="34" charset="0"/>
              </a:rPr>
              <a:t>Zeneca</a:t>
            </a:r>
            <a:r>
              <a:rPr lang="it-IT" sz="1333" dirty="0">
                <a:solidFill>
                  <a:schemeClr val="tx1"/>
                </a:solidFill>
                <a:latin typeface="Arial" panose="020B0604020202020204" pitchFamily="34" charset="0"/>
                <a:cs typeface="Arial" panose="020B0604020202020204" pitchFamily="34" charset="0"/>
              </a:rPr>
              <a:t>, Chiesi, Sanofi</a:t>
            </a:r>
          </a:p>
          <a:p>
            <a:pPr marL="247638" indent="-247638" algn="l">
              <a:buFont typeface="+mj-lt"/>
              <a:buAutoNum type="alphaLcPeriod"/>
            </a:pPr>
            <a:r>
              <a:rPr lang="it-IT" sz="1333" dirty="0">
                <a:solidFill>
                  <a:schemeClr val="tx1"/>
                </a:solidFill>
                <a:latin typeface="Arial" panose="020B0604020202020204" pitchFamily="34" charset="0"/>
                <a:cs typeface="Arial" panose="020B0604020202020204" pitchFamily="34" charset="0"/>
              </a:rPr>
              <a:t>Contributo Attività di Ricerca									GSK, Astra-</a:t>
            </a:r>
            <a:r>
              <a:rPr lang="it-IT" sz="1333" dirty="0" err="1">
                <a:solidFill>
                  <a:schemeClr val="tx1"/>
                </a:solidFill>
                <a:latin typeface="Arial" panose="020B0604020202020204" pitchFamily="34" charset="0"/>
                <a:cs typeface="Arial" panose="020B0604020202020204" pitchFamily="34" charset="0"/>
              </a:rPr>
              <a:t>Zeneca</a:t>
            </a:r>
            <a:endParaRPr lang="it-IT" sz="1333" dirty="0">
              <a:solidFill>
                <a:schemeClr val="tx1"/>
              </a:solidFill>
              <a:latin typeface="Arial" panose="020B0604020202020204" pitchFamily="34" charset="0"/>
              <a:cs typeface="Arial" panose="020B0604020202020204" pitchFamily="34" charset="0"/>
            </a:endParaRPr>
          </a:p>
          <a:p>
            <a:pPr marL="247638" indent="-247638" algn="l">
              <a:buFont typeface="+mj-lt"/>
              <a:buAutoNum type="alphaLcPeriod"/>
            </a:pPr>
            <a:r>
              <a:rPr lang="it-IT" sz="1333" dirty="0">
                <a:solidFill>
                  <a:schemeClr val="tx1"/>
                </a:solidFill>
                <a:latin typeface="Arial" panose="020B0604020202020204" pitchFamily="34" charset="0"/>
                <a:cs typeface="Arial" panose="020B0604020202020204" pitchFamily="34" charset="0"/>
              </a:rPr>
              <a:t>Attività di Consulenza 									GSK, Astra-</a:t>
            </a:r>
            <a:r>
              <a:rPr lang="it-IT" sz="1333" dirty="0" err="1">
                <a:solidFill>
                  <a:schemeClr val="tx1"/>
                </a:solidFill>
                <a:latin typeface="Arial" panose="020B0604020202020204" pitchFamily="34" charset="0"/>
                <a:cs typeface="Arial" panose="020B0604020202020204" pitchFamily="34" charset="0"/>
              </a:rPr>
              <a:t>Zeneca</a:t>
            </a:r>
            <a:r>
              <a:rPr lang="it-IT" sz="1333" dirty="0">
                <a:solidFill>
                  <a:schemeClr val="tx1"/>
                </a:solidFill>
                <a:latin typeface="Arial" panose="020B0604020202020204" pitchFamily="34" charset="0"/>
                <a:cs typeface="Arial" panose="020B0604020202020204" pitchFamily="34" charset="0"/>
              </a:rPr>
              <a:t>, Chiesi, Sanofi</a:t>
            </a:r>
          </a:p>
          <a:p>
            <a:pPr marL="247638" indent="-247638" algn="l">
              <a:buFont typeface="+mj-lt"/>
              <a:buAutoNum type="alphaLcPeriod"/>
            </a:pPr>
            <a:r>
              <a:rPr lang="it-IT" sz="1333" dirty="0">
                <a:solidFill>
                  <a:schemeClr val="tx1"/>
                </a:solidFill>
                <a:latin typeface="Arial" panose="020B0604020202020204" pitchFamily="34" charset="0"/>
                <a:cs typeface="Arial" panose="020B0604020202020204" pitchFamily="34" charset="0"/>
              </a:rPr>
              <a:t>Possesso di azioni o quote partecipative 							NA</a:t>
            </a:r>
          </a:p>
          <a:p>
            <a:pPr marL="247638" indent="-247638" algn="l">
              <a:buFont typeface="+mj-lt"/>
              <a:buAutoNum type="alphaLcPeriod"/>
            </a:pPr>
            <a:r>
              <a:rPr lang="it-IT" sz="1333" dirty="0">
                <a:solidFill>
                  <a:schemeClr val="tx1"/>
                </a:solidFill>
                <a:latin typeface="Arial" panose="020B0604020202020204" pitchFamily="34" charset="0"/>
                <a:cs typeface="Arial" panose="020B0604020202020204" pitchFamily="34" charset="0"/>
              </a:rPr>
              <a:t>Componente di Organi Direttivi								NA</a:t>
            </a:r>
          </a:p>
          <a:p>
            <a:pPr marL="247638" indent="-247638" algn="l">
              <a:buFont typeface="+mj-lt"/>
              <a:buAutoNum type="alphaLcPeriod"/>
            </a:pPr>
            <a:r>
              <a:rPr lang="it-IT" sz="1333" dirty="0">
                <a:solidFill>
                  <a:schemeClr val="tx1"/>
                </a:solidFill>
                <a:latin typeface="Arial" panose="020B0604020202020204" pitchFamily="34" charset="0"/>
                <a:cs typeface="Arial" panose="020B0604020202020204" pitchFamily="34" charset="0"/>
              </a:rPr>
              <a:t>Rapporto di lavoro subordinato								AULSS2 Marca Trevigiana</a:t>
            </a:r>
            <a:endParaRPr lang="it-IT" sz="1867"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1593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4E186A-4DF4-2596-10E3-767E0F8C3666}"/>
              </a:ext>
            </a:extLst>
          </p:cNvPr>
          <p:cNvSpPr txBox="1">
            <a:spLocks/>
          </p:cNvSpPr>
          <p:nvPr/>
        </p:nvSpPr>
        <p:spPr>
          <a:xfrm>
            <a:off x="-32353" y="178711"/>
            <a:ext cx="12224353" cy="800099"/>
          </a:xfrm>
          <a:prstGeom prst="rect">
            <a:avLst/>
          </a:prstGeom>
          <a:effectLst>
            <a:outerShdw blurRad="50800" dist="38100" dir="5400000" algn="t"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0000FF"/>
                </a:solidFill>
                <a:latin typeface="Arial Black" panose="020B0A04020102020204" pitchFamily="34" charset="0"/>
              </a:rPr>
              <a:t>Il </a:t>
            </a:r>
            <a:r>
              <a:rPr lang="en-US" sz="2400" b="1" dirty="0" err="1">
                <a:solidFill>
                  <a:srgbClr val="0000FF"/>
                </a:solidFill>
                <a:latin typeface="Arial Black" panose="020B0A04020102020204" pitchFamily="34" charset="0"/>
              </a:rPr>
              <a:t>fenotipo</a:t>
            </a:r>
            <a:r>
              <a:rPr lang="en-US" sz="2400" b="1" dirty="0">
                <a:solidFill>
                  <a:srgbClr val="0000FF"/>
                </a:solidFill>
                <a:latin typeface="Arial Black" panose="020B0A04020102020204" pitchFamily="34" charset="0"/>
              </a:rPr>
              <a:t> “Frequent Exacerbator” (FE) non è </a:t>
            </a:r>
            <a:r>
              <a:rPr lang="en-US" sz="2400" b="1" dirty="0" err="1">
                <a:solidFill>
                  <a:srgbClr val="0000FF"/>
                </a:solidFill>
                <a:latin typeface="Arial Black" panose="020B0A04020102020204" pitchFamily="34" charset="0"/>
              </a:rPr>
              <a:t>una</a:t>
            </a:r>
            <a:r>
              <a:rPr lang="en-US" sz="2400" b="1" dirty="0">
                <a:solidFill>
                  <a:srgbClr val="0000FF"/>
                </a:solidFill>
                <a:latin typeface="Arial Black" panose="020B0A04020102020204" pitchFamily="34" charset="0"/>
              </a:rPr>
              <a:t> </a:t>
            </a:r>
            <a:r>
              <a:rPr lang="en-US" sz="2400" b="1" dirty="0" err="1">
                <a:solidFill>
                  <a:srgbClr val="0000FF"/>
                </a:solidFill>
                <a:latin typeface="Arial Black" panose="020B0A04020102020204" pitchFamily="34" charset="0"/>
              </a:rPr>
              <a:t>condizione</a:t>
            </a:r>
            <a:r>
              <a:rPr lang="en-US" sz="2400" b="1" dirty="0">
                <a:solidFill>
                  <a:srgbClr val="0000FF"/>
                </a:solidFill>
                <a:latin typeface="Arial Black" panose="020B0A04020102020204" pitchFamily="34" charset="0"/>
              </a:rPr>
              <a:t> </a:t>
            </a:r>
            <a:r>
              <a:rPr lang="en-US" sz="2400" b="1" dirty="0" err="1">
                <a:solidFill>
                  <a:srgbClr val="0000FF"/>
                </a:solidFill>
                <a:latin typeface="Arial Black" panose="020B0A04020102020204" pitchFamily="34" charset="0"/>
              </a:rPr>
              <a:t>statica</a:t>
            </a:r>
            <a:endParaRPr lang="en-IN" sz="2400" b="1" dirty="0">
              <a:solidFill>
                <a:srgbClr val="0000FF"/>
              </a:solidFill>
              <a:latin typeface="Arial Black" panose="020B0A04020102020204" pitchFamily="34" charset="0"/>
            </a:endParaRPr>
          </a:p>
        </p:txBody>
      </p:sp>
      <p:sp>
        <p:nvSpPr>
          <p:cNvPr id="5" name="CasellaDiTesto 4">
            <a:extLst>
              <a:ext uri="{FF2B5EF4-FFF2-40B4-BE49-F238E27FC236}">
                <a16:creationId xmlns:a16="http://schemas.microsoft.com/office/drawing/2014/main" id="{C7B1B42F-D094-8B2A-F9E5-12D99CEF4E08}"/>
              </a:ext>
            </a:extLst>
          </p:cNvPr>
          <p:cNvSpPr txBox="1"/>
          <p:nvPr/>
        </p:nvSpPr>
        <p:spPr>
          <a:xfrm>
            <a:off x="217817" y="6488668"/>
            <a:ext cx="6198078" cy="338554"/>
          </a:xfrm>
          <a:prstGeom prst="rect">
            <a:avLst/>
          </a:prstGeom>
          <a:noFill/>
        </p:spPr>
        <p:txBody>
          <a:bodyPr wrap="square">
            <a:spAutoFit/>
          </a:bodyPr>
          <a:lstStyle/>
          <a:p>
            <a:r>
              <a:rPr lang="it-IT" sz="1600" b="1" dirty="0">
                <a:latin typeface="Times New Roman" panose="02020603050405020304" pitchFamily="18" charset="0"/>
                <a:cs typeface="Times New Roman" panose="02020603050405020304" pitchFamily="18" charset="0"/>
              </a:rPr>
              <a:t>Modificato da: Huang L, et al. </a:t>
            </a:r>
            <a:r>
              <a:rPr lang="it-IT" sz="1600" b="1" i="1" dirty="0" err="1">
                <a:latin typeface="Times New Roman" panose="02020603050405020304" pitchFamily="18" charset="0"/>
                <a:cs typeface="Times New Roman" panose="02020603050405020304" pitchFamily="18" charset="0"/>
              </a:rPr>
              <a:t>Lung</a:t>
            </a:r>
            <a:r>
              <a:rPr lang="it-IT" sz="1600" b="1" dirty="0">
                <a:latin typeface="Times New Roman" panose="02020603050405020304" pitchFamily="18" charset="0"/>
                <a:cs typeface="Times New Roman" panose="02020603050405020304" pitchFamily="18" charset="0"/>
              </a:rPr>
              <a:t>. 2026;204(1):2. </a:t>
            </a:r>
          </a:p>
        </p:txBody>
      </p:sp>
      <p:pic>
        <p:nvPicPr>
          <p:cNvPr id="4" name="Immagine 3">
            <a:extLst>
              <a:ext uri="{FF2B5EF4-FFF2-40B4-BE49-F238E27FC236}">
                <a16:creationId xmlns:a16="http://schemas.microsoft.com/office/drawing/2014/main" id="{70846B4A-4739-93F4-C114-811B810C60BD}"/>
              </a:ext>
            </a:extLst>
          </p:cNvPr>
          <p:cNvPicPr>
            <a:picLocks noChangeAspect="1"/>
          </p:cNvPicPr>
          <p:nvPr/>
        </p:nvPicPr>
        <p:blipFill>
          <a:blip r:embed="rId3"/>
          <a:stretch>
            <a:fillRect/>
          </a:stretch>
        </p:blipFill>
        <p:spPr>
          <a:xfrm>
            <a:off x="121651" y="845560"/>
            <a:ext cx="11996555" cy="4948848"/>
          </a:xfrm>
          <a:prstGeom prst="rect">
            <a:avLst/>
          </a:prstGeom>
        </p:spPr>
      </p:pic>
      <p:sp>
        <p:nvSpPr>
          <p:cNvPr id="6" name="CasellaDiTesto 5">
            <a:extLst>
              <a:ext uri="{FF2B5EF4-FFF2-40B4-BE49-F238E27FC236}">
                <a16:creationId xmlns:a16="http://schemas.microsoft.com/office/drawing/2014/main" id="{D9034CAA-B278-F158-90BA-12AD36522AE6}"/>
              </a:ext>
            </a:extLst>
          </p:cNvPr>
          <p:cNvSpPr txBox="1"/>
          <p:nvPr/>
        </p:nvSpPr>
        <p:spPr>
          <a:xfrm>
            <a:off x="900629" y="5787196"/>
            <a:ext cx="1043859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b="1" dirty="0"/>
              <a:t>Airway eosinophilia—especially SE% ≥ 3%—independently associates with FE remission</a:t>
            </a:r>
            <a:endParaRPr lang="it-IT" b="1"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1489" t="15934" r="3703" b="6540"/>
          <a:stretch/>
        </p:blipFill>
        <p:spPr>
          <a:xfrm>
            <a:off x="6271404" y="1246442"/>
            <a:ext cx="5463034" cy="4800673"/>
          </a:xfrm>
          <a:prstGeom prst="rect">
            <a:avLst/>
          </a:prstGeom>
        </p:spPr>
      </p:pic>
      <p:sp>
        <p:nvSpPr>
          <p:cNvPr id="3" name="Title 1">
            <a:extLst>
              <a:ext uri="{FF2B5EF4-FFF2-40B4-BE49-F238E27FC236}">
                <a16:creationId xmlns:a16="http://schemas.microsoft.com/office/drawing/2014/main" id="{E863C0A4-98DD-E002-5F50-2AE1E5AD14CB}"/>
              </a:ext>
            </a:extLst>
          </p:cNvPr>
          <p:cNvSpPr txBox="1">
            <a:spLocks/>
          </p:cNvSpPr>
          <p:nvPr/>
        </p:nvSpPr>
        <p:spPr>
          <a:xfrm>
            <a:off x="-32353" y="178711"/>
            <a:ext cx="12224353" cy="800099"/>
          </a:xfrm>
          <a:prstGeom prst="rect">
            <a:avLst/>
          </a:prstGeom>
          <a:effectLst>
            <a:outerShdw blurRad="50800" dist="38100" dir="5400000" algn="t"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a:solidFill>
                  <a:srgbClr val="0000FF"/>
                </a:solidFill>
                <a:latin typeface="Arial Black" panose="020B0A04020102020204" pitchFamily="34" charset="0"/>
              </a:rPr>
              <a:t>Cruscotto</a:t>
            </a:r>
            <a:r>
              <a:rPr lang="en-US" sz="2800" b="1" dirty="0">
                <a:solidFill>
                  <a:srgbClr val="0000FF"/>
                </a:solidFill>
                <a:latin typeface="Arial Black" panose="020B0A04020102020204" pitchFamily="34" charset="0"/>
              </a:rPr>
              <a:t> </a:t>
            </a:r>
            <a:r>
              <a:rPr lang="en-US" sz="2800" b="1" dirty="0" err="1">
                <a:solidFill>
                  <a:srgbClr val="0000FF"/>
                </a:solidFill>
                <a:latin typeface="Arial Black" panose="020B0A04020102020204" pitchFamily="34" charset="0"/>
              </a:rPr>
              <a:t>dei</a:t>
            </a:r>
            <a:r>
              <a:rPr lang="en-US" sz="2800" b="1" dirty="0">
                <a:solidFill>
                  <a:srgbClr val="0000FF"/>
                </a:solidFill>
                <a:latin typeface="Arial Black" panose="020B0A04020102020204" pitchFamily="34" charset="0"/>
              </a:rPr>
              <a:t> biomarkers Type 2</a:t>
            </a:r>
            <a:endParaRPr lang="en-IN" sz="2800" b="1" dirty="0">
              <a:solidFill>
                <a:srgbClr val="0000FF"/>
              </a:solidFill>
              <a:latin typeface="Arial Black" panose="020B0A04020102020204" pitchFamily="34" charset="0"/>
            </a:endParaRPr>
          </a:p>
        </p:txBody>
      </p:sp>
      <p:pic>
        <p:nvPicPr>
          <p:cNvPr id="4" name="Immagine 3">
            <a:extLst>
              <a:ext uri="{FF2B5EF4-FFF2-40B4-BE49-F238E27FC236}">
                <a16:creationId xmlns:a16="http://schemas.microsoft.com/office/drawing/2014/main" id="{95398E6D-497C-8395-B8AD-CFA53E410EA1}"/>
              </a:ext>
            </a:extLst>
          </p:cNvPr>
          <p:cNvPicPr>
            <a:picLocks noChangeAspect="1"/>
          </p:cNvPicPr>
          <p:nvPr/>
        </p:nvPicPr>
        <p:blipFill>
          <a:blip r:embed="rId3"/>
          <a:srcRect r="51693"/>
          <a:stretch/>
        </p:blipFill>
        <p:spPr>
          <a:xfrm>
            <a:off x="441470" y="1246443"/>
            <a:ext cx="5463034" cy="4800674"/>
          </a:xfrm>
          <a:prstGeom prst="rect">
            <a:avLst/>
          </a:prstGeom>
        </p:spPr>
      </p:pic>
      <p:sp>
        <p:nvSpPr>
          <p:cNvPr id="5" name="CasellaDiTesto 4">
            <a:extLst>
              <a:ext uri="{FF2B5EF4-FFF2-40B4-BE49-F238E27FC236}">
                <a16:creationId xmlns:a16="http://schemas.microsoft.com/office/drawing/2014/main" id="{07B4C5A8-EAFB-5CE4-589B-5F904A4DE0C7}"/>
              </a:ext>
            </a:extLst>
          </p:cNvPr>
          <p:cNvSpPr txBox="1"/>
          <p:nvPr/>
        </p:nvSpPr>
        <p:spPr>
          <a:xfrm>
            <a:off x="217817" y="6488668"/>
            <a:ext cx="6198078" cy="338554"/>
          </a:xfrm>
          <a:prstGeom prst="rect">
            <a:avLst/>
          </a:prstGeom>
          <a:noFill/>
        </p:spPr>
        <p:txBody>
          <a:bodyPr wrap="square">
            <a:spAutoFit/>
          </a:bodyPr>
          <a:lstStyle/>
          <a:p>
            <a:r>
              <a:rPr lang="it-IT" sz="1600" b="1" dirty="0">
                <a:latin typeface="Times New Roman" panose="02020603050405020304" pitchFamily="18" charset="0"/>
                <a:cs typeface="Times New Roman" panose="02020603050405020304" pitchFamily="18" charset="0"/>
              </a:rPr>
              <a:t>Modificato da: Huang L, et al. </a:t>
            </a:r>
            <a:r>
              <a:rPr lang="it-IT" sz="1600" b="1" i="1" dirty="0" err="1">
                <a:latin typeface="Times New Roman" panose="02020603050405020304" pitchFamily="18" charset="0"/>
                <a:cs typeface="Times New Roman" panose="02020603050405020304" pitchFamily="18" charset="0"/>
              </a:rPr>
              <a:t>Lung</a:t>
            </a:r>
            <a:r>
              <a:rPr lang="it-IT" sz="1600" b="1" dirty="0">
                <a:latin typeface="Times New Roman" panose="02020603050405020304" pitchFamily="18" charset="0"/>
                <a:cs typeface="Times New Roman" panose="02020603050405020304" pitchFamily="18" charset="0"/>
              </a:rPr>
              <a:t>. 2026;204(1):2.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A6ACFF69-1074-1581-DDDC-78F64419441F}"/>
              </a:ext>
            </a:extLst>
          </p:cNvPr>
          <p:cNvGrpSpPr>
            <a:grpSpLocks noChangeAspect="1"/>
          </p:cNvGrpSpPr>
          <p:nvPr/>
        </p:nvGrpSpPr>
        <p:grpSpPr bwMode="auto">
          <a:xfrm>
            <a:off x="448573" y="1026544"/>
            <a:ext cx="11529406" cy="5279366"/>
            <a:chOff x="1042" y="1106"/>
            <a:chExt cx="5596" cy="2108"/>
          </a:xfrm>
        </p:grpSpPr>
        <p:sp>
          <p:nvSpPr>
            <p:cNvPr id="5" name="AutoShape 3">
              <a:extLst>
                <a:ext uri="{FF2B5EF4-FFF2-40B4-BE49-F238E27FC236}">
                  <a16:creationId xmlns:a16="http://schemas.microsoft.com/office/drawing/2014/main" id="{4156EB96-A75A-D532-2FA6-45B733421EFA}"/>
                </a:ext>
              </a:extLst>
            </p:cNvPr>
            <p:cNvSpPr>
              <a:spLocks noChangeAspect="1" noChangeArrowheads="1" noTextEdit="1"/>
            </p:cNvSpPr>
            <p:nvPr/>
          </p:nvSpPr>
          <p:spPr bwMode="auto">
            <a:xfrm>
              <a:off x="1042" y="1106"/>
              <a:ext cx="5596" cy="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9" name="Picture 5">
              <a:extLst>
                <a:ext uri="{FF2B5EF4-FFF2-40B4-BE49-F238E27FC236}">
                  <a16:creationId xmlns:a16="http://schemas.microsoft.com/office/drawing/2014/main" id="{275BBB7C-D902-4730-27E6-1B74B1B94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 y="1106"/>
              <a:ext cx="5600"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asellaDiTesto 6">
            <a:extLst>
              <a:ext uri="{FF2B5EF4-FFF2-40B4-BE49-F238E27FC236}">
                <a16:creationId xmlns:a16="http://schemas.microsoft.com/office/drawing/2014/main" id="{A9010F30-A484-80F2-B088-D4232722E254}"/>
              </a:ext>
            </a:extLst>
          </p:cNvPr>
          <p:cNvSpPr txBox="1"/>
          <p:nvPr/>
        </p:nvSpPr>
        <p:spPr>
          <a:xfrm>
            <a:off x="440332" y="218906"/>
            <a:ext cx="11386483" cy="461665"/>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en-US" sz="2400" b="0" i="0" u="none" strike="noStrike" baseline="0" dirty="0">
                <a:solidFill>
                  <a:srgbClr val="0000FF"/>
                </a:solidFill>
                <a:latin typeface="Arial Black" panose="020B0A04020102020204" pitchFamily="34" charset="0"/>
              </a:rPr>
              <a:t>Triple therapy (ICS/LABA/LAMA) in the treatment of stable </a:t>
            </a:r>
            <a:r>
              <a:rPr lang="it-IT" sz="2400" b="0" i="0" u="none" strike="noStrike" baseline="0" dirty="0">
                <a:solidFill>
                  <a:srgbClr val="0000FF"/>
                </a:solidFill>
                <a:latin typeface="Arial Black" panose="020B0A04020102020204" pitchFamily="34" charset="0"/>
              </a:rPr>
              <a:t>COPD</a:t>
            </a:r>
            <a:endParaRPr lang="it-IT" sz="2400" dirty="0">
              <a:solidFill>
                <a:srgbClr val="0000FF"/>
              </a:solidFill>
              <a:latin typeface="Arial Black" panose="020B0A04020102020204" pitchFamily="34" charset="0"/>
            </a:endParaRPr>
          </a:p>
        </p:txBody>
      </p:sp>
      <p:sp>
        <p:nvSpPr>
          <p:cNvPr id="9" name="CasellaDiTesto 8">
            <a:extLst>
              <a:ext uri="{FF2B5EF4-FFF2-40B4-BE49-F238E27FC236}">
                <a16:creationId xmlns:a16="http://schemas.microsoft.com/office/drawing/2014/main" id="{58EE53BE-79BB-AAC2-24A5-7921AA5CA5BF}"/>
              </a:ext>
            </a:extLst>
          </p:cNvPr>
          <p:cNvSpPr txBox="1"/>
          <p:nvPr/>
        </p:nvSpPr>
        <p:spPr>
          <a:xfrm>
            <a:off x="118714" y="6315928"/>
            <a:ext cx="6094562" cy="369332"/>
          </a:xfrm>
          <a:prstGeom prst="rect">
            <a:avLst/>
          </a:prstGeom>
          <a:noFill/>
        </p:spPr>
        <p:txBody>
          <a:bodyPr wrap="square">
            <a:spAutoFit/>
          </a:bodyPr>
          <a:lstStyle/>
          <a:p>
            <a:pPr>
              <a:spcBef>
                <a:spcPct val="0"/>
              </a:spcBef>
              <a:buFontTx/>
              <a:buNone/>
            </a:pPr>
            <a:r>
              <a:rPr lang="da-DK" altLang="it-IT" sz="1800" b="1" dirty="0">
                <a:solidFill>
                  <a:srgbClr val="000000"/>
                </a:solidFill>
                <a:latin typeface="Times New Roman" panose="02020603050405020304" pitchFamily="18" charset="0"/>
                <a:cs typeface="Times New Roman" panose="02020603050405020304" pitchFamily="18" charset="0"/>
              </a:rPr>
              <a:t>Singh D, et al. </a:t>
            </a:r>
            <a:r>
              <a:rPr lang="da-DK" altLang="it-IT" sz="1800" b="1" i="1" dirty="0">
                <a:solidFill>
                  <a:srgbClr val="000000"/>
                </a:solidFill>
                <a:latin typeface="Times New Roman" panose="02020603050405020304" pitchFamily="18" charset="0"/>
                <a:cs typeface="Times New Roman" panose="02020603050405020304" pitchFamily="18" charset="0"/>
              </a:rPr>
              <a:t>Drugs</a:t>
            </a:r>
            <a:r>
              <a:rPr lang="da-DK" altLang="it-IT" sz="1800" b="1" dirty="0">
                <a:solidFill>
                  <a:srgbClr val="000000"/>
                </a:solidFill>
                <a:latin typeface="Times New Roman" panose="02020603050405020304" pitchFamily="18" charset="0"/>
                <a:cs typeface="Times New Roman" panose="02020603050405020304" pitchFamily="18" charset="0"/>
              </a:rPr>
              <a:t>. 2025;85(7):911-930. </a:t>
            </a:r>
            <a:endParaRPr lang="it-IT" altLang="it-IT" sz="1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4735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4152" t="17129" r="9575" b="6319"/>
          <a:stretch/>
        </p:blipFill>
        <p:spPr>
          <a:xfrm>
            <a:off x="389459" y="774076"/>
            <a:ext cx="10895162" cy="5309847"/>
          </a:xfrm>
          <a:prstGeom prst="rect">
            <a:avLst/>
          </a:prstGeom>
        </p:spPr>
      </p:pic>
      <p:sp>
        <p:nvSpPr>
          <p:cNvPr id="4" name="Title 1">
            <a:extLst>
              <a:ext uri="{FF2B5EF4-FFF2-40B4-BE49-F238E27FC236}">
                <a16:creationId xmlns:a16="http://schemas.microsoft.com/office/drawing/2014/main" id="{11EB6ECA-3957-B00A-1DDB-28EDF3ECBD13}"/>
              </a:ext>
            </a:extLst>
          </p:cNvPr>
          <p:cNvSpPr txBox="1">
            <a:spLocks/>
          </p:cNvSpPr>
          <p:nvPr/>
        </p:nvSpPr>
        <p:spPr>
          <a:xfrm>
            <a:off x="-32353" y="178711"/>
            <a:ext cx="12224353" cy="800099"/>
          </a:xfrm>
          <a:prstGeom prst="rect">
            <a:avLst/>
          </a:prstGeom>
          <a:effectLst>
            <a:outerShdw blurRad="50800" dist="38100" dir="5400000" algn="t"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00FF"/>
                </a:solidFill>
                <a:latin typeface="Arial Black" panose="020B0A04020102020204" pitchFamily="34" charset="0"/>
              </a:rPr>
              <a:t>I </a:t>
            </a:r>
            <a:r>
              <a:rPr lang="en-US" sz="2800" b="1" dirty="0" err="1">
                <a:solidFill>
                  <a:srgbClr val="0000FF"/>
                </a:solidFill>
                <a:latin typeface="Arial Black" panose="020B0A04020102020204" pitchFamily="34" charset="0"/>
              </a:rPr>
              <a:t>motori</a:t>
            </a:r>
            <a:r>
              <a:rPr lang="en-US" sz="2800" b="1" dirty="0">
                <a:solidFill>
                  <a:srgbClr val="0000FF"/>
                </a:solidFill>
                <a:latin typeface="Arial Black" panose="020B0A04020102020204" pitchFamily="34" charset="0"/>
              </a:rPr>
              <a:t> del </a:t>
            </a:r>
            <a:r>
              <a:rPr lang="en-US" sz="2800" b="1" dirty="0" err="1">
                <a:solidFill>
                  <a:srgbClr val="0000FF"/>
                </a:solidFill>
                <a:latin typeface="Arial Black" panose="020B0A04020102020204" pitchFamily="34" charset="0"/>
              </a:rPr>
              <a:t>controllo</a:t>
            </a:r>
            <a:r>
              <a:rPr lang="en-US" sz="2800" b="1" dirty="0">
                <a:solidFill>
                  <a:srgbClr val="0000FF"/>
                </a:solidFill>
                <a:latin typeface="Arial Black" panose="020B0A04020102020204" pitchFamily="34" charset="0"/>
              </a:rPr>
              <a:t> </a:t>
            </a:r>
            <a:r>
              <a:rPr lang="en-US" sz="2800" b="1" dirty="0" err="1">
                <a:solidFill>
                  <a:srgbClr val="0000FF"/>
                </a:solidFill>
                <a:latin typeface="Arial Black" panose="020B0A04020102020204" pitchFamily="34" charset="0"/>
              </a:rPr>
              <a:t>clinico</a:t>
            </a:r>
            <a:endParaRPr lang="en-IN" sz="2800" b="1" dirty="0">
              <a:solidFill>
                <a:srgbClr val="0000FF"/>
              </a:solidFill>
              <a:latin typeface="Arial Black" panose="020B0A04020102020204" pitchFamily="34" charset="0"/>
            </a:endParaRPr>
          </a:p>
        </p:txBody>
      </p:sp>
      <p:sp>
        <p:nvSpPr>
          <p:cNvPr id="7" name="CasellaDiTesto 6">
            <a:extLst>
              <a:ext uri="{FF2B5EF4-FFF2-40B4-BE49-F238E27FC236}">
                <a16:creationId xmlns:a16="http://schemas.microsoft.com/office/drawing/2014/main" id="{DB5A1340-2B1C-4A41-3AFB-E6C1683EE253}"/>
              </a:ext>
            </a:extLst>
          </p:cNvPr>
          <p:cNvSpPr txBox="1"/>
          <p:nvPr/>
        </p:nvSpPr>
        <p:spPr>
          <a:xfrm>
            <a:off x="389459" y="6387133"/>
            <a:ext cx="9658951" cy="338554"/>
          </a:xfrm>
          <a:prstGeom prst="rect">
            <a:avLst/>
          </a:prstGeom>
          <a:noFill/>
        </p:spPr>
        <p:txBody>
          <a:bodyPr wrap="square">
            <a:spAutoFit/>
          </a:bodyPr>
          <a:lstStyle/>
          <a:p>
            <a:r>
              <a:rPr lang="it-IT" sz="1600" b="1" dirty="0">
                <a:latin typeface="Times New Roman" panose="02020603050405020304" pitchFamily="18" charset="0"/>
                <a:cs typeface="Times New Roman" panose="02020603050405020304" pitchFamily="18" charset="0"/>
              </a:rPr>
              <a:t>Modificato da: Garcia-Aymerich J, et al. </a:t>
            </a:r>
            <a:r>
              <a:rPr lang="it-IT" sz="1600" b="1" i="1" dirty="0" err="1">
                <a:latin typeface="Times New Roman" panose="02020603050405020304" pitchFamily="18" charset="0"/>
                <a:cs typeface="Times New Roman" panose="02020603050405020304" pitchFamily="18" charset="0"/>
              </a:rPr>
              <a:t>Thorax</a:t>
            </a:r>
            <a:r>
              <a:rPr lang="it-IT" sz="1600" b="1" dirty="0">
                <a:latin typeface="Times New Roman" panose="02020603050405020304" pitchFamily="18" charset="0"/>
                <a:cs typeface="Times New Roman" panose="02020603050405020304" pitchFamily="18" charset="0"/>
              </a:rPr>
              <a:t>. 2003;58(2):100-5.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11" name="Group 10">
            <a:extLst>
              <a:ext uri="{FF2B5EF4-FFF2-40B4-BE49-F238E27FC236}">
                <a16:creationId xmlns:a16="http://schemas.microsoft.com/office/drawing/2014/main" id="{64AA4A40-F1AE-73C7-B5E2-13207BEC1847}"/>
              </a:ext>
            </a:extLst>
          </p:cNvPr>
          <p:cNvGrpSpPr/>
          <p:nvPr/>
        </p:nvGrpSpPr>
        <p:grpSpPr>
          <a:xfrm>
            <a:off x="10240225" y="0"/>
            <a:ext cx="1951774" cy="1384695"/>
            <a:chOff x="10240225" y="0"/>
            <a:chExt cx="1951774" cy="1885964"/>
          </a:xfrm>
        </p:grpSpPr>
        <p:pic>
          <p:nvPicPr>
            <p:cNvPr id="12" name="Picture 11">
              <a:extLst>
                <a:ext uri="{FF2B5EF4-FFF2-40B4-BE49-F238E27FC236}">
                  <a16:creationId xmlns:a16="http://schemas.microsoft.com/office/drawing/2014/main" id="{6E3DF728-6EC7-281D-557C-BDD97ED2C7CD}"/>
                </a:ext>
              </a:extLst>
            </p:cNvPr>
            <p:cNvPicPr>
              <a:picLocks noChangeAspect="1"/>
            </p:cNvPicPr>
            <p:nvPr/>
          </p:nvPicPr>
          <p:blipFill>
            <a:blip r:embed="rId3"/>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ED0E3739-FE67-3E3B-77C2-F85F0DDBF14F}"/>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grpSp>
      <p:sp>
        <p:nvSpPr>
          <p:cNvPr id="19" name="Footer Placeholder 1">
            <a:extLst>
              <a:ext uri="{FF2B5EF4-FFF2-40B4-BE49-F238E27FC236}">
                <a16:creationId xmlns:a16="http://schemas.microsoft.com/office/drawing/2014/main" id="{472C0BDA-9603-097A-B6ED-0161093BEAE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5" name="Picture 4">
            <a:extLst>
              <a:ext uri="{FF2B5EF4-FFF2-40B4-BE49-F238E27FC236}">
                <a16:creationId xmlns:a16="http://schemas.microsoft.com/office/drawing/2014/main" id="{1A83CC4E-00DC-75F3-4F11-F4B51BD4E8F5}"/>
              </a:ext>
            </a:extLst>
          </p:cNvPr>
          <p:cNvPicPr>
            <a:picLocks noChangeAspect="1"/>
          </p:cNvPicPr>
          <p:nvPr/>
        </p:nvPicPr>
        <p:blipFill rotWithShape="1">
          <a:blip r:embed="rId4"/>
          <a:srcRect l="4310" t="12424" r="4674" b="30838"/>
          <a:stretch>
            <a:fillRect/>
          </a:stretch>
        </p:blipFill>
        <p:spPr bwMode="auto">
          <a:xfrm>
            <a:off x="2030931" y="125128"/>
            <a:ext cx="8209294" cy="64126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4789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CBF1AE6-2BF9-5798-3816-7B3C9DC32407}"/>
              </a:ext>
            </a:extLst>
          </p:cNvPr>
          <p:cNvSpPr txBox="1">
            <a:spLocks/>
          </p:cNvSpPr>
          <p:nvPr/>
        </p:nvSpPr>
        <p:spPr>
          <a:xfrm>
            <a:off x="-32353" y="178711"/>
            <a:ext cx="12224353" cy="800099"/>
          </a:xfrm>
          <a:prstGeom prst="rect">
            <a:avLst/>
          </a:prstGeom>
          <a:effectLst>
            <a:outerShdw blurRad="50800" dist="38100" dir="5400000" algn="t"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a:solidFill>
                  <a:srgbClr val="0000FF"/>
                </a:solidFill>
                <a:latin typeface="Arial Black" panose="020B0A04020102020204" pitchFamily="34" charset="0"/>
              </a:rPr>
              <a:t>Oltre</a:t>
            </a:r>
            <a:r>
              <a:rPr lang="en-US" sz="2800" b="1" dirty="0">
                <a:solidFill>
                  <a:srgbClr val="0000FF"/>
                </a:solidFill>
                <a:latin typeface="Arial Black" panose="020B0A04020102020204" pitchFamily="34" charset="0"/>
              </a:rPr>
              <a:t> il </a:t>
            </a:r>
            <a:r>
              <a:rPr lang="en-US" sz="2800" b="1" dirty="0" err="1">
                <a:solidFill>
                  <a:srgbClr val="0000FF"/>
                </a:solidFill>
                <a:latin typeface="Arial Black" panose="020B0A04020102020204" pitchFamily="34" charset="0"/>
              </a:rPr>
              <a:t>controllo</a:t>
            </a:r>
            <a:r>
              <a:rPr lang="en-US" sz="2800" b="1" dirty="0">
                <a:solidFill>
                  <a:srgbClr val="0000FF"/>
                </a:solidFill>
                <a:latin typeface="Arial Black" panose="020B0A04020102020204" pitchFamily="34" charset="0"/>
              </a:rPr>
              <a:t>: </a:t>
            </a:r>
            <a:r>
              <a:rPr lang="en-US" sz="2800" b="1" dirty="0" err="1">
                <a:solidFill>
                  <a:srgbClr val="0000FF"/>
                </a:solidFill>
                <a:latin typeface="Arial Black" panose="020B0A04020102020204" pitchFamily="34" charset="0"/>
              </a:rPr>
              <a:t>obiettivo</a:t>
            </a:r>
            <a:r>
              <a:rPr lang="en-US" sz="2800" b="1" dirty="0">
                <a:solidFill>
                  <a:srgbClr val="0000FF"/>
                </a:solidFill>
                <a:latin typeface="Arial Black" panose="020B0A04020102020204" pitchFamily="34" charset="0"/>
              </a:rPr>
              <a:t> </a:t>
            </a:r>
            <a:r>
              <a:rPr lang="en-US" sz="2800" b="1" dirty="0" err="1">
                <a:solidFill>
                  <a:srgbClr val="0000FF"/>
                </a:solidFill>
                <a:latin typeface="Arial Black" panose="020B0A04020102020204" pitchFamily="34" charset="0"/>
              </a:rPr>
              <a:t>remissione</a:t>
            </a:r>
            <a:r>
              <a:rPr lang="en-US" sz="2800" b="1" dirty="0">
                <a:solidFill>
                  <a:srgbClr val="0000FF"/>
                </a:solidFill>
                <a:latin typeface="Arial Black" panose="020B0A04020102020204" pitchFamily="34" charset="0"/>
              </a:rPr>
              <a:t> </a:t>
            </a:r>
            <a:r>
              <a:rPr lang="en-US" sz="2800" b="1" dirty="0" err="1">
                <a:solidFill>
                  <a:srgbClr val="0000FF"/>
                </a:solidFill>
                <a:latin typeface="Arial Black" panose="020B0A04020102020204" pitchFamily="34" charset="0"/>
              </a:rPr>
              <a:t>clinica</a:t>
            </a:r>
            <a:endParaRPr lang="en-IN" sz="2800" b="1" dirty="0">
              <a:solidFill>
                <a:srgbClr val="0000FF"/>
              </a:solidFill>
              <a:latin typeface="Arial Black" panose="020B0A04020102020204" pitchFamily="34" charset="0"/>
            </a:endParaRPr>
          </a:p>
        </p:txBody>
      </p:sp>
      <p:pic>
        <p:nvPicPr>
          <p:cNvPr id="5" name="Immagine 4">
            <a:extLst>
              <a:ext uri="{FF2B5EF4-FFF2-40B4-BE49-F238E27FC236}">
                <a16:creationId xmlns:a16="http://schemas.microsoft.com/office/drawing/2014/main" id="{F1E96373-C4A4-7800-1640-14E70948403F}"/>
              </a:ext>
            </a:extLst>
          </p:cNvPr>
          <p:cNvPicPr>
            <a:picLocks noChangeAspect="1"/>
          </p:cNvPicPr>
          <p:nvPr/>
        </p:nvPicPr>
        <p:blipFill>
          <a:blip r:embed="rId2"/>
          <a:stretch>
            <a:fillRect/>
          </a:stretch>
        </p:blipFill>
        <p:spPr>
          <a:xfrm>
            <a:off x="-16177" y="1116531"/>
            <a:ext cx="12192000" cy="57414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3975" b="9326"/>
          <a:stretch/>
        </p:blipFill>
        <p:spPr>
          <a:xfrm>
            <a:off x="0" y="897146"/>
            <a:ext cx="12192000" cy="5960853"/>
          </a:xfrm>
          <a:prstGeom prst="rect">
            <a:avLst/>
          </a:prstGeom>
        </p:spPr>
      </p:pic>
      <p:sp>
        <p:nvSpPr>
          <p:cNvPr id="3" name="Title 1">
            <a:extLst>
              <a:ext uri="{FF2B5EF4-FFF2-40B4-BE49-F238E27FC236}">
                <a16:creationId xmlns:a16="http://schemas.microsoft.com/office/drawing/2014/main" id="{D623518F-0F91-E2C5-D81B-9AC87C36D24B}"/>
              </a:ext>
            </a:extLst>
          </p:cNvPr>
          <p:cNvSpPr txBox="1">
            <a:spLocks/>
          </p:cNvSpPr>
          <p:nvPr/>
        </p:nvSpPr>
        <p:spPr>
          <a:xfrm>
            <a:off x="-32353" y="178711"/>
            <a:ext cx="12224353" cy="800099"/>
          </a:xfrm>
          <a:prstGeom prst="rect">
            <a:avLst/>
          </a:prstGeom>
          <a:effectLst>
            <a:outerShdw blurRad="50800" dist="38100" dir="5400000" algn="t"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a:solidFill>
                  <a:srgbClr val="0000FF"/>
                </a:solidFill>
                <a:latin typeface="Arial Black" panose="020B0A04020102020204" pitchFamily="34" charset="0"/>
              </a:rPr>
              <a:t>L’arsenale</a:t>
            </a:r>
            <a:r>
              <a:rPr lang="en-US" sz="2800" b="1" dirty="0">
                <a:solidFill>
                  <a:srgbClr val="0000FF"/>
                </a:solidFill>
                <a:latin typeface="Arial Black" panose="020B0A04020102020204" pitchFamily="34" charset="0"/>
              </a:rPr>
              <a:t> </a:t>
            </a:r>
            <a:r>
              <a:rPr lang="en-US" sz="2800" b="1" dirty="0" err="1">
                <a:solidFill>
                  <a:srgbClr val="0000FF"/>
                </a:solidFill>
                <a:latin typeface="Arial Black" panose="020B0A04020102020204" pitchFamily="34" charset="0"/>
              </a:rPr>
              <a:t>terapeutico</a:t>
            </a:r>
            <a:r>
              <a:rPr lang="en-US" sz="2800" b="1" dirty="0">
                <a:solidFill>
                  <a:srgbClr val="0000FF"/>
                </a:solidFill>
                <a:latin typeface="Arial Black" panose="020B0A04020102020204" pitchFamily="34" charset="0"/>
              </a:rPr>
              <a:t>: il </a:t>
            </a:r>
            <a:r>
              <a:rPr lang="en-US" sz="2800" b="1" dirty="0" err="1">
                <a:solidFill>
                  <a:srgbClr val="0000FF"/>
                </a:solidFill>
                <a:latin typeface="Arial Black" panose="020B0A04020102020204" pitchFamily="34" charset="0"/>
              </a:rPr>
              <a:t>percorso</a:t>
            </a:r>
            <a:r>
              <a:rPr lang="en-US" sz="2800" b="1" dirty="0">
                <a:solidFill>
                  <a:srgbClr val="0000FF"/>
                </a:solidFill>
                <a:latin typeface="Arial Black" panose="020B0A04020102020204" pitchFamily="34" charset="0"/>
              </a:rPr>
              <a:t> verso la </a:t>
            </a:r>
            <a:r>
              <a:rPr lang="en-US" sz="2800" b="1" dirty="0" err="1">
                <a:solidFill>
                  <a:srgbClr val="0000FF"/>
                </a:solidFill>
                <a:latin typeface="Arial Black" panose="020B0A04020102020204" pitchFamily="34" charset="0"/>
              </a:rPr>
              <a:t>stabilità</a:t>
            </a:r>
            <a:endParaRPr lang="en-IN" sz="2800" b="1" dirty="0">
              <a:solidFill>
                <a:srgbClr val="0000FF"/>
              </a:solidFill>
              <a:latin typeface="Arial Black" panose="020B0A040201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4913844-CEED-C973-653C-E8F82CCA8B4D}"/>
              </a:ext>
            </a:extLst>
          </p:cNvPr>
          <p:cNvPicPr>
            <a:picLocks noChangeAspect="1"/>
          </p:cNvPicPr>
          <p:nvPr/>
        </p:nvPicPr>
        <p:blipFill>
          <a:blip r:embed="rId2"/>
          <a:stretch>
            <a:fillRect/>
          </a:stretch>
        </p:blipFill>
        <p:spPr>
          <a:xfrm>
            <a:off x="818148" y="1026935"/>
            <a:ext cx="10959966" cy="5789596"/>
          </a:xfrm>
          <a:prstGeom prst="rect">
            <a:avLst/>
          </a:prstGeom>
        </p:spPr>
      </p:pic>
      <p:sp>
        <p:nvSpPr>
          <p:cNvPr id="3" name="Title 1">
            <a:extLst>
              <a:ext uri="{FF2B5EF4-FFF2-40B4-BE49-F238E27FC236}">
                <a16:creationId xmlns:a16="http://schemas.microsoft.com/office/drawing/2014/main" id="{C416C02F-67EA-03C0-0CE8-ED3E9DF7837D}"/>
              </a:ext>
            </a:extLst>
          </p:cNvPr>
          <p:cNvSpPr txBox="1">
            <a:spLocks/>
          </p:cNvSpPr>
          <p:nvPr/>
        </p:nvSpPr>
        <p:spPr>
          <a:xfrm>
            <a:off x="-32353" y="178711"/>
            <a:ext cx="12224353" cy="800099"/>
          </a:xfrm>
          <a:prstGeom prst="rect">
            <a:avLst/>
          </a:prstGeom>
          <a:effectLst>
            <a:outerShdw blurRad="50800" dist="38100" dir="5400000" algn="t" rotWithShape="0">
              <a:prstClr val="black">
                <a:alpha val="40000"/>
              </a:prstClr>
            </a:outerShdw>
          </a:effectLst>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00FF"/>
                </a:solidFill>
                <a:latin typeface="Arial Black" panose="020B0A04020102020204" pitchFamily="34" charset="0"/>
              </a:rPr>
              <a:t>Le </a:t>
            </a:r>
            <a:r>
              <a:rPr lang="en-US" sz="2800" b="1" dirty="0" err="1">
                <a:solidFill>
                  <a:srgbClr val="0000FF"/>
                </a:solidFill>
                <a:latin typeface="Arial Black" panose="020B0A04020102020204" pitchFamily="34" charset="0"/>
              </a:rPr>
              <a:t>fondamenta</a:t>
            </a:r>
            <a:r>
              <a:rPr lang="en-US" sz="2800" b="1" dirty="0">
                <a:solidFill>
                  <a:srgbClr val="0000FF"/>
                </a:solidFill>
                <a:latin typeface="Arial Black" panose="020B0A04020102020204" pitchFamily="34" charset="0"/>
              </a:rPr>
              <a:t> del </a:t>
            </a:r>
            <a:r>
              <a:rPr lang="en-US" sz="2800" b="1" dirty="0" err="1">
                <a:solidFill>
                  <a:srgbClr val="0000FF"/>
                </a:solidFill>
                <a:latin typeface="Arial Black" panose="020B0A04020102020204" pitchFamily="34" charset="0"/>
              </a:rPr>
              <a:t>controllo</a:t>
            </a:r>
            <a:r>
              <a:rPr lang="en-US" sz="2800" b="1" dirty="0">
                <a:solidFill>
                  <a:srgbClr val="0000FF"/>
                </a:solidFill>
                <a:latin typeface="Arial Black" panose="020B0A04020102020204" pitchFamily="34" charset="0"/>
              </a:rPr>
              <a:t>: </a:t>
            </a:r>
            <a:r>
              <a:rPr lang="en-US" sz="2800" b="1" dirty="0" err="1">
                <a:solidFill>
                  <a:srgbClr val="0000FF"/>
                </a:solidFill>
                <a:latin typeface="Arial Black" panose="020B0A04020102020204" pitchFamily="34" charset="0"/>
              </a:rPr>
              <a:t>stratificare</a:t>
            </a:r>
            <a:r>
              <a:rPr lang="en-US" sz="2800" b="1" dirty="0">
                <a:solidFill>
                  <a:srgbClr val="0000FF"/>
                </a:solidFill>
                <a:latin typeface="Arial Black" panose="020B0A04020102020204" pitchFamily="34" charset="0"/>
              </a:rPr>
              <a:t> la </a:t>
            </a:r>
            <a:r>
              <a:rPr lang="en-US" sz="2800" b="1" dirty="0" err="1">
                <a:solidFill>
                  <a:srgbClr val="0000FF"/>
                </a:solidFill>
                <a:latin typeface="Arial Black" panose="020B0A04020102020204" pitchFamily="34" charset="0"/>
              </a:rPr>
              <a:t>terapia</a:t>
            </a:r>
            <a:endParaRPr lang="en-IN" sz="2800" b="1" dirty="0">
              <a:solidFill>
                <a:srgbClr val="0000FF"/>
              </a:solidFill>
              <a:latin typeface="Arial Black" panose="020B0A04020102020204" pitchFamily="34" charset="0"/>
            </a:endParaRPr>
          </a:p>
        </p:txBody>
      </p:sp>
      <p:sp>
        <p:nvSpPr>
          <p:cNvPr id="4" name="Rettangolo 3">
            <a:extLst>
              <a:ext uri="{FF2B5EF4-FFF2-40B4-BE49-F238E27FC236}">
                <a16:creationId xmlns:a16="http://schemas.microsoft.com/office/drawing/2014/main" id="{C3BB5EF7-F79E-F65A-FA14-A715376B2203}"/>
              </a:ext>
            </a:extLst>
          </p:cNvPr>
          <p:cNvSpPr/>
          <p:nvPr/>
        </p:nvSpPr>
        <p:spPr>
          <a:xfrm>
            <a:off x="252091" y="6306151"/>
            <a:ext cx="3708019" cy="318100"/>
          </a:xfrm>
          <a:prstGeom prst="rect">
            <a:avLst/>
          </a:prstGeom>
        </p:spPr>
        <p:txBody>
          <a:bodyPr wrap="square">
            <a:spAutoFit/>
          </a:bodyPr>
          <a:lstStyle/>
          <a:p>
            <a:r>
              <a:rPr lang="it-IT" sz="1467" b="1" i="1" dirty="0">
                <a:latin typeface="Times New Roman" panose="02020603050405020304" pitchFamily="18" charset="0"/>
                <a:cs typeface="Times New Roman" panose="02020603050405020304" pitchFamily="18" charset="0"/>
              </a:rPr>
              <a:t>GOLD 2026</a:t>
            </a:r>
            <a:endParaRPr lang="it-IT" sz="1467"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8962" name="Group 4">
            <a:extLst>
              <a:ext uri="{FF2B5EF4-FFF2-40B4-BE49-F238E27FC236}">
                <a16:creationId xmlns:a16="http://schemas.microsoft.com/office/drawing/2014/main" id="{BD560622-DA5D-4F0E-A15E-597F4B0FBE8D}"/>
              </a:ext>
            </a:extLst>
          </p:cNvPr>
          <p:cNvGrpSpPr>
            <a:grpSpLocks noChangeAspect="1"/>
          </p:cNvGrpSpPr>
          <p:nvPr/>
        </p:nvGrpSpPr>
        <p:grpSpPr bwMode="auto">
          <a:xfrm>
            <a:off x="623890" y="3213101"/>
            <a:ext cx="10656887" cy="3035300"/>
            <a:chOff x="1300" y="1204"/>
            <a:chExt cx="5080" cy="1912"/>
          </a:xfrm>
        </p:grpSpPr>
        <p:sp>
          <p:nvSpPr>
            <p:cNvPr id="168971" name="AutoShape 3">
              <a:extLst>
                <a:ext uri="{FF2B5EF4-FFF2-40B4-BE49-F238E27FC236}">
                  <a16:creationId xmlns:a16="http://schemas.microsoft.com/office/drawing/2014/main" id="{09C3A6D3-462D-4CB1-8E1C-73DC6BC1FB49}"/>
                </a:ext>
              </a:extLst>
            </p:cNvPr>
            <p:cNvSpPr>
              <a:spLocks noChangeAspect="1" noChangeArrowheads="1" noTextEdit="1"/>
            </p:cNvSpPr>
            <p:nvPr/>
          </p:nvSpPr>
          <p:spPr bwMode="auto">
            <a:xfrm>
              <a:off x="1300" y="1204"/>
              <a:ext cx="5080"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68972" name="Picture 5">
              <a:extLst>
                <a:ext uri="{FF2B5EF4-FFF2-40B4-BE49-F238E27FC236}">
                  <a16:creationId xmlns:a16="http://schemas.microsoft.com/office/drawing/2014/main" id="{41C83FD0-8A0A-4011-B2F8-49DABD0F5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 y="1204"/>
              <a:ext cx="5084" cy="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8963" name="Group 8">
            <a:extLst>
              <a:ext uri="{FF2B5EF4-FFF2-40B4-BE49-F238E27FC236}">
                <a16:creationId xmlns:a16="http://schemas.microsoft.com/office/drawing/2014/main" id="{4A555D5A-F716-4FAF-B85B-2BAF0D88B139}"/>
              </a:ext>
            </a:extLst>
          </p:cNvPr>
          <p:cNvGrpSpPr>
            <a:grpSpLocks noChangeAspect="1"/>
          </p:cNvGrpSpPr>
          <p:nvPr/>
        </p:nvGrpSpPr>
        <p:grpSpPr bwMode="auto">
          <a:xfrm>
            <a:off x="839789" y="981076"/>
            <a:ext cx="10440987" cy="1812925"/>
            <a:chOff x="1164" y="572"/>
            <a:chExt cx="4941" cy="1142"/>
          </a:xfrm>
        </p:grpSpPr>
        <p:sp>
          <p:nvSpPr>
            <p:cNvPr id="168969" name="AutoShape 7">
              <a:extLst>
                <a:ext uri="{FF2B5EF4-FFF2-40B4-BE49-F238E27FC236}">
                  <a16:creationId xmlns:a16="http://schemas.microsoft.com/office/drawing/2014/main" id="{EF7C603D-4533-4045-8D93-3469A725F04B}"/>
                </a:ext>
              </a:extLst>
            </p:cNvPr>
            <p:cNvSpPr>
              <a:spLocks noChangeAspect="1" noChangeArrowheads="1" noTextEdit="1"/>
            </p:cNvSpPr>
            <p:nvPr/>
          </p:nvSpPr>
          <p:spPr bwMode="auto">
            <a:xfrm>
              <a:off x="1164" y="572"/>
              <a:ext cx="4941" cy="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68970" name="Picture 9">
              <a:extLst>
                <a:ext uri="{FF2B5EF4-FFF2-40B4-BE49-F238E27FC236}">
                  <a16:creationId xmlns:a16="http://schemas.microsoft.com/office/drawing/2014/main" id="{CDF13AC3-AA6F-4783-A23D-4E540D449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 y="572"/>
              <a:ext cx="4944" cy="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8964" name="Group 12">
            <a:extLst>
              <a:ext uri="{FF2B5EF4-FFF2-40B4-BE49-F238E27FC236}">
                <a16:creationId xmlns:a16="http://schemas.microsoft.com/office/drawing/2014/main" id="{DBBFB0CF-C1CC-45BD-B96C-2BFA54172C3E}"/>
              </a:ext>
            </a:extLst>
          </p:cNvPr>
          <p:cNvGrpSpPr>
            <a:grpSpLocks noChangeAspect="1"/>
          </p:cNvGrpSpPr>
          <p:nvPr/>
        </p:nvGrpSpPr>
        <p:grpSpPr bwMode="auto">
          <a:xfrm>
            <a:off x="623889" y="981077"/>
            <a:ext cx="10728323" cy="5267324"/>
            <a:chOff x="1335" y="1183"/>
            <a:chExt cx="5010" cy="1954"/>
          </a:xfrm>
        </p:grpSpPr>
        <p:sp>
          <p:nvSpPr>
            <p:cNvPr id="168967" name="AutoShape 11">
              <a:extLst>
                <a:ext uri="{FF2B5EF4-FFF2-40B4-BE49-F238E27FC236}">
                  <a16:creationId xmlns:a16="http://schemas.microsoft.com/office/drawing/2014/main" id="{F2D1B28E-AB4F-41B3-9FAB-74B72B21B4FE}"/>
                </a:ext>
              </a:extLst>
            </p:cNvPr>
            <p:cNvSpPr>
              <a:spLocks noChangeAspect="1" noChangeArrowheads="1" noTextEdit="1"/>
            </p:cNvSpPr>
            <p:nvPr/>
          </p:nvSpPr>
          <p:spPr bwMode="auto">
            <a:xfrm>
              <a:off x="1335" y="1183"/>
              <a:ext cx="5010" cy="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68968" name="Picture 13">
              <a:extLst>
                <a:ext uri="{FF2B5EF4-FFF2-40B4-BE49-F238E27FC236}">
                  <a16:creationId xmlns:a16="http://schemas.microsoft.com/office/drawing/2014/main" id="{2314EEF4-1D14-46CE-8B76-F83819BD3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5" y="1183"/>
              <a:ext cx="5013" cy="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CasellaDiTesto 14">
            <a:extLst>
              <a:ext uri="{FF2B5EF4-FFF2-40B4-BE49-F238E27FC236}">
                <a16:creationId xmlns:a16="http://schemas.microsoft.com/office/drawing/2014/main" id="{5A181178-018D-4B3C-8607-0DF12EC2BF12}"/>
              </a:ext>
            </a:extLst>
          </p:cNvPr>
          <p:cNvSpPr txBox="1"/>
          <p:nvPr/>
        </p:nvSpPr>
        <p:spPr>
          <a:xfrm>
            <a:off x="1062111" y="226927"/>
            <a:ext cx="10296525" cy="502766"/>
          </a:xfrm>
          <a:prstGeom prst="rect">
            <a:avLst/>
          </a:prstGeom>
          <a:noFill/>
          <a:effectLst>
            <a:outerShdw blurRad="50800" dist="38100" dir="5400000" algn="t" rotWithShape="0">
              <a:prstClr val="black">
                <a:alpha val="40000"/>
              </a:prstClr>
            </a:outerShdw>
          </a:effectLst>
        </p:spPr>
        <p:txBody>
          <a:bodyPr>
            <a:spAutoFit/>
          </a:bodyPr>
          <a:lstStyle/>
          <a:p>
            <a:pPr algn="ctr">
              <a:defRPr/>
            </a:pPr>
            <a:r>
              <a:rPr lang="en-US" sz="2667" b="1" dirty="0">
                <a:solidFill>
                  <a:srgbClr val="0000FF"/>
                </a:solidFill>
                <a:latin typeface="Arial Black" panose="020B0A04020102020204" pitchFamily="34" charset="0"/>
              </a:rPr>
              <a:t>Pharmacological treatment for stable COPD</a:t>
            </a:r>
            <a:endParaRPr lang="it-IT" sz="2667" b="1" dirty="0">
              <a:solidFill>
                <a:srgbClr val="0000FF"/>
              </a:solidFill>
              <a:latin typeface="Arial Black" panose="020B0A04020102020204" pitchFamily="34" charset="0"/>
            </a:endParaRPr>
          </a:p>
        </p:txBody>
      </p:sp>
      <p:sp>
        <p:nvSpPr>
          <p:cNvPr id="168966" name="CasellaDiTesto 16">
            <a:extLst>
              <a:ext uri="{FF2B5EF4-FFF2-40B4-BE49-F238E27FC236}">
                <a16:creationId xmlns:a16="http://schemas.microsoft.com/office/drawing/2014/main" id="{66DB6610-E1BB-45BE-893C-0B6A260BB9EE}"/>
              </a:ext>
            </a:extLst>
          </p:cNvPr>
          <p:cNvSpPr txBox="1">
            <a:spLocks noChangeArrowheads="1"/>
          </p:cNvSpPr>
          <p:nvPr/>
        </p:nvSpPr>
        <p:spPr bwMode="auto">
          <a:xfrm>
            <a:off x="7656512" y="6446407"/>
            <a:ext cx="4535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a-DK" altLang="it-IT" sz="1800" b="1" dirty="0">
                <a:solidFill>
                  <a:srgbClr val="000000"/>
                </a:solidFill>
                <a:latin typeface="Times New Roman" panose="02020603050405020304" pitchFamily="18" charset="0"/>
                <a:cs typeface="Times New Roman" panose="02020603050405020304" pitchFamily="18" charset="0"/>
              </a:rPr>
              <a:t>Singh D, et al. </a:t>
            </a:r>
            <a:r>
              <a:rPr lang="da-DK" altLang="it-IT" sz="1800" b="1" i="1" dirty="0">
                <a:solidFill>
                  <a:srgbClr val="000000"/>
                </a:solidFill>
                <a:latin typeface="Times New Roman" panose="02020603050405020304" pitchFamily="18" charset="0"/>
                <a:cs typeface="Times New Roman" panose="02020603050405020304" pitchFamily="18" charset="0"/>
              </a:rPr>
              <a:t>Drugs</a:t>
            </a:r>
            <a:r>
              <a:rPr lang="da-DK" altLang="it-IT" sz="1800" b="1" dirty="0">
                <a:solidFill>
                  <a:srgbClr val="000000"/>
                </a:solidFill>
                <a:latin typeface="Times New Roman" panose="02020603050405020304" pitchFamily="18" charset="0"/>
                <a:cs typeface="Times New Roman" panose="02020603050405020304" pitchFamily="18" charset="0"/>
              </a:rPr>
              <a:t>. 2025;85(7):911-930. </a:t>
            </a:r>
            <a:endParaRPr lang="it-IT" altLang="it-IT" sz="18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C46F240-D643-F1DC-2C37-27C23D83E454}"/>
              </a:ext>
            </a:extLst>
          </p:cNvPr>
          <p:cNvSpPr/>
          <p:nvPr/>
        </p:nvSpPr>
        <p:spPr>
          <a:xfrm>
            <a:off x="6225294" y="5403021"/>
            <a:ext cx="5606287" cy="6404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641DBD-8592-19A4-B2AE-1AAA9BB45FB1}"/>
              </a:ext>
            </a:extLst>
          </p:cNvPr>
          <p:cNvSpPr>
            <a:spLocks noGrp="1"/>
          </p:cNvSpPr>
          <p:nvPr>
            <p:ph type="title"/>
          </p:nvPr>
        </p:nvSpPr>
        <p:spPr>
          <a:xfrm>
            <a:off x="69615" y="301036"/>
            <a:ext cx="12003932" cy="664797"/>
          </a:xfrm>
          <a:effectLst>
            <a:outerShdw blurRad="50800" dist="38100" dir="5400000" algn="t" rotWithShape="0">
              <a:prstClr val="black">
                <a:alpha val="40000"/>
              </a:prstClr>
            </a:outerShdw>
          </a:effectLst>
        </p:spPr>
        <p:txBody>
          <a:bodyPr/>
          <a:lstStyle/>
          <a:p>
            <a:pPr algn="ctr"/>
            <a:r>
              <a:rPr lang="en-US" dirty="0" err="1">
                <a:solidFill>
                  <a:srgbClr val="0000FF"/>
                </a:solidFill>
                <a:latin typeface="Arial Black" panose="020B0A04020102020204" pitchFamily="34" charset="0"/>
              </a:rPr>
              <a:t>Dupilumab</a:t>
            </a:r>
            <a:r>
              <a:rPr lang="en-US" dirty="0">
                <a:solidFill>
                  <a:srgbClr val="0000FF"/>
                </a:solidFill>
                <a:latin typeface="Arial Black" panose="020B0A04020102020204" pitchFamily="34" charset="0"/>
              </a:rPr>
              <a:t> phase 3 Studies: annual rate of AECOPD (Primary Outcome)</a:t>
            </a:r>
          </a:p>
        </p:txBody>
      </p:sp>
      <p:sp>
        <p:nvSpPr>
          <p:cNvPr id="4" name="Content Placeholder 3">
            <a:extLst>
              <a:ext uri="{FF2B5EF4-FFF2-40B4-BE49-F238E27FC236}">
                <a16:creationId xmlns:a16="http://schemas.microsoft.com/office/drawing/2014/main" id="{A6F34EB3-5701-25CA-4C2C-7212610111EE}"/>
              </a:ext>
            </a:extLst>
          </p:cNvPr>
          <p:cNvSpPr>
            <a:spLocks noGrp="1"/>
          </p:cNvSpPr>
          <p:nvPr>
            <p:ph sz="quarter" idx="16"/>
          </p:nvPr>
        </p:nvSpPr>
        <p:spPr>
          <a:xfrm>
            <a:off x="311580" y="6158237"/>
            <a:ext cx="8337897" cy="540000"/>
          </a:xfrm>
        </p:spPr>
        <p:txBody>
          <a:bodyPr/>
          <a:lstStyle/>
          <a:p>
            <a:r>
              <a:rPr lang="en-US" sz="1200" b="1" dirty="0">
                <a:latin typeface="Times New Roman" panose="02020603050405020304" pitchFamily="18" charset="0"/>
                <a:cs typeface="Times New Roman" panose="02020603050405020304" pitchFamily="18" charset="0"/>
              </a:rPr>
              <a:t>1. Bhatt SP, et al. </a:t>
            </a:r>
            <a:r>
              <a:rPr lang="en-US" sz="1200" b="1" i="1" dirty="0">
                <a:latin typeface="Times New Roman" panose="02020603050405020304" pitchFamily="18" charset="0"/>
                <a:cs typeface="Times New Roman" panose="02020603050405020304" pitchFamily="18" charset="0"/>
              </a:rPr>
              <a:t>N </a:t>
            </a:r>
            <a:r>
              <a:rPr lang="en-US" sz="1200" b="1" i="1" dirty="0" err="1">
                <a:latin typeface="Times New Roman" panose="02020603050405020304" pitchFamily="18" charset="0"/>
                <a:cs typeface="Times New Roman" panose="02020603050405020304" pitchFamily="18" charset="0"/>
              </a:rPr>
              <a:t>Eng</a:t>
            </a:r>
            <a:r>
              <a:rPr lang="en-US" sz="1200" b="1" i="1" dirty="0">
                <a:latin typeface="Times New Roman" panose="02020603050405020304" pitchFamily="18" charset="0"/>
                <a:cs typeface="Times New Roman" panose="02020603050405020304" pitchFamily="18" charset="0"/>
              </a:rPr>
              <a:t> J Med</a:t>
            </a:r>
            <a:r>
              <a:rPr lang="en-US" sz="1200" b="1" dirty="0">
                <a:latin typeface="Times New Roman" panose="02020603050405020304" pitchFamily="18" charset="0"/>
                <a:cs typeface="Times New Roman" panose="02020603050405020304" pitchFamily="18" charset="0"/>
              </a:rPr>
              <a:t>. 2024;390(24):2274-2283. 2. Bhatt SP, et al. </a:t>
            </a:r>
            <a:r>
              <a:rPr lang="en-US" sz="1200" b="1" i="1" dirty="0">
                <a:latin typeface="Times New Roman" panose="02020603050405020304" pitchFamily="18" charset="0"/>
                <a:cs typeface="Times New Roman" panose="02020603050405020304" pitchFamily="18" charset="0"/>
              </a:rPr>
              <a:t>N </a:t>
            </a:r>
            <a:r>
              <a:rPr lang="en-US" sz="1200" b="1" i="1" dirty="0" err="1">
                <a:latin typeface="Times New Roman" panose="02020603050405020304" pitchFamily="18" charset="0"/>
                <a:cs typeface="Times New Roman" panose="02020603050405020304" pitchFamily="18" charset="0"/>
              </a:rPr>
              <a:t>Engl</a:t>
            </a:r>
            <a:r>
              <a:rPr lang="en-US" sz="1200" b="1" i="1" dirty="0">
                <a:latin typeface="Times New Roman" panose="02020603050405020304" pitchFamily="18" charset="0"/>
                <a:cs typeface="Times New Roman" panose="02020603050405020304" pitchFamily="18" charset="0"/>
              </a:rPr>
              <a:t> J Med</a:t>
            </a:r>
            <a:r>
              <a:rPr lang="en-US" sz="1200" b="1" dirty="0">
                <a:latin typeface="Times New Roman" panose="02020603050405020304" pitchFamily="18" charset="0"/>
                <a:cs typeface="Times New Roman" panose="02020603050405020304" pitchFamily="18" charset="0"/>
              </a:rPr>
              <a:t>. 2023;389(3):205-214.</a:t>
            </a:r>
          </a:p>
        </p:txBody>
      </p:sp>
      <p:graphicFrame>
        <p:nvGraphicFramePr>
          <p:cNvPr id="7" name="Chart 6">
            <a:extLst>
              <a:ext uri="{FF2B5EF4-FFF2-40B4-BE49-F238E27FC236}">
                <a16:creationId xmlns:a16="http://schemas.microsoft.com/office/drawing/2014/main" id="{ABBDBC0B-C684-15D1-412E-3348128FFDBA}"/>
              </a:ext>
            </a:extLst>
          </p:cNvPr>
          <p:cNvGraphicFramePr/>
          <p:nvPr/>
        </p:nvGraphicFramePr>
        <p:xfrm>
          <a:off x="6056671" y="1839489"/>
          <a:ext cx="5759936" cy="359369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5EB8880-A6B5-EA84-CF62-249B50887883}"/>
              </a:ext>
            </a:extLst>
          </p:cNvPr>
          <p:cNvSpPr txBox="1"/>
          <p:nvPr/>
        </p:nvSpPr>
        <p:spPr>
          <a:xfrm>
            <a:off x="8358388" y="2292020"/>
            <a:ext cx="237490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3C"/>
                </a:solidFill>
                <a:effectLst/>
                <a:uLnTx/>
                <a:uFillTx/>
                <a:latin typeface="Calibri" panose="020F0502020204030204" pitchFamily="34" charset="0"/>
                <a:ea typeface="Calibri" panose="020F0502020204030204" pitchFamily="34" charset="0"/>
                <a:cs typeface="+mn-cs"/>
              </a:rPr>
              <a:t>Rate Ratio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3C"/>
                </a:solidFill>
                <a:effectLst/>
                <a:uLnTx/>
                <a:uFillTx/>
                <a:latin typeface="Calibri" panose="020F0502020204030204" pitchFamily="34" charset="0"/>
                <a:ea typeface="Calibri" panose="020F0502020204030204" pitchFamily="34" charset="0"/>
                <a:cs typeface="+mn-cs"/>
              </a:rPr>
              <a:t>0.70 (0.58 to 0.86)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3C3C3C"/>
                </a:solidFill>
                <a:effectLst/>
                <a:uLnTx/>
                <a:uFillTx/>
                <a:latin typeface="Calibri" panose="020F0502020204030204" pitchFamily="34" charset="0"/>
                <a:ea typeface="+mn-ea"/>
                <a:cs typeface="+mn-cs"/>
              </a:rPr>
              <a:t>P&lt;</a:t>
            </a:r>
            <a:r>
              <a:rPr kumimoji="0" lang="en-US" sz="1400" b="0" i="0" u="none" strike="noStrike" kern="1200" cap="none" spc="0" normalizeH="0" baseline="0" noProof="0">
                <a:ln>
                  <a:noFill/>
                </a:ln>
                <a:solidFill>
                  <a:srgbClr val="3C3C3C"/>
                </a:solidFill>
                <a:effectLst/>
                <a:uLnTx/>
                <a:uFillTx/>
                <a:latin typeface="Calibri" panose="020F0502020204030204" pitchFamily="34" charset="0"/>
                <a:ea typeface="+mn-ea"/>
                <a:cs typeface="+mn-cs"/>
              </a:rPr>
              <a:t>0.001</a:t>
            </a:r>
            <a:endParaRPr kumimoji="0" lang="en-US" sz="14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5140711-9E0A-129E-77AE-2007600E99BD}"/>
              </a:ext>
            </a:extLst>
          </p:cNvPr>
          <p:cNvSpPr txBox="1"/>
          <p:nvPr/>
        </p:nvSpPr>
        <p:spPr>
          <a:xfrm>
            <a:off x="7252958" y="5368318"/>
            <a:ext cx="41557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30%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reduction in moderate or severe exacerbations</a:t>
            </a:r>
            <a:r>
              <a:rPr kumimoji="0" lang="en-US" sz="1600" b="0" i="0" u="none" strike="noStrike" kern="1200" cap="none" spc="0" normalizeH="0" baseline="0" noProof="0" dirty="0">
                <a:ln>
                  <a:noFill/>
                </a:ln>
                <a:solidFill>
                  <a:srgbClr val="184E71"/>
                </a:solidFill>
                <a:effectLst/>
                <a:uLnTx/>
                <a:uFillTx/>
                <a:latin typeface="Calibri" panose="020F0502020204030204"/>
                <a:ea typeface="+mn-ea"/>
                <a:cs typeface="+mn-cs"/>
              </a:rPr>
              <a:t> over 52 weeks (</a:t>
            </a:r>
            <a:r>
              <a:rPr kumimoji="0" lang="en-US" sz="1600" b="0" i="1" u="none" strike="noStrike" kern="1200" cap="none" spc="0" normalizeH="0" baseline="0" noProof="0" dirty="0">
                <a:ln>
                  <a:noFill/>
                </a:ln>
                <a:solidFill>
                  <a:srgbClr val="184E71"/>
                </a:solidFill>
                <a:effectLst/>
                <a:uLnTx/>
                <a:uFillTx/>
                <a:latin typeface="Calibri" panose="020F0502020204030204"/>
                <a:ea typeface="+mn-ea"/>
                <a:cs typeface="+mn-cs"/>
              </a:rPr>
              <a:t>P</a:t>
            </a:r>
            <a:r>
              <a:rPr kumimoji="0" lang="en-US" sz="1600" b="0" i="0" u="none" strike="noStrike" kern="1200" cap="none" spc="0" normalizeH="0" baseline="0" noProof="0" dirty="0">
                <a:ln>
                  <a:noFill/>
                </a:ln>
                <a:solidFill>
                  <a:srgbClr val="184E71"/>
                </a:solidFill>
                <a:effectLst/>
                <a:uLnTx/>
                <a:uFillTx/>
                <a:latin typeface="Calibri" panose="020F0502020204030204"/>
                <a:ea typeface="+mn-ea"/>
                <a:cs typeface="+mn-cs"/>
              </a:rPr>
              <a:t>=0.0005)</a:t>
            </a:r>
            <a:r>
              <a:rPr kumimoji="0" lang="en-US" sz="1600" b="0" i="0" u="none" strike="noStrike" kern="1200" cap="none" spc="0" normalizeH="0" baseline="30000" noProof="0" dirty="0">
                <a:ln>
                  <a:noFill/>
                </a:ln>
                <a:solidFill>
                  <a:srgbClr val="184E71"/>
                </a:solidFill>
                <a:effectLst/>
                <a:uLnTx/>
                <a:uFillTx/>
                <a:latin typeface="Calibri" panose="020F0502020204030204"/>
                <a:ea typeface="+mn-ea"/>
                <a:cs typeface="+mn-cs"/>
              </a:rPr>
              <a:t>3</a:t>
            </a:r>
          </a:p>
        </p:txBody>
      </p:sp>
      <p:sp>
        <p:nvSpPr>
          <p:cNvPr id="20" name="Rectangle: Rounded Corners 19">
            <a:extLst>
              <a:ext uri="{FF2B5EF4-FFF2-40B4-BE49-F238E27FC236}">
                <a16:creationId xmlns:a16="http://schemas.microsoft.com/office/drawing/2014/main" id="{509C7646-6DED-47DA-1434-0BE42D6B4425}"/>
              </a:ext>
            </a:extLst>
          </p:cNvPr>
          <p:cNvSpPr/>
          <p:nvPr/>
        </p:nvSpPr>
        <p:spPr>
          <a:xfrm>
            <a:off x="296607" y="5403021"/>
            <a:ext cx="5606287" cy="6404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EE00925-F6DF-16DA-8E04-E061760C62F1}"/>
              </a:ext>
            </a:extLst>
          </p:cNvPr>
          <p:cNvSpPr txBox="1"/>
          <p:nvPr/>
        </p:nvSpPr>
        <p:spPr>
          <a:xfrm>
            <a:off x="1008413" y="5368318"/>
            <a:ext cx="45051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34%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reduction in moderate or severe exacerbation</a:t>
            </a:r>
            <a:r>
              <a:rPr kumimoji="0" lang="en-US" sz="1600" b="0" i="0" u="none" strike="noStrike" kern="1200" cap="none" spc="0" normalizeH="0" baseline="0" noProof="0" dirty="0">
                <a:ln>
                  <a:noFill/>
                </a:ln>
                <a:solidFill>
                  <a:srgbClr val="184E71"/>
                </a:solidFill>
                <a:effectLst/>
                <a:uLnTx/>
                <a:uFillTx/>
                <a:latin typeface="Calibri" panose="020F0502020204030204"/>
                <a:ea typeface="+mn-ea"/>
                <a:cs typeface="+mn-cs"/>
              </a:rPr>
              <a:t>s over 52 weeks (</a:t>
            </a:r>
            <a:r>
              <a:rPr kumimoji="0" lang="en-US" sz="1600" b="0" i="1" u="none" strike="noStrike" kern="1200" cap="none" spc="0" normalizeH="0" baseline="0" noProof="0" dirty="0">
                <a:ln>
                  <a:noFill/>
                </a:ln>
                <a:solidFill>
                  <a:srgbClr val="184E71"/>
                </a:solidFill>
                <a:effectLst/>
                <a:uLnTx/>
                <a:uFillTx/>
                <a:latin typeface="Calibri" panose="020F0502020204030204"/>
                <a:ea typeface="+mn-ea"/>
                <a:cs typeface="+mn-cs"/>
              </a:rPr>
              <a:t>P&lt;</a:t>
            </a:r>
            <a:r>
              <a:rPr kumimoji="0" lang="en-US" sz="1600" b="0" i="0" u="none" strike="noStrike" kern="1200" cap="none" spc="0" normalizeH="0" baseline="0" noProof="0" dirty="0">
                <a:ln>
                  <a:noFill/>
                </a:ln>
                <a:solidFill>
                  <a:srgbClr val="184E71"/>
                </a:solidFill>
                <a:effectLst/>
                <a:uLnTx/>
                <a:uFillTx/>
                <a:latin typeface="Calibri" panose="020F0502020204030204"/>
                <a:ea typeface="+mn-ea"/>
                <a:cs typeface="+mn-cs"/>
              </a:rPr>
              <a:t>0.001)</a:t>
            </a:r>
            <a:endParaRPr kumimoji="0" lang="en-US" sz="1600" b="0" i="0" u="none" strike="noStrike" kern="1200" cap="none" spc="0" normalizeH="0" baseline="30000" noProof="0" dirty="0">
              <a:ln>
                <a:noFill/>
              </a:ln>
              <a:solidFill>
                <a:srgbClr val="184E71"/>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C8900D79-58D3-32AA-E9BD-2059C2E92626}"/>
              </a:ext>
            </a:extLst>
          </p:cNvPr>
          <p:cNvSpPr/>
          <p:nvPr/>
        </p:nvSpPr>
        <p:spPr>
          <a:xfrm>
            <a:off x="1008413" y="5498535"/>
            <a:ext cx="469982" cy="449372"/>
          </a:xfrm>
          <a:prstGeom prst="downArrow">
            <a:avLst/>
          </a:prstGeom>
          <a:solidFill>
            <a:srgbClr val="349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Arrow: Down 22">
            <a:extLst>
              <a:ext uri="{FF2B5EF4-FFF2-40B4-BE49-F238E27FC236}">
                <a16:creationId xmlns:a16="http://schemas.microsoft.com/office/drawing/2014/main" id="{9CA80E54-C31C-EF2B-322E-D712BA90487C}"/>
              </a:ext>
            </a:extLst>
          </p:cNvPr>
          <p:cNvSpPr/>
          <p:nvPr/>
        </p:nvSpPr>
        <p:spPr>
          <a:xfrm>
            <a:off x="7010135" y="5498535"/>
            <a:ext cx="469982" cy="449372"/>
          </a:xfrm>
          <a:prstGeom prst="downArrow">
            <a:avLst/>
          </a:prstGeom>
          <a:solidFill>
            <a:srgbClr val="349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3" name="Chart 12">
            <a:extLst>
              <a:ext uri="{FF2B5EF4-FFF2-40B4-BE49-F238E27FC236}">
                <a16:creationId xmlns:a16="http://schemas.microsoft.com/office/drawing/2014/main" id="{E4C1AC2C-3CF2-C0D5-DEA0-D1C613AE8ABB}"/>
              </a:ext>
            </a:extLst>
          </p:cNvPr>
          <p:cNvGraphicFramePr/>
          <p:nvPr/>
        </p:nvGraphicFramePr>
        <p:xfrm>
          <a:off x="0" y="1851877"/>
          <a:ext cx="5759936" cy="3593691"/>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1AE08F86-0414-330C-03E5-CBB303B31D49}"/>
              </a:ext>
            </a:extLst>
          </p:cNvPr>
          <p:cNvSpPr txBox="1"/>
          <p:nvPr/>
        </p:nvSpPr>
        <p:spPr>
          <a:xfrm>
            <a:off x="8833248" y="1505481"/>
            <a:ext cx="11753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71"/>
                </a:solidFill>
                <a:effectLst/>
                <a:uLnTx/>
                <a:uFillTx/>
                <a:latin typeface="Calibri" panose="020F0502020204030204"/>
                <a:ea typeface="+mn-ea"/>
                <a:cs typeface="+mn-cs"/>
              </a:rPr>
              <a:t>BOREAS</a:t>
            </a:r>
            <a:r>
              <a:rPr kumimoji="0" lang="en-US" sz="2000" b="1" i="0" u="none" strike="noStrike" kern="1200" cap="none" spc="0" normalizeH="0" baseline="30000" noProof="0">
                <a:ln>
                  <a:noFill/>
                </a:ln>
                <a:solidFill>
                  <a:srgbClr val="184E71"/>
                </a:solidFill>
                <a:effectLst/>
                <a:uLnTx/>
                <a:uFillTx/>
                <a:latin typeface="Calibri" panose="020F0502020204030204"/>
                <a:ea typeface="+mn-ea"/>
                <a:cs typeface="+mn-cs"/>
              </a:rPr>
              <a:t>2</a:t>
            </a:r>
          </a:p>
        </p:txBody>
      </p:sp>
      <p:sp>
        <p:nvSpPr>
          <p:cNvPr id="10" name="TextBox 9">
            <a:extLst>
              <a:ext uri="{FF2B5EF4-FFF2-40B4-BE49-F238E27FC236}">
                <a16:creationId xmlns:a16="http://schemas.microsoft.com/office/drawing/2014/main" id="{8B485FAF-AC97-3E61-5E8C-4C604C8933FB}"/>
              </a:ext>
            </a:extLst>
          </p:cNvPr>
          <p:cNvSpPr txBox="1"/>
          <p:nvPr/>
        </p:nvSpPr>
        <p:spPr>
          <a:xfrm>
            <a:off x="3076691" y="1505481"/>
            <a:ext cx="10222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71"/>
                </a:solidFill>
                <a:effectLst/>
                <a:uLnTx/>
                <a:uFillTx/>
                <a:latin typeface="Calibri" panose="020F0502020204030204"/>
                <a:ea typeface="+mn-ea"/>
                <a:cs typeface="+mn-cs"/>
              </a:rPr>
              <a:t>NOTUS</a:t>
            </a:r>
            <a:r>
              <a:rPr kumimoji="0" lang="en-US" sz="2000" b="1" i="0" u="none" strike="noStrike" kern="1200" cap="none" spc="0" normalizeH="0" baseline="30000" noProof="0">
                <a:ln>
                  <a:noFill/>
                </a:ln>
                <a:solidFill>
                  <a:srgbClr val="184E71"/>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673534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825A66B-3368-2880-3197-4E179E61DF64}"/>
              </a:ext>
            </a:extLst>
          </p:cNvPr>
          <p:cNvSpPr txBox="1"/>
          <p:nvPr/>
        </p:nvSpPr>
        <p:spPr>
          <a:xfrm>
            <a:off x="501415" y="2314836"/>
            <a:ext cx="10673515" cy="2308324"/>
          </a:xfrm>
          <a:prstGeom prst="rect">
            <a:avLst/>
          </a:prstGeom>
          <a:noFill/>
        </p:spPr>
        <p:txBody>
          <a:bodyPr wrap="square" rtlCol="0">
            <a:spAutoFit/>
          </a:bodyPr>
          <a:lstStyle/>
          <a:p>
            <a:pPr algn="ctr"/>
            <a:r>
              <a:rPr lang="it-IT" sz="4800" b="1" dirty="0">
                <a:solidFill>
                  <a:srgbClr val="0000FF"/>
                </a:solidFill>
              </a:rPr>
              <a:t>La remissione è un obiettivo concretamente raggiungibile in BPCO?</a:t>
            </a:r>
          </a:p>
        </p:txBody>
      </p:sp>
      <p:pic>
        <p:nvPicPr>
          <p:cNvPr id="3" name="Immagine 2">
            <a:extLst>
              <a:ext uri="{FF2B5EF4-FFF2-40B4-BE49-F238E27FC236}">
                <a16:creationId xmlns:a16="http://schemas.microsoft.com/office/drawing/2014/main" id="{E9FFB201-1F2F-8DEB-B0B1-E9C5B3762C42}"/>
              </a:ext>
            </a:extLst>
          </p:cNvPr>
          <p:cNvPicPr>
            <a:picLocks noChangeAspect="1"/>
          </p:cNvPicPr>
          <p:nvPr/>
        </p:nvPicPr>
        <p:blipFill>
          <a:blip r:embed="rId2"/>
          <a:stretch>
            <a:fillRect/>
          </a:stretch>
        </p:blipFill>
        <p:spPr>
          <a:xfrm>
            <a:off x="1568917" y="316856"/>
            <a:ext cx="8585735" cy="6282038"/>
          </a:xfrm>
          <a:prstGeom prst="rect">
            <a:avLst/>
          </a:prstGeom>
        </p:spPr>
      </p:pic>
    </p:spTree>
    <p:extLst>
      <p:ext uri="{BB962C8B-B14F-4D97-AF65-F5344CB8AC3E}">
        <p14:creationId xmlns:p14="http://schemas.microsoft.com/office/powerpoint/2010/main" val="688534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61D2-C155-E45C-2341-FD70BB32A8B4}"/>
              </a:ext>
            </a:extLst>
          </p:cNvPr>
          <p:cNvSpPr>
            <a:spLocks noGrp="1"/>
          </p:cNvSpPr>
          <p:nvPr>
            <p:ph type="title"/>
          </p:nvPr>
        </p:nvSpPr>
        <p:spPr>
          <a:xfrm>
            <a:off x="123169" y="337252"/>
            <a:ext cx="11926303" cy="664797"/>
          </a:xfrm>
          <a:effectLst>
            <a:outerShdw blurRad="50800" dist="38100" dir="5400000" algn="t" rotWithShape="0">
              <a:prstClr val="black">
                <a:alpha val="40000"/>
              </a:prstClr>
            </a:outerShdw>
          </a:effectLst>
        </p:spPr>
        <p:txBody>
          <a:bodyPr/>
          <a:lstStyle/>
          <a:p>
            <a:pPr algn="ctr"/>
            <a:r>
              <a:rPr lang="en-US" dirty="0" err="1">
                <a:solidFill>
                  <a:srgbClr val="0000FF"/>
                </a:solidFill>
                <a:latin typeface="Arial Black" panose="020B0A04020102020204" pitchFamily="34" charset="0"/>
              </a:rPr>
              <a:t>Dupilumab</a:t>
            </a:r>
            <a:r>
              <a:rPr lang="en-US" dirty="0">
                <a:solidFill>
                  <a:srgbClr val="0000FF"/>
                </a:solidFill>
                <a:latin typeface="Arial Black" panose="020B0A04020102020204" pitchFamily="34" charset="0"/>
              </a:rPr>
              <a:t> phase 3 studies: annualized rate of moderate or severe exacerbations </a:t>
            </a:r>
            <a:r>
              <a:rPr lang="en-US" b="1" dirty="0">
                <a:solidFill>
                  <a:srgbClr val="0000FF"/>
                </a:solidFill>
                <a:effectLst/>
                <a:latin typeface="Arial Black" panose="020B0A04020102020204" pitchFamily="34" charset="0"/>
                <a:ea typeface="Calibri" panose="020F0502020204030204" pitchFamily="34" charset="0"/>
                <a:cs typeface="Arial" panose="020B0604020202020204" pitchFamily="34" charset="0"/>
              </a:rPr>
              <a:t>in patients with baseline </a:t>
            </a:r>
            <a:r>
              <a:rPr lang="en-US" b="1" dirty="0" err="1">
                <a:solidFill>
                  <a:srgbClr val="0000FF"/>
                </a:solidFill>
                <a:effectLst/>
                <a:latin typeface="Arial Black" panose="020B0A04020102020204" pitchFamily="34" charset="0"/>
                <a:ea typeface="Calibri" panose="020F0502020204030204" pitchFamily="34" charset="0"/>
                <a:cs typeface="Arial" panose="020B0604020202020204" pitchFamily="34" charset="0"/>
              </a:rPr>
              <a:t>FeNO</a:t>
            </a:r>
            <a:r>
              <a:rPr lang="en-US" b="1" dirty="0">
                <a:solidFill>
                  <a:srgbClr val="0000FF"/>
                </a:solidFill>
                <a:effectLst/>
                <a:latin typeface="Arial Black" panose="020B0A04020102020204" pitchFamily="34" charset="0"/>
                <a:ea typeface="Calibri" panose="020F0502020204030204" pitchFamily="34" charset="0"/>
                <a:cs typeface="Arial" panose="020B0604020202020204" pitchFamily="34" charset="0"/>
              </a:rPr>
              <a:t> ≥20 ppb</a:t>
            </a:r>
            <a:endParaRPr lang="en-US" dirty="0">
              <a:solidFill>
                <a:srgbClr val="0000FF"/>
              </a:solidFill>
              <a:latin typeface="Arial Black" panose="020B0A04020102020204" pitchFamily="34" charset="0"/>
            </a:endParaRPr>
          </a:p>
        </p:txBody>
      </p:sp>
      <p:graphicFrame>
        <p:nvGraphicFramePr>
          <p:cNvPr id="7" name="Chart 6">
            <a:extLst>
              <a:ext uri="{FF2B5EF4-FFF2-40B4-BE49-F238E27FC236}">
                <a16:creationId xmlns:a16="http://schemas.microsoft.com/office/drawing/2014/main" id="{F229A55A-105F-F810-D268-D810FDD2CEAE}"/>
              </a:ext>
            </a:extLst>
          </p:cNvPr>
          <p:cNvGraphicFramePr/>
          <p:nvPr/>
        </p:nvGraphicFramePr>
        <p:xfrm>
          <a:off x="265570" y="1947740"/>
          <a:ext cx="5905482" cy="360020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9AFC6D3C-DE86-424E-3B47-2D6CA53A2F9E}"/>
              </a:ext>
            </a:extLst>
          </p:cNvPr>
          <p:cNvSpPr txBox="1"/>
          <p:nvPr/>
        </p:nvSpPr>
        <p:spPr>
          <a:xfrm>
            <a:off x="2563955" y="2428149"/>
            <a:ext cx="2374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C3C3C"/>
                </a:solidFill>
                <a:effectLst/>
                <a:uLnTx/>
                <a:uFillTx/>
                <a:latin typeface="Calibri" panose="020F0502020204030204" pitchFamily="34" charset="0"/>
                <a:ea typeface="Calibri" panose="020F0502020204030204" pitchFamily="34" charset="0"/>
                <a:cs typeface="+mn-cs"/>
              </a:rPr>
              <a:t>Rate Ratio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C3C3C"/>
                </a:solidFill>
                <a:effectLst/>
                <a:uLnTx/>
                <a:uFillTx/>
                <a:latin typeface="Calibri" panose="020F0502020204030204" pitchFamily="34" charset="0"/>
                <a:ea typeface="Calibri" panose="020F0502020204030204" pitchFamily="34" charset="0"/>
                <a:cs typeface="+mn-cs"/>
              </a:rPr>
              <a:t>0.47 (0.33 to 0.68)</a:t>
            </a:r>
          </a:p>
        </p:txBody>
      </p:sp>
      <p:graphicFrame>
        <p:nvGraphicFramePr>
          <p:cNvPr id="11" name="Chart 10">
            <a:extLst>
              <a:ext uri="{FF2B5EF4-FFF2-40B4-BE49-F238E27FC236}">
                <a16:creationId xmlns:a16="http://schemas.microsoft.com/office/drawing/2014/main" id="{CF034E1E-7194-6074-4B8F-9CABC16EFA06}"/>
              </a:ext>
            </a:extLst>
          </p:cNvPr>
          <p:cNvGraphicFramePr/>
          <p:nvPr/>
        </p:nvGraphicFramePr>
        <p:xfrm>
          <a:off x="6331875" y="1947741"/>
          <a:ext cx="5717597" cy="3600208"/>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6A8F5196-0DC3-692B-7A69-9A1543A2E5EA}"/>
              </a:ext>
            </a:extLst>
          </p:cNvPr>
          <p:cNvSpPr txBox="1"/>
          <p:nvPr/>
        </p:nvSpPr>
        <p:spPr>
          <a:xfrm>
            <a:off x="8316497" y="2458385"/>
            <a:ext cx="2374900"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C3C3C"/>
                </a:solidFill>
                <a:effectLst/>
                <a:uLnTx/>
                <a:uFillTx/>
                <a:latin typeface="Calibri" panose="020F0502020204030204" pitchFamily="34" charset="0"/>
                <a:ea typeface="Calibri" panose="020F0502020204030204" pitchFamily="34" charset="0"/>
                <a:cs typeface="+mn-cs"/>
              </a:rPr>
              <a:t>Rate Ratio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C3C3C"/>
                </a:solidFill>
                <a:effectLst/>
                <a:uLnTx/>
                <a:uFillTx/>
                <a:latin typeface="Calibri" panose="020F0502020204030204" pitchFamily="34" charset="0"/>
                <a:ea typeface="Calibri" panose="020F0502020204030204" pitchFamily="34" charset="0"/>
                <a:cs typeface="+mn-cs"/>
              </a:rPr>
              <a:t>0.6 (0.5 to 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3C3C3C"/>
                </a:solidFill>
                <a:effectLst/>
                <a:uLnTx/>
                <a:uFillTx/>
                <a:latin typeface="Calibri" panose="020F0502020204030204" pitchFamily="34" charset="0"/>
                <a:ea typeface="+mn-ea"/>
                <a:cs typeface="+mn-cs"/>
              </a:rPr>
              <a:t>P</a:t>
            </a:r>
            <a:r>
              <a:rPr kumimoji="0" lang="en-US" sz="1600" b="0" i="0" u="none" strike="noStrike" kern="1200" cap="none" spc="0" normalizeH="0" baseline="0" noProof="0">
                <a:ln>
                  <a:noFill/>
                </a:ln>
                <a:solidFill>
                  <a:srgbClr val="3C3C3C"/>
                </a:solidFill>
                <a:effectLst/>
                <a:uLnTx/>
                <a:uFillTx/>
                <a:latin typeface="Calibri" panose="020F0502020204030204" pitchFamily="34" charset="0"/>
                <a:ea typeface="+mn-ea"/>
                <a:cs typeface="+mn-cs"/>
              </a:rPr>
              <a:t>=0.005</a:t>
            </a:r>
            <a:endParaRPr kumimoji="0" lang="en-US" sz="1600" b="0" i="1"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3069103-F97B-040B-0EF7-03CD90F9A2A9}"/>
              </a:ext>
            </a:extLst>
          </p:cNvPr>
          <p:cNvSpPr txBox="1"/>
          <p:nvPr/>
        </p:nvSpPr>
        <p:spPr>
          <a:xfrm>
            <a:off x="8833248" y="1731814"/>
            <a:ext cx="11753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71"/>
                </a:solidFill>
                <a:effectLst/>
                <a:uLnTx/>
                <a:uFillTx/>
                <a:latin typeface="Calibri" panose="020F0502020204030204"/>
                <a:ea typeface="+mn-ea"/>
                <a:cs typeface="+mn-cs"/>
              </a:rPr>
              <a:t>BOREAS</a:t>
            </a:r>
            <a:r>
              <a:rPr kumimoji="0" lang="en-US" sz="2000" b="1" i="0" u="none" strike="noStrike" kern="1200" cap="none" spc="0" normalizeH="0" baseline="30000" noProof="0">
                <a:ln>
                  <a:noFill/>
                </a:ln>
                <a:solidFill>
                  <a:srgbClr val="184E71"/>
                </a:solidFill>
                <a:effectLst/>
                <a:uLnTx/>
                <a:uFillTx/>
                <a:latin typeface="Calibri" panose="020F0502020204030204"/>
                <a:ea typeface="+mn-ea"/>
                <a:cs typeface="+mn-cs"/>
              </a:rPr>
              <a:t>2</a:t>
            </a:r>
          </a:p>
        </p:txBody>
      </p:sp>
      <p:sp>
        <p:nvSpPr>
          <p:cNvPr id="12" name="TextBox 11">
            <a:extLst>
              <a:ext uri="{FF2B5EF4-FFF2-40B4-BE49-F238E27FC236}">
                <a16:creationId xmlns:a16="http://schemas.microsoft.com/office/drawing/2014/main" id="{958EB35C-6806-2086-7C34-6FF995CA387D}"/>
              </a:ext>
            </a:extLst>
          </p:cNvPr>
          <p:cNvSpPr txBox="1"/>
          <p:nvPr/>
        </p:nvSpPr>
        <p:spPr>
          <a:xfrm>
            <a:off x="3076691" y="1731814"/>
            <a:ext cx="10222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71"/>
                </a:solidFill>
                <a:effectLst/>
                <a:uLnTx/>
                <a:uFillTx/>
                <a:latin typeface="Calibri" panose="020F0502020204030204"/>
                <a:ea typeface="+mn-ea"/>
                <a:cs typeface="+mn-cs"/>
              </a:rPr>
              <a:t>NOTUS</a:t>
            </a:r>
            <a:r>
              <a:rPr kumimoji="0" lang="en-US" sz="2000" b="1" i="0" u="none" strike="noStrike" kern="1200" cap="none" spc="0" normalizeH="0" baseline="30000" noProof="0">
                <a:ln>
                  <a:noFill/>
                </a:ln>
                <a:solidFill>
                  <a:srgbClr val="184E71"/>
                </a:solidFill>
                <a:effectLst/>
                <a:uLnTx/>
                <a:uFillTx/>
                <a:latin typeface="Calibri" panose="020F0502020204030204"/>
                <a:ea typeface="+mn-ea"/>
                <a:cs typeface="+mn-cs"/>
              </a:rPr>
              <a:t>1</a:t>
            </a:r>
          </a:p>
        </p:txBody>
      </p:sp>
      <p:sp>
        <p:nvSpPr>
          <p:cNvPr id="8" name="Rectangle: Rounded Corners 7">
            <a:extLst>
              <a:ext uri="{FF2B5EF4-FFF2-40B4-BE49-F238E27FC236}">
                <a16:creationId xmlns:a16="http://schemas.microsoft.com/office/drawing/2014/main" id="{7F4BCBBE-E220-4D3C-7ACB-B5A240EB2D67}"/>
              </a:ext>
            </a:extLst>
          </p:cNvPr>
          <p:cNvSpPr/>
          <p:nvPr/>
        </p:nvSpPr>
        <p:spPr>
          <a:xfrm>
            <a:off x="335937" y="5547949"/>
            <a:ext cx="5905482" cy="6404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67025D0-5DFA-AD8C-6550-BCEB30385C0C}"/>
              </a:ext>
            </a:extLst>
          </p:cNvPr>
          <p:cNvSpPr txBox="1"/>
          <p:nvPr/>
        </p:nvSpPr>
        <p:spPr>
          <a:xfrm>
            <a:off x="1047742" y="5575760"/>
            <a:ext cx="52016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52% </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reduction in moderate or severe exacerbations </a:t>
            </a:r>
            <a:r>
              <a:rPr kumimoji="0" lang="en-US" sz="1400" b="0" i="0" u="none" strike="noStrike" kern="1200" cap="none" spc="0" normalizeH="0" baseline="0" noProof="0" dirty="0">
                <a:ln>
                  <a:noFill/>
                </a:ln>
                <a:solidFill>
                  <a:srgbClr val="184E71"/>
                </a:solidFill>
                <a:effectLst/>
                <a:uLnTx/>
                <a:uFillTx/>
                <a:latin typeface="Calibri" panose="020F0502020204030204"/>
                <a:ea typeface="+mn-ea"/>
                <a:cs typeface="+mn-cs"/>
              </a:rPr>
              <a:t>in patients with baseline </a:t>
            </a:r>
            <a:r>
              <a:rPr kumimoji="0" lang="en-US" sz="1400" b="0" i="0" u="none" strike="noStrike" kern="1200" cap="none" spc="0" normalizeH="0" baseline="0" noProof="0" dirty="0" err="1">
                <a:ln>
                  <a:noFill/>
                </a:ln>
                <a:solidFill>
                  <a:srgbClr val="184E71"/>
                </a:solidFill>
                <a:effectLst/>
                <a:uLnTx/>
                <a:uFillTx/>
                <a:latin typeface="Calibri" panose="020F0502020204030204"/>
                <a:ea typeface="+mn-ea"/>
                <a:cs typeface="+mn-cs"/>
              </a:rPr>
              <a:t>FeNO</a:t>
            </a:r>
            <a:r>
              <a:rPr kumimoji="0" lang="en-US" sz="1400" b="0" i="0" u="none" strike="noStrike" kern="1200" cap="none" spc="0" normalizeH="0" baseline="0" noProof="0" dirty="0">
                <a:ln>
                  <a:noFill/>
                </a:ln>
                <a:solidFill>
                  <a:srgbClr val="184E71"/>
                </a:solidFill>
                <a:effectLst/>
                <a:uLnTx/>
                <a:uFillTx/>
                <a:latin typeface="Calibri" panose="020F0502020204030204"/>
                <a:ea typeface="+mn-ea"/>
                <a:cs typeface="+mn-cs"/>
              </a:rPr>
              <a:t> ≥20 ppb over 52 weeks</a:t>
            </a:r>
            <a:endParaRPr kumimoji="0" lang="en-US" sz="1400" b="0" i="0" u="none" strike="noStrike" kern="1200" cap="none" spc="0" normalizeH="0" baseline="30000" noProof="0" dirty="0">
              <a:ln>
                <a:noFill/>
              </a:ln>
              <a:solidFill>
                <a:srgbClr val="184E71"/>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4E65B345-070E-95C4-FEF8-6B2E4E058F89}"/>
              </a:ext>
            </a:extLst>
          </p:cNvPr>
          <p:cNvSpPr/>
          <p:nvPr/>
        </p:nvSpPr>
        <p:spPr>
          <a:xfrm>
            <a:off x="590504" y="5643463"/>
            <a:ext cx="469982" cy="449372"/>
          </a:xfrm>
          <a:prstGeom prst="downArrow">
            <a:avLst/>
          </a:prstGeom>
          <a:solidFill>
            <a:srgbClr val="349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3E1681DD-6892-1C2B-597B-A787E3684CA3}"/>
              </a:ext>
            </a:extLst>
          </p:cNvPr>
          <p:cNvSpPr/>
          <p:nvPr/>
        </p:nvSpPr>
        <p:spPr>
          <a:xfrm>
            <a:off x="6425620" y="5547948"/>
            <a:ext cx="5500683" cy="6404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row: Down 15">
            <a:extLst>
              <a:ext uri="{FF2B5EF4-FFF2-40B4-BE49-F238E27FC236}">
                <a16:creationId xmlns:a16="http://schemas.microsoft.com/office/drawing/2014/main" id="{69D1D054-B2C1-B1D8-5A95-624958841EB9}"/>
              </a:ext>
            </a:extLst>
          </p:cNvPr>
          <p:cNvSpPr/>
          <p:nvPr/>
        </p:nvSpPr>
        <p:spPr>
          <a:xfrm>
            <a:off x="6698657" y="5638228"/>
            <a:ext cx="469982" cy="449372"/>
          </a:xfrm>
          <a:prstGeom prst="downArrow">
            <a:avLst/>
          </a:prstGeom>
          <a:solidFill>
            <a:srgbClr val="349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C861143-2780-5174-AA72-1BB9EF7FC5AD}"/>
              </a:ext>
            </a:extLst>
          </p:cNvPr>
          <p:cNvSpPr txBox="1"/>
          <p:nvPr/>
        </p:nvSpPr>
        <p:spPr>
          <a:xfrm>
            <a:off x="6436669" y="5550873"/>
            <a:ext cx="61345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36% </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reduction in moderate or severe exacerbations </a:t>
            </a:r>
            <a:r>
              <a:rPr kumimoji="0" lang="en-US" sz="1400" b="0" i="0" u="none" strike="noStrike" kern="1200" cap="none" spc="0" normalizeH="0" baseline="0" noProof="0" dirty="0">
                <a:ln>
                  <a:noFill/>
                </a:ln>
                <a:solidFill>
                  <a:srgbClr val="184E71"/>
                </a:solidFill>
                <a:effectLst/>
                <a:uLnTx/>
                <a:uFillTx/>
                <a:latin typeface="Calibri" panose="020F0502020204030204"/>
                <a:ea typeface="+mn-ea"/>
                <a:cs typeface="+mn-cs"/>
              </a:rPr>
              <a:t>over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84E71"/>
                </a:solidFill>
                <a:effectLst/>
                <a:uLnTx/>
                <a:uFillTx/>
                <a:latin typeface="Calibri" panose="020F0502020204030204"/>
                <a:ea typeface="+mn-ea"/>
                <a:cs typeface="+mn-cs"/>
              </a:rPr>
              <a:t>52 weeks (</a:t>
            </a:r>
            <a:r>
              <a:rPr kumimoji="0" lang="en-US" sz="1400" b="0" i="1" u="none" strike="noStrike" kern="1200" cap="none" spc="0" normalizeH="0" baseline="0" noProof="0" dirty="0">
                <a:ln>
                  <a:noFill/>
                </a:ln>
                <a:solidFill>
                  <a:srgbClr val="184E71"/>
                </a:solidFill>
                <a:effectLst/>
                <a:uLnTx/>
                <a:uFillTx/>
                <a:latin typeface="Calibri" panose="020F0502020204030204"/>
                <a:ea typeface="+mn-ea"/>
                <a:cs typeface="+mn-cs"/>
              </a:rPr>
              <a:t>P</a:t>
            </a:r>
            <a:r>
              <a:rPr kumimoji="0" lang="en-US" sz="1400" b="0" i="0" u="none" strike="noStrike" kern="1200" cap="none" spc="0" normalizeH="0" baseline="0" noProof="0" dirty="0">
                <a:ln>
                  <a:noFill/>
                </a:ln>
                <a:solidFill>
                  <a:srgbClr val="184E71"/>
                </a:solidFill>
                <a:effectLst/>
                <a:uLnTx/>
                <a:uFillTx/>
                <a:latin typeface="Calibri" panose="020F0502020204030204"/>
                <a:ea typeface="+mn-ea"/>
                <a:cs typeface="+mn-cs"/>
              </a:rPr>
              <a:t>=0.0005)</a:t>
            </a:r>
            <a:endParaRPr kumimoji="0" lang="en-US" sz="1400" b="0" i="0" u="none" strike="noStrike" kern="1200" cap="none" spc="0" normalizeH="0" baseline="30000" noProof="0" dirty="0">
              <a:ln>
                <a:noFill/>
              </a:ln>
              <a:solidFill>
                <a:srgbClr val="184E71"/>
              </a:solidFill>
              <a:effectLst/>
              <a:uLnTx/>
              <a:uFillTx/>
              <a:latin typeface="Calibri" panose="020F0502020204030204"/>
              <a:ea typeface="+mn-ea"/>
              <a:cs typeface="+mn-cs"/>
            </a:endParaRPr>
          </a:p>
        </p:txBody>
      </p:sp>
      <p:sp>
        <p:nvSpPr>
          <p:cNvPr id="19" name="Content Placeholder 3">
            <a:extLst>
              <a:ext uri="{FF2B5EF4-FFF2-40B4-BE49-F238E27FC236}">
                <a16:creationId xmlns:a16="http://schemas.microsoft.com/office/drawing/2014/main" id="{C0A003CC-4B6D-4F0F-8C02-413415E44EFA}"/>
              </a:ext>
            </a:extLst>
          </p:cNvPr>
          <p:cNvSpPr>
            <a:spLocks noGrp="1"/>
          </p:cNvSpPr>
          <p:nvPr>
            <p:ph sz="quarter" idx="16"/>
          </p:nvPr>
        </p:nvSpPr>
        <p:spPr>
          <a:xfrm>
            <a:off x="273344" y="6155303"/>
            <a:ext cx="11205294" cy="540000"/>
          </a:xfrm>
        </p:spPr>
        <p:txBody>
          <a:bodyPr/>
          <a:lstStyle/>
          <a:p>
            <a:r>
              <a:rPr lang="en-US" sz="1200" b="1" dirty="0">
                <a:latin typeface="Times New Roman" panose="02020603050405020304" pitchFamily="18" charset="0"/>
                <a:cs typeface="Times New Roman" panose="02020603050405020304" pitchFamily="18" charset="0"/>
              </a:rPr>
              <a:t>1. Bhatt SP, et al. </a:t>
            </a:r>
            <a:r>
              <a:rPr lang="en-US" sz="1200" b="1" i="1" dirty="0">
                <a:latin typeface="Times New Roman" panose="02020603050405020304" pitchFamily="18" charset="0"/>
                <a:cs typeface="Times New Roman" panose="02020603050405020304" pitchFamily="18" charset="0"/>
              </a:rPr>
              <a:t>N </a:t>
            </a:r>
            <a:r>
              <a:rPr lang="en-US" sz="1200" b="1" i="1" dirty="0" err="1">
                <a:latin typeface="Times New Roman" panose="02020603050405020304" pitchFamily="18" charset="0"/>
                <a:cs typeface="Times New Roman" panose="02020603050405020304" pitchFamily="18" charset="0"/>
              </a:rPr>
              <a:t>Eng</a:t>
            </a:r>
            <a:r>
              <a:rPr lang="en-US" sz="1200" b="1" i="1" dirty="0">
                <a:latin typeface="Times New Roman" panose="02020603050405020304" pitchFamily="18" charset="0"/>
                <a:cs typeface="Times New Roman" panose="02020603050405020304" pitchFamily="18" charset="0"/>
              </a:rPr>
              <a:t> J Med</a:t>
            </a:r>
            <a:r>
              <a:rPr lang="en-US" sz="1200" b="1" dirty="0">
                <a:latin typeface="Times New Roman" panose="02020603050405020304" pitchFamily="18" charset="0"/>
                <a:cs typeface="Times New Roman" panose="02020603050405020304" pitchFamily="18" charset="0"/>
              </a:rPr>
              <a:t>. 2024;390(24):2274-2283. 2. Bhatt SP, et al. </a:t>
            </a:r>
            <a:r>
              <a:rPr lang="en-US" sz="1200" b="1" i="1" dirty="0">
                <a:latin typeface="Times New Roman" panose="02020603050405020304" pitchFamily="18" charset="0"/>
                <a:cs typeface="Times New Roman" panose="02020603050405020304" pitchFamily="18" charset="0"/>
              </a:rPr>
              <a:t>N </a:t>
            </a:r>
            <a:r>
              <a:rPr lang="en-US" sz="1200" b="1" i="1" dirty="0" err="1">
                <a:latin typeface="Times New Roman" panose="02020603050405020304" pitchFamily="18" charset="0"/>
                <a:cs typeface="Times New Roman" panose="02020603050405020304" pitchFamily="18" charset="0"/>
              </a:rPr>
              <a:t>Engl</a:t>
            </a:r>
            <a:r>
              <a:rPr lang="en-US" sz="1200" b="1" i="1" dirty="0">
                <a:latin typeface="Times New Roman" panose="02020603050405020304" pitchFamily="18" charset="0"/>
                <a:cs typeface="Times New Roman" panose="02020603050405020304" pitchFamily="18" charset="0"/>
              </a:rPr>
              <a:t> J Med</a:t>
            </a:r>
            <a:r>
              <a:rPr lang="en-US" sz="1200" b="1" dirty="0">
                <a:latin typeface="Times New Roman" panose="02020603050405020304" pitchFamily="18" charset="0"/>
                <a:cs typeface="Times New Roman" panose="02020603050405020304" pitchFamily="18" charset="0"/>
              </a:rPr>
              <a:t>. 2023;389:205–214. </a:t>
            </a:r>
          </a:p>
        </p:txBody>
      </p:sp>
    </p:spTree>
    <p:extLst>
      <p:ext uri="{BB962C8B-B14F-4D97-AF65-F5344CB8AC3E}">
        <p14:creationId xmlns:p14="http://schemas.microsoft.com/office/powerpoint/2010/main" val="403796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8A9-4165-974F-45FF-1248556940F0}"/>
              </a:ext>
            </a:extLst>
          </p:cNvPr>
          <p:cNvSpPr>
            <a:spLocks noGrp="1"/>
          </p:cNvSpPr>
          <p:nvPr>
            <p:ph type="title"/>
          </p:nvPr>
        </p:nvSpPr>
        <p:spPr>
          <a:xfrm>
            <a:off x="211157" y="263585"/>
            <a:ext cx="11880324" cy="553998"/>
          </a:xfrm>
          <a:effectLst>
            <a:outerShdw blurRad="50800" dist="38100" dir="5400000" algn="t" rotWithShape="0">
              <a:prstClr val="black">
                <a:alpha val="40000"/>
              </a:prstClr>
            </a:outerShdw>
          </a:effectLst>
        </p:spPr>
        <p:txBody>
          <a:bodyPr/>
          <a:lstStyle/>
          <a:p>
            <a:r>
              <a:rPr lang="en-US" sz="2000" dirty="0" err="1">
                <a:solidFill>
                  <a:srgbClr val="0000FF"/>
                </a:solidFill>
                <a:latin typeface="Arial Black" panose="020B0A04020102020204" pitchFamily="34" charset="0"/>
              </a:rPr>
              <a:t>Dupilumab</a:t>
            </a:r>
            <a:r>
              <a:rPr lang="en-US" sz="2000" dirty="0">
                <a:solidFill>
                  <a:srgbClr val="0000FF"/>
                </a:solidFill>
                <a:latin typeface="Arial Black" panose="020B0A04020102020204" pitchFamily="34" charset="0"/>
              </a:rPr>
              <a:t> phase 3 studies: Time-to-first moderate or severe AECOPD over 52 weeks</a:t>
            </a:r>
          </a:p>
        </p:txBody>
      </p:sp>
      <p:sp>
        <p:nvSpPr>
          <p:cNvPr id="9" name="object 9">
            <a:extLst>
              <a:ext uri="{FF2B5EF4-FFF2-40B4-BE49-F238E27FC236}">
                <a16:creationId xmlns:a16="http://schemas.microsoft.com/office/drawing/2014/main" id="{EDB20485-7FF3-E476-3898-DFD4AFF744CF}"/>
              </a:ext>
            </a:extLst>
          </p:cNvPr>
          <p:cNvSpPr txBox="1"/>
          <p:nvPr/>
        </p:nvSpPr>
        <p:spPr>
          <a:xfrm>
            <a:off x="6217662" y="2298339"/>
            <a:ext cx="507831" cy="2099597"/>
          </a:xfrm>
          <a:prstGeom prst="rect">
            <a:avLst/>
          </a:prstGeom>
        </p:spPr>
        <p:txBody>
          <a:bodyPr vert="vert270" wrap="square" lIns="0" tIns="8890" rIns="0" bIns="0" rtlCol="0">
            <a:spAutoFit/>
          </a:bodyPr>
          <a:lstStyle/>
          <a:p>
            <a:pPr marL="12700" marR="5080" lvl="0" indent="73660" algn="ctr" defTabSz="914400" rtl="0" eaLnBrk="1" fontAlgn="auto" latinLnBrk="0" hangingPunct="1">
              <a:lnSpc>
                <a:spcPct val="100000"/>
              </a:lnSpc>
              <a:spcBef>
                <a:spcPts val="70"/>
              </a:spcBef>
              <a:spcAft>
                <a:spcPts val="0"/>
              </a:spcAft>
              <a:buClrTx/>
              <a:buSzTx/>
              <a:buFontTx/>
              <a:buNone/>
              <a:tabLst/>
              <a:defRPr/>
            </a:pPr>
            <a:r>
              <a:rPr kumimoji="0" sz="1100" b="1" i="0" u="none" strike="noStrike" kern="1200" cap="none" spc="0" normalizeH="0" baseline="0" noProof="0">
                <a:ln>
                  <a:noFill/>
                </a:ln>
                <a:solidFill>
                  <a:srgbClr val="3C3C3C"/>
                </a:solidFill>
                <a:effectLst/>
                <a:uLnTx/>
                <a:uFillTx/>
                <a:latin typeface="Calibri" panose="020F0502020204030204"/>
                <a:ea typeface="+mn-ea"/>
                <a:cs typeface="Arial"/>
              </a:rPr>
              <a:t>Cumulative</a:t>
            </a:r>
            <a:r>
              <a:rPr kumimoji="0" sz="1100" b="1" i="0" u="none" strike="noStrike" kern="1200" cap="none" spc="-35" normalizeH="0" baseline="0" noProof="0">
                <a:ln>
                  <a:noFill/>
                </a:ln>
                <a:solidFill>
                  <a:srgbClr val="3C3C3C"/>
                </a:solidFill>
                <a:effectLst/>
                <a:uLnTx/>
                <a:uFillTx/>
                <a:latin typeface="Calibri" panose="020F0502020204030204"/>
                <a:ea typeface="+mn-ea"/>
                <a:cs typeface="Arial"/>
              </a:rPr>
              <a:t> </a:t>
            </a:r>
            <a:r>
              <a:rPr kumimoji="0" sz="1100" b="1" i="0" u="none" strike="noStrike" kern="1200" cap="none" spc="0" normalizeH="0" baseline="0" noProof="0">
                <a:ln>
                  <a:noFill/>
                </a:ln>
                <a:solidFill>
                  <a:srgbClr val="3C3C3C"/>
                </a:solidFill>
                <a:effectLst/>
                <a:uLnTx/>
                <a:uFillTx/>
                <a:latin typeface="Calibri" panose="020F0502020204030204"/>
                <a:ea typeface="+mn-ea"/>
                <a:cs typeface="Arial"/>
              </a:rPr>
              <a:t>proportion</a:t>
            </a:r>
            <a:r>
              <a:rPr kumimoji="0" sz="1100" b="1" i="0" u="none" strike="noStrike" kern="1200" cap="none" spc="-35" normalizeH="0" baseline="0" noProof="0">
                <a:ln>
                  <a:noFill/>
                </a:ln>
                <a:solidFill>
                  <a:srgbClr val="3C3C3C"/>
                </a:solidFill>
                <a:effectLst/>
                <a:uLnTx/>
                <a:uFillTx/>
                <a:latin typeface="Calibri" panose="020F0502020204030204"/>
                <a:ea typeface="+mn-ea"/>
                <a:cs typeface="Arial"/>
              </a:rPr>
              <a:t> </a:t>
            </a:r>
            <a:r>
              <a:rPr kumimoji="0" sz="1100" b="1" i="0" u="none" strike="noStrike" kern="1200" cap="none" spc="0" normalizeH="0" baseline="0" noProof="0">
                <a:ln>
                  <a:noFill/>
                </a:ln>
                <a:solidFill>
                  <a:srgbClr val="3C3C3C"/>
                </a:solidFill>
                <a:effectLst/>
                <a:uLnTx/>
                <a:uFillTx/>
                <a:latin typeface="Calibri" panose="020F0502020204030204"/>
                <a:ea typeface="+mn-ea"/>
                <a:cs typeface="Arial"/>
              </a:rPr>
              <a:t>of</a:t>
            </a:r>
            <a:r>
              <a:rPr kumimoji="0" sz="1100" b="1" i="0" u="none" strike="noStrike" kern="1200" cap="none" spc="-35" normalizeH="0" baseline="0" noProof="0">
                <a:ln>
                  <a:noFill/>
                </a:ln>
                <a:solidFill>
                  <a:srgbClr val="3C3C3C"/>
                </a:solidFill>
                <a:effectLst/>
                <a:uLnTx/>
                <a:uFillTx/>
                <a:latin typeface="Calibri" panose="020F0502020204030204"/>
                <a:ea typeface="+mn-ea"/>
                <a:cs typeface="Arial"/>
              </a:rPr>
              <a:t> </a:t>
            </a:r>
            <a:r>
              <a:rPr kumimoji="0" sz="1100" b="1" i="0" u="none" strike="noStrike" kern="1200" cap="none" spc="0" normalizeH="0" baseline="0" noProof="0">
                <a:ln>
                  <a:noFill/>
                </a:ln>
                <a:solidFill>
                  <a:srgbClr val="3C3C3C"/>
                </a:solidFill>
                <a:effectLst/>
                <a:uLnTx/>
                <a:uFillTx/>
                <a:latin typeface="Calibri" panose="020F0502020204030204"/>
                <a:ea typeface="+mn-ea"/>
                <a:cs typeface="Arial"/>
              </a:rPr>
              <a:t>patients</a:t>
            </a:r>
            <a:r>
              <a:rPr kumimoji="0" sz="1100" b="1" i="0" u="none" strike="noStrike" kern="1200" cap="none" spc="-35" normalizeH="0" baseline="0" noProof="0">
                <a:ln>
                  <a:noFill/>
                </a:ln>
                <a:solidFill>
                  <a:srgbClr val="3C3C3C"/>
                </a:solidFill>
                <a:effectLst/>
                <a:uLnTx/>
                <a:uFillTx/>
                <a:latin typeface="Calibri" panose="020F0502020204030204"/>
                <a:ea typeface="+mn-ea"/>
                <a:cs typeface="Arial"/>
              </a:rPr>
              <a:t> </a:t>
            </a:r>
            <a:r>
              <a:rPr kumimoji="0" sz="1100" b="1" i="0" u="none" strike="noStrike" kern="1200" cap="none" spc="-20" normalizeH="0" baseline="0" noProof="0">
                <a:ln>
                  <a:noFill/>
                </a:ln>
                <a:solidFill>
                  <a:srgbClr val="3C3C3C"/>
                </a:solidFill>
                <a:effectLst/>
                <a:uLnTx/>
                <a:uFillTx/>
                <a:latin typeface="Calibri" panose="020F0502020204030204"/>
                <a:ea typeface="+mn-ea"/>
                <a:cs typeface="Arial"/>
              </a:rPr>
              <a:t>with </a:t>
            </a:r>
            <a:r>
              <a:rPr kumimoji="0" sz="1100" b="1" i="0" u="none" strike="noStrike" kern="1200" cap="none" spc="0" normalizeH="0" baseline="0" noProof="0">
                <a:ln>
                  <a:noFill/>
                </a:ln>
                <a:solidFill>
                  <a:srgbClr val="3C3C3C"/>
                </a:solidFill>
                <a:effectLst/>
                <a:uLnTx/>
                <a:uFillTx/>
                <a:latin typeface="Calibri" panose="020F0502020204030204"/>
                <a:ea typeface="+mn-ea"/>
                <a:cs typeface="Arial"/>
              </a:rPr>
              <a:t>moderate</a:t>
            </a:r>
            <a:r>
              <a:rPr kumimoji="0" sz="1100" b="1" i="0" u="none" strike="noStrike" kern="1200" cap="none" spc="10" normalizeH="0" baseline="0" noProof="0">
                <a:ln>
                  <a:noFill/>
                </a:ln>
                <a:solidFill>
                  <a:srgbClr val="3C3C3C"/>
                </a:solidFill>
                <a:effectLst/>
                <a:uLnTx/>
                <a:uFillTx/>
                <a:latin typeface="Calibri" panose="020F0502020204030204"/>
                <a:ea typeface="+mn-ea"/>
                <a:cs typeface="Arial"/>
              </a:rPr>
              <a:t> </a:t>
            </a:r>
            <a:r>
              <a:rPr kumimoji="0" sz="1100" b="1" i="0" u="none" strike="noStrike" kern="1200" cap="none" spc="0" normalizeH="0" baseline="0" noProof="0">
                <a:ln>
                  <a:noFill/>
                </a:ln>
                <a:solidFill>
                  <a:srgbClr val="3C3C3C"/>
                </a:solidFill>
                <a:effectLst/>
                <a:uLnTx/>
                <a:uFillTx/>
                <a:latin typeface="Calibri" panose="020F0502020204030204"/>
                <a:ea typeface="+mn-ea"/>
                <a:cs typeface="Arial"/>
              </a:rPr>
              <a:t>or</a:t>
            </a:r>
            <a:r>
              <a:rPr kumimoji="0" sz="1100" b="1" i="0" u="none" strike="noStrike" kern="1200" cap="none" spc="15" normalizeH="0" baseline="0" noProof="0">
                <a:ln>
                  <a:noFill/>
                </a:ln>
                <a:solidFill>
                  <a:srgbClr val="3C3C3C"/>
                </a:solidFill>
                <a:effectLst/>
                <a:uLnTx/>
                <a:uFillTx/>
                <a:latin typeface="Calibri" panose="020F0502020204030204"/>
                <a:ea typeface="+mn-ea"/>
                <a:cs typeface="Arial"/>
              </a:rPr>
              <a:t> </a:t>
            </a:r>
            <a:r>
              <a:rPr kumimoji="0" sz="1100" b="1" i="0" u="none" strike="noStrike" kern="1200" cap="none" spc="0" normalizeH="0" baseline="0" noProof="0">
                <a:ln>
                  <a:noFill/>
                </a:ln>
                <a:solidFill>
                  <a:srgbClr val="3C3C3C"/>
                </a:solidFill>
                <a:effectLst/>
                <a:uLnTx/>
                <a:uFillTx/>
                <a:latin typeface="Calibri" panose="020F0502020204030204"/>
                <a:ea typeface="+mn-ea"/>
                <a:cs typeface="Arial"/>
              </a:rPr>
              <a:t>severe</a:t>
            </a:r>
            <a:r>
              <a:rPr kumimoji="0" sz="1100" b="1" i="0" u="none" strike="noStrike" kern="1200" cap="none" spc="10" normalizeH="0" baseline="0" noProof="0">
                <a:ln>
                  <a:noFill/>
                </a:ln>
                <a:solidFill>
                  <a:srgbClr val="3C3C3C"/>
                </a:solidFill>
                <a:effectLst/>
                <a:uLnTx/>
                <a:uFillTx/>
                <a:latin typeface="Calibri" panose="020F0502020204030204"/>
                <a:ea typeface="+mn-ea"/>
                <a:cs typeface="Arial"/>
              </a:rPr>
              <a:t> </a:t>
            </a:r>
            <a:r>
              <a:rPr kumimoji="0" sz="1100" b="1" i="0" u="none" strike="noStrike" kern="1200" cap="none" spc="0" normalizeH="0" baseline="0" noProof="0">
                <a:ln>
                  <a:noFill/>
                </a:ln>
                <a:solidFill>
                  <a:srgbClr val="3C3C3C"/>
                </a:solidFill>
                <a:effectLst/>
                <a:uLnTx/>
                <a:uFillTx/>
                <a:latin typeface="Calibri" panose="020F0502020204030204"/>
                <a:ea typeface="+mn-ea"/>
                <a:cs typeface="Arial"/>
              </a:rPr>
              <a:t>COPD</a:t>
            </a:r>
            <a:r>
              <a:rPr kumimoji="0" sz="1100" b="1" i="0" u="none" strike="noStrike" kern="1200" cap="none" spc="15" normalizeH="0" baseline="0" noProof="0">
                <a:ln>
                  <a:noFill/>
                </a:ln>
                <a:solidFill>
                  <a:srgbClr val="3C3C3C"/>
                </a:solidFill>
                <a:effectLst/>
                <a:uLnTx/>
                <a:uFillTx/>
                <a:latin typeface="Calibri" panose="020F0502020204030204"/>
                <a:ea typeface="+mn-ea"/>
                <a:cs typeface="Arial"/>
              </a:rPr>
              <a:t> </a:t>
            </a:r>
            <a:r>
              <a:rPr kumimoji="0" sz="1100" b="1" i="0" u="none" strike="noStrike" kern="1200" cap="none" spc="-10" normalizeH="0" baseline="0" noProof="0">
                <a:ln>
                  <a:noFill/>
                </a:ln>
                <a:solidFill>
                  <a:srgbClr val="3C3C3C"/>
                </a:solidFill>
                <a:effectLst/>
                <a:uLnTx/>
                <a:uFillTx/>
                <a:latin typeface="Calibri" panose="020F0502020204030204"/>
                <a:ea typeface="+mn-ea"/>
                <a:cs typeface="Arial"/>
              </a:rPr>
              <a:t>exacerbation</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pic>
        <p:nvPicPr>
          <p:cNvPr id="10" name="Picture 9">
            <a:extLst>
              <a:ext uri="{FF2B5EF4-FFF2-40B4-BE49-F238E27FC236}">
                <a16:creationId xmlns:a16="http://schemas.microsoft.com/office/drawing/2014/main" id="{FDD07768-3015-52B0-5337-3832C48F5987}"/>
              </a:ext>
            </a:extLst>
          </p:cNvPr>
          <p:cNvPicPr>
            <a:picLocks noChangeAspect="1"/>
          </p:cNvPicPr>
          <p:nvPr/>
        </p:nvPicPr>
        <p:blipFill>
          <a:blip r:embed="rId3"/>
          <a:stretch>
            <a:fillRect/>
          </a:stretch>
        </p:blipFill>
        <p:spPr>
          <a:xfrm>
            <a:off x="7010066" y="2348012"/>
            <a:ext cx="4876876" cy="2240813"/>
          </a:xfrm>
          <a:prstGeom prst="rect">
            <a:avLst/>
          </a:prstGeom>
        </p:spPr>
      </p:pic>
      <p:sp>
        <p:nvSpPr>
          <p:cNvPr id="11" name="object 7">
            <a:extLst>
              <a:ext uri="{FF2B5EF4-FFF2-40B4-BE49-F238E27FC236}">
                <a16:creationId xmlns:a16="http://schemas.microsoft.com/office/drawing/2014/main" id="{34E99ADF-4304-1C09-7134-2B94780E14C6}"/>
              </a:ext>
            </a:extLst>
          </p:cNvPr>
          <p:cNvSpPr txBox="1"/>
          <p:nvPr/>
        </p:nvSpPr>
        <p:spPr>
          <a:xfrm>
            <a:off x="7216290" y="4549337"/>
            <a:ext cx="71796" cy="18483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5" normalizeH="0" baseline="0" noProof="0">
                <a:ln>
                  <a:noFill/>
                </a:ln>
                <a:solidFill>
                  <a:srgbClr val="3C3C3C"/>
                </a:solidFill>
                <a:effectLst/>
                <a:uLnTx/>
                <a:uFillTx/>
                <a:latin typeface="Calibri" panose="020F0502020204030204"/>
                <a:ea typeface="+mn-ea"/>
                <a:cs typeface="Arial"/>
              </a:rPr>
              <a:t>0</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12" name="object 8">
            <a:extLst>
              <a:ext uri="{FF2B5EF4-FFF2-40B4-BE49-F238E27FC236}">
                <a16:creationId xmlns:a16="http://schemas.microsoft.com/office/drawing/2014/main" id="{6CFB2588-D403-02F8-08AC-CBB7C86DD1D2}"/>
              </a:ext>
            </a:extLst>
          </p:cNvPr>
          <p:cNvSpPr txBox="1"/>
          <p:nvPr/>
        </p:nvSpPr>
        <p:spPr>
          <a:xfrm>
            <a:off x="7548653" y="4549337"/>
            <a:ext cx="71796" cy="18483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5" normalizeH="0" baseline="0" noProof="0">
                <a:ln>
                  <a:noFill/>
                </a:ln>
                <a:solidFill>
                  <a:srgbClr val="3C3C3C"/>
                </a:solidFill>
                <a:effectLst/>
                <a:uLnTx/>
                <a:uFillTx/>
                <a:latin typeface="Calibri" panose="020F0502020204030204"/>
                <a:ea typeface="+mn-ea"/>
                <a:cs typeface="Arial"/>
              </a:rPr>
              <a:t>4</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13" name="object 9">
            <a:extLst>
              <a:ext uri="{FF2B5EF4-FFF2-40B4-BE49-F238E27FC236}">
                <a16:creationId xmlns:a16="http://schemas.microsoft.com/office/drawing/2014/main" id="{8F832F14-BCC9-57E9-8174-FEFDF753C437}"/>
              </a:ext>
            </a:extLst>
          </p:cNvPr>
          <p:cNvSpPr txBox="1"/>
          <p:nvPr/>
        </p:nvSpPr>
        <p:spPr>
          <a:xfrm>
            <a:off x="7872368" y="4549337"/>
            <a:ext cx="109667" cy="18483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sz="1200" b="0" i="0" u="none" strike="noStrike" kern="1200" cap="none" spc="-50" normalizeH="0" baseline="0" noProof="0">
                <a:ln>
                  <a:noFill/>
                </a:ln>
                <a:solidFill>
                  <a:srgbClr val="3C3C3C"/>
                </a:solidFill>
                <a:effectLst/>
                <a:uLnTx/>
                <a:uFillTx/>
                <a:latin typeface="Calibri" panose="020F0502020204030204"/>
                <a:ea typeface="+mn-ea"/>
                <a:cs typeface="Arial"/>
              </a:rPr>
              <a:t>8</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14" name="object 9">
            <a:extLst>
              <a:ext uri="{FF2B5EF4-FFF2-40B4-BE49-F238E27FC236}">
                <a16:creationId xmlns:a16="http://schemas.microsoft.com/office/drawing/2014/main" id="{3DC877AC-2A93-93A8-7C00-087F068E8604}"/>
              </a:ext>
            </a:extLst>
          </p:cNvPr>
          <p:cNvSpPr txBox="1"/>
          <p:nvPr/>
        </p:nvSpPr>
        <p:spPr>
          <a:xfrm>
            <a:off x="8046831" y="4549337"/>
            <a:ext cx="454076" cy="18483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lang="en-US" sz="1200" b="0" i="0" u="none" strike="noStrike" kern="1200" cap="none" spc="-50" normalizeH="0" baseline="0" noProof="0">
                <a:ln>
                  <a:noFill/>
                </a:ln>
                <a:solidFill>
                  <a:srgbClr val="3C3C3C"/>
                </a:solidFill>
                <a:effectLst/>
                <a:uLnTx/>
                <a:uFillTx/>
                <a:latin typeface="Calibri" panose="020F0502020204030204"/>
                <a:ea typeface="+mn-ea"/>
                <a:cs typeface="Arial"/>
              </a:rPr>
              <a:t>12</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15" name="object 9">
            <a:extLst>
              <a:ext uri="{FF2B5EF4-FFF2-40B4-BE49-F238E27FC236}">
                <a16:creationId xmlns:a16="http://schemas.microsoft.com/office/drawing/2014/main" id="{8C3D5558-7305-28A4-1234-16945CDC82DB}"/>
              </a:ext>
            </a:extLst>
          </p:cNvPr>
          <p:cNvSpPr txBox="1"/>
          <p:nvPr/>
        </p:nvSpPr>
        <p:spPr>
          <a:xfrm>
            <a:off x="8450088" y="4549337"/>
            <a:ext cx="303758" cy="18483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lang="en-US" sz="1200" b="0" i="0" u="none" strike="noStrike" kern="1200" cap="none" spc="-50" normalizeH="0" baseline="0" noProof="0">
                <a:ln>
                  <a:noFill/>
                </a:ln>
                <a:solidFill>
                  <a:srgbClr val="3C3C3C"/>
                </a:solidFill>
                <a:effectLst/>
                <a:uLnTx/>
                <a:uFillTx/>
                <a:latin typeface="Calibri" panose="020F0502020204030204"/>
                <a:ea typeface="+mn-ea"/>
                <a:cs typeface="Arial"/>
              </a:rPr>
              <a:t>16</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16" name="object 7">
            <a:extLst>
              <a:ext uri="{FF2B5EF4-FFF2-40B4-BE49-F238E27FC236}">
                <a16:creationId xmlns:a16="http://schemas.microsoft.com/office/drawing/2014/main" id="{DCD8B5C7-013B-074F-13D4-F1F916D3A356}"/>
              </a:ext>
            </a:extLst>
          </p:cNvPr>
          <p:cNvSpPr txBox="1"/>
          <p:nvPr/>
        </p:nvSpPr>
        <p:spPr>
          <a:xfrm>
            <a:off x="8787317" y="4549337"/>
            <a:ext cx="308351" cy="18483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1200" cap="none" spc="-55" normalizeH="0" baseline="0" noProof="0">
                <a:ln>
                  <a:noFill/>
                </a:ln>
                <a:solidFill>
                  <a:srgbClr val="3C3C3C"/>
                </a:solidFill>
                <a:effectLst/>
                <a:uLnTx/>
                <a:uFillTx/>
                <a:latin typeface="Calibri" panose="020F0502020204030204"/>
                <a:ea typeface="+mn-ea"/>
                <a:cs typeface="Arial"/>
              </a:rPr>
              <a:t>2</a:t>
            </a:r>
            <a:r>
              <a:rPr kumimoji="0" sz="1200" b="0" i="0" u="none" strike="noStrike" kern="1200" cap="none" spc="-55" normalizeH="0" baseline="0" noProof="0">
                <a:ln>
                  <a:noFill/>
                </a:ln>
                <a:solidFill>
                  <a:srgbClr val="3C3C3C"/>
                </a:solidFill>
                <a:effectLst/>
                <a:uLnTx/>
                <a:uFillTx/>
                <a:latin typeface="Calibri" panose="020F0502020204030204"/>
                <a:ea typeface="+mn-ea"/>
                <a:cs typeface="Arial"/>
              </a:rPr>
              <a:t>0</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17" name="object 8">
            <a:extLst>
              <a:ext uri="{FF2B5EF4-FFF2-40B4-BE49-F238E27FC236}">
                <a16:creationId xmlns:a16="http://schemas.microsoft.com/office/drawing/2014/main" id="{1F69D367-D02E-C1BF-0843-5CADE30098D1}"/>
              </a:ext>
            </a:extLst>
          </p:cNvPr>
          <p:cNvSpPr txBox="1"/>
          <p:nvPr/>
        </p:nvSpPr>
        <p:spPr>
          <a:xfrm>
            <a:off x="9128015" y="4549337"/>
            <a:ext cx="308351" cy="18483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1200" cap="none" spc="-55" normalizeH="0" baseline="0" noProof="0">
                <a:ln>
                  <a:noFill/>
                </a:ln>
                <a:solidFill>
                  <a:srgbClr val="3C3C3C"/>
                </a:solidFill>
                <a:effectLst/>
                <a:uLnTx/>
                <a:uFillTx/>
                <a:latin typeface="Calibri" panose="020F0502020204030204"/>
                <a:ea typeface="+mn-ea"/>
                <a:cs typeface="Arial"/>
              </a:rPr>
              <a:t>2</a:t>
            </a:r>
            <a:r>
              <a:rPr kumimoji="0" sz="1200" b="0" i="0" u="none" strike="noStrike" kern="1200" cap="none" spc="-55" normalizeH="0" baseline="0" noProof="0">
                <a:ln>
                  <a:noFill/>
                </a:ln>
                <a:solidFill>
                  <a:srgbClr val="3C3C3C"/>
                </a:solidFill>
                <a:effectLst/>
                <a:uLnTx/>
                <a:uFillTx/>
                <a:latin typeface="Calibri" panose="020F0502020204030204"/>
                <a:ea typeface="+mn-ea"/>
                <a:cs typeface="Arial"/>
              </a:rPr>
              <a:t>4</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18" name="object 9">
            <a:extLst>
              <a:ext uri="{FF2B5EF4-FFF2-40B4-BE49-F238E27FC236}">
                <a16:creationId xmlns:a16="http://schemas.microsoft.com/office/drawing/2014/main" id="{45AB4B30-CE12-DD8E-8F8A-93E434D7ED55}"/>
              </a:ext>
            </a:extLst>
          </p:cNvPr>
          <p:cNvSpPr txBox="1"/>
          <p:nvPr/>
        </p:nvSpPr>
        <p:spPr>
          <a:xfrm>
            <a:off x="9456046" y="4549337"/>
            <a:ext cx="329192" cy="18483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lang="en-US" sz="1200" b="0" i="0" u="none" strike="noStrike" kern="1200" cap="none" spc="-50" normalizeH="0" baseline="0" noProof="0">
                <a:ln>
                  <a:noFill/>
                </a:ln>
                <a:solidFill>
                  <a:srgbClr val="3C3C3C"/>
                </a:solidFill>
                <a:effectLst/>
                <a:uLnTx/>
                <a:uFillTx/>
                <a:latin typeface="Calibri" panose="020F0502020204030204"/>
                <a:ea typeface="+mn-ea"/>
                <a:cs typeface="Arial"/>
              </a:rPr>
              <a:t>2</a:t>
            </a:r>
            <a:r>
              <a:rPr kumimoji="0" sz="1200" b="0" i="0" u="none" strike="noStrike" kern="1200" cap="none" spc="-50" normalizeH="0" baseline="0" noProof="0">
                <a:ln>
                  <a:noFill/>
                </a:ln>
                <a:solidFill>
                  <a:srgbClr val="3C3C3C"/>
                </a:solidFill>
                <a:effectLst/>
                <a:uLnTx/>
                <a:uFillTx/>
                <a:latin typeface="Calibri" panose="020F0502020204030204"/>
                <a:ea typeface="+mn-ea"/>
                <a:cs typeface="Arial"/>
              </a:rPr>
              <a:t>8</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19" name="object 9">
            <a:extLst>
              <a:ext uri="{FF2B5EF4-FFF2-40B4-BE49-F238E27FC236}">
                <a16:creationId xmlns:a16="http://schemas.microsoft.com/office/drawing/2014/main" id="{859173C8-4023-9925-8491-36A15687F1F1}"/>
              </a:ext>
            </a:extLst>
          </p:cNvPr>
          <p:cNvSpPr txBox="1"/>
          <p:nvPr/>
        </p:nvSpPr>
        <p:spPr>
          <a:xfrm>
            <a:off x="9841699" y="4549337"/>
            <a:ext cx="228389" cy="18483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lang="en-US" sz="1200" b="0" i="0" u="none" strike="noStrike" kern="1200" cap="none" spc="-50" normalizeH="0" baseline="0" noProof="0">
                <a:ln>
                  <a:noFill/>
                </a:ln>
                <a:solidFill>
                  <a:srgbClr val="3C3C3C"/>
                </a:solidFill>
                <a:effectLst/>
                <a:uLnTx/>
                <a:uFillTx/>
                <a:latin typeface="Calibri" panose="020F0502020204030204"/>
                <a:ea typeface="+mn-ea"/>
                <a:cs typeface="Arial"/>
              </a:rPr>
              <a:t>32</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20" name="object 9">
            <a:extLst>
              <a:ext uri="{FF2B5EF4-FFF2-40B4-BE49-F238E27FC236}">
                <a16:creationId xmlns:a16="http://schemas.microsoft.com/office/drawing/2014/main" id="{5683B2D1-76A3-06F4-855C-9F16C789F83B}"/>
              </a:ext>
            </a:extLst>
          </p:cNvPr>
          <p:cNvSpPr txBox="1"/>
          <p:nvPr/>
        </p:nvSpPr>
        <p:spPr>
          <a:xfrm>
            <a:off x="10180878" y="4549337"/>
            <a:ext cx="210991" cy="18483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lang="en-US" sz="1200" b="0" i="0" u="none" strike="noStrike" kern="1200" cap="none" spc="-50" normalizeH="0" baseline="0" noProof="0">
                <a:ln>
                  <a:noFill/>
                </a:ln>
                <a:solidFill>
                  <a:srgbClr val="3C3C3C"/>
                </a:solidFill>
                <a:effectLst/>
                <a:uLnTx/>
                <a:uFillTx/>
                <a:latin typeface="Calibri" panose="020F0502020204030204"/>
                <a:ea typeface="+mn-ea"/>
                <a:cs typeface="Arial"/>
              </a:rPr>
              <a:t>36</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21" name="object 7">
            <a:extLst>
              <a:ext uri="{FF2B5EF4-FFF2-40B4-BE49-F238E27FC236}">
                <a16:creationId xmlns:a16="http://schemas.microsoft.com/office/drawing/2014/main" id="{BFA7455A-B4F5-7ACB-9550-D7554A66A409}"/>
              </a:ext>
            </a:extLst>
          </p:cNvPr>
          <p:cNvSpPr txBox="1"/>
          <p:nvPr/>
        </p:nvSpPr>
        <p:spPr>
          <a:xfrm>
            <a:off x="10521964" y="4549337"/>
            <a:ext cx="229277" cy="18483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1200" cap="none" spc="-55" normalizeH="0" baseline="0" noProof="0">
                <a:ln>
                  <a:noFill/>
                </a:ln>
                <a:solidFill>
                  <a:srgbClr val="3C3C3C"/>
                </a:solidFill>
                <a:effectLst/>
                <a:uLnTx/>
                <a:uFillTx/>
                <a:latin typeface="Calibri" panose="020F0502020204030204"/>
                <a:ea typeface="+mn-ea"/>
                <a:cs typeface="Arial"/>
              </a:rPr>
              <a:t>4</a:t>
            </a:r>
            <a:r>
              <a:rPr kumimoji="0" sz="1200" b="0" i="0" u="none" strike="noStrike" kern="1200" cap="none" spc="-55" normalizeH="0" baseline="0" noProof="0">
                <a:ln>
                  <a:noFill/>
                </a:ln>
                <a:solidFill>
                  <a:srgbClr val="3C3C3C"/>
                </a:solidFill>
                <a:effectLst/>
                <a:uLnTx/>
                <a:uFillTx/>
                <a:latin typeface="Calibri" panose="020F0502020204030204"/>
                <a:ea typeface="+mn-ea"/>
                <a:cs typeface="Arial"/>
              </a:rPr>
              <a:t>0</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22" name="object 8">
            <a:extLst>
              <a:ext uri="{FF2B5EF4-FFF2-40B4-BE49-F238E27FC236}">
                <a16:creationId xmlns:a16="http://schemas.microsoft.com/office/drawing/2014/main" id="{657A5BC2-0A44-71C8-B1DB-E8B0F966B71A}"/>
              </a:ext>
            </a:extLst>
          </p:cNvPr>
          <p:cNvSpPr txBox="1"/>
          <p:nvPr/>
        </p:nvSpPr>
        <p:spPr>
          <a:xfrm>
            <a:off x="10857425" y="4549337"/>
            <a:ext cx="229277" cy="18483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5" normalizeH="0" baseline="0" noProof="0">
                <a:ln>
                  <a:noFill/>
                </a:ln>
                <a:solidFill>
                  <a:srgbClr val="3C3C3C"/>
                </a:solidFill>
                <a:effectLst/>
                <a:uLnTx/>
                <a:uFillTx/>
                <a:latin typeface="Calibri" panose="020F0502020204030204"/>
                <a:ea typeface="+mn-ea"/>
                <a:cs typeface="Arial"/>
              </a:rPr>
              <a:t>4</a:t>
            </a:r>
            <a:r>
              <a:rPr kumimoji="0" lang="en-US" sz="1200" b="0" i="0" u="none" strike="noStrike" kern="1200" cap="none" spc="-55" normalizeH="0" baseline="0" noProof="0">
                <a:ln>
                  <a:noFill/>
                </a:ln>
                <a:solidFill>
                  <a:srgbClr val="3C3C3C"/>
                </a:solidFill>
                <a:effectLst/>
                <a:uLnTx/>
                <a:uFillTx/>
                <a:latin typeface="Calibri" panose="020F0502020204030204"/>
                <a:ea typeface="+mn-ea"/>
                <a:cs typeface="Arial"/>
              </a:rPr>
              <a:t>4</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23" name="object 9">
            <a:extLst>
              <a:ext uri="{FF2B5EF4-FFF2-40B4-BE49-F238E27FC236}">
                <a16:creationId xmlns:a16="http://schemas.microsoft.com/office/drawing/2014/main" id="{FD7CD6B9-6F95-FAE7-18E9-1AD85D4B5ED4}"/>
              </a:ext>
            </a:extLst>
          </p:cNvPr>
          <p:cNvSpPr txBox="1"/>
          <p:nvPr/>
        </p:nvSpPr>
        <p:spPr>
          <a:xfrm>
            <a:off x="11198418" y="4549337"/>
            <a:ext cx="214457" cy="18483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lang="en-US" sz="1200" b="0" i="0" u="none" strike="noStrike" kern="1200" cap="none" spc="-50" normalizeH="0" baseline="0" noProof="0">
                <a:ln>
                  <a:noFill/>
                </a:ln>
                <a:solidFill>
                  <a:srgbClr val="3C3C3C"/>
                </a:solidFill>
                <a:effectLst/>
                <a:uLnTx/>
                <a:uFillTx/>
                <a:latin typeface="Calibri" panose="020F0502020204030204"/>
                <a:ea typeface="+mn-ea"/>
                <a:cs typeface="Arial"/>
              </a:rPr>
              <a:t>4</a:t>
            </a:r>
            <a:r>
              <a:rPr kumimoji="0" sz="1200" b="0" i="0" u="none" strike="noStrike" kern="1200" cap="none" spc="-50" normalizeH="0" baseline="0" noProof="0">
                <a:ln>
                  <a:noFill/>
                </a:ln>
                <a:solidFill>
                  <a:srgbClr val="3C3C3C"/>
                </a:solidFill>
                <a:effectLst/>
                <a:uLnTx/>
                <a:uFillTx/>
                <a:latin typeface="Calibri" panose="020F0502020204030204"/>
                <a:ea typeface="+mn-ea"/>
                <a:cs typeface="Arial"/>
              </a:rPr>
              <a:t>8</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24" name="object 9">
            <a:extLst>
              <a:ext uri="{FF2B5EF4-FFF2-40B4-BE49-F238E27FC236}">
                <a16:creationId xmlns:a16="http://schemas.microsoft.com/office/drawing/2014/main" id="{D74B67E0-6F9E-CF1F-DCAA-2F76EAB52158}"/>
              </a:ext>
            </a:extLst>
          </p:cNvPr>
          <p:cNvSpPr txBox="1"/>
          <p:nvPr/>
        </p:nvSpPr>
        <p:spPr>
          <a:xfrm>
            <a:off x="11538383" y="4549337"/>
            <a:ext cx="214457" cy="18483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lang="en-US" sz="1200" b="0" i="0" u="none" strike="noStrike" kern="1200" cap="none" spc="-50" normalizeH="0" baseline="0" noProof="0">
                <a:ln>
                  <a:noFill/>
                </a:ln>
                <a:solidFill>
                  <a:srgbClr val="3C3C3C"/>
                </a:solidFill>
                <a:effectLst/>
                <a:uLnTx/>
                <a:uFillTx/>
                <a:latin typeface="Calibri" panose="020F0502020204030204"/>
                <a:ea typeface="+mn-ea"/>
                <a:cs typeface="Arial"/>
              </a:rPr>
              <a:t>52</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grpSp>
        <p:nvGrpSpPr>
          <p:cNvPr id="25" name="Group 24">
            <a:extLst>
              <a:ext uri="{FF2B5EF4-FFF2-40B4-BE49-F238E27FC236}">
                <a16:creationId xmlns:a16="http://schemas.microsoft.com/office/drawing/2014/main" id="{80382DA6-85FD-A01A-F615-E81B0ECC7C22}"/>
              </a:ext>
            </a:extLst>
          </p:cNvPr>
          <p:cNvGrpSpPr/>
          <p:nvPr/>
        </p:nvGrpSpPr>
        <p:grpSpPr>
          <a:xfrm>
            <a:off x="6429439" y="2315746"/>
            <a:ext cx="697839" cy="2226432"/>
            <a:chOff x="1110232" y="2471238"/>
            <a:chExt cx="402644" cy="2531099"/>
          </a:xfrm>
        </p:grpSpPr>
        <p:sp>
          <p:nvSpPr>
            <p:cNvPr id="26" name="object 7">
              <a:extLst>
                <a:ext uri="{FF2B5EF4-FFF2-40B4-BE49-F238E27FC236}">
                  <a16:creationId xmlns:a16="http://schemas.microsoft.com/office/drawing/2014/main" id="{7CF912C1-7AEA-85B2-EE6D-22C5BFEDC7B0}"/>
                </a:ext>
              </a:extLst>
            </p:cNvPr>
            <p:cNvSpPr txBox="1"/>
            <p:nvPr/>
          </p:nvSpPr>
          <p:spPr>
            <a:xfrm>
              <a:off x="1369703" y="4792213"/>
              <a:ext cx="143173" cy="210124"/>
            </a:xfrm>
            <a:prstGeom prst="rect">
              <a:avLst/>
            </a:prstGeom>
          </p:spPr>
          <p:txBody>
            <a:bodyPr vert="horz" wrap="square" lIns="0" tIns="12700" rIns="0" bIns="0" rtlCol="0" anchor="ctr">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5" normalizeH="0" baseline="0" noProof="0">
                  <a:ln>
                    <a:noFill/>
                  </a:ln>
                  <a:solidFill>
                    <a:srgbClr val="3C3C3C"/>
                  </a:solidFill>
                  <a:effectLst/>
                  <a:uLnTx/>
                  <a:uFillTx/>
                  <a:latin typeface="Calibri" panose="020F0502020204030204"/>
                  <a:ea typeface="+mn-ea"/>
                  <a:cs typeface="Arial"/>
                </a:rPr>
                <a:t>0</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27" name="object 7">
              <a:extLst>
                <a:ext uri="{FF2B5EF4-FFF2-40B4-BE49-F238E27FC236}">
                  <a16:creationId xmlns:a16="http://schemas.microsoft.com/office/drawing/2014/main" id="{7264FFF8-A6E5-9CC8-C84E-6A0F9597B666}"/>
                </a:ext>
              </a:extLst>
            </p:cNvPr>
            <p:cNvSpPr txBox="1"/>
            <p:nvPr/>
          </p:nvSpPr>
          <p:spPr>
            <a:xfrm>
              <a:off x="1110232" y="4507820"/>
              <a:ext cx="308555" cy="21012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1200" cap="none" spc="-55" normalizeH="0" baseline="0" noProof="0">
                  <a:ln>
                    <a:noFill/>
                  </a:ln>
                  <a:solidFill>
                    <a:srgbClr val="3C3C3C"/>
                  </a:solidFill>
                  <a:effectLst/>
                  <a:uLnTx/>
                  <a:uFillTx/>
                  <a:latin typeface="Calibri" panose="020F0502020204030204"/>
                  <a:ea typeface="+mn-ea"/>
                  <a:cs typeface="Arial"/>
                </a:rPr>
                <a:t>10</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28" name="object 7">
              <a:extLst>
                <a:ext uri="{FF2B5EF4-FFF2-40B4-BE49-F238E27FC236}">
                  <a16:creationId xmlns:a16="http://schemas.microsoft.com/office/drawing/2014/main" id="{EB2E1F80-CE63-18E3-921B-DD27010E5794}"/>
                </a:ext>
              </a:extLst>
            </p:cNvPr>
            <p:cNvSpPr txBox="1"/>
            <p:nvPr/>
          </p:nvSpPr>
          <p:spPr>
            <a:xfrm>
              <a:off x="1110232" y="4225642"/>
              <a:ext cx="308555" cy="21012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1200" cap="none" spc="-55" normalizeH="0" baseline="0" noProof="0">
                  <a:ln>
                    <a:noFill/>
                  </a:ln>
                  <a:solidFill>
                    <a:srgbClr val="3C3C3C"/>
                  </a:solidFill>
                  <a:effectLst/>
                  <a:uLnTx/>
                  <a:uFillTx/>
                  <a:latin typeface="Calibri" panose="020F0502020204030204"/>
                  <a:ea typeface="+mn-ea"/>
                  <a:cs typeface="Arial"/>
                </a:rPr>
                <a:t>20</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29" name="object 7">
              <a:extLst>
                <a:ext uri="{FF2B5EF4-FFF2-40B4-BE49-F238E27FC236}">
                  <a16:creationId xmlns:a16="http://schemas.microsoft.com/office/drawing/2014/main" id="{AFBB8CA3-0ACB-F770-DA99-0EA5A80872F4}"/>
                </a:ext>
              </a:extLst>
            </p:cNvPr>
            <p:cNvSpPr txBox="1"/>
            <p:nvPr/>
          </p:nvSpPr>
          <p:spPr>
            <a:xfrm>
              <a:off x="1110232" y="3933199"/>
              <a:ext cx="308555" cy="21012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1200" cap="none" spc="-55" normalizeH="0" baseline="0" noProof="0">
                  <a:ln>
                    <a:noFill/>
                  </a:ln>
                  <a:solidFill>
                    <a:srgbClr val="3C3C3C"/>
                  </a:solidFill>
                  <a:effectLst/>
                  <a:uLnTx/>
                  <a:uFillTx/>
                  <a:latin typeface="Calibri" panose="020F0502020204030204"/>
                  <a:ea typeface="+mn-ea"/>
                  <a:cs typeface="Arial"/>
                </a:rPr>
                <a:t>30</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30" name="object 7">
              <a:extLst>
                <a:ext uri="{FF2B5EF4-FFF2-40B4-BE49-F238E27FC236}">
                  <a16:creationId xmlns:a16="http://schemas.microsoft.com/office/drawing/2014/main" id="{1B522981-4749-D991-92C5-11EE76D58829}"/>
                </a:ext>
              </a:extLst>
            </p:cNvPr>
            <p:cNvSpPr txBox="1"/>
            <p:nvPr/>
          </p:nvSpPr>
          <p:spPr>
            <a:xfrm>
              <a:off x="1110232" y="3644903"/>
              <a:ext cx="308555" cy="21012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1200" cap="none" spc="-55" normalizeH="0" baseline="0" noProof="0">
                  <a:ln>
                    <a:noFill/>
                  </a:ln>
                  <a:solidFill>
                    <a:srgbClr val="3C3C3C"/>
                  </a:solidFill>
                  <a:effectLst/>
                  <a:uLnTx/>
                  <a:uFillTx/>
                  <a:latin typeface="Calibri" panose="020F0502020204030204"/>
                  <a:ea typeface="+mn-ea"/>
                  <a:cs typeface="Arial"/>
                </a:rPr>
                <a:t>40</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31" name="object 7">
              <a:extLst>
                <a:ext uri="{FF2B5EF4-FFF2-40B4-BE49-F238E27FC236}">
                  <a16:creationId xmlns:a16="http://schemas.microsoft.com/office/drawing/2014/main" id="{D7B74669-050B-201C-CED0-31256BC59FBB}"/>
                </a:ext>
              </a:extLst>
            </p:cNvPr>
            <p:cNvSpPr txBox="1"/>
            <p:nvPr/>
          </p:nvSpPr>
          <p:spPr>
            <a:xfrm>
              <a:off x="1110232" y="3355700"/>
              <a:ext cx="308555" cy="21012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1200" cap="none" spc="-55" normalizeH="0" baseline="0" noProof="0">
                  <a:ln>
                    <a:noFill/>
                  </a:ln>
                  <a:solidFill>
                    <a:srgbClr val="3C3C3C"/>
                  </a:solidFill>
                  <a:effectLst/>
                  <a:uLnTx/>
                  <a:uFillTx/>
                  <a:latin typeface="Calibri" panose="020F0502020204030204"/>
                  <a:ea typeface="+mn-ea"/>
                  <a:cs typeface="Arial"/>
                </a:rPr>
                <a:t>50</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32" name="object 7">
              <a:extLst>
                <a:ext uri="{FF2B5EF4-FFF2-40B4-BE49-F238E27FC236}">
                  <a16:creationId xmlns:a16="http://schemas.microsoft.com/office/drawing/2014/main" id="{5C42809F-A9DA-C99C-8F74-BDE25EA30C3E}"/>
                </a:ext>
              </a:extLst>
            </p:cNvPr>
            <p:cNvSpPr txBox="1"/>
            <p:nvPr/>
          </p:nvSpPr>
          <p:spPr>
            <a:xfrm>
              <a:off x="1110232" y="3051653"/>
              <a:ext cx="308555" cy="21012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1200" cap="none" spc="-55" normalizeH="0" baseline="0" noProof="0">
                  <a:ln>
                    <a:noFill/>
                  </a:ln>
                  <a:solidFill>
                    <a:srgbClr val="3C3C3C"/>
                  </a:solidFill>
                  <a:effectLst/>
                  <a:uLnTx/>
                  <a:uFillTx/>
                  <a:latin typeface="Calibri" panose="020F0502020204030204"/>
                  <a:ea typeface="+mn-ea"/>
                  <a:cs typeface="Arial"/>
                </a:rPr>
                <a:t>60</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33" name="object 7">
              <a:extLst>
                <a:ext uri="{FF2B5EF4-FFF2-40B4-BE49-F238E27FC236}">
                  <a16:creationId xmlns:a16="http://schemas.microsoft.com/office/drawing/2014/main" id="{B6D7B7E7-C126-A183-46CE-0969DF1064C3}"/>
                </a:ext>
              </a:extLst>
            </p:cNvPr>
            <p:cNvSpPr txBox="1"/>
            <p:nvPr/>
          </p:nvSpPr>
          <p:spPr>
            <a:xfrm>
              <a:off x="1110232" y="2759345"/>
              <a:ext cx="308555" cy="21012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1200" cap="none" spc="-55" normalizeH="0" baseline="0" noProof="0">
                  <a:ln>
                    <a:noFill/>
                  </a:ln>
                  <a:solidFill>
                    <a:srgbClr val="3C3C3C"/>
                  </a:solidFill>
                  <a:effectLst/>
                  <a:uLnTx/>
                  <a:uFillTx/>
                  <a:latin typeface="Calibri" panose="020F0502020204030204"/>
                  <a:ea typeface="+mn-ea"/>
                  <a:cs typeface="Arial"/>
                </a:rPr>
                <a:t>70</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34" name="object 7">
              <a:extLst>
                <a:ext uri="{FF2B5EF4-FFF2-40B4-BE49-F238E27FC236}">
                  <a16:creationId xmlns:a16="http://schemas.microsoft.com/office/drawing/2014/main" id="{2950B0BF-4E3F-81E6-6291-C1CF8C012146}"/>
                </a:ext>
              </a:extLst>
            </p:cNvPr>
            <p:cNvSpPr txBox="1"/>
            <p:nvPr/>
          </p:nvSpPr>
          <p:spPr>
            <a:xfrm>
              <a:off x="1110232" y="2471238"/>
              <a:ext cx="308555" cy="21012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1200" cap="none" spc="-55" normalizeH="0" baseline="0" noProof="0">
                  <a:ln>
                    <a:noFill/>
                  </a:ln>
                  <a:solidFill>
                    <a:srgbClr val="3C3C3C"/>
                  </a:solidFill>
                  <a:effectLst/>
                  <a:uLnTx/>
                  <a:uFillTx/>
                  <a:latin typeface="Calibri" panose="020F0502020204030204"/>
                  <a:ea typeface="+mn-ea"/>
                  <a:cs typeface="Arial"/>
                </a:rPr>
                <a:t>80</a:t>
              </a:r>
              <a:endParaRPr kumimoji="0" sz="12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grpSp>
      <p:sp>
        <p:nvSpPr>
          <p:cNvPr id="35" name="object 11">
            <a:extLst>
              <a:ext uri="{FF2B5EF4-FFF2-40B4-BE49-F238E27FC236}">
                <a16:creationId xmlns:a16="http://schemas.microsoft.com/office/drawing/2014/main" id="{E88F2730-E0EC-8C52-509F-108288523DE2}"/>
              </a:ext>
            </a:extLst>
          </p:cNvPr>
          <p:cNvSpPr txBox="1"/>
          <p:nvPr/>
        </p:nvSpPr>
        <p:spPr>
          <a:xfrm>
            <a:off x="7623879" y="2388657"/>
            <a:ext cx="893324" cy="350994"/>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99"/>
              </a:lnSpc>
              <a:spcBef>
                <a:spcPts val="100"/>
              </a:spcBef>
              <a:spcAft>
                <a:spcPts val="0"/>
              </a:spcAft>
              <a:buClrTx/>
              <a:buSzTx/>
              <a:buFontTx/>
              <a:buNone/>
              <a:tabLst/>
              <a:defRPr/>
            </a:pPr>
            <a:r>
              <a:rPr kumimoji="0" sz="1000" b="0" i="0" u="none" strike="noStrike" kern="1200" cap="none" spc="-10" normalizeH="0" baseline="0" noProof="0">
                <a:ln>
                  <a:noFill/>
                </a:ln>
                <a:solidFill>
                  <a:srgbClr val="3C3C3C"/>
                </a:solidFill>
                <a:effectLst/>
                <a:uLnTx/>
                <a:uFillTx/>
                <a:latin typeface="Calibri" panose="020F0502020204030204"/>
                <a:ea typeface="+mn-ea"/>
                <a:cs typeface="Arial"/>
              </a:rPr>
              <a:t>Placebo </a:t>
            </a:r>
            <a:r>
              <a:rPr kumimoji="0" sz="1000" b="0" i="0" u="none" strike="noStrike" kern="1200" cap="none" spc="-25" normalizeH="0" baseline="0" noProof="0">
                <a:ln>
                  <a:noFill/>
                </a:ln>
                <a:solidFill>
                  <a:srgbClr val="3C3C3C"/>
                </a:solidFill>
                <a:effectLst/>
                <a:uLnTx/>
                <a:uFillTx/>
                <a:latin typeface="Calibri" panose="020F0502020204030204"/>
                <a:ea typeface="+mn-ea"/>
                <a:cs typeface="Arial"/>
              </a:rPr>
              <a:t>Dupilumab</a:t>
            </a:r>
            <a:endParaRPr kumimoji="0" sz="10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285" name="TextBox 284">
            <a:extLst>
              <a:ext uri="{FF2B5EF4-FFF2-40B4-BE49-F238E27FC236}">
                <a16:creationId xmlns:a16="http://schemas.microsoft.com/office/drawing/2014/main" id="{7CE1BB85-A42E-878B-2F32-192CAA0D5CE8}"/>
              </a:ext>
            </a:extLst>
          </p:cNvPr>
          <p:cNvSpPr txBox="1"/>
          <p:nvPr/>
        </p:nvSpPr>
        <p:spPr>
          <a:xfrm>
            <a:off x="1016286" y="4519269"/>
            <a:ext cx="677013"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Baseline</a:t>
            </a:r>
          </a:p>
        </p:txBody>
      </p:sp>
      <p:sp>
        <p:nvSpPr>
          <p:cNvPr id="286" name="TextBox 285">
            <a:extLst>
              <a:ext uri="{FF2B5EF4-FFF2-40B4-BE49-F238E27FC236}">
                <a16:creationId xmlns:a16="http://schemas.microsoft.com/office/drawing/2014/main" id="{65BD0B1F-0E2C-8099-519B-974B983C2316}"/>
              </a:ext>
            </a:extLst>
          </p:cNvPr>
          <p:cNvSpPr txBox="1"/>
          <p:nvPr/>
        </p:nvSpPr>
        <p:spPr>
          <a:xfrm>
            <a:off x="1530655" y="4519269"/>
            <a:ext cx="262483"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4</a:t>
            </a:r>
          </a:p>
        </p:txBody>
      </p:sp>
      <p:sp>
        <p:nvSpPr>
          <p:cNvPr id="287" name="TextBox 286">
            <a:extLst>
              <a:ext uri="{FF2B5EF4-FFF2-40B4-BE49-F238E27FC236}">
                <a16:creationId xmlns:a16="http://schemas.microsoft.com/office/drawing/2014/main" id="{743514EB-78C7-EB9F-B820-7ED9AE6B9AF0}"/>
              </a:ext>
            </a:extLst>
          </p:cNvPr>
          <p:cNvSpPr txBox="1"/>
          <p:nvPr/>
        </p:nvSpPr>
        <p:spPr>
          <a:xfrm>
            <a:off x="1838051" y="4519269"/>
            <a:ext cx="262483"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8</a:t>
            </a:r>
          </a:p>
        </p:txBody>
      </p:sp>
      <p:sp>
        <p:nvSpPr>
          <p:cNvPr id="288" name="TextBox 287">
            <a:extLst>
              <a:ext uri="{FF2B5EF4-FFF2-40B4-BE49-F238E27FC236}">
                <a16:creationId xmlns:a16="http://schemas.microsoft.com/office/drawing/2014/main" id="{015318DF-8DFE-AA61-C074-E68370FA1248}"/>
              </a:ext>
            </a:extLst>
          </p:cNvPr>
          <p:cNvSpPr txBox="1"/>
          <p:nvPr/>
        </p:nvSpPr>
        <p:spPr>
          <a:xfrm>
            <a:off x="2109050" y="4519269"/>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12</a:t>
            </a:r>
          </a:p>
        </p:txBody>
      </p:sp>
      <p:sp>
        <p:nvSpPr>
          <p:cNvPr id="289" name="TextBox 288">
            <a:extLst>
              <a:ext uri="{FF2B5EF4-FFF2-40B4-BE49-F238E27FC236}">
                <a16:creationId xmlns:a16="http://schemas.microsoft.com/office/drawing/2014/main" id="{5349ABC6-B0E1-7F2B-FF3E-5E2D04A0B53A}"/>
              </a:ext>
            </a:extLst>
          </p:cNvPr>
          <p:cNvSpPr txBox="1"/>
          <p:nvPr/>
        </p:nvSpPr>
        <p:spPr>
          <a:xfrm>
            <a:off x="2416446" y="4519269"/>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16</a:t>
            </a:r>
          </a:p>
        </p:txBody>
      </p:sp>
      <p:sp>
        <p:nvSpPr>
          <p:cNvPr id="290" name="TextBox 289">
            <a:extLst>
              <a:ext uri="{FF2B5EF4-FFF2-40B4-BE49-F238E27FC236}">
                <a16:creationId xmlns:a16="http://schemas.microsoft.com/office/drawing/2014/main" id="{293D68CA-1114-6A38-D61D-CCB92D5023D2}"/>
              </a:ext>
            </a:extLst>
          </p:cNvPr>
          <p:cNvSpPr txBox="1"/>
          <p:nvPr/>
        </p:nvSpPr>
        <p:spPr>
          <a:xfrm>
            <a:off x="2723842" y="4519269"/>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20</a:t>
            </a:r>
          </a:p>
        </p:txBody>
      </p:sp>
      <p:sp>
        <p:nvSpPr>
          <p:cNvPr id="291" name="TextBox 290">
            <a:extLst>
              <a:ext uri="{FF2B5EF4-FFF2-40B4-BE49-F238E27FC236}">
                <a16:creationId xmlns:a16="http://schemas.microsoft.com/office/drawing/2014/main" id="{178E6EE1-448B-A652-54C5-6F05DA7B41B3}"/>
              </a:ext>
            </a:extLst>
          </p:cNvPr>
          <p:cNvSpPr txBox="1"/>
          <p:nvPr/>
        </p:nvSpPr>
        <p:spPr>
          <a:xfrm>
            <a:off x="3031238" y="4519269"/>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24</a:t>
            </a:r>
          </a:p>
        </p:txBody>
      </p:sp>
      <p:sp>
        <p:nvSpPr>
          <p:cNvPr id="292" name="TextBox 291">
            <a:extLst>
              <a:ext uri="{FF2B5EF4-FFF2-40B4-BE49-F238E27FC236}">
                <a16:creationId xmlns:a16="http://schemas.microsoft.com/office/drawing/2014/main" id="{34CFE23C-DBEF-A068-62AF-9517A9537494}"/>
              </a:ext>
            </a:extLst>
          </p:cNvPr>
          <p:cNvSpPr txBox="1"/>
          <p:nvPr/>
        </p:nvSpPr>
        <p:spPr>
          <a:xfrm>
            <a:off x="3338634" y="4519269"/>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28</a:t>
            </a:r>
          </a:p>
        </p:txBody>
      </p:sp>
      <p:sp>
        <p:nvSpPr>
          <p:cNvPr id="293" name="TextBox 292">
            <a:extLst>
              <a:ext uri="{FF2B5EF4-FFF2-40B4-BE49-F238E27FC236}">
                <a16:creationId xmlns:a16="http://schemas.microsoft.com/office/drawing/2014/main" id="{427B8812-6C27-C81F-EF38-56A2E8EE266F}"/>
              </a:ext>
            </a:extLst>
          </p:cNvPr>
          <p:cNvSpPr txBox="1"/>
          <p:nvPr/>
        </p:nvSpPr>
        <p:spPr>
          <a:xfrm>
            <a:off x="3646030" y="4519269"/>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32</a:t>
            </a:r>
          </a:p>
        </p:txBody>
      </p:sp>
      <p:sp>
        <p:nvSpPr>
          <p:cNvPr id="294" name="TextBox 293">
            <a:extLst>
              <a:ext uri="{FF2B5EF4-FFF2-40B4-BE49-F238E27FC236}">
                <a16:creationId xmlns:a16="http://schemas.microsoft.com/office/drawing/2014/main" id="{7B2DBADD-42F7-AC0D-97D8-63CCB3B094BD}"/>
              </a:ext>
            </a:extLst>
          </p:cNvPr>
          <p:cNvSpPr txBox="1"/>
          <p:nvPr/>
        </p:nvSpPr>
        <p:spPr>
          <a:xfrm>
            <a:off x="3953426" y="4519269"/>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36</a:t>
            </a:r>
          </a:p>
        </p:txBody>
      </p:sp>
      <p:sp>
        <p:nvSpPr>
          <p:cNvPr id="295" name="TextBox 294">
            <a:extLst>
              <a:ext uri="{FF2B5EF4-FFF2-40B4-BE49-F238E27FC236}">
                <a16:creationId xmlns:a16="http://schemas.microsoft.com/office/drawing/2014/main" id="{F09F697E-CB7D-013E-4C49-5C6C810247DC}"/>
              </a:ext>
            </a:extLst>
          </p:cNvPr>
          <p:cNvSpPr txBox="1"/>
          <p:nvPr/>
        </p:nvSpPr>
        <p:spPr>
          <a:xfrm>
            <a:off x="4260822" y="4519269"/>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40</a:t>
            </a:r>
          </a:p>
        </p:txBody>
      </p:sp>
      <p:sp>
        <p:nvSpPr>
          <p:cNvPr id="296" name="TextBox 295">
            <a:extLst>
              <a:ext uri="{FF2B5EF4-FFF2-40B4-BE49-F238E27FC236}">
                <a16:creationId xmlns:a16="http://schemas.microsoft.com/office/drawing/2014/main" id="{0EEF7A2F-DBAF-9F78-966E-D65BE1DADF7E}"/>
              </a:ext>
            </a:extLst>
          </p:cNvPr>
          <p:cNvSpPr txBox="1"/>
          <p:nvPr/>
        </p:nvSpPr>
        <p:spPr>
          <a:xfrm>
            <a:off x="4568218" y="4519269"/>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44</a:t>
            </a:r>
          </a:p>
        </p:txBody>
      </p:sp>
      <p:sp>
        <p:nvSpPr>
          <p:cNvPr id="297" name="TextBox 296">
            <a:extLst>
              <a:ext uri="{FF2B5EF4-FFF2-40B4-BE49-F238E27FC236}">
                <a16:creationId xmlns:a16="http://schemas.microsoft.com/office/drawing/2014/main" id="{A7DAF5A6-09A6-1944-2400-A21709CB8D51}"/>
              </a:ext>
            </a:extLst>
          </p:cNvPr>
          <p:cNvSpPr txBox="1"/>
          <p:nvPr/>
        </p:nvSpPr>
        <p:spPr>
          <a:xfrm>
            <a:off x="4875615" y="4519269"/>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48</a:t>
            </a:r>
          </a:p>
        </p:txBody>
      </p:sp>
      <p:sp>
        <p:nvSpPr>
          <p:cNvPr id="298" name="TextBox 297">
            <a:extLst>
              <a:ext uri="{FF2B5EF4-FFF2-40B4-BE49-F238E27FC236}">
                <a16:creationId xmlns:a16="http://schemas.microsoft.com/office/drawing/2014/main" id="{A16BD624-F205-2D94-9E2E-6D64B72C6ECC}"/>
              </a:ext>
            </a:extLst>
          </p:cNvPr>
          <p:cNvSpPr txBox="1"/>
          <p:nvPr/>
        </p:nvSpPr>
        <p:spPr>
          <a:xfrm>
            <a:off x="5183010" y="4519269"/>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52</a:t>
            </a:r>
          </a:p>
        </p:txBody>
      </p:sp>
      <p:sp>
        <p:nvSpPr>
          <p:cNvPr id="300" name="TextBox 299">
            <a:extLst>
              <a:ext uri="{FF2B5EF4-FFF2-40B4-BE49-F238E27FC236}">
                <a16:creationId xmlns:a16="http://schemas.microsoft.com/office/drawing/2014/main" id="{63D9B63D-EB1A-A141-F3D9-079B0BB26BBF}"/>
              </a:ext>
            </a:extLst>
          </p:cNvPr>
          <p:cNvSpPr txBox="1"/>
          <p:nvPr/>
        </p:nvSpPr>
        <p:spPr>
          <a:xfrm>
            <a:off x="1139568" y="5240778"/>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465</a:t>
            </a:r>
          </a:p>
        </p:txBody>
      </p:sp>
      <p:sp>
        <p:nvSpPr>
          <p:cNvPr id="302" name="TextBox 301">
            <a:extLst>
              <a:ext uri="{FF2B5EF4-FFF2-40B4-BE49-F238E27FC236}">
                <a16:creationId xmlns:a16="http://schemas.microsoft.com/office/drawing/2014/main" id="{A20FCB3D-F158-D5F4-5B3A-B3347D90387F}"/>
              </a:ext>
            </a:extLst>
          </p:cNvPr>
          <p:cNvSpPr txBox="1"/>
          <p:nvPr/>
        </p:nvSpPr>
        <p:spPr>
          <a:xfrm>
            <a:off x="1446963" y="5240778"/>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442</a:t>
            </a:r>
          </a:p>
        </p:txBody>
      </p:sp>
      <p:sp>
        <p:nvSpPr>
          <p:cNvPr id="303" name="TextBox 302">
            <a:extLst>
              <a:ext uri="{FF2B5EF4-FFF2-40B4-BE49-F238E27FC236}">
                <a16:creationId xmlns:a16="http://schemas.microsoft.com/office/drawing/2014/main" id="{BA835AD7-EBB2-A8D7-4CD7-AF3AA2992CDA}"/>
              </a:ext>
            </a:extLst>
          </p:cNvPr>
          <p:cNvSpPr txBox="1"/>
          <p:nvPr/>
        </p:nvSpPr>
        <p:spPr>
          <a:xfrm>
            <a:off x="1754360" y="5240778"/>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414</a:t>
            </a:r>
          </a:p>
        </p:txBody>
      </p:sp>
      <p:sp>
        <p:nvSpPr>
          <p:cNvPr id="304" name="TextBox 303">
            <a:extLst>
              <a:ext uri="{FF2B5EF4-FFF2-40B4-BE49-F238E27FC236}">
                <a16:creationId xmlns:a16="http://schemas.microsoft.com/office/drawing/2014/main" id="{7E3FF540-579B-39EE-0E11-DA0FD7EC39AC}"/>
              </a:ext>
            </a:extLst>
          </p:cNvPr>
          <p:cNvSpPr txBox="1"/>
          <p:nvPr/>
        </p:nvSpPr>
        <p:spPr>
          <a:xfrm>
            <a:off x="2061755" y="5240778"/>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378</a:t>
            </a:r>
          </a:p>
        </p:txBody>
      </p:sp>
      <p:sp>
        <p:nvSpPr>
          <p:cNvPr id="305" name="TextBox 304">
            <a:extLst>
              <a:ext uri="{FF2B5EF4-FFF2-40B4-BE49-F238E27FC236}">
                <a16:creationId xmlns:a16="http://schemas.microsoft.com/office/drawing/2014/main" id="{EE601236-61AE-A3DC-3E3D-FF41D6B7A7F3}"/>
              </a:ext>
            </a:extLst>
          </p:cNvPr>
          <p:cNvSpPr txBox="1"/>
          <p:nvPr/>
        </p:nvSpPr>
        <p:spPr>
          <a:xfrm>
            <a:off x="2369152" y="5240778"/>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355</a:t>
            </a:r>
          </a:p>
        </p:txBody>
      </p:sp>
      <p:sp>
        <p:nvSpPr>
          <p:cNvPr id="306" name="TextBox 305">
            <a:extLst>
              <a:ext uri="{FF2B5EF4-FFF2-40B4-BE49-F238E27FC236}">
                <a16:creationId xmlns:a16="http://schemas.microsoft.com/office/drawing/2014/main" id="{A0BDE8D3-A171-D0D4-821D-56DA9DEAAE3B}"/>
              </a:ext>
            </a:extLst>
          </p:cNvPr>
          <p:cNvSpPr txBox="1"/>
          <p:nvPr/>
        </p:nvSpPr>
        <p:spPr>
          <a:xfrm>
            <a:off x="2676547" y="5240778"/>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339</a:t>
            </a:r>
          </a:p>
        </p:txBody>
      </p:sp>
      <p:sp>
        <p:nvSpPr>
          <p:cNvPr id="307" name="TextBox 306">
            <a:extLst>
              <a:ext uri="{FF2B5EF4-FFF2-40B4-BE49-F238E27FC236}">
                <a16:creationId xmlns:a16="http://schemas.microsoft.com/office/drawing/2014/main" id="{560C7708-F5F7-2432-51A7-41369D0F08C4}"/>
              </a:ext>
            </a:extLst>
          </p:cNvPr>
          <p:cNvSpPr txBox="1"/>
          <p:nvPr/>
        </p:nvSpPr>
        <p:spPr>
          <a:xfrm>
            <a:off x="2983944" y="5240778"/>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319</a:t>
            </a:r>
          </a:p>
        </p:txBody>
      </p:sp>
      <p:sp>
        <p:nvSpPr>
          <p:cNvPr id="308" name="TextBox 307">
            <a:extLst>
              <a:ext uri="{FF2B5EF4-FFF2-40B4-BE49-F238E27FC236}">
                <a16:creationId xmlns:a16="http://schemas.microsoft.com/office/drawing/2014/main" id="{BFCBF22A-26AF-9306-BF7B-7D600D15EA4B}"/>
              </a:ext>
            </a:extLst>
          </p:cNvPr>
          <p:cNvSpPr txBox="1"/>
          <p:nvPr/>
        </p:nvSpPr>
        <p:spPr>
          <a:xfrm>
            <a:off x="3291340" y="5240778"/>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301</a:t>
            </a:r>
          </a:p>
        </p:txBody>
      </p:sp>
      <p:sp>
        <p:nvSpPr>
          <p:cNvPr id="309" name="TextBox 308">
            <a:extLst>
              <a:ext uri="{FF2B5EF4-FFF2-40B4-BE49-F238E27FC236}">
                <a16:creationId xmlns:a16="http://schemas.microsoft.com/office/drawing/2014/main" id="{D47A2744-421C-0CA4-54BC-7ADCD21914E2}"/>
              </a:ext>
            </a:extLst>
          </p:cNvPr>
          <p:cNvSpPr txBox="1"/>
          <p:nvPr/>
        </p:nvSpPr>
        <p:spPr>
          <a:xfrm>
            <a:off x="3598736" y="5240778"/>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282</a:t>
            </a:r>
          </a:p>
        </p:txBody>
      </p:sp>
      <p:sp>
        <p:nvSpPr>
          <p:cNvPr id="310" name="TextBox 309">
            <a:extLst>
              <a:ext uri="{FF2B5EF4-FFF2-40B4-BE49-F238E27FC236}">
                <a16:creationId xmlns:a16="http://schemas.microsoft.com/office/drawing/2014/main" id="{02430931-E904-FB72-CF5E-C95CF8EB7164}"/>
              </a:ext>
            </a:extLst>
          </p:cNvPr>
          <p:cNvSpPr txBox="1"/>
          <p:nvPr/>
        </p:nvSpPr>
        <p:spPr>
          <a:xfrm>
            <a:off x="3906132" y="5240778"/>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262</a:t>
            </a:r>
          </a:p>
        </p:txBody>
      </p:sp>
      <p:sp>
        <p:nvSpPr>
          <p:cNvPr id="311" name="TextBox 310">
            <a:extLst>
              <a:ext uri="{FF2B5EF4-FFF2-40B4-BE49-F238E27FC236}">
                <a16:creationId xmlns:a16="http://schemas.microsoft.com/office/drawing/2014/main" id="{EC1E7A96-97BD-9813-606A-6E1C4C736D4E}"/>
              </a:ext>
            </a:extLst>
          </p:cNvPr>
          <p:cNvSpPr txBox="1"/>
          <p:nvPr/>
        </p:nvSpPr>
        <p:spPr>
          <a:xfrm>
            <a:off x="4213528" y="5240778"/>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248</a:t>
            </a:r>
          </a:p>
        </p:txBody>
      </p:sp>
      <p:sp>
        <p:nvSpPr>
          <p:cNvPr id="312" name="TextBox 311">
            <a:extLst>
              <a:ext uri="{FF2B5EF4-FFF2-40B4-BE49-F238E27FC236}">
                <a16:creationId xmlns:a16="http://schemas.microsoft.com/office/drawing/2014/main" id="{CBBB9647-DF72-D5F3-5176-2D1083FAA2B5}"/>
              </a:ext>
            </a:extLst>
          </p:cNvPr>
          <p:cNvSpPr txBox="1"/>
          <p:nvPr/>
        </p:nvSpPr>
        <p:spPr>
          <a:xfrm>
            <a:off x="4520924" y="5240778"/>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232</a:t>
            </a:r>
          </a:p>
        </p:txBody>
      </p:sp>
      <p:sp>
        <p:nvSpPr>
          <p:cNvPr id="313" name="TextBox 312">
            <a:extLst>
              <a:ext uri="{FF2B5EF4-FFF2-40B4-BE49-F238E27FC236}">
                <a16:creationId xmlns:a16="http://schemas.microsoft.com/office/drawing/2014/main" id="{D410CE8B-E646-C873-5CCA-E7C3BA0C0402}"/>
              </a:ext>
            </a:extLst>
          </p:cNvPr>
          <p:cNvSpPr txBox="1"/>
          <p:nvPr/>
        </p:nvSpPr>
        <p:spPr>
          <a:xfrm>
            <a:off x="4828320" y="5240778"/>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211</a:t>
            </a:r>
          </a:p>
        </p:txBody>
      </p:sp>
      <p:sp>
        <p:nvSpPr>
          <p:cNvPr id="314" name="TextBox 313">
            <a:extLst>
              <a:ext uri="{FF2B5EF4-FFF2-40B4-BE49-F238E27FC236}">
                <a16:creationId xmlns:a16="http://schemas.microsoft.com/office/drawing/2014/main" id="{9113DA4C-94C5-5A8A-6913-83977EE53BFB}"/>
              </a:ext>
            </a:extLst>
          </p:cNvPr>
          <p:cNvSpPr txBox="1"/>
          <p:nvPr/>
        </p:nvSpPr>
        <p:spPr>
          <a:xfrm>
            <a:off x="5135716" y="5240778"/>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149</a:t>
            </a:r>
          </a:p>
        </p:txBody>
      </p:sp>
      <p:sp>
        <p:nvSpPr>
          <p:cNvPr id="315" name="TextBox 314">
            <a:extLst>
              <a:ext uri="{FF2B5EF4-FFF2-40B4-BE49-F238E27FC236}">
                <a16:creationId xmlns:a16="http://schemas.microsoft.com/office/drawing/2014/main" id="{1AF66ADD-5AFA-C1EB-2FFC-8C4DBE245EC9}"/>
              </a:ext>
            </a:extLst>
          </p:cNvPr>
          <p:cNvSpPr txBox="1"/>
          <p:nvPr/>
        </p:nvSpPr>
        <p:spPr>
          <a:xfrm>
            <a:off x="1139568" y="5409620"/>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470</a:t>
            </a:r>
          </a:p>
        </p:txBody>
      </p:sp>
      <p:sp>
        <p:nvSpPr>
          <p:cNvPr id="317" name="TextBox 316">
            <a:extLst>
              <a:ext uri="{FF2B5EF4-FFF2-40B4-BE49-F238E27FC236}">
                <a16:creationId xmlns:a16="http://schemas.microsoft.com/office/drawing/2014/main" id="{CD46518B-0662-BDF2-7B37-474F2EFA52B9}"/>
              </a:ext>
            </a:extLst>
          </p:cNvPr>
          <p:cNvSpPr txBox="1"/>
          <p:nvPr/>
        </p:nvSpPr>
        <p:spPr>
          <a:xfrm>
            <a:off x="1446963" y="5409620"/>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448</a:t>
            </a:r>
          </a:p>
        </p:txBody>
      </p:sp>
      <p:sp>
        <p:nvSpPr>
          <p:cNvPr id="318" name="TextBox 317">
            <a:extLst>
              <a:ext uri="{FF2B5EF4-FFF2-40B4-BE49-F238E27FC236}">
                <a16:creationId xmlns:a16="http://schemas.microsoft.com/office/drawing/2014/main" id="{8E32C379-D42F-61C7-958F-A268855353A1}"/>
              </a:ext>
            </a:extLst>
          </p:cNvPr>
          <p:cNvSpPr txBox="1"/>
          <p:nvPr/>
        </p:nvSpPr>
        <p:spPr>
          <a:xfrm>
            <a:off x="1754360" y="5409620"/>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433</a:t>
            </a:r>
          </a:p>
        </p:txBody>
      </p:sp>
      <p:sp>
        <p:nvSpPr>
          <p:cNvPr id="319" name="TextBox 318">
            <a:extLst>
              <a:ext uri="{FF2B5EF4-FFF2-40B4-BE49-F238E27FC236}">
                <a16:creationId xmlns:a16="http://schemas.microsoft.com/office/drawing/2014/main" id="{8046EBAF-E32B-69D8-1A5D-286F14D90021}"/>
              </a:ext>
            </a:extLst>
          </p:cNvPr>
          <p:cNvSpPr txBox="1"/>
          <p:nvPr/>
        </p:nvSpPr>
        <p:spPr>
          <a:xfrm>
            <a:off x="2061755" y="5409620"/>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416</a:t>
            </a:r>
          </a:p>
        </p:txBody>
      </p:sp>
      <p:sp>
        <p:nvSpPr>
          <p:cNvPr id="320" name="TextBox 319">
            <a:extLst>
              <a:ext uri="{FF2B5EF4-FFF2-40B4-BE49-F238E27FC236}">
                <a16:creationId xmlns:a16="http://schemas.microsoft.com/office/drawing/2014/main" id="{8692224F-5B19-A0C1-EA5E-AC2CB83A4B6C}"/>
              </a:ext>
            </a:extLst>
          </p:cNvPr>
          <p:cNvSpPr txBox="1"/>
          <p:nvPr/>
        </p:nvSpPr>
        <p:spPr>
          <a:xfrm>
            <a:off x="2369152" y="5409620"/>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391</a:t>
            </a:r>
          </a:p>
        </p:txBody>
      </p:sp>
      <p:sp>
        <p:nvSpPr>
          <p:cNvPr id="321" name="TextBox 320">
            <a:extLst>
              <a:ext uri="{FF2B5EF4-FFF2-40B4-BE49-F238E27FC236}">
                <a16:creationId xmlns:a16="http://schemas.microsoft.com/office/drawing/2014/main" id="{92C2E97E-D277-8B92-22AE-50A39757CAC0}"/>
              </a:ext>
            </a:extLst>
          </p:cNvPr>
          <p:cNvSpPr txBox="1"/>
          <p:nvPr/>
        </p:nvSpPr>
        <p:spPr>
          <a:xfrm>
            <a:off x="2676547" y="5409620"/>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377</a:t>
            </a:r>
          </a:p>
        </p:txBody>
      </p:sp>
      <p:sp>
        <p:nvSpPr>
          <p:cNvPr id="322" name="TextBox 321">
            <a:extLst>
              <a:ext uri="{FF2B5EF4-FFF2-40B4-BE49-F238E27FC236}">
                <a16:creationId xmlns:a16="http://schemas.microsoft.com/office/drawing/2014/main" id="{8AC26587-828B-746E-AB40-7C5A22FCE4E7}"/>
              </a:ext>
            </a:extLst>
          </p:cNvPr>
          <p:cNvSpPr txBox="1"/>
          <p:nvPr/>
        </p:nvSpPr>
        <p:spPr>
          <a:xfrm>
            <a:off x="2983944" y="5409620"/>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352</a:t>
            </a:r>
          </a:p>
        </p:txBody>
      </p:sp>
      <p:sp>
        <p:nvSpPr>
          <p:cNvPr id="323" name="TextBox 322">
            <a:extLst>
              <a:ext uri="{FF2B5EF4-FFF2-40B4-BE49-F238E27FC236}">
                <a16:creationId xmlns:a16="http://schemas.microsoft.com/office/drawing/2014/main" id="{C967DA80-6B64-17A7-5830-C744C1CB6E08}"/>
              </a:ext>
            </a:extLst>
          </p:cNvPr>
          <p:cNvSpPr txBox="1"/>
          <p:nvPr/>
        </p:nvSpPr>
        <p:spPr>
          <a:xfrm>
            <a:off x="3291340" y="5409620"/>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325</a:t>
            </a:r>
          </a:p>
        </p:txBody>
      </p:sp>
      <p:sp>
        <p:nvSpPr>
          <p:cNvPr id="324" name="TextBox 323">
            <a:extLst>
              <a:ext uri="{FF2B5EF4-FFF2-40B4-BE49-F238E27FC236}">
                <a16:creationId xmlns:a16="http://schemas.microsoft.com/office/drawing/2014/main" id="{A8CF626E-AB87-78EC-D0C1-DDFA19530768}"/>
              </a:ext>
            </a:extLst>
          </p:cNvPr>
          <p:cNvSpPr txBox="1"/>
          <p:nvPr/>
        </p:nvSpPr>
        <p:spPr>
          <a:xfrm>
            <a:off x="3598736" y="5409620"/>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304</a:t>
            </a:r>
          </a:p>
        </p:txBody>
      </p:sp>
      <p:sp>
        <p:nvSpPr>
          <p:cNvPr id="325" name="TextBox 324">
            <a:extLst>
              <a:ext uri="{FF2B5EF4-FFF2-40B4-BE49-F238E27FC236}">
                <a16:creationId xmlns:a16="http://schemas.microsoft.com/office/drawing/2014/main" id="{00A49D82-8359-9500-4369-2B94A3A33116}"/>
              </a:ext>
            </a:extLst>
          </p:cNvPr>
          <p:cNvSpPr txBox="1"/>
          <p:nvPr/>
        </p:nvSpPr>
        <p:spPr>
          <a:xfrm>
            <a:off x="3906132" y="5409620"/>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284</a:t>
            </a:r>
          </a:p>
        </p:txBody>
      </p:sp>
      <p:sp>
        <p:nvSpPr>
          <p:cNvPr id="326" name="TextBox 325">
            <a:extLst>
              <a:ext uri="{FF2B5EF4-FFF2-40B4-BE49-F238E27FC236}">
                <a16:creationId xmlns:a16="http://schemas.microsoft.com/office/drawing/2014/main" id="{238C644F-178D-16D7-D498-BF811847E09E}"/>
              </a:ext>
            </a:extLst>
          </p:cNvPr>
          <p:cNvSpPr txBox="1"/>
          <p:nvPr/>
        </p:nvSpPr>
        <p:spPr>
          <a:xfrm>
            <a:off x="4213528" y="5409620"/>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270</a:t>
            </a:r>
          </a:p>
        </p:txBody>
      </p:sp>
      <p:sp>
        <p:nvSpPr>
          <p:cNvPr id="327" name="TextBox 326">
            <a:extLst>
              <a:ext uri="{FF2B5EF4-FFF2-40B4-BE49-F238E27FC236}">
                <a16:creationId xmlns:a16="http://schemas.microsoft.com/office/drawing/2014/main" id="{54B473BB-BA38-8A45-9DF9-277FAEE24618}"/>
              </a:ext>
            </a:extLst>
          </p:cNvPr>
          <p:cNvSpPr txBox="1"/>
          <p:nvPr/>
        </p:nvSpPr>
        <p:spPr>
          <a:xfrm>
            <a:off x="4520924" y="5409620"/>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258</a:t>
            </a:r>
          </a:p>
        </p:txBody>
      </p:sp>
      <p:sp>
        <p:nvSpPr>
          <p:cNvPr id="328" name="TextBox 327">
            <a:extLst>
              <a:ext uri="{FF2B5EF4-FFF2-40B4-BE49-F238E27FC236}">
                <a16:creationId xmlns:a16="http://schemas.microsoft.com/office/drawing/2014/main" id="{46233D43-5F88-9777-CC01-BB4EEB466348}"/>
              </a:ext>
            </a:extLst>
          </p:cNvPr>
          <p:cNvSpPr txBox="1"/>
          <p:nvPr/>
        </p:nvSpPr>
        <p:spPr>
          <a:xfrm>
            <a:off x="4828320" y="5409620"/>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236</a:t>
            </a:r>
          </a:p>
        </p:txBody>
      </p:sp>
      <p:sp>
        <p:nvSpPr>
          <p:cNvPr id="329" name="TextBox 328">
            <a:extLst>
              <a:ext uri="{FF2B5EF4-FFF2-40B4-BE49-F238E27FC236}">
                <a16:creationId xmlns:a16="http://schemas.microsoft.com/office/drawing/2014/main" id="{D25B23A9-EF95-0DA1-474C-9CB4A321A271}"/>
              </a:ext>
            </a:extLst>
          </p:cNvPr>
          <p:cNvSpPr txBox="1"/>
          <p:nvPr/>
        </p:nvSpPr>
        <p:spPr>
          <a:xfrm>
            <a:off x="5135716" y="5409620"/>
            <a:ext cx="3914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176</a:t>
            </a:r>
          </a:p>
        </p:txBody>
      </p:sp>
      <p:sp>
        <p:nvSpPr>
          <p:cNvPr id="330" name="TextBox 329">
            <a:extLst>
              <a:ext uri="{FF2B5EF4-FFF2-40B4-BE49-F238E27FC236}">
                <a16:creationId xmlns:a16="http://schemas.microsoft.com/office/drawing/2014/main" id="{7DD08911-7A55-44A2-CFDD-FA499ADE5B6A}"/>
              </a:ext>
            </a:extLst>
          </p:cNvPr>
          <p:cNvSpPr txBox="1"/>
          <p:nvPr/>
        </p:nvSpPr>
        <p:spPr>
          <a:xfrm>
            <a:off x="3090218" y="4729725"/>
            <a:ext cx="513953"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36" normalizeH="0" baseline="0" noProof="0">
                <a:ln/>
                <a:solidFill>
                  <a:srgbClr val="3C3C3C"/>
                </a:solidFill>
                <a:effectLst/>
                <a:uLnTx/>
                <a:uFillTx/>
                <a:latin typeface="Calibri"/>
                <a:ea typeface="+mn-ea"/>
                <a:cs typeface="Calibri"/>
                <a:sym typeface="Calibri"/>
                <a:rtl val="0"/>
              </a:rPr>
              <a:t>Week</a:t>
            </a:r>
          </a:p>
        </p:txBody>
      </p:sp>
      <p:sp>
        <p:nvSpPr>
          <p:cNvPr id="331" name="TextBox 330">
            <a:extLst>
              <a:ext uri="{FF2B5EF4-FFF2-40B4-BE49-F238E27FC236}">
                <a16:creationId xmlns:a16="http://schemas.microsoft.com/office/drawing/2014/main" id="{4985DAA8-A6D3-DE0C-BD51-69D1BA82936B}"/>
              </a:ext>
            </a:extLst>
          </p:cNvPr>
          <p:cNvSpPr txBox="1"/>
          <p:nvPr/>
        </p:nvSpPr>
        <p:spPr>
          <a:xfrm>
            <a:off x="1064576" y="4366111"/>
            <a:ext cx="262483"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0</a:t>
            </a:r>
          </a:p>
        </p:txBody>
      </p:sp>
      <p:sp>
        <p:nvSpPr>
          <p:cNvPr id="332" name="TextBox 331">
            <a:extLst>
              <a:ext uri="{FF2B5EF4-FFF2-40B4-BE49-F238E27FC236}">
                <a16:creationId xmlns:a16="http://schemas.microsoft.com/office/drawing/2014/main" id="{5EA66B6D-4B23-42A8-1996-82C11674DA3E}"/>
              </a:ext>
            </a:extLst>
          </p:cNvPr>
          <p:cNvSpPr txBox="1"/>
          <p:nvPr/>
        </p:nvSpPr>
        <p:spPr>
          <a:xfrm>
            <a:off x="991541" y="2277524"/>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60</a:t>
            </a:r>
          </a:p>
        </p:txBody>
      </p:sp>
      <p:sp>
        <p:nvSpPr>
          <p:cNvPr id="333" name="TextBox 332">
            <a:extLst>
              <a:ext uri="{FF2B5EF4-FFF2-40B4-BE49-F238E27FC236}">
                <a16:creationId xmlns:a16="http://schemas.microsoft.com/office/drawing/2014/main" id="{D8A94442-FD41-EB33-1FD2-38EA2B5C07C0}"/>
              </a:ext>
            </a:extLst>
          </p:cNvPr>
          <p:cNvSpPr txBox="1"/>
          <p:nvPr/>
        </p:nvSpPr>
        <p:spPr>
          <a:xfrm>
            <a:off x="991541" y="2625642"/>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50</a:t>
            </a:r>
          </a:p>
        </p:txBody>
      </p:sp>
      <p:sp>
        <p:nvSpPr>
          <p:cNvPr id="334" name="TextBox 333">
            <a:extLst>
              <a:ext uri="{FF2B5EF4-FFF2-40B4-BE49-F238E27FC236}">
                <a16:creationId xmlns:a16="http://schemas.microsoft.com/office/drawing/2014/main" id="{1917D707-FB9E-FF0A-A33C-1A28D95733E4}"/>
              </a:ext>
            </a:extLst>
          </p:cNvPr>
          <p:cNvSpPr txBox="1"/>
          <p:nvPr/>
        </p:nvSpPr>
        <p:spPr>
          <a:xfrm>
            <a:off x="991541" y="2973760"/>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40</a:t>
            </a:r>
          </a:p>
        </p:txBody>
      </p:sp>
      <p:sp>
        <p:nvSpPr>
          <p:cNvPr id="335" name="TextBox 334">
            <a:extLst>
              <a:ext uri="{FF2B5EF4-FFF2-40B4-BE49-F238E27FC236}">
                <a16:creationId xmlns:a16="http://schemas.microsoft.com/office/drawing/2014/main" id="{AB82A06F-6EE8-2093-E80F-FE87EDC49B03}"/>
              </a:ext>
            </a:extLst>
          </p:cNvPr>
          <p:cNvSpPr txBox="1"/>
          <p:nvPr/>
        </p:nvSpPr>
        <p:spPr>
          <a:xfrm>
            <a:off x="991541" y="3321877"/>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30</a:t>
            </a:r>
          </a:p>
        </p:txBody>
      </p:sp>
      <p:sp>
        <p:nvSpPr>
          <p:cNvPr id="336" name="TextBox 335">
            <a:extLst>
              <a:ext uri="{FF2B5EF4-FFF2-40B4-BE49-F238E27FC236}">
                <a16:creationId xmlns:a16="http://schemas.microsoft.com/office/drawing/2014/main" id="{2324E685-43B8-ECBA-4110-0DFA6C48AC28}"/>
              </a:ext>
            </a:extLst>
          </p:cNvPr>
          <p:cNvSpPr txBox="1"/>
          <p:nvPr/>
        </p:nvSpPr>
        <p:spPr>
          <a:xfrm>
            <a:off x="991541" y="3669875"/>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20</a:t>
            </a:r>
          </a:p>
        </p:txBody>
      </p:sp>
      <p:sp>
        <p:nvSpPr>
          <p:cNvPr id="337" name="TextBox 336">
            <a:extLst>
              <a:ext uri="{FF2B5EF4-FFF2-40B4-BE49-F238E27FC236}">
                <a16:creationId xmlns:a16="http://schemas.microsoft.com/office/drawing/2014/main" id="{C628180A-F507-EEF3-5811-57DE1E403ED5}"/>
              </a:ext>
            </a:extLst>
          </p:cNvPr>
          <p:cNvSpPr txBox="1"/>
          <p:nvPr/>
        </p:nvSpPr>
        <p:spPr>
          <a:xfrm>
            <a:off x="991541" y="4017993"/>
            <a:ext cx="336212" cy="2673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10</a:t>
            </a:r>
          </a:p>
        </p:txBody>
      </p:sp>
      <p:sp>
        <p:nvSpPr>
          <p:cNvPr id="338" name="TextBox 337">
            <a:extLst>
              <a:ext uri="{FF2B5EF4-FFF2-40B4-BE49-F238E27FC236}">
                <a16:creationId xmlns:a16="http://schemas.microsoft.com/office/drawing/2014/main" id="{C2BD3BAB-20A9-B4AE-90C7-1B5E1470EC86}"/>
              </a:ext>
            </a:extLst>
          </p:cNvPr>
          <p:cNvSpPr txBox="1"/>
          <p:nvPr/>
        </p:nvSpPr>
        <p:spPr>
          <a:xfrm rot="16200000">
            <a:off x="99008" y="3324893"/>
            <a:ext cx="156645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srgbClr val="3C3C3C"/>
                </a:solidFill>
                <a:effectLst/>
                <a:uLnTx/>
                <a:uFillTx/>
                <a:latin typeface="Calibri"/>
                <a:ea typeface="+mn-ea"/>
                <a:cs typeface="Calibri"/>
                <a:sym typeface="Calibri"/>
                <a:rtl val="0"/>
              </a:rPr>
              <a:t>Probability of event (%)</a:t>
            </a:r>
          </a:p>
        </p:txBody>
      </p:sp>
      <p:sp>
        <p:nvSpPr>
          <p:cNvPr id="340" name="Freeform 67">
            <a:extLst>
              <a:ext uri="{FF2B5EF4-FFF2-40B4-BE49-F238E27FC236}">
                <a16:creationId xmlns:a16="http://schemas.microsoft.com/office/drawing/2014/main" id="{670CDF28-2B5B-F275-1F5C-B46378B119A3}"/>
              </a:ext>
            </a:extLst>
          </p:cNvPr>
          <p:cNvSpPr/>
          <p:nvPr/>
        </p:nvSpPr>
        <p:spPr>
          <a:xfrm>
            <a:off x="1353720" y="2405099"/>
            <a:ext cx="4003957" cy="2106845"/>
          </a:xfrm>
          <a:custGeom>
            <a:avLst/>
            <a:gdLst>
              <a:gd name="connsiteX0" fmla="*/ 0 w 3917305"/>
              <a:gd name="connsiteY0" fmla="*/ 0 h 2061250"/>
              <a:gd name="connsiteX1" fmla="*/ 0 w 3917305"/>
              <a:gd name="connsiteY1" fmla="*/ 2061251 h 2061250"/>
              <a:gd name="connsiteX2" fmla="*/ 3917305 w 3917305"/>
              <a:gd name="connsiteY2" fmla="*/ 2061251 h 2061250"/>
            </a:gdLst>
            <a:ahLst/>
            <a:cxnLst>
              <a:cxn ang="0">
                <a:pos x="connsiteX0" y="connsiteY0"/>
              </a:cxn>
              <a:cxn ang="0">
                <a:pos x="connsiteX1" y="connsiteY1"/>
              </a:cxn>
              <a:cxn ang="0">
                <a:pos x="connsiteX2" y="connsiteY2"/>
              </a:cxn>
            </a:cxnLst>
            <a:rect l="l" t="t" r="r" b="b"/>
            <a:pathLst>
              <a:path w="3917305" h="2061250">
                <a:moveTo>
                  <a:pt x="0" y="0"/>
                </a:moveTo>
                <a:lnTo>
                  <a:pt x="0" y="2061251"/>
                </a:lnTo>
                <a:lnTo>
                  <a:pt x="3917305" y="2061251"/>
                </a:lnTo>
              </a:path>
            </a:pathLst>
          </a:custGeom>
          <a:noFill/>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41" name="Freeform 68">
            <a:extLst>
              <a:ext uri="{FF2B5EF4-FFF2-40B4-BE49-F238E27FC236}">
                <a16:creationId xmlns:a16="http://schemas.microsoft.com/office/drawing/2014/main" id="{DF64BA7E-C5FB-4188-3EE1-96A80D92D2E7}"/>
              </a:ext>
            </a:extLst>
          </p:cNvPr>
          <p:cNvSpPr/>
          <p:nvPr/>
        </p:nvSpPr>
        <p:spPr>
          <a:xfrm>
            <a:off x="1301587" y="2413987"/>
            <a:ext cx="57899" cy="12012"/>
          </a:xfrm>
          <a:custGeom>
            <a:avLst/>
            <a:gdLst>
              <a:gd name="connsiteX0" fmla="*/ 0 w 56646"/>
              <a:gd name="connsiteY0" fmla="*/ 0 h 11752"/>
              <a:gd name="connsiteX1" fmla="*/ 56647 w 56646"/>
              <a:gd name="connsiteY1" fmla="*/ 0 h 11752"/>
            </a:gdLst>
            <a:ahLst/>
            <a:cxnLst>
              <a:cxn ang="0">
                <a:pos x="connsiteX0" y="connsiteY0"/>
              </a:cxn>
              <a:cxn ang="0">
                <a:pos x="connsiteX1" y="connsiteY1"/>
              </a:cxn>
            </a:cxnLst>
            <a:rect l="l" t="t" r="r" b="b"/>
            <a:pathLst>
              <a:path w="56646" h="11752">
                <a:moveTo>
                  <a:pt x="0" y="0"/>
                </a:moveTo>
                <a:lnTo>
                  <a:pt x="56647"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42" name="Freeform 69">
            <a:extLst>
              <a:ext uri="{FF2B5EF4-FFF2-40B4-BE49-F238E27FC236}">
                <a16:creationId xmlns:a16="http://schemas.microsoft.com/office/drawing/2014/main" id="{72E1565B-D829-E5BE-DECE-4A00174A86C8}"/>
              </a:ext>
            </a:extLst>
          </p:cNvPr>
          <p:cNvSpPr/>
          <p:nvPr/>
        </p:nvSpPr>
        <p:spPr>
          <a:xfrm>
            <a:off x="1301587" y="2763307"/>
            <a:ext cx="57899" cy="12012"/>
          </a:xfrm>
          <a:custGeom>
            <a:avLst/>
            <a:gdLst>
              <a:gd name="connsiteX0" fmla="*/ 0 w 56646"/>
              <a:gd name="connsiteY0" fmla="*/ 0 h 11752"/>
              <a:gd name="connsiteX1" fmla="*/ 56647 w 56646"/>
              <a:gd name="connsiteY1" fmla="*/ 0 h 11752"/>
            </a:gdLst>
            <a:ahLst/>
            <a:cxnLst>
              <a:cxn ang="0">
                <a:pos x="connsiteX0" y="connsiteY0"/>
              </a:cxn>
              <a:cxn ang="0">
                <a:pos x="connsiteX1" y="connsiteY1"/>
              </a:cxn>
            </a:cxnLst>
            <a:rect l="l" t="t" r="r" b="b"/>
            <a:pathLst>
              <a:path w="56646" h="11752">
                <a:moveTo>
                  <a:pt x="0" y="0"/>
                </a:moveTo>
                <a:lnTo>
                  <a:pt x="56647"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43" name="Freeform 70">
            <a:extLst>
              <a:ext uri="{FF2B5EF4-FFF2-40B4-BE49-F238E27FC236}">
                <a16:creationId xmlns:a16="http://schemas.microsoft.com/office/drawing/2014/main" id="{CF8A20C8-0FD0-97B9-190B-3B792D17006D}"/>
              </a:ext>
            </a:extLst>
          </p:cNvPr>
          <p:cNvSpPr/>
          <p:nvPr/>
        </p:nvSpPr>
        <p:spPr>
          <a:xfrm>
            <a:off x="1301587" y="3112626"/>
            <a:ext cx="57899" cy="12012"/>
          </a:xfrm>
          <a:custGeom>
            <a:avLst/>
            <a:gdLst>
              <a:gd name="connsiteX0" fmla="*/ 0 w 56646"/>
              <a:gd name="connsiteY0" fmla="*/ 0 h 11752"/>
              <a:gd name="connsiteX1" fmla="*/ 56647 w 56646"/>
              <a:gd name="connsiteY1" fmla="*/ 0 h 11752"/>
            </a:gdLst>
            <a:ahLst/>
            <a:cxnLst>
              <a:cxn ang="0">
                <a:pos x="connsiteX0" y="connsiteY0"/>
              </a:cxn>
              <a:cxn ang="0">
                <a:pos x="connsiteX1" y="connsiteY1"/>
              </a:cxn>
            </a:cxnLst>
            <a:rect l="l" t="t" r="r" b="b"/>
            <a:pathLst>
              <a:path w="56646" h="11752">
                <a:moveTo>
                  <a:pt x="0" y="0"/>
                </a:moveTo>
                <a:lnTo>
                  <a:pt x="56647"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44" name="Freeform 71">
            <a:extLst>
              <a:ext uri="{FF2B5EF4-FFF2-40B4-BE49-F238E27FC236}">
                <a16:creationId xmlns:a16="http://schemas.microsoft.com/office/drawing/2014/main" id="{74464888-EE4C-74C3-C101-BA368DC1689F}"/>
              </a:ext>
            </a:extLst>
          </p:cNvPr>
          <p:cNvSpPr/>
          <p:nvPr/>
        </p:nvSpPr>
        <p:spPr>
          <a:xfrm>
            <a:off x="1301587" y="3461945"/>
            <a:ext cx="57899" cy="12012"/>
          </a:xfrm>
          <a:custGeom>
            <a:avLst/>
            <a:gdLst>
              <a:gd name="connsiteX0" fmla="*/ 0 w 56646"/>
              <a:gd name="connsiteY0" fmla="*/ 0 h 11752"/>
              <a:gd name="connsiteX1" fmla="*/ 56647 w 56646"/>
              <a:gd name="connsiteY1" fmla="*/ 0 h 11752"/>
            </a:gdLst>
            <a:ahLst/>
            <a:cxnLst>
              <a:cxn ang="0">
                <a:pos x="connsiteX0" y="connsiteY0"/>
              </a:cxn>
              <a:cxn ang="0">
                <a:pos x="connsiteX1" y="connsiteY1"/>
              </a:cxn>
            </a:cxnLst>
            <a:rect l="l" t="t" r="r" b="b"/>
            <a:pathLst>
              <a:path w="56646" h="11752">
                <a:moveTo>
                  <a:pt x="0" y="0"/>
                </a:moveTo>
                <a:lnTo>
                  <a:pt x="56647"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45" name="Freeform 72">
            <a:extLst>
              <a:ext uri="{FF2B5EF4-FFF2-40B4-BE49-F238E27FC236}">
                <a16:creationId xmlns:a16="http://schemas.microsoft.com/office/drawing/2014/main" id="{A9E8B652-0242-7D07-2CFD-9843207BB5AF}"/>
              </a:ext>
            </a:extLst>
          </p:cNvPr>
          <p:cNvSpPr/>
          <p:nvPr/>
        </p:nvSpPr>
        <p:spPr>
          <a:xfrm>
            <a:off x="1301587" y="3811264"/>
            <a:ext cx="57899" cy="12012"/>
          </a:xfrm>
          <a:custGeom>
            <a:avLst/>
            <a:gdLst>
              <a:gd name="connsiteX0" fmla="*/ 0 w 56646"/>
              <a:gd name="connsiteY0" fmla="*/ 0 h 11752"/>
              <a:gd name="connsiteX1" fmla="*/ 56647 w 56646"/>
              <a:gd name="connsiteY1" fmla="*/ 0 h 11752"/>
            </a:gdLst>
            <a:ahLst/>
            <a:cxnLst>
              <a:cxn ang="0">
                <a:pos x="connsiteX0" y="connsiteY0"/>
              </a:cxn>
              <a:cxn ang="0">
                <a:pos x="connsiteX1" y="connsiteY1"/>
              </a:cxn>
            </a:cxnLst>
            <a:rect l="l" t="t" r="r" b="b"/>
            <a:pathLst>
              <a:path w="56646" h="11752">
                <a:moveTo>
                  <a:pt x="0" y="0"/>
                </a:moveTo>
                <a:lnTo>
                  <a:pt x="56647"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46" name="Freeform 73">
            <a:extLst>
              <a:ext uri="{FF2B5EF4-FFF2-40B4-BE49-F238E27FC236}">
                <a16:creationId xmlns:a16="http://schemas.microsoft.com/office/drawing/2014/main" id="{790B6837-D8A0-8F15-CECE-B6F378AB012D}"/>
              </a:ext>
            </a:extLst>
          </p:cNvPr>
          <p:cNvSpPr/>
          <p:nvPr/>
        </p:nvSpPr>
        <p:spPr>
          <a:xfrm>
            <a:off x="1301587" y="4160583"/>
            <a:ext cx="57899" cy="12012"/>
          </a:xfrm>
          <a:custGeom>
            <a:avLst/>
            <a:gdLst>
              <a:gd name="connsiteX0" fmla="*/ 0 w 56646"/>
              <a:gd name="connsiteY0" fmla="*/ 0 h 11752"/>
              <a:gd name="connsiteX1" fmla="*/ 56647 w 56646"/>
              <a:gd name="connsiteY1" fmla="*/ 0 h 11752"/>
            </a:gdLst>
            <a:ahLst/>
            <a:cxnLst>
              <a:cxn ang="0">
                <a:pos x="connsiteX0" y="connsiteY0"/>
              </a:cxn>
              <a:cxn ang="0">
                <a:pos x="connsiteX1" y="connsiteY1"/>
              </a:cxn>
            </a:cxnLst>
            <a:rect l="l" t="t" r="r" b="b"/>
            <a:pathLst>
              <a:path w="56646" h="11752">
                <a:moveTo>
                  <a:pt x="0" y="0"/>
                </a:moveTo>
                <a:lnTo>
                  <a:pt x="56647"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47" name="Freeform 74">
            <a:extLst>
              <a:ext uri="{FF2B5EF4-FFF2-40B4-BE49-F238E27FC236}">
                <a16:creationId xmlns:a16="http://schemas.microsoft.com/office/drawing/2014/main" id="{70BF7339-4644-36CB-9CFA-4CB7A8915AD2}"/>
              </a:ext>
            </a:extLst>
          </p:cNvPr>
          <p:cNvSpPr/>
          <p:nvPr/>
        </p:nvSpPr>
        <p:spPr>
          <a:xfrm>
            <a:off x="1301587" y="4509902"/>
            <a:ext cx="57899" cy="12012"/>
          </a:xfrm>
          <a:custGeom>
            <a:avLst/>
            <a:gdLst>
              <a:gd name="connsiteX0" fmla="*/ 0 w 56646"/>
              <a:gd name="connsiteY0" fmla="*/ 0 h 11752"/>
              <a:gd name="connsiteX1" fmla="*/ 56647 w 56646"/>
              <a:gd name="connsiteY1" fmla="*/ 0 h 11752"/>
            </a:gdLst>
            <a:ahLst/>
            <a:cxnLst>
              <a:cxn ang="0">
                <a:pos x="connsiteX0" y="connsiteY0"/>
              </a:cxn>
              <a:cxn ang="0">
                <a:pos x="connsiteX1" y="connsiteY1"/>
              </a:cxn>
            </a:cxnLst>
            <a:rect l="l" t="t" r="r" b="b"/>
            <a:pathLst>
              <a:path w="56646" h="11752">
                <a:moveTo>
                  <a:pt x="0" y="0"/>
                </a:moveTo>
                <a:lnTo>
                  <a:pt x="56647"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48" name="Freeform 75">
            <a:extLst>
              <a:ext uri="{FF2B5EF4-FFF2-40B4-BE49-F238E27FC236}">
                <a16:creationId xmlns:a16="http://schemas.microsoft.com/office/drawing/2014/main" id="{48996841-8EFC-DE74-4954-06EB53262456}"/>
              </a:ext>
            </a:extLst>
          </p:cNvPr>
          <p:cNvSpPr/>
          <p:nvPr/>
        </p:nvSpPr>
        <p:spPr>
          <a:xfrm>
            <a:off x="1354681" y="4513146"/>
            <a:ext cx="12012" cy="57778"/>
          </a:xfrm>
          <a:custGeom>
            <a:avLst/>
            <a:gdLst>
              <a:gd name="connsiteX0" fmla="*/ 0 w 11752"/>
              <a:gd name="connsiteY0" fmla="*/ 56529 h 56528"/>
              <a:gd name="connsiteX1" fmla="*/ 0 w 11752"/>
              <a:gd name="connsiteY1" fmla="*/ 0 h 56528"/>
            </a:gdLst>
            <a:ahLst/>
            <a:cxnLst>
              <a:cxn ang="0">
                <a:pos x="connsiteX0" y="connsiteY0"/>
              </a:cxn>
              <a:cxn ang="0">
                <a:pos x="connsiteX1" y="connsiteY1"/>
              </a:cxn>
            </a:cxnLst>
            <a:rect l="l" t="t" r="r" b="b"/>
            <a:pathLst>
              <a:path w="11752" h="56528">
                <a:moveTo>
                  <a:pt x="0" y="56529"/>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49" name="Freeform 76">
            <a:extLst>
              <a:ext uri="{FF2B5EF4-FFF2-40B4-BE49-F238E27FC236}">
                <a16:creationId xmlns:a16="http://schemas.microsoft.com/office/drawing/2014/main" id="{D9CD5E16-1F71-856C-7D23-1E3FC6E3131D}"/>
              </a:ext>
            </a:extLst>
          </p:cNvPr>
          <p:cNvSpPr/>
          <p:nvPr/>
        </p:nvSpPr>
        <p:spPr>
          <a:xfrm>
            <a:off x="1662197" y="4513146"/>
            <a:ext cx="12012" cy="57778"/>
          </a:xfrm>
          <a:custGeom>
            <a:avLst/>
            <a:gdLst>
              <a:gd name="connsiteX0" fmla="*/ 0 w 11752"/>
              <a:gd name="connsiteY0" fmla="*/ 56529 h 56528"/>
              <a:gd name="connsiteX1" fmla="*/ 0 w 11752"/>
              <a:gd name="connsiteY1" fmla="*/ 0 h 56528"/>
            </a:gdLst>
            <a:ahLst/>
            <a:cxnLst>
              <a:cxn ang="0">
                <a:pos x="connsiteX0" y="connsiteY0"/>
              </a:cxn>
              <a:cxn ang="0">
                <a:pos x="connsiteX1" y="connsiteY1"/>
              </a:cxn>
            </a:cxnLst>
            <a:rect l="l" t="t" r="r" b="b"/>
            <a:pathLst>
              <a:path w="11752" h="56528">
                <a:moveTo>
                  <a:pt x="0" y="56529"/>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0" name="Freeform 77">
            <a:extLst>
              <a:ext uri="{FF2B5EF4-FFF2-40B4-BE49-F238E27FC236}">
                <a16:creationId xmlns:a16="http://schemas.microsoft.com/office/drawing/2014/main" id="{6DAC8A38-3A8D-5DFE-9700-9B26958E6941}"/>
              </a:ext>
            </a:extLst>
          </p:cNvPr>
          <p:cNvSpPr/>
          <p:nvPr/>
        </p:nvSpPr>
        <p:spPr>
          <a:xfrm>
            <a:off x="1969593" y="4513146"/>
            <a:ext cx="12012" cy="57778"/>
          </a:xfrm>
          <a:custGeom>
            <a:avLst/>
            <a:gdLst>
              <a:gd name="connsiteX0" fmla="*/ 0 w 11752"/>
              <a:gd name="connsiteY0" fmla="*/ 56529 h 56528"/>
              <a:gd name="connsiteX1" fmla="*/ 0 w 11752"/>
              <a:gd name="connsiteY1" fmla="*/ 0 h 56528"/>
            </a:gdLst>
            <a:ahLst/>
            <a:cxnLst>
              <a:cxn ang="0">
                <a:pos x="connsiteX0" y="connsiteY0"/>
              </a:cxn>
              <a:cxn ang="0">
                <a:pos x="connsiteX1" y="connsiteY1"/>
              </a:cxn>
            </a:cxnLst>
            <a:rect l="l" t="t" r="r" b="b"/>
            <a:pathLst>
              <a:path w="11752" h="56528">
                <a:moveTo>
                  <a:pt x="0" y="56529"/>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1" name="Freeform 78">
            <a:extLst>
              <a:ext uri="{FF2B5EF4-FFF2-40B4-BE49-F238E27FC236}">
                <a16:creationId xmlns:a16="http://schemas.microsoft.com/office/drawing/2014/main" id="{38131C45-8031-EE8A-2DAE-E900DB6111B9}"/>
              </a:ext>
            </a:extLst>
          </p:cNvPr>
          <p:cNvSpPr/>
          <p:nvPr/>
        </p:nvSpPr>
        <p:spPr>
          <a:xfrm>
            <a:off x="2277109" y="4513146"/>
            <a:ext cx="12012" cy="57778"/>
          </a:xfrm>
          <a:custGeom>
            <a:avLst/>
            <a:gdLst>
              <a:gd name="connsiteX0" fmla="*/ 0 w 11752"/>
              <a:gd name="connsiteY0" fmla="*/ 56529 h 56528"/>
              <a:gd name="connsiteX1" fmla="*/ 0 w 11752"/>
              <a:gd name="connsiteY1" fmla="*/ 0 h 56528"/>
            </a:gdLst>
            <a:ahLst/>
            <a:cxnLst>
              <a:cxn ang="0">
                <a:pos x="connsiteX0" y="connsiteY0"/>
              </a:cxn>
              <a:cxn ang="0">
                <a:pos x="connsiteX1" y="connsiteY1"/>
              </a:cxn>
            </a:cxnLst>
            <a:rect l="l" t="t" r="r" b="b"/>
            <a:pathLst>
              <a:path w="11752" h="56528">
                <a:moveTo>
                  <a:pt x="0" y="56529"/>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2" name="Freeform 79">
            <a:extLst>
              <a:ext uri="{FF2B5EF4-FFF2-40B4-BE49-F238E27FC236}">
                <a16:creationId xmlns:a16="http://schemas.microsoft.com/office/drawing/2014/main" id="{7B00E452-811B-479A-C82D-6D93E9D3CC7C}"/>
              </a:ext>
            </a:extLst>
          </p:cNvPr>
          <p:cNvSpPr/>
          <p:nvPr/>
        </p:nvSpPr>
        <p:spPr>
          <a:xfrm>
            <a:off x="2584505" y="4513146"/>
            <a:ext cx="12012" cy="57778"/>
          </a:xfrm>
          <a:custGeom>
            <a:avLst/>
            <a:gdLst>
              <a:gd name="connsiteX0" fmla="*/ 0 w 11752"/>
              <a:gd name="connsiteY0" fmla="*/ 56529 h 56528"/>
              <a:gd name="connsiteX1" fmla="*/ 0 w 11752"/>
              <a:gd name="connsiteY1" fmla="*/ 0 h 56528"/>
            </a:gdLst>
            <a:ahLst/>
            <a:cxnLst>
              <a:cxn ang="0">
                <a:pos x="connsiteX0" y="connsiteY0"/>
              </a:cxn>
              <a:cxn ang="0">
                <a:pos x="connsiteX1" y="connsiteY1"/>
              </a:cxn>
            </a:cxnLst>
            <a:rect l="l" t="t" r="r" b="b"/>
            <a:pathLst>
              <a:path w="11752" h="56528">
                <a:moveTo>
                  <a:pt x="0" y="56529"/>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3" name="Freeform 80">
            <a:extLst>
              <a:ext uri="{FF2B5EF4-FFF2-40B4-BE49-F238E27FC236}">
                <a16:creationId xmlns:a16="http://schemas.microsoft.com/office/drawing/2014/main" id="{4B8F3441-76BA-8E5C-6B13-3E423904C0DE}"/>
              </a:ext>
            </a:extLst>
          </p:cNvPr>
          <p:cNvSpPr/>
          <p:nvPr/>
        </p:nvSpPr>
        <p:spPr>
          <a:xfrm>
            <a:off x="2891901" y="4513146"/>
            <a:ext cx="12012" cy="57778"/>
          </a:xfrm>
          <a:custGeom>
            <a:avLst/>
            <a:gdLst>
              <a:gd name="connsiteX0" fmla="*/ 0 w 11752"/>
              <a:gd name="connsiteY0" fmla="*/ 56529 h 56528"/>
              <a:gd name="connsiteX1" fmla="*/ 0 w 11752"/>
              <a:gd name="connsiteY1" fmla="*/ 0 h 56528"/>
            </a:gdLst>
            <a:ahLst/>
            <a:cxnLst>
              <a:cxn ang="0">
                <a:pos x="connsiteX0" y="connsiteY0"/>
              </a:cxn>
              <a:cxn ang="0">
                <a:pos x="connsiteX1" y="connsiteY1"/>
              </a:cxn>
            </a:cxnLst>
            <a:rect l="l" t="t" r="r" b="b"/>
            <a:pathLst>
              <a:path w="11752" h="56528">
                <a:moveTo>
                  <a:pt x="0" y="56529"/>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4" name="Freeform 81">
            <a:extLst>
              <a:ext uri="{FF2B5EF4-FFF2-40B4-BE49-F238E27FC236}">
                <a16:creationId xmlns:a16="http://schemas.microsoft.com/office/drawing/2014/main" id="{414B16E6-3603-205A-08EE-C302922EA6EA}"/>
              </a:ext>
            </a:extLst>
          </p:cNvPr>
          <p:cNvSpPr/>
          <p:nvPr/>
        </p:nvSpPr>
        <p:spPr>
          <a:xfrm>
            <a:off x="3199417" y="4513146"/>
            <a:ext cx="12012" cy="57778"/>
          </a:xfrm>
          <a:custGeom>
            <a:avLst/>
            <a:gdLst>
              <a:gd name="connsiteX0" fmla="*/ 0 w 11752"/>
              <a:gd name="connsiteY0" fmla="*/ 56529 h 56528"/>
              <a:gd name="connsiteX1" fmla="*/ 0 w 11752"/>
              <a:gd name="connsiteY1" fmla="*/ 0 h 56528"/>
            </a:gdLst>
            <a:ahLst/>
            <a:cxnLst>
              <a:cxn ang="0">
                <a:pos x="connsiteX0" y="connsiteY0"/>
              </a:cxn>
              <a:cxn ang="0">
                <a:pos x="connsiteX1" y="connsiteY1"/>
              </a:cxn>
            </a:cxnLst>
            <a:rect l="l" t="t" r="r" b="b"/>
            <a:pathLst>
              <a:path w="11752" h="56528">
                <a:moveTo>
                  <a:pt x="0" y="56529"/>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5" name="Freeform 82">
            <a:extLst>
              <a:ext uri="{FF2B5EF4-FFF2-40B4-BE49-F238E27FC236}">
                <a16:creationId xmlns:a16="http://schemas.microsoft.com/office/drawing/2014/main" id="{235EE00F-568D-ADD8-949F-AF3FCB90A6FB}"/>
              </a:ext>
            </a:extLst>
          </p:cNvPr>
          <p:cNvSpPr/>
          <p:nvPr/>
        </p:nvSpPr>
        <p:spPr>
          <a:xfrm>
            <a:off x="3506814" y="4513146"/>
            <a:ext cx="12012" cy="57778"/>
          </a:xfrm>
          <a:custGeom>
            <a:avLst/>
            <a:gdLst>
              <a:gd name="connsiteX0" fmla="*/ 0 w 11752"/>
              <a:gd name="connsiteY0" fmla="*/ 56529 h 56528"/>
              <a:gd name="connsiteX1" fmla="*/ 0 w 11752"/>
              <a:gd name="connsiteY1" fmla="*/ 0 h 56528"/>
            </a:gdLst>
            <a:ahLst/>
            <a:cxnLst>
              <a:cxn ang="0">
                <a:pos x="connsiteX0" y="connsiteY0"/>
              </a:cxn>
              <a:cxn ang="0">
                <a:pos x="connsiteX1" y="connsiteY1"/>
              </a:cxn>
            </a:cxnLst>
            <a:rect l="l" t="t" r="r" b="b"/>
            <a:pathLst>
              <a:path w="11752" h="56528">
                <a:moveTo>
                  <a:pt x="0" y="56529"/>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6" name="Freeform 83">
            <a:extLst>
              <a:ext uri="{FF2B5EF4-FFF2-40B4-BE49-F238E27FC236}">
                <a16:creationId xmlns:a16="http://schemas.microsoft.com/office/drawing/2014/main" id="{CF2C7921-8CB0-0D78-8FAC-CC3177591D18}"/>
              </a:ext>
            </a:extLst>
          </p:cNvPr>
          <p:cNvSpPr/>
          <p:nvPr/>
        </p:nvSpPr>
        <p:spPr>
          <a:xfrm>
            <a:off x="3814330" y="4513146"/>
            <a:ext cx="12012" cy="57778"/>
          </a:xfrm>
          <a:custGeom>
            <a:avLst/>
            <a:gdLst>
              <a:gd name="connsiteX0" fmla="*/ 0 w 11752"/>
              <a:gd name="connsiteY0" fmla="*/ 56529 h 56528"/>
              <a:gd name="connsiteX1" fmla="*/ 0 w 11752"/>
              <a:gd name="connsiteY1" fmla="*/ 0 h 56528"/>
            </a:gdLst>
            <a:ahLst/>
            <a:cxnLst>
              <a:cxn ang="0">
                <a:pos x="connsiteX0" y="connsiteY0"/>
              </a:cxn>
              <a:cxn ang="0">
                <a:pos x="connsiteX1" y="connsiteY1"/>
              </a:cxn>
            </a:cxnLst>
            <a:rect l="l" t="t" r="r" b="b"/>
            <a:pathLst>
              <a:path w="11752" h="56528">
                <a:moveTo>
                  <a:pt x="0" y="56529"/>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7" name="Freeform 84">
            <a:extLst>
              <a:ext uri="{FF2B5EF4-FFF2-40B4-BE49-F238E27FC236}">
                <a16:creationId xmlns:a16="http://schemas.microsoft.com/office/drawing/2014/main" id="{D6D4DC5F-494B-72D4-C20E-2C4DB29DF4A2}"/>
              </a:ext>
            </a:extLst>
          </p:cNvPr>
          <p:cNvSpPr/>
          <p:nvPr/>
        </p:nvSpPr>
        <p:spPr>
          <a:xfrm>
            <a:off x="4121726" y="4513146"/>
            <a:ext cx="12012" cy="57778"/>
          </a:xfrm>
          <a:custGeom>
            <a:avLst/>
            <a:gdLst>
              <a:gd name="connsiteX0" fmla="*/ 0 w 11752"/>
              <a:gd name="connsiteY0" fmla="*/ 56529 h 56528"/>
              <a:gd name="connsiteX1" fmla="*/ 0 w 11752"/>
              <a:gd name="connsiteY1" fmla="*/ 0 h 56528"/>
            </a:gdLst>
            <a:ahLst/>
            <a:cxnLst>
              <a:cxn ang="0">
                <a:pos x="connsiteX0" y="connsiteY0"/>
              </a:cxn>
              <a:cxn ang="0">
                <a:pos x="connsiteX1" y="connsiteY1"/>
              </a:cxn>
            </a:cxnLst>
            <a:rect l="l" t="t" r="r" b="b"/>
            <a:pathLst>
              <a:path w="11752" h="56528">
                <a:moveTo>
                  <a:pt x="0" y="56529"/>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8" name="Freeform 85">
            <a:extLst>
              <a:ext uri="{FF2B5EF4-FFF2-40B4-BE49-F238E27FC236}">
                <a16:creationId xmlns:a16="http://schemas.microsoft.com/office/drawing/2014/main" id="{446300B2-9B76-2D04-25A7-5D40E45011C1}"/>
              </a:ext>
            </a:extLst>
          </p:cNvPr>
          <p:cNvSpPr/>
          <p:nvPr/>
        </p:nvSpPr>
        <p:spPr>
          <a:xfrm>
            <a:off x="4429122" y="4513146"/>
            <a:ext cx="12012" cy="57778"/>
          </a:xfrm>
          <a:custGeom>
            <a:avLst/>
            <a:gdLst>
              <a:gd name="connsiteX0" fmla="*/ 0 w 11752"/>
              <a:gd name="connsiteY0" fmla="*/ 56529 h 56528"/>
              <a:gd name="connsiteX1" fmla="*/ 0 w 11752"/>
              <a:gd name="connsiteY1" fmla="*/ 0 h 56528"/>
            </a:gdLst>
            <a:ahLst/>
            <a:cxnLst>
              <a:cxn ang="0">
                <a:pos x="connsiteX0" y="connsiteY0"/>
              </a:cxn>
              <a:cxn ang="0">
                <a:pos x="connsiteX1" y="connsiteY1"/>
              </a:cxn>
            </a:cxnLst>
            <a:rect l="l" t="t" r="r" b="b"/>
            <a:pathLst>
              <a:path w="11752" h="56528">
                <a:moveTo>
                  <a:pt x="0" y="56529"/>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9" name="Freeform 86">
            <a:extLst>
              <a:ext uri="{FF2B5EF4-FFF2-40B4-BE49-F238E27FC236}">
                <a16:creationId xmlns:a16="http://schemas.microsoft.com/office/drawing/2014/main" id="{77F9DD96-C28F-B45C-0FF6-F1FD70AB1B32}"/>
              </a:ext>
            </a:extLst>
          </p:cNvPr>
          <p:cNvSpPr/>
          <p:nvPr/>
        </p:nvSpPr>
        <p:spPr>
          <a:xfrm>
            <a:off x="4736638" y="4513146"/>
            <a:ext cx="12012" cy="57778"/>
          </a:xfrm>
          <a:custGeom>
            <a:avLst/>
            <a:gdLst>
              <a:gd name="connsiteX0" fmla="*/ 0 w 11752"/>
              <a:gd name="connsiteY0" fmla="*/ 56529 h 56528"/>
              <a:gd name="connsiteX1" fmla="*/ 0 w 11752"/>
              <a:gd name="connsiteY1" fmla="*/ 0 h 56528"/>
            </a:gdLst>
            <a:ahLst/>
            <a:cxnLst>
              <a:cxn ang="0">
                <a:pos x="connsiteX0" y="connsiteY0"/>
              </a:cxn>
              <a:cxn ang="0">
                <a:pos x="connsiteX1" y="connsiteY1"/>
              </a:cxn>
            </a:cxnLst>
            <a:rect l="l" t="t" r="r" b="b"/>
            <a:pathLst>
              <a:path w="11752" h="56528">
                <a:moveTo>
                  <a:pt x="0" y="56529"/>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0" name="Freeform 87">
            <a:extLst>
              <a:ext uri="{FF2B5EF4-FFF2-40B4-BE49-F238E27FC236}">
                <a16:creationId xmlns:a16="http://schemas.microsoft.com/office/drawing/2014/main" id="{5C39FC8D-EEB3-6714-5C37-7773106A0F45}"/>
              </a:ext>
            </a:extLst>
          </p:cNvPr>
          <p:cNvSpPr/>
          <p:nvPr/>
        </p:nvSpPr>
        <p:spPr>
          <a:xfrm>
            <a:off x="5044034" y="4513146"/>
            <a:ext cx="12012" cy="57778"/>
          </a:xfrm>
          <a:custGeom>
            <a:avLst/>
            <a:gdLst>
              <a:gd name="connsiteX0" fmla="*/ 0 w 11752"/>
              <a:gd name="connsiteY0" fmla="*/ 56529 h 56528"/>
              <a:gd name="connsiteX1" fmla="*/ 0 w 11752"/>
              <a:gd name="connsiteY1" fmla="*/ 0 h 56528"/>
            </a:gdLst>
            <a:ahLst/>
            <a:cxnLst>
              <a:cxn ang="0">
                <a:pos x="connsiteX0" y="connsiteY0"/>
              </a:cxn>
              <a:cxn ang="0">
                <a:pos x="connsiteX1" y="connsiteY1"/>
              </a:cxn>
            </a:cxnLst>
            <a:rect l="l" t="t" r="r" b="b"/>
            <a:pathLst>
              <a:path w="11752" h="56528">
                <a:moveTo>
                  <a:pt x="0" y="56529"/>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1" name="Freeform 88">
            <a:extLst>
              <a:ext uri="{FF2B5EF4-FFF2-40B4-BE49-F238E27FC236}">
                <a16:creationId xmlns:a16="http://schemas.microsoft.com/office/drawing/2014/main" id="{D3D9214E-5ECF-7B1C-DF1D-37BE5B2C1042}"/>
              </a:ext>
            </a:extLst>
          </p:cNvPr>
          <p:cNvSpPr/>
          <p:nvPr/>
        </p:nvSpPr>
        <p:spPr>
          <a:xfrm>
            <a:off x="5351550" y="4513146"/>
            <a:ext cx="12012" cy="57778"/>
          </a:xfrm>
          <a:custGeom>
            <a:avLst/>
            <a:gdLst>
              <a:gd name="connsiteX0" fmla="*/ 0 w 11752"/>
              <a:gd name="connsiteY0" fmla="*/ 56529 h 56528"/>
              <a:gd name="connsiteX1" fmla="*/ 0 w 11752"/>
              <a:gd name="connsiteY1" fmla="*/ 0 h 56528"/>
            </a:gdLst>
            <a:ahLst/>
            <a:cxnLst>
              <a:cxn ang="0">
                <a:pos x="connsiteX0" y="connsiteY0"/>
              </a:cxn>
              <a:cxn ang="0">
                <a:pos x="connsiteX1" y="connsiteY1"/>
              </a:cxn>
            </a:cxnLst>
            <a:rect l="l" t="t" r="r" b="b"/>
            <a:pathLst>
              <a:path w="11752" h="56528">
                <a:moveTo>
                  <a:pt x="0" y="56529"/>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5" name="Freeform 92">
            <a:extLst>
              <a:ext uri="{FF2B5EF4-FFF2-40B4-BE49-F238E27FC236}">
                <a16:creationId xmlns:a16="http://schemas.microsoft.com/office/drawing/2014/main" id="{41A43466-0E7D-7892-E374-F5F7CDACC82D}"/>
              </a:ext>
            </a:extLst>
          </p:cNvPr>
          <p:cNvSpPr/>
          <p:nvPr/>
        </p:nvSpPr>
        <p:spPr>
          <a:xfrm>
            <a:off x="1520819" y="2549457"/>
            <a:ext cx="53815" cy="53815"/>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6" name="Freeform 93">
            <a:extLst>
              <a:ext uri="{FF2B5EF4-FFF2-40B4-BE49-F238E27FC236}">
                <a16:creationId xmlns:a16="http://schemas.microsoft.com/office/drawing/2014/main" id="{010FD8F2-9D7E-9DC2-A193-5FFE69396F25}"/>
              </a:ext>
            </a:extLst>
          </p:cNvPr>
          <p:cNvSpPr/>
          <p:nvPr/>
        </p:nvSpPr>
        <p:spPr>
          <a:xfrm>
            <a:off x="1520879" y="2385374"/>
            <a:ext cx="53694" cy="46487"/>
          </a:xfrm>
          <a:custGeom>
            <a:avLst/>
            <a:gdLst>
              <a:gd name="connsiteX0" fmla="*/ 26325 w 52532"/>
              <a:gd name="connsiteY0" fmla="*/ 0 h 45481"/>
              <a:gd name="connsiteX1" fmla="*/ 0 w 52532"/>
              <a:gd name="connsiteY1" fmla="*/ 45482 h 45481"/>
              <a:gd name="connsiteX2" fmla="*/ 52533 w 52532"/>
              <a:gd name="connsiteY2" fmla="*/ 45482 h 45481"/>
              <a:gd name="connsiteX3" fmla="*/ 26325 w 52532"/>
              <a:gd name="connsiteY3" fmla="*/ 0 h 45481"/>
            </a:gdLst>
            <a:ahLst/>
            <a:cxnLst>
              <a:cxn ang="0">
                <a:pos x="connsiteX0" y="connsiteY0"/>
              </a:cxn>
              <a:cxn ang="0">
                <a:pos x="connsiteX1" y="connsiteY1"/>
              </a:cxn>
              <a:cxn ang="0">
                <a:pos x="connsiteX2" y="connsiteY2"/>
              </a:cxn>
              <a:cxn ang="0">
                <a:pos x="connsiteX3" y="connsiteY3"/>
              </a:cxn>
            </a:cxnLst>
            <a:rect l="l" t="t" r="r" b="b"/>
            <a:pathLst>
              <a:path w="52532" h="45481">
                <a:moveTo>
                  <a:pt x="26325" y="0"/>
                </a:moveTo>
                <a:lnTo>
                  <a:pt x="0" y="45482"/>
                </a:lnTo>
                <a:lnTo>
                  <a:pt x="52533"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grpSp>
        <p:nvGrpSpPr>
          <p:cNvPr id="367" name="Graphic 7">
            <a:extLst>
              <a:ext uri="{FF2B5EF4-FFF2-40B4-BE49-F238E27FC236}">
                <a16:creationId xmlns:a16="http://schemas.microsoft.com/office/drawing/2014/main" id="{6BDC7ACC-BBD1-7A1E-2C21-4E7879CC0BE6}"/>
              </a:ext>
            </a:extLst>
          </p:cNvPr>
          <p:cNvGrpSpPr/>
          <p:nvPr/>
        </p:nvGrpSpPr>
        <p:grpSpPr>
          <a:xfrm>
            <a:off x="1355282" y="2868175"/>
            <a:ext cx="4183301" cy="1642448"/>
            <a:chOff x="4086168" y="2762108"/>
            <a:chExt cx="4092768" cy="1606903"/>
          </a:xfrm>
          <a:noFill/>
        </p:grpSpPr>
        <p:sp>
          <p:nvSpPr>
            <p:cNvPr id="368" name="Freeform 95">
              <a:extLst>
                <a:ext uri="{FF2B5EF4-FFF2-40B4-BE49-F238E27FC236}">
                  <a16:creationId xmlns:a16="http://schemas.microsoft.com/office/drawing/2014/main" id="{9C29BFCC-5D9F-3B5D-CA22-12B81F802CF8}"/>
                </a:ext>
              </a:extLst>
            </p:cNvPr>
            <p:cNvSpPr/>
            <p:nvPr/>
          </p:nvSpPr>
          <p:spPr>
            <a:xfrm>
              <a:off x="7967981" y="2762108"/>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9" name="Freeform 96">
              <a:extLst>
                <a:ext uri="{FF2B5EF4-FFF2-40B4-BE49-F238E27FC236}">
                  <a16:creationId xmlns:a16="http://schemas.microsoft.com/office/drawing/2014/main" id="{170FA2DC-3C71-9C4E-54DD-AEFC6DEE807D}"/>
                </a:ext>
              </a:extLst>
            </p:cNvPr>
            <p:cNvSpPr/>
            <p:nvPr/>
          </p:nvSpPr>
          <p:spPr>
            <a:xfrm>
              <a:off x="7967981" y="3089177"/>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0" name="Freeform 97">
              <a:extLst>
                <a:ext uri="{FF2B5EF4-FFF2-40B4-BE49-F238E27FC236}">
                  <a16:creationId xmlns:a16="http://schemas.microsoft.com/office/drawing/2014/main" id="{749E7FD2-C969-7501-7F09-6CCDE5A0005A}"/>
                </a:ext>
              </a:extLst>
            </p:cNvPr>
            <p:cNvSpPr/>
            <p:nvPr/>
          </p:nvSpPr>
          <p:spPr>
            <a:xfrm>
              <a:off x="7999595" y="2763753"/>
              <a:ext cx="11752" cy="325423"/>
            </a:xfrm>
            <a:custGeom>
              <a:avLst/>
              <a:gdLst>
                <a:gd name="connsiteX0" fmla="*/ 0 w 11752"/>
                <a:gd name="connsiteY0" fmla="*/ 0 h 325423"/>
                <a:gd name="connsiteX1" fmla="*/ 0 w 11752"/>
                <a:gd name="connsiteY1" fmla="*/ 325424 h 325423"/>
              </a:gdLst>
              <a:ahLst/>
              <a:cxnLst>
                <a:cxn ang="0">
                  <a:pos x="connsiteX0" y="connsiteY0"/>
                </a:cxn>
                <a:cxn ang="0">
                  <a:pos x="connsiteX1" y="connsiteY1"/>
                </a:cxn>
              </a:cxnLst>
              <a:rect l="l" t="t" r="r" b="b"/>
              <a:pathLst>
                <a:path w="11752" h="325423">
                  <a:moveTo>
                    <a:pt x="0" y="0"/>
                  </a:moveTo>
                  <a:lnTo>
                    <a:pt x="0" y="325424"/>
                  </a:lnTo>
                </a:path>
              </a:pathLst>
            </a:custGeom>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1" name="Freeform 98">
              <a:extLst>
                <a:ext uri="{FF2B5EF4-FFF2-40B4-BE49-F238E27FC236}">
                  <a16:creationId xmlns:a16="http://schemas.microsoft.com/office/drawing/2014/main" id="{33668ED7-D0C2-143F-FB0E-1CE38EDAB223}"/>
                </a:ext>
              </a:extLst>
            </p:cNvPr>
            <p:cNvSpPr/>
            <p:nvPr/>
          </p:nvSpPr>
          <p:spPr>
            <a:xfrm>
              <a:off x="6763009" y="3040052"/>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2" name="Freeform 99">
              <a:extLst>
                <a:ext uri="{FF2B5EF4-FFF2-40B4-BE49-F238E27FC236}">
                  <a16:creationId xmlns:a16="http://schemas.microsoft.com/office/drawing/2014/main" id="{0870B287-DA48-BE88-459B-815BBE12A609}"/>
                </a:ext>
              </a:extLst>
            </p:cNvPr>
            <p:cNvSpPr/>
            <p:nvPr/>
          </p:nvSpPr>
          <p:spPr>
            <a:xfrm>
              <a:off x="6763009" y="3357131"/>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3" name="Freeform 100">
              <a:extLst>
                <a:ext uri="{FF2B5EF4-FFF2-40B4-BE49-F238E27FC236}">
                  <a16:creationId xmlns:a16="http://schemas.microsoft.com/office/drawing/2014/main" id="{36382D0C-F29B-CAFE-8796-9BBC66FEE6D0}"/>
                </a:ext>
              </a:extLst>
            </p:cNvPr>
            <p:cNvSpPr/>
            <p:nvPr/>
          </p:nvSpPr>
          <p:spPr>
            <a:xfrm>
              <a:off x="6794740" y="3041697"/>
              <a:ext cx="11752" cy="315434"/>
            </a:xfrm>
            <a:custGeom>
              <a:avLst/>
              <a:gdLst>
                <a:gd name="connsiteX0" fmla="*/ 0 w 11752"/>
                <a:gd name="connsiteY0" fmla="*/ 0 h 315434"/>
                <a:gd name="connsiteX1" fmla="*/ 0 w 11752"/>
                <a:gd name="connsiteY1" fmla="*/ 315434 h 315434"/>
              </a:gdLst>
              <a:ahLst/>
              <a:cxnLst>
                <a:cxn ang="0">
                  <a:pos x="connsiteX0" y="connsiteY0"/>
                </a:cxn>
                <a:cxn ang="0">
                  <a:pos x="connsiteX1" y="connsiteY1"/>
                </a:cxn>
              </a:cxnLst>
              <a:rect l="l" t="t" r="r" b="b"/>
              <a:pathLst>
                <a:path w="11752" h="315434">
                  <a:moveTo>
                    <a:pt x="0" y="0"/>
                  </a:moveTo>
                  <a:lnTo>
                    <a:pt x="0" y="315434"/>
                  </a:lnTo>
                </a:path>
              </a:pathLst>
            </a:custGeom>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4" name="Freeform 101">
              <a:extLst>
                <a:ext uri="{FF2B5EF4-FFF2-40B4-BE49-F238E27FC236}">
                  <a16:creationId xmlns:a16="http://schemas.microsoft.com/office/drawing/2014/main" id="{90510C0C-A19F-55F9-F24F-0E22978ADC02}"/>
                </a:ext>
              </a:extLst>
            </p:cNvPr>
            <p:cNvSpPr/>
            <p:nvPr/>
          </p:nvSpPr>
          <p:spPr>
            <a:xfrm>
              <a:off x="5863011" y="3332569"/>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5" name="Freeform 102">
              <a:extLst>
                <a:ext uri="{FF2B5EF4-FFF2-40B4-BE49-F238E27FC236}">
                  <a16:creationId xmlns:a16="http://schemas.microsoft.com/office/drawing/2014/main" id="{5345E062-0F6E-10FA-C4FA-982F17F123A3}"/>
                </a:ext>
              </a:extLst>
            </p:cNvPr>
            <p:cNvSpPr/>
            <p:nvPr/>
          </p:nvSpPr>
          <p:spPr>
            <a:xfrm>
              <a:off x="5863011" y="3595705"/>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6" name="Freeform 103">
              <a:extLst>
                <a:ext uri="{FF2B5EF4-FFF2-40B4-BE49-F238E27FC236}">
                  <a16:creationId xmlns:a16="http://schemas.microsoft.com/office/drawing/2014/main" id="{1BB0E998-4BA6-B84D-BDE3-59FFBF5C8FC1}"/>
                </a:ext>
              </a:extLst>
            </p:cNvPr>
            <p:cNvSpPr/>
            <p:nvPr/>
          </p:nvSpPr>
          <p:spPr>
            <a:xfrm>
              <a:off x="5894625" y="3334332"/>
              <a:ext cx="11752" cy="261373"/>
            </a:xfrm>
            <a:custGeom>
              <a:avLst/>
              <a:gdLst>
                <a:gd name="connsiteX0" fmla="*/ 0 w 11752"/>
                <a:gd name="connsiteY0" fmla="*/ 0 h 261373"/>
                <a:gd name="connsiteX1" fmla="*/ 0 w 11752"/>
                <a:gd name="connsiteY1" fmla="*/ 261373 h 261373"/>
              </a:gdLst>
              <a:ahLst/>
              <a:cxnLst>
                <a:cxn ang="0">
                  <a:pos x="connsiteX0" y="connsiteY0"/>
                </a:cxn>
                <a:cxn ang="0">
                  <a:pos x="connsiteX1" y="connsiteY1"/>
                </a:cxn>
              </a:cxnLst>
              <a:rect l="l" t="t" r="r" b="b"/>
              <a:pathLst>
                <a:path w="11752" h="261373">
                  <a:moveTo>
                    <a:pt x="0" y="0"/>
                  </a:moveTo>
                  <a:lnTo>
                    <a:pt x="0" y="261373"/>
                  </a:lnTo>
                </a:path>
              </a:pathLst>
            </a:custGeom>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7" name="Freeform 104">
              <a:extLst>
                <a:ext uri="{FF2B5EF4-FFF2-40B4-BE49-F238E27FC236}">
                  <a16:creationId xmlns:a16="http://schemas.microsoft.com/office/drawing/2014/main" id="{CA5DD11C-E6C6-7845-8F6A-BC6DDD365569}"/>
                </a:ext>
              </a:extLst>
            </p:cNvPr>
            <p:cNvSpPr/>
            <p:nvPr/>
          </p:nvSpPr>
          <p:spPr>
            <a:xfrm>
              <a:off x="4953141" y="3657170"/>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8" name="Freeform 105">
              <a:extLst>
                <a:ext uri="{FF2B5EF4-FFF2-40B4-BE49-F238E27FC236}">
                  <a16:creationId xmlns:a16="http://schemas.microsoft.com/office/drawing/2014/main" id="{26A6160F-8A21-941D-F524-360D78F4126B}"/>
                </a:ext>
              </a:extLst>
            </p:cNvPr>
            <p:cNvSpPr/>
            <p:nvPr/>
          </p:nvSpPr>
          <p:spPr>
            <a:xfrm>
              <a:off x="4953141" y="3900679"/>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9" name="Freeform 106">
              <a:extLst>
                <a:ext uri="{FF2B5EF4-FFF2-40B4-BE49-F238E27FC236}">
                  <a16:creationId xmlns:a16="http://schemas.microsoft.com/office/drawing/2014/main" id="{B465C66E-A653-EAEB-32F3-3C9B288AFFE4}"/>
                </a:ext>
              </a:extLst>
            </p:cNvPr>
            <p:cNvSpPr/>
            <p:nvPr/>
          </p:nvSpPr>
          <p:spPr>
            <a:xfrm>
              <a:off x="4984755" y="3658932"/>
              <a:ext cx="11752" cy="241746"/>
            </a:xfrm>
            <a:custGeom>
              <a:avLst/>
              <a:gdLst>
                <a:gd name="connsiteX0" fmla="*/ 0 w 11752"/>
                <a:gd name="connsiteY0" fmla="*/ 0 h 241746"/>
                <a:gd name="connsiteX1" fmla="*/ 0 w 11752"/>
                <a:gd name="connsiteY1" fmla="*/ 241747 h 241746"/>
              </a:gdLst>
              <a:ahLst/>
              <a:cxnLst>
                <a:cxn ang="0">
                  <a:pos x="connsiteX0" y="connsiteY0"/>
                </a:cxn>
                <a:cxn ang="0">
                  <a:pos x="connsiteX1" y="connsiteY1"/>
                </a:cxn>
              </a:cxnLst>
              <a:rect l="l" t="t" r="r" b="b"/>
              <a:pathLst>
                <a:path w="11752" h="241746">
                  <a:moveTo>
                    <a:pt x="0" y="0"/>
                  </a:moveTo>
                  <a:lnTo>
                    <a:pt x="0" y="241747"/>
                  </a:lnTo>
                </a:path>
              </a:pathLst>
            </a:custGeom>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0" name="Freeform 107">
              <a:extLst>
                <a:ext uri="{FF2B5EF4-FFF2-40B4-BE49-F238E27FC236}">
                  <a16:creationId xmlns:a16="http://schemas.microsoft.com/office/drawing/2014/main" id="{A08346E2-E505-7CA3-F0FF-246AC85BCAFB}"/>
                </a:ext>
              </a:extLst>
            </p:cNvPr>
            <p:cNvSpPr/>
            <p:nvPr/>
          </p:nvSpPr>
          <p:spPr>
            <a:xfrm>
              <a:off x="4792721" y="3864364"/>
              <a:ext cx="52650" cy="45599"/>
            </a:xfrm>
            <a:custGeom>
              <a:avLst/>
              <a:gdLst>
                <a:gd name="connsiteX0" fmla="*/ 26325 w 52650"/>
                <a:gd name="connsiteY0" fmla="*/ 0 h 45599"/>
                <a:gd name="connsiteX1" fmla="*/ 0 w 52650"/>
                <a:gd name="connsiteY1" fmla="*/ 45599 h 45599"/>
                <a:gd name="connsiteX2" fmla="*/ 52651 w 52650"/>
                <a:gd name="connsiteY2" fmla="*/ 45599 h 45599"/>
                <a:gd name="connsiteX3" fmla="*/ 26325 w 52650"/>
                <a:gd name="connsiteY3" fmla="*/ 0 h 45599"/>
              </a:gdLst>
              <a:ahLst/>
              <a:cxnLst>
                <a:cxn ang="0">
                  <a:pos x="connsiteX0" y="connsiteY0"/>
                </a:cxn>
                <a:cxn ang="0">
                  <a:pos x="connsiteX1" y="connsiteY1"/>
                </a:cxn>
                <a:cxn ang="0">
                  <a:pos x="connsiteX2" y="connsiteY2"/>
                </a:cxn>
                <a:cxn ang="0">
                  <a:pos x="connsiteX3" y="connsiteY3"/>
                </a:cxn>
              </a:cxnLst>
              <a:rect l="l" t="t" r="r" b="b"/>
              <a:pathLst>
                <a:path w="52650" h="45599">
                  <a:moveTo>
                    <a:pt x="26325" y="0"/>
                  </a:moveTo>
                  <a:lnTo>
                    <a:pt x="0" y="45599"/>
                  </a:lnTo>
                  <a:lnTo>
                    <a:pt x="52651" y="45599"/>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1" name="Freeform 108">
              <a:extLst>
                <a:ext uri="{FF2B5EF4-FFF2-40B4-BE49-F238E27FC236}">
                  <a16:creationId xmlns:a16="http://schemas.microsoft.com/office/drawing/2014/main" id="{A7FDAC94-80A8-4972-7449-C02BB1AC00E2}"/>
                </a:ext>
              </a:extLst>
            </p:cNvPr>
            <p:cNvSpPr/>
            <p:nvPr/>
          </p:nvSpPr>
          <p:spPr>
            <a:xfrm>
              <a:off x="5450972" y="3540939"/>
              <a:ext cx="52650" cy="45599"/>
            </a:xfrm>
            <a:custGeom>
              <a:avLst/>
              <a:gdLst>
                <a:gd name="connsiteX0" fmla="*/ 26325 w 52650"/>
                <a:gd name="connsiteY0" fmla="*/ 0 h 45599"/>
                <a:gd name="connsiteX1" fmla="*/ 0 w 52650"/>
                <a:gd name="connsiteY1" fmla="*/ 45599 h 45599"/>
                <a:gd name="connsiteX2" fmla="*/ 52651 w 52650"/>
                <a:gd name="connsiteY2" fmla="*/ 45599 h 45599"/>
                <a:gd name="connsiteX3" fmla="*/ 26325 w 52650"/>
                <a:gd name="connsiteY3" fmla="*/ 0 h 45599"/>
              </a:gdLst>
              <a:ahLst/>
              <a:cxnLst>
                <a:cxn ang="0">
                  <a:pos x="connsiteX0" y="connsiteY0"/>
                </a:cxn>
                <a:cxn ang="0">
                  <a:pos x="connsiteX1" y="connsiteY1"/>
                </a:cxn>
                <a:cxn ang="0">
                  <a:pos x="connsiteX2" y="connsiteY2"/>
                </a:cxn>
                <a:cxn ang="0">
                  <a:pos x="connsiteX3" y="connsiteY3"/>
                </a:cxn>
              </a:cxnLst>
              <a:rect l="l" t="t" r="r" b="b"/>
              <a:pathLst>
                <a:path w="52650" h="45599">
                  <a:moveTo>
                    <a:pt x="26325" y="0"/>
                  </a:moveTo>
                  <a:lnTo>
                    <a:pt x="0" y="45599"/>
                  </a:lnTo>
                  <a:lnTo>
                    <a:pt x="52651" y="45599"/>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2" name="Freeform 109">
              <a:extLst>
                <a:ext uri="{FF2B5EF4-FFF2-40B4-BE49-F238E27FC236}">
                  <a16:creationId xmlns:a16="http://schemas.microsoft.com/office/drawing/2014/main" id="{F04E3E68-4A68-7E89-B6D4-00E1FBD66349}"/>
                </a:ext>
              </a:extLst>
            </p:cNvPr>
            <p:cNvSpPr/>
            <p:nvPr/>
          </p:nvSpPr>
          <p:spPr>
            <a:xfrm>
              <a:off x="5490813" y="3522252"/>
              <a:ext cx="52650" cy="45481"/>
            </a:xfrm>
            <a:custGeom>
              <a:avLst/>
              <a:gdLst>
                <a:gd name="connsiteX0" fmla="*/ 26326 w 52650"/>
                <a:gd name="connsiteY0" fmla="*/ 0 h 45481"/>
                <a:gd name="connsiteX1" fmla="*/ 0 w 52650"/>
                <a:gd name="connsiteY1" fmla="*/ 45482 h 45481"/>
                <a:gd name="connsiteX2" fmla="*/ 52651 w 52650"/>
                <a:gd name="connsiteY2" fmla="*/ 45482 h 45481"/>
                <a:gd name="connsiteX3" fmla="*/ 26326 w 52650"/>
                <a:gd name="connsiteY3" fmla="*/ 0 h 45481"/>
              </a:gdLst>
              <a:ahLst/>
              <a:cxnLst>
                <a:cxn ang="0">
                  <a:pos x="connsiteX0" y="connsiteY0"/>
                </a:cxn>
                <a:cxn ang="0">
                  <a:pos x="connsiteX1" y="connsiteY1"/>
                </a:cxn>
                <a:cxn ang="0">
                  <a:pos x="connsiteX2" y="connsiteY2"/>
                </a:cxn>
                <a:cxn ang="0">
                  <a:pos x="connsiteX3" y="connsiteY3"/>
                </a:cxn>
              </a:cxnLst>
              <a:rect l="l" t="t" r="r" b="b"/>
              <a:pathLst>
                <a:path w="52650" h="45481">
                  <a:moveTo>
                    <a:pt x="26326" y="0"/>
                  </a:moveTo>
                  <a:lnTo>
                    <a:pt x="0" y="45482"/>
                  </a:lnTo>
                  <a:lnTo>
                    <a:pt x="52651" y="45482"/>
                  </a:lnTo>
                  <a:lnTo>
                    <a:pt x="26326"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3" name="Freeform 110">
              <a:extLst>
                <a:ext uri="{FF2B5EF4-FFF2-40B4-BE49-F238E27FC236}">
                  <a16:creationId xmlns:a16="http://schemas.microsoft.com/office/drawing/2014/main" id="{0EFEDEA1-0F43-788D-FCEB-780C5C473439}"/>
                </a:ext>
              </a:extLst>
            </p:cNvPr>
            <p:cNvSpPr/>
            <p:nvPr/>
          </p:nvSpPr>
          <p:spPr>
            <a:xfrm>
              <a:off x="5524895" y="3515201"/>
              <a:ext cx="52533" cy="45599"/>
            </a:xfrm>
            <a:custGeom>
              <a:avLst/>
              <a:gdLst>
                <a:gd name="connsiteX0" fmla="*/ 26208 w 52533"/>
                <a:gd name="connsiteY0" fmla="*/ 0 h 45599"/>
                <a:gd name="connsiteX1" fmla="*/ 0 w 52533"/>
                <a:gd name="connsiteY1" fmla="*/ 45599 h 45599"/>
                <a:gd name="connsiteX2" fmla="*/ 52533 w 52533"/>
                <a:gd name="connsiteY2" fmla="*/ 45599 h 45599"/>
                <a:gd name="connsiteX3" fmla="*/ 26208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208" y="0"/>
                  </a:moveTo>
                  <a:lnTo>
                    <a:pt x="0" y="45599"/>
                  </a:lnTo>
                  <a:lnTo>
                    <a:pt x="52533" y="45599"/>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4" name="Freeform 111">
              <a:extLst>
                <a:ext uri="{FF2B5EF4-FFF2-40B4-BE49-F238E27FC236}">
                  <a16:creationId xmlns:a16="http://schemas.microsoft.com/office/drawing/2014/main" id="{CBE63BB5-D944-D997-8522-7309F55172FD}"/>
                </a:ext>
              </a:extLst>
            </p:cNvPr>
            <p:cNvSpPr/>
            <p:nvPr/>
          </p:nvSpPr>
          <p:spPr>
            <a:xfrm>
              <a:off x="5575195" y="3496514"/>
              <a:ext cx="52650" cy="45481"/>
            </a:xfrm>
            <a:custGeom>
              <a:avLst/>
              <a:gdLst>
                <a:gd name="connsiteX0" fmla="*/ 26325 w 52650"/>
                <a:gd name="connsiteY0" fmla="*/ 0 h 45481"/>
                <a:gd name="connsiteX1" fmla="*/ 0 w 52650"/>
                <a:gd name="connsiteY1" fmla="*/ 45482 h 45481"/>
                <a:gd name="connsiteX2" fmla="*/ 52650 w 52650"/>
                <a:gd name="connsiteY2" fmla="*/ 45482 h 45481"/>
                <a:gd name="connsiteX3" fmla="*/ 26325 w 52650"/>
                <a:gd name="connsiteY3" fmla="*/ 0 h 45481"/>
              </a:gdLst>
              <a:ahLst/>
              <a:cxnLst>
                <a:cxn ang="0">
                  <a:pos x="connsiteX0" y="connsiteY0"/>
                </a:cxn>
                <a:cxn ang="0">
                  <a:pos x="connsiteX1" y="connsiteY1"/>
                </a:cxn>
                <a:cxn ang="0">
                  <a:pos x="connsiteX2" y="connsiteY2"/>
                </a:cxn>
                <a:cxn ang="0">
                  <a:pos x="connsiteX3" y="connsiteY3"/>
                </a:cxn>
              </a:cxnLst>
              <a:rect l="l" t="t" r="r" b="b"/>
              <a:pathLst>
                <a:path w="52650" h="45481">
                  <a:moveTo>
                    <a:pt x="26325" y="0"/>
                  </a:moveTo>
                  <a:lnTo>
                    <a:pt x="0" y="45482"/>
                  </a:lnTo>
                  <a:lnTo>
                    <a:pt x="52650"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5" name="Freeform 112">
              <a:extLst>
                <a:ext uri="{FF2B5EF4-FFF2-40B4-BE49-F238E27FC236}">
                  <a16:creationId xmlns:a16="http://schemas.microsoft.com/office/drawing/2014/main" id="{3027C174-6D08-DAA2-F0F9-2ADD4A44C5EC}"/>
                </a:ext>
              </a:extLst>
            </p:cNvPr>
            <p:cNvSpPr/>
            <p:nvPr/>
          </p:nvSpPr>
          <p:spPr>
            <a:xfrm>
              <a:off x="5608102" y="3496514"/>
              <a:ext cx="52533" cy="45481"/>
            </a:xfrm>
            <a:custGeom>
              <a:avLst/>
              <a:gdLst>
                <a:gd name="connsiteX0" fmla="*/ 26208 w 52533"/>
                <a:gd name="connsiteY0" fmla="*/ 0 h 45481"/>
                <a:gd name="connsiteX1" fmla="*/ 0 w 52533"/>
                <a:gd name="connsiteY1" fmla="*/ 45482 h 45481"/>
                <a:gd name="connsiteX2" fmla="*/ 52533 w 52533"/>
                <a:gd name="connsiteY2" fmla="*/ 45482 h 45481"/>
                <a:gd name="connsiteX3" fmla="*/ 26208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208" y="0"/>
                  </a:moveTo>
                  <a:lnTo>
                    <a:pt x="0" y="45482"/>
                  </a:lnTo>
                  <a:lnTo>
                    <a:pt x="52533" y="45482"/>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6" name="Freeform 113">
              <a:extLst>
                <a:ext uri="{FF2B5EF4-FFF2-40B4-BE49-F238E27FC236}">
                  <a16:creationId xmlns:a16="http://schemas.microsoft.com/office/drawing/2014/main" id="{1A842970-FC3A-4E3E-3DBD-866D6DA5D48C}"/>
                </a:ext>
              </a:extLst>
            </p:cNvPr>
            <p:cNvSpPr/>
            <p:nvPr/>
          </p:nvSpPr>
          <p:spPr>
            <a:xfrm>
              <a:off x="5663103" y="3482412"/>
              <a:ext cx="52650" cy="45481"/>
            </a:xfrm>
            <a:custGeom>
              <a:avLst/>
              <a:gdLst>
                <a:gd name="connsiteX0" fmla="*/ 26326 w 52650"/>
                <a:gd name="connsiteY0" fmla="*/ 0 h 45481"/>
                <a:gd name="connsiteX1" fmla="*/ 0 w 52650"/>
                <a:gd name="connsiteY1" fmla="*/ 45482 h 45481"/>
                <a:gd name="connsiteX2" fmla="*/ 52651 w 52650"/>
                <a:gd name="connsiteY2" fmla="*/ 45482 h 45481"/>
                <a:gd name="connsiteX3" fmla="*/ 26326 w 52650"/>
                <a:gd name="connsiteY3" fmla="*/ 0 h 45481"/>
              </a:gdLst>
              <a:ahLst/>
              <a:cxnLst>
                <a:cxn ang="0">
                  <a:pos x="connsiteX0" y="connsiteY0"/>
                </a:cxn>
                <a:cxn ang="0">
                  <a:pos x="connsiteX1" y="connsiteY1"/>
                </a:cxn>
                <a:cxn ang="0">
                  <a:pos x="connsiteX2" y="connsiteY2"/>
                </a:cxn>
                <a:cxn ang="0">
                  <a:pos x="connsiteX3" y="connsiteY3"/>
                </a:cxn>
              </a:cxnLst>
              <a:rect l="l" t="t" r="r" b="b"/>
              <a:pathLst>
                <a:path w="52650" h="45481">
                  <a:moveTo>
                    <a:pt x="26326" y="0"/>
                  </a:moveTo>
                  <a:lnTo>
                    <a:pt x="0" y="45482"/>
                  </a:lnTo>
                  <a:lnTo>
                    <a:pt x="52651" y="45482"/>
                  </a:lnTo>
                  <a:lnTo>
                    <a:pt x="26326"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7" name="Freeform 114">
              <a:extLst>
                <a:ext uri="{FF2B5EF4-FFF2-40B4-BE49-F238E27FC236}">
                  <a16:creationId xmlns:a16="http://schemas.microsoft.com/office/drawing/2014/main" id="{9BC18881-C1D8-8642-C00F-36FBD42733AE}"/>
                </a:ext>
              </a:extLst>
            </p:cNvPr>
            <p:cNvSpPr/>
            <p:nvPr/>
          </p:nvSpPr>
          <p:spPr>
            <a:xfrm>
              <a:off x="5717046" y="3482412"/>
              <a:ext cx="52533" cy="45481"/>
            </a:xfrm>
            <a:custGeom>
              <a:avLst/>
              <a:gdLst>
                <a:gd name="connsiteX0" fmla="*/ 26326 w 52533"/>
                <a:gd name="connsiteY0" fmla="*/ 0 h 45481"/>
                <a:gd name="connsiteX1" fmla="*/ 0 w 52533"/>
                <a:gd name="connsiteY1" fmla="*/ 45482 h 45481"/>
                <a:gd name="connsiteX2" fmla="*/ 52533 w 52533"/>
                <a:gd name="connsiteY2" fmla="*/ 45482 h 45481"/>
                <a:gd name="connsiteX3" fmla="*/ 26326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326" y="0"/>
                  </a:moveTo>
                  <a:lnTo>
                    <a:pt x="0" y="45482"/>
                  </a:lnTo>
                  <a:lnTo>
                    <a:pt x="52533" y="45482"/>
                  </a:lnTo>
                  <a:lnTo>
                    <a:pt x="26326"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8" name="Freeform 115">
              <a:extLst>
                <a:ext uri="{FF2B5EF4-FFF2-40B4-BE49-F238E27FC236}">
                  <a16:creationId xmlns:a16="http://schemas.microsoft.com/office/drawing/2014/main" id="{DACD8922-AF9B-B1BB-1E04-EF1C161380E8}"/>
                </a:ext>
              </a:extLst>
            </p:cNvPr>
            <p:cNvSpPr/>
            <p:nvPr/>
          </p:nvSpPr>
          <p:spPr>
            <a:xfrm>
              <a:off x="5740434" y="3482412"/>
              <a:ext cx="52650" cy="45481"/>
            </a:xfrm>
            <a:custGeom>
              <a:avLst/>
              <a:gdLst>
                <a:gd name="connsiteX0" fmla="*/ 26325 w 52650"/>
                <a:gd name="connsiteY0" fmla="*/ 0 h 45481"/>
                <a:gd name="connsiteX1" fmla="*/ 0 w 52650"/>
                <a:gd name="connsiteY1" fmla="*/ 45482 h 45481"/>
                <a:gd name="connsiteX2" fmla="*/ 52650 w 52650"/>
                <a:gd name="connsiteY2" fmla="*/ 45482 h 45481"/>
                <a:gd name="connsiteX3" fmla="*/ 26325 w 52650"/>
                <a:gd name="connsiteY3" fmla="*/ 0 h 45481"/>
              </a:gdLst>
              <a:ahLst/>
              <a:cxnLst>
                <a:cxn ang="0">
                  <a:pos x="connsiteX0" y="connsiteY0"/>
                </a:cxn>
                <a:cxn ang="0">
                  <a:pos x="connsiteX1" y="connsiteY1"/>
                </a:cxn>
                <a:cxn ang="0">
                  <a:pos x="connsiteX2" y="connsiteY2"/>
                </a:cxn>
                <a:cxn ang="0">
                  <a:pos x="connsiteX3" y="connsiteY3"/>
                </a:cxn>
              </a:cxnLst>
              <a:rect l="l" t="t" r="r" b="b"/>
              <a:pathLst>
                <a:path w="52650" h="45481">
                  <a:moveTo>
                    <a:pt x="26325" y="0"/>
                  </a:moveTo>
                  <a:lnTo>
                    <a:pt x="0" y="45482"/>
                  </a:lnTo>
                  <a:lnTo>
                    <a:pt x="52650"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9" name="Freeform 116">
              <a:extLst>
                <a:ext uri="{FF2B5EF4-FFF2-40B4-BE49-F238E27FC236}">
                  <a16:creationId xmlns:a16="http://schemas.microsoft.com/office/drawing/2014/main" id="{137F2025-E5F8-F467-0424-33E453B4D722}"/>
                </a:ext>
              </a:extLst>
            </p:cNvPr>
            <p:cNvSpPr/>
            <p:nvPr/>
          </p:nvSpPr>
          <p:spPr>
            <a:xfrm>
              <a:off x="5810830" y="3462433"/>
              <a:ext cx="52533" cy="45599"/>
            </a:xfrm>
            <a:custGeom>
              <a:avLst/>
              <a:gdLst>
                <a:gd name="connsiteX0" fmla="*/ 26208 w 52533"/>
                <a:gd name="connsiteY0" fmla="*/ 0 h 45599"/>
                <a:gd name="connsiteX1" fmla="*/ 0 w 52533"/>
                <a:gd name="connsiteY1" fmla="*/ 45599 h 45599"/>
                <a:gd name="connsiteX2" fmla="*/ 52533 w 52533"/>
                <a:gd name="connsiteY2" fmla="*/ 45599 h 45599"/>
                <a:gd name="connsiteX3" fmla="*/ 26208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208" y="0"/>
                  </a:moveTo>
                  <a:lnTo>
                    <a:pt x="0" y="45599"/>
                  </a:lnTo>
                  <a:lnTo>
                    <a:pt x="52533" y="45599"/>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0" name="Freeform 117">
              <a:extLst>
                <a:ext uri="{FF2B5EF4-FFF2-40B4-BE49-F238E27FC236}">
                  <a16:creationId xmlns:a16="http://schemas.microsoft.com/office/drawing/2014/main" id="{F6C1B4CB-807F-B5C0-8AB2-1E74982BCE68}"/>
                </a:ext>
              </a:extLst>
            </p:cNvPr>
            <p:cNvSpPr/>
            <p:nvPr/>
          </p:nvSpPr>
          <p:spPr>
            <a:xfrm>
              <a:off x="5882285" y="3443746"/>
              <a:ext cx="52533" cy="45481"/>
            </a:xfrm>
            <a:custGeom>
              <a:avLst/>
              <a:gdLst>
                <a:gd name="connsiteX0" fmla="*/ 26326 w 52533"/>
                <a:gd name="connsiteY0" fmla="*/ 0 h 45481"/>
                <a:gd name="connsiteX1" fmla="*/ 0 w 52533"/>
                <a:gd name="connsiteY1" fmla="*/ 45482 h 45481"/>
                <a:gd name="connsiteX2" fmla="*/ 52533 w 52533"/>
                <a:gd name="connsiteY2" fmla="*/ 45482 h 45481"/>
                <a:gd name="connsiteX3" fmla="*/ 26326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326" y="0"/>
                  </a:moveTo>
                  <a:lnTo>
                    <a:pt x="0" y="45482"/>
                  </a:lnTo>
                  <a:lnTo>
                    <a:pt x="52533" y="45482"/>
                  </a:lnTo>
                  <a:lnTo>
                    <a:pt x="26326"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1" name="Freeform 118">
              <a:extLst>
                <a:ext uri="{FF2B5EF4-FFF2-40B4-BE49-F238E27FC236}">
                  <a16:creationId xmlns:a16="http://schemas.microsoft.com/office/drawing/2014/main" id="{F402CEBD-C602-0680-0C21-29A5B8E69002}"/>
                </a:ext>
              </a:extLst>
            </p:cNvPr>
            <p:cNvSpPr/>
            <p:nvPr/>
          </p:nvSpPr>
          <p:spPr>
            <a:xfrm>
              <a:off x="5986529" y="3402730"/>
              <a:ext cx="52650" cy="45481"/>
            </a:xfrm>
            <a:custGeom>
              <a:avLst/>
              <a:gdLst>
                <a:gd name="connsiteX0" fmla="*/ 26325 w 52650"/>
                <a:gd name="connsiteY0" fmla="*/ 0 h 45481"/>
                <a:gd name="connsiteX1" fmla="*/ 0 w 52650"/>
                <a:gd name="connsiteY1" fmla="*/ 45482 h 45481"/>
                <a:gd name="connsiteX2" fmla="*/ 52650 w 52650"/>
                <a:gd name="connsiteY2" fmla="*/ 45482 h 45481"/>
                <a:gd name="connsiteX3" fmla="*/ 26325 w 52650"/>
                <a:gd name="connsiteY3" fmla="*/ 0 h 45481"/>
              </a:gdLst>
              <a:ahLst/>
              <a:cxnLst>
                <a:cxn ang="0">
                  <a:pos x="connsiteX0" y="connsiteY0"/>
                </a:cxn>
                <a:cxn ang="0">
                  <a:pos x="connsiteX1" y="connsiteY1"/>
                </a:cxn>
                <a:cxn ang="0">
                  <a:pos x="connsiteX2" y="connsiteY2"/>
                </a:cxn>
                <a:cxn ang="0">
                  <a:pos x="connsiteX3" y="connsiteY3"/>
                </a:cxn>
              </a:cxnLst>
              <a:rect l="l" t="t" r="r" b="b"/>
              <a:pathLst>
                <a:path w="52650" h="45481">
                  <a:moveTo>
                    <a:pt x="26325" y="0"/>
                  </a:moveTo>
                  <a:lnTo>
                    <a:pt x="0" y="45482"/>
                  </a:lnTo>
                  <a:lnTo>
                    <a:pt x="52650"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2" name="Freeform 119">
              <a:extLst>
                <a:ext uri="{FF2B5EF4-FFF2-40B4-BE49-F238E27FC236}">
                  <a16:creationId xmlns:a16="http://schemas.microsoft.com/office/drawing/2014/main" id="{F3D2439A-FD3C-602D-805A-AD7F222F9E67}"/>
                </a:ext>
              </a:extLst>
            </p:cNvPr>
            <p:cNvSpPr/>
            <p:nvPr/>
          </p:nvSpPr>
          <p:spPr>
            <a:xfrm>
              <a:off x="6047524" y="3402730"/>
              <a:ext cx="52533" cy="45481"/>
            </a:xfrm>
            <a:custGeom>
              <a:avLst/>
              <a:gdLst>
                <a:gd name="connsiteX0" fmla="*/ 26208 w 52533"/>
                <a:gd name="connsiteY0" fmla="*/ 0 h 45481"/>
                <a:gd name="connsiteX1" fmla="*/ 0 w 52533"/>
                <a:gd name="connsiteY1" fmla="*/ 45482 h 45481"/>
                <a:gd name="connsiteX2" fmla="*/ 52533 w 52533"/>
                <a:gd name="connsiteY2" fmla="*/ 45482 h 45481"/>
                <a:gd name="connsiteX3" fmla="*/ 26208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208" y="0"/>
                  </a:moveTo>
                  <a:lnTo>
                    <a:pt x="0" y="45482"/>
                  </a:lnTo>
                  <a:lnTo>
                    <a:pt x="52533" y="45482"/>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3" name="Freeform 120">
              <a:extLst>
                <a:ext uri="{FF2B5EF4-FFF2-40B4-BE49-F238E27FC236}">
                  <a16:creationId xmlns:a16="http://schemas.microsoft.com/office/drawing/2014/main" id="{252DBCCC-0F16-21B5-BA5B-9189FF36B83E}"/>
                </a:ext>
              </a:extLst>
            </p:cNvPr>
            <p:cNvSpPr/>
            <p:nvPr/>
          </p:nvSpPr>
          <p:spPr>
            <a:xfrm>
              <a:off x="6106050" y="3387452"/>
              <a:ext cx="52650" cy="45599"/>
            </a:xfrm>
            <a:custGeom>
              <a:avLst/>
              <a:gdLst>
                <a:gd name="connsiteX0" fmla="*/ 26326 w 52650"/>
                <a:gd name="connsiteY0" fmla="*/ 0 h 45599"/>
                <a:gd name="connsiteX1" fmla="*/ 0 w 52650"/>
                <a:gd name="connsiteY1" fmla="*/ 45599 h 45599"/>
                <a:gd name="connsiteX2" fmla="*/ 52651 w 52650"/>
                <a:gd name="connsiteY2" fmla="*/ 45599 h 45599"/>
                <a:gd name="connsiteX3" fmla="*/ 26326 w 52650"/>
                <a:gd name="connsiteY3" fmla="*/ 0 h 45599"/>
              </a:gdLst>
              <a:ahLst/>
              <a:cxnLst>
                <a:cxn ang="0">
                  <a:pos x="connsiteX0" y="connsiteY0"/>
                </a:cxn>
                <a:cxn ang="0">
                  <a:pos x="connsiteX1" y="connsiteY1"/>
                </a:cxn>
                <a:cxn ang="0">
                  <a:pos x="connsiteX2" y="connsiteY2"/>
                </a:cxn>
                <a:cxn ang="0">
                  <a:pos x="connsiteX3" y="connsiteY3"/>
                </a:cxn>
              </a:cxnLst>
              <a:rect l="l" t="t" r="r" b="b"/>
              <a:pathLst>
                <a:path w="52650" h="45599">
                  <a:moveTo>
                    <a:pt x="26326" y="0"/>
                  </a:moveTo>
                  <a:lnTo>
                    <a:pt x="0" y="45599"/>
                  </a:lnTo>
                  <a:lnTo>
                    <a:pt x="52651" y="45599"/>
                  </a:lnTo>
                  <a:lnTo>
                    <a:pt x="26326"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4" name="Freeform 121">
              <a:extLst>
                <a:ext uri="{FF2B5EF4-FFF2-40B4-BE49-F238E27FC236}">
                  <a16:creationId xmlns:a16="http://schemas.microsoft.com/office/drawing/2014/main" id="{820CB734-040D-A085-05DA-3ADAB7502E43}"/>
                </a:ext>
              </a:extLst>
            </p:cNvPr>
            <p:cNvSpPr/>
            <p:nvPr/>
          </p:nvSpPr>
          <p:spPr>
            <a:xfrm>
              <a:off x="6183381" y="3366416"/>
              <a:ext cx="52650" cy="45481"/>
            </a:xfrm>
            <a:custGeom>
              <a:avLst/>
              <a:gdLst>
                <a:gd name="connsiteX0" fmla="*/ 26325 w 52650"/>
                <a:gd name="connsiteY0" fmla="*/ 0 h 45481"/>
                <a:gd name="connsiteX1" fmla="*/ 0 w 52650"/>
                <a:gd name="connsiteY1" fmla="*/ 45482 h 45481"/>
                <a:gd name="connsiteX2" fmla="*/ 52650 w 52650"/>
                <a:gd name="connsiteY2" fmla="*/ 45482 h 45481"/>
                <a:gd name="connsiteX3" fmla="*/ 26325 w 52650"/>
                <a:gd name="connsiteY3" fmla="*/ 0 h 45481"/>
              </a:gdLst>
              <a:ahLst/>
              <a:cxnLst>
                <a:cxn ang="0">
                  <a:pos x="connsiteX0" y="connsiteY0"/>
                </a:cxn>
                <a:cxn ang="0">
                  <a:pos x="connsiteX1" y="connsiteY1"/>
                </a:cxn>
                <a:cxn ang="0">
                  <a:pos x="connsiteX2" y="connsiteY2"/>
                </a:cxn>
                <a:cxn ang="0">
                  <a:pos x="connsiteX3" y="connsiteY3"/>
                </a:cxn>
              </a:cxnLst>
              <a:rect l="l" t="t" r="r" b="b"/>
              <a:pathLst>
                <a:path w="52650" h="45481">
                  <a:moveTo>
                    <a:pt x="26325" y="0"/>
                  </a:moveTo>
                  <a:lnTo>
                    <a:pt x="0" y="45482"/>
                  </a:lnTo>
                  <a:lnTo>
                    <a:pt x="52650"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5" name="Freeform 122">
              <a:extLst>
                <a:ext uri="{FF2B5EF4-FFF2-40B4-BE49-F238E27FC236}">
                  <a16:creationId xmlns:a16="http://schemas.microsoft.com/office/drawing/2014/main" id="{8A08D5ED-A626-FD4D-481D-B91C6F614751}"/>
                </a:ext>
              </a:extLst>
            </p:cNvPr>
            <p:cNvSpPr/>
            <p:nvPr/>
          </p:nvSpPr>
          <p:spPr>
            <a:xfrm>
              <a:off x="6262005" y="3326575"/>
              <a:ext cx="52533" cy="45481"/>
            </a:xfrm>
            <a:custGeom>
              <a:avLst/>
              <a:gdLst>
                <a:gd name="connsiteX0" fmla="*/ 26208 w 52533"/>
                <a:gd name="connsiteY0" fmla="*/ 0 h 45481"/>
                <a:gd name="connsiteX1" fmla="*/ 0 w 52533"/>
                <a:gd name="connsiteY1" fmla="*/ 45482 h 45481"/>
                <a:gd name="connsiteX2" fmla="*/ 52533 w 52533"/>
                <a:gd name="connsiteY2" fmla="*/ 45482 h 45481"/>
                <a:gd name="connsiteX3" fmla="*/ 26208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208" y="0"/>
                  </a:moveTo>
                  <a:lnTo>
                    <a:pt x="0" y="45482"/>
                  </a:lnTo>
                  <a:lnTo>
                    <a:pt x="52533" y="45482"/>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6" name="Freeform 123">
              <a:extLst>
                <a:ext uri="{FF2B5EF4-FFF2-40B4-BE49-F238E27FC236}">
                  <a16:creationId xmlns:a16="http://schemas.microsoft.com/office/drawing/2014/main" id="{60230DB5-DD14-6520-201C-74CD89403C67}"/>
                </a:ext>
              </a:extLst>
            </p:cNvPr>
            <p:cNvSpPr/>
            <p:nvPr/>
          </p:nvSpPr>
          <p:spPr>
            <a:xfrm>
              <a:off x="6363898" y="3305421"/>
              <a:ext cx="52533" cy="45599"/>
            </a:xfrm>
            <a:custGeom>
              <a:avLst/>
              <a:gdLst>
                <a:gd name="connsiteX0" fmla="*/ 26325 w 52533"/>
                <a:gd name="connsiteY0" fmla="*/ 0 h 45599"/>
                <a:gd name="connsiteX1" fmla="*/ 0 w 52533"/>
                <a:gd name="connsiteY1" fmla="*/ 45599 h 45599"/>
                <a:gd name="connsiteX2" fmla="*/ 52533 w 52533"/>
                <a:gd name="connsiteY2" fmla="*/ 45599 h 45599"/>
                <a:gd name="connsiteX3" fmla="*/ 26325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325" y="0"/>
                  </a:moveTo>
                  <a:lnTo>
                    <a:pt x="0" y="45599"/>
                  </a:lnTo>
                  <a:lnTo>
                    <a:pt x="52533" y="45599"/>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7" name="Freeform 124">
              <a:extLst>
                <a:ext uri="{FF2B5EF4-FFF2-40B4-BE49-F238E27FC236}">
                  <a16:creationId xmlns:a16="http://schemas.microsoft.com/office/drawing/2014/main" id="{F5DC2CF6-488A-6BE0-4FD2-F85DCE5DAFFD}"/>
                </a:ext>
              </a:extLst>
            </p:cNvPr>
            <p:cNvSpPr/>
            <p:nvPr/>
          </p:nvSpPr>
          <p:spPr>
            <a:xfrm>
              <a:off x="6408439" y="3293786"/>
              <a:ext cx="52533" cy="45481"/>
            </a:xfrm>
            <a:custGeom>
              <a:avLst/>
              <a:gdLst>
                <a:gd name="connsiteX0" fmla="*/ 26325 w 52533"/>
                <a:gd name="connsiteY0" fmla="*/ 0 h 45481"/>
                <a:gd name="connsiteX1" fmla="*/ 0 w 52533"/>
                <a:gd name="connsiteY1" fmla="*/ 45482 h 45481"/>
                <a:gd name="connsiteX2" fmla="*/ 52533 w 52533"/>
                <a:gd name="connsiteY2" fmla="*/ 45482 h 45481"/>
                <a:gd name="connsiteX3" fmla="*/ 26325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325" y="0"/>
                  </a:moveTo>
                  <a:lnTo>
                    <a:pt x="0" y="45482"/>
                  </a:lnTo>
                  <a:lnTo>
                    <a:pt x="52533"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8" name="Freeform 125">
              <a:extLst>
                <a:ext uri="{FF2B5EF4-FFF2-40B4-BE49-F238E27FC236}">
                  <a16:creationId xmlns:a16="http://schemas.microsoft.com/office/drawing/2014/main" id="{841B6380-3B75-02CB-51A4-BD1AAC7EDEA5}"/>
                </a:ext>
              </a:extLst>
            </p:cNvPr>
            <p:cNvSpPr/>
            <p:nvPr/>
          </p:nvSpPr>
          <p:spPr>
            <a:xfrm>
              <a:off x="6424893" y="3293786"/>
              <a:ext cx="52533" cy="45481"/>
            </a:xfrm>
            <a:custGeom>
              <a:avLst/>
              <a:gdLst>
                <a:gd name="connsiteX0" fmla="*/ 26208 w 52533"/>
                <a:gd name="connsiteY0" fmla="*/ 0 h 45481"/>
                <a:gd name="connsiteX1" fmla="*/ 0 w 52533"/>
                <a:gd name="connsiteY1" fmla="*/ 45482 h 45481"/>
                <a:gd name="connsiteX2" fmla="*/ 52533 w 52533"/>
                <a:gd name="connsiteY2" fmla="*/ 45482 h 45481"/>
                <a:gd name="connsiteX3" fmla="*/ 26208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208" y="0"/>
                  </a:moveTo>
                  <a:lnTo>
                    <a:pt x="0" y="45482"/>
                  </a:lnTo>
                  <a:lnTo>
                    <a:pt x="52533" y="45482"/>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9" name="Freeform 126">
              <a:extLst>
                <a:ext uri="{FF2B5EF4-FFF2-40B4-BE49-F238E27FC236}">
                  <a16:creationId xmlns:a16="http://schemas.microsoft.com/office/drawing/2014/main" id="{28D131F8-67A8-BE41-9FA5-32BF0977158F}"/>
                </a:ext>
              </a:extLst>
            </p:cNvPr>
            <p:cNvSpPr/>
            <p:nvPr/>
          </p:nvSpPr>
          <p:spPr>
            <a:xfrm>
              <a:off x="6476368" y="3276157"/>
              <a:ext cx="52650" cy="45481"/>
            </a:xfrm>
            <a:custGeom>
              <a:avLst/>
              <a:gdLst>
                <a:gd name="connsiteX0" fmla="*/ 26325 w 52650"/>
                <a:gd name="connsiteY0" fmla="*/ 0 h 45481"/>
                <a:gd name="connsiteX1" fmla="*/ 0 w 52650"/>
                <a:gd name="connsiteY1" fmla="*/ 45482 h 45481"/>
                <a:gd name="connsiteX2" fmla="*/ 52651 w 52650"/>
                <a:gd name="connsiteY2" fmla="*/ 45482 h 45481"/>
                <a:gd name="connsiteX3" fmla="*/ 26325 w 52650"/>
                <a:gd name="connsiteY3" fmla="*/ 0 h 45481"/>
              </a:gdLst>
              <a:ahLst/>
              <a:cxnLst>
                <a:cxn ang="0">
                  <a:pos x="connsiteX0" y="connsiteY0"/>
                </a:cxn>
                <a:cxn ang="0">
                  <a:pos x="connsiteX1" y="connsiteY1"/>
                </a:cxn>
                <a:cxn ang="0">
                  <a:pos x="connsiteX2" y="connsiteY2"/>
                </a:cxn>
                <a:cxn ang="0">
                  <a:pos x="connsiteX3" y="connsiteY3"/>
                </a:cxn>
              </a:cxnLst>
              <a:rect l="l" t="t" r="r" b="b"/>
              <a:pathLst>
                <a:path w="52650" h="45481">
                  <a:moveTo>
                    <a:pt x="26325" y="0"/>
                  </a:moveTo>
                  <a:lnTo>
                    <a:pt x="0" y="45482"/>
                  </a:lnTo>
                  <a:lnTo>
                    <a:pt x="52651"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0" name="Freeform 127">
              <a:extLst>
                <a:ext uri="{FF2B5EF4-FFF2-40B4-BE49-F238E27FC236}">
                  <a16:creationId xmlns:a16="http://schemas.microsoft.com/office/drawing/2014/main" id="{49D10236-1493-DAA0-B19F-771C9C6B0A9E}"/>
                </a:ext>
              </a:extLst>
            </p:cNvPr>
            <p:cNvSpPr/>
            <p:nvPr/>
          </p:nvSpPr>
          <p:spPr>
            <a:xfrm>
              <a:off x="6493997" y="3276157"/>
              <a:ext cx="52533" cy="45481"/>
            </a:xfrm>
            <a:custGeom>
              <a:avLst/>
              <a:gdLst>
                <a:gd name="connsiteX0" fmla="*/ 26325 w 52533"/>
                <a:gd name="connsiteY0" fmla="*/ 0 h 45481"/>
                <a:gd name="connsiteX1" fmla="*/ 0 w 52533"/>
                <a:gd name="connsiteY1" fmla="*/ 45482 h 45481"/>
                <a:gd name="connsiteX2" fmla="*/ 52533 w 52533"/>
                <a:gd name="connsiteY2" fmla="*/ 45482 h 45481"/>
                <a:gd name="connsiteX3" fmla="*/ 26325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325" y="0"/>
                  </a:moveTo>
                  <a:lnTo>
                    <a:pt x="0" y="45482"/>
                  </a:lnTo>
                  <a:lnTo>
                    <a:pt x="52533"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1" name="Freeform 128">
              <a:extLst>
                <a:ext uri="{FF2B5EF4-FFF2-40B4-BE49-F238E27FC236}">
                  <a16:creationId xmlns:a16="http://schemas.microsoft.com/office/drawing/2014/main" id="{2FA7518D-0780-870A-DDAB-99A8D24CDD01}"/>
                </a:ext>
              </a:extLst>
            </p:cNvPr>
            <p:cNvSpPr/>
            <p:nvPr/>
          </p:nvSpPr>
          <p:spPr>
            <a:xfrm>
              <a:off x="6508099" y="3262054"/>
              <a:ext cx="52533" cy="45599"/>
            </a:xfrm>
            <a:custGeom>
              <a:avLst/>
              <a:gdLst>
                <a:gd name="connsiteX0" fmla="*/ 26208 w 52533"/>
                <a:gd name="connsiteY0" fmla="*/ 0 h 45599"/>
                <a:gd name="connsiteX1" fmla="*/ 0 w 52533"/>
                <a:gd name="connsiteY1" fmla="*/ 45599 h 45599"/>
                <a:gd name="connsiteX2" fmla="*/ 52533 w 52533"/>
                <a:gd name="connsiteY2" fmla="*/ 45599 h 45599"/>
                <a:gd name="connsiteX3" fmla="*/ 26208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208" y="0"/>
                  </a:moveTo>
                  <a:lnTo>
                    <a:pt x="0" y="45599"/>
                  </a:lnTo>
                  <a:lnTo>
                    <a:pt x="52533" y="45599"/>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2" name="Freeform 129">
              <a:extLst>
                <a:ext uri="{FF2B5EF4-FFF2-40B4-BE49-F238E27FC236}">
                  <a16:creationId xmlns:a16="http://schemas.microsoft.com/office/drawing/2014/main" id="{BE425CC3-F7C2-83D2-63BC-7BFF09186D0B}"/>
                </a:ext>
              </a:extLst>
            </p:cNvPr>
            <p:cNvSpPr/>
            <p:nvPr/>
          </p:nvSpPr>
          <p:spPr>
            <a:xfrm>
              <a:off x="6542064" y="3255003"/>
              <a:ext cx="52533" cy="45599"/>
            </a:xfrm>
            <a:custGeom>
              <a:avLst/>
              <a:gdLst>
                <a:gd name="connsiteX0" fmla="*/ 26208 w 52533"/>
                <a:gd name="connsiteY0" fmla="*/ 0 h 45599"/>
                <a:gd name="connsiteX1" fmla="*/ 0 w 52533"/>
                <a:gd name="connsiteY1" fmla="*/ 45599 h 45599"/>
                <a:gd name="connsiteX2" fmla="*/ 52533 w 52533"/>
                <a:gd name="connsiteY2" fmla="*/ 45599 h 45599"/>
                <a:gd name="connsiteX3" fmla="*/ 26208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208" y="0"/>
                  </a:moveTo>
                  <a:lnTo>
                    <a:pt x="0" y="45599"/>
                  </a:lnTo>
                  <a:lnTo>
                    <a:pt x="52533" y="45599"/>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3" name="Freeform 130">
              <a:extLst>
                <a:ext uri="{FF2B5EF4-FFF2-40B4-BE49-F238E27FC236}">
                  <a16:creationId xmlns:a16="http://schemas.microsoft.com/office/drawing/2014/main" id="{96879899-16D4-6A81-13F0-814BF9002AC7}"/>
                </a:ext>
              </a:extLst>
            </p:cNvPr>
            <p:cNvSpPr/>
            <p:nvPr/>
          </p:nvSpPr>
          <p:spPr>
            <a:xfrm>
              <a:off x="6570152" y="3255003"/>
              <a:ext cx="52532" cy="45599"/>
            </a:xfrm>
            <a:custGeom>
              <a:avLst/>
              <a:gdLst>
                <a:gd name="connsiteX0" fmla="*/ 26325 w 52532"/>
                <a:gd name="connsiteY0" fmla="*/ 0 h 45599"/>
                <a:gd name="connsiteX1" fmla="*/ 0 w 52532"/>
                <a:gd name="connsiteY1" fmla="*/ 45599 h 45599"/>
                <a:gd name="connsiteX2" fmla="*/ 52533 w 52532"/>
                <a:gd name="connsiteY2" fmla="*/ 45599 h 45599"/>
                <a:gd name="connsiteX3" fmla="*/ 26325 w 52532"/>
                <a:gd name="connsiteY3" fmla="*/ 0 h 45599"/>
              </a:gdLst>
              <a:ahLst/>
              <a:cxnLst>
                <a:cxn ang="0">
                  <a:pos x="connsiteX0" y="connsiteY0"/>
                </a:cxn>
                <a:cxn ang="0">
                  <a:pos x="connsiteX1" y="connsiteY1"/>
                </a:cxn>
                <a:cxn ang="0">
                  <a:pos x="connsiteX2" y="connsiteY2"/>
                </a:cxn>
                <a:cxn ang="0">
                  <a:pos x="connsiteX3" y="connsiteY3"/>
                </a:cxn>
              </a:cxnLst>
              <a:rect l="l" t="t" r="r" b="b"/>
              <a:pathLst>
                <a:path w="52532" h="45599">
                  <a:moveTo>
                    <a:pt x="26325" y="0"/>
                  </a:moveTo>
                  <a:lnTo>
                    <a:pt x="0" y="45599"/>
                  </a:lnTo>
                  <a:lnTo>
                    <a:pt x="52533" y="45599"/>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4" name="Freeform 131">
              <a:extLst>
                <a:ext uri="{FF2B5EF4-FFF2-40B4-BE49-F238E27FC236}">
                  <a16:creationId xmlns:a16="http://schemas.microsoft.com/office/drawing/2014/main" id="{15AD8292-4EB0-F4F4-F3C0-60994D4DE331}"/>
                </a:ext>
              </a:extLst>
            </p:cNvPr>
            <p:cNvSpPr/>
            <p:nvPr/>
          </p:nvSpPr>
          <p:spPr>
            <a:xfrm>
              <a:off x="6663936" y="3201177"/>
              <a:ext cx="52533" cy="45481"/>
            </a:xfrm>
            <a:custGeom>
              <a:avLst/>
              <a:gdLst>
                <a:gd name="connsiteX0" fmla="*/ 26208 w 52533"/>
                <a:gd name="connsiteY0" fmla="*/ 0 h 45481"/>
                <a:gd name="connsiteX1" fmla="*/ 0 w 52533"/>
                <a:gd name="connsiteY1" fmla="*/ 45482 h 45481"/>
                <a:gd name="connsiteX2" fmla="*/ 52533 w 52533"/>
                <a:gd name="connsiteY2" fmla="*/ 45482 h 45481"/>
                <a:gd name="connsiteX3" fmla="*/ 26208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208" y="0"/>
                  </a:moveTo>
                  <a:lnTo>
                    <a:pt x="0" y="45482"/>
                  </a:lnTo>
                  <a:lnTo>
                    <a:pt x="52533" y="45482"/>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5" name="Freeform 132">
              <a:extLst>
                <a:ext uri="{FF2B5EF4-FFF2-40B4-BE49-F238E27FC236}">
                  <a16:creationId xmlns:a16="http://schemas.microsoft.com/office/drawing/2014/main" id="{3D1D55E4-273A-0EAD-A2E3-D4BE13CDB504}"/>
                </a:ext>
              </a:extLst>
            </p:cNvPr>
            <p:cNvSpPr/>
            <p:nvPr/>
          </p:nvSpPr>
          <p:spPr>
            <a:xfrm>
              <a:off x="6731865" y="3184724"/>
              <a:ext cx="52533" cy="45599"/>
            </a:xfrm>
            <a:custGeom>
              <a:avLst/>
              <a:gdLst>
                <a:gd name="connsiteX0" fmla="*/ 26326 w 52533"/>
                <a:gd name="connsiteY0" fmla="*/ 0 h 45599"/>
                <a:gd name="connsiteX1" fmla="*/ 0 w 52533"/>
                <a:gd name="connsiteY1" fmla="*/ 45599 h 45599"/>
                <a:gd name="connsiteX2" fmla="*/ 52533 w 52533"/>
                <a:gd name="connsiteY2" fmla="*/ 45599 h 45599"/>
                <a:gd name="connsiteX3" fmla="*/ 26326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326" y="0"/>
                  </a:moveTo>
                  <a:lnTo>
                    <a:pt x="0" y="45599"/>
                  </a:lnTo>
                  <a:lnTo>
                    <a:pt x="52533" y="45599"/>
                  </a:lnTo>
                  <a:lnTo>
                    <a:pt x="26326"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6" name="Freeform 133">
              <a:extLst>
                <a:ext uri="{FF2B5EF4-FFF2-40B4-BE49-F238E27FC236}">
                  <a16:creationId xmlns:a16="http://schemas.microsoft.com/office/drawing/2014/main" id="{1A144C36-D8AC-BCA5-50AB-38075BBE2662}"/>
                </a:ext>
              </a:extLst>
            </p:cNvPr>
            <p:cNvSpPr/>
            <p:nvPr/>
          </p:nvSpPr>
          <p:spPr>
            <a:xfrm>
              <a:off x="6777582" y="3184724"/>
              <a:ext cx="52533" cy="45599"/>
            </a:xfrm>
            <a:custGeom>
              <a:avLst/>
              <a:gdLst>
                <a:gd name="connsiteX0" fmla="*/ 26325 w 52533"/>
                <a:gd name="connsiteY0" fmla="*/ 0 h 45599"/>
                <a:gd name="connsiteX1" fmla="*/ 0 w 52533"/>
                <a:gd name="connsiteY1" fmla="*/ 45599 h 45599"/>
                <a:gd name="connsiteX2" fmla="*/ 52533 w 52533"/>
                <a:gd name="connsiteY2" fmla="*/ 45599 h 45599"/>
                <a:gd name="connsiteX3" fmla="*/ 26325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325" y="0"/>
                  </a:moveTo>
                  <a:lnTo>
                    <a:pt x="0" y="45599"/>
                  </a:lnTo>
                  <a:lnTo>
                    <a:pt x="52533" y="45599"/>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7" name="Freeform 134">
              <a:extLst>
                <a:ext uri="{FF2B5EF4-FFF2-40B4-BE49-F238E27FC236}">
                  <a16:creationId xmlns:a16="http://schemas.microsoft.com/office/drawing/2014/main" id="{85C4BD03-74DD-11F0-6D13-7C7A2F3BB43C}"/>
                </a:ext>
              </a:extLst>
            </p:cNvPr>
            <p:cNvSpPr/>
            <p:nvPr/>
          </p:nvSpPr>
          <p:spPr>
            <a:xfrm>
              <a:off x="6805670" y="3151935"/>
              <a:ext cx="52650" cy="45481"/>
            </a:xfrm>
            <a:custGeom>
              <a:avLst/>
              <a:gdLst>
                <a:gd name="connsiteX0" fmla="*/ 26326 w 52650"/>
                <a:gd name="connsiteY0" fmla="*/ 0 h 45481"/>
                <a:gd name="connsiteX1" fmla="*/ 0 w 52650"/>
                <a:gd name="connsiteY1" fmla="*/ 45482 h 45481"/>
                <a:gd name="connsiteX2" fmla="*/ 52651 w 52650"/>
                <a:gd name="connsiteY2" fmla="*/ 45482 h 45481"/>
                <a:gd name="connsiteX3" fmla="*/ 26326 w 52650"/>
                <a:gd name="connsiteY3" fmla="*/ 0 h 45481"/>
              </a:gdLst>
              <a:ahLst/>
              <a:cxnLst>
                <a:cxn ang="0">
                  <a:pos x="connsiteX0" y="connsiteY0"/>
                </a:cxn>
                <a:cxn ang="0">
                  <a:pos x="connsiteX1" y="connsiteY1"/>
                </a:cxn>
                <a:cxn ang="0">
                  <a:pos x="connsiteX2" y="connsiteY2"/>
                </a:cxn>
                <a:cxn ang="0">
                  <a:pos x="connsiteX3" y="connsiteY3"/>
                </a:cxn>
              </a:cxnLst>
              <a:rect l="l" t="t" r="r" b="b"/>
              <a:pathLst>
                <a:path w="52650" h="45481">
                  <a:moveTo>
                    <a:pt x="26326" y="0"/>
                  </a:moveTo>
                  <a:lnTo>
                    <a:pt x="0" y="45482"/>
                  </a:lnTo>
                  <a:lnTo>
                    <a:pt x="52651" y="45482"/>
                  </a:lnTo>
                  <a:lnTo>
                    <a:pt x="26326"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8" name="Freeform 135">
              <a:extLst>
                <a:ext uri="{FF2B5EF4-FFF2-40B4-BE49-F238E27FC236}">
                  <a16:creationId xmlns:a16="http://schemas.microsoft.com/office/drawing/2014/main" id="{B20293B9-9744-294D-F7CA-350C9D28CE58}"/>
                </a:ext>
              </a:extLst>
            </p:cNvPr>
            <p:cNvSpPr/>
            <p:nvPr/>
          </p:nvSpPr>
          <p:spPr>
            <a:xfrm>
              <a:off x="6867840" y="3139007"/>
              <a:ext cx="52533" cy="45599"/>
            </a:xfrm>
            <a:custGeom>
              <a:avLst/>
              <a:gdLst>
                <a:gd name="connsiteX0" fmla="*/ 26208 w 52533"/>
                <a:gd name="connsiteY0" fmla="*/ 0 h 45599"/>
                <a:gd name="connsiteX1" fmla="*/ 0 w 52533"/>
                <a:gd name="connsiteY1" fmla="*/ 45599 h 45599"/>
                <a:gd name="connsiteX2" fmla="*/ 52533 w 52533"/>
                <a:gd name="connsiteY2" fmla="*/ 45599 h 45599"/>
                <a:gd name="connsiteX3" fmla="*/ 26208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208" y="0"/>
                  </a:moveTo>
                  <a:lnTo>
                    <a:pt x="0" y="45599"/>
                  </a:lnTo>
                  <a:lnTo>
                    <a:pt x="52533" y="45599"/>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9" name="Freeform 136">
              <a:extLst>
                <a:ext uri="{FF2B5EF4-FFF2-40B4-BE49-F238E27FC236}">
                  <a16:creationId xmlns:a16="http://schemas.microsoft.com/office/drawing/2014/main" id="{7DD058C0-9117-B337-AEED-3778A4F6FDC4}"/>
                </a:ext>
              </a:extLst>
            </p:cNvPr>
            <p:cNvSpPr/>
            <p:nvPr/>
          </p:nvSpPr>
          <p:spPr>
            <a:xfrm>
              <a:off x="6928717" y="3139007"/>
              <a:ext cx="52650" cy="45599"/>
            </a:xfrm>
            <a:custGeom>
              <a:avLst/>
              <a:gdLst>
                <a:gd name="connsiteX0" fmla="*/ 26326 w 52650"/>
                <a:gd name="connsiteY0" fmla="*/ 0 h 45599"/>
                <a:gd name="connsiteX1" fmla="*/ 0 w 52650"/>
                <a:gd name="connsiteY1" fmla="*/ 45599 h 45599"/>
                <a:gd name="connsiteX2" fmla="*/ 52651 w 52650"/>
                <a:gd name="connsiteY2" fmla="*/ 45599 h 45599"/>
                <a:gd name="connsiteX3" fmla="*/ 26326 w 52650"/>
                <a:gd name="connsiteY3" fmla="*/ 0 h 45599"/>
              </a:gdLst>
              <a:ahLst/>
              <a:cxnLst>
                <a:cxn ang="0">
                  <a:pos x="connsiteX0" y="connsiteY0"/>
                </a:cxn>
                <a:cxn ang="0">
                  <a:pos x="connsiteX1" y="connsiteY1"/>
                </a:cxn>
                <a:cxn ang="0">
                  <a:pos x="connsiteX2" y="connsiteY2"/>
                </a:cxn>
                <a:cxn ang="0">
                  <a:pos x="connsiteX3" y="connsiteY3"/>
                </a:cxn>
              </a:cxnLst>
              <a:rect l="l" t="t" r="r" b="b"/>
              <a:pathLst>
                <a:path w="52650" h="45599">
                  <a:moveTo>
                    <a:pt x="26326" y="0"/>
                  </a:moveTo>
                  <a:lnTo>
                    <a:pt x="0" y="45599"/>
                  </a:lnTo>
                  <a:lnTo>
                    <a:pt x="52651" y="45599"/>
                  </a:lnTo>
                  <a:lnTo>
                    <a:pt x="26326"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0" name="Freeform 137">
              <a:extLst>
                <a:ext uri="{FF2B5EF4-FFF2-40B4-BE49-F238E27FC236}">
                  <a16:creationId xmlns:a16="http://schemas.microsoft.com/office/drawing/2014/main" id="{58842073-6E63-46FA-BBA3-19EFB271EED0}"/>
                </a:ext>
              </a:extLst>
            </p:cNvPr>
            <p:cNvSpPr/>
            <p:nvPr/>
          </p:nvSpPr>
          <p:spPr>
            <a:xfrm>
              <a:off x="7105708" y="3125022"/>
              <a:ext cx="52533" cy="45481"/>
            </a:xfrm>
            <a:custGeom>
              <a:avLst/>
              <a:gdLst>
                <a:gd name="connsiteX0" fmla="*/ 26326 w 52533"/>
                <a:gd name="connsiteY0" fmla="*/ 0 h 45481"/>
                <a:gd name="connsiteX1" fmla="*/ 0 w 52533"/>
                <a:gd name="connsiteY1" fmla="*/ 45482 h 45481"/>
                <a:gd name="connsiteX2" fmla="*/ 52533 w 52533"/>
                <a:gd name="connsiteY2" fmla="*/ 45482 h 45481"/>
                <a:gd name="connsiteX3" fmla="*/ 26326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326" y="0"/>
                  </a:moveTo>
                  <a:lnTo>
                    <a:pt x="0" y="45482"/>
                  </a:lnTo>
                  <a:lnTo>
                    <a:pt x="52533" y="45482"/>
                  </a:lnTo>
                  <a:lnTo>
                    <a:pt x="26326"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1" name="Freeform 138">
              <a:extLst>
                <a:ext uri="{FF2B5EF4-FFF2-40B4-BE49-F238E27FC236}">
                  <a16:creationId xmlns:a16="http://schemas.microsoft.com/office/drawing/2014/main" id="{AA6306CD-C24E-8970-4189-3E06AAF2E408}"/>
                </a:ext>
              </a:extLst>
            </p:cNvPr>
            <p:cNvSpPr/>
            <p:nvPr/>
          </p:nvSpPr>
          <p:spPr>
            <a:xfrm>
              <a:off x="7185389" y="3125022"/>
              <a:ext cx="52533" cy="45481"/>
            </a:xfrm>
            <a:custGeom>
              <a:avLst/>
              <a:gdLst>
                <a:gd name="connsiteX0" fmla="*/ 26326 w 52533"/>
                <a:gd name="connsiteY0" fmla="*/ 0 h 45481"/>
                <a:gd name="connsiteX1" fmla="*/ 0 w 52533"/>
                <a:gd name="connsiteY1" fmla="*/ 45482 h 45481"/>
                <a:gd name="connsiteX2" fmla="*/ 52533 w 52533"/>
                <a:gd name="connsiteY2" fmla="*/ 45482 h 45481"/>
                <a:gd name="connsiteX3" fmla="*/ 26326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326" y="0"/>
                  </a:moveTo>
                  <a:lnTo>
                    <a:pt x="0" y="45482"/>
                  </a:lnTo>
                  <a:lnTo>
                    <a:pt x="52533" y="45482"/>
                  </a:lnTo>
                  <a:lnTo>
                    <a:pt x="26326"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2" name="Freeform 139">
              <a:extLst>
                <a:ext uri="{FF2B5EF4-FFF2-40B4-BE49-F238E27FC236}">
                  <a16:creationId xmlns:a16="http://schemas.microsoft.com/office/drawing/2014/main" id="{0A0F98B2-AC8F-7AF5-3A81-1417A1EEA64D}"/>
                </a:ext>
              </a:extLst>
            </p:cNvPr>
            <p:cNvSpPr/>
            <p:nvPr/>
          </p:nvSpPr>
          <p:spPr>
            <a:xfrm>
              <a:off x="7249793" y="3119145"/>
              <a:ext cx="52650" cy="45481"/>
            </a:xfrm>
            <a:custGeom>
              <a:avLst/>
              <a:gdLst>
                <a:gd name="connsiteX0" fmla="*/ 26325 w 52650"/>
                <a:gd name="connsiteY0" fmla="*/ 0 h 45481"/>
                <a:gd name="connsiteX1" fmla="*/ 0 w 52650"/>
                <a:gd name="connsiteY1" fmla="*/ 45482 h 45481"/>
                <a:gd name="connsiteX2" fmla="*/ 52651 w 52650"/>
                <a:gd name="connsiteY2" fmla="*/ 45482 h 45481"/>
                <a:gd name="connsiteX3" fmla="*/ 26325 w 52650"/>
                <a:gd name="connsiteY3" fmla="*/ 0 h 45481"/>
              </a:gdLst>
              <a:ahLst/>
              <a:cxnLst>
                <a:cxn ang="0">
                  <a:pos x="connsiteX0" y="connsiteY0"/>
                </a:cxn>
                <a:cxn ang="0">
                  <a:pos x="connsiteX1" y="connsiteY1"/>
                </a:cxn>
                <a:cxn ang="0">
                  <a:pos x="connsiteX2" y="connsiteY2"/>
                </a:cxn>
                <a:cxn ang="0">
                  <a:pos x="connsiteX3" y="connsiteY3"/>
                </a:cxn>
              </a:cxnLst>
              <a:rect l="l" t="t" r="r" b="b"/>
              <a:pathLst>
                <a:path w="52650" h="45481">
                  <a:moveTo>
                    <a:pt x="26325" y="0"/>
                  </a:moveTo>
                  <a:lnTo>
                    <a:pt x="0" y="45482"/>
                  </a:lnTo>
                  <a:lnTo>
                    <a:pt x="52651"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3" name="Freeform 140">
              <a:extLst>
                <a:ext uri="{FF2B5EF4-FFF2-40B4-BE49-F238E27FC236}">
                  <a16:creationId xmlns:a16="http://schemas.microsoft.com/office/drawing/2014/main" id="{2F11D9B2-8E8B-0E80-6C41-736A36D18F13}"/>
                </a:ext>
              </a:extLst>
            </p:cNvPr>
            <p:cNvSpPr/>
            <p:nvPr/>
          </p:nvSpPr>
          <p:spPr>
            <a:xfrm>
              <a:off x="7308437" y="3103867"/>
              <a:ext cx="52533" cy="45599"/>
            </a:xfrm>
            <a:custGeom>
              <a:avLst/>
              <a:gdLst>
                <a:gd name="connsiteX0" fmla="*/ 26326 w 52533"/>
                <a:gd name="connsiteY0" fmla="*/ 0 h 45599"/>
                <a:gd name="connsiteX1" fmla="*/ 0 w 52533"/>
                <a:gd name="connsiteY1" fmla="*/ 45599 h 45599"/>
                <a:gd name="connsiteX2" fmla="*/ 52533 w 52533"/>
                <a:gd name="connsiteY2" fmla="*/ 45599 h 45599"/>
                <a:gd name="connsiteX3" fmla="*/ 26326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326" y="0"/>
                  </a:moveTo>
                  <a:lnTo>
                    <a:pt x="0" y="45599"/>
                  </a:lnTo>
                  <a:lnTo>
                    <a:pt x="52533" y="45599"/>
                  </a:lnTo>
                  <a:lnTo>
                    <a:pt x="26326"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4" name="Freeform 141">
              <a:extLst>
                <a:ext uri="{FF2B5EF4-FFF2-40B4-BE49-F238E27FC236}">
                  <a16:creationId xmlns:a16="http://schemas.microsoft.com/office/drawing/2014/main" id="{C73C6B16-B7AD-CC76-FD0D-1311B439E723}"/>
                </a:ext>
              </a:extLst>
            </p:cNvPr>
            <p:cNvSpPr/>
            <p:nvPr/>
          </p:nvSpPr>
          <p:spPr>
            <a:xfrm>
              <a:off x="7348278" y="3092115"/>
              <a:ext cx="52533" cy="45599"/>
            </a:xfrm>
            <a:custGeom>
              <a:avLst/>
              <a:gdLst>
                <a:gd name="connsiteX0" fmla="*/ 26325 w 52533"/>
                <a:gd name="connsiteY0" fmla="*/ 0 h 45599"/>
                <a:gd name="connsiteX1" fmla="*/ 0 w 52533"/>
                <a:gd name="connsiteY1" fmla="*/ 45599 h 45599"/>
                <a:gd name="connsiteX2" fmla="*/ 52533 w 52533"/>
                <a:gd name="connsiteY2" fmla="*/ 45599 h 45599"/>
                <a:gd name="connsiteX3" fmla="*/ 26325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325" y="0"/>
                  </a:moveTo>
                  <a:lnTo>
                    <a:pt x="0" y="45599"/>
                  </a:lnTo>
                  <a:lnTo>
                    <a:pt x="52533" y="45599"/>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5" name="Freeform 142">
              <a:extLst>
                <a:ext uri="{FF2B5EF4-FFF2-40B4-BE49-F238E27FC236}">
                  <a16:creationId xmlns:a16="http://schemas.microsoft.com/office/drawing/2014/main" id="{23F8DA88-6600-D3B7-F3FE-3974F33AABED}"/>
                </a:ext>
              </a:extLst>
            </p:cNvPr>
            <p:cNvSpPr/>
            <p:nvPr/>
          </p:nvSpPr>
          <p:spPr>
            <a:xfrm>
              <a:off x="7386943" y="3072253"/>
              <a:ext cx="52532" cy="45481"/>
            </a:xfrm>
            <a:custGeom>
              <a:avLst/>
              <a:gdLst>
                <a:gd name="connsiteX0" fmla="*/ 26325 w 52532"/>
                <a:gd name="connsiteY0" fmla="*/ 0 h 45481"/>
                <a:gd name="connsiteX1" fmla="*/ 0 w 52532"/>
                <a:gd name="connsiteY1" fmla="*/ 45482 h 45481"/>
                <a:gd name="connsiteX2" fmla="*/ 52533 w 52532"/>
                <a:gd name="connsiteY2" fmla="*/ 45482 h 45481"/>
                <a:gd name="connsiteX3" fmla="*/ 26325 w 52532"/>
                <a:gd name="connsiteY3" fmla="*/ 0 h 45481"/>
              </a:gdLst>
              <a:ahLst/>
              <a:cxnLst>
                <a:cxn ang="0">
                  <a:pos x="connsiteX0" y="connsiteY0"/>
                </a:cxn>
                <a:cxn ang="0">
                  <a:pos x="connsiteX1" y="connsiteY1"/>
                </a:cxn>
                <a:cxn ang="0">
                  <a:pos x="connsiteX2" y="connsiteY2"/>
                </a:cxn>
                <a:cxn ang="0">
                  <a:pos x="connsiteX3" y="connsiteY3"/>
                </a:cxn>
              </a:cxnLst>
              <a:rect l="l" t="t" r="r" b="b"/>
              <a:pathLst>
                <a:path w="52532" h="45481">
                  <a:moveTo>
                    <a:pt x="26325" y="0"/>
                  </a:moveTo>
                  <a:lnTo>
                    <a:pt x="0" y="45482"/>
                  </a:lnTo>
                  <a:lnTo>
                    <a:pt x="52533"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6" name="Freeform 143">
              <a:extLst>
                <a:ext uri="{FF2B5EF4-FFF2-40B4-BE49-F238E27FC236}">
                  <a16:creationId xmlns:a16="http://schemas.microsoft.com/office/drawing/2014/main" id="{863D160D-C5B3-6114-338B-60155BB47BF1}"/>
                </a:ext>
              </a:extLst>
            </p:cNvPr>
            <p:cNvSpPr/>
            <p:nvPr/>
          </p:nvSpPr>
          <p:spPr>
            <a:xfrm>
              <a:off x="7407980" y="3072253"/>
              <a:ext cx="52650" cy="45481"/>
            </a:xfrm>
            <a:custGeom>
              <a:avLst/>
              <a:gdLst>
                <a:gd name="connsiteX0" fmla="*/ 26326 w 52650"/>
                <a:gd name="connsiteY0" fmla="*/ 0 h 45481"/>
                <a:gd name="connsiteX1" fmla="*/ 0 w 52650"/>
                <a:gd name="connsiteY1" fmla="*/ 45482 h 45481"/>
                <a:gd name="connsiteX2" fmla="*/ 52651 w 52650"/>
                <a:gd name="connsiteY2" fmla="*/ 45482 h 45481"/>
                <a:gd name="connsiteX3" fmla="*/ 26326 w 52650"/>
                <a:gd name="connsiteY3" fmla="*/ 0 h 45481"/>
              </a:gdLst>
              <a:ahLst/>
              <a:cxnLst>
                <a:cxn ang="0">
                  <a:pos x="connsiteX0" y="connsiteY0"/>
                </a:cxn>
                <a:cxn ang="0">
                  <a:pos x="connsiteX1" y="connsiteY1"/>
                </a:cxn>
                <a:cxn ang="0">
                  <a:pos x="connsiteX2" y="connsiteY2"/>
                </a:cxn>
                <a:cxn ang="0">
                  <a:pos x="connsiteX3" y="connsiteY3"/>
                </a:cxn>
              </a:cxnLst>
              <a:rect l="l" t="t" r="r" b="b"/>
              <a:pathLst>
                <a:path w="52650" h="45481">
                  <a:moveTo>
                    <a:pt x="26326" y="0"/>
                  </a:moveTo>
                  <a:lnTo>
                    <a:pt x="0" y="45482"/>
                  </a:lnTo>
                  <a:lnTo>
                    <a:pt x="52651" y="45482"/>
                  </a:lnTo>
                  <a:lnTo>
                    <a:pt x="26326"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7" name="Freeform 144">
              <a:extLst>
                <a:ext uri="{FF2B5EF4-FFF2-40B4-BE49-F238E27FC236}">
                  <a16:creationId xmlns:a16="http://schemas.microsoft.com/office/drawing/2014/main" id="{304071B3-1BC5-6285-9030-6763FEBD0436}"/>
                </a:ext>
              </a:extLst>
            </p:cNvPr>
            <p:cNvSpPr/>
            <p:nvPr/>
          </p:nvSpPr>
          <p:spPr>
            <a:xfrm>
              <a:off x="7429134" y="3072253"/>
              <a:ext cx="52533" cy="45481"/>
            </a:xfrm>
            <a:custGeom>
              <a:avLst/>
              <a:gdLst>
                <a:gd name="connsiteX0" fmla="*/ 26325 w 52533"/>
                <a:gd name="connsiteY0" fmla="*/ 0 h 45481"/>
                <a:gd name="connsiteX1" fmla="*/ 0 w 52533"/>
                <a:gd name="connsiteY1" fmla="*/ 45482 h 45481"/>
                <a:gd name="connsiteX2" fmla="*/ 52533 w 52533"/>
                <a:gd name="connsiteY2" fmla="*/ 45482 h 45481"/>
                <a:gd name="connsiteX3" fmla="*/ 26325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325" y="0"/>
                  </a:moveTo>
                  <a:lnTo>
                    <a:pt x="0" y="45482"/>
                  </a:lnTo>
                  <a:lnTo>
                    <a:pt x="52533"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8" name="Freeform 145">
              <a:extLst>
                <a:ext uri="{FF2B5EF4-FFF2-40B4-BE49-F238E27FC236}">
                  <a16:creationId xmlns:a16="http://schemas.microsoft.com/office/drawing/2014/main" id="{2A47538C-7DE1-22F7-64D4-0C690AF17B73}"/>
                </a:ext>
              </a:extLst>
            </p:cNvPr>
            <p:cNvSpPr/>
            <p:nvPr/>
          </p:nvSpPr>
          <p:spPr>
            <a:xfrm>
              <a:off x="7466624" y="3042990"/>
              <a:ext cx="52533" cy="45481"/>
            </a:xfrm>
            <a:custGeom>
              <a:avLst/>
              <a:gdLst>
                <a:gd name="connsiteX0" fmla="*/ 26325 w 52533"/>
                <a:gd name="connsiteY0" fmla="*/ 0 h 45481"/>
                <a:gd name="connsiteX1" fmla="*/ 0 w 52533"/>
                <a:gd name="connsiteY1" fmla="*/ 45482 h 45481"/>
                <a:gd name="connsiteX2" fmla="*/ 52533 w 52533"/>
                <a:gd name="connsiteY2" fmla="*/ 45482 h 45481"/>
                <a:gd name="connsiteX3" fmla="*/ 26325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325" y="0"/>
                  </a:moveTo>
                  <a:lnTo>
                    <a:pt x="0" y="45482"/>
                  </a:lnTo>
                  <a:lnTo>
                    <a:pt x="52533"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9" name="Freeform 146">
              <a:extLst>
                <a:ext uri="{FF2B5EF4-FFF2-40B4-BE49-F238E27FC236}">
                  <a16:creationId xmlns:a16="http://schemas.microsoft.com/office/drawing/2014/main" id="{1EEF5B9B-1C77-05AF-3E74-89E606712C30}"/>
                </a:ext>
              </a:extLst>
            </p:cNvPr>
            <p:cNvSpPr/>
            <p:nvPr/>
          </p:nvSpPr>
          <p:spPr>
            <a:xfrm>
              <a:off x="7478377" y="3042990"/>
              <a:ext cx="52533" cy="45481"/>
            </a:xfrm>
            <a:custGeom>
              <a:avLst/>
              <a:gdLst>
                <a:gd name="connsiteX0" fmla="*/ 26208 w 52533"/>
                <a:gd name="connsiteY0" fmla="*/ 0 h 45481"/>
                <a:gd name="connsiteX1" fmla="*/ 0 w 52533"/>
                <a:gd name="connsiteY1" fmla="*/ 45482 h 45481"/>
                <a:gd name="connsiteX2" fmla="*/ 52533 w 52533"/>
                <a:gd name="connsiteY2" fmla="*/ 45482 h 45481"/>
                <a:gd name="connsiteX3" fmla="*/ 26208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208" y="0"/>
                  </a:moveTo>
                  <a:lnTo>
                    <a:pt x="0" y="45482"/>
                  </a:lnTo>
                  <a:lnTo>
                    <a:pt x="52533" y="45482"/>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0" name="Freeform 147">
              <a:extLst>
                <a:ext uri="{FF2B5EF4-FFF2-40B4-BE49-F238E27FC236}">
                  <a16:creationId xmlns:a16="http://schemas.microsoft.com/office/drawing/2014/main" id="{9C0C3D4F-48B6-AA84-FCC1-91C758103B2A}"/>
                </a:ext>
              </a:extLst>
            </p:cNvPr>
            <p:cNvSpPr/>
            <p:nvPr/>
          </p:nvSpPr>
          <p:spPr>
            <a:xfrm>
              <a:off x="7538079" y="3014784"/>
              <a:ext cx="52650" cy="45599"/>
            </a:xfrm>
            <a:custGeom>
              <a:avLst/>
              <a:gdLst>
                <a:gd name="connsiteX0" fmla="*/ 26325 w 52650"/>
                <a:gd name="connsiteY0" fmla="*/ 0 h 45599"/>
                <a:gd name="connsiteX1" fmla="*/ 0 w 52650"/>
                <a:gd name="connsiteY1" fmla="*/ 45599 h 45599"/>
                <a:gd name="connsiteX2" fmla="*/ 52651 w 52650"/>
                <a:gd name="connsiteY2" fmla="*/ 45599 h 45599"/>
                <a:gd name="connsiteX3" fmla="*/ 26325 w 52650"/>
                <a:gd name="connsiteY3" fmla="*/ 0 h 45599"/>
              </a:gdLst>
              <a:ahLst/>
              <a:cxnLst>
                <a:cxn ang="0">
                  <a:pos x="connsiteX0" y="connsiteY0"/>
                </a:cxn>
                <a:cxn ang="0">
                  <a:pos x="connsiteX1" y="connsiteY1"/>
                </a:cxn>
                <a:cxn ang="0">
                  <a:pos x="connsiteX2" y="connsiteY2"/>
                </a:cxn>
                <a:cxn ang="0">
                  <a:pos x="connsiteX3" y="connsiteY3"/>
                </a:cxn>
              </a:cxnLst>
              <a:rect l="l" t="t" r="r" b="b"/>
              <a:pathLst>
                <a:path w="52650" h="45599">
                  <a:moveTo>
                    <a:pt x="26325" y="0"/>
                  </a:moveTo>
                  <a:lnTo>
                    <a:pt x="0" y="45599"/>
                  </a:lnTo>
                  <a:lnTo>
                    <a:pt x="52651" y="45599"/>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1" name="Freeform 148">
              <a:extLst>
                <a:ext uri="{FF2B5EF4-FFF2-40B4-BE49-F238E27FC236}">
                  <a16:creationId xmlns:a16="http://schemas.microsoft.com/office/drawing/2014/main" id="{90F1A512-5AA7-A937-C056-40E49A23BCC5}"/>
                </a:ext>
              </a:extLst>
            </p:cNvPr>
            <p:cNvSpPr/>
            <p:nvPr/>
          </p:nvSpPr>
          <p:spPr>
            <a:xfrm>
              <a:off x="7552182" y="3014784"/>
              <a:ext cx="52533" cy="45599"/>
            </a:xfrm>
            <a:custGeom>
              <a:avLst/>
              <a:gdLst>
                <a:gd name="connsiteX0" fmla="*/ 26325 w 52533"/>
                <a:gd name="connsiteY0" fmla="*/ 0 h 45599"/>
                <a:gd name="connsiteX1" fmla="*/ 0 w 52533"/>
                <a:gd name="connsiteY1" fmla="*/ 45599 h 45599"/>
                <a:gd name="connsiteX2" fmla="*/ 52533 w 52533"/>
                <a:gd name="connsiteY2" fmla="*/ 45599 h 45599"/>
                <a:gd name="connsiteX3" fmla="*/ 26325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325" y="0"/>
                  </a:moveTo>
                  <a:lnTo>
                    <a:pt x="0" y="45599"/>
                  </a:lnTo>
                  <a:lnTo>
                    <a:pt x="52533" y="45599"/>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2" name="Freeform 149">
              <a:extLst>
                <a:ext uri="{FF2B5EF4-FFF2-40B4-BE49-F238E27FC236}">
                  <a16:creationId xmlns:a16="http://schemas.microsoft.com/office/drawing/2014/main" id="{9ECE0A74-F623-3177-8025-202462582DE5}"/>
                </a:ext>
              </a:extLst>
            </p:cNvPr>
            <p:cNvSpPr/>
            <p:nvPr/>
          </p:nvSpPr>
          <p:spPr>
            <a:xfrm>
              <a:off x="7570985" y="3014784"/>
              <a:ext cx="52533" cy="45599"/>
            </a:xfrm>
            <a:custGeom>
              <a:avLst/>
              <a:gdLst>
                <a:gd name="connsiteX0" fmla="*/ 26208 w 52533"/>
                <a:gd name="connsiteY0" fmla="*/ 0 h 45599"/>
                <a:gd name="connsiteX1" fmla="*/ 0 w 52533"/>
                <a:gd name="connsiteY1" fmla="*/ 45599 h 45599"/>
                <a:gd name="connsiteX2" fmla="*/ 52533 w 52533"/>
                <a:gd name="connsiteY2" fmla="*/ 45599 h 45599"/>
                <a:gd name="connsiteX3" fmla="*/ 26208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208" y="0"/>
                  </a:moveTo>
                  <a:lnTo>
                    <a:pt x="0" y="45599"/>
                  </a:lnTo>
                  <a:lnTo>
                    <a:pt x="52533" y="45599"/>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3" name="Freeform 150">
              <a:extLst>
                <a:ext uri="{FF2B5EF4-FFF2-40B4-BE49-F238E27FC236}">
                  <a16:creationId xmlns:a16="http://schemas.microsoft.com/office/drawing/2014/main" id="{5BFE6087-ED58-F69E-550E-72A9E78C6E8E}"/>
                </a:ext>
              </a:extLst>
            </p:cNvPr>
            <p:cNvSpPr/>
            <p:nvPr/>
          </p:nvSpPr>
          <p:spPr>
            <a:xfrm>
              <a:off x="7643615" y="3014784"/>
              <a:ext cx="52533" cy="45599"/>
            </a:xfrm>
            <a:custGeom>
              <a:avLst/>
              <a:gdLst>
                <a:gd name="connsiteX0" fmla="*/ 26208 w 52533"/>
                <a:gd name="connsiteY0" fmla="*/ 0 h 45599"/>
                <a:gd name="connsiteX1" fmla="*/ 0 w 52533"/>
                <a:gd name="connsiteY1" fmla="*/ 45599 h 45599"/>
                <a:gd name="connsiteX2" fmla="*/ 52533 w 52533"/>
                <a:gd name="connsiteY2" fmla="*/ 45599 h 45599"/>
                <a:gd name="connsiteX3" fmla="*/ 26208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208" y="0"/>
                  </a:moveTo>
                  <a:lnTo>
                    <a:pt x="0" y="45599"/>
                  </a:lnTo>
                  <a:lnTo>
                    <a:pt x="52533" y="45599"/>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4" name="Freeform 151">
              <a:extLst>
                <a:ext uri="{FF2B5EF4-FFF2-40B4-BE49-F238E27FC236}">
                  <a16:creationId xmlns:a16="http://schemas.microsoft.com/office/drawing/2014/main" id="{F39780F1-0230-7E0C-04D2-12330049E275}"/>
                </a:ext>
              </a:extLst>
            </p:cNvPr>
            <p:cNvSpPr/>
            <p:nvPr/>
          </p:nvSpPr>
          <p:spPr>
            <a:xfrm>
              <a:off x="7690507" y="2964484"/>
              <a:ext cx="52533" cy="45481"/>
            </a:xfrm>
            <a:custGeom>
              <a:avLst/>
              <a:gdLst>
                <a:gd name="connsiteX0" fmla="*/ 26208 w 52533"/>
                <a:gd name="connsiteY0" fmla="*/ 0 h 45481"/>
                <a:gd name="connsiteX1" fmla="*/ 0 w 52533"/>
                <a:gd name="connsiteY1" fmla="*/ 45482 h 45481"/>
                <a:gd name="connsiteX2" fmla="*/ 52533 w 52533"/>
                <a:gd name="connsiteY2" fmla="*/ 45482 h 45481"/>
                <a:gd name="connsiteX3" fmla="*/ 26208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208" y="0"/>
                  </a:moveTo>
                  <a:lnTo>
                    <a:pt x="0" y="45482"/>
                  </a:lnTo>
                  <a:lnTo>
                    <a:pt x="52533" y="45482"/>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5" name="Freeform 152">
              <a:extLst>
                <a:ext uri="{FF2B5EF4-FFF2-40B4-BE49-F238E27FC236}">
                  <a16:creationId xmlns:a16="http://schemas.microsoft.com/office/drawing/2014/main" id="{D8188B8B-73F0-E141-9B1D-55A8FD51E7FB}"/>
                </a:ext>
              </a:extLst>
            </p:cNvPr>
            <p:cNvSpPr/>
            <p:nvPr/>
          </p:nvSpPr>
          <p:spPr>
            <a:xfrm>
              <a:off x="7753735" y="2964484"/>
              <a:ext cx="52533" cy="45481"/>
            </a:xfrm>
            <a:custGeom>
              <a:avLst/>
              <a:gdLst>
                <a:gd name="connsiteX0" fmla="*/ 26325 w 52533"/>
                <a:gd name="connsiteY0" fmla="*/ 0 h 45481"/>
                <a:gd name="connsiteX1" fmla="*/ 0 w 52533"/>
                <a:gd name="connsiteY1" fmla="*/ 45482 h 45481"/>
                <a:gd name="connsiteX2" fmla="*/ 52533 w 52533"/>
                <a:gd name="connsiteY2" fmla="*/ 45482 h 45481"/>
                <a:gd name="connsiteX3" fmla="*/ 26325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325" y="0"/>
                  </a:moveTo>
                  <a:lnTo>
                    <a:pt x="0" y="45482"/>
                  </a:lnTo>
                  <a:lnTo>
                    <a:pt x="52533"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6" name="Freeform 153">
              <a:extLst>
                <a:ext uri="{FF2B5EF4-FFF2-40B4-BE49-F238E27FC236}">
                  <a16:creationId xmlns:a16="http://schemas.microsoft.com/office/drawing/2014/main" id="{4C0BB204-2CB6-40D8-ABA6-E34BA9A2017B}"/>
                </a:ext>
              </a:extLst>
            </p:cNvPr>
            <p:cNvSpPr/>
            <p:nvPr/>
          </p:nvSpPr>
          <p:spPr>
            <a:xfrm>
              <a:off x="7842818" y="2948031"/>
              <a:ext cx="52533" cy="45481"/>
            </a:xfrm>
            <a:custGeom>
              <a:avLst/>
              <a:gdLst>
                <a:gd name="connsiteX0" fmla="*/ 26326 w 52533"/>
                <a:gd name="connsiteY0" fmla="*/ 0 h 45481"/>
                <a:gd name="connsiteX1" fmla="*/ 0 w 52533"/>
                <a:gd name="connsiteY1" fmla="*/ 45482 h 45481"/>
                <a:gd name="connsiteX2" fmla="*/ 52533 w 52533"/>
                <a:gd name="connsiteY2" fmla="*/ 45482 h 45481"/>
                <a:gd name="connsiteX3" fmla="*/ 26326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326" y="0"/>
                  </a:moveTo>
                  <a:lnTo>
                    <a:pt x="0" y="45482"/>
                  </a:lnTo>
                  <a:lnTo>
                    <a:pt x="52533" y="45482"/>
                  </a:lnTo>
                  <a:lnTo>
                    <a:pt x="26326"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7" name="Freeform 154">
              <a:extLst>
                <a:ext uri="{FF2B5EF4-FFF2-40B4-BE49-F238E27FC236}">
                  <a16:creationId xmlns:a16="http://schemas.microsoft.com/office/drawing/2014/main" id="{6E37B97E-0C50-D1B1-E672-90B7F8343096}"/>
                </a:ext>
              </a:extLst>
            </p:cNvPr>
            <p:cNvSpPr/>
            <p:nvPr/>
          </p:nvSpPr>
          <p:spPr>
            <a:xfrm>
              <a:off x="7869731" y="2948031"/>
              <a:ext cx="52650" cy="45481"/>
            </a:xfrm>
            <a:custGeom>
              <a:avLst/>
              <a:gdLst>
                <a:gd name="connsiteX0" fmla="*/ 26325 w 52650"/>
                <a:gd name="connsiteY0" fmla="*/ 0 h 45481"/>
                <a:gd name="connsiteX1" fmla="*/ 0 w 52650"/>
                <a:gd name="connsiteY1" fmla="*/ 45482 h 45481"/>
                <a:gd name="connsiteX2" fmla="*/ 52651 w 52650"/>
                <a:gd name="connsiteY2" fmla="*/ 45482 h 45481"/>
                <a:gd name="connsiteX3" fmla="*/ 26325 w 52650"/>
                <a:gd name="connsiteY3" fmla="*/ 0 h 45481"/>
              </a:gdLst>
              <a:ahLst/>
              <a:cxnLst>
                <a:cxn ang="0">
                  <a:pos x="connsiteX0" y="connsiteY0"/>
                </a:cxn>
                <a:cxn ang="0">
                  <a:pos x="connsiteX1" y="connsiteY1"/>
                </a:cxn>
                <a:cxn ang="0">
                  <a:pos x="connsiteX2" y="connsiteY2"/>
                </a:cxn>
                <a:cxn ang="0">
                  <a:pos x="connsiteX3" y="connsiteY3"/>
                </a:cxn>
              </a:cxnLst>
              <a:rect l="l" t="t" r="r" b="b"/>
              <a:pathLst>
                <a:path w="52650" h="45481">
                  <a:moveTo>
                    <a:pt x="26325" y="0"/>
                  </a:moveTo>
                  <a:lnTo>
                    <a:pt x="0" y="45482"/>
                  </a:lnTo>
                  <a:lnTo>
                    <a:pt x="52651"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8" name="Freeform 155">
              <a:extLst>
                <a:ext uri="{FF2B5EF4-FFF2-40B4-BE49-F238E27FC236}">
                  <a16:creationId xmlns:a16="http://schemas.microsoft.com/office/drawing/2014/main" id="{4FCA3DAA-87CA-5AE1-4B0D-5EC7906BA7AF}"/>
                </a:ext>
              </a:extLst>
            </p:cNvPr>
            <p:cNvSpPr/>
            <p:nvPr/>
          </p:nvSpPr>
          <p:spPr>
            <a:xfrm>
              <a:off x="7902520" y="2925819"/>
              <a:ext cx="52650" cy="45481"/>
            </a:xfrm>
            <a:custGeom>
              <a:avLst/>
              <a:gdLst>
                <a:gd name="connsiteX0" fmla="*/ 26325 w 52650"/>
                <a:gd name="connsiteY0" fmla="*/ 0 h 45481"/>
                <a:gd name="connsiteX1" fmla="*/ 0 w 52650"/>
                <a:gd name="connsiteY1" fmla="*/ 45482 h 45481"/>
                <a:gd name="connsiteX2" fmla="*/ 52650 w 52650"/>
                <a:gd name="connsiteY2" fmla="*/ 45482 h 45481"/>
                <a:gd name="connsiteX3" fmla="*/ 26325 w 52650"/>
                <a:gd name="connsiteY3" fmla="*/ 0 h 45481"/>
              </a:gdLst>
              <a:ahLst/>
              <a:cxnLst>
                <a:cxn ang="0">
                  <a:pos x="connsiteX0" y="connsiteY0"/>
                </a:cxn>
                <a:cxn ang="0">
                  <a:pos x="connsiteX1" y="connsiteY1"/>
                </a:cxn>
                <a:cxn ang="0">
                  <a:pos x="connsiteX2" y="connsiteY2"/>
                </a:cxn>
                <a:cxn ang="0">
                  <a:pos x="connsiteX3" y="connsiteY3"/>
                </a:cxn>
              </a:cxnLst>
              <a:rect l="l" t="t" r="r" b="b"/>
              <a:pathLst>
                <a:path w="52650" h="45481">
                  <a:moveTo>
                    <a:pt x="26325" y="0"/>
                  </a:moveTo>
                  <a:lnTo>
                    <a:pt x="0" y="45482"/>
                  </a:lnTo>
                  <a:lnTo>
                    <a:pt x="52650"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9" name="Freeform 156">
              <a:extLst>
                <a:ext uri="{FF2B5EF4-FFF2-40B4-BE49-F238E27FC236}">
                  <a16:creationId xmlns:a16="http://schemas.microsoft.com/office/drawing/2014/main" id="{36B61256-9E81-AF34-9A3C-4234CD2EE26E}"/>
                </a:ext>
              </a:extLst>
            </p:cNvPr>
            <p:cNvSpPr/>
            <p:nvPr/>
          </p:nvSpPr>
          <p:spPr>
            <a:xfrm>
              <a:off x="7926025" y="2925819"/>
              <a:ext cx="52533" cy="45481"/>
            </a:xfrm>
            <a:custGeom>
              <a:avLst/>
              <a:gdLst>
                <a:gd name="connsiteX0" fmla="*/ 26325 w 52533"/>
                <a:gd name="connsiteY0" fmla="*/ 0 h 45481"/>
                <a:gd name="connsiteX1" fmla="*/ 0 w 52533"/>
                <a:gd name="connsiteY1" fmla="*/ 45482 h 45481"/>
                <a:gd name="connsiteX2" fmla="*/ 52533 w 52533"/>
                <a:gd name="connsiteY2" fmla="*/ 45482 h 45481"/>
                <a:gd name="connsiteX3" fmla="*/ 26325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325" y="0"/>
                  </a:moveTo>
                  <a:lnTo>
                    <a:pt x="0" y="45482"/>
                  </a:lnTo>
                  <a:lnTo>
                    <a:pt x="52533"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0" name="Freeform 157">
              <a:extLst>
                <a:ext uri="{FF2B5EF4-FFF2-40B4-BE49-F238E27FC236}">
                  <a16:creationId xmlns:a16="http://schemas.microsoft.com/office/drawing/2014/main" id="{8F0C3C0F-A5F1-20A1-9A8C-B17B347983E1}"/>
                </a:ext>
              </a:extLst>
            </p:cNvPr>
            <p:cNvSpPr/>
            <p:nvPr/>
          </p:nvSpPr>
          <p:spPr>
            <a:xfrm>
              <a:off x="7949412" y="2925819"/>
              <a:ext cx="52650" cy="45481"/>
            </a:xfrm>
            <a:custGeom>
              <a:avLst/>
              <a:gdLst>
                <a:gd name="connsiteX0" fmla="*/ 26325 w 52650"/>
                <a:gd name="connsiteY0" fmla="*/ 0 h 45481"/>
                <a:gd name="connsiteX1" fmla="*/ 0 w 52650"/>
                <a:gd name="connsiteY1" fmla="*/ 45482 h 45481"/>
                <a:gd name="connsiteX2" fmla="*/ 52651 w 52650"/>
                <a:gd name="connsiteY2" fmla="*/ 45482 h 45481"/>
                <a:gd name="connsiteX3" fmla="*/ 26325 w 52650"/>
                <a:gd name="connsiteY3" fmla="*/ 0 h 45481"/>
              </a:gdLst>
              <a:ahLst/>
              <a:cxnLst>
                <a:cxn ang="0">
                  <a:pos x="connsiteX0" y="connsiteY0"/>
                </a:cxn>
                <a:cxn ang="0">
                  <a:pos x="connsiteX1" y="connsiteY1"/>
                </a:cxn>
                <a:cxn ang="0">
                  <a:pos x="connsiteX2" y="connsiteY2"/>
                </a:cxn>
                <a:cxn ang="0">
                  <a:pos x="connsiteX3" y="connsiteY3"/>
                </a:cxn>
              </a:cxnLst>
              <a:rect l="l" t="t" r="r" b="b"/>
              <a:pathLst>
                <a:path w="52650" h="45481">
                  <a:moveTo>
                    <a:pt x="26325" y="0"/>
                  </a:moveTo>
                  <a:lnTo>
                    <a:pt x="0" y="45482"/>
                  </a:lnTo>
                  <a:lnTo>
                    <a:pt x="52651"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1" name="Freeform 158">
              <a:extLst>
                <a:ext uri="{FF2B5EF4-FFF2-40B4-BE49-F238E27FC236}">
                  <a16:creationId xmlns:a16="http://schemas.microsoft.com/office/drawing/2014/main" id="{229C50C2-D62B-8DDA-A0CA-5EA3DD77F4C0}"/>
                </a:ext>
              </a:extLst>
            </p:cNvPr>
            <p:cNvSpPr/>
            <p:nvPr/>
          </p:nvSpPr>
          <p:spPr>
            <a:xfrm>
              <a:off x="7974092" y="2898788"/>
              <a:ext cx="52533" cy="45599"/>
            </a:xfrm>
            <a:custGeom>
              <a:avLst/>
              <a:gdLst>
                <a:gd name="connsiteX0" fmla="*/ 26208 w 52533"/>
                <a:gd name="connsiteY0" fmla="*/ 0 h 45599"/>
                <a:gd name="connsiteX1" fmla="*/ 0 w 52533"/>
                <a:gd name="connsiteY1" fmla="*/ 45599 h 45599"/>
                <a:gd name="connsiteX2" fmla="*/ 52533 w 52533"/>
                <a:gd name="connsiteY2" fmla="*/ 45599 h 45599"/>
                <a:gd name="connsiteX3" fmla="*/ 26208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208" y="0"/>
                  </a:moveTo>
                  <a:lnTo>
                    <a:pt x="0" y="45599"/>
                  </a:lnTo>
                  <a:lnTo>
                    <a:pt x="52533" y="45599"/>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2" name="Freeform 159">
              <a:extLst>
                <a:ext uri="{FF2B5EF4-FFF2-40B4-BE49-F238E27FC236}">
                  <a16:creationId xmlns:a16="http://schemas.microsoft.com/office/drawing/2014/main" id="{4DE809A5-1C36-9FA9-8054-BF1855B288D5}"/>
                </a:ext>
              </a:extLst>
            </p:cNvPr>
            <p:cNvSpPr/>
            <p:nvPr/>
          </p:nvSpPr>
          <p:spPr>
            <a:xfrm>
              <a:off x="7997479" y="2887036"/>
              <a:ext cx="52533" cy="45599"/>
            </a:xfrm>
            <a:custGeom>
              <a:avLst/>
              <a:gdLst>
                <a:gd name="connsiteX0" fmla="*/ 26325 w 52533"/>
                <a:gd name="connsiteY0" fmla="*/ 0 h 45599"/>
                <a:gd name="connsiteX1" fmla="*/ 0 w 52533"/>
                <a:gd name="connsiteY1" fmla="*/ 45599 h 45599"/>
                <a:gd name="connsiteX2" fmla="*/ 52533 w 52533"/>
                <a:gd name="connsiteY2" fmla="*/ 45599 h 45599"/>
                <a:gd name="connsiteX3" fmla="*/ 26325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325" y="0"/>
                  </a:moveTo>
                  <a:lnTo>
                    <a:pt x="0" y="45599"/>
                  </a:lnTo>
                  <a:lnTo>
                    <a:pt x="52533" y="45599"/>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3" name="Freeform 160">
              <a:extLst>
                <a:ext uri="{FF2B5EF4-FFF2-40B4-BE49-F238E27FC236}">
                  <a16:creationId xmlns:a16="http://schemas.microsoft.com/office/drawing/2014/main" id="{B69DE29D-9EAA-C625-4598-2C8CB03058DC}"/>
                </a:ext>
              </a:extLst>
            </p:cNvPr>
            <p:cNvSpPr/>
            <p:nvPr/>
          </p:nvSpPr>
          <p:spPr>
            <a:xfrm>
              <a:off x="8013932" y="2887036"/>
              <a:ext cx="52533" cy="45599"/>
            </a:xfrm>
            <a:custGeom>
              <a:avLst/>
              <a:gdLst>
                <a:gd name="connsiteX0" fmla="*/ 26208 w 52533"/>
                <a:gd name="connsiteY0" fmla="*/ 0 h 45599"/>
                <a:gd name="connsiteX1" fmla="*/ 0 w 52533"/>
                <a:gd name="connsiteY1" fmla="*/ 45599 h 45599"/>
                <a:gd name="connsiteX2" fmla="*/ 52533 w 52533"/>
                <a:gd name="connsiteY2" fmla="*/ 45599 h 45599"/>
                <a:gd name="connsiteX3" fmla="*/ 26208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208" y="0"/>
                  </a:moveTo>
                  <a:lnTo>
                    <a:pt x="0" y="45599"/>
                  </a:lnTo>
                  <a:lnTo>
                    <a:pt x="52533" y="45599"/>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4" name="Freeform 161">
              <a:extLst>
                <a:ext uri="{FF2B5EF4-FFF2-40B4-BE49-F238E27FC236}">
                  <a16:creationId xmlns:a16="http://schemas.microsoft.com/office/drawing/2014/main" id="{86215E65-98E0-12CE-ED6D-F144B1D41D02}"/>
                </a:ext>
              </a:extLst>
            </p:cNvPr>
            <p:cNvSpPr/>
            <p:nvPr/>
          </p:nvSpPr>
          <p:spPr>
            <a:xfrm>
              <a:off x="8030268" y="2887036"/>
              <a:ext cx="52650" cy="45599"/>
            </a:xfrm>
            <a:custGeom>
              <a:avLst/>
              <a:gdLst>
                <a:gd name="connsiteX0" fmla="*/ 26325 w 52650"/>
                <a:gd name="connsiteY0" fmla="*/ 0 h 45599"/>
                <a:gd name="connsiteX1" fmla="*/ 0 w 52650"/>
                <a:gd name="connsiteY1" fmla="*/ 45599 h 45599"/>
                <a:gd name="connsiteX2" fmla="*/ 52650 w 52650"/>
                <a:gd name="connsiteY2" fmla="*/ 45599 h 45599"/>
                <a:gd name="connsiteX3" fmla="*/ 26325 w 52650"/>
                <a:gd name="connsiteY3" fmla="*/ 0 h 45599"/>
              </a:gdLst>
              <a:ahLst/>
              <a:cxnLst>
                <a:cxn ang="0">
                  <a:pos x="connsiteX0" y="connsiteY0"/>
                </a:cxn>
                <a:cxn ang="0">
                  <a:pos x="connsiteX1" y="connsiteY1"/>
                </a:cxn>
                <a:cxn ang="0">
                  <a:pos x="connsiteX2" y="connsiteY2"/>
                </a:cxn>
                <a:cxn ang="0">
                  <a:pos x="connsiteX3" y="connsiteY3"/>
                </a:cxn>
              </a:cxnLst>
              <a:rect l="l" t="t" r="r" b="b"/>
              <a:pathLst>
                <a:path w="52650" h="45599">
                  <a:moveTo>
                    <a:pt x="26325" y="0"/>
                  </a:moveTo>
                  <a:lnTo>
                    <a:pt x="0" y="45599"/>
                  </a:lnTo>
                  <a:lnTo>
                    <a:pt x="52650" y="45599"/>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5" name="Freeform 162">
              <a:extLst>
                <a:ext uri="{FF2B5EF4-FFF2-40B4-BE49-F238E27FC236}">
                  <a16:creationId xmlns:a16="http://schemas.microsoft.com/office/drawing/2014/main" id="{52BE30C5-AB14-02A7-EF05-BFCA8113A15A}"/>
                </a:ext>
              </a:extLst>
            </p:cNvPr>
            <p:cNvSpPr/>
            <p:nvPr/>
          </p:nvSpPr>
          <p:spPr>
            <a:xfrm>
              <a:off x="8065408" y="2887036"/>
              <a:ext cx="52650" cy="45599"/>
            </a:xfrm>
            <a:custGeom>
              <a:avLst/>
              <a:gdLst>
                <a:gd name="connsiteX0" fmla="*/ 26325 w 52650"/>
                <a:gd name="connsiteY0" fmla="*/ 0 h 45599"/>
                <a:gd name="connsiteX1" fmla="*/ 0 w 52650"/>
                <a:gd name="connsiteY1" fmla="*/ 45599 h 45599"/>
                <a:gd name="connsiteX2" fmla="*/ 52651 w 52650"/>
                <a:gd name="connsiteY2" fmla="*/ 45599 h 45599"/>
                <a:gd name="connsiteX3" fmla="*/ 26325 w 52650"/>
                <a:gd name="connsiteY3" fmla="*/ 0 h 45599"/>
              </a:gdLst>
              <a:ahLst/>
              <a:cxnLst>
                <a:cxn ang="0">
                  <a:pos x="connsiteX0" y="connsiteY0"/>
                </a:cxn>
                <a:cxn ang="0">
                  <a:pos x="connsiteX1" y="connsiteY1"/>
                </a:cxn>
                <a:cxn ang="0">
                  <a:pos x="connsiteX2" y="connsiteY2"/>
                </a:cxn>
                <a:cxn ang="0">
                  <a:pos x="connsiteX3" y="connsiteY3"/>
                </a:cxn>
              </a:cxnLst>
              <a:rect l="l" t="t" r="r" b="b"/>
              <a:pathLst>
                <a:path w="52650" h="45599">
                  <a:moveTo>
                    <a:pt x="26325" y="0"/>
                  </a:moveTo>
                  <a:lnTo>
                    <a:pt x="0" y="45599"/>
                  </a:lnTo>
                  <a:lnTo>
                    <a:pt x="52651" y="45599"/>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6" name="Freeform 163">
              <a:extLst>
                <a:ext uri="{FF2B5EF4-FFF2-40B4-BE49-F238E27FC236}">
                  <a16:creationId xmlns:a16="http://schemas.microsoft.com/office/drawing/2014/main" id="{77FF11E5-C59E-CE4D-71F3-C7D2469D25D3}"/>
                </a:ext>
              </a:extLst>
            </p:cNvPr>
            <p:cNvSpPr/>
            <p:nvPr/>
          </p:nvSpPr>
          <p:spPr>
            <a:xfrm>
              <a:off x="8095964" y="2887036"/>
              <a:ext cx="52533" cy="45599"/>
            </a:xfrm>
            <a:custGeom>
              <a:avLst/>
              <a:gdLst>
                <a:gd name="connsiteX0" fmla="*/ 26208 w 52533"/>
                <a:gd name="connsiteY0" fmla="*/ 0 h 45599"/>
                <a:gd name="connsiteX1" fmla="*/ 0 w 52533"/>
                <a:gd name="connsiteY1" fmla="*/ 45599 h 45599"/>
                <a:gd name="connsiteX2" fmla="*/ 52533 w 52533"/>
                <a:gd name="connsiteY2" fmla="*/ 45599 h 45599"/>
                <a:gd name="connsiteX3" fmla="*/ 26208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208" y="0"/>
                  </a:moveTo>
                  <a:lnTo>
                    <a:pt x="0" y="45599"/>
                  </a:lnTo>
                  <a:lnTo>
                    <a:pt x="52533" y="45599"/>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7" name="Freeform 164">
              <a:extLst>
                <a:ext uri="{FF2B5EF4-FFF2-40B4-BE49-F238E27FC236}">
                  <a16:creationId xmlns:a16="http://schemas.microsoft.com/office/drawing/2014/main" id="{6FD06AAD-B588-BF30-E201-642E901D0014}"/>
                </a:ext>
              </a:extLst>
            </p:cNvPr>
            <p:cNvSpPr/>
            <p:nvPr/>
          </p:nvSpPr>
          <p:spPr>
            <a:xfrm>
              <a:off x="8126403" y="2887036"/>
              <a:ext cx="52533" cy="45599"/>
            </a:xfrm>
            <a:custGeom>
              <a:avLst/>
              <a:gdLst>
                <a:gd name="connsiteX0" fmla="*/ 26325 w 52533"/>
                <a:gd name="connsiteY0" fmla="*/ 0 h 45599"/>
                <a:gd name="connsiteX1" fmla="*/ 0 w 52533"/>
                <a:gd name="connsiteY1" fmla="*/ 45599 h 45599"/>
                <a:gd name="connsiteX2" fmla="*/ 52533 w 52533"/>
                <a:gd name="connsiteY2" fmla="*/ 45599 h 45599"/>
                <a:gd name="connsiteX3" fmla="*/ 26325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325" y="0"/>
                  </a:moveTo>
                  <a:lnTo>
                    <a:pt x="0" y="45599"/>
                  </a:lnTo>
                  <a:lnTo>
                    <a:pt x="52533" y="45599"/>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8" name="Freeform 165">
              <a:extLst>
                <a:ext uri="{FF2B5EF4-FFF2-40B4-BE49-F238E27FC236}">
                  <a16:creationId xmlns:a16="http://schemas.microsoft.com/office/drawing/2014/main" id="{70C3E221-5EFB-95D7-6ABA-8413BCEBF4C3}"/>
                </a:ext>
              </a:extLst>
            </p:cNvPr>
            <p:cNvSpPr/>
            <p:nvPr/>
          </p:nvSpPr>
          <p:spPr>
            <a:xfrm>
              <a:off x="4737720" y="3904205"/>
              <a:ext cx="52533" cy="45599"/>
            </a:xfrm>
            <a:custGeom>
              <a:avLst/>
              <a:gdLst>
                <a:gd name="connsiteX0" fmla="*/ 26208 w 52533"/>
                <a:gd name="connsiteY0" fmla="*/ 0 h 45599"/>
                <a:gd name="connsiteX1" fmla="*/ 0 w 52533"/>
                <a:gd name="connsiteY1" fmla="*/ 45599 h 45599"/>
                <a:gd name="connsiteX2" fmla="*/ 52533 w 52533"/>
                <a:gd name="connsiteY2" fmla="*/ 45599 h 45599"/>
                <a:gd name="connsiteX3" fmla="*/ 26208 w 52533"/>
                <a:gd name="connsiteY3" fmla="*/ 0 h 45599"/>
              </a:gdLst>
              <a:ahLst/>
              <a:cxnLst>
                <a:cxn ang="0">
                  <a:pos x="connsiteX0" y="connsiteY0"/>
                </a:cxn>
                <a:cxn ang="0">
                  <a:pos x="connsiteX1" y="connsiteY1"/>
                </a:cxn>
                <a:cxn ang="0">
                  <a:pos x="connsiteX2" y="connsiteY2"/>
                </a:cxn>
                <a:cxn ang="0">
                  <a:pos x="connsiteX3" y="connsiteY3"/>
                </a:cxn>
              </a:cxnLst>
              <a:rect l="l" t="t" r="r" b="b"/>
              <a:pathLst>
                <a:path w="52533" h="45599">
                  <a:moveTo>
                    <a:pt x="26208" y="0"/>
                  </a:moveTo>
                  <a:lnTo>
                    <a:pt x="0" y="45599"/>
                  </a:lnTo>
                  <a:lnTo>
                    <a:pt x="52533" y="45599"/>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9" name="Freeform 166">
              <a:extLst>
                <a:ext uri="{FF2B5EF4-FFF2-40B4-BE49-F238E27FC236}">
                  <a16:creationId xmlns:a16="http://schemas.microsoft.com/office/drawing/2014/main" id="{49089774-4921-A86A-EE9E-9C0606D11BD9}"/>
                </a:ext>
              </a:extLst>
            </p:cNvPr>
            <p:cNvSpPr/>
            <p:nvPr/>
          </p:nvSpPr>
          <p:spPr>
            <a:xfrm>
              <a:off x="4676725" y="3961674"/>
              <a:ext cx="52533" cy="45481"/>
            </a:xfrm>
            <a:custGeom>
              <a:avLst/>
              <a:gdLst>
                <a:gd name="connsiteX0" fmla="*/ 26325 w 52533"/>
                <a:gd name="connsiteY0" fmla="*/ 0 h 45481"/>
                <a:gd name="connsiteX1" fmla="*/ 0 w 52533"/>
                <a:gd name="connsiteY1" fmla="*/ 45482 h 45481"/>
                <a:gd name="connsiteX2" fmla="*/ 52533 w 52533"/>
                <a:gd name="connsiteY2" fmla="*/ 45482 h 45481"/>
                <a:gd name="connsiteX3" fmla="*/ 26325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325" y="0"/>
                  </a:moveTo>
                  <a:lnTo>
                    <a:pt x="0" y="45482"/>
                  </a:lnTo>
                  <a:lnTo>
                    <a:pt x="52533"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40" name="Freeform 167">
              <a:extLst>
                <a:ext uri="{FF2B5EF4-FFF2-40B4-BE49-F238E27FC236}">
                  <a16:creationId xmlns:a16="http://schemas.microsoft.com/office/drawing/2014/main" id="{1D5AC9A2-E716-4BDC-4125-FECBF7AC0DEA}"/>
                </a:ext>
              </a:extLst>
            </p:cNvPr>
            <p:cNvSpPr/>
            <p:nvPr/>
          </p:nvSpPr>
          <p:spPr>
            <a:xfrm>
              <a:off x="4664973" y="3979303"/>
              <a:ext cx="52650" cy="45481"/>
            </a:xfrm>
            <a:custGeom>
              <a:avLst/>
              <a:gdLst>
                <a:gd name="connsiteX0" fmla="*/ 26325 w 52650"/>
                <a:gd name="connsiteY0" fmla="*/ 0 h 45481"/>
                <a:gd name="connsiteX1" fmla="*/ 0 w 52650"/>
                <a:gd name="connsiteY1" fmla="*/ 45482 h 45481"/>
                <a:gd name="connsiteX2" fmla="*/ 52651 w 52650"/>
                <a:gd name="connsiteY2" fmla="*/ 45482 h 45481"/>
                <a:gd name="connsiteX3" fmla="*/ 26325 w 52650"/>
                <a:gd name="connsiteY3" fmla="*/ 0 h 45481"/>
              </a:gdLst>
              <a:ahLst/>
              <a:cxnLst>
                <a:cxn ang="0">
                  <a:pos x="connsiteX0" y="connsiteY0"/>
                </a:cxn>
                <a:cxn ang="0">
                  <a:pos x="connsiteX1" y="connsiteY1"/>
                </a:cxn>
                <a:cxn ang="0">
                  <a:pos x="connsiteX2" y="connsiteY2"/>
                </a:cxn>
                <a:cxn ang="0">
                  <a:pos x="connsiteX3" y="connsiteY3"/>
                </a:cxn>
              </a:cxnLst>
              <a:rect l="l" t="t" r="r" b="b"/>
              <a:pathLst>
                <a:path w="52650" h="45481">
                  <a:moveTo>
                    <a:pt x="26325" y="0"/>
                  </a:moveTo>
                  <a:lnTo>
                    <a:pt x="0" y="45482"/>
                  </a:lnTo>
                  <a:lnTo>
                    <a:pt x="52651"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41" name="Freeform 168">
              <a:extLst>
                <a:ext uri="{FF2B5EF4-FFF2-40B4-BE49-F238E27FC236}">
                  <a16:creationId xmlns:a16="http://schemas.microsoft.com/office/drawing/2014/main" id="{CB815B9B-54EC-12BB-4123-A72D0CA1F50F}"/>
                </a:ext>
              </a:extLst>
            </p:cNvPr>
            <p:cNvSpPr/>
            <p:nvPr/>
          </p:nvSpPr>
          <p:spPr>
            <a:xfrm>
              <a:off x="4414177" y="4156176"/>
              <a:ext cx="52650" cy="45599"/>
            </a:xfrm>
            <a:custGeom>
              <a:avLst/>
              <a:gdLst>
                <a:gd name="connsiteX0" fmla="*/ 26325 w 52650"/>
                <a:gd name="connsiteY0" fmla="*/ 0 h 45599"/>
                <a:gd name="connsiteX1" fmla="*/ 0 w 52650"/>
                <a:gd name="connsiteY1" fmla="*/ 45599 h 45599"/>
                <a:gd name="connsiteX2" fmla="*/ 52651 w 52650"/>
                <a:gd name="connsiteY2" fmla="*/ 45599 h 45599"/>
                <a:gd name="connsiteX3" fmla="*/ 26325 w 52650"/>
                <a:gd name="connsiteY3" fmla="*/ 0 h 45599"/>
              </a:gdLst>
              <a:ahLst/>
              <a:cxnLst>
                <a:cxn ang="0">
                  <a:pos x="connsiteX0" y="connsiteY0"/>
                </a:cxn>
                <a:cxn ang="0">
                  <a:pos x="connsiteX1" y="connsiteY1"/>
                </a:cxn>
                <a:cxn ang="0">
                  <a:pos x="connsiteX2" y="connsiteY2"/>
                </a:cxn>
                <a:cxn ang="0">
                  <a:pos x="connsiteX3" y="connsiteY3"/>
                </a:cxn>
              </a:cxnLst>
              <a:rect l="l" t="t" r="r" b="b"/>
              <a:pathLst>
                <a:path w="52650" h="45599">
                  <a:moveTo>
                    <a:pt x="26325" y="0"/>
                  </a:moveTo>
                  <a:lnTo>
                    <a:pt x="0" y="45599"/>
                  </a:lnTo>
                  <a:lnTo>
                    <a:pt x="52651" y="45599"/>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42" name="Freeform 169">
              <a:extLst>
                <a:ext uri="{FF2B5EF4-FFF2-40B4-BE49-F238E27FC236}">
                  <a16:creationId xmlns:a16="http://schemas.microsoft.com/office/drawing/2014/main" id="{3AC84418-4848-0ECC-8AE5-B0E4927C914C}"/>
                </a:ext>
              </a:extLst>
            </p:cNvPr>
            <p:cNvSpPr/>
            <p:nvPr/>
          </p:nvSpPr>
          <p:spPr>
            <a:xfrm>
              <a:off x="4306408" y="4214820"/>
              <a:ext cx="52533" cy="45481"/>
            </a:xfrm>
            <a:custGeom>
              <a:avLst/>
              <a:gdLst>
                <a:gd name="connsiteX0" fmla="*/ 26325 w 52533"/>
                <a:gd name="connsiteY0" fmla="*/ 0 h 45481"/>
                <a:gd name="connsiteX1" fmla="*/ 0 w 52533"/>
                <a:gd name="connsiteY1" fmla="*/ 45482 h 45481"/>
                <a:gd name="connsiteX2" fmla="*/ 52533 w 52533"/>
                <a:gd name="connsiteY2" fmla="*/ 45482 h 45481"/>
                <a:gd name="connsiteX3" fmla="*/ 26325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325" y="0"/>
                  </a:moveTo>
                  <a:lnTo>
                    <a:pt x="0" y="45482"/>
                  </a:lnTo>
                  <a:lnTo>
                    <a:pt x="52533"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43" name="Freeform 170">
              <a:extLst>
                <a:ext uri="{FF2B5EF4-FFF2-40B4-BE49-F238E27FC236}">
                  <a16:creationId xmlns:a16="http://schemas.microsoft.com/office/drawing/2014/main" id="{42873880-0DE1-F26F-D831-D0995E1D729A}"/>
                </a:ext>
              </a:extLst>
            </p:cNvPr>
            <p:cNvSpPr/>
            <p:nvPr/>
          </p:nvSpPr>
          <p:spPr>
            <a:xfrm>
              <a:off x="4362701" y="4180856"/>
              <a:ext cx="52533" cy="45481"/>
            </a:xfrm>
            <a:custGeom>
              <a:avLst/>
              <a:gdLst>
                <a:gd name="connsiteX0" fmla="*/ 26208 w 52533"/>
                <a:gd name="connsiteY0" fmla="*/ 0 h 45481"/>
                <a:gd name="connsiteX1" fmla="*/ 0 w 52533"/>
                <a:gd name="connsiteY1" fmla="*/ 45482 h 45481"/>
                <a:gd name="connsiteX2" fmla="*/ 52533 w 52533"/>
                <a:gd name="connsiteY2" fmla="*/ 45482 h 45481"/>
                <a:gd name="connsiteX3" fmla="*/ 26208 w 52533"/>
                <a:gd name="connsiteY3" fmla="*/ 0 h 45481"/>
              </a:gdLst>
              <a:ahLst/>
              <a:cxnLst>
                <a:cxn ang="0">
                  <a:pos x="connsiteX0" y="connsiteY0"/>
                </a:cxn>
                <a:cxn ang="0">
                  <a:pos x="connsiteX1" y="connsiteY1"/>
                </a:cxn>
                <a:cxn ang="0">
                  <a:pos x="connsiteX2" y="connsiteY2"/>
                </a:cxn>
                <a:cxn ang="0">
                  <a:pos x="connsiteX3" y="connsiteY3"/>
                </a:cxn>
              </a:cxnLst>
              <a:rect l="l" t="t" r="r" b="b"/>
              <a:pathLst>
                <a:path w="52533" h="45481">
                  <a:moveTo>
                    <a:pt x="26208" y="0"/>
                  </a:moveTo>
                  <a:lnTo>
                    <a:pt x="0" y="45482"/>
                  </a:lnTo>
                  <a:lnTo>
                    <a:pt x="52533" y="45482"/>
                  </a:lnTo>
                  <a:lnTo>
                    <a:pt x="26208"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44" name="Freeform 171">
              <a:extLst>
                <a:ext uri="{FF2B5EF4-FFF2-40B4-BE49-F238E27FC236}">
                  <a16:creationId xmlns:a16="http://schemas.microsoft.com/office/drawing/2014/main" id="{38F7038F-0005-BC3F-A7AB-79E12995930D}"/>
                </a:ext>
              </a:extLst>
            </p:cNvPr>
            <p:cNvSpPr/>
            <p:nvPr/>
          </p:nvSpPr>
          <p:spPr>
            <a:xfrm>
              <a:off x="4086168" y="2914184"/>
              <a:ext cx="4065032" cy="1454827"/>
            </a:xfrm>
            <a:custGeom>
              <a:avLst/>
              <a:gdLst>
                <a:gd name="connsiteX0" fmla="*/ 0 w 4065032"/>
                <a:gd name="connsiteY0" fmla="*/ 1454828 h 1454827"/>
                <a:gd name="connsiteX1" fmla="*/ 38548 w 4065032"/>
                <a:gd name="connsiteY1" fmla="*/ 1454828 h 1454827"/>
                <a:gd name="connsiteX2" fmla="*/ 38548 w 4065032"/>
                <a:gd name="connsiteY2" fmla="*/ 1438257 h 1454827"/>
                <a:gd name="connsiteX3" fmla="*/ 78741 w 4065032"/>
                <a:gd name="connsiteY3" fmla="*/ 1438257 h 1454827"/>
                <a:gd name="connsiteX4" fmla="*/ 78741 w 4065032"/>
                <a:gd name="connsiteY4" fmla="*/ 1415340 h 1454827"/>
                <a:gd name="connsiteX5" fmla="*/ 107887 w 4065032"/>
                <a:gd name="connsiteY5" fmla="*/ 1415340 h 1454827"/>
                <a:gd name="connsiteX6" fmla="*/ 107887 w 4065032"/>
                <a:gd name="connsiteY6" fmla="*/ 1402060 h 1454827"/>
                <a:gd name="connsiteX7" fmla="*/ 130686 w 4065032"/>
                <a:gd name="connsiteY7" fmla="*/ 1402060 h 1454827"/>
                <a:gd name="connsiteX8" fmla="*/ 130686 w 4065032"/>
                <a:gd name="connsiteY8" fmla="*/ 1376792 h 1454827"/>
                <a:gd name="connsiteX9" fmla="*/ 173230 w 4065032"/>
                <a:gd name="connsiteY9" fmla="*/ 1376792 h 1454827"/>
                <a:gd name="connsiteX10" fmla="*/ 173230 w 4065032"/>
                <a:gd name="connsiteY10" fmla="*/ 1365745 h 1454827"/>
                <a:gd name="connsiteX11" fmla="*/ 229172 w 4065032"/>
                <a:gd name="connsiteY11" fmla="*/ 1365745 h 1454827"/>
                <a:gd name="connsiteX12" fmla="*/ 229172 w 4065032"/>
                <a:gd name="connsiteY12" fmla="*/ 1327197 h 1454827"/>
                <a:gd name="connsiteX13" fmla="*/ 271715 w 4065032"/>
                <a:gd name="connsiteY13" fmla="*/ 1327197 h 1454827"/>
                <a:gd name="connsiteX14" fmla="*/ 271715 w 4065032"/>
                <a:gd name="connsiteY14" fmla="*/ 1300401 h 1454827"/>
                <a:gd name="connsiteX15" fmla="*/ 314259 w 4065032"/>
                <a:gd name="connsiteY15" fmla="*/ 1300401 h 1454827"/>
                <a:gd name="connsiteX16" fmla="*/ 314259 w 4065032"/>
                <a:gd name="connsiteY16" fmla="*/ 1288532 h 1454827"/>
                <a:gd name="connsiteX17" fmla="*/ 362326 w 4065032"/>
                <a:gd name="connsiteY17" fmla="*/ 1288532 h 1454827"/>
                <a:gd name="connsiteX18" fmla="*/ 362326 w 4065032"/>
                <a:gd name="connsiteY18" fmla="*/ 1262559 h 1454827"/>
                <a:gd name="connsiteX19" fmla="*/ 380425 w 4065032"/>
                <a:gd name="connsiteY19" fmla="*/ 1262559 h 1454827"/>
                <a:gd name="connsiteX20" fmla="*/ 380425 w 4065032"/>
                <a:gd name="connsiteY20" fmla="*/ 1249161 h 1454827"/>
                <a:gd name="connsiteX21" fmla="*/ 395350 w 4065032"/>
                <a:gd name="connsiteY21" fmla="*/ 1249161 h 1454827"/>
                <a:gd name="connsiteX22" fmla="*/ 395350 w 4065032"/>
                <a:gd name="connsiteY22" fmla="*/ 1236586 h 1454827"/>
                <a:gd name="connsiteX23" fmla="*/ 404870 w 4065032"/>
                <a:gd name="connsiteY23" fmla="*/ 1236586 h 1454827"/>
                <a:gd name="connsiteX24" fmla="*/ 404870 w 4065032"/>
                <a:gd name="connsiteY24" fmla="*/ 1225539 h 1454827"/>
                <a:gd name="connsiteX25" fmla="*/ 412744 w 4065032"/>
                <a:gd name="connsiteY25" fmla="*/ 1225539 h 1454827"/>
                <a:gd name="connsiteX26" fmla="*/ 412744 w 4065032"/>
                <a:gd name="connsiteY26" fmla="*/ 1210613 h 1454827"/>
                <a:gd name="connsiteX27" fmla="*/ 422968 w 4065032"/>
                <a:gd name="connsiteY27" fmla="*/ 1210613 h 1454827"/>
                <a:gd name="connsiteX28" fmla="*/ 422968 w 4065032"/>
                <a:gd name="connsiteY28" fmla="*/ 1201094 h 1454827"/>
                <a:gd name="connsiteX29" fmla="*/ 434721 w 4065032"/>
                <a:gd name="connsiteY29" fmla="*/ 1201094 h 1454827"/>
                <a:gd name="connsiteX30" fmla="*/ 434721 w 4065032"/>
                <a:gd name="connsiteY30" fmla="*/ 1187813 h 1454827"/>
                <a:gd name="connsiteX31" fmla="*/ 450469 w 4065032"/>
                <a:gd name="connsiteY31" fmla="*/ 1187813 h 1454827"/>
                <a:gd name="connsiteX32" fmla="*/ 450469 w 4065032"/>
                <a:gd name="connsiteY32" fmla="*/ 1162546 h 1454827"/>
                <a:gd name="connsiteX33" fmla="*/ 488312 w 4065032"/>
                <a:gd name="connsiteY33" fmla="*/ 1162546 h 1454827"/>
                <a:gd name="connsiteX34" fmla="*/ 488312 w 4065032"/>
                <a:gd name="connsiteY34" fmla="*/ 1137396 h 1454827"/>
                <a:gd name="connsiteX35" fmla="*/ 533206 w 4065032"/>
                <a:gd name="connsiteY35" fmla="*/ 1137396 h 1454827"/>
                <a:gd name="connsiteX36" fmla="*/ 533206 w 4065032"/>
                <a:gd name="connsiteY36" fmla="*/ 1125526 h 1454827"/>
                <a:gd name="connsiteX37" fmla="*/ 546603 w 4065032"/>
                <a:gd name="connsiteY37" fmla="*/ 1125526 h 1454827"/>
                <a:gd name="connsiteX38" fmla="*/ 546603 w 4065032"/>
                <a:gd name="connsiteY38" fmla="*/ 1114479 h 1454827"/>
                <a:gd name="connsiteX39" fmla="*/ 603250 w 4065032"/>
                <a:gd name="connsiteY39" fmla="*/ 1114479 h 1454827"/>
                <a:gd name="connsiteX40" fmla="*/ 603250 w 4065032"/>
                <a:gd name="connsiteY40" fmla="*/ 1088506 h 1454827"/>
                <a:gd name="connsiteX41" fmla="*/ 616648 w 4065032"/>
                <a:gd name="connsiteY41" fmla="*/ 1088506 h 1454827"/>
                <a:gd name="connsiteX42" fmla="*/ 616648 w 4065032"/>
                <a:gd name="connsiteY42" fmla="*/ 1061005 h 1454827"/>
                <a:gd name="connsiteX43" fmla="*/ 632396 w 4065032"/>
                <a:gd name="connsiteY43" fmla="*/ 1061005 h 1454827"/>
                <a:gd name="connsiteX44" fmla="*/ 632396 w 4065032"/>
                <a:gd name="connsiteY44" fmla="*/ 1038088 h 1454827"/>
                <a:gd name="connsiteX45" fmla="*/ 670239 w 4065032"/>
                <a:gd name="connsiteY45" fmla="*/ 1038088 h 1454827"/>
                <a:gd name="connsiteX46" fmla="*/ 670239 w 4065032"/>
                <a:gd name="connsiteY46" fmla="*/ 1008120 h 1454827"/>
                <a:gd name="connsiteX47" fmla="*/ 709609 w 4065032"/>
                <a:gd name="connsiteY47" fmla="*/ 1008120 h 1454827"/>
                <a:gd name="connsiteX48" fmla="*/ 709609 w 4065032"/>
                <a:gd name="connsiteY48" fmla="*/ 982969 h 1454827"/>
                <a:gd name="connsiteX49" fmla="*/ 736405 w 4065032"/>
                <a:gd name="connsiteY49" fmla="*/ 982969 h 1454827"/>
                <a:gd name="connsiteX50" fmla="*/ 736405 w 4065032"/>
                <a:gd name="connsiteY50" fmla="*/ 961698 h 1454827"/>
                <a:gd name="connsiteX51" fmla="*/ 757676 w 4065032"/>
                <a:gd name="connsiteY51" fmla="*/ 961698 h 1454827"/>
                <a:gd name="connsiteX52" fmla="*/ 757676 w 4065032"/>
                <a:gd name="connsiteY52" fmla="*/ 948300 h 1454827"/>
                <a:gd name="connsiteX53" fmla="*/ 773424 w 4065032"/>
                <a:gd name="connsiteY53" fmla="*/ 948300 h 1454827"/>
                <a:gd name="connsiteX54" fmla="*/ 773424 w 4065032"/>
                <a:gd name="connsiteY54" fmla="*/ 935725 h 1454827"/>
                <a:gd name="connsiteX55" fmla="*/ 786822 w 4065032"/>
                <a:gd name="connsiteY55" fmla="*/ 935725 h 1454827"/>
                <a:gd name="connsiteX56" fmla="*/ 786822 w 4065032"/>
                <a:gd name="connsiteY56" fmla="*/ 923855 h 1454827"/>
                <a:gd name="connsiteX57" fmla="*/ 827838 w 4065032"/>
                <a:gd name="connsiteY57" fmla="*/ 923855 h 1454827"/>
                <a:gd name="connsiteX58" fmla="*/ 827838 w 4065032"/>
                <a:gd name="connsiteY58" fmla="*/ 908107 h 1454827"/>
                <a:gd name="connsiteX59" fmla="*/ 869559 w 4065032"/>
                <a:gd name="connsiteY59" fmla="*/ 908107 h 1454827"/>
                <a:gd name="connsiteX60" fmla="*/ 869559 w 4065032"/>
                <a:gd name="connsiteY60" fmla="*/ 897060 h 1454827"/>
                <a:gd name="connsiteX61" fmla="*/ 888480 w 4065032"/>
                <a:gd name="connsiteY61" fmla="*/ 897060 h 1454827"/>
                <a:gd name="connsiteX62" fmla="*/ 888480 w 4065032"/>
                <a:gd name="connsiteY62" fmla="*/ 872732 h 1454827"/>
                <a:gd name="connsiteX63" fmla="*/ 919977 w 4065032"/>
                <a:gd name="connsiteY63" fmla="*/ 872732 h 1454827"/>
                <a:gd name="connsiteX64" fmla="*/ 919977 w 4065032"/>
                <a:gd name="connsiteY64" fmla="*/ 848287 h 1454827"/>
                <a:gd name="connsiteX65" fmla="*/ 934080 w 4065032"/>
                <a:gd name="connsiteY65" fmla="*/ 848287 h 1454827"/>
                <a:gd name="connsiteX66" fmla="*/ 934080 w 4065032"/>
                <a:gd name="connsiteY66" fmla="*/ 821492 h 1454827"/>
                <a:gd name="connsiteX67" fmla="*/ 953001 w 4065032"/>
                <a:gd name="connsiteY67" fmla="*/ 821492 h 1454827"/>
                <a:gd name="connsiteX68" fmla="*/ 953001 w 4065032"/>
                <a:gd name="connsiteY68" fmla="*/ 809739 h 1454827"/>
                <a:gd name="connsiteX69" fmla="*/ 968749 w 4065032"/>
                <a:gd name="connsiteY69" fmla="*/ 809739 h 1454827"/>
                <a:gd name="connsiteX70" fmla="*/ 968749 w 4065032"/>
                <a:gd name="connsiteY70" fmla="*/ 796342 h 1454827"/>
                <a:gd name="connsiteX71" fmla="*/ 1049958 w 4065032"/>
                <a:gd name="connsiteY71" fmla="*/ 796342 h 1454827"/>
                <a:gd name="connsiteX72" fmla="*/ 1049958 w 4065032"/>
                <a:gd name="connsiteY72" fmla="*/ 764022 h 1454827"/>
                <a:gd name="connsiteX73" fmla="*/ 1091679 w 4065032"/>
                <a:gd name="connsiteY73" fmla="*/ 764022 h 1454827"/>
                <a:gd name="connsiteX74" fmla="*/ 1091679 w 4065032"/>
                <a:gd name="connsiteY74" fmla="*/ 747452 h 1454827"/>
                <a:gd name="connsiteX75" fmla="*/ 1119180 w 4065032"/>
                <a:gd name="connsiteY75" fmla="*/ 747452 h 1454827"/>
                <a:gd name="connsiteX76" fmla="*/ 1119180 w 4065032"/>
                <a:gd name="connsiteY76" fmla="*/ 735699 h 1454827"/>
                <a:gd name="connsiteX77" fmla="*/ 1144447 w 4065032"/>
                <a:gd name="connsiteY77" fmla="*/ 735699 h 1454827"/>
                <a:gd name="connsiteX78" fmla="*/ 1144447 w 4065032"/>
                <a:gd name="connsiteY78" fmla="*/ 722301 h 1454827"/>
                <a:gd name="connsiteX79" fmla="*/ 1186168 w 4065032"/>
                <a:gd name="connsiteY79" fmla="*/ 722301 h 1454827"/>
                <a:gd name="connsiteX80" fmla="*/ 1186168 w 4065032"/>
                <a:gd name="connsiteY80" fmla="*/ 708081 h 1454827"/>
                <a:gd name="connsiteX81" fmla="*/ 1201917 w 4065032"/>
                <a:gd name="connsiteY81" fmla="*/ 708081 h 1454827"/>
                <a:gd name="connsiteX82" fmla="*/ 1201917 w 4065032"/>
                <a:gd name="connsiteY82" fmla="*/ 695506 h 1454827"/>
                <a:gd name="connsiteX83" fmla="*/ 1212964 w 4065032"/>
                <a:gd name="connsiteY83" fmla="*/ 695506 h 1454827"/>
                <a:gd name="connsiteX84" fmla="*/ 1212964 w 4065032"/>
                <a:gd name="connsiteY84" fmla="*/ 682108 h 1454827"/>
                <a:gd name="connsiteX85" fmla="*/ 1227184 w 4065032"/>
                <a:gd name="connsiteY85" fmla="*/ 682108 h 1454827"/>
                <a:gd name="connsiteX86" fmla="*/ 1227184 w 4065032"/>
                <a:gd name="connsiteY86" fmla="*/ 674234 h 1454827"/>
                <a:gd name="connsiteX87" fmla="*/ 1371268 w 4065032"/>
                <a:gd name="connsiteY87" fmla="*/ 674234 h 1454827"/>
                <a:gd name="connsiteX88" fmla="*/ 1371268 w 4065032"/>
                <a:gd name="connsiteY88" fmla="*/ 658486 h 1454827"/>
                <a:gd name="connsiteX89" fmla="*/ 1412989 w 4065032"/>
                <a:gd name="connsiteY89" fmla="*/ 658486 h 1454827"/>
                <a:gd name="connsiteX90" fmla="*/ 1412989 w 4065032"/>
                <a:gd name="connsiteY90" fmla="*/ 631691 h 1454827"/>
                <a:gd name="connsiteX91" fmla="*/ 1466580 w 4065032"/>
                <a:gd name="connsiteY91" fmla="*/ 631691 h 1454827"/>
                <a:gd name="connsiteX92" fmla="*/ 1466580 w 4065032"/>
                <a:gd name="connsiteY92" fmla="*/ 622994 h 1454827"/>
                <a:gd name="connsiteX93" fmla="*/ 1518526 w 4065032"/>
                <a:gd name="connsiteY93" fmla="*/ 622994 h 1454827"/>
                <a:gd name="connsiteX94" fmla="*/ 1518526 w 4065032"/>
                <a:gd name="connsiteY94" fmla="*/ 606423 h 1454827"/>
                <a:gd name="connsiteX95" fmla="*/ 1543794 w 4065032"/>
                <a:gd name="connsiteY95" fmla="*/ 606423 h 1454827"/>
                <a:gd name="connsiteX96" fmla="*/ 1543794 w 4065032"/>
                <a:gd name="connsiteY96" fmla="*/ 593025 h 1454827"/>
                <a:gd name="connsiteX97" fmla="*/ 1744642 w 4065032"/>
                <a:gd name="connsiteY97" fmla="*/ 593025 h 1454827"/>
                <a:gd name="connsiteX98" fmla="*/ 1744642 w 4065032"/>
                <a:gd name="connsiteY98" fmla="*/ 579628 h 1454827"/>
                <a:gd name="connsiteX99" fmla="*/ 1825028 w 4065032"/>
                <a:gd name="connsiteY99" fmla="*/ 579628 h 1454827"/>
                <a:gd name="connsiteX100" fmla="*/ 1825028 w 4065032"/>
                <a:gd name="connsiteY100" fmla="*/ 557651 h 1454827"/>
                <a:gd name="connsiteX101" fmla="*/ 1868277 w 4065032"/>
                <a:gd name="connsiteY101" fmla="*/ 557651 h 1454827"/>
                <a:gd name="connsiteX102" fmla="*/ 1868277 w 4065032"/>
                <a:gd name="connsiteY102" fmla="*/ 543430 h 1454827"/>
                <a:gd name="connsiteX103" fmla="*/ 1879324 w 4065032"/>
                <a:gd name="connsiteY103" fmla="*/ 543430 h 1454827"/>
                <a:gd name="connsiteX104" fmla="*/ 1879324 w 4065032"/>
                <a:gd name="connsiteY104" fmla="*/ 520631 h 1454827"/>
                <a:gd name="connsiteX105" fmla="*/ 2062074 w 4065032"/>
                <a:gd name="connsiteY105" fmla="*/ 520631 h 1454827"/>
                <a:gd name="connsiteX106" fmla="*/ 2062074 w 4065032"/>
                <a:gd name="connsiteY106" fmla="*/ 508056 h 1454827"/>
                <a:gd name="connsiteX107" fmla="*/ 2110846 w 4065032"/>
                <a:gd name="connsiteY107" fmla="*/ 508056 h 1454827"/>
                <a:gd name="connsiteX108" fmla="*/ 2110846 w 4065032"/>
                <a:gd name="connsiteY108" fmla="*/ 480437 h 1454827"/>
                <a:gd name="connsiteX109" fmla="*/ 2132940 w 4065032"/>
                <a:gd name="connsiteY109" fmla="*/ 480437 h 1454827"/>
                <a:gd name="connsiteX110" fmla="*/ 2132940 w 4065032"/>
                <a:gd name="connsiteY110" fmla="*/ 455287 h 1454827"/>
                <a:gd name="connsiteX111" fmla="*/ 2201457 w 4065032"/>
                <a:gd name="connsiteY111" fmla="*/ 455287 h 1454827"/>
                <a:gd name="connsiteX112" fmla="*/ 2201457 w 4065032"/>
                <a:gd name="connsiteY112" fmla="*/ 433193 h 1454827"/>
                <a:gd name="connsiteX113" fmla="*/ 2272324 w 4065032"/>
                <a:gd name="connsiteY113" fmla="*/ 433193 h 1454827"/>
                <a:gd name="connsiteX114" fmla="*/ 2272324 w 4065032"/>
                <a:gd name="connsiteY114" fmla="*/ 419795 h 1454827"/>
                <a:gd name="connsiteX115" fmla="*/ 2379506 w 4065032"/>
                <a:gd name="connsiteY115" fmla="*/ 419795 h 1454827"/>
                <a:gd name="connsiteX116" fmla="*/ 2379506 w 4065032"/>
                <a:gd name="connsiteY116" fmla="*/ 407220 h 1454827"/>
                <a:gd name="connsiteX117" fmla="*/ 2410179 w 4065032"/>
                <a:gd name="connsiteY117" fmla="*/ 407220 h 1454827"/>
                <a:gd name="connsiteX118" fmla="*/ 2410179 w 4065032"/>
                <a:gd name="connsiteY118" fmla="*/ 394528 h 1454827"/>
                <a:gd name="connsiteX119" fmla="*/ 2466121 w 4065032"/>
                <a:gd name="connsiteY119" fmla="*/ 394528 h 1454827"/>
                <a:gd name="connsiteX120" fmla="*/ 2466121 w 4065032"/>
                <a:gd name="connsiteY120" fmla="*/ 369377 h 1454827"/>
                <a:gd name="connsiteX121" fmla="*/ 2527586 w 4065032"/>
                <a:gd name="connsiteY121" fmla="*/ 369377 h 1454827"/>
                <a:gd name="connsiteX122" fmla="*/ 2527586 w 4065032"/>
                <a:gd name="connsiteY122" fmla="*/ 341759 h 1454827"/>
                <a:gd name="connsiteX123" fmla="*/ 2550385 w 4065032"/>
                <a:gd name="connsiteY123" fmla="*/ 341759 h 1454827"/>
                <a:gd name="connsiteX124" fmla="*/ 2550385 w 4065032"/>
                <a:gd name="connsiteY124" fmla="*/ 333180 h 1454827"/>
                <a:gd name="connsiteX125" fmla="*/ 2597630 w 4065032"/>
                <a:gd name="connsiteY125" fmla="*/ 333180 h 1454827"/>
                <a:gd name="connsiteX126" fmla="*/ 2597630 w 4065032"/>
                <a:gd name="connsiteY126" fmla="*/ 317432 h 1454827"/>
                <a:gd name="connsiteX127" fmla="*/ 2678839 w 4065032"/>
                <a:gd name="connsiteY127" fmla="*/ 317432 h 1454827"/>
                <a:gd name="connsiteX128" fmla="*/ 2678839 w 4065032"/>
                <a:gd name="connsiteY128" fmla="*/ 302389 h 1454827"/>
                <a:gd name="connsiteX129" fmla="*/ 2718209 w 4065032"/>
                <a:gd name="connsiteY129" fmla="*/ 302389 h 1454827"/>
                <a:gd name="connsiteX130" fmla="*/ 2718209 w 4065032"/>
                <a:gd name="connsiteY130" fmla="*/ 278061 h 1454827"/>
                <a:gd name="connsiteX131" fmla="*/ 2778029 w 4065032"/>
                <a:gd name="connsiteY131" fmla="*/ 278061 h 1454827"/>
                <a:gd name="connsiteX132" fmla="*/ 2778029 w 4065032"/>
                <a:gd name="connsiteY132" fmla="*/ 266192 h 1454827"/>
                <a:gd name="connsiteX133" fmla="*/ 2796128 w 4065032"/>
                <a:gd name="connsiteY133" fmla="*/ 266192 h 1454827"/>
                <a:gd name="connsiteX134" fmla="*/ 2796128 w 4065032"/>
                <a:gd name="connsiteY134" fmla="*/ 254322 h 1454827"/>
                <a:gd name="connsiteX135" fmla="*/ 2875691 w 4065032"/>
                <a:gd name="connsiteY135" fmla="*/ 254322 h 1454827"/>
                <a:gd name="connsiteX136" fmla="*/ 2875691 w 4065032"/>
                <a:gd name="connsiteY136" fmla="*/ 241041 h 1454827"/>
                <a:gd name="connsiteX137" fmla="*/ 3174202 w 4065032"/>
                <a:gd name="connsiteY137" fmla="*/ 241041 h 1454827"/>
                <a:gd name="connsiteX138" fmla="*/ 3174202 w 4065032"/>
                <a:gd name="connsiteY138" fmla="*/ 229172 h 1454827"/>
                <a:gd name="connsiteX139" fmla="*/ 3235667 w 4065032"/>
                <a:gd name="connsiteY139" fmla="*/ 229172 h 1454827"/>
                <a:gd name="connsiteX140" fmla="*/ 3235667 w 4065032"/>
                <a:gd name="connsiteY140" fmla="*/ 215774 h 1454827"/>
                <a:gd name="connsiteX141" fmla="*/ 3278211 w 4065032"/>
                <a:gd name="connsiteY141" fmla="*/ 215774 h 1454827"/>
                <a:gd name="connsiteX142" fmla="*/ 3306534 w 4065032"/>
                <a:gd name="connsiteY142" fmla="*/ 215774 h 1454827"/>
                <a:gd name="connsiteX143" fmla="*/ 3306534 w 4065032"/>
                <a:gd name="connsiteY143" fmla="*/ 189801 h 1454827"/>
                <a:gd name="connsiteX144" fmla="*/ 3374345 w 4065032"/>
                <a:gd name="connsiteY144" fmla="*/ 189801 h 1454827"/>
                <a:gd name="connsiteX145" fmla="*/ 3374345 w 4065032"/>
                <a:gd name="connsiteY145" fmla="*/ 176403 h 1454827"/>
                <a:gd name="connsiteX146" fmla="*/ 3401846 w 4065032"/>
                <a:gd name="connsiteY146" fmla="*/ 176403 h 1454827"/>
                <a:gd name="connsiteX147" fmla="*/ 3401846 w 4065032"/>
                <a:gd name="connsiteY147" fmla="*/ 150430 h 1454827"/>
                <a:gd name="connsiteX148" fmla="*/ 3478236 w 4065032"/>
                <a:gd name="connsiteY148" fmla="*/ 150430 h 1454827"/>
                <a:gd name="connsiteX149" fmla="*/ 3478236 w 4065032"/>
                <a:gd name="connsiteY149" fmla="*/ 125163 h 1454827"/>
                <a:gd name="connsiteX150" fmla="*/ 3587768 w 4065032"/>
                <a:gd name="connsiteY150" fmla="*/ 125163 h 1454827"/>
                <a:gd name="connsiteX151" fmla="*/ 3587768 w 4065032"/>
                <a:gd name="connsiteY151" fmla="*/ 112588 h 1454827"/>
                <a:gd name="connsiteX152" fmla="*/ 3615387 w 4065032"/>
                <a:gd name="connsiteY152" fmla="*/ 112588 h 1454827"/>
                <a:gd name="connsiteX153" fmla="*/ 3615387 w 4065032"/>
                <a:gd name="connsiteY153" fmla="*/ 100835 h 1454827"/>
                <a:gd name="connsiteX154" fmla="*/ 3626316 w 4065032"/>
                <a:gd name="connsiteY154" fmla="*/ 100835 h 1454827"/>
                <a:gd name="connsiteX155" fmla="*/ 3626316 w 4065032"/>
                <a:gd name="connsiteY155" fmla="*/ 77918 h 1454827"/>
                <a:gd name="connsiteX156" fmla="*/ 3690954 w 4065032"/>
                <a:gd name="connsiteY156" fmla="*/ 77918 h 1454827"/>
                <a:gd name="connsiteX157" fmla="*/ 3690954 w 4065032"/>
                <a:gd name="connsiteY157" fmla="*/ 65343 h 1454827"/>
                <a:gd name="connsiteX158" fmla="*/ 3797314 w 4065032"/>
                <a:gd name="connsiteY158" fmla="*/ 65343 h 1454827"/>
                <a:gd name="connsiteX159" fmla="*/ 3797314 w 4065032"/>
                <a:gd name="connsiteY159" fmla="*/ 53473 h 1454827"/>
                <a:gd name="connsiteX160" fmla="*/ 3842207 w 4065032"/>
                <a:gd name="connsiteY160" fmla="*/ 53473 h 1454827"/>
                <a:gd name="connsiteX161" fmla="*/ 3842207 w 4065032"/>
                <a:gd name="connsiteY161" fmla="*/ 35375 h 1454827"/>
                <a:gd name="connsiteX162" fmla="*/ 3898149 w 4065032"/>
                <a:gd name="connsiteY162" fmla="*/ 35375 h 1454827"/>
                <a:gd name="connsiteX163" fmla="*/ 3898149 w 4065032"/>
                <a:gd name="connsiteY163" fmla="*/ 16453 h 1454827"/>
                <a:gd name="connsiteX164" fmla="*/ 3920949 w 4065032"/>
                <a:gd name="connsiteY164" fmla="*/ 16453 h 1454827"/>
                <a:gd name="connsiteX165" fmla="*/ 3920949 w 4065032"/>
                <a:gd name="connsiteY165" fmla="*/ 0 h 1454827"/>
                <a:gd name="connsiteX166" fmla="*/ 4065033 w 4065032"/>
                <a:gd name="connsiteY166" fmla="*/ 0 h 145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065032" h="1454827">
                  <a:moveTo>
                    <a:pt x="0" y="1454828"/>
                  </a:moveTo>
                  <a:lnTo>
                    <a:pt x="38548" y="1454828"/>
                  </a:lnTo>
                  <a:lnTo>
                    <a:pt x="38548" y="1438257"/>
                  </a:lnTo>
                  <a:lnTo>
                    <a:pt x="78741" y="1438257"/>
                  </a:lnTo>
                  <a:lnTo>
                    <a:pt x="78741" y="1415340"/>
                  </a:lnTo>
                  <a:lnTo>
                    <a:pt x="107887" y="1415340"/>
                  </a:lnTo>
                  <a:lnTo>
                    <a:pt x="107887" y="1402060"/>
                  </a:lnTo>
                  <a:lnTo>
                    <a:pt x="130686" y="1402060"/>
                  </a:lnTo>
                  <a:lnTo>
                    <a:pt x="130686" y="1376792"/>
                  </a:lnTo>
                  <a:lnTo>
                    <a:pt x="173230" y="1376792"/>
                  </a:lnTo>
                  <a:lnTo>
                    <a:pt x="173230" y="1365745"/>
                  </a:lnTo>
                  <a:lnTo>
                    <a:pt x="229172" y="1365745"/>
                  </a:lnTo>
                  <a:lnTo>
                    <a:pt x="229172" y="1327197"/>
                  </a:lnTo>
                  <a:lnTo>
                    <a:pt x="271715" y="1327197"/>
                  </a:lnTo>
                  <a:lnTo>
                    <a:pt x="271715" y="1300401"/>
                  </a:lnTo>
                  <a:lnTo>
                    <a:pt x="314259" y="1300401"/>
                  </a:lnTo>
                  <a:lnTo>
                    <a:pt x="314259" y="1288532"/>
                  </a:lnTo>
                  <a:lnTo>
                    <a:pt x="362326" y="1288532"/>
                  </a:lnTo>
                  <a:lnTo>
                    <a:pt x="362326" y="1262559"/>
                  </a:lnTo>
                  <a:lnTo>
                    <a:pt x="380425" y="1262559"/>
                  </a:lnTo>
                  <a:lnTo>
                    <a:pt x="380425" y="1249161"/>
                  </a:lnTo>
                  <a:lnTo>
                    <a:pt x="395350" y="1249161"/>
                  </a:lnTo>
                  <a:lnTo>
                    <a:pt x="395350" y="1236586"/>
                  </a:lnTo>
                  <a:lnTo>
                    <a:pt x="404870" y="1236586"/>
                  </a:lnTo>
                  <a:lnTo>
                    <a:pt x="404870" y="1225539"/>
                  </a:lnTo>
                  <a:lnTo>
                    <a:pt x="412744" y="1225539"/>
                  </a:lnTo>
                  <a:lnTo>
                    <a:pt x="412744" y="1210613"/>
                  </a:lnTo>
                  <a:lnTo>
                    <a:pt x="422968" y="1210613"/>
                  </a:lnTo>
                  <a:lnTo>
                    <a:pt x="422968" y="1201094"/>
                  </a:lnTo>
                  <a:lnTo>
                    <a:pt x="434721" y="1201094"/>
                  </a:lnTo>
                  <a:lnTo>
                    <a:pt x="434721" y="1187813"/>
                  </a:lnTo>
                  <a:lnTo>
                    <a:pt x="450469" y="1187813"/>
                  </a:lnTo>
                  <a:lnTo>
                    <a:pt x="450469" y="1162546"/>
                  </a:lnTo>
                  <a:lnTo>
                    <a:pt x="488312" y="1162546"/>
                  </a:lnTo>
                  <a:lnTo>
                    <a:pt x="488312" y="1137396"/>
                  </a:lnTo>
                  <a:lnTo>
                    <a:pt x="533206" y="1137396"/>
                  </a:lnTo>
                  <a:lnTo>
                    <a:pt x="533206" y="1125526"/>
                  </a:lnTo>
                  <a:lnTo>
                    <a:pt x="546603" y="1125526"/>
                  </a:lnTo>
                  <a:lnTo>
                    <a:pt x="546603" y="1114479"/>
                  </a:lnTo>
                  <a:lnTo>
                    <a:pt x="603250" y="1114479"/>
                  </a:lnTo>
                  <a:lnTo>
                    <a:pt x="603250" y="1088506"/>
                  </a:lnTo>
                  <a:lnTo>
                    <a:pt x="616648" y="1088506"/>
                  </a:lnTo>
                  <a:lnTo>
                    <a:pt x="616648" y="1061005"/>
                  </a:lnTo>
                  <a:lnTo>
                    <a:pt x="632396" y="1061005"/>
                  </a:lnTo>
                  <a:lnTo>
                    <a:pt x="632396" y="1038088"/>
                  </a:lnTo>
                  <a:lnTo>
                    <a:pt x="670239" y="1038088"/>
                  </a:lnTo>
                  <a:lnTo>
                    <a:pt x="670239" y="1008120"/>
                  </a:lnTo>
                  <a:lnTo>
                    <a:pt x="709609" y="1008120"/>
                  </a:lnTo>
                  <a:lnTo>
                    <a:pt x="709609" y="982969"/>
                  </a:lnTo>
                  <a:lnTo>
                    <a:pt x="736405" y="982969"/>
                  </a:lnTo>
                  <a:lnTo>
                    <a:pt x="736405" y="961698"/>
                  </a:lnTo>
                  <a:lnTo>
                    <a:pt x="757676" y="961698"/>
                  </a:lnTo>
                  <a:lnTo>
                    <a:pt x="757676" y="948300"/>
                  </a:lnTo>
                  <a:lnTo>
                    <a:pt x="773424" y="948300"/>
                  </a:lnTo>
                  <a:lnTo>
                    <a:pt x="773424" y="935725"/>
                  </a:lnTo>
                  <a:lnTo>
                    <a:pt x="786822" y="935725"/>
                  </a:lnTo>
                  <a:lnTo>
                    <a:pt x="786822" y="923855"/>
                  </a:lnTo>
                  <a:lnTo>
                    <a:pt x="827838" y="923855"/>
                  </a:lnTo>
                  <a:lnTo>
                    <a:pt x="827838" y="908107"/>
                  </a:lnTo>
                  <a:lnTo>
                    <a:pt x="869559" y="908107"/>
                  </a:lnTo>
                  <a:lnTo>
                    <a:pt x="869559" y="897060"/>
                  </a:lnTo>
                  <a:lnTo>
                    <a:pt x="888480" y="897060"/>
                  </a:lnTo>
                  <a:lnTo>
                    <a:pt x="888480" y="872732"/>
                  </a:lnTo>
                  <a:lnTo>
                    <a:pt x="919977" y="872732"/>
                  </a:lnTo>
                  <a:lnTo>
                    <a:pt x="919977" y="848287"/>
                  </a:lnTo>
                  <a:lnTo>
                    <a:pt x="934080" y="848287"/>
                  </a:lnTo>
                  <a:lnTo>
                    <a:pt x="934080" y="821492"/>
                  </a:lnTo>
                  <a:lnTo>
                    <a:pt x="953001" y="821492"/>
                  </a:lnTo>
                  <a:lnTo>
                    <a:pt x="953001" y="809739"/>
                  </a:lnTo>
                  <a:lnTo>
                    <a:pt x="968749" y="809739"/>
                  </a:lnTo>
                  <a:lnTo>
                    <a:pt x="968749" y="796342"/>
                  </a:lnTo>
                  <a:lnTo>
                    <a:pt x="1049958" y="796342"/>
                  </a:lnTo>
                  <a:lnTo>
                    <a:pt x="1049958" y="764022"/>
                  </a:lnTo>
                  <a:lnTo>
                    <a:pt x="1091679" y="764022"/>
                  </a:lnTo>
                  <a:lnTo>
                    <a:pt x="1091679" y="747452"/>
                  </a:lnTo>
                  <a:lnTo>
                    <a:pt x="1119180" y="747452"/>
                  </a:lnTo>
                  <a:lnTo>
                    <a:pt x="1119180" y="735699"/>
                  </a:lnTo>
                  <a:lnTo>
                    <a:pt x="1144447" y="735699"/>
                  </a:lnTo>
                  <a:lnTo>
                    <a:pt x="1144447" y="722301"/>
                  </a:lnTo>
                  <a:lnTo>
                    <a:pt x="1186168" y="722301"/>
                  </a:lnTo>
                  <a:lnTo>
                    <a:pt x="1186168" y="708081"/>
                  </a:lnTo>
                  <a:lnTo>
                    <a:pt x="1201917" y="708081"/>
                  </a:lnTo>
                  <a:lnTo>
                    <a:pt x="1201917" y="695506"/>
                  </a:lnTo>
                  <a:lnTo>
                    <a:pt x="1212964" y="695506"/>
                  </a:lnTo>
                  <a:lnTo>
                    <a:pt x="1212964" y="682108"/>
                  </a:lnTo>
                  <a:lnTo>
                    <a:pt x="1227184" y="682108"/>
                  </a:lnTo>
                  <a:lnTo>
                    <a:pt x="1227184" y="674234"/>
                  </a:lnTo>
                  <a:lnTo>
                    <a:pt x="1371268" y="674234"/>
                  </a:lnTo>
                  <a:lnTo>
                    <a:pt x="1371268" y="658486"/>
                  </a:lnTo>
                  <a:lnTo>
                    <a:pt x="1412989" y="658486"/>
                  </a:lnTo>
                  <a:lnTo>
                    <a:pt x="1412989" y="631691"/>
                  </a:lnTo>
                  <a:lnTo>
                    <a:pt x="1466580" y="631691"/>
                  </a:lnTo>
                  <a:lnTo>
                    <a:pt x="1466580" y="622994"/>
                  </a:lnTo>
                  <a:lnTo>
                    <a:pt x="1518526" y="622994"/>
                  </a:lnTo>
                  <a:lnTo>
                    <a:pt x="1518526" y="606423"/>
                  </a:lnTo>
                  <a:lnTo>
                    <a:pt x="1543794" y="606423"/>
                  </a:lnTo>
                  <a:lnTo>
                    <a:pt x="1543794" y="593025"/>
                  </a:lnTo>
                  <a:lnTo>
                    <a:pt x="1744642" y="593025"/>
                  </a:lnTo>
                  <a:lnTo>
                    <a:pt x="1744642" y="579628"/>
                  </a:lnTo>
                  <a:lnTo>
                    <a:pt x="1825028" y="579628"/>
                  </a:lnTo>
                  <a:lnTo>
                    <a:pt x="1825028" y="557651"/>
                  </a:lnTo>
                  <a:lnTo>
                    <a:pt x="1868277" y="557651"/>
                  </a:lnTo>
                  <a:lnTo>
                    <a:pt x="1868277" y="543430"/>
                  </a:lnTo>
                  <a:lnTo>
                    <a:pt x="1879324" y="543430"/>
                  </a:lnTo>
                  <a:lnTo>
                    <a:pt x="1879324" y="520631"/>
                  </a:lnTo>
                  <a:lnTo>
                    <a:pt x="2062074" y="520631"/>
                  </a:lnTo>
                  <a:lnTo>
                    <a:pt x="2062074" y="508056"/>
                  </a:lnTo>
                  <a:lnTo>
                    <a:pt x="2110846" y="508056"/>
                  </a:lnTo>
                  <a:lnTo>
                    <a:pt x="2110846" y="480437"/>
                  </a:lnTo>
                  <a:lnTo>
                    <a:pt x="2132940" y="480437"/>
                  </a:lnTo>
                  <a:lnTo>
                    <a:pt x="2132940" y="455287"/>
                  </a:lnTo>
                  <a:lnTo>
                    <a:pt x="2201457" y="455287"/>
                  </a:lnTo>
                  <a:lnTo>
                    <a:pt x="2201457" y="433193"/>
                  </a:lnTo>
                  <a:lnTo>
                    <a:pt x="2272324" y="433193"/>
                  </a:lnTo>
                  <a:lnTo>
                    <a:pt x="2272324" y="419795"/>
                  </a:lnTo>
                  <a:lnTo>
                    <a:pt x="2379506" y="419795"/>
                  </a:lnTo>
                  <a:lnTo>
                    <a:pt x="2379506" y="407220"/>
                  </a:lnTo>
                  <a:lnTo>
                    <a:pt x="2410179" y="407220"/>
                  </a:lnTo>
                  <a:lnTo>
                    <a:pt x="2410179" y="394528"/>
                  </a:lnTo>
                  <a:lnTo>
                    <a:pt x="2466121" y="394528"/>
                  </a:lnTo>
                  <a:lnTo>
                    <a:pt x="2466121" y="369377"/>
                  </a:lnTo>
                  <a:lnTo>
                    <a:pt x="2527586" y="369377"/>
                  </a:lnTo>
                  <a:lnTo>
                    <a:pt x="2527586" y="341759"/>
                  </a:lnTo>
                  <a:lnTo>
                    <a:pt x="2550385" y="341759"/>
                  </a:lnTo>
                  <a:lnTo>
                    <a:pt x="2550385" y="333180"/>
                  </a:lnTo>
                  <a:lnTo>
                    <a:pt x="2597630" y="333180"/>
                  </a:lnTo>
                  <a:lnTo>
                    <a:pt x="2597630" y="317432"/>
                  </a:lnTo>
                  <a:lnTo>
                    <a:pt x="2678839" y="317432"/>
                  </a:lnTo>
                  <a:lnTo>
                    <a:pt x="2678839" y="302389"/>
                  </a:lnTo>
                  <a:lnTo>
                    <a:pt x="2718209" y="302389"/>
                  </a:lnTo>
                  <a:lnTo>
                    <a:pt x="2718209" y="278061"/>
                  </a:lnTo>
                  <a:lnTo>
                    <a:pt x="2778029" y="278061"/>
                  </a:lnTo>
                  <a:lnTo>
                    <a:pt x="2778029" y="266192"/>
                  </a:lnTo>
                  <a:lnTo>
                    <a:pt x="2796128" y="266192"/>
                  </a:lnTo>
                  <a:lnTo>
                    <a:pt x="2796128" y="254322"/>
                  </a:lnTo>
                  <a:lnTo>
                    <a:pt x="2875691" y="254322"/>
                  </a:lnTo>
                  <a:lnTo>
                    <a:pt x="2875691" y="241041"/>
                  </a:lnTo>
                  <a:lnTo>
                    <a:pt x="3174202" y="241041"/>
                  </a:lnTo>
                  <a:lnTo>
                    <a:pt x="3174202" y="229172"/>
                  </a:lnTo>
                  <a:lnTo>
                    <a:pt x="3235667" y="229172"/>
                  </a:lnTo>
                  <a:lnTo>
                    <a:pt x="3235667" y="215774"/>
                  </a:lnTo>
                  <a:lnTo>
                    <a:pt x="3278211" y="215774"/>
                  </a:lnTo>
                  <a:lnTo>
                    <a:pt x="3306534" y="215774"/>
                  </a:lnTo>
                  <a:lnTo>
                    <a:pt x="3306534" y="189801"/>
                  </a:lnTo>
                  <a:lnTo>
                    <a:pt x="3374345" y="189801"/>
                  </a:lnTo>
                  <a:lnTo>
                    <a:pt x="3374345" y="176403"/>
                  </a:lnTo>
                  <a:lnTo>
                    <a:pt x="3401846" y="176403"/>
                  </a:lnTo>
                  <a:lnTo>
                    <a:pt x="3401846" y="150430"/>
                  </a:lnTo>
                  <a:lnTo>
                    <a:pt x="3478236" y="150430"/>
                  </a:lnTo>
                  <a:lnTo>
                    <a:pt x="3478236" y="125163"/>
                  </a:lnTo>
                  <a:lnTo>
                    <a:pt x="3587768" y="125163"/>
                  </a:lnTo>
                  <a:lnTo>
                    <a:pt x="3587768" y="112588"/>
                  </a:lnTo>
                  <a:lnTo>
                    <a:pt x="3615387" y="112588"/>
                  </a:lnTo>
                  <a:lnTo>
                    <a:pt x="3615387" y="100835"/>
                  </a:lnTo>
                  <a:lnTo>
                    <a:pt x="3626316" y="100835"/>
                  </a:lnTo>
                  <a:lnTo>
                    <a:pt x="3626316" y="77918"/>
                  </a:lnTo>
                  <a:lnTo>
                    <a:pt x="3690954" y="77918"/>
                  </a:lnTo>
                  <a:lnTo>
                    <a:pt x="3690954" y="65343"/>
                  </a:lnTo>
                  <a:lnTo>
                    <a:pt x="3797314" y="65343"/>
                  </a:lnTo>
                  <a:lnTo>
                    <a:pt x="3797314" y="53473"/>
                  </a:lnTo>
                  <a:lnTo>
                    <a:pt x="3842207" y="53473"/>
                  </a:lnTo>
                  <a:lnTo>
                    <a:pt x="3842207" y="35375"/>
                  </a:lnTo>
                  <a:lnTo>
                    <a:pt x="3898149" y="35375"/>
                  </a:lnTo>
                  <a:lnTo>
                    <a:pt x="3898149" y="16453"/>
                  </a:lnTo>
                  <a:lnTo>
                    <a:pt x="3920949" y="16453"/>
                  </a:lnTo>
                  <a:lnTo>
                    <a:pt x="3920949" y="0"/>
                  </a:lnTo>
                  <a:lnTo>
                    <a:pt x="4065033" y="0"/>
                  </a:lnTo>
                </a:path>
              </a:pathLst>
            </a:custGeom>
            <a:noFill/>
            <a:ln w="13152"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grpSp>
      <p:grpSp>
        <p:nvGrpSpPr>
          <p:cNvPr id="445" name="Graphic 7">
            <a:extLst>
              <a:ext uri="{FF2B5EF4-FFF2-40B4-BE49-F238E27FC236}">
                <a16:creationId xmlns:a16="http://schemas.microsoft.com/office/drawing/2014/main" id="{29338626-2098-D708-C614-EE41C99D5FC9}"/>
              </a:ext>
            </a:extLst>
          </p:cNvPr>
          <p:cNvGrpSpPr/>
          <p:nvPr/>
        </p:nvGrpSpPr>
        <p:grpSpPr>
          <a:xfrm>
            <a:off x="1327773" y="3089321"/>
            <a:ext cx="4210208" cy="1446527"/>
            <a:chOff x="4059255" y="2978469"/>
            <a:chExt cx="4119093" cy="1415222"/>
          </a:xfrm>
          <a:noFill/>
        </p:grpSpPr>
        <p:sp>
          <p:nvSpPr>
            <p:cNvPr id="446" name="Freeform 173">
              <a:extLst>
                <a:ext uri="{FF2B5EF4-FFF2-40B4-BE49-F238E27FC236}">
                  <a16:creationId xmlns:a16="http://schemas.microsoft.com/office/drawing/2014/main" id="{E597B0C0-78A0-3F77-91DD-39375148AABD}"/>
                </a:ext>
              </a:extLst>
            </p:cNvPr>
            <p:cNvSpPr/>
            <p:nvPr/>
          </p:nvSpPr>
          <p:spPr>
            <a:xfrm>
              <a:off x="4083817" y="3138889"/>
              <a:ext cx="4057158" cy="1230592"/>
            </a:xfrm>
            <a:custGeom>
              <a:avLst/>
              <a:gdLst>
                <a:gd name="connsiteX0" fmla="*/ 0 w 4057158"/>
                <a:gd name="connsiteY0" fmla="*/ 1230592 h 1230592"/>
                <a:gd name="connsiteX1" fmla="*/ 15513 w 4057158"/>
                <a:gd name="connsiteY1" fmla="*/ 1230592 h 1230592"/>
                <a:gd name="connsiteX2" fmla="*/ 15513 w 4057158"/>
                <a:gd name="connsiteY2" fmla="*/ 1214609 h 1230592"/>
                <a:gd name="connsiteX3" fmla="*/ 83324 w 4057158"/>
                <a:gd name="connsiteY3" fmla="*/ 1214609 h 1230592"/>
                <a:gd name="connsiteX4" fmla="*/ 83324 w 4057158"/>
                <a:gd name="connsiteY4" fmla="*/ 1192515 h 1230592"/>
                <a:gd name="connsiteX5" fmla="*/ 104126 w 4057158"/>
                <a:gd name="connsiteY5" fmla="*/ 1192515 h 1230592"/>
                <a:gd name="connsiteX6" fmla="*/ 104126 w 4057158"/>
                <a:gd name="connsiteY6" fmla="*/ 1167012 h 1230592"/>
                <a:gd name="connsiteX7" fmla="*/ 240336 w 4057158"/>
                <a:gd name="connsiteY7" fmla="*/ 1167012 h 1230592"/>
                <a:gd name="connsiteX8" fmla="*/ 240336 w 4057158"/>
                <a:gd name="connsiteY8" fmla="*/ 1141979 h 1230592"/>
                <a:gd name="connsiteX9" fmla="*/ 273008 w 4057158"/>
                <a:gd name="connsiteY9" fmla="*/ 1141979 h 1230592"/>
                <a:gd name="connsiteX10" fmla="*/ 273008 w 4057158"/>
                <a:gd name="connsiteY10" fmla="*/ 1098025 h 1230592"/>
                <a:gd name="connsiteX11" fmla="*/ 412861 w 4057158"/>
                <a:gd name="connsiteY11" fmla="*/ 1098025 h 1230592"/>
                <a:gd name="connsiteX12" fmla="*/ 412861 w 4057158"/>
                <a:gd name="connsiteY12" fmla="*/ 1080749 h 1230592"/>
                <a:gd name="connsiteX13" fmla="*/ 457990 w 4057158"/>
                <a:gd name="connsiteY13" fmla="*/ 1080749 h 1230592"/>
                <a:gd name="connsiteX14" fmla="*/ 457990 w 4057158"/>
                <a:gd name="connsiteY14" fmla="*/ 1062886 h 1230592"/>
                <a:gd name="connsiteX15" fmla="*/ 493130 w 4057158"/>
                <a:gd name="connsiteY15" fmla="*/ 1062886 h 1230592"/>
                <a:gd name="connsiteX16" fmla="*/ 493130 w 4057158"/>
                <a:gd name="connsiteY16" fmla="*/ 1037853 h 1230592"/>
                <a:gd name="connsiteX17" fmla="*/ 543665 w 4057158"/>
                <a:gd name="connsiteY17" fmla="*/ 1037853 h 1230592"/>
                <a:gd name="connsiteX18" fmla="*/ 543665 w 4057158"/>
                <a:gd name="connsiteY18" fmla="*/ 1024220 h 1230592"/>
                <a:gd name="connsiteX19" fmla="*/ 566818 w 4057158"/>
                <a:gd name="connsiteY19" fmla="*/ 1024220 h 1230592"/>
                <a:gd name="connsiteX20" fmla="*/ 566818 w 4057158"/>
                <a:gd name="connsiteY20" fmla="*/ 1002831 h 1230592"/>
                <a:gd name="connsiteX21" fmla="*/ 607363 w 4057158"/>
                <a:gd name="connsiteY21" fmla="*/ 1002831 h 1230592"/>
                <a:gd name="connsiteX22" fmla="*/ 607363 w 4057158"/>
                <a:gd name="connsiteY22" fmla="*/ 975448 h 1230592"/>
                <a:gd name="connsiteX23" fmla="*/ 629928 w 4057158"/>
                <a:gd name="connsiteY23" fmla="*/ 975448 h 1230592"/>
                <a:gd name="connsiteX24" fmla="*/ 629928 w 4057158"/>
                <a:gd name="connsiteY24" fmla="*/ 961110 h 1230592"/>
                <a:gd name="connsiteX25" fmla="*/ 673882 w 4057158"/>
                <a:gd name="connsiteY25" fmla="*/ 961110 h 1230592"/>
                <a:gd name="connsiteX26" fmla="*/ 673882 w 4057158"/>
                <a:gd name="connsiteY26" fmla="*/ 949828 h 1230592"/>
                <a:gd name="connsiteX27" fmla="*/ 770251 w 4057158"/>
                <a:gd name="connsiteY27" fmla="*/ 949828 h 1230592"/>
                <a:gd name="connsiteX28" fmla="*/ 770251 w 4057158"/>
                <a:gd name="connsiteY28" fmla="*/ 924325 h 1230592"/>
                <a:gd name="connsiteX29" fmla="*/ 860745 w 4057158"/>
                <a:gd name="connsiteY29" fmla="*/ 924325 h 1230592"/>
                <a:gd name="connsiteX30" fmla="*/ 860745 w 4057158"/>
                <a:gd name="connsiteY30" fmla="*/ 912338 h 1230592"/>
                <a:gd name="connsiteX31" fmla="*/ 901761 w 4057158"/>
                <a:gd name="connsiteY31" fmla="*/ 912338 h 1230592"/>
                <a:gd name="connsiteX32" fmla="*/ 901761 w 4057158"/>
                <a:gd name="connsiteY32" fmla="*/ 851108 h 1230592"/>
                <a:gd name="connsiteX33" fmla="*/ 932082 w 4057158"/>
                <a:gd name="connsiteY33" fmla="*/ 851108 h 1230592"/>
                <a:gd name="connsiteX34" fmla="*/ 932082 w 4057158"/>
                <a:gd name="connsiteY34" fmla="*/ 836887 h 1230592"/>
                <a:gd name="connsiteX35" fmla="*/ 983205 w 4057158"/>
                <a:gd name="connsiteY35" fmla="*/ 836887 h 1230592"/>
                <a:gd name="connsiteX36" fmla="*/ 983205 w 4057158"/>
                <a:gd name="connsiteY36" fmla="*/ 816673 h 1230592"/>
                <a:gd name="connsiteX37" fmla="*/ 1007650 w 4057158"/>
                <a:gd name="connsiteY37" fmla="*/ 816673 h 1230592"/>
                <a:gd name="connsiteX38" fmla="*/ 1007650 w 4057158"/>
                <a:gd name="connsiteY38" fmla="*/ 795754 h 1230592"/>
                <a:gd name="connsiteX39" fmla="*/ 1059948 w 4057158"/>
                <a:gd name="connsiteY39" fmla="*/ 795754 h 1230592"/>
                <a:gd name="connsiteX40" fmla="*/ 1059948 w 4057158"/>
                <a:gd name="connsiteY40" fmla="*/ 775540 h 1230592"/>
                <a:gd name="connsiteX41" fmla="*/ 1096263 w 4057158"/>
                <a:gd name="connsiteY41" fmla="*/ 775540 h 1230592"/>
                <a:gd name="connsiteX42" fmla="*/ 1096263 w 4057158"/>
                <a:gd name="connsiteY42" fmla="*/ 745219 h 1230592"/>
                <a:gd name="connsiteX43" fmla="*/ 1157493 w 4057158"/>
                <a:gd name="connsiteY43" fmla="*/ 745219 h 1230592"/>
                <a:gd name="connsiteX44" fmla="*/ 1157493 w 4057158"/>
                <a:gd name="connsiteY44" fmla="*/ 714898 h 1230592"/>
                <a:gd name="connsiteX45" fmla="*/ 1186051 w 4057158"/>
                <a:gd name="connsiteY45" fmla="*/ 714898 h 1230592"/>
                <a:gd name="connsiteX46" fmla="*/ 1186051 w 4057158"/>
                <a:gd name="connsiteY46" fmla="*/ 696446 h 1230592"/>
                <a:gd name="connsiteX47" fmla="*/ 1240229 w 4057158"/>
                <a:gd name="connsiteY47" fmla="*/ 696446 h 1230592"/>
                <a:gd name="connsiteX48" fmla="*/ 1240229 w 4057158"/>
                <a:gd name="connsiteY48" fmla="*/ 682814 h 1230592"/>
                <a:gd name="connsiteX49" fmla="*/ 1304397 w 4057158"/>
                <a:gd name="connsiteY49" fmla="*/ 682814 h 1230592"/>
                <a:gd name="connsiteX50" fmla="*/ 1304397 w 4057158"/>
                <a:gd name="connsiteY50" fmla="*/ 671531 h 1230592"/>
                <a:gd name="connsiteX51" fmla="*/ 1399004 w 4057158"/>
                <a:gd name="connsiteY51" fmla="*/ 671531 h 1230592"/>
                <a:gd name="connsiteX52" fmla="*/ 1399004 w 4057158"/>
                <a:gd name="connsiteY52" fmla="*/ 653668 h 1230592"/>
                <a:gd name="connsiteX53" fmla="*/ 1517938 w 4057158"/>
                <a:gd name="connsiteY53" fmla="*/ 653668 h 1230592"/>
                <a:gd name="connsiteX54" fmla="*/ 1517938 w 4057158"/>
                <a:gd name="connsiteY54" fmla="*/ 607363 h 1230592"/>
                <a:gd name="connsiteX55" fmla="*/ 1632171 w 4057158"/>
                <a:gd name="connsiteY55" fmla="*/ 607363 h 1230592"/>
                <a:gd name="connsiteX56" fmla="*/ 1632171 w 4057158"/>
                <a:gd name="connsiteY56" fmla="*/ 579275 h 1230592"/>
                <a:gd name="connsiteX57" fmla="*/ 1652385 w 4057158"/>
                <a:gd name="connsiteY57" fmla="*/ 579275 h 1230592"/>
                <a:gd name="connsiteX58" fmla="*/ 1652385 w 4057158"/>
                <a:gd name="connsiteY58" fmla="*/ 544253 h 1230592"/>
                <a:gd name="connsiteX59" fmla="*/ 1775550 w 4057158"/>
                <a:gd name="connsiteY59" fmla="*/ 544253 h 1230592"/>
                <a:gd name="connsiteX60" fmla="*/ 1775550 w 4057158"/>
                <a:gd name="connsiteY60" fmla="*/ 523334 h 1230592"/>
                <a:gd name="connsiteX61" fmla="*/ 1811160 w 4057158"/>
                <a:gd name="connsiteY61" fmla="*/ 523334 h 1230592"/>
                <a:gd name="connsiteX62" fmla="*/ 1811160 w 4057158"/>
                <a:gd name="connsiteY62" fmla="*/ 497831 h 1230592"/>
                <a:gd name="connsiteX63" fmla="*/ 1855819 w 4057158"/>
                <a:gd name="connsiteY63" fmla="*/ 497831 h 1230592"/>
                <a:gd name="connsiteX64" fmla="*/ 1855819 w 4057158"/>
                <a:gd name="connsiteY64" fmla="*/ 479967 h 1230592"/>
                <a:gd name="connsiteX65" fmla="*/ 1937263 w 4057158"/>
                <a:gd name="connsiteY65" fmla="*/ 479967 h 1230592"/>
                <a:gd name="connsiteX66" fmla="*/ 1937263 w 4057158"/>
                <a:gd name="connsiteY66" fmla="*/ 447883 h 1230592"/>
                <a:gd name="connsiteX67" fmla="*/ 2029519 w 4057158"/>
                <a:gd name="connsiteY67" fmla="*/ 447883 h 1230592"/>
                <a:gd name="connsiteX68" fmla="*/ 2029519 w 4057158"/>
                <a:gd name="connsiteY68" fmla="*/ 425789 h 1230592"/>
                <a:gd name="connsiteX69" fmla="*/ 2121071 w 4057158"/>
                <a:gd name="connsiteY69" fmla="*/ 425789 h 1230592"/>
                <a:gd name="connsiteX70" fmla="*/ 2121071 w 4057158"/>
                <a:gd name="connsiteY70" fmla="*/ 404400 h 1230592"/>
                <a:gd name="connsiteX71" fmla="*/ 2232953 w 4057158"/>
                <a:gd name="connsiteY71" fmla="*/ 404400 h 1230592"/>
                <a:gd name="connsiteX72" fmla="*/ 2232953 w 4057158"/>
                <a:gd name="connsiteY72" fmla="*/ 383010 h 1230592"/>
                <a:gd name="connsiteX73" fmla="*/ 2319803 w 4057158"/>
                <a:gd name="connsiteY73" fmla="*/ 383010 h 1230592"/>
                <a:gd name="connsiteX74" fmla="*/ 2319803 w 4057158"/>
                <a:gd name="connsiteY74" fmla="*/ 363384 h 1230592"/>
                <a:gd name="connsiteX75" fmla="*/ 2363757 w 4057158"/>
                <a:gd name="connsiteY75" fmla="*/ 363384 h 1230592"/>
                <a:gd name="connsiteX76" fmla="*/ 2363757 w 4057158"/>
                <a:gd name="connsiteY76" fmla="*/ 335061 h 1230592"/>
                <a:gd name="connsiteX77" fmla="*/ 2447670 w 4057158"/>
                <a:gd name="connsiteY77" fmla="*/ 335061 h 1230592"/>
                <a:gd name="connsiteX78" fmla="*/ 2447670 w 4057158"/>
                <a:gd name="connsiteY78" fmla="*/ 331300 h 1230592"/>
                <a:gd name="connsiteX79" fmla="*/ 2586818 w 4057158"/>
                <a:gd name="connsiteY79" fmla="*/ 331300 h 1230592"/>
                <a:gd name="connsiteX80" fmla="*/ 2586818 w 4057158"/>
                <a:gd name="connsiteY80" fmla="*/ 294985 h 1230592"/>
                <a:gd name="connsiteX81" fmla="*/ 2654629 w 4057158"/>
                <a:gd name="connsiteY81" fmla="*/ 294985 h 1230592"/>
                <a:gd name="connsiteX82" fmla="*/ 2654629 w 4057158"/>
                <a:gd name="connsiteY82" fmla="*/ 271245 h 1230592"/>
                <a:gd name="connsiteX83" fmla="*/ 2714096 w 4057158"/>
                <a:gd name="connsiteY83" fmla="*/ 271245 h 1230592"/>
                <a:gd name="connsiteX84" fmla="*/ 2714096 w 4057158"/>
                <a:gd name="connsiteY84" fmla="*/ 237868 h 1230592"/>
                <a:gd name="connsiteX85" fmla="*/ 2771213 w 4057158"/>
                <a:gd name="connsiteY85" fmla="*/ 237868 h 1230592"/>
                <a:gd name="connsiteX86" fmla="*/ 2771213 w 4057158"/>
                <a:gd name="connsiteY86" fmla="*/ 215891 h 1230592"/>
                <a:gd name="connsiteX87" fmla="*/ 2925286 w 4057158"/>
                <a:gd name="connsiteY87" fmla="*/ 215891 h 1230592"/>
                <a:gd name="connsiteX88" fmla="*/ 2925286 w 4057158"/>
                <a:gd name="connsiteY88" fmla="*/ 206960 h 1230592"/>
                <a:gd name="connsiteX89" fmla="*/ 3063260 w 4057158"/>
                <a:gd name="connsiteY89" fmla="*/ 206960 h 1230592"/>
                <a:gd name="connsiteX90" fmla="*/ 3063260 w 4057158"/>
                <a:gd name="connsiteY90" fmla="*/ 190859 h 1230592"/>
                <a:gd name="connsiteX91" fmla="*/ 3282794 w 4057158"/>
                <a:gd name="connsiteY91" fmla="*/ 190859 h 1230592"/>
                <a:gd name="connsiteX92" fmla="*/ 3319579 w 4057158"/>
                <a:gd name="connsiteY92" fmla="*/ 190859 h 1230592"/>
                <a:gd name="connsiteX93" fmla="*/ 3319579 w 4057158"/>
                <a:gd name="connsiteY93" fmla="*/ 143849 h 1230592"/>
                <a:gd name="connsiteX94" fmla="*/ 3398790 w 4057158"/>
                <a:gd name="connsiteY94" fmla="*/ 143849 h 1230592"/>
                <a:gd name="connsiteX95" fmla="*/ 3398790 w 4057158"/>
                <a:gd name="connsiteY95" fmla="*/ 120109 h 1230592"/>
                <a:gd name="connsiteX96" fmla="*/ 3474240 w 4057158"/>
                <a:gd name="connsiteY96" fmla="*/ 120109 h 1230592"/>
                <a:gd name="connsiteX97" fmla="*/ 3474240 w 4057158"/>
                <a:gd name="connsiteY97" fmla="*/ 109415 h 1230592"/>
                <a:gd name="connsiteX98" fmla="*/ 3523013 w 4057158"/>
                <a:gd name="connsiteY98" fmla="*/ 109415 h 1230592"/>
                <a:gd name="connsiteX99" fmla="*/ 3523013 w 4057158"/>
                <a:gd name="connsiteY99" fmla="*/ 90376 h 1230592"/>
                <a:gd name="connsiteX100" fmla="*/ 3622438 w 4057158"/>
                <a:gd name="connsiteY100" fmla="*/ 90376 h 1230592"/>
                <a:gd name="connsiteX101" fmla="*/ 3622438 w 4057158"/>
                <a:gd name="connsiteY101" fmla="*/ 68399 h 1230592"/>
                <a:gd name="connsiteX102" fmla="*/ 3683668 w 4057158"/>
                <a:gd name="connsiteY102" fmla="*/ 68399 h 1230592"/>
                <a:gd name="connsiteX103" fmla="*/ 3683668 w 4057158"/>
                <a:gd name="connsiteY103" fmla="*/ 51123 h 1230592"/>
                <a:gd name="connsiteX104" fmla="*/ 3730677 w 4057158"/>
                <a:gd name="connsiteY104" fmla="*/ 51123 h 1230592"/>
                <a:gd name="connsiteX105" fmla="*/ 3730677 w 4057158"/>
                <a:gd name="connsiteY105" fmla="*/ 37373 h 1230592"/>
                <a:gd name="connsiteX106" fmla="*/ 3776982 w 4057158"/>
                <a:gd name="connsiteY106" fmla="*/ 37373 h 1230592"/>
                <a:gd name="connsiteX107" fmla="*/ 3776982 w 4057158"/>
                <a:gd name="connsiteY107" fmla="*/ 25503 h 1230592"/>
                <a:gd name="connsiteX108" fmla="*/ 3852550 w 4057158"/>
                <a:gd name="connsiteY108" fmla="*/ 25503 h 1230592"/>
                <a:gd name="connsiteX109" fmla="*/ 3852550 w 4057158"/>
                <a:gd name="connsiteY109" fmla="*/ 9519 h 1230592"/>
                <a:gd name="connsiteX110" fmla="*/ 3910841 w 4057158"/>
                <a:gd name="connsiteY110" fmla="*/ 9519 h 1230592"/>
                <a:gd name="connsiteX111" fmla="*/ 3910841 w 4057158"/>
                <a:gd name="connsiteY111" fmla="*/ 0 h 1230592"/>
                <a:gd name="connsiteX112" fmla="*/ 4057158 w 4057158"/>
                <a:gd name="connsiteY112" fmla="*/ 0 h 123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057158" h="1230592">
                  <a:moveTo>
                    <a:pt x="0" y="1230592"/>
                  </a:moveTo>
                  <a:lnTo>
                    <a:pt x="15513" y="1230592"/>
                  </a:lnTo>
                  <a:lnTo>
                    <a:pt x="15513" y="1214609"/>
                  </a:lnTo>
                  <a:lnTo>
                    <a:pt x="83324" y="1214609"/>
                  </a:lnTo>
                  <a:lnTo>
                    <a:pt x="83324" y="1192515"/>
                  </a:lnTo>
                  <a:lnTo>
                    <a:pt x="104126" y="1192515"/>
                  </a:lnTo>
                  <a:lnTo>
                    <a:pt x="104126" y="1167012"/>
                  </a:lnTo>
                  <a:lnTo>
                    <a:pt x="240336" y="1167012"/>
                  </a:lnTo>
                  <a:lnTo>
                    <a:pt x="240336" y="1141979"/>
                  </a:lnTo>
                  <a:lnTo>
                    <a:pt x="273008" y="1141979"/>
                  </a:lnTo>
                  <a:lnTo>
                    <a:pt x="273008" y="1098025"/>
                  </a:lnTo>
                  <a:lnTo>
                    <a:pt x="412861" y="1098025"/>
                  </a:lnTo>
                  <a:lnTo>
                    <a:pt x="412861" y="1080749"/>
                  </a:lnTo>
                  <a:lnTo>
                    <a:pt x="457990" y="1080749"/>
                  </a:lnTo>
                  <a:lnTo>
                    <a:pt x="457990" y="1062886"/>
                  </a:lnTo>
                  <a:lnTo>
                    <a:pt x="493130" y="1062886"/>
                  </a:lnTo>
                  <a:lnTo>
                    <a:pt x="493130" y="1037853"/>
                  </a:lnTo>
                  <a:lnTo>
                    <a:pt x="543665" y="1037853"/>
                  </a:lnTo>
                  <a:lnTo>
                    <a:pt x="543665" y="1024220"/>
                  </a:lnTo>
                  <a:lnTo>
                    <a:pt x="566818" y="1024220"/>
                  </a:lnTo>
                  <a:lnTo>
                    <a:pt x="566818" y="1002831"/>
                  </a:lnTo>
                  <a:lnTo>
                    <a:pt x="607363" y="1002831"/>
                  </a:lnTo>
                  <a:lnTo>
                    <a:pt x="607363" y="975448"/>
                  </a:lnTo>
                  <a:lnTo>
                    <a:pt x="629928" y="975448"/>
                  </a:lnTo>
                  <a:lnTo>
                    <a:pt x="629928" y="961110"/>
                  </a:lnTo>
                  <a:lnTo>
                    <a:pt x="673882" y="961110"/>
                  </a:lnTo>
                  <a:lnTo>
                    <a:pt x="673882" y="949828"/>
                  </a:lnTo>
                  <a:lnTo>
                    <a:pt x="770251" y="949828"/>
                  </a:lnTo>
                  <a:lnTo>
                    <a:pt x="770251" y="924325"/>
                  </a:lnTo>
                  <a:lnTo>
                    <a:pt x="860745" y="924325"/>
                  </a:lnTo>
                  <a:lnTo>
                    <a:pt x="860745" y="912338"/>
                  </a:lnTo>
                  <a:lnTo>
                    <a:pt x="901761" y="912338"/>
                  </a:lnTo>
                  <a:lnTo>
                    <a:pt x="901761" y="851108"/>
                  </a:lnTo>
                  <a:lnTo>
                    <a:pt x="932082" y="851108"/>
                  </a:lnTo>
                  <a:lnTo>
                    <a:pt x="932082" y="836887"/>
                  </a:lnTo>
                  <a:lnTo>
                    <a:pt x="983205" y="836887"/>
                  </a:lnTo>
                  <a:lnTo>
                    <a:pt x="983205" y="816673"/>
                  </a:lnTo>
                  <a:lnTo>
                    <a:pt x="1007650" y="816673"/>
                  </a:lnTo>
                  <a:lnTo>
                    <a:pt x="1007650" y="795754"/>
                  </a:lnTo>
                  <a:lnTo>
                    <a:pt x="1059948" y="795754"/>
                  </a:lnTo>
                  <a:lnTo>
                    <a:pt x="1059948" y="775540"/>
                  </a:lnTo>
                  <a:lnTo>
                    <a:pt x="1096263" y="775540"/>
                  </a:lnTo>
                  <a:lnTo>
                    <a:pt x="1096263" y="745219"/>
                  </a:lnTo>
                  <a:lnTo>
                    <a:pt x="1157493" y="745219"/>
                  </a:lnTo>
                  <a:lnTo>
                    <a:pt x="1157493" y="714898"/>
                  </a:lnTo>
                  <a:lnTo>
                    <a:pt x="1186051" y="714898"/>
                  </a:lnTo>
                  <a:lnTo>
                    <a:pt x="1186051" y="696446"/>
                  </a:lnTo>
                  <a:lnTo>
                    <a:pt x="1240229" y="696446"/>
                  </a:lnTo>
                  <a:lnTo>
                    <a:pt x="1240229" y="682814"/>
                  </a:lnTo>
                  <a:lnTo>
                    <a:pt x="1304397" y="682814"/>
                  </a:lnTo>
                  <a:lnTo>
                    <a:pt x="1304397" y="671531"/>
                  </a:lnTo>
                  <a:lnTo>
                    <a:pt x="1399004" y="671531"/>
                  </a:lnTo>
                  <a:lnTo>
                    <a:pt x="1399004" y="653668"/>
                  </a:lnTo>
                  <a:lnTo>
                    <a:pt x="1517938" y="653668"/>
                  </a:lnTo>
                  <a:lnTo>
                    <a:pt x="1517938" y="607363"/>
                  </a:lnTo>
                  <a:lnTo>
                    <a:pt x="1632171" y="607363"/>
                  </a:lnTo>
                  <a:lnTo>
                    <a:pt x="1632171" y="579275"/>
                  </a:lnTo>
                  <a:lnTo>
                    <a:pt x="1652385" y="579275"/>
                  </a:lnTo>
                  <a:lnTo>
                    <a:pt x="1652385" y="544253"/>
                  </a:lnTo>
                  <a:lnTo>
                    <a:pt x="1775550" y="544253"/>
                  </a:lnTo>
                  <a:lnTo>
                    <a:pt x="1775550" y="523334"/>
                  </a:lnTo>
                  <a:lnTo>
                    <a:pt x="1811160" y="523334"/>
                  </a:lnTo>
                  <a:lnTo>
                    <a:pt x="1811160" y="497831"/>
                  </a:lnTo>
                  <a:lnTo>
                    <a:pt x="1855819" y="497831"/>
                  </a:lnTo>
                  <a:lnTo>
                    <a:pt x="1855819" y="479967"/>
                  </a:lnTo>
                  <a:lnTo>
                    <a:pt x="1937263" y="479967"/>
                  </a:lnTo>
                  <a:lnTo>
                    <a:pt x="1937263" y="447883"/>
                  </a:lnTo>
                  <a:lnTo>
                    <a:pt x="2029519" y="447883"/>
                  </a:lnTo>
                  <a:lnTo>
                    <a:pt x="2029519" y="425789"/>
                  </a:lnTo>
                  <a:lnTo>
                    <a:pt x="2121071" y="425789"/>
                  </a:lnTo>
                  <a:lnTo>
                    <a:pt x="2121071" y="404400"/>
                  </a:lnTo>
                  <a:lnTo>
                    <a:pt x="2232953" y="404400"/>
                  </a:lnTo>
                  <a:lnTo>
                    <a:pt x="2232953" y="383010"/>
                  </a:lnTo>
                  <a:lnTo>
                    <a:pt x="2319803" y="383010"/>
                  </a:lnTo>
                  <a:lnTo>
                    <a:pt x="2319803" y="363384"/>
                  </a:lnTo>
                  <a:lnTo>
                    <a:pt x="2363757" y="363384"/>
                  </a:lnTo>
                  <a:lnTo>
                    <a:pt x="2363757" y="335061"/>
                  </a:lnTo>
                  <a:lnTo>
                    <a:pt x="2447670" y="335061"/>
                  </a:lnTo>
                  <a:lnTo>
                    <a:pt x="2447670" y="331300"/>
                  </a:lnTo>
                  <a:lnTo>
                    <a:pt x="2586818" y="331300"/>
                  </a:lnTo>
                  <a:lnTo>
                    <a:pt x="2586818" y="294985"/>
                  </a:lnTo>
                  <a:lnTo>
                    <a:pt x="2654629" y="294985"/>
                  </a:lnTo>
                  <a:lnTo>
                    <a:pt x="2654629" y="271245"/>
                  </a:lnTo>
                  <a:lnTo>
                    <a:pt x="2714096" y="271245"/>
                  </a:lnTo>
                  <a:lnTo>
                    <a:pt x="2714096" y="237868"/>
                  </a:lnTo>
                  <a:lnTo>
                    <a:pt x="2771213" y="237868"/>
                  </a:lnTo>
                  <a:lnTo>
                    <a:pt x="2771213" y="215891"/>
                  </a:lnTo>
                  <a:lnTo>
                    <a:pt x="2925286" y="215891"/>
                  </a:lnTo>
                  <a:lnTo>
                    <a:pt x="2925286" y="206960"/>
                  </a:lnTo>
                  <a:lnTo>
                    <a:pt x="3063260" y="206960"/>
                  </a:lnTo>
                  <a:lnTo>
                    <a:pt x="3063260" y="190859"/>
                  </a:lnTo>
                  <a:lnTo>
                    <a:pt x="3282794" y="190859"/>
                  </a:lnTo>
                  <a:lnTo>
                    <a:pt x="3319579" y="190859"/>
                  </a:lnTo>
                  <a:lnTo>
                    <a:pt x="3319579" y="143849"/>
                  </a:lnTo>
                  <a:lnTo>
                    <a:pt x="3398790" y="143849"/>
                  </a:lnTo>
                  <a:lnTo>
                    <a:pt x="3398790" y="120109"/>
                  </a:lnTo>
                  <a:lnTo>
                    <a:pt x="3474240" y="120109"/>
                  </a:lnTo>
                  <a:lnTo>
                    <a:pt x="3474240" y="109415"/>
                  </a:lnTo>
                  <a:lnTo>
                    <a:pt x="3523013" y="109415"/>
                  </a:lnTo>
                  <a:lnTo>
                    <a:pt x="3523013" y="90376"/>
                  </a:lnTo>
                  <a:lnTo>
                    <a:pt x="3622438" y="90376"/>
                  </a:lnTo>
                  <a:lnTo>
                    <a:pt x="3622438" y="68399"/>
                  </a:lnTo>
                  <a:lnTo>
                    <a:pt x="3683668" y="68399"/>
                  </a:lnTo>
                  <a:lnTo>
                    <a:pt x="3683668" y="51123"/>
                  </a:lnTo>
                  <a:lnTo>
                    <a:pt x="3730677" y="51123"/>
                  </a:lnTo>
                  <a:lnTo>
                    <a:pt x="3730677" y="37373"/>
                  </a:lnTo>
                  <a:lnTo>
                    <a:pt x="3776982" y="37373"/>
                  </a:lnTo>
                  <a:lnTo>
                    <a:pt x="3776982" y="25503"/>
                  </a:lnTo>
                  <a:lnTo>
                    <a:pt x="3852550" y="25503"/>
                  </a:lnTo>
                  <a:lnTo>
                    <a:pt x="3852550" y="9519"/>
                  </a:lnTo>
                  <a:lnTo>
                    <a:pt x="3910841" y="9519"/>
                  </a:lnTo>
                  <a:lnTo>
                    <a:pt x="3910841" y="0"/>
                  </a:lnTo>
                  <a:lnTo>
                    <a:pt x="4057158" y="0"/>
                  </a:lnTo>
                </a:path>
              </a:pathLst>
            </a:custGeom>
            <a:noFill/>
            <a:ln w="11743" cap="flat">
              <a:solidFill>
                <a:srgbClr val="3498DB"/>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47" name="Freeform 174">
              <a:extLst>
                <a:ext uri="{FF2B5EF4-FFF2-40B4-BE49-F238E27FC236}">
                  <a16:creationId xmlns:a16="http://schemas.microsoft.com/office/drawing/2014/main" id="{FC329B1E-85D2-189F-A9EF-4BDE46F7F51B}"/>
                </a:ext>
              </a:extLst>
            </p:cNvPr>
            <p:cNvSpPr/>
            <p:nvPr/>
          </p:nvSpPr>
          <p:spPr>
            <a:xfrm>
              <a:off x="4960898" y="3974014"/>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48" name="Freeform 175">
              <a:extLst>
                <a:ext uri="{FF2B5EF4-FFF2-40B4-BE49-F238E27FC236}">
                  <a16:creationId xmlns:a16="http://schemas.microsoft.com/office/drawing/2014/main" id="{6A1B4B82-78E1-0515-6A7D-22E3ABE39021}"/>
                </a:ext>
              </a:extLst>
            </p:cNvPr>
            <p:cNvSpPr/>
            <p:nvPr/>
          </p:nvSpPr>
          <p:spPr>
            <a:xfrm>
              <a:off x="5216630" y="3841212"/>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49" name="Freeform 176">
              <a:extLst>
                <a:ext uri="{FF2B5EF4-FFF2-40B4-BE49-F238E27FC236}">
                  <a16:creationId xmlns:a16="http://schemas.microsoft.com/office/drawing/2014/main" id="{CBDAD8D5-8014-2BDA-93DD-2E7418C9ECE1}"/>
                </a:ext>
              </a:extLst>
            </p:cNvPr>
            <p:cNvSpPr/>
            <p:nvPr/>
          </p:nvSpPr>
          <p:spPr>
            <a:xfrm>
              <a:off x="5246128" y="3826404"/>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4" y="52651"/>
                    <a:pt x="26325" y="52651"/>
                  </a:cubicBezTo>
                  <a:cubicBezTo>
                    <a:pt x="11786" y="52651"/>
                    <a:pt x="0" y="40865"/>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50" name="Freeform 177">
              <a:extLst>
                <a:ext uri="{FF2B5EF4-FFF2-40B4-BE49-F238E27FC236}">
                  <a16:creationId xmlns:a16="http://schemas.microsoft.com/office/drawing/2014/main" id="{6D3E8B5A-CBAE-5588-6694-C08710A76BC6}"/>
                </a:ext>
              </a:extLst>
            </p:cNvPr>
            <p:cNvSpPr/>
            <p:nvPr/>
          </p:nvSpPr>
          <p:spPr>
            <a:xfrm>
              <a:off x="5474830" y="3767407"/>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51" name="Freeform 178">
              <a:extLst>
                <a:ext uri="{FF2B5EF4-FFF2-40B4-BE49-F238E27FC236}">
                  <a16:creationId xmlns:a16="http://schemas.microsoft.com/office/drawing/2014/main" id="{65F499B0-630B-A092-62C6-9B4DA85896E9}"/>
                </a:ext>
              </a:extLst>
            </p:cNvPr>
            <p:cNvSpPr/>
            <p:nvPr/>
          </p:nvSpPr>
          <p:spPr>
            <a:xfrm>
              <a:off x="5581189" y="3747310"/>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5" y="52651"/>
                    <a:pt x="26325" y="52651"/>
                  </a:cubicBezTo>
                  <a:cubicBezTo>
                    <a:pt x="11786" y="52651"/>
                    <a:pt x="0" y="40865"/>
                    <a:pt x="0" y="26325"/>
                  </a:cubicBezTo>
                  <a:cubicBezTo>
                    <a:pt x="0" y="11786"/>
                    <a:pt x="11786" y="0"/>
                    <a:pt x="26325"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52" name="Freeform 179">
              <a:extLst>
                <a:ext uri="{FF2B5EF4-FFF2-40B4-BE49-F238E27FC236}">
                  <a16:creationId xmlns:a16="http://schemas.microsoft.com/office/drawing/2014/main" id="{9ED6F5F3-B238-72FC-9B87-0BAC59CAFF0F}"/>
                </a:ext>
              </a:extLst>
            </p:cNvPr>
            <p:cNvSpPr/>
            <p:nvPr/>
          </p:nvSpPr>
          <p:spPr>
            <a:xfrm>
              <a:off x="5637953" y="3717812"/>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53" name="Freeform 180">
              <a:extLst>
                <a:ext uri="{FF2B5EF4-FFF2-40B4-BE49-F238E27FC236}">
                  <a16:creationId xmlns:a16="http://schemas.microsoft.com/office/drawing/2014/main" id="{AE9352EA-8FD3-04D8-071D-61E96557FFD3}"/>
                </a:ext>
              </a:extLst>
            </p:cNvPr>
            <p:cNvSpPr/>
            <p:nvPr/>
          </p:nvSpPr>
          <p:spPr>
            <a:xfrm>
              <a:off x="5668627" y="3717812"/>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54" name="Freeform 181">
              <a:extLst>
                <a:ext uri="{FF2B5EF4-FFF2-40B4-BE49-F238E27FC236}">
                  <a16:creationId xmlns:a16="http://schemas.microsoft.com/office/drawing/2014/main" id="{37724F9E-8D1E-B77A-BCA2-C873036CB062}"/>
                </a:ext>
              </a:extLst>
            </p:cNvPr>
            <p:cNvSpPr/>
            <p:nvPr/>
          </p:nvSpPr>
          <p:spPr>
            <a:xfrm>
              <a:off x="5758415" y="3656347"/>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55" name="Freeform 182">
              <a:extLst>
                <a:ext uri="{FF2B5EF4-FFF2-40B4-BE49-F238E27FC236}">
                  <a16:creationId xmlns:a16="http://schemas.microsoft.com/office/drawing/2014/main" id="{CF5074C2-A108-441F-58D7-A016C86A6D48}"/>
                </a:ext>
              </a:extLst>
            </p:cNvPr>
            <p:cNvSpPr/>
            <p:nvPr/>
          </p:nvSpPr>
          <p:spPr>
            <a:xfrm>
              <a:off x="5797433" y="3656347"/>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5" y="52651"/>
                  </a:cubicBezTo>
                  <a:cubicBezTo>
                    <a:pt x="11786" y="52651"/>
                    <a:pt x="0" y="40864"/>
                    <a:pt x="0" y="26325"/>
                  </a:cubicBezTo>
                  <a:cubicBezTo>
                    <a:pt x="0" y="11786"/>
                    <a:pt x="11786" y="0"/>
                    <a:pt x="26325"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56" name="Freeform 183">
              <a:extLst>
                <a:ext uri="{FF2B5EF4-FFF2-40B4-BE49-F238E27FC236}">
                  <a16:creationId xmlns:a16="http://schemas.microsoft.com/office/drawing/2014/main" id="{CEED4D85-B644-9BAB-75B8-9A7120D5613A}"/>
                </a:ext>
              </a:extLst>
            </p:cNvPr>
            <p:cNvSpPr/>
            <p:nvPr/>
          </p:nvSpPr>
          <p:spPr>
            <a:xfrm>
              <a:off x="5836451" y="3656347"/>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5" y="52651"/>
                  </a:cubicBezTo>
                  <a:cubicBezTo>
                    <a:pt x="11786" y="52651"/>
                    <a:pt x="0" y="40864"/>
                    <a:pt x="0" y="26325"/>
                  </a:cubicBezTo>
                  <a:cubicBezTo>
                    <a:pt x="0" y="11786"/>
                    <a:pt x="11786" y="0"/>
                    <a:pt x="26325"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57" name="Freeform 184">
              <a:extLst>
                <a:ext uri="{FF2B5EF4-FFF2-40B4-BE49-F238E27FC236}">
                  <a16:creationId xmlns:a16="http://schemas.microsoft.com/office/drawing/2014/main" id="{49340F21-EC58-AF9E-0418-4A5CD747E6C4}"/>
                </a:ext>
              </a:extLst>
            </p:cNvPr>
            <p:cNvSpPr/>
            <p:nvPr/>
          </p:nvSpPr>
          <p:spPr>
            <a:xfrm>
              <a:off x="5869592" y="3631549"/>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58" name="Freeform 185">
              <a:extLst>
                <a:ext uri="{FF2B5EF4-FFF2-40B4-BE49-F238E27FC236}">
                  <a16:creationId xmlns:a16="http://schemas.microsoft.com/office/drawing/2014/main" id="{9CDE781A-0443-C919-29B9-3BDF1E06D611}"/>
                </a:ext>
              </a:extLst>
            </p:cNvPr>
            <p:cNvSpPr/>
            <p:nvPr/>
          </p:nvSpPr>
          <p:spPr>
            <a:xfrm>
              <a:off x="5902617" y="3607810"/>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59" name="Freeform 186">
              <a:extLst>
                <a:ext uri="{FF2B5EF4-FFF2-40B4-BE49-F238E27FC236}">
                  <a16:creationId xmlns:a16="http://schemas.microsoft.com/office/drawing/2014/main" id="{F8B0F4C1-8CFC-7ADE-C454-AE4A3F28DD33}"/>
                </a:ext>
              </a:extLst>
            </p:cNvPr>
            <p:cNvSpPr/>
            <p:nvPr/>
          </p:nvSpPr>
          <p:spPr>
            <a:xfrm>
              <a:off x="5929765" y="3593707"/>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60" name="Freeform 187">
              <a:extLst>
                <a:ext uri="{FF2B5EF4-FFF2-40B4-BE49-F238E27FC236}">
                  <a16:creationId xmlns:a16="http://schemas.microsoft.com/office/drawing/2014/main" id="{CCDCD530-5C49-1C4C-DE3C-8C4F9F39019C}"/>
                </a:ext>
              </a:extLst>
            </p:cNvPr>
            <p:cNvSpPr/>
            <p:nvPr/>
          </p:nvSpPr>
          <p:spPr>
            <a:xfrm>
              <a:off x="5974776" y="3593707"/>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61" name="Freeform 188">
              <a:extLst>
                <a:ext uri="{FF2B5EF4-FFF2-40B4-BE49-F238E27FC236}">
                  <a16:creationId xmlns:a16="http://schemas.microsoft.com/office/drawing/2014/main" id="{EF419989-3743-8950-3E9D-A9E2F503D422}"/>
                </a:ext>
              </a:extLst>
            </p:cNvPr>
            <p:cNvSpPr/>
            <p:nvPr/>
          </p:nvSpPr>
          <p:spPr>
            <a:xfrm>
              <a:off x="6026722" y="3557039"/>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5" y="52651"/>
                    <a:pt x="26326" y="52651"/>
                  </a:cubicBezTo>
                  <a:cubicBezTo>
                    <a:pt x="11786" y="52651"/>
                    <a:pt x="0" y="40865"/>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62" name="Freeform 189">
              <a:extLst>
                <a:ext uri="{FF2B5EF4-FFF2-40B4-BE49-F238E27FC236}">
                  <a16:creationId xmlns:a16="http://schemas.microsoft.com/office/drawing/2014/main" id="{90FB5B75-2476-9736-D23C-35CDE8A0E919}"/>
                </a:ext>
              </a:extLst>
            </p:cNvPr>
            <p:cNvSpPr/>
            <p:nvPr/>
          </p:nvSpPr>
          <p:spPr>
            <a:xfrm>
              <a:off x="6058571" y="3557039"/>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5" y="52651"/>
                    <a:pt x="26325" y="52651"/>
                  </a:cubicBezTo>
                  <a:cubicBezTo>
                    <a:pt x="11786" y="52651"/>
                    <a:pt x="0" y="40865"/>
                    <a:pt x="0" y="26325"/>
                  </a:cubicBezTo>
                  <a:cubicBezTo>
                    <a:pt x="0" y="11786"/>
                    <a:pt x="11786" y="0"/>
                    <a:pt x="26325"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63" name="Freeform 190">
              <a:extLst>
                <a:ext uri="{FF2B5EF4-FFF2-40B4-BE49-F238E27FC236}">
                  <a16:creationId xmlns:a16="http://schemas.microsoft.com/office/drawing/2014/main" id="{101F4784-EF74-64DE-1F80-1BEB7D5F4E9A}"/>
                </a:ext>
              </a:extLst>
            </p:cNvPr>
            <p:cNvSpPr/>
            <p:nvPr/>
          </p:nvSpPr>
          <p:spPr>
            <a:xfrm>
              <a:off x="6092888" y="3542819"/>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64" name="Freeform 191">
              <a:extLst>
                <a:ext uri="{FF2B5EF4-FFF2-40B4-BE49-F238E27FC236}">
                  <a16:creationId xmlns:a16="http://schemas.microsoft.com/office/drawing/2014/main" id="{234294C0-EB9F-BAA6-3256-2FC408FF9FF0}"/>
                </a:ext>
              </a:extLst>
            </p:cNvPr>
            <p:cNvSpPr/>
            <p:nvPr/>
          </p:nvSpPr>
          <p:spPr>
            <a:xfrm>
              <a:off x="6120036" y="3542819"/>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65" name="Freeform 192">
              <a:extLst>
                <a:ext uri="{FF2B5EF4-FFF2-40B4-BE49-F238E27FC236}">
                  <a16:creationId xmlns:a16="http://schemas.microsoft.com/office/drawing/2014/main" id="{8D41DD82-2999-853A-0E71-9EC66E0DD2DA}"/>
                </a:ext>
              </a:extLst>
            </p:cNvPr>
            <p:cNvSpPr/>
            <p:nvPr/>
          </p:nvSpPr>
          <p:spPr>
            <a:xfrm>
              <a:off x="6188670" y="3529891"/>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5" y="52651"/>
                    <a:pt x="26326" y="52651"/>
                  </a:cubicBezTo>
                  <a:cubicBezTo>
                    <a:pt x="11786" y="52651"/>
                    <a:pt x="0" y="40865"/>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66" name="Freeform 193">
              <a:extLst>
                <a:ext uri="{FF2B5EF4-FFF2-40B4-BE49-F238E27FC236}">
                  <a16:creationId xmlns:a16="http://schemas.microsoft.com/office/drawing/2014/main" id="{D7654E93-4C64-71C9-AA6A-BF8E78D62AF7}"/>
                </a:ext>
              </a:extLst>
            </p:cNvPr>
            <p:cNvSpPr/>
            <p:nvPr/>
          </p:nvSpPr>
          <p:spPr>
            <a:xfrm>
              <a:off x="6196896" y="3515671"/>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67" name="Freeform 194">
              <a:extLst>
                <a:ext uri="{FF2B5EF4-FFF2-40B4-BE49-F238E27FC236}">
                  <a16:creationId xmlns:a16="http://schemas.microsoft.com/office/drawing/2014/main" id="{F4360B98-8822-4D2A-738D-5857F5AF5C86}"/>
                </a:ext>
              </a:extLst>
            </p:cNvPr>
            <p:cNvSpPr/>
            <p:nvPr/>
          </p:nvSpPr>
          <p:spPr>
            <a:xfrm>
              <a:off x="6224044" y="3515671"/>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68" name="Freeform 195">
              <a:extLst>
                <a:ext uri="{FF2B5EF4-FFF2-40B4-BE49-F238E27FC236}">
                  <a16:creationId xmlns:a16="http://schemas.microsoft.com/office/drawing/2014/main" id="{0A4E7A46-E778-70DB-5A82-E88D9578E63A}"/>
                </a:ext>
              </a:extLst>
            </p:cNvPr>
            <p:cNvSpPr/>
            <p:nvPr/>
          </p:nvSpPr>
          <p:spPr>
            <a:xfrm>
              <a:off x="6251310" y="3515671"/>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69" name="Freeform 196">
              <a:extLst>
                <a:ext uri="{FF2B5EF4-FFF2-40B4-BE49-F238E27FC236}">
                  <a16:creationId xmlns:a16="http://schemas.microsoft.com/office/drawing/2014/main" id="{79793307-2F62-B49C-B886-FFA0A7FCE9C1}"/>
                </a:ext>
              </a:extLst>
            </p:cNvPr>
            <p:cNvSpPr/>
            <p:nvPr/>
          </p:nvSpPr>
          <p:spPr>
            <a:xfrm>
              <a:off x="6278458" y="3515671"/>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70" name="Freeform 197">
              <a:extLst>
                <a:ext uri="{FF2B5EF4-FFF2-40B4-BE49-F238E27FC236}">
                  <a16:creationId xmlns:a16="http://schemas.microsoft.com/office/drawing/2014/main" id="{C09181EB-CC65-BD93-249F-0B414A4FAD66}"/>
                </a:ext>
              </a:extLst>
            </p:cNvPr>
            <p:cNvSpPr/>
            <p:nvPr/>
          </p:nvSpPr>
          <p:spPr>
            <a:xfrm>
              <a:off x="6374122" y="3495574"/>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5" y="52651"/>
                  </a:cubicBezTo>
                  <a:cubicBezTo>
                    <a:pt x="11786" y="52651"/>
                    <a:pt x="0" y="40864"/>
                    <a:pt x="0" y="26325"/>
                  </a:cubicBezTo>
                  <a:cubicBezTo>
                    <a:pt x="0" y="11786"/>
                    <a:pt x="11786" y="0"/>
                    <a:pt x="26325"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71" name="Freeform 198">
              <a:extLst>
                <a:ext uri="{FF2B5EF4-FFF2-40B4-BE49-F238E27FC236}">
                  <a16:creationId xmlns:a16="http://schemas.microsoft.com/office/drawing/2014/main" id="{FB60C2A0-7D76-2662-A9C8-E24CBC787ADE}"/>
                </a:ext>
              </a:extLst>
            </p:cNvPr>
            <p:cNvSpPr/>
            <p:nvPr/>
          </p:nvSpPr>
          <p:spPr>
            <a:xfrm>
              <a:off x="6415491" y="3471952"/>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72" name="Freeform 199">
              <a:extLst>
                <a:ext uri="{FF2B5EF4-FFF2-40B4-BE49-F238E27FC236}">
                  <a16:creationId xmlns:a16="http://schemas.microsoft.com/office/drawing/2014/main" id="{001E1F4E-8736-EBE3-D6B0-6AF62CBC3191}"/>
                </a:ext>
              </a:extLst>
            </p:cNvPr>
            <p:cNvSpPr/>
            <p:nvPr/>
          </p:nvSpPr>
          <p:spPr>
            <a:xfrm>
              <a:off x="6479306" y="3447154"/>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7" y="52651"/>
                    <a:pt x="0" y="40864"/>
                    <a:pt x="0" y="26325"/>
                  </a:cubicBezTo>
                  <a:cubicBezTo>
                    <a:pt x="0" y="11786"/>
                    <a:pt x="11787"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73" name="Freeform 200">
              <a:extLst>
                <a:ext uri="{FF2B5EF4-FFF2-40B4-BE49-F238E27FC236}">
                  <a16:creationId xmlns:a16="http://schemas.microsoft.com/office/drawing/2014/main" id="{83B469F2-1709-9DE0-6FA0-39D673D662F3}"/>
                </a:ext>
              </a:extLst>
            </p:cNvPr>
            <p:cNvSpPr/>
            <p:nvPr/>
          </p:nvSpPr>
          <p:spPr>
            <a:xfrm>
              <a:off x="6520675" y="3447154"/>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74" name="Freeform 201">
              <a:extLst>
                <a:ext uri="{FF2B5EF4-FFF2-40B4-BE49-F238E27FC236}">
                  <a16:creationId xmlns:a16="http://schemas.microsoft.com/office/drawing/2014/main" id="{A1A7E77E-1C30-8F3C-3D6F-56D4A0A7D463}"/>
                </a:ext>
              </a:extLst>
            </p:cNvPr>
            <p:cNvSpPr/>
            <p:nvPr/>
          </p:nvSpPr>
          <p:spPr>
            <a:xfrm>
              <a:off x="6562043" y="3447154"/>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5" y="52651"/>
                  </a:cubicBezTo>
                  <a:cubicBezTo>
                    <a:pt x="11786" y="52651"/>
                    <a:pt x="0" y="40864"/>
                    <a:pt x="0" y="26325"/>
                  </a:cubicBezTo>
                  <a:cubicBezTo>
                    <a:pt x="0" y="11786"/>
                    <a:pt x="11786" y="0"/>
                    <a:pt x="26325"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75" name="Freeform 202">
              <a:extLst>
                <a:ext uri="{FF2B5EF4-FFF2-40B4-BE49-F238E27FC236}">
                  <a16:creationId xmlns:a16="http://schemas.microsoft.com/office/drawing/2014/main" id="{56878883-40A3-58D0-5A6F-5ECC6DE38601}"/>
                </a:ext>
              </a:extLst>
            </p:cNvPr>
            <p:cNvSpPr/>
            <p:nvPr/>
          </p:nvSpPr>
          <p:spPr>
            <a:xfrm>
              <a:off x="6623508" y="3447154"/>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76" name="Freeform 203">
              <a:extLst>
                <a:ext uri="{FF2B5EF4-FFF2-40B4-BE49-F238E27FC236}">
                  <a16:creationId xmlns:a16="http://schemas.microsoft.com/office/drawing/2014/main" id="{1271760B-A0FF-5789-2F36-791E3430BED2}"/>
                </a:ext>
              </a:extLst>
            </p:cNvPr>
            <p:cNvSpPr/>
            <p:nvPr/>
          </p:nvSpPr>
          <p:spPr>
            <a:xfrm>
              <a:off x="6649481" y="3447154"/>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5" y="52651"/>
                  </a:cubicBezTo>
                  <a:cubicBezTo>
                    <a:pt x="11786" y="52651"/>
                    <a:pt x="0" y="40864"/>
                    <a:pt x="0" y="26325"/>
                  </a:cubicBezTo>
                  <a:cubicBezTo>
                    <a:pt x="0" y="11786"/>
                    <a:pt x="11786" y="0"/>
                    <a:pt x="26325"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77" name="Freeform 204">
              <a:extLst>
                <a:ext uri="{FF2B5EF4-FFF2-40B4-BE49-F238E27FC236}">
                  <a16:creationId xmlns:a16="http://schemas.microsoft.com/office/drawing/2014/main" id="{0BC8B742-9234-8F39-7477-329298EF0BBC}"/>
                </a:ext>
              </a:extLst>
            </p:cNvPr>
            <p:cNvSpPr/>
            <p:nvPr/>
          </p:nvSpPr>
          <p:spPr>
            <a:xfrm>
              <a:off x="6770060" y="3353723"/>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78" name="Freeform 205">
              <a:extLst>
                <a:ext uri="{FF2B5EF4-FFF2-40B4-BE49-F238E27FC236}">
                  <a16:creationId xmlns:a16="http://schemas.microsoft.com/office/drawing/2014/main" id="{6898619D-1B1A-45F6-8B6F-BAD4AB5633DA}"/>
                </a:ext>
              </a:extLst>
            </p:cNvPr>
            <p:cNvSpPr/>
            <p:nvPr/>
          </p:nvSpPr>
          <p:spPr>
            <a:xfrm>
              <a:off x="6857498" y="3330101"/>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79" name="Freeform 206">
              <a:extLst>
                <a:ext uri="{FF2B5EF4-FFF2-40B4-BE49-F238E27FC236}">
                  <a16:creationId xmlns:a16="http://schemas.microsoft.com/office/drawing/2014/main" id="{11F5BC55-0B6A-E801-BA6B-2F80A246114B}"/>
                </a:ext>
              </a:extLst>
            </p:cNvPr>
            <p:cNvSpPr/>
            <p:nvPr/>
          </p:nvSpPr>
          <p:spPr>
            <a:xfrm>
              <a:off x="6897691" y="3330101"/>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80" name="Freeform 207">
              <a:extLst>
                <a:ext uri="{FF2B5EF4-FFF2-40B4-BE49-F238E27FC236}">
                  <a16:creationId xmlns:a16="http://schemas.microsoft.com/office/drawing/2014/main" id="{5BEB4F8A-403A-57EB-95C4-172EABF4C15F}"/>
                </a:ext>
              </a:extLst>
            </p:cNvPr>
            <p:cNvSpPr/>
            <p:nvPr/>
          </p:nvSpPr>
          <p:spPr>
            <a:xfrm>
              <a:off x="6937884" y="3330101"/>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81" name="Freeform 208">
              <a:extLst>
                <a:ext uri="{FF2B5EF4-FFF2-40B4-BE49-F238E27FC236}">
                  <a16:creationId xmlns:a16="http://schemas.microsoft.com/office/drawing/2014/main" id="{0757051A-6937-69FA-6271-36CCB88A0DA9}"/>
                </a:ext>
              </a:extLst>
            </p:cNvPr>
            <p:cNvSpPr/>
            <p:nvPr/>
          </p:nvSpPr>
          <p:spPr>
            <a:xfrm>
              <a:off x="7021914" y="3321051"/>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5" y="52651"/>
                    <a:pt x="26325" y="52651"/>
                  </a:cubicBezTo>
                  <a:cubicBezTo>
                    <a:pt x="11786" y="52651"/>
                    <a:pt x="0" y="40864"/>
                    <a:pt x="0" y="26325"/>
                  </a:cubicBezTo>
                  <a:cubicBezTo>
                    <a:pt x="0" y="11786"/>
                    <a:pt x="11786" y="0"/>
                    <a:pt x="26325"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82" name="Freeform 209">
              <a:extLst>
                <a:ext uri="{FF2B5EF4-FFF2-40B4-BE49-F238E27FC236}">
                  <a16:creationId xmlns:a16="http://schemas.microsoft.com/office/drawing/2014/main" id="{798F41EE-03B0-3B9F-51DE-DA87F1D6356C}"/>
                </a:ext>
              </a:extLst>
            </p:cNvPr>
            <p:cNvSpPr/>
            <p:nvPr/>
          </p:nvSpPr>
          <p:spPr>
            <a:xfrm>
              <a:off x="7157771" y="3304481"/>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5" y="52651"/>
                  </a:cubicBezTo>
                  <a:cubicBezTo>
                    <a:pt x="11786" y="52651"/>
                    <a:pt x="0" y="40864"/>
                    <a:pt x="0" y="26325"/>
                  </a:cubicBezTo>
                  <a:cubicBezTo>
                    <a:pt x="0" y="11786"/>
                    <a:pt x="11786" y="0"/>
                    <a:pt x="26325"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83" name="Freeform 210">
              <a:extLst>
                <a:ext uri="{FF2B5EF4-FFF2-40B4-BE49-F238E27FC236}">
                  <a16:creationId xmlns:a16="http://schemas.microsoft.com/office/drawing/2014/main" id="{1632591A-CC38-6EBE-C669-172B0AD87587}"/>
                </a:ext>
              </a:extLst>
            </p:cNvPr>
            <p:cNvSpPr/>
            <p:nvPr/>
          </p:nvSpPr>
          <p:spPr>
            <a:xfrm>
              <a:off x="7197964" y="3304481"/>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84" name="Freeform 211">
              <a:extLst>
                <a:ext uri="{FF2B5EF4-FFF2-40B4-BE49-F238E27FC236}">
                  <a16:creationId xmlns:a16="http://schemas.microsoft.com/office/drawing/2014/main" id="{9E2CA745-2AA6-C0C3-A1CC-78DB770B4008}"/>
                </a:ext>
              </a:extLst>
            </p:cNvPr>
            <p:cNvSpPr/>
            <p:nvPr/>
          </p:nvSpPr>
          <p:spPr>
            <a:xfrm>
              <a:off x="7238158" y="3304481"/>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85" name="Freeform 212">
              <a:extLst>
                <a:ext uri="{FF2B5EF4-FFF2-40B4-BE49-F238E27FC236}">
                  <a16:creationId xmlns:a16="http://schemas.microsoft.com/office/drawing/2014/main" id="{68EE1B82-D17D-CC14-E8D2-358B3489C3D3}"/>
                </a:ext>
              </a:extLst>
            </p:cNvPr>
            <p:cNvSpPr/>
            <p:nvPr/>
          </p:nvSpPr>
          <p:spPr>
            <a:xfrm>
              <a:off x="7249910" y="3304481"/>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86" name="Freeform 213">
              <a:extLst>
                <a:ext uri="{FF2B5EF4-FFF2-40B4-BE49-F238E27FC236}">
                  <a16:creationId xmlns:a16="http://schemas.microsoft.com/office/drawing/2014/main" id="{E3A3D461-136F-99AA-CFFE-6864A55F48C7}"/>
                </a:ext>
              </a:extLst>
            </p:cNvPr>
            <p:cNvSpPr/>
            <p:nvPr/>
          </p:nvSpPr>
          <p:spPr>
            <a:xfrm>
              <a:off x="7334997" y="3304481"/>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87" name="Freeform 214">
              <a:extLst>
                <a:ext uri="{FF2B5EF4-FFF2-40B4-BE49-F238E27FC236}">
                  <a16:creationId xmlns:a16="http://schemas.microsoft.com/office/drawing/2014/main" id="{E865BAE0-2BE9-2FA7-599D-83605A3672ED}"/>
                </a:ext>
              </a:extLst>
            </p:cNvPr>
            <p:cNvSpPr/>
            <p:nvPr/>
          </p:nvSpPr>
          <p:spPr>
            <a:xfrm>
              <a:off x="7401163" y="3252417"/>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88" name="Freeform 215">
              <a:extLst>
                <a:ext uri="{FF2B5EF4-FFF2-40B4-BE49-F238E27FC236}">
                  <a16:creationId xmlns:a16="http://schemas.microsoft.com/office/drawing/2014/main" id="{48921521-2E40-356D-A55E-2461BAC88439}"/>
                </a:ext>
              </a:extLst>
            </p:cNvPr>
            <p:cNvSpPr/>
            <p:nvPr/>
          </p:nvSpPr>
          <p:spPr>
            <a:xfrm>
              <a:off x="7448525" y="3244191"/>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89" name="Freeform 216">
              <a:extLst>
                <a:ext uri="{FF2B5EF4-FFF2-40B4-BE49-F238E27FC236}">
                  <a16:creationId xmlns:a16="http://schemas.microsoft.com/office/drawing/2014/main" id="{54B81FC3-590F-3472-FB7F-EC784A0152EC}"/>
                </a:ext>
              </a:extLst>
            </p:cNvPr>
            <p:cNvSpPr/>
            <p:nvPr/>
          </p:nvSpPr>
          <p:spPr>
            <a:xfrm>
              <a:off x="7492244" y="3233496"/>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90" name="Freeform 217">
              <a:extLst>
                <a:ext uri="{FF2B5EF4-FFF2-40B4-BE49-F238E27FC236}">
                  <a16:creationId xmlns:a16="http://schemas.microsoft.com/office/drawing/2014/main" id="{119902FA-A0C9-E77C-61DF-A29400D4F888}"/>
                </a:ext>
              </a:extLst>
            </p:cNvPr>
            <p:cNvSpPr/>
            <p:nvPr/>
          </p:nvSpPr>
          <p:spPr>
            <a:xfrm>
              <a:off x="7535963" y="3228795"/>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91" name="Freeform 218">
              <a:extLst>
                <a:ext uri="{FF2B5EF4-FFF2-40B4-BE49-F238E27FC236}">
                  <a16:creationId xmlns:a16="http://schemas.microsoft.com/office/drawing/2014/main" id="{29DD83C5-3FF5-B20B-7DA8-9B08CC218ABE}"/>
                </a:ext>
              </a:extLst>
            </p:cNvPr>
            <p:cNvSpPr/>
            <p:nvPr/>
          </p:nvSpPr>
          <p:spPr>
            <a:xfrm>
              <a:off x="7572631" y="3217043"/>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92" name="Freeform 219">
              <a:extLst>
                <a:ext uri="{FF2B5EF4-FFF2-40B4-BE49-F238E27FC236}">
                  <a16:creationId xmlns:a16="http://schemas.microsoft.com/office/drawing/2014/main" id="{E86931A3-E728-1FFC-DB8B-091CE33300E9}"/>
                </a:ext>
              </a:extLst>
            </p:cNvPr>
            <p:cNvSpPr/>
            <p:nvPr/>
          </p:nvSpPr>
          <p:spPr>
            <a:xfrm>
              <a:off x="7683691" y="3192245"/>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5" y="52651"/>
                    <a:pt x="26325" y="52651"/>
                  </a:cubicBezTo>
                  <a:cubicBezTo>
                    <a:pt x="11786" y="52651"/>
                    <a:pt x="0" y="40864"/>
                    <a:pt x="0" y="26325"/>
                  </a:cubicBezTo>
                  <a:cubicBezTo>
                    <a:pt x="0" y="11786"/>
                    <a:pt x="11786" y="0"/>
                    <a:pt x="26325"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93" name="Freeform 220">
              <a:extLst>
                <a:ext uri="{FF2B5EF4-FFF2-40B4-BE49-F238E27FC236}">
                  <a16:creationId xmlns:a16="http://schemas.microsoft.com/office/drawing/2014/main" id="{BB829DC0-BF00-20D3-AD8F-3D2E74E1DD2A}"/>
                </a:ext>
              </a:extLst>
            </p:cNvPr>
            <p:cNvSpPr/>
            <p:nvPr/>
          </p:nvSpPr>
          <p:spPr>
            <a:xfrm>
              <a:off x="7716715" y="3181551"/>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5" y="52651"/>
                  </a:cubicBezTo>
                  <a:cubicBezTo>
                    <a:pt x="11786" y="52651"/>
                    <a:pt x="0" y="40864"/>
                    <a:pt x="0" y="26325"/>
                  </a:cubicBezTo>
                  <a:cubicBezTo>
                    <a:pt x="0" y="11786"/>
                    <a:pt x="11786" y="0"/>
                    <a:pt x="26325"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94" name="Freeform 221">
              <a:extLst>
                <a:ext uri="{FF2B5EF4-FFF2-40B4-BE49-F238E27FC236}">
                  <a16:creationId xmlns:a16="http://schemas.microsoft.com/office/drawing/2014/main" id="{2F536956-1452-DCEB-7F6D-77BE820EDEDA}"/>
                </a:ext>
              </a:extLst>
            </p:cNvPr>
            <p:cNvSpPr/>
            <p:nvPr/>
          </p:nvSpPr>
          <p:spPr>
            <a:xfrm>
              <a:off x="7751032" y="3164980"/>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95" name="Freeform 222">
              <a:extLst>
                <a:ext uri="{FF2B5EF4-FFF2-40B4-BE49-F238E27FC236}">
                  <a16:creationId xmlns:a16="http://schemas.microsoft.com/office/drawing/2014/main" id="{997B4A5E-370A-6761-46C8-A6117ECDDDBB}"/>
                </a:ext>
              </a:extLst>
            </p:cNvPr>
            <p:cNvSpPr/>
            <p:nvPr/>
          </p:nvSpPr>
          <p:spPr>
            <a:xfrm>
              <a:off x="7827892" y="3144883"/>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7" y="52651"/>
                    <a:pt x="0" y="40864"/>
                    <a:pt x="0" y="26325"/>
                  </a:cubicBezTo>
                  <a:cubicBezTo>
                    <a:pt x="0" y="11786"/>
                    <a:pt x="11787"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96" name="Freeform 223">
              <a:extLst>
                <a:ext uri="{FF2B5EF4-FFF2-40B4-BE49-F238E27FC236}">
                  <a16:creationId xmlns:a16="http://schemas.microsoft.com/office/drawing/2014/main" id="{AD944B2F-EFAC-DC63-DD47-378E31421C4B}"/>
                </a:ext>
              </a:extLst>
            </p:cNvPr>
            <p:cNvSpPr/>
            <p:nvPr/>
          </p:nvSpPr>
          <p:spPr>
            <a:xfrm>
              <a:off x="7920031" y="3125962"/>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97" name="Freeform 224">
              <a:extLst>
                <a:ext uri="{FF2B5EF4-FFF2-40B4-BE49-F238E27FC236}">
                  <a16:creationId xmlns:a16="http://schemas.microsoft.com/office/drawing/2014/main" id="{74C10537-E1CD-68B5-CFD7-9CA47EA0CAA7}"/>
                </a:ext>
              </a:extLst>
            </p:cNvPr>
            <p:cNvSpPr/>
            <p:nvPr/>
          </p:nvSpPr>
          <p:spPr>
            <a:xfrm>
              <a:off x="7946004" y="3125962"/>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5" y="52651"/>
                    <a:pt x="26325" y="52651"/>
                  </a:cubicBezTo>
                  <a:cubicBezTo>
                    <a:pt x="11786" y="52651"/>
                    <a:pt x="0" y="40864"/>
                    <a:pt x="0" y="26325"/>
                  </a:cubicBezTo>
                  <a:cubicBezTo>
                    <a:pt x="0" y="11786"/>
                    <a:pt x="11786" y="0"/>
                    <a:pt x="26325"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98" name="Freeform 225">
              <a:extLst>
                <a:ext uri="{FF2B5EF4-FFF2-40B4-BE49-F238E27FC236}">
                  <a16:creationId xmlns:a16="http://schemas.microsoft.com/office/drawing/2014/main" id="{C461BAC2-2060-D7DD-B31C-981BB0771FA5}"/>
                </a:ext>
              </a:extLst>
            </p:cNvPr>
            <p:cNvSpPr/>
            <p:nvPr/>
          </p:nvSpPr>
          <p:spPr>
            <a:xfrm>
              <a:off x="7980321" y="3115385"/>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99" name="Freeform 226">
              <a:extLst>
                <a:ext uri="{FF2B5EF4-FFF2-40B4-BE49-F238E27FC236}">
                  <a16:creationId xmlns:a16="http://schemas.microsoft.com/office/drawing/2014/main" id="{1E73417A-C0DD-9BCC-396D-072B3DD60280}"/>
                </a:ext>
              </a:extLst>
            </p:cNvPr>
            <p:cNvSpPr/>
            <p:nvPr/>
          </p:nvSpPr>
          <p:spPr>
            <a:xfrm>
              <a:off x="7996774" y="3115385"/>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00" name="Freeform 227">
              <a:extLst>
                <a:ext uri="{FF2B5EF4-FFF2-40B4-BE49-F238E27FC236}">
                  <a16:creationId xmlns:a16="http://schemas.microsoft.com/office/drawing/2014/main" id="{19FE63F2-85A9-D89F-A531-979346FECD34}"/>
                </a:ext>
              </a:extLst>
            </p:cNvPr>
            <p:cNvSpPr/>
            <p:nvPr/>
          </p:nvSpPr>
          <p:spPr>
            <a:xfrm>
              <a:off x="8013345" y="3115385"/>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01" name="Freeform 228">
              <a:extLst>
                <a:ext uri="{FF2B5EF4-FFF2-40B4-BE49-F238E27FC236}">
                  <a16:creationId xmlns:a16="http://schemas.microsoft.com/office/drawing/2014/main" id="{B0388B01-5B22-6511-E7AD-3E05AB2CEC23}"/>
                </a:ext>
              </a:extLst>
            </p:cNvPr>
            <p:cNvSpPr/>
            <p:nvPr/>
          </p:nvSpPr>
          <p:spPr>
            <a:xfrm>
              <a:off x="8029916" y="3115385"/>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02" name="Freeform 229">
              <a:extLst>
                <a:ext uri="{FF2B5EF4-FFF2-40B4-BE49-F238E27FC236}">
                  <a16:creationId xmlns:a16="http://schemas.microsoft.com/office/drawing/2014/main" id="{05843D59-B0C0-D6AC-6363-33EF7FF5503A}"/>
                </a:ext>
              </a:extLst>
            </p:cNvPr>
            <p:cNvSpPr/>
            <p:nvPr/>
          </p:nvSpPr>
          <p:spPr>
            <a:xfrm>
              <a:off x="8046487" y="3115385"/>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03" name="Freeform 230">
              <a:extLst>
                <a:ext uri="{FF2B5EF4-FFF2-40B4-BE49-F238E27FC236}">
                  <a16:creationId xmlns:a16="http://schemas.microsoft.com/office/drawing/2014/main" id="{31AB16A1-FF60-EA05-D34F-B4A619C17821}"/>
                </a:ext>
              </a:extLst>
            </p:cNvPr>
            <p:cNvSpPr/>
            <p:nvPr/>
          </p:nvSpPr>
          <p:spPr>
            <a:xfrm>
              <a:off x="8063058" y="3115385"/>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5" y="52651"/>
                    <a:pt x="26325" y="52651"/>
                  </a:cubicBezTo>
                  <a:cubicBezTo>
                    <a:pt x="11786" y="52651"/>
                    <a:pt x="0" y="40864"/>
                    <a:pt x="0" y="26325"/>
                  </a:cubicBezTo>
                  <a:cubicBezTo>
                    <a:pt x="0" y="11786"/>
                    <a:pt x="11786" y="0"/>
                    <a:pt x="26325"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04" name="Freeform 231">
              <a:extLst>
                <a:ext uri="{FF2B5EF4-FFF2-40B4-BE49-F238E27FC236}">
                  <a16:creationId xmlns:a16="http://schemas.microsoft.com/office/drawing/2014/main" id="{C4BCB0D8-DE10-13E6-D840-57DE06959A82}"/>
                </a:ext>
              </a:extLst>
            </p:cNvPr>
            <p:cNvSpPr/>
            <p:nvPr/>
          </p:nvSpPr>
          <p:spPr>
            <a:xfrm>
              <a:off x="8079511" y="3115385"/>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05" name="Freeform 232">
              <a:extLst>
                <a:ext uri="{FF2B5EF4-FFF2-40B4-BE49-F238E27FC236}">
                  <a16:creationId xmlns:a16="http://schemas.microsoft.com/office/drawing/2014/main" id="{55FE4C2D-DA42-1F77-06AA-F5DDB4A3CDC3}"/>
                </a:ext>
              </a:extLst>
            </p:cNvPr>
            <p:cNvSpPr/>
            <p:nvPr/>
          </p:nvSpPr>
          <p:spPr>
            <a:xfrm>
              <a:off x="8096082" y="3115385"/>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06" name="Freeform 233">
              <a:extLst>
                <a:ext uri="{FF2B5EF4-FFF2-40B4-BE49-F238E27FC236}">
                  <a16:creationId xmlns:a16="http://schemas.microsoft.com/office/drawing/2014/main" id="{338C65D6-3C25-3149-1051-79FB1F98D4B5}"/>
                </a:ext>
              </a:extLst>
            </p:cNvPr>
            <p:cNvSpPr/>
            <p:nvPr/>
          </p:nvSpPr>
          <p:spPr>
            <a:xfrm>
              <a:off x="8125698" y="3115385"/>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5" y="52651"/>
                    <a:pt x="26326" y="52651"/>
                  </a:cubicBezTo>
                  <a:cubicBezTo>
                    <a:pt x="11786" y="52651"/>
                    <a:pt x="0" y="40864"/>
                    <a:pt x="0" y="26325"/>
                  </a:cubicBezTo>
                  <a:cubicBezTo>
                    <a:pt x="0" y="11786"/>
                    <a:pt x="11786"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07" name="Freeform 234">
              <a:extLst>
                <a:ext uri="{FF2B5EF4-FFF2-40B4-BE49-F238E27FC236}">
                  <a16:creationId xmlns:a16="http://schemas.microsoft.com/office/drawing/2014/main" id="{F51965F9-0BF4-80A7-CE1E-49C232753087}"/>
                </a:ext>
              </a:extLst>
            </p:cNvPr>
            <p:cNvSpPr/>
            <p:nvPr/>
          </p:nvSpPr>
          <p:spPr>
            <a:xfrm>
              <a:off x="6987597" y="3321051"/>
              <a:ext cx="52650" cy="52650"/>
            </a:xfrm>
            <a:custGeom>
              <a:avLst/>
              <a:gdLst>
                <a:gd name="connsiteX0" fmla="*/ 52651 w 52650"/>
                <a:gd name="connsiteY0" fmla="*/ 26325 h 52650"/>
                <a:gd name="connsiteX1" fmla="*/ 26326 w 52650"/>
                <a:gd name="connsiteY1" fmla="*/ 52651 h 52650"/>
                <a:gd name="connsiteX2" fmla="*/ 0 w 52650"/>
                <a:gd name="connsiteY2" fmla="*/ 26325 h 52650"/>
                <a:gd name="connsiteX3" fmla="*/ 26326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5"/>
                    <a:pt x="40865" y="52651"/>
                    <a:pt x="26326" y="52651"/>
                  </a:cubicBezTo>
                  <a:cubicBezTo>
                    <a:pt x="11787" y="52651"/>
                    <a:pt x="0" y="40864"/>
                    <a:pt x="0" y="26325"/>
                  </a:cubicBezTo>
                  <a:cubicBezTo>
                    <a:pt x="0" y="11786"/>
                    <a:pt x="11787" y="0"/>
                    <a:pt x="26326" y="0"/>
                  </a:cubicBezTo>
                  <a:cubicBezTo>
                    <a:pt x="40865"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08" name="Freeform 235">
              <a:extLst>
                <a:ext uri="{FF2B5EF4-FFF2-40B4-BE49-F238E27FC236}">
                  <a16:creationId xmlns:a16="http://schemas.microsoft.com/office/drawing/2014/main" id="{42B25D8B-BC1A-1F45-FB7B-D56D834E1522}"/>
                </a:ext>
              </a:extLst>
            </p:cNvPr>
            <p:cNvSpPr/>
            <p:nvPr/>
          </p:nvSpPr>
          <p:spPr>
            <a:xfrm>
              <a:off x="5507971" y="3756712"/>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09" name="Freeform 236">
              <a:extLst>
                <a:ext uri="{FF2B5EF4-FFF2-40B4-BE49-F238E27FC236}">
                  <a16:creationId xmlns:a16="http://schemas.microsoft.com/office/drawing/2014/main" id="{32D71DC6-DFDC-1602-0A4B-9853785EE2F5}"/>
                </a:ext>
              </a:extLst>
            </p:cNvPr>
            <p:cNvSpPr/>
            <p:nvPr/>
          </p:nvSpPr>
          <p:spPr>
            <a:xfrm>
              <a:off x="5540996" y="3756712"/>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10" name="Freeform 237">
              <a:extLst>
                <a:ext uri="{FF2B5EF4-FFF2-40B4-BE49-F238E27FC236}">
                  <a16:creationId xmlns:a16="http://schemas.microsoft.com/office/drawing/2014/main" id="{BBA5EC7D-5B86-F9B4-78BA-57D6CABEB97C}"/>
                </a:ext>
              </a:extLst>
            </p:cNvPr>
            <p:cNvSpPr/>
            <p:nvPr/>
          </p:nvSpPr>
          <p:spPr>
            <a:xfrm>
              <a:off x="4059255" y="4341041"/>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11" name="Freeform 238">
              <a:extLst>
                <a:ext uri="{FF2B5EF4-FFF2-40B4-BE49-F238E27FC236}">
                  <a16:creationId xmlns:a16="http://schemas.microsoft.com/office/drawing/2014/main" id="{9DFB3D99-B81A-132F-5657-BB788323D753}"/>
                </a:ext>
              </a:extLst>
            </p:cNvPr>
            <p:cNvSpPr/>
            <p:nvPr/>
          </p:nvSpPr>
          <p:spPr>
            <a:xfrm>
              <a:off x="4198521" y="4278753"/>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12" name="Freeform 239">
              <a:extLst>
                <a:ext uri="{FF2B5EF4-FFF2-40B4-BE49-F238E27FC236}">
                  <a16:creationId xmlns:a16="http://schemas.microsoft.com/office/drawing/2014/main" id="{7116343D-EBB4-A3F5-B3E0-B482EABB8820}"/>
                </a:ext>
              </a:extLst>
            </p:cNvPr>
            <p:cNvSpPr/>
            <p:nvPr/>
          </p:nvSpPr>
          <p:spPr>
            <a:xfrm>
              <a:off x="4235541" y="4278753"/>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13" name="Freeform 240">
              <a:extLst>
                <a:ext uri="{FF2B5EF4-FFF2-40B4-BE49-F238E27FC236}">
                  <a16:creationId xmlns:a16="http://schemas.microsoft.com/office/drawing/2014/main" id="{E130830A-B4B3-60D3-6600-3BF852445BBF}"/>
                </a:ext>
              </a:extLst>
            </p:cNvPr>
            <p:cNvSpPr/>
            <p:nvPr/>
          </p:nvSpPr>
          <p:spPr>
            <a:xfrm>
              <a:off x="4272443" y="4278753"/>
              <a:ext cx="52650" cy="52650"/>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14" name="Freeform 241">
              <a:extLst>
                <a:ext uri="{FF2B5EF4-FFF2-40B4-BE49-F238E27FC236}">
                  <a16:creationId xmlns:a16="http://schemas.microsoft.com/office/drawing/2014/main" id="{27F2F7E5-83AF-AEAA-9EB0-5CB2E10C5840}"/>
                </a:ext>
              </a:extLst>
            </p:cNvPr>
            <p:cNvSpPr/>
            <p:nvPr/>
          </p:nvSpPr>
          <p:spPr>
            <a:xfrm>
              <a:off x="7967981" y="2978469"/>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15" name="Freeform 242">
              <a:extLst>
                <a:ext uri="{FF2B5EF4-FFF2-40B4-BE49-F238E27FC236}">
                  <a16:creationId xmlns:a16="http://schemas.microsoft.com/office/drawing/2014/main" id="{0E77474F-AAF3-F714-5BC8-58E10CFE6F93}"/>
                </a:ext>
              </a:extLst>
            </p:cNvPr>
            <p:cNvSpPr/>
            <p:nvPr/>
          </p:nvSpPr>
          <p:spPr>
            <a:xfrm>
              <a:off x="7967981" y="3293316"/>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16" name="Freeform 243">
              <a:extLst>
                <a:ext uri="{FF2B5EF4-FFF2-40B4-BE49-F238E27FC236}">
                  <a16:creationId xmlns:a16="http://schemas.microsoft.com/office/drawing/2014/main" id="{DB508503-A529-F305-0312-F01E15345EF5}"/>
                </a:ext>
              </a:extLst>
            </p:cNvPr>
            <p:cNvSpPr/>
            <p:nvPr/>
          </p:nvSpPr>
          <p:spPr>
            <a:xfrm>
              <a:off x="7999595" y="2980232"/>
              <a:ext cx="11752" cy="313083"/>
            </a:xfrm>
            <a:custGeom>
              <a:avLst/>
              <a:gdLst>
                <a:gd name="connsiteX0" fmla="*/ 0 w 11752"/>
                <a:gd name="connsiteY0" fmla="*/ 0 h 313083"/>
                <a:gd name="connsiteX1" fmla="*/ 0 w 11752"/>
                <a:gd name="connsiteY1" fmla="*/ 313083 h 313083"/>
              </a:gdLst>
              <a:ahLst/>
              <a:cxnLst>
                <a:cxn ang="0">
                  <a:pos x="connsiteX0" y="connsiteY0"/>
                </a:cxn>
                <a:cxn ang="0">
                  <a:pos x="connsiteX1" y="connsiteY1"/>
                </a:cxn>
              </a:cxnLst>
              <a:rect l="l" t="t" r="r" b="b"/>
              <a:pathLst>
                <a:path w="11752" h="313083">
                  <a:moveTo>
                    <a:pt x="0" y="0"/>
                  </a:moveTo>
                  <a:lnTo>
                    <a:pt x="0" y="313083"/>
                  </a:lnTo>
                </a:path>
              </a:pathLst>
            </a:custGeom>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17" name="Freeform 244">
              <a:extLst>
                <a:ext uri="{FF2B5EF4-FFF2-40B4-BE49-F238E27FC236}">
                  <a16:creationId xmlns:a16="http://schemas.microsoft.com/office/drawing/2014/main" id="{436F3954-2522-E722-5707-EB3685670606}"/>
                </a:ext>
              </a:extLst>
            </p:cNvPr>
            <p:cNvSpPr/>
            <p:nvPr/>
          </p:nvSpPr>
          <p:spPr>
            <a:xfrm>
              <a:off x="6763009" y="3231851"/>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18" name="Freeform 245">
              <a:extLst>
                <a:ext uri="{FF2B5EF4-FFF2-40B4-BE49-F238E27FC236}">
                  <a16:creationId xmlns:a16="http://schemas.microsoft.com/office/drawing/2014/main" id="{932E230D-0608-24A8-7AFE-0DA14DB69097}"/>
                </a:ext>
              </a:extLst>
            </p:cNvPr>
            <p:cNvSpPr/>
            <p:nvPr/>
          </p:nvSpPr>
          <p:spPr>
            <a:xfrm>
              <a:off x="6763009" y="3522017"/>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19" name="Freeform 246">
              <a:extLst>
                <a:ext uri="{FF2B5EF4-FFF2-40B4-BE49-F238E27FC236}">
                  <a16:creationId xmlns:a16="http://schemas.microsoft.com/office/drawing/2014/main" id="{D33F27E2-A7B9-B365-6453-0FA33C2F0C82}"/>
                </a:ext>
              </a:extLst>
            </p:cNvPr>
            <p:cNvSpPr/>
            <p:nvPr/>
          </p:nvSpPr>
          <p:spPr>
            <a:xfrm>
              <a:off x="6794740" y="3233496"/>
              <a:ext cx="11752" cy="288521"/>
            </a:xfrm>
            <a:custGeom>
              <a:avLst/>
              <a:gdLst>
                <a:gd name="connsiteX0" fmla="*/ 0 w 11752"/>
                <a:gd name="connsiteY0" fmla="*/ 0 h 288521"/>
                <a:gd name="connsiteX1" fmla="*/ 0 w 11752"/>
                <a:gd name="connsiteY1" fmla="*/ 288521 h 288521"/>
              </a:gdLst>
              <a:ahLst/>
              <a:cxnLst>
                <a:cxn ang="0">
                  <a:pos x="connsiteX0" y="connsiteY0"/>
                </a:cxn>
                <a:cxn ang="0">
                  <a:pos x="connsiteX1" y="connsiteY1"/>
                </a:cxn>
              </a:cxnLst>
              <a:rect l="l" t="t" r="r" b="b"/>
              <a:pathLst>
                <a:path w="11752" h="288521">
                  <a:moveTo>
                    <a:pt x="0" y="0"/>
                  </a:moveTo>
                  <a:lnTo>
                    <a:pt x="0" y="288521"/>
                  </a:lnTo>
                </a:path>
              </a:pathLst>
            </a:custGeom>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20" name="Freeform 247">
              <a:extLst>
                <a:ext uri="{FF2B5EF4-FFF2-40B4-BE49-F238E27FC236}">
                  <a16:creationId xmlns:a16="http://schemas.microsoft.com/office/drawing/2014/main" id="{2B90F274-9407-469E-78C6-439E293B8BBE}"/>
                </a:ext>
              </a:extLst>
            </p:cNvPr>
            <p:cNvSpPr/>
            <p:nvPr/>
          </p:nvSpPr>
          <p:spPr>
            <a:xfrm>
              <a:off x="5863011" y="3541644"/>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21" name="Freeform 248">
              <a:extLst>
                <a:ext uri="{FF2B5EF4-FFF2-40B4-BE49-F238E27FC236}">
                  <a16:creationId xmlns:a16="http://schemas.microsoft.com/office/drawing/2014/main" id="{92152926-9AF9-CD8D-C6A3-8F79E74B3760}"/>
                </a:ext>
              </a:extLst>
            </p:cNvPr>
            <p:cNvSpPr/>
            <p:nvPr/>
          </p:nvSpPr>
          <p:spPr>
            <a:xfrm>
              <a:off x="5863011" y="3782685"/>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22" name="Freeform 249">
              <a:extLst>
                <a:ext uri="{FF2B5EF4-FFF2-40B4-BE49-F238E27FC236}">
                  <a16:creationId xmlns:a16="http://schemas.microsoft.com/office/drawing/2014/main" id="{85BBDB4B-EFAD-BA23-A839-9697950D3B58}"/>
                </a:ext>
              </a:extLst>
            </p:cNvPr>
            <p:cNvSpPr/>
            <p:nvPr/>
          </p:nvSpPr>
          <p:spPr>
            <a:xfrm>
              <a:off x="5894625" y="3543289"/>
              <a:ext cx="11752" cy="239396"/>
            </a:xfrm>
            <a:custGeom>
              <a:avLst/>
              <a:gdLst>
                <a:gd name="connsiteX0" fmla="*/ 0 w 11752"/>
                <a:gd name="connsiteY0" fmla="*/ 0 h 239396"/>
                <a:gd name="connsiteX1" fmla="*/ 0 w 11752"/>
                <a:gd name="connsiteY1" fmla="*/ 239396 h 239396"/>
              </a:gdLst>
              <a:ahLst/>
              <a:cxnLst>
                <a:cxn ang="0">
                  <a:pos x="connsiteX0" y="connsiteY0"/>
                </a:cxn>
                <a:cxn ang="0">
                  <a:pos x="connsiteX1" y="connsiteY1"/>
                </a:cxn>
              </a:cxnLst>
              <a:rect l="l" t="t" r="r" b="b"/>
              <a:pathLst>
                <a:path w="11752" h="239396">
                  <a:moveTo>
                    <a:pt x="0" y="0"/>
                  </a:moveTo>
                  <a:lnTo>
                    <a:pt x="0" y="239396"/>
                  </a:lnTo>
                </a:path>
              </a:pathLst>
            </a:custGeom>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23" name="Freeform 250">
              <a:extLst>
                <a:ext uri="{FF2B5EF4-FFF2-40B4-BE49-F238E27FC236}">
                  <a16:creationId xmlns:a16="http://schemas.microsoft.com/office/drawing/2014/main" id="{AB4E9F4E-058E-6B92-56A8-74B8D60BDB0E}"/>
                </a:ext>
              </a:extLst>
            </p:cNvPr>
            <p:cNvSpPr/>
            <p:nvPr/>
          </p:nvSpPr>
          <p:spPr>
            <a:xfrm>
              <a:off x="4953141" y="3900561"/>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24" name="Freeform 251">
              <a:extLst>
                <a:ext uri="{FF2B5EF4-FFF2-40B4-BE49-F238E27FC236}">
                  <a16:creationId xmlns:a16="http://schemas.microsoft.com/office/drawing/2014/main" id="{C42F2B03-B3D1-E09F-CAB4-1BC9B19F95C6}"/>
                </a:ext>
              </a:extLst>
            </p:cNvPr>
            <p:cNvSpPr/>
            <p:nvPr/>
          </p:nvSpPr>
          <p:spPr>
            <a:xfrm>
              <a:off x="4953141" y="4090127"/>
              <a:ext cx="63345" cy="11752"/>
            </a:xfrm>
            <a:custGeom>
              <a:avLst/>
              <a:gdLst>
                <a:gd name="connsiteX0" fmla="*/ 63345 w 63345"/>
                <a:gd name="connsiteY0" fmla="*/ 0 h 11752"/>
                <a:gd name="connsiteX1" fmla="*/ 0 w 63345"/>
                <a:gd name="connsiteY1" fmla="*/ 0 h 11752"/>
              </a:gdLst>
              <a:ahLst/>
              <a:cxnLst>
                <a:cxn ang="0">
                  <a:pos x="connsiteX0" y="connsiteY0"/>
                </a:cxn>
                <a:cxn ang="0">
                  <a:pos x="connsiteX1" y="connsiteY1"/>
                </a:cxn>
              </a:cxnLst>
              <a:rect l="l" t="t" r="r" b="b"/>
              <a:pathLst>
                <a:path w="63345" h="11752">
                  <a:moveTo>
                    <a:pt x="63345" y="0"/>
                  </a:moveTo>
                  <a:lnTo>
                    <a:pt x="0" y="0"/>
                  </a:lnTo>
                </a:path>
              </a:pathLst>
            </a:custGeom>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525" name="Freeform 252">
              <a:extLst>
                <a:ext uri="{FF2B5EF4-FFF2-40B4-BE49-F238E27FC236}">
                  <a16:creationId xmlns:a16="http://schemas.microsoft.com/office/drawing/2014/main" id="{55C59D7E-644C-3E8F-5FFC-41DB8BED4720}"/>
                </a:ext>
              </a:extLst>
            </p:cNvPr>
            <p:cNvSpPr/>
            <p:nvPr/>
          </p:nvSpPr>
          <p:spPr>
            <a:xfrm>
              <a:off x="4984755" y="3902324"/>
              <a:ext cx="11752" cy="187803"/>
            </a:xfrm>
            <a:custGeom>
              <a:avLst/>
              <a:gdLst>
                <a:gd name="connsiteX0" fmla="*/ 0 w 11752"/>
                <a:gd name="connsiteY0" fmla="*/ 0 h 187803"/>
                <a:gd name="connsiteX1" fmla="*/ 0 w 11752"/>
                <a:gd name="connsiteY1" fmla="*/ 187803 h 187803"/>
              </a:gdLst>
              <a:ahLst/>
              <a:cxnLst>
                <a:cxn ang="0">
                  <a:pos x="connsiteX0" y="connsiteY0"/>
                </a:cxn>
                <a:cxn ang="0">
                  <a:pos x="connsiteX1" y="connsiteY1"/>
                </a:cxn>
              </a:cxnLst>
              <a:rect l="l" t="t" r="r" b="b"/>
              <a:pathLst>
                <a:path w="11752" h="187803">
                  <a:moveTo>
                    <a:pt x="0" y="0"/>
                  </a:moveTo>
                  <a:lnTo>
                    <a:pt x="0" y="187803"/>
                  </a:lnTo>
                </a:path>
              </a:pathLst>
            </a:custGeom>
            <a:ln w="11743" cap="flat">
              <a:solidFill>
                <a:srgbClr val="3498D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grpSp>
      <p:sp>
        <p:nvSpPr>
          <p:cNvPr id="38" name="Freeform 97">
            <a:extLst>
              <a:ext uri="{FF2B5EF4-FFF2-40B4-BE49-F238E27FC236}">
                <a16:creationId xmlns:a16="http://schemas.microsoft.com/office/drawing/2014/main" id="{F1CF1215-90A9-BC32-C575-17312226910B}"/>
              </a:ext>
            </a:extLst>
          </p:cNvPr>
          <p:cNvSpPr/>
          <p:nvPr/>
        </p:nvSpPr>
        <p:spPr>
          <a:xfrm>
            <a:off x="1419907" y="2577573"/>
            <a:ext cx="255639" cy="12033"/>
          </a:xfrm>
          <a:custGeom>
            <a:avLst/>
            <a:gdLst>
              <a:gd name="connsiteX0" fmla="*/ 0 w 249349"/>
              <a:gd name="connsiteY0" fmla="*/ 0 h 11737"/>
              <a:gd name="connsiteX1" fmla="*/ 249350 w 249349"/>
              <a:gd name="connsiteY1" fmla="*/ 0 h 11737"/>
            </a:gdLst>
            <a:ahLst/>
            <a:cxnLst>
              <a:cxn ang="0">
                <a:pos x="connsiteX0" y="connsiteY0"/>
              </a:cxn>
              <a:cxn ang="0">
                <a:pos x="connsiteX1" y="connsiteY1"/>
              </a:cxn>
            </a:cxnLst>
            <a:rect l="l" t="t" r="r" b="b"/>
            <a:pathLst>
              <a:path w="249349" h="11737">
                <a:moveTo>
                  <a:pt x="0" y="0"/>
                </a:moveTo>
                <a:lnTo>
                  <a:pt x="249350" y="0"/>
                </a:lnTo>
              </a:path>
            </a:pathLst>
          </a:custGeom>
          <a:ln w="13247" cap="flat">
            <a:solidFill>
              <a:srgbClr val="3496DA"/>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 name="Freeform 99">
            <a:extLst>
              <a:ext uri="{FF2B5EF4-FFF2-40B4-BE49-F238E27FC236}">
                <a16:creationId xmlns:a16="http://schemas.microsoft.com/office/drawing/2014/main" id="{3A72769D-6861-7E2D-5568-62F3A51C90A8}"/>
              </a:ext>
            </a:extLst>
          </p:cNvPr>
          <p:cNvSpPr/>
          <p:nvPr/>
        </p:nvSpPr>
        <p:spPr>
          <a:xfrm>
            <a:off x="1419907" y="2415077"/>
            <a:ext cx="255639" cy="12033"/>
          </a:xfrm>
          <a:custGeom>
            <a:avLst/>
            <a:gdLst>
              <a:gd name="connsiteX0" fmla="*/ 0 w 249349"/>
              <a:gd name="connsiteY0" fmla="*/ 0 h 11737"/>
              <a:gd name="connsiteX1" fmla="*/ 249350 w 249349"/>
              <a:gd name="connsiteY1" fmla="*/ 0 h 11737"/>
            </a:gdLst>
            <a:ahLst/>
            <a:cxnLst>
              <a:cxn ang="0">
                <a:pos x="connsiteX0" y="connsiteY0"/>
              </a:cxn>
              <a:cxn ang="0">
                <a:pos x="connsiteX1" y="connsiteY1"/>
              </a:cxn>
            </a:cxnLst>
            <a:rect l="l" t="t" r="r" b="b"/>
            <a:pathLst>
              <a:path w="249349" h="11737">
                <a:moveTo>
                  <a:pt x="0" y="0"/>
                </a:moveTo>
                <a:lnTo>
                  <a:pt x="249350" y="0"/>
                </a:lnTo>
              </a:path>
            </a:pathLst>
          </a:custGeom>
          <a:ln w="1324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FC17AC02-0DDF-D63E-3CB8-F1C9A0F04FB1}"/>
              </a:ext>
            </a:extLst>
          </p:cNvPr>
          <p:cNvSpPr txBox="1"/>
          <p:nvPr/>
        </p:nvSpPr>
        <p:spPr>
          <a:xfrm>
            <a:off x="220567" y="5093969"/>
            <a:ext cx="989374"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Number at risk</a:t>
            </a:r>
          </a:p>
        </p:txBody>
      </p:sp>
      <p:sp>
        <p:nvSpPr>
          <p:cNvPr id="44" name="TextBox 43">
            <a:extLst>
              <a:ext uri="{FF2B5EF4-FFF2-40B4-BE49-F238E27FC236}">
                <a16:creationId xmlns:a16="http://schemas.microsoft.com/office/drawing/2014/main" id="{35C257FE-B46C-440C-FEB7-0DD8D7E6FD22}"/>
              </a:ext>
            </a:extLst>
          </p:cNvPr>
          <p:cNvSpPr txBox="1"/>
          <p:nvPr/>
        </p:nvSpPr>
        <p:spPr>
          <a:xfrm>
            <a:off x="595669" y="5240778"/>
            <a:ext cx="614271" cy="25391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Placebo</a:t>
            </a:r>
          </a:p>
        </p:txBody>
      </p:sp>
      <p:sp>
        <p:nvSpPr>
          <p:cNvPr id="45" name="TextBox 44">
            <a:extLst>
              <a:ext uri="{FF2B5EF4-FFF2-40B4-BE49-F238E27FC236}">
                <a16:creationId xmlns:a16="http://schemas.microsoft.com/office/drawing/2014/main" id="{AA2F8447-4BBE-3D9B-B416-53D71137D2ED}"/>
              </a:ext>
            </a:extLst>
          </p:cNvPr>
          <p:cNvSpPr txBox="1"/>
          <p:nvPr/>
        </p:nvSpPr>
        <p:spPr>
          <a:xfrm>
            <a:off x="456210" y="5409620"/>
            <a:ext cx="753731"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Dupilumab</a:t>
            </a:r>
            <a:b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br>
            <a:endParaRPr kumimoji="0" lang="en-US" sz="1000" b="0" i="0" u="none" strike="noStrike" kern="1200" cap="none" spc="0" normalizeH="0" baseline="0" noProof="0">
              <a:ln/>
              <a:solidFill>
                <a:srgbClr val="3C3C3C"/>
              </a:solidFill>
              <a:effectLst/>
              <a:uLnTx/>
              <a:uFillTx/>
              <a:latin typeface="Calibri"/>
              <a:ea typeface="+mn-ea"/>
              <a:cs typeface="Calibri"/>
              <a:sym typeface="Calibri"/>
              <a:rtl val="0"/>
            </a:endParaRPr>
          </a:p>
        </p:txBody>
      </p:sp>
      <p:sp>
        <p:nvSpPr>
          <p:cNvPr id="47" name="object 14">
            <a:extLst>
              <a:ext uri="{FF2B5EF4-FFF2-40B4-BE49-F238E27FC236}">
                <a16:creationId xmlns:a16="http://schemas.microsoft.com/office/drawing/2014/main" id="{03DC8DEC-8F5C-B2FE-51D5-F1907007C728}"/>
              </a:ext>
            </a:extLst>
          </p:cNvPr>
          <p:cNvSpPr txBox="1"/>
          <p:nvPr/>
        </p:nvSpPr>
        <p:spPr>
          <a:xfrm>
            <a:off x="8951079" y="4770017"/>
            <a:ext cx="1059756" cy="18210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a:ln>
                  <a:noFill/>
                </a:ln>
                <a:solidFill>
                  <a:srgbClr val="3C3C3C"/>
                </a:solidFill>
                <a:effectLst/>
                <a:uLnTx/>
                <a:uFillTx/>
                <a:latin typeface="Calibri" panose="020F0502020204030204"/>
                <a:ea typeface="+mn-ea"/>
                <a:cs typeface="Arial"/>
              </a:rPr>
              <a:t>Week</a:t>
            </a:r>
          </a:p>
        </p:txBody>
      </p:sp>
      <p:sp>
        <p:nvSpPr>
          <p:cNvPr id="48" name="object 6">
            <a:extLst>
              <a:ext uri="{FF2B5EF4-FFF2-40B4-BE49-F238E27FC236}">
                <a16:creationId xmlns:a16="http://schemas.microsoft.com/office/drawing/2014/main" id="{D2EBF98F-A2ED-91BC-EBA7-B5F56C5A0A8F}"/>
              </a:ext>
            </a:extLst>
          </p:cNvPr>
          <p:cNvSpPr txBox="1"/>
          <p:nvPr/>
        </p:nvSpPr>
        <p:spPr>
          <a:xfrm>
            <a:off x="6236740" y="5117032"/>
            <a:ext cx="889211" cy="16671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0" normalizeH="0" baseline="0" noProof="0">
                <a:ln>
                  <a:noFill/>
                </a:ln>
                <a:solidFill>
                  <a:srgbClr val="3C3C3C"/>
                </a:solidFill>
                <a:effectLst/>
                <a:uLnTx/>
                <a:uFillTx/>
                <a:latin typeface="Calibri" panose="020F0502020204030204"/>
                <a:ea typeface="+mn-ea"/>
                <a:cs typeface="Arial"/>
              </a:rPr>
              <a:t>Number at </a:t>
            </a:r>
            <a:r>
              <a:rPr kumimoji="0" lang="en-US" sz="1000" b="0" i="0" u="none" strike="noStrike" kern="1200" cap="none" spc="0" normalizeH="0" baseline="0" noProof="0">
                <a:ln>
                  <a:noFill/>
                </a:ln>
                <a:solidFill>
                  <a:srgbClr val="3C3C3C"/>
                </a:solidFill>
                <a:effectLst/>
                <a:uLnTx/>
                <a:uFillTx/>
                <a:latin typeface="Calibri" panose="020F0502020204030204"/>
                <a:ea typeface="+mn-ea"/>
                <a:cs typeface="Arial"/>
              </a:rPr>
              <a:t>r</a:t>
            </a:r>
            <a:r>
              <a:rPr kumimoji="0" sz="1000" b="0" i="0" u="none" strike="noStrike" kern="1200" cap="none" spc="0" normalizeH="0" baseline="0" noProof="0">
                <a:ln>
                  <a:noFill/>
                </a:ln>
                <a:solidFill>
                  <a:srgbClr val="3C3C3C"/>
                </a:solidFill>
                <a:effectLst/>
                <a:uLnTx/>
                <a:uFillTx/>
                <a:latin typeface="Calibri" panose="020F0502020204030204"/>
                <a:ea typeface="+mn-ea"/>
                <a:cs typeface="Arial"/>
              </a:rPr>
              <a:t>isk</a:t>
            </a:r>
          </a:p>
        </p:txBody>
      </p:sp>
      <p:graphicFrame>
        <p:nvGraphicFramePr>
          <p:cNvPr id="49" name="Table 80">
            <a:extLst>
              <a:ext uri="{FF2B5EF4-FFF2-40B4-BE49-F238E27FC236}">
                <a16:creationId xmlns:a16="http://schemas.microsoft.com/office/drawing/2014/main" id="{F099705F-2377-0ED8-6F32-820523449C0D}"/>
              </a:ext>
            </a:extLst>
          </p:cNvPr>
          <p:cNvGraphicFramePr>
            <a:graphicFrameLocks noGrp="1"/>
          </p:cNvGraphicFramePr>
          <p:nvPr/>
        </p:nvGraphicFramePr>
        <p:xfrm>
          <a:off x="6331319" y="5254461"/>
          <a:ext cx="5546300" cy="365760"/>
        </p:xfrm>
        <a:graphic>
          <a:graphicData uri="http://schemas.openxmlformats.org/drawingml/2006/table">
            <a:tbl>
              <a:tblPr>
                <a:tableStyleId>{2D5ABB26-0587-4C30-8999-92F81FD0307C}</a:tableStyleId>
              </a:tblPr>
              <a:tblGrid>
                <a:gridCol w="775940">
                  <a:extLst>
                    <a:ext uri="{9D8B030D-6E8A-4147-A177-3AD203B41FA5}">
                      <a16:colId xmlns:a16="http://schemas.microsoft.com/office/drawing/2014/main" val="2187500195"/>
                    </a:ext>
                  </a:extLst>
                </a:gridCol>
                <a:gridCol w="340740">
                  <a:extLst>
                    <a:ext uri="{9D8B030D-6E8A-4147-A177-3AD203B41FA5}">
                      <a16:colId xmlns:a16="http://schemas.microsoft.com/office/drawing/2014/main" val="92871922"/>
                    </a:ext>
                  </a:extLst>
                </a:gridCol>
                <a:gridCol w="340740">
                  <a:extLst>
                    <a:ext uri="{9D8B030D-6E8A-4147-A177-3AD203B41FA5}">
                      <a16:colId xmlns:a16="http://schemas.microsoft.com/office/drawing/2014/main" val="1214001162"/>
                    </a:ext>
                  </a:extLst>
                </a:gridCol>
                <a:gridCol w="340740">
                  <a:extLst>
                    <a:ext uri="{9D8B030D-6E8A-4147-A177-3AD203B41FA5}">
                      <a16:colId xmlns:a16="http://schemas.microsoft.com/office/drawing/2014/main" val="2115542683"/>
                    </a:ext>
                  </a:extLst>
                </a:gridCol>
                <a:gridCol w="340740">
                  <a:extLst>
                    <a:ext uri="{9D8B030D-6E8A-4147-A177-3AD203B41FA5}">
                      <a16:colId xmlns:a16="http://schemas.microsoft.com/office/drawing/2014/main" val="3699835163"/>
                    </a:ext>
                  </a:extLst>
                </a:gridCol>
                <a:gridCol w="340740">
                  <a:extLst>
                    <a:ext uri="{9D8B030D-6E8A-4147-A177-3AD203B41FA5}">
                      <a16:colId xmlns:a16="http://schemas.microsoft.com/office/drawing/2014/main" val="1475870346"/>
                    </a:ext>
                  </a:extLst>
                </a:gridCol>
                <a:gridCol w="340740">
                  <a:extLst>
                    <a:ext uri="{9D8B030D-6E8A-4147-A177-3AD203B41FA5}">
                      <a16:colId xmlns:a16="http://schemas.microsoft.com/office/drawing/2014/main" val="3780040822"/>
                    </a:ext>
                  </a:extLst>
                </a:gridCol>
                <a:gridCol w="340740">
                  <a:extLst>
                    <a:ext uri="{9D8B030D-6E8A-4147-A177-3AD203B41FA5}">
                      <a16:colId xmlns:a16="http://schemas.microsoft.com/office/drawing/2014/main" val="3493055591"/>
                    </a:ext>
                  </a:extLst>
                </a:gridCol>
                <a:gridCol w="340740">
                  <a:extLst>
                    <a:ext uri="{9D8B030D-6E8A-4147-A177-3AD203B41FA5}">
                      <a16:colId xmlns:a16="http://schemas.microsoft.com/office/drawing/2014/main" val="1613564793"/>
                    </a:ext>
                  </a:extLst>
                </a:gridCol>
                <a:gridCol w="340740">
                  <a:extLst>
                    <a:ext uri="{9D8B030D-6E8A-4147-A177-3AD203B41FA5}">
                      <a16:colId xmlns:a16="http://schemas.microsoft.com/office/drawing/2014/main" val="101410951"/>
                    </a:ext>
                  </a:extLst>
                </a:gridCol>
                <a:gridCol w="340740">
                  <a:extLst>
                    <a:ext uri="{9D8B030D-6E8A-4147-A177-3AD203B41FA5}">
                      <a16:colId xmlns:a16="http://schemas.microsoft.com/office/drawing/2014/main" val="1855328631"/>
                    </a:ext>
                  </a:extLst>
                </a:gridCol>
                <a:gridCol w="340740">
                  <a:extLst>
                    <a:ext uri="{9D8B030D-6E8A-4147-A177-3AD203B41FA5}">
                      <a16:colId xmlns:a16="http://schemas.microsoft.com/office/drawing/2014/main" val="3121041968"/>
                    </a:ext>
                  </a:extLst>
                </a:gridCol>
                <a:gridCol w="340740">
                  <a:extLst>
                    <a:ext uri="{9D8B030D-6E8A-4147-A177-3AD203B41FA5}">
                      <a16:colId xmlns:a16="http://schemas.microsoft.com/office/drawing/2014/main" val="620960049"/>
                    </a:ext>
                  </a:extLst>
                </a:gridCol>
                <a:gridCol w="340740">
                  <a:extLst>
                    <a:ext uri="{9D8B030D-6E8A-4147-A177-3AD203B41FA5}">
                      <a16:colId xmlns:a16="http://schemas.microsoft.com/office/drawing/2014/main" val="1043144494"/>
                    </a:ext>
                  </a:extLst>
                </a:gridCol>
                <a:gridCol w="340740">
                  <a:extLst>
                    <a:ext uri="{9D8B030D-6E8A-4147-A177-3AD203B41FA5}">
                      <a16:colId xmlns:a16="http://schemas.microsoft.com/office/drawing/2014/main" val="3392118750"/>
                    </a:ext>
                  </a:extLst>
                </a:gridCol>
              </a:tblGrid>
              <a:tr h="182880">
                <a:tc>
                  <a:txBody>
                    <a:bodyPr/>
                    <a:lstStyle/>
                    <a:p>
                      <a:pPr marL="0" marR="74295" algn="r">
                        <a:lnSpc>
                          <a:spcPct val="100000"/>
                        </a:lnSpc>
                        <a:spcBef>
                          <a:spcPts val="0"/>
                        </a:spcBef>
                      </a:pPr>
                      <a:r>
                        <a:rPr sz="1000" spc="-10">
                          <a:solidFill>
                            <a:srgbClr val="3C3C3C"/>
                          </a:solidFill>
                          <a:latin typeface="+mn-lt"/>
                          <a:cs typeface="Arial"/>
                        </a:rPr>
                        <a:t>Placebo</a:t>
                      </a:r>
                      <a:endParaRPr sz="1000">
                        <a:solidFill>
                          <a:srgbClr val="3C3C3C"/>
                        </a:solidFill>
                        <a:latin typeface="+mn-lt"/>
                        <a:cs typeface="Arial"/>
                      </a:endParaRPr>
                    </a:p>
                  </a:txBody>
                  <a:tcPr marL="0" marR="0" marT="279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471</a:t>
                      </a:r>
                      <a:endParaRPr sz="1000">
                        <a:solidFill>
                          <a:srgbClr val="3C3C3C"/>
                        </a:solidFill>
                        <a:latin typeface="+mn-lt"/>
                        <a:cs typeface="Arial"/>
                      </a:endParaRPr>
                    </a:p>
                  </a:txBody>
                  <a:tcPr marL="0" marR="0" marT="279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435</a:t>
                      </a:r>
                      <a:endParaRPr sz="1000">
                        <a:solidFill>
                          <a:srgbClr val="3C3C3C"/>
                        </a:solidFill>
                        <a:latin typeface="+mn-lt"/>
                        <a:cs typeface="Arial"/>
                      </a:endParaRPr>
                    </a:p>
                  </a:txBody>
                  <a:tcPr marL="0" marR="0" marT="279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405</a:t>
                      </a:r>
                      <a:endParaRPr sz="1000">
                        <a:solidFill>
                          <a:srgbClr val="3C3C3C"/>
                        </a:solidFill>
                        <a:latin typeface="+mn-lt"/>
                        <a:cs typeface="Arial"/>
                      </a:endParaRPr>
                    </a:p>
                  </a:txBody>
                  <a:tcPr marL="0" marR="0" marT="279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lang="en-US" sz="1000" spc="-25">
                          <a:solidFill>
                            <a:srgbClr val="3C3C3C"/>
                          </a:solidFill>
                          <a:latin typeface="+mn-lt"/>
                          <a:cs typeface="Arial"/>
                        </a:rPr>
                        <a:t> </a:t>
                      </a:r>
                      <a:r>
                        <a:rPr sz="1000" spc="-25">
                          <a:solidFill>
                            <a:srgbClr val="3C3C3C"/>
                          </a:solidFill>
                          <a:latin typeface="+mn-lt"/>
                          <a:cs typeface="Arial"/>
                        </a:rPr>
                        <a:t>370</a:t>
                      </a:r>
                      <a:endParaRPr sz="1000">
                        <a:solidFill>
                          <a:srgbClr val="3C3C3C"/>
                        </a:solidFill>
                        <a:latin typeface="+mn-lt"/>
                        <a:cs typeface="Arial"/>
                      </a:endParaRPr>
                    </a:p>
                  </a:txBody>
                  <a:tcPr marL="0" marR="0" marT="279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05410" algn="ctr">
                        <a:lnSpc>
                          <a:spcPct val="100000"/>
                        </a:lnSpc>
                        <a:spcBef>
                          <a:spcPts val="0"/>
                        </a:spcBef>
                      </a:pPr>
                      <a:r>
                        <a:rPr lang="en-US" sz="1000" spc="-25">
                          <a:solidFill>
                            <a:srgbClr val="3C3C3C"/>
                          </a:solidFill>
                          <a:latin typeface="+mn-lt"/>
                          <a:cs typeface="Arial"/>
                        </a:rPr>
                        <a:t> </a:t>
                      </a:r>
                      <a:r>
                        <a:rPr sz="1000" spc="-25">
                          <a:solidFill>
                            <a:srgbClr val="3C3C3C"/>
                          </a:solidFill>
                          <a:latin typeface="+mn-lt"/>
                          <a:cs typeface="Arial"/>
                        </a:rPr>
                        <a:t>350</a:t>
                      </a:r>
                      <a:endParaRPr sz="1000">
                        <a:solidFill>
                          <a:srgbClr val="3C3C3C"/>
                        </a:solidFill>
                        <a:latin typeface="+mn-lt"/>
                        <a:cs typeface="Arial"/>
                      </a:endParaRPr>
                    </a:p>
                  </a:txBody>
                  <a:tcPr marL="0" marR="0" marT="279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333</a:t>
                      </a:r>
                      <a:endParaRPr sz="1000">
                        <a:solidFill>
                          <a:srgbClr val="3C3C3C"/>
                        </a:solidFill>
                        <a:latin typeface="+mn-lt"/>
                        <a:cs typeface="Arial"/>
                      </a:endParaRPr>
                    </a:p>
                  </a:txBody>
                  <a:tcPr marL="0" marR="0" marT="279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320</a:t>
                      </a:r>
                      <a:endParaRPr sz="1000">
                        <a:solidFill>
                          <a:srgbClr val="3C3C3C"/>
                        </a:solidFill>
                        <a:latin typeface="+mn-lt"/>
                        <a:cs typeface="Arial"/>
                      </a:endParaRPr>
                    </a:p>
                  </a:txBody>
                  <a:tcPr marL="0" marR="0" marT="279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05410" algn="ctr">
                        <a:lnSpc>
                          <a:spcPct val="100000"/>
                        </a:lnSpc>
                        <a:spcBef>
                          <a:spcPts val="0"/>
                        </a:spcBef>
                      </a:pPr>
                      <a:r>
                        <a:rPr lang="en-US" sz="1000" spc="-25">
                          <a:solidFill>
                            <a:srgbClr val="3C3C3C"/>
                          </a:solidFill>
                          <a:latin typeface="+mn-lt"/>
                          <a:cs typeface="Arial"/>
                        </a:rPr>
                        <a:t> </a:t>
                      </a:r>
                      <a:r>
                        <a:rPr sz="1000" spc="-25">
                          <a:solidFill>
                            <a:srgbClr val="3C3C3C"/>
                          </a:solidFill>
                          <a:latin typeface="+mn-lt"/>
                          <a:cs typeface="Arial"/>
                        </a:rPr>
                        <a:t>302</a:t>
                      </a:r>
                      <a:endParaRPr sz="1000">
                        <a:solidFill>
                          <a:srgbClr val="3C3C3C"/>
                        </a:solidFill>
                        <a:latin typeface="+mn-lt"/>
                        <a:cs typeface="Arial"/>
                      </a:endParaRPr>
                    </a:p>
                  </a:txBody>
                  <a:tcPr marL="0" marR="0" marT="279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290</a:t>
                      </a:r>
                      <a:endParaRPr sz="1000">
                        <a:solidFill>
                          <a:srgbClr val="3C3C3C"/>
                        </a:solidFill>
                        <a:latin typeface="+mn-lt"/>
                        <a:cs typeface="Arial"/>
                      </a:endParaRPr>
                    </a:p>
                  </a:txBody>
                  <a:tcPr marL="0" marR="0" marT="279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281</a:t>
                      </a:r>
                      <a:endParaRPr sz="1000">
                        <a:solidFill>
                          <a:srgbClr val="3C3C3C"/>
                        </a:solidFill>
                        <a:latin typeface="+mn-lt"/>
                        <a:cs typeface="Arial"/>
                      </a:endParaRPr>
                    </a:p>
                  </a:txBody>
                  <a:tcPr marL="0" marR="0" marT="279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269</a:t>
                      </a:r>
                      <a:endParaRPr sz="1000">
                        <a:solidFill>
                          <a:srgbClr val="3C3C3C"/>
                        </a:solidFill>
                        <a:latin typeface="+mn-lt"/>
                        <a:cs typeface="Arial"/>
                      </a:endParaRPr>
                    </a:p>
                  </a:txBody>
                  <a:tcPr marL="0" marR="0" marT="279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262</a:t>
                      </a:r>
                      <a:endParaRPr sz="1000">
                        <a:solidFill>
                          <a:srgbClr val="3C3C3C"/>
                        </a:solidFill>
                        <a:latin typeface="+mn-lt"/>
                        <a:cs typeface="Arial"/>
                      </a:endParaRPr>
                    </a:p>
                  </a:txBody>
                  <a:tcPr marL="0" marR="0" marT="279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05410" algn="ctr">
                        <a:lnSpc>
                          <a:spcPct val="100000"/>
                        </a:lnSpc>
                        <a:spcBef>
                          <a:spcPts val="0"/>
                        </a:spcBef>
                      </a:pPr>
                      <a:r>
                        <a:rPr sz="1000" spc="-25">
                          <a:solidFill>
                            <a:srgbClr val="3C3C3C"/>
                          </a:solidFill>
                          <a:latin typeface="+mn-lt"/>
                          <a:cs typeface="Arial"/>
                        </a:rPr>
                        <a:t>253</a:t>
                      </a:r>
                      <a:endParaRPr sz="1000">
                        <a:solidFill>
                          <a:srgbClr val="3C3C3C"/>
                        </a:solidFill>
                        <a:latin typeface="+mn-lt"/>
                        <a:cs typeface="Arial"/>
                      </a:endParaRPr>
                    </a:p>
                  </a:txBody>
                  <a:tcPr marL="0" marR="0" marT="279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24130" algn="ctr">
                        <a:lnSpc>
                          <a:spcPct val="100000"/>
                        </a:lnSpc>
                        <a:spcBef>
                          <a:spcPts val="0"/>
                        </a:spcBef>
                      </a:pPr>
                      <a:r>
                        <a:rPr sz="1000" spc="-25">
                          <a:solidFill>
                            <a:srgbClr val="3C3C3C"/>
                          </a:solidFill>
                          <a:latin typeface="+mn-lt"/>
                          <a:cs typeface="Arial"/>
                        </a:rPr>
                        <a:t>197</a:t>
                      </a:r>
                      <a:endParaRPr sz="1000">
                        <a:solidFill>
                          <a:srgbClr val="3C3C3C"/>
                        </a:solidFill>
                        <a:latin typeface="+mn-lt"/>
                        <a:cs typeface="Arial"/>
                      </a:endParaRPr>
                    </a:p>
                  </a:txBody>
                  <a:tcPr marL="0" marR="0" marT="2794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0097793"/>
                  </a:ext>
                </a:extLst>
              </a:tr>
              <a:tr h="182880">
                <a:tc>
                  <a:txBody>
                    <a:bodyPr/>
                    <a:lstStyle/>
                    <a:p>
                      <a:pPr marL="0" marR="74295" algn="r">
                        <a:lnSpc>
                          <a:spcPct val="100000"/>
                        </a:lnSpc>
                        <a:spcBef>
                          <a:spcPts val="0"/>
                        </a:spcBef>
                      </a:pPr>
                      <a:r>
                        <a:rPr sz="1000" spc="-10">
                          <a:solidFill>
                            <a:srgbClr val="3C3C3C"/>
                          </a:solidFill>
                          <a:latin typeface="+mn-lt"/>
                          <a:cs typeface="Arial"/>
                        </a:rPr>
                        <a:t>Dupilumab</a:t>
                      </a:r>
                      <a:endParaRPr sz="1000">
                        <a:solidFill>
                          <a:srgbClr val="3C3C3C"/>
                        </a:solidFill>
                        <a:latin typeface="+mn-lt"/>
                        <a:cs typeface="Arial"/>
                      </a:endParaRPr>
                    </a:p>
                  </a:txBody>
                  <a:tcPr marL="0" marR="0" marT="2476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468</a:t>
                      </a:r>
                      <a:endParaRPr sz="1000">
                        <a:solidFill>
                          <a:srgbClr val="3C3C3C"/>
                        </a:solidFill>
                        <a:latin typeface="+mn-lt"/>
                        <a:cs typeface="Arial"/>
                      </a:endParaRPr>
                    </a:p>
                  </a:txBody>
                  <a:tcPr marL="0" marR="0" marT="2413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446</a:t>
                      </a:r>
                      <a:endParaRPr sz="1000">
                        <a:solidFill>
                          <a:srgbClr val="3C3C3C"/>
                        </a:solidFill>
                        <a:latin typeface="+mn-lt"/>
                        <a:cs typeface="Arial"/>
                      </a:endParaRPr>
                    </a:p>
                  </a:txBody>
                  <a:tcPr marL="0" marR="0" marT="2413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425</a:t>
                      </a:r>
                      <a:endParaRPr sz="1000">
                        <a:solidFill>
                          <a:srgbClr val="3C3C3C"/>
                        </a:solidFill>
                        <a:latin typeface="+mn-lt"/>
                        <a:cs typeface="Arial"/>
                      </a:endParaRPr>
                    </a:p>
                  </a:txBody>
                  <a:tcPr marL="0" marR="0" marT="2413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lang="en-US" sz="1000" spc="-25">
                          <a:solidFill>
                            <a:srgbClr val="3C3C3C"/>
                          </a:solidFill>
                          <a:latin typeface="+mn-lt"/>
                          <a:cs typeface="Arial"/>
                        </a:rPr>
                        <a:t> </a:t>
                      </a:r>
                      <a:r>
                        <a:rPr sz="1000" spc="-25">
                          <a:solidFill>
                            <a:srgbClr val="3C3C3C"/>
                          </a:solidFill>
                          <a:latin typeface="+mn-lt"/>
                          <a:cs typeface="Arial"/>
                        </a:rPr>
                        <a:t>403</a:t>
                      </a:r>
                      <a:endParaRPr sz="1000">
                        <a:solidFill>
                          <a:srgbClr val="3C3C3C"/>
                        </a:solidFill>
                        <a:latin typeface="+mn-lt"/>
                        <a:cs typeface="Arial"/>
                      </a:endParaRPr>
                    </a:p>
                  </a:txBody>
                  <a:tcPr marL="0" marR="0" marT="2413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05410" algn="ctr">
                        <a:lnSpc>
                          <a:spcPct val="100000"/>
                        </a:lnSpc>
                        <a:spcBef>
                          <a:spcPts val="0"/>
                        </a:spcBef>
                      </a:pPr>
                      <a:r>
                        <a:rPr lang="en-US" sz="1000" spc="-25">
                          <a:solidFill>
                            <a:srgbClr val="3C3C3C"/>
                          </a:solidFill>
                          <a:latin typeface="+mn-lt"/>
                          <a:cs typeface="Arial"/>
                        </a:rPr>
                        <a:t> </a:t>
                      </a:r>
                      <a:r>
                        <a:rPr sz="1000" spc="-25">
                          <a:solidFill>
                            <a:srgbClr val="3C3C3C"/>
                          </a:solidFill>
                          <a:latin typeface="+mn-lt"/>
                          <a:cs typeface="Arial"/>
                        </a:rPr>
                        <a:t>378</a:t>
                      </a:r>
                      <a:endParaRPr sz="1000">
                        <a:solidFill>
                          <a:srgbClr val="3C3C3C"/>
                        </a:solidFill>
                        <a:latin typeface="+mn-lt"/>
                        <a:cs typeface="Arial"/>
                      </a:endParaRPr>
                    </a:p>
                  </a:txBody>
                  <a:tcPr marL="0" marR="0" marT="2413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363</a:t>
                      </a:r>
                      <a:endParaRPr sz="1000">
                        <a:solidFill>
                          <a:srgbClr val="3C3C3C"/>
                        </a:solidFill>
                        <a:latin typeface="+mn-lt"/>
                        <a:cs typeface="Arial"/>
                      </a:endParaRPr>
                    </a:p>
                  </a:txBody>
                  <a:tcPr marL="0" marR="0" marT="2413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348</a:t>
                      </a:r>
                      <a:endParaRPr sz="1000">
                        <a:solidFill>
                          <a:srgbClr val="3C3C3C"/>
                        </a:solidFill>
                        <a:latin typeface="+mn-lt"/>
                        <a:cs typeface="Arial"/>
                      </a:endParaRPr>
                    </a:p>
                  </a:txBody>
                  <a:tcPr marL="0" marR="0" marT="2413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05410" algn="ctr">
                        <a:lnSpc>
                          <a:spcPct val="100000"/>
                        </a:lnSpc>
                        <a:spcBef>
                          <a:spcPts val="0"/>
                        </a:spcBef>
                      </a:pPr>
                      <a:r>
                        <a:rPr lang="en-US" sz="1000" spc="-25">
                          <a:solidFill>
                            <a:srgbClr val="3C3C3C"/>
                          </a:solidFill>
                          <a:latin typeface="+mn-lt"/>
                          <a:cs typeface="Arial"/>
                        </a:rPr>
                        <a:t> </a:t>
                      </a:r>
                      <a:r>
                        <a:rPr sz="1000" spc="-25">
                          <a:solidFill>
                            <a:srgbClr val="3C3C3C"/>
                          </a:solidFill>
                          <a:latin typeface="+mn-lt"/>
                          <a:cs typeface="Arial"/>
                        </a:rPr>
                        <a:t>333</a:t>
                      </a:r>
                      <a:endParaRPr sz="1000">
                        <a:solidFill>
                          <a:srgbClr val="3C3C3C"/>
                        </a:solidFill>
                        <a:latin typeface="+mn-lt"/>
                        <a:cs typeface="Arial"/>
                      </a:endParaRPr>
                    </a:p>
                  </a:txBody>
                  <a:tcPr marL="0" marR="0" marT="2413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324</a:t>
                      </a:r>
                      <a:endParaRPr sz="1000">
                        <a:solidFill>
                          <a:srgbClr val="3C3C3C"/>
                        </a:solidFill>
                        <a:latin typeface="+mn-lt"/>
                        <a:cs typeface="Arial"/>
                      </a:endParaRPr>
                    </a:p>
                  </a:txBody>
                  <a:tcPr marL="0" marR="0" marT="2413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309</a:t>
                      </a:r>
                      <a:endParaRPr sz="1000">
                        <a:solidFill>
                          <a:srgbClr val="3C3C3C"/>
                        </a:solidFill>
                        <a:latin typeface="+mn-lt"/>
                        <a:cs typeface="Arial"/>
                      </a:endParaRPr>
                    </a:p>
                  </a:txBody>
                  <a:tcPr marL="0" marR="0" marT="2413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299</a:t>
                      </a:r>
                      <a:endParaRPr sz="1000">
                        <a:solidFill>
                          <a:srgbClr val="3C3C3C"/>
                        </a:solidFill>
                        <a:latin typeface="+mn-lt"/>
                        <a:cs typeface="Arial"/>
                      </a:endParaRPr>
                    </a:p>
                  </a:txBody>
                  <a:tcPr marL="0" marR="0" marT="2413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spcBef>
                          <a:spcPts val="0"/>
                        </a:spcBef>
                      </a:pPr>
                      <a:r>
                        <a:rPr sz="1000" spc="-25">
                          <a:solidFill>
                            <a:srgbClr val="3C3C3C"/>
                          </a:solidFill>
                          <a:latin typeface="+mn-lt"/>
                          <a:cs typeface="Arial"/>
                        </a:rPr>
                        <a:t>294</a:t>
                      </a:r>
                      <a:endParaRPr sz="1000">
                        <a:solidFill>
                          <a:srgbClr val="3C3C3C"/>
                        </a:solidFill>
                        <a:latin typeface="+mn-lt"/>
                        <a:cs typeface="Arial"/>
                      </a:endParaRPr>
                    </a:p>
                  </a:txBody>
                  <a:tcPr marL="0" marR="0" marT="2413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05410" algn="ctr">
                        <a:lnSpc>
                          <a:spcPct val="100000"/>
                        </a:lnSpc>
                        <a:spcBef>
                          <a:spcPts val="0"/>
                        </a:spcBef>
                      </a:pPr>
                      <a:r>
                        <a:rPr sz="1000" spc="-25">
                          <a:solidFill>
                            <a:srgbClr val="3C3C3C"/>
                          </a:solidFill>
                          <a:latin typeface="+mn-lt"/>
                          <a:cs typeface="Arial"/>
                        </a:rPr>
                        <a:t>280</a:t>
                      </a:r>
                      <a:endParaRPr sz="1000">
                        <a:solidFill>
                          <a:srgbClr val="3C3C3C"/>
                        </a:solidFill>
                        <a:latin typeface="+mn-lt"/>
                        <a:cs typeface="Arial"/>
                      </a:endParaRPr>
                    </a:p>
                  </a:txBody>
                  <a:tcPr marL="0" marR="0" marT="2413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24130" algn="ctr">
                        <a:lnSpc>
                          <a:spcPct val="100000"/>
                        </a:lnSpc>
                        <a:spcBef>
                          <a:spcPts val="0"/>
                        </a:spcBef>
                      </a:pPr>
                      <a:r>
                        <a:rPr sz="1000" spc="-25">
                          <a:solidFill>
                            <a:srgbClr val="3C3C3C"/>
                          </a:solidFill>
                          <a:latin typeface="+mn-lt"/>
                          <a:cs typeface="Arial"/>
                        </a:rPr>
                        <a:t>216</a:t>
                      </a:r>
                      <a:endParaRPr sz="1000">
                        <a:solidFill>
                          <a:srgbClr val="3C3C3C"/>
                        </a:solidFill>
                        <a:latin typeface="+mn-lt"/>
                        <a:cs typeface="Arial"/>
                      </a:endParaRPr>
                    </a:p>
                  </a:txBody>
                  <a:tcPr marL="0" marR="0" marT="2413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2271853"/>
                  </a:ext>
                </a:extLst>
              </a:tr>
            </a:tbl>
          </a:graphicData>
        </a:graphic>
      </p:graphicFrame>
      <p:sp>
        <p:nvSpPr>
          <p:cNvPr id="50" name="TextBox 49">
            <a:extLst>
              <a:ext uri="{FF2B5EF4-FFF2-40B4-BE49-F238E27FC236}">
                <a16:creationId xmlns:a16="http://schemas.microsoft.com/office/drawing/2014/main" id="{3FE4D0B6-1EEF-C242-1988-B7C990FB0B0C}"/>
              </a:ext>
            </a:extLst>
          </p:cNvPr>
          <p:cNvSpPr txBox="1"/>
          <p:nvPr/>
        </p:nvSpPr>
        <p:spPr>
          <a:xfrm>
            <a:off x="1646641" y="2464636"/>
            <a:ext cx="75373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Dupilumab</a:t>
            </a:r>
          </a:p>
        </p:txBody>
      </p:sp>
      <p:sp>
        <p:nvSpPr>
          <p:cNvPr id="51" name="TextBox 50">
            <a:extLst>
              <a:ext uri="{FF2B5EF4-FFF2-40B4-BE49-F238E27FC236}">
                <a16:creationId xmlns:a16="http://schemas.microsoft.com/office/drawing/2014/main" id="{785DE628-D9E5-0E13-7058-CA70C93FE40D}"/>
              </a:ext>
            </a:extLst>
          </p:cNvPr>
          <p:cNvSpPr txBox="1"/>
          <p:nvPr/>
        </p:nvSpPr>
        <p:spPr>
          <a:xfrm>
            <a:off x="1646641" y="2306111"/>
            <a:ext cx="59343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Placebo</a:t>
            </a:r>
          </a:p>
        </p:txBody>
      </p:sp>
      <p:sp>
        <p:nvSpPr>
          <p:cNvPr id="8" name="TextBox 7">
            <a:extLst>
              <a:ext uri="{FF2B5EF4-FFF2-40B4-BE49-F238E27FC236}">
                <a16:creationId xmlns:a16="http://schemas.microsoft.com/office/drawing/2014/main" id="{73AF8DB9-4868-96DC-E100-4FB47CAFE278}"/>
              </a:ext>
            </a:extLst>
          </p:cNvPr>
          <p:cNvSpPr txBox="1"/>
          <p:nvPr/>
        </p:nvSpPr>
        <p:spPr>
          <a:xfrm>
            <a:off x="8833248" y="1505481"/>
            <a:ext cx="11753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71"/>
                </a:solidFill>
                <a:effectLst/>
                <a:uLnTx/>
                <a:uFillTx/>
                <a:latin typeface="Calibri" panose="020F0502020204030204"/>
                <a:ea typeface="+mn-ea"/>
                <a:cs typeface="+mn-cs"/>
              </a:rPr>
              <a:t>BOREAS</a:t>
            </a:r>
            <a:r>
              <a:rPr kumimoji="0" lang="en-US" sz="2000" b="1" i="0" u="none" strike="noStrike" kern="1200" cap="none" spc="0" normalizeH="0" baseline="30000" noProof="0">
                <a:ln>
                  <a:noFill/>
                </a:ln>
                <a:solidFill>
                  <a:srgbClr val="184E71"/>
                </a:solidFill>
                <a:effectLst/>
                <a:uLnTx/>
                <a:uFillTx/>
                <a:latin typeface="Calibri" panose="020F0502020204030204"/>
                <a:ea typeface="+mn-ea"/>
                <a:cs typeface="+mn-cs"/>
              </a:rPr>
              <a:t>2</a:t>
            </a:r>
          </a:p>
        </p:txBody>
      </p:sp>
      <p:sp>
        <p:nvSpPr>
          <p:cNvPr id="36" name="TextBox 35">
            <a:extLst>
              <a:ext uri="{FF2B5EF4-FFF2-40B4-BE49-F238E27FC236}">
                <a16:creationId xmlns:a16="http://schemas.microsoft.com/office/drawing/2014/main" id="{0258E554-36E7-3242-C229-57400D29800A}"/>
              </a:ext>
            </a:extLst>
          </p:cNvPr>
          <p:cNvSpPr txBox="1"/>
          <p:nvPr/>
        </p:nvSpPr>
        <p:spPr>
          <a:xfrm>
            <a:off x="3076691" y="1505481"/>
            <a:ext cx="10222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71"/>
                </a:solidFill>
                <a:effectLst/>
                <a:uLnTx/>
                <a:uFillTx/>
                <a:latin typeface="Calibri" panose="020F0502020204030204"/>
                <a:ea typeface="+mn-ea"/>
                <a:cs typeface="+mn-cs"/>
              </a:rPr>
              <a:t>NOTUS</a:t>
            </a:r>
            <a:r>
              <a:rPr kumimoji="0" lang="en-US" sz="2000" b="1" i="0" u="none" strike="noStrike" kern="1200" cap="none" spc="0" normalizeH="0" baseline="30000" noProof="0">
                <a:ln>
                  <a:noFill/>
                </a:ln>
                <a:solidFill>
                  <a:srgbClr val="184E71"/>
                </a:solidFill>
                <a:effectLst/>
                <a:uLnTx/>
                <a:uFillTx/>
                <a:latin typeface="Calibri" panose="020F0502020204030204"/>
                <a:ea typeface="+mn-ea"/>
                <a:cs typeface="+mn-cs"/>
              </a:rPr>
              <a:t>1</a:t>
            </a:r>
          </a:p>
        </p:txBody>
      </p:sp>
      <p:sp>
        <p:nvSpPr>
          <p:cNvPr id="280" name="Content Placeholder 3">
            <a:extLst>
              <a:ext uri="{FF2B5EF4-FFF2-40B4-BE49-F238E27FC236}">
                <a16:creationId xmlns:a16="http://schemas.microsoft.com/office/drawing/2014/main" id="{936FA681-75DD-4ACF-9F9C-CDD8D570E559}"/>
              </a:ext>
            </a:extLst>
          </p:cNvPr>
          <p:cNvSpPr>
            <a:spLocks noGrp="1"/>
          </p:cNvSpPr>
          <p:nvPr>
            <p:ph sz="quarter" idx="16"/>
          </p:nvPr>
        </p:nvSpPr>
        <p:spPr>
          <a:xfrm>
            <a:off x="311581" y="6158237"/>
            <a:ext cx="11520000" cy="540000"/>
          </a:xfrm>
        </p:spPr>
        <p:txBody>
          <a:bodyPr/>
          <a:lstStyle/>
          <a:p>
            <a:r>
              <a:rPr lang="en-US" sz="1200" b="1" dirty="0">
                <a:latin typeface="Times New Roman" panose="02020603050405020304" pitchFamily="18" charset="0"/>
                <a:cs typeface="Times New Roman" panose="02020603050405020304" pitchFamily="18" charset="0"/>
              </a:rPr>
              <a:t>1. Bhatt SP, et al. </a:t>
            </a:r>
            <a:r>
              <a:rPr lang="en-US" sz="1200" b="1" i="1" dirty="0">
                <a:latin typeface="Times New Roman" panose="02020603050405020304" pitchFamily="18" charset="0"/>
                <a:cs typeface="Times New Roman" panose="02020603050405020304" pitchFamily="18" charset="0"/>
              </a:rPr>
              <a:t>N </a:t>
            </a:r>
            <a:r>
              <a:rPr lang="en-US" sz="1200" b="1" i="1" dirty="0" err="1">
                <a:latin typeface="Times New Roman" panose="02020603050405020304" pitchFamily="18" charset="0"/>
                <a:cs typeface="Times New Roman" panose="02020603050405020304" pitchFamily="18" charset="0"/>
              </a:rPr>
              <a:t>Eng</a:t>
            </a:r>
            <a:r>
              <a:rPr lang="en-US" sz="1200" b="1" i="1" dirty="0">
                <a:latin typeface="Times New Roman" panose="02020603050405020304" pitchFamily="18" charset="0"/>
                <a:cs typeface="Times New Roman" panose="02020603050405020304" pitchFamily="18" charset="0"/>
              </a:rPr>
              <a:t> J Med</a:t>
            </a:r>
            <a:r>
              <a:rPr lang="en-US" sz="1200" b="1" dirty="0">
                <a:latin typeface="Times New Roman" panose="02020603050405020304" pitchFamily="18" charset="0"/>
                <a:cs typeface="Times New Roman" panose="02020603050405020304" pitchFamily="18" charset="0"/>
              </a:rPr>
              <a:t>. 2024;390(24):2274-2283. 2. Bhatt SP, et al. </a:t>
            </a:r>
            <a:r>
              <a:rPr lang="en-US" sz="1200" b="1" i="1" dirty="0">
                <a:latin typeface="Times New Roman" panose="02020603050405020304" pitchFamily="18" charset="0"/>
                <a:cs typeface="Times New Roman" panose="02020603050405020304" pitchFamily="18" charset="0"/>
              </a:rPr>
              <a:t>N </a:t>
            </a:r>
            <a:r>
              <a:rPr lang="en-US" sz="1200" b="1" i="1" dirty="0" err="1">
                <a:latin typeface="Times New Roman" panose="02020603050405020304" pitchFamily="18" charset="0"/>
                <a:cs typeface="Times New Roman" panose="02020603050405020304" pitchFamily="18" charset="0"/>
              </a:rPr>
              <a:t>Engl</a:t>
            </a:r>
            <a:r>
              <a:rPr lang="en-US" sz="1200" b="1" i="1" dirty="0">
                <a:latin typeface="Times New Roman" panose="02020603050405020304" pitchFamily="18" charset="0"/>
                <a:cs typeface="Times New Roman" panose="02020603050405020304" pitchFamily="18" charset="0"/>
              </a:rPr>
              <a:t> J Med</a:t>
            </a:r>
            <a:r>
              <a:rPr lang="en-US" sz="1200" b="1" dirty="0">
                <a:latin typeface="Times New Roman" panose="02020603050405020304" pitchFamily="18" charset="0"/>
                <a:cs typeface="Times New Roman" panose="02020603050405020304" pitchFamily="18" charset="0"/>
              </a:rPr>
              <a:t>. 2023;389:205–214. </a:t>
            </a:r>
          </a:p>
        </p:txBody>
      </p:sp>
    </p:spTree>
    <p:extLst>
      <p:ext uri="{BB962C8B-B14F-4D97-AF65-F5344CB8AC3E}">
        <p14:creationId xmlns:p14="http://schemas.microsoft.com/office/powerpoint/2010/main" val="781461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E0DA-29AE-6CA5-3A38-D23FE6FA31B5}"/>
              </a:ext>
            </a:extLst>
          </p:cNvPr>
          <p:cNvSpPr>
            <a:spLocks noGrp="1"/>
          </p:cNvSpPr>
          <p:nvPr>
            <p:ph type="title"/>
          </p:nvPr>
        </p:nvSpPr>
        <p:spPr>
          <a:xfrm>
            <a:off x="272978" y="396992"/>
            <a:ext cx="11697179" cy="332399"/>
          </a:xfrm>
          <a:effectLst>
            <a:outerShdw blurRad="50800" dist="38100" dir="5400000" algn="t" rotWithShape="0">
              <a:prstClr val="black">
                <a:alpha val="40000"/>
              </a:prstClr>
            </a:outerShdw>
          </a:effectLst>
        </p:spPr>
        <p:txBody>
          <a:bodyPr/>
          <a:lstStyle/>
          <a:p>
            <a:pPr algn="ctr"/>
            <a:r>
              <a:rPr lang="en-US" dirty="0" err="1">
                <a:solidFill>
                  <a:srgbClr val="0000FF"/>
                </a:solidFill>
                <a:latin typeface="Arial Black" panose="020B0A04020102020204" pitchFamily="34" charset="0"/>
              </a:rPr>
              <a:t>Dupilumab</a:t>
            </a:r>
            <a:r>
              <a:rPr lang="en-US" dirty="0">
                <a:solidFill>
                  <a:srgbClr val="0000FF"/>
                </a:solidFill>
                <a:latin typeface="Arial Black" panose="020B0A04020102020204" pitchFamily="34" charset="0"/>
              </a:rPr>
              <a:t> phase 3 studies: change in pre-BD FEV</a:t>
            </a:r>
            <a:r>
              <a:rPr lang="en-US" baseline="-25000" dirty="0">
                <a:solidFill>
                  <a:srgbClr val="0000FF"/>
                </a:solidFill>
                <a:latin typeface="Arial Black" panose="020B0A04020102020204" pitchFamily="34" charset="0"/>
              </a:rPr>
              <a:t>1</a:t>
            </a:r>
            <a:r>
              <a:rPr lang="en-US" dirty="0">
                <a:solidFill>
                  <a:srgbClr val="0000FF"/>
                </a:solidFill>
                <a:latin typeface="Arial Black" panose="020B0A04020102020204" pitchFamily="34" charset="0"/>
              </a:rPr>
              <a:t> at week 12</a:t>
            </a:r>
          </a:p>
        </p:txBody>
      </p:sp>
      <p:graphicFrame>
        <p:nvGraphicFramePr>
          <p:cNvPr id="8" name="Chart 7">
            <a:extLst>
              <a:ext uri="{FF2B5EF4-FFF2-40B4-BE49-F238E27FC236}">
                <a16:creationId xmlns:a16="http://schemas.microsoft.com/office/drawing/2014/main" id="{B3A0C04D-E27D-48DC-7435-D946987C061D}"/>
              </a:ext>
            </a:extLst>
          </p:cNvPr>
          <p:cNvGraphicFramePr/>
          <p:nvPr/>
        </p:nvGraphicFramePr>
        <p:xfrm>
          <a:off x="5974749" y="1985197"/>
          <a:ext cx="5797296" cy="343814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6241D44-4F72-17A7-2471-890504535EA3}"/>
              </a:ext>
            </a:extLst>
          </p:cNvPr>
          <p:cNvSpPr txBox="1"/>
          <p:nvPr/>
        </p:nvSpPr>
        <p:spPr>
          <a:xfrm>
            <a:off x="8187763" y="2276711"/>
            <a:ext cx="20233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6E6E6">
                    <a:lumMod val="10000"/>
                  </a:srgbClr>
                </a:solidFill>
                <a:effectLst/>
                <a:uLnTx/>
                <a:uFillTx/>
                <a:latin typeface="Calibri" panose="020F0502020204030204" pitchFamily="34" charset="0"/>
                <a:ea typeface="Calibri" panose="020F0502020204030204" pitchFamily="34" charset="0"/>
                <a:cs typeface="+mn-cs"/>
              </a:rPr>
              <a:t>LSMD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6E6E6">
                    <a:lumMod val="10000"/>
                  </a:srgbClr>
                </a:solidFill>
                <a:effectLst/>
                <a:uLnTx/>
                <a:uFillTx/>
                <a:latin typeface="Calibri" panose="020F0502020204030204" pitchFamily="34" charset="0"/>
                <a:ea typeface="Calibri" panose="020F0502020204030204" pitchFamily="34" charset="0"/>
                <a:cs typeface="+mn-cs"/>
              </a:rPr>
              <a:t>0.083 (0.042 to 0.125)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E6E6E6">
                    <a:lumMod val="10000"/>
                  </a:srgbClr>
                </a:solidFill>
                <a:effectLst/>
                <a:uLnTx/>
                <a:uFillTx/>
                <a:latin typeface="Calibri" panose="020F0502020204030204" pitchFamily="34" charset="0"/>
                <a:ea typeface="+mn-ea"/>
                <a:cs typeface="+mn-cs"/>
              </a:rPr>
              <a:t>P</a:t>
            </a:r>
            <a:r>
              <a:rPr kumimoji="0" lang="en-US" sz="1600" b="0" i="0" u="none" strike="noStrike" kern="1200" cap="none" spc="0" normalizeH="0" baseline="0" noProof="0">
                <a:ln>
                  <a:noFill/>
                </a:ln>
                <a:solidFill>
                  <a:srgbClr val="E6E6E6">
                    <a:lumMod val="10000"/>
                  </a:srgbClr>
                </a:solidFill>
                <a:effectLst/>
                <a:uLnTx/>
                <a:uFillTx/>
                <a:latin typeface="Calibri" panose="020F0502020204030204" pitchFamily="34" charset="0"/>
                <a:ea typeface="+mn-ea"/>
                <a:cs typeface="+mn-cs"/>
              </a:rPr>
              <a:t>&lt;0.001</a:t>
            </a:r>
            <a:endParaRPr kumimoji="0" lang="en-US" sz="1600" b="0" i="1" u="none" strike="noStrike" kern="1200" cap="none" spc="0" normalizeH="0" baseline="0" noProof="0">
              <a:ln>
                <a:noFill/>
              </a:ln>
              <a:solidFill>
                <a:srgbClr val="E6E6E6">
                  <a:lumMod val="10000"/>
                </a:srgbClr>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B49CEEC1-535C-E8B6-3C79-1ADBE872993B}"/>
              </a:ext>
            </a:extLst>
          </p:cNvPr>
          <p:cNvSpPr/>
          <p:nvPr/>
        </p:nvSpPr>
        <p:spPr>
          <a:xfrm>
            <a:off x="6221934" y="5436515"/>
            <a:ext cx="5575955" cy="64008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2308207-2FC6-C6A8-340F-84745F7CEA06}"/>
              </a:ext>
            </a:extLst>
          </p:cNvPr>
          <p:cNvSpPr txBox="1"/>
          <p:nvPr/>
        </p:nvSpPr>
        <p:spPr>
          <a:xfrm>
            <a:off x="7025101" y="5412237"/>
            <a:ext cx="41557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+83 mL </a:t>
            </a:r>
            <a:r>
              <a:rPr kumimoji="0" lang="en-US" sz="1600" b="0" i="0" u="none" strike="noStrike" kern="1200" cap="none" spc="0" normalizeH="0" baseline="0" noProof="0" dirty="0">
                <a:ln>
                  <a:noFill/>
                </a:ln>
                <a:solidFill>
                  <a:srgbClr val="184E71"/>
                </a:solidFill>
                <a:effectLst/>
                <a:uLnTx/>
                <a:uFillTx/>
                <a:latin typeface="Calibri" panose="020F0502020204030204"/>
                <a:ea typeface="+mn-ea"/>
                <a:cs typeface="+mn-cs"/>
              </a:rPr>
              <a:t>improvement in lung function at Week 12 (</a:t>
            </a:r>
            <a:r>
              <a:rPr kumimoji="0" lang="en-US" sz="1600" b="0" i="1" u="none" strike="noStrike" kern="1200" cap="none" spc="0" normalizeH="0" baseline="0" noProof="0" dirty="0">
                <a:ln>
                  <a:noFill/>
                </a:ln>
                <a:solidFill>
                  <a:srgbClr val="184E71"/>
                </a:solidFill>
                <a:effectLst/>
                <a:uLnTx/>
                <a:uFillTx/>
                <a:latin typeface="Calibri" panose="020F0502020204030204"/>
                <a:ea typeface="+mn-ea"/>
                <a:cs typeface="+mn-cs"/>
              </a:rPr>
              <a:t>P&lt;</a:t>
            </a:r>
            <a:r>
              <a:rPr kumimoji="0" lang="en-US" sz="1600" b="0" i="0" u="none" strike="noStrike" kern="1200" cap="none" spc="0" normalizeH="0" baseline="0" noProof="0" dirty="0">
                <a:ln>
                  <a:noFill/>
                </a:ln>
                <a:solidFill>
                  <a:srgbClr val="184E71"/>
                </a:solidFill>
                <a:effectLst/>
                <a:uLnTx/>
                <a:uFillTx/>
                <a:latin typeface="Calibri" panose="020F0502020204030204"/>
                <a:ea typeface="+mn-ea"/>
                <a:cs typeface="+mn-cs"/>
              </a:rPr>
              <a:t>0.001)</a:t>
            </a:r>
          </a:p>
        </p:txBody>
      </p:sp>
      <p:sp>
        <p:nvSpPr>
          <p:cNvPr id="17" name="Rectangle: Rounded Corners 16">
            <a:extLst>
              <a:ext uri="{FF2B5EF4-FFF2-40B4-BE49-F238E27FC236}">
                <a16:creationId xmlns:a16="http://schemas.microsoft.com/office/drawing/2014/main" id="{8785CEB4-3BBA-6909-A48C-DE0059A32855}"/>
              </a:ext>
            </a:extLst>
          </p:cNvPr>
          <p:cNvSpPr/>
          <p:nvPr/>
        </p:nvSpPr>
        <p:spPr>
          <a:xfrm>
            <a:off x="272978" y="5436515"/>
            <a:ext cx="5516281" cy="6404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98A1B2C-CE4C-46F1-3BC6-2C2E04338D26}"/>
              </a:ext>
            </a:extLst>
          </p:cNvPr>
          <p:cNvSpPr txBox="1"/>
          <p:nvPr/>
        </p:nvSpPr>
        <p:spPr>
          <a:xfrm>
            <a:off x="1124719" y="5412237"/>
            <a:ext cx="40343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+82 mL </a:t>
            </a:r>
            <a:r>
              <a:rPr kumimoji="0" lang="en-US" sz="1600" b="0" i="0" u="none" strike="noStrike" kern="1200" cap="none" spc="0" normalizeH="0" baseline="0" noProof="0" dirty="0">
                <a:ln>
                  <a:noFill/>
                </a:ln>
                <a:solidFill>
                  <a:srgbClr val="184E71"/>
                </a:solidFill>
                <a:effectLst/>
                <a:uLnTx/>
                <a:uFillTx/>
                <a:latin typeface="Calibri" panose="020F0502020204030204"/>
                <a:ea typeface="+mn-ea"/>
                <a:cs typeface="+mn-cs"/>
              </a:rPr>
              <a:t>improvement in lung function at Week 12 (</a:t>
            </a:r>
            <a:r>
              <a:rPr kumimoji="0" lang="en-US" sz="1600" b="0" i="1" u="none" strike="noStrike" kern="1200" cap="none" spc="0" normalizeH="0" baseline="0" noProof="0" dirty="0">
                <a:ln>
                  <a:noFill/>
                </a:ln>
                <a:solidFill>
                  <a:srgbClr val="184E71"/>
                </a:solidFill>
                <a:effectLst/>
                <a:uLnTx/>
                <a:uFillTx/>
                <a:latin typeface="Calibri" panose="020F0502020204030204"/>
                <a:ea typeface="+mn-ea"/>
                <a:cs typeface="+mn-cs"/>
              </a:rPr>
              <a:t>P&lt;</a:t>
            </a:r>
            <a:r>
              <a:rPr kumimoji="0" lang="en-US" sz="1600" b="0" i="0" u="none" strike="noStrike" kern="1200" cap="none" spc="0" normalizeH="0" baseline="0" noProof="0" dirty="0">
                <a:ln>
                  <a:noFill/>
                </a:ln>
                <a:solidFill>
                  <a:srgbClr val="184E71"/>
                </a:solidFill>
                <a:effectLst/>
                <a:uLnTx/>
                <a:uFillTx/>
                <a:latin typeface="Calibri" panose="020F0502020204030204"/>
                <a:ea typeface="+mn-ea"/>
                <a:cs typeface="+mn-cs"/>
              </a:rPr>
              <a:t>0.001)</a:t>
            </a:r>
          </a:p>
        </p:txBody>
      </p:sp>
      <p:sp>
        <p:nvSpPr>
          <p:cNvPr id="19" name="Arrow: Down 18">
            <a:extLst>
              <a:ext uri="{FF2B5EF4-FFF2-40B4-BE49-F238E27FC236}">
                <a16:creationId xmlns:a16="http://schemas.microsoft.com/office/drawing/2014/main" id="{826FC5CE-EB0F-0E0B-0C31-779A17590F54}"/>
              </a:ext>
            </a:extLst>
          </p:cNvPr>
          <p:cNvSpPr/>
          <p:nvPr/>
        </p:nvSpPr>
        <p:spPr>
          <a:xfrm rot="10800000">
            <a:off x="789521" y="5522677"/>
            <a:ext cx="469982" cy="449372"/>
          </a:xfrm>
          <a:prstGeom prst="downArrow">
            <a:avLst/>
          </a:prstGeom>
          <a:solidFill>
            <a:srgbClr val="349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EFF7FCA6-F8D8-BDA3-C2A1-9245151F5746}"/>
              </a:ext>
            </a:extLst>
          </p:cNvPr>
          <p:cNvSpPr/>
          <p:nvPr/>
        </p:nvSpPr>
        <p:spPr>
          <a:xfrm rot="10800000">
            <a:off x="6705380" y="5522677"/>
            <a:ext cx="469982" cy="449372"/>
          </a:xfrm>
          <a:prstGeom prst="downArrow">
            <a:avLst/>
          </a:prstGeom>
          <a:solidFill>
            <a:srgbClr val="349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EE7ECC6B-ACE0-624C-3720-20FA07678A24}"/>
              </a:ext>
            </a:extLst>
          </p:cNvPr>
          <p:cNvGraphicFramePr>
            <a:graphicFrameLocks noChangeAspect="1"/>
          </p:cNvGraphicFramePr>
          <p:nvPr/>
        </p:nvGraphicFramePr>
        <p:xfrm>
          <a:off x="90024" y="1991753"/>
          <a:ext cx="5796713" cy="344145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1AEC489A-BA03-787A-5EEC-3DF1FB16330E}"/>
              </a:ext>
            </a:extLst>
          </p:cNvPr>
          <p:cNvSpPr txBox="1"/>
          <p:nvPr/>
        </p:nvSpPr>
        <p:spPr>
          <a:xfrm>
            <a:off x="8833248" y="1505481"/>
            <a:ext cx="11753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71"/>
                </a:solidFill>
                <a:effectLst/>
                <a:uLnTx/>
                <a:uFillTx/>
                <a:latin typeface="Calibri" panose="020F0502020204030204"/>
                <a:ea typeface="+mn-ea"/>
                <a:cs typeface="+mn-cs"/>
              </a:rPr>
              <a:t>BOREAS</a:t>
            </a:r>
            <a:r>
              <a:rPr kumimoji="0" lang="en-US" sz="2000" b="1" i="0" u="none" strike="noStrike" kern="1200" cap="none" spc="0" normalizeH="0" baseline="30000" noProof="0">
                <a:ln>
                  <a:noFill/>
                </a:ln>
                <a:solidFill>
                  <a:srgbClr val="184E71"/>
                </a:solidFill>
                <a:effectLst/>
                <a:uLnTx/>
                <a:uFillTx/>
                <a:latin typeface="Calibri" panose="020F0502020204030204"/>
                <a:ea typeface="+mn-ea"/>
                <a:cs typeface="+mn-cs"/>
              </a:rPr>
              <a:t>2</a:t>
            </a:r>
          </a:p>
        </p:txBody>
      </p:sp>
      <p:sp>
        <p:nvSpPr>
          <p:cNvPr id="10" name="TextBox 9">
            <a:extLst>
              <a:ext uri="{FF2B5EF4-FFF2-40B4-BE49-F238E27FC236}">
                <a16:creationId xmlns:a16="http://schemas.microsoft.com/office/drawing/2014/main" id="{87D11E51-AD8A-4040-CA1B-E3BE51D62F43}"/>
              </a:ext>
            </a:extLst>
          </p:cNvPr>
          <p:cNvSpPr txBox="1"/>
          <p:nvPr/>
        </p:nvSpPr>
        <p:spPr>
          <a:xfrm>
            <a:off x="3076691" y="1505481"/>
            <a:ext cx="10222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71"/>
                </a:solidFill>
                <a:effectLst/>
                <a:uLnTx/>
                <a:uFillTx/>
                <a:latin typeface="Calibri" panose="020F0502020204030204"/>
                <a:ea typeface="+mn-ea"/>
                <a:cs typeface="+mn-cs"/>
              </a:rPr>
              <a:t>NOTUS</a:t>
            </a:r>
            <a:r>
              <a:rPr kumimoji="0" lang="en-US" sz="2000" b="1" i="0" u="none" strike="noStrike" kern="1200" cap="none" spc="0" normalizeH="0" baseline="30000" noProof="0">
                <a:ln>
                  <a:noFill/>
                </a:ln>
                <a:solidFill>
                  <a:srgbClr val="184E71"/>
                </a:solidFill>
                <a:effectLst/>
                <a:uLnTx/>
                <a:uFillTx/>
                <a:latin typeface="Calibri" panose="020F0502020204030204"/>
                <a:ea typeface="+mn-ea"/>
                <a:cs typeface="+mn-cs"/>
              </a:rPr>
              <a:t>1</a:t>
            </a:r>
          </a:p>
        </p:txBody>
      </p:sp>
      <p:sp>
        <p:nvSpPr>
          <p:cNvPr id="21" name="Content Placeholder 3">
            <a:extLst>
              <a:ext uri="{FF2B5EF4-FFF2-40B4-BE49-F238E27FC236}">
                <a16:creationId xmlns:a16="http://schemas.microsoft.com/office/drawing/2014/main" id="{7FADD2C5-AC48-48C3-AB39-B35BD7DA868A}"/>
              </a:ext>
            </a:extLst>
          </p:cNvPr>
          <p:cNvSpPr>
            <a:spLocks noGrp="1"/>
          </p:cNvSpPr>
          <p:nvPr>
            <p:ph sz="quarter" idx="16"/>
          </p:nvPr>
        </p:nvSpPr>
        <p:spPr>
          <a:xfrm>
            <a:off x="311581" y="6158237"/>
            <a:ext cx="11520000" cy="540000"/>
          </a:xfrm>
        </p:spPr>
        <p:txBody>
          <a:bodyPr/>
          <a:lstStyle/>
          <a:p>
            <a:r>
              <a:rPr lang="en-US" sz="1200" b="1" dirty="0">
                <a:latin typeface="Times New Roman" panose="02020603050405020304" pitchFamily="18" charset="0"/>
                <a:cs typeface="Times New Roman" panose="02020603050405020304" pitchFamily="18" charset="0"/>
              </a:rPr>
              <a:t>1. Bhatt SP, et al. </a:t>
            </a:r>
            <a:r>
              <a:rPr lang="en-US" sz="1200" b="1" i="1" dirty="0">
                <a:latin typeface="Times New Roman" panose="02020603050405020304" pitchFamily="18" charset="0"/>
                <a:cs typeface="Times New Roman" panose="02020603050405020304" pitchFamily="18" charset="0"/>
              </a:rPr>
              <a:t>N </a:t>
            </a:r>
            <a:r>
              <a:rPr lang="en-US" sz="1200" b="1" i="1" dirty="0" err="1">
                <a:latin typeface="Times New Roman" panose="02020603050405020304" pitchFamily="18" charset="0"/>
                <a:cs typeface="Times New Roman" panose="02020603050405020304" pitchFamily="18" charset="0"/>
              </a:rPr>
              <a:t>Eng</a:t>
            </a:r>
            <a:r>
              <a:rPr lang="en-US" sz="1200" b="1" i="1" dirty="0">
                <a:latin typeface="Times New Roman" panose="02020603050405020304" pitchFamily="18" charset="0"/>
                <a:cs typeface="Times New Roman" panose="02020603050405020304" pitchFamily="18" charset="0"/>
              </a:rPr>
              <a:t> J Med</a:t>
            </a:r>
            <a:r>
              <a:rPr lang="en-US" sz="1200" b="1" dirty="0">
                <a:latin typeface="Times New Roman" panose="02020603050405020304" pitchFamily="18" charset="0"/>
                <a:cs typeface="Times New Roman" panose="02020603050405020304" pitchFamily="18" charset="0"/>
              </a:rPr>
              <a:t>. 2024;390(24):2274-2283. 2. Bhatt SP, et al. </a:t>
            </a:r>
            <a:r>
              <a:rPr lang="en-US" sz="1200" b="1" i="1" dirty="0">
                <a:latin typeface="Times New Roman" panose="02020603050405020304" pitchFamily="18" charset="0"/>
                <a:cs typeface="Times New Roman" panose="02020603050405020304" pitchFamily="18" charset="0"/>
              </a:rPr>
              <a:t>N </a:t>
            </a:r>
            <a:r>
              <a:rPr lang="en-US" sz="1200" b="1" i="1" dirty="0" err="1">
                <a:latin typeface="Times New Roman" panose="02020603050405020304" pitchFamily="18" charset="0"/>
                <a:cs typeface="Times New Roman" panose="02020603050405020304" pitchFamily="18" charset="0"/>
              </a:rPr>
              <a:t>Engl</a:t>
            </a:r>
            <a:r>
              <a:rPr lang="en-US" sz="1200" b="1" i="1" dirty="0">
                <a:latin typeface="Times New Roman" panose="02020603050405020304" pitchFamily="18" charset="0"/>
                <a:cs typeface="Times New Roman" panose="02020603050405020304" pitchFamily="18" charset="0"/>
              </a:rPr>
              <a:t> J Med</a:t>
            </a:r>
            <a:r>
              <a:rPr lang="en-US" sz="1200" b="1" dirty="0">
                <a:latin typeface="Times New Roman" panose="02020603050405020304" pitchFamily="18" charset="0"/>
                <a:cs typeface="Times New Roman" panose="02020603050405020304" pitchFamily="18" charset="0"/>
              </a:rPr>
              <a:t>. 2023;389:205–214. </a:t>
            </a:r>
          </a:p>
        </p:txBody>
      </p:sp>
    </p:spTree>
    <p:extLst>
      <p:ext uri="{BB962C8B-B14F-4D97-AF65-F5344CB8AC3E}">
        <p14:creationId xmlns:p14="http://schemas.microsoft.com/office/powerpoint/2010/main" val="2005946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0" name="Rectangle: Rounded Corners 169">
            <a:extLst>
              <a:ext uri="{FF2B5EF4-FFF2-40B4-BE49-F238E27FC236}">
                <a16:creationId xmlns:a16="http://schemas.microsoft.com/office/drawing/2014/main" id="{97E30939-7AB5-1682-6F5F-9670E8E6551A}"/>
              </a:ext>
            </a:extLst>
          </p:cNvPr>
          <p:cNvSpPr/>
          <p:nvPr/>
        </p:nvSpPr>
        <p:spPr>
          <a:xfrm>
            <a:off x="8423230" y="2530295"/>
            <a:ext cx="2370288" cy="45068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9" name="Rectangle: Rounded Corners 168">
            <a:extLst>
              <a:ext uri="{FF2B5EF4-FFF2-40B4-BE49-F238E27FC236}">
                <a16:creationId xmlns:a16="http://schemas.microsoft.com/office/drawing/2014/main" id="{0285B477-FA64-8EBD-1677-98474B5BB8BB}"/>
              </a:ext>
            </a:extLst>
          </p:cNvPr>
          <p:cNvSpPr/>
          <p:nvPr/>
        </p:nvSpPr>
        <p:spPr>
          <a:xfrm>
            <a:off x="9204267" y="1975559"/>
            <a:ext cx="2370288" cy="45068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8" name="Rectangle: Rounded Corners 167">
            <a:extLst>
              <a:ext uri="{FF2B5EF4-FFF2-40B4-BE49-F238E27FC236}">
                <a16:creationId xmlns:a16="http://schemas.microsoft.com/office/drawing/2014/main" id="{BF701E2B-4FC5-B721-B781-41E829041C11}"/>
              </a:ext>
            </a:extLst>
          </p:cNvPr>
          <p:cNvSpPr/>
          <p:nvPr/>
        </p:nvSpPr>
        <p:spPr>
          <a:xfrm>
            <a:off x="2919384" y="2049556"/>
            <a:ext cx="2370288" cy="45068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7" name="Rectangle: Rounded Corners 166">
            <a:extLst>
              <a:ext uri="{FF2B5EF4-FFF2-40B4-BE49-F238E27FC236}">
                <a16:creationId xmlns:a16="http://schemas.microsoft.com/office/drawing/2014/main" id="{E1CC39CB-E5F3-3493-E34C-238EC5AED74F}"/>
              </a:ext>
            </a:extLst>
          </p:cNvPr>
          <p:cNvSpPr/>
          <p:nvPr/>
        </p:nvSpPr>
        <p:spPr>
          <a:xfrm>
            <a:off x="2348396" y="2578420"/>
            <a:ext cx="2370288" cy="45068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9" name="Group 158">
            <a:extLst>
              <a:ext uri="{FF2B5EF4-FFF2-40B4-BE49-F238E27FC236}">
                <a16:creationId xmlns:a16="http://schemas.microsoft.com/office/drawing/2014/main" id="{23E234E2-28D5-3459-F9A0-91CE1EC76D9E}"/>
              </a:ext>
            </a:extLst>
          </p:cNvPr>
          <p:cNvGrpSpPr/>
          <p:nvPr/>
        </p:nvGrpSpPr>
        <p:grpSpPr>
          <a:xfrm>
            <a:off x="1285940" y="2394120"/>
            <a:ext cx="4109281" cy="2172014"/>
            <a:chOff x="1285940" y="2394120"/>
            <a:chExt cx="4109281" cy="2172014"/>
          </a:xfrm>
        </p:grpSpPr>
        <p:sp>
          <p:nvSpPr>
            <p:cNvPr id="330" name="Freeform 97">
              <a:extLst>
                <a:ext uri="{FF2B5EF4-FFF2-40B4-BE49-F238E27FC236}">
                  <a16:creationId xmlns:a16="http://schemas.microsoft.com/office/drawing/2014/main" id="{D29D7166-EB45-30BD-9160-EB3C69C48EAC}"/>
                </a:ext>
              </a:extLst>
            </p:cNvPr>
            <p:cNvSpPr/>
            <p:nvPr/>
          </p:nvSpPr>
          <p:spPr>
            <a:xfrm>
              <a:off x="1338683" y="2394120"/>
              <a:ext cx="4050584" cy="2112864"/>
            </a:xfrm>
            <a:custGeom>
              <a:avLst/>
              <a:gdLst>
                <a:gd name="connsiteX0" fmla="*/ 0 w 3922354"/>
                <a:gd name="connsiteY0" fmla="*/ 0 h 2064018"/>
                <a:gd name="connsiteX1" fmla="*/ 0 w 3922354"/>
                <a:gd name="connsiteY1" fmla="*/ 2064019 h 2064018"/>
                <a:gd name="connsiteX2" fmla="*/ 3922354 w 3922354"/>
                <a:gd name="connsiteY2" fmla="*/ 2064019 h 2064018"/>
              </a:gdLst>
              <a:ahLst/>
              <a:cxnLst>
                <a:cxn ang="0">
                  <a:pos x="connsiteX0" y="connsiteY0"/>
                </a:cxn>
                <a:cxn ang="0">
                  <a:pos x="connsiteX1" y="connsiteY1"/>
                </a:cxn>
                <a:cxn ang="0">
                  <a:pos x="connsiteX2" y="connsiteY2"/>
                </a:cxn>
              </a:cxnLst>
              <a:rect l="l" t="t" r="r" b="b"/>
              <a:pathLst>
                <a:path w="3922354" h="2064018">
                  <a:moveTo>
                    <a:pt x="0" y="0"/>
                  </a:moveTo>
                  <a:lnTo>
                    <a:pt x="0" y="2064019"/>
                  </a:lnTo>
                  <a:lnTo>
                    <a:pt x="3922354" y="2064019"/>
                  </a:lnTo>
                </a:path>
              </a:pathLst>
            </a:custGeom>
            <a:noFill/>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31" name="Freeform 98">
              <a:extLst>
                <a:ext uri="{FF2B5EF4-FFF2-40B4-BE49-F238E27FC236}">
                  <a16:creationId xmlns:a16="http://schemas.microsoft.com/office/drawing/2014/main" id="{B51282D2-0EEB-DD81-0D36-10615055562D}"/>
                </a:ext>
              </a:extLst>
            </p:cNvPr>
            <p:cNvSpPr/>
            <p:nvPr/>
          </p:nvSpPr>
          <p:spPr>
            <a:xfrm>
              <a:off x="1339654" y="4508190"/>
              <a:ext cx="12152" cy="57944"/>
            </a:xfrm>
            <a:custGeom>
              <a:avLst/>
              <a:gdLst>
                <a:gd name="connsiteX0" fmla="*/ 0 w 11767"/>
                <a:gd name="connsiteY0" fmla="*/ 56605 h 56604"/>
                <a:gd name="connsiteX1" fmla="*/ 0 w 11767"/>
                <a:gd name="connsiteY1" fmla="*/ 0 h 56604"/>
              </a:gdLst>
              <a:ahLst/>
              <a:cxnLst>
                <a:cxn ang="0">
                  <a:pos x="connsiteX0" y="connsiteY0"/>
                </a:cxn>
                <a:cxn ang="0">
                  <a:pos x="connsiteX1" y="connsiteY1"/>
                </a:cxn>
              </a:cxnLst>
              <a:rect l="l" t="t" r="r" b="b"/>
              <a:pathLst>
                <a:path w="11767" h="56604">
                  <a:moveTo>
                    <a:pt x="0" y="56605"/>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32" name="Freeform 99">
              <a:extLst>
                <a:ext uri="{FF2B5EF4-FFF2-40B4-BE49-F238E27FC236}">
                  <a16:creationId xmlns:a16="http://schemas.microsoft.com/office/drawing/2014/main" id="{F42EF5C7-3F4D-354C-1605-7991DE24B906}"/>
                </a:ext>
              </a:extLst>
            </p:cNvPr>
            <p:cNvSpPr/>
            <p:nvPr/>
          </p:nvSpPr>
          <p:spPr>
            <a:xfrm>
              <a:off x="1650639" y="4508190"/>
              <a:ext cx="12152" cy="57944"/>
            </a:xfrm>
            <a:custGeom>
              <a:avLst/>
              <a:gdLst>
                <a:gd name="connsiteX0" fmla="*/ 0 w 11767"/>
                <a:gd name="connsiteY0" fmla="*/ 56605 h 56604"/>
                <a:gd name="connsiteX1" fmla="*/ 0 w 11767"/>
                <a:gd name="connsiteY1" fmla="*/ 0 h 56604"/>
              </a:gdLst>
              <a:ahLst/>
              <a:cxnLst>
                <a:cxn ang="0">
                  <a:pos x="connsiteX0" y="connsiteY0"/>
                </a:cxn>
                <a:cxn ang="0">
                  <a:pos x="connsiteX1" y="connsiteY1"/>
                </a:cxn>
              </a:cxnLst>
              <a:rect l="l" t="t" r="r" b="b"/>
              <a:pathLst>
                <a:path w="11767" h="56604">
                  <a:moveTo>
                    <a:pt x="0" y="56605"/>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33" name="Freeform 100">
              <a:extLst>
                <a:ext uri="{FF2B5EF4-FFF2-40B4-BE49-F238E27FC236}">
                  <a16:creationId xmlns:a16="http://schemas.microsoft.com/office/drawing/2014/main" id="{C957891A-693C-2131-4BEE-49B61E585642}"/>
                </a:ext>
              </a:extLst>
            </p:cNvPr>
            <p:cNvSpPr/>
            <p:nvPr/>
          </p:nvSpPr>
          <p:spPr>
            <a:xfrm>
              <a:off x="1961746" y="4508190"/>
              <a:ext cx="12152" cy="57944"/>
            </a:xfrm>
            <a:custGeom>
              <a:avLst/>
              <a:gdLst>
                <a:gd name="connsiteX0" fmla="*/ 0 w 11767"/>
                <a:gd name="connsiteY0" fmla="*/ 56605 h 56604"/>
                <a:gd name="connsiteX1" fmla="*/ 0 w 11767"/>
                <a:gd name="connsiteY1" fmla="*/ 0 h 56604"/>
              </a:gdLst>
              <a:ahLst/>
              <a:cxnLst>
                <a:cxn ang="0">
                  <a:pos x="connsiteX0" y="connsiteY0"/>
                </a:cxn>
                <a:cxn ang="0">
                  <a:pos x="connsiteX1" y="connsiteY1"/>
                </a:cxn>
              </a:cxnLst>
              <a:rect l="l" t="t" r="r" b="b"/>
              <a:pathLst>
                <a:path w="11767" h="56604">
                  <a:moveTo>
                    <a:pt x="0" y="56605"/>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34" name="Freeform 101">
              <a:extLst>
                <a:ext uri="{FF2B5EF4-FFF2-40B4-BE49-F238E27FC236}">
                  <a16:creationId xmlns:a16="http://schemas.microsoft.com/office/drawing/2014/main" id="{6E279C36-B36D-C78F-DAF3-21B762AFD7BB}"/>
                </a:ext>
              </a:extLst>
            </p:cNvPr>
            <p:cNvSpPr/>
            <p:nvPr/>
          </p:nvSpPr>
          <p:spPr>
            <a:xfrm>
              <a:off x="2272731" y="4508190"/>
              <a:ext cx="12152" cy="57944"/>
            </a:xfrm>
            <a:custGeom>
              <a:avLst/>
              <a:gdLst>
                <a:gd name="connsiteX0" fmla="*/ 0 w 11767"/>
                <a:gd name="connsiteY0" fmla="*/ 56605 h 56604"/>
                <a:gd name="connsiteX1" fmla="*/ 0 w 11767"/>
                <a:gd name="connsiteY1" fmla="*/ 0 h 56604"/>
              </a:gdLst>
              <a:ahLst/>
              <a:cxnLst>
                <a:cxn ang="0">
                  <a:pos x="connsiteX0" y="connsiteY0"/>
                </a:cxn>
                <a:cxn ang="0">
                  <a:pos x="connsiteX1" y="connsiteY1"/>
                </a:cxn>
              </a:cxnLst>
              <a:rect l="l" t="t" r="r" b="b"/>
              <a:pathLst>
                <a:path w="11767" h="56604">
                  <a:moveTo>
                    <a:pt x="0" y="56605"/>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35" name="Freeform 102">
              <a:extLst>
                <a:ext uri="{FF2B5EF4-FFF2-40B4-BE49-F238E27FC236}">
                  <a16:creationId xmlns:a16="http://schemas.microsoft.com/office/drawing/2014/main" id="{D10E2A2A-FA6F-5E0B-E5BE-2E631DCE7195}"/>
                </a:ext>
              </a:extLst>
            </p:cNvPr>
            <p:cNvSpPr/>
            <p:nvPr/>
          </p:nvSpPr>
          <p:spPr>
            <a:xfrm>
              <a:off x="3205809" y="4508190"/>
              <a:ext cx="12152" cy="57944"/>
            </a:xfrm>
            <a:custGeom>
              <a:avLst/>
              <a:gdLst>
                <a:gd name="connsiteX0" fmla="*/ 0 w 11767"/>
                <a:gd name="connsiteY0" fmla="*/ 56605 h 56604"/>
                <a:gd name="connsiteX1" fmla="*/ 0 w 11767"/>
                <a:gd name="connsiteY1" fmla="*/ 0 h 56604"/>
              </a:gdLst>
              <a:ahLst/>
              <a:cxnLst>
                <a:cxn ang="0">
                  <a:pos x="connsiteX0" y="connsiteY0"/>
                </a:cxn>
                <a:cxn ang="0">
                  <a:pos x="connsiteX1" y="connsiteY1"/>
                </a:cxn>
              </a:cxnLst>
              <a:rect l="l" t="t" r="r" b="b"/>
              <a:pathLst>
                <a:path w="11767" h="56604">
                  <a:moveTo>
                    <a:pt x="0" y="56605"/>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36" name="Freeform 103">
              <a:extLst>
                <a:ext uri="{FF2B5EF4-FFF2-40B4-BE49-F238E27FC236}">
                  <a16:creationId xmlns:a16="http://schemas.microsoft.com/office/drawing/2014/main" id="{D000F7AE-54A9-0B90-C693-0A0C2FA93C8F}"/>
                </a:ext>
              </a:extLst>
            </p:cNvPr>
            <p:cNvSpPr/>
            <p:nvPr/>
          </p:nvSpPr>
          <p:spPr>
            <a:xfrm>
              <a:off x="4139007" y="4508190"/>
              <a:ext cx="12152" cy="57944"/>
            </a:xfrm>
            <a:custGeom>
              <a:avLst/>
              <a:gdLst>
                <a:gd name="connsiteX0" fmla="*/ 0 w 11767"/>
                <a:gd name="connsiteY0" fmla="*/ 56605 h 56604"/>
                <a:gd name="connsiteX1" fmla="*/ 0 w 11767"/>
                <a:gd name="connsiteY1" fmla="*/ 0 h 56604"/>
              </a:gdLst>
              <a:ahLst/>
              <a:cxnLst>
                <a:cxn ang="0">
                  <a:pos x="connsiteX0" y="connsiteY0"/>
                </a:cxn>
                <a:cxn ang="0">
                  <a:pos x="connsiteX1" y="connsiteY1"/>
                </a:cxn>
              </a:cxnLst>
              <a:rect l="l" t="t" r="r" b="b"/>
              <a:pathLst>
                <a:path w="11767" h="56604">
                  <a:moveTo>
                    <a:pt x="0" y="56605"/>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37" name="Freeform 104">
              <a:extLst>
                <a:ext uri="{FF2B5EF4-FFF2-40B4-BE49-F238E27FC236}">
                  <a16:creationId xmlns:a16="http://schemas.microsoft.com/office/drawing/2014/main" id="{36E855BE-CB4B-827E-1BB7-078EF0E6886A}"/>
                </a:ext>
              </a:extLst>
            </p:cNvPr>
            <p:cNvSpPr/>
            <p:nvPr/>
          </p:nvSpPr>
          <p:spPr>
            <a:xfrm>
              <a:off x="4760977" y="4508190"/>
              <a:ext cx="12152" cy="57944"/>
            </a:xfrm>
            <a:custGeom>
              <a:avLst/>
              <a:gdLst>
                <a:gd name="connsiteX0" fmla="*/ 0 w 11767"/>
                <a:gd name="connsiteY0" fmla="*/ 56605 h 56604"/>
                <a:gd name="connsiteX1" fmla="*/ 0 w 11767"/>
                <a:gd name="connsiteY1" fmla="*/ 0 h 56604"/>
              </a:gdLst>
              <a:ahLst/>
              <a:cxnLst>
                <a:cxn ang="0">
                  <a:pos x="connsiteX0" y="connsiteY0"/>
                </a:cxn>
                <a:cxn ang="0">
                  <a:pos x="connsiteX1" y="connsiteY1"/>
                </a:cxn>
              </a:cxnLst>
              <a:rect l="l" t="t" r="r" b="b"/>
              <a:pathLst>
                <a:path w="11767" h="56604">
                  <a:moveTo>
                    <a:pt x="0" y="56605"/>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38" name="Freeform 105">
              <a:extLst>
                <a:ext uri="{FF2B5EF4-FFF2-40B4-BE49-F238E27FC236}">
                  <a16:creationId xmlns:a16="http://schemas.microsoft.com/office/drawing/2014/main" id="{1E8F01E0-85CB-1234-BED8-3A7BFCB604B6}"/>
                </a:ext>
              </a:extLst>
            </p:cNvPr>
            <p:cNvSpPr/>
            <p:nvPr/>
          </p:nvSpPr>
          <p:spPr>
            <a:xfrm>
              <a:off x="5383069" y="4508190"/>
              <a:ext cx="12152" cy="57944"/>
            </a:xfrm>
            <a:custGeom>
              <a:avLst/>
              <a:gdLst>
                <a:gd name="connsiteX0" fmla="*/ 0 w 11767"/>
                <a:gd name="connsiteY0" fmla="*/ 56605 h 56604"/>
                <a:gd name="connsiteX1" fmla="*/ 0 w 11767"/>
                <a:gd name="connsiteY1" fmla="*/ 0 h 56604"/>
              </a:gdLst>
              <a:ahLst/>
              <a:cxnLst>
                <a:cxn ang="0">
                  <a:pos x="connsiteX0" y="connsiteY0"/>
                </a:cxn>
                <a:cxn ang="0">
                  <a:pos x="connsiteX1" y="connsiteY1"/>
                </a:cxn>
              </a:cxnLst>
              <a:rect l="l" t="t" r="r" b="b"/>
              <a:pathLst>
                <a:path w="11767" h="56604">
                  <a:moveTo>
                    <a:pt x="0" y="56605"/>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39" name="Freeform 106">
              <a:extLst>
                <a:ext uri="{FF2B5EF4-FFF2-40B4-BE49-F238E27FC236}">
                  <a16:creationId xmlns:a16="http://schemas.microsoft.com/office/drawing/2014/main" id="{B2342D97-8FF5-8AB3-C526-EBEE0CA15128}"/>
                </a:ext>
              </a:extLst>
            </p:cNvPr>
            <p:cNvSpPr/>
            <p:nvPr/>
          </p:nvSpPr>
          <p:spPr>
            <a:xfrm>
              <a:off x="1493141" y="4508190"/>
              <a:ext cx="12152" cy="57944"/>
            </a:xfrm>
            <a:custGeom>
              <a:avLst/>
              <a:gdLst>
                <a:gd name="connsiteX0" fmla="*/ 0 w 11767"/>
                <a:gd name="connsiteY0" fmla="*/ 56605 h 56604"/>
                <a:gd name="connsiteX1" fmla="*/ 0 w 11767"/>
                <a:gd name="connsiteY1" fmla="*/ 0 h 56604"/>
              </a:gdLst>
              <a:ahLst/>
              <a:cxnLst>
                <a:cxn ang="0">
                  <a:pos x="connsiteX0" y="connsiteY0"/>
                </a:cxn>
                <a:cxn ang="0">
                  <a:pos x="connsiteX1" y="connsiteY1"/>
                </a:cxn>
              </a:cxnLst>
              <a:rect l="l" t="t" r="r" b="b"/>
              <a:pathLst>
                <a:path w="11767" h="56604">
                  <a:moveTo>
                    <a:pt x="0" y="56605"/>
                  </a:moveTo>
                  <a:lnTo>
                    <a:pt x="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6" name="Freeform 123">
              <a:extLst>
                <a:ext uri="{FF2B5EF4-FFF2-40B4-BE49-F238E27FC236}">
                  <a16:creationId xmlns:a16="http://schemas.microsoft.com/office/drawing/2014/main" id="{FE06A7B6-F2F8-00B5-B671-5C38EFF026FE}"/>
                </a:ext>
              </a:extLst>
            </p:cNvPr>
            <p:cNvSpPr/>
            <p:nvPr/>
          </p:nvSpPr>
          <p:spPr>
            <a:xfrm>
              <a:off x="1285940" y="2403035"/>
              <a:ext cx="58575" cy="12046"/>
            </a:xfrm>
            <a:custGeom>
              <a:avLst/>
              <a:gdLst>
                <a:gd name="connsiteX0" fmla="*/ 0 w 56721"/>
                <a:gd name="connsiteY0" fmla="*/ 0 h 11768"/>
                <a:gd name="connsiteX1" fmla="*/ 56721 w 56721"/>
                <a:gd name="connsiteY1" fmla="*/ 0 h 11768"/>
              </a:gdLst>
              <a:ahLst/>
              <a:cxnLst>
                <a:cxn ang="0">
                  <a:pos x="connsiteX0" y="connsiteY0"/>
                </a:cxn>
                <a:cxn ang="0">
                  <a:pos x="connsiteX1" y="connsiteY1"/>
                </a:cxn>
              </a:cxnLst>
              <a:rect l="l" t="t" r="r" b="b"/>
              <a:pathLst>
                <a:path w="56721" h="11768">
                  <a:moveTo>
                    <a:pt x="0" y="0"/>
                  </a:moveTo>
                  <a:lnTo>
                    <a:pt x="56721"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7" name="Freeform 124">
              <a:extLst>
                <a:ext uri="{FF2B5EF4-FFF2-40B4-BE49-F238E27FC236}">
                  <a16:creationId xmlns:a16="http://schemas.microsoft.com/office/drawing/2014/main" id="{F74B98B6-4CE3-2DBB-748E-45DF556D44B3}"/>
                </a:ext>
              </a:extLst>
            </p:cNvPr>
            <p:cNvSpPr/>
            <p:nvPr/>
          </p:nvSpPr>
          <p:spPr>
            <a:xfrm>
              <a:off x="1285940" y="2613249"/>
              <a:ext cx="58575" cy="12046"/>
            </a:xfrm>
            <a:custGeom>
              <a:avLst/>
              <a:gdLst>
                <a:gd name="connsiteX0" fmla="*/ 0 w 56721"/>
                <a:gd name="connsiteY0" fmla="*/ 0 h 11768"/>
                <a:gd name="connsiteX1" fmla="*/ 56721 w 56721"/>
                <a:gd name="connsiteY1" fmla="*/ 0 h 11768"/>
              </a:gdLst>
              <a:ahLst/>
              <a:cxnLst>
                <a:cxn ang="0">
                  <a:pos x="connsiteX0" y="connsiteY0"/>
                </a:cxn>
                <a:cxn ang="0">
                  <a:pos x="connsiteX1" y="connsiteY1"/>
                </a:cxn>
              </a:cxnLst>
              <a:rect l="l" t="t" r="r" b="b"/>
              <a:pathLst>
                <a:path w="56721" h="11768">
                  <a:moveTo>
                    <a:pt x="0" y="0"/>
                  </a:moveTo>
                  <a:lnTo>
                    <a:pt x="56721"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8" name="Freeform 125">
              <a:extLst>
                <a:ext uri="{FF2B5EF4-FFF2-40B4-BE49-F238E27FC236}">
                  <a16:creationId xmlns:a16="http://schemas.microsoft.com/office/drawing/2014/main" id="{93CC3481-BD42-F20C-FBD6-D77545840E64}"/>
                </a:ext>
              </a:extLst>
            </p:cNvPr>
            <p:cNvSpPr/>
            <p:nvPr/>
          </p:nvSpPr>
          <p:spPr>
            <a:xfrm>
              <a:off x="1285940" y="2823464"/>
              <a:ext cx="58575" cy="12046"/>
            </a:xfrm>
            <a:custGeom>
              <a:avLst/>
              <a:gdLst>
                <a:gd name="connsiteX0" fmla="*/ 0 w 56721"/>
                <a:gd name="connsiteY0" fmla="*/ 0 h 11768"/>
                <a:gd name="connsiteX1" fmla="*/ 56721 w 56721"/>
                <a:gd name="connsiteY1" fmla="*/ 0 h 11768"/>
              </a:gdLst>
              <a:ahLst/>
              <a:cxnLst>
                <a:cxn ang="0">
                  <a:pos x="connsiteX0" y="connsiteY0"/>
                </a:cxn>
                <a:cxn ang="0">
                  <a:pos x="connsiteX1" y="connsiteY1"/>
                </a:cxn>
              </a:cxnLst>
              <a:rect l="l" t="t" r="r" b="b"/>
              <a:pathLst>
                <a:path w="56721" h="11768">
                  <a:moveTo>
                    <a:pt x="0" y="0"/>
                  </a:moveTo>
                  <a:lnTo>
                    <a:pt x="56721"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9" name="Freeform 126">
              <a:extLst>
                <a:ext uri="{FF2B5EF4-FFF2-40B4-BE49-F238E27FC236}">
                  <a16:creationId xmlns:a16="http://schemas.microsoft.com/office/drawing/2014/main" id="{A55DEA94-C990-4E00-0D5D-18B19220B0D6}"/>
                </a:ext>
              </a:extLst>
            </p:cNvPr>
            <p:cNvSpPr/>
            <p:nvPr/>
          </p:nvSpPr>
          <p:spPr>
            <a:xfrm>
              <a:off x="1285940" y="3033558"/>
              <a:ext cx="58575" cy="12046"/>
            </a:xfrm>
            <a:custGeom>
              <a:avLst/>
              <a:gdLst>
                <a:gd name="connsiteX0" fmla="*/ 0 w 56721"/>
                <a:gd name="connsiteY0" fmla="*/ 0 h 11768"/>
                <a:gd name="connsiteX1" fmla="*/ 56721 w 56721"/>
                <a:gd name="connsiteY1" fmla="*/ 0 h 11768"/>
              </a:gdLst>
              <a:ahLst/>
              <a:cxnLst>
                <a:cxn ang="0">
                  <a:pos x="connsiteX0" y="connsiteY0"/>
                </a:cxn>
                <a:cxn ang="0">
                  <a:pos x="connsiteX1" y="connsiteY1"/>
                </a:cxn>
              </a:cxnLst>
              <a:rect l="l" t="t" r="r" b="b"/>
              <a:pathLst>
                <a:path w="56721" h="11768">
                  <a:moveTo>
                    <a:pt x="0" y="0"/>
                  </a:moveTo>
                  <a:lnTo>
                    <a:pt x="56721"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0" name="Freeform 127">
              <a:extLst>
                <a:ext uri="{FF2B5EF4-FFF2-40B4-BE49-F238E27FC236}">
                  <a16:creationId xmlns:a16="http://schemas.microsoft.com/office/drawing/2014/main" id="{7E0E17CD-C4D1-3B29-8AEB-E8822B65E5D4}"/>
                </a:ext>
              </a:extLst>
            </p:cNvPr>
            <p:cNvSpPr/>
            <p:nvPr/>
          </p:nvSpPr>
          <p:spPr>
            <a:xfrm>
              <a:off x="1285940" y="3243772"/>
              <a:ext cx="58575" cy="12046"/>
            </a:xfrm>
            <a:custGeom>
              <a:avLst/>
              <a:gdLst>
                <a:gd name="connsiteX0" fmla="*/ 0 w 56721"/>
                <a:gd name="connsiteY0" fmla="*/ 0 h 11768"/>
                <a:gd name="connsiteX1" fmla="*/ 56721 w 56721"/>
                <a:gd name="connsiteY1" fmla="*/ 0 h 11768"/>
              </a:gdLst>
              <a:ahLst/>
              <a:cxnLst>
                <a:cxn ang="0">
                  <a:pos x="connsiteX0" y="connsiteY0"/>
                </a:cxn>
                <a:cxn ang="0">
                  <a:pos x="connsiteX1" y="connsiteY1"/>
                </a:cxn>
              </a:cxnLst>
              <a:rect l="l" t="t" r="r" b="b"/>
              <a:pathLst>
                <a:path w="56721" h="11768">
                  <a:moveTo>
                    <a:pt x="0" y="0"/>
                  </a:moveTo>
                  <a:lnTo>
                    <a:pt x="56721"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1" name="Freeform 128">
              <a:extLst>
                <a:ext uri="{FF2B5EF4-FFF2-40B4-BE49-F238E27FC236}">
                  <a16:creationId xmlns:a16="http://schemas.microsoft.com/office/drawing/2014/main" id="{4FF94A4A-1A76-4174-F2D3-C79CE7BC00E5}"/>
                </a:ext>
              </a:extLst>
            </p:cNvPr>
            <p:cNvSpPr/>
            <p:nvPr/>
          </p:nvSpPr>
          <p:spPr>
            <a:xfrm>
              <a:off x="1285940" y="3453987"/>
              <a:ext cx="58575" cy="12046"/>
            </a:xfrm>
            <a:custGeom>
              <a:avLst/>
              <a:gdLst>
                <a:gd name="connsiteX0" fmla="*/ 0 w 56721"/>
                <a:gd name="connsiteY0" fmla="*/ 0 h 11768"/>
                <a:gd name="connsiteX1" fmla="*/ 56721 w 56721"/>
                <a:gd name="connsiteY1" fmla="*/ 0 h 11768"/>
              </a:gdLst>
              <a:ahLst/>
              <a:cxnLst>
                <a:cxn ang="0">
                  <a:pos x="connsiteX0" y="connsiteY0"/>
                </a:cxn>
                <a:cxn ang="0">
                  <a:pos x="connsiteX1" y="connsiteY1"/>
                </a:cxn>
              </a:cxnLst>
              <a:rect l="l" t="t" r="r" b="b"/>
              <a:pathLst>
                <a:path w="56721" h="11768">
                  <a:moveTo>
                    <a:pt x="0" y="0"/>
                  </a:moveTo>
                  <a:lnTo>
                    <a:pt x="56721"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2" name="Freeform 129">
              <a:extLst>
                <a:ext uri="{FF2B5EF4-FFF2-40B4-BE49-F238E27FC236}">
                  <a16:creationId xmlns:a16="http://schemas.microsoft.com/office/drawing/2014/main" id="{54C8C2C4-5559-BAAF-2983-0F63B0E0816C}"/>
                </a:ext>
              </a:extLst>
            </p:cNvPr>
            <p:cNvSpPr/>
            <p:nvPr/>
          </p:nvSpPr>
          <p:spPr>
            <a:xfrm>
              <a:off x="1285940" y="3664200"/>
              <a:ext cx="58575" cy="12046"/>
            </a:xfrm>
            <a:custGeom>
              <a:avLst/>
              <a:gdLst>
                <a:gd name="connsiteX0" fmla="*/ 0 w 56721"/>
                <a:gd name="connsiteY0" fmla="*/ 0 h 11768"/>
                <a:gd name="connsiteX1" fmla="*/ 56721 w 56721"/>
                <a:gd name="connsiteY1" fmla="*/ 0 h 11768"/>
              </a:gdLst>
              <a:ahLst/>
              <a:cxnLst>
                <a:cxn ang="0">
                  <a:pos x="connsiteX0" y="connsiteY0"/>
                </a:cxn>
                <a:cxn ang="0">
                  <a:pos x="connsiteX1" y="connsiteY1"/>
                </a:cxn>
              </a:cxnLst>
              <a:rect l="l" t="t" r="r" b="b"/>
              <a:pathLst>
                <a:path w="56721" h="11768">
                  <a:moveTo>
                    <a:pt x="0" y="0"/>
                  </a:moveTo>
                  <a:lnTo>
                    <a:pt x="56721"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3" name="Freeform 130">
              <a:extLst>
                <a:ext uri="{FF2B5EF4-FFF2-40B4-BE49-F238E27FC236}">
                  <a16:creationId xmlns:a16="http://schemas.microsoft.com/office/drawing/2014/main" id="{702B73FC-E4C1-53C5-0A62-42A2E54B0739}"/>
                </a:ext>
              </a:extLst>
            </p:cNvPr>
            <p:cNvSpPr/>
            <p:nvPr/>
          </p:nvSpPr>
          <p:spPr>
            <a:xfrm>
              <a:off x="1285940" y="3874415"/>
              <a:ext cx="58575" cy="12046"/>
            </a:xfrm>
            <a:custGeom>
              <a:avLst/>
              <a:gdLst>
                <a:gd name="connsiteX0" fmla="*/ 0 w 56721"/>
                <a:gd name="connsiteY0" fmla="*/ 0 h 11768"/>
                <a:gd name="connsiteX1" fmla="*/ 56721 w 56721"/>
                <a:gd name="connsiteY1" fmla="*/ 0 h 11768"/>
              </a:gdLst>
              <a:ahLst/>
              <a:cxnLst>
                <a:cxn ang="0">
                  <a:pos x="connsiteX0" y="connsiteY0"/>
                </a:cxn>
                <a:cxn ang="0">
                  <a:pos x="connsiteX1" y="connsiteY1"/>
                </a:cxn>
              </a:cxnLst>
              <a:rect l="l" t="t" r="r" b="b"/>
              <a:pathLst>
                <a:path w="56721" h="11768">
                  <a:moveTo>
                    <a:pt x="0" y="0"/>
                  </a:moveTo>
                  <a:lnTo>
                    <a:pt x="56721"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4" name="Freeform 131">
              <a:extLst>
                <a:ext uri="{FF2B5EF4-FFF2-40B4-BE49-F238E27FC236}">
                  <a16:creationId xmlns:a16="http://schemas.microsoft.com/office/drawing/2014/main" id="{CC1B2D1B-5C8E-06F0-5538-58935AE1E069}"/>
                </a:ext>
              </a:extLst>
            </p:cNvPr>
            <p:cNvSpPr/>
            <p:nvPr/>
          </p:nvSpPr>
          <p:spPr>
            <a:xfrm>
              <a:off x="1285940" y="4084508"/>
              <a:ext cx="58575" cy="12046"/>
            </a:xfrm>
            <a:custGeom>
              <a:avLst/>
              <a:gdLst>
                <a:gd name="connsiteX0" fmla="*/ 0 w 56721"/>
                <a:gd name="connsiteY0" fmla="*/ 0 h 11768"/>
                <a:gd name="connsiteX1" fmla="*/ 56721 w 56721"/>
                <a:gd name="connsiteY1" fmla="*/ 0 h 11768"/>
              </a:gdLst>
              <a:ahLst/>
              <a:cxnLst>
                <a:cxn ang="0">
                  <a:pos x="connsiteX0" y="connsiteY0"/>
                </a:cxn>
                <a:cxn ang="0">
                  <a:pos x="connsiteX1" y="connsiteY1"/>
                </a:cxn>
              </a:cxnLst>
              <a:rect l="l" t="t" r="r" b="b"/>
              <a:pathLst>
                <a:path w="56721" h="11768">
                  <a:moveTo>
                    <a:pt x="0" y="0"/>
                  </a:moveTo>
                  <a:lnTo>
                    <a:pt x="56721"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5" name="Freeform 132">
              <a:extLst>
                <a:ext uri="{FF2B5EF4-FFF2-40B4-BE49-F238E27FC236}">
                  <a16:creationId xmlns:a16="http://schemas.microsoft.com/office/drawing/2014/main" id="{A2694D39-DD9C-9E40-A938-74D84FDDF183}"/>
                </a:ext>
              </a:extLst>
            </p:cNvPr>
            <p:cNvSpPr/>
            <p:nvPr/>
          </p:nvSpPr>
          <p:spPr>
            <a:xfrm>
              <a:off x="1285940" y="4294723"/>
              <a:ext cx="58575" cy="12046"/>
            </a:xfrm>
            <a:custGeom>
              <a:avLst/>
              <a:gdLst>
                <a:gd name="connsiteX0" fmla="*/ 0 w 56721"/>
                <a:gd name="connsiteY0" fmla="*/ 0 h 11768"/>
                <a:gd name="connsiteX1" fmla="*/ 56721 w 56721"/>
                <a:gd name="connsiteY1" fmla="*/ 0 h 11768"/>
              </a:gdLst>
              <a:ahLst/>
              <a:cxnLst>
                <a:cxn ang="0">
                  <a:pos x="connsiteX0" y="connsiteY0"/>
                </a:cxn>
                <a:cxn ang="0">
                  <a:pos x="connsiteX1" y="connsiteY1"/>
                </a:cxn>
              </a:cxnLst>
              <a:rect l="l" t="t" r="r" b="b"/>
              <a:pathLst>
                <a:path w="56721" h="11768">
                  <a:moveTo>
                    <a:pt x="0" y="0"/>
                  </a:moveTo>
                  <a:lnTo>
                    <a:pt x="56721"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6" name="Freeform 133">
              <a:extLst>
                <a:ext uri="{FF2B5EF4-FFF2-40B4-BE49-F238E27FC236}">
                  <a16:creationId xmlns:a16="http://schemas.microsoft.com/office/drawing/2014/main" id="{D04E6486-2EF1-E7D1-4A25-750608524B1F}"/>
                </a:ext>
              </a:extLst>
            </p:cNvPr>
            <p:cNvSpPr/>
            <p:nvPr/>
          </p:nvSpPr>
          <p:spPr>
            <a:xfrm>
              <a:off x="1285940" y="4504937"/>
              <a:ext cx="58575" cy="12046"/>
            </a:xfrm>
            <a:custGeom>
              <a:avLst/>
              <a:gdLst>
                <a:gd name="connsiteX0" fmla="*/ 0 w 56721"/>
                <a:gd name="connsiteY0" fmla="*/ 0 h 11768"/>
                <a:gd name="connsiteX1" fmla="*/ 56721 w 56721"/>
                <a:gd name="connsiteY1" fmla="*/ 0 h 11768"/>
              </a:gdLst>
              <a:ahLst/>
              <a:cxnLst>
                <a:cxn ang="0">
                  <a:pos x="connsiteX0" y="connsiteY0"/>
                </a:cxn>
                <a:cxn ang="0">
                  <a:pos x="connsiteX1" y="connsiteY1"/>
                </a:cxn>
              </a:cxnLst>
              <a:rect l="l" t="t" r="r" b="b"/>
              <a:pathLst>
                <a:path w="56721" h="11768">
                  <a:moveTo>
                    <a:pt x="0" y="0"/>
                  </a:moveTo>
                  <a:lnTo>
                    <a:pt x="56721"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DDE00DE7-2E67-DA1B-8F7C-09C5649E1BA9}"/>
              </a:ext>
            </a:extLst>
          </p:cNvPr>
          <p:cNvSpPr>
            <a:spLocks noGrp="1"/>
          </p:cNvSpPr>
          <p:nvPr>
            <p:ph type="title"/>
          </p:nvPr>
        </p:nvSpPr>
        <p:spPr>
          <a:xfrm>
            <a:off x="628810" y="137583"/>
            <a:ext cx="10800000" cy="775597"/>
          </a:xfrm>
          <a:effectLst>
            <a:outerShdw blurRad="50800" dist="38100" dir="5400000" algn="t" rotWithShape="0">
              <a:prstClr val="black">
                <a:alpha val="40000"/>
              </a:prstClr>
            </a:outerShdw>
          </a:effectLst>
        </p:spPr>
        <p:txBody>
          <a:bodyPr/>
          <a:lstStyle/>
          <a:p>
            <a:pPr algn="ctr"/>
            <a:r>
              <a:rPr lang="en-US" sz="2800" dirty="0" err="1">
                <a:solidFill>
                  <a:srgbClr val="0000FF"/>
                </a:solidFill>
                <a:latin typeface="Arial Black" panose="020B0A04020102020204" pitchFamily="34" charset="0"/>
              </a:rPr>
              <a:t>Dupilumab</a:t>
            </a:r>
            <a:r>
              <a:rPr lang="en-US" sz="2800" dirty="0">
                <a:solidFill>
                  <a:srgbClr val="0000FF"/>
                </a:solidFill>
                <a:latin typeface="Arial Black" panose="020B0A04020102020204" pitchFamily="34" charset="0"/>
              </a:rPr>
              <a:t> phase 3 studies: change in Pre-BD FEV</a:t>
            </a:r>
            <a:r>
              <a:rPr lang="en-US" sz="2800" baseline="-25000" dirty="0">
                <a:solidFill>
                  <a:srgbClr val="0000FF"/>
                </a:solidFill>
                <a:latin typeface="Arial Black" panose="020B0A04020102020204" pitchFamily="34" charset="0"/>
              </a:rPr>
              <a:t>1</a:t>
            </a:r>
            <a:r>
              <a:rPr lang="en-US" sz="2800" dirty="0">
                <a:solidFill>
                  <a:srgbClr val="0000FF"/>
                </a:solidFill>
                <a:latin typeface="Arial Black" panose="020B0A04020102020204" pitchFamily="34" charset="0"/>
              </a:rPr>
              <a:t> over 52 weeks</a:t>
            </a:r>
          </a:p>
        </p:txBody>
      </p:sp>
      <p:graphicFrame>
        <p:nvGraphicFramePr>
          <p:cNvPr id="64" name="object 41">
            <a:extLst>
              <a:ext uri="{FF2B5EF4-FFF2-40B4-BE49-F238E27FC236}">
                <a16:creationId xmlns:a16="http://schemas.microsoft.com/office/drawing/2014/main" id="{19379314-90B6-84B5-05B7-FB06E5877D6E}"/>
              </a:ext>
            </a:extLst>
          </p:cNvPr>
          <p:cNvGraphicFramePr>
            <a:graphicFrameLocks noGrp="1"/>
          </p:cNvGraphicFramePr>
          <p:nvPr/>
        </p:nvGraphicFramePr>
        <p:xfrm>
          <a:off x="5846211" y="5287800"/>
          <a:ext cx="5932665" cy="327423"/>
        </p:xfrm>
        <a:graphic>
          <a:graphicData uri="http://schemas.openxmlformats.org/drawingml/2006/table">
            <a:tbl>
              <a:tblPr firstRow="1" bandRow="1">
                <a:tableStyleId>{2D5ABB26-0587-4C30-8999-92F81FD0307C}</a:tableStyleId>
              </a:tblPr>
              <a:tblGrid>
                <a:gridCol w="1208385">
                  <a:extLst>
                    <a:ext uri="{9D8B030D-6E8A-4147-A177-3AD203B41FA5}">
                      <a16:colId xmlns:a16="http://schemas.microsoft.com/office/drawing/2014/main" val="20000"/>
                    </a:ext>
                  </a:extLst>
                </a:gridCol>
                <a:gridCol w="242316">
                  <a:extLst>
                    <a:ext uri="{9D8B030D-6E8A-4147-A177-3AD203B41FA5}">
                      <a16:colId xmlns:a16="http://schemas.microsoft.com/office/drawing/2014/main" val="20001"/>
                    </a:ext>
                  </a:extLst>
                </a:gridCol>
                <a:gridCol w="228600">
                  <a:extLst>
                    <a:ext uri="{9D8B030D-6E8A-4147-A177-3AD203B41FA5}">
                      <a16:colId xmlns:a16="http://schemas.microsoft.com/office/drawing/2014/main" val="3914673615"/>
                    </a:ext>
                  </a:extLst>
                </a:gridCol>
                <a:gridCol w="278892">
                  <a:extLst>
                    <a:ext uri="{9D8B030D-6E8A-4147-A177-3AD203B41FA5}">
                      <a16:colId xmlns:a16="http://schemas.microsoft.com/office/drawing/2014/main" val="2185962195"/>
                    </a:ext>
                  </a:extLst>
                </a:gridCol>
                <a:gridCol w="329184">
                  <a:extLst>
                    <a:ext uri="{9D8B030D-6E8A-4147-A177-3AD203B41FA5}">
                      <a16:colId xmlns:a16="http://schemas.microsoft.com/office/drawing/2014/main" val="3397464051"/>
                    </a:ext>
                  </a:extLst>
                </a:gridCol>
                <a:gridCol w="790956">
                  <a:extLst>
                    <a:ext uri="{9D8B030D-6E8A-4147-A177-3AD203B41FA5}">
                      <a16:colId xmlns:a16="http://schemas.microsoft.com/office/drawing/2014/main" val="20002"/>
                    </a:ext>
                  </a:extLst>
                </a:gridCol>
                <a:gridCol w="854964">
                  <a:extLst>
                    <a:ext uri="{9D8B030D-6E8A-4147-A177-3AD203B41FA5}">
                      <a16:colId xmlns:a16="http://schemas.microsoft.com/office/drawing/2014/main" val="20003"/>
                    </a:ext>
                  </a:extLst>
                </a:gridCol>
                <a:gridCol w="905256">
                  <a:extLst>
                    <a:ext uri="{9D8B030D-6E8A-4147-A177-3AD203B41FA5}">
                      <a16:colId xmlns:a16="http://schemas.microsoft.com/office/drawing/2014/main" val="20004"/>
                    </a:ext>
                  </a:extLst>
                </a:gridCol>
                <a:gridCol w="649224">
                  <a:extLst>
                    <a:ext uri="{9D8B030D-6E8A-4147-A177-3AD203B41FA5}">
                      <a16:colId xmlns:a16="http://schemas.microsoft.com/office/drawing/2014/main" val="20005"/>
                    </a:ext>
                  </a:extLst>
                </a:gridCol>
                <a:gridCol w="444888">
                  <a:extLst>
                    <a:ext uri="{9D8B030D-6E8A-4147-A177-3AD203B41FA5}">
                      <a16:colId xmlns:a16="http://schemas.microsoft.com/office/drawing/2014/main" val="20006"/>
                    </a:ext>
                  </a:extLst>
                </a:gridCol>
              </a:tblGrid>
              <a:tr h="175023">
                <a:tc>
                  <a:txBody>
                    <a:bodyPr/>
                    <a:lstStyle/>
                    <a:p>
                      <a:pPr marR="88265" algn="r">
                        <a:lnSpc>
                          <a:spcPct val="100000"/>
                        </a:lnSpc>
                        <a:spcBef>
                          <a:spcPts val="200"/>
                        </a:spcBef>
                      </a:pPr>
                      <a:r>
                        <a:rPr sz="1000" spc="0">
                          <a:solidFill>
                            <a:srgbClr val="3C3C3C"/>
                          </a:solidFill>
                          <a:latin typeface="+mn-lt"/>
                          <a:cs typeface="Arial"/>
                        </a:rPr>
                        <a:t>Placebo</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5080" algn="r">
                        <a:lnSpc>
                          <a:spcPct val="100000"/>
                        </a:lnSpc>
                        <a:spcBef>
                          <a:spcPts val="200"/>
                        </a:spcBef>
                      </a:pPr>
                      <a:r>
                        <a:rPr sz="1000" spc="0">
                          <a:solidFill>
                            <a:srgbClr val="3C3C3C"/>
                          </a:solidFill>
                          <a:latin typeface="+mn-lt"/>
                          <a:cs typeface="Arial"/>
                        </a:rPr>
                        <a:t>471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5080" algn="ctr">
                        <a:lnSpc>
                          <a:spcPct val="100000"/>
                        </a:lnSpc>
                        <a:spcBef>
                          <a:spcPts val="200"/>
                        </a:spcBef>
                      </a:pPr>
                      <a:r>
                        <a:rPr lang="en-US" sz="1000" spc="0">
                          <a:solidFill>
                            <a:srgbClr val="3C3C3C"/>
                          </a:solidFill>
                          <a:latin typeface="+mn-lt"/>
                          <a:cs typeface="Arial"/>
                        </a:rPr>
                        <a:t>455</a:t>
                      </a:r>
                      <a:endParaRPr sz="1000" spc="0">
                        <a:solidFill>
                          <a:srgbClr val="3C3C3C"/>
                        </a:solidFill>
                        <a:latin typeface="+mn-lt"/>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5080" algn="ctr">
                        <a:lnSpc>
                          <a:spcPct val="100000"/>
                        </a:lnSpc>
                        <a:spcBef>
                          <a:spcPts val="200"/>
                        </a:spcBef>
                      </a:pPr>
                      <a:r>
                        <a:rPr lang="en-US" sz="1000" spc="0">
                          <a:solidFill>
                            <a:srgbClr val="3C3C3C"/>
                          </a:solidFill>
                          <a:latin typeface="+mn-lt"/>
                          <a:cs typeface="Arial"/>
                        </a:rPr>
                        <a:t>459</a:t>
                      </a:r>
                      <a:endParaRPr sz="1000" spc="0">
                        <a:solidFill>
                          <a:srgbClr val="3C3C3C"/>
                        </a:solidFill>
                        <a:latin typeface="+mn-lt"/>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5080" algn="ctr">
                        <a:lnSpc>
                          <a:spcPct val="100000"/>
                        </a:lnSpc>
                        <a:spcBef>
                          <a:spcPts val="200"/>
                        </a:spcBef>
                      </a:pPr>
                      <a:r>
                        <a:rPr lang="en-US" sz="1000" spc="0">
                          <a:solidFill>
                            <a:srgbClr val="3C3C3C"/>
                          </a:solidFill>
                          <a:latin typeface="+mn-lt"/>
                          <a:cs typeface="Arial"/>
                        </a:rPr>
                        <a:t> 439</a:t>
                      </a:r>
                      <a:endParaRPr sz="1000" spc="0">
                        <a:solidFill>
                          <a:srgbClr val="3C3C3C"/>
                        </a:solidFill>
                        <a:latin typeface="+mn-lt"/>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5090">
                        <a:lnSpc>
                          <a:spcPct val="100000"/>
                        </a:lnSpc>
                        <a:spcBef>
                          <a:spcPts val="200"/>
                        </a:spcBef>
                      </a:pPr>
                      <a:r>
                        <a:rPr sz="1000" spc="0">
                          <a:solidFill>
                            <a:srgbClr val="3C3C3C"/>
                          </a:solidFill>
                          <a:latin typeface="+mn-lt"/>
                          <a:cs typeface="Arial"/>
                        </a:rPr>
                        <a:t>439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175" algn="ctr">
                        <a:lnSpc>
                          <a:spcPct val="100000"/>
                        </a:lnSpc>
                        <a:spcBef>
                          <a:spcPts val="200"/>
                        </a:spcBef>
                      </a:pPr>
                      <a:r>
                        <a:rPr sz="1000" spc="0">
                          <a:solidFill>
                            <a:srgbClr val="3C3C3C"/>
                          </a:solidFill>
                          <a:latin typeface="+mn-lt"/>
                          <a:cs typeface="Arial"/>
                        </a:rPr>
                        <a:t>435</a:t>
                      </a:r>
                      <a:r>
                        <a:rPr lang="en-US" sz="1000" spc="0">
                          <a:solidFill>
                            <a:srgbClr val="3C3C3C"/>
                          </a:solidFill>
                          <a:latin typeface="+mn-lt"/>
                          <a:cs typeface="Arial"/>
                        </a:rPr>
                        <a:t>   </a:t>
                      </a:r>
                      <a:endParaRPr sz="1000" spc="0">
                        <a:solidFill>
                          <a:srgbClr val="3C3C3C"/>
                        </a:solidFill>
                        <a:latin typeface="+mn-lt"/>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270510" algn="r">
                        <a:lnSpc>
                          <a:spcPct val="100000"/>
                        </a:lnSpc>
                        <a:spcBef>
                          <a:spcPts val="200"/>
                        </a:spcBef>
                      </a:pPr>
                      <a:r>
                        <a:rPr lang="en-US" sz="1000" spc="0">
                          <a:solidFill>
                            <a:srgbClr val="3C3C3C"/>
                          </a:solidFill>
                          <a:latin typeface="+mn-lt"/>
                          <a:cs typeface="Arial"/>
                        </a:rPr>
                        <a:t>            </a:t>
                      </a:r>
                      <a:r>
                        <a:rPr sz="1000" spc="0">
                          <a:solidFill>
                            <a:srgbClr val="3C3C3C"/>
                          </a:solidFill>
                          <a:latin typeface="+mn-lt"/>
                          <a:cs typeface="Arial"/>
                        </a:rPr>
                        <a:t>415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188595" algn="r">
                        <a:lnSpc>
                          <a:spcPct val="100000"/>
                        </a:lnSpc>
                        <a:spcBef>
                          <a:spcPts val="200"/>
                        </a:spcBef>
                      </a:pPr>
                      <a:r>
                        <a:rPr sz="1000" spc="0">
                          <a:solidFill>
                            <a:srgbClr val="3C3C3C"/>
                          </a:solidFill>
                          <a:latin typeface="+mn-lt"/>
                          <a:cs typeface="Arial"/>
                        </a:rPr>
                        <a:t>404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24130" algn="r">
                        <a:lnSpc>
                          <a:spcPct val="100000"/>
                        </a:lnSpc>
                        <a:spcBef>
                          <a:spcPts val="200"/>
                        </a:spcBef>
                      </a:pPr>
                      <a:r>
                        <a:rPr sz="1000" spc="0">
                          <a:solidFill>
                            <a:srgbClr val="3C3C3C"/>
                          </a:solidFill>
                          <a:latin typeface="+mn-lt"/>
                          <a:cs typeface="Arial"/>
                        </a:rPr>
                        <a:t>420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7877">
                <a:tc>
                  <a:txBody>
                    <a:bodyPr/>
                    <a:lstStyle/>
                    <a:p>
                      <a:pPr marR="64135" algn="r">
                        <a:lnSpc>
                          <a:spcPct val="100000"/>
                        </a:lnSpc>
                        <a:spcBef>
                          <a:spcPts val="165"/>
                        </a:spcBef>
                      </a:pPr>
                      <a:r>
                        <a:rPr sz="1000" spc="0">
                          <a:solidFill>
                            <a:srgbClr val="3C3C3C"/>
                          </a:solidFill>
                          <a:latin typeface="+mn-lt"/>
                          <a:cs typeface="Arial"/>
                        </a:rPr>
                        <a:t>Dupilumab</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5080" algn="r">
                        <a:lnSpc>
                          <a:spcPct val="100000"/>
                        </a:lnSpc>
                        <a:spcBef>
                          <a:spcPts val="165"/>
                        </a:spcBef>
                      </a:pPr>
                      <a:r>
                        <a:rPr sz="1000" spc="0">
                          <a:solidFill>
                            <a:srgbClr val="3C3C3C"/>
                          </a:solidFill>
                          <a:latin typeface="+mn-lt"/>
                          <a:cs typeface="Arial"/>
                        </a:rPr>
                        <a:t>467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5080" algn="ctr">
                        <a:lnSpc>
                          <a:spcPct val="100000"/>
                        </a:lnSpc>
                        <a:spcBef>
                          <a:spcPts val="165"/>
                        </a:spcBef>
                      </a:pPr>
                      <a:r>
                        <a:rPr lang="en-US" sz="1000" spc="0">
                          <a:solidFill>
                            <a:srgbClr val="3C3C3C"/>
                          </a:solidFill>
                          <a:latin typeface="+mn-lt"/>
                          <a:cs typeface="Arial"/>
                        </a:rPr>
                        <a:t>457</a:t>
                      </a:r>
                      <a:endParaRPr sz="1000" spc="0">
                        <a:solidFill>
                          <a:srgbClr val="3C3C3C"/>
                        </a:solidFill>
                        <a:latin typeface="+mn-lt"/>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5080" algn="ctr">
                        <a:lnSpc>
                          <a:spcPct val="100000"/>
                        </a:lnSpc>
                        <a:spcBef>
                          <a:spcPts val="165"/>
                        </a:spcBef>
                      </a:pPr>
                      <a:r>
                        <a:rPr lang="en-US" sz="1000" spc="0">
                          <a:solidFill>
                            <a:srgbClr val="3C3C3C"/>
                          </a:solidFill>
                          <a:latin typeface="+mn-lt"/>
                          <a:cs typeface="Arial"/>
                        </a:rPr>
                        <a:t>454</a:t>
                      </a:r>
                      <a:endParaRPr sz="1000" spc="0">
                        <a:solidFill>
                          <a:srgbClr val="3C3C3C"/>
                        </a:solidFill>
                        <a:latin typeface="+mn-lt"/>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5080" algn="ctr">
                        <a:lnSpc>
                          <a:spcPct val="100000"/>
                        </a:lnSpc>
                        <a:spcBef>
                          <a:spcPts val="165"/>
                        </a:spcBef>
                      </a:pPr>
                      <a:r>
                        <a:rPr lang="en-US" sz="1000" spc="0">
                          <a:solidFill>
                            <a:srgbClr val="3C3C3C"/>
                          </a:solidFill>
                          <a:latin typeface="+mn-lt"/>
                          <a:cs typeface="Arial"/>
                        </a:rPr>
                        <a:t> 446</a:t>
                      </a:r>
                      <a:endParaRPr sz="1000" spc="0">
                        <a:solidFill>
                          <a:srgbClr val="3C3C3C"/>
                        </a:solidFill>
                        <a:latin typeface="+mn-lt"/>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5090">
                        <a:lnSpc>
                          <a:spcPct val="100000"/>
                        </a:lnSpc>
                        <a:spcBef>
                          <a:spcPts val="165"/>
                        </a:spcBef>
                      </a:pPr>
                      <a:r>
                        <a:rPr sz="1000" spc="0">
                          <a:solidFill>
                            <a:srgbClr val="3C3C3C"/>
                          </a:solidFill>
                          <a:latin typeface="+mn-lt"/>
                          <a:cs typeface="Arial"/>
                        </a:rPr>
                        <a:t>449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175" algn="ctr">
                        <a:lnSpc>
                          <a:spcPct val="100000"/>
                        </a:lnSpc>
                        <a:spcBef>
                          <a:spcPts val="165"/>
                        </a:spcBef>
                      </a:pPr>
                      <a:r>
                        <a:rPr sz="1000" spc="0">
                          <a:solidFill>
                            <a:srgbClr val="3C3C3C"/>
                          </a:solidFill>
                          <a:latin typeface="+mn-lt"/>
                          <a:cs typeface="Arial"/>
                        </a:rPr>
                        <a:t>443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270510" algn="r">
                        <a:lnSpc>
                          <a:spcPct val="100000"/>
                        </a:lnSpc>
                        <a:spcBef>
                          <a:spcPts val="165"/>
                        </a:spcBef>
                      </a:pPr>
                      <a:r>
                        <a:rPr sz="1000" spc="0">
                          <a:solidFill>
                            <a:srgbClr val="3C3C3C"/>
                          </a:solidFill>
                          <a:latin typeface="+mn-lt"/>
                          <a:cs typeface="Arial"/>
                        </a:rPr>
                        <a:t>415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188595" algn="r">
                        <a:lnSpc>
                          <a:spcPct val="100000"/>
                        </a:lnSpc>
                        <a:spcBef>
                          <a:spcPts val="165"/>
                        </a:spcBef>
                      </a:pPr>
                      <a:r>
                        <a:rPr sz="1000" spc="0">
                          <a:solidFill>
                            <a:srgbClr val="3C3C3C"/>
                          </a:solidFill>
                          <a:latin typeface="+mn-lt"/>
                          <a:cs typeface="Arial"/>
                        </a:rPr>
                        <a:t>410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24130" algn="r">
                        <a:lnSpc>
                          <a:spcPct val="100000"/>
                        </a:lnSpc>
                        <a:spcBef>
                          <a:spcPts val="165"/>
                        </a:spcBef>
                      </a:pPr>
                      <a:r>
                        <a:rPr sz="1000" spc="0">
                          <a:solidFill>
                            <a:srgbClr val="3C3C3C"/>
                          </a:solidFill>
                          <a:latin typeface="+mn-lt"/>
                          <a:cs typeface="Arial"/>
                        </a:rPr>
                        <a:t>426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pSp>
        <p:nvGrpSpPr>
          <p:cNvPr id="9" name="Group 8">
            <a:extLst>
              <a:ext uri="{FF2B5EF4-FFF2-40B4-BE49-F238E27FC236}">
                <a16:creationId xmlns:a16="http://schemas.microsoft.com/office/drawing/2014/main" id="{74C91344-6567-6292-BC32-E6784933116D}"/>
              </a:ext>
            </a:extLst>
          </p:cNvPr>
          <p:cNvGrpSpPr/>
          <p:nvPr/>
        </p:nvGrpSpPr>
        <p:grpSpPr>
          <a:xfrm>
            <a:off x="9142097" y="1975560"/>
            <a:ext cx="2602923" cy="1106094"/>
            <a:chOff x="6317712" y="2062458"/>
            <a:chExt cx="4541073" cy="1527040"/>
          </a:xfrm>
        </p:grpSpPr>
        <p:sp>
          <p:nvSpPr>
            <p:cNvPr id="10" name="TextBox 9">
              <a:extLst>
                <a:ext uri="{FF2B5EF4-FFF2-40B4-BE49-F238E27FC236}">
                  <a16:creationId xmlns:a16="http://schemas.microsoft.com/office/drawing/2014/main" id="{C5A8BF19-95BC-9361-8691-6F2F14C34EC5}"/>
                </a:ext>
              </a:extLst>
            </p:cNvPr>
            <p:cNvSpPr txBox="1"/>
            <p:nvPr/>
          </p:nvSpPr>
          <p:spPr>
            <a:xfrm>
              <a:off x="6317712" y="2100770"/>
              <a:ext cx="4298945" cy="57362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3C3C3C"/>
                  </a:solidFill>
                  <a:effectLst/>
                  <a:uLnTx/>
                  <a:uFillTx/>
                  <a:latin typeface="Calibri" panose="020F0502020204030204" pitchFamily="34" charset="0"/>
                  <a:ea typeface="+mn-ea"/>
                  <a:cs typeface="+mn-cs"/>
                </a:rPr>
                <a:t>Placebo: 0.07L change from baseline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3C3C3C"/>
                  </a:solidFill>
                  <a:effectLst/>
                  <a:uLnTx/>
                  <a:uFillTx/>
                  <a:latin typeface="Calibri" panose="020F0502020204030204" pitchFamily="34" charset="0"/>
                  <a:ea typeface="+mn-ea"/>
                  <a:cs typeface="+mn-cs"/>
                </a:rPr>
                <a:t>Dupilumab: 0.153L change from baseline</a:t>
              </a:r>
              <a:endParaRPr kumimoji="0" lang="en-US" sz="1050" b="1" i="1"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1" name="Arrow: Pentagon 10">
              <a:extLst>
                <a:ext uri="{FF2B5EF4-FFF2-40B4-BE49-F238E27FC236}">
                  <a16:creationId xmlns:a16="http://schemas.microsoft.com/office/drawing/2014/main" id="{B6D5AF5D-4931-CBFB-93D5-74AF911486BB}"/>
                </a:ext>
              </a:extLst>
            </p:cNvPr>
            <p:cNvSpPr/>
            <p:nvPr/>
          </p:nvSpPr>
          <p:spPr>
            <a:xfrm rot="5400000">
              <a:off x="9992194" y="2722906"/>
              <a:ext cx="1527040" cy="206143"/>
            </a:xfrm>
            <a:prstGeom prst="homePlate">
              <a:avLst/>
            </a:prstGeom>
            <a:solidFill>
              <a:srgbClr val="12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3C3C3C"/>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6850D0A4-2897-4A31-24E2-11CC16A8852B}"/>
              </a:ext>
            </a:extLst>
          </p:cNvPr>
          <p:cNvGrpSpPr/>
          <p:nvPr/>
        </p:nvGrpSpPr>
        <p:grpSpPr>
          <a:xfrm>
            <a:off x="8288961" y="2550455"/>
            <a:ext cx="2602596" cy="531198"/>
            <a:chOff x="4506728" y="2333935"/>
            <a:chExt cx="4540499" cy="733356"/>
          </a:xfrm>
        </p:grpSpPr>
        <p:sp>
          <p:nvSpPr>
            <p:cNvPr id="13" name="Arrow: Pentagon 12">
              <a:extLst>
                <a:ext uri="{FF2B5EF4-FFF2-40B4-BE49-F238E27FC236}">
                  <a16:creationId xmlns:a16="http://schemas.microsoft.com/office/drawing/2014/main" id="{54FC954B-EA1B-343C-71CE-E907ED06EFB1}"/>
                </a:ext>
              </a:extLst>
            </p:cNvPr>
            <p:cNvSpPr/>
            <p:nvPr/>
          </p:nvSpPr>
          <p:spPr>
            <a:xfrm rot="5400000">
              <a:off x="4237961" y="2613860"/>
              <a:ext cx="722198" cy="184663"/>
            </a:xfrm>
            <a:prstGeom prst="homePlate">
              <a:avLst/>
            </a:prstGeom>
            <a:solidFill>
              <a:srgbClr val="12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6B5A940-AA9B-53CD-CB46-DB455DDAB527}"/>
                </a:ext>
              </a:extLst>
            </p:cNvPr>
            <p:cNvSpPr txBox="1"/>
            <p:nvPr/>
          </p:nvSpPr>
          <p:spPr>
            <a:xfrm>
              <a:off x="4748285" y="2333935"/>
              <a:ext cx="4298942" cy="5736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3C3C3C"/>
                  </a:solidFill>
                  <a:effectLst/>
                  <a:uLnTx/>
                  <a:uFillTx/>
                  <a:latin typeface="Calibri" panose="020F0502020204030204" pitchFamily="34" charset="0"/>
                  <a:ea typeface="+mn-ea"/>
                  <a:cs typeface="+mn-cs"/>
                </a:rPr>
                <a:t>Placebo: 0.077L change from baseline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3C3C3C"/>
                  </a:solidFill>
                  <a:effectLst/>
                  <a:uLnTx/>
                  <a:uFillTx/>
                  <a:latin typeface="Calibri" panose="020F0502020204030204" pitchFamily="34" charset="0"/>
                  <a:ea typeface="+mn-ea"/>
                  <a:cs typeface="+mn-cs"/>
                </a:rPr>
                <a:t>Dupilumab: 0.160L change from baseline</a:t>
              </a:r>
              <a:endParaRPr kumimoji="0" lang="en-US" sz="1050" b="1" i="1" u="none" strike="noStrike" kern="1200" cap="none" spc="0" normalizeH="0" baseline="0" noProof="0">
                <a:ln>
                  <a:noFill/>
                </a:ln>
                <a:solidFill>
                  <a:srgbClr val="3C3C3C"/>
                </a:solidFill>
                <a:effectLst/>
                <a:uLnTx/>
                <a:uFillTx/>
                <a:latin typeface="Calibri" panose="020F0502020204030204"/>
                <a:ea typeface="+mn-ea"/>
                <a:cs typeface="+mn-cs"/>
              </a:endParaRPr>
            </a:p>
          </p:txBody>
        </p:sp>
      </p:grpSp>
      <p:sp>
        <p:nvSpPr>
          <p:cNvPr id="16" name="object 17">
            <a:extLst>
              <a:ext uri="{FF2B5EF4-FFF2-40B4-BE49-F238E27FC236}">
                <a16:creationId xmlns:a16="http://schemas.microsoft.com/office/drawing/2014/main" id="{B148522E-22AE-A67F-7787-760B42933BFF}"/>
              </a:ext>
            </a:extLst>
          </p:cNvPr>
          <p:cNvSpPr/>
          <p:nvPr/>
        </p:nvSpPr>
        <p:spPr>
          <a:xfrm>
            <a:off x="7054594" y="2313389"/>
            <a:ext cx="4804742" cy="2188936"/>
          </a:xfrm>
          <a:custGeom>
            <a:avLst/>
            <a:gdLst/>
            <a:ahLst/>
            <a:cxnLst/>
            <a:rect l="l" t="t" r="r" b="b"/>
            <a:pathLst>
              <a:path w="4877435" h="2564765">
                <a:moveTo>
                  <a:pt x="0" y="2564726"/>
                </a:moveTo>
                <a:lnTo>
                  <a:pt x="4877130" y="2564726"/>
                </a:lnTo>
              </a:path>
              <a:path w="4877435" h="2564765">
                <a:moveTo>
                  <a:pt x="0" y="2564726"/>
                </a:moveTo>
                <a:lnTo>
                  <a:pt x="0" y="0"/>
                </a:lnTo>
              </a:path>
              <a:path w="4877435" h="2564765">
                <a:moveTo>
                  <a:pt x="0" y="2564726"/>
                </a:moveTo>
                <a:lnTo>
                  <a:pt x="4877130" y="2564726"/>
                </a:lnTo>
              </a:path>
            </a:pathLst>
          </a:custGeom>
          <a:ln w="1026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7" name="object 18">
            <a:extLst>
              <a:ext uri="{FF2B5EF4-FFF2-40B4-BE49-F238E27FC236}">
                <a16:creationId xmlns:a16="http://schemas.microsoft.com/office/drawing/2014/main" id="{D4305798-BDFB-24F5-9CD6-8EBD90E423E4}"/>
              </a:ext>
            </a:extLst>
          </p:cNvPr>
          <p:cNvSpPr/>
          <p:nvPr/>
        </p:nvSpPr>
        <p:spPr>
          <a:xfrm>
            <a:off x="7327154" y="4502293"/>
            <a:ext cx="0" cy="56363"/>
          </a:xfrm>
          <a:custGeom>
            <a:avLst/>
            <a:gdLst/>
            <a:ahLst/>
            <a:cxnLst/>
            <a:rect l="l" t="t" r="r" b="b"/>
            <a:pathLst>
              <a:path h="66040">
                <a:moveTo>
                  <a:pt x="0" y="0"/>
                </a:moveTo>
                <a:lnTo>
                  <a:pt x="0" y="65659"/>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8" name="object 19">
            <a:extLst>
              <a:ext uri="{FF2B5EF4-FFF2-40B4-BE49-F238E27FC236}">
                <a16:creationId xmlns:a16="http://schemas.microsoft.com/office/drawing/2014/main" id="{B64B083A-646F-A63D-5183-FA1E13FD8B63}"/>
              </a:ext>
            </a:extLst>
          </p:cNvPr>
          <p:cNvSpPr/>
          <p:nvPr/>
        </p:nvSpPr>
        <p:spPr>
          <a:xfrm>
            <a:off x="7493362" y="4502293"/>
            <a:ext cx="0" cy="56363"/>
          </a:xfrm>
          <a:custGeom>
            <a:avLst/>
            <a:gdLst/>
            <a:ahLst/>
            <a:cxnLst/>
            <a:rect l="l" t="t" r="r" b="b"/>
            <a:pathLst>
              <a:path h="66040">
                <a:moveTo>
                  <a:pt x="0" y="0"/>
                </a:moveTo>
                <a:lnTo>
                  <a:pt x="0" y="65659"/>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9" name="object 20">
            <a:extLst>
              <a:ext uri="{FF2B5EF4-FFF2-40B4-BE49-F238E27FC236}">
                <a16:creationId xmlns:a16="http://schemas.microsoft.com/office/drawing/2014/main" id="{F7A3E857-B7C2-0967-CC0A-327C4AFAC13E}"/>
              </a:ext>
            </a:extLst>
          </p:cNvPr>
          <p:cNvSpPr/>
          <p:nvPr/>
        </p:nvSpPr>
        <p:spPr>
          <a:xfrm>
            <a:off x="7659427" y="4502293"/>
            <a:ext cx="0" cy="56363"/>
          </a:xfrm>
          <a:custGeom>
            <a:avLst/>
            <a:gdLst/>
            <a:ahLst/>
            <a:cxnLst/>
            <a:rect l="l" t="t" r="r" b="b"/>
            <a:pathLst>
              <a:path h="66040">
                <a:moveTo>
                  <a:pt x="0" y="0"/>
                </a:moveTo>
                <a:lnTo>
                  <a:pt x="0" y="65659"/>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0" name="object 21">
            <a:extLst>
              <a:ext uri="{FF2B5EF4-FFF2-40B4-BE49-F238E27FC236}">
                <a16:creationId xmlns:a16="http://schemas.microsoft.com/office/drawing/2014/main" id="{3A264008-F2A9-E997-5D4D-C4D956F454EB}"/>
              </a:ext>
            </a:extLst>
          </p:cNvPr>
          <p:cNvSpPr/>
          <p:nvPr/>
        </p:nvSpPr>
        <p:spPr>
          <a:xfrm>
            <a:off x="7991707" y="4502293"/>
            <a:ext cx="0" cy="56363"/>
          </a:xfrm>
          <a:custGeom>
            <a:avLst/>
            <a:gdLst/>
            <a:ahLst/>
            <a:cxnLst/>
            <a:rect l="l" t="t" r="r" b="b"/>
            <a:pathLst>
              <a:path h="66040">
                <a:moveTo>
                  <a:pt x="0" y="0"/>
                </a:moveTo>
                <a:lnTo>
                  <a:pt x="0" y="65659"/>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1" name="object 22">
            <a:extLst>
              <a:ext uri="{FF2B5EF4-FFF2-40B4-BE49-F238E27FC236}">
                <a16:creationId xmlns:a16="http://schemas.microsoft.com/office/drawing/2014/main" id="{5EDC4C0D-F05F-349F-C7A9-43193F6920CC}"/>
              </a:ext>
            </a:extLst>
          </p:cNvPr>
          <p:cNvSpPr/>
          <p:nvPr/>
        </p:nvSpPr>
        <p:spPr>
          <a:xfrm>
            <a:off x="8324115" y="4502293"/>
            <a:ext cx="0" cy="56363"/>
          </a:xfrm>
          <a:custGeom>
            <a:avLst/>
            <a:gdLst/>
            <a:ahLst/>
            <a:cxnLst/>
            <a:rect l="l" t="t" r="r" b="b"/>
            <a:pathLst>
              <a:path h="66040">
                <a:moveTo>
                  <a:pt x="0" y="0"/>
                </a:moveTo>
                <a:lnTo>
                  <a:pt x="0" y="65659"/>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2" name="object 23">
            <a:extLst>
              <a:ext uri="{FF2B5EF4-FFF2-40B4-BE49-F238E27FC236}">
                <a16:creationId xmlns:a16="http://schemas.microsoft.com/office/drawing/2014/main" id="{97D23B0F-135F-A57F-F95C-D1793659CF47}"/>
              </a:ext>
            </a:extLst>
          </p:cNvPr>
          <p:cNvSpPr/>
          <p:nvPr/>
        </p:nvSpPr>
        <p:spPr>
          <a:xfrm>
            <a:off x="9320940" y="4502293"/>
            <a:ext cx="0" cy="56363"/>
          </a:xfrm>
          <a:custGeom>
            <a:avLst/>
            <a:gdLst/>
            <a:ahLst/>
            <a:cxnLst/>
            <a:rect l="l" t="t" r="r" b="b"/>
            <a:pathLst>
              <a:path h="66040">
                <a:moveTo>
                  <a:pt x="0" y="0"/>
                </a:moveTo>
                <a:lnTo>
                  <a:pt x="0" y="65659"/>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3" name="object 24">
            <a:extLst>
              <a:ext uri="{FF2B5EF4-FFF2-40B4-BE49-F238E27FC236}">
                <a16:creationId xmlns:a16="http://schemas.microsoft.com/office/drawing/2014/main" id="{147C757D-668A-C8FE-5D05-63304B1C6E59}"/>
              </a:ext>
            </a:extLst>
          </p:cNvPr>
          <p:cNvSpPr/>
          <p:nvPr/>
        </p:nvSpPr>
        <p:spPr>
          <a:xfrm>
            <a:off x="10317907" y="4502293"/>
            <a:ext cx="0" cy="56363"/>
          </a:xfrm>
          <a:custGeom>
            <a:avLst/>
            <a:gdLst/>
            <a:ahLst/>
            <a:cxnLst/>
            <a:rect l="l" t="t" r="r" b="b"/>
            <a:pathLst>
              <a:path h="66040">
                <a:moveTo>
                  <a:pt x="0" y="0"/>
                </a:moveTo>
                <a:lnTo>
                  <a:pt x="0" y="65659"/>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4" name="object 25">
            <a:extLst>
              <a:ext uri="{FF2B5EF4-FFF2-40B4-BE49-F238E27FC236}">
                <a16:creationId xmlns:a16="http://schemas.microsoft.com/office/drawing/2014/main" id="{B9E50CBF-4185-5CED-CB5A-6E8ADA9BD335}"/>
              </a:ext>
            </a:extLst>
          </p:cNvPr>
          <p:cNvSpPr/>
          <p:nvPr/>
        </p:nvSpPr>
        <p:spPr>
          <a:xfrm>
            <a:off x="11647139" y="4502293"/>
            <a:ext cx="0" cy="56363"/>
          </a:xfrm>
          <a:custGeom>
            <a:avLst/>
            <a:gdLst/>
            <a:ahLst/>
            <a:cxnLst/>
            <a:rect l="l" t="t" r="r" b="b"/>
            <a:pathLst>
              <a:path h="66040">
                <a:moveTo>
                  <a:pt x="0" y="0"/>
                </a:moveTo>
                <a:lnTo>
                  <a:pt x="0" y="65659"/>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5" name="object 26">
            <a:extLst>
              <a:ext uri="{FF2B5EF4-FFF2-40B4-BE49-F238E27FC236}">
                <a16:creationId xmlns:a16="http://schemas.microsoft.com/office/drawing/2014/main" id="{0353E405-1015-52AA-9026-5E1B4E9B9DA0}"/>
              </a:ext>
            </a:extLst>
          </p:cNvPr>
          <p:cNvSpPr/>
          <p:nvPr/>
        </p:nvSpPr>
        <p:spPr>
          <a:xfrm>
            <a:off x="7054594" y="2313389"/>
            <a:ext cx="4804742" cy="2188936"/>
          </a:xfrm>
          <a:custGeom>
            <a:avLst/>
            <a:gdLst/>
            <a:ahLst/>
            <a:cxnLst/>
            <a:rect l="l" t="t" r="r" b="b"/>
            <a:pathLst>
              <a:path w="4877435" h="2564765">
                <a:moveTo>
                  <a:pt x="0" y="2564726"/>
                </a:moveTo>
                <a:lnTo>
                  <a:pt x="0" y="0"/>
                </a:lnTo>
              </a:path>
              <a:path w="4877435" h="2564765">
                <a:moveTo>
                  <a:pt x="0" y="2564726"/>
                </a:moveTo>
                <a:lnTo>
                  <a:pt x="4877130" y="2564726"/>
                </a:lnTo>
              </a:path>
              <a:path w="4877435" h="2564765">
                <a:moveTo>
                  <a:pt x="0" y="2564726"/>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6" name="object 27">
            <a:extLst>
              <a:ext uri="{FF2B5EF4-FFF2-40B4-BE49-F238E27FC236}">
                <a16:creationId xmlns:a16="http://schemas.microsoft.com/office/drawing/2014/main" id="{67F921BC-F27A-509D-F262-D29B072C51E2}"/>
              </a:ext>
            </a:extLst>
          </p:cNvPr>
          <p:cNvSpPr/>
          <p:nvPr/>
        </p:nvSpPr>
        <p:spPr>
          <a:xfrm>
            <a:off x="11061030" y="4502293"/>
            <a:ext cx="0" cy="56363"/>
          </a:xfrm>
          <a:custGeom>
            <a:avLst/>
            <a:gdLst/>
            <a:ahLst/>
            <a:cxnLst/>
            <a:rect l="l" t="t" r="r" b="b"/>
            <a:pathLst>
              <a:path h="66040">
                <a:moveTo>
                  <a:pt x="0" y="0"/>
                </a:moveTo>
                <a:lnTo>
                  <a:pt x="0" y="65659"/>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7" name="object 28">
            <a:extLst>
              <a:ext uri="{FF2B5EF4-FFF2-40B4-BE49-F238E27FC236}">
                <a16:creationId xmlns:a16="http://schemas.microsoft.com/office/drawing/2014/main" id="{A22A66A4-7F66-E20E-999C-BED45EE42542}"/>
              </a:ext>
            </a:extLst>
          </p:cNvPr>
          <p:cNvSpPr/>
          <p:nvPr/>
        </p:nvSpPr>
        <p:spPr>
          <a:xfrm>
            <a:off x="7139314" y="2193380"/>
            <a:ext cx="411480" cy="0"/>
          </a:xfrm>
          <a:custGeom>
            <a:avLst/>
            <a:gdLst/>
            <a:ahLst/>
            <a:cxnLst/>
            <a:rect l="l" t="t" r="r" b="b"/>
            <a:pathLst>
              <a:path w="561975">
                <a:moveTo>
                  <a:pt x="0" y="0"/>
                </a:moveTo>
                <a:lnTo>
                  <a:pt x="561644" y="0"/>
                </a:lnTo>
              </a:path>
            </a:pathLst>
          </a:custGeom>
          <a:ln w="12700">
            <a:solidFill>
              <a:srgbClr val="3498DB"/>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8" name="object 29">
            <a:extLst>
              <a:ext uri="{FF2B5EF4-FFF2-40B4-BE49-F238E27FC236}">
                <a16:creationId xmlns:a16="http://schemas.microsoft.com/office/drawing/2014/main" id="{82761371-8654-690D-0815-BF54D86ED4C2}"/>
              </a:ext>
            </a:extLst>
          </p:cNvPr>
          <p:cNvSpPr/>
          <p:nvPr/>
        </p:nvSpPr>
        <p:spPr>
          <a:xfrm>
            <a:off x="7139314" y="2026168"/>
            <a:ext cx="411480" cy="0"/>
          </a:xfrm>
          <a:custGeom>
            <a:avLst/>
            <a:gdLst/>
            <a:ahLst/>
            <a:cxnLst/>
            <a:rect l="l" t="t" r="r" b="b"/>
            <a:pathLst>
              <a:path w="561975">
                <a:moveTo>
                  <a:pt x="0" y="0"/>
                </a:moveTo>
                <a:lnTo>
                  <a:pt x="561644" y="0"/>
                </a:lnTo>
              </a:path>
            </a:pathLst>
          </a:custGeom>
          <a:ln w="1270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9" name="object 30">
            <a:extLst>
              <a:ext uri="{FF2B5EF4-FFF2-40B4-BE49-F238E27FC236}">
                <a16:creationId xmlns:a16="http://schemas.microsoft.com/office/drawing/2014/main" id="{FA199FB9-1E19-1009-C3D1-D044AEC1EBC1}"/>
              </a:ext>
            </a:extLst>
          </p:cNvPr>
          <p:cNvSpPr/>
          <p:nvPr/>
        </p:nvSpPr>
        <p:spPr>
          <a:xfrm>
            <a:off x="6989889" y="4502293"/>
            <a:ext cx="65056"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0" name="object 31">
            <a:extLst>
              <a:ext uri="{FF2B5EF4-FFF2-40B4-BE49-F238E27FC236}">
                <a16:creationId xmlns:a16="http://schemas.microsoft.com/office/drawing/2014/main" id="{D1EC27BA-7CB9-1E8E-4A8F-D0A6862E93EE}"/>
              </a:ext>
            </a:extLst>
          </p:cNvPr>
          <p:cNvSpPr/>
          <p:nvPr/>
        </p:nvSpPr>
        <p:spPr>
          <a:xfrm>
            <a:off x="6989889" y="4289524"/>
            <a:ext cx="65056"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1" name="object 32">
            <a:extLst>
              <a:ext uri="{FF2B5EF4-FFF2-40B4-BE49-F238E27FC236}">
                <a16:creationId xmlns:a16="http://schemas.microsoft.com/office/drawing/2014/main" id="{D9FDC4D1-95F3-E3D0-2F37-BEF0D8A138B7}"/>
              </a:ext>
            </a:extLst>
          </p:cNvPr>
          <p:cNvSpPr/>
          <p:nvPr/>
        </p:nvSpPr>
        <p:spPr>
          <a:xfrm>
            <a:off x="6989889" y="4079253"/>
            <a:ext cx="65056"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2" name="object 33">
            <a:extLst>
              <a:ext uri="{FF2B5EF4-FFF2-40B4-BE49-F238E27FC236}">
                <a16:creationId xmlns:a16="http://schemas.microsoft.com/office/drawing/2014/main" id="{A0BE3663-9BE1-A6BC-5CC0-5CCB294D420F}"/>
              </a:ext>
            </a:extLst>
          </p:cNvPr>
          <p:cNvSpPr/>
          <p:nvPr/>
        </p:nvSpPr>
        <p:spPr>
          <a:xfrm>
            <a:off x="6989889" y="3868868"/>
            <a:ext cx="65056"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3" name="object 34">
            <a:extLst>
              <a:ext uri="{FF2B5EF4-FFF2-40B4-BE49-F238E27FC236}">
                <a16:creationId xmlns:a16="http://schemas.microsoft.com/office/drawing/2014/main" id="{C859781B-CDA9-AEEE-B964-82E7C99C1B36}"/>
              </a:ext>
            </a:extLst>
          </p:cNvPr>
          <p:cNvSpPr/>
          <p:nvPr/>
        </p:nvSpPr>
        <p:spPr>
          <a:xfrm>
            <a:off x="6989889" y="3658481"/>
            <a:ext cx="65056"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4" name="object 35">
            <a:extLst>
              <a:ext uri="{FF2B5EF4-FFF2-40B4-BE49-F238E27FC236}">
                <a16:creationId xmlns:a16="http://schemas.microsoft.com/office/drawing/2014/main" id="{2708233D-DD8E-2833-4F4E-2F24926F73C9}"/>
              </a:ext>
            </a:extLst>
          </p:cNvPr>
          <p:cNvSpPr/>
          <p:nvPr/>
        </p:nvSpPr>
        <p:spPr>
          <a:xfrm>
            <a:off x="6989889" y="3448210"/>
            <a:ext cx="65056"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 name="object 36">
            <a:extLst>
              <a:ext uri="{FF2B5EF4-FFF2-40B4-BE49-F238E27FC236}">
                <a16:creationId xmlns:a16="http://schemas.microsoft.com/office/drawing/2014/main" id="{7BFED929-FFF1-8AB2-6866-8776DB58520C}"/>
              </a:ext>
            </a:extLst>
          </p:cNvPr>
          <p:cNvSpPr/>
          <p:nvPr/>
        </p:nvSpPr>
        <p:spPr>
          <a:xfrm>
            <a:off x="6989889" y="3237823"/>
            <a:ext cx="65056"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 name="object 37">
            <a:extLst>
              <a:ext uri="{FF2B5EF4-FFF2-40B4-BE49-F238E27FC236}">
                <a16:creationId xmlns:a16="http://schemas.microsoft.com/office/drawing/2014/main" id="{3AB389AD-AD32-9AD3-17F4-4EB7117A6206}"/>
              </a:ext>
            </a:extLst>
          </p:cNvPr>
          <p:cNvSpPr/>
          <p:nvPr/>
        </p:nvSpPr>
        <p:spPr>
          <a:xfrm>
            <a:off x="6989889" y="3027448"/>
            <a:ext cx="65056"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 name="object 38">
            <a:extLst>
              <a:ext uri="{FF2B5EF4-FFF2-40B4-BE49-F238E27FC236}">
                <a16:creationId xmlns:a16="http://schemas.microsoft.com/office/drawing/2014/main" id="{A5C1FCA3-E237-B943-7BDF-30E6FB42B96E}"/>
              </a:ext>
            </a:extLst>
          </p:cNvPr>
          <p:cNvSpPr/>
          <p:nvPr/>
        </p:nvSpPr>
        <p:spPr>
          <a:xfrm>
            <a:off x="6989889" y="2817061"/>
            <a:ext cx="65056"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 name="object 39">
            <a:extLst>
              <a:ext uri="{FF2B5EF4-FFF2-40B4-BE49-F238E27FC236}">
                <a16:creationId xmlns:a16="http://schemas.microsoft.com/office/drawing/2014/main" id="{BBD3BC09-3EC9-4E49-B2A5-71F9B2A33594}"/>
              </a:ext>
            </a:extLst>
          </p:cNvPr>
          <p:cNvSpPr/>
          <p:nvPr/>
        </p:nvSpPr>
        <p:spPr>
          <a:xfrm>
            <a:off x="6989889" y="2606791"/>
            <a:ext cx="65056"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 name="object 40">
            <a:extLst>
              <a:ext uri="{FF2B5EF4-FFF2-40B4-BE49-F238E27FC236}">
                <a16:creationId xmlns:a16="http://schemas.microsoft.com/office/drawing/2014/main" id="{1B6BD299-4B9C-A20B-9C38-165CA927549C}"/>
              </a:ext>
            </a:extLst>
          </p:cNvPr>
          <p:cNvSpPr/>
          <p:nvPr/>
        </p:nvSpPr>
        <p:spPr>
          <a:xfrm>
            <a:off x="6989889" y="2396404"/>
            <a:ext cx="65056"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 name="object 7">
            <a:extLst>
              <a:ext uri="{FF2B5EF4-FFF2-40B4-BE49-F238E27FC236}">
                <a16:creationId xmlns:a16="http://schemas.microsoft.com/office/drawing/2014/main" id="{E5A6ACE0-1D47-4BF6-6DBA-8973A476A473}"/>
              </a:ext>
            </a:extLst>
          </p:cNvPr>
          <p:cNvSpPr txBox="1"/>
          <p:nvPr/>
        </p:nvSpPr>
        <p:spPr>
          <a:xfrm>
            <a:off x="7199792" y="4569618"/>
            <a:ext cx="243765" cy="18210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BL</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42" name="object 8">
            <a:extLst>
              <a:ext uri="{FF2B5EF4-FFF2-40B4-BE49-F238E27FC236}">
                <a16:creationId xmlns:a16="http://schemas.microsoft.com/office/drawing/2014/main" id="{7C500A0D-F652-C6C4-E311-940ED04989CC}"/>
              </a:ext>
            </a:extLst>
          </p:cNvPr>
          <p:cNvSpPr txBox="1"/>
          <p:nvPr/>
        </p:nvSpPr>
        <p:spPr>
          <a:xfrm>
            <a:off x="7611218" y="4569618"/>
            <a:ext cx="82066" cy="18210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0" normalizeH="0" baseline="0" noProof="0">
                <a:ln>
                  <a:noFill/>
                </a:ln>
                <a:solidFill>
                  <a:srgbClr val="3C3C3C"/>
                </a:solidFill>
                <a:effectLst/>
                <a:uLnTx/>
                <a:uFillTx/>
                <a:latin typeface="Calibri" panose="020F0502020204030204"/>
                <a:ea typeface="+mn-ea"/>
                <a:cs typeface="Arial"/>
              </a:rPr>
              <a:t>4</a:t>
            </a:r>
          </a:p>
        </p:txBody>
      </p:sp>
      <p:sp>
        <p:nvSpPr>
          <p:cNvPr id="43" name="object 9">
            <a:extLst>
              <a:ext uri="{FF2B5EF4-FFF2-40B4-BE49-F238E27FC236}">
                <a16:creationId xmlns:a16="http://schemas.microsoft.com/office/drawing/2014/main" id="{99ADB773-5A51-4FA3-C9A9-71F20F23F339}"/>
              </a:ext>
            </a:extLst>
          </p:cNvPr>
          <p:cNvSpPr txBox="1"/>
          <p:nvPr/>
        </p:nvSpPr>
        <p:spPr>
          <a:xfrm>
            <a:off x="7926497" y="4569618"/>
            <a:ext cx="125355" cy="18210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sz="1100" b="0" i="0" u="none" strike="noStrike" kern="1200" cap="none" spc="0" normalizeH="0" baseline="0" noProof="0">
                <a:ln>
                  <a:noFill/>
                </a:ln>
                <a:solidFill>
                  <a:srgbClr val="3C3C3C"/>
                </a:solidFill>
                <a:effectLst/>
                <a:uLnTx/>
                <a:uFillTx/>
                <a:latin typeface="Calibri" panose="020F0502020204030204"/>
                <a:ea typeface="+mn-ea"/>
                <a:cs typeface="Arial"/>
              </a:rPr>
              <a:t>8</a:t>
            </a:r>
          </a:p>
        </p:txBody>
      </p:sp>
      <p:sp>
        <p:nvSpPr>
          <p:cNvPr id="44" name="object 9">
            <a:extLst>
              <a:ext uri="{FF2B5EF4-FFF2-40B4-BE49-F238E27FC236}">
                <a16:creationId xmlns:a16="http://schemas.microsoft.com/office/drawing/2014/main" id="{69B256E1-2288-1A28-6946-3A29BE0C44A9}"/>
              </a:ext>
            </a:extLst>
          </p:cNvPr>
          <p:cNvSpPr txBox="1"/>
          <p:nvPr/>
        </p:nvSpPr>
        <p:spPr>
          <a:xfrm>
            <a:off x="8206260" y="4569618"/>
            <a:ext cx="243377" cy="18210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12</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45" name="object 9">
            <a:extLst>
              <a:ext uri="{FF2B5EF4-FFF2-40B4-BE49-F238E27FC236}">
                <a16:creationId xmlns:a16="http://schemas.microsoft.com/office/drawing/2014/main" id="{C7C6189E-A975-90CB-6204-A34B693385AC}"/>
              </a:ext>
            </a:extLst>
          </p:cNvPr>
          <p:cNvSpPr txBox="1"/>
          <p:nvPr/>
        </p:nvSpPr>
        <p:spPr>
          <a:xfrm>
            <a:off x="7431959" y="4569618"/>
            <a:ext cx="125355" cy="18210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2</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46" name="object 8">
            <a:extLst>
              <a:ext uri="{FF2B5EF4-FFF2-40B4-BE49-F238E27FC236}">
                <a16:creationId xmlns:a16="http://schemas.microsoft.com/office/drawing/2014/main" id="{AAEAC2A0-8AE2-3D73-FFA3-89D4CFD727BC}"/>
              </a:ext>
            </a:extLst>
          </p:cNvPr>
          <p:cNvSpPr txBox="1"/>
          <p:nvPr/>
        </p:nvSpPr>
        <p:spPr>
          <a:xfrm>
            <a:off x="9202293" y="4569618"/>
            <a:ext cx="243377" cy="18210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2</a:t>
            </a:r>
            <a:r>
              <a:rPr kumimoji="0" sz="1100" b="0" i="0" u="none" strike="noStrike" kern="1200" cap="none" spc="0" normalizeH="0" baseline="0" noProof="0">
                <a:ln>
                  <a:noFill/>
                </a:ln>
                <a:solidFill>
                  <a:srgbClr val="3C3C3C"/>
                </a:solidFill>
                <a:effectLst/>
                <a:uLnTx/>
                <a:uFillTx/>
                <a:latin typeface="Calibri" panose="020F0502020204030204"/>
                <a:ea typeface="+mn-ea"/>
                <a:cs typeface="Arial"/>
              </a:rPr>
              <a:t>4</a:t>
            </a:r>
          </a:p>
        </p:txBody>
      </p:sp>
      <p:sp>
        <p:nvSpPr>
          <p:cNvPr id="47" name="object 9">
            <a:extLst>
              <a:ext uri="{FF2B5EF4-FFF2-40B4-BE49-F238E27FC236}">
                <a16:creationId xmlns:a16="http://schemas.microsoft.com/office/drawing/2014/main" id="{34E90ECE-E89D-CB06-CD3D-B064B3946F9D}"/>
              </a:ext>
            </a:extLst>
          </p:cNvPr>
          <p:cNvSpPr txBox="1"/>
          <p:nvPr/>
        </p:nvSpPr>
        <p:spPr>
          <a:xfrm>
            <a:off x="10198325" y="4569618"/>
            <a:ext cx="243377" cy="18210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36</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48" name="object 8">
            <a:extLst>
              <a:ext uri="{FF2B5EF4-FFF2-40B4-BE49-F238E27FC236}">
                <a16:creationId xmlns:a16="http://schemas.microsoft.com/office/drawing/2014/main" id="{AC813D0E-54D5-43F1-D218-4F26E1C4A0E9}"/>
              </a:ext>
            </a:extLst>
          </p:cNvPr>
          <p:cNvSpPr txBox="1"/>
          <p:nvPr/>
        </p:nvSpPr>
        <p:spPr>
          <a:xfrm>
            <a:off x="10814465" y="4569618"/>
            <a:ext cx="468657" cy="18210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0" normalizeH="0" baseline="0" noProof="0">
                <a:ln>
                  <a:noFill/>
                </a:ln>
                <a:solidFill>
                  <a:srgbClr val="3C3C3C"/>
                </a:solidFill>
                <a:effectLst/>
                <a:uLnTx/>
                <a:uFillTx/>
                <a:latin typeface="Calibri" panose="020F0502020204030204"/>
                <a:ea typeface="+mn-ea"/>
                <a:cs typeface="Arial"/>
              </a:rPr>
              <a:t>4</a:t>
            </a: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4</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49" name="object 9">
            <a:extLst>
              <a:ext uri="{FF2B5EF4-FFF2-40B4-BE49-F238E27FC236}">
                <a16:creationId xmlns:a16="http://schemas.microsoft.com/office/drawing/2014/main" id="{147D7D70-EDBB-BA74-2CC5-1D2F34443782}"/>
              </a:ext>
            </a:extLst>
          </p:cNvPr>
          <p:cNvSpPr txBox="1"/>
          <p:nvPr/>
        </p:nvSpPr>
        <p:spPr>
          <a:xfrm>
            <a:off x="11428810" y="4569618"/>
            <a:ext cx="442030" cy="18210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52</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grpSp>
        <p:nvGrpSpPr>
          <p:cNvPr id="50" name="Group 49">
            <a:extLst>
              <a:ext uri="{FF2B5EF4-FFF2-40B4-BE49-F238E27FC236}">
                <a16:creationId xmlns:a16="http://schemas.microsoft.com/office/drawing/2014/main" id="{C5612294-786A-AD73-300B-36D9DA0E407B}"/>
              </a:ext>
            </a:extLst>
          </p:cNvPr>
          <p:cNvGrpSpPr/>
          <p:nvPr/>
        </p:nvGrpSpPr>
        <p:grpSpPr>
          <a:xfrm>
            <a:off x="6470164" y="2301009"/>
            <a:ext cx="494294" cy="2259011"/>
            <a:chOff x="1110232" y="1932492"/>
            <a:chExt cx="342245" cy="3046202"/>
          </a:xfrm>
        </p:grpSpPr>
        <p:sp>
          <p:nvSpPr>
            <p:cNvPr id="51" name="object 7">
              <a:extLst>
                <a:ext uri="{FF2B5EF4-FFF2-40B4-BE49-F238E27FC236}">
                  <a16:creationId xmlns:a16="http://schemas.microsoft.com/office/drawing/2014/main" id="{B172DFF3-4E73-4B7F-399C-E20A04923775}"/>
                </a:ext>
              </a:extLst>
            </p:cNvPr>
            <p:cNvSpPr txBox="1"/>
            <p:nvPr/>
          </p:nvSpPr>
          <p:spPr>
            <a:xfrm>
              <a:off x="1193848" y="4733137"/>
              <a:ext cx="258629" cy="245557"/>
            </a:xfrm>
            <a:prstGeom prst="rect">
              <a:avLst/>
            </a:prstGeom>
          </p:spPr>
          <p:txBody>
            <a:bodyPr vert="horz" wrap="square" lIns="0" tIns="12700" rIns="0" bIns="0" rtlCol="0" anchor="ctr">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solidFill>
                    <a:srgbClr val="E6E6E6">
                      <a:lumMod val="10000"/>
                    </a:srgbClr>
                  </a:solidFill>
                  <a:effectLst/>
                  <a:uLnTx/>
                  <a:uFillTx/>
                  <a:latin typeface="Calibri" panose="020F0502020204030204"/>
                  <a:ea typeface="+mn-ea"/>
                  <a:cs typeface="Calibri"/>
                  <a:sym typeface="Calibri"/>
                  <a:rtl val="0"/>
                </a:rPr>
                <a:t>–</a:t>
              </a:r>
              <a:r>
                <a:rPr kumimoji="0" sz="1100" b="0" i="0" u="none" strike="noStrike" kern="1200" cap="none" spc="0" normalizeH="0" baseline="0" noProof="0">
                  <a:ln>
                    <a:noFill/>
                  </a:ln>
                  <a:solidFill>
                    <a:srgbClr val="3C3C3C"/>
                  </a:solidFill>
                  <a:effectLst/>
                  <a:uLnTx/>
                  <a:uFillTx/>
                  <a:latin typeface="Calibri" panose="020F0502020204030204"/>
                  <a:ea typeface="+mn-ea"/>
                  <a:cs typeface="Arial"/>
                </a:rPr>
                <a:t>0</a:t>
              </a: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.08</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2" name="object 7">
              <a:extLst>
                <a:ext uri="{FF2B5EF4-FFF2-40B4-BE49-F238E27FC236}">
                  <a16:creationId xmlns:a16="http://schemas.microsoft.com/office/drawing/2014/main" id="{963F63A5-7371-BB17-73C9-D2AF22B71C1C}"/>
                </a:ext>
              </a:extLst>
            </p:cNvPr>
            <p:cNvSpPr txBox="1"/>
            <p:nvPr/>
          </p:nvSpPr>
          <p:spPr>
            <a:xfrm>
              <a:off x="1110233" y="4475398"/>
              <a:ext cx="308555" cy="24555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solidFill>
                    <a:srgbClr val="E6E6E6">
                      <a:lumMod val="10000"/>
                    </a:srgbClr>
                  </a:solidFill>
                  <a:effectLst/>
                  <a:uLnTx/>
                  <a:uFillTx/>
                  <a:latin typeface="Calibri" panose="020F0502020204030204"/>
                  <a:ea typeface="+mn-ea"/>
                  <a:cs typeface="Calibri"/>
                  <a:sym typeface="Calibri"/>
                  <a:rtl val="0"/>
                </a:rPr>
                <a:t>–</a:t>
              </a: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0.04</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3" name="object 7">
              <a:extLst>
                <a:ext uri="{FF2B5EF4-FFF2-40B4-BE49-F238E27FC236}">
                  <a16:creationId xmlns:a16="http://schemas.microsoft.com/office/drawing/2014/main" id="{CCB45B74-7B4B-6ACA-51A4-D39E96929305}"/>
                </a:ext>
              </a:extLst>
            </p:cNvPr>
            <p:cNvSpPr txBox="1"/>
            <p:nvPr/>
          </p:nvSpPr>
          <p:spPr>
            <a:xfrm>
              <a:off x="1110232" y="4206537"/>
              <a:ext cx="308555" cy="24555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0</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4" name="object 7">
              <a:extLst>
                <a:ext uri="{FF2B5EF4-FFF2-40B4-BE49-F238E27FC236}">
                  <a16:creationId xmlns:a16="http://schemas.microsoft.com/office/drawing/2014/main" id="{7831B9CB-0647-25D3-DD65-4091BD05A32D}"/>
                </a:ext>
              </a:extLst>
            </p:cNvPr>
            <p:cNvSpPr txBox="1"/>
            <p:nvPr/>
          </p:nvSpPr>
          <p:spPr>
            <a:xfrm>
              <a:off x="1110232" y="3908527"/>
              <a:ext cx="308555" cy="24555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0.04</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5" name="object 7">
              <a:extLst>
                <a:ext uri="{FF2B5EF4-FFF2-40B4-BE49-F238E27FC236}">
                  <a16:creationId xmlns:a16="http://schemas.microsoft.com/office/drawing/2014/main" id="{995098D8-FF14-5B04-57AA-28E66DEAB9A4}"/>
                </a:ext>
              </a:extLst>
            </p:cNvPr>
            <p:cNvSpPr txBox="1"/>
            <p:nvPr/>
          </p:nvSpPr>
          <p:spPr>
            <a:xfrm>
              <a:off x="1110232" y="3626092"/>
              <a:ext cx="308555" cy="24555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0.08</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6" name="object 7">
              <a:extLst>
                <a:ext uri="{FF2B5EF4-FFF2-40B4-BE49-F238E27FC236}">
                  <a16:creationId xmlns:a16="http://schemas.microsoft.com/office/drawing/2014/main" id="{9D76C45D-5B40-B508-A244-E0B8C3642DC7}"/>
                </a:ext>
              </a:extLst>
            </p:cNvPr>
            <p:cNvSpPr txBox="1"/>
            <p:nvPr/>
          </p:nvSpPr>
          <p:spPr>
            <a:xfrm>
              <a:off x="1110232" y="3346231"/>
              <a:ext cx="308555" cy="24555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0.12</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7" name="object 7">
              <a:extLst>
                <a:ext uri="{FF2B5EF4-FFF2-40B4-BE49-F238E27FC236}">
                  <a16:creationId xmlns:a16="http://schemas.microsoft.com/office/drawing/2014/main" id="{59CD39A4-6C7D-2FC6-2E99-53E9D6A2E8EE}"/>
                </a:ext>
              </a:extLst>
            </p:cNvPr>
            <p:cNvSpPr txBox="1"/>
            <p:nvPr/>
          </p:nvSpPr>
          <p:spPr>
            <a:xfrm>
              <a:off x="1110232" y="3067523"/>
              <a:ext cx="308555" cy="24555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0.16</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8" name="object 7">
              <a:extLst>
                <a:ext uri="{FF2B5EF4-FFF2-40B4-BE49-F238E27FC236}">
                  <a16:creationId xmlns:a16="http://schemas.microsoft.com/office/drawing/2014/main" id="{0FC515E8-38E1-6846-96DE-D98E724A7E66}"/>
                </a:ext>
              </a:extLst>
            </p:cNvPr>
            <p:cNvSpPr txBox="1"/>
            <p:nvPr/>
          </p:nvSpPr>
          <p:spPr>
            <a:xfrm>
              <a:off x="1110232" y="2781076"/>
              <a:ext cx="308555" cy="24555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0.20</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9" name="object 7">
              <a:extLst>
                <a:ext uri="{FF2B5EF4-FFF2-40B4-BE49-F238E27FC236}">
                  <a16:creationId xmlns:a16="http://schemas.microsoft.com/office/drawing/2014/main" id="{3543AB83-DD4C-E246-449A-B5B3269A8084}"/>
                </a:ext>
              </a:extLst>
            </p:cNvPr>
            <p:cNvSpPr txBox="1"/>
            <p:nvPr/>
          </p:nvSpPr>
          <p:spPr>
            <a:xfrm>
              <a:off x="1110232" y="2500650"/>
              <a:ext cx="308555" cy="24555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0.24</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60" name="object 7">
              <a:extLst>
                <a:ext uri="{FF2B5EF4-FFF2-40B4-BE49-F238E27FC236}">
                  <a16:creationId xmlns:a16="http://schemas.microsoft.com/office/drawing/2014/main" id="{3A07521B-6E8F-74D3-DC3A-75F5AFFD7E6F}"/>
                </a:ext>
              </a:extLst>
            </p:cNvPr>
            <p:cNvSpPr txBox="1"/>
            <p:nvPr/>
          </p:nvSpPr>
          <p:spPr>
            <a:xfrm>
              <a:off x="1110232" y="2212353"/>
              <a:ext cx="308555" cy="24555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0.28</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61" name="object 7">
              <a:extLst>
                <a:ext uri="{FF2B5EF4-FFF2-40B4-BE49-F238E27FC236}">
                  <a16:creationId xmlns:a16="http://schemas.microsoft.com/office/drawing/2014/main" id="{E8CBD1DF-96D7-116C-C34E-953B693DD075}"/>
                </a:ext>
              </a:extLst>
            </p:cNvPr>
            <p:cNvSpPr txBox="1"/>
            <p:nvPr/>
          </p:nvSpPr>
          <p:spPr>
            <a:xfrm>
              <a:off x="1110232" y="1932492"/>
              <a:ext cx="308555" cy="24555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0.32</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grpSp>
      <p:sp>
        <p:nvSpPr>
          <p:cNvPr id="62" name="TextBox 61">
            <a:extLst>
              <a:ext uri="{FF2B5EF4-FFF2-40B4-BE49-F238E27FC236}">
                <a16:creationId xmlns:a16="http://schemas.microsoft.com/office/drawing/2014/main" id="{8260E6FC-5866-75AC-90D9-78DE2B7DE4B8}"/>
              </a:ext>
            </a:extLst>
          </p:cNvPr>
          <p:cNvSpPr txBox="1"/>
          <p:nvPr/>
        </p:nvSpPr>
        <p:spPr>
          <a:xfrm>
            <a:off x="9050843" y="4683328"/>
            <a:ext cx="1127186" cy="261610"/>
          </a:xfrm>
          <a:prstGeom prst="rect">
            <a:avLst/>
          </a:prstGeom>
          <a:noFill/>
        </p:spPr>
        <p:txBody>
          <a:bodyPr wrap="square">
            <a:spAutoFit/>
          </a:bodyPr>
          <a:lstStyle/>
          <a:p>
            <a:pPr marL="12700" marR="0" lvl="0" indent="0" algn="ctr" defTabSz="914400" rtl="0" eaLnBrk="1" fontAlgn="auto" latinLnBrk="0" hangingPunct="1">
              <a:lnSpc>
                <a:spcPct val="100000"/>
              </a:lnSpc>
              <a:spcBef>
                <a:spcPts val="1110"/>
              </a:spcBef>
              <a:spcAft>
                <a:spcPts val="0"/>
              </a:spcAft>
              <a:buClrTx/>
              <a:buSzTx/>
              <a:buFontTx/>
              <a:buNone/>
              <a:tabLst/>
              <a:defRPr/>
            </a:pPr>
            <a:r>
              <a:rPr kumimoji="0" lang="en-US" sz="1100" b="1" i="0" u="none" strike="noStrike" kern="1200" cap="none" spc="0" normalizeH="0" baseline="0" noProof="0">
                <a:ln>
                  <a:noFill/>
                </a:ln>
                <a:solidFill>
                  <a:srgbClr val="3C3C3C"/>
                </a:solidFill>
                <a:effectLst/>
                <a:uLnTx/>
                <a:uFillTx/>
                <a:latin typeface="Calibri" panose="020F0502020204030204"/>
                <a:ea typeface="+mn-ea"/>
                <a:cs typeface="Arial"/>
              </a:rPr>
              <a:t>Week</a:t>
            </a: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63" name="object 47">
            <a:extLst>
              <a:ext uri="{FF2B5EF4-FFF2-40B4-BE49-F238E27FC236}">
                <a16:creationId xmlns:a16="http://schemas.microsoft.com/office/drawing/2014/main" id="{5AA6A38F-3380-1596-7420-30358F9088A4}"/>
              </a:ext>
            </a:extLst>
          </p:cNvPr>
          <p:cNvSpPr txBox="1"/>
          <p:nvPr/>
        </p:nvSpPr>
        <p:spPr>
          <a:xfrm>
            <a:off x="6197338" y="2121822"/>
            <a:ext cx="338554" cy="2555184"/>
          </a:xfrm>
          <a:prstGeom prst="rect">
            <a:avLst/>
          </a:prstGeom>
        </p:spPr>
        <p:txBody>
          <a:bodyPr vert="vert270" wrap="square" lIns="0" tIns="508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srgbClr val="3C3C3C"/>
                </a:solidFill>
                <a:effectLst/>
                <a:uLnTx/>
                <a:uFillTx/>
                <a:latin typeface="Calibri"/>
                <a:ea typeface="+mn-ea"/>
                <a:cs typeface="Calibri"/>
                <a:sym typeface="Calibri"/>
                <a:rtl val="0"/>
              </a:rPr>
              <a:t>LS Mean Change from Baseline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srgbClr val="3C3C3C"/>
                </a:solidFill>
                <a:effectLst/>
                <a:uLnTx/>
                <a:uFillTx/>
                <a:latin typeface="Calibri"/>
                <a:ea typeface="+mn-ea"/>
                <a:cs typeface="Calibri"/>
                <a:sym typeface="Calibri"/>
                <a:rtl val="0"/>
              </a:rPr>
              <a:t>in pre-BD FEV</a:t>
            </a:r>
            <a:r>
              <a:rPr kumimoji="0" lang="en-US" sz="1100" b="1" i="0" u="none" strike="noStrike" kern="1200" cap="none" spc="0" normalizeH="0" baseline="-25000" noProof="0">
                <a:ln/>
                <a:solidFill>
                  <a:srgbClr val="3C3C3C"/>
                </a:solidFill>
                <a:effectLst/>
                <a:uLnTx/>
                <a:uFillTx/>
                <a:latin typeface="Calibri"/>
                <a:ea typeface="+mn-ea"/>
                <a:cs typeface="Calibri"/>
                <a:sym typeface="Calibri"/>
                <a:rtl val="0"/>
              </a:rPr>
              <a:t>1</a:t>
            </a:r>
            <a:r>
              <a:rPr kumimoji="0" lang="en-US" sz="1100" b="1" i="0" u="none" strike="noStrike" kern="1200" cap="none" spc="0" normalizeH="0" baseline="0" noProof="0">
                <a:ln/>
                <a:solidFill>
                  <a:srgbClr val="3C3C3C"/>
                </a:solidFill>
                <a:effectLst/>
                <a:uLnTx/>
                <a:uFillTx/>
                <a:latin typeface="Calibri"/>
                <a:ea typeface="+mn-ea"/>
                <a:cs typeface="Calibri"/>
                <a:sym typeface="Calibri"/>
                <a:rtl val="0"/>
              </a:rPr>
              <a:t> (L)</a:t>
            </a:r>
          </a:p>
        </p:txBody>
      </p:sp>
      <p:sp>
        <p:nvSpPr>
          <p:cNvPr id="65" name="object 49">
            <a:extLst>
              <a:ext uri="{FF2B5EF4-FFF2-40B4-BE49-F238E27FC236}">
                <a16:creationId xmlns:a16="http://schemas.microsoft.com/office/drawing/2014/main" id="{AD54EC0D-E604-CA39-1F7D-C90F7894E3BC}"/>
              </a:ext>
            </a:extLst>
          </p:cNvPr>
          <p:cNvSpPr txBox="1"/>
          <p:nvPr/>
        </p:nvSpPr>
        <p:spPr>
          <a:xfrm>
            <a:off x="6335915" y="5077477"/>
            <a:ext cx="1316336" cy="166712"/>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No. of patients with data</a:t>
            </a:r>
          </a:p>
        </p:txBody>
      </p:sp>
      <p:pic>
        <p:nvPicPr>
          <p:cNvPr id="66" name="object 388">
            <a:extLst>
              <a:ext uri="{FF2B5EF4-FFF2-40B4-BE49-F238E27FC236}">
                <a16:creationId xmlns:a16="http://schemas.microsoft.com/office/drawing/2014/main" id="{D968B5F7-1B1C-67F3-1BE0-3E8762070897}"/>
              </a:ext>
            </a:extLst>
          </p:cNvPr>
          <p:cNvPicPr/>
          <p:nvPr/>
        </p:nvPicPr>
        <p:blipFill>
          <a:blip r:embed="rId3" cstate="print"/>
          <a:stretch>
            <a:fillRect/>
          </a:stretch>
        </p:blipFill>
        <p:spPr>
          <a:xfrm>
            <a:off x="7307440" y="4043345"/>
            <a:ext cx="104003" cy="103230"/>
          </a:xfrm>
          <a:prstGeom prst="rect">
            <a:avLst/>
          </a:prstGeom>
          <a:ln w="19050">
            <a:noFill/>
          </a:ln>
        </p:spPr>
      </p:pic>
      <p:grpSp>
        <p:nvGrpSpPr>
          <p:cNvPr id="67" name="Group 66">
            <a:extLst>
              <a:ext uri="{FF2B5EF4-FFF2-40B4-BE49-F238E27FC236}">
                <a16:creationId xmlns:a16="http://schemas.microsoft.com/office/drawing/2014/main" id="{29DD7E82-8D4C-8CCC-0D2D-8DB34B2D0192}"/>
              </a:ext>
            </a:extLst>
          </p:cNvPr>
          <p:cNvGrpSpPr/>
          <p:nvPr/>
        </p:nvGrpSpPr>
        <p:grpSpPr>
          <a:xfrm>
            <a:off x="9281552" y="3102887"/>
            <a:ext cx="91411" cy="342647"/>
            <a:chOff x="11282709" y="3196336"/>
            <a:chExt cx="153552" cy="680339"/>
          </a:xfrm>
        </p:grpSpPr>
        <p:cxnSp>
          <p:nvCxnSpPr>
            <p:cNvPr id="68" name="Straight Connector 67">
              <a:extLst>
                <a:ext uri="{FF2B5EF4-FFF2-40B4-BE49-F238E27FC236}">
                  <a16:creationId xmlns:a16="http://schemas.microsoft.com/office/drawing/2014/main" id="{1527884A-D1C1-A16A-A606-A55EF6FB6BBA}"/>
                </a:ext>
              </a:extLst>
            </p:cNvPr>
            <p:cNvCxnSpPr/>
            <p:nvPr/>
          </p:nvCxnSpPr>
          <p:spPr>
            <a:xfrm>
              <a:off x="11283960" y="3196336"/>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F0D057-C1EB-9E2E-7289-5A2B7EF8D0AE}"/>
                </a:ext>
              </a:extLst>
            </p:cNvPr>
            <p:cNvCxnSpPr/>
            <p:nvPr/>
          </p:nvCxnSpPr>
          <p:spPr>
            <a:xfrm>
              <a:off x="11282709" y="3872611"/>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2E729F9-3020-BE96-1457-99C2329383E9}"/>
                </a:ext>
              </a:extLst>
            </p:cNvPr>
            <p:cNvCxnSpPr/>
            <p:nvPr/>
          </p:nvCxnSpPr>
          <p:spPr>
            <a:xfrm flipV="1">
              <a:off x="11358930" y="3196336"/>
              <a:ext cx="0" cy="680339"/>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grpSp>
      <p:sp>
        <p:nvSpPr>
          <p:cNvPr id="71" name="object 347">
            <a:extLst>
              <a:ext uri="{FF2B5EF4-FFF2-40B4-BE49-F238E27FC236}">
                <a16:creationId xmlns:a16="http://schemas.microsoft.com/office/drawing/2014/main" id="{1A416998-222C-ABCB-B56E-341F8A8072B7}"/>
              </a:ext>
            </a:extLst>
          </p:cNvPr>
          <p:cNvSpPr/>
          <p:nvPr/>
        </p:nvSpPr>
        <p:spPr>
          <a:xfrm>
            <a:off x="11606351" y="3690267"/>
            <a:ext cx="78002" cy="75982"/>
          </a:xfrm>
          <a:custGeom>
            <a:avLst/>
            <a:gdLst/>
            <a:ahLst/>
            <a:cxnLst/>
            <a:rect l="l" t="t" r="r" b="b"/>
            <a:pathLst>
              <a:path w="61594" h="61594">
                <a:moveTo>
                  <a:pt x="30797" y="0"/>
                </a:moveTo>
                <a:lnTo>
                  <a:pt x="0" y="61556"/>
                </a:lnTo>
                <a:lnTo>
                  <a:pt x="61582" y="61556"/>
                </a:lnTo>
                <a:lnTo>
                  <a:pt x="30797" y="0"/>
                </a:lnTo>
                <a:close/>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grpSp>
        <p:nvGrpSpPr>
          <p:cNvPr id="72" name="Group 71">
            <a:extLst>
              <a:ext uri="{FF2B5EF4-FFF2-40B4-BE49-F238E27FC236}">
                <a16:creationId xmlns:a16="http://schemas.microsoft.com/office/drawing/2014/main" id="{0DEDD764-E4D2-DC47-7850-168D1FDC3F47}"/>
              </a:ext>
            </a:extLst>
          </p:cNvPr>
          <p:cNvGrpSpPr/>
          <p:nvPr/>
        </p:nvGrpSpPr>
        <p:grpSpPr>
          <a:xfrm>
            <a:off x="7449211" y="3586359"/>
            <a:ext cx="78598" cy="315577"/>
            <a:chOff x="11282709" y="3196336"/>
            <a:chExt cx="153552" cy="680339"/>
          </a:xfrm>
        </p:grpSpPr>
        <p:cxnSp>
          <p:nvCxnSpPr>
            <p:cNvPr id="73" name="Straight Connector 72">
              <a:extLst>
                <a:ext uri="{FF2B5EF4-FFF2-40B4-BE49-F238E27FC236}">
                  <a16:creationId xmlns:a16="http://schemas.microsoft.com/office/drawing/2014/main" id="{10CE37D1-AF63-FDF0-F4D8-DB3987A96193}"/>
                </a:ext>
              </a:extLst>
            </p:cNvPr>
            <p:cNvCxnSpPr/>
            <p:nvPr/>
          </p:nvCxnSpPr>
          <p:spPr>
            <a:xfrm>
              <a:off x="11283960" y="3196336"/>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9B86036-8E96-900B-065E-086FB1AE1499}"/>
                </a:ext>
              </a:extLst>
            </p:cNvPr>
            <p:cNvCxnSpPr/>
            <p:nvPr/>
          </p:nvCxnSpPr>
          <p:spPr>
            <a:xfrm>
              <a:off x="11282709" y="3872611"/>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B942EBD-2193-36D6-D6ED-5CE17825EC66}"/>
                </a:ext>
              </a:extLst>
            </p:cNvPr>
            <p:cNvCxnSpPr/>
            <p:nvPr/>
          </p:nvCxnSpPr>
          <p:spPr>
            <a:xfrm flipV="1">
              <a:off x="11358930" y="3196336"/>
              <a:ext cx="0" cy="680339"/>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grpSp>
      <p:pic>
        <p:nvPicPr>
          <p:cNvPr id="76" name="object 388">
            <a:extLst>
              <a:ext uri="{FF2B5EF4-FFF2-40B4-BE49-F238E27FC236}">
                <a16:creationId xmlns:a16="http://schemas.microsoft.com/office/drawing/2014/main" id="{87D65FF4-51B4-B129-D6EA-4BE4DB5F72E1}"/>
              </a:ext>
            </a:extLst>
          </p:cNvPr>
          <p:cNvPicPr/>
          <p:nvPr/>
        </p:nvPicPr>
        <p:blipFill>
          <a:blip r:embed="rId3" cstate="print"/>
          <a:stretch>
            <a:fillRect/>
          </a:stretch>
        </p:blipFill>
        <p:spPr>
          <a:xfrm>
            <a:off x="7448756" y="3239559"/>
            <a:ext cx="104003" cy="103230"/>
          </a:xfrm>
          <a:prstGeom prst="rect">
            <a:avLst/>
          </a:prstGeom>
          <a:ln w="19050">
            <a:noFill/>
          </a:ln>
        </p:spPr>
      </p:pic>
      <p:pic>
        <p:nvPicPr>
          <p:cNvPr id="77" name="object 388">
            <a:extLst>
              <a:ext uri="{FF2B5EF4-FFF2-40B4-BE49-F238E27FC236}">
                <a16:creationId xmlns:a16="http://schemas.microsoft.com/office/drawing/2014/main" id="{606C66CA-7F72-AF5A-BC06-FE1D6E020F99}"/>
              </a:ext>
            </a:extLst>
          </p:cNvPr>
          <p:cNvPicPr/>
          <p:nvPr/>
        </p:nvPicPr>
        <p:blipFill>
          <a:blip r:embed="rId3" cstate="print"/>
          <a:stretch>
            <a:fillRect/>
          </a:stretch>
        </p:blipFill>
        <p:spPr>
          <a:xfrm>
            <a:off x="7611071" y="3236379"/>
            <a:ext cx="104003" cy="103230"/>
          </a:xfrm>
          <a:prstGeom prst="rect">
            <a:avLst/>
          </a:prstGeom>
          <a:ln w="19050">
            <a:noFill/>
          </a:ln>
        </p:spPr>
      </p:pic>
      <p:pic>
        <p:nvPicPr>
          <p:cNvPr id="78" name="object 388">
            <a:extLst>
              <a:ext uri="{FF2B5EF4-FFF2-40B4-BE49-F238E27FC236}">
                <a16:creationId xmlns:a16="http://schemas.microsoft.com/office/drawing/2014/main" id="{D48C6A25-C9B8-418F-1BC1-D09A765826FB}"/>
              </a:ext>
            </a:extLst>
          </p:cNvPr>
          <p:cNvPicPr/>
          <p:nvPr/>
        </p:nvPicPr>
        <p:blipFill>
          <a:blip r:embed="rId3" cstate="print"/>
          <a:stretch>
            <a:fillRect/>
          </a:stretch>
        </p:blipFill>
        <p:spPr>
          <a:xfrm>
            <a:off x="7951360" y="3287994"/>
            <a:ext cx="104003" cy="103230"/>
          </a:xfrm>
          <a:prstGeom prst="rect">
            <a:avLst/>
          </a:prstGeom>
          <a:ln w="19050">
            <a:noFill/>
          </a:ln>
        </p:spPr>
      </p:pic>
      <p:pic>
        <p:nvPicPr>
          <p:cNvPr id="79" name="object 388">
            <a:extLst>
              <a:ext uri="{FF2B5EF4-FFF2-40B4-BE49-F238E27FC236}">
                <a16:creationId xmlns:a16="http://schemas.microsoft.com/office/drawing/2014/main" id="{3802EFAF-E1D9-F488-000B-1B3195D3CD29}"/>
              </a:ext>
            </a:extLst>
          </p:cNvPr>
          <p:cNvPicPr/>
          <p:nvPr/>
        </p:nvPicPr>
        <p:blipFill>
          <a:blip r:embed="rId3" cstate="print"/>
          <a:stretch>
            <a:fillRect/>
          </a:stretch>
        </p:blipFill>
        <p:spPr>
          <a:xfrm>
            <a:off x="8283504" y="3255379"/>
            <a:ext cx="104003" cy="103230"/>
          </a:xfrm>
          <a:prstGeom prst="rect">
            <a:avLst/>
          </a:prstGeom>
          <a:ln w="19050">
            <a:noFill/>
          </a:ln>
        </p:spPr>
      </p:pic>
      <p:pic>
        <p:nvPicPr>
          <p:cNvPr id="80" name="object 388">
            <a:extLst>
              <a:ext uri="{FF2B5EF4-FFF2-40B4-BE49-F238E27FC236}">
                <a16:creationId xmlns:a16="http://schemas.microsoft.com/office/drawing/2014/main" id="{85780CA8-2E93-38B2-480A-219669D7E557}"/>
              </a:ext>
            </a:extLst>
          </p:cNvPr>
          <p:cNvPicPr/>
          <p:nvPr/>
        </p:nvPicPr>
        <p:blipFill>
          <a:blip r:embed="rId3" cstate="print"/>
          <a:stretch>
            <a:fillRect/>
          </a:stretch>
        </p:blipFill>
        <p:spPr>
          <a:xfrm>
            <a:off x="9275334" y="3208938"/>
            <a:ext cx="104003" cy="103230"/>
          </a:xfrm>
          <a:prstGeom prst="rect">
            <a:avLst/>
          </a:prstGeom>
          <a:ln w="19050">
            <a:noFill/>
          </a:ln>
        </p:spPr>
      </p:pic>
      <p:pic>
        <p:nvPicPr>
          <p:cNvPr id="81" name="object 388">
            <a:extLst>
              <a:ext uri="{FF2B5EF4-FFF2-40B4-BE49-F238E27FC236}">
                <a16:creationId xmlns:a16="http://schemas.microsoft.com/office/drawing/2014/main" id="{FABE1AC7-A943-2142-801C-7350679401B7}"/>
              </a:ext>
            </a:extLst>
          </p:cNvPr>
          <p:cNvPicPr/>
          <p:nvPr/>
        </p:nvPicPr>
        <p:blipFill>
          <a:blip r:embed="rId3" cstate="print"/>
          <a:stretch>
            <a:fillRect/>
          </a:stretch>
        </p:blipFill>
        <p:spPr>
          <a:xfrm>
            <a:off x="10255416" y="3272283"/>
            <a:ext cx="104003" cy="103230"/>
          </a:xfrm>
          <a:prstGeom prst="rect">
            <a:avLst/>
          </a:prstGeom>
          <a:ln w="19050">
            <a:noFill/>
          </a:ln>
        </p:spPr>
      </p:pic>
      <p:pic>
        <p:nvPicPr>
          <p:cNvPr id="82" name="object 388">
            <a:extLst>
              <a:ext uri="{FF2B5EF4-FFF2-40B4-BE49-F238E27FC236}">
                <a16:creationId xmlns:a16="http://schemas.microsoft.com/office/drawing/2014/main" id="{3A414B2E-E9D3-7E03-2F88-D6B0D7C2DF5C}"/>
              </a:ext>
            </a:extLst>
          </p:cNvPr>
          <p:cNvPicPr/>
          <p:nvPr/>
        </p:nvPicPr>
        <p:blipFill>
          <a:blip r:embed="rId3" cstate="print"/>
          <a:stretch>
            <a:fillRect/>
          </a:stretch>
        </p:blipFill>
        <p:spPr>
          <a:xfrm>
            <a:off x="11004332" y="3178333"/>
            <a:ext cx="104003" cy="103230"/>
          </a:xfrm>
          <a:prstGeom prst="rect">
            <a:avLst/>
          </a:prstGeom>
          <a:ln w="19050">
            <a:noFill/>
          </a:ln>
        </p:spPr>
      </p:pic>
      <p:pic>
        <p:nvPicPr>
          <p:cNvPr id="83" name="object 388">
            <a:extLst>
              <a:ext uri="{FF2B5EF4-FFF2-40B4-BE49-F238E27FC236}">
                <a16:creationId xmlns:a16="http://schemas.microsoft.com/office/drawing/2014/main" id="{F8398A39-5BC6-32A9-920F-3FFD91419EA8}"/>
              </a:ext>
            </a:extLst>
          </p:cNvPr>
          <p:cNvPicPr/>
          <p:nvPr/>
        </p:nvPicPr>
        <p:blipFill>
          <a:blip r:embed="rId3" cstate="print"/>
          <a:stretch>
            <a:fillRect/>
          </a:stretch>
        </p:blipFill>
        <p:spPr>
          <a:xfrm>
            <a:off x="11626862" y="3268890"/>
            <a:ext cx="104003" cy="103230"/>
          </a:xfrm>
          <a:prstGeom prst="rect">
            <a:avLst/>
          </a:prstGeom>
          <a:ln w="19050">
            <a:noFill/>
          </a:ln>
        </p:spPr>
      </p:pic>
      <p:sp>
        <p:nvSpPr>
          <p:cNvPr id="84" name="object 347">
            <a:extLst>
              <a:ext uri="{FF2B5EF4-FFF2-40B4-BE49-F238E27FC236}">
                <a16:creationId xmlns:a16="http://schemas.microsoft.com/office/drawing/2014/main" id="{A99851B3-4C15-9856-F116-FBF44DE36950}"/>
              </a:ext>
            </a:extLst>
          </p:cNvPr>
          <p:cNvSpPr/>
          <p:nvPr/>
        </p:nvSpPr>
        <p:spPr>
          <a:xfrm>
            <a:off x="11023984" y="3625627"/>
            <a:ext cx="78002" cy="75982"/>
          </a:xfrm>
          <a:custGeom>
            <a:avLst/>
            <a:gdLst/>
            <a:ahLst/>
            <a:cxnLst/>
            <a:rect l="l" t="t" r="r" b="b"/>
            <a:pathLst>
              <a:path w="61594" h="61594">
                <a:moveTo>
                  <a:pt x="30797" y="0"/>
                </a:moveTo>
                <a:lnTo>
                  <a:pt x="0" y="61556"/>
                </a:lnTo>
                <a:lnTo>
                  <a:pt x="61582" y="61556"/>
                </a:lnTo>
                <a:lnTo>
                  <a:pt x="30797" y="0"/>
                </a:lnTo>
                <a:close/>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85" name="object 347">
            <a:extLst>
              <a:ext uri="{FF2B5EF4-FFF2-40B4-BE49-F238E27FC236}">
                <a16:creationId xmlns:a16="http://schemas.microsoft.com/office/drawing/2014/main" id="{671410C4-3D15-3EAD-89D0-02420EECF8A8}"/>
              </a:ext>
            </a:extLst>
          </p:cNvPr>
          <p:cNvSpPr/>
          <p:nvPr/>
        </p:nvSpPr>
        <p:spPr>
          <a:xfrm>
            <a:off x="10276773" y="3681103"/>
            <a:ext cx="78002" cy="75982"/>
          </a:xfrm>
          <a:custGeom>
            <a:avLst/>
            <a:gdLst/>
            <a:ahLst/>
            <a:cxnLst/>
            <a:rect l="l" t="t" r="r" b="b"/>
            <a:pathLst>
              <a:path w="61594" h="61594">
                <a:moveTo>
                  <a:pt x="30797" y="0"/>
                </a:moveTo>
                <a:lnTo>
                  <a:pt x="0" y="61556"/>
                </a:lnTo>
                <a:lnTo>
                  <a:pt x="61582" y="61556"/>
                </a:lnTo>
                <a:lnTo>
                  <a:pt x="30797" y="0"/>
                </a:lnTo>
                <a:close/>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86" name="object 347">
            <a:extLst>
              <a:ext uri="{FF2B5EF4-FFF2-40B4-BE49-F238E27FC236}">
                <a16:creationId xmlns:a16="http://schemas.microsoft.com/office/drawing/2014/main" id="{D97796D7-1BE0-A64E-9571-7A080F1A172C}"/>
              </a:ext>
            </a:extLst>
          </p:cNvPr>
          <p:cNvSpPr/>
          <p:nvPr/>
        </p:nvSpPr>
        <p:spPr>
          <a:xfrm>
            <a:off x="9282832" y="3696192"/>
            <a:ext cx="78002" cy="75982"/>
          </a:xfrm>
          <a:custGeom>
            <a:avLst/>
            <a:gdLst/>
            <a:ahLst/>
            <a:cxnLst/>
            <a:rect l="l" t="t" r="r" b="b"/>
            <a:pathLst>
              <a:path w="61594" h="61594">
                <a:moveTo>
                  <a:pt x="30797" y="0"/>
                </a:moveTo>
                <a:lnTo>
                  <a:pt x="0" y="61556"/>
                </a:lnTo>
                <a:lnTo>
                  <a:pt x="61582" y="61556"/>
                </a:lnTo>
                <a:lnTo>
                  <a:pt x="30797" y="0"/>
                </a:lnTo>
                <a:close/>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87" name="object 347">
            <a:extLst>
              <a:ext uri="{FF2B5EF4-FFF2-40B4-BE49-F238E27FC236}">
                <a16:creationId xmlns:a16="http://schemas.microsoft.com/office/drawing/2014/main" id="{084A028C-6324-34F4-1A69-35FDF6A7B15F}"/>
              </a:ext>
            </a:extLst>
          </p:cNvPr>
          <p:cNvSpPr/>
          <p:nvPr/>
        </p:nvSpPr>
        <p:spPr>
          <a:xfrm>
            <a:off x="8288929" y="3672090"/>
            <a:ext cx="78002" cy="75982"/>
          </a:xfrm>
          <a:custGeom>
            <a:avLst/>
            <a:gdLst/>
            <a:ahLst/>
            <a:cxnLst/>
            <a:rect l="l" t="t" r="r" b="b"/>
            <a:pathLst>
              <a:path w="61594" h="61594">
                <a:moveTo>
                  <a:pt x="30797" y="0"/>
                </a:moveTo>
                <a:lnTo>
                  <a:pt x="0" y="61556"/>
                </a:lnTo>
                <a:lnTo>
                  <a:pt x="61582" y="61556"/>
                </a:lnTo>
                <a:lnTo>
                  <a:pt x="30797" y="0"/>
                </a:lnTo>
                <a:close/>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88" name="object 347">
            <a:extLst>
              <a:ext uri="{FF2B5EF4-FFF2-40B4-BE49-F238E27FC236}">
                <a16:creationId xmlns:a16="http://schemas.microsoft.com/office/drawing/2014/main" id="{F6DD9335-1362-3917-E1B3-FA74BFE6AED7}"/>
              </a:ext>
            </a:extLst>
          </p:cNvPr>
          <p:cNvSpPr/>
          <p:nvPr/>
        </p:nvSpPr>
        <p:spPr>
          <a:xfrm>
            <a:off x="7955531" y="3703536"/>
            <a:ext cx="78002" cy="75982"/>
          </a:xfrm>
          <a:custGeom>
            <a:avLst/>
            <a:gdLst/>
            <a:ahLst/>
            <a:cxnLst/>
            <a:rect l="l" t="t" r="r" b="b"/>
            <a:pathLst>
              <a:path w="61594" h="61594">
                <a:moveTo>
                  <a:pt x="30797" y="0"/>
                </a:moveTo>
                <a:lnTo>
                  <a:pt x="0" y="61556"/>
                </a:lnTo>
                <a:lnTo>
                  <a:pt x="61582" y="61556"/>
                </a:lnTo>
                <a:lnTo>
                  <a:pt x="30797" y="0"/>
                </a:lnTo>
                <a:close/>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89" name="object 347">
            <a:extLst>
              <a:ext uri="{FF2B5EF4-FFF2-40B4-BE49-F238E27FC236}">
                <a16:creationId xmlns:a16="http://schemas.microsoft.com/office/drawing/2014/main" id="{A347D445-3A47-C8F8-6CCC-91F98A8F01A1}"/>
              </a:ext>
            </a:extLst>
          </p:cNvPr>
          <p:cNvSpPr/>
          <p:nvPr/>
        </p:nvSpPr>
        <p:spPr>
          <a:xfrm>
            <a:off x="7628184" y="3700926"/>
            <a:ext cx="78002" cy="75982"/>
          </a:xfrm>
          <a:custGeom>
            <a:avLst/>
            <a:gdLst/>
            <a:ahLst/>
            <a:cxnLst/>
            <a:rect l="l" t="t" r="r" b="b"/>
            <a:pathLst>
              <a:path w="61594" h="61594">
                <a:moveTo>
                  <a:pt x="30797" y="0"/>
                </a:moveTo>
                <a:lnTo>
                  <a:pt x="0" y="61556"/>
                </a:lnTo>
                <a:lnTo>
                  <a:pt x="61582" y="61556"/>
                </a:lnTo>
                <a:lnTo>
                  <a:pt x="30797" y="0"/>
                </a:lnTo>
                <a:close/>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90" name="object 347">
            <a:extLst>
              <a:ext uri="{FF2B5EF4-FFF2-40B4-BE49-F238E27FC236}">
                <a16:creationId xmlns:a16="http://schemas.microsoft.com/office/drawing/2014/main" id="{C7A2AD8E-15CF-52D4-004A-30EB831F088A}"/>
              </a:ext>
            </a:extLst>
          </p:cNvPr>
          <p:cNvSpPr/>
          <p:nvPr/>
        </p:nvSpPr>
        <p:spPr>
          <a:xfrm>
            <a:off x="7452847" y="3686406"/>
            <a:ext cx="78002" cy="75982"/>
          </a:xfrm>
          <a:custGeom>
            <a:avLst/>
            <a:gdLst/>
            <a:ahLst/>
            <a:cxnLst/>
            <a:rect l="l" t="t" r="r" b="b"/>
            <a:pathLst>
              <a:path w="61594" h="61594">
                <a:moveTo>
                  <a:pt x="30797" y="0"/>
                </a:moveTo>
                <a:lnTo>
                  <a:pt x="0" y="61556"/>
                </a:lnTo>
                <a:lnTo>
                  <a:pt x="61582" y="61556"/>
                </a:lnTo>
                <a:lnTo>
                  <a:pt x="30797" y="0"/>
                </a:lnTo>
                <a:close/>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91" name="object 347">
            <a:extLst>
              <a:ext uri="{FF2B5EF4-FFF2-40B4-BE49-F238E27FC236}">
                <a16:creationId xmlns:a16="http://schemas.microsoft.com/office/drawing/2014/main" id="{075EBF30-B141-2E95-DAF8-FE1A9A1D435E}"/>
              </a:ext>
            </a:extLst>
          </p:cNvPr>
          <p:cNvSpPr/>
          <p:nvPr/>
        </p:nvSpPr>
        <p:spPr>
          <a:xfrm>
            <a:off x="7285370" y="4051606"/>
            <a:ext cx="78002" cy="75982"/>
          </a:xfrm>
          <a:custGeom>
            <a:avLst/>
            <a:gdLst/>
            <a:ahLst/>
            <a:cxnLst/>
            <a:rect l="l" t="t" r="r" b="b"/>
            <a:pathLst>
              <a:path w="61594" h="61594">
                <a:moveTo>
                  <a:pt x="30797" y="0"/>
                </a:moveTo>
                <a:lnTo>
                  <a:pt x="0" y="61556"/>
                </a:lnTo>
                <a:lnTo>
                  <a:pt x="61582" y="61556"/>
                </a:lnTo>
                <a:lnTo>
                  <a:pt x="30797" y="0"/>
                </a:lnTo>
                <a:close/>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grpSp>
        <p:nvGrpSpPr>
          <p:cNvPr id="92" name="Group 91">
            <a:extLst>
              <a:ext uri="{FF2B5EF4-FFF2-40B4-BE49-F238E27FC236}">
                <a16:creationId xmlns:a16="http://schemas.microsoft.com/office/drawing/2014/main" id="{DCE780D9-8A73-5FAD-A3DF-748F703B7691}"/>
              </a:ext>
            </a:extLst>
          </p:cNvPr>
          <p:cNvGrpSpPr/>
          <p:nvPr/>
        </p:nvGrpSpPr>
        <p:grpSpPr>
          <a:xfrm>
            <a:off x="7624007" y="3596891"/>
            <a:ext cx="78598" cy="334151"/>
            <a:chOff x="11282709" y="3196336"/>
            <a:chExt cx="153552" cy="680339"/>
          </a:xfrm>
        </p:grpSpPr>
        <p:cxnSp>
          <p:nvCxnSpPr>
            <p:cNvPr id="93" name="Straight Connector 92">
              <a:extLst>
                <a:ext uri="{FF2B5EF4-FFF2-40B4-BE49-F238E27FC236}">
                  <a16:creationId xmlns:a16="http://schemas.microsoft.com/office/drawing/2014/main" id="{CB9F27FA-A59E-0384-558B-5E02869A683A}"/>
                </a:ext>
              </a:extLst>
            </p:cNvPr>
            <p:cNvCxnSpPr/>
            <p:nvPr/>
          </p:nvCxnSpPr>
          <p:spPr>
            <a:xfrm>
              <a:off x="11283960" y="3196336"/>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5E28789-17E7-0508-666F-7A60E52AC7AD}"/>
                </a:ext>
              </a:extLst>
            </p:cNvPr>
            <p:cNvCxnSpPr/>
            <p:nvPr/>
          </p:nvCxnSpPr>
          <p:spPr>
            <a:xfrm>
              <a:off x="11282709" y="3872611"/>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AD25886-82F9-848D-3286-C1DE7D01154C}"/>
                </a:ext>
              </a:extLst>
            </p:cNvPr>
            <p:cNvCxnSpPr/>
            <p:nvPr/>
          </p:nvCxnSpPr>
          <p:spPr>
            <a:xfrm flipV="1">
              <a:off x="11358930" y="3196336"/>
              <a:ext cx="0" cy="680339"/>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B7471B66-1509-4C6C-3CE1-C0240E57E649}"/>
              </a:ext>
            </a:extLst>
          </p:cNvPr>
          <p:cNvGrpSpPr/>
          <p:nvPr/>
        </p:nvGrpSpPr>
        <p:grpSpPr>
          <a:xfrm>
            <a:off x="7952244" y="3600148"/>
            <a:ext cx="78598" cy="323517"/>
            <a:chOff x="11282709" y="3196336"/>
            <a:chExt cx="153552" cy="680339"/>
          </a:xfrm>
        </p:grpSpPr>
        <p:cxnSp>
          <p:nvCxnSpPr>
            <p:cNvPr id="97" name="Straight Connector 96">
              <a:extLst>
                <a:ext uri="{FF2B5EF4-FFF2-40B4-BE49-F238E27FC236}">
                  <a16:creationId xmlns:a16="http://schemas.microsoft.com/office/drawing/2014/main" id="{8BB7CCFE-436F-CFA3-E1C3-1E21E9BD9477}"/>
                </a:ext>
              </a:extLst>
            </p:cNvPr>
            <p:cNvCxnSpPr/>
            <p:nvPr/>
          </p:nvCxnSpPr>
          <p:spPr>
            <a:xfrm>
              <a:off x="11283960" y="3196336"/>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6357ABC-FAB2-9A2B-C49E-F006D8332F45}"/>
                </a:ext>
              </a:extLst>
            </p:cNvPr>
            <p:cNvCxnSpPr/>
            <p:nvPr/>
          </p:nvCxnSpPr>
          <p:spPr>
            <a:xfrm>
              <a:off x="11282709" y="3872611"/>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89E4CA5-0155-97F5-4B9C-E5F611B90918}"/>
                </a:ext>
              </a:extLst>
            </p:cNvPr>
            <p:cNvCxnSpPr/>
            <p:nvPr/>
          </p:nvCxnSpPr>
          <p:spPr>
            <a:xfrm flipV="1">
              <a:off x="11358930" y="3196336"/>
              <a:ext cx="0" cy="680339"/>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3BFBBC69-B1D3-3EE6-CB60-313F3F683329}"/>
              </a:ext>
            </a:extLst>
          </p:cNvPr>
          <p:cNvGrpSpPr/>
          <p:nvPr/>
        </p:nvGrpSpPr>
        <p:grpSpPr>
          <a:xfrm>
            <a:off x="8285873" y="3564610"/>
            <a:ext cx="78598" cy="335739"/>
            <a:chOff x="11282709" y="3196336"/>
            <a:chExt cx="153552" cy="680339"/>
          </a:xfrm>
        </p:grpSpPr>
        <p:cxnSp>
          <p:nvCxnSpPr>
            <p:cNvPr id="101" name="Straight Connector 100">
              <a:extLst>
                <a:ext uri="{FF2B5EF4-FFF2-40B4-BE49-F238E27FC236}">
                  <a16:creationId xmlns:a16="http://schemas.microsoft.com/office/drawing/2014/main" id="{DB3398BA-9912-7189-A3AA-100F05B7B64A}"/>
                </a:ext>
              </a:extLst>
            </p:cNvPr>
            <p:cNvCxnSpPr/>
            <p:nvPr/>
          </p:nvCxnSpPr>
          <p:spPr>
            <a:xfrm>
              <a:off x="11283960" y="3196336"/>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2BAEEDF-23DE-3FB9-FB82-7770008A4694}"/>
                </a:ext>
              </a:extLst>
            </p:cNvPr>
            <p:cNvCxnSpPr/>
            <p:nvPr/>
          </p:nvCxnSpPr>
          <p:spPr>
            <a:xfrm>
              <a:off x="11282709" y="3872611"/>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EDEF0FA-1CBD-45B9-3A1F-22A7CD5F842D}"/>
                </a:ext>
              </a:extLst>
            </p:cNvPr>
            <p:cNvCxnSpPr/>
            <p:nvPr/>
          </p:nvCxnSpPr>
          <p:spPr>
            <a:xfrm flipV="1">
              <a:off x="11358930" y="3196336"/>
              <a:ext cx="0" cy="680339"/>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C208D3BE-779D-0C08-4F7F-98E4E3A00941}"/>
              </a:ext>
            </a:extLst>
          </p:cNvPr>
          <p:cNvGrpSpPr/>
          <p:nvPr/>
        </p:nvGrpSpPr>
        <p:grpSpPr>
          <a:xfrm>
            <a:off x="9283478" y="3581456"/>
            <a:ext cx="78598" cy="343997"/>
            <a:chOff x="11282709" y="3196336"/>
            <a:chExt cx="153552" cy="680339"/>
          </a:xfrm>
        </p:grpSpPr>
        <p:cxnSp>
          <p:nvCxnSpPr>
            <p:cNvPr id="105" name="Straight Connector 104">
              <a:extLst>
                <a:ext uri="{FF2B5EF4-FFF2-40B4-BE49-F238E27FC236}">
                  <a16:creationId xmlns:a16="http://schemas.microsoft.com/office/drawing/2014/main" id="{BAC392D9-2E24-DA23-7777-F31227027EE1}"/>
                </a:ext>
              </a:extLst>
            </p:cNvPr>
            <p:cNvCxnSpPr/>
            <p:nvPr/>
          </p:nvCxnSpPr>
          <p:spPr>
            <a:xfrm>
              <a:off x="11283960" y="3196336"/>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9ABA244-58B8-946B-E599-16B497C6CFDB}"/>
                </a:ext>
              </a:extLst>
            </p:cNvPr>
            <p:cNvCxnSpPr/>
            <p:nvPr/>
          </p:nvCxnSpPr>
          <p:spPr>
            <a:xfrm>
              <a:off x="11282709" y="3872611"/>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5CD42D2-E298-D291-9A82-B444C5A2BF4A}"/>
                </a:ext>
              </a:extLst>
            </p:cNvPr>
            <p:cNvCxnSpPr/>
            <p:nvPr/>
          </p:nvCxnSpPr>
          <p:spPr>
            <a:xfrm flipV="1">
              <a:off x="11358930" y="3196336"/>
              <a:ext cx="0" cy="680339"/>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762FF9CE-C37B-136E-74F9-F12F8D89362A}"/>
              </a:ext>
            </a:extLst>
          </p:cNvPr>
          <p:cNvGrpSpPr/>
          <p:nvPr/>
        </p:nvGrpSpPr>
        <p:grpSpPr>
          <a:xfrm>
            <a:off x="10275395" y="3567097"/>
            <a:ext cx="78598" cy="353550"/>
            <a:chOff x="11282709" y="3196336"/>
            <a:chExt cx="153552" cy="680339"/>
          </a:xfrm>
        </p:grpSpPr>
        <p:cxnSp>
          <p:nvCxnSpPr>
            <p:cNvPr id="109" name="Straight Connector 108">
              <a:extLst>
                <a:ext uri="{FF2B5EF4-FFF2-40B4-BE49-F238E27FC236}">
                  <a16:creationId xmlns:a16="http://schemas.microsoft.com/office/drawing/2014/main" id="{209C006B-A40A-E085-582B-AC6714EAB181}"/>
                </a:ext>
              </a:extLst>
            </p:cNvPr>
            <p:cNvCxnSpPr/>
            <p:nvPr/>
          </p:nvCxnSpPr>
          <p:spPr>
            <a:xfrm>
              <a:off x="11283960" y="3196336"/>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6C44E22-E132-2D86-5851-A179900AD3DD}"/>
                </a:ext>
              </a:extLst>
            </p:cNvPr>
            <p:cNvCxnSpPr/>
            <p:nvPr/>
          </p:nvCxnSpPr>
          <p:spPr>
            <a:xfrm>
              <a:off x="11282709" y="3872611"/>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AD38FA9-DDCD-7A01-E491-009992CDFC7A}"/>
                </a:ext>
              </a:extLst>
            </p:cNvPr>
            <p:cNvCxnSpPr/>
            <p:nvPr/>
          </p:nvCxnSpPr>
          <p:spPr>
            <a:xfrm flipV="1">
              <a:off x="11358930" y="3196336"/>
              <a:ext cx="0" cy="680339"/>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A9C396B0-C9D4-185C-70B2-90034236B4E5}"/>
              </a:ext>
            </a:extLst>
          </p:cNvPr>
          <p:cNvGrpSpPr/>
          <p:nvPr/>
        </p:nvGrpSpPr>
        <p:grpSpPr>
          <a:xfrm>
            <a:off x="11021730" y="3610097"/>
            <a:ext cx="78598" cy="377268"/>
            <a:chOff x="11282709" y="3196336"/>
            <a:chExt cx="153552" cy="680339"/>
          </a:xfrm>
        </p:grpSpPr>
        <p:cxnSp>
          <p:nvCxnSpPr>
            <p:cNvPr id="113" name="Straight Connector 112">
              <a:extLst>
                <a:ext uri="{FF2B5EF4-FFF2-40B4-BE49-F238E27FC236}">
                  <a16:creationId xmlns:a16="http://schemas.microsoft.com/office/drawing/2014/main" id="{765DCDA6-565B-6572-7C60-F2BAA3343D03}"/>
                </a:ext>
              </a:extLst>
            </p:cNvPr>
            <p:cNvCxnSpPr/>
            <p:nvPr/>
          </p:nvCxnSpPr>
          <p:spPr>
            <a:xfrm>
              <a:off x="11283960" y="3196336"/>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55F2C4A-4138-47BC-CFC9-6AF7BD19FFF2}"/>
                </a:ext>
              </a:extLst>
            </p:cNvPr>
            <p:cNvCxnSpPr/>
            <p:nvPr/>
          </p:nvCxnSpPr>
          <p:spPr>
            <a:xfrm>
              <a:off x="11282709" y="3872611"/>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5282BE4-9CB8-B4D0-994B-CBB8D64B02E8}"/>
                </a:ext>
              </a:extLst>
            </p:cNvPr>
            <p:cNvCxnSpPr/>
            <p:nvPr/>
          </p:nvCxnSpPr>
          <p:spPr>
            <a:xfrm flipV="1">
              <a:off x="11358930" y="3196336"/>
              <a:ext cx="0" cy="680339"/>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75EC07E4-FEA1-416D-AF57-044BFDAA1BB6}"/>
              </a:ext>
            </a:extLst>
          </p:cNvPr>
          <p:cNvGrpSpPr/>
          <p:nvPr/>
        </p:nvGrpSpPr>
        <p:grpSpPr>
          <a:xfrm>
            <a:off x="11605785" y="3548341"/>
            <a:ext cx="78598" cy="365124"/>
            <a:chOff x="11282709" y="3196336"/>
            <a:chExt cx="153552" cy="680339"/>
          </a:xfrm>
        </p:grpSpPr>
        <p:cxnSp>
          <p:nvCxnSpPr>
            <p:cNvPr id="117" name="Straight Connector 116">
              <a:extLst>
                <a:ext uri="{FF2B5EF4-FFF2-40B4-BE49-F238E27FC236}">
                  <a16:creationId xmlns:a16="http://schemas.microsoft.com/office/drawing/2014/main" id="{D063657A-4A72-92B5-FCE0-A21A7B189BF4}"/>
                </a:ext>
              </a:extLst>
            </p:cNvPr>
            <p:cNvCxnSpPr/>
            <p:nvPr/>
          </p:nvCxnSpPr>
          <p:spPr>
            <a:xfrm>
              <a:off x="11283960" y="3196336"/>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60805C85-D788-159D-6C71-E846BEB2A7AF}"/>
                </a:ext>
              </a:extLst>
            </p:cNvPr>
            <p:cNvCxnSpPr/>
            <p:nvPr/>
          </p:nvCxnSpPr>
          <p:spPr>
            <a:xfrm>
              <a:off x="11282709" y="3872611"/>
              <a:ext cx="152301" cy="0"/>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38C0D834-67A3-E028-BAE9-C6D271FFB97A}"/>
                </a:ext>
              </a:extLst>
            </p:cNvPr>
            <p:cNvCxnSpPr/>
            <p:nvPr/>
          </p:nvCxnSpPr>
          <p:spPr>
            <a:xfrm flipV="1">
              <a:off x="11358930" y="3196336"/>
              <a:ext cx="0" cy="680339"/>
            </a:xfrm>
            <a:prstGeom prst="line">
              <a:avLst/>
            </a:prstGeom>
            <a:ln w="19050">
              <a:solidFill>
                <a:srgbClr val="95A5A6"/>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96AD1DF9-D08A-B90D-C0BD-60FD13554BD0}"/>
              </a:ext>
            </a:extLst>
          </p:cNvPr>
          <p:cNvGrpSpPr/>
          <p:nvPr/>
        </p:nvGrpSpPr>
        <p:grpSpPr>
          <a:xfrm>
            <a:off x="10259507" y="3144241"/>
            <a:ext cx="91411" cy="361918"/>
            <a:chOff x="11282709" y="3196336"/>
            <a:chExt cx="153552" cy="680339"/>
          </a:xfrm>
        </p:grpSpPr>
        <p:cxnSp>
          <p:nvCxnSpPr>
            <p:cNvPr id="121" name="Straight Connector 120">
              <a:extLst>
                <a:ext uri="{FF2B5EF4-FFF2-40B4-BE49-F238E27FC236}">
                  <a16:creationId xmlns:a16="http://schemas.microsoft.com/office/drawing/2014/main" id="{A29686E6-B793-A08D-936B-3BB87D39F15D}"/>
                </a:ext>
              </a:extLst>
            </p:cNvPr>
            <p:cNvCxnSpPr/>
            <p:nvPr/>
          </p:nvCxnSpPr>
          <p:spPr>
            <a:xfrm>
              <a:off x="11283960" y="3196336"/>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7B03F422-D784-E1B8-96EC-468F98E23493}"/>
                </a:ext>
              </a:extLst>
            </p:cNvPr>
            <p:cNvCxnSpPr/>
            <p:nvPr/>
          </p:nvCxnSpPr>
          <p:spPr>
            <a:xfrm>
              <a:off x="11282709" y="3872611"/>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27EBDD5-9B6C-D7A2-7000-1CBF854F048E}"/>
                </a:ext>
              </a:extLst>
            </p:cNvPr>
            <p:cNvCxnSpPr/>
            <p:nvPr/>
          </p:nvCxnSpPr>
          <p:spPr>
            <a:xfrm flipV="1">
              <a:off x="11358930" y="3196336"/>
              <a:ext cx="0" cy="680339"/>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841F72F1-78F2-DB8E-7FC5-2B43CDAAB19E}"/>
              </a:ext>
            </a:extLst>
          </p:cNvPr>
          <p:cNvGrpSpPr/>
          <p:nvPr/>
        </p:nvGrpSpPr>
        <p:grpSpPr>
          <a:xfrm>
            <a:off x="11011001" y="3042866"/>
            <a:ext cx="91411" cy="387596"/>
            <a:chOff x="11282709" y="3196336"/>
            <a:chExt cx="153552" cy="680339"/>
          </a:xfrm>
        </p:grpSpPr>
        <p:cxnSp>
          <p:nvCxnSpPr>
            <p:cNvPr id="125" name="Straight Connector 124">
              <a:extLst>
                <a:ext uri="{FF2B5EF4-FFF2-40B4-BE49-F238E27FC236}">
                  <a16:creationId xmlns:a16="http://schemas.microsoft.com/office/drawing/2014/main" id="{F11FF24B-E3EA-47EA-8F5E-8BCB5D23C2E7}"/>
                </a:ext>
              </a:extLst>
            </p:cNvPr>
            <p:cNvCxnSpPr/>
            <p:nvPr/>
          </p:nvCxnSpPr>
          <p:spPr>
            <a:xfrm>
              <a:off x="11283960" y="3196336"/>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D83EB17-B2A4-AA59-9B61-F5FE494E3D7A}"/>
                </a:ext>
              </a:extLst>
            </p:cNvPr>
            <p:cNvCxnSpPr/>
            <p:nvPr/>
          </p:nvCxnSpPr>
          <p:spPr>
            <a:xfrm>
              <a:off x="11282709" y="3872611"/>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3426A81-4971-37A9-75F1-E9E45E3475B8}"/>
                </a:ext>
              </a:extLst>
            </p:cNvPr>
            <p:cNvCxnSpPr/>
            <p:nvPr/>
          </p:nvCxnSpPr>
          <p:spPr>
            <a:xfrm flipV="1">
              <a:off x="11358930" y="3196336"/>
              <a:ext cx="0" cy="680339"/>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E9E9EA40-E91F-F91C-3FD2-6878D637A6FD}"/>
              </a:ext>
            </a:extLst>
          </p:cNvPr>
          <p:cNvGrpSpPr/>
          <p:nvPr/>
        </p:nvGrpSpPr>
        <p:grpSpPr>
          <a:xfrm>
            <a:off x="11630922" y="3152130"/>
            <a:ext cx="91411" cy="331808"/>
            <a:chOff x="11282709" y="3196336"/>
            <a:chExt cx="153552" cy="680339"/>
          </a:xfrm>
        </p:grpSpPr>
        <p:cxnSp>
          <p:nvCxnSpPr>
            <p:cNvPr id="129" name="Straight Connector 128">
              <a:extLst>
                <a:ext uri="{FF2B5EF4-FFF2-40B4-BE49-F238E27FC236}">
                  <a16:creationId xmlns:a16="http://schemas.microsoft.com/office/drawing/2014/main" id="{B63C46E4-7F60-4DDB-7A9A-9D6B85BF51AE}"/>
                </a:ext>
              </a:extLst>
            </p:cNvPr>
            <p:cNvCxnSpPr/>
            <p:nvPr/>
          </p:nvCxnSpPr>
          <p:spPr>
            <a:xfrm>
              <a:off x="11283960" y="3196336"/>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94E2E8E-3CB1-CDE1-E4A7-4594AB127FDD}"/>
                </a:ext>
              </a:extLst>
            </p:cNvPr>
            <p:cNvCxnSpPr/>
            <p:nvPr/>
          </p:nvCxnSpPr>
          <p:spPr>
            <a:xfrm>
              <a:off x="11282709" y="3872611"/>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F806CC1-86B5-A0D6-DAD7-D4EDB002BBAC}"/>
                </a:ext>
              </a:extLst>
            </p:cNvPr>
            <p:cNvCxnSpPr/>
            <p:nvPr/>
          </p:nvCxnSpPr>
          <p:spPr>
            <a:xfrm flipV="1">
              <a:off x="11358930" y="3196336"/>
              <a:ext cx="0" cy="680339"/>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17558046-45E5-D3E9-8003-3393F30B6ACD}"/>
              </a:ext>
            </a:extLst>
          </p:cNvPr>
          <p:cNvGrpSpPr/>
          <p:nvPr/>
        </p:nvGrpSpPr>
        <p:grpSpPr>
          <a:xfrm>
            <a:off x="7454955" y="3139540"/>
            <a:ext cx="91411" cy="325834"/>
            <a:chOff x="11282709" y="3196336"/>
            <a:chExt cx="153552" cy="680339"/>
          </a:xfrm>
        </p:grpSpPr>
        <p:cxnSp>
          <p:nvCxnSpPr>
            <p:cNvPr id="133" name="Straight Connector 132">
              <a:extLst>
                <a:ext uri="{FF2B5EF4-FFF2-40B4-BE49-F238E27FC236}">
                  <a16:creationId xmlns:a16="http://schemas.microsoft.com/office/drawing/2014/main" id="{CB8F4F66-E78E-E82E-2657-C9C2CEC6111C}"/>
                </a:ext>
              </a:extLst>
            </p:cNvPr>
            <p:cNvCxnSpPr/>
            <p:nvPr/>
          </p:nvCxnSpPr>
          <p:spPr>
            <a:xfrm>
              <a:off x="11283960" y="3196336"/>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B0189EA-1D1D-AD4C-BA94-C38E5FC2E205}"/>
                </a:ext>
              </a:extLst>
            </p:cNvPr>
            <p:cNvCxnSpPr/>
            <p:nvPr/>
          </p:nvCxnSpPr>
          <p:spPr>
            <a:xfrm>
              <a:off x="11282709" y="3872611"/>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29A47EB-1E95-B52C-2E41-17AED15CFE72}"/>
                </a:ext>
              </a:extLst>
            </p:cNvPr>
            <p:cNvCxnSpPr/>
            <p:nvPr/>
          </p:nvCxnSpPr>
          <p:spPr>
            <a:xfrm flipV="1">
              <a:off x="11358930" y="3196336"/>
              <a:ext cx="0" cy="680339"/>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A7753D22-8074-088B-44CC-E9CCCE616A47}"/>
              </a:ext>
            </a:extLst>
          </p:cNvPr>
          <p:cNvGrpSpPr/>
          <p:nvPr/>
        </p:nvGrpSpPr>
        <p:grpSpPr>
          <a:xfrm>
            <a:off x="7617769" y="3131291"/>
            <a:ext cx="91411" cy="325834"/>
            <a:chOff x="11282709" y="3196336"/>
            <a:chExt cx="153552" cy="680339"/>
          </a:xfrm>
        </p:grpSpPr>
        <p:cxnSp>
          <p:nvCxnSpPr>
            <p:cNvPr id="137" name="Straight Connector 136">
              <a:extLst>
                <a:ext uri="{FF2B5EF4-FFF2-40B4-BE49-F238E27FC236}">
                  <a16:creationId xmlns:a16="http://schemas.microsoft.com/office/drawing/2014/main" id="{C6C9D753-EEAE-2177-9C26-F777AB4F735E}"/>
                </a:ext>
              </a:extLst>
            </p:cNvPr>
            <p:cNvCxnSpPr/>
            <p:nvPr/>
          </p:nvCxnSpPr>
          <p:spPr>
            <a:xfrm>
              <a:off x="11283960" y="3196336"/>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3916A80-EEC1-2EAE-B30A-022DC17AE9AA}"/>
                </a:ext>
              </a:extLst>
            </p:cNvPr>
            <p:cNvCxnSpPr/>
            <p:nvPr/>
          </p:nvCxnSpPr>
          <p:spPr>
            <a:xfrm>
              <a:off x="11282709" y="3872611"/>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CD89979-4DB5-2FDD-A62A-C9FD5D636629}"/>
                </a:ext>
              </a:extLst>
            </p:cNvPr>
            <p:cNvCxnSpPr/>
            <p:nvPr/>
          </p:nvCxnSpPr>
          <p:spPr>
            <a:xfrm flipV="1">
              <a:off x="11358930" y="3196336"/>
              <a:ext cx="0" cy="680339"/>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83913748-C0B8-154E-3F37-AFE3F44C4FFC}"/>
              </a:ext>
            </a:extLst>
          </p:cNvPr>
          <p:cNvGrpSpPr/>
          <p:nvPr/>
        </p:nvGrpSpPr>
        <p:grpSpPr>
          <a:xfrm>
            <a:off x="7957668" y="3179334"/>
            <a:ext cx="91411" cy="330069"/>
            <a:chOff x="11282709" y="3196336"/>
            <a:chExt cx="153552" cy="680339"/>
          </a:xfrm>
        </p:grpSpPr>
        <p:cxnSp>
          <p:nvCxnSpPr>
            <p:cNvPr id="141" name="Straight Connector 140">
              <a:extLst>
                <a:ext uri="{FF2B5EF4-FFF2-40B4-BE49-F238E27FC236}">
                  <a16:creationId xmlns:a16="http://schemas.microsoft.com/office/drawing/2014/main" id="{006E7EE2-A6CA-7DDD-9CCC-CE8A0AFE1490}"/>
                </a:ext>
              </a:extLst>
            </p:cNvPr>
            <p:cNvCxnSpPr/>
            <p:nvPr/>
          </p:nvCxnSpPr>
          <p:spPr>
            <a:xfrm>
              <a:off x="11283960" y="3196336"/>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B8F52E1-D10A-9559-1915-95729C85E803}"/>
                </a:ext>
              </a:extLst>
            </p:cNvPr>
            <p:cNvCxnSpPr/>
            <p:nvPr/>
          </p:nvCxnSpPr>
          <p:spPr>
            <a:xfrm>
              <a:off x="11282709" y="3872611"/>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E8CE8B4-5112-9628-0F8E-BF8064D3940C}"/>
                </a:ext>
              </a:extLst>
            </p:cNvPr>
            <p:cNvCxnSpPr/>
            <p:nvPr/>
          </p:nvCxnSpPr>
          <p:spPr>
            <a:xfrm flipV="1">
              <a:off x="11358930" y="3196336"/>
              <a:ext cx="0" cy="680339"/>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64303D03-0F6C-C9DA-F509-ECF018A39DA4}"/>
              </a:ext>
            </a:extLst>
          </p:cNvPr>
          <p:cNvGrpSpPr/>
          <p:nvPr/>
        </p:nvGrpSpPr>
        <p:grpSpPr>
          <a:xfrm>
            <a:off x="8290747" y="3145731"/>
            <a:ext cx="91411" cy="341474"/>
            <a:chOff x="11282709" y="3196336"/>
            <a:chExt cx="153552" cy="680339"/>
          </a:xfrm>
        </p:grpSpPr>
        <p:cxnSp>
          <p:nvCxnSpPr>
            <p:cNvPr id="145" name="Straight Connector 144">
              <a:extLst>
                <a:ext uri="{FF2B5EF4-FFF2-40B4-BE49-F238E27FC236}">
                  <a16:creationId xmlns:a16="http://schemas.microsoft.com/office/drawing/2014/main" id="{0FAA5EB3-6C98-2CC6-D060-C280BDBF6D93}"/>
                </a:ext>
              </a:extLst>
            </p:cNvPr>
            <p:cNvCxnSpPr/>
            <p:nvPr/>
          </p:nvCxnSpPr>
          <p:spPr>
            <a:xfrm>
              <a:off x="11283960" y="3196336"/>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251DB49-BD26-D19E-9F4A-9B2586C1821F}"/>
                </a:ext>
              </a:extLst>
            </p:cNvPr>
            <p:cNvCxnSpPr/>
            <p:nvPr/>
          </p:nvCxnSpPr>
          <p:spPr>
            <a:xfrm>
              <a:off x="11282709" y="3872611"/>
              <a:ext cx="152301" cy="0"/>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BC4F20C-907F-1BAF-D363-42636AA85A1A}"/>
                </a:ext>
              </a:extLst>
            </p:cNvPr>
            <p:cNvCxnSpPr/>
            <p:nvPr/>
          </p:nvCxnSpPr>
          <p:spPr>
            <a:xfrm flipV="1">
              <a:off x="11358930" y="3196336"/>
              <a:ext cx="0" cy="680339"/>
            </a:xfrm>
            <a:prstGeom prst="line">
              <a:avLst/>
            </a:prstGeom>
            <a:ln w="19050">
              <a:solidFill>
                <a:srgbClr val="3498DB"/>
              </a:solidFill>
            </a:ln>
          </p:spPr>
          <p:style>
            <a:lnRef idx="1">
              <a:schemeClr val="accent1"/>
            </a:lnRef>
            <a:fillRef idx="0">
              <a:schemeClr val="accent1"/>
            </a:fillRef>
            <a:effectRef idx="0">
              <a:schemeClr val="accent1"/>
            </a:effectRef>
            <a:fontRef idx="minor">
              <a:schemeClr val="tx1"/>
            </a:fontRef>
          </p:style>
        </p:cxnSp>
      </p:grpSp>
      <p:sp>
        <p:nvSpPr>
          <p:cNvPr id="148" name="Freeform: Shape 147">
            <a:extLst>
              <a:ext uri="{FF2B5EF4-FFF2-40B4-BE49-F238E27FC236}">
                <a16:creationId xmlns:a16="http://schemas.microsoft.com/office/drawing/2014/main" id="{5FE86096-E64D-E7BC-B9FC-FE05941F0815}"/>
              </a:ext>
            </a:extLst>
          </p:cNvPr>
          <p:cNvSpPr/>
          <p:nvPr/>
        </p:nvSpPr>
        <p:spPr>
          <a:xfrm>
            <a:off x="7332578" y="3189243"/>
            <a:ext cx="4366135" cy="914181"/>
          </a:xfrm>
          <a:custGeom>
            <a:avLst/>
            <a:gdLst>
              <a:gd name="connsiteX0" fmla="*/ 0 w 7334250"/>
              <a:gd name="connsiteY0" fmla="*/ 1071562 h 1071562"/>
              <a:gd name="connsiteX1" fmla="*/ 304800 w 7334250"/>
              <a:gd name="connsiteY1" fmla="*/ 114300 h 1071562"/>
              <a:gd name="connsiteX2" fmla="*/ 581025 w 7334250"/>
              <a:gd name="connsiteY2" fmla="*/ 90487 h 1071562"/>
              <a:gd name="connsiteX3" fmla="*/ 1138237 w 7334250"/>
              <a:gd name="connsiteY3" fmla="*/ 166687 h 1071562"/>
              <a:gd name="connsiteX4" fmla="*/ 1704975 w 7334250"/>
              <a:gd name="connsiteY4" fmla="*/ 109537 h 1071562"/>
              <a:gd name="connsiteX5" fmla="*/ 3390900 w 7334250"/>
              <a:gd name="connsiteY5" fmla="*/ 47625 h 1071562"/>
              <a:gd name="connsiteX6" fmla="*/ 5081587 w 7334250"/>
              <a:gd name="connsiteY6" fmla="*/ 142875 h 1071562"/>
              <a:gd name="connsiteX7" fmla="*/ 6215062 w 7334250"/>
              <a:gd name="connsiteY7" fmla="*/ 0 h 1071562"/>
              <a:gd name="connsiteX8" fmla="*/ 7334250 w 7334250"/>
              <a:gd name="connsiteY8" fmla="*/ 157162 h 107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0" h="1071562">
                <a:moveTo>
                  <a:pt x="0" y="1071562"/>
                </a:moveTo>
                <a:lnTo>
                  <a:pt x="304800" y="114300"/>
                </a:lnTo>
                <a:lnTo>
                  <a:pt x="581025" y="90487"/>
                </a:lnTo>
                <a:lnTo>
                  <a:pt x="1138237" y="166687"/>
                </a:lnTo>
                <a:lnTo>
                  <a:pt x="1704975" y="109537"/>
                </a:lnTo>
                <a:lnTo>
                  <a:pt x="3390900" y="47625"/>
                </a:lnTo>
                <a:lnTo>
                  <a:pt x="5081587" y="142875"/>
                </a:lnTo>
                <a:lnTo>
                  <a:pt x="6215062" y="0"/>
                </a:lnTo>
                <a:lnTo>
                  <a:pt x="7334250" y="157162"/>
                </a:lnTo>
              </a:path>
            </a:pathLst>
          </a:custGeom>
          <a:noFill/>
          <a:ln w="19050">
            <a:solidFill>
              <a:srgbClr val="3498D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2B82C08-911A-09E2-59E1-A87D62C9DDF1}"/>
              </a:ext>
            </a:extLst>
          </p:cNvPr>
          <p:cNvSpPr/>
          <p:nvPr/>
        </p:nvSpPr>
        <p:spPr>
          <a:xfrm>
            <a:off x="7318399" y="3650875"/>
            <a:ext cx="4360464" cy="452549"/>
          </a:xfrm>
          <a:custGeom>
            <a:avLst/>
            <a:gdLst>
              <a:gd name="connsiteX0" fmla="*/ 0 w 7324725"/>
              <a:gd name="connsiteY0" fmla="*/ 547687 h 547687"/>
              <a:gd name="connsiteX1" fmla="*/ 300038 w 7324725"/>
              <a:gd name="connsiteY1" fmla="*/ 100012 h 547687"/>
              <a:gd name="connsiteX2" fmla="*/ 571500 w 7324725"/>
              <a:gd name="connsiteY2" fmla="*/ 133350 h 547687"/>
              <a:gd name="connsiteX3" fmla="*/ 1138238 w 7324725"/>
              <a:gd name="connsiteY3" fmla="*/ 142875 h 547687"/>
              <a:gd name="connsiteX4" fmla="*/ 1690688 w 7324725"/>
              <a:gd name="connsiteY4" fmla="*/ 90487 h 547687"/>
              <a:gd name="connsiteX5" fmla="*/ 3390900 w 7324725"/>
              <a:gd name="connsiteY5" fmla="*/ 133350 h 547687"/>
              <a:gd name="connsiteX6" fmla="*/ 5086350 w 7324725"/>
              <a:gd name="connsiteY6" fmla="*/ 109537 h 547687"/>
              <a:gd name="connsiteX7" fmla="*/ 6205538 w 7324725"/>
              <a:gd name="connsiteY7" fmla="*/ 0 h 547687"/>
              <a:gd name="connsiteX8" fmla="*/ 7324725 w 7324725"/>
              <a:gd name="connsiteY8" fmla="*/ 133350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725" h="547687">
                <a:moveTo>
                  <a:pt x="0" y="547687"/>
                </a:moveTo>
                <a:lnTo>
                  <a:pt x="300038" y="100012"/>
                </a:lnTo>
                <a:lnTo>
                  <a:pt x="571500" y="133350"/>
                </a:lnTo>
                <a:lnTo>
                  <a:pt x="1138238" y="142875"/>
                </a:lnTo>
                <a:lnTo>
                  <a:pt x="1690688" y="90487"/>
                </a:lnTo>
                <a:lnTo>
                  <a:pt x="3390900" y="133350"/>
                </a:lnTo>
                <a:lnTo>
                  <a:pt x="5086350" y="109537"/>
                </a:lnTo>
                <a:lnTo>
                  <a:pt x="6205538" y="0"/>
                </a:lnTo>
                <a:lnTo>
                  <a:pt x="7324725" y="133350"/>
                </a:lnTo>
              </a:path>
            </a:pathLst>
          </a:custGeom>
          <a:noFill/>
          <a:ln w="19050">
            <a:solidFill>
              <a:srgbClr val="95A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55" name="object 185">
            <a:extLst>
              <a:ext uri="{FF2B5EF4-FFF2-40B4-BE49-F238E27FC236}">
                <a16:creationId xmlns:a16="http://schemas.microsoft.com/office/drawing/2014/main" id="{424779D2-E06B-CE34-5D06-32DB8516DE21}"/>
              </a:ext>
            </a:extLst>
          </p:cNvPr>
          <p:cNvSpPr/>
          <p:nvPr/>
        </p:nvSpPr>
        <p:spPr>
          <a:xfrm flipV="1">
            <a:off x="7057545" y="4034312"/>
            <a:ext cx="4813295" cy="41731"/>
          </a:xfrm>
          <a:custGeom>
            <a:avLst/>
            <a:gdLst/>
            <a:ahLst/>
            <a:cxnLst/>
            <a:rect l="l" t="t" r="r" b="b"/>
            <a:pathLst>
              <a:path w="4916170">
                <a:moveTo>
                  <a:pt x="0" y="0"/>
                </a:moveTo>
                <a:lnTo>
                  <a:pt x="4916131" y="0"/>
                </a:lnTo>
              </a:path>
            </a:pathLst>
          </a:custGeom>
          <a:ln w="9525">
            <a:solidFill>
              <a:srgbClr val="000000"/>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98" name="TextBox 297">
            <a:extLst>
              <a:ext uri="{FF2B5EF4-FFF2-40B4-BE49-F238E27FC236}">
                <a16:creationId xmlns:a16="http://schemas.microsoft.com/office/drawing/2014/main" id="{24BA5003-14BB-B328-A977-F11D8CE6C579}"/>
              </a:ext>
            </a:extLst>
          </p:cNvPr>
          <p:cNvSpPr txBox="1"/>
          <p:nvPr/>
        </p:nvSpPr>
        <p:spPr>
          <a:xfrm>
            <a:off x="1171455" y="4511070"/>
            <a:ext cx="32092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BL</a:t>
            </a:r>
          </a:p>
        </p:txBody>
      </p:sp>
      <p:sp>
        <p:nvSpPr>
          <p:cNvPr id="299" name="TextBox 298">
            <a:extLst>
              <a:ext uri="{FF2B5EF4-FFF2-40B4-BE49-F238E27FC236}">
                <a16:creationId xmlns:a16="http://schemas.microsoft.com/office/drawing/2014/main" id="{9384DC6C-17BD-8E3D-F156-CEB2152CF3D5}"/>
              </a:ext>
            </a:extLst>
          </p:cNvPr>
          <p:cNvSpPr txBox="1"/>
          <p:nvPr/>
        </p:nvSpPr>
        <p:spPr>
          <a:xfrm>
            <a:off x="1517808" y="4514393"/>
            <a:ext cx="2568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4</a:t>
            </a:r>
          </a:p>
        </p:txBody>
      </p:sp>
      <p:sp>
        <p:nvSpPr>
          <p:cNvPr id="300" name="TextBox 299">
            <a:extLst>
              <a:ext uri="{FF2B5EF4-FFF2-40B4-BE49-F238E27FC236}">
                <a16:creationId xmlns:a16="http://schemas.microsoft.com/office/drawing/2014/main" id="{C20C7F90-C2DF-1901-19B1-4661458F8F19}"/>
              </a:ext>
            </a:extLst>
          </p:cNvPr>
          <p:cNvSpPr txBox="1"/>
          <p:nvPr/>
        </p:nvSpPr>
        <p:spPr>
          <a:xfrm>
            <a:off x="1828793" y="4514393"/>
            <a:ext cx="2568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8</a:t>
            </a:r>
          </a:p>
        </p:txBody>
      </p:sp>
      <p:sp>
        <p:nvSpPr>
          <p:cNvPr id="301" name="TextBox 300">
            <a:extLst>
              <a:ext uri="{FF2B5EF4-FFF2-40B4-BE49-F238E27FC236}">
                <a16:creationId xmlns:a16="http://schemas.microsoft.com/office/drawing/2014/main" id="{53A1726D-DFCB-6336-C38B-6CFFEA07A5D2}"/>
              </a:ext>
            </a:extLst>
          </p:cNvPr>
          <p:cNvSpPr txBox="1"/>
          <p:nvPr/>
        </p:nvSpPr>
        <p:spPr>
          <a:xfrm>
            <a:off x="2102955" y="4514393"/>
            <a:ext cx="32893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12</a:t>
            </a:r>
          </a:p>
        </p:txBody>
      </p:sp>
      <p:sp>
        <p:nvSpPr>
          <p:cNvPr id="302" name="TextBox 301">
            <a:extLst>
              <a:ext uri="{FF2B5EF4-FFF2-40B4-BE49-F238E27FC236}">
                <a16:creationId xmlns:a16="http://schemas.microsoft.com/office/drawing/2014/main" id="{A604FB83-F628-0C46-5324-4DFE8AED0CFD}"/>
              </a:ext>
            </a:extLst>
          </p:cNvPr>
          <p:cNvSpPr txBox="1"/>
          <p:nvPr/>
        </p:nvSpPr>
        <p:spPr>
          <a:xfrm>
            <a:off x="3035911" y="4514393"/>
            <a:ext cx="32893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24</a:t>
            </a:r>
          </a:p>
        </p:txBody>
      </p:sp>
      <p:sp>
        <p:nvSpPr>
          <p:cNvPr id="303" name="TextBox 302">
            <a:extLst>
              <a:ext uri="{FF2B5EF4-FFF2-40B4-BE49-F238E27FC236}">
                <a16:creationId xmlns:a16="http://schemas.microsoft.com/office/drawing/2014/main" id="{11002E2E-0448-3A1F-8711-E8D918173B0B}"/>
              </a:ext>
            </a:extLst>
          </p:cNvPr>
          <p:cNvSpPr txBox="1"/>
          <p:nvPr/>
        </p:nvSpPr>
        <p:spPr>
          <a:xfrm>
            <a:off x="3968867" y="4514393"/>
            <a:ext cx="32893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36</a:t>
            </a:r>
          </a:p>
        </p:txBody>
      </p:sp>
      <p:sp>
        <p:nvSpPr>
          <p:cNvPr id="304" name="TextBox 303">
            <a:extLst>
              <a:ext uri="{FF2B5EF4-FFF2-40B4-BE49-F238E27FC236}">
                <a16:creationId xmlns:a16="http://schemas.microsoft.com/office/drawing/2014/main" id="{5367BC85-7ECA-67E6-3131-38A18C159E7E}"/>
              </a:ext>
            </a:extLst>
          </p:cNvPr>
          <p:cNvSpPr txBox="1"/>
          <p:nvPr/>
        </p:nvSpPr>
        <p:spPr>
          <a:xfrm>
            <a:off x="4590837" y="4514393"/>
            <a:ext cx="32893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44</a:t>
            </a:r>
          </a:p>
        </p:txBody>
      </p:sp>
      <p:sp>
        <p:nvSpPr>
          <p:cNvPr id="305" name="TextBox 304">
            <a:extLst>
              <a:ext uri="{FF2B5EF4-FFF2-40B4-BE49-F238E27FC236}">
                <a16:creationId xmlns:a16="http://schemas.microsoft.com/office/drawing/2014/main" id="{9A52F2AE-4E86-1648-03E8-5AE918C77B47}"/>
              </a:ext>
            </a:extLst>
          </p:cNvPr>
          <p:cNvSpPr txBox="1"/>
          <p:nvPr/>
        </p:nvSpPr>
        <p:spPr>
          <a:xfrm>
            <a:off x="5212808" y="4514393"/>
            <a:ext cx="32893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52</a:t>
            </a:r>
          </a:p>
        </p:txBody>
      </p:sp>
      <p:sp>
        <p:nvSpPr>
          <p:cNvPr id="307" name="TextBox 306">
            <a:extLst>
              <a:ext uri="{FF2B5EF4-FFF2-40B4-BE49-F238E27FC236}">
                <a16:creationId xmlns:a16="http://schemas.microsoft.com/office/drawing/2014/main" id="{70C03C66-1C7B-16C8-DCF8-473692668162}"/>
              </a:ext>
            </a:extLst>
          </p:cNvPr>
          <p:cNvSpPr txBox="1"/>
          <p:nvPr/>
        </p:nvSpPr>
        <p:spPr>
          <a:xfrm>
            <a:off x="1133178" y="5244060"/>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359</a:t>
            </a:r>
          </a:p>
        </p:txBody>
      </p:sp>
      <p:sp>
        <p:nvSpPr>
          <p:cNvPr id="309" name="TextBox 308">
            <a:extLst>
              <a:ext uri="{FF2B5EF4-FFF2-40B4-BE49-F238E27FC236}">
                <a16:creationId xmlns:a16="http://schemas.microsoft.com/office/drawing/2014/main" id="{8565A917-B6B5-3968-0E3F-C968FA0DE2B5}"/>
              </a:ext>
            </a:extLst>
          </p:cNvPr>
          <p:cNvSpPr txBox="1"/>
          <p:nvPr/>
        </p:nvSpPr>
        <p:spPr>
          <a:xfrm>
            <a:off x="1444163" y="5244060"/>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351</a:t>
            </a:r>
          </a:p>
        </p:txBody>
      </p:sp>
      <p:sp>
        <p:nvSpPr>
          <p:cNvPr id="310" name="TextBox 309">
            <a:extLst>
              <a:ext uri="{FF2B5EF4-FFF2-40B4-BE49-F238E27FC236}">
                <a16:creationId xmlns:a16="http://schemas.microsoft.com/office/drawing/2014/main" id="{0F185825-D69B-DD61-7959-AAEFB85AA12D}"/>
              </a:ext>
            </a:extLst>
          </p:cNvPr>
          <p:cNvSpPr txBox="1"/>
          <p:nvPr/>
        </p:nvSpPr>
        <p:spPr>
          <a:xfrm>
            <a:off x="1755149" y="5244060"/>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343</a:t>
            </a:r>
          </a:p>
        </p:txBody>
      </p:sp>
      <p:sp>
        <p:nvSpPr>
          <p:cNvPr id="311" name="TextBox 310">
            <a:extLst>
              <a:ext uri="{FF2B5EF4-FFF2-40B4-BE49-F238E27FC236}">
                <a16:creationId xmlns:a16="http://schemas.microsoft.com/office/drawing/2014/main" id="{31F8468F-F6B5-BC58-8C39-C562EB929DEB}"/>
              </a:ext>
            </a:extLst>
          </p:cNvPr>
          <p:cNvSpPr txBox="1"/>
          <p:nvPr/>
        </p:nvSpPr>
        <p:spPr>
          <a:xfrm>
            <a:off x="2066134" y="5244060"/>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342</a:t>
            </a:r>
          </a:p>
        </p:txBody>
      </p:sp>
      <p:sp>
        <p:nvSpPr>
          <p:cNvPr id="312" name="TextBox 311">
            <a:extLst>
              <a:ext uri="{FF2B5EF4-FFF2-40B4-BE49-F238E27FC236}">
                <a16:creationId xmlns:a16="http://schemas.microsoft.com/office/drawing/2014/main" id="{B66D94B4-91F5-7537-71C1-6E5E05BBF2E7}"/>
              </a:ext>
            </a:extLst>
          </p:cNvPr>
          <p:cNvSpPr txBox="1"/>
          <p:nvPr/>
        </p:nvSpPr>
        <p:spPr>
          <a:xfrm>
            <a:off x="2999089" y="5244060"/>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342</a:t>
            </a:r>
          </a:p>
        </p:txBody>
      </p:sp>
      <p:sp>
        <p:nvSpPr>
          <p:cNvPr id="313" name="TextBox 312">
            <a:extLst>
              <a:ext uri="{FF2B5EF4-FFF2-40B4-BE49-F238E27FC236}">
                <a16:creationId xmlns:a16="http://schemas.microsoft.com/office/drawing/2014/main" id="{0FE894FB-805D-1DEE-410B-9996808A428A}"/>
              </a:ext>
            </a:extLst>
          </p:cNvPr>
          <p:cNvSpPr txBox="1"/>
          <p:nvPr/>
        </p:nvSpPr>
        <p:spPr>
          <a:xfrm>
            <a:off x="3932044" y="5244060"/>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334</a:t>
            </a:r>
          </a:p>
        </p:txBody>
      </p:sp>
      <p:sp>
        <p:nvSpPr>
          <p:cNvPr id="314" name="TextBox 313">
            <a:extLst>
              <a:ext uri="{FF2B5EF4-FFF2-40B4-BE49-F238E27FC236}">
                <a16:creationId xmlns:a16="http://schemas.microsoft.com/office/drawing/2014/main" id="{52A3D738-D64A-1478-1A3E-832BFCB5D010}"/>
              </a:ext>
            </a:extLst>
          </p:cNvPr>
          <p:cNvSpPr txBox="1"/>
          <p:nvPr/>
        </p:nvSpPr>
        <p:spPr>
          <a:xfrm>
            <a:off x="4554014" y="5244060"/>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326</a:t>
            </a:r>
          </a:p>
        </p:txBody>
      </p:sp>
      <p:sp>
        <p:nvSpPr>
          <p:cNvPr id="315" name="TextBox 314">
            <a:extLst>
              <a:ext uri="{FF2B5EF4-FFF2-40B4-BE49-F238E27FC236}">
                <a16:creationId xmlns:a16="http://schemas.microsoft.com/office/drawing/2014/main" id="{0F0295D2-15D3-EFB5-53E6-32736BE9ACBA}"/>
              </a:ext>
            </a:extLst>
          </p:cNvPr>
          <p:cNvSpPr txBox="1"/>
          <p:nvPr/>
        </p:nvSpPr>
        <p:spPr>
          <a:xfrm>
            <a:off x="5175985" y="5244060"/>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324</a:t>
            </a:r>
          </a:p>
        </p:txBody>
      </p:sp>
      <p:sp>
        <p:nvSpPr>
          <p:cNvPr id="316" name="TextBox 315">
            <a:extLst>
              <a:ext uri="{FF2B5EF4-FFF2-40B4-BE49-F238E27FC236}">
                <a16:creationId xmlns:a16="http://schemas.microsoft.com/office/drawing/2014/main" id="{B1ECC438-9DBE-A011-B55F-10EEE839E0A1}"/>
              </a:ext>
            </a:extLst>
          </p:cNvPr>
          <p:cNvSpPr txBox="1"/>
          <p:nvPr/>
        </p:nvSpPr>
        <p:spPr>
          <a:xfrm>
            <a:off x="1133178" y="5540649"/>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361</a:t>
            </a:r>
          </a:p>
        </p:txBody>
      </p:sp>
      <p:sp>
        <p:nvSpPr>
          <p:cNvPr id="318" name="TextBox 317">
            <a:extLst>
              <a:ext uri="{FF2B5EF4-FFF2-40B4-BE49-F238E27FC236}">
                <a16:creationId xmlns:a16="http://schemas.microsoft.com/office/drawing/2014/main" id="{35B3D7A6-629A-D3AC-493C-15647D3EA579}"/>
              </a:ext>
            </a:extLst>
          </p:cNvPr>
          <p:cNvSpPr txBox="1"/>
          <p:nvPr/>
        </p:nvSpPr>
        <p:spPr>
          <a:xfrm>
            <a:off x="1444163" y="5540649"/>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352</a:t>
            </a:r>
          </a:p>
        </p:txBody>
      </p:sp>
      <p:sp>
        <p:nvSpPr>
          <p:cNvPr id="319" name="TextBox 318">
            <a:extLst>
              <a:ext uri="{FF2B5EF4-FFF2-40B4-BE49-F238E27FC236}">
                <a16:creationId xmlns:a16="http://schemas.microsoft.com/office/drawing/2014/main" id="{4873AC4E-4CA8-EEF0-29CE-D3B33185F6A7}"/>
              </a:ext>
            </a:extLst>
          </p:cNvPr>
          <p:cNvSpPr txBox="1"/>
          <p:nvPr/>
        </p:nvSpPr>
        <p:spPr>
          <a:xfrm>
            <a:off x="1375007" y="4512347"/>
            <a:ext cx="2568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2</a:t>
            </a:r>
          </a:p>
        </p:txBody>
      </p:sp>
      <p:sp>
        <p:nvSpPr>
          <p:cNvPr id="320" name="TextBox 319">
            <a:extLst>
              <a:ext uri="{FF2B5EF4-FFF2-40B4-BE49-F238E27FC236}">
                <a16:creationId xmlns:a16="http://schemas.microsoft.com/office/drawing/2014/main" id="{740AB6A6-EC27-E677-DE99-E23BA4CAC693}"/>
              </a:ext>
            </a:extLst>
          </p:cNvPr>
          <p:cNvSpPr txBox="1"/>
          <p:nvPr/>
        </p:nvSpPr>
        <p:spPr>
          <a:xfrm>
            <a:off x="1289340" y="5372236"/>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344</a:t>
            </a:r>
          </a:p>
        </p:txBody>
      </p:sp>
      <p:sp>
        <p:nvSpPr>
          <p:cNvPr id="321" name="TextBox 320">
            <a:extLst>
              <a:ext uri="{FF2B5EF4-FFF2-40B4-BE49-F238E27FC236}">
                <a16:creationId xmlns:a16="http://schemas.microsoft.com/office/drawing/2014/main" id="{2F33C8EE-FFD4-AD0D-C860-DD335ABB0631}"/>
              </a:ext>
            </a:extLst>
          </p:cNvPr>
          <p:cNvSpPr txBox="1"/>
          <p:nvPr/>
        </p:nvSpPr>
        <p:spPr>
          <a:xfrm>
            <a:off x="1289340" y="5668825"/>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353</a:t>
            </a:r>
          </a:p>
        </p:txBody>
      </p:sp>
      <p:sp>
        <p:nvSpPr>
          <p:cNvPr id="322" name="TextBox 321">
            <a:extLst>
              <a:ext uri="{FF2B5EF4-FFF2-40B4-BE49-F238E27FC236}">
                <a16:creationId xmlns:a16="http://schemas.microsoft.com/office/drawing/2014/main" id="{963FEF1B-80E8-F36C-4EB3-6B14541340EA}"/>
              </a:ext>
            </a:extLst>
          </p:cNvPr>
          <p:cNvSpPr txBox="1"/>
          <p:nvPr/>
        </p:nvSpPr>
        <p:spPr>
          <a:xfrm>
            <a:off x="1755149" y="5540649"/>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347</a:t>
            </a:r>
          </a:p>
        </p:txBody>
      </p:sp>
      <p:sp>
        <p:nvSpPr>
          <p:cNvPr id="323" name="TextBox 322">
            <a:extLst>
              <a:ext uri="{FF2B5EF4-FFF2-40B4-BE49-F238E27FC236}">
                <a16:creationId xmlns:a16="http://schemas.microsoft.com/office/drawing/2014/main" id="{8DCF3CC3-7EEF-CC65-C002-7DA58456EB8F}"/>
              </a:ext>
            </a:extLst>
          </p:cNvPr>
          <p:cNvSpPr txBox="1"/>
          <p:nvPr/>
        </p:nvSpPr>
        <p:spPr>
          <a:xfrm>
            <a:off x="2066134" y="5540649"/>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348</a:t>
            </a:r>
          </a:p>
        </p:txBody>
      </p:sp>
      <p:sp>
        <p:nvSpPr>
          <p:cNvPr id="324" name="TextBox 323">
            <a:extLst>
              <a:ext uri="{FF2B5EF4-FFF2-40B4-BE49-F238E27FC236}">
                <a16:creationId xmlns:a16="http://schemas.microsoft.com/office/drawing/2014/main" id="{0BCFD91F-C149-6718-AC26-AAC9A0725A2A}"/>
              </a:ext>
            </a:extLst>
          </p:cNvPr>
          <p:cNvSpPr txBox="1"/>
          <p:nvPr/>
        </p:nvSpPr>
        <p:spPr>
          <a:xfrm>
            <a:off x="2999089" y="5540649"/>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341</a:t>
            </a:r>
          </a:p>
        </p:txBody>
      </p:sp>
      <p:sp>
        <p:nvSpPr>
          <p:cNvPr id="325" name="TextBox 324">
            <a:extLst>
              <a:ext uri="{FF2B5EF4-FFF2-40B4-BE49-F238E27FC236}">
                <a16:creationId xmlns:a16="http://schemas.microsoft.com/office/drawing/2014/main" id="{7D51C49C-0FAE-32E3-5B2C-36FE84A38014}"/>
              </a:ext>
            </a:extLst>
          </p:cNvPr>
          <p:cNvSpPr txBox="1"/>
          <p:nvPr/>
        </p:nvSpPr>
        <p:spPr>
          <a:xfrm>
            <a:off x="3932044" y="5540649"/>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335</a:t>
            </a:r>
          </a:p>
        </p:txBody>
      </p:sp>
      <p:sp>
        <p:nvSpPr>
          <p:cNvPr id="326" name="TextBox 325">
            <a:extLst>
              <a:ext uri="{FF2B5EF4-FFF2-40B4-BE49-F238E27FC236}">
                <a16:creationId xmlns:a16="http://schemas.microsoft.com/office/drawing/2014/main" id="{9B308988-9861-6003-D30F-BAF75FD155D8}"/>
              </a:ext>
            </a:extLst>
          </p:cNvPr>
          <p:cNvSpPr txBox="1"/>
          <p:nvPr/>
        </p:nvSpPr>
        <p:spPr>
          <a:xfrm>
            <a:off x="4554014" y="5540649"/>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327</a:t>
            </a:r>
          </a:p>
        </p:txBody>
      </p:sp>
      <p:sp>
        <p:nvSpPr>
          <p:cNvPr id="327" name="TextBox 326">
            <a:extLst>
              <a:ext uri="{FF2B5EF4-FFF2-40B4-BE49-F238E27FC236}">
                <a16:creationId xmlns:a16="http://schemas.microsoft.com/office/drawing/2014/main" id="{0AB85EDD-ABFD-9CB0-3170-AE12C9AC863E}"/>
              </a:ext>
            </a:extLst>
          </p:cNvPr>
          <p:cNvSpPr txBox="1"/>
          <p:nvPr/>
        </p:nvSpPr>
        <p:spPr>
          <a:xfrm>
            <a:off x="5175985" y="5540649"/>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332</a:t>
            </a:r>
          </a:p>
        </p:txBody>
      </p:sp>
      <p:sp>
        <p:nvSpPr>
          <p:cNvPr id="328" name="TextBox 327">
            <a:extLst>
              <a:ext uri="{FF2B5EF4-FFF2-40B4-BE49-F238E27FC236}">
                <a16:creationId xmlns:a16="http://schemas.microsoft.com/office/drawing/2014/main" id="{D73EA581-2E15-BF0C-11FE-209C2967926C}"/>
              </a:ext>
            </a:extLst>
          </p:cNvPr>
          <p:cNvSpPr txBox="1"/>
          <p:nvPr/>
        </p:nvSpPr>
        <p:spPr>
          <a:xfrm>
            <a:off x="3095580" y="4725451"/>
            <a:ext cx="50283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36" normalizeH="0" baseline="0" noProof="0">
                <a:ln/>
                <a:solidFill>
                  <a:srgbClr val="3C3C3C"/>
                </a:solidFill>
                <a:effectLst/>
                <a:uLnTx/>
                <a:uFillTx/>
                <a:latin typeface="Calibri"/>
                <a:ea typeface="+mn-ea"/>
                <a:cs typeface="Calibri"/>
                <a:sym typeface="Calibri"/>
                <a:rtl val="0"/>
              </a:rPr>
              <a:t>Week</a:t>
            </a:r>
          </a:p>
        </p:txBody>
      </p:sp>
      <p:sp>
        <p:nvSpPr>
          <p:cNvPr id="345" name="TextBox 344">
            <a:extLst>
              <a:ext uri="{FF2B5EF4-FFF2-40B4-BE49-F238E27FC236}">
                <a16:creationId xmlns:a16="http://schemas.microsoft.com/office/drawing/2014/main" id="{3C29EBBD-9118-6AB6-3CAA-BB317FC76C45}"/>
              </a:ext>
            </a:extLst>
          </p:cNvPr>
          <p:cNvSpPr txBox="1"/>
          <p:nvPr/>
        </p:nvSpPr>
        <p:spPr>
          <a:xfrm>
            <a:off x="833776" y="4360799"/>
            <a:ext cx="50687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E6E6E6">
                    <a:lumMod val="10000"/>
                  </a:srgbClr>
                </a:solidFill>
                <a:effectLst/>
                <a:uLnTx/>
                <a:uFillTx/>
                <a:latin typeface="Calibri" panose="020F0502020204030204"/>
                <a:ea typeface="+mn-ea"/>
                <a:cs typeface="Calibri"/>
                <a:sym typeface="Calibri"/>
                <a:rtl val="0"/>
              </a:rPr>
              <a:t>–</a:t>
            </a: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0.08</a:t>
            </a:r>
          </a:p>
        </p:txBody>
      </p:sp>
      <p:sp>
        <p:nvSpPr>
          <p:cNvPr id="346" name="TextBox 345">
            <a:extLst>
              <a:ext uri="{FF2B5EF4-FFF2-40B4-BE49-F238E27FC236}">
                <a16:creationId xmlns:a16="http://schemas.microsoft.com/office/drawing/2014/main" id="{D2C982A3-7547-F8B8-9C07-EA7E1771BA6D}"/>
              </a:ext>
            </a:extLst>
          </p:cNvPr>
          <p:cNvSpPr txBox="1"/>
          <p:nvPr/>
        </p:nvSpPr>
        <p:spPr>
          <a:xfrm>
            <a:off x="897428" y="2266245"/>
            <a:ext cx="43633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0.32</a:t>
            </a:r>
          </a:p>
        </p:txBody>
      </p:sp>
      <p:sp>
        <p:nvSpPr>
          <p:cNvPr id="347" name="TextBox 346">
            <a:extLst>
              <a:ext uri="{FF2B5EF4-FFF2-40B4-BE49-F238E27FC236}">
                <a16:creationId xmlns:a16="http://schemas.microsoft.com/office/drawing/2014/main" id="{120B6A27-47E0-8FA1-3CDD-B721ED8138C1}"/>
              </a:ext>
            </a:extLst>
          </p:cNvPr>
          <p:cNvSpPr txBox="1"/>
          <p:nvPr/>
        </p:nvSpPr>
        <p:spPr>
          <a:xfrm>
            <a:off x="897428" y="2475736"/>
            <a:ext cx="43633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0.28</a:t>
            </a:r>
          </a:p>
        </p:txBody>
      </p:sp>
      <p:sp>
        <p:nvSpPr>
          <p:cNvPr id="348" name="TextBox 347">
            <a:extLst>
              <a:ext uri="{FF2B5EF4-FFF2-40B4-BE49-F238E27FC236}">
                <a16:creationId xmlns:a16="http://schemas.microsoft.com/office/drawing/2014/main" id="{C9547942-BDF3-2D63-9C9B-742341868458}"/>
              </a:ext>
            </a:extLst>
          </p:cNvPr>
          <p:cNvSpPr txBox="1"/>
          <p:nvPr/>
        </p:nvSpPr>
        <p:spPr>
          <a:xfrm>
            <a:off x="897428" y="2685107"/>
            <a:ext cx="43633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0.24</a:t>
            </a:r>
          </a:p>
        </p:txBody>
      </p:sp>
      <p:sp>
        <p:nvSpPr>
          <p:cNvPr id="349" name="TextBox 348">
            <a:extLst>
              <a:ext uri="{FF2B5EF4-FFF2-40B4-BE49-F238E27FC236}">
                <a16:creationId xmlns:a16="http://schemas.microsoft.com/office/drawing/2014/main" id="{87319E8A-AF02-9DAB-DB00-222FD8728E96}"/>
              </a:ext>
            </a:extLst>
          </p:cNvPr>
          <p:cNvSpPr txBox="1"/>
          <p:nvPr/>
        </p:nvSpPr>
        <p:spPr>
          <a:xfrm>
            <a:off x="897428" y="2894598"/>
            <a:ext cx="43633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0.20</a:t>
            </a:r>
          </a:p>
        </p:txBody>
      </p:sp>
      <p:sp>
        <p:nvSpPr>
          <p:cNvPr id="350" name="TextBox 349">
            <a:extLst>
              <a:ext uri="{FF2B5EF4-FFF2-40B4-BE49-F238E27FC236}">
                <a16:creationId xmlns:a16="http://schemas.microsoft.com/office/drawing/2014/main" id="{7B6887E7-A086-2FFE-1DB1-656315453D2D}"/>
              </a:ext>
            </a:extLst>
          </p:cNvPr>
          <p:cNvSpPr txBox="1"/>
          <p:nvPr/>
        </p:nvSpPr>
        <p:spPr>
          <a:xfrm>
            <a:off x="897428" y="3104091"/>
            <a:ext cx="43633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0.16</a:t>
            </a:r>
          </a:p>
        </p:txBody>
      </p:sp>
      <p:sp>
        <p:nvSpPr>
          <p:cNvPr id="351" name="TextBox 350">
            <a:extLst>
              <a:ext uri="{FF2B5EF4-FFF2-40B4-BE49-F238E27FC236}">
                <a16:creationId xmlns:a16="http://schemas.microsoft.com/office/drawing/2014/main" id="{3BD2A5B2-6A8B-0799-F9BA-B57B5196E840}"/>
              </a:ext>
            </a:extLst>
          </p:cNvPr>
          <p:cNvSpPr txBox="1"/>
          <p:nvPr/>
        </p:nvSpPr>
        <p:spPr>
          <a:xfrm>
            <a:off x="897428" y="3313461"/>
            <a:ext cx="43633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0.12</a:t>
            </a:r>
          </a:p>
        </p:txBody>
      </p:sp>
      <p:sp>
        <p:nvSpPr>
          <p:cNvPr id="352" name="TextBox 351">
            <a:extLst>
              <a:ext uri="{FF2B5EF4-FFF2-40B4-BE49-F238E27FC236}">
                <a16:creationId xmlns:a16="http://schemas.microsoft.com/office/drawing/2014/main" id="{7E93549C-08C0-1ADA-9F43-619F166E7C4A}"/>
              </a:ext>
            </a:extLst>
          </p:cNvPr>
          <p:cNvSpPr txBox="1"/>
          <p:nvPr/>
        </p:nvSpPr>
        <p:spPr>
          <a:xfrm>
            <a:off x="971316" y="3522953"/>
            <a:ext cx="3642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0.8</a:t>
            </a:r>
          </a:p>
        </p:txBody>
      </p:sp>
      <p:sp>
        <p:nvSpPr>
          <p:cNvPr id="353" name="TextBox 352">
            <a:extLst>
              <a:ext uri="{FF2B5EF4-FFF2-40B4-BE49-F238E27FC236}">
                <a16:creationId xmlns:a16="http://schemas.microsoft.com/office/drawing/2014/main" id="{A70D0E0E-30E5-4D56-24A9-866BB80CF639}"/>
              </a:ext>
            </a:extLst>
          </p:cNvPr>
          <p:cNvSpPr txBox="1"/>
          <p:nvPr/>
        </p:nvSpPr>
        <p:spPr>
          <a:xfrm>
            <a:off x="971316" y="3732444"/>
            <a:ext cx="3642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0.4</a:t>
            </a:r>
          </a:p>
        </p:txBody>
      </p:sp>
      <p:sp>
        <p:nvSpPr>
          <p:cNvPr id="354" name="TextBox 353">
            <a:extLst>
              <a:ext uri="{FF2B5EF4-FFF2-40B4-BE49-F238E27FC236}">
                <a16:creationId xmlns:a16="http://schemas.microsoft.com/office/drawing/2014/main" id="{FD36E399-DD1E-E362-30C8-257FD49191CA}"/>
              </a:ext>
            </a:extLst>
          </p:cNvPr>
          <p:cNvSpPr txBox="1"/>
          <p:nvPr/>
        </p:nvSpPr>
        <p:spPr>
          <a:xfrm>
            <a:off x="1082025" y="3941815"/>
            <a:ext cx="2568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0</a:t>
            </a:r>
          </a:p>
        </p:txBody>
      </p:sp>
      <p:sp>
        <p:nvSpPr>
          <p:cNvPr id="355" name="TextBox 354">
            <a:extLst>
              <a:ext uri="{FF2B5EF4-FFF2-40B4-BE49-F238E27FC236}">
                <a16:creationId xmlns:a16="http://schemas.microsoft.com/office/drawing/2014/main" id="{2296A939-E721-007B-52F9-01D31BE4B824}"/>
              </a:ext>
            </a:extLst>
          </p:cNvPr>
          <p:cNvSpPr txBox="1"/>
          <p:nvPr/>
        </p:nvSpPr>
        <p:spPr>
          <a:xfrm>
            <a:off x="833776" y="4151306"/>
            <a:ext cx="50687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E6E6E6">
                    <a:lumMod val="10000"/>
                  </a:srgbClr>
                </a:solidFill>
                <a:effectLst/>
                <a:uLnTx/>
                <a:uFillTx/>
                <a:latin typeface="Calibri" panose="020F0502020204030204"/>
                <a:ea typeface="+mn-ea"/>
                <a:cs typeface="Calibri"/>
                <a:sym typeface="Calibri"/>
                <a:rtl val="0"/>
              </a:rPr>
              <a:t>–0.04</a:t>
            </a:r>
          </a:p>
        </p:txBody>
      </p:sp>
      <p:sp>
        <p:nvSpPr>
          <p:cNvPr id="367" name="Freeform 135">
            <a:extLst>
              <a:ext uri="{FF2B5EF4-FFF2-40B4-BE49-F238E27FC236}">
                <a16:creationId xmlns:a16="http://schemas.microsoft.com/office/drawing/2014/main" id="{9FFFB34C-BF43-B065-A911-01D37858DA89}"/>
              </a:ext>
            </a:extLst>
          </p:cNvPr>
          <p:cNvSpPr/>
          <p:nvPr/>
        </p:nvSpPr>
        <p:spPr>
          <a:xfrm>
            <a:off x="4111056" y="3514340"/>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8" name="Freeform 136">
            <a:extLst>
              <a:ext uri="{FF2B5EF4-FFF2-40B4-BE49-F238E27FC236}">
                <a16:creationId xmlns:a16="http://schemas.microsoft.com/office/drawing/2014/main" id="{47B61685-DAA2-5AFE-0BE7-089FF2DC319F}"/>
              </a:ext>
            </a:extLst>
          </p:cNvPr>
          <p:cNvSpPr/>
          <p:nvPr/>
        </p:nvSpPr>
        <p:spPr>
          <a:xfrm>
            <a:off x="4111056" y="3946936"/>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9" name="Freeform 137">
            <a:extLst>
              <a:ext uri="{FF2B5EF4-FFF2-40B4-BE49-F238E27FC236}">
                <a16:creationId xmlns:a16="http://schemas.microsoft.com/office/drawing/2014/main" id="{A265767B-08FA-5E8C-D35A-67A07786B9F2}"/>
              </a:ext>
            </a:extLst>
          </p:cNvPr>
          <p:cNvSpPr/>
          <p:nvPr/>
        </p:nvSpPr>
        <p:spPr>
          <a:xfrm>
            <a:off x="4143746" y="3516027"/>
            <a:ext cx="12152" cy="430909"/>
          </a:xfrm>
          <a:custGeom>
            <a:avLst/>
            <a:gdLst>
              <a:gd name="connsiteX0" fmla="*/ 0 w 11767"/>
              <a:gd name="connsiteY0" fmla="*/ 0 h 420947"/>
              <a:gd name="connsiteX1" fmla="*/ 0 w 11767"/>
              <a:gd name="connsiteY1" fmla="*/ 420947 h 420947"/>
            </a:gdLst>
            <a:ahLst/>
            <a:cxnLst>
              <a:cxn ang="0">
                <a:pos x="connsiteX0" y="connsiteY0"/>
              </a:cxn>
              <a:cxn ang="0">
                <a:pos x="connsiteX1" y="connsiteY1"/>
              </a:cxn>
            </a:cxnLst>
            <a:rect l="l" t="t" r="r" b="b"/>
            <a:pathLst>
              <a:path w="11767" h="420947">
                <a:moveTo>
                  <a:pt x="0" y="0"/>
                </a:moveTo>
                <a:lnTo>
                  <a:pt x="0" y="420947"/>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0" name="Freeform 138">
            <a:extLst>
              <a:ext uri="{FF2B5EF4-FFF2-40B4-BE49-F238E27FC236}">
                <a16:creationId xmlns:a16="http://schemas.microsoft.com/office/drawing/2014/main" id="{72F1B315-9671-240B-C912-52B3FAB83B9B}"/>
              </a:ext>
            </a:extLst>
          </p:cNvPr>
          <p:cNvSpPr/>
          <p:nvPr/>
        </p:nvSpPr>
        <p:spPr>
          <a:xfrm>
            <a:off x="4116525" y="3704918"/>
            <a:ext cx="54443" cy="46741"/>
          </a:xfrm>
          <a:custGeom>
            <a:avLst/>
            <a:gdLst>
              <a:gd name="connsiteX0" fmla="*/ 26360 w 52719"/>
              <a:gd name="connsiteY0" fmla="*/ 0 h 45660"/>
              <a:gd name="connsiteX1" fmla="*/ 0 w 52719"/>
              <a:gd name="connsiteY1" fmla="*/ 45661 h 45660"/>
              <a:gd name="connsiteX2" fmla="*/ 52720 w 52719"/>
              <a:gd name="connsiteY2" fmla="*/ 45661 h 45660"/>
              <a:gd name="connsiteX3" fmla="*/ 26360 w 52719"/>
              <a:gd name="connsiteY3" fmla="*/ 0 h 45660"/>
            </a:gdLst>
            <a:ahLst/>
            <a:cxnLst>
              <a:cxn ang="0">
                <a:pos x="connsiteX0" y="connsiteY0"/>
              </a:cxn>
              <a:cxn ang="0">
                <a:pos x="connsiteX1" y="connsiteY1"/>
              </a:cxn>
              <a:cxn ang="0">
                <a:pos x="connsiteX2" y="connsiteY2"/>
              </a:cxn>
              <a:cxn ang="0">
                <a:pos x="connsiteX3" y="connsiteY3"/>
              </a:cxn>
            </a:cxnLst>
            <a:rect l="l" t="t" r="r" b="b"/>
            <a:pathLst>
              <a:path w="52719" h="45660">
                <a:moveTo>
                  <a:pt x="26360" y="0"/>
                </a:moveTo>
                <a:lnTo>
                  <a:pt x="0" y="45661"/>
                </a:lnTo>
                <a:lnTo>
                  <a:pt x="52720" y="45661"/>
                </a:lnTo>
                <a:lnTo>
                  <a:pt x="26360" y="0"/>
                </a:lnTo>
                <a:close/>
              </a:path>
            </a:pathLst>
          </a:custGeom>
          <a:noFill/>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1" name="Freeform 139">
            <a:extLst>
              <a:ext uri="{FF2B5EF4-FFF2-40B4-BE49-F238E27FC236}">
                <a16:creationId xmlns:a16="http://schemas.microsoft.com/office/drawing/2014/main" id="{9B51C4F7-8972-0FDC-F0ED-82EA232AAD7A}"/>
              </a:ext>
            </a:extLst>
          </p:cNvPr>
          <p:cNvSpPr/>
          <p:nvPr/>
        </p:nvSpPr>
        <p:spPr>
          <a:xfrm>
            <a:off x="4733755" y="3538674"/>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2" name="Freeform 140">
            <a:extLst>
              <a:ext uri="{FF2B5EF4-FFF2-40B4-BE49-F238E27FC236}">
                <a16:creationId xmlns:a16="http://schemas.microsoft.com/office/drawing/2014/main" id="{CF6BBDC0-D037-2309-5B9F-9738870AE2F3}"/>
              </a:ext>
            </a:extLst>
          </p:cNvPr>
          <p:cNvSpPr/>
          <p:nvPr/>
        </p:nvSpPr>
        <p:spPr>
          <a:xfrm>
            <a:off x="4733755" y="3954646"/>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3" name="Freeform 141">
            <a:extLst>
              <a:ext uri="{FF2B5EF4-FFF2-40B4-BE49-F238E27FC236}">
                <a16:creationId xmlns:a16="http://schemas.microsoft.com/office/drawing/2014/main" id="{D31B3D51-DB0C-03F9-7F02-B7971A707A05}"/>
              </a:ext>
            </a:extLst>
          </p:cNvPr>
          <p:cNvSpPr/>
          <p:nvPr/>
        </p:nvSpPr>
        <p:spPr>
          <a:xfrm>
            <a:off x="4766446" y="3540360"/>
            <a:ext cx="12152" cy="414285"/>
          </a:xfrm>
          <a:custGeom>
            <a:avLst/>
            <a:gdLst>
              <a:gd name="connsiteX0" fmla="*/ 0 w 11767"/>
              <a:gd name="connsiteY0" fmla="*/ 0 h 404707"/>
              <a:gd name="connsiteX1" fmla="*/ 0 w 11767"/>
              <a:gd name="connsiteY1" fmla="*/ 404707 h 404707"/>
            </a:gdLst>
            <a:ahLst/>
            <a:cxnLst>
              <a:cxn ang="0">
                <a:pos x="connsiteX0" y="connsiteY0"/>
              </a:cxn>
              <a:cxn ang="0">
                <a:pos x="connsiteX1" y="connsiteY1"/>
              </a:cxn>
            </a:cxnLst>
            <a:rect l="l" t="t" r="r" b="b"/>
            <a:pathLst>
              <a:path w="11767" h="404707">
                <a:moveTo>
                  <a:pt x="0" y="0"/>
                </a:moveTo>
                <a:lnTo>
                  <a:pt x="0" y="404707"/>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4" name="Freeform 142">
            <a:extLst>
              <a:ext uri="{FF2B5EF4-FFF2-40B4-BE49-F238E27FC236}">
                <a16:creationId xmlns:a16="http://schemas.microsoft.com/office/drawing/2014/main" id="{0544BEF7-F43F-3657-673A-EE7AC4442CE6}"/>
              </a:ext>
            </a:extLst>
          </p:cNvPr>
          <p:cNvSpPr/>
          <p:nvPr/>
        </p:nvSpPr>
        <p:spPr>
          <a:xfrm>
            <a:off x="4739345" y="3722868"/>
            <a:ext cx="54322" cy="46620"/>
          </a:xfrm>
          <a:custGeom>
            <a:avLst/>
            <a:gdLst>
              <a:gd name="connsiteX0" fmla="*/ 26242 w 52602"/>
              <a:gd name="connsiteY0" fmla="*/ 0 h 45542"/>
              <a:gd name="connsiteX1" fmla="*/ 0 w 52602"/>
              <a:gd name="connsiteY1" fmla="*/ 45543 h 45542"/>
              <a:gd name="connsiteX2" fmla="*/ 52602 w 52602"/>
              <a:gd name="connsiteY2" fmla="*/ 45543 h 45542"/>
              <a:gd name="connsiteX3" fmla="*/ 26242 w 52602"/>
              <a:gd name="connsiteY3" fmla="*/ 0 h 45542"/>
            </a:gdLst>
            <a:ahLst/>
            <a:cxnLst>
              <a:cxn ang="0">
                <a:pos x="connsiteX0" y="connsiteY0"/>
              </a:cxn>
              <a:cxn ang="0">
                <a:pos x="connsiteX1" y="connsiteY1"/>
              </a:cxn>
              <a:cxn ang="0">
                <a:pos x="connsiteX2" y="connsiteY2"/>
              </a:cxn>
              <a:cxn ang="0">
                <a:pos x="connsiteX3" y="connsiteY3"/>
              </a:cxn>
            </a:cxnLst>
            <a:rect l="l" t="t" r="r" b="b"/>
            <a:pathLst>
              <a:path w="52602" h="45542">
                <a:moveTo>
                  <a:pt x="26242" y="0"/>
                </a:moveTo>
                <a:lnTo>
                  <a:pt x="0" y="45543"/>
                </a:lnTo>
                <a:lnTo>
                  <a:pt x="52602" y="45543"/>
                </a:lnTo>
                <a:lnTo>
                  <a:pt x="26242" y="0"/>
                </a:lnTo>
                <a:close/>
              </a:path>
            </a:pathLst>
          </a:custGeom>
          <a:noFill/>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5" name="Freeform 143">
            <a:extLst>
              <a:ext uri="{FF2B5EF4-FFF2-40B4-BE49-F238E27FC236}">
                <a16:creationId xmlns:a16="http://schemas.microsoft.com/office/drawing/2014/main" id="{CFB100BE-3399-5F1D-BC45-0E1CF626A7B6}"/>
              </a:ext>
            </a:extLst>
          </p:cNvPr>
          <p:cNvSpPr/>
          <p:nvPr/>
        </p:nvSpPr>
        <p:spPr>
          <a:xfrm>
            <a:off x="5352809" y="3594450"/>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6" name="Freeform 144">
            <a:extLst>
              <a:ext uri="{FF2B5EF4-FFF2-40B4-BE49-F238E27FC236}">
                <a16:creationId xmlns:a16="http://schemas.microsoft.com/office/drawing/2014/main" id="{2681B0B4-157F-3DA2-4F19-D9C09A53C072}"/>
              </a:ext>
            </a:extLst>
          </p:cNvPr>
          <p:cNvSpPr/>
          <p:nvPr/>
        </p:nvSpPr>
        <p:spPr>
          <a:xfrm>
            <a:off x="5352809" y="4018011"/>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7" name="Freeform 145">
            <a:extLst>
              <a:ext uri="{FF2B5EF4-FFF2-40B4-BE49-F238E27FC236}">
                <a16:creationId xmlns:a16="http://schemas.microsoft.com/office/drawing/2014/main" id="{1D2DE5C0-ADC0-6E18-36ED-6CC3F5471FC0}"/>
              </a:ext>
            </a:extLst>
          </p:cNvPr>
          <p:cNvSpPr/>
          <p:nvPr/>
        </p:nvSpPr>
        <p:spPr>
          <a:xfrm>
            <a:off x="5385621" y="3596137"/>
            <a:ext cx="12152" cy="421874"/>
          </a:xfrm>
          <a:custGeom>
            <a:avLst/>
            <a:gdLst>
              <a:gd name="connsiteX0" fmla="*/ 0 w 11767"/>
              <a:gd name="connsiteY0" fmla="*/ 0 h 412121"/>
              <a:gd name="connsiteX1" fmla="*/ 0 w 11767"/>
              <a:gd name="connsiteY1" fmla="*/ 412121 h 412121"/>
            </a:gdLst>
            <a:ahLst/>
            <a:cxnLst>
              <a:cxn ang="0">
                <a:pos x="connsiteX0" y="connsiteY0"/>
              </a:cxn>
              <a:cxn ang="0">
                <a:pos x="connsiteX1" y="connsiteY1"/>
              </a:cxn>
            </a:cxnLst>
            <a:rect l="l" t="t" r="r" b="b"/>
            <a:pathLst>
              <a:path w="11767" h="412121">
                <a:moveTo>
                  <a:pt x="0" y="0"/>
                </a:moveTo>
                <a:lnTo>
                  <a:pt x="0" y="412121"/>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8" name="Freeform 146">
            <a:extLst>
              <a:ext uri="{FF2B5EF4-FFF2-40B4-BE49-F238E27FC236}">
                <a16:creationId xmlns:a16="http://schemas.microsoft.com/office/drawing/2014/main" id="{5BA95129-BEBF-A296-0357-372B738C525B}"/>
              </a:ext>
            </a:extLst>
          </p:cNvPr>
          <p:cNvSpPr/>
          <p:nvPr/>
        </p:nvSpPr>
        <p:spPr>
          <a:xfrm>
            <a:off x="5358399" y="3793943"/>
            <a:ext cx="54322" cy="46741"/>
          </a:xfrm>
          <a:custGeom>
            <a:avLst/>
            <a:gdLst>
              <a:gd name="connsiteX0" fmla="*/ 26360 w 52602"/>
              <a:gd name="connsiteY0" fmla="*/ 0 h 45660"/>
              <a:gd name="connsiteX1" fmla="*/ 0 w 52602"/>
              <a:gd name="connsiteY1" fmla="*/ 45661 h 45660"/>
              <a:gd name="connsiteX2" fmla="*/ 52602 w 52602"/>
              <a:gd name="connsiteY2" fmla="*/ 45661 h 45660"/>
              <a:gd name="connsiteX3" fmla="*/ 26360 w 52602"/>
              <a:gd name="connsiteY3" fmla="*/ 0 h 45660"/>
            </a:gdLst>
            <a:ahLst/>
            <a:cxnLst>
              <a:cxn ang="0">
                <a:pos x="connsiteX0" y="connsiteY0"/>
              </a:cxn>
              <a:cxn ang="0">
                <a:pos x="connsiteX1" y="connsiteY1"/>
              </a:cxn>
              <a:cxn ang="0">
                <a:pos x="connsiteX2" y="connsiteY2"/>
              </a:cxn>
              <a:cxn ang="0">
                <a:pos x="connsiteX3" y="connsiteY3"/>
              </a:cxn>
            </a:cxnLst>
            <a:rect l="l" t="t" r="r" b="b"/>
            <a:pathLst>
              <a:path w="52602" h="45660">
                <a:moveTo>
                  <a:pt x="26360" y="0"/>
                </a:moveTo>
                <a:lnTo>
                  <a:pt x="0" y="45661"/>
                </a:lnTo>
                <a:lnTo>
                  <a:pt x="52602" y="45661"/>
                </a:lnTo>
                <a:lnTo>
                  <a:pt x="26360" y="0"/>
                </a:lnTo>
                <a:close/>
              </a:path>
            </a:pathLst>
          </a:custGeom>
          <a:noFill/>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9" name="Freeform 147">
            <a:extLst>
              <a:ext uri="{FF2B5EF4-FFF2-40B4-BE49-F238E27FC236}">
                <a16:creationId xmlns:a16="http://schemas.microsoft.com/office/drawing/2014/main" id="{24DAAAAD-B9E1-EEA1-0618-206AD45AA551}"/>
              </a:ext>
            </a:extLst>
          </p:cNvPr>
          <p:cNvSpPr/>
          <p:nvPr/>
        </p:nvSpPr>
        <p:spPr>
          <a:xfrm>
            <a:off x="3169715" y="3548914"/>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0" name="Freeform 148">
            <a:extLst>
              <a:ext uri="{FF2B5EF4-FFF2-40B4-BE49-F238E27FC236}">
                <a16:creationId xmlns:a16="http://schemas.microsoft.com/office/drawing/2014/main" id="{40B9B5EB-F59C-715F-F6F1-B04D36753DC2}"/>
              </a:ext>
            </a:extLst>
          </p:cNvPr>
          <p:cNvSpPr/>
          <p:nvPr/>
        </p:nvSpPr>
        <p:spPr>
          <a:xfrm>
            <a:off x="3169715" y="3961031"/>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1" name="Freeform 149">
            <a:extLst>
              <a:ext uri="{FF2B5EF4-FFF2-40B4-BE49-F238E27FC236}">
                <a16:creationId xmlns:a16="http://schemas.microsoft.com/office/drawing/2014/main" id="{02FDD9AE-2B4B-AA00-DDBF-4F4752EDF079}"/>
              </a:ext>
            </a:extLst>
          </p:cNvPr>
          <p:cNvSpPr/>
          <p:nvPr/>
        </p:nvSpPr>
        <p:spPr>
          <a:xfrm>
            <a:off x="3202406" y="3550600"/>
            <a:ext cx="12152" cy="410429"/>
          </a:xfrm>
          <a:custGeom>
            <a:avLst/>
            <a:gdLst>
              <a:gd name="connsiteX0" fmla="*/ 0 w 11767"/>
              <a:gd name="connsiteY0" fmla="*/ 0 h 400941"/>
              <a:gd name="connsiteX1" fmla="*/ 0 w 11767"/>
              <a:gd name="connsiteY1" fmla="*/ 400941 h 400941"/>
            </a:gdLst>
            <a:ahLst/>
            <a:cxnLst>
              <a:cxn ang="0">
                <a:pos x="connsiteX0" y="connsiteY0"/>
              </a:cxn>
              <a:cxn ang="0">
                <a:pos x="connsiteX1" y="connsiteY1"/>
              </a:cxn>
            </a:cxnLst>
            <a:rect l="l" t="t" r="r" b="b"/>
            <a:pathLst>
              <a:path w="11767" h="400941">
                <a:moveTo>
                  <a:pt x="0" y="0"/>
                </a:moveTo>
                <a:lnTo>
                  <a:pt x="0" y="400941"/>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2" name="Freeform 150">
            <a:extLst>
              <a:ext uri="{FF2B5EF4-FFF2-40B4-BE49-F238E27FC236}">
                <a16:creationId xmlns:a16="http://schemas.microsoft.com/office/drawing/2014/main" id="{A8AC6FED-2175-17FD-137E-F4041CB74960}"/>
              </a:ext>
            </a:extLst>
          </p:cNvPr>
          <p:cNvSpPr/>
          <p:nvPr/>
        </p:nvSpPr>
        <p:spPr>
          <a:xfrm>
            <a:off x="3175305" y="3725398"/>
            <a:ext cx="54322" cy="46741"/>
          </a:xfrm>
          <a:custGeom>
            <a:avLst/>
            <a:gdLst>
              <a:gd name="connsiteX0" fmla="*/ 26243 w 52602"/>
              <a:gd name="connsiteY0" fmla="*/ 0 h 45660"/>
              <a:gd name="connsiteX1" fmla="*/ 0 w 52602"/>
              <a:gd name="connsiteY1" fmla="*/ 45660 h 45660"/>
              <a:gd name="connsiteX2" fmla="*/ 52602 w 52602"/>
              <a:gd name="connsiteY2" fmla="*/ 45660 h 45660"/>
              <a:gd name="connsiteX3" fmla="*/ 26243 w 52602"/>
              <a:gd name="connsiteY3" fmla="*/ 0 h 45660"/>
            </a:gdLst>
            <a:ahLst/>
            <a:cxnLst>
              <a:cxn ang="0">
                <a:pos x="connsiteX0" y="connsiteY0"/>
              </a:cxn>
              <a:cxn ang="0">
                <a:pos x="connsiteX1" y="connsiteY1"/>
              </a:cxn>
              <a:cxn ang="0">
                <a:pos x="connsiteX2" y="connsiteY2"/>
              </a:cxn>
              <a:cxn ang="0">
                <a:pos x="connsiteX3" y="connsiteY3"/>
              </a:cxn>
            </a:cxnLst>
            <a:rect l="l" t="t" r="r" b="b"/>
            <a:pathLst>
              <a:path w="52602" h="45660">
                <a:moveTo>
                  <a:pt x="26243" y="0"/>
                </a:moveTo>
                <a:lnTo>
                  <a:pt x="0" y="45660"/>
                </a:lnTo>
                <a:lnTo>
                  <a:pt x="52602" y="45660"/>
                </a:lnTo>
                <a:lnTo>
                  <a:pt x="26243" y="0"/>
                </a:lnTo>
                <a:close/>
              </a:path>
            </a:pathLst>
          </a:custGeom>
          <a:noFill/>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3" name="Freeform 151">
            <a:extLst>
              <a:ext uri="{FF2B5EF4-FFF2-40B4-BE49-F238E27FC236}">
                <a16:creationId xmlns:a16="http://schemas.microsoft.com/office/drawing/2014/main" id="{099A17EB-0F00-666A-A85E-A93EDA00E836}"/>
              </a:ext>
            </a:extLst>
          </p:cNvPr>
          <p:cNvSpPr/>
          <p:nvPr/>
        </p:nvSpPr>
        <p:spPr>
          <a:xfrm>
            <a:off x="2235666" y="3596258"/>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4" name="Freeform 152">
            <a:extLst>
              <a:ext uri="{FF2B5EF4-FFF2-40B4-BE49-F238E27FC236}">
                <a16:creationId xmlns:a16="http://schemas.microsoft.com/office/drawing/2014/main" id="{B8936A87-965B-8D08-B8A6-FA46FF0CAA2E}"/>
              </a:ext>
            </a:extLst>
          </p:cNvPr>
          <p:cNvSpPr/>
          <p:nvPr/>
        </p:nvSpPr>
        <p:spPr>
          <a:xfrm>
            <a:off x="2235666" y="3999459"/>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5" name="Freeform 153">
            <a:extLst>
              <a:ext uri="{FF2B5EF4-FFF2-40B4-BE49-F238E27FC236}">
                <a16:creationId xmlns:a16="http://schemas.microsoft.com/office/drawing/2014/main" id="{99A35442-5426-980D-88E5-2D57652B4990}"/>
              </a:ext>
            </a:extLst>
          </p:cNvPr>
          <p:cNvSpPr/>
          <p:nvPr/>
        </p:nvSpPr>
        <p:spPr>
          <a:xfrm>
            <a:off x="2268357" y="3597944"/>
            <a:ext cx="12152" cy="401514"/>
          </a:xfrm>
          <a:custGeom>
            <a:avLst/>
            <a:gdLst>
              <a:gd name="connsiteX0" fmla="*/ 0 w 11767"/>
              <a:gd name="connsiteY0" fmla="*/ 0 h 392232"/>
              <a:gd name="connsiteX1" fmla="*/ 0 w 11767"/>
              <a:gd name="connsiteY1" fmla="*/ 392233 h 392232"/>
            </a:gdLst>
            <a:ahLst/>
            <a:cxnLst>
              <a:cxn ang="0">
                <a:pos x="connsiteX0" y="connsiteY0"/>
              </a:cxn>
              <a:cxn ang="0">
                <a:pos x="connsiteX1" y="connsiteY1"/>
              </a:cxn>
            </a:cxnLst>
            <a:rect l="l" t="t" r="r" b="b"/>
            <a:pathLst>
              <a:path w="11767" h="392232">
                <a:moveTo>
                  <a:pt x="0" y="0"/>
                </a:moveTo>
                <a:lnTo>
                  <a:pt x="0" y="392233"/>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6" name="Freeform 154">
            <a:extLst>
              <a:ext uri="{FF2B5EF4-FFF2-40B4-BE49-F238E27FC236}">
                <a16:creationId xmlns:a16="http://schemas.microsoft.com/office/drawing/2014/main" id="{5801A9DA-9B37-DD07-43FC-C8AEF46F39BD}"/>
              </a:ext>
            </a:extLst>
          </p:cNvPr>
          <p:cNvSpPr/>
          <p:nvPr/>
        </p:nvSpPr>
        <p:spPr>
          <a:xfrm>
            <a:off x="2241135" y="3771537"/>
            <a:ext cx="54444" cy="46620"/>
          </a:xfrm>
          <a:custGeom>
            <a:avLst/>
            <a:gdLst>
              <a:gd name="connsiteX0" fmla="*/ 26360 w 52720"/>
              <a:gd name="connsiteY0" fmla="*/ 0 h 45542"/>
              <a:gd name="connsiteX1" fmla="*/ 0 w 52720"/>
              <a:gd name="connsiteY1" fmla="*/ 45543 h 45542"/>
              <a:gd name="connsiteX2" fmla="*/ 52720 w 52720"/>
              <a:gd name="connsiteY2" fmla="*/ 45543 h 45542"/>
              <a:gd name="connsiteX3" fmla="*/ 26360 w 52720"/>
              <a:gd name="connsiteY3" fmla="*/ 0 h 45542"/>
            </a:gdLst>
            <a:ahLst/>
            <a:cxnLst>
              <a:cxn ang="0">
                <a:pos x="connsiteX0" y="connsiteY0"/>
              </a:cxn>
              <a:cxn ang="0">
                <a:pos x="connsiteX1" y="connsiteY1"/>
              </a:cxn>
              <a:cxn ang="0">
                <a:pos x="connsiteX2" y="connsiteY2"/>
              </a:cxn>
              <a:cxn ang="0">
                <a:pos x="connsiteX3" y="connsiteY3"/>
              </a:cxn>
            </a:cxnLst>
            <a:rect l="l" t="t" r="r" b="b"/>
            <a:pathLst>
              <a:path w="52720" h="45542">
                <a:moveTo>
                  <a:pt x="26360" y="0"/>
                </a:moveTo>
                <a:lnTo>
                  <a:pt x="0" y="45543"/>
                </a:lnTo>
                <a:lnTo>
                  <a:pt x="52720" y="45543"/>
                </a:lnTo>
                <a:lnTo>
                  <a:pt x="26360" y="0"/>
                </a:lnTo>
                <a:close/>
              </a:path>
            </a:pathLst>
          </a:custGeom>
          <a:noFill/>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7" name="Freeform 155">
            <a:extLst>
              <a:ext uri="{FF2B5EF4-FFF2-40B4-BE49-F238E27FC236}">
                <a16:creationId xmlns:a16="http://schemas.microsoft.com/office/drawing/2014/main" id="{72A02872-6B89-D96E-328A-3C972EC49C7D}"/>
              </a:ext>
            </a:extLst>
          </p:cNvPr>
          <p:cNvSpPr/>
          <p:nvPr/>
        </p:nvSpPr>
        <p:spPr>
          <a:xfrm>
            <a:off x="1927841" y="3530964"/>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8" name="Freeform 156">
            <a:extLst>
              <a:ext uri="{FF2B5EF4-FFF2-40B4-BE49-F238E27FC236}">
                <a16:creationId xmlns:a16="http://schemas.microsoft.com/office/drawing/2014/main" id="{7E0A724B-E97A-9510-A37C-83110DDA64EA}"/>
              </a:ext>
            </a:extLst>
          </p:cNvPr>
          <p:cNvSpPr/>
          <p:nvPr/>
        </p:nvSpPr>
        <p:spPr>
          <a:xfrm>
            <a:off x="1927841" y="3923927"/>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89" name="Freeform 157">
            <a:extLst>
              <a:ext uri="{FF2B5EF4-FFF2-40B4-BE49-F238E27FC236}">
                <a16:creationId xmlns:a16="http://schemas.microsoft.com/office/drawing/2014/main" id="{D41EE2B1-CC46-C489-3149-AE036336CF3E}"/>
              </a:ext>
            </a:extLst>
          </p:cNvPr>
          <p:cNvSpPr/>
          <p:nvPr/>
        </p:nvSpPr>
        <p:spPr>
          <a:xfrm>
            <a:off x="1960653" y="3532651"/>
            <a:ext cx="12152" cy="391276"/>
          </a:xfrm>
          <a:custGeom>
            <a:avLst/>
            <a:gdLst>
              <a:gd name="connsiteX0" fmla="*/ 0 w 11767"/>
              <a:gd name="connsiteY0" fmla="*/ 0 h 382230"/>
              <a:gd name="connsiteX1" fmla="*/ 0 w 11767"/>
              <a:gd name="connsiteY1" fmla="*/ 382230 h 382230"/>
            </a:gdLst>
            <a:ahLst/>
            <a:cxnLst>
              <a:cxn ang="0">
                <a:pos x="connsiteX0" y="connsiteY0"/>
              </a:cxn>
              <a:cxn ang="0">
                <a:pos x="connsiteX1" y="connsiteY1"/>
              </a:cxn>
            </a:cxnLst>
            <a:rect l="l" t="t" r="r" b="b"/>
            <a:pathLst>
              <a:path w="11767" h="382230">
                <a:moveTo>
                  <a:pt x="0" y="0"/>
                </a:moveTo>
                <a:lnTo>
                  <a:pt x="0" y="38223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0" name="Freeform 158">
            <a:extLst>
              <a:ext uri="{FF2B5EF4-FFF2-40B4-BE49-F238E27FC236}">
                <a16:creationId xmlns:a16="http://schemas.microsoft.com/office/drawing/2014/main" id="{1AA44CF7-9D78-40E7-83EC-3FCB5C34C2AB}"/>
              </a:ext>
            </a:extLst>
          </p:cNvPr>
          <p:cNvSpPr/>
          <p:nvPr/>
        </p:nvSpPr>
        <p:spPr>
          <a:xfrm>
            <a:off x="1933431" y="3719013"/>
            <a:ext cx="54322" cy="46741"/>
          </a:xfrm>
          <a:custGeom>
            <a:avLst/>
            <a:gdLst>
              <a:gd name="connsiteX0" fmla="*/ 26360 w 52602"/>
              <a:gd name="connsiteY0" fmla="*/ 0 h 45660"/>
              <a:gd name="connsiteX1" fmla="*/ 0 w 52602"/>
              <a:gd name="connsiteY1" fmla="*/ 45660 h 45660"/>
              <a:gd name="connsiteX2" fmla="*/ 52602 w 52602"/>
              <a:gd name="connsiteY2" fmla="*/ 45660 h 45660"/>
              <a:gd name="connsiteX3" fmla="*/ 26360 w 52602"/>
              <a:gd name="connsiteY3" fmla="*/ 0 h 45660"/>
            </a:gdLst>
            <a:ahLst/>
            <a:cxnLst>
              <a:cxn ang="0">
                <a:pos x="connsiteX0" y="connsiteY0"/>
              </a:cxn>
              <a:cxn ang="0">
                <a:pos x="connsiteX1" y="connsiteY1"/>
              </a:cxn>
              <a:cxn ang="0">
                <a:pos x="connsiteX2" y="connsiteY2"/>
              </a:cxn>
              <a:cxn ang="0">
                <a:pos x="connsiteX3" y="connsiteY3"/>
              </a:cxn>
            </a:cxnLst>
            <a:rect l="l" t="t" r="r" b="b"/>
            <a:pathLst>
              <a:path w="52602" h="45660">
                <a:moveTo>
                  <a:pt x="26360" y="0"/>
                </a:moveTo>
                <a:lnTo>
                  <a:pt x="0" y="45660"/>
                </a:lnTo>
                <a:lnTo>
                  <a:pt x="52602" y="45660"/>
                </a:lnTo>
                <a:lnTo>
                  <a:pt x="26360" y="0"/>
                </a:lnTo>
                <a:close/>
              </a:path>
            </a:pathLst>
          </a:custGeom>
          <a:noFill/>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1" name="Freeform 159">
            <a:extLst>
              <a:ext uri="{FF2B5EF4-FFF2-40B4-BE49-F238E27FC236}">
                <a16:creationId xmlns:a16="http://schemas.microsoft.com/office/drawing/2014/main" id="{E542432B-4806-AF1C-A980-16F07E4F3861}"/>
              </a:ext>
            </a:extLst>
          </p:cNvPr>
          <p:cNvSpPr/>
          <p:nvPr/>
        </p:nvSpPr>
        <p:spPr>
          <a:xfrm>
            <a:off x="1616491" y="3490006"/>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2" name="Freeform 160">
            <a:extLst>
              <a:ext uri="{FF2B5EF4-FFF2-40B4-BE49-F238E27FC236}">
                <a16:creationId xmlns:a16="http://schemas.microsoft.com/office/drawing/2014/main" id="{3E214BB6-FF56-2EE2-3E65-685FB7F7B27A}"/>
              </a:ext>
            </a:extLst>
          </p:cNvPr>
          <p:cNvSpPr/>
          <p:nvPr/>
        </p:nvSpPr>
        <p:spPr>
          <a:xfrm>
            <a:off x="1616491" y="3867668"/>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3" name="Freeform 161">
            <a:extLst>
              <a:ext uri="{FF2B5EF4-FFF2-40B4-BE49-F238E27FC236}">
                <a16:creationId xmlns:a16="http://schemas.microsoft.com/office/drawing/2014/main" id="{7A2C16B7-9768-555B-1F9B-A9C1A9AC0B12}"/>
              </a:ext>
            </a:extLst>
          </p:cNvPr>
          <p:cNvSpPr/>
          <p:nvPr/>
        </p:nvSpPr>
        <p:spPr>
          <a:xfrm>
            <a:off x="1649303" y="3491813"/>
            <a:ext cx="12152" cy="375855"/>
          </a:xfrm>
          <a:custGeom>
            <a:avLst/>
            <a:gdLst>
              <a:gd name="connsiteX0" fmla="*/ 0 w 11767"/>
              <a:gd name="connsiteY0" fmla="*/ 0 h 367166"/>
              <a:gd name="connsiteX1" fmla="*/ 0 w 11767"/>
              <a:gd name="connsiteY1" fmla="*/ 367167 h 367166"/>
            </a:gdLst>
            <a:ahLst/>
            <a:cxnLst>
              <a:cxn ang="0">
                <a:pos x="connsiteX0" y="connsiteY0"/>
              </a:cxn>
              <a:cxn ang="0">
                <a:pos x="connsiteX1" y="connsiteY1"/>
              </a:cxn>
            </a:cxnLst>
            <a:rect l="l" t="t" r="r" b="b"/>
            <a:pathLst>
              <a:path w="11767" h="367166">
                <a:moveTo>
                  <a:pt x="0" y="0"/>
                </a:moveTo>
                <a:lnTo>
                  <a:pt x="0" y="367167"/>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4" name="Freeform 162">
            <a:extLst>
              <a:ext uri="{FF2B5EF4-FFF2-40B4-BE49-F238E27FC236}">
                <a16:creationId xmlns:a16="http://schemas.microsoft.com/office/drawing/2014/main" id="{7C21B330-0125-6BC4-C0B0-99D73F8484B5}"/>
              </a:ext>
            </a:extLst>
          </p:cNvPr>
          <p:cNvSpPr/>
          <p:nvPr/>
        </p:nvSpPr>
        <p:spPr>
          <a:xfrm>
            <a:off x="1622081" y="3666610"/>
            <a:ext cx="54322" cy="46620"/>
          </a:xfrm>
          <a:custGeom>
            <a:avLst/>
            <a:gdLst>
              <a:gd name="connsiteX0" fmla="*/ 26360 w 52602"/>
              <a:gd name="connsiteY0" fmla="*/ 0 h 45542"/>
              <a:gd name="connsiteX1" fmla="*/ 0 w 52602"/>
              <a:gd name="connsiteY1" fmla="*/ 45543 h 45542"/>
              <a:gd name="connsiteX2" fmla="*/ 52602 w 52602"/>
              <a:gd name="connsiteY2" fmla="*/ 45543 h 45542"/>
              <a:gd name="connsiteX3" fmla="*/ 26360 w 52602"/>
              <a:gd name="connsiteY3" fmla="*/ 0 h 45542"/>
            </a:gdLst>
            <a:ahLst/>
            <a:cxnLst>
              <a:cxn ang="0">
                <a:pos x="connsiteX0" y="connsiteY0"/>
              </a:cxn>
              <a:cxn ang="0">
                <a:pos x="connsiteX1" y="connsiteY1"/>
              </a:cxn>
              <a:cxn ang="0">
                <a:pos x="connsiteX2" y="connsiteY2"/>
              </a:cxn>
              <a:cxn ang="0">
                <a:pos x="connsiteX3" y="connsiteY3"/>
              </a:cxn>
            </a:cxnLst>
            <a:rect l="l" t="t" r="r" b="b"/>
            <a:pathLst>
              <a:path w="52602" h="45542">
                <a:moveTo>
                  <a:pt x="26360" y="0"/>
                </a:moveTo>
                <a:lnTo>
                  <a:pt x="0" y="45543"/>
                </a:lnTo>
                <a:lnTo>
                  <a:pt x="52602" y="45543"/>
                </a:lnTo>
                <a:lnTo>
                  <a:pt x="26360" y="0"/>
                </a:lnTo>
                <a:close/>
              </a:path>
            </a:pathLst>
          </a:custGeom>
          <a:noFill/>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5" name="Freeform 163">
            <a:extLst>
              <a:ext uri="{FF2B5EF4-FFF2-40B4-BE49-F238E27FC236}">
                <a16:creationId xmlns:a16="http://schemas.microsoft.com/office/drawing/2014/main" id="{B87C56B5-D21B-7EF4-3F86-0B89ECAC69EB}"/>
              </a:ext>
            </a:extLst>
          </p:cNvPr>
          <p:cNvSpPr/>
          <p:nvPr/>
        </p:nvSpPr>
        <p:spPr>
          <a:xfrm>
            <a:off x="1464462" y="3529759"/>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6" name="Freeform 164">
            <a:extLst>
              <a:ext uri="{FF2B5EF4-FFF2-40B4-BE49-F238E27FC236}">
                <a16:creationId xmlns:a16="http://schemas.microsoft.com/office/drawing/2014/main" id="{6EF0F19C-BB56-DA0A-8197-C9C4D96FA398}"/>
              </a:ext>
            </a:extLst>
          </p:cNvPr>
          <p:cNvSpPr/>
          <p:nvPr/>
        </p:nvSpPr>
        <p:spPr>
          <a:xfrm>
            <a:off x="1464462" y="3895737"/>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7" name="Freeform 165">
            <a:extLst>
              <a:ext uri="{FF2B5EF4-FFF2-40B4-BE49-F238E27FC236}">
                <a16:creationId xmlns:a16="http://schemas.microsoft.com/office/drawing/2014/main" id="{390CF7BB-EE46-CCF4-B319-9E8238FFDAA3}"/>
              </a:ext>
            </a:extLst>
          </p:cNvPr>
          <p:cNvSpPr/>
          <p:nvPr/>
        </p:nvSpPr>
        <p:spPr>
          <a:xfrm>
            <a:off x="1497152" y="3531446"/>
            <a:ext cx="12152" cy="364291"/>
          </a:xfrm>
          <a:custGeom>
            <a:avLst/>
            <a:gdLst>
              <a:gd name="connsiteX0" fmla="*/ 0 w 11767"/>
              <a:gd name="connsiteY0" fmla="*/ 0 h 355869"/>
              <a:gd name="connsiteX1" fmla="*/ 0 w 11767"/>
              <a:gd name="connsiteY1" fmla="*/ 355869 h 355869"/>
            </a:gdLst>
            <a:ahLst/>
            <a:cxnLst>
              <a:cxn ang="0">
                <a:pos x="connsiteX0" y="connsiteY0"/>
              </a:cxn>
              <a:cxn ang="0">
                <a:pos x="connsiteX1" y="connsiteY1"/>
              </a:cxn>
            </a:cxnLst>
            <a:rect l="l" t="t" r="r" b="b"/>
            <a:pathLst>
              <a:path w="11767" h="355869">
                <a:moveTo>
                  <a:pt x="0" y="0"/>
                </a:moveTo>
                <a:lnTo>
                  <a:pt x="0" y="355869"/>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8" name="Freeform 166">
            <a:extLst>
              <a:ext uri="{FF2B5EF4-FFF2-40B4-BE49-F238E27FC236}">
                <a16:creationId xmlns:a16="http://schemas.microsoft.com/office/drawing/2014/main" id="{8AA8F7F3-BC90-3F3B-2EFA-A7133B110AF2}"/>
              </a:ext>
            </a:extLst>
          </p:cNvPr>
          <p:cNvSpPr/>
          <p:nvPr/>
        </p:nvSpPr>
        <p:spPr>
          <a:xfrm>
            <a:off x="1470051" y="3707569"/>
            <a:ext cx="54322" cy="46620"/>
          </a:xfrm>
          <a:custGeom>
            <a:avLst/>
            <a:gdLst>
              <a:gd name="connsiteX0" fmla="*/ 26243 w 52602"/>
              <a:gd name="connsiteY0" fmla="*/ 0 h 45542"/>
              <a:gd name="connsiteX1" fmla="*/ 0 w 52602"/>
              <a:gd name="connsiteY1" fmla="*/ 45543 h 45542"/>
              <a:gd name="connsiteX2" fmla="*/ 52602 w 52602"/>
              <a:gd name="connsiteY2" fmla="*/ 45543 h 45542"/>
              <a:gd name="connsiteX3" fmla="*/ 26243 w 52602"/>
              <a:gd name="connsiteY3" fmla="*/ 0 h 45542"/>
            </a:gdLst>
            <a:ahLst/>
            <a:cxnLst>
              <a:cxn ang="0">
                <a:pos x="connsiteX0" y="connsiteY0"/>
              </a:cxn>
              <a:cxn ang="0">
                <a:pos x="connsiteX1" y="connsiteY1"/>
              </a:cxn>
              <a:cxn ang="0">
                <a:pos x="connsiteX2" y="connsiteY2"/>
              </a:cxn>
              <a:cxn ang="0">
                <a:pos x="connsiteX3" y="connsiteY3"/>
              </a:cxn>
            </a:cxnLst>
            <a:rect l="l" t="t" r="r" b="b"/>
            <a:pathLst>
              <a:path w="52602" h="45542">
                <a:moveTo>
                  <a:pt x="26243" y="0"/>
                </a:moveTo>
                <a:lnTo>
                  <a:pt x="0" y="45543"/>
                </a:lnTo>
                <a:lnTo>
                  <a:pt x="52602" y="45543"/>
                </a:lnTo>
                <a:lnTo>
                  <a:pt x="26243" y="0"/>
                </a:lnTo>
                <a:close/>
              </a:path>
            </a:pathLst>
          </a:custGeom>
          <a:noFill/>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9" name="Freeform 167">
            <a:extLst>
              <a:ext uri="{FF2B5EF4-FFF2-40B4-BE49-F238E27FC236}">
                <a16:creationId xmlns:a16="http://schemas.microsoft.com/office/drawing/2014/main" id="{B9DAE4F8-09DD-AD5A-E533-2F37586E0FEF}"/>
              </a:ext>
            </a:extLst>
          </p:cNvPr>
          <p:cNvSpPr/>
          <p:nvPr/>
        </p:nvSpPr>
        <p:spPr>
          <a:xfrm>
            <a:off x="1305141" y="3735517"/>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0" name="Freeform 168">
            <a:extLst>
              <a:ext uri="{FF2B5EF4-FFF2-40B4-BE49-F238E27FC236}">
                <a16:creationId xmlns:a16="http://schemas.microsoft.com/office/drawing/2014/main" id="{ECAD9A83-4708-FDDD-CAE8-CD68E59E9998}"/>
              </a:ext>
            </a:extLst>
          </p:cNvPr>
          <p:cNvSpPr/>
          <p:nvPr/>
        </p:nvSpPr>
        <p:spPr>
          <a:xfrm>
            <a:off x="1305141" y="4060657"/>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2" name="Freeform 170">
            <a:extLst>
              <a:ext uri="{FF2B5EF4-FFF2-40B4-BE49-F238E27FC236}">
                <a16:creationId xmlns:a16="http://schemas.microsoft.com/office/drawing/2014/main" id="{D7001A8D-ED1A-CF08-B81A-5AE8287367B5}"/>
              </a:ext>
            </a:extLst>
          </p:cNvPr>
          <p:cNvSpPr/>
          <p:nvPr/>
        </p:nvSpPr>
        <p:spPr>
          <a:xfrm>
            <a:off x="1310731" y="4057886"/>
            <a:ext cx="54322" cy="46620"/>
          </a:xfrm>
          <a:custGeom>
            <a:avLst/>
            <a:gdLst>
              <a:gd name="connsiteX0" fmla="*/ 26360 w 52602"/>
              <a:gd name="connsiteY0" fmla="*/ 0 h 45542"/>
              <a:gd name="connsiteX1" fmla="*/ 0 w 52602"/>
              <a:gd name="connsiteY1" fmla="*/ 45543 h 45542"/>
              <a:gd name="connsiteX2" fmla="*/ 52602 w 52602"/>
              <a:gd name="connsiteY2" fmla="*/ 45543 h 45542"/>
              <a:gd name="connsiteX3" fmla="*/ 26360 w 52602"/>
              <a:gd name="connsiteY3" fmla="*/ 0 h 45542"/>
            </a:gdLst>
            <a:ahLst/>
            <a:cxnLst>
              <a:cxn ang="0">
                <a:pos x="connsiteX0" y="connsiteY0"/>
              </a:cxn>
              <a:cxn ang="0">
                <a:pos x="connsiteX1" y="connsiteY1"/>
              </a:cxn>
              <a:cxn ang="0">
                <a:pos x="connsiteX2" y="connsiteY2"/>
              </a:cxn>
              <a:cxn ang="0">
                <a:pos x="connsiteX3" y="connsiteY3"/>
              </a:cxn>
            </a:cxnLst>
            <a:rect l="l" t="t" r="r" b="b"/>
            <a:pathLst>
              <a:path w="52602" h="45542">
                <a:moveTo>
                  <a:pt x="26360" y="0"/>
                </a:moveTo>
                <a:lnTo>
                  <a:pt x="0" y="45543"/>
                </a:lnTo>
                <a:lnTo>
                  <a:pt x="52602" y="45543"/>
                </a:lnTo>
                <a:lnTo>
                  <a:pt x="26360" y="0"/>
                </a:lnTo>
                <a:close/>
              </a:path>
            </a:pathLst>
          </a:custGeom>
          <a:noFill/>
          <a:ln w="1174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3" name="Freeform 171">
            <a:extLst>
              <a:ext uri="{FF2B5EF4-FFF2-40B4-BE49-F238E27FC236}">
                <a16:creationId xmlns:a16="http://schemas.microsoft.com/office/drawing/2014/main" id="{C744E2CE-1EEE-E448-E326-A145E1217E3E}"/>
              </a:ext>
            </a:extLst>
          </p:cNvPr>
          <p:cNvSpPr/>
          <p:nvPr/>
        </p:nvSpPr>
        <p:spPr>
          <a:xfrm>
            <a:off x="1337589" y="3687090"/>
            <a:ext cx="4044994" cy="397901"/>
          </a:xfrm>
          <a:custGeom>
            <a:avLst/>
            <a:gdLst>
              <a:gd name="connsiteX0" fmla="*/ 0 w 3916941"/>
              <a:gd name="connsiteY0" fmla="*/ 388703 h 388702"/>
              <a:gd name="connsiteX1" fmla="*/ 153689 w 3916941"/>
              <a:gd name="connsiteY1" fmla="*/ 50015 h 388702"/>
              <a:gd name="connsiteX2" fmla="*/ 302435 w 3916941"/>
              <a:gd name="connsiteY2" fmla="*/ 0 h 388702"/>
              <a:gd name="connsiteX3" fmla="*/ 604869 w 3916941"/>
              <a:gd name="connsiteY3" fmla="*/ 56252 h 388702"/>
              <a:gd name="connsiteX4" fmla="*/ 901185 w 3916941"/>
              <a:gd name="connsiteY4" fmla="*/ 104972 h 388702"/>
              <a:gd name="connsiteX5" fmla="*/ 1808489 w 3916941"/>
              <a:gd name="connsiteY5" fmla="*/ 64960 h 388702"/>
              <a:gd name="connsiteX6" fmla="*/ 2712145 w 3916941"/>
              <a:gd name="connsiteY6" fmla="*/ 47543 h 388702"/>
              <a:gd name="connsiteX7" fmla="*/ 3313248 w 3916941"/>
              <a:gd name="connsiteY7" fmla="*/ 62489 h 388702"/>
              <a:gd name="connsiteX8" fmla="*/ 3916941 w 3916941"/>
              <a:gd name="connsiteY8" fmla="*/ 126272 h 3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6941" h="388702">
                <a:moveTo>
                  <a:pt x="0" y="388703"/>
                </a:moveTo>
                <a:lnTo>
                  <a:pt x="153689" y="50015"/>
                </a:lnTo>
                <a:lnTo>
                  <a:pt x="302435" y="0"/>
                </a:lnTo>
                <a:lnTo>
                  <a:pt x="604869" y="56252"/>
                </a:lnTo>
                <a:lnTo>
                  <a:pt x="901185" y="104972"/>
                </a:lnTo>
                <a:lnTo>
                  <a:pt x="1808489" y="64960"/>
                </a:lnTo>
                <a:lnTo>
                  <a:pt x="2712145" y="47543"/>
                </a:lnTo>
                <a:lnTo>
                  <a:pt x="3313248" y="62489"/>
                </a:lnTo>
                <a:lnTo>
                  <a:pt x="3916941" y="126272"/>
                </a:lnTo>
              </a:path>
            </a:pathLst>
          </a:custGeom>
          <a:noFill/>
          <a:ln w="13159"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4" name="Freeform 173">
            <a:extLst>
              <a:ext uri="{FF2B5EF4-FFF2-40B4-BE49-F238E27FC236}">
                <a16:creationId xmlns:a16="http://schemas.microsoft.com/office/drawing/2014/main" id="{FB20DFD4-B201-B6E3-516E-51C3487C532B}"/>
              </a:ext>
            </a:extLst>
          </p:cNvPr>
          <p:cNvSpPr/>
          <p:nvPr/>
        </p:nvSpPr>
        <p:spPr>
          <a:xfrm>
            <a:off x="4116525" y="3446999"/>
            <a:ext cx="54444" cy="53969"/>
          </a:xfrm>
          <a:custGeom>
            <a:avLst/>
            <a:gdLst>
              <a:gd name="connsiteX0" fmla="*/ 52720 w 52720"/>
              <a:gd name="connsiteY0" fmla="*/ 26361 h 52721"/>
              <a:gd name="connsiteX1" fmla="*/ 26360 w 52720"/>
              <a:gd name="connsiteY1" fmla="*/ 52721 h 52721"/>
              <a:gd name="connsiteX2" fmla="*/ 0 w 52720"/>
              <a:gd name="connsiteY2" fmla="*/ 26361 h 52721"/>
              <a:gd name="connsiteX3" fmla="*/ 26360 w 52720"/>
              <a:gd name="connsiteY3" fmla="*/ 0 h 52721"/>
              <a:gd name="connsiteX4" fmla="*/ 52720 w 52720"/>
              <a:gd name="connsiteY4" fmla="*/ 26361 h 5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0" h="52721">
                <a:moveTo>
                  <a:pt x="52720" y="26361"/>
                </a:moveTo>
                <a:cubicBezTo>
                  <a:pt x="52720" y="40919"/>
                  <a:pt x="40918" y="52721"/>
                  <a:pt x="26360" y="52721"/>
                </a:cubicBezTo>
                <a:cubicBezTo>
                  <a:pt x="11802" y="52721"/>
                  <a:pt x="0" y="40919"/>
                  <a:pt x="0" y="26361"/>
                </a:cubicBezTo>
                <a:cubicBezTo>
                  <a:pt x="0" y="11802"/>
                  <a:pt x="11802" y="0"/>
                  <a:pt x="26360" y="0"/>
                </a:cubicBezTo>
                <a:cubicBezTo>
                  <a:pt x="40918" y="0"/>
                  <a:pt x="52720" y="11802"/>
                  <a:pt x="52720" y="26361"/>
                </a:cubicBezTo>
                <a:close/>
              </a:path>
            </a:pathLst>
          </a:custGeom>
          <a:noFill/>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5" name="Freeform 174">
            <a:extLst>
              <a:ext uri="{FF2B5EF4-FFF2-40B4-BE49-F238E27FC236}">
                <a16:creationId xmlns:a16="http://schemas.microsoft.com/office/drawing/2014/main" id="{C015CEDE-0741-E822-1B5B-A99702EC0D19}"/>
              </a:ext>
            </a:extLst>
          </p:cNvPr>
          <p:cNvSpPr/>
          <p:nvPr/>
        </p:nvSpPr>
        <p:spPr>
          <a:xfrm>
            <a:off x="4111056" y="3253168"/>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6" name="Freeform 175">
            <a:extLst>
              <a:ext uri="{FF2B5EF4-FFF2-40B4-BE49-F238E27FC236}">
                <a16:creationId xmlns:a16="http://schemas.microsoft.com/office/drawing/2014/main" id="{C1F85875-43F9-13F6-C850-AEE1DBDD2BFB}"/>
              </a:ext>
            </a:extLst>
          </p:cNvPr>
          <p:cNvSpPr/>
          <p:nvPr/>
        </p:nvSpPr>
        <p:spPr>
          <a:xfrm>
            <a:off x="4111056" y="3697449"/>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7" name="Freeform 176">
            <a:extLst>
              <a:ext uri="{FF2B5EF4-FFF2-40B4-BE49-F238E27FC236}">
                <a16:creationId xmlns:a16="http://schemas.microsoft.com/office/drawing/2014/main" id="{8F23D17C-BB76-F3CA-6F3E-783285092039}"/>
              </a:ext>
            </a:extLst>
          </p:cNvPr>
          <p:cNvSpPr/>
          <p:nvPr/>
        </p:nvSpPr>
        <p:spPr>
          <a:xfrm>
            <a:off x="4143746" y="3254855"/>
            <a:ext cx="12152" cy="442594"/>
          </a:xfrm>
          <a:custGeom>
            <a:avLst/>
            <a:gdLst>
              <a:gd name="connsiteX0" fmla="*/ 0 w 11767"/>
              <a:gd name="connsiteY0" fmla="*/ 0 h 432362"/>
              <a:gd name="connsiteX1" fmla="*/ 0 w 11767"/>
              <a:gd name="connsiteY1" fmla="*/ 432362 h 432362"/>
            </a:gdLst>
            <a:ahLst/>
            <a:cxnLst>
              <a:cxn ang="0">
                <a:pos x="connsiteX0" y="connsiteY0"/>
              </a:cxn>
              <a:cxn ang="0">
                <a:pos x="connsiteX1" y="connsiteY1"/>
              </a:cxn>
            </a:cxnLst>
            <a:rect l="l" t="t" r="r" b="b"/>
            <a:pathLst>
              <a:path w="11767" h="432362">
                <a:moveTo>
                  <a:pt x="0" y="0"/>
                </a:moveTo>
                <a:lnTo>
                  <a:pt x="0" y="432362"/>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8" name="Freeform 177">
            <a:extLst>
              <a:ext uri="{FF2B5EF4-FFF2-40B4-BE49-F238E27FC236}">
                <a16:creationId xmlns:a16="http://schemas.microsoft.com/office/drawing/2014/main" id="{C7E78FD9-BCB1-D644-836E-1E92C3DE074F}"/>
              </a:ext>
            </a:extLst>
          </p:cNvPr>
          <p:cNvSpPr/>
          <p:nvPr/>
        </p:nvSpPr>
        <p:spPr>
          <a:xfrm>
            <a:off x="4739225" y="3256300"/>
            <a:ext cx="54444" cy="53969"/>
          </a:xfrm>
          <a:custGeom>
            <a:avLst/>
            <a:gdLst>
              <a:gd name="connsiteX0" fmla="*/ 52720 w 52720"/>
              <a:gd name="connsiteY0" fmla="*/ 26361 h 52721"/>
              <a:gd name="connsiteX1" fmla="*/ 26360 w 52720"/>
              <a:gd name="connsiteY1" fmla="*/ 52721 h 52721"/>
              <a:gd name="connsiteX2" fmla="*/ 0 w 52720"/>
              <a:gd name="connsiteY2" fmla="*/ 26361 h 52721"/>
              <a:gd name="connsiteX3" fmla="*/ 26360 w 52720"/>
              <a:gd name="connsiteY3" fmla="*/ 0 h 52721"/>
              <a:gd name="connsiteX4" fmla="*/ 52720 w 52720"/>
              <a:gd name="connsiteY4" fmla="*/ 26361 h 5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0" h="52721">
                <a:moveTo>
                  <a:pt x="52720" y="26361"/>
                </a:moveTo>
                <a:cubicBezTo>
                  <a:pt x="52720" y="40919"/>
                  <a:pt x="40919" y="52721"/>
                  <a:pt x="26360" y="52721"/>
                </a:cubicBezTo>
                <a:cubicBezTo>
                  <a:pt x="11802" y="52721"/>
                  <a:pt x="0" y="40919"/>
                  <a:pt x="0" y="26361"/>
                </a:cubicBezTo>
                <a:cubicBezTo>
                  <a:pt x="0" y="11802"/>
                  <a:pt x="11802" y="0"/>
                  <a:pt x="26360" y="0"/>
                </a:cubicBezTo>
                <a:cubicBezTo>
                  <a:pt x="40919" y="0"/>
                  <a:pt x="52720" y="11802"/>
                  <a:pt x="52720" y="26361"/>
                </a:cubicBezTo>
                <a:close/>
              </a:path>
            </a:pathLst>
          </a:custGeom>
          <a:noFill/>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09" name="Freeform 178">
            <a:extLst>
              <a:ext uri="{FF2B5EF4-FFF2-40B4-BE49-F238E27FC236}">
                <a16:creationId xmlns:a16="http://schemas.microsoft.com/office/drawing/2014/main" id="{A80A4D1A-899B-0718-8CC7-86F85782FC29}"/>
              </a:ext>
            </a:extLst>
          </p:cNvPr>
          <p:cNvSpPr/>
          <p:nvPr/>
        </p:nvSpPr>
        <p:spPr>
          <a:xfrm>
            <a:off x="4733755" y="3071384"/>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0" name="Freeform 179">
            <a:extLst>
              <a:ext uri="{FF2B5EF4-FFF2-40B4-BE49-F238E27FC236}">
                <a16:creationId xmlns:a16="http://schemas.microsoft.com/office/drawing/2014/main" id="{D0E2F2BE-6127-DB76-3563-CA4B7FCCBBBB}"/>
              </a:ext>
            </a:extLst>
          </p:cNvPr>
          <p:cNvSpPr/>
          <p:nvPr/>
        </p:nvSpPr>
        <p:spPr>
          <a:xfrm>
            <a:off x="4733755" y="3492174"/>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1" name="Freeform 180">
            <a:extLst>
              <a:ext uri="{FF2B5EF4-FFF2-40B4-BE49-F238E27FC236}">
                <a16:creationId xmlns:a16="http://schemas.microsoft.com/office/drawing/2014/main" id="{B2EA4B18-9A0E-99FF-5C3F-452B46F90663}"/>
              </a:ext>
            </a:extLst>
          </p:cNvPr>
          <p:cNvSpPr/>
          <p:nvPr/>
        </p:nvSpPr>
        <p:spPr>
          <a:xfrm>
            <a:off x="4766446" y="3073191"/>
            <a:ext cx="12152" cy="418982"/>
          </a:xfrm>
          <a:custGeom>
            <a:avLst/>
            <a:gdLst>
              <a:gd name="connsiteX0" fmla="*/ 0 w 11767"/>
              <a:gd name="connsiteY0" fmla="*/ 0 h 409296"/>
              <a:gd name="connsiteX1" fmla="*/ 0 w 11767"/>
              <a:gd name="connsiteY1" fmla="*/ 409297 h 409296"/>
            </a:gdLst>
            <a:ahLst/>
            <a:cxnLst>
              <a:cxn ang="0">
                <a:pos x="connsiteX0" y="connsiteY0"/>
              </a:cxn>
              <a:cxn ang="0">
                <a:pos x="connsiteX1" y="connsiteY1"/>
              </a:cxn>
            </a:cxnLst>
            <a:rect l="l" t="t" r="r" b="b"/>
            <a:pathLst>
              <a:path w="11767" h="409296">
                <a:moveTo>
                  <a:pt x="0" y="0"/>
                </a:moveTo>
                <a:lnTo>
                  <a:pt x="0" y="409297"/>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2" name="Freeform 181">
            <a:extLst>
              <a:ext uri="{FF2B5EF4-FFF2-40B4-BE49-F238E27FC236}">
                <a16:creationId xmlns:a16="http://schemas.microsoft.com/office/drawing/2014/main" id="{64F386F7-CC1F-7177-9EFC-FEE380EA7A3F}"/>
              </a:ext>
            </a:extLst>
          </p:cNvPr>
          <p:cNvSpPr/>
          <p:nvPr/>
        </p:nvSpPr>
        <p:spPr>
          <a:xfrm>
            <a:off x="5358399" y="3453022"/>
            <a:ext cx="54444" cy="53969"/>
          </a:xfrm>
          <a:custGeom>
            <a:avLst/>
            <a:gdLst>
              <a:gd name="connsiteX0" fmla="*/ 52720 w 52720"/>
              <a:gd name="connsiteY0" fmla="*/ 26361 h 52721"/>
              <a:gd name="connsiteX1" fmla="*/ 26360 w 52720"/>
              <a:gd name="connsiteY1" fmla="*/ 52721 h 52721"/>
              <a:gd name="connsiteX2" fmla="*/ 0 w 52720"/>
              <a:gd name="connsiteY2" fmla="*/ 26361 h 52721"/>
              <a:gd name="connsiteX3" fmla="*/ 26360 w 52720"/>
              <a:gd name="connsiteY3" fmla="*/ 0 h 52721"/>
              <a:gd name="connsiteX4" fmla="*/ 52720 w 52720"/>
              <a:gd name="connsiteY4" fmla="*/ 26361 h 5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0" h="52721">
                <a:moveTo>
                  <a:pt x="52720" y="26361"/>
                </a:moveTo>
                <a:cubicBezTo>
                  <a:pt x="52720" y="40919"/>
                  <a:pt x="40918" y="52721"/>
                  <a:pt x="26360" y="52721"/>
                </a:cubicBezTo>
                <a:cubicBezTo>
                  <a:pt x="11802" y="52721"/>
                  <a:pt x="0" y="40919"/>
                  <a:pt x="0" y="26361"/>
                </a:cubicBezTo>
                <a:cubicBezTo>
                  <a:pt x="0" y="11802"/>
                  <a:pt x="11802" y="0"/>
                  <a:pt x="26360" y="0"/>
                </a:cubicBezTo>
                <a:cubicBezTo>
                  <a:pt x="40918" y="0"/>
                  <a:pt x="52720" y="11802"/>
                  <a:pt x="52720" y="26361"/>
                </a:cubicBezTo>
                <a:close/>
              </a:path>
            </a:pathLst>
          </a:custGeom>
          <a:noFill/>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3" name="Freeform 182">
            <a:extLst>
              <a:ext uri="{FF2B5EF4-FFF2-40B4-BE49-F238E27FC236}">
                <a16:creationId xmlns:a16="http://schemas.microsoft.com/office/drawing/2014/main" id="{D698BB31-28B9-73FE-8FDF-0F3D2E197363}"/>
              </a:ext>
            </a:extLst>
          </p:cNvPr>
          <p:cNvSpPr/>
          <p:nvPr/>
        </p:nvSpPr>
        <p:spPr>
          <a:xfrm>
            <a:off x="5352809" y="3269190"/>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4" name="Freeform 183">
            <a:extLst>
              <a:ext uri="{FF2B5EF4-FFF2-40B4-BE49-F238E27FC236}">
                <a16:creationId xmlns:a16="http://schemas.microsoft.com/office/drawing/2014/main" id="{8DAD7BE7-3FF9-7B6B-F795-0CCCAE573B9D}"/>
              </a:ext>
            </a:extLst>
          </p:cNvPr>
          <p:cNvSpPr/>
          <p:nvPr/>
        </p:nvSpPr>
        <p:spPr>
          <a:xfrm>
            <a:off x="5352809" y="3697209"/>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5" name="Freeform 184">
            <a:extLst>
              <a:ext uri="{FF2B5EF4-FFF2-40B4-BE49-F238E27FC236}">
                <a16:creationId xmlns:a16="http://schemas.microsoft.com/office/drawing/2014/main" id="{0C269C84-2353-8A2F-AA08-1979B18527C3}"/>
              </a:ext>
            </a:extLst>
          </p:cNvPr>
          <p:cNvSpPr/>
          <p:nvPr/>
        </p:nvSpPr>
        <p:spPr>
          <a:xfrm>
            <a:off x="5385621" y="3270877"/>
            <a:ext cx="12152" cy="426331"/>
          </a:xfrm>
          <a:custGeom>
            <a:avLst/>
            <a:gdLst>
              <a:gd name="connsiteX0" fmla="*/ 0 w 11767"/>
              <a:gd name="connsiteY0" fmla="*/ 0 h 416475"/>
              <a:gd name="connsiteX1" fmla="*/ 0 w 11767"/>
              <a:gd name="connsiteY1" fmla="*/ 416475 h 416475"/>
            </a:gdLst>
            <a:ahLst/>
            <a:cxnLst>
              <a:cxn ang="0">
                <a:pos x="connsiteX0" y="connsiteY0"/>
              </a:cxn>
              <a:cxn ang="0">
                <a:pos x="connsiteX1" y="connsiteY1"/>
              </a:cxn>
            </a:cxnLst>
            <a:rect l="l" t="t" r="r" b="b"/>
            <a:pathLst>
              <a:path w="11767" h="416475">
                <a:moveTo>
                  <a:pt x="0" y="0"/>
                </a:moveTo>
                <a:lnTo>
                  <a:pt x="0" y="416475"/>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6" name="Freeform 185">
            <a:extLst>
              <a:ext uri="{FF2B5EF4-FFF2-40B4-BE49-F238E27FC236}">
                <a16:creationId xmlns:a16="http://schemas.microsoft.com/office/drawing/2014/main" id="{597052AC-BDBD-0D86-1DDD-7D4D21E78E31}"/>
              </a:ext>
            </a:extLst>
          </p:cNvPr>
          <p:cNvSpPr/>
          <p:nvPr/>
        </p:nvSpPr>
        <p:spPr>
          <a:xfrm>
            <a:off x="3175184" y="3252687"/>
            <a:ext cx="54444" cy="53969"/>
          </a:xfrm>
          <a:custGeom>
            <a:avLst/>
            <a:gdLst>
              <a:gd name="connsiteX0" fmla="*/ 52720 w 52720"/>
              <a:gd name="connsiteY0" fmla="*/ 26361 h 52721"/>
              <a:gd name="connsiteX1" fmla="*/ 26360 w 52720"/>
              <a:gd name="connsiteY1" fmla="*/ 52721 h 52721"/>
              <a:gd name="connsiteX2" fmla="*/ 0 w 52720"/>
              <a:gd name="connsiteY2" fmla="*/ 26361 h 52721"/>
              <a:gd name="connsiteX3" fmla="*/ 26360 w 52720"/>
              <a:gd name="connsiteY3" fmla="*/ 0 h 52721"/>
              <a:gd name="connsiteX4" fmla="*/ 52720 w 52720"/>
              <a:gd name="connsiteY4" fmla="*/ 26361 h 5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0" h="52721">
                <a:moveTo>
                  <a:pt x="52720" y="26361"/>
                </a:moveTo>
                <a:cubicBezTo>
                  <a:pt x="52720" y="40919"/>
                  <a:pt x="40919" y="52721"/>
                  <a:pt x="26360" y="52721"/>
                </a:cubicBezTo>
                <a:cubicBezTo>
                  <a:pt x="11802" y="52721"/>
                  <a:pt x="0" y="40919"/>
                  <a:pt x="0" y="26361"/>
                </a:cubicBezTo>
                <a:cubicBezTo>
                  <a:pt x="0" y="11802"/>
                  <a:pt x="11802" y="0"/>
                  <a:pt x="26360" y="0"/>
                </a:cubicBezTo>
                <a:cubicBezTo>
                  <a:pt x="40919" y="0"/>
                  <a:pt x="52720" y="11802"/>
                  <a:pt x="52720" y="26361"/>
                </a:cubicBezTo>
                <a:close/>
              </a:path>
            </a:pathLst>
          </a:custGeom>
          <a:noFill/>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7" name="Freeform 186">
            <a:extLst>
              <a:ext uri="{FF2B5EF4-FFF2-40B4-BE49-F238E27FC236}">
                <a16:creationId xmlns:a16="http://schemas.microsoft.com/office/drawing/2014/main" id="{8BC74C3C-869D-8732-D679-E58F169A8809}"/>
              </a:ext>
            </a:extLst>
          </p:cNvPr>
          <p:cNvSpPr/>
          <p:nvPr/>
        </p:nvSpPr>
        <p:spPr>
          <a:xfrm>
            <a:off x="3169715" y="3071384"/>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8" name="Freeform 187">
            <a:extLst>
              <a:ext uri="{FF2B5EF4-FFF2-40B4-BE49-F238E27FC236}">
                <a16:creationId xmlns:a16="http://schemas.microsoft.com/office/drawing/2014/main" id="{770DF9C7-C0C3-BE6A-19A6-F7EA011EBFB1}"/>
              </a:ext>
            </a:extLst>
          </p:cNvPr>
          <p:cNvSpPr/>
          <p:nvPr/>
        </p:nvSpPr>
        <p:spPr>
          <a:xfrm>
            <a:off x="3169715" y="3494102"/>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19" name="Freeform 188">
            <a:extLst>
              <a:ext uri="{FF2B5EF4-FFF2-40B4-BE49-F238E27FC236}">
                <a16:creationId xmlns:a16="http://schemas.microsoft.com/office/drawing/2014/main" id="{8B31ABEF-2C53-A2AE-BA32-F46CD3CB059C}"/>
              </a:ext>
            </a:extLst>
          </p:cNvPr>
          <p:cNvSpPr/>
          <p:nvPr/>
        </p:nvSpPr>
        <p:spPr>
          <a:xfrm>
            <a:off x="3202406" y="3073191"/>
            <a:ext cx="12152" cy="420910"/>
          </a:xfrm>
          <a:custGeom>
            <a:avLst/>
            <a:gdLst>
              <a:gd name="connsiteX0" fmla="*/ 0 w 11767"/>
              <a:gd name="connsiteY0" fmla="*/ 0 h 411179"/>
              <a:gd name="connsiteX1" fmla="*/ 0 w 11767"/>
              <a:gd name="connsiteY1" fmla="*/ 411180 h 411179"/>
            </a:gdLst>
            <a:ahLst/>
            <a:cxnLst>
              <a:cxn ang="0">
                <a:pos x="connsiteX0" y="connsiteY0"/>
              </a:cxn>
              <a:cxn ang="0">
                <a:pos x="connsiteX1" y="connsiteY1"/>
              </a:cxn>
            </a:cxnLst>
            <a:rect l="l" t="t" r="r" b="b"/>
            <a:pathLst>
              <a:path w="11767" h="411179">
                <a:moveTo>
                  <a:pt x="0" y="0"/>
                </a:moveTo>
                <a:lnTo>
                  <a:pt x="0" y="41118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0" name="Freeform 189">
            <a:extLst>
              <a:ext uri="{FF2B5EF4-FFF2-40B4-BE49-F238E27FC236}">
                <a16:creationId xmlns:a16="http://schemas.microsoft.com/office/drawing/2014/main" id="{DE0BED45-43C5-C2A9-AA2E-11C6C19FFBB3}"/>
              </a:ext>
            </a:extLst>
          </p:cNvPr>
          <p:cNvSpPr/>
          <p:nvPr/>
        </p:nvSpPr>
        <p:spPr>
          <a:xfrm>
            <a:off x="2241135" y="3328942"/>
            <a:ext cx="54444" cy="53969"/>
          </a:xfrm>
          <a:custGeom>
            <a:avLst/>
            <a:gdLst>
              <a:gd name="connsiteX0" fmla="*/ 52720 w 52720"/>
              <a:gd name="connsiteY0" fmla="*/ 26361 h 52721"/>
              <a:gd name="connsiteX1" fmla="*/ 26360 w 52720"/>
              <a:gd name="connsiteY1" fmla="*/ 52721 h 52721"/>
              <a:gd name="connsiteX2" fmla="*/ 0 w 52720"/>
              <a:gd name="connsiteY2" fmla="*/ 26361 h 52721"/>
              <a:gd name="connsiteX3" fmla="*/ 26360 w 52720"/>
              <a:gd name="connsiteY3" fmla="*/ 0 h 52721"/>
              <a:gd name="connsiteX4" fmla="*/ 52720 w 52720"/>
              <a:gd name="connsiteY4" fmla="*/ 26361 h 5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0" h="52721">
                <a:moveTo>
                  <a:pt x="52720" y="26361"/>
                </a:moveTo>
                <a:cubicBezTo>
                  <a:pt x="52720" y="40919"/>
                  <a:pt x="40918" y="52721"/>
                  <a:pt x="26360" y="52721"/>
                </a:cubicBezTo>
                <a:cubicBezTo>
                  <a:pt x="11802" y="52721"/>
                  <a:pt x="0" y="40919"/>
                  <a:pt x="0" y="26361"/>
                </a:cubicBezTo>
                <a:cubicBezTo>
                  <a:pt x="0" y="11802"/>
                  <a:pt x="11802" y="0"/>
                  <a:pt x="26360" y="0"/>
                </a:cubicBezTo>
                <a:cubicBezTo>
                  <a:pt x="40918" y="0"/>
                  <a:pt x="52720" y="11802"/>
                  <a:pt x="52720" y="26361"/>
                </a:cubicBezTo>
                <a:close/>
              </a:path>
            </a:pathLst>
          </a:custGeom>
          <a:noFill/>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1" name="Freeform 190">
            <a:extLst>
              <a:ext uri="{FF2B5EF4-FFF2-40B4-BE49-F238E27FC236}">
                <a16:creationId xmlns:a16="http://schemas.microsoft.com/office/drawing/2014/main" id="{D9C9A324-2929-564F-8127-189E6C39E086}"/>
              </a:ext>
            </a:extLst>
          </p:cNvPr>
          <p:cNvSpPr/>
          <p:nvPr/>
        </p:nvSpPr>
        <p:spPr>
          <a:xfrm>
            <a:off x="2235666" y="3162096"/>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2" name="Freeform 191">
            <a:extLst>
              <a:ext uri="{FF2B5EF4-FFF2-40B4-BE49-F238E27FC236}">
                <a16:creationId xmlns:a16="http://schemas.microsoft.com/office/drawing/2014/main" id="{78475F46-8BEF-3119-995F-832BA990BCAD}"/>
              </a:ext>
            </a:extLst>
          </p:cNvPr>
          <p:cNvSpPr/>
          <p:nvPr/>
        </p:nvSpPr>
        <p:spPr>
          <a:xfrm>
            <a:off x="2235666" y="3564816"/>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3" name="Freeform 192">
            <a:extLst>
              <a:ext uri="{FF2B5EF4-FFF2-40B4-BE49-F238E27FC236}">
                <a16:creationId xmlns:a16="http://schemas.microsoft.com/office/drawing/2014/main" id="{13EE4B2B-F9C2-60E5-912A-A3A347D987C5}"/>
              </a:ext>
            </a:extLst>
          </p:cNvPr>
          <p:cNvSpPr/>
          <p:nvPr/>
        </p:nvSpPr>
        <p:spPr>
          <a:xfrm>
            <a:off x="2268357" y="3163902"/>
            <a:ext cx="12152" cy="400912"/>
          </a:xfrm>
          <a:custGeom>
            <a:avLst/>
            <a:gdLst>
              <a:gd name="connsiteX0" fmla="*/ 0 w 11767"/>
              <a:gd name="connsiteY0" fmla="*/ 0 h 391644"/>
              <a:gd name="connsiteX1" fmla="*/ 0 w 11767"/>
              <a:gd name="connsiteY1" fmla="*/ 391645 h 391644"/>
            </a:gdLst>
            <a:ahLst/>
            <a:cxnLst>
              <a:cxn ang="0">
                <a:pos x="connsiteX0" y="connsiteY0"/>
              </a:cxn>
              <a:cxn ang="0">
                <a:pos x="connsiteX1" y="connsiteY1"/>
              </a:cxn>
            </a:cxnLst>
            <a:rect l="l" t="t" r="r" b="b"/>
            <a:pathLst>
              <a:path w="11767" h="391644">
                <a:moveTo>
                  <a:pt x="0" y="0"/>
                </a:moveTo>
                <a:lnTo>
                  <a:pt x="0" y="391645"/>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4" name="Freeform 193">
            <a:extLst>
              <a:ext uri="{FF2B5EF4-FFF2-40B4-BE49-F238E27FC236}">
                <a16:creationId xmlns:a16="http://schemas.microsoft.com/office/drawing/2014/main" id="{83789577-9947-7FA0-F8DE-3B4D27196396}"/>
              </a:ext>
            </a:extLst>
          </p:cNvPr>
          <p:cNvSpPr/>
          <p:nvPr/>
        </p:nvSpPr>
        <p:spPr>
          <a:xfrm>
            <a:off x="1933431" y="3359782"/>
            <a:ext cx="54444" cy="53969"/>
          </a:xfrm>
          <a:custGeom>
            <a:avLst/>
            <a:gdLst>
              <a:gd name="connsiteX0" fmla="*/ 52720 w 52720"/>
              <a:gd name="connsiteY0" fmla="*/ 26361 h 52721"/>
              <a:gd name="connsiteX1" fmla="*/ 26360 w 52720"/>
              <a:gd name="connsiteY1" fmla="*/ 52721 h 52721"/>
              <a:gd name="connsiteX2" fmla="*/ 0 w 52720"/>
              <a:gd name="connsiteY2" fmla="*/ 26361 h 52721"/>
              <a:gd name="connsiteX3" fmla="*/ 26360 w 52720"/>
              <a:gd name="connsiteY3" fmla="*/ 0 h 52721"/>
              <a:gd name="connsiteX4" fmla="*/ 52720 w 52720"/>
              <a:gd name="connsiteY4" fmla="*/ 26361 h 5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0" h="52721">
                <a:moveTo>
                  <a:pt x="52720" y="26361"/>
                </a:moveTo>
                <a:cubicBezTo>
                  <a:pt x="52720" y="40919"/>
                  <a:pt x="40918" y="52721"/>
                  <a:pt x="26360" y="52721"/>
                </a:cubicBezTo>
                <a:cubicBezTo>
                  <a:pt x="11802" y="52721"/>
                  <a:pt x="0" y="40919"/>
                  <a:pt x="0" y="26361"/>
                </a:cubicBezTo>
                <a:cubicBezTo>
                  <a:pt x="0" y="11802"/>
                  <a:pt x="11802" y="0"/>
                  <a:pt x="26360" y="0"/>
                </a:cubicBezTo>
                <a:cubicBezTo>
                  <a:pt x="40918" y="0"/>
                  <a:pt x="52720" y="11802"/>
                  <a:pt x="52720" y="26361"/>
                </a:cubicBezTo>
                <a:close/>
              </a:path>
            </a:pathLst>
          </a:custGeom>
          <a:noFill/>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5" name="Freeform 194">
            <a:extLst>
              <a:ext uri="{FF2B5EF4-FFF2-40B4-BE49-F238E27FC236}">
                <a16:creationId xmlns:a16="http://schemas.microsoft.com/office/drawing/2014/main" id="{82AF6193-F944-1CA2-A410-357B8F65F931}"/>
              </a:ext>
            </a:extLst>
          </p:cNvPr>
          <p:cNvSpPr/>
          <p:nvPr/>
        </p:nvSpPr>
        <p:spPr>
          <a:xfrm>
            <a:off x="1927841" y="3187514"/>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6" name="Freeform 195">
            <a:extLst>
              <a:ext uri="{FF2B5EF4-FFF2-40B4-BE49-F238E27FC236}">
                <a16:creationId xmlns:a16="http://schemas.microsoft.com/office/drawing/2014/main" id="{CAF8D03D-62B5-D80D-D816-CD349523135E}"/>
              </a:ext>
            </a:extLst>
          </p:cNvPr>
          <p:cNvSpPr/>
          <p:nvPr/>
        </p:nvSpPr>
        <p:spPr>
          <a:xfrm>
            <a:off x="1927841" y="3595655"/>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7" name="Freeform 196">
            <a:extLst>
              <a:ext uri="{FF2B5EF4-FFF2-40B4-BE49-F238E27FC236}">
                <a16:creationId xmlns:a16="http://schemas.microsoft.com/office/drawing/2014/main" id="{FFD5CC7F-0D40-2399-C3FD-1403EF321DC5}"/>
              </a:ext>
            </a:extLst>
          </p:cNvPr>
          <p:cNvSpPr/>
          <p:nvPr/>
        </p:nvSpPr>
        <p:spPr>
          <a:xfrm>
            <a:off x="1960653" y="3189200"/>
            <a:ext cx="12152" cy="406454"/>
          </a:xfrm>
          <a:custGeom>
            <a:avLst/>
            <a:gdLst>
              <a:gd name="connsiteX0" fmla="*/ 0 w 11767"/>
              <a:gd name="connsiteY0" fmla="*/ 0 h 397057"/>
              <a:gd name="connsiteX1" fmla="*/ 0 w 11767"/>
              <a:gd name="connsiteY1" fmla="*/ 397058 h 397057"/>
            </a:gdLst>
            <a:ahLst/>
            <a:cxnLst>
              <a:cxn ang="0">
                <a:pos x="connsiteX0" y="connsiteY0"/>
              </a:cxn>
              <a:cxn ang="0">
                <a:pos x="connsiteX1" y="connsiteY1"/>
              </a:cxn>
            </a:cxnLst>
            <a:rect l="l" t="t" r="r" b="b"/>
            <a:pathLst>
              <a:path w="11767" h="397057">
                <a:moveTo>
                  <a:pt x="0" y="0"/>
                </a:moveTo>
                <a:lnTo>
                  <a:pt x="0" y="397058"/>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8" name="Freeform 197">
            <a:extLst>
              <a:ext uri="{FF2B5EF4-FFF2-40B4-BE49-F238E27FC236}">
                <a16:creationId xmlns:a16="http://schemas.microsoft.com/office/drawing/2014/main" id="{B2EDF281-A10C-8FAA-8A19-9FDB83663B63}"/>
              </a:ext>
            </a:extLst>
          </p:cNvPr>
          <p:cNvSpPr/>
          <p:nvPr/>
        </p:nvSpPr>
        <p:spPr>
          <a:xfrm>
            <a:off x="1622081" y="3372430"/>
            <a:ext cx="54444" cy="53969"/>
          </a:xfrm>
          <a:custGeom>
            <a:avLst/>
            <a:gdLst>
              <a:gd name="connsiteX0" fmla="*/ 52720 w 52720"/>
              <a:gd name="connsiteY0" fmla="*/ 26361 h 52721"/>
              <a:gd name="connsiteX1" fmla="*/ 26360 w 52720"/>
              <a:gd name="connsiteY1" fmla="*/ 52721 h 52721"/>
              <a:gd name="connsiteX2" fmla="*/ 0 w 52720"/>
              <a:gd name="connsiteY2" fmla="*/ 26361 h 52721"/>
              <a:gd name="connsiteX3" fmla="*/ 26360 w 52720"/>
              <a:gd name="connsiteY3" fmla="*/ 0 h 52721"/>
              <a:gd name="connsiteX4" fmla="*/ 52720 w 52720"/>
              <a:gd name="connsiteY4" fmla="*/ 26361 h 5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0" h="52721">
                <a:moveTo>
                  <a:pt x="52720" y="26361"/>
                </a:moveTo>
                <a:cubicBezTo>
                  <a:pt x="52720" y="40919"/>
                  <a:pt x="40918" y="52721"/>
                  <a:pt x="26360" y="52721"/>
                </a:cubicBezTo>
                <a:cubicBezTo>
                  <a:pt x="11802" y="52721"/>
                  <a:pt x="0" y="40919"/>
                  <a:pt x="0" y="26361"/>
                </a:cubicBezTo>
                <a:cubicBezTo>
                  <a:pt x="0" y="11802"/>
                  <a:pt x="11802" y="0"/>
                  <a:pt x="26360" y="0"/>
                </a:cubicBezTo>
                <a:cubicBezTo>
                  <a:pt x="40918" y="0"/>
                  <a:pt x="52720" y="11802"/>
                  <a:pt x="52720" y="26361"/>
                </a:cubicBezTo>
                <a:close/>
              </a:path>
            </a:pathLst>
          </a:custGeom>
          <a:noFill/>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29" name="Freeform 198">
            <a:extLst>
              <a:ext uri="{FF2B5EF4-FFF2-40B4-BE49-F238E27FC236}">
                <a16:creationId xmlns:a16="http://schemas.microsoft.com/office/drawing/2014/main" id="{849340CB-80C2-D9C3-6634-E73B2574AF35}"/>
              </a:ext>
            </a:extLst>
          </p:cNvPr>
          <p:cNvSpPr/>
          <p:nvPr/>
        </p:nvSpPr>
        <p:spPr>
          <a:xfrm>
            <a:off x="1616491" y="3211125"/>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0" name="Freeform 199">
            <a:extLst>
              <a:ext uri="{FF2B5EF4-FFF2-40B4-BE49-F238E27FC236}">
                <a16:creationId xmlns:a16="http://schemas.microsoft.com/office/drawing/2014/main" id="{E72C72F6-A970-AFC5-A16C-E5B97C31A22A}"/>
              </a:ext>
            </a:extLst>
          </p:cNvPr>
          <p:cNvSpPr/>
          <p:nvPr/>
        </p:nvSpPr>
        <p:spPr>
          <a:xfrm>
            <a:off x="1616491" y="3593848"/>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1" name="Freeform 200">
            <a:extLst>
              <a:ext uri="{FF2B5EF4-FFF2-40B4-BE49-F238E27FC236}">
                <a16:creationId xmlns:a16="http://schemas.microsoft.com/office/drawing/2014/main" id="{ABB84976-1A24-A96B-1E19-A1C8FB296392}"/>
              </a:ext>
            </a:extLst>
          </p:cNvPr>
          <p:cNvSpPr/>
          <p:nvPr/>
        </p:nvSpPr>
        <p:spPr>
          <a:xfrm>
            <a:off x="1649303" y="3212812"/>
            <a:ext cx="12152" cy="381036"/>
          </a:xfrm>
          <a:custGeom>
            <a:avLst/>
            <a:gdLst>
              <a:gd name="connsiteX0" fmla="*/ 0 w 11767"/>
              <a:gd name="connsiteY0" fmla="*/ 0 h 372227"/>
              <a:gd name="connsiteX1" fmla="*/ 0 w 11767"/>
              <a:gd name="connsiteY1" fmla="*/ 372227 h 372227"/>
            </a:gdLst>
            <a:ahLst/>
            <a:cxnLst>
              <a:cxn ang="0">
                <a:pos x="connsiteX0" y="connsiteY0"/>
              </a:cxn>
              <a:cxn ang="0">
                <a:pos x="connsiteX1" y="connsiteY1"/>
              </a:cxn>
            </a:cxnLst>
            <a:rect l="l" t="t" r="r" b="b"/>
            <a:pathLst>
              <a:path w="11767" h="372227">
                <a:moveTo>
                  <a:pt x="0" y="0"/>
                </a:moveTo>
                <a:lnTo>
                  <a:pt x="0" y="372227"/>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2" name="Freeform 201">
            <a:extLst>
              <a:ext uri="{FF2B5EF4-FFF2-40B4-BE49-F238E27FC236}">
                <a16:creationId xmlns:a16="http://schemas.microsoft.com/office/drawing/2014/main" id="{05FF3AE8-0227-8644-5E9F-559C3E6326A0}"/>
              </a:ext>
            </a:extLst>
          </p:cNvPr>
          <p:cNvSpPr/>
          <p:nvPr/>
        </p:nvSpPr>
        <p:spPr>
          <a:xfrm>
            <a:off x="1469931" y="3501209"/>
            <a:ext cx="54444" cy="53969"/>
          </a:xfrm>
          <a:custGeom>
            <a:avLst/>
            <a:gdLst>
              <a:gd name="connsiteX0" fmla="*/ 52720 w 52720"/>
              <a:gd name="connsiteY0" fmla="*/ 26361 h 52721"/>
              <a:gd name="connsiteX1" fmla="*/ 26360 w 52720"/>
              <a:gd name="connsiteY1" fmla="*/ 52721 h 52721"/>
              <a:gd name="connsiteX2" fmla="*/ 0 w 52720"/>
              <a:gd name="connsiteY2" fmla="*/ 26361 h 52721"/>
              <a:gd name="connsiteX3" fmla="*/ 26360 w 52720"/>
              <a:gd name="connsiteY3" fmla="*/ 0 h 52721"/>
              <a:gd name="connsiteX4" fmla="*/ 52720 w 52720"/>
              <a:gd name="connsiteY4" fmla="*/ 26361 h 5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0" h="52721">
                <a:moveTo>
                  <a:pt x="52720" y="26361"/>
                </a:moveTo>
                <a:cubicBezTo>
                  <a:pt x="52720" y="40919"/>
                  <a:pt x="40918" y="52721"/>
                  <a:pt x="26360" y="52721"/>
                </a:cubicBezTo>
                <a:cubicBezTo>
                  <a:pt x="11802" y="52721"/>
                  <a:pt x="0" y="40919"/>
                  <a:pt x="0" y="26361"/>
                </a:cubicBezTo>
                <a:cubicBezTo>
                  <a:pt x="0" y="11802"/>
                  <a:pt x="11802" y="0"/>
                  <a:pt x="26360" y="0"/>
                </a:cubicBezTo>
                <a:cubicBezTo>
                  <a:pt x="40918" y="0"/>
                  <a:pt x="52720" y="11802"/>
                  <a:pt x="52720" y="26361"/>
                </a:cubicBezTo>
                <a:close/>
              </a:path>
            </a:pathLst>
          </a:custGeom>
          <a:noFill/>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3" name="Freeform 202">
            <a:extLst>
              <a:ext uri="{FF2B5EF4-FFF2-40B4-BE49-F238E27FC236}">
                <a16:creationId xmlns:a16="http://schemas.microsoft.com/office/drawing/2014/main" id="{325FAB2C-91F1-8561-B5FB-B9D478E7CCA0}"/>
              </a:ext>
            </a:extLst>
          </p:cNvPr>
          <p:cNvSpPr/>
          <p:nvPr/>
        </p:nvSpPr>
        <p:spPr>
          <a:xfrm>
            <a:off x="1464462" y="3339904"/>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4" name="Freeform 203">
            <a:extLst>
              <a:ext uri="{FF2B5EF4-FFF2-40B4-BE49-F238E27FC236}">
                <a16:creationId xmlns:a16="http://schemas.microsoft.com/office/drawing/2014/main" id="{83AD43EA-243C-9C84-8AFD-4283EA77B72A}"/>
              </a:ext>
            </a:extLst>
          </p:cNvPr>
          <p:cNvSpPr/>
          <p:nvPr/>
        </p:nvSpPr>
        <p:spPr>
          <a:xfrm>
            <a:off x="1464462" y="3715399"/>
            <a:ext cx="65502" cy="12046"/>
          </a:xfrm>
          <a:custGeom>
            <a:avLst/>
            <a:gdLst>
              <a:gd name="connsiteX0" fmla="*/ 63429 w 63428"/>
              <a:gd name="connsiteY0" fmla="*/ 0 h 11768"/>
              <a:gd name="connsiteX1" fmla="*/ 0 w 63428"/>
              <a:gd name="connsiteY1" fmla="*/ 0 h 11768"/>
            </a:gdLst>
            <a:ahLst/>
            <a:cxnLst>
              <a:cxn ang="0">
                <a:pos x="connsiteX0" y="connsiteY0"/>
              </a:cxn>
              <a:cxn ang="0">
                <a:pos x="connsiteX1" y="connsiteY1"/>
              </a:cxn>
            </a:cxnLst>
            <a:rect l="l" t="t" r="r" b="b"/>
            <a:pathLst>
              <a:path w="63428" h="11768">
                <a:moveTo>
                  <a:pt x="63429" y="0"/>
                </a:moveTo>
                <a:lnTo>
                  <a:pt x="0" y="0"/>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5" name="Freeform 204">
            <a:extLst>
              <a:ext uri="{FF2B5EF4-FFF2-40B4-BE49-F238E27FC236}">
                <a16:creationId xmlns:a16="http://schemas.microsoft.com/office/drawing/2014/main" id="{6C28E729-2673-B90F-EC5C-AE9BAFF666F5}"/>
              </a:ext>
            </a:extLst>
          </p:cNvPr>
          <p:cNvSpPr/>
          <p:nvPr/>
        </p:nvSpPr>
        <p:spPr>
          <a:xfrm>
            <a:off x="1497152" y="3341591"/>
            <a:ext cx="12152" cy="373808"/>
          </a:xfrm>
          <a:custGeom>
            <a:avLst/>
            <a:gdLst>
              <a:gd name="connsiteX0" fmla="*/ 0 w 11767"/>
              <a:gd name="connsiteY0" fmla="*/ 0 h 365166"/>
              <a:gd name="connsiteX1" fmla="*/ 0 w 11767"/>
              <a:gd name="connsiteY1" fmla="*/ 365166 h 365166"/>
            </a:gdLst>
            <a:ahLst/>
            <a:cxnLst>
              <a:cxn ang="0">
                <a:pos x="connsiteX0" y="connsiteY0"/>
              </a:cxn>
              <a:cxn ang="0">
                <a:pos x="connsiteX1" y="connsiteY1"/>
              </a:cxn>
            </a:cxnLst>
            <a:rect l="l" t="t" r="r" b="b"/>
            <a:pathLst>
              <a:path w="11767" h="365166">
                <a:moveTo>
                  <a:pt x="0" y="0"/>
                </a:moveTo>
                <a:lnTo>
                  <a:pt x="0" y="365166"/>
                </a:lnTo>
              </a:path>
            </a:pathLst>
          </a:custGeom>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6" name="Freeform 205">
            <a:extLst>
              <a:ext uri="{FF2B5EF4-FFF2-40B4-BE49-F238E27FC236}">
                <a16:creationId xmlns:a16="http://schemas.microsoft.com/office/drawing/2014/main" id="{83A6B437-C31E-B23E-1AF1-3843B03BF44C}"/>
              </a:ext>
            </a:extLst>
          </p:cNvPr>
          <p:cNvSpPr/>
          <p:nvPr/>
        </p:nvSpPr>
        <p:spPr>
          <a:xfrm>
            <a:off x="1310732" y="4057163"/>
            <a:ext cx="54444" cy="53969"/>
          </a:xfrm>
          <a:custGeom>
            <a:avLst/>
            <a:gdLst>
              <a:gd name="connsiteX0" fmla="*/ 52720 w 52720"/>
              <a:gd name="connsiteY0" fmla="*/ 26361 h 52721"/>
              <a:gd name="connsiteX1" fmla="*/ 26360 w 52720"/>
              <a:gd name="connsiteY1" fmla="*/ 52721 h 52721"/>
              <a:gd name="connsiteX2" fmla="*/ 0 w 52720"/>
              <a:gd name="connsiteY2" fmla="*/ 26361 h 52721"/>
              <a:gd name="connsiteX3" fmla="*/ 26360 w 52720"/>
              <a:gd name="connsiteY3" fmla="*/ 0 h 52721"/>
              <a:gd name="connsiteX4" fmla="*/ 52720 w 52720"/>
              <a:gd name="connsiteY4" fmla="*/ 26361 h 5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0" h="52721">
                <a:moveTo>
                  <a:pt x="52720" y="26361"/>
                </a:moveTo>
                <a:cubicBezTo>
                  <a:pt x="52720" y="40919"/>
                  <a:pt x="40918" y="52721"/>
                  <a:pt x="26360" y="52721"/>
                </a:cubicBezTo>
                <a:cubicBezTo>
                  <a:pt x="11802" y="52721"/>
                  <a:pt x="0" y="40919"/>
                  <a:pt x="0" y="26361"/>
                </a:cubicBezTo>
                <a:cubicBezTo>
                  <a:pt x="0" y="11802"/>
                  <a:pt x="11802" y="0"/>
                  <a:pt x="26360" y="0"/>
                </a:cubicBezTo>
                <a:cubicBezTo>
                  <a:pt x="40918" y="0"/>
                  <a:pt x="52720" y="11802"/>
                  <a:pt x="52720" y="26361"/>
                </a:cubicBezTo>
                <a:close/>
              </a:path>
            </a:pathLst>
          </a:custGeom>
          <a:noFill/>
          <a:ln w="11749"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7" name="Freeform 206">
            <a:extLst>
              <a:ext uri="{FF2B5EF4-FFF2-40B4-BE49-F238E27FC236}">
                <a16:creationId xmlns:a16="http://schemas.microsoft.com/office/drawing/2014/main" id="{86D9DF76-814E-5896-014F-D435D23D4495}"/>
              </a:ext>
            </a:extLst>
          </p:cNvPr>
          <p:cNvSpPr/>
          <p:nvPr/>
        </p:nvSpPr>
        <p:spPr>
          <a:xfrm>
            <a:off x="1337954" y="3281479"/>
            <a:ext cx="4045723" cy="802668"/>
          </a:xfrm>
          <a:custGeom>
            <a:avLst/>
            <a:gdLst>
              <a:gd name="connsiteX0" fmla="*/ 0 w 3917647"/>
              <a:gd name="connsiteY0" fmla="*/ 784113 h 784112"/>
              <a:gd name="connsiteX1" fmla="*/ 155336 w 3917647"/>
              <a:gd name="connsiteY1" fmla="*/ 240424 h 784112"/>
              <a:gd name="connsiteX2" fmla="*/ 302082 w 3917647"/>
              <a:gd name="connsiteY2" fmla="*/ 115210 h 784112"/>
              <a:gd name="connsiteX3" fmla="*/ 603104 w 3917647"/>
              <a:gd name="connsiteY3" fmla="*/ 106267 h 784112"/>
              <a:gd name="connsiteX4" fmla="*/ 902950 w 3917647"/>
              <a:gd name="connsiteY4" fmla="*/ 77199 h 784112"/>
              <a:gd name="connsiteX5" fmla="*/ 1806253 w 3917647"/>
              <a:gd name="connsiteY5" fmla="*/ 0 h 784112"/>
              <a:gd name="connsiteX6" fmla="*/ 2715793 w 3917647"/>
              <a:gd name="connsiteY6" fmla="*/ 188526 h 784112"/>
              <a:gd name="connsiteX7" fmla="*/ 3320545 w 3917647"/>
              <a:gd name="connsiteY7" fmla="*/ 2589 h 784112"/>
              <a:gd name="connsiteX8" fmla="*/ 3917647 w 3917647"/>
              <a:gd name="connsiteY8" fmla="*/ 189821 h 78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7647" h="784112">
                <a:moveTo>
                  <a:pt x="0" y="784113"/>
                </a:moveTo>
                <a:lnTo>
                  <a:pt x="155336" y="240424"/>
                </a:lnTo>
                <a:lnTo>
                  <a:pt x="302082" y="115210"/>
                </a:lnTo>
                <a:lnTo>
                  <a:pt x="603104" y="106267"/>
                </a:lnTo>
                <a:lnTo>
                  <a:pt x="902950" y="77199"/>
                </a:lnTo>
                <a:lnTo>
                  <a:pt x="1806253" y="0"/>
                </a:lnTo>
                <a:lnTo>
                  <a:pt x="2715793" y="188526"/>
                </a:lnTo>
                <a:lnTo>
                  <a:pt x="3320545" y="2589"/>
                </a:lnTo>
                <a:lnTo>
                  <a:pt x="3917647" y="189821"/>
                </a:lnTo>
              </a:path>
            </a:pathLst>
          </a:custGeom>
          <a:noFill/>
          <a:ln w="11749" cap="flat">
            <a:solidFill>
              <a:srgbClr val="3496DA"/>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438" name="TextBox 437">
            <a:extLst>
              <a:ext uri="{FF2B5EF4-FFF2-40B4-BE49-F238E27FC236}">
                <a16:creationId xmlns:a16="http://schemas.microsoft.com/office/drawing/2014/main" id="{4B60BC15-258C-558A-B836-B92E2571BFFB}"/>
              </a:ext>
            </a:extLst>
          </p:cNvPr>
          <p:cNvSpPr txBox="1"/>
          <p:nvPr/>
        </p:nvSpPr>
        <p:spPr>
          <a:xfrm rot="16200000">
            <a:off x="-323122" y="3232511"/>
            <a:ext cx="195919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srgbClr val="3C3C3C"/>
                </a:solidFill>
                <a:effectLst/>
                <a:uLnTx/>
                <a:uFillTx/>
                <a:latin typeface="Calibri"/>
                <a:ea typeface="+mn-ea"/>
                <a:cs typeface="Calibri"/>
                <a:sym typeface="Calibri"/>
                <a:rtl val="0"/>
              </a:rPr>
              <a:t>LS mean change from baseline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srgbClr val="3C3C3C"/>
                </a:solidFill>
                <a:effectLst/>
                <a:uLnTx/>
                <a:uFillTx/>
                <a:latin typeface="Calibri"/>
                <a:ea typeface="+mn-ea"/>
                <a:cs typeface="Calibri"/>
                <a:sym typeface="Calibri"/>
                <a:rtl val="0"/>
              </a:rPr>
              <a:t>in pre-BD FEV</a:t>
            </a:r>
            <a:r>
              <a:rPr kumimoji="0" lang="en-US" sz="1100" b="1" i="0" u="none" strike="noStrike" kern="1200" cap="none" spc="0" normalizeH="0" baseline="-25000" noProof="0">
                <a:ln/>
                <a:solidFill>
                  <a:srgbClr val="3C3C3C"/>
                </a:solidFill>
                <a:effectLst/>
                <a:uLnTx/>
                <a:uFillTx/>
                <a:latin typeface="Calibri"/>
                <a:ea typeface="+mn-ea"/>
                <a:cs typeface="Calibri"/>
                <a:sym typeface="Calibri"/>
                <a:rtl val="0"/>
              </a:rPr>
              <a:t>1</a:t>
            </a:r>
            <a:r>
              <a:rPr kumimoji="0" lang="en-US" sz="1100" b="1" i="0" u="none" strike="noStrike" kern="1200" cap="none" spc="0" normalizeH="0" baseline="0" noProof="0">
                <a:ln/>
                <a:solidFill>
                  <a:srgbClr val="3C3C3C"/>
                </a:solidFill>
                <a:effectLst/>
                <a:uLnTx/>
                <a:uFillTx/>
                <a:latin typeface="Calibri"/>
                <a:ea typeface="+mn-ea"/>
                <a:cs typeface="Calibri"/>
                <a:sym typeface="Calibri"/>
                <a:rtl val="0"/>
              </a:rPr>
              <a:t> (L)</a:t>
            </a:r>
          </a:p>
        </p:txBody>
      </p:sp>
      <p:sp>
        <p:nvSpPr>
          <p:cNvPr id="150" name="Freeform 92">
            <a:extLst>
              <a:ext uri="{FF2B5EF4-FFF2-40B4-BE49-F238E27FC236}">
                <a16:creationId xmlns:a16="http://schemas.microsoft.com/office/drawing/2014/main" id="{EC97D373-26E2-FF30-4541-25252EAE1D28}"/>
              </a:ext>
            </a:extLst>
          </p:cNvPr>
          <p:cNvSpPr/>
          <p:nvPr/>
        </p:nvSpPr>
        <p:spPr>
          <a:xfrm>
            <a:off x="1479129" y="2145457"/>
            <a:ext cx="53815" cy="53815"/>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51" name="Freeform 93">
            <a:extLst>
              <a:ext uri="{FF2B5EF4-FFF2-40B4-BE49-F238E27FC236}">
                <a16:creationId xmlns:a16="http://schemas.microsoft.com/office/drawing/2014/main" id="{71F3FF23-683D-C87B-1B49-2F4739FA45A7}"/>
              </a:ext>
            </a:extLst>
          </p:cNvPr>
          <p:cNvSpPr/>
          <p:nvPr/>
        </p:nvSpPr>
        <p:spPr>
          <a:xfrm>
            <a:off x="1479189" y="1981374"/>
            <a:ext cx="53694" cy="46487"/>
          </a:xfrm>
          <a:custGeom>
            <a:avLst/>
            <a:gdLst>
              <a:gd name="connsiteX0" fmla="*/ 26325 w 52532"/>
              <a:gd name="connsiteY0" fmla="*/ 0 h 45481"/>
              <a:gd name="connsiteX1" fmla="*/ 0 w 52532"/>
              <a:gd name="connsiteY1" fmla="*/ 45482 h 45481"/>
              <a:gd name="connsiteX2" fmla="*/ 52533 w 52532"/>
              <a:gd name="connsiteY2" fmla="*/ 45482 h 45481"/>
              <a:gd name="connsiteX3" fmla="*/ 26325 w 52532"/>
              <a:gd name="connsiteY3" fmla="*/ 0 h 45481"/>
            </a:gdLst>
            <a:ahLst/>
            <a:cxnLst>
              <a:cxn ang="0">
                <a:pos x="connsiteX0" y="connsiteY0"/>
              </a:cxn>
              <a:cxn ang="0">
                <a:pos x="connsiteX1" y="connsiteY1"/>
              </a:cxn>
              <a:cxn ang="0">
                <a:pos x="connsiteX2" y="connsiteY2"/>
              </a:cxn>
              <a:cxn ang="0">
                <a:pos x="connsiteX3" y="connsiteY3"/>
              </a:cxn>
            </a:cxnLst>
            <a:rect l="l" t="t" r="r" b="b"/>
            <a:pathLst>
              <a:path w="52532" h="45481">
                <a:moveTo>
                  <a:pt x="26325" y="0"/>
                </a:moveTo>
                <a:lnTo>
                  <a:pt x="0" y="45482"/>
                </a:lnTo>
                <a:lnTo>
                  <a:pt x="52533"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52" name="Freeform 97">
            <a:extLst>
              <a:ext uri="{FF2B5EF4-FFF2-40B4-BE49-F238E27FC236}">
                <a16:creationId xmlns:a16="http://schemas.microsoft.com/office/drawing/2014/main" id="{56F72F36-1994-D97D-8C28-095E17F13CB1}"/>
              </a:ext>
            </a:extLst>
          </p:cNvPr>
          <p:cNvSpPr/>
          <p:nvPr/>
        </p:nvSpPr>
        <p:spPr>
          <a:xfrm>
            <a:off x="1378217" y="2173573"/>
            <a:ext cx="255639" cy="12033"/>
          </a:xfrm>
          <a:custGeom>
            <a:avLst/>
            <a:gdLst>
              <a:gd name="connsiteX0" fmla="*/ 0 w 249349"/>
              <a:gd name="connsiteY0" fmla="*/ 0 h 11737"/>
              <a:gd name="connsiteX1" fmla="*/ 249350 w 249349"/>
              <a:gd name="connsiteY1" fmla="*/ 0 h 11737"/>
            </a:gdLst>
            <a:ahLst/>
            <a:cxnLst>
              <a:cxn ang="0">
                <a:pos x="connsiteX0" y="connsiteY0"/>
              </a:cxn>
              <a:cxn ang="0">
                <a:pos x="connsiteX1" y="connsiteY1"/>
              </a:cxn>
            </a:cxnLst>
            <a:rect l="l" t="t" r="r" b="b"/>
            <a:pathLst>
              <a:path w="249349" h="11737">
                <a:moveTo>
                  <a:pt x="0" y="0"/>
                </a:moveTo>
                <a:lnTo>
                  <a:pt x="249350" y="0"/>
                </a:lnTo>
              </a:path>
            </a:pathLst>
          </a:custGeom>
          <a:ln w="13247" cap="flat">
            <a:solidFill>
              <a:srgbClr val="3496DA"/>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56" name="Freeform 99">
            <a:extLst>
              <a:ext uri="{FF2B5EF4-FFF2-40B4-BE49-F238E27FC236}">
                <a16:creationId xmlns:a16="http://schemas.microsoft.com/office/drawing/2014/main" id="{1B1449A4-B05C-9E39-5F0D-6C2BE134B644}"/>
              </a:ext>
            </a:extLst>
          </p:cNvPr>
          <p:cNvSpPr/>
          <p:nvPr/>
        </p:nvSpPr>
        <p:spPr>
          <a:xfrm>
            <a:off x="1378217" y="2011077"/>
            <a:ext cx="255639" cy="12033"/>
          </a:xfrm>
          <a:custGeom>
            <a:avLst/>
            <a:gdLst>
              <a:gd name="connsiteX0" fmla="*/ 0 w 249349"/>
              <a:gd name="connsiteY0" fmla="*/ 0 h 11737"/>
              <a:gd name="connsiteX1" fmla="*/ 249350 w 249349"/>
              <a:gd name="connsiteY1" fmla="*/ 0 h 11737"/>
            </a:gdLst>
            <a:ahLst/>
            <a:cxnLst>
              <a:cxn ang="0">
                <a:pos x="connsiteX0" y="connsiteY0"/>
              </a:cxn>
              <a:cxn ang="0">
                <a:pos x="connsiteX1" y="connsiteY1"/>
              </a:cxn>
            </a:cxnLst>
            <a:rect l="l" t="t" r="r" b="b"/>
            <a:pathLst>
              <a:path w="249349" h="11737">
                <a:moveTo>
                  <a:pt x="0" y="0"/>
                </a:moveTo>
                <a:lnTo>
                  <a:pt x="249350" y="0"/>
                </a:lnTo>
              </a:path>
            </a:pathLst>
          </a:custGeom>
          <a:ln w="1324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F3CF38DB-ADDD-A129-6E44-1E37019DAA92}"/>
              </a:ext>
            </a:extLst>
          </p:cNvPr>
          <p:cNvSpPr txBox="1"/>
          <p:nvPr/>
        </p:nvSpPr>
        <p:spPr>
          <a:xfrm>
            <a:off x="1604951" y="2060636"/>
            <a:ext cx="75373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Dupilumab</a:t>
            </a:r>
          </a:p>
        </p:txBody>
      </p:sp>
      <p:sp>
        <p:nvSpPr>
          <p:cNvPr id="158" name="TextBox 157">
            <a:extLst>
              <a:ext uri="{FF2B5EF4-FFF2-40B4-BE49-F238E27FC236}">
                <a16:creationId xmlns:a16="http://schemas.microsoft.com/office/drawing/2014/main" id="{C897495A-27D2-7ADE-C431-CA4CE511E9F1}"/>
              </a:ext>
            </a:extLst>
          </p:cNvPr>
          <p:cNvSpPr txBox="1"/>
          <p:nvPr/>
        </p:nvSpPr>
        <p:spPr>
          <a:xfrm>
            <a:off x="1604951" y="1902111"/>
            <a:ext cx="59343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Placebo</a:t>
            </a:r>
          </a:p>
        </p:txBody>
      </p:sp>
      <p:sp>
        <p:nvSpPr>
          <p:cNvPr id="160" name="object 11">
            <a:extLst>
              <a:ext uri="{FF2B5EF4-FFF2-40B4-BE49-F238E27FC236}">
                <a16:creationId xmlns:a16="http://schemas.microsoft.com/office/drawing/2014/main" id="{6DB84B0C-9443-223D-0526-E580D9131E77}"/>
              </a:ext>
            </a:extLst>
          </p:cNvPr>
          <p:cNvSpPr txBox="1"/>
          <p:nvPr/>
        </p:nvSpPr>
        <p:spPr>
          <a:xfrm>
            <a:off x="7601445" y="1921317"/>
            <a:ext cx="893324" cy="350994"/>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99"/>
              </a:lnSpc>
              <a:spcBef>
                <a:spcPts val="100"/>
              </a:spcBef>
              <a:spcAft>
                <a:spcPts val="0"/>
              </a:spcAft>
              <a:buClrTx/>
              <a:buSzTx/>
              <a:buFontTx/>
              <a:buNone/>
              <a:tabLst/>
              <a:defRPr/>
            </a:pPr>
            <a:r>
              <a:rPr kumimoji="0" sz="1000" b="0" i="0" u="none" strike="noStrike" kern="1200" cap="none" spc="-10" normalizeH="0" baseline="0" noProof="0">
                <a:ln>
                  <a:noFill/>
                </a:ln>
                <a:solidFill>
                  <a:srgbClr val="3C3C3C"/>
                </a:solidFill>
                <a:effectLst/>
                <a:uLnTx/>
                <a:uFillTx/>
                <a:latin typeface="Calibri" panose="020F0502020204030204"/>
                <a:ea typeface="+mn-ea"/>
                <a:cs typeface="Arial"/>
              </a:rPr>
              <a:t>Placebo </a:t>
            </a:r>
            <a:r>
              <a:rPr kumimoji="0" sz="1000" b="0" i="0" u="none" strike="noStrike" kern="1200" cap="none" spc="-25" normalizeH="0" baseline="0" noProof="0">
                <a:ln>
                  <a:noFill/>
                </a:ln>
                <a:solidFill>
                  <a:srgbClr val="3C3C3C"/>
                </a:solidFill>
                <a:effectLst/>
                <a:uLnTx/>
                <a:uFillTx/>
                <a:latin typeface="Calibri" panose="020F0502020204030204"/>
                <a:ea typeface="+mn-ea"/>
                <a:cs typeface="Arial"/>
              </a:rPr>
              <a:t>Dupilumab</a:t>
            </a:r>
            <a:endParaRPr kumimoji="0" sz="10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161" name="TextBox 160">
            <a:extLst>
              <a:ext uri="{FF2B5EF4-FFF2-40B4-BE49-F238E27FC236}">
                <a16:creationId xmlns:a16="http://schemas.microsoft.com/office/drawing/2014/main" id="{127FF8A6-AFDA-1038-4BB6-E69DF469C8C9}"/>
              </a:ext>
            </a:extLst>
          </p:cNvPr>
          <p:cNvSpPr txBox="1"/>
          <p:nvPr/>
        </p:nvSpPr>
        <p:spPr>
          <a:xfrm>
            <a:off x="358428" y="5093969"/>
            <a:ext cx="151996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No. of patients with data</a:t>
            </a:r>
          </a:p>
        </p:txBody>
      </p:sp>
      <p:sp>
        <p:nvSpPr>
          <p:cNvPr id="162" name="TextBox 161">
            <a:extLst>
              <a:ext uri="{FF2B5EF4-FFF2-40B4-BE49-F238E27FC236}">
                <a16:creationId xmlns:a16="http://schemas.microsoft.com/office/drawing/2014/main" id="{0B0E76C0-FF82-5AA0-EA02-978044024194}"/>
              </a:ext>
            </a:extLst>
          </p:cNvPr>
          <p:cNvSpPr txBox="1"/>
          <p:nvPr/>
        </p:nvSpPr>
        <p:spPr>
          <a:xfrm>
            <a:off x="595669" y="5240778"/>
            <a:ext cx="614271" cy="25391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Placebo</a:t>
            </a:r>
          </a:p>
        </p:txBody>
      </p:sp>
      <p:sp>
        <p:nvSpPr>
          <p:cNvPr id="163" name="TextBox 162">
            <a:extLst>
              <a:ext uri="{FF2B5EF4-FFF2-40B4-BE49-F238E27FC236}">
                <a16:creationId xmlns:a16="http://schemas.microsoft.com/office/drawing/2014/main" id="{9AD48D1C-84A1-59FF-19C3-42BEEC87B503}"/>
              </a:ext>
            </a:extLst>
          </p:cNvPr>
          <p:cNvSpPr txBox="1"/>
          <p:nvPr/>
        </p:nvSpPr>
        <p:spPr>
          <a:xfrm>
            <a:off x="456145" y="5542790"/>
            <a:ext cx="753796"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Dupilumab</a:t>
            </a:r>
            <a:b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br>
            <a:endParaRPr kumimoji="0" lang="en-US" sz="1000" b="0" i="0" u="none" strike="noStrike" kern="1200" cap="none" spc="0" normalizeH="0" baseline="0" noProof="0">
              <a:ln/>
              <a:solidFill>
                <a:srgbClr val="3C3C3C"/>
              </a:solidFill>
              <a:effectLst/>
              <a:uLnTx/>
              <a:uFillTx/>
              <a:latin typeface="Calibri"/>
              <a:ea typeface="+mn-ea"/>
              <a:cs typeface="Calibri"/>
              <a:sym typeface="Calibri"/>
              <a:rtl val="0"/>
            </a:endParaRPr>
          </a:p>
        </p:txBody>
      </p:sp>
      <p:sp>
        <p:nvSpPr>
          <p:cNvPr id="8" name="Freeform 169">
            <a:extLst>
              <a:ext uri="{FF2B5EF4-FFF2-40B4-BE49-F238E27FC236}">
                <a16:creationId xmlns:a16="http://schemas.microsoft.com/office/drawing/2014/main" id="{771AFC7B-0175-51D2-D0CF-5D5EC2DFDD0E}"/>
              </a:ext>
            </a:extLst>
          </p:cNvPr>
          <p:cNvSpPr/>
          <p:nvPr/>
        </p:nvSpPr>
        <p:spPr>
          <a:xfrm>
            <a:off x="1337954" y="3737203"/>
            <a:ext cx="12152" cy="323453"/>
          </a:xfrm>
          <a:custGeom>
            <a:avLst/>
            <a:gdLst>
              <a:gd name="connsiteX0" fmla="*/ 0 w 11767"/>
              <a:gd name="connsiteY0" fmla="*/ 0 h 315975"/>
              <a:gd name="connsiteX1" fmla="*/ 0 w 11767"/>
              <a:gd name="connsiteY1" fmla="*/ 315975 h 315975"/>
            </a:gdLst>
            <a:ahLst/>
            <a:cxnLst>
              <a:cxn ang="0">
                <a:pos x="connsiteX0" y="connsiteY0"/>
              </a:cxn>
              <a:cxn ang="0">
                <a:pos x="connsiteX1" y="connsiteY1"/>
              </a:cxn>
            </a:cxnLst>
            <a:rect l="l" t="t" r="r" b="b"/>
            <a:pathLst>
              <a:path w="11767" h="315975">
                <a:moveTo>
                  <a:pt x="0" y="0"/>
                </a:moveTo>
                <a:lnTo>
                  <a:pt x="0" y="315975"/>
                </a:lnTo>
              </a:path>
            </a:pathLst>
          </a:custGeom>
          <a:ln w="12700"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53" name="TextBox 152">
            <a:extLst>
              <a:ext uri="{FF2B5EF4-FFF2-40B4-BE49-F238E27FC236}">
                <a16:creationId xmlns:a16="http://schemas.microsoft.com/office/drawing/2014/main" id="{D3D03813-B61C-8F11-43AB-B7EDF043C55A}"/>
              </a:ext>
            </a:extLst>
          </p:cNvPr>
          <p:cNvSpPr txBox="1"/>
          <p:nvPr/>
        </p:nvSpPr>
        <p:spPr>
          <a:xfrm>
            <a:off x="8833248" y="1505481"/>
            <a:ext cx="11753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71"/>
                </a:solidFill>
                <a:effectLst/>
                <a:uLnTx/>
                <a:uFillTx/>
                <a:latin typeface="Calibri" panose="020F0502020204030204"/>
                <a:ea typeface="+mn-ea"/>
                <a:cs typeface="+mn-cs"/>
              </a:rPr>
              <a:t>BOREAS</a:t>
            </a:r>
            <a:r>
              <a:rPr kumimoji="0" lang="en-US" sz="2000" b="1" i="0" u="none" strike="noStrike" kern="1200" cap="none" spc="0" normalizeH="0" baseline="30000" noProof="0">
                <a:ln>
                  <a:noFill/>
                </a:ln>
                <a:solidFill>
                  <a:srgbClr val="184E71"/>
                </a:solidFill>
                <a:effectLst/>
                <a:uLnTx/>
                <a:uFillTx/>
                <a:latin typeface="Calibri" panose="020F0502020204030204"/>
                <a:ea typeface="+mn-ea"/>
                <a:cs typeface="+mn-cs"/>
              </a:rPr>
              <a:t>2</a:t>
            </a:r>
          </a:p>
        </p:txBody>
      </p:sp>
      <p:sp>
        <p:nvSpPr>
          <p:cNvPr id="154" name="TextBox 153">
            <a:extLst>
              <a:ext uri="{FF2B5EF4-FFF2-40B4-BE49-F238E27FC236}">
                <a16:creationId xmlns:a16="http://schemas.microsoft.com/office/drawing/2014/main" id="{C2ACCAF0-ACDC-A94E-5D1B-BC01FD6B15E0}"/>
              </a:ext>
            </a:extLst>
          </p:cNvPr>
          <p:cNvSpPr txBox="1"/>
          <p:nvPr/>
        </p:nvSpPr>
        <p:spPr>
          <a:xfrm>
            <a:off x="3076691" y="1505481"/>
            <a:ext cx="10222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71"/>
                </a:solidFill>
                <a:effectLst/>
                <a:uLnTx/>
                <a:uFillTx/>
                <a:latin typeface="Calibri" panose="020F0502020204030204"/>
                <a:ea typeface="+mn-ea"/>
                <a:cs typeface="+mn-cs"/>
              </a:rPr>
              <a:t>NOTUS</a:t>
            </a:r>
            <a:r>
              <a:rPr kumimoji="0" lang="en-US" sz="2000" b="1" i="0" u="none" strike="noStrike" kern="1200" cap="none" spc="0" normalizeH="0" baseline="30000" noProof="0">
                <a:ln>
                  <a:noFill/>
                </a:ln>
                <a:solidFill>
                  <a:srgbClr val="184E71"/>
                </a:solidFill>
                <a:effectLst/>
                <a:uLnTx/>
                <a:uFillTx/>
                <a:latin typeface="Calibri" panose="020F0502020204030204"/>
                <a:ea typeface="+mn-ea"/>
                <a:cs typeface="+mn-cs"/>
              </a:rPr>
              <a:t>1</a:t>
            </a:r>
          </a:p>
        </p:txBody>
      </p:sp>
      <p:grpSp>
        <p:nvGrpSpPr>
          <p:cNvPr id="3" name="Group 2">
            <a:extLst>
              <a:ext uri="{FF2B5EF4-FFF2-40B4-BE49-F238E27FC236}">
                <a16:creationId xmlns:a16="http://schemas.microsoft.com/office/drawing/2014/main" id="{C2E631A9-472D-6F4A-A4BB-312370691758}"/>
              </a:ext>
            </a:extLst>
          </p:cNvPr>
          <p:cNvGrpSpPr/>
          <p:nvPr/>
        </p:nvGrpSpPr>
        <p:grpSpPr>
          <a:xfrm>
            <a:off x="2886183" y="2060636"/>
            <a:ext cx="2554680" cy="1063045"/>
            <a:chOff x="8242875" y="2481371"/>
            <a:chExt cx="2525612" cy="1063045"/>
          </a:xfrm>
        </p:grpSpPr>
        <p:sp>
          <p:nvSpPr>
            <p:cNvPr id="7" name="TextBox 6">
              <a:extLst>
                <a:ext uri="{FF2B5EF4-FFF2-40B4-BE49-F238E27FC236}">
                  <a16:creationId xmlns:a16="http://schemas.microsoft.com/office/drawing/2014/main" id="{D45BDFC0-0E86-ED6D-273A-78F2B2A8465C}"/>
                </a:ext>
              </a:extLst>
            </p:cNvPr>
            <p:cNvSpPr txBox="1"/>
            <p:nvPr/>
          </p:nvSpPr>
          <p:spPr>
            <a:xfrm>
              <a:off x="8242875" y="2494966"/>
              <a:ext cx="2436099" cy="41549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E6E6E6">
                      <a:lumMod val="10000"/>
                    </a:srgbClr>
                  </a:solidFill>
                  <a:effectLst/>
                  <a:uLnTx/>
                  <a:uFillTx/>
                  <a:latin typeface="Calibri" panose="020F0502020204030204" pitchFamily="34" charset="0"/>
                  <a:ea typeface="+mn-ea"/>
                  <a:cs typeface="+mn-cs"/>
                </a:rPr>
                <a:t>Placebo: 0.054L change from baseline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E6E6E6">
                      <a:lumMod val="10000"/>
                    </a:srgbClr>
                  </a:solidFill>
                  <a:effectLst/>
                  <a:uLnTx/>
                  <a:uFillTx/>
                  <a:latin typeface="Calibri" panose="020F0502020204030204" pitchFamily="34" charset="0"/>
                  <a:ea typeface="+mn-ea"/>
                  <a:cs typeface="+mn-cs"/>
                </a:rPr>
                <a:t>Dupilumab: 0.115L change from baseline</a:t>
              </a:r>
              <a:endParaRPr kumimoji="0" lang="en-US" sz="1050" b="1" i="1" u="none" strike="noStrike" kern="1200" cap="none" spc="0" normalizeH="0" baseline="0" noProof="0">
                <a:ln>
                  <a:noFill/>
                </a:ln>
                <a:solidFill>
                  <a:srgbClr val="E6E6E6">
                    <a:lumMod val="10000"/>
                  </a:srgbClr>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5E8715C6-354E-779D-327D-BB7A59FF374F}"/>
                </a:ext>
              </a:extLst>
            </p:cNvPr>
            <p:cNvSpPr/>
            <p:nvPr/>
          </p:nvSpPr>
          <p:spPr>
            <a:xfrm rot="5400000">
              <a:off x="10180542" y="2956471"/>
              <a:ext cx="1063045" cy="112845"/>
            </a:xfrm>
            <a:prstGeom prst="homePlate">
              <a:avLst/>
            </a:prstGeom>
            <a:solidFill>
              <a:srgbClr val="12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0B6384D9-4EDC-93D0-D7B8-A697651FD9A9}"/>
              </a:ext>
            </a:extLst>
          </p:cNvPr>
          <p:cNvGrpSpPr/>
          <p:nvPr/>
        </p:nvGrpSpPr>
        <p:grpSpPr>
          <a:xfrm>
            <a:off x="2215121" y="2597381"/>
            <a:ext cx="2571584" cy="431720"/>
            <a:chOff x="4519705" y="2636560"/>
            <a:chExt cx="2571584" cy="431720"/>
          </a:xfrm>
        </p:grpSpPr>
        <p:sp>
          <p:nvSpPr>
            <p:cNvPr id="164" name="Arrow: Pentagon 163">
              <a:extLst>
                <a:ext uri="{FF2B5EF4-FFF2-40B4-BE49-F238E27FC236}">
                  <a16:creationId xmlns:a16="http://schemas.microsoft.com/office/drawing/2014/main" id="{6201F6E6-BD76-AA95-28FF-995AFE96E24E}"/>
                </a:ext>
              </a:extLst>
            </p:cNvPr>
            <p:cNvSpPr/>
            <p:nvPr/>
          </p:nvSpPr>
          <p:spPr>
            <a:xfrm rot="5400000">
              <a:off x="4370713" y="2813235"/>
              <a:ext cx="404037" cy="106054"/>
            </a:xfrm>
            <a:prstGeom prst="homePlate">
              <a:avLst/>
            </a:prstGeom>
            <a:solidFill>
              <a:srgbClr val="12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5" name="TextBox 164">
              <a:extLst>
                <a:ext uri="{FF2B5EF4-FFF2-40B4-BE49-F238E27FC236}">
                  <a16:creationId xmlns:a16="http://schemas.microsoft.com/office/drawing/2014/main" id="{58D8FE21-EFA2-9220-FB8E-AE7AF407C781}"/>
                </a:ext>
              </a:extLst>
            </p:cNvPr>
            <p:cNvSpPr txBox="1"/>
            <p:nvPr/>
          </p:nvSpPr>
          <p:spPr>
            <a:xfrm>
              <a:off x="4627153" y="2636560"/>
              <a:ext cx="2464136"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E6E6E6">
                      <a:lumMod val="10000"/>
                    </a:srgbClr>
                  </a:solidFill>
                  <a:effectLst/>
                  <a:uLnTx/>
                  <a:uFillTx/>
                  <a:latin typeface="Calibri" panose="020F0502020204030204" pitchFamily="34" charset="0"/>
                  <a:ea typeface="+mn-ea"/>
                  <a:cs typeface="+mn-cs"/>
                </a:rPr>
                <a:t>Placebo: 0.057L change from baseline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E6E6E6">
                      <a:lumMod val="10000"/>
                    </a:srgbClr>
                  </a:solidFill>
                  <a:effectLst/>
                  <a:uLnTx/>
                  <a:uFillTx/>
                  <a:latin typeface="Calibri" panose="020F0502020204030204" pitchFamily="34" charset="0"/>
                  <a:ea typeface="+mn-ea"/>
                  <a:cs typeface="+mn-cs"/>
                </a:rPr>
                <a:t>Dupilumab: 0.139L change from baseline</a:t>
              </a:r>
              <a:endParaRPr kumimoji="0" lang="en-US" sz="1050" b="1" i="1" u="none" strike="noStrike" kern="1200" cap="none" spc="0" normalizeH="0" baseline="0" noProof="0">
                <a:ln>
                  <a:noFill/>
                </a:ln>
                <a:solidFill>
                  <a:srgbClr val="E6E6E6">
                    <a:lumMod val="10000"/>
                  </a:srgbClr>
                </a:solidFill>
                <a:effectLst/>
                <a:uLnTx/>
                <a:uFillTx/>
                <a:latin typeface="Calibri" panose="020F0502020204030204"/>
                <a:ea typeface="+mn-ea"/>
                <a:cs typeface="+mn-cs"/>
              </a:endParaRPr>
            </a:p>
          </p:txBody>
        </p:sp>
      </p:grpSp>
      <p:sp>
        <p:nvSpPr>
          <p:cNvPr id="306" name="Content Placeholder 3">
            <a:extLst>
              <a:ext uri="{FF2B5EF4-FFF2-40B4-BE49-F238E27FC236}">
                <a16:creationId xmlns:a16="http://schemas.microsoft.com/office/drawing/2014/main" id="{59FBC34F-5290-4368-B30B-644929ACEDCD}"/>
              </a:ext>
            </a:extLst>
          </p:cNvPr>
          <p:cNvSpPr>
            <a:spLocks noGrp="1"/>
          </p:cNvSpPr>
          <p:nvPr>
            <p:ph sz="quarter" idx="16"/>
          </p:nvPr>
        </p:nvSpPr>
        <p:spPr>
          <a:xfrm>
            <a:off x="311581" y="6158237"/>
            <a:ext cx="8183188" cy="540000"/>
          </a:xfrm>
        </p:spPr>
        <p:txBody>
          <a:bodyPr/>
          <a:lstStyle/>
          <a:p>
            <a:r>
              <a:rPr lang="en-US" sz="1200" b="1" dirty="0">
                <a:latin typeface="Times New Roman" panose="02020603050405020304" pitchFamily="18" charset="0"/>
                <a:cs typeface="Times New Roman" panose="02020603050405020304" pitchFamily="18" charset="0"/>
              </a:rPr>
              <a:t>1. Bhatt SP, et al. </a:t>
            </a:r>
            <a:r>
              <a:rPr lang="en-US" sz="1200" b="1" i="1" dirty="0">
                <a:latin typeface="Times New Roman" panose="02020603050405020304" pitchFamily="18" charset="0"/>
                <a:cs typeface="Times New Roman" panose="02020603050405020304" pitchFamily="18" charset="0"/>
              </a:rPr>
              <a:t>N </a:t>
            </a:r>
            <a:r>
              <a:rPr lang="en-US" sz="1200" b="1" i="1" dirty="0" err="1">
                <a:latin typeface="Times New Roman" panose="02020603050405020304" pitchFamily="18" charset="0"/>
                <a:cs typeface="Times New Roman" panose="02020603050405020304" pitchFamily="18" charset="0"/>
              </a:rPr>
              <a:t>Eng</a:t>
            </a:r>
            <a:r>
              <a:rPr lang="en-US" sz="1200" b="1" i="1" dirty="0">
                <a:latin typeface="Times New Roman" panose="02020603050405020304" pitchFamily="18" charset="0"/>
                <a:cs typeface="Times New Roman" panose="02020603050405020304" pitchFamily="18" charset="0"/>
              </a:rPr>
              <a:t> J Med</a:t>
            </a:r>
            <a:r>
              <a:rPr lang="en-US" sz="1200" b="1" dirty="0">
                <a:latin typeface="Times New Roman" panose="02020603050405020304" pitchFamily="18" charset="0"/>
                <a:cs typeface="Times New Roman" panose="02020603050405020304" pitchFamily="18" charset="0"/>
              </a:rPr>
              <a:t>. 2024;390(24):2274-2283. 2. Bhatt SP, et al. </a:t>
            </a:r>
            <a:r>
              <a:rPr lang="en-US" sz="1200" b="1" i="1" dirty="0">
                <a:latin typeface="Times New Roman" panose="02020603050405020304" pitchFamily="18" charset="0"/>
                <a:cs typeface="Times New Roman" panose="02020603050405020304" pitchFamily="18" charset="0"/>
              </a:rPr>
              <a:t>N </a:t>
            </a:r>
            <a:r>
              <a:rPr lang="en-US" sz="1200" b="1" i="1" dirty="0" err="1">
                <a:latin typeface="Times New Roman" panose="02020603050405020304" pitchFamily="18" charset="0"/>
                <a:cs typeface="Times New Roman" panose="02020603050405020304" pitchFamily="18" charset="0"/>
              </a:rPr>
              <a:t>Engl</a:t>
            </a:r>
            <a:r>
              <a:rPr lang="en-US" sz="1200" b="1" i="1" dirty="0">
                <a:latin typeface="Times New Roman" panose="02020603050405020304" pitchFamily="18" charset="0"/>
                <a:cs typeface="Times New Roman" panose="02020603050405020304" pitchFamily="18" charset="0"/>
              </a:rPr>
              <a:t> J Med</a:t>
            </a:r>
            <a:r>
              <a:rPr lang="en-US" sz="1200" b="1" dirty="0">
                <a:latin typeface="Times New Roman" panose="02020603050405020304" pitchFamily="18" charset="0"/>
                <a:cs typeface="Times New Roman" panose="02020603050405020304" pitchFamily="18" charset="0"/>
              </a:rPr>
              <a:t>. 2023;389:205–214. </a:t>
            </a:r>
          </a:p>
        </p:txBody>
      </p:sp>
    </p:spTree>
    <p:extLst>
      <p:ext uri="{BB962C8B-B14F-4D97-AF65-F5344CB8AC3E}">
        <p14:creationId xmlns:p14="http://schemas.microsoft.com/office/powerpoint/2010/main" val="2379201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 name="Rectangle: Rounded Corners 139">
            <a:extLst>
              <a:ext uri="{FF2B5EF4-FFF2-40B4-BE49-F238E27FC236}">
                <a16:creationId xmlns:a16="http://schemas.microsoft.com/office/drawing/2014/main" id="{0F14ED00-4A21-2F37-196A-3EBBB34A2015}"/>
              </a:ext>
            </a:extLst>
          </p:cNvPr>
          <p:cNvSpPr/>
          <p:nvPr/>
        </p:nvSpPr>
        <p:spPr>
          <a:xfrm>
            <a:off x="8600553" y="2373266"/>
            <a:ext cx="2835165" cy="69797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C767C0FE-56DE-9016-5EDB-2A1EF0055DB1}"/>
              </a:ext>
            </a:extLst>
          </p:cNvPr>
          <p:cNvSpPr/>
          <p:nvPr/>
        </p:nvSpPr>
        <p:spPr>
          <a:xfrm>
            <a:off x="2419930" y="2289705"/>
            <a:ext cx="2830406" cy="64533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EAE5C7-ADAC-B31F-2FE4-A222121AE24E}"/>
              </a:ext>
            </a:extLst>
          </p:cNvPr>
          <p:cNvSpPr>
            <a:spLocks noGrp="1"/>
          </p:cNvSpPr>
          <p:nvPr>
            <p:ph type="title"/>
          </p:nvPr>
        </p:nvSpPr>
        <p:spPr>
          <a:xfrm>
            <a:off x="77522" y="304823"/>
            <a:ext cx="11982663" cy="332399"/>
          </a:xfrm>
          <a:effectLst>
            <a:outerShdw blurRad="50800" dist="38100" dir="5400000" algn="t" rotWithShape="0">
              <a:prstClr val="black">
                <a:alpha val="40000"/>
              </a:prstClr>
            </a:outerShdw>
          </a:effectLst>
        </p:spPr>
        <p:txBody>
          <a:bodyPr/>
          <a:lstStyle/>
          <a:p>
            <a:pPr algn="ctr"/>
            <a:r>
              <a:rPr lang="en-US" dirty="0" err="1">
                <a:solidFill>
                  <a:srgbClr val="0000FF"/>
                </a:solidFill>
                <a:latin typeface="Arial Black" panose="020B0A04020102020204" pitchFamily="34" charset="0"/>
              </a:rPr>
              <a:t>Dupilumab</a:t>
            </a:r>
            <a:r>
              <a:rPr lang="en-US" dirty="0">
                <a:solidFill>
                  <a:srgbClr val="0000FF"/>
                </a:solidFill>
                <a:latin typeface="Arial Black" panose="020B0A04020102020204" pitchFamily="34" charset="0"/>
              </a:rPr>
              <a:t> phase 3 studies: change in SGRQ over 52 Weeks</a:t>
            </a:r>
          </a:p>
        </p:txBody>
      </p:sp>
      <p:grpSp>
        <p:nvGrpSpPr>
          <p:cNvPr id="15" name="object 16">
            <a:extLst>
              <a:ext uri="{FF2B5EF4-FFF2-40B4-BE49-F238E27FC236}">
                <a16:creationId xmlns:a16="http://schemas.microsoft.com/office/drawing/2014/main" id="{B1F79E73-193C-C30D-022C-663A2AEE50DC}"/>
              </a:ext>
            </a:extLst>
          </p:cNvPr>
          <p:cNvGrpSpPr/>
          <p:nvPr/>
        </p:nvGrpSpPr>
        <p:grpSpPr>
          <a:xfrm>
            <a:off x="6999078" y="2325638"/>
            <a:ext cx="4872784" cy="2231105"/>
            <a:chOff x="1208830" y="4698375"/>
            <a:chExt cx="4943119" cy="2630767"/>
          </a:xfrm>
        </p:grpSpPr>
        <p:sp>
          <p:nvSpPr>
            <p:cNvPr id="16" name="object 17">
              <a:extLst>
                <a:ext uri="{FF2B5EF4-FFF2-40B4-BE49-F238E27FC236}">
                  <a16:creationId xmlns:a16="http://schemas.microsoft.com/office/drawing/2014/main" id="{CA434827-CAAF-4AA3-C3EB-D115EFD61B80}"/>
                </a:ext>
              </a:extLst>
            </p:cNvPr>
            <p:cNvSpPr/>
            <p:nvPr/>
          </p:nvSpPr>
          <p:spPr>
            <a:xfrm>
              <a:off x="1274514" y="4698375"/>
              <a:ext cx="4877435" cy="2564765"/>
            </a:xfrm>
            <a:custGeom>
              <a:avLst/>
              <a:gdLst/>
              <a:ahLst/>
              <a:cxnLst/>
              <a:rect l="l" t="t" r="r" b="b"/>
              <a:pathLst>
                <a:path w="4877435" h="2564765">
                  <a:moveTo>
                    <a:pt x="0" y="2564726"/>
                  </a:moveTo>
                  <a:lnTo>
                    <a:pt x="4877130" y="2564726"/>
                  </a:lnTo>
                </a:path>
                <a:path w="4877435" h="2564765">
                  <a:moveTo>
                    <a:pt x="0" y="2564726"/>
                  </a:moveTo>
                  <a:lnTo>
                    <a:pt x="0" y="0"/>
                  </a:lnTo>
                </a:path>
                <a:path w="4877435" h="2564765">
                  <a:moveTo>
                    <a:pt x="0" y="2564726"/>
                  </a:moveTo>
                  <a:lnTo>
                    <a:pt x="4877130" y="2564726"/>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7" name="object 18">
              <a:extLst>
                <a:ext uri="{FF2B5EF4-FFF2-40B4-BE49-F238E27FC236}">
                  <a16:creationId xmlns:a16="http://schemas.microsoft.com/office/drawing/2014/main" id="{7023C86E-AF07-E1CF-5C9E-E13DFE5F39B5}"/>
                </a:ext>
              </a:extLst>
            </p:cNvPr>
            <p:cNvSpPr/>
            <p:nvPr/>
          </p:nvSpPr>
          <p:spPr>
            <a:xfrm>
              <a:off x="1551198" y="7263102"/>
              <a:ext cx="0" cy="66040"/>
            </a:xfrm>
            <a:custGeom>
              <a:avLst/>
              <a:gdLst/>
              <a:ahLst/>
              <a:cxnLst/>
              <a:rect l="l" t="t" r="r" b="b"/>
              <a:pathLst>
                <a:path h="66040">
                  <a:moveTo>
                    <a:pt x="0" y="0"/>
                  </a:moveTo>
                  <a:lnTo>
                    <a:pt x="0" y="65659"/>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9" name="object 20">
              <a:extLst>
                <a:ext uri="{FF2B5EF4-FFF2-40B4-BE49-F238E27FC236}">
                  <a16:creationId xmlns:a16="http://schemas.microsoft.com/office/drawing/2014/main" id="{78B25314-50D0-FBE5-CCD0-45BF5F615616}"/>
                </a:ext>
              </a:extLst>
            </p:cNvPr>
            <p:cNvSpPr/>
            <p:nvPr/>
          </p:nvSpPr>
          <p:spPr>
            <a:xfrm>
              <a:off x="1888498" y="7263102"/>
              <a:ext cx="0" cy="66040"/>
            </a:xfrm>
            <a:custGeom>
              <a:avLst/>
              <a:gdLst/>
              <a:ahLst/>
              <a:cxnLst/>
              <a:rect l="l" t="t" r="r" b="b"/>
              <a:pathLst>
                <a:path h="66040">
                  <a:moveTo>
                    <a:pt x="0" y="0"/>
                  </a:moveTo>
                  <a:lnTo>
                    <a:pt x="0" y="65659"/>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1" name="object 22">
              <a:extLst>
                <a:ext uri="{FF2B5EF4-FFF2-40B4-BE49-F238E27FC236}">
                  <a16:creationId xmlns:a16="http://schemas.microsoft.com/office/drawing/2014/main" id="{DC093EA4-8EE0-A36F-87B6-40FAC87FF81F}"/>
                </a:ext>
              </a:extLst>
            </p:cNvPr>
            <p:cNvSpPr/>
            <p:nvPr/>
          </p:nvSpPr>
          <p:spPr>
            <a:xfrm>
              <a:off x="2563242" y="7263102"/>
              <a:ext cx="0" cy="66040"/>
            </a:xfrm>
            <a:custGeom>
              <a:avLst/>
              <a:gdLst/>
              <a:ahLst/>
              <a:cxnLst/>
              <a:rect l="l" t="t" r="r" b="b"/>
              <a:pathLst>
                <a:path h="66040">
                  <a:moveTo>
                    <a:pt x="0" y="0"/>
                  </a:moveTo>
                  <a:lnTo>
                    <a:pt x="0" y="65659"/>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2" name="object 23">
              <a:extLst>
                <a:ext uri="{FF2B5EF4-FFF2-40B4-BE49-F238E27FC236}">
                  <a16:creationId xmlns:a16="http://schemas.microsoft.com/office/drawing/2014/main" id="{1DF030B2-353B-AB1A-4A1E-496CE9208B5A}"/>
                </a:ext>
              </a:extLst>
            </p:cNvPr>
            <p:cNvSpPr/>
            <p:nvPr/>
          </p:nvSpPr>
          <p:spPr>
            <a:xfrm>
              <a:off x="3575149" y="7263102"/>
              <a:ext cx="0" cy="66040"/>
            </a:xfrm>
            <a:custGeom>
              <a:avLst/>
              <a:gdLst/>
              <a:ahLst/>
              <a:cxnLst/>
              <a:rect l="l" t="t" r="r" b="b"/>
              <a:pathLst>
                <a:path h="66040">
                  <a:moveTo>
                    <a:pt x="0" y="0"/>
                  </a:moveTo>
                  <a:lnTo>
                    <a:pt x="0" y="65659"/>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3" name="object 24">
              <a:extLst>
                <a:ext uri="{FF2B5EF4-FFF2-40B4-BE49-F238E27FC236}">
                  <a16:creationId xmlns:a16="http://schemas.microsoft.com/office/drawing/2014/main" id="{FED1C1EA-3E9F-96D5-62B5-7F0AE61BEDD7}"/>
                </a:ext>
              </a:extLst>
            </p:cNvPr>
            <p:cNvSpPr/>
            <p:nvPr/>
          </p:nvSpPr>
          <p:spPr>
            <a:xfrm>
              <a:off x="4587199" y="7263102"/>
              <a:ext cx="0" cy="66040"/>
            </a:xfrm>
            <a:custGeom>
              <a:avLst/>
              <a:gdLst/>
              <a:ahLst/>
              <a:cxnLst/>
              <a:rect l="l" t="t" r="r" b="b"/>
              <a:pathLst>
                <a:path h="66040">
                  <a:moveTo>
                    <a:pt x="0" y="0"/>
                  </a:moveTo>
                  <a:lnTo>
                    <a:pt x="0" y="65659"/>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4" name="object 25">
              <a:extLst>
                <a:ext uri="{FF2B5EF4-FFF2-40B4-BE49-F238E27FC236}">
                  <a16:creationId xmlns:a16="http://schemas.microsoft.com/office/drawing/2014/main" id="{549009BA-F3A6-F2B7-1A0B-39B62A610CED}"/>
                </a:ext>
              </a:extLst>
            </p:cNvPr>
            <p:cNvSpPr/>
            <p:nvPr/>
          </p:nvSpPr>
          <p:spPr>
            <a:xfrm>
              <a:off x="5936542" y="7263102"/>
              <a:ext cx="0" cy="66040"/>
            </a:xfrm>
            <a:custGeom>
              <a:avLst/>
              <a:gdLst/>
              <a:ahLst/>
              <a:cxnLst/>
              <a:rect l="l" t="t" r="r" b="b"/>
              <a:pathLst>
                <a:path h="66040">
                  <a:moveTo>
                    <a:pt x="0" y="0"/>
                  </a:moveTo>
                  <a:lnTo>
                    <a:pt x="0" y="65659"/>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5" name="object 26">
              <a:extLst>
                <a:ext uri="{FF2B5EF4-FFF2-40B4-BE49-F238E27FC236}">
                  <a16:creationId xmlns:a16="http://schemas.microsoft.com/office/drawing/2014/main" id="{CF03F7A5-3AE3-F7E5-2103-040E274AE243}"/>
                </a:ext>
              </a:extLst>
            </p:cNvPr>
            <p:cNvSpPr/>
            <p:nvPr/>
          </p:nvSpPr>
          <p:spPr>
            <a:xfrm>
              <a:off x="1274514" y="4698375"/>
              <a:ext cx="4877435" cy="2564765"/>
            </a:xfrm>
            <a:custGeom>
              <a:avLst/>
              <a:gdLst/>
              <a:ahLst/>
              <a:cxnLst/>
              <a:rect l="l" t="t" r="r" b="b"/>
              <a:pathLst>
                <a:path w="4877435" h="2564765">
                  <a:moveTo>
                    <a:pt x="0" y="2564726"/>
                  </a:moveTo>
                  <a:lnTo>
                    <a:pt x="0" y="0"/>
                  </a:lnTo>
                </a:path>
                <a:path w="4877435" h="2564765">
                  <a:moveTo>
                    <a:pt x="0" y="2564726"/>
                  </a:moveTo>
                  <a:lnTo>
                    <a:pt x="4877130" y="2564726"/>
                  </a:lnTo>
                </a:path>
                <a:path w="4877435" h="2564765">
                  <a:moveTo>
                    <a:pt x="0" y="2564726"/>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29" name="object 30">
              <a:extLst>
                <a:ext uri="{FF2B5EF4-FFF2-40B4-BE49-F238E27FC236}">
                  <a16:creationId xmlns:a16="http://schemas.microsoft.com/office/drawing/2014/main" id="{686B3762-630E-B671-0BA5-210F5D7615B2}"/>
                </a:ext>
              </a:extLst>
            </p:cNvPr>
            <p:cNvSpPr/>
            <p:nvPr/>
          </p:nvSpPr>
          <p:spPr>
            <a:xfrm>
              <a:off x="1208830" y="7193425"/>
              <a:ext cx="66040"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2" name="object 33">
              <a:extLst>
                <a:ext uri="{FF2B5EF4-FFF2-40B4-BE49-F238E27FC236}">
                  <a16:creationId xmlns:a16="http://schemas.microsoft.com/office/drawing/2014/main" id="{487BB399-559B-D5EC-4172-DF7DBBB4AA20}"/>
                </a:ext>
              </a:extLst>
            </p:cNvPr>
            <p:cNvSpPr/>
            <p:nvPr/>
          </p:nvSpPr>
          <p:spPr>
            <a:xfrm>
              <a:off x="1208830" y="6850887"/>
              <a:ext cx="66040"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3" name="object 34">
              <a:extLst>
                <a:ext uri="{FF2B5EF4-FFF2-40B4-BE49-F238E27FC236}">
                  <a16:creationId xmlns:a16="http://schemas.microsoft.com/office/drawing/2014/main" id="{912B3130-EBBF-D380-9990-2831FDF33611}"/>
                </a:ext>
              </a:extLst>
            </p:cNvPr>
            <p:cNvSpPr/>
            <p:nvPr/>
          </p:nvSpPr>
          <p:spPr>
            <a:xfrm>
              <a:off x="1208830" y="6508346"/>
              <a:ext cx="66040"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4" name="object 35">
              <a:extLst>
                <a:ext uri="{FF2B5EF4-FFF2-40B4-BE49-F238E27FC236}">
                  <a16:creationId xmlns:a16="http://schemas.microsoft.com/office/drawing/2014/main" id="{D4BC55B7-9EC4-76D7-8F92-FE9783B7AB12}"/>
                </a:ext>
              </a:extLst>
            </p:cNvPr>
            <p:cNvSpPr/>
            <p:nvPr/>
          </p:nvSpPr>
          <p:spPr>
            <a:xfrm>
              <a:off x="1208830" y="6165806"/>
              <a:ext cx="66040"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5" name="object 36">
              <a:extLst>
                <a:ext uri="{FF2B5EF4-FFF2-40B4-BE49-F238E27FC236}">
                  <a16:creationId xmlns:a16="http://schemas.microsoft.com/office/drawing/2014/main" id="{8D3F30FD-319C-B8DD-35E4-582CB42E3163}"/>
                </a:ext>
              </a:extLst>
            </p:cNvPr>
            <p:cNvSpPr/>
            <p:nvPr/>
          </p:nvSpPr>
          <p:spPr>
            <a:xfrm>
              <a:off x="1208830" y="5823265"/>
              <a:ext cx="66040"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6" name="object 37">
              <a:extLst>
                <a:ext uri="{FF2B5EF4-FFF2-40B4-BE49-F238E27FC236}">
                  <a16:creationId xmlns:a16="http://schemas.microsoft.com/office/drawing/2014/main" id="{012E1EB5-DE52-7B11-EAFD-7296152CA91A}"/>
                </a:ext>
              </a:extLst>
            </p:cNvPr>
            <p:cNvSpPr/>
            <p:nvPr/>
          </p:nvSpPr>
          <p:spPr>
            <a:xfrm>
              <a:off x="1208830" y="5480725"/>
              <a:ext cx="66040"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7" name="object 38">
              <a:extLst>
                <a:ext uri="{FF2B5EF4-FFF2-40B4-BE49-F238E27FC236}">
                  <a16:creationId xmlns:a16="http://schemas.microsoft.com/office/drawing/2014/main" id="{0B329D13-09E3-8B4C-8218-4B85236BF95C}"/>
                </a:ext>
              </a:extLst>
            </p:cNvPr>
            <p:cNvSpPr/>
            <p:nvPr/>
          </p:nvSpPr>
          <p:spPr>
            <a:xfrm>
              <a:off x="1208830" y="5138184"/>
              <a:ext cx="66040"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9" name="object 40">
              <a:extLst>
                <a:ext uri="{FF2B5EF4-FFF2-40B4-BE49-F238E27FC236}">
                  <a16:creationId xmlns:a16="http://schemas.microsoft.com/office/drawing/2014/main" id="{5B346E71-23F8-E5DC-442A-CC85389212C5}"/>
                </a:ext>
              </a:extLst>
            </p:cNvPr>
            <p:cNvSpPr/>
            <p:nvPr/>
          </p:nvSpPr>
          <p:spPr>
            <a:xfrm>
              <a:off x="1208830" y="4795643"/>
              <a:ext cx="66040" cy="0"/>
            </a:xfrm>
            <a:custGeom>
              <a:avLst/>
              <a:gdLst/>
              <a:ahLst/>
              <a:cxnLst/>
              <a:rect l="l" t="t" r="r" b="b"/>
              <a:pathLst>
                <a:path w="66040">
                  <a:moveTo>
                    <a:pt x="65684" y="0"/>
                  </a:moveTo>
                  <a:lnTo>
                    <a:pt x="0" y="0"/>
                  </a:lnTo>
                </a:path>
              </a:pathLst>
            </a:custGeom>
            <a:ln w="12700">
              <a:solidFill>
                <a:srgbClr val="3C3C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grpSp>
      <p:sp>
        <p:nvSpPr>
          <p:cNvPr id="41" name="object 7">
            <a:extLst>
              <a:ext uri="{FF2B5EF4-FFF2-40B4-BE49-F238E27FC236}">
                <a16:creationId xmlns:a16="http://schemas.microsoft.com/office/drawing/2014/main" id="{283F153F-8130-FABB-5788-5252423FD712}"/>
              </a:ext>
            </a:extLst>
          </p:cNvPr>
          <p:cNvSpPr txBox="1"/>
          <p:nvPr/>
        </p:nvSpPr>
        <p:spPr>
          <a:xfrm>
            <a:off x="7054435" y="4566806"/>
            <a:ext cx="510493" cy="18210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Baseline</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42" name="object 8">
            <a:extLst>
              <a:ext uri="{FF2B5EF4-FFF2-40B4-BE49-F238E27FC236}">
                <a16:creationId xmlns:a16="http://schemas.microsoft.com/office/drawing/2014/main" id="{D881ABA7-0DB2-A84E-0622-2D3551FCBA54}"/>
              </a:ext>
            </a:extLst>
          </p:cNvPr>
          <p:cNvSpPr txBox="1"/>
          <p:nvPr/>
        </p:nvSpPr>
        <p:spPr>
          <a:xfrm>
            <a:off x="7620832" y="4567638"/>
            <a:ext cx="82122" cy="165169"/>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0" normalizeH="0" baseline="0" noProof="0">
                <a:ln>
                  <a:noFill/>
                </a:ln>
                <a:solidFill>
                  <a:srgbClr val="3C3C3C"/>
                </a:solidFill>
                <a:effectLst/>
                <a:uLnTx/>
                <a:uFillTx/>
                <a:latin typeface="Calibri" panose="020F0502020204030204"/>
                <a:ea typeface="+mn-ea"/>
                <a:cs typeface="Arial"/>
              </a:rPr>
              <a:t>4</a:t>
            </a:r>
          </a:p>
        </p:txBody>
      </p:sp>
      <p:sp>
        <p:nvSpPr>
          <p:cNvPr id="44" name="object 9">
            <a:extLst>
              <a:ext uri="{FF2B5EF4-FFF2-40B4-BE49-F238E27FC236}">
                <a16:creationId xmlns:a16="http://schemas.microsoft.com/office/drawing/2014/main" id="{BCD68312-42E7-C880-59E7-111169E1346E}"/>
              </a:ext>
            </a:extLst>
          </p:cNvPr>
          <p:cNvSpPr txBox="1"/>
          <p:nvPr/>
        </p:nvSpPr>
        <p:spPr>
          <a:xfrm>
            <a:off x="8216283" y="4567638"/>
            <a:ext cx="243544" cy="165169"/>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12</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46" name="object 8">
            <a:extLst>
              <a:ext uri="{FF2B5EF4-FFF2-40B4-BE49-F238E27FC236}">
                <a16:creationId xmlns:a16="http://schemas.microsoft.com/office/drawing/2014/main" id="{42E00B1D-9169-B1A1-48A5-F6B42734627A}"/>
              </a:ext>
            </a:extLst>
          </p:cNvPr>
          <p:cNvSpPr txBox="1"/>
          <p:nvPr/>
        </p:nvSpPr>
        <p:spPr>
          <a:xfrm>
            <a:off x="9212998" y="4567638"/>
            <a:ext cx="243544" cy="165169"/>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2</a:t>
            </a:r>
            <a:r>
              <a:rPr kumimoji="0" sz="1100" b="0" i="0" u="none" strike="noStrike" kern="1200" cap="none" spc="0" normalizeH="0" baseline="0" noProof="0">
                <a:ln>
                  <a:noFill/>
                </a:ln>
                <a:solidFill>
                  <a:srgbClr val="3C3C3C"/>
                </a:solidFill>
                <a:effectLst/>
                <a:uLnTx/>
                <a:uFillTx/>
                <a:latin typeface="Calibri" panose="020F0502020204030204"/>
                <a:ea typeface="+mn-ea"/>
                <a:cs typeface="Arial"/>
              </a:rPr>
              <a:t>4</a:t>
            </a:r>
          </a:p>
        </p:txBody>
      </p:sp>
      <p:sp>
        <p:nvSpPr>
          <p:cNvPr id="47" name="object 9">
            <a:extLst>
              <a:ext uri="{FF2B5EF4-FFF2-40B4-BE49-F238E27FC236}">
                <a16:creationId xmlns:a16="http://schemas.microsoft.com/office/drawing/2014/main" id="{F7756F90-DC27-8B20-38FD-B87A03BFB1DB}"/>
              </a:ext>
            </a:extLst>
          </p:cNvPr>
          <p:cNvSpPr txBox="1"/>
          <p:nvPr/>
        </p:nvSpPr>
        <p:spPr>
          <a:xfrm>
            <a:off x="10209713" y="4567638"/>
            <a:ext cx="243544" cy="165169"/>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36</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49" name="object 9">
            <a:extLst>
              <a:ext uri="{FF2B5EF4-FFF2-40B4-BE49-F238E27FC236}">
                <a16:creationId xmlns:a16="http://schemas.microsoft.com/office/drawing/2014/main" id="{168A64E4-4F60-78C5-5398-01881B863D8D}"/>
              </a:ext>
            </a:extLst>
          </p:cNvPr>
          <p:cNvSpPr txBox="1"/>
          <p:nvPr/>
        </p:nvSpPr>
        <p:spPr>
          <a:xfrm>
            <a:off x="11441041" y="4567638"/>
            <a:ext cx="442333" cy="165169"/>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11480" algn="l"/>
                <a:tab pos="849630" algn="l"/>
                <a:tab pos="1288415" algn="l"/>
                <a:tab pos="1726564" algn="l"/>
                <a:tab pos="2164715" algn="l"/>
                <a:tab pos="2603500" algn="l"/>
                <a:tab pos="3041650" algn="l"/>
                <a:tab pos="3479800" algn="l"/>
                <a:tab pos="3918585" algn="l"/>
                <a:tab pos="4356735" algn="l"/>
                <a:tab pos="4794885" algn="l"/>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52</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grpSp>
        <p:nvGrpSpPr>
          <p:cNvPr id="50" name="Group 49">
            <a:extLst>
              <a:ext uri="{FF2B5EF4-FFF2-40B4-BE49-F238E27FC236}">
                <a16:creationId xmlns:a16="http://schemas.microsoft.com/office/drawing/2014/main" id="{5B221803-7BD3-D623-1E74-C6FCB1AF8572}"/>
              </a:ext>
            </a:extLst>
          </p:cNvPr>
          <p:cNvGrpSpPr/>
          <p:nvPr/>
        </p:nvGrpSpPr>
        <p:grpSpPr>
          <a:xfrm>
            <a:off x="6488414" y="2315097"/>
            <a:ext cx="530334" cy="2206698"/>
            <a:chOff x="1110232" y="1943200"/>
            <a:chExt cx="366947" cy="2994549"/>
          </a:xfrm>
        </p:grpSpPr>
        <p:sp>
          <p:nvSpPr>
            <p:cNvPr id="51" name="object 7">
              <a:extLst>
                <a:ext uri="{FF2B5EF4-FFF2-40B4-BE49-F238E27FC236}">
                  <a16:creationId xmlns:a16="http://schemas.microsoft.com/office/drawing/2014/main" id="{71A14052-630A-7784-F4C4-0632E0AD3A9C}"/>
                </a:ext>
              </a:extLst>
            </p:cNvPr>
            <p:cNvSpPr txBox="1"/>
            <p:nvPr/>
          </p:nvSpPr>
          <p:spPr>
            <a:xfrm>
              <a:off x="1277841" y="4690633"/>
              <a:ext cx="199338" cy="247116"/>
            </a:xfrm>
            <a:prstGeom prst="rect">
              <a:avLst/>
            </a:prstGeom>
          </p:spPr>
          <p:txBody>
            <a:bodyPr vert="horz" wrap="square" lIns="0" tIns="12700" rIns="0" bIns="0" rtlCol="0" anchor="ctr">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a:t>
              </a: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14</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2" name="object 7">
              <a:extLst>
                <a:ext uri="{FF2B5EF4-FFF2-40B4-BE49-F238E27FC236}">
                  <a16:creationId xmlns:a16="http://schemas.microsoft.com/office/drawing/2014/main" id="{375CE448-1BA5-FA04-692E-C7F272D7EB1A}"/>
                </a:ext>
              </a:extLst>
            </p:cNvPr>
            <p:cNvSpPr txBox="1"/>
            <p:nvPr/>
          </p:nvSpPr>
          <p:spPr>
            <a:xfrm>
              <a:off x="1128056" y="4301516"/>
              <a:ext cx="308555" cy="247116"/>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a:t>
              </a: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12</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3" name="object 7">
              <a:extLst>
                <a:ext uri="{FF2B5EF4-FFF2-40B4-BE49-F238E27FC236}">
                  <a16:creationId xmlns:a16="http://schemas.microsoft.com/office/drawing/2014/main" id="{D88D1481-AE85-5E8C-B584-35018745E9E8}"/>
                </a:ext>
              </a:extLst>
            </p:cNvPr>
            <p:cNvSpPr txBox="1"/>
            <p:nvPr/>
          </p:nvSpPr>
          <p:spPr>
            <a:xfrm>
              <a:off x="1128056" y="3910779"/>
              <a:ext cx="308555" cy="247116"/>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a:t>
              </a: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10</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4" name="object 7">
              <a:extLst>
                <a:ext uri="{FF2B5EF4-FFF2-40B4-BE49-F238E27FC236}">
                  <a16:creationId xmlns:a16="http://schemas.microsoft.com/office/drawing/2014/main" id="{5F162CE1-2194-2C36-A04B-D1A590676723}"/>
                </a:ext>
              </a:extLst>
            </p:cNvPr>
            <p:cNvSpPr txBox="1"/>
            <p:nvPr/>
          </p:nvSpPr>
          <p:spPr>
            <a:xfrm>
              <a:off x="1121372" y="3518261"/>
              <a:ext cx="308555" cy="247116"/>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a:t>
              </a: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8</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5" name="object 7">
              <a:extLst>
                <a:ext uri="{FF2B5EF4-FFF2-40B4-BE49-F238E27FC236}">
                  <a16:creationId xmlns:a16="http://schemas.microsoft.com/office/drawing/2014/main" id="{FA9BF261-1132-BAB5-8FFE-89145CFCD761}"/>
                </a:ext>
              </a:extLst>
            </p:cNvPr>
            <p:cNvSpPr txBox="1"/>
            <p:nvPr/>
          </p:nvSpPr>
          <p:spPr>
            <a:xfrm>
              <a:off x="1121372" y="3132732"/>
              <a:ext cx="308555" cy="247116"/>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a:t>
              </a: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6</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6" name="object 7">
              <a:extLst>
                <a:ext uri="{FF2B5EF4-FFF2-40B4-BE49-F238E27FC236}">
                  <a16:creationId xmlns:a16="http://schemas.microsoft.com/office/drawing/2014/main" id="{7DA897AA-2A93-E43B-AE82-AE58B41D2BAD}"/>
                </a:ext>
              </a:extLst>
            </p:cNvPr>
            <p:cNvSpPr txBox="1"/>
            <p:nvPr/>
          </p:nvSpPr>
          <p:spPr>
            <a:xfrm>
              <a:off x="1110232" y="3356938"/>
              <a:ext cx="308555" cy="224139"/>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7" name="object 7">
              <a:extLst>
                <a:ext uri="{FF2B5EF4-FFF2-40B4-BE49-F238E27FC236}">
                  <a16:creationId xmlns:a16="http://schemas.microsoft.com/office/drawing/2014/main" id="{BA93E6DC-A87A-83BF-04C6-25684050A350}"/>
                </a:ext>
              </a:extLst>
            </p:cNvPr>
            <p:cNvSpPr txBox="1"/>
            <p:nvPr/>
          </p:nvSpPr>
          <p:spPr>
            <a:xfrm>
              <a:off x="1123600" y="2725944"/>
              <a:ext cx="308555" cy="247116"/>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a:t>
              </a: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4</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8" name="object 7">
              <a:extLst>
                <a:ext uri="{FF2B5EF4-FFF2-40B4-BE49-F238E27FC236}">
                  <a16:creationId xmlns:a16="http://schemas.microsoft.com/office/drawing/2014/main" id="{D42C8977-154C-228F-5B62-9D9779FF9C55}"/>
                </a:ext>
              </a:extLst>
            </p:cNvPr>
            <p:cNvSpPr txBox="1"/>
            <p:nvPr/>
          </p:nvSpPr>
          <p:spPr>
            <a:xfrm>
              <a:off x="1110232" y="2791785"/>
              <a:ext cx="308555" cy="224139"/>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59" name="object 7">
              <a:extLst>
                <a:ext uri="{FF2B5EF4-FFF2-40B4-BE49-F238E27FC236}">
                  <a16:creationId xmlns:a16="http://schemas.microsoft.com/office/drawing/2014/main" id="{BDDCE6A7-6424-47A8-999B-C62C4EAA6A19}"/>
                </a:ext>
              </a:extLst>
            </p:cNvPr>
            <p:cNvSpPr txBox="1"/>
            <p:nvPr/>
          </p:nvSpPr>
          <p:spPr>
            <a:xfrm>
              <a:off x="1128056" y="2328038"/>
              <a:ext cx="308555" cy="247116"/>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solidFill>
                    <a:srgbClr val="3C3C3C"/>
                  </a:solidFill>
                  <a:effectLst/>
                  <a:uLnTx/>
                  <a:uFillTx/>
                  <a:latin typeface="Calibri"/>
                  <a:ea typeface="+mn-ea"/>
                  <a:cs typeface="Calibri"/>
                  <a:sym typeface="Calibri"/>
                  <a:rtl val="0"/>
                </a:rPr>
                <a:t>–</a:t>
              </a: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2</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60" name="object 7">
              <a:extLst>
                <a:ext uri="{FF2B5EF4-FFF2-40B4-BE49-F238E27FC236}">
                  <a16:creationId xmlns:a16="http://schemas.microsoft.com/office/drawing/2014/main" id="{CC1BE53E-FE11-9096-9179-051EE420EC79}"/>
                </a:ext>
              </a:extLst>
            </p:cNvPr>
            <p:cNvSpPr txBox="1"/>
            <p:nvPr/>
          </p:nvSpPr>
          <p:spPr>
            <a:xfrm>
              <a:off x="1110232" y="2223062"/>
              <a:ext cx="308555" cy="224139"/>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61" name="object 7">
              <a:extLst>
                <a:ext uri="{FF2B5EF4-FFF2-40B4-BE49-F238E27FC236}">
                  <a16:creationId xmlns:a16="http://schemas.microsoft.com/office/drawing/2014/main" id="{F43E77A2-6DF0-3A23-F013-188AD6681D3C}"/>
                </a:ext>
              </a:extLst>
            </p:cNvPr>
            <p:cNvSpPr txBox="1"/>
            <p:nvPr/>
          </p:nvSpPr>
          <p:spPr>
            <a:xfrm>
              <a:off x="1128056" y="1943200"/>
              <a:ext cx="308555" cy="224139"/>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0" normalizeH="0" baseline="0" noProof="0">
                  <a:ln>
                    <a:noFill/>
                  </a:ln>
                  <a:solidFill>
                    <a:srgbClr val="3C3C3C"/>
                  </a:solidFill>
                  <a:effectLst/>
                  <a:uLnTx/>
                  <a:uFillTx/>
                  <a:latin typeface="Calibri" panose="020F0502020204030204"/>
                  <a:ea typeface="+mn-ea"/>
                  <a:cs typeface="Arial"/>
                </a:rPr>
                <a:t>0</a:t>
              </a:r>
              <a:endParaRPr kumimoji="0" sz="11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grpSp>
      <p:sp>
        <p:nvSpPr>
          <p:cNvPr id="62" name="TextBox 61">
            <a:extLst>
              <a:ext uri="{FF2B5EF4-FFF2-40B4-BE49-F238E27FC236}">
                <a16:creationId xmlns:a16="http://schemas.microsoft.com/office/drawing/2014/main" id="{61978A39-0BB6-2238-76A9-2C5576226298}"/>
              </a:ext>
            </a:extLst>
          </p:cNvPr>
          <p:cNvSpPr txBox="1"/>
          <p:nvPr/>
        </p:nvSpPr>
        <p:spPr>
          <a:xfrm>
            <a:off x="9061445" y="4680631"/>
            <a:ext cx="1127959" cy="237285"/>
          </a:xfrm>
          <a:prstGeom prst="rect">
            <a:avLst/>
          </a:prstGeom>
          <a:noFill/>
        </p:spPr>
        <p:txBody>
          <a:bodyPr wrap="square">
            <a:spAutoFit/>
          </a:bodyPr>
          <a:lstStyle/>
          <a:p>
            <a:pPr marL="12700" marR="0" lvl="0" indent="0" algn="ctr" defTabSz="914400" rtl="0" eaLnBrk="1" fontAlgn="auto" latinLnBrk="0" hangingPunct="1">
              <a:lnSpc>
                <a:spcPct val="100000"/>
              </a:lnSpc>
              <a:spcBef>
                <a:spcPts val="1110"/>
              </a:spcBef>
              <a:spcAft>
                <a:spcPts val="0"/>
              </a:spcAft>
              <a:buClrTx/>
              <a:buSzTx/>
              <a:buFontTx/>
              <a:buNone/>
              <a:tabLst/>
              <a:defRPr/>
            </a:pPr>
            <a:r>
              <a:rPr kumimoji="0" lang="en-US" sz="1100" b="1" i="0" u="none" strike="noStrike" kern="1200" cap="none" spc="0" normalizeH="0" baseline="0" noProof="0">
                <a:ln>
                  <a:noFill/>
                </a:ln>
                <a:solidFill>
                  <a:srgbClr val="3C3C3C"/>
                </a:solidFill>
                <a:effectLst/>
                <a:uLnTx/>
                <a:uFillTx/>
                <a:latin typeface="Calibri" panose="020F0502020204030204"/>
                <a:ea typeface="+mn-ea"/>
                <a:cs typeface="Arial"/>
              </a:rPr>
              <a:t>Week</a:t>
            </a: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63" name="object 47">
            <a:extLst>
              <a:ext uri="{FF2B5EF4-FFF2-40B4-BE49-F238E27FC236}">
                <a16:creationId xmlns:a16="http://schemas.microsoft.com/office/drawing/2014/main" id="{7D7A37C4-F94C-1E82-C9C8-ED82F81C0E77}"/>
              </a:ext>
            </a:extLst>
          </p:cNvPr>
          <p:cNvSpPr txBox="1"/>
          <p:nvPr/>
        </p:nvSpPr>
        <p:spPr>
          <a:xfrm>
            <a:off x="6531744" y="2266156"/>
            <a:ext cx="160554" cy="2336377"/>
          </a:xfrm>
          <a:prstGeom prst="rect">
            <a:avLst/>
          </a:prstGeom>
        </p:spPr>
        <p:txBody>
          <a:bodyPr vert="vert270" wrap="square" lIns="0" tIns="5080" rIns="0" bIns="0" rtlCol="0">
            <a:spAutoFit/>
          </a:bodyPr>
          <a:lstStyle/>
          <a:p>
            <a:pPr marL="12700" marR="0" lvl="0" indent="0" algn="ctr" defTabSz="914400" rtl="0" eaLnBrk="1" fontAlgn="auto" latinLnBrk="0" hangingPunct="1">
              <a:lnSpc>
                <a:spcPct val="100000"/>
              </a:lnSpc>
              <a:spcBef>
                <a:spcPts val="40"/>
              </a:spcBef>
              <a:spcAft>
                <a:spcPts val="0"/>
              </a:spcAft>
              <a:buClrTx/>
              <a:buSzTx/>
              <a:buFontTx/>
              <a:buNone/>
              <a:tabLst/>
              <a:defRPr/>
            </a:pPr>
            <a:r>
              <a:rPr kumimoji="0" sz="1100" b="1" i="0" u="none" strike="noStrike" kern="1200" cap="none" spc="0" normalizeH="0" baseline="0" noProof="0">
                <a:ln>
                  <a:noFill/>
                </a:ln>
                <a:solidFill>
                  <a:srgbClr val="3C3C3C"/>
                </a:solidFill>
                <a:effectLst/>
                <a:uLnTx/>
                <a:uFillTx/>
                <a:latin typeface="Calibri" panose="020F0502020204030204"/>
                <a:ea typeface="+mn-ea"/>
                <a:cs typeface="Minion Pro"/>
              </a:rPr>
              <a:t>LS Mean </a:t>
            </a:r>
            <a:r>
              <a:rPr kumimoji="0" lang="en-US" sz="1100" b="1" i="0" u="none" strike="noStrike" kern="1200" cap="none" spc="0" normalizeH="0" baseline="0" noProof="0">
                <a:ln>
                  <a:noFill/>
                </a:ln>
                <a:solidFill>
                  <a:srgbClr val="3C3C3C"/>
                </a:solidFill>
                <a:effectLst/>
                <a:uLnTx/>
                <a:uFillTx/>
                <a:latin typeface="Calibri" panose="020F0502020204030204"/>
                <a:ea typeface="+mn-ea"/>
                <a:cs typeface="Minion Pro"/>
              </a:rPr>
              <a:t>C</a:t>
            </a:r>
            <a:r>
              <a:rPr kumimoji="0" sz="1100" b="1" i="0" u="none" strike="noStrike" kern="1200" cap="none" spc="0" normalizeH="0" baseline="0" noProof="0">
                <a:ln>
                  <a:noFill/>
                </a:ln>
                <a:solidFill>
                  <a:srgbClr val="3C3C3C"/>
                </a:solidFill>
                <a:effectLst/>
                <a:uLnTx/>
                <a:uFillTx/>
                <a:latin typeface="Calibri" panose="020F0502020204030204"/>
                <a:ea typeface="+mn-ea"/>
                <a:cs typeface="Minion Pro"/>
              </a:rPr>
              <a:t>hange </a:t>
            </a:r>
            <a:r>
              <a:rPr kumimoji="0" lang="en-US" sz="1100" b="1" i="0" u="none" strike="noStrike" kern="1200" cap="none" spc="0" normalizeH="0" baseline="0" noProof="0">
                <a:ln>
                  <a:noFill/>
                </a:ln>
                <a:solidFill>
                  <a:srgbClr val="3C3C3C"/>
                </a:solidFill>
                <a:effectLst/>
                <a:uLnTx/>
                <a:uFillTx/>
                <a:latin typeface="Calibri" panose="020F0502020204030204"/>
                <a:ea typeface="+mn-ea"/>
                <a:cs typeface="Minion Pro"/>
              </a:rPr>
              <a:t>(</a:t>
            </a:r>
            <a:r>
              <a:rPr kumimoji="0" sz="1100" b="1" i="0" u="none" strike="noStrike" kern="1200" cap="none" spc="0" normalizeH="0" baseline="0" noProof="0">
                <a:ln>
                  <a:noFill/>
                </a:ln>
                <a:solidFill>
                  <a:srgbClr val="3C3C3C"/>
                </a:solidFill>
                <a:effectLst/>
                <a:uLnTx/>
                <a:uFillTx/>
                <a:latin typeface="Calibri" panose="020F0502020204030204"/>
                <a:ea typeface="+mn-ea"/>
                <a:cs typeface="Minion Pro"/>
              </a:rPr>
              <a:t>95% CI</a:t>
            </a:r>
            <a:r>
              <a:rPr kumimoji="0" lang="en-US" sz="1100" b="1" i="0" u="none" strike="noStrike" kern="1200" cap="none" spc="0" normalizeH="0" baseline="0" noProof="0">
                <a:ln>
                  <a:noFill/>
                </a:ln>
                <a:solidFill>
                  <a:srgbClr val="3C3C3C"/>
                </a:solidFill>
                <a:effectLst/>
                <a:uLnTx/>
                <a:uFillTx/>
                <a:latin typeface="Calibri" panose="020F0502020204030204"/>
                <a:ea typeface="+mn-ea"/>
                <a:cs typeface="Minion Pro"/>
              </a:rPr>
              <a:t>)</a:t>
            </a:r>
            <a:r>
              <a:rPr kumimoji="0" sz="1100" b="1" i="0" u="none" strike="noStrike" kern="1200" cap="none" spc="0" normalizeH="0" baseline="0" noProof="0">
                <a:ln>
                  <a:noFill/>
                </a:ln>
                <a:solidFill>
                  <a:srgbClr val="3C3C3C"/>
                </a:solidFill>
                <a:effectLst/>
                <a:uLnTx/>
                <a:uFillTx/>
                <a:latin typeface="Calibri" panose="020F0502020204030204"/>
                <a:ea typeface="+mn-ea"/>
                <a:cs typeface="Minion Pro"/>
              </a:rPr>
              <a:t> in </a:t>
            </a:r>
            <a:r>
              <a:rPr kumimoji="0" lang="en-US" sz="1100" b="1" i="0" u="none" strike="noStrike" kern="1200" cap="none" spc="0" normalizeH="0" baseline="0" noProof="0">
                <a:ln>
                  <a:noFill/>
                </a:ln>
                <a:solidFill>
                  <a:srgbClr val="3C3C3C"/>
                </a:solidFill>
                <a:effectLst/>
                <a:uLnTx/>
                <a:uFillTx/>
                <a:latin typeface="Calibri" panose="020F0502020204030204"/>
                <a:ea typeface="+mn-ea"/>
                <a:cs typeface="Minion Pro"/>
              </a:rPr>
              <a:t>SGRQ</a:t>
            </a:r>
            <a:endParaRPr kumimoji="0" sz="1100" b="1" i="0" u="none" strike="noStrike" kern="1200" cap="none" spc="0" normalizeH="0" baseline="0" noProof="0">
              <a:ln>
                <a:noFill/>
              </a:ln>
              <a:solidFill>
                <a:srgbClr val="3C3C3C"/>
              </a:solidFill>
              <a:effectLst/>
              <a:uLnTx/>
              <a:uFillTx/>
              <a:latin typeface="Calibri" panose="020F0502020204030204"/>
              <a:ea typeface="+mn-ea"/>
              <a:cs typeface="Minion Pro"/>
            </a:endParaRPr>
          </a:p>
        </p:txBody>
      </p:sp>
      <p:sp>
        <p:nvSpPr>
          <p:cNvPr id="152" name="object 21">
            <a:extLst>
              <a:ext uri="{FF2B5EF4-FFF2-40B4-BE49-F238E27FC236}">
                <a16:creationId xmlns:a16="http://schemas.microsoft.com/office/drawing/2014/main" id="{05446A82-A66D-C47C-732B-A8D0F9D3C299}"/>
              </a:ext>
            </a:extLst>
          </p:cNvPr>
          <p:cNvSpPr/>
          <p:nvPr/>
        </p:nvSpPr>
        <p:spPr>
          <a:xfrm>
            <a:off x="7375342" y="2404215"/>
            <a:ext cx="4304608" cy="1756020"/>
          </a:xfrm>
          <a:custGeom>
            <a:avLst/>
            <a:gdLst/>
            <a:ahLst/>
            <a:cxnLst/>
            <a:rect l="l" t="t" r="r" b="b"/>
            <a:pathLst>
              <a:path w="4380230" h="1743075">
                <a:moveTo>
                  <a:pt x="0" y="0"/>
                </a:moveTo>
                <a:lnTo>
                  <a:pt x="345986" y="1163916"/>
                </a:lnTo>
                <a:lnTo>
                  <a:pt x="1026248" y="1629956"/>
                </a:lnTo>
                <a:lnTo>
                  <a:pt x="2054745" y="1727022"/>
                </a:lnTo>
                <a:lnTo>
                  <a:pt x="3044507" y="1742859"/>
                </a:lnTo>
                <a:lnTo>
                  <a:pt x="4380128" y="1729587"/>
                </a:lnTo>
              </a:path>
            </a:pathLst>
          </a:custGeom>
          <a:ln w="19050">
            <a:solidFill>
              <a:srgbClr val="00AFEF"/>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pic>
        <p:nvPicPr>
          <p:cNvPr id="153" name="object 22">
            <a:extLst>
              <a:ext uri="{FF2B5EF4-FFF2-40B4-BE49-F238E27FC236}">
                <a16:creationId xmlns:a16="http://schemas.microsoft.com/office/drawing/2014/main" id="{6918EA35-0987-DADA-1CD3-D476AF466753}"/>
              </a:ext>
            </a:extLst>
          </p:cNvPr>
          <p:cNvPicPr/>
          <p:nvPr/>
        </p:nvPicPr>
        <p:blipFill>
          <a:blip r:embed="rId3" cstate="print"/>
          <a:stretch>
            <a:fillRect/>
          </a:stretch>
        </p:blipFill>
        <p:spPr>
          <a:xfrm>
            <a:off x="7584309" y="2937851"/>
            <a:ext cx="100718" cy="452586"/>
          </a:xfrm>
          <a:prstGeom prst="rect">
            <a:avLst/>
          </a:prstGeom>
          <a:ln w="19050">
            <a:noFill/>
          </a:ln>
        </p:spPr>
      </p:pic>
      <p:sp>
        <p:nvSpPr>
          <p:cNvPr id="154" name="object 23">
            <a:extLst>
              <a:ext uri="{FF2B5EF4-FFF2-40B4-BE49-F238E27FC236}">
                <a16:creationId xmlns:a16="http://schemas.microsoft.com/office/drawing/2014/main" id="{641A02AA-6712-72F2-CBBC-86EDC54CE2F7}"/>
              </a:ext>
            </a:extLst>
          </p:cNvPr>
          <p:cNvSpPr/>
          <p:nvPr/>
        </p:nvSpPr>
        <p:spPr>
          <a:xfrm>
            <a:off x="7325047" y="2404215"/>
            <a:ext cx="4302736" cy="1211623"/>
          </a:xfrm>
          <a:custGeom>
            <a:avLst/>
            <a:gdLst/>
            <a:ahLst/>
            <a:cxnLst/>
            <a:rect l="l" t="t" r="r" b="b"/>
            <a:pathLst>
              <a:path w="4378325" h="1202690">
                <a:moveTo>
                  <a:pt x="0" y="0"/>
                </a:moveTo>
                <a:lnTo>
                  <a:pt x="315061" y="703630"/>
                </a:lnTo>
                <a:lnTo>
                  <a:pt x="1000252" y="1007186"/>
                </a:lnTo>
                <a:lnTo>
                  <a:pt x="2003564" y="1044435"/>
                </a:lnTo>
                <a:lnTo>
                  <a:pt x="3024454" y="1202270"/>
                </a:lnTo>
                <a:lnTo>
                  <a:pt x="4377880" y="1117892"/>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pic>
        <p:nvPicPr>
          <p:cNvPr id="155" name="object 24">
            <a:extLst>
              <a:ext uri="{FF2B5EF4-FFF2-40B4-BE49-F238E27FC236}">
                <a16:creationId xmlns:a16="http://schemas.microsoft.com/office/drawing/2014/main" id="{D3D28B61-0152-6499-A4B8-B6EEF837327E}"/>
              </a:ext>
            </a:extLst>
          </p:cNvPr>
          <p:cNvPicPr/>
          <p:nvPr/>
        </p:nvPicPr>
        <p:blipFill>
          <a:blip r:embed="rId4" cstate="print"/>
          <a:stretch>
            <a:fillRect/>
          </a:stretch>
        </p:blipFill>
        <p:spPr>
          <a:xfrm>
            <a:off x="8241608" y="3212959"/>
            <a:ext cx="100718" cy="508424"/>
          </a:xfrm>
          <a:prstGeom prst="rect">
            <a:avLst/>
          </a:prstGeom>
          <a:ln w="19050">
            <a:noFill/>
          </a:ln>
        </p:spPr>
      </p:pic>
      <p:sp>
        <p:nvSpPr>
          <p:cNvPr id="156" name="object 25">
            <a:extLst>
              <a:ext uri="{FF2B5EF4-FFF2-40B4-BE49-F238E27FC236}">
                <a16:creationId xmlns:a16="http://schemas.microsoft.com/office/drawing/2014/main" id="{CE8DEC53-9837-246F-9D69-047B21419829}"/>
              </a:ext>
            </a:extLst>
          </p:cNvPr>
          <p:cNvSpPr/>
          <p:nvPr/>
        </p:nvSpPr>
        <p:spPr>
          <a:xfrm>
            <a:off x="9293952" y="3306105"/>
            <a:ext cx="0" cy="300027"/>
          </a:xfrm>
          <a:custGeom>
            <a:avLst/>
            <a:gdLst/>
            <a:ahLst/>
            <a:cxnLst/>
            <a:rect l="l" t="t" r="r" b="b"/>
            <a:pathLst>
              <a:path h="297815">
                <a:moveTo>
                  <a:pt x="0" y="148856"/>
                </a:moveTo>
                <a:lnTo>
                  <a:pt x="0" y="0"/>
                </a:lnTo>
              </a:path>
              <a:path h="297815">
                <a:moveTo>
                  <a:pt x="0" y="148856"/>
                </a:moveTo>
                <a:lnTo>
                  <a:pt x="0" y="297535"/>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57" name="object 26">
            <a:extLst>
              <a:ext uri="{FF2B5EF4-FFF2-40B4-BE49-F238E27FC236}">
                <a16:creationId xmlns:a16="http://schemas.microsoft.com/office/drawing/2014/main" id="{7B8EF7B7-7133-BECB-602C-50B95062E7D5}"/>
              </a:ext>
            </a:extLst>
          </p:cNvPr>
          <p:cNvSpPr/>
          <p:nvPr/>
        </p:nvSpPr>
        <p:spPr>
          <a:xfrm>
            <a:off x="9263699" y="3425050"/>
            <a:ext cx="60531" cy="62052"/>
          </a:xfrm>
          <a:custGeom>
            <a:avLst/>
            <a:gdLst/>
            <a:ahLst/>
            <a:cxnLst/>
            <a:rect l="l" t="t" r="r" b="b"/>
            <a:pathLst>
              <a:path w="61595" h="61594">
                <a:moveTo>
                  <a:pt x="30784" y="0"/>
                </a:moveTo>
                <a:lnTo>
                  <a:pt x="0" y="61569"/>
                </a:lnTo>
                <a:lnTo>
                  <a:pt x="61569" y="61569"/>
                </a:lnTo>
                <a:lnTo>
                  <a:pt x="30784" y="0"/>
                </a:lnTo>
                <a:close/>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58" name="object 27">
            <a:extLst>
              <a:ext uri="{FF2B5EF4-FFF2-40B4-BE49-F238E27FC236}">
                <a16:creationId xmlns:a16="http://schemas.microsoft.com/office/drawing/2014/main" id="{F0C4BFCB-197E-8970-588F-5303C9499CBB}"/>
              </a:ext>
            </a:extLst>
          </p:cNvPr>
          <p:cNvSpPr/>
          <p:nvPr/>
        </p:nvSpPr>
        <p:spPr>
          <a:xfrm>
            <a:off x="9293952" y="3257038"/>
            <a:ext cx="0" cy="222620"/>
          </a:xfrm>
          <a:custGeom>
            <a:avLst/>
            <a:gdLst/>
            <a:ahLst/>
            <a:cxnLst/>
            <a:rect l="l" t="t" r="r" b="b"/>
            <a:pathLst>
              <a:path h="220980">
                <a:moveTo>
                  <a:pt x="0" y="220865"/>
                </a:moveTo>
                <a:lnTo>
                  <a:pt x="0" y="0"/>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59" name="object 28">
            <a:extLst>
              <a:ext uri="{FF2B5EF4-FFF2-40B4-BE49-F238E27FC236}">
                <a16:creationId xmlns:a16="http://schemas.microsoft.com/office/drawing/2014/main" id="{34FFA3EE-DAA8-F75C-0F71-CBF840B88A90}"/>
              </a:ext>
            </a:extLst>
          </p:cNvPr>
          <p:cNvSpPr/>
          <p:nvPr/>
        </p:nvSpPr>
        <p:spPr>
          <a:xfrm>
            <a:off x="9243656" y="3254931"/>
            <a:ext cx="101094" cy="0"/>
          </a:xfrm>
          <a:custGeom>
            <a:avLst/>
            <a:gdLst/>
            <a:ahLst/>
            <a:cxnLst/>
            <a:rect l="l" t="t" r="r" b="b"/>
            <a:pathLst>
              <a:path w="102870">
                <a:moveTo>
                  <a:pt x="0" y="0"/>
                </a:moveTo>
                <a:lnTo>
                  <a:pt x="102489" y="0"/>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60" name="object 29">
            <a:extLst>
              <a:ext uri="{FF2B5EF4-FFF2-40B4-BE49-F238E27FC236}">
                <a16:creationId xmlns:a16="http://schemas.microsoft.com/office/drawing/2014/main" id="{1545E2E4-5FFE-BBF4-C184-2A6FFB89A05E}"/>
              </a:ext>
            </a:extLst>
          </p:cNvPr>
          <p:cNvSpPr/>
          <p:nvPr/>
        </p:nvSpPr>
        <p:spPr>
          <a:xfrm>
            <a:off x="9293952" y="3547744"/>
            <a:ext cx="0" cy="222620"/>
          </a:xfrm>
          <a:custGeom>
            <a:avLst/>
            <a:gdLst/>
            <a:ahLst/>
            <a:cxnLst/>
            <a:rect l="l" t="t" r="r" b="b"/>
            <a:pathLst>
              <a:path h="220980">
                <a:moveTo>
                  <a:pt x="0" y="0"/>
                </a:moveTo>
                <a:lnTo>
                  <a:pt x="0" y="220675"/>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61" name="object 30">
            <a:extLst>
              <a:ext uri="{FF2B5EF4-FFF2-40B4-BE49-F238E27FC236}">
                <a16:creationId xmlns:a16="http://schemas.microsoft.com/office/drawing/2014/main" id="{824F3FEE-99B7-A5BE-A035-65717E3B7CD9}"/>
              </a:ext>
            </a:extLst>
          </p:cNvPr>
          <p:cNvSpPr/>
          <p:nvPr/>
        </p:nvSpPr>
        <p:spPr>
          <a:xfrm>
            <a:off x="9243656" y="3772183"/>
            <a:ext cx="101094" cy="0"/>
          </a:xfrm>
          <a:custGeom>
            <a:avLst/>
            <a:gdLst/>
            <a:ahLst/>
            <a:cxnLst/>
            <a:rect l="l" t="t" r="r" b="b"/>
            <a:pathLst>
              <a:path w="102870">
                <a:moveTo>
                  <a:pt x="0" y="0"/>
                </a:moveTo>
                <a:lnTo>
                  <a:pt x="102489" y="0"/>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62" name="object 31">
            <a:extLst>
              <a:ext uri="{FF2B5EF4-FFF2-40B4-BE49-F238E27FC236}">
                <a16:creationId xmlns:a16="http://schemas.microsoft.com/office/drawing/2014/main" id="{41DF5DC0-4E95-E724-7383-5424C2DCB43D}"/>
              </a:ext>
            </a:extLst>
          </p:cNvPr>
          <p:cNvSpPr/>
          <p:nvPr/>
        </p:nvSpPr>
        <p:spPr>
          <a:xfrm>
            <a:off x="10290114" y="3455592"/>
            <a:ext cx="0" cy="298747"/>
          </a:xfrm>
          <a:custGeom>
            <a:avLst/>
            <a:gdLst/>
            <a:ahLst/>
            <a:cxnLst/>
            <a:rect l="l" t="t" r="r" b="b"/>
            <a:pathLst>
              <a:path h="296544">
                <a:moveTo>
                  <a:pt x="0" y="148145"/>
                </a:moveTo>
                <a:lnTo>
                  <a:pt x="0" y="0"/>
                </a:lnTo>
              </a:path>
              <a:path h="296544">
                <a:moveTo>
                  <a:pt x="0" y="148145"/>
                </a:moveTo>
                <a:lnTo>
                  <a:pt x="0" y="296113"/>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63" name="object 32">
            <a:extLst>
              <a:ext uri="{FF2B5EF4-FFF2-40B4-BE49-F238E27FC236}">
                <a16:creationId xmlns:a16="http://schemas.microsoft.com/office/drawing/2014/main" id="{87B07042-954C-3D60-4716-2FF25A0F94B1}"/>
              </a:ext>
            </a:extLst>
          </p:cNvPr>
          <p:cNvSpPr/>
          <p:nvPr/>
        </p:nvSpPr>
        <p:spPr>
          <a:xfrm>
            <a:off x="10259861" y="3573820"/>
            <a:ext cx="60531" cy="62052"/>
          </a:xfrm>
          <a:custGeom>
            <a:avLst/>
            <a:gdLst/>
            <a:ahLst/>
            <a:cxnLst/>
            <a:rect l="l" t="t" r="r" b="b"/>
            <a:pathLst>
              <a:path w="61595" h="61594">
                <a:moveTo>
                  <a:pt x="30784" y="0"/>
                </a:moveTo>
                <a:lnTo>
                  <a:pt x="0" y="61569"/>
                </a:lnTo>
                <a:lnTo>
                  <a:pt x="61569" y="61569"/>
                </a:lnTo>
                <a:lnTo>
                  <a:pt x="30784" y="0"/>
                </a:lnTo>
                <a:close/>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64" name="object 33">
            <a:extLst>
              <a:ext uri="{FF2B5EF4-FFF2-40B4-BE49-F238E27FC236}">
                <a16:creationId xmlns:a16="http://schemas.microsoft.com/office/drawing/2014/main" id="{196E1007-E2AD-B175-F2FE-893073A0A7D3}"/>
              </a:ext>
            </a:extLst>
          </p:cNvPr>
          <p:cNvSpPr/>
          <p:nvPr/>
        </p:nvSpPr>
        <p:spPr>
          <a:xfrm>
            <a:off x="10290114" y="3393738"/>
            <a:ext cx="0" cy="221982"/>
          </a:xfrm>
          <a:custGeom>
            <a:avLst/>
            <a:gdLst/>
            <a:ahLst/>
            <a:cxnLst/>
            <a:rect l="l" t="t" r="r" b="b"/>
            <a:pathLst>
              <a:path h="220344">
                <a:moveTo>
                  <a:pt x="0" y="220141"/>
                </a:moveTo>
                <a:lnTo>
                  <a:pt x="0" y="0"/>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65" name="object 34">
            <a:extLst>
              <a:ext uri="{FF2B5EF4-FFF2-40B4-BE49-F238E27FC236}">
                <a16:creationId xmlns:a16="http://schemas.microsoft.com/office/drawing/2014/main" id="{7E5E3360-9F3F-1B55-36E6-D4C970545DA9}"/>
              </a:ext>
            </a:extLst>
          </p:cNvPr>
          <p:cNvSpPr/>
          <p:nvPr/>
        </p:nvSpPr>
        <p:spPr>
          <a:xfrm>
            <a:off x="10239814" y="3391620"/>
            <a:ext cx="101094" cy="0"/>
          </a:xfrm>
          <a:custGeom>
            <a:avLst/>
            <a:gdLst/>
            <a:ahLst/>
            <a:cxnLst/>
            <a:rect l="l" t="t" r="r" b="b"/>
            <a:pathLst>
              <a:path w="102870">
                <a:moveTo>
                  <a:pt x="0" y="0"/>
                </a:moveTo>
                <a:lnTo>
                  <a:pt x="102349" y="0"/>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66" name="object 35">
            <a:extLst>
              <a:ext uri="{FF2B5EF4-FFF2-40B4-BE49-F238E27FC236}">
                <a16:creationId xmlns:a16="http://schemas.microsoft.com/office/drawing/2014/main" id="{F2DB407C-A36D-8110-BA10-12BD98843783}"/>
              </a:ext>
            </a:extLst>
          </p:cNvPr>
          <p:cNvSpPr/>
          <p:nvPr/>
        </p:nvSpPr>
        <p:spPr>
          <a:xfrm>
            <a:off x="10290114" y="3670928"/>
            <a:ext cx="0" cy="221982"/>
          </a:xfrm>
          <a:custGeom>
            <a:avLst/>
            <a:gdLst/>
            <a:ahLst/>
            <a:cxnLst/>
            <a:rect l="l" t="t" r="r" b="b"/>
            <a:pathLst>
              <a:path h="220344">
                <a:moveTo>
                  <a:pt x="0" y="0"/>
                </a:moveTo>
                <a:lnTo>
                  <a:pt x="0" y="219964"/>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67" name="object 36">
            <a:extLst>
              <a:ext uri="{FF2B5EF4-FFF2-40B4-BE49-F238E27FC236}">
                <a16:creationId xmlns:a16="http://schemas.microsoft.com/office/drawing/2014/main" id="{42FE5024-E84A-7B17-2C37-1260E5110D02}"/>
              </a:ext>
            </a:extLst>
          </p:cNvPr>
          <p:cNvSpPr/>
          <p:nvPr/>
        </p:nvSpPr>
        <p:spPr>
          <a:xfrm>
            <a:off x="10239814" y="3894647"/>
            <a:ext cx="101094" cy="0"/>
          </a:xfrm>
          <a:custGeom>
            <a:avLst/>
            <a:gdLst/>
            <a:ahLst/>
            <a:cxnLst/>
            <a:rect l="l" t="t" r="r" b="b"/>
            <a:pathLst>
              <a:path w="102870">
                <a:moveTo>
                  <a:pt x="0" y="0"/>
                </a:moveTo>
                <a:lnTo>
                  <a:pt x="102349" y="0"/>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68" name="object 37">
            <a:extLst>
              <a:ext uri="{FF2B5EF4-FFF2-40B4-BE49-F238E27FC236}">
                <a16:creationId xmlns:a16="http://schemas.microsoft.com/office/drawing/2014/main" id="{D085C3E2-F644-317D-D9AF-C00000357B3D}"/>
              </a:ext>
            </a:extLst>
          </p:cNvPr>
          <p:cNvSpPr/>
          <p:nvPr/>
        </p:nvSpPr>
        <p:spPr>
          <a:xfrm>
            <a:off x="11613523" y="3363496"/>
            <a:ext cx="0" cy="298747"/>
          </a:xfrm>
          <a:custGeom>
            <a:avLst/>
            <a:gdLst/>
            <a:ahLst/>
            <a:cxnLst/>
            <a:rect l="l" t="t" r="r" b="b"/>
            <a:pathLst>
              <a:path h="296544">
                <a:moveTo>
                  <a:pt x="0" y="148145"/>
                </a:moveTo>
                <a:lnTo>
                  <a:pt x="0" y="0"/>
                </a:lnTo>
              </a:path>
              <a:path h="296544">
                <a:moveTo>
                  <a:pt x="0" y="148145"/>
                </a:moveTo>
                <a:lnTo>
                  <a:pt x="0" y="296113"/>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69" name="object 38">
            <a:extLst>
              <a:ext uri="{FF2B5EF4-FFF2-40B4-BE49-F238E27FC236}">
                <a16:creationId xmlns:a16="http://schemas.microsoft.com/office/drawing/2014/main" id="{E9BE3B34-B726-A0C0-F8B7-402BA43D0F43}"/>
              </a:ext>
            </a:extLst>
          </p:cNvPr>
          <p:cNvSpPr/>
          <p:nvPr/>
        </p:nvSpPr>
        <p:spPr>
          <a:xfrm>
            <a:off x="11583270" y="3481724"/>
            <a:ext cx="60531" cy="62052"/>
          </a:xfrm>
          <a:custGeom>
            <a:avLst/>
            <a:gdLst/>
            <a:ahLst/>
            <a:cxnLst/>
            <a:rect l="l" t="t" r="r" b="b"/>
            <a:pathLst>
              <a:path w="61595" h="61594">
                <a:moveTo>
                  <a:pt x="30784" y="0"/>
                </a:moveTo>
                <a:lnTo>
                  <a:pt x="0" y="61582"/>
                </a:lnTo>
                <a:lnTo>
                  <a:pt x="61569" y="61582"/>
                </a:lnTo>
                <a:lnTo>
                  <a:pt x="30784" y="0"/>
                </a:lnTo>
                <a:close/>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70" name="object 39">
            <a:extLst>
              <a:ext uri="{FF2B5EF4-FFF2-40B4-BE49-F238E27FC236}">
                <a16:creationId xmlns:a16="http://schemas.microsoft.com/office/drawing/2014/main" id="{CFFE63C5-ED29-A60C-0524-D841063DF7FD}"/>
              </a:ext>
            </a:extLst>
          </p:cNvPr>
          <p:cNvSpPr/>
          <p:nvPr/>
        </p:nvSpPr>
        <p:spPr>
          <a:xfrm>
            <a:off x="11613523" y="3301642"/>
            <a:ext cx="0" cy="221982"/>
          </a:xfrm>
          <a:custGeom>
            <a:avLst/>
            <a:gdLst/>
            <a:ahLst/>
            <a:cxnLst/>
            <a:rect l="l" t="t" r="r" b="b"/>
            <a:pathLst>
              <a:path h="220344">
                <a:moveTo>
                  <a:pt x="0" y="220141"/>
                </a:moveTo>
                <a:lnTo>
                  <a:pt x="0" y="0"/>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71" name="object 40">
            <a:extLst>
              <a:ext uri="{FF2B5EF4-FFF2-40B4-BE49-F238E27FC236}">
                <a16:creationId xmlns:a16="http://schemas.microsoft.com/office/drawing/2014/main" id="{D2B38DAB-9BB3-D541-4836-AE513515D6C4}"/>
              </a:ext>
            </a:extLst>
          </p:cNvPr>
          <p:cNvSpPr/>
          <p:nvPr/>
        </p:nvSpPr>
        <p:spPr>
          <a:xfrm>
            <a:off x="11563229" y="3299518"/>
            <a:ext cx="101094" cy="0"/>
          </a:xfrm>
          <a:custGeom>
            <a:avLst/>
            <a:gdLst/>
            <a:ahLst/>
            <a:cxnLst/>
            <a:rect l="l" t="t" r="r" b="b"/>
            <a:pathLst>
              <a:path w="102870">
                <a:moveTo>
                  <a:pt x="0" y="0"/>
                </a:moveTo>
                <a:lnTo>
                  <a:pt x="102349" y="0"/>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72" name="object 41">
            <a:extLst>
              <a:ext uri="{FF2B5EF4-FFF2-40B4-BE49-F238E27FC236}">
                <a16:creationId xmlns:a16="http://schemas.microsoft.com/office/drawing/2014/main" id="{31232D6D-94C8-17BD-A51B-99BC505DC30B}"/>
              </a:ext>
            </a:extLst>
          </p:cNvPr>
          <p:cNvSpPr/>
          <p:nvPr/>
        </p:nvSpPr>
        <p:spPr>
          <a:xfrm>
            <a:off x="11613523" y="3617213"/>
            <a:ext cx="0" cy="221982"/>
          </a:xfrm>
          <a:custGeom>
            <a:avLst/>
            <a:gdLst/>
            <a:ahLst/>
            <a:cxnLst/>
            <a:rect l="l" t="t" r="r" b="b"/>
            <a:pathLst>
              <a:path h="220344">
                <a:moveTo>
                  <a:pt x="0" y="0"/>
                </a:moveTo>
                <a:lnTo>
                  <a:pt x="0" y="219964"/>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73" name="object 42">
            <a:extLst>
              <a:ext uri="{FF2B5EF4-FFF2-40B4-BE49-F238E27FC236}">
                <a16:creationId xmlns:a16="http://schemas.microsoft.com/office/drawing/2014/main" id="{F1EB409C-0B09-6D36-CC2B-FA79BC322A57}"/>
              </a:ext>
            </a:extLst>
          </p:cNvPr>
          <p:cNvSpPr/>
          <p:nvPr/>
        </p:nvSpPr>
        <p:spPr>
          <a:xfrm>
            <a:off x="11563229" y="3840934"/>
            <a:ext cx="101094" cy="0"/>
          </a:xfrm>
          <a:custGeom>
            <a:avLst/>
            <a:gdLst/>
            <a:ahLst/>
            <a:cxnLst/>
            <a:rect l="l" t="t" r="r" b="b"/>
            <a:pathLst>
              <a:path w="102870">
                <a:moveTo>
                  <a:pt x="0" y="0"/>
                </a:moveTo>
                <a:lnTo>
                  <a:pt x="102349" y="0"/>
                </a:lnTo>
              </a:path>
            </a:pathLst>
          </a:custGeom>
          <a:ln w="1905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pic>
        <p:nvPicPr>
          <p:cNvPr id="174" name="object 43">
            <a:extLst>
              <a:ext uri="{FF2B5EF4-FFF2-40B4-BE49-F238E27FC236}">
                <a16:creationId xmlns:a16="http://schemas.microsoft.com/office/drawing/2014/main" id="{6A1F5004-1579-C859-7FDA-2B3B4F348148}"/>
              </a:ext>
            </a:extLst>
          </p:cNvPr>
          <p:cNvPicPr/>
          <p:nvPr/>
        </p:nvPicPr>
        <p:blipFill>
          <a:blip r:embed="rId5" cstate="print"/>
          <a:stretch>
            <a:fillRect/>
          </a:stretch>
        </p:blipFill>
        <p:spPr>
          <a:xfrm>
            <a:off x="7664929" y="3377977"/>
            <a:ext cx="100718" cy="465156"/>
          </a:xfrm>
          <a:prstGeom prst="rect">
            <a:avLst/>
          </a:prstGeom>
          <a:ln w="19050">
            <a:noFill/>
          </a:ln>
        </p:spPr>
      </p:pic>
      <p:pic>
        <p:nvPicPr>
          <p:cNvPr id="175" name="object 44">
            <a:extLst>
              <a:ext uri="{FF2B5EF4-FFF2-40B4-BE49-F238E27FC236}">
                <a16:creationId xmlns:a16="http://schemas.microsoft.com/office/drawing/2014/main" id="{7AA1C42A-82F4-2C1F-7457-ECC289FCE855}"/>
              </a:ext>
            </a:extLst>
          </p:cNvPr>
          <p:cNvPicPr/>
          <p:nvPr/>
        </p:nvPicPr>
        <p:blipFill>
          <a:blip r:embed="rId6" cstate="print"/>
          <a:stretch>
            <a:fillRect/>
          </a:stretch>
        </p:blipFill>
        <p:spPr>
          <a:xfrm>
            <a:off x="8342326" y="3793660"/>
            <a:ext cx="100718" cy="507843"/>
          </a:xfrm>
          <a:prstGeom prst="rect">
            <a:avLst/>
          </a:prstGeom>
          <a:ln w="19050">
            <a:noFill/>
          </a:ln>
        </p:spPr>
      </p:pic>
      <p:sp>
        <p:nvSpPr>
          <p:cNvPr id="176" name="object 45">
            <a:extLst>
              <a:ext uri="{FF2B5EF4-FFF2-40B4-BE49-F238E27FC236}">
                <a16:creationId xmlns:a16="http://schemas.microsoft.com/office/drawing/2014/main" id="{2D6C7209-DAAA-1264-DA6A-2BBACD6E5040}"/>
              </a:ext>
            </a:extLst>
          </p:cNvPr>
          <p:cNvSpPr/>
          <p:nvPr/>
        </p:nvSpPr>
        <p:spPr>
          <a:xfrm>
            <a:off x="9374436" y="3998581"/>
            <a:ext cx="0" cy="297468"/>
          </a:xfrm>
          <a:custGeom>
            <a:avLst/>
            <a:gdLst/>
            <a:ahLst/>
            <a:cxnLst/>
            <a:rect l="l" t="t" r="r" b="b"/>
            <a:pathLst>
              <a:path h="295275">
                <a:moveTo>
                  <a:pt x="0" y="147446"/>
                </a:moveTo>
                <a:lnTo>
                  <a:pt x="0" y="0"/>
                </a:lnTo>
              </a:path>
              <a:path h="295275">
                <a:moveTo>
                  <a:pt x="0" y="147446"/>
                </a:moveTo>
                <a:lnTo>
                  <a:pt x="0" y="295071"/>
                </a:lnTo>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77" name="object 46">
            <a:extLst>
              <a:ext uri="{FF2B5EF4-FFF2-40B4-BE49-F238E27FC236}">
                <a16:creationId xmlns:a16="http://schemas.microsoft.com/office/drawing/2014/main" id="{411E4579-A0D0-EB91-59B1-7ED4B03BAF32}"/>
              </a:ext>
            </a:extLst>
          </p:cNvPr>
          <p:cNvSpPr/>
          <p:nvPr/>
        </p:nvSpPr>
        <p:spPr>
          <a:xfrm>
            <a:off x="9344175" y="4116110"/>
            <a:ext cx="60531" cy="62052"/>
          </a:xfrm>
          <a:custGeom>
            <a:avLst/>
            <a:gdLst/>
            <a:ahLst/>
            <a:cxnLst/>
            <a:rect l="l" t="t" r="r" b="b"/>
            <a:pathLst>
              <a:path w="61595" h="61594">
                <a:moveTo>
                  <a:pt x="61582" y="30784"/>
                </a:moveTo>
                <a:lnTo>
                  <a:pt x="59158" y="18816"/>
                </a:lnTo>
                <a:lnTo>
                  <a:pt x="52552" y="9029"/>
                </a:lnTo>
                <a:lnTo>
                  <a:pt x="42765" y="2424"/>
                </a:lnTo>
                <a:lnTo>
                  <a:pt x="30797" y="0"/>
                </a:lnTo>
                <a:lnTo>
                  <a:pt x="18827" y="2424"/>
                </a:lnTo>
                <a:lnTo>
                  <a:pt x="9036" y="9029"/>
                </a:lnTo>
                <a:lnTo>
                  <a:pt x="2426" y="18816"/>
                </a:lnTo>
                <a:lnTo>
                  <a:pt x="0" y="30784"/>
                </a:lnTo>
                <a:lnTo>
                  <a:pt x="2426" y="42811"/>
                </a:lnTo>
                <a:lnTo>
                  <a:pt x="9036" y="52592"/>
                </a:lnTo>
                <a:lnTo>
                  <a:pt x="18827" y="59165"/>
                </a:lnTo>
                <a:lnTo>
                  <a:pt x="30797" y="61569"/>
                </a:lnTo>
                <a:lnTo>
                  <a:pt x="42765" y="59165"/>
                </a:lnTo>
                <a:lnTo>
                  <a:pt x="52552" y="52592"/>
                </a:lnTo>
                <a:lnTo>
                  <a:pt x="59158" y="42811"/>
                </a:lnTo>
                <a:lnTo>
                  <a:pt x="61582" y="30784"/>
                </a:lnTo>
                <a:close/>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78" name="object 47">
            <a:extLst>
              <a:ext uri="{FF2B5EF4-FFF2-40B4-BE49-F238E27FC236}">
                <a16:creationId xmlns:a16="http://schemas.microsoft.com/office/drawing/2014/main" id="{0F9E86AD-3A90-8C8F-C147-657CE365B0D8}"/>
              </a:ext>
            </a:extLst>
          </p:cNvPr>
          <p:cNvSpPr/>
          <p:nvPr/>
        </p:nvSpPr>
        <p:spPr>
          <a:xfrm>
            <a:off x="9374436" y="3885542"/>
            <a:ext cx="0" cy="221341"/>
          </a:xfrm>
          <a:custGeom>
            <a:avLst/>
            <a:gdLst/>
            <a:ahLst/>
            <a:cxnLst/>
            <a:rect l="l" t="t" r="r" b="b"/>
            <a:pathLst>
              <a:path h="219710">
                <a:moveTo>
                  <a:pt x="0" y="219456"/>
                </a:moveTo>
                <a:lnTo>
                  <a:pt x="0" y="0"/>
                </a:lnTo>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79" name="object 48">
            <a:extLst>
              <a:ext uri="{FF2B5EF4-FFF2-40B4-BE49-F238E27FC236}">
                <a16:creationId xmlns:a16="http://schemas.microsoft.com/office/drawing/2014/main" id="{4BE6267B-734A-D45C-C1C7-BE6B07DDF0B4}"/>
              </a:ext>
            </a:extLst>
          </p:cNvPr>
          <p:cNvSpPr/>
          <p:nvPr/>
        </p:nvSpPr>
        <p:spPr>
          <a:xfrm>
            <a:off x="9324143" y="3883439"/>
            <a:ext cx="101094" cy="0"/>
          </a:xfrm>
          <a:custGeom>
            <a:avLst/>
            <a:gdLst/>
            <a:ahLst/>
            <a:cxnLst/>
            <a:rect l="l" t="t" r="r" b="b"/>
            <a:pathLst>
              <a:path w="102870">
                <a:moveTo>
                  <a:pt x="0" y="0"/>
                </a:moveTo>
                <a:lnTo>
                  <a:pt x="102349" y="0"/>
                </a:lnTo>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80" name="object 49">
            <a:extLst>
              <a:ext uri="{FF2B5EF4-FFF2-40B4-BE49-F238E27FC236}">
                <a16:creationId xmlns:a16="http://schemas.microsoft.com/office/drawing/2014/main" id="{17BF3BEA-46E0-AA16-0FBF-69352E98F585}"/>
              </a:ext>
            </a:extLst>
          </p:cNvPr>
          <p:cNvSpPr/>
          <p:nvPr/>
        </p:nvSpPr>
        <p:spPr>
          <a:xfrm>
            <a:off x="9374436" y="4162027"/>
            <a:ext cx="0" cy="221341"/>
          </a:xfrm>
          <a:custGeom>
            <a:avLst/>
            <a:gdLst/>
            <a:ahLst/>
            <a:cxnLst/>
            <a:rect l="l" t="t" r="r" b="b"/>
            <a:pathLst>
              <a:path h="219710">
                <a:moveTo>
                  <a:pt x="0" y="0"/>
                </a:moveTo>
                <a:lnTo>
                  <a:pt x="0" y="219633"/>
                </a:lnTo>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81" name="object 50">
            <a:extLst>
              <a:ext uri="{FF2B5EF4-FFF2-40B4-BE49-F238E27FC236}">
                <a16:creationId xmlns:a16="http://schemas.microsoft.com/office/drawing/2014/main" id="{E1478453-9FF2-0111-BE25-B34302CA1F12}"/>
              </a:ext>
            </a:extLst>
          </p:cNvPr>
          <p:cNvSpPr/>
          <p:nvPr/>
        </p:nvSpPr>
        <p:spPr>
          <a:xfrm>
            <a:off x="9324143" y="4385398"/>
            <a:ext cx="101094" cy="0"/>
          </a:xfrm>
          <a:custGeom>
            <a:avLst/>
            <a:gdLst/>
            <a:ahLst/>
            <a:cxnLst/>
            <a:rect l="l" t="t" r="r" b="b"/>
            <a:pathLst>
              <a:path w="102870">
                <a:moveTo>
                  <a:pt x="0" y="0"/>
                </a:moveTo>
                <a:lnTo>
                  <a:pt x="102349" y="0"/>
                </a:lnTo>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82" name="object 51">
            <a:extLst>
              <a:ext uri="{FF2B5EF4-FFF2-40B4-BE49-F238E27FC236}">
                <a16:creationId xmlns:a16="http://schemas.microsoft.com/office/drawing/2014/main" id="{AEFA2E7F-5F4B-6823-405B-7759255E2119}"/>
              </a:ext>
            </a:extLst>
          </p:cNvPr>
          <p:cNvSpPr/>
          <p:nvPr/>
        </p:nvSpPr>
        <p:spPr>
          <a:xfrm>
            <a:off x="10369142" y="4020308"/>
            <a:ext cx="0" cy="297468"/>
          </a:xfrm>
          <a:custGeom>
            <a:avLst/>
            <a:gdLst/>
            <a:ahLst/>
            <a:cxnLst/>
            <a:rect l="l" t="t" r="r" b="b"/>
            <a:pathLst>
              <a:path h="295275">
                <a:moveTo>
                  <a:pt x="0" y="147446"/>
                </a:moveTo>
                <a:lnTo>
                  <a:pt x="0" y="0"/>
                </a:lnTo>
              </a:path>
              <a:path h="295275">
                <a:moveTo>
                  <a:pt x="0" y="147446"/>
                </a:moveTo>
                <a:lnTo>
                  <a:pt x="0" y="294893"/>
                </a:lnTo>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83" name="object 52">
            <a:extLst>
              <a:ext uri="{FF2B5EF4-FFF2-40B4-BE49-F238E27FC236}">
                <a16:creationId xmlns:a16="http://schemas.microsoft.com/office/drawing/2014/main" id="{EF0F755E-62DD-AB73-03D0-26B6E33A29D0}"/>
              </a:ext>
            </a:extLst>
          </p:cNvPr>
          <p:cNvSpPr/>
          <p:nvPr/>
        </p:nvSpPr>
        <p:spPr>
          <a:xfrm>
            <a:off x="10338881" y="4137836"/>
            <a:ext cx="60531" cy="62052"/>
          </a:xfrm>
          <a:custGeom>
            <a:avLst/>
            <a:gdLst/>
            <a:ahLst/>
            <a:cxnLst/>
            <a:rect l="l" t="t" r="r" b="b"/>
            <a:pathLst>
              <a:path w="61595" h="61594">
                <a:moveTo>
                  <a:pt x="61582" y="30784"/>
                </a:moveTo>
                <a:lnTo>
                  <a:pt x="59158" y="18757"/>
                </a:lnTo>
                <a:lnTo>
                  <a:pt x="52552" y="8977"/>
                </a:lnTo>
                <a:lnTo>
                  <a:pt x="42765" y="2404"/>
                </a:lnTo>
                <a:lnTo>
                  <a:pt x="30797" y="0"/>
                </a:lnTo>
                <a:lnTo>
                  <a:pt x="18768" y="2404"/>
                </a:lnTo>
                <a:lnTo>
                  <a:pt x="8983" y="8977"/>
                </a:lnTo>
                <a:lnTo>
                  <a:pt x="2406" y="18757"/>
                </a:lnTo>
                <a:lnTo>
                  <a:pt x="0" y="30784"/>
                </a:lnTo>
                <a:lnTo>
                  <a:pt x="2406" y="42752"/>
                </a:lnTo>
                <a:lnTo>
                  <a:pt x="8983" y="52539"/>
                </a:lnTo>
                <a:lnTo>
                  <a:pt x="18768" y="59145"/>
                </a:lnTo>
                <a:lnTo>
                  <a:pt x="30797" y="61569"/>
                </a:lnTo>
                <a:lnTo>
                  <a:pt x="42765" y="59145"/>
                </a:lnTo>
                <a:lnTo>
                  <a:pt x="52552" y="52539"/>
                </a:lnTo>
                <a:lnTo>
                  <a:pt x="59158" y="42752"/>
                </a:lnTo>
                <a:lnTo>
                  <a:pt x="61582" y="30784"/>
                </a:lnTo>
                <a:close/>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84" name="object 53">
            <a:extLst>
              <a:ext uri="{FF2B5EF4-FFF2-40B4-BE49-F238E27FC236}">
                <a16:creationId xmlns:a16="http://schemas.microsoft.com/office/drawing/2014/main" id="{4B4EA451-99F5-F759-91AA-6880B74B25B8}"/>
              </a:ext>
            </a:extLst>
          </p:cNvPr>
          <p:cNvSpPr/>
          <p:nvPr/>
        </p:nvSpPr>
        <p:spPr>
          <a:xfrm>
            <a:off x="10369142" y="3894475"/>
            <a:ext cx="0" cy="221341"/>
          </a:xfrm>
          <a:custGeom>
            <a:avLst/>
            <a:gdLst/>
            <a:ahLst/>
            <a:cxnLst/>
            <a:rect l="l" t="t" r="r" b="b"/>
            <a:pathLst>
              <a:path h="219710">
                <a:moveTo>
                  <a:pt x="0" y="219456"/>
                </a:moveTo>
                <a:lnTo>
                  <a:pt x="0" y="0"/>
                </a:lnTo>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85" name="object 54">
            <a:extLst>
              <a:ext uri="{FF2B5EF4-FFF2-40B4-BE49-F238E27FC236}">
                <a16:creationId xmlns:a16="http://schemas.microsoft.com/office/drawing/2014/main" id="{618B3510-D3D9-E272-4081-4F9E291E82EA}"/>
              </a:ext>
            </a:extLst>
          </p:cNvPr>
          <p:cNvSpPr/>
          <p:nvPr/>
        </p:nvSpPr>
        <p:spPr>
          <a:xfrm>
            <a:off x="10318713" y="3892366"/>
            <a:ext cx="101094" cy="0"/>
          </a:xfrm>
          <a:custGeom>
            <a:avLst/>
            <a:gdLst/>
            <a:ahLst/>
            <a:cxnLst/>
            <a:rect l="l" t="t" r="r" b="b"/>
            <a:pathLst>
              <a:path w="102870">
                <a:moveTo>
                  <a:pt x="0" y="0"/>
                </a:moveTo>
                <a:lnTo>
                  <a:pt x="102489" y="0"/>
                </a:lnTo>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86" name="object 55">
            <a:extLst>
              <a:ext uri="{FF2B5EF4-FFF2-40B4-BE49-F238E27FC236}">
                <a16:creationId xmlns:a16="http://schemas.microsoft.com/office/drawing/2014/main" id="{8AB01957-4E2D-C37F-C905-4F2D63F9A9B0}"/>
              </a:ext>
            </a:extLst>
          </p:cNvPr>
          <p:cNvSpPr/>
          <p:nvPr/>
        </p:nvSpPr>
        <p:spPr>
          <a:xfrm>
            <a:off x="10369142" y="4196550"/>
            <a:ext cx="0" cy="221341"/>
          </a:xfrm>
          <a:custGeom>
            <a:avLst/>
            <a:gdLst/>
            <a:ahLst/>
            <a:cxnLst/>
            <a:rect l="l" t="t" r="r" b="b"/>
            <a:pathLst>
              <a:path h="219710">
                <a:moveTo>
                  <a:pt x="0" y="0"/>
                </a:moveTo>
                <a:lnTo>
                  <a:pt x="0" y="219456"/>
                </a:lnTo>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87" name="object 56">
            <a:extLst>
              <a:ext uri="{FF2B5EF4-FFF2-40B4-BE49-F238E27FC236}">
                <a16:creationId xmlns:a16="http://schemas.microsoft.com/office/drawing/2014/main" id="{BFC06B32-EEA8-70BA-04D0-A335AFFC01D8}"/>
              </a:ext>
            </a:extLst>
          </p:cNvPr>
          <p:cNvSpPr/>
          <p:nvPr/>
        </p:nvSpPr>
        <p:spPr>
          <a:xfrm>
            <a:off x="10318713" y="4419746"/>
            <a:ext cx="101094" cy="0"/>
          </a:xfrm>
          <a:custGeom>
            <a:avLst/>
            <a:gdLst/>
            <a:ahLst/>
            <a:cxnLst/>
            <a:rect l="l" t="t" r="r" b="b"/>
            <a:pathLst>
              <a:path w="102870">
                <a:moveTo>
                  <a:pt x="0" y="0"/>
                </a:moveTo>
                <a:lnTo>
                  <a:pt x="102489" y="0"/>
                </a:lnTo>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88" name="object 57">
            <a:extLst>
              <a:ext uri="{FF2B5EF4-FFF2-40B4-BE49-F238E27FC236}">
                <a16:creationId xmlns:a16="http://schemas.microsoft.com/office/drawing/2014/main" id="{14D4DF4C-38F8-76E6-CF5C-27C71CE21DDC}"/>
              </a:ext>
            </a:extLst>
          </p:cNvPr>
          <p:cNvSpPr/>
          <p:nvPr/>
        </p:nvSpPr>
        <p:spPr>
          <a:xfrm>
            <a:off x="11679914" y="3997492"/>
            <a:ext cx="0" cy="297468"/>
          </a:xfrm>
          <a:custGeom>
            <a:avLst/>
            <a:gdLst/>
            <a:ahLst/>
            <a:cxnLst/>
            <a:rect l="l" t="t" r="r" b="b"/>
            <a:pathLst>
              <a:path h="295275">
                <a:moveTo>
                  <a:pt x="0" y="147447"/>
                </a:moveTo>
                <a:lnTo>
                  <a:pt x="0" y="0"/>
                </a:lnTo>
              </a:path>
              <a:path h="295275">
                <a:moveTo>
                  <a:pt x="0" y="147447"/>
                </a:moveTo>
                <a:lnTo>
                  <a:pt x="0" y="294894"/>
                </a:lnTo>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89" name="object 58">
            <a:extLst>
              <a:ext uri="{FF2B5EF4-FFF2-40B4-BE49-F238E27FC236}">
                <a16:creationId xmlns:a16="http://schemas.microsoft.com/office/drawing/2014/main" id="{9280062C-7116-71DD-1E02-EA94E9115D75}"/>
              </a:ext>
            </a:extLst>
          </p:cNvPr>
          <p:cNvSpPr/>
          <p:nvPr/>
        </p:nvSpPr>
        <p:spPr>
          <a:xfrm>
            <a:off x="11649651" y="4115021"/>
            <a:ext cx="60531" cy="62052"/>
          </a:xfrm>
          <a:custGeom>
            <a:avLst/>
            <a:gdLst/>
            <a:ahLst/>
            <a:cxnLst/>
            <a:rect l="l" t="t" r="r" b="b"/>
            <a:pathLst>
              <a:path w="61595" h="61594">
                <a:moveTo>
                  <a:pt x="61582" y="30784"/>
                </a:moveTo>
                <a:lnTo>
                  <a:pt x="59158" y="18757"/>
                </a:lnTo>
                <a:lnTo>
                  <a:pt x="52552" y="8977"/>
                </a:lnTo>
                <a:lnTo>
                  <a:pt x="42765" y="2404"/>
                </a:lnTo>
                <a:lnTo>
                  <a:pt x="30797" y="0"/>
                </a:lnTo>
                <a:lnTo>
                  <a:pt x="18768" y="2404"/>
                </a:lnTo>
                <a:lnTo>
                  <a:pt x="8983" y="8977"/>
                </a:lnTo>
                <a:lnTo>
                  <a:pt x="2406" y="18757"/>
                </a:lnTo>
                <a:lnTo>
                  <a:pt x="0" y="30784"/>
                </a:lnTo>
                <a:lnTo>
                  <a:pt x="2406" y="42752"/>
                </a:lnTo>
                <a:lnTo>
                  <a:pt x="8983" y="52539"/>
                </a:lnTo>
                <a:lnTo>
                  <a:pt x="18768" y="59145"/>
                </a:lnTo>
                <a:lnTo>
                  <a:pt x="30797" y="61569"/>
                </a:lnTo>
                <a:lnTo>
                  <a:pt x="42765" y="59145"/>
                </a:lnTo>
                <a:lnTo>
                  <a:pt x="52552" y="52539"/>
                </a:lnTo>
                <a:lnTo>
                  <a:pt x="59158" y="42752"/>
                </a:lnTo>
                <a:lnTo>
                  <a:pt x="61582" y="30784"/>
                </a:lnTo>
                <a:close/>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90" name="object 59">
            <a:extLst>
              <a:ext uri="{FF2B5EF4-FFF2-40B4-BE49-F238E27FC236}">
                <a16:creationId xmlns:a16="http://schemas.microsoft.com/office/drawing/2014/main" id="{A4173DD7-8372-572C-7155-3D6A9CE97BF0}"/>
              </a:ext>
            </a:extLst>
          </p:cNvPr>
          <p:cNvSpPr/>
          <p:nvPr/>
        </p:nvSpPr>
        <p:spPr>
          <a:xfrm>
            <a:off x="11679914" y="3871661"/>
            <a:ext cx="0" cy="221341"/>
          </a:xfrm>
          <a:custGeom>
            <a:avLst/>
            <a:gdLst/>
            <a:ahLst/>
            <a:cxnLst/>
            <a:rect l="l" t="t" r="r" b="b"/>
            <a:pathLst>
              <a:path h="219710">
                <a:moveTo>
                  <a:pt x="0" y="219456"/>
                </a:moveTo>
                <a:lnTo>
                  <a:pt x="0" y="0"/>
                </a:lnTo>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91" name="object 60">
            <a:extLst>
              <a:ext uri="{FF2B5EF4-FFF2-40B4-BE49-F238E27FC236}">
                <a16:creationId xmlns:a16="http://schemas.microsoft.com/office/drawing/2014/main" id="{634A90D2-657F-2E18-15B3-A878812B062A}"/>
              </a:ext>
            </a:extLst>
          </p:cNvPr>
          <p:cNvSpPr/>
          <p:nvPr/>
        </p:nvSpPr>
        <p:spPr>
          <a:xfrm>
            <a:off x="11629484" y="3869552"/>
            <a:ext cx="101094" cy="0"/>
          </a:xfrm>
          <a:custGeom>
            <a:avLst/>
            <a:gdLst/>
            <a:ahLst/>
            <a:cxnLst/>
            <a:rect l="l" t="t" r="r" b="b"/>
            <a:pathLst>
              <a:path w="102870">
                <a:moveTo>
                  <a:pt x="0" y="0"/>
                </a:moveTo>
                <a:lnTo>
                  <a:pt x="102489" y="0"/>
                </a:lnTo>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92" name="object 61">
            <a:extLst>
              <a:ext uri="{FF2B5EF4-FFF2-40B4-BE49-F238E27FC236}">
                <a16:creationId xmlns:a16="http://schemas.microsoft.com/office/drawing/2014/main" id="{7CC7D552-C2A1-5FD8-9844-614D600531B3}"/>
              </a:ext>
            </a:extLst>
          </p:cNvPr>
          <p:cNvSpPr/>
          <p:nvPr/>
        </p:nvSpPr>
        <p:spPr>
          <a:xfrm>
            <a:off x="11679914" y="4142806"/>
            <a:ext cx="0" cy="257804"/>
          </a:xfrm>
          <a:custGeom>
            <a:avLst/>
            <a:gdLst/>
            <a:ahLst/>
            <a:cxnLst/>
            <a:rect l="l" t="t" r="r" b="b"/>
            <a:pathLst>
              <a:path h="255905">
                <a:moveTo>
                  <a:pt x="0" y="0"/>
                </a:moveTo>
                <a:lnTo>
                  <a:pt x="0" y="255460"/>
                </a:lnTo>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93" name="object 62">
            <a:extLst>
              <a:ext uri="{FF2B5EF4-FFF2-40B4-BE49-F238E27FC236}">
                <a16:creationId xmlns:a16="http://schemas.microsoft.com/office/drawing/2014/main" id="{A34D1302-4D22-5165-7D2D-7B5A6D53F330}"/>
              </a:ext>
            </a:extLst>
          </p:cNvPr>
          <p:cNvSpPr/>
          <p:nvPr/>
        </p:nvSpPr>
        <p:spPr>
          <a:xfrm>
            <a:off x="11629484" y="4396923"/>
            <a:ext cx="101094" cy="0"/>
          </a:xfrm>
          <a:custGeom>
            <a:avLst/>
            <a:gdLst/>
            <a:ahLst/>
            <a:cxnLst/>
            <a:rect l="l" t="t" r="r" b="b"/>
            <a:pathLst>
              <a:path w="102870">
                <a:moveTo>
                  <a:pt x="0" y="0"/>
                </a:moveTo>
                <a:lnTo>
                  <a:pt x="102489" y="0"/>
                </a:lnTo>
              </a:path>
            </a:pathLst>
          </a:custGeom>
          <a:ln w="19050">
            <a:solidFill>
              <a:srgbClr val="00A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95" name="Isosceles Triangle 194">
            <a:extLst>
              <a:ext uri="{FF2B5EF4-FFF2-40B4-BE49-F238E27FC236}">
                <a16:creationId xmlns:a16="http://schemas.microsoft.com/office/drawing/2014/main" id="{CBE7EF05-816D-B419-03B6-189E769CB7F4}"/>
              </a:ext>
            </a:extLst>
          </p:cNvPr>
          <p:cNvSpPr/>
          <p:nvPr/>
        </p:nvSpPr>
        <p:spPr>
          <a:xfrm>
            <a:off x="7274991" y="2351059"/>
            <a:ext cx="69383" cy="66350"/>
          </a:xfrm>
          <a:prstGeom prst="triangle">
            <a:avLst/>
          </a:prstGeom>
          <a:noFill/>
          <a:ln w="19050">
            <a:solidFill>
              <a:srgbClr val="95A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96" name="Oval 195">
            <a:extLst>
              <a:ext uri="{FF2B5EF4-FFF2-40B4-BE49-F238E27FC236}">
                <a16:creationId xmlns:a16="http://schemas.microsoft.com/office/drawing/2014/main" id="{7120CF5E-D657-42AF-52F6-16A0241991F0}"/>
              </a:ext>
            </a:extLst>
          </p:cNvPr>
          <p:cNvSpPr/>
          <p:nvPr/>
        </p:nvSpPr>
        <p:spPr>
          <a:xfrm>
            <a:off x="7336575" y="2352289"/>
            <a:ext cx="69383" cy="66350"/>
          </a:xfrm>
          <a:prstGeom prst="ellipse">
            <a:avLst/>
          </a:prstGeom>
          <a:noFill/>
          <a:ln w="19050">
            <a:solidFill>
              <a:srgbClr val="1EB5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9DB94A9-96AA-5AAF-DBEC-452DA7A974E5}"/>
              </a:ext>
            </a:extLst>
          </p:cNvPr>
          <p:cNvSpPr txBox="1"/>
          <p:nvPr/>
        </p:nvSpPr>
        <p:spPr>
          <a:xfrm>
            <a:off x="1030601" y="4507472"/>
            <a:ext cx="61908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Baseline</a:t>
            </a:r>
          </a:p>
        </p:txBody>
      </p:sp>
      <p:sp>
        <p:nvSpPr>
          <p:cNvPr id="8" name="TextBox 7">
            <a:extLst>
              <a:ext uri="{FF2B5EF4-FFF2-40B4-BE49-F238E27FC236}">
                <a16:creationId xmlns:a16="http://schemas.microsoft.com/office/drawing/2014/main" id="{F0AE9CD3-9805-4B79-04A2-C43ABF55C82E}"/>
              </a:ext>
            </a:extLst>
          </p:cNvPr>
          <p:cNvSpPr txBox="1"/>
          <p:nvPr/>
        </p:nvSpPr>
        <p:spPr>
          <a:xfrm>
            <a:off x="1509366" y="4507472"/>
            <a:ext cx="25039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4</a:t>
            </a:r>
          </a:p>
        </p:txBody>
      </p:sp>
      <p:sp>
        <p:nvSpPr>
          <p:cNvPr id="9" name="TextBox 8">
            <a:extLst>
              <a:ext uri="{FF2B5EF4-FFF2-40B4-BE49-F238E27FC236}">
                <a16:creationId xmlns:a16="http://schemas.microsoft.com/office/drawing/2014/main" id="{FC3DE4A2-B1BE-1CDE-897E-1914D56F1D19}"/>
              </a:ext>
            </a:extLst>
          </p:cNvPr>
          <p:cNvSpPr txBox="1"/>
          <p:nvPr/>
        </p:nvSpPr>
        <p:spPr>
          <a:xfrm>
            <a:off x="2105928" y="4507472"/>
            <a:ext cx="3161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12</a:t>
            </a:r>
          </a:p>
        </p:txBody>
      </p:sp>
      <p:sp>
        <p:nvSpPr>
          <p:cNvPr id="10" name="TextBox 9">
            <a:extLst>
              <a:ext uri="{FF2B5EF4-FFF2-40B4-BE49-F238E27FC236}">
                <a16:creationId xmlns:a16="http://schemas.microsoft.com/office/drawing/2014/main" id="{E753F626-5B02-01CC-3CB7-B831282DC731}"/>
              </a:ext>
            </a:extLst>
          </p:cNvPr>
          <p:cNvSpPr txBox="1"/>
          <p:nvPr/>
        </p:nvSpPr>
        <p:spPr>
          <a:xfrm>
            <a:off x="3039260" y="4507472"/>
            <a:ext cx="3161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24</a:t>
            </a:r>
          </a:p>
        </p:txBody>
      </p:sp>
      <p:sp>
        <p:nvSpPr>
          <p:cNvPr id="11" name="TextBox 10">
            <a:extLst>
              <a:ext uri="{FF2B5EF4-FFF2-40B4-BE49-F238E27FC236}">
                <a16:creationId xmlns:a16="http://schemas.microsoft.com/office/drawing/2014/main" id="{F599E56E-9C2C-D0F6-F8BD-1C4519BBAF61}"/>
              </a:ext>
            </a:extLst>
          </p:cNvPr>
          <p:cNvSpPr txBox="1"/>
          <p:nvPr/>
        </p:nvSpPr>
        <p:spPr>
          <a:xfrm>
            <a:off x="3976884" y="4507472"/>
            <a:ext cx="3161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36</a:t>
            </a:r>
          </a:p>
        </p:txBody>
      </p:sp>
      <p:sp>
        <p:nvSpPr>
          <p:cNvPr id="12" name="TextBox 11">
            <a:extLst>
              <a:ext uri="{FF2B5EF4-FFF2-40B4-BE49-F238E27FC236}">
                <a16:creationId xmlns:a16="http://schemas.microsoft.com/office/drawing/2014/main" id="{8B8D26D4-C949-6E47-09C7-DA8517456C2F}"/>
              </a:ext>
            </a:extLst>
          </p:cNvPr>
          <p:cNvSpPr txBox="1"/>
          <p:nvPr/>
        </p:nvSpPr>
        <p:spPr>
          <a:xfrm>
            <a:off x="5231278" y="4507472"/>
            <a:ext cx="3161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52</a:t>
            </a:r>
          </a:p>
        </p:txBody>
      </p:sp>
      <p:sp>
        <p:nvSpPr>
          <p:cNvPr id="13" name="TextBox 12">
            <a:extLst>
              <a:ext uri="{FF2B5EF4-FFF2-40B4-BE49-F238E27FC236}">
                <a16:creationId xmlns:a16="http://schemas.microsoft.com/office/drawing/2014/main" id="{F78D3059-F8E1-C221-0F22-5CB30A206490}"/>
              </a:ext>
            </a:extLst>
          </p:cNvPr>
          <p:cNvSpPr txBox="1"/>
          <p:nvPr/>
        </p:nvSpPr>
        <p:spPr>
          <a:xfrm>
            <a:off x="1175204" y="5244606"/>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347</a:t>
            </a:r>
          </a:p>
        </p:txBody>
      </p:sp>
      <p:sp>
        <p:nvSpPr>
          <p:cNvPr id="14" name="TextBox 13">
            <a:extLst>
              <a:ext uri="{FF2B5EF4-FFF2-40B4-BE49-F238E27FC236}">
                <a16:creationId xmlns:a16="http://schemas.microsoft.com/office/drawing/2014/main" id="{213FA4B0-D94B-78C6-2BA6-26C68987FC16}"/>
              </a:ext>
            </a:extLst>
          </p:cNvPr>
          <p:cNvSpPr txBox="1"/>
          <p:nvPr/>
        </p:nvSpPr>
        <p:spPr>
          <a:xfrm>
            <a:off x="1486863" y="5244606"/>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325</a:t>
            </a:r>
          </a:p>
        </p:txBody>
      </p:sp>
      <p:sp>
        <p:nvSpPr>
          <p:cNvPr id="18" name="TextBox 17">
            <a:extLst>
              <a:ext uri="{FF2B5EF4-FFF2-40B4-BE49-F238E27FC236}">
                <a16:creationId xmlns:a16="http://schemas.microsoft.com/office/drawing/2014/main" id="{D2321887-CCC9-388E-C7B4-183C1DDB814B}"/>
              </a:ext>
            </a:extLst>
          </p:cNvPr>
          <p:cNvSpPr txBox="1"/>
          <p:nvPr/>
        </p:nvSpPr>
        <p:spPr>
          <a:xfrm>
            <a:off x="2112828" y="5244606"/>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318</a:t>
            </a:r>
          </a:p>
        </p:txBody>
      </p:sp>
      <p:sp>
        <p:nvSpPr>
          <p:cNvPr id="20" name="TextBox 19">
            <a:extLst>
              <a:ext uri="{FF2B5EF4-FFF2-40B4-BE49-F238E27FC236}">
                <a16:creationId xmlns:a16="http://schemas.microsoft.com/office/drawing/2014/main" id="{D4EA2712-3589-0D49-D596-6DD37CF543A2}"/>
              </a:ext>
            </a:extLst>
          </p:cNvPr>
          <p:cNvSpPr txBox="1"/>
          <p:nvPr/>
        </p:nvSpPr>
        <p:spPr>
          <a:xfrm>
            <a:off x="3046068" y="5244606"/>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313</a:t>
            </a:r>
          </a:p>
        </p:txBody>
      </p:sp>
      <p:sp>
        <p:nvSpPr>
          <p:cNvPr id="26" name="TextBox 25">
            <a:extLst>
              <a:ext uri="{FF2B5EF4-FFF2-40B4-BE49-F238E27FC236}">
                <a16:creationId xmlns:a16="http://schemas.microsoft.com/office/drawing/2014/main" id="{2397BF7B-026B-7161-C832-F2A82C351EAA}"/>
              </a:ext>
            </a:extLst>
          </p:cNvPr>
          <p:cNvSpPr txBox="1"/>
          <p:nvPr/>
        </p:nvSpPr>
        <p:spPr>
          <a:xfrm>
            <a:off x="3983692" y="5244606"/>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318</a:t>
            </a:r>
          </a:p>
        </p:txBody>
      </p:sp>
      <p:sp>
        <p:nvSpPr>
          <p:cNvPr id="30" name="TextBox 29">
            <a:extLst>
              <a:ext uri="{FF2B5EF4-FFF2-40B4-BE49-F238E27FC236}">
                <a16:creationId xmlns:a16="http://schemas.microsoft.com/office/drawing/2014/main" id="{8F60B7DA-35E9-8F62-8038-161D0F064495}"/>
              </a:ext>
            </a:extLst>
          </p:cNvPr>
          <p:cNvSpPr txBox="1"/>
          <p:nvPr/>
        </p:nvSpPr>
        <p:spPr>
          <a:xfrm>
            <a:off x="5238088" y="5241431"/>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310</a:t>
            </a:r>
          </a:p>
        </p:txBody>
      </p:sp>
      <p:sp>
        <p:nvSpPr>
          <p:cNvPr id="31" name="TextBox 30">
            <a:extLst>
              <a:ext uri="{FF2B5EF4-FFF2-40B4-BE49-F238E27FC236}">
                <a16:creationId xmlns:a16="http://schemas.microsoft.com/office/drawing/2014/main" id="{37B47DAC-6D92-C704-4881-664120F7EE63}"/>
              </a:ext>
            </a:extLst>
          </p:cNvPr>
          <p:cNvSpPr txBox="1"/>
          <p:nvPr/>
        </p:nvSpPr>
        <p:spPr>
          <a:xfrm>
            <a:off x="1175204" y="5391502"/>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352</a:t>
            </a:r>
          </a:p>
        </p:txBody>
      </p:sp>
      <p:sp>
        <p:nvSpPr>
          <p:cNvPr id="38" name="TextBox 37">
            <a:extLst>
              <a:ext uri="{FF2B5EF4-FFF2-40B4-BE49-F238E27FC236}">
                <a16:creationId xmlns:a16="http://schemas.microsoft.com/office/drawing/2014/main" id="{4BF6B947-F703-886C-7273-7D0191BE13A3}"/>
              </a:ext>
            </a:extLst>
          </p:cNvPr>
          <p:cNvSpPr txBox="1"/>
          <p:nvPr/>
        </p:nvSpPr>
        <p:spPr>
          <a:xfrm>
            <a:off x="1486863" y="5391502"/>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326</a:t>
            </a:r>
          </a:p>
        </p:txBody>
      </p:sp>
      <p:sp>
        <p:nvSpPr>
          <p:cNvPr id="43" name="TextBox 42">
            <a:extLst>
              <a:ext uri="{FF2B5EF4-FFF2-40B4-BE49-F238E27FC236}">
                <a16:creationId xmlns:a16="http://schemas.microsoft.com/office/drawing/2014/main" id="{2BEE5C62-12A7-1E89-4132-864FDC63C0E6}"/>
              </a:ext>
            </a:extLst>
          </p:cNvPr>
          <p:cNvSpPr txBox="1"/>
          <p:nvPr/>
        </p:nvSpPr>
        <p:spPr>
          <a:xfrm>
            <a:off x="2112828" y="5391502"/>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327</a:t>
            </a:r>
          </a:p>
        </p:txBody>
      </p:sp>
      <p:sp>
        <p:nvSpPr>
          <p:cNvPr id="45" name="TextBox 44">
            <a:extLst>
              <a:ext uri="{FF2B5EF4-FFF2-40B4-BE49-F238E27FC236}">
                <a16:creationId xmlns:a16="http://schemas.microsoft.com/office/drawing/2014/main" id="{3FF9802A-4DE4-BB89-80FD-3E63CD924712}"/>
              </a:ext>
            </a:extLst>
          </p:cNvPr>
          <p:cNvSpPr txBox="1"/>
          <p:nvPr/>
        </p:nvSpPr>
        <p:spPr>
          <a:xfrm>
            <a:off x="3046068" y="5391502"/>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331</a:t>
            </a:r>
          </a:p>
        </p:txBody>
      </p:sp>
      <p:sp>
        <p:nvSpPr>
          <p:cNvPr id="48" name="TextBox 47">
            <a:extLst>
              <a:ext uri="{FF2B5EF4-FFF2-40B4-BE49-F238E27FC236}">
                <a16:creationId xmlns:a16="http://schemas.microsoft.com/office/drawing/2014/main" id="{37E15F30-FAF6-AFA9-AF66-4DA0AC7F7C2B}"/>
              </a:ext>
            </a:extLst>
          </p:cNvPr>
          <p:cNvSpPr txBox="1"/>
          <p:nvPr/>
        </p:nvSpPr>
        <p:spPr>
          <a:xfrm>
            <a:off x="3983692" y="5391502"/>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322</a:t>
            </a:r>
          </a:p>
        </p:txBody>
      </p:sp>
      <p:sp>
        <p:nvSpPr>
          <p:cNvPr id="65" name="TextBox 64">
            <a:extLst>
              <a:ext uri="{FF2B5EF4-FFF2-40B4-BE49-F238E27FC236}">
                <a16:creationId xmlns:a16="http://schemas.microsoft.com/office/drawing/2014/main" id="{C3CE1592-64DC-FE9F-C71F-8419AD2D3A5F}"/>
              </a:ext>
            </a:extLst>
          </p:cNvPr>
          <p:cNvSpPr txBox="1"/>
          <p:nvPr/>
        </p:nvSpPr>
        <p:spPr>
          <a:xfrm>
            <a:off x="5238088" y="5388327"/>
            <a:ext cx="3818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317</a:t>
            </a:r>
          </a:p>
        </p:txBody>
      </p:sp>
      <p:sp>
        <p:nvSpPr>
          <p:cNvPr id="66" name="TextBox 65">
            <a:extLst>
              <a:ext uri="{FF2B5EF4-FFF2-40B4-BE49-F238E27FC236}">
                <a16:creationId xmlns:a16="http://schemas.microsoft.com/office/drawing/2014/main" id="{6BD037ED-C248-5F41-E8BC-C71101607068}"/>
              </a:ext>
            </a:extLst>
          </p:cNvPr>
          <p:cNvSpPr txBox="1"/>
          <p:nvPr/>
        </p:nvSpPr>
        <p:spPr>
          <a:xfrm>
            <a:off x="3165965" y="4717776"/>
            <a:ext cx="47134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38" normalizeH="0" baseline="0" noProof="0">
                <a:ln/>
                <a:solidFill>
                  <a:srgbClr val="3C3C3C"/>
                </a:solidFill>
                <a:effectLst/>
                <a:uLnTx/>
                <a:uFillTx/>
                <a:latin typeface="Calibri"/>
                <a:ea typeface="+mn-ea"/>
                <a:cs typeface="Calibri"/>
                <a:sym typeface="Calibri"/>
                <a:rtl val="0"/>
              </a:rPr>
              <a:t>Week</a:t>
            </a:r>
          </a:p>
        </p:txBody>
      </p:sp>
      <p:sp>
        <p:nvSpPr>
          <p:cNvPr id="68" name="Freeform 75">
            <a:extLst>
              <a:ext uri="{FF2B5EF4-FFF2-40B4-BE49-F238E27FC236}">
                <a16:creationId xmlns:a16="http://schemas.microsoft.com/office/drawing/2014/main" id="{34B1A22E-E18D-7D79-51E6-E42CB3725B9E}"/>
              </a:ext>
            </a:extLst>
          </p:cNvPr>
          <p:cNvSpPr/>
          <p:nvPr/>
        </p:nvSpPr>
        <p:spPr>
          <a:xfrm>
            <a:off x="1329531" y="2393047"/>
            <a:ext cx="4069183" cy="2104727"/>
          </a:xfrm>
          <a:custGeom>
            <a:avLst/>
            <a:gdLst>
              <a:gd name="connsiteX0" fmla="*/ 0 w 5659040"/>
              <a:gd name="connsiteY0" fmla="*/ 0 h 2364200"/>
              <a:gd name="connsiteX1" fmla="*/ 0 w 5659040"/>
              <a:gd name="connsiteY1" fmla="*/ 2364201 h 2364200"/>
              <a:gd name="connsiteX2" fmla="*/ 5659041 w 5659040"/>
              <a:gd name="connsiteY2" fmla="*/ 2364201 h 2364200"/>
            </a:gdLst>
            <a:ahLst/>
            <a:cxnLst>
              <a:cxn ang="0">
                <a:pos x="connsiteX0" y="connsiteY0"/>
              </a:cxn>
              <a:cxn ang="0">
                <a:pos x="connsiteX1" y="connsiteY1"/>
              </a:cxn>
              <a:cxn ang="0">
                <a:pos x="connsiteX2" y="connsiteY2"/>
              </a:cxn>
            </a:cxnLst>
            <a:rect l="l" t="t" r="r" b="b"/>
            <a:pathLst>
              <a:path w="5659040" h="2364200">
                <a:moveTo>
                  <a:pt x="0" y="0"/>
                </a:moveTo>
                <a:lnTo>
                  <a:pt x="0" y="2364201"/>
                </a:lnTo>
                <a:lnTo>
                  <a:pt x="5659041" y="2364201"/>
                </a:lnTo>
              </a:path>
            </a:pathLst>
          </a:custGeom>
          <a:noFill/>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69" name="Freeform 76">
            <a:extLst>
              <a:ext uri="{FF2B5EF4-FFF2-40B4-BE49-F238E27FC236}">
                <a16:creationId xmlns:a16="http://schemas.microsoft.com/office/drawing/2014/main" id="{4297CC7D-082A-4AD6-C2D7-082C2E8D015B}"/>
              </a:ext>
            </a:extLst>
          </p:cNvPr>
          <p:cNvSpPr/>
          <p:nvPr/>
        </p:nvSpPr>
        <p:spPr>
          <a:xfrm>
            <a:off x="1330353" y="4499017"/>
            <a:ext cx="9131" cy="57632"/>
          </a:xfrm>
          <a:custGeom>
            <a:avLst/>
            <a:gdLst>
              <a:gd name="connsiteX0" fmla="*/ 0 w 12699"/>
              <a:gd name="connsiteY0" fmla="*/ 64738 h 64737"/>
              <a:gd name="connsiteX1" fmla="*/ 0 w 12699"/>
              <a:gd name="connsiteY1" fmla="*/ 0 h 64737"/>
            </a:gdLst>
            <a:ahLst/>
            <a:cxnLst>
              <a:cxn ang="0">
                <a:pos x="connsiteX0" y="connsiteY0"/>
              </a:cxn>
              <a:cxn ang="0">
                <a:pos x="connsiteX1" y="connsiteY1"/>
              </a:cxn>
            </a:cxnLst>
            <a:rect l="l" t="t" r="r" b="b"/>
            <a:pathLst>
              <a:path w="12699" h="64737">
                <a:moveTo>
                  <a:pt x="0" y="64738"/>
                </a:moveTo>
                <a:lnTo>
                  <a:pt x="0" y="0"/>
                </a:lnTo>
              </a:path>
            </a:pathLst>
          </a:custGeom>
          <a:ln w="12700" cap="flat">
            <a:solidFill>
              <a:srgbClr val="3C3C3C"/>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70" name="Freeform 77">
            <a:extLst>
              <a:ext uri="{FF2B5EF4-FFF2-40B4-BE49-F238E27FC236}">
                <a16:creationId xmlns:a16="http://schemas.microsoft.com/office/drawing/2014/main" id="{4C3DC042-90F1-1AA5-FAFD-7DA17761A209}"/>
              </a:ext>
            </a:extLst>
          </p:cNvPr>
          <p:cNvSpPr/>
          <p:nvPr/>
        </p:nvSpPr>
        <p:spPr>
          <a:xfrm>
            <a:off x="1642012" y="4499017"/>
            <a:ext cx="9131" cy="57632"/>
          </a:xfrm>
          <a:custGeom>
            <a:avLst/>
            <a:gdLst>
              <a:gd name="connsiteX0" fmla="*/ 0 w 12699"/>
              <a:gd name="connsiteY0" fmla="*/ 64738 h 64737"/>
              <a:gd name="connsiteX1" fmla="*/ 0 w 12699"/>
              <a:gd name="connsiteY1" fmla="*/ 0 h 64737"/>
            </a:gdLst>
            <a:ahLst/>
            <a:cxnLst>
              <a:cxn ang="0">
                <a:pos x="connsiteX0" y="connsiteY0"/>
              </a:cxn>
              <a:cxn ang="0">
                <a:pos x="connsiteX1" y="connsiteY1"/>
              </a:cxn>
            </a:cxnLst>
            <a:rect l="l" t="t" r="r" b="b"/>
            <a:pathLst>
              <a:path w="12699" h="64737">
                <a:moveTo>
                  <a:pt x="0" y="64738"/>
                </a:moveTo>
                <a:lnTo>
                  <a:pt x="0" y="0"/>
                </a:lnTo>
              </a:path>
            </a:pathLst>
          </a:custGeom>
          <a:ln w="12700" cap="flat">
            <a:solidFill>
              <a:srgbClr val="3C3C3C"/>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317737AC-4C44-BD26-9CCC-F876F282441C}"/>
              </a:ext>
            </a:extLst>
          </p:cNvPr>
          <p:cNvSpPr/>
          <p:nvPr/>
        </p:nvSpPr>
        <p:spPr>
          <a:xfrm>
            <a:off x="2268068" y="4499017"/>
            <a:ext cx="9131" cy="57632"/>
          </a:xfrm>
          <a:custGeom>
            <a:avLst/>
            <a:gdLst>
              <a:gd name="connsiteX0" fmla="*/ 0 w 12699"/>
              <a:gd name="connsiteY0" fmla="*/ 64738 h 64737"/>
              <a:gd name="connsiteX1" fmla="*/ 0 w 12699"/>
              <a:gd name="connsiteY1" fmla="*/ 0 h 64737"/>
            </a:gdLst>
            <a:ahLst/>
            <a:cxnLst>
              <a:cxn ang="0">
                <a:pos x="connsiteX0" y="connsiteY0"/>
              </a:cxn>
              <a:cxn ang="0">
                <a:pos x="connsiteX1" y="connsiteY1"/>
              </a:cxn>
            </a:cxnLst>
            <a:rect l="l" t="t" r="r" b="b"/>
            <a:pathLst>
              <a:path w="12699" h="64737">
                <a:moveTo>
                  <a:pt x="0" y="64738"/>
                </a:moveTo>
                <a:lnTo>
                  <a:pt x="0" y="0"/>
                </a:lnTo>
              </a:path>
            </a:pathLst>
          </a:custGeom>
          <a:ln w="12700" cap="flat">
            <a:solidFill>
              <a:srgbClr val="3C3C3C"/>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72" name="Freeform 79">
            <a:extLst>
              <a:ext uri="{FF2B5EF4-FFF2-40B4-BE49-F238E27FC236}">
                <a16:creationId xmlns:a16="http://schemas.microsoft.com/office/drawing/2014/main" id="{2E564A5E-D1E8-05D9-52B5-FEF5E9E3EDDB}"/>
              </a:ext>
            </a:extLst>
          </p:cNvPr>
          <p:cNvSpPr/>
          <p:nvPr/>
        </p:nvSpPr>
        <p:spPr>
          <a:xfrm>
            <a:off x="3201491" y="4499017"/>
            <a:ext cx="9131" cy="57632"/>
          </a:xfrm>
          <a:custGeom>
            <a:avLst/>
            <a:gdLst>
              <a:gd name="connsiteX0" fmla="*/ 0 w 12699"/>
              <a:gd name="connsiteY0" fmla="*/ 64738 h 64737"/>
              <a:gd name="connsiteX1" fmla="*/ 0 w 12699"/>
              <a:gd name="connsiteY1" fmla="*/ 0 h 64737"/>
            </a:gdLst>
            <a:ahLst/>
            <a:cxnLst>
              <a:cxn ang="0">
                <a:pos x="connsiteX0" y="connsiteY0"/>
              </a:cxn>
              <a:cxn ang="0">
                <a:pos x="connsiteX1" y="connsiteY1"/>
              </a:cxn>
            </a:cxnLst>
            <a:rect l="l" t="t" r="r" b="b"/>
            <a:pathLst>
              <a:path w="12699" h="64737">
                <a:moveTo>
                  <a:pt x="0" y="64738"/>
                </a:moveTo>
                <a:lnTo>
                  <a:pt x="0" y="0"/>
                </a:lnTo>
              </a:path>
            </a:pathLst>
          </a:custGeom>
          <a:ln w="12700" cap="flat">
            <a:solidFill>
              <a:srgbClr val="3C3C3C"/>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73" name="Freeform 80">
            <a:extLst>
              <a:ext uri="{FF2B5EF4-FFF2-40B4-BE49-F238E27FC236}">
                <a16:creationId xmlns:a16="http://schemas.microsoft.com/office/drawing/2014/main" id="{4502F266-C5A7-6329-F187-685A1E07CF1C}"/>
              </a:ext>
            </a:extLst>
          </p:cNvPr>
          <p:cNvSpPr/>
          <p:nvPr/>
        </p:nvSpPr>
        <p:spPr>
          <a:xfrm>
            <a:off x="4139206" y="4499017"/>
            <a:ext cx="9131" cy="57632"/>
          </a:xfrm>
          <a:custGeom>
            <a:avLst/>
            <a:gdLst>
              <a:gd name="connsiteX0" fmla="*/ 0 w 12699"/>
              <a:gd name="connsiteY0" fmla="*/ 64738 h 64737"/>
              <a:gd name="connsiteX1" fmla="*/ 0 w 12699"/>
              <a:gd name="connsiteY1" fmla="*/ 0 h 64737"/>
            </a:gdLst>
            <a:ahLst/>
            <a:cxnLst>
              <a:cxn ang="0">
                <a:pos x="connsiteX0" y="connsiteY0"/>
              </a:cxn>
              <a:cxn ang="0">
                <a:pos x="connsiteX1" y="connsiteY1"/>
              </a:cxn>
            </a:cxnLst>
            <a:rect l="l" t="t" r="r" b="b"/>
            <a:pathLst>
              <a:path w="12699" h="64737">
                <a:moveTo>
                  <a:pt x="0" y="64738"/>
                </a:moveTo>
                <a:lnTo>
                  <a:pt x="0" y="0"/>
                </a:lnTo>
              </a:path>
            </a:pathLst>
          </a:custGeom>
          <a:ln w="12700" cap="flat">
            <a:solidFill>
              <a:srgbClr val="3C3C3C"/>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74" name="Freeform 81">
            <a:extLst>
              <a:ext uri="{FF2B5EF4-FFF2-40B4-BE49-F238E27FC236}">
                <a16:creationId xmlns:a16="http://schemas.microsoft.com/office/drawing/2014/main" id="{B9E4F855-E0CC-5C9A-B864-37A59D666C27}"/>
              </a:ext>
            </a:extLst>
          </p:cNvPr>
          <p:cNvSpPr/>
          <p:nvPr/>
        </p:nvSpPr>
        <p:spPr>
          <a:xfrm>
            <a:off x="5393784" y="4499017"/>
            <a:ext cx="9131" cy="57632"/>
          </a:xfrm>
          <a:custGeom>
            <a:avLst/>
            <a:gdLst>
              <a:gd name="connsiteX0" fmla="*/ 0 w 12699"/>
              <a:gd name="connsiteY0" fmla="*/ 64738 h 64737"/>
              <a:gd name="connsiteX1" fmla="*/ 0 w 12699"/>
              <a:gd name="connsiteY1" fmla="*/ 0 h 64737"/>
            </a:gdLst>
            <a:ahLst/>
            <a:cxnLst>
              <a:cxn ang="0">
                <a:pos x="connsiteX0" y="connsiteY0"/>
              </a:cxn>
              <a:cxn ang="0">
                <a:pos x="connsiteX1" y="connsiteY1"/>
              </a:cxn>
            </a:cxnLst>
            <a:rect l="l" t="t" r="r" b="b"/>
            <a:pathLst>
              <a:path w="12699" h="64737">
                <a:moveTo>
                  <a:pt x="0" y="64738"/>
                </a:moveTo>
                <a:lnTo>
                  <a:pt x="0" y="0"/>
                </a:lnTo>
              </a:path>
            </a:pathLst>
          </a:custGeom>
          <a:ln w="12700" cap="flat">
            <a:solidFill>
              <a:srgbClr val="3C3C3C"/>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6BE95495-53B0-3493-6FC8-282C370C2A17}"/>
              </a:ext>
            </a:extLst>
          </p:cNvPr>
          <p:cNvSpPr txBox="1"/>
          <p:nvPr/>
        </p:nvSpPr>
        <p:spPr>
          <a:xfrm>
            <a:off x="961763" y="4354463"/>
            <a:ext cx="38023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–14</a:t>
            </a:r>
          </a:p>
        </p:txBody>
      </p:sp>
      <p:sp>
        <p:nvSpPr>
          <p:cNvPr id="81" name="TextBox 80">
            <a:extLst>
              <a:ext uri="{FF2B5EF4-FFF2-40B4-BE49-F238E27FC236}">
                <a16:creationId xmlns:a16="http://schemas.microsoft.com/office/drawing/2014/main" id="{C9035202-43E9-7B89-FBD1-12577D8C0033}"/>
              </a:ext>
            </a:extLst>
          </p:cNvPr>
          <p:cNvSpPr txBox="1"/>
          <p:nvPr/>
        </p:nvSpPr>
        <p:spPr>
          <a:xfrm>
            <a:off x="1078646" y="2267930"/>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0</a:t>
            </a:r>
          </a:p>
        </p:txBody>
      </p:sp>
      <p:sp>
        <p:nvSpPr>
          <p:cNvPr id="82" name="TextBox 81">
            <a:extLst>
              <a:ext uri="{FF2B5EF4-FFF2-40B4-BE49-F238E27FC236}">
                <a16:creationId xmlns:a16="http://schemas.microsoft.com/office/drawing/2014/main" id="{A239D506-81F4-CFC5-489A-701862F92948}"/>
              </a:ext>
            </a:extLst>
          </p:cNvPr>
          <p:cNvSpPr txBox="1"/>
          <p:nvPr/>
        </p:nvSpPr>
        <p:spPr>
          <a:xfrm>
            <a:off x="1020752" y="2566038"/>
            <a:ext cx="31451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–2</a:t>
            </a:r>
          </a:p>
        </p:txBody>
      </p:sp>
      <p:sp>
        <p:nvSpPr>
          <p:cNvPr id="83" name="TextBox 82">
            <a:extLst>
              <a:ext uri="{FF2B5EF4-FFF2-40B4-BE49-F238E27FC236}">
                <a16:creationId xmlns:a16="http://schemas.microsoft.com/office/drawing/2014/main" id="{D51A6159-5F76-D1AB-5BD6-88A8459E0D26}"/>
              </a:ext>
            </a:extLst>
          </p:cNvPr>
          <p:cNvSpPr txBox="1"/>
          <p:nvPr/>
        </p:nvSpPr>
        <p:spPr>
          <a:xfrm>
            <a:off x="1020752" y="2864147"/>
            <a:ext cx="31451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–4</a:t>
            </a:r>
          </a:p>
        </p:txBody>
      </p:sp>
      <p:sp>
        <p:nvSpPr>
          <p:cNvPr id="84" name="TextBox 83">
            <a:extLst>
              <a:ext uri="{FF2B5EF4-FFF2-40B4-BE49-F238E27FC236}">
                <a16:creationId xmlns:a16="http://schemas.microsoft.com/office/drawing/2014/main" id="{50477BF9-57D4-AB11-6490-BC18F4EA1F20}"/>
              </a:ext>
            </a:extLst>
          </p:cNvPr>
          <p:cNvSpPr txBox="1"/>
          <p:nvPr/>
        </p:nvSpPr>
        <p:spPr>
          <a:xfrm>
            <a:off x="1020752" y="3162142"/>
            <a:ext cx="31451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–6</a:t>
            </a:r>
          </a:p>
        </p:txBody>
      </p:sp>
      <p:sp>
        <p:nvSpPr>
          <p:cNvPr id="85" name="TextBox 84">
            <a:extLst>
              <a:ext uri="{FF2B5EF4-FFF2-40B4-BE49-F238E27FC236}">
                <a16:creationId xmlns:a16="http://schemas.microsoft.com/office/drawing/2014/main" id="{3B299B82-E12E-AB4F-3F50-748B3A871240}"/>
              </a:ext>
            </a:extLst>
          </p:cNvPr>
          <p:cNvSpPr txBox="1"/>
          <p:nvPr/>
        </p:nvSpPr>
        <p:spPr>
          <a:xfrm>
            <a:off x="1020752" y="3460250"/>
            <a:ext cx="31451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–8</a:t>
            </a:r>
          </a:p>
        </p:txBody>
      </p:sp>
      <p:sp>
        <p:nvSpPr>
          <p:cNvPr id="86" name="TextBox 85">
            <a:extLst>
              <a:ext uri="{FF2B5EF4-FFF2-40B4-BE49-F238E27FC236}">
                <a16:creationId xmlns:a16="http://schemas.microsoft.com/office/drawing/2014/main" id="{BC1D329E-1BF7-1B12-2CC5-5AB03E245093}"/>
              </a:ext>
            </a:extLst>
          </p:cNvPr>
          <p:cNvSpPr txBox="1"/>
          <p:nvPr/>
        </p:nvSpPr>
        <p:spPr>
          <a:xfrm>
            <a:off x="961763" y="4056355"/>
            <a:ext cx="38023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–12</a:t>
            </a:r>
          </a:p>
        </p:txBody>
      </p:sp>
      <p:sp>
        <p:nvSpPr>
          <p:cNvPr id="87" name="TextBox 86">
            <a:extLst>
              <a:ext uri="{FF2B5EF4-FFF2-40B4-BE49-F238E27FC236}">
                <a16:creationId xmlns:a16="http://schemas.microsoft.com/office/drawing/2014/main" id="{1ABB658F-FE94-5A39-9A66-A8B72FC7A66C}"/>
              </a:ext>
            </a:extLst>
          </p:cNvPr>
          <p:cNvSpPr txBox="1"/>
          <p:nvPr/>
        </p:nvSpPr>
        <p:spPr>
          <a:xfrm>
            <a:off x="961763" y="3758359"/>
            <a:ext cx="38023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–10</a:t>
            </a:r>
          </a:p>
        </p:txBody>
      </p:sp>
      <p:sp>
        <p:nvSpPr>
          <p:cNvPr id="88" name="Freeform 95">
            <a:extLst>
              <a:ext uri="{FF2B5EF4-FFF2-40B4-BE49-F238E27FC236}">
                <a16:creationId xmlns:a16="http://schemas.microsoft.com/office/drawing/2014/main" id="{6B70CE72-7A4E-F9E8-48BB-15128C3DB287}"/>
              </a:ext>
            </a:extLst>
          </p:cNvPr>
          <p:cNvSpPr/>
          <p:nvPr/>
        </p:nvSpPr>
        <p:spPr>
          <a:xfrm>
            <a:off x="1287435" y="2401975"/>
            <a:ext cx="46753" cy="11300"/>
          </a:xfrm>
          <a:custGeom>
            <a:avLst/>
            <a:gdLst>
              <a:gd name="connsiteX0" fmla="*/ 0 w 65020"/>
              <a:gd name="connsiteY0" fmla="*/ 0 h 12693"/>
              <a:gd name="connsiteX1" fmla="*/ 65020 w 65020"/>
              <a:gd name="connsiteY1" fmla="*/ 0 h 12693"/>
            </a:gdLst>
            <a:ahLst/>
            <a:cxnLst>
              <a:cxn ang="0">
                <a:pos x="connsiteX0" y="connsiteY0"/>
              </a:cxn>
              <a:cxn ang="0">
                <a:pos x="connsiteX1" y="connsiteY1"/>
              </a:cxn>
            </a:cxnLst>
            <a:rect l="l" t="t" r="r" b="b"/>
            <a:pathLst>
              <a:path w="65020" h="12693">
                <a:moveTo>
                  <a:pt x="0" y="0"/>
                </a:moveTo>
                <a:lnTo>
                  <a:pt x="6502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89" name="Freeform 96">
            <a:extLst>
              <a:ext uri="{FF2B5EF4-FFF2-40B4-BE49-F238E27FC236}">
                <a16:creationId xmlns:a16="http://schemas.microsoft.com/office/drawing/2014/main" id="{D6F72EBA-69B6-D008-12FD-4E39695693D1}"/>
              </a:ext>
            </a:extLst>
          </p:cNvPr>
          <p:cNvSpPr/>
          <p:nvPr/>
        </p:nvSpPr>
        <p:spPr>
          <a:xfrm>
            <a:off x="1287435" y="2701100"/>
            <a:ext cx="46753" cy="11300"/>
          </a:xfrm>
          <a:custGeom>
            <a:avLst/>
            <a:gdLst>
              <a:gd name="connsiteX0" fmla="*/ 0 w 65020"/>
              <a:gd name="connsiteY0" fmla="*/ 0 h 12693"/>
              <a:gd name="connsiteX1" fmla="*/ 65020 w 65020"/>
              <a:gd name="connsiteY1" fmla="*/ 0 h 12693"/>
            </a:gdLst>
            <a:ahLst/>
            <a:cxnLst>
              <a:cxn ang="0">
                <a:pos x="connsiteX0" y="connsiteY0"/>
              </a:cxn>
              <a:cxn ang="0">
                <a:pos x="connsiteX1" y="connsiteY1"/>
              </a:cxn>
            </a:cxnLst>
            <a:rect l="l" t="t" r="r" b="b"/>
            <a:pathLst>
              <a:path w="65020" h="12693">
                <a:moveTo>
                  <a:pt x="0" y="0"/>
                </a:moveTo>
                <a:lnTo>
                  <a:pt x="6502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90" name="Freeform 97">
            <a:extLst>
              <a:ext uri="{FF2B5EF4-FFF2-40B4-BE49-F238E27FC236}">
                <a16:creationId xmlns:a16="http://schemas.microsoft.com/office/drawing/2014/main" id="{B29B1D0B-0DF7-FE7B-1197-4EBE2F8D6883}"/>
              </a:ext>
            </a:extLst>
          </p:cNvPr>
          <p:cNvSpPr/>
          <p:nvPr/>
        </p:nvSpPr>
        <p:spPr>
          <a:xfrm>
            <a:off x="1287435" y="3000226"/>
            <a:ext cx="46753" cy="11300"/>
          </a:xfrm>
          <a:custGeom>
            <a:avLst/>
            <a:gdLst>
              <a:gd name="connsiteX0" fmla="*/ 0 w 65020"/>
              <a:gd name="connsiteY0" fmla="*/ 0 h 12693"/>
              <a:gd name="connsiteX1" fmla="*/ 65020 w 65020"/>
              <a:gd name="connsiteY1" fmla="*/ 0 h 12693"/>
            </a:gdLst>
            <a:ahLst/>
            <a:cxnLst>
              <a:cxn ang="0">
                <a:pos x="connsiteX0" y="connsiteY0"/>
              </a:cxn>
              <a:cxn ang="0">
                <a:pos x="connsiteX1" y="connsiteY1"/>
              </a:cxn>
            </a:cxnLst>
            <a:rect l="l" t="t" r="r" b="b"/>
            <a:pathLst>
              <a:path w="65020" h="12693">
                <a:moveTo>
                  <a:pt x="0" y="0"/>
                </a:moveTo>
                <a:lnTo>
                  <a:pt x="6502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91" name="Freeform 98">
            <a:extLst>
              <a:ext uri="{FF2B5EF4-FFF2-40B4-BE49-F238E27FC236}">
                <a16:creationId xmlns:a16="http://schemas.microsoft.com/office/drawing/2014/main" id="{6B3AF8E9-2D9E-8963-F219-497B8B935956}"/>
              </a:ext>
            </a:extLst>
          </p:cNvPr>
          <p:cNvSpPr/>
          <p:nvPr/>
        </p:nvSpPr>
        <p:spPr>
          <a:xfrm>
            <a:off x="1287435" y="3299351"/>
            <a:ext cx="46753" cy="11300"/>
          </a:xfrm>
          <a:custGeom>
            <a:avLst/>
            <a:gdLst>
              <a:gd name="connsiteX0" fmla="*/ 0 w 65020"/>
              <a:gd name="connsiteY0" fmla="*/ 0 h 12693"/>
              <a:gd name="connsiteX1" fmla="*/ 65020 w 65020"/>
              <a:gd name="connsiteY1" fmla="*/ 0 h 12693"/>
            </a:gdLst>
            <a:ahLst/>
            <a:cxnLst>
              <a:cxn ang="0">
                <a:pos x="connsiteX0" y="connsiteY0"/>
              </a:cxn>
              <a:cxn ang="0">
                <a:pos x="connsiteX1" y="connsiteY1"/>
              </a:cxn>
            </a:cxnLst>
            <a:rect l="l" t="t" r="r" b="b"/>
            <a:pathLst>
              <a:path w="65020" h="12693">
                <a:moveTo>
                  <a:pt x="0" y="0"/>
                </a:moveTo>
                <a:lnTo>
                  <a:pt x="6502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92" name="Freeform 99">
            <a:extLst>
              <a:ext uri="{FF2B5EF4-FFF2-40B4-BE49-F238E27FC236}">
                <a16:creationId xmlns:a16="http://schemas.microsoft.com/office/drawing/2014/main" id="{5624F623-ED82-F53A-32E7-DB002AC23891}"/>
              </a:ext>
            </a:extLst>
          </p:cNvPr>
          <p:cNvSpPr/>
          <p:nvPr/>
        </p:nvSpPr>
        <p:spPr>
          <a:xfrm>
            <a:off x="1287435" y="3598363"/>
            <a:ext cx="46753" cy="11300"/>
          </a:xfrm>
          <a:custGeom>
            <a:avLst/>
            <a:gdLst>
              <a:gd name="connsiteX0" fmla="*/ 0 w 65020"/>
              <a:gd name="connsiteY0" fmla="*/ 0 h 12693"/>
              <a:gd name="connsiteX1" fmla="*/ 65020 w 65020"/>
              <a:gd name="connsiteY1" fmla="*/ 0 h 12693"/>
            </a:gdLst>
            <a:ahLst/>
            <a:cxnLst>
              <a:cxn ang="0">
                <a:pos x="connsiteX0" y="connsiteY0"/>
              </a:cxn>
              <a:cxn ang="0">
                <a:pos x="connsiteX1" y="connsiteY1"/>
              </a:cxn>
            </a:cxnLst>
            <a:rect l="l" t="t" r="r" b="b"/>
            <a:pathLst>
              <a:path w="65020" h="12693">
                <a:moveTo>
                  <a:pt x="0" y="0"/>
                </a:moveTo>
                <a:lnTo>
                  <a:pt x="6502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93" name="Freeform 100">
            <a:extLst>
              <a:ext uri="{FF2B5EF4-FFF2-40B4-BE49-F238E27FC236}">
                <a16:creationId xmlns:a16="http://schemas.microsoft.com/office/drawing/2014/main" id="{9B68F548-6415-821E-F90C-BF762A4EA75B}"/>
              </a:ext>
            </a:extLst>
          </p:cNvPr>
          <p:cNvSpPr/>
          <p:nvPr/>
        </p:nvSpPr>
        <p:spPr>
          <a:xfrm>
            <a:off x="1287435" y="3897489"/>
            <a:ext cx="46753" cy="11300"/>
          </a:xfrm>
          <a:custGeom>
            <a:avLst/>
            <a:gdLst>
              <a:gd name="connsiteX0" fmla="*/ 0 w 65020"/>
              <a:gd name="connsiteY0" fmla="*/ 0 h 12693"/>
              <a:gd name="connsiteX1" fmla="*/ 65020 w 65020"/>
              <a:gd name="connsiteY1" fmla="*/ 0 h 12693"/>
            </a:gdLst>
            <a:ahLst/>
            <a:cxnLst>
              <a:cxn ang="0">
                <a:pos x="connsiteX0" y="connsiteY0"/>
              </a:cxn>
              <a:cxn ang="0">
                <a:pos x="connsiteX1" y="connsiteY1"/>
              </a:cxn>
            </a:cxnLst>
            <a:rect l="l" t="t" r="r" b="b"/>
            <a:pathLst>
              <a:path w="65020" h="12693">
                <a:moveTo>
                  <a:pt x="0" y="0"/>
                </a:moveTo>
                <a:lnTo>
                  <a:pt x="6502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94" name="Freeform 101">
            <a:extLst>
              <a:ext uri="{FF2B5EF4-FFF2-40B4-BE49-F238E27FC236}">
                <a16:creationId xmlns:a16="http://schemas.microsoft.com/office/drawing/2014/main" id="{E44C5FF6-7E21-5FE9-CDD8-E0D580E6F9B7}"/>
              </a:ext>
            </a:extLst>
          </p:cNvPr>
          <p:cNvSpPr/>
          <p:nvPr/>
        </p:nvSpPr>
        <p:spPr>
          <a:xfrm>
            <a:off x="1287435" y="4196614"/>
            <a:ext cx="46753" cy="11300"/>
          </a:xfrm>
          <a:custGeom>
            <a:avLst/>
            <a:gdLst>
              <a:gd name="connsiteX0" fmla="*/ 0 w 65020"/>
              <a:gd name="connsiteY0" fmla="*/ 0 h 12693"/>
              <a:gd name="connsiteX1" fmla="*/ 65020 w 65020"/>
              <a:gd name="connsiteY1" fmla="*/ 0 h 12693"/>
            </a:gdLst>
            <a:ahLst/>
            <a:cxnLst>
              <a:cxn ang="0">
                <a:pos x="connsiteX0" y="connsiteY0"/>
              </a:cxn>
              <a:cxn ang="0">
                <a:pos x="connsiteX1" y="connsiteY1"/>
              </a:cxn>
            </a:cxnLst>
            <a:rect l="l" t="t" r="r" b="b"/>
            <a:pathLst>
              <a:path w="65020" h="12693">
                <a:moveTo>
                  <a:pt x="0" y="0"/>
                </a:moveTo>
                <a:lnTo>
                  <a:pt x="65020" y="0"/>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95" name="Freeform 102">
            <a:extLst>
              <a:ext uri="{FF2B5EF4-FFF2-40B4-BE49-F238E27FC236}">
                <a16:creationId xmlns:a16="http://schemas.microsoft.com/office/drawing/2014/main" id="{D3BC5E25-8EA1-CF13-5BCC-392138AA085F}"/>
              </a:ext>
            </a:extLst>
          </p:cNvPr>
          <p:cNvSpPr/>
          <p:nvPr/>
        </p:nvSpPr>
        <p:spPr>
          <a:xfrm>
            <a:off x="1287435" y="4495740"/>
            <a:ext cx="46753" cy="11300"/>
          </a:xfrm>
          <a:custGeom>
            <a:avLst/>
            <a:gdLst>
              <a:gd name="connsiteX0" fmla="*/ 0 w 65020"/>
              <a:gd name="connsiteY0" fmla="*/ 0 h 12693"/>
              <a:gd name="connsiteX1" fmla="*/ 65020 w 65020"/>
              <a:gd name="connsiteY1" fmla="*/ 0 h 12693"/>
            </a:gdLst>
            <a:ahLst/>
            <a:cxnLst>
              <a:cxn ang="0">
                <a:pos x="connsiteX0" y="connsiteY0"/>
              </a:cxn>
              <a:cxn ang="0">
                <a:pos x="connsiteX1" y="connsiteY1"/>
              </a:cxn>
            </a:cxnLst>
            <a:rect l="l" t="t" r="r" b="b"/>
            <a:pathLst>
              <a:path w="65020" h="12693">
                <a:moveTo>
                  <a:pt x="0" y="0"/>
                </a:moveTo>
                <a:lnTo>
                  <a:pt x="65020" y="0"/>
                </a:lnTo>
              </a:path>
            </a:pathLst>
          </a:custGeom>
          <a:ln w="12700" cap="flat">
            <a:solidFill>
              <a:srgbClr val="3C3C3C"/>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96" name="Freeform 104">
            <a:extLst>
              <a:ext uri="{FF2B5EF4-FFF2-40B4-BE49-F238E27FC236}">
                <a16:creationId xmlns:a16="http://schemas.microsoft.com/office/drawing/2014/main" id="{7BECBA88-9530-046F-6C29-6FAA96276286}"/>
              </a:ext>
            </a:extLst>
          </p:cNvPr>
          <p:cNvSpPr/>
          <p:nvPr/>
        </p:nvSpPr>
        <p:spPr>
          <a:xfrm>
            <a:off x="4116925" y="3132894"/>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97" name="Freeform 105">
            <a:extLst>
              <a:ext uri="{FF2B5EF4-FFF2-40B4-BE49-F238E27FC236}">
                <a16:creationId xmlns:a16="http://schemas.microsoft.com/office/drawing/2014/main" id="{28DD0399-2C7F-E30E-DCAB-40590BDFE167}"/>
              </a:ext>
            </a:extLst>
          </p:cNvPr>
          <p:cNvSpPr/>
          <p:nvPr/>
        </p:nvSpPr>
        <p:spPr>
          <a:xfrm>
            <a:off x="4116925" y="3628536"/>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98" name="Freeform 106">
            <a:extLst>
              <a:ext uri="{FF2B5EF4-FFF2-40B4-BE49-F238E27FC236}">
                <a16:creationId xmlns:a16="http://schemas.microsoft.com/office/drawing/2014/main" id="{791ACD5A-6A33-AA38-8F82-6435A0A14B5A}"/>
              </a:ext>
            </a:extLst>
          </p:cNvPr>
          <p:cNvSpPr/>
          <p:nvPr/>
        </p:nvSpPr>
        <p:spPr>
          <a:xfrm>
            <a:off x="4143041" y="3134589"/>
            <a:ext cx="9131" cy="493947"/>
          </a:xfrm>
          <a:custGeom>
            <a:avLst/>
            <a:gdLst>
              <a:gd name="connsiteX0" fmla="*/ 0 w 12699"/>
              <a:gd name="connsiteY0" fmla="*/ 0 h 554841"/>
              <a:gd name="connsiteX1" fmla="*/ 0 w 12699"/>
              <a:gd name="connsiteY1" fmla="*/ 554841 h 554841"/>
            </a:gdLst>
            <a:ahLst/>
            <a:cxnLst>
              <a:cxn ang="0">
                <a:pos x="connsiteX0" y="connsiteY0"/>
              </a:cxn>
              <a:cxn ang="0">
                <a:pos x="connsiteX1" y="connsiteY1"/>
              </a:cxn>
            </a:cxnLst>
            <a:rect l="l" t="t" r="r" b="b"/>
            <a:pathLst>
              <a:path w="12699" h="554841">
                <a:moveTo>
                  <a:pt x="0" y="0"/>
                </a:moveTo>
                <a:lnTo>
                  <a:pt x="0" y="554841"/>
                </a:lnTo>
              </a:path>
            </a:pathLst>
          </a:custGeom>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99" name="Freeform 107">
            <a:extLst>
              <a:ext uri="{FF2B5EF4-FFF2-40B4-BE49-F238E27FC236}">
                <a16:creationId xmlns:a16="http://schemas.microsoft.com/office/drawing/2014/main" id="{CAA5CCBB-8855-4036-934D-A74E3136C648}"/>
              </a:ext>
            </a:extLst>
          </p:cNvPr>
          <p:cNvSpPr/>
          <p:nvPr/>
        </p:nvSpPr>
        <p:spPr>
          <a:xfrm>
            <a:off x="4121307" y="3346588"/>
            <a:ext cx="43466" cy="46445"/>
          </a:xfrm>
          <a:custGeom>
            <a:avLst/>
            <a:gdLst>
              <a:gd name="connsiteX0" fmla="*/ 30224 w 60448"/>
              <a:gd name="connsiteY0" fmla="*/ 0 h 52171"/>
              <a:gd name="connsiteX1" fmla="*/ 0 w 60448"/>
              <a:gd name="connsiteY1" fmla="*/ 52171 h 52171"/>
              <a:gd name="connsiteX2" fmla="*/ 60449 w 60448"/>
              <a:gd name="connsiteY2" fmla="*/ 52171 h 52171"/>
              <a:gd name="connsiteX3" fmla="*/ 30224 w 60448"/>
              <a:gd name="connsiteY3" fmla="*/ 0 h 52171"/>
            </a:gdLst>
            <a:ahLst/>
            <a:cxnLst>
              <a:cxn ang="0">
                <a:pos x="connsiteX0" y="connsiteY0"/>
              </a:cxn>
              <a:cxn ang="0">
                <a:pos x="connsiteX1" y="connsiteY1"/>
              </a:cxn>
              <a:cxn ang="0">
                <a:pos x="connsiteX2" y="connsiteY2"/>
              </a:cxn>
              <a:cxn ang="0">
                <a:pos x="connsiteX3" y="connsiteY3"/>
              </a:cxn>
            </a:cxnLst>
            <a:rect l="l" t="t" r="r" b="b"/>
            <a:pathLst>
              <a:path w="60448" h="52171">
                <a:moveTo>
                  <a:pt x="30224" y="0"/>
                </a:moveTo>
                <a:lnTo>
                  <a:pt x="0" y="52171"/>
                </a:lnTo>
                <a:lnTo>
                  <a:pt x="60449" y="52171"/>
                </a:lnTo>
                <a:lnTo>
                  <a:pt x="30224" y="0"/>
                </a:lnTo>
                <a:close/>
              </a:path>
            </a:pathLst>
          </a:custGeom>
          <a:noFill/>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00" name="Freeform 108">
            <a:extLst>
              <a:ext uri="{FF2B5EF4-FFF2-40B4-BE49-F238E27FC236}">
                <a16:creationId xmlns:a16="http://schemas.microsoft.com/office/drawing/2014/main" id="{76A2763E-E055-2186-A47D-DF0D50682632}"/>
              </a:ext>
            </a:extLst>
          </p:cNvPr>
          <p:cNvSpPr/>
          <p:nvPr/>
        </p:nvSpPr>
        <p:spPr>
          <a:xfrm>
            <a:off x="5369676" y="3078086"/>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01" name="Freeform 109">
            <a:extLst>
              <a:ext uri="{FF2B5EF4-FFF2-40B4-BE49-F238E27FC236}">
                <a16:creationId xmlns:a16="http://schemas.microsoft.com/office/drawing/2014/main" id="{5E760B51-D682-34B9-276B-267B360744A5}"/>
              </a:ext>
            </a:extLst>
          </p:cNvPr>
          <p:cNvSpPr/>
          <p:nvPr/>
        </p:nvSpPr>
        <p:spPr>
          <a:xfrm>
            <a:off x="5369676" y="3614184"/>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02" name="Freeform 110">
            <a:extLst>
              <a:ext uri="{FF2B5EF4-FFF2-40B4-BE49-F238E27FC236}">
                <a16:creationId xmlns:a16="http://schemas.microsoft.com/office/drawing/2014/main" id="{073B530D-C7A9-DF96-C1AD-CE7FF0CA5941}"/>
              </a:ext>
            </a:extLst>
          </p:cNvPr>
          <p:cNvSpPr/>
          <p:nvPr/>
        </p:nvSpPr>
        <p:spPr>
          <a:xfrm>
            <a:off x="5395793" y="3079781"/>
            <a:ext cx="9131" cy="534402"/>
          </a:xfrm>
          <a:custGeom>
            <a:avLst/>
            <a:gdLst>
              <a:gd name="connsiteX0" fmla="*/ 0 w 12699"/>
              <a:gd name="connsiteY0" fmla="*/ 0 h 600284"/>
              <a:gd name="connsiteX1" fmla="*/ 0 w 12699"/>
              <a:gd name="connsiteY1" fmla="*/ 600285 h 600284"/>
            </a:gdLst>
            <a:ahLst/>
            <a:cxnLst>
              <a:cxn ang="0">
                <a:pos x="connsiteX0" y="connsiteY0"/>
              </a:cxn>
              <a:cxn ang="0">
                <a:pos x="connsiteX1" y="connsiteY1"/>
              </a:cxn>
            </a:cxnLst>
            <a:rect l="l" t="t" r="r" b="b"/>
            <a:pathLst>
              <a:path w="12699" h="600284">
                <a:moveTo>
                  <a:pt x="0" y="0"/>
                </a:moveTo>
                <a:lnTo>
                  <a:pt x="0" y="600285"/>
                </a:lnTo>
              </a:path>
            </a:pathLst>
          </a:custGeom>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03" name="Freeform 111">
            <a:extLst>
              <a:ext uri="{FF2B5EF4-FFF2-40B4-BE49-F238E27FC236}">
                <a16:creationId xmlns:a16="http://schemas.microsoft.com/office/drawing/2014/main" id="{4FA85774-340D-53F7-77AF-33F3A0CD88E4}"/>
              </a:ext>
            </a:extLst>
          </p:cNvPr>
          <p:cNvSpPr/>
          <p:nvPr/>
        </p:nvSpPr>
        <p:spPr>
          <a:xfrm>
            <a:off x="5374060" y="3334609"/>
            <a:ext cx="43374" cy="46445"/>
          </a:xfrm>
          <a:custGeom>
            <a:avLst/>
            <a:gdLst>
              <a:gd name="connsiteX0" fmla="*/ 30224 w 60321"/>
              <a:gd name="connsiteY0" fmla="*/ 0 h 52171"/>
              <a:gd name="connsiteX1" fmla="*/ 0 w 60321"/>
              <a:gd name="connsiteY1" fmla="*/ 52171 h 52171"/>
              <a:gd name="connsiteX2" fmla="*/ 60321 w 60321"/>
              <a:gd name="connsiteY2" fmla="*/ 52171 h 52171"/>
              <a:gd name="connsiteX3" fmla="*/ 30224 w 60321"/>
              <a:gd name="connsiteY3" fmla="*/ 0 h 52171"/>
            </a:gdLst>
            <a:ahLst/>
            <a:cxnLst>
              <a:cxn ang="0">
                <a:pos x="connsiteX0" y="connsiteY0"/>
              </a:cxn>
              <a:cxn ang="0">
                <a:pos x="connsiteX1" y="connsiteY1"/>
              </a:cxn>
              <a:cxn ang="0">
                <a:pos x="connsiteX2" y="connsiteY2"/>
              </a:cxn>
              <a:cxn ang="0">
                <a:pos x="connsiteX3" y="connsiteY3"/>
              </a:cxn>
            </a:cxnLst>
            <a:rect l="l" t="t" r="r" b="b"/>
            <a:pathLst>
              <a:path w="60321" h="52171">
                <a:moveTo>
                  <a:pt x="30224" y="0"/>
                </a:moveTo>
                <a:lnTo>
                  <a:pt x="0" y="52171"/>
                </a:lnTo>
                <a:lnTo>
                  <a:pt x="60321" y="52171"/>
                </a:lnTo>
                <a:lnTo>
                  <a:pt x="30224" y="0"/>
                </a:lnTo>
                <a:close/>
              </a:path>
            </a:pathLst>
          </a:custGeom>
          <a:noFill/>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04" name="Freeform 112">
            <a:extLst>
              <a:ext uri="{FF2B5EF4-FFF2-40B4-BE49-F238E27FC236}">
                <a16:creationId xmlns:a16="http://schemas.microsoft.com/office/drawing/2014/main" id="{E8AE20CF-54B2-DA16-563C-76A33AC0052D}"/>
              </a:ext>
            </a:extLst>
          </p:cNvPr>
          <p:cNvSpPr/>
          <p:nvPr/>
        </p:nvSpPr>
        <p:spPr>
          <a:xfrm>
            <a:off x="3172635" y="2994575"/>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05" name="Freeform 113">
            <a:extLst>
              <a:ext uri="{FF2B5EF4-FFF2-40B4-BE49-F238E27FC236}">
                <a16:creationId xmlns:a16="http://schemas.microsoft.com/office/drawing/2014/main" id="{716B147C-6450-8C8A-AB5A-2C13C4CB5A1D}"/>
              </a:ext>
            </a:extLst>
          </p:cNvPr>
          <p:cNvSpPr/>
          <p:nvPr/>
        </p:nvSpPr>
        <p:spPr>
          <a:xfrm>
            <a:off x="3172635" y="3504682"/>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06" name="Freeform 114">
            <a:extLst>
              <a:ext uri="{FF2B5EF4-FFF2-40B4-BE49-F238E27FC236}">
                <a16:creationId xmlns:a16="http://schemas.microsoft.com/office/drawing/2014/main" id="{0384F2A8-B19D-23F8-F2BC-FD73FA151A7A}"/>
              </a:ext>
            </a:extLst>
          </p:cNvPr>
          <p:cNvSpPr/>
          <p:nvPr/>
        </p:nvSpPr>
        <p:spPr>
          <a:xfrm>
            <a:off x="3198751" y="2996270"/>
            <a:ext cx="9131" cy="508411"/>
          </a:xfrm>
          <a:custGeom>
            <a:avLst/>
            <a:gdLst>
              <a:gd name="connsiteX0" fmla="*/ 0 w 12699"/>
              <a:gd name="connsiteY0" fmla="*/ 0 h 571089"/>
              <a:gd name="connsiteX1" fmla="*/ 0 w 12699"/>
              <a:gd name="connsiteY1" fmla="*/ 571089 h 571089"/>
            </a:gdLst>
            <a:ahLst/>
            <a:cxnLst>
              <a:cxn ang="0">
                <a:pos x="connsiteX0" y="connsiteY0"/>
              </a:cxn>
              <a:cxn ang="0">
                <a:pos x="connsiteX1" y="connsiteY1"/>
              </a:cxn>
            </a:cxnLst>
            <a:rect l="l" t="t" r="r" b="b"/>
            <a:pathLst>
              <a:path w="12699" h="571089">
                <a:moveTo>
                  <a:pt x="0" y="0"/>
                </a:moveTo>
                <a:lnTo>
                  <a:pt x="0" y="571089"/>
                </a:lnTo>
              </a:path>
            </a:pathLst>
          </a:custGeom>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07" name="Freeform 115">
            <a:extLst>
              <a:ext uri="{FF2B5EF4-FFF2-40B4-BE49-F238E27FC236}">
                <a16:creationId xmlns:a16="http://schemas.microsoft.com/office/drawing/2014/main" id="{FC7AE741-89ED-6E0D-0413-61A752FD8764}"/>
              </a:ext>
            </a:extLst>
          </p:cNvPr>
          <p:cNvSpPr/>
          <p:nvPr/>
        </p:nvSpPr>
        <p:spPr>
          <a:xfrm>
            <a:off x="3177110" y="3217535"/>
            <a:ext cx="43374" cy="46557"/>
          </a:xfrm>
          <a:custGeom>
            <a:avLst/>
            <a:gdLst>
              <a:gd name="connsiteX0" fmla="*/ 30097 w 60321"/>
              <a:gd name="connsiteY0" fmla="*/ 0 h 52297"/>
              <a:gd name="connsiteX1" fmla="*/ 0 w 60321"/>
              <a:gd name="connsiteY1" fmla="*/ 52298 h 52297"/>
              <a:gd name="connsiteX2" fmla="*/ 60321 w 60321"/>
              <a:gd name="connsiteY2" fmla="*/ 52298 h 52297"/>
              <a:gd name="connsiteX3" fmla="*/ 30097 w 60321"/>
              <a:gd name="connsiteY3" fmla="*/ 0 h 52297"/>
            </a:gdLst>
            <a:ahLst/>
            <a:cxnLst>
              <a:cxn ang="0">
                <a:pos x="connsiteX0" y="connsiteY0"/>
              </a:cxn>
              <a:cxn ang="0">
                <a:pos x="connsiteX1" y="connsiteY1"/>
              </a:cxn>
              <a:cxn ang="0">
                <a:pos x="connsiteX2" y="connsiteY2"/>
              </a:cxn>
              <a:cxn ang="0">
                <a:pos x="connsiteX3" y="connsiteY3"/>
              </a:cxn>
            </a:cxnLst>
            <a:rect l="l" t="t" r="r" b="b"/>
            <a:pathLst>
              <a:path w="60321" h="52297">
                <a:moveTo>
                  <a:pt x="30097" y="0"/>
                </a:moveTo>
                <a:lnTo>
                  <a:pt x="0" y="52298"/>
                </a:lnTo>
                <a:lnTo>
                  <a:pt x="60321" y="52298"/>
                </a:lnTo>
                <a:lnTo>
                  <a:pt x="30097" y="0"/>
                </a:lnTo>
                <a:close/>
              </a:path>
            </a:pathLst>
          </a:custGeom>
          <a:noFill/>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08" name="Freeform 116">
            <a:extLst>
              <a:ext uri="{FF2B5EF4-FFF2-40B4-BE49-F238E27FC236}">
                <a16:creationId xmlns:a16="http://schemas.microsoft.com/office/drawing/2014/main" id="{FB87CB5E-E6C8-E267-2703-0F15FCE940CC}"/>
              </a:ext>
            </a:extLst>
          </p:cNvPr>
          <p:cNvSpPr/>
          <p:nvPr/>
        </p:nvSpPr>
        <p:spPr>
          <a:xfrm>
            <a:off x="2238482" y="2896600"/>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09" name="Freeform 117">
            <a:extLst>
              <a:ext uri="{FF2B5EF4-FFF2-40B4-BE49-F238E27FC236}">
                <a16:creationId xmlns:a16="http://schemas.microsoft.com/office/drawing/2014/main" id="{367858D6-B271-7791-D740-DDB080F26E50}"/>
              </a:ext>
            </a:extLst>
          </p:cNvPr>
          <p:cNvSpPr/>
          <p:nvPr/>
        </p:nvSpPr>
        <p:spPr>
          <a:xfrm>
            <a:off x="2238482" y="3363425"/>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10" name="Freeform 118">
            <a:extLst>
              <a:ext uri="{FF2B5EF4-FFF2-40B4-BE49-F238E27FC236}">
                <a16:creationId xmlns:a16="http://schemas.microsoft.com/office/drawing/2014/main" id="{3677FDDB-EA3F-48A6-32F1-870A096B60A5}"/>
              </a:ext>
            </a:extLst>
          </p:cNvPr>
          <p:cNvSpPr/>
          <p:nvPr/>
        </p:nvSpPr>
        <p:spPr>
          <a:xfrm>
            <a:off x="2264598" y="2898295"/>
            <a:ext cx="9131" cy="465130"/>
          </a:xfrm>
          <a:custGeom>
            <a:avLst/>
            <a:gdLst>
              <a:gd name="connsiteX0" fmla="*/ 0 w 12699"/>
              <a:gd name="connsiteY0" fmla="*/ 0 h 522472"/>
              <a:gd name="connsiteX1" fmla="*/ 0 w 12699"/>
              <a:gd name="connsiteY1" fmla="*/ 522472 h 522472"/>
            </a:gdLst>
            <a:ahLst/>
            <a:cxnLst>
              <a:cxn ang="0">
                <a:pos x="connsiteX0" y="connsiteY0"/>
              </a:cxn>
              <a:cxn ang="0">
                <a:pos x="connsiteX1" y="connsiteY1"/>
              </a:cxn>
            </a:cxnLst>
            <a:rect l="l" t="t" r="r" b="b"/>
            <a:pathLst>
              <a:path w="12699" h="522472">
                <a:moveTo>
                  <a:pt x="0" y="0"/>
                </a:moveTo>
                <a:lnTo>
                  <a:pt x="0" y="522472"/>
                </a:lnTo>
              </a:path>
            </a:pathLst>
          </a:custGeom>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11" name="Freeform 119">
            <a:extLst>
              <a:ext uri="{FF2B5EF4-FFF2-40B4-BE49-F238E27FC236}">
                <a16:creationId xmlns:a16="http://schemas.microsoft.com/office/drawing/2014/main" id="{9803B2CB-E320-9242-3BC0-B5CC07170569}"/>
              </a:ext>
            </a:extLst>
          </p:cNvPr>
          <p:cNvSpPr/>
          <p:nvPr/>
        </p:nvSpPr>
        <p:spPr>
          <a:xfrm>
            <a:off x="2242865" y="3099896"/>
            <a:ext cx="43374" cy="46445"/>
          </a:xfrm>
          <a:custGeom>
            <a:avLst/>
            <a:gdLst>
              <a:gd name="connsiteX0" fmla="*/ 30224 w 60321"/>
              <a:gd name="connsiteY0" fmla="*/ 0 h 52171"/>
              <a:gd name="connsiteX1" fmla="*/ 0 w 60321"/>
              <a:gd name="connsiteY1" fmla="*/ 52171 h 52171"/>
              <a:gd name="connsiteX2" fmla="*/ 60321 w 60321"/>
              <a:gd name="connsiteY2" fmla="*/ 52171 h 52171"/>
              <a:gd name="connsiteX3" fmla="*/ 30224 w 60321"/>
              <a:gd name="connsiteY3" fmla="*/ 0 h 52171"/>
            </a:gdLst>
            <a:ahLst/>
            <a:cxnLst>
              <a:cxn ang="0">
                <a:pos x="connsiteX0" y="connsiteY0"/>
              </a:cxn>
              <a:cxn ang="0">
                <a:pos x="connsiteX1" y="connsiteY1"/>
              </a:cxn>
              <a:cxn ang="0">
                <a:pos x="connsiteX2" y="connsiteY2"/>
              </a:cxn>
              <a:cxn ang="0">
                <a:pos x="connsiteX3" y="connsiteY3"/>
              </a:cxn>
            </a:cxnLst>
            <a:rect l="l" t="t" r="r" b="b"/>
            <a:pathLst>
              <a:path w="60321" h="52171">
                <a:moveTo>
                  <a:pt x="30224" y="0"/>
                </a:moveTo>
                <a:lnTo>
                  <a:pt x="0" y="52171"/>
                </a:lnTo>
                <a:lnTo>
                  <a:pt x="60321" y="52171"/>
                </a:lnTo>
                <a:lnTo>
                  <a:pt x="30224" y="0"/>
                </a:lnTo>
                <a:close/>
              </a:path>
            </a:pathLst>
          </a:custGeom>
          <a:noFill/>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12" name="Freeform 120">
            <a:extLst>
              <a:ext uri="{FF2B5EF4-FFF2-40B4-BE49-F238E27FC236}">
                <a16:creationId xmlns:a16="http://schemas.microsoft.com/office/drawing/2014/main" id="{BF2F449A-BC9F-777A-94A8-9B0FA13B4560}"/>
              </a:ext>
            </a:extLst>
          </p:cNvPr>
          <p:cNvSpPr/>
          <p:nvPr/>
        </p:nvSpPr>
        <p:spPr>
          <a:xfrm>
            <a:off x="1614800" y="2864845"/>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13" name="Freeform 121">
            <a:extLst>
              <a:ext uri="{FF2B5EF4-FFF2-40B4-BE49-F238E27FC236}">
                <a16:creationId xmlns:a16="http://schemas.microsoft.com/office/drawing/2014/main" id="{7DA45D28-365B-6BC0-4998-9E0CA3A1DC8F}"/>
              </a:ext>
            </a:extLst>
          </p:cNvPr>
          <p:cNvSpPr/>
          <p:nvPr/>
        </p:nvSpPr>
        <p:spPr>
          <a:xfrm>
            <a:off x="1614800" y="3276976"/>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77777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14" name="Freeform 122">
            <a:extLst>
              <a:ext uri="{FF2B5EF4-FFF2-40B4-BE49-F238E27FC236}">
                <a16:creationId xmlns:a16="http://schemas.microsoft.com/office/drawing/2014/main" id="{EB7E2588-3266-F7A1-A0ED-83843A23AA32}"/>
              </a:ext>
            </a:extLst>
          </p:cNvPr>
          <p:cNvSpPr/>
          <p:nvPr/>
        </p:nvSpPr>
        <p:spPr>
          <a:xfrm>
            <a:off x="1640916" y="2866540"/>
            <a:ext cx="9131" cy="410435"/>
          </a:xfrm>
          <a:custGeom>
            <a:avLst/>
            <a:gdLst>
              <a:gd name="connsiteX0" fmla="*/ 0 w 12699"/>
              <a:gd name="connsiteY0" fmla="*/ 0 h 461034"/>
              <a:gd name="connsiteX1" fmla="*/ 0 w 12699"/>
              <a:gd name="connsiteY1" fmla="*/ 461035 h 461034"/>
            </a:gdLst>
            <a:ahLst/>
            <a:cxnLst>
              <a:cxn ang="0">
                <a:pos x="connsiteX0" y="connsiteY0"/>
              </a:cxn>
              <a:cxn ang="0">
                <a:pos x="connsiteX1" y="connsiteY1"/>
              </a:cxn>
            </a:cxnLst>
            <a:rect l="l" t="t" r="r" b="b"/>
            <a:pathLst>
              <a:path w="12699" h="461034">
                <a:moveTo>
                  <a:pt x="0" y="0"/>
                </a:moveTo>
                <a:lnTo>
                  <a:pt x="0" y="461035"/>
                </a:lnTo>
              </a:path>
            </a:pathLst>
          </a:custGeom>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15" name="Freeform 123">
            <a:extLst>
              <a:ext uri="{FF2B5EF4-FFF2-40B4-BE49-F238E27FC236}">
                <a16:creationId xmlns:a16="http://schemas.microsoft.com/office/drawing/2014/main" id="{2E58FF9E-7109-2076-0307-36B2CE3E4517}"/>
              </a:ext>
            </a:extLst>
          </p:cNvPr>
          <p:cNvSpPr/>
          <p:nvPr/>
        </p:nvSpPr>
        <p:spPr>
          <a:xfrm>
            <a:off x="1619274" y="3038534"/>
            <a:ext cx="43374" cy="46558"/>
          </a:xfrm>
          <a:custGeom>
            <a:avLst/>
            <a:gdLst>
              <a:gd name="connsiteX0" fmla="*/ 30097 w 60321"/>
              <a:gd name="connsiteY0" fmla="*/ 0 h 52298"/>
              <a:gd name="connsiteX1" fmla="*/ 0 w 60321"/>
              <a:gd name="connsiteY1" fmla="*/ 52298 h 52298"/>
              <a:gd name="connsiteX2" fmla="*/ 60321 w 60321"/>
              <a:gd name="connsiteY2" fmla="*/ 52298 h 52298"/>
              <a:gd name="connsiteX3" fmla="*/ 30097 w 60321"/>
              <a:gd name="connsiteY3" fmla="*/ 0 h 52298"/>
            </a:gdLst>
            <a:ahLst/>
            <a:cxnLst>
              <a:cxn ang="0">
                <a:pos x="connsiteX0" y="connsiteY0"/>
              </a:cxn>
              <a:cxn ang="0">
                <a:pos x="connsiteX1" y="connsiteY1"/>
              </a:cxn>
              <a:cxn ang="0">
                <a:pos x="connsiteX2" y="connsiteY2"/>
              </a:cxn>
              <a:cxn ang="0">
                <a:pos x="connsiteX3" y="connsiteY3"/>
              </a:cxn>
            </a:cxnLst>
            <a:rect l="l" t="t" r="r" b="b"/>
            <a:pathLst>
              <a:path w="60321" h="52298">
                <a:moveTo>
                  <a:pt x="30097" y="0"/>
                </a:moveTo>
                <a:lnTo>
                  <a:pt x="0" y="52298"/>
                </a:lnTo>
                <a:lnTo>
                  <a:pt x="60321" y="52298"/>
                </a:lnTo>
                <a:lnTo>
                  <a:pt x="30097" y="0"/>
                </a:lnTo>
                <a:close/>
              </a:path>
            </a:pathLst>
          </a:custGeom>
          <a:noFill/>
          <a:ln w="1345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16" name="Freeform 124">
            <a:extLst>
              <a:ext uri="{FF2B5EF4-FFF2-40B4-BE49-F238E27FC236}">
                <a16:creationId xmlns:a16="http://schemas.microsoft.com/office/drawing/2014/main" id="{AE8CB717-9E4D-7520-611B-50658CC72E80}"/>
              </a:ext>
            </a:extLst>
          </p:cNvPr>
          <p:cNvSpPr/>
          <p:nvPr/>
        </p:nvSpPr>
        <p:spPr>
          <a:xfrm>
            <a:off x="1307250" y="2374627"/>
            <a:ext cx="43374" cy="46445"/>
          </a:xfrm>
          <a:custGeom>
            <a:avLst/>
            <a:gdLst>
              <a:gd name="connsiteX0" fmla="*/ 30224 w 60321"/>
              <a:gd name="connsiteY0" fmla="*/ 0 h 52171"/>
              <a:gd name="connsiteX1" fmla="*/ 0 w 60321"/>
              <a:gd name="connsiteY1" fmla="*/ 52171 h 52171"/>
              <a:gd name="connsiteX2" fmla="*/ 60321 w 60321"/>
              <a:gd name="connsiteY2" fmla="*/ 52171 h 52171"/>
              <a:gd name="connsiteX3" fmla="*/ 30224 w 60321"/>
              <a:gd name="connsiteY3" fmla="*/ 0 h 52171"/>
            </a:gdLst>
            <a:ahLst/>
            <a:cxnLst>
              <a:cxn ang="0">
                <a:pos x="connsiteX0" y="connsiteY0"/>
              </a:cxn>
              <a:cxn ang="0">
                <a:pos x="connsiteX1" y="connsiteY1"/>
              </a:cxn>
              <a:cxn ang="0">
                <a:pos x="connsiteX2" y="connsiteY2"/>
              </a:cxn>
              <a:cxn ang="0">
                <a:pos x="connsiteX3" y="connsiteY3"/>
              </a:cxn>
            </a:cxnLst>
            <a:rect l="l" t="t" r="r" b="b"/>
            <a:pathLst>
              <a:path w="60321" h="52171">
                <a:moveTo>
                  <a:pt x="30224" y="0"/>
                </a:moveTo>
                <a:lnTo>
                  <a:pt x="0" y="52171"/>
                </a:lnTo>
                <a:lnTo>
                  <a:pt x="60321" y="52171"/>
                </a:lnTo>
                <a:lnTo>
                  <a:pt x="30224" y="0"/>
                </a:lnTo>
                <a:close/>
              </a:path>
            </a:pathLst>
          </a:custGeom>
          <a:noFill/>
          <a:ln w="13457" cap="flat">
            <a:solidFill>
              <a:srgbClr val="77777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17" name="Freeform 125">
            <a:extLst>
              <a:ext uri="{FF2B5EF4-FFF2-40B4-BE49-F238E27FC236}">
                <a16:creationId xmlns:a16="http://schemas.microsoft.com/office/drawing/2014/main" id="{961C7225-61FF-3B39-8923-8F0D96FA8F7E}"/>
              </a:ext>
            </a:extLst>
          </p:cNvPr>
          <p:cNvSpPr/>
          <p:nvPr/>
        </p:nvSpPr>
        <p:spPr>
          <a:xfrm>
            <a:off x="1328526" y="2405478"/>
            <a:ext cx="4065166" cy="971733"/>
          </a:xfrm>
          <a:custGeom>
            <a:avLst/>
            <a:gdLst>
              <a:gd name="connsiteX0" fmla="*/ 0 w 5653453"/>
              <a:gd name="connsiteY0" fmla="*/ 0 h 1091530"/>
              <a:gd name="connsiteX1" fmla="*/ 435203 w 5653453"/>
              <a:gd name="connsiteY1" fmla="*/ 737377 h 1091530"/>
              <a:gd name="connsiteX2" fmla="*/ 1301546 w 5653453"/>
              <a:gd name="connsiteY2" fmla="*/ 809477 h 1091530"/>
              <a:gd name="connsiteX3" fmla="*/ 2603982 w 5653453"/>
              <a:gd name="connsiteY3" fmla="*/ 943776 h 1091530"/>
              <a:gd name="connsiteX4" fmla="*/ 3908195 w 5653453"/>
              <a:gd name="connsiteY4" fmla="*/ 1091531 h 1091530"/>
              <a:gd name="connsiteX5" fmla="*/ 5653453 w 5653453"/>
              <a:gd name="connsiteY5" fmla="*/ 1073252 h 109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3453" h="1091530">
                <a:moveTo>
                  <a:pt x="0" y="0"/>
                </a:moveTo>
                <a:lnTo>
                  <a:pt x="435203" y="737377"/>
                </a:lnTo>
                <a:lnTo>
                  <a:pt x="1301546" y="809477"/>
                </a:lnTo>
                <a:lnTo>
                  <a:pt x="2603982" y="943776"/>
                </a:lnTo>
                <a:lnTo>
                  <a:pt x="3908195" y="1091531"/>
                </a:lnTo>
                <a:lnTo>
                  <a:pt x="5653453" y="1073252"/>
                </a:lnTo>
              </a:path>
            </a:pathLst>
          </a:custGeom>
          <a:noFill/>
          <a:ln w="1510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18" name="Freeform 127">
            <a:extLst>
              <a:ext uri="{FF2B5EF4-FFF2-40B4-BE49-F238E27FC236}">
                <a16:creationId xmlns:a16="http://schemas.microsoft.com/office/drawing/2014/main" id="{6626B389-A5AC-DDF2-D523-9744960E4599}"/>
              </a:ext>
            </a:extLst>
          </p:cNvPr>
          <p:cNvSpPr/>
          <p:nvPr/>
        </p:nvSpPr>
        <p:spPr>
          <a:xfrm>
            <a:off x="4121307" y="3885398"/>
            <a:ext cx="43466" cy="53790"/>
          </a:xfrm>
          <a:custGeom>
            <a:avLst/>
            <a:gdLst>
              <a:gd name="connsiteX0" fmla="*/ 60449 w 60448"/>
              <a:gd name="connsiteY0" fmla="*/ 30211 h 60421"/>
              <a:gd name="connsiteX1" fmla="*/ 30224 w 60448"/>
              <a:gd name="connsiteY1" fmla="*/ 60422 h 60421"/>
              <a:gd name="connsiteX2" fmla="*/ 0 w 60448"/>
              <a:gd name="connsiteY2" fmla="*/ 30211 h 60421"/>
              <a:gd name="connsiteX3" fmla="*/ 30224 w 60448"/>
              <a:gd name="connsiteY3" fmla="*/ 0 h 60421"/>
              <a:gd name="connsiteX4" fmla="*/ 60449 w 60448"/>
              <a:gd name="connsiteY4" fmla="*/ 30211 h 60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48" h="60421">
                <a:moveTo>
                  <a:pt x="60449" y="30211"/>
                </a:moveTo>
                <a:cubicBezTo>
                  <a:pt x="60449" y="46896"/>
                  <a:pt x="46917" y="60422"/>
                  <a:pt x="30224" y="60422"/>
                </a:cubicBezTo>
                <a:cubicBezTo>
                  <a:pt x="13532" y="60422"/>
                  <a:pt x="0" y="46896"/>
                  <a:pt x="0" y="30211"/>
                </a:cubicBezTo>
                <a:cubicBezTo>
                  <a:pt x="0" y="13526"/>
                  <a:pt x="13532" y="0"/>
                  <a:pt x="30224" y="0"/>
                </a:cubicBezTo>
                <a:cubicBezTo>
                  <a:pt x="46916" y="0"/>
                  <a:pt x="60449" y="13526"/>
                  <a:pt x="60449" y="30211"/>
                </a:cubicBezTo>
                <a:close/>
              </a:path>
            </a:pathLst>
          </a:custGeom>
          <a:noFill/>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19" name="Freeform 128">
            <a:extLst>
              <a:ext uri="{FF2B5EF4-FFF2-40B4-BE49-F238E27FC236}">
                <a16:creationId xmlns:a16="http://schemas.microsoft.com/office/drawing/2014/main" id="{4A4CE68A-26FF-5EB1-3C70-C5D3D54B58C7}"/>
              </a:ext>
            </a:extLst>
          </p:cNvPr>
          <p:cNvSpPr/>
          <p:nvPr/>
        </p:nvSpPr>
        <p:spPr>
          <a:xfrm>
            <a:off x="4116925" y="3657352"/>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20" name="Freeform 129">
            <a:extLst>
              <a:ext uri="{FF2B5EF4-FFF2-40B4-BE49-F238E27FC236}">
                <a16:creationId xmlns:a16="http://schemas.microsoft.com/office/drawing/2014/main" id="{AA847278-43B7-9C8A-F46A-5D048B267C88}"/>
              </a:ext>
            </a:extLst>
          </p:cNvPr>
          <p:cNvSpPr/>
          <p:nvPr/>
        </p:nvSpPr>
        <p:spPr>
          <a:xfrm>
            <a:off x="4116925" y="4164634"/>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21" name="Freeform 130">
            <a:extLst>
              <a:ext uri="{FF2B5EF4-FFF2-40B4-BE49-F238E27FC236}">
                <a16:creationId xmlns:a16="http://schemas.microsoft.com/office/drawing/2014/main" id="{005FFA57-047C-D984-80C3-1FBA7DA6684F}"/>
              </a:ext>
            </a:extLst>
          </p:cNvPr>
          <p:cNvSpPr/>
          <p:nvPr/>
        </p:nvSpPr>
        <p:spPr>
          <a:xfrm>
            <a:off x="4143041" y="3653510"/>
            <a:ext cx="9131" cy="511123"/>
          </a:xfrm>
          <a:custGeom>
            <a:avLst/>
            <a:gdLst>
              <a:gd name="connsiteX0" fmla="*/ 0 w 12699"/>
              <a:gd name="connsiteY0" fmla="*/ 0 h 574135"/>
              <a:gd name="connsiteX1" fmla="*/ 0 w 12699"/>
              <a:gd name="connsiteY1" fmla="*/ 574136 h 574135"/>
            </a:gdLst>
            <a:ahLst/>
            <a:cxnLst>
              <a:cxn ang="0">
                <a:pos x="connsiteX0" y="connsiteY0"/>
              </a:cxn>
              <a:cxn ang="0">
                <a:pos x="connsiteX1" y="connsiteY1"/>
              </a:cxn>
            </a:cxnLst>
            <a:rect l="l" t="t" r="r" b="b"/>
            <a:pathLst>
              <a:path w="12699" h="574135">
                <a:moveTo>
                  <a:pt x="0" y="0"/>
                </a:moveTo>
                <a:lnTo>
                  <a:pt x="0" y="574136"/>
                </a:lnTo>
              </a:path>
            </a:pathLst>
          </a:custGeom>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22" name="Freeform 131">
            <a:extLst>
              <a:ext uri="{FF2B5EF4-FFF2-40B4-BE49-F238E27FC236}">
                <a16:creationId xmlns:a16="http://schemas.microsoft.com/office/drawing/2014/main" id="{44FDBD03-E0B4-58D2-EF61-68D5D8C492D9}"/>
              </a:ext>
            </a:extLst>
          </p:cNvPr>
          <p:cNvSpPr/>
          <p:nvPr/>
        </p:nvSpPr>
        <p:spPr>
          <a:xfrm>
            <a:off x="5374060" y="3835223"/>
            <a:ext cx="43466" cy="53790"/>
          </a:xfrm>
          <a:custGeom>
            <a:avLst/>
            <a:gdLst>
              <a:gd name="connsiteX0" fmla="*/ 60449 w 60448"/>
              <a:gd name="connsiteY0" fmla="*/ 30211 h 60421"/>
              <a:gd name="connsiteX1" fmla="*/ 30224 w 60448"/>
              <a:gd name="connsiteY1" fmla="*/ 60422 h 60421"/>
              <a:gd name="connsiteX2" fmla="*/ 0 w 60448"/>
              <a:gd name="connsiteY2" fmla="*/ 30211 h 60421"/>
              <a:gd name="connsiteX3" fmla="*/ 30224 w 60448"/>
              <a:gd name="connsiteY3" fmla="*/ 0 h 60421"/>
              <a:gd name="connsiteX4" fmla="*/ 60449 w 60448"/>
              <a:gd name="connsiteY4" fmla="*/ 30211 h 60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48" h="60421">
                <a:moveTo>
                  <a:pt x="60449" y="30211"/>
                </a:moveTo>
                <a:cubicBezTo>
                  <a:pt x="60449" y="46896"/>
                  <a:pt x="46917" y="60422"/>
                  <a:pt x="30224" y="60422"/>
                </a:cubicBezTo>
                <a:cubicBezTo>
                  <a:pt x="13532" y="60422"/>
                  <a:pt x="0" y="46896"/>
                  <a:pt x="0" y="30211"/>
                </a:cubicBezTo>
                <a:cubicBezTo>
                  <a:pt x="0" y="13526"/>
                  <a:pt x="13532" y="0"/>
                  <a:pt x="30224" y="0"/>
                </a:cubicBezTo>
                <a:cubicBezTo>
                  <a:pt x="46917" y="0"/>
                  <a:pt x="60449" y="13526"/>
                  <a:pt x="60449" y="30211"/>
                </a:cubicBezTo>
                <a:close/>
              </a:path>
            </a:pathLst>
          </a:custGeom>
          <a:noFill/>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23" name="Freeform 132">
            <a:extLst>
              <a:ext uri="{FF2B5EF4-FFF2-40B4-BE49-F238E27FC236}">
                <a16:creationId xmlns:a16="http://schemas.microsoft.com/office/drawing/2014/main" id="{CF342B0C-1775-841D-7F38-448242EAA6E2}"/>
              </a:ext>
            </a:extLst>
          </p:cNvPr>
          <p:cNvSpPr/>
          <p:nvPr/>
        </p:nvSpPr>
        <p:spPr>
          <a:xfrm>
            <a:off x="5369676" y="3588193"/>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24" name="Freeform 133">
            <a:extLst>
              <a:ext uri="{FF2B5EF4-FFF2-40B4-BE49-F238E27FC236}">
                <a16:creationId xmlns:a16="http://schemas.microsoft.com/office/drawing/2014/main" id="{C07F7530-B792-3DA3-65F5-5B520F21FA92}"/>
              </a:ext>
            </a:extLst>
          </p:cNvPr>
          <p:cNvSpPr/>
          <p:nvPr/>
        </p:nvSpPr>
        <p:spPr>
          <a:xfrm>
            <a:off x="5369676" y="4127116"/>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25" name="Freeform 134">
            <a:extLst>
              <a:ext uri="{FF2B5EF4-FFF2-40B4-BE49-F238E27FC236}">
                <a16:creationId xmlns:a16="http://schemas.microsoft.com/office/drawing/2014/main" id="{8BBE09A5-39EC-7B97-424E-6AB1EA40468E}"/>
              </a:ext>
            </a:extLst>
          </p:cNvPr>
          <p:cNvSpPr/>
          <p:nvPr/>
        </p:nvSpPr>
        <p:spPr>
          <a:xfrm>
            <a:off x="5395793" y="3589888"/>
            <a:ext cx="9131" cy="537228"/>
          </a:xfrm>
          <a:custGeom>
            <a:avLst/>
            <a:gdLst>
              <a:gd name="connsiteX0" fmla="*/ 0 w 12699"/>
              <a:gd name="connsiteY0" fmla="*/ 0 h 603458"/>
              <a:gd name="connsiteX1" fmla="*/ 0 w 12699"/>
              <a:gd name="connsiteY1" fmla="*/ 603458 h 603458"/>
            </a:gdLst>
            <a:ahLst/>
            <a:cxnLst>
              <a:cxn ang="0">
                <a:pos x="connsiteX0" y="connsiteY0"/>
              </a:cxn>
              <a:cxn ang="0">
                <a:pos x="connsiteX1" y="connsiteY1"/>
              </a:cxn>
            </a:cxnLst>
            <a:rect l="l" t="t" r="r" b="b"/>
            <a:pathLst>
              <a:path w="12699" h="603458">
                <a:moveTo>
                  <a:pt x="0" y="0"/>
                </a:moveTo>
                <a:lnTo>
                  <a:pt x="0" y="603458"/>
                </a:lnTo>
              </a:path>
            </a:pathLst>
          </a:custGeom>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26" name="Freeform 135">
            <a:extLst>
              <a:ext uri="{FF2B5EF4-FFF2-40B4-BE49-F238E27FC236}">
                <a16:creationId xmlns:a16="http://schemas.microsoft.com/office/drawing/2014/main" id="{08F95380-CD4F-541E-D700-F00A8E430716}"/>
              </a:ext>
            </a:extLst>
          </p:cNvPr>
          <p:cNvSpPr/>
          <p:nvPr/>
        </p:nvSpPr>
        <p:spPr>
          <a:xfrm>
            <a:off x="3177018" y="3798496"/>
            <a:ext cx="43466" cy="53790"/>
          </a:xfrm>
          <a:custGeom>
            <a:avLst/>
            <a:gdLst>
              <a:gd name="connsiteX0" fmla="*/ 60448 w 60448"/>
              <a:gd name="connsiteY0" fmla="*/ 30211 h 60421"/>
              <a:gd name="connsiteX1" fmla="*/ 30224 w 60448"/>
              <a:gd name="connsiteY1" fmla="*/ 60422 h 60421"/>
              <a:gd name="connsiteX2" fmla="*/ 0 w 60448"/>
              <a:gd name="connsiteY2" fmla="*/ 30211 h 60421"/>
              <a:gd name="connsiteX3" fmla="*/ 30224 w 60448"/>
              <a:gd name="connsiteY3" fmla="*/ 0 h 60421"/>
              <a:gd name="connsiteX4" fmla="*/ 60448 w 60448"/>
              <a:gd name="connsiteY4" fmla="*/ 30211 h 60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48" h="60421">
                <a:moveTo>
                  <a:pt x="60448" y="30211"/>
                </a:moveTo>
                <a:cubicBezTo>
                  <a:pt x="60448" y="46896"/>
                  <a:pt x="46917" y="60422"/>
                  <a:pt x="30224" y="60422"/>
                </a:cubicBezTo>
                <a:cubicBezTo>
                  <a:pt x="13532" y="60422"/>
                  <a:pt x="0" y="46896"/>
                  <a:pt x="0" y="30211"/>
                </a:cubicBezTo>
                <a:cubicBezTo>
                  <a:pt x="0" y="13526"/>
                  <a:pt x="13532" y="0"/>
                  <a:pt x="30224" y="0"/>
                </a:cubicBezTo>
                <a:cubicBezTo>
                  <a:pt x="46916" y="0"/>
                  <a:pt x="60448" y="13526"/>
                  <a:pt x="60448" y="30211"/>
                </a:cubicBezTo>
                <a:close/>
              </a:path>
            </a:pathLst>
          </a:custGeom>
          <a:noFill/>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27" name="Freeform 136">
            <a:extLst>
              <a:ext uri="{FF2B5EF4-FFF2-40B4-BE49-F238E27FC236}">
                <a16:creationId xmlns:a16="http://schemas.microsoft.com/office/drawing/2014/main" id="{788A64D9-D882-78C9-EEF3-95A83027D75B}"/>
              </a:ext>
            </a:extLst>
          </p:cNvPr>
          <p:cNvSpPr/>
          <p:nvPr/>
        </p:nvSpPr>
        <p:spPr>
          <a:xfrm>
            <a:off x="3172635" y="3588193"/>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28" name="Freeform 137">
            <a:extLst>
              <a:ext uri="{FF2B5EF4-FFF2-40B4-BE49-F238E27FC236}">
                <a16:creationId xmlns:a16="http://schemas.microsoft.com/office/drawing/2014/main" id="{87AEFD09-6DA6-3F48-5D2A-AF99AA3B34B2}"/>
              </a:ext>
            </a:extLst>
          </p:cNvPr>
          <p:cNvSpPr/>
          <p:nvPr/>
        </p:nvSpPr>
        <p:spPr>
          <a:xfrm>
            <a:off x="3172635" y="4081010"/>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29" name="Freeform 138">
            <a:extLst>
              <a:ext uri="{FF2B5EF4-FFF2-40B4-BE49-F238E27FC236}">
                <a16:creationId xmlns:a16="http://schemas.microsoft.com/office/drawing/2014/main" id="{1B2DBD73-C620-3962-4FF4-C110718288BE}"/>
              </a:ext>
            </a:extLst>
          </p:cNvPr>
          <p:cNvSpPr/>
          <p:nvPr/>
        </p:nvSpPr>
        <p:spPr>
          <a:xfrm>
            <a:off x="3198751" y="3589888"/>
            <a:ext cx="9131" cy="491121"/>
          </a:xfrm>
          <a:custGeom>
            <a:avLst/>
            <a:gdLst>
              <a:gd name="connsiteX0" fmla="*/ 0 w 12699"/>
              <a:gd name="connsiteY0" fmla="*/ 0 h 551667"/>
              <a:gd name="connsiteX1" fmla="*/ 0 w 12699"/>
              <a:gd name="connsiteY1" fmla="*/ 551668 h 551667"/>
            </a:gdLst>
            <a:ahLst/>
            <a:cxnLst>
              <a:cxn ang="0">
                <a:pos x="connsiteX0" y="connsiteY0"/>
              </a:cxn>
              <a:cxn ang="0">
                <a:pos x="connsiteX1" y="connsiteY1"/>
              </a:cxn>
            </a:cxnLst>
            <a:rect l="l" t="t" r="r" b="b"/>
            <a:pathLst>
              <a:path w="12699" h="551667">
                <a:moveTo>
                  <a:pt x="0" y="0"/>
                </a:moveTo>
                <a:lnTo>
                  <a:pt x="0" y="551668"/>
                </a:lnTo>
              </a:path>
            </a:pathLst>
          </a:custGeom>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30" name="Freeform 139">
            <a:extLst>
              <a:ext uri="{FF2B5EF4-FFF2-40B4-BE49-F238E27FC236}">
                <a16:creationId xmlns:a16="http://schemas.microsoft.com/office/drawing/2014/main" id="{0D7F38EA-33EB-8B97-94FC-9BF6F30E32EC}"/>
              </a:ext>
            </a:extLst>
          </p:cNvPr>
          <p:cNvSpPr/>
          <p:nvPr/>
        </p:nvSpPr>
        <p:spPr>
          <a:xfrm>
            <a:off x="2242865" y="3520728"/>
            <a:ext cx="43466" cy="53790"/>
          </a:xfrm>
          <a:custGeom>
            <a:avLst/>
            <a:gdLst>
              <a:gd name="connsiteX0" fmla="*/ 60449 w 60448"/>
              <a:gd name="connsiteY0" fmla="*/ 30211 h 60421"/>
              <a:gd name="connsiteX1" fmla="*/ 30224 w 60448"/>
              <a:gd name="connsiteY1" fmla="*/ 60422 h 60421"/>
              <a:gd name="connsiteX2" fmla="*/ 0 w 60448"/>
              <a:gd name="connsiteY2" fmla="*/ 30211 h 60421"/>
              <a:gd name="connsiteX3" fmla="*/ 30224 w 60448"/>
              <a:gd name="connsiteY3" fmla="*/ 0 h 60421"/>
              <a:gd name="connsiteX4" fmla="*/ 60449 w 60448"/>
              <a:gd name="connsiteY4" fmla="*/ 30211 h 60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48" h="60421">
                <a:moveTo>
                  <a:pt x="60449" y="30211"/>
                </a:moveTo>
                <a:cubicBezTo>
                  <a:pt x="60449" y="46896"/>
                  <a:pt x="46917" y="60422"/>
                  <a:pt x="30224" y="60422"/>
                </a:cubicBezTo>
                <a:cubicBezTo>
                  <a:pt x="13532" y="60422"/>
                  <a:pt x="0" y="46896"/>
                  <a:pt x="0" y="30211"/>
                </a:cubicBezTo>
                <a:cubicBezTo>
                  <a:pt x="0" y="13526"/>
                  <a:pt x="13532" y="0"/>
                  <a:pt x="30224" y="0"/>
                </a:cubicBezTo>
                <a:cubicBezTo>
                  <a:pt x="46917" y="0"/>
                  <a:pt x="60449" y="13526"/>
                  <a:pt x="60449" y="30211"/>
                </a:cubicBezTo>
                <a:close/>
              </a:path>
            </a:pathLst>
          </a:custGeom>
          <a:noFill/>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31" name="Freeform 140">
            <a:extLst>
              <a:ext uri="{FF2B5EF4-FFF2-40B4-BE49-F238E27FC236}">
                <a16:creationId xmlns:a16="http://schemas.microsoft.com/office/drawing/2014/main" id="{89C7FE1B-8EA5-D54C-7021-21D95E7AAB89}"/>
              </a:ext>
            </a:extLst>
          </p:cNvPr>
          <p:cNvSpPr/>
          <p:nvPr/>
        </p:nvSpPr>
        <p:spPr>
          <a:xfrm>
            <a:off x="2238482" y="3305792"/>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32" name="Freeform 141">
            <a:extLst>
              <a:ext uri="{FF2B5EF4-FFF2-40B4-BE49-F238E27FC236}">
                <a16:creationId xmlns:a16="http://schemas.microsoft.com/office/drawing/2014/main" id="{4F178374-C801-8CB5-6345-C7723A79209C}"/>
              </a:ext>
            </a:extLst>
          </p:cNvPr>
          <p:cNvSpPr/>
          <p:nvPr/>
        </p:nvSpPr>
        <p:spPr>
          <a:xfrm>
            <a:off x="2238482" y="3787083"/>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33" name="Freeform 142">
            <a:extLst>
              <a:ext uri="{FF2B5EF4-FFF2-40B4-BE49-F238E27FC236}">
                <a16:creationId xmlns:a16="http://schemas.microsoft.com/office/drawing/2014/main" id="{C4D5E47B-B503-0BE1-90C8-39949A2469EB}"/>
              </a:ext>
            </a:extLst>
          </p:cNvPr>
          <p:cNvSpPr/>
          <p:nvPr/>
        </p:nvSpPr>
        <p:spPr>
          <a:xfrm>
            <a:off x="2264598" y="3307487"/>
            <a:ext cx="9131" cy="479595"/>
          </a:xfrm>
          <a:custGeom>
            <a:avLst/>
            <a:gdLst>
              <a:gd name="connsiteX0" fmla="*/ 0 w 12699"/>
              <a:gd name="connsiteY0" fmla="*/ 0 h 538720"/>
              <a:gd name="connsiteX1" fmla="*/ 0 w 12699"/>
              <a:gd name="connsiteY1" fmla="*/ 538720 h 538720"/>
            </a:gdLst>
            <a:ahLst/>
            <a:cxnLst>
              <a:cxn ang="0">
                <a:pos x="connsiteX0" y="connsiteY0"/>
              </a:cxn>
              <a:cxn ang="0">
                <a:pos x="connsiteX1" y="connsiteY1"/>
              </a:cxn>
            </a:cxnLst>
            <a:rect l="l" t="t" r="r" b="b"/>
            <a:pathLst>
              <a:path w="12699" h="538720">
                <a:moveTo>
                  <a:pt x="0" y="0"/>
                </a:moveTo>
                <a:lnTo>
                  <a:pt x="0" y="538720"/>
                </a:lnTo>
              </a:path>
            </a:pathLst>
          </a:custGeom>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34" name="Freeform 143">
            <a:extLst>
              <a:ext uri="{FF2B5EF4-FFF2-40B4-BE49-F238E27FC236}">
                <a16:creationId xmlns:a16="http://schemas.microsoft.com/office/drawing/2014/main" id="{9E715DF8-77AE-9037-D358-52A54D65C621}"/>
              </a:ext>
            </a:extLst>
          </p:cNvPr>
          <p:cNvSpPr/>
          <p:nvPr/>
        </p:nvSpPr>
        <p:spPr>
          <a:xfrm>
            <a:off x="1619182" y="3266579"/>
            <a:ext cx="43466" cy="53790"/>
          </a:xfrm>
          <a:custGeom>
            <a:avLst/>
            <a:gdLst>
              <a:gd name="connsiteX0" fmla="*/ 60448 w 60448"/>
              <a:gd name="connsiteY0" fmla="*/ 30211 h 60421"/>
              <a:gd name="connsiteX1" fmla="*/ 30224 w 60448"/>
              <a:gd name="connsiteY1" fmla="*/ 60422 h 60421"/>
              <a:gd name="connsiteX2" fmla="*/ 0 w 60448"/>
              <a:gd name="connsiteY2" fmla="*/ 30211 h 60421"/>
              <a:gd name="connsiteX3" fmla="*/ 30224 w 60448"/>
              <a:gd name="connsiteY3" fmla="*/ 0 h 60421"/>
              <a:gd name="connsiteX4" fmla="*/ 60448 w 60448"/>
              <a:gd name="connsiteY4" fmla="*/ 30211 h 60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48" h="60421">
                <a:moveTo>
                  <a:pt x="60448" y="30211"/>
                </a:moveTo>
                <a:cubicBezTo>
                  <a:pt x="60448" y="46896"/>
                  <a:pt x="46916" y="60422"/>
                  <a:pt x="30224" y="60422"/>
                </a:cubicBezTo>
                <a:cubicBezTo>
                  <a:pt x="13532" y="60422"/>
                  <a:pt x="0" y="46896"/>
                  <a:pt x="0" y="30211"/>
                </a:cubicBezTo>
                <a:cubicBezTo>
                  <a:pt x="0" y="13526"/>
                  <a:pt x="13532" y="0"/>
                  <a:pt x="30224" y="0"/>
                </a:cubicBezTo>
                <a:cubicBezTo>
                  <a:pt x="46916" y="0"/>
                  <a:pt x="60448" y="13526"/>
                  <a:pt x="60448" y="30211"/>
                </a:cubicBezTo>
                <a:close/>
              </a:path>
            </a:pathLst>
          </a:custGeom>
          <a:noFill/>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35" name="Freeform 144">
            <a:extLst>
              <a:ext uri="{FF2B5EF4-FFF2-40B4-BE49-F238E27FC236}">
                <a16:creationId xmlns:a16="http://schemas.microsoft.com/office/drawing/2014/main" id="{6CE4CDE7-52D1-2845-E74B-F5F1E5F17E7D}"/>
              </a:ext>
            </a:extLst>
          </p:cNvPr>
          <p:cNvSpPr/>
          <p:nvPr/>
        </p:nvSpPr>
        <p:spPr>
          <a:xfrm>
            <a:off x="1614800" y="3098993"/>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36" name="Freeform 145">
            <a:extLst>
              <a:ext uri="{FF2B5EF4-FFF2-40B4-BE49-F238E27FC236}">
                <a16:creationId xmlns:a16="http://schemas.microsoft.com/office/drawing/2014/main" id="{9F209DA6-67B3-C53C-6433-16257A70C2C3}"/>
              </a:ext>
            </a:extLst>
          </p:cNvPr>
          <p:cNvSpPr/>
          <p:nvPr/>
        </p:nvSpPr>
        <p:spPr>
          <a:xfrm>
            <a:off x="1614800" y="3505699"/>
            <a:ext cx="52232" cy="11300"/>
          </a:xfrm>
          <a:custGeom>
            <a:avLst/>
            <a:gdLst>
              <a:gd name="connsiteX0" fmla="*/ 72640 w 72639"/>
              <a:gd name="connsiteY0" fmla="*/ 0 h 12693"/>
              <a:gd name="connsiteX1" fmla="*/ 0 w 72639"/>
              <a:gd name="connsiteY1" fmla="*/ 0 h 12693"/>
            </a:gdLst>
            <a:ahLst/>
            <a:cxnLst>
              <a:cxn ang="0">
                <a:pos x="connsiteX0" y="connsiteY0"/>
              </a:cxn>
              <a:cxn ang="0">
                <a:pos x="connsiteX1" y="connsiteY1"/>
              </a:cxn>
            </a:cxnLst>
            <a:rect l="l" t="t" r="r" b="b"/>
            <a:pathLst>
              <a:path w="72639" h="12693">
                <a:moveTo>
                  <a:pt x="72640" y="0"/>
                </a:moveTo>
                <a:lnTo>
                  <a:pt x="0" y="0"/>
                </a:lnTo>
              </a:path>
            </a:pathLst>
          </a:custGeom>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37" name="Freeform 146">
            <a:extLst>
              <a:ext uri="{FF2B5EF4-FFF2-40B4-BE49-F238E27FC236}">
                <a16:creationId xmlns:a16="http://schemas.microsoft.com/office/drawing/2014/main" id="{53C5AD92-EF6C-8C08-EED8-A5F9ADCA8D11}"/>
              </a:ext>
            </a:extLst>
          </p:cNvPr>
          <p:cNvSpPr/>
          <p:nvPr/>
        </p:nvSpPr>
        <p:spPr>
          <a:xfrm>
            <a:off x="1640916" y="3100801"/>
            <a:ext cx="9131" cy="404899"/>
          </a:xfrm>
          <a:custGeom>
            <a:avLst/>
            <a:gdLst>
              <a:gd name="connsiteX0" fmla="*/ 0 w 12699"/>
              <a:gd name="connsiteY0" fmla="*/ 0 h 454815"/>
              <a:gd name="connsiteX1" fmla="*/ 0 w 12699"/>
              <a:gd name="connsiteY1" fmla="*/ 454815 h 454815"/>
            </a:gdLst>
            <a:ahLst/>
            <a:cxnLst>
              <a:cxn ang="0">
                <a:pos x="connsiteX0" y="connsiteY0"/>
              </a:cxn>
              <a:cxn ang="0">
                <a:pos x="connsiteX1" y="connsiteY1"/>
              </a:cxn>
            </a:cxnLst>
            <a:rect l="l" t="t" r="r" b="b"/>
            <a:pathLst>
              <a:path w="12699" h="454815">
                <a:moveTo>
                  <a:pt x="0" y="0"/>
                </a:moveTo>
                <a:lnTo>
                  <a:pt x="0" y="454815"/>
                </a:lnTo>
              </a:path>
            </a:pathLst>
          </a:custGeom>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38" name="Freeform 147">
            <a:extLst>
              <a:ext uri="{FF2B5EF4-FFF2-40B4-BE49-F238E27FC236}">
                <a16:creationId xmlns:a16="http://schemas.microsoft.com/office/drawing/2014/main" id="{F6255E92-C244-68CE-7ABB-2CCCB5A97696}"/>
              </a:ext>
            </a:extLst>
          </p:cNvPr>
          <p:cNvSpPr/>
          <p:nvPr/>
        </p:nvSpPr>
        <p:spPr>
          <a:xfrm>
            <a:off x="1307250" y="2373836"/>
            <a:ext cx="43466" cy="53790"/>
          </a:xfrm>
          <a:custGeom>
            <a:avLst/>
            <a:gdLst>
              <a:gd name="connsiteX0" fmla="*/ 60449 w 60448"/>
              <a:gd name="connsiteY0" fmla="*/ 30211 h 60421"/>
              <a:gd name="connsiteX1" fmla="*/ 30224 w 60448"/>
              <a:gd name="connsiteY1" fmla="*/ 60422 h 60421"/>
              <a:gd name="connsiteX2" fmla="*/ 0 w 60448"/>
              <a:gd name="connsiteY2" fmla="*/ 30211 h 60421"/>
              <a:gd name="connsiteX3" fmla="*/ 30224 w 60448"/>
              <a:gd name="connsiteY3" fmla="*/ 0 h 60421"/>
              <a:gd name="connsiteX4" fmla="*/ 60449 w 60448"/>
              <a:gd name="connsiteY4" fmla="*/ 30211 h 60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48" h="60421">
                <a:moveTo>
                  <a:pt x="60449" y="30211"/>
                </a:moveTo>
                <a:cubicBezTo>
                  <a:pt x="60449" y="46896"/>
                  <a:pt x="46917" y="60422"/>
                  <a:pt x="30224" y="60422"/>
                </a:cubicBezTo>
                <a:cubicBezTo>
                  <a:pt x="13532" y="60422"/>
                  <a:pt x="0" y="46896"/>
                  <a:pt x="0" y="30211"/>
                </a:cubicBezTo>
                <a:cubicBezTo>
                  <a:pt x="0" y="13526"/>
                  <a:pt x="13532" y="0"/>
                  <a:pt x="30224" y="0"/>
                </a:cubicBezTo>
                <a:cubicBezTo>
                  <a:pt x="46917" y="0"/>
                  <a:pt x="60449" y="13526"/>
                  <a:pt x="60449" y="30211"/>
                </a:cubicBezTo>
                <a:close/>
              </a:path>
            </a:pathLst>
          </a:custGeom>
          <a:noFill/>
          <a:ln w="13457"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39" name="Freeform 148">
            <a:extLst>
              <a:ext uri="{FF2B5EF4-FFF2-40B4-BE49-F238E27FC236}">
                <a16:creationId xmlns:a16="http://schemas.microsoft.com/office/drawing/2014/main" id="{E0BAA16B-3CB6-896D-13B7-D39CCF738A76}"/>
              </a:ext>
            </a:extLst>
          </p:cNvPr>
          <p:cNvSpPr/>
          <p:nvPr/>
        </p:nvSpPr>
        <p:spPr>
          <a:xfrm>
            <a:off x="1328526" y="2400167"/>
            <a:ext cx="4068270" cy="1514273"/>
          </a:xfrm>
          <a:custGeom>
            <a:avLst/>
            <a:gdLst>
              <a:gd name="connsiteX0" fmla="*/ 0 w 5657770"/>
              <a:gd name="connsiteY0" fmla="*/ 0 h 1700954"/>
              <a:gd name="connsiteX1" fmla="*/ 435203 w 5657770"/>
              <a:gd name="connsiteY1" fmla="*/ 1004960 h 1700954"/>
              <a:gd name="connsiteX2" fmla="*/ 1304086 w 5657770"/>
              <a:gd name="connsiteY2" fmla="*/ 1294122 h 1700954"/>
              <a:gd name="connsiteX3" fmla="*/ 2601823 w 5657770"/>
              <a:gd name="connsiteY3" fmla="*/ 1602960 h 1700954"/>
              <a:gd name="connsiteX4" fmla="*/ 3912894 w 5657770"/>
              <a:gd name="connsiteY4" fmla="*/ 1700955 h 1700954"/>
              <a:gd name="connsiteX5" fmla="*/ 5657771 w 5657770"/>
              <a:gd name="connsiteY5" fmla="*/ 1643199 h 170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7770" h="1700954">
                <a:moveTo>
                  <a:pt x="0" y="0"/>
                </a:moveTo>
                <a:lnTo>
                  <a:pt x="435203" y="1004960"/>
                </a:lnTo>
                <a:lnTo>
                  <a:pt x="1304086" y="1294122"/>
                </a:lnTo>
                <a:lnTo>
                  <a:pt x="2601823" y="1602960"/>
                </a:lnTo>
                <a:lnTo>
                  <a:pt x="3912894" y="1700955"/>
                </a:lnTo>
                <a:lnTo>
                  <a:pt x="5657771" y="1643199"/>
                </a:lnTo>
              </a:path>
            </a:pathLst>
          </a:custGeom>
          <a:noFill/>
          <a:ln w="13457" cap="flat">
            <a:solidFill>
              <a:srgbClr val="3496DA"/>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43" name="TextBox 142">
            <a:extLst>
              <a:ext uri="{FF2B5EF4-FFF2-40B4-BE49-F238E27FC236}">
                <a16:creationId xmlns:a16="http://schemas.microsoft.com/office/drawing/2014/main" id="{CE6AE1A2-C110-8D70-35B7-927287A9D62E}"/>
              </a:ext>
            </a:extLst>
          </p:cNvPr>
          <p:cNvSpPr txBox="1"/>
          <p:nvPr/>
        </p:nvSpPr>
        <p:spPr>
          <a:xfrm rot="16200000">
            <a:off x="-166261" y="3232547"/>
            <a:ext cx="182133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solidFill>
                  <a:srgbClr val="3C3C3C"/>
                </a:solidFill>
                <a:effectLst/>
                <a:uLnTx/>
                <a:uFillTx/>
                <a:latin typeface="Calibri"/>
                <a:ea typeface="+mn-ea"/>
                <a:cs typeface="Calibri"/>
                <a:sym typeface="Calibri"/>
                <a:rtl val="0"/>
              </a:rPr>
              <a:t>LS Mean Change from Baseline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solidFill>
                  <a:srgbClr val="3C3C3C"/>
                </a:solidFill>
                <a:effectLst/>
                <a:uLnTx/>
                <a:uFillTx/>
                <a:latin typeface="Calibri"/>
                <a:ea typeface="+mn-ea"/>
                <a:cs typeface="Calibri"/>
                <a:sym typeface="Calibri"/>
                <a:rtl val="0"/>
              </a:rPr>
              <a:t>in SGRQ Total Score</a:t>
            </a:r>
          </a:p>
        </p:txBody>
      </p:sp>
      <p:sp>
        <p:nvSpPr>
          <p:cNvPr id="7" name="object 28">
            <a:extLst>
              <a:ext uri="{FF2B5EF4-FFF2-40B4-BE49-F238E27FC236}">
                <a16:creationId xmlns:a16="http://schemas.microsoft.com/office/drawing/2014/main" id="{23698B86-3DBD-9B75-3107-5F81BC723A19}"/>
              </a:ext>
            </a:extLst>
          </p:cNvPr>
          <p:cNvSpPr/>
          <p:nvPr/>
        </p:nvSpPr>
        <p:spPr>
          <a:xfrm>
            <a:off x="10704730" y="2157401"/>
            <a:ext cx="411480" cy="0"/>
          </a:xfrm>
          <a:custGeom>
            <a:avLst/>
            <a:gdLst/>
            <a:ahLst/>
            <a:cxnLst/>
            <a:rect l="l" t="t" r="r" b="b"/>
            <a:pathLst>
              <a:path w="561975">
                <a:moveTo>
                  <a:pt x="0" y="0"/>
                </a:moveTo>
                <a:lnTo>
                  <a:pt x="561644" y="0"/>
                </a:lnTo>
              </a:path>
            </a:pathLst>
          </a:custGeom>
          <a:ln w="12700">
            <a:solidFill>
              <a:srgbClr val="3498DB"/>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44" name="object 29">
            <a:extLst>
              <a:ext uri="{FF2B5EF4-FFF2-40B4-BE49-F238E27FC236}">
                <a16:creationId xmlns:a16="http://schemas.microsoft.com/office/drawing/2014/main" id="{F68EA72C-3096-E442-737A-97BB34AB6773}"/>
              </a:ext>
            </a:extLst>
          </p:cNvPr>
          <p:cNvSpPr/>
          <p:nvPr/>
        </p:nvSpPr>
        <p:spPr>
          <a:xfrm>
            <a:off x="10704730" y="1990189"/>
            <a:ext cx="411480" cy="0"/>
          </a:xfrm>
          <a:custGeom>
            <a:avLst/>
            <a:gdLst/>
            <a:ahLst/>
            <a:cxnLst/>
            <a:rect l="l" t="t" r="r" b="b"/>
            <a:pathLst>
              <a:path w="561975">
                <a:moveTo>
                  <a:pt x="0" y="0"/>
                </a:moveTo>
                <a:lnTo>
                  <a:pt x="561644" y="0"/>
                </a:lnTo>
              </a:path>
            </a:pathLst>
          </a:custGeom>
          <a:ln w="12700">
            <a:solidFill>
              <a:srgbClr val="95A5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45" name="object 11">
            <a:extLst>
              <a:ext uri="{FF2B5EF4-FFF2-40B4-BE49-F238E27FC236}">
                <a16:creationId xmlns:a16="http://schemas.microsoft.com/office/drawing/2014/main" id="{840CE351-07D4-95B6-C920-3C51687EA8D8}"/>
              </a:ext>
            </a:extLst>
          </p:cNvPr>
          <p:cNvSpPr txBox="1"/>
          <p:nvPr/>
        </p:nvSpPr>
        <p:spPr>
          <a:xfrm>
            <a:off x="11166861" y="1885338"/>
            <a:ext cx="893324" cy="350994"/>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99"/>
              </a:lnSpc>
              <a:spcBef>
                <a:spcPts val="100"/>
              </a:spcBef>
              <a:spcAft>
                <a:spcPts val="0"/>
              </a:spcAft>
              <a:buClrTx/>
              <a:buSzTx/>
              <a:buFontTx/>
              <a:buNone/>
              <a:tabLst/>
              <a:defRPr/>
            </a:pPr>
            <a:r>
              <a:rPr kumimoji="0" sz="1000" b="0" i="0" u="none" strike="noStrike" kern="1200" cap="none" spc="-10" normalizeH="0" baseline="0" noProof="0">
                <a:ln>
                  <a:noFill/>
                </a:ln>
                <a:solidFill>
                  <a:srgbClr val="3C3C3C"/>
                </a:solidFill>
                <a:effectLst/>
                <a:uLnTx/>
                <a:uFillTx/>
                <a:latin typeface="Calibri" panose="020F0502020204030204"/>
                <a:ea typeface="+mn-ea"/>
                <a:cs typeface="Arial"/>
              </a:rPr>
              <a:t>Placebo </a:t>
            </a:r>
            <a:r>
              <a:rPr kumimoji="0" sz="1000" b="0" i="0" u="none" strike="noStrike" kern="1200" cap="none" spc="-25" normalizeH="0" baseline="0" noProof="0">
                <a:ln>
                  <a:noFill/>
                </a:ln>
                <a:solidFill>
                  <a:srgbClr val="3C3C3C"/>
                </a:solidFill>
                <a:effectLst/>
                <a:uLnTx/>
                <a:uFillTx/>
                <a:latin typeface="Calibri" panose="020F0502020204030204"/>
                <a:ea typeface="+mn-ea"/>
                <a:cs typeface="Arial"/>
              </a:rPr>
              <a:t>Dupilumab</a:t>
            </a:r>
            <a:endParaRPr kumimoji="0" sz="1000" b="0" i="0" u="none" strike="noStrike" kern="1200" cap="none" spc="0" normalizeH="0" baseline="0" noProof="0">
              <a:ln>
                <a:noFill/>
              </a:ln>
              <a:solidFill>
                <a:srgbClr val="3C3C3C"/>
              </a:solidFill>
              <a:effectLst/>
              <a:uLnTx/>
              <a:uFillTx/>
              <a:latin typeface="Calibri" panose="020F0502020204030204"/>
              <a:ea typeface="+mn-ea"/>
              <a:cs typeface="Arial"/>
            </a:endParaRPr>
          </a:p>
        </p:txBody>
      </p:sp>
      <p:sp>
        <p:nvSpPr>
          <p:cNvPr id="146" name="Freeform 92">
            <a:extLst>
              <a:ext uri="{FF2B5EF4-FFF2-40B4-BE49-F238E27FC236}">
                <a16:creationId xmlns:a16="http://schemas.microsoft.com/office/drawing/2014/main" id="{AEE23B8B-E686-E5D0-8BB6-89047C0E21C3}"/>
              </a:ext>
            </a:extLst>
          </p:cNvPr>
          <p:cNvSpPr/>
          <p:nvPr/>
        </p:nvSpPr>
        <p:spPr>
          <a:xfrm>
            <a:off x="4735400" y="2065338"/>
            <a:ext cx="53815" cy="53815"/>
          </a:xfrm>
          <a:custGeom>
            <a:avLst/>
            <a:gdLst>
              <a:gd name="connsiteX0" fmla="*/ 52651 w 52650"/>
              <a:gd name="connsiteY0" fmla="*/ 26325 h 52650"/>
              <a:gd name="connsiteX1" fmla="*/ 26325 w 52650"/>
              <a:gd name="connsiteY1" fmla="*/ 52651 h 52650"/>
              <a:gd name="connsiteX2" fmla="*/ 0 w 52650"/>
              <a:gd name="connsiteY2" fmla="*/ 26325 h 52650"/>
              <a:gd name="connsiteX3" fmla="*/ 26325 w 52650"/>
              <a:gd name="connsiteY3" fmla="*/ 0 h 52650"/>
              <a:gd name="connsiteX4" fmla="*/ 52651 w 52650"/>
              <a:gd name="connsiteY4" fmla="*/ 26325 h 5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52650">
                <a:moveTo>
                  <a:pt x="52651" y="26325"/>
                </a:moveTo>
                <a:cubicBezTo>
                  <a:pt x="52651" y="40864"/>
                  <a:pt x="40864" y="52651"/>
                  <a:pt x="26325" y="52651"/>
                </a:cubicBezTo>
                <a:cubicBezTo>
                  <a:pt x="11786" y="52651"/>
                  <a:pt x="0" y="40864"/>
                  <a:pt x="0" y="26325"/>
                </a:cubicBezTo>
                <a:cubicBezTo>
                  <a:pt x="0" y="11786"/>
                  <a:pt x="11786" y="0"/>
                  <a:pt x="26325" y="0"/>
                </a:cubicBezTo>
                <a:cubicBezTo>
                  <a:pt x="40864" y="0"/>
                  <a:pt x="52651" y="11786"/>
                  <a:pt x="52651" y="26325"/>
                </a:cubicBezTo>
                <a:close/>
              </a:path>
            </a:pathLst>
          </a:custGeom>
          <a:noFill/>
          <a:ln w="11743" cap="flat">
            <a:solidFill>
              <a:srgbClr val="3496D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47" name="Freeform 93">
            <a:extLst>
              <a:ext uri="{FF2B5EF4-FFF2-40B4-BE49-F238E27FC236}">
                <a16:creationId xmlns:a16="http://schemas.microsoft.com/office/drawing/2014/main" id="{961147AB-8DCA-E6FB-78B2-17CA3B8217AE}"/>
              </a:ext>
            </a:extLst>
          </p:cNvPr>
          <p:cNvSpPr/>
          <p:nvPr/>
        </p:nvSpPr>
        <p:spPr>
          <a:xfrm>
            <a:off x="4735460" y="1901255"/>
            <a:ext cx="53694" cy="46487"/>
          </a:xfrm>
          <a:custGeom>
            <a:avLst/>
            <a:gdLst>
              <a:gd name="connsiteX0" fmla="*/ 26325 w 52532"/>
              <a:gd name="connsiteY0" fmla="*/ 0 h 45481"/>
              <a:gd name="connsiteX1" fmla="*/ 0 w 52532"/>
              <a:gd name="connsiteY1" fmla="*/ 45482 h 45481"/>
              <a:gd name="connsiteX2" fmla="*/ 52533 w 52532"/>
              <a:gd name="connsiteY2" fmla="*/ 45482 h 45481"/>
              <a:gd name="connsiteX3" fmla="*/ 26325 w 52532"/>
              <a:gd name="connsiteY3" fmla="*/ 0 h 45481"/>
            </a:gdLst>
            <a:ahLst/>
            <a:cxnLst>
              <a:cxn ang="0">
                <a:pos x="connsiteX0" y="connsiteY0"/>
              </a:cxn>
              <a:cxn ang="0">
                <a:pos x="connsiteX1" y="connsiteY1"/>
              </a:cxn>
              <a:cxn ang="0">
                <a:pos x="connsiteX2" y="connsiteY2"/>
              </a:cxn>
              <a:cxn ang="0">
                <a:pos x="connsiteX3" y="connsiteY3"/>
              </a:cxn>
            </a:cxnLst>
            <a:rect l="l" t="t" r="r" b="b"/>
            <a:pathLst>
              <a:path w="52532" h="45481">
                <a:moveTo>
                  <a:pt x="26325" y="0"/>
                </a:moveTo>
                <a:lnTo>
                  <a:pt x="0" y="45482"/>
                </a:lnTo>
                <a:lnTo>
                  <a:pt x="52533" y="45482"/>
                </a:lnTo>
                <a:lnTo>
                  <a:pt x="26325" y="0"/>
                </a:lnTo>
                <a:close/>
              </a:path>
            </a:pathLst>
          </a:custGeom>
          <a:noFill/>
          <a:ln w="11743"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48" name="Freeform 97">
            <a:extLst>
              <a:ext uri="{FF2B5EF4-FFF2-40B4-BE49-F238E27FC236}">
                <a16:creationId xmlns:a16="http://schemas.microsoft.com/office/drawing/2014/main" id="{B6ED034E-25B9-7810-9063-B1C30BDE98C6}"/>
              </a:ext>
            </a:extLst>
          </p:cNvPr>
          <p:cNvSpPr/>
          <p:nvPr/>
        </p:nvSpPr>
        <p:spPr>
          <a:xfrm>
            <a:off x="4634488" y="2093454"/>
            <a:ext cx="255639" cy="12033"/>
          </a:xfrm>
          <a:custGeom>
            <a:avLst/>
            <a:gdLst>
              <a:gd name="connsiteX0" fmla="*/ 0 w 249349"/>
              <a:gd name="connsiteY0" fmla="*/ 0 h 11737"/>
              <a:gd name="connsiteX1" fmla="*/ 249350 w 249349"/>
              <a:gd name="connsiteY1" fmla="*/ 0 h 11737"/>
            </a:gdLst>
            <a:ahLst/>
            <a:cxnLst>
              <a:cxn ang="0">
                <a:pos x="connsiteX0" y="connsiteY0"/>
              </a:cxn>
              <a:cxn ang="0">
                <a:pos x="connsiteX1" y="connsiteY1"/>
              </a:cxn>
            </a:cxnLst>
            <a:rect l="l" t="t" r="r" b="b"/>
            <a:pathLst>
              <a:path w="249349" h="11737">
                <a:moveTo>
                  <a:pt x="0" y="0"/>
                </a:moveTo>
                <a:lnTo>
                  <a:pt x="249350" y="0"/>
                </a:lnTo>
              </a:path>
            </a:pathLst>
          </a:custGeom>
          <a:ln w="13247" cap="flat">
            <a:solidFill>
              <a:srgbClr val="3496DA"/>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49" name="Freeform 99">
            <a:extLst>
              <a:ext uri="{FF2B5EF4-FFF2-40B4-BE49-F238E27FC236}">
                <a16:creationId xmlns:a16="http://schemas.microsoft.com/office/drawing/2014/main" id="{F95C2843-2218-68D2-3734-EFCB815446CF}"/>
              </a:ext>
            </a:extLst>
          </p:cNvPr>
          <p:cNvSpPr/>
          <p:nvPr/>
        </p:nvSpPr>
        <p:spPr>
          <a:xfrm>
            <a:off x="4634488" y="1930958"/>
            <a:ext cx="255639" cy="12033"/>
          </a:xfrm>
          <a:custGeom>
            <a:avLst/>
            <a:gdLst>
              <a:gd name="connsiteX0" fmla="*/ 0 w 249349"/>
              <a:gd name="connsiteY0" fmla="*/ 0 h 11737"/>
              <a:gd name="connsiteX1" fmla="*/ 249350 w 249349"/>
              <a:gd name="connsiteY1" fmla="*/ 0 h 11737"/>
            </a:gdLst>
            <a:ahLst/>
            <a:cxnLst>
              <a:cxn ang="0">
                <a:pos x="connsiteX0" y="connsiteY0"/>
              </a:cxn>
              <a:cxn ang="0">
                <a:pos x="connsiteX1" y="connsiteY1"/>
              </a:cxn>
            </a:cxnLst>
            <a:rect l="l" t="t" r="r" b="b"/>
            <a:pathLst>
              <a:path w="249349" h="11737">
                <a:moveTo>
                  <a:pt x="0" y="0"/>
                </a:moveTo>
                <a:lnTo>
                  <a:pt x="249350" y="0"/>
                </a:lnTo>
              </a:path>
            </a:pathLst>
          </a:custGeom>
          <a:ln w="13247" cap="flat">
            <a:solidFill>
              <a:srgbClr val="95A5A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C3C3C"/>
              </a:solidFill>
              <a:effectLst/>
              <a:uLnTx/>
              <a:uFillTx/>
              <a:latin typeface="Calibri" panose="020F0502020204030204"/>
              <a:ea typeface="+mn-ea"/>
              <a:cs typeface="+mn-cs"/>
            </a:endParaRPr>
          </a:p>
        </p:txBody>
      </p:sp>
      <p:sp>
        <p:nvSpPr>
          <p:cNvPr id="194" name="TextBox 193">
            <a:extLst>
              <a:ext uri="{FF2B5EF4-FFF2-40B4-BE49-F238E27FC236}">
                <a16:creationId xmlns:a16="http://schemas.microsoft.com/office/drawing/2014/main" id="{1C947D5F-C2B4-9442-78F3-4C439AEC23A2}"/>
              </a:ext>
            </a:extLst>
          </p:cNvPr>
          <p:cNvSpPr txBox="1"/>
          <p:nvPr/>
        </p:nvSpPr>
        <p:spPr>
          <a:xfrm>
            <a:off x="4861222" y="1980517"/>
            <a:ext cx="75373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Dupilumab</a:t>
            </a:r>
          </a:p>
        </p:txBody>
      </p:sp>
      <p:sp>
        <p:nvSpPr>
          <p:cNvPr id="197" name="TextBox 196">
            <a:extLst>
              <a:ext uri="{FF2B5EF4-FFF2-40B4-BE49-F238E27FC236}">
                <a16:creationId xmlns:a16="http://schemas.microsoft.com/office/drawing/2014/main" id="{DF91B852-B4EC-4E1C-A295-D1FBAC06E5D0}"/>
              </a:ext>
            </a:extLst>
          </p:cNvPr>
          <p:cNvSpPr txBox="1"/>
          <p:nvPr/>
        </p:nvSpPr>
        <p:spPr>
          <a:xfrm>
            <a:off x="4861222" y="1821992"/>
            <a:ext cx="59343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Placebo</a:t>
            </a:r>
          </a:p>
        </p:txBody>
      </p:sp>
      <p:sp>
        <p:nvSpPr>
          <p:cNvPr id="198" name="object 49">
            <a:extLst>
              <a:ext uri="{FF2B5EF4-FFF2-40B4-BE49-F238E27FC236}">
                <a16:creationId xmlns:a16="http://schemas.microsoft.com/office/drawing/2014/main" id="{12855C4D-911E-497A-37F2-B77ABFE5012C}"/>
              </a:ext>
            </a:extLst>
          </p:cNvPr>
          <p:cNvSpPr txBox="1"/>
          <p:nvPr/>
        </p:nvSpPr>
        <p:spPr>
          <a:xfrm>
            <a:off x="5050838" y="5083079"/>
            <a:ext cx="2090196" cy="166712"/>
          </a:xfrm>
          <a:prstGeom prst="rect">
            <a:avLst/>
          </a:prstGeom>
        </p:spPr>
        <p:txBody>
          <a:bodyPr vert="horz" wrap="square" lIns="0" tIns="1270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No. of patients with data</a:t>
            </a:r>
          </a:p>
        </p:txBody>
      </p:sp>
      <p:sp>
        <p:nvSpPr>
          <p:cNvPr id="203" name="TextBox 202">
            <a:extLst>
              <a:ext uri="{FF2B5EF4-FFF2-40B4-BE49-F238E27FC236}">
                <a16:creationId xmlns:a16="http://schemas.microsoft.com/office/drawing/2014/main" id="{205907D8-9B68-84F8-7525-A1A130AAFCFC}"/>
              </a:ext>
            </a:extLst>
          </p:cNvPr>
          <p:cNvSpPr txBox="1"/>
          <p:nvPr/>
        </p:nvSpPr>
        <p:spPr>
          <a:xfrm>
            <a:off x="358428" y="5093969"/>
            <a:ext cx="151996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No. of patients with data</a:t>
            </a:r>
          </a:p>
        </p:txBody>
      </p:sp>
      <p:sp>
        <p:nvSpPr>
          <p:cNvPr id="204" name="TextBox 203">
            <a:extLst>
              <a:ext uri="{FF2B5EF4-FFF2-40B4-BE49-F238E27FC236}">
                <a16:creationId xmlns:a16="http://schemas.microsoft.com/office/drawing/2014/main" id="{A9DE284E-5484-13EF-73A2-A1EC258C17A8}"/>
              </a:ext>
            </a:extLst>
          </p:cNvPr>
          <p:cNvSpPr txBox="1"/>
          <p:nvPr/>
        </p:nvSpPr>
        <p:spPr>
          <a:xfrm>
            <a:off x="595669" y="5240778"/>
            <a:ext cx="614271" cy="25391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Placebo</a:t>
            </a:r>
          </a:p>
        </p:txBody>
      </p:sp>
      <p:sp>
        <p:nvSpPr>
          <p:cNvPr id="205" name="TextBox 204">
            <a:extLst>
              <a:ext uri="{FF2B5EF4-FFF2-40B4-BE49-F238E27FC236}">
                <a16:creationId xmlns:a16="http://schemas.microsoft.com/office/drawing/2014/main" id="{433D0A7C-4838-4E4D-91F5-58BA484DD7CD}"/>
              </a:ext>
            </a:extLst>
          </p:cNvPr>
          <p:cNvSpPr txBox="1"/>
          <p:nvPr/>
        </p:nvSpPr>
        <p:spPr>
          <a:xfrm>
            <a:off x="456145" y="5400465"/>
            <a:ext cx="753796"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t>Dupilumab</a:t>
            </a:r>
            <a:br>
              <a:rPr kumimoji="0" lang="en-US" sz="1000" b="0" i="0" u="none" strike="noStrike" kern="1200" cap="none" spc="0" normalizeH="0" baseline="0" noProof="0">
                <a:ln/>
                <a:solidFill>
                  <a:srgbClr val="3C3C3C"/>
                </a:solidFill>
                <a:effectLst/>
                <a:uLnTx/>
                <a:uFillTx/>
                <a:latin typeface="Calibri"/>
                <a:ea typeface="+mn-ea"/>
                <a:cs typeface="Calibri"/>
                <a:sym typeface="Calibri"/>
                <a:rtl val="0"/>
              </a:rPr>
            </a:br>
            <a:endParaRPr kumimoji="0" lang="en-US" sz="1000" b="0" i="0" u="none" strike="noStrike" kern="1200" cap="none" spc="0" normalizeH="0" baseline="0" noProof="0">
              <a:ln/>
              <a:solidFill>
                <a:srgbClr val="3C3C3C"/>
              </a:solidFill>
              <a:effectLst/>
              <a:uLnTx/>
              <a:uFillTx/>
              <a:latin typeface="Calibri"/>
              <a:ea typeface="+mn-ea"/>
              <a:cs typeface="Calibri"/>
              <a:sym typeface="Calibri"/>
              <a:rtl val="0"/>
            </a:endParaRPr>
          </a:p>
        </p:txBody>
      </p:sp>
      <p:sp>
        <p:nvSpPr>
          <p:cNvPr id="206" name="TextBox 205">
            <a:extLst>
              <a:ext uri="{FF2B5EF4-FFF2-40B4-BE49-F238E27FC236}">
                <a16:creationId xmlns:a16="http://schemas.microsoft.com/office/drawing/2014/main" id="{13C4D1DE-A9B5-D9B5-5DF1-662B5C0719FC}"/>
              </a:ext>
            </a:extLst>
          </p:cNvPr>
          <p:cNvSpPr txBox="1"/>
          <p:nvPr/>
        </p:nvSpPr>
        <p:spPr>
          <a:xfrm>
            <a:off x="8833248" y="1505481"/>
            <a:ext cx="11753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71"/>
                </a:solidFill>
                <a:effectLst/>
                <a:uLnTx/>
                <a:uFillTx/>
                <a:latin typeface="Calibri" panose="020F0502020204030204"/>
                <a:ea typeface="+mn-ea"/>
                <a:cs typeface="+mn-cs"/>
              </a:rPr>
              <a:t>BOREAS</a:t>
            </a:r>
            <a:r>
              <a:rPr kumimoji="0" lang="en-US" sz="2000" b="1" i="0" u="none" strike="noStrike" kern="1200" cap="none" spc="0" normalizeH="0" baseline="30000" noProof="0">
                <a:ln>
                  <a:noFill/>
                </a:ln>
                <a:solidFill>
                  <a:srgbClr val="184E71"/>
                </a:solidFill>
                <a:effectLst/>
                <a:uLnTx/>
                <a:uFillTx/>
                <a:latin typeface="Calibri" panose="020F0502020204030204"/>
                <a:ea typeface="+mn-ea"/>
                <a:cs typeface="+mn-cs"/>
              </a:rPr>
              <a:t>2</a:t>
            </a:r>
          </a:p>
        </p:txBody>
      </p:sp>
      <p:sp>
        <p:nvSpPr>
          <p:cNvPr id="207" name="TextBox 206">
            <a:extLst>
              <a:ext uri="{FF2B5EF4-FFF2-40B4-BE49-F238E27FC236}">
                <a16:creationId xmlns:a16="http://schemas.microsoft.com/office/drawing/2014/main" id="{BA0F2ABF-8A46-FB07-2175-F84F80D477BE}"/>
              </a:ext>
            </a:extLst>
          </p:cNvPr>
          <p:cNvSpPr txBox="1"/>
          <p:nvPr/>
        </p:nvSpPr>
        <p:spPr>
          <a:xfrm>
            <a:off x="3076691" y="1505481"/>
            <a:ext cx="10222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71"/>
                </a:solidFill>
                <a:effectLst/>
                <a:uLnTx/>
                <a:uFillTx/>
                <a:latin typeface="Calibri" panose="020F0502020204030204"/>
                <a:ea typeface="+mn-ea"/>
                <a:cs typeface="+mn-cs"/>
              </a:rPr>
              <a:t>NOTUS</a:t>
            </a:r>
            <a:r>
              <a:rPr kumimoji="0" lang="en-US" sz="2000" b="1" i="0" u="none" strike="noStrike" kern="1200" cap="none" spc="0" normalizeH="0" baseline="30000" noProof="0">
                <a:ln>
                  <a:noFill/>
                </a:ln>
                <a:solidFill>
                  <a:srgbClr val="184E71"/>
                </a:solidFill>
                <a:effectLst/>
                <a:uLnTx/>
                <a:uFillTx/>
                <a:latin typeface="Calibri" panose="020F0502020204030204"/>
                <a:ea typeface="+mn-ea"/>
                <a:cs typeface="+mn-cs"/>
              </a:rPr>
              <a:t>1</a:t>
            </a:r>
          </a:p>
        </p:txBody>
      </p:sp>
      <p:sp>
        <p:nvSpPr>
          <p:cNvPr id="28" name="TextBox 27">
            <a:extLst>
              <a:ext uri="{FF2B5EF4-FFF2-40B4-BE49-F238E27FC236}">
                <a16:creationId xmlns:a16="http://schemas.microsoft.com/office/drawing/2014/main" id="{02F6A43D-F584-2B62-B468-0AB631FBE436}"/>
              </a:ext>
            </a:extLst>
          </p:cNvPr>
          <p:cNvSpPr txBox="1"/>
          <p:nvPr/>
        </p:nvSpPr>
        <p:spPr>
          <a:xfrm>
            <a:off x="8535568" y="2407113"/>
            <a:ext cx="2941767"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E6E6E6">
                    <a:lumMod val="10000"/>
                  </a:srgbClr>
                </a:solidFill>
                <a:effectLst/>
                <a:uLnTx/>
                <a:uFillTx/>
                <a:latin typeface="Calibri" panose="020F0502020204030204" pitchFamily="34" charset="0"/>
                <a:ea typeface="+mn-ea"/>
                <a:cs typeface="+mn-cs"/>
              </a:rPr>
              <a:t>Placebo: –6.4 change from baseline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E6E6E6">
                    <a:lumMod val="10000"/>
                  </a:srgbClr>
                </a:solidFill>
                <a:effectLst/>
                <a:uLnTx/>
                <a:uFillTx/>
                <a:latin typeface="Calibri" panose="020F0502020204030204" pitchFamily="34" charset="0"/>
                <a:ea typeface="+mn-ea"/>
                <a:cs typeface="+mn-cs"/>
              </a:rPr>
              <a:t>Dupilumab: –9.7 change from baseline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E6E6E6">
                    <a:lumMod val="10000"/>
                  </a:srgbClr>
                </a:solidFill>
                <a:effectLst/>
                <a:uLnTx/>
                <a:uFillTx/>
                <a:latin typeface="Calibri" panose="020F0502020204030204" pitchFamily="34" charset="0"/>
                <a:ea typeface="+mn-ea"/>
                <a:cs typeface="+mn-cs"/>
              </a:rPr>
              <a:t>LSM difference: –3.4 (–5.5 to –1.3) P=0.002</a:t>
            </a:r>
            <a:endParaRPr kumimoji="0" lang="en-US" sz="1200" b="1" i="1" u="none" strike="noStrike" kern="1200" cap="none" spc="0" normalizeH="0" baseline="0" noProof="0">
              <a:ln>
                <a:noFill/>
              </a:ln>
              <a:solidFill>
                <a:srgbClr val="E6E6E6">
                  <a:lumMod val="10000"/>
                </a:srgbClr>
              </a:solidFill>
              <a:effectLst/>
              <a:uLnTx/>
              <a:uFillTx/>
              <a:latin typeface="Calibri" panose="020F0502020204030204"/>
              <a:ea typeface="+mn-ea"/>
              <a:cs typeface="+mn-cs"/>
            </a:endParaRPr>
          </a:p>
        </p:txBody>
      </p:sp>
      <p:grpSp>
        <p:nvGrpSpPr>
          <p:cNvPr id="67" name="Group 66">
            <a:extLst>
              <a:ext uri="{FF2B5EF4-FFF2-40B4-BE49-F238E27FC236}">
                <a16:creationId xmlns:a16="http://schemas.microsoft.com/office/drawing/2014/main" id="{1E5A8D04-ED12-7FC9-3C78-7949B34FC479}"/>
              </a:ext>
            </a:extLst>
          </p:cNvPr>
          <p:cNvGrpSpPr/>
          <p:nvPr/>
        </p:nvGrpSpPr>
        <p:grpSpPr>
          <a:xfrm>
            <a:off x="2621331" y="2298465"/>
            <a:ext cx="2855723" cy="667089"/>
            <a:chOff x="7975836" y="2442257"/>
            <a:chExt cx="2855723" cy="667089"/>
          </a:xfrm>
        </p:grpSpPr>
        <p:sp>
          <p:nvSpPr>
            <p:cNvPr id="75" name="TextBox 74">
              <a:extLst>
                <a:ext uri="{FF2B5EF4-FFF2-40B4-BE49-F238E27FC236}">
                  <a16:creationId xmlns:a16="http://schemas.microsoft.com/office/drawing/2014/main" id="{4279FDFA-DA7E-44D0-AA0A-13398BE8463E}"/>
                </a:ext>
              </a:extLst>
            </p:cNvPr>
            <p:cNvSpPr txBox="1"/>
            <p:nvPr/>
          </p:nvSpPr>
          <p:spPr>
            <a:xfrm>
              <a:off x="7975836" y="2442257"/>
              <a:ext cx="2658100"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E6E6E6">
                      <a:lumMod val="10000"/>
                    </a:srgbClr>
                  </a:solidFill>
                  <a:effectLst/>
                  <a:uLnTx/>
                  <a:uFillTx/>
                  <a:latin typeface="Calibri" panose="020F0502020204030204" pitchFamily="34" charset="0"/>
                  <a:ea typeface="+mn-ea"/>
                  <a:cs typeface="+mn-cs"/>
                </a:rPr>
                <a:t>Placebo: –6.4 change from baseline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E6E6E6">
                      <a:lumMod val="10000"/>
                    </a:srgbClr>
                  </a:solidFill>
                  <a:effectLst/>
                  <a:uLnTx/>
                  <a:uFillTx/>
                  <a:latin typeface="Calibri" panose="020F0502020204030204" pitchFamily="34" charset="0"/>
                  <a:ea typeface="+mn-ea"/>
                  <a:cs typeface="+mn-cs"/>
                </a:rPr>
                <a:t>Dupilumab: –9.8 change from baseline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E6E6E6">
                      <a:lumMod val="10000"/>
                    </a:srgbClr>
                  </a:solidFill>
                  <a:effectLst/>
                  <a:uLnTx/>
                  <a:uFillTx/>
                  <a:latin typeface="Calibri" panose="020F0502020204030204" pitchFamily="34" charset="0"/>
                  <a:ea typeface="+mn-ea"/>
                  <a:cs typeface="+mn-cs"/>
                </a:rPr>
                <a:t>LSM difference: –3.4 (–5.8 to –0.9)</a:t>
              </a:r>
              <a:endParaRPr kumimoji="0" lang="en-US" sz="1200" b="1" i="1" u="none" strike="noStrike" kern="1200" cap="none" spc="0" normalizeH="0" baseline="0" noProof="0">
                <a:ln>
                  <a:noFill/>
                </a:ln>
                <a:solidFill>
                  <a:srgbClr val="E6E6E6">
                    <a:lumMod val="10000"/>
                  </a:srgbClr>
                </a:solidFill>
                <a:effectLst/>
                <a:uLnTx/>
                <a:uFillTx/>
                <a:latin typeface="Calibri" panose="020F0502020204030204"/>
                <a:ea typeface="+mn-ea"/>
                <a:cs typeface="+mn-cs"/>
              </a:endParaRPr>
            </a:p>
          </p:txBody>
        </p:sp>
        <p:sp>
          <p:nvSpPr>
            <p:cNvPr id="76" name="Arrow: Pentagon 75">
              <a:extLst>
                <a:ext uri="{FF2B5EF4-FFF2-40B4-BE49-F238E27FC236}">
                  <a16:creationId xmlns:a16="http://schemas.microsoft.com/office/drawing/2014/main" id="{8FF1D56A-A12A-8423-6AB8-C79474A50FCE}"/>
                </a:ext>
              </a:extLst>
            </p:cNvPr>
            <p:cNvSpPr/>
            <p:nvPr/>
          </p:nvSpPr>
          <p:spPr>
            <a:xfrm rot="5400000">
              <a:off x="10418933" y="2696721"/>
              <a:ext cx="643113" cy="182138"/>
            </a:xfrm>
            <a:prstGeom prst="homePlate">
              <a:avLst/>
            </a:prstGeom>
            <a:solidFill>
              <a:srgbClr val="12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9" name="Arrow: Pentagon 78">
            <a:extLst>
              <a:ext uri="{FF2B5EF4-FFF2-40B4-BE49-F238E27FC236}">
                <a16:creationId xmlns:a16="http://schemas.microsoft.com/office/drawing/2014/main" id="{82206E7D-8C1A-057A-206E-CFF756BA33E7}"/>
              </a:ext>
            </a:extLst>
          </p:cNvPr>
          <p:cNvSpPr/>
          <p:nvPr/>
        </p:nvSpPr>
        <p:spPr>
          <a:xfrm rot="5400000">
            <a:off x="11276742" y="2625332"/>
            <a:ext cx="643113" cy="182138"/>
          </a:xfrm>
          <a:prstGeom prst="homePlate">
            <a:avLst/>
          </a:prstGeom>
          <a:solidFill>
            <a:srgbClr val="12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27" name="object 41">
            <a:extLst>
              <a:ext uri="{FF2B5EF4-FFF2-40B4-BE49-F238E27FC236}">
                <a16:creationId xmlns:a16="http://schemas.microsoft.com/office/drawing/2014/main" id="{F0CDF4A9-7E7B-8E84-30E1-2BBCAF277378}"/>
              </a:ext>
            </a:extLst>
          </p:cNvPr>
          <p:cNvGraphicFramePr>
            <a:graphicFrameLocks noGrp="1"/>
          </p:cNvGraphicFramePr>
          <p:nvPr/>
        </p:nvGraphicFramePr>
        <p:xfrm>
          <a:off x="6549993" y="5253238"/>
          <a:ext cx="5266969" cy="363742"/>
        </p:xfrm>
        <a:graphic>
          <a:graphicData uri="http://schemas.openxmlformats.org/drawingml/2006/table">
            <a:tbl>
              <a:tblPr firstRow="1" bandRow="1">
                <a:tableStyleId>{2D5ABB26-0587-4C30-8999-92F81FD0307C}</a:tableStyleId>
              </a:tblPr>
              <a:tblGrid>
                <a:gridCol w="677000">
                  <a:extLst>
                    <a:ext uri="{9D8B030D-6E8A-4147-A177-3AD203B41FA5}">
                      <a16:colId xmlns:a16="http://schemas.microsoft.com/office/drawing/2014/main" val="20000"/>
                    </a:ext>
                  </a:extLst>
                </a:gridCol>
                <a:gridCol w="313349">
                  <a:extLst>
                    <a:ext uri="{9D8B030D-6E8A-4147-A177-3AD203B41FA5}">
                      <a16:colId xmlns:a16="http://schemas.microsoft.com/office/drawing/2014/main" val="20001"/>
                    </a:ext>
                  </a:extLst>
                </a:gridCol>
                <a:gridCol w="275202">
                  <a:extLst>
                    <a:ext uri="{9D8B030D-6E8A-4147-A177-3AD203B41FA5}">
                      <a16:colId xmlns:a16="http://schemas.microsoft.com/office/drawing/2014/main" val="2185962195"/>
                    </a:ext>
                  </a:extLst>
                </a:gridCol>
                <a:gridCol w="1016129">
                  <a:extLst>
                    <a:ext uri="{9D8B030D-6E8A-4147-A177-3AD203B41FA5}">
                      <a16:colId xmlns:a16="http://schemas.microsoft.com/office/drawing/2014/main" val="20002"/>
                    </a:ext>
                  </a:extLst>
                </a:gridCol>
                <a:gridCol w="899698">
                  <a:extLst>
                    <a:ext uri="{9D8B030D-6E8A-4147-A177-3AD203B41FA5}">
                      <a16:colId xmlns:a16="http://schemas.microsoft.com/office/drawing/2014/main" val="20003"/>
                    </a:ext>
                  </a:extLst>
                </a:gridCol>
                <a:gridCol w="951749">
                  <a:extLst>
                    <a:ext uri="{9D8B030D-6E8A-4147-A177-3AD203B41FA5}">
                      <a16:colId xmlns:a16="http://schemas.microsoft.com/office/drawing/2014/main" val="20004"/>
                    </a:ext>
                  </a:extLst>
                </a:gridCol>
                <a:gridCol w="25400">
                  <a:extLst>
                    <a:ext uri="{9D8B030D-6E8A-4147-A177-3AD203B41FA5}">
                      <a16:colId xmlns:a16="http://schemas.microsoft.com/office/drawing/2014/main" val="20005"/>
                    </a:ext>
                  </a:extLst>
                </a:gridCol>
                <a:gridCol w="1108442">
                  <a:extLst>
                    <a:ext uri="{9D8B030D-6E8A-4147-A177-3AD203B41FA5}">
                      <a16:colId xmlns:a16="http://schemas.microsoft.com/office/drawing/2014/main" val="20006"/>
                    </a:ext>
                  </a:extLst>
                </a:gridCol>
              </a:tblGrid>
              <a:tr h="175023">
                <a:tc>
                  <a:txBody>
                    <a:bodyPr/>
                    <a:lstStyle/>
                    <a:p>
                      <a:pPr marR="88265" algn="r">
                        <a:lnSpc>
                          <a:spcPct val="100000"/>
                        </a:lnSpc>
                        <a:spcBef>
                          <a:spcPts val="200"/>
                        </a:spcBef>
                      </a:pPr>
                      <a:r>
                        <a:rPr sz="1000" spc="-10">
                          <a:solidFill>
                            <a:srgbClr val="3C3C3C"/>
                          </a:solidFill>
                          <a:latin typeface="+mn-lt"/>
                          <a:cs typeface="Arial"/>
                        </a:rPr>
                        <a:t>Placebo</a:t>
                      </a:r>
                      <a:endParaRPr sz="1000">
                        <a:solidFill>
                          <a:srgbClr val="3C3C3C"/>
                        </a:solidFill>
                        <a:latin typeface="+mn-lt"/>
                        <a:cs typeface="Arial"/>
                      </a:endParaRPr>
                    </a:p>
                  </a:txBody>
                  <a:tcPr marL="0" marR="0" marT="254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5080" algn="ctr">
                        <a:lnSpc>
                          <a:spcPct val="100000"/>
                        </a:lnSpc>
                        <a:spcBef>
                          <a:spcPts val="200"/>
                        </a:spcBef>
                      </a:pPr>
                      <a:r>
                        <a:rPr sz="1000" spc="-10">
                          <a:solidFill>
                            <a:srgbClr val="3C3C3C"/>
                          </a:solidFill>
                          <a:latin typeface="+mn-lt"/>
                          <a:cs typeface="Arial"/>
                        </a:rPr>
                        <a:t>4</a:t>
                      </a:r>
                      <a:r>
                        <a:rPr lang="en-US" sz="1000" spc="-10">
                          <a:solidFill>
                            <a:srgbClr val="3C3C3C"/>
                          </a:solidFill>
                          <a:latin typeface="+mn-lt"/>
                          <a:cs typeface="Arial"/>
                        </a:rPr>
                        <a:t>61</a:t>
                      </a:r>
                      <a:endParaRPr sz="1000">
                        <a:solidFill>
                          <a:srgbClr val="3C3C3C"/>
                        </a:solidFill>
                        <a:latin typeface="+mn-lt"/>
                        <a:cs typeface="Arial"/>
                      </a:endParaRPr>
                    </a:p>
                  </a:txBody>
                  <a:tcPr marL="0" marR="0" marT="254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5080" algn="ctr">
                        <a:lnSpc>
                          <a:spcPct val="100000"/>
                        </a:lnSpc>
                        <a:spcBef>
                          <a:spcPts val="200"/>
                        </a:spcBef>
                      </a:pPr>
                      <a:r>
                        <a:rPr lang="en-US" sz="1000" spc="-35">
                          <a:solidFill>
                            <a:srgbClr val="3C3C3C"/>
                          </a:solidFill>
                          <a:latin typeface="+mn-lt"/>
                          <a:cs typeface="Arial"/>
                        </a:rPr>
                        <a:t>439</a:t>
                      </a:r>
                      <a:endParaRPr sz="1000">
                        <a:solidFill>
                          <a:srgbClr val="3C3C3C"/>
                        </a:solidFill>
                        <a:latin typeface="+mn-lt"/>
                        <a:cs typeface="Arial"/>
                      </a:endParaRPr>
                    </a:p>
                  </a:txBody>
                  <a:tcPr marL="0" marR="0" marT="254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5090" algn="ctr">
                        <a:lnSpc>
                          <a:spcPct val="100000"/>
                        </a:lnSpc>
                        <a:spcBef>
                          <a:spcPts val="200"/>
                        </a:spcBef>
                      </a:pPr>
                      <a:r>
                        <a:rPr sz="1000" spc="-25">
                          <a:solidFill>
                            <a:srgbClr val="3C3C3C"/>
                          </a:solidFill>
                          <a:latin typeface="+mn-lt"/>
                          <a:cs typeface="Arial"/>
                        </a:rPr>
                        <a:t>43</a:t>
                      </a:r>
                      <a:r>
                        <a:rPr lang="en-US" sz="1000" spc="-25">
                          <a:solidFill>
                            <a:srgbClr val="3C3C3C"/>
                          </a:solidFill>
                          <a:latin typeface="+mn-lt"/>
                          <a:cs typeface="Arial"/>
                        </a:rPr>
                        <a:t>0</a:t>
                      </a:r>
                      <a:endParaRPr sz="1000">
                        <a:solidFill>
                          <a:srgbClr val="3C3C3C"/>
                        </a:solidFill>
                        <a:latin typeface="+mn-lt"/>
                        <a:cs typeface="Arial"/>
                      </a:endParaRPr>
                    </a:p>
                  </a:txBody>
                  <a:tcPr marL="0" marR="0" marT="254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175" algn="ctr">
                        <a:lnSpc>
                          <a:spcPct val="100000"/>
                        </a:lnSpc>
                        <a:spcBef>
                          <a:spcPts val="200"/>
                        </a:spcBef>
                      </a:pPr>
                      <a:r>
                        <a:rPr sz="1000" spc="-25">
                          <a:solidFill>
                            <a:srgbClr val="3C3C3C"/>
                          </a:solidFill>
                          <a:latin typeface="+mn-lt"/>
                          <a:cs typeface="Arial"/>
                        </a:rPr>
                        <a:t>4</a:t>
                      </a:r>
                      <a:r>
                        <a:rPr lang="en-US" sz="1000" spc="-25">
                          <a:solidFill>
                            <a:srgbClr val="3C3C3C"/>
                          </a:solidFill>
                          <a:latin typeface="+mn-lt"/>
                          <a:cs typeface="Arial"/>
                        </a:rPr>
                        <a:t>07</a:t>
                      </a:r>
                      <a:endParaRPr sz="1000">
                        <a:solidFill>
                          <a:srgbClr val="3C3C3C"/>
                        </a:solidFill>
                        <a:latin typeface="+mn-lt"/>
                        <a:cs typeface="Arial"/>
                      </a:endParaRPr>
                    </a:p>
                  </a:txBody>
                  <a:tcPr marL="0" marR="0" marT="254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525" marR="270510" indent="0" algn="r">
                        <a:lnSpc>
                          <a:spcPct val="100000"/>
                        </a:lnSpc>
                        <a:spcBef>
                          <a:spcPts val="200"/>
                        </a:spcBef>
                        <a:tabLst/>
                      </a:pPr>
                      <a:r>
                        <a:rPr sz="1000" spc="-25">
                          <a:solidFill>
                            <a:srgbClr val="3C3C3C"/>
                          </a:solidFill>
                          <a:latin typeface="+mn-lt"/>
                          <a:cs typeface="Arial"/>
                        </a:rPr>
                        <a:t>41</a:t>
                      </a:r>
                      <a:r>
                        <a:rPr lang="en-US" sz="1000" spc="-25">
                          <a:solidFill>
                            <a:srgbClr val="3C3C3C"/>
                          </a:solidFill>
                          <a:latin typeface="+mn-lt"/>
                          <a:cs typeface="Arial"/>
                        </a:rPr>
                        <a:t>4</a:t>
                      </a:r>
                      <a:endParaRPr sz="1000">
                        <a:solidFill>
                          <a:srgbClr val="3C3C3C"/>
                        </a:solidFill>
                        <a:latin typeface="+mn-lt"/>
                        <a:cs typeface="Arial"/>
                      </a:endParaRPr>
                    </a:p>
                  </a:txBody>
                  <a:tcPr marL="0" marR="0" marT="254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188595" algn="ctr">
                        <a:lnSpc>
                          <a:spcPct val="100000"/>
                        </a:lnSpc>
                        <a:spcBef>
                          <a:spcPts val="200"/>
                        </a:spcBef>
                      </a:pPr>
                      <a:endParaRPr sz="1000">
                        <a:solidFill>
                          <a:srgbClr val="3C3C3C"/>
                        </a:solidFill>
                        <a:latin typeface="+mn-lt"/>
                        <a:cs typeface="Arial"/>
                      </a:endParaRPr>
                    </a:p>
                  </a:txBody>
                  <a:tcPr marL="0" marR="0" marT="254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24130" algn="r">
                        <a:lnSpc>
                          <a:spcPct val="100000"/>
                        </a:lnSpc>
                        <a:spcBef>
                          <a:spcPts val="200"/>
                        </a:spcBef>
                      </a:pPr>
                      <a:r>
                        <a:rPr sz="1000" spc="-25">
                          <a:solidFill>
                            <a:srgbClr val="3C3C3C"/>
                          </a:solidFill>
                          <a:latin typeface="+mn-lt"/>
                          <a:cs typeface="Arial"/>
                        </a:rPr>
                        <a:t>4</a:t>
                      </a:r>
                      <a:r>
                        <a:rPr lang="en-US" sz="1000" spc="-25">
                          <a:solidFill>
                            <a:srgbClr val="3C3C3C"/>
                          </a:solidFill>
                          <a:latin typeface="+mn-lt"/>
                          <a:cs typeface="Arial"/>
                        </a:rPr>
                        <a:t>00</a:t>
                      </a:r>
                      <a:endParaRPr sz="1000">
                        <a:solidFill>
                          <a:srgbClr val="3C3C3C"/>
                        </a:solidFill>
                        <a:latin typeface="+mn-lt"/>
                        <a:cs typeface="Arial"/>
                      </a:endParaRPr>
                    </a:p>
                  </a:txBody>
                  <a:tcPr marL="0" marR="0" marT="254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5942">
                <a:tc>
                  <a:txBody>
                    <a:bodyPr/>
                    <a:lstStyle/>
                    <a:p>
                      <a:pPr marR="64135" algn="r">
                        <a:lnSpc>
                          <a:spcPct val="100000"/>
                        </a:lnSpc>
                        <a:spcBef>
                          <a:spcPts val="165"/>
                        </a:spcBef>
                      </a:pPr>
                      <a:r>
                        <a:rPr sz="1000" spc="-10">
                          <a:solidFill>
                            <a:srgbClr val="3C3C3C"/>
                          </a:solidFill>
                          <a:latin typeface="+mn-lt"/>
                          <a:cs typeface="Arial"/>
                        </a:rPr>
                        <a:t>Dupilumab</a:t>
                      </a:r>
                      <a:endParaRPr sz="1000">
                        <a:solidFill>
                          <a:srgbClr val="3C3C3C"/>
                        </a:solidFill>
                        <a:latin typeface="+mn-lt"/>
                        <a:cs typeface="Arial"/>
                      </a:endParaRPr>
                    </a:p>
                  </a:txBody>
                  <a:tcPr marL="0" marR="0" marT="2095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5080" algn="ctr">
                        <a:lnSpc>
                          <a:spcPct val="100000"/>
                        </a:lnSpc>
                        <a:spcBef>
                          <a:spcPts val="165"/>
                        </a:spcBef>
                      </a:pPr>
                      <a:r>
                        <a:rPr sz="1000">
                          <a:solidFill>
                            <a:srgbClr val="3C3C3C"/>
                          </a:solidFill>
                          <a:latin typeface="+mn-lt"/>
                          <a:cs typeface="Arial"/>
                        </a:rPr>
                        <a:t>46</a:t>
                      </a:r>
                      <a:r>
                        <a:rPr lang="en-US" sz="1000">
                          <a:solidFill>
                            <a:srgbClr val="3C3C3C"/>
                          </a:solidFill>
                          <a:latin typeface="+mn-lt"/>
                          <a:cs typeface="Arial"/>
                        </a:rPr>
                        <a:t>1</a:t>
                      </a:r>
                      <a:endParaRPr sz="1000">
                        <a:solidFill>
                          <a:srgbClr val="3C3C3C"/>
                        </a:solidFill>
                        <a:latin typeface="+mn-lt"/>
                        <a:cs typeface="Arial"/>
                      </a:endParaRPr>
                    </a:p>
                  </a:txBody>
                  <a:tcPr marL="0" marR="0" marT="2095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5080" algn="ctr">
                        <a:lnSpc>
                          <a:spcPct val="100000"/>
                        </a:lnSpc>
                        <a:spcBef>
                          <a:spcPts val="165"/>
                        </a:spcBef>
                      </a:pPr>
                      <a:r>
                        <a:rPr lang="en-US" sz="1000" spc="-40">
                          <a:solidFill>
                            <a:srgbClr val="3C3C3C"/>
                          </a:solidFill>
                          <a:latin typeface="+mn-lt"/>
                          <a:cs typeface="Arial"/>
                        </a:rPr>
                        <a:t>444</a:t>
                      </a:r>
                      <a:endParaRPr sz="1000">
                        <a:solidFill>
                          <a:srgbClr val="3C3C3C"/>
                        </a:solidFill>
                        <a:latin typeface="+mn-lt"/>
                        <a:cs typeface="Arial"/>
                      </a:endParaRPr>
                    </a:p>
                  </a:txBody>
                  <a:tcPr marL="0" marR="0" marT="2095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5090" algn="ctr">
                        <a:lnSpc>
                          <a:spcPct val="100000"/>
                        </a:lnSpc>
                        <a:spcBef>
                          <a:spcPts val="165"/>
                        </a:spcBef>
                      </a:pPr>
                      <a:r>
                        <a:rPr sz="1000" spc="-25">
                          <a:solidFill>
                            <a:srgbClr val="3C3C3C"/>
                          </a:solidFill>
                          <a:latin typeface="+mn-lt"/>
                          <a:cs typeface="Arial"/>
                        </a:rPr>
                        <a:t>4</a:t>
                      </a:r>
                      <a:r>
                        <a:rPr lang="en-US" sz="1000" spc="-25">
                          <a:solidFill>
                            <a:srgbClr val="3C3C3C"/>
                          </a:solidFill>
                          <a:latin typeface="+mn-lt"/>
                          <a:cs typeface="Arial"/>
                        </a:rPr>
                        <a:t>36</a:t>
                      </a:r>
                      <a:endParaRPr sz="1000">
                        <a:solidFill>
                          <a:srgbClr val="3C3C3C"/>
                        </a:solidFill>
                        <a:latin typeface="+mn-lt"/>
                        <a:cs typeface="Arial"/>
                      </a:endParaRPr>
                    </a:p>
                  </a:txBody>
                  <a:tcPr marL="0" marR="0" marT="2095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175" algn="ctr">
                        <a:lnSpc>
                          <a:spcPct val="100000"/>
                        </a:lnSpc>
                        <a:spcBef>
                          <a:spcPts val="165"/>
                        </a:spcBef>
                      </a:pPr>
                      <a:r>
                        <a:rPr sz="1000" spc="-25">
                          <a:solidFill>
                            <a:srgbClr val="3C3C3C"/>
                          </a:solidFill>
                          <a:latin typeface="+mn-lt"/>
                          <a:cs typeface="Arial"/>
                        </a:rPr>
                        <a:t>4</a:t>
                      </a:r>
                      <a:r>
                        <a:rPr lang="en-US" sz="1000" spc="-25">
                          <a:solidFill>
                            <a:srgbClr val="3C3C3C"/>
                          </a:solidFill>
                          <a:latin typeface="+mn-lt"/>
                          <a:cs typeface="Arial"/>
                        </a:rPr>
                        <a:t>34</a:t>
                      </a:r>
                      <a:endParaRPr sz="1000">
                        <a:solidFill>
                          <a:srgbClr val="3C3C3C"/>
                        </a:solidFill>
                        <a:latin typeface="+mn-lt"/>
                        <a:cs typeface="Arial"/>
                      </a:endParaRPr>
                    </a:p>
                  </a:txBody>
                  <a:tcPr marL="0" marR="0" marT="2095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270510" algn="r">
                        <a:lnSpc>
                          <a:spcPct val="100000"/>
                        </a:lnSpc>
                        <a:spcBef>
                          <a:spcPts val="165"/>
                        </a:spcBef>
                      </a:pPr>
                      <a:r>
                        <a:rPr sz="1000" spc="-25">
                          <a:solidFill>
                            <a:srgbClr val="3C3C3C"/>
                          </a:solidFill>
                          <a:latin typeface="+mn-lt"/>
                          <a:cs typeface="Arial"/>
                        </a:rPr>
                        <a:t>4</a:t>
                      </a:r>
                      <a:r>
                        <a:rPr lang="en-US" sz="1000" spc="-25">
                          <a:solidFill>
                            <a:srgbClr val="3C3C3C"/>
                          </a:solidFill>
                          <a:latin typeface="+mn-lt"/>
                          <a:cs typeface="Arial"/>
                        </a:rPr>
                        <a:t>07</a:t>
                      </a:r>
                      <a:endParaRPr sz="1000">
                        <a:solidFill>
                          <a:srgbClr val="3C3C3C"/>
                        </a:solidFill>
                        <a:latin typeface="+mn-lt"/>
                        <a:cs typeface="Arial"/>
                      </a:endParaRPr>
                    </a:p>
                  </a:txBody>
                  <a:tcPr marL="0" marR="0" marT="2095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188595" algn="ctr">
                        <a:lnSpc>
                          <a:spcPct val="100000"/>
                        </a:lnSpc>
                        <a:spcBef>
                          <a:spcPts val="165"/>
                        </a:spcBef>
                      </a:pPr>
                      <a:endParaRPr sz="1000">
                        <a:solidFill>
                          <a:srgbClr val="3C3C3C"/>
                        </a:solidFill>
                        <a:latin typeface="+mn-lt"/>
                        <a:cs typeface="Arial"/>
                      </a:endParaRPr>
                    </a:p>
                  </a:txBody>
                  <a:tcPr marL="0" marR="0" marT="2095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24130" algn="r">
                        <a:lnSpc>
                          <a:spcPct val="100000"/>
                        </a:lnSpc>
                        <a:spcBef>
                          <a:spcPts val="165"/>
                        </a:spcBef>
                      </a:pPr>
                      <a:r>
                        <a:rPr sz="1000" spc="-25">
                          <a:solidFill>
                            <a:srgbClr val="3C3C3C"/>
                          </a:solidFill>
                          <a:latin typeface="+mn-lt"/>
                          <a:cs typeface="Arial"/>
                        </a:rPr>
                        <a:t>4</a:t>
                      </a:r>
                      <a:r>
                        <a:rPr lang="en-US" sz="1000" spc="-25">
                          <a:solidFill>
                            <a:srgbClr val="3C3C3C"/>
                          </a:solidFill>
                          <a:latin typeface="+mn-lt"/>
                          <a:cs typeface="Arial"/>
                        </a:rPr>
                        <a:t>15</a:t>
                      </a:r>
                      <a:endParaRPr sz="1000">
                        <a:solidFill>
                          <a:srgbClr val="3C3C3C"/>
                        </a:solidFill>
                        <a:latin typeface="+mn-lt"/>
                        <a:cs typeface="Arial"/>
                      </a:endParaRPr>
                    </a:p>
                  </a:txBody>
                  <a:tcPr marL="0" marR="0" marT="2095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99" name="Content Placeholder 3">
            <a:extLst>
              <a:ext uri="{FF2B5EF4-FFF2-40B4-BE49-F238E27FC236}">
                <a16:creationId xmlns:a16="http://schemas.microsoft.com/office/drawing/2014/main" id="{177606A3-1E60-451C-9DBC-012ABD0805E3}"/>
              </a:ext>
            </a:extLst>
          </p:cNvPr>
          <p:cNvSpPr>
            <a:spLocks noGrp="1"/>
          </p:cNvSpPr>
          <p:nvPr>
            <p:ph sz="quarter" idx="16"/>
          </p:nvPr>
        </p:nvSpPr>
        <p:spPr>
          <a:xfrm>
            <a:off x="311581" y="6158237"/>
            <a:ext cx="10393149" cy="540000"/>
          </a:xfrm>
        </p:spPr>
        <p:txBody>
          <a:bodyPr/>
          <a:lstStyle/>
          <a:p>
            <a:r>
              <a:rPr lang="en-US" sz="1200" b="1" dirty="0">
                <a:latin typeface="Times New Roman" panose="02020603050405020304" pitchFamily="18" charset="0"/>
                <a:cs typeface="Times New Roman" panose="02020603050405020304" pitchFamily="18" charset="0"/>
              </a:rPr>
              <a:t>1. Bhatt SP, et al. </a:t>
            </a:r>
            <a:r>
              <a:rPr lang="en-US" sz="1200" b="1" i="1" dirty="0">
                <a:latin typeface="Times New Roman" panose="02020603050405020304" pitchFamily="18" charset="0"/>
                <a:cs typeface="Times New Roman" panose="02020603050405020304" pitchFamily="18" charset="0"/>
              </a:rPr>
              <a:t>N </a:t>
            </a:r>
            <a:r>
              <a:rPr lang="en-US" sz="1200" b="1" i="1" dirty="0" err="1">
                <a:latin typeface="Times New Roman" panose="02020603050405020304" pitchFamily="18" charset="0"/>
                <a:cs typeface="Times New Roman" panose="02020603050405020304" pitchFamily="18" charset="0"/>
              </a:rPr>
              <a:t>Eng</a:t>
            </a:r>
            <a:r>
              <a:rPr lang="en-US" sz="1200" b="1" i="1" dirty="0">
                <a:latin typeface="Times New Roman" panose="02020603050405020304" pitchFamily="18" charset="0"/>
                <a:cs typeface="Times New Roman" panose="02020603050405020304" pitchFamily="18" charset="0"/>
              </a:rPr>
              <a:t> J Med</a:t>
            </a:r>
            <a:r>
              <a:rPr lang="en-US" sz="1200" b="1" dirty="0">
                <a:latin typeface="Times New Roman" panose="02020603050405020304" pitchFamily="18" charset="0"/>
                <a:cs typeface="Times New Roman" panose="02020603050405020304" pitchFamily="18" charset="0"/>
              </a:rPr>
              <a:t>. 2024;390(24):2274-2283. 2. Bhatt SP, et al. </a:t>
            </a:r>
            <a:r>
              <a:rPr lang="en-US" sz="1200" b="1" i="1" dirty="0">
                <a:latin typeface="Times New Roman" panose="02020603050405020304" pitchFamily="18" charset="0"/>
                <a:cs typeface="Times New Roman" panose="02020603050405020304" pitchFamily="18" charset="0"/>
              </a:rPr>
              <a:t>N </a:t>
            </a:r>
            <a:r>
              <a:rPr lang="en-US" sz="1200" b="1" i="1" dirty="0" err="1">
                <a:latin typeface="Times New Roman" panose="02020603050405020304" pitchFamily="18" charset="0"/>
                <a:cs typeface="Times New Roman" panose="02020603050405020304" pitchFamily="18" charset="0"/>
              </a:rPr>
              <a:t>Engl</a:t>
            </a:r>
            <a:r>
              <a:rPr lang="en-US" sz="1200" b="1" i="1" dirty="0">
                <a:latin typeface="Times New Roman" panose="02020603050405020304" pitchFamily="18" charset="0"/>
                <a:cs typeface="Times New Roman" panose="02020603050405020304" pitchFamily="18" charset="0"/>
              </a:rPr>
              <a:t> J Med</a:t>
            </a:r>
            <a:r>
              <a:rPr lang="en-US" sz="1200" b="1" dirty="0">
                <a:latin typeface="Times New Roman" panose="02020603050405020304" pitchFamily="18" charset="0"/>
                <a:cs typeface="Times New Roman" panose="02020603050405020304" pitchFamily="18" charset="0"/>
              </a:rPr>
              <a:t>. 2023;389:205–214. </a:t>
            </a:r>
          </a:p>
        </p:txBody>
      </p:sp>
    </p:spTree>
    <p:extLst>
      <p:ext uri="{BB962C8B-B14F-4D97-AF65-F5344CB8AC3E}">
        <p14:creationId xmlns:p14="http://schemas.microsoft.com/office/powerpoint/2010/main" val="2231128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143">
            <a:extLst>
              <a:ext uri="{FF2B5EF4-FFF2-40B4-BE49-F238E27FC236}">
                <a16:creationId xmlns:a16="http://schemas.microsoft.com/office/drawing/2014/main" id="{B12681CC-DA60-4750-D5FE-9E5ADF4DBD56}"/>
              </a:ext>
            </a:extLst>
          </p:cNvPr>
          <p:cNvSpPr/>
          <p:nvPr/>
        </p:nvSpPr>
        <p:spPr>
          <a:xfrm>
            <a:off x="7528283" y="2379826"/>
            <a:ext cx="3602375" cy="537551"/>
          </a:xfrm>
          <a:prstGeom prst="roundRect">
            <a:avLst/>
          </a:prstGeom>
          <a:solidFill>
            <a:schemeClr val="bg2"/>
          </a:solidFill>
          <a:ln w="6350">
            <a:noFill/>
          </a:ln>
        </p:spPr>
        <p:txBody>
          <a:bodyPr wrap="square"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defRPr/>
            </a:pPr>
            <a:r>
              <a:rPr lang="en-GB" sz="1400" kern="0" dirty="0">
                <a:solidFill>
                  <a:srgbClr val="0000FF"/>
                </a:solidFill>
                <a:latin typeface="Arial" panose="020B0604020202020204" pitchFamily="34" charset="0"/>
                <a:cs typeface="Noto Sans"/>
              </a:rPr>
              <a:t>Triple inhaled therapy + </a:t>
            </a:r>
            <a:br>
              <a:rPr lang="en-GB" sz="1400" kern="0" dirty="0">
                <a:solidFill>
                  <a:srgbClr val="0000FF"/>
                </a:solidFill>
                <a:latin typeface="Arial" panose="020B0604020202020204" pitchFamily="34" charset="0"/>
                <a:cs typeface="Noto Sans"/>
              </a:rPr>
            </a:br>
            <a:r>
              <a:rPr lang="en-GB" sz="1400" b="1" kern="0" dirty="0">
                <a:solidFill>
                  <a:srgbClr val="0000FF"/>
                </a:solidFill>
                <a:latin typeface="Arial" panose="020B0604020202020204" pitchFamily="34" charset="0"/>
                <a:cs typeface="Noto Sans"/>
              </a:rPr>
              <a:t>placebo</a:t>
            </a:r>
          </a:p>
        </p:txBody>
      </p:sp>
      <p:sp>
        <p:nvSpPr>
          <p:cNvPr id="4" name="Title 3">
            <a:extLst>
              <a:ext uri="{FF2B5EF4-FFF2-40B4-BE49-F238E27FC236}">
                <a16:creationId xmlns:a16="http://schemas.microsoft.com/office/drawing/2014/main" id="{8E7A589C-5441-A4BB-4DAB-88D0CC39E01B}"/>
              </a:ext>
            </a:extLst>
          </p:cNvPr>
          <p:cNvSpPr>
            <a:spLocks noGrp="1"/>
          </p:cNvSpPr>
          <p:nvPr>
            <p:ph type="title" idx="4294967295"/>
          </p:nvPr>
        </p:nvSpPr>
        <p:spPr>
          <a:xfrm>
            <a:off x="192088" y="239531"/>
            <a:ext cx="11460163" cy="430212"/>
          </a:xfrm>
          <a:effectLst>
            <a:outerShdw blurRad="50800" dist="38100" dir="5400000" algn="t" rotWithShape="0">
              <a:prstClr val="black">
                <a:alpha val="40000"/>
              </a:prstClr>
            </a:outerShdw>
          </a:effectLst>
        </p:spPr>
        <p:txBody>
          <a:bodyPr anchor="t">
            <a:normAutofit fontScale="90000"/>
          </a:bodyPr>
          <a:lstStyle/>
          <a:p>
            <a:pPr algn="ctr"/>
            <a:r>
              <a:rPr lang="en-GB" dirty="0">
                <a:solidFill>
                  <a:srgbClr val="0000FF"/>
                </a:solidFill>
                <a:latin typeface="Arial Black" panose="020B0A04020102020204" pitchFamily="34" charset="0"/>
              </a:rPr>
              <a:t>MATINEE recruited a wide spectrum of patients with COPD and treated them for up to 104 weeks</a:t>
            </a:r>
            <a:endParaRPr lang="en-GB" baseline="30000" dirty="0">
              <a:solidFill>
                <a:srgbClr val="0000FF"/>
              </a:solidFill>
              <a:latin typeface="Arial Black" panose="020B0A04020102020204" pitchFamily="34" charset="0"/>
            </a:endParaRPr>
          </a:p>
        </p:txBody>
      </p:sp>
      <p:cxnSp>
        <p:nvCxnSpPr>
          <p:cNvPr id="42" name="Connector: Elbow 41">
            <a:extLst>
              <a:ext uri="{FF2B5EF4-FFF2-40B4-BE49-F238E27FC236}">
                <a16:creationId xmlns:a16="http://schemas.microsoft.com/office/drawing/2014/main" id="{F69C5A1B-C802-263F-CF77-A781A4D63AE4}"/>
              </a:ext>
            </a:extLst>
          </p:cNvPr>
          <p:cNvCxnSpPr>
            <a:cxnSpLocks/>
          </p:cNvCxnSpPr>
          <p:nvPr/>
        </p:nvCxnSpPr>
        <p:spPr>
          <a:xfrm rot="16200000" flipH="1">
            <a:off x="7060854" y="3212752"/>
            <a:ext cx="255817" cy="679043"/>
          </a:xfrm>
          <a:prstGeom prst="bentConnector2">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84EFE8-1170-4532-8076-31DB55096187}"/>
              </a:ext>
            </a:extLst>
          </p:cNvPr>
          <p:cNvCxnSpPr>
            <a:cxnSpLocks/>
          </p:cNvCxnSpPr>
          <p:nvPr/>
        </p:nvCxnSpPr>
        <p:spPr>
          <a:xfrm flipH="1">
            <a:off x="3397341" y="3159149"/>
            <a:ext cx="3122321"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FE17CD5F-9FD7-3CF1-18CF-8578F89D4953}"/>
              </a:ext>
            </a:extLst>
          </p:cNvPr>
          <p:cNvCxnSpPr>
            <a:cxnSpLocks/>
            <a:stCxn id="19" idx="0"/>
          </p:cNvCxnSpPr>
          <p:nvPr/>
        </p:nvCxnSpPr>
        <p:spPr>
          <a:xfrm rot="5400000" flipH="1" flipV="1">
            <a:off x="7088886" y="2408961"/>
            <a:ext cx="199753" cy="679043"/>
          </a:xfrm>
          <a:prstGeom prst="bentConnector2">
            <a:avLst/>
          </a:prstGeom>
          <a:ln w="1905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4">
            <a:extLst>
              <a:ext uri="{FF2B5EF4-FFF2-40B4-BE49-F238E27FC236}">
                <a16:creationId xmlns:a16="http://schemas.microsoft.com/office/drawing/2014/main" id="{B0E109F9-4527-D305-3C13-465B8F9A596B}"/>
              </a:ext>
            </a:extLst>
          </p:cNvPr>
          <p:cNvSpPr txBox="1"/>
          <p:nvPr/>
        </p:nvSpPr>
        <p:spPr>
          <a:xfrm>
            <a:off x="7535401" y="2037352"/>
            <a:ext cx="3595257" cy="336609"/>
          </a:xfrm>
          <a:prstGeom prst="rect">
            <a:avLst/>
          </a:prstGeom>
          <a:noFill/>
        </p:spPr>
        <p:txBody>
          <a:bodyPr wrap="none" lIns="180000" tIns="180000" rIns="180000" bIns="180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spcBef>
                <a:spcPts val="300"/>
              </a:spcBef>
              <a:spcAft>
                <a:spcPts val="300"/>
              </a:spcAft>
              <a:buClr>
                <a:srgbClr val="F36633"/>
              </a:buClr>
              <a:buSzPct val="110000"/>
              <a:defRPr/>
            </a:pPr>
            <a:r>
              <a:rPr lang="de-DE" sz="1200" spc="-5" dirty="0">
                <a:solidFill>
                  <a:prstClr val="black"/>
                </a:solidFill>
                <a:latin typeface="Arial" panose="020B0604020202020204" pitchFamily="34" charset="0"/>
                <a:cs typeface="Arial"/>
              </a:rPr>
              <a:t>52 to 104-week variable duration</a:t>
            </a:r>
            <a:r>
              <a:rPr lang="de-DE" sz="1200" spc="-5" baseline="30000" dirty="0">
                <a:solidFill>
                  <a:prstClr val="black"/>
                </a:solidFill>
                <a:latin typeface="Arial" panose="020B0604020202020204" pitchFamily="34" charset="0"/>
                <a:cs typeface="Arial"/>
              </a:rPr>
              <a:t>§</a:t>
            </a:r>
            <a:endParaRPr lang="en-GB" sz="1200" spc="-5" baseline="30000" dirty="0">
              <a:solidFill>
                <a:prstClr val="black"/>
              </a:solidFill>
              <a:latin typeface="Arial" panose="020B0604020202020204" pitchFamily="34" charset="0"/>
              <a:cs typeface="Arial"/>
            </a:endParaRPr>
          </a:p>
        </p:txBody>
      </p:sp>
      <p:sp>
        <p:nvSpPr>
          <p:cNvPr id="8" name="Rectangle 7">
            <a:extLst>
              <a:ext uri="{FF2B5EF4-FFF2-40B4-BE49-F238E27FC236}">
                <a16:creationId xmlns:a16="http://schemas.microsoft.com/office/drawing/2014/main" id="{272E6D27-C07B-A9A4-39CE-E046DFA99CA9}"/>
              </a:ext>
            </a:extLst>
          </p:cNvPr>
          <p:cNvSpPr/>
          <p:nvPr/>
        </p:nvSpPr>
        <p:spPr bwMode="auto">
          <a:xfrm>
            <a:off x="3864478" y="2958720"/>
            <a:ext cx="933191" cy="442035"/>
          </a:xfrm>
          <a:prstGeom prst="rect">
            <a:avLst/>
          </a:prstGeom>
          <a:solidFill>
            <a:schemeClr val="bg1"/>
          </a:solidFill>
          <a:ln w="1905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eaLnBrk="0" hangingPunct="0">
              <a:buClr>
                <a:srgbClr val="F36633"/>
              </a:buClr>
              <a:buSzPct val="110000"/>
              <a:defRPr/>
            </a:pPr>
            <a:r>
              <a:rPr lang="en-GB" sz="1200" b="1" kern="0" dirty="0">
                <a:solidFill>
                  <a:srgbClr val="000000"/>
                </a:solidFill>
                <a:latin typeface="Arial" panose="020B0604020202020204" pitchFamily="34" charset="0"/>
                <a:cs typeface="Noto Sans"/>
              </a:rPr>
              <a:t>Screening</a:t>
            </a:r>
          </a:p>
          <a:p>
            <a:pPr algn="ctr" defTabSz="914377" eaLnBrk="0" hangingPunct="0">
              <a:buClr>
                <a:srgbClr val="F36633"/>
              </a:buClr>
              <a:buSzPct val="110000"/>
              <a:defRPr/>
            </a:pPr>
            <a:r>
              <a:rPr lang="en-GB" sz="1200" b="1" kern="0" dirty="0">
                <a:solidFill>
                  <a:srgbClr val="000000"/>
                </a:solidFill>
                <a:latin typeface="Arial" panose="020B0604020202020204" pitchFamily="34" charset="0"/>
                <a:cs typeface="Noto Sans"/>
              </a:rPr>
              <a:t>V0</a:t>
            </a:r>
            <a:r>
              <a:rPr lang="en-GB" sz="1200" b="1" kern="0" baseline="30000" dirty="0">
                <a:solidFill>
                  <a:srgbClr val="000000"/>
                </a:solidFill>
                <a:latin typeface="Arial" panose="020B0604020202020204" pitchFamily="34" charset="0"/>
                <a:cs typeface="Noto Sans"/>
              </a:rPr>
              <a:t>†</a:t>
            </a:r>
            <a:endParaRPr lang="en-GB" sz="1200" kern="0" dirty="0">
              <a:solidFill>
                <a:srgbClr val="000000"/>
              </a:solidFill>
              <a:latin typeface="Arial" panose="020B0604020202020204" pitchFamily="34" charset="0"/>
              <a:cs typeface="Noto Sans"/>
            </a:endParaRPr>
          </a:p>
        </p:txBody>
      </p:sp>
      <p:sp>
        <p:nvSpPr>
          <p:cNvPr id="9" name="Rectangle 8">
            <a:extLst>
              <a:ext uri="{FF2B5EF4-FFF2-40B4-BE49-F238E27FC236}">
                <a16:creationId xmlns:a16="http://schemas.microsoft.com/office/drawing/2014/main" id="{B804A6D4-B0AB-8FD3-A5CC-52877C0171FC}"/>
              </a:ext>
            </a:extLst>
          </p:cNvPr>
          <p:cNvSpPr/>
          <p:nvPr/>
        </p:nvSpPr>
        <p:spPr bwMode="auto">
          <a:xfrm>
            <a:off x="5220587" y="2958719"/>
            <a:ext cx="933191" cy="442035"/>
          </a:xfrm>
          <a:prstGeom prst="rect">
            <a:avLst/>
          </a:prstGeom>
          <a:solidFill>
            <a:schemeClr val="bg1"/>
          </a:solidFill>
          <a:ln w="1905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eaLnBrk="0" hangingPunct="0">
              <a:buClr>
                <a:srgbClr val="F36633"/>
              </a:buClr>
              <a:buSzPct val="110000"/>
              <a:defRPr/>
            </a:pPr>
            <a:r>
              <a:rPr lang="en-GB" sz="1200" b="1" kern="0" dirty="0">
                <a:solidFill>
                  <a:srgbClr val="000000"/>
                </a:solidFill>
                <a:latin typeface="Arial" panose="020B0604020202020204" pitchFamily="34" charset="0"/>
                <a:cs typeface="Noto Sans"/>
              </a:rPr>
              <a:t>Screening</a:t>
            </a:r>
          </a:p>
          <a:p>
            <a:pPr algn="ctr" defTabSz="914377" eaLnBrk="0" hangingPunct="0">
              <a:buClr>
                <a:srgbClr val="F36633"/>
              </a:buClr>
              <a:buSzPct val="110000"/>
              <a:defRPr/>
            </a:pPr>
            <a:r>
              <a:rPr lang="en-GB" sz="1200" b="1" kern="0" dirty="0">
                <a:solidFill>
                  <a:srgbClr val="000000"/>
                </a:solidFill>
                <a:latin typeface="Arial" panose="020B0604020202020204" pitchFamily="34" charset="0"/>
                <a:cs typeface="Noto Sans"/>
              </a:rPr>
              <a:t>V1/run-in</a:t>
            </a:r>
            <a:r>
              <a:rPr lang="en-GB" sz="1200" b="1" kern="0" baseline="30000" dirty="0">
                <a:solidFill>
                  <a:srgbClr val="000000"/>
                </a:solidFill>
                <a:latin typeface="Arial" panose="020B0604020202020204" pitchFamily="34" charset="0"/>
                <a:cs typeface="Noto Sans"/>
              </a:rPr>
              <a:t>‡</a:t>
            </a:r>
            <a:endParaRPr lang="en-GB" sz="1200" kern="0" baseline="30000" dirty="0">
              <a:solidFill>
                <a:srgbClr val="000000"/>
              </a:solidFill>
              <a:latin typeface="Arial" panose="020B0604020202020204" pitchFamily="34" charset="0"/>
              <a:cs typeface="Noto Sans"/>
            </a:endParaRPr>
          </a:p>
        </p:txBody>
      </p:sp>
      <p:sp>
        <p:nvSpPr>
          <p:cNvPr id="16" name="TextBox 17">
            <a:extLst>
              <a:ext uri="{FF2B5EF4-FFF2-40B4-BE49-F238E27FC236}">
                <a16:creationId xmlns:a16="http://schemas.microsoft.com/office/drawing/2014/main" id="{EF6FBF68-8D95-09E2-E2D9-A86A083AD066}"/>
              </a:ext>
            </a:extLst>
          </p:cNvPr>
          <p:cNvSpPr txBox="1"/>
          <p:nvPr/>
        </p:nvSpPr>
        <p:spPr>
          <a:xfrm>
            <a:off x="3864474" y="3450123"/>
            <a:ext cx="933191"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spcBef>
                <a:spcPts val="300"/>
              </a:spcBef>
              <a:spcAft>
                <a:spcPts val="300"/>
              </a:spcAft>
              <a:buClr>
                <a:srgbClr val="F36633"/>
              </a:buClr>
              <a:buSzPct val="110000"/>
              <a:defRPr/>
            </a:pPr>
            <a:r>
              <a:rPr lang="en-GB" sz="1200" spc="-5" dirty="0">
                <a:solidFill>
                  <a:prstClr val="black"/>
                </a:solidFill>
                <a:latin typeface="Arial" panose="020B0604020202020204" pitchFamily="34" charset="0"/>
                <a:cs typeface="Arial"/>
              </a:rPr>
              <a:t>3–21 days</a:t>
            </a:r>
            <a:endParaRPr lang="en-GB" sz="1200" dirty="0">
              <a:solidFill>
                <a:srgbClr val="000000"/>
              </a:solidFill>
              <a:latin typeface="Arial" panose="020B0604020202020204" pitchFamily="34" charset="0"/>
              <a:cs typeface="Noto Sans"/>
            </a:endParaRPr>
          </a:p>
        </p:txBody>
      </p:sp>
      <p:sp>
        <p:nvSpPr>
          <p:cNvPr id="17" name="TextBox 17">
            <a:extLst>
              <a:ext uri="{FF2B5EF4-FFF2-40B4-BE49-F238E27FC236}">
                <a16:creationId xmlns:a16="http://schemas.microsoft.com/office/drawing/2014/main" id="{C2CD5256-F434-F25C-39B0-D19BF6A3891B}"/>
              </a:ext>
            </a:extLst>
          </p:cNvPr>
          <p:cNvSpPr txBox="1"/>
          <p:nvPr/>
        </p:nvSpPr>
        <p:spPr>
          <a:xfrm>
            <a:off x="5216890" y="3450123"/>
            <a:ext cx="933191"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spcBef>
                <a:spcPts val="300"/>
              </a:spcBef>
              <a:spcAft>
                <a:spcPts val="300"/>
              </a:spcAft>
              <a:buClr>
                <a:srgbClr val="F36633"/>
              </a:buClr>
              <a:buSzPct val="110000"/>
              <a:defRPr/>
            </a:pPr>
            <a:r>
              <a:rPr lang="en-GB" sz="1200" spc="-5" dirty="0">
                <a:solidFill>
                  <a:prstClr val="black"/>
                </a:solidFill>
                <a:latin typeface="Arial" panose="020B0604020202020204" pitchFamily="34" charset="0"/>
                <a:cs typeface="Arial"/>
              </a:rPr>
              <a:t>14–21 days</a:t>
            </a:r>
            <a:endParaRPr lang="en-GB" sz="1200" dirty="0">
              <a:solidFill>
                <a:srgbClr val="000000"/>
              </a:solidFill>
              <a:latin typeface="Arial" panose="020B0604020202020204" pitchFamily="34" charset="0"/>
              <a:cs typeface="Noto Sans"/>
            </a:endParaRPr>
          </a:p>
        </p:txBody>
      </p:sp>
      <p:sp>
        <p:nvSpPr>
          <p:cNvPr id="12" name="Rectangle: Rounded Corners 11">
            <a:extLst>
              <a:ext uri="{FF2B5EF4-FFF2-40B4-BE49-F238E27FC236}">
                <a16:creationId xmlns:a16="http://schemas.microsoft.com/office/drawing/2014/main" id="{D91B45F7-0345-6E04-81A8-E3C8F02E6070}"/>
              </a:ext>
            </a:extLst>
          </p:cNvPr>
          <p:cNvSpPr/>
          <p:nvPr/>
        </p:nvSpPr>
        <p:spPr bwMode="auto">
          <a:xfrm>
            <a:off x="3642238" y="4111534"/>
            <a:ext cx="7488420" cy="1617868"/>
          </a:xfrm>
          <a:prstGeom prst="roundRect">
            <a:avLst>
              <a:gd name="adj" fmla="val 5182"/>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defTabSz="914377" eaLnBrk="0" hangingPunct="0">
              <a:spcBef>
                <a:spcPts val="300"/>
              </a:spcBef>
              <a:spcAft>
                <a:spcPts val="300"/>
              </a:spcAft>
              <a:buClr>
                <a:srgbClr val="F36633"/>
              </a:buClr>
              <a:buSzPct val="110000"/>
              <a:defRPr/>
            </a:pPr>
            <a:endParaRPr lang="en-GB" sz="1600" kern="0" dirty="0">
              <a:solidFill>
                <a:srgbClr val="000000"/>
              </a:solidFill>
              <a:latin typeface="Arial"/>
              <a:cs typeface="Arial"/>
            </a:endParaRPr>
          </a:p>
        </p:txBody>
      </p:sp>
      <p:sp>
        <p:nvSpPr>
          <p:cNvPr id="26" name="Text Placeholder 3">
            <a:extLst>
              <a:ext uri="{FF2B5EF4-FFF2-40B4-BE49-F238E27FC236}">
                <a16:creationId xmlns:a16="http://schemas.microsoft.com/office/drawing/2014/main" id="{B9C188AF-A821-0852-8104-62F7EB48A12D}"/>
              </a:ext>
            </a:extLst>
          </p:cNvPr>
          <p:cNvSpPr txBox="1">
            <a:spLocks/>
          </p:cNvSpPr>
          <p:nvPr/>
        </p:nvSpPr>
        <p:spPr>
          <a:xfrm>
            <a:off x="5018119" y="3983494"/>
            <a:ext cx="6163411" cy="1354791"/>
          </a:xfrm>
          <a:prstGeom prst="rect">
            <a:avLst/>
          </a:prstGeom>
          <a:noFill/>
          <a:ln>
            <a:noFill/>
          </a:ln>
        </p:spPr>
        <p:txBody>
          <a:bodyPr vert="horz" wrap="square" lIns="72000" tIns="72000" rIns="72000" bIns="7200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312" marR="67309" lvl="1" defTabSz="914377">
              <a:spcBef>
                <a:spcPts val="100"/>
              </a:spcBef>
              <a:buClr>
                <a:srgbClr val="F36633"/>
              </a:buClr>
              <a:tabLst>
                <a:tab pos="299078" algn="l"/>
                <a:tab pos="299713" algn="l"/>
              </a:tabLst>
              <a:defRPr/>
            </a:pPr>
            <a:r>
              <a:rPr lang="en-US" sz="1100" b="1" dirty="0">
                <a:solidFill>
                  <a:srgbClr val="F36633"/>
                </a:solidFill>
                <a:latin typeface="Arial" panose="020B0604020202020204" pitchFamily="34" charset="0"/>
                <a:cs typeface="Arial"/>
              </a:rPr>
              <a:t>Secondary efficacy endpoints (in order of hierarchy):</a:t>
            </a:r>
            <a:r>
              <a:rPr lang="en-US" sz="1100" b="1" baseline="30000" dirty="0">
                <a:solidFill>
                  <a:srgbClr val="F36633"/>
                </a:solidFill>
                <a:latin typeface="Arial" panose="020B0604020202020204" pitchFamily="34" charset="0"/>
                <a:cs typeface="Arial"/>
              </a:rPr>
              <a:t>1</a:t>
            </a:r>
            <a:endParaRPr lang="en-US" sz="1100" b="1" dirty="0">
              <a:solidFill>
                <a:srgbClr val="F36633"/>
              </a:solidFill>
              <a:latin typeface="Arial" panose="020B0604020202020204" pitchFamily="34" charset="0"/>
              <a:cs typeface="Arial"/>
            </a:endParaRPr>
          </a:p>
          <a:p>
            <a:pPr marL="278758" marR="67309" lvl="1" indent="-171446" defTabSz="914377">
              <a:spcBef>
                <a:spcPts val="100"/>
              </a:spcBef>
              <a:buClr>
                <a:srgbClr val="F36633"/>
              </a:buClr>
              <a:buFont typeface="Arial" panose="020B0604020202020204" pitchFamily="34" charset="0"/>
              <a:buChar char="•"/>
              <a:tabLst>
                <a:tab pos="299078" algn="l"/>
                <a:tab pos="299713" algn="l"/>
              </a:tabLst>
              <a:defRPr/>
            </a:pPr>
            <a:r>
              <a:rPr lang="en-US" sz="1100" dirty="0">
                <a:solidFill>
                  <a:srgbClr val="000000"/>
                </a:solidFill>
                <a:latin typeface="Arial" panose="020B0604020202020204" pitchFamily="34" charset="0"/>
                <a:cs typeface="Arial"/>
              </a:rPr>
              <a:t>T</a:t>
            </a:r>
            <a:r>
              <a:rPr lang="en-GB" sz="1100" dirty="0">
                <a:solidFill>
                  <a:srgbClr val="000000"/>
                </a:solidFill>
                <a:latin typeface="Arial" panose="020B0604020202020204" pitchFamily="34" charset="0"/>
                <a:cs typeface="Arial"/>
              </a:rPr>
              <a:t>ime-to-first moderate/severe exacerbation** up to Week 104</a:t>
            </a:r>
          </a:p>
          <a:p>
            <a:pPr marL="278758" marR="67309" lvl="1" indent="-171446" defTabSz="914377">
              <a:spcBef>
                <a:spcPts val="100"/>
              </a:spcBef>
              <a:buClr>
                <a:srgbClr val="F36633"/>
              </a:buClr>
              <a:buFont typeface="Arial" panose="020B0604020202020204" pitchFamily="34" charset="0"/>
              <a:buChar char="•"/>
              <a:tabLst>
                <a:tab pos="299078" algn="l"/>
                <a:tab pos="299713" algn="l"/>
              </a:tabLst>
              <a:defRPr/>
            </a:pPr>
            <a:r>
              <a:rPr lang="en-GB" sz="1100" dirty="0">
                <a:solidFill>
                  <a:srgbClr val="000000"/>
                </a:solidFill>
                <a:latin typeface="Arial" panose="020B0604020202020204" pitchFamily="34" charset="0"/>
                <a:cs typeface="Arial"/>
              </a:rPr>
              <a:t>Proportion of CAT score responders at Week 52, SGRQ total score responders at Week 52 and E-RS:COPD total score responders at Week 49–52</a:t>
            </a:r>
          </a:p>
          <a:p>
            <a:pPr marL="278758" marR="67309" lvl="1" indent="-171446" defTabSz="914377">
              <a:spcAft>
                <a:spcPts val="600"/>
              </a:spcAft>
              <a:buClr>
                <a:srgbClr val="F36633"/>
              </a:buClr>
              <a:buFont typeface="Arial" panose="020B0604020202020204" pitchFamily="34" charset="0"/>
              <a:buChar char="•"/>
              <a:tabLst>
                <a:tab pos="299078" algn="l"/>
                <a:tab pos="299713" algn="l"/>
              </a:tabLst>
              <a:defRPr/>
            </a:pPr>
            <a:r>
              <a:rPr lang="en-GB" sz="1100" dirty="0">
                <a:solidFill>
                  <a:srgbClr val="000000"/>
                </a:solidFill>
                <a:latin typeface="Arial" panose="020B0604020202020204" pitchFamily="34" charset="0"/>
                <a:cs typeface="Arial"/>
              </a:rPr>
              <a:t>Annualised rate of exacerbations requiring ED visit and/or hospitalisation up to Week 104</a:t>
            </a:r>
          </a:p>
        </p:txBody>
      </p:sp>
      <p:sp>
        <p:nvSpPr>
          <p:cNvPr id="5" name="Text Placeholder 3">
            <a:extLst>
              <a:ext uri="{FF2B5EF4-FFF2-40B4-BE49-F238E27FC236}">
                <a16:creationId xmlns:a16="http://schemas.microsoft.com/office/drawing/2014/main" id="{83146FBA-0BEF-6AB7-8D01-A31FE4A3B290}"/>
              </a:ext>
            </a:extLst>
          </p:cNvPr>
          <p:cNvSpPr txBox="1">
            <a:spLocks/>
          </p:cNvSpPr>
          <p:nvPr/>
        </p:nvSpPr>
        <p:spPr>
          <a:xfrm>
            <a:off x="3591366" y="4163368"/>
            <a:ext cx="1713076" cy="1259259"/>
          </a:xfrm>
          <a:prstGeom prst="rect">
            <a:avLst/>
          </a:prstGeom>
          <a:noFill/>
          <a:ln>
            <a:noFill/>
          </a:ln>
        </p:spPr>
        <p:txBody>
          <a:bodyPr vert="horz" wrap="square" lIns="72000" tIns="72000" rIns="72000" bIns="720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312" marR="67309" lvl="1" defTabSz="914377">
              <a:spcAft>
                <a:spcPts val="600"/>
              </a:spcAft>
              <a:buClr>
                <a:srgbClr val="F36633"/>
              </a:buClr>
              <a:tabLst>
                <a:tab pos="299078" algn="l"/>
                <a:tab pos="299713" algn="l"/>
              </a:tabLst>
              <a:defRPr/>
            </a:pPr>
            <a:r>
              <a:rPr lang="en-GB" sz="1100" b="1" kern="0" dirty="0">
                <a:solidFill>
                  <a:srgbClr val="F36633"/>
                </a:solidFill>
                <a:latin typeface="Arial" panose="020B0604020202020204" pitchFamily="34" charset="0"/>
                <a:cs typeface="Noto Sans"/>
              </a:rPr>
              <a:t>Primary endpoint:</a:t>
            </a:r>
            <a:r>
              <a:rPr lang="en-GB" sz="1100" b="1" kern="0" baseline="30000" dirty="0">
                <a:solidFill>
                  <a:srgbClr val="F36633"/>
                </a:solidFill>
                <a:latin typeface="Arial" panose="020B0604020202020204" pitchFamily="34" charset="0"/>
                <a:cs typeface="Noto Sans"/>
              </a:rPr>
              <a:t>1</a:t>
            </a:r>
            <a:r>
              <a:rPr lang="en-GB" sz="1100" b="1" kern="0" dirty="0">
                <a:solidFill>
                  <a:srgbClr val="F36633"/>
                </a:solidFill>
                <a:latin typeface="Arial" panose="020B0604020202020204" pitchFamily="34" charset="0"/>
                <a:cs typeface="Noto Sans"/>
              </a:rPr>
              <a:t> </a:t>
            </a:r>
            <a:br>
              <a:rPr lang="en-GB" sz="1100" b="1" kern="0" dirty="0">
                <a:solidFill>
                  <a:srgbClr val="F36633"/>
                </a:solidFill>
                <a:latin typeface="Arial" panose="020B0604020202020204" pitchFamily="34" charset="0"/>
                <a:cs typeface="Noto Sans"/>
              </a:rPr>
            </a:br>
            <a:r>
              <a:rPr lang="en-GB" sz="1100" b="1" dirty="0">
                <a:solidFill>
                  <a:srgbClr val="FF0000"/>
                </a:solidFill>
                <a:latin typeface="Arial" panose="020B0604020202020204" pitchFamily="34" charset="0"/>
                <a:cs typeface="Arial"/>
              </a:rPr>
              <a:t>Annualised</a:t>
            </a:r>
            <a:r>
              <a:rPr lang="en-US" sz="1100" b="1" dirty="0">
                <a:solidFill>
                  <a:srgbClr val="FF0000"/>
                </a:solidFill>
                <a:latin typeface="Arial" panose="020B0604020202020204" pitchFamily="34" charset="0"/>
                <a:cs typeface="Arial"/>
              </a:rPr>
              <a:t> rate of moderate/severe exacerbations**</a:t>
            </a:r>
            <a:br>
              <a:rPr lang="en-US" sz="1100" b="1" dirty="0">
                <a:solidFill>
                  <a:srgbClr val="FF0000"/>
                </a:solidFill>
                <a:latin typeface="Arial" panose="020B0604020202020204" pitchFamily="34" charset="0"/>
                <a:cs typeface="Arial"/>
              </a:rPr>
            </a:br>
            <a:r>
              <a:rPr lang="en-US" sz="1100" b="1" dirty="0">
                <a:solidFill>
                  <a:srgbClr val="FF0000"/>
                </a:solidFill>
                <a:latin typeface="Arial" panose="020B0604020202020204" pitchFamily="34" charset="0"/>
                <a:cs typeface="Arial"/>
              </a:rPr>
              <a:t>up to Week 104</a:t>
            </a:r>
            <a:endParaRPr lang="en-US" sz="1100" b="1" baseline="30000" dirty="0">
              <a:solidFill>
                <a:srgbClr val="FF0000"/>
              </a:solidFill>
              <a:latin typeface="Arial" panose="020B0604020202020204" pitchFamily="34" charset="0"/>
              <a:cs typeface="Arial"/>
            </a:endParaRPr>
          </a:p>
        </p:txBody>
      </p:sp>
      <p:sp>
        <p:nvSpPr>
          <p:cNvPr id="7" name="TextBox 6">
            <a:extLst>
              <a:ext uri="{FF2B5EF4-FFF2-40B4-BE49-F238E27FC236}">
                <a16:creationId xmlns:a16="http://schemas.microsoft.com/office/drawing/2014/main" id="{B7F0E23C-850D-5810-353C-C5EEFF127B5A}"/>
              </a:ext>
            </a:extLst>
          </p:cNvPr>
          <p:cNvSpPr txBox="1"/>
          <p:nvPr/>
        </p:nvSpPr>
        <p:spPr>
          <a:xfrm>
            <a:off x="4996000" y="5106882"/>
            <a:ext cx="5673616" cy="625812"/>
          </a:xfrm>
          <a:prstGeom prst="rect">
            <a:avLst/>
          </a:prstGeom>
          <a:noFill/>
        </p:spPr>
        <p:txBody>
          <a:bodyPr wrap="square">
            <a:spAutoFit/>
          </a:bodyPr>
          <a:lstStyle/>
          <a:p>
            <a:pPr marL="107312" marR="67309" lvl="1" defTabSz="914377">
              <a:spcBef>
                <a:spcPts val="100"/>
              </a:spcBef>
              <a:buClr>
                <a:srgbClr val="F36633"/>
              </a:buClr>
              <a:tabLst>
                <a:tab pos="299078" algn="l"/>
                <a:tab pos="299713" algn="l"/>
              </a:tabLst>
              <a:defRPr/>
            </a:pPr>
            <a:r>
              <a:rPr lang="en-US" sz="1100" b="1" kern="0" dirty="0">
                <a:solidFill>
                  <a:srgbClr val="F36633"/>
                </a:solidFill>
                <a:latin typeface="Arial" panose="020B0604020202020204" pitchFamily="34" charset="0"/>
                <a:cs typeface="Noto Sans"/>
              </a:rPr>
              <a:t>Exploratory efficacy endpoints (excerpt):</a:t>
            </a:r>
            <a:r>
              <a:rPr lang="en-US" sz="1100" b="1" kern="0" baseline="30000" dirty="0">
                <a:solidFill>
                  <a:srgbClr val="F36633"/>
                </a:solidFill>
                <a:latin typeface="Arial" panose="020B0604020202020204" pitchFamily="34" charset="0"/>
                <a:cs typeface="Noto Sans"/>
              </a:rPr>
              <a:t>1,2</a:t>
            </a:r>
            <a:endParaRPr lang="en-US" sz="1100" b="1" kern="0" dirty="0">
              <a:solidFill>
                <a:srgbClr val="F36633"/>
              </a:solidFill>
              <a:latin typeface="Arial" panose="020B0604020202020204" pitchFamily="34" charset="0"/>
              <a:cs typeface="Noto Sans"/>
            </a:endParaRPr>
          </a:p>
          <a:p>
            <a:pPr marL="278758" marR="67309" lvl="1" indent="-171446" defTabSz="914377">
              <a:spcBef>
                <a:spcPts val="100"/>
              </a:spcBef>
              <a:buClr>
                <a:srgbClr val="F36633"/>
              </a:buClr>
              <a:buFont typeface="Arial" panose="020B0604020202020204" pitchFamily="34" charset="0"/>
              <a:buChar char="•"/>
              <a:tabLst>
                <a:tab pos="299078" algn="l"/>
                <a:tab pos="299713" algn="l"/>
              </a:tabLst>
              <a:defRPr/>
            </a:pPr>
            <a:r>
              <a:rPr lang="en-GB" sz="1100" dirty="0">
                <a:solidFill>
                  <a:srgbClr val="000000"/>
                </a:solidFill>
                <a:latin typeface="Arial" panose="020B0604020202020204" pitchFamily="34" charset="0"/>
                <a:cs typeface="Arial"/>
              </a:rPr>
              <a:t>Annualised rate of severe exacerbations </a:t>
            </a:r>
          </a:p>
          <a:p>
            <a:pPr marL="278758" marR="67309" lvl="1" indent="-171446" defTabSz="914377">
              <a:spcBef>
                <a:spcPts val="100"/>
              </a:spcBef>
              <a:buClr>
                <a:srgbClr val="F36633"/>
              </a:buClr>
              <a:buFont typeface="Arial" panose="020B0604020202020204" pitchFamily="34" charset="0"/>
              <a:buChar char="•"/>
              <a:tabLst>
                <a:tab pos="299078" algn="l"/>
                <a:tab pos="299713" algn="l"/>
              </a:tabLst>
              <a:defRPr/>
            </a:pPr>
            <a:r>
              <a:rPr lang="en-GB" sz="1100" dirty="0">
                <a:solidFill>
                  <a:srgbClr val="000000"/>
                </a:solidFill>
                <a:latin typeface="Arial" panose="020B0604020202020204" pitchFamily="34" charset="0"/>
                <a:cs typeface="Arial"/>
              </a:rPr>
              <a:t>C</a:t>
            </a:r>
            <a:r>
              <a:rPr lang="en-US" sz="1100" dirty="0">
                <a:solidFill>
                  <a:srgbClr val="000000"/>
                </a:solidFill>
                <a:latin typeface="Arial" panose="020B0604020202020204" pitchFamily="34" charset="0"/>
                <a:cs typeface="Arial"/>
              </a:rPr>
              <a:t>hange </a:t>
            </a:r>
            <a:r>
              <a:rPr lang="en-GB" sz="1100" dirty="0">
                <a:solidFill>
                  <a:srgbClr val="000000"/>
                </a:solidFill>
                <a:latin typeface="Arial" panose="020B0604020202020204" pitchFamily="34" charset="0"/>
                <a:cs typeface="Arial"/>
              </a:rPr>
              <a:t>from baseline in prebronchodilator FEV</a:t>
            </a:r>
            <a:r>
              <a:rPr lang="en-GB" sz="1100" baseline="-25000" dirty="0">
                <a:solidFill>
                  <a:srgbClr val="000000"/>
                </a:solidFill>
                <a:latin typeface="Arial" panose="020B0604020202020204" pitchFamily="34" charset="0"/>
                <a:cs typeface="Arial"/>
              </a:rPr>
              <a:t>1</a:t>
            </a:r>
            <a:r>
              <a:rPr lang="en-GB" sz="1100" dirty="0">
                <a:solidFill>
                  <a:srgbClr val="000000"/>
                </a:solidFill>
                <a:latin typeface="Arial" panose="020B0604020202020204" pitchFamily="34" charset="0"/>
                <a:cs typeface="Arial"/>
              </a:rPr>
              <a:t> at Week 52</a:t>
            </a:r>
            <a:endParaRPr lang="en-GB" sz="1000" dirty="0">
              <a:solidFill>
                <a:srgbClr val="000000"/>
              </a:solidFill>
              <a:latin typeface="Arial" panose="020B0604020202020204" pitchFamily="34" charset="0"/>
              <a:cs typeface="Arial"/>
            </a:endParaRPr>
          </a:p>
        </p:txBody>
      </p:sp>
      <p:sp>
        <p:nvSpPr>
          <p:cNvPr id="10" name="Right Bracket 9">
            <a:extLst>
              <a:ext uri="{FF2B5EF4-FFF2-40B4-BE49-F238E27FC236}">
                <a16:creationId xmlns:a16="http://schemas.microsoft.com/office/drawing/2014/main" id="{DEEFD80B-7DBC-6DA3-AF52-2BEA13A2DFD9}"/>
              </a:ext>
            </a:extLst>
          </p:cNvPr>
          <p:cNvSpPr/>
          <p:nvPr/>
        </p:nvSpPr>
        <p:spPr>
          <a:xfrm>
            <a:off x="3302513" y="2141259"/>
            <a:ext cx="94827" cy="3591435"/>
          </a:xfrm>
          <a:prstGeom prst="rightBracket">
            <a:avLst>
              <a:gd name="adj" fmla="val 0"/>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GB" dirty="0">
              <a:solidFill>
                <a:srgbClr val="000000"/>
              </a:solidFill>
              <a:latin typeface="Arial"/>
              <a:cs typeface="Arial"/>
            </a:endParaRPr>
          </a:p>
        </p:txBody>
      </p:sp>
      <p:sp>
        <p:nvSpPr>
          <p:cNvPr id="43" name="Rectangle: Rounded Corners 42">
            <a:extLst>
              <a:ext uri="{FF2B5EF4-FFF2-40B4-BE49-F238E27FC236}">
                <a16:creationId xmlns:a16="http://schemas.microsoft.com/office/drawing/2014/main" id="{59F197A7-E1F3-0C9F-0AE0-78A1CEBF713D}"/>
              </a:ext>
            </a:extLst>
          </p:cNvPr>
          <p:cNvSpPr/>
          <p:nvPr/>
        </p:nvSpPr>
        <p:spPr bwMode="auto">
          <a:xfrm>
            <a:off x="365125" y="2141259"/>
            <a:ext cx="2989777" cy="3591435"/>
          </a:xfrm>
          <a:prstGeom prst="roundRect">
            <a:avLst>
              <a:gd name="adj" fmla="val 0"/>
            </a:avLst>
          </a:prstGeom>
          <a:noFill/>
          <a:ln w="1905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700" marR="67309" defTabSz="914377">
              <a:spcBef>
                <a:spcPts val="300"/>
              </a:spcBef>
              <a:spcAft>
                <a:spcPts val="300"/>
              </a:spcAft>
              <a:buClr>
                <a:srgbClr val="F36633"/>
              </a:buClr>
              <a:tabLst>
                <a:tab pos="299078" algn="l"/>
                <a:tab pos="299713" algn="l"/>
              </a:tabLst>
              <a:defRPr/>
            </a:pPr>
            <a:r>
              <a:rPr lang="en-GB" sz="1400" b="1" kern="0" dirty="0">
                <a:solidFill>
                  <a:srgbClr val="000000"/>
                </a:solidFill>
                <a:latin typeface="Arial" panose="020B0604020202020204" pitchFamily="34" charset="0"/>
                <a:cs typeface="Noto Sans"/>
              </a:rPr>
              <a:t>Patient population</a:t>
            </a:r>
            <a:r>
              <a:rPr lang="en-GB" sz="1400" b="1" kern="0" baseline="30000" dirty="0">
                <a:solidFill>
                  <a:srgbClr val="000000"/>
                </a:solidFill>
                <a:latin typeface="Arial" panose="020B0604020202020204" pitchFamily="34" charset="0"/>
                <a:cs typeface="Noto Sans"/>
              </a:rPr>
              <a:t>1,2</a:t>
            </a:r>
            <a:endParaRPr lang="en-US" sz="1400" spc="-5" baseline="30000" dirty="0">
              <a:solidFill>
                <a:srgbClr val="000000"/>
              </a:solidFill>
              <a:latin typeface="Arial" panose="020B0604020202020204" pitchFamily="34" charset="0"/>
              <a:cs typeface="Arial"/>
            </a:endParaRPr>
          </a:p>
          <a:p>
            <a:pPr marL="182558" marR="67309" indent="-169858" defTabSz="914377">
              <a:spcBef>
                <a:spcPts val="300"/>
              </a:spcBef>
              <a:spcAft>
                <a:spcPts val="300"/>
              </a:spcAft>
              <a:buClr>
                <a:srgbClr val="F36633"/>
              </a:buClr>
              <a:buFont typeface="Arial" panose="020B0604020202020204" pitchFamily="34" charset="0"/>
              <a:buChar char="•"/>
              <a:tabLst>
                <a:tab pos="87311" algn="l"/>
                <a:tab pos="298443" algn="l"/>
              </a:tabLst>
              <a:defRPr/>
            </a:pPr>
            <a:r>
              <a:rPr lang="en-US" sz="1100" spc="-5" dirty="0">
                <a:solidFill>
                  <a:srgbClr val="000000"/>
                </a:solidFill>
                <a:latin typeface="Arial" panose="020B0604020202020204" pitchFamily="34" charset="0"/>
                <a:cs typeface="Arial"/>
              </a:rPr>
              <a:t>Age ≥40 years</a:t>
            </a:r>
          </a:p>
          <a:p>
            <a:pPr marL="182558" marR="67309" indent="-169858" defTabSz="914377">
              <a:spcBef>
                <a:spcPts val="300"/>
              </a:spcBef>
              <a:spcAft>
                <a:spcPts val="300"/>
              </a:spcAft>
              <a:buClr>
                <a:srgbClr val="F36633"/>
              </a:buClr>
              <a:buFont typeface="Arial" panose="020B0604020202020204" pitchFamily="34" charset="0"/>
              <a:buChar char="•"/>
              <a:tabLst>
                <a:tab pos="87311" algn="l"/>
                <a:tab pos="298443" algn="l"/>
              </a:tabLst>
              <a:defRPr/>
            </a:pPr>
            <a:r>
              <a:rPr lang="en-US" sz="1100" spc="-5" dirty="0">
                <a:solidFill>
                  <a:srgbClr val="000000"/>
                </a:solidFill>
                <a:latin typeface="Arial" panose="020B0604020202020204" pitchFamily="34" charset="0"/>
                <a:cs typeface="Arial"/>
              </a:rPr>
              <a:t>COPD diagnosis for ≥1 year,</a:t>
            </a:r>
            <a:r>
              <a:rPr lang="en-US" sz="1100" spc="-5" dirty="0">
                <a:solidFill>
                  <a:prstClr val="white"/>
                </a:solidFill>
                <a:latin typeface="Arial" panose="020B0604020202020204" pitchFamily="34" charset="0"/>
                <a:cs typeface="Arial"/>
              </a:rPr>
              <a:t> </a:t>
            </a:r>
            <a:r>
              <a:rPr lang="en-US" sz="1100" spc="-5" dirty="0">
                <a:solidFill>
                  <a:srgbClr val="000000"/>
                </a:solidFill>
                <a:latin typeface="Arial" panose="020B0604020202020204" pitchFamily="34" charset="0"/>
                <a:cs typeface="Arial"/>
              </a:rPr>
              <a:t>but </a:t>
            </a:r>
            <a:r>
              <a:rPr lang="en-US" sz="1100" spc="-5" dirty="0">
                <a:solidFill>
                  <a:srgbClr val="FF0000"/>
                </a:solidFill>
                <a:latin typeface="Arial" panose="020B0604020202020204" pitchFamily="34" charset="0"/>
                <a:cs typeface="Arial"/>
              </a:rPr>
              <a:t>no history or concurrent diagnosis of asthma</a:t>
            </a:r>
          </a:p>
          <a:p>
            <a:pPr marL="182558" marR="67309" indent="-169858" defTabSz="914377">
              <a:spcBef>
                <a:spcPts val="300"/>
              </a:spcBef>
              <a:spcAft>
                <a:spcPts val="300"/>
              </a:spcAft>
              <a:buClr>
                <a:srgbClr val="F36633"/>
              </a:buClr>
              <a:buFont typeface="Arial" panose="020B0604020202020204" pitchFamily="34" charset="0"/>
              <a:buChar char="•"/>
              <a:tabLst>
                <a:tab pos="87311" algn="l"/>
                <a:tab pos="298443" algn="l"/>
              </a:tabLst>
              <a:defRPr/>
            </a:pPr>
            <a:r>
              <a:rPr lang="en-GB" sz="1100" b="1" spc="-5" dirty="0">
                <a:solidFill>
                  <a:srgbClr val="F36633"/>
                </a:solidFill>
                <a:latin typeface="Arial" panose="020B0604020202020204" pitchFamily="34" charset="0"/>
                <a:cs typeface="Arial"/>
              </a:rPr>
              <a:t>Screening </a:t>
            </a:r>
            <a:r>
              <a:rPr lang="en-GB" sz="1200" b="1" u="sng" spc="-5" dirty="0">
                <a:solidFill>
                  <a:srgbClr val="FF0000"/>
                </a:solidFill>
                <a:latin typeface="Arial" panose="020B0604020202020204" pitchFamily="34" charset="0"/>
                <a:cs typeface="Arial"/>
              </a:rPr>
              <a:t>BEC ≥300 cells/µL </a:t>
            </a:r>
            <a:r>
              <a:rPr lang="en-GB" sz="1100" b="1" spc="-5" dirty="0">
                <a:solidFill>
                  <a:srgbClr val="F36633"/>
                </a:solidFill>
                <a:latin typeface="Arial" panose="020B0604020202020204" pitchFamily="34" charset="0"/>
                <a:cs typeface="Arial"/>
              </a:rPr>
              <a:t>and a documented historical BEC ≥150 cells/µL in the 12 months prior or 14–21 days before randomisation</a:t>
            </a:r>
          </a:p>
          <a:p>
            <a:pPr marL="182558" marR="67309" indent="-169858" defTabSz="914377">
              <a:spcBef>
                <a:spcPts val="300"/>
              </a:spcBef>
              <a:spcAft>
                <a:spcPts val="300"/>
              </a:spcAft>
              <a:buClr>
                <a:srgbClr val="F36633"/>
              </a:buClr>
              <a:buFont typeface="Arial" panose="020B0604020202020204" pitchFamily="34" charset="0"/>
              <a:buChar char="•"/>
              <a:tabLst>
                <a:tab pos="87311" algn="l"/>
                <a:tab pos="298443" algn="l"/>
              </a:tabLst>
              <a:defRPr/>
            </a:pPr>
            <a:r>
              <a:rPr lang="en-US" sz="1100" b="1" spc="-5" dirty="0">
                <a:solidFill>
                  <a:srgbClr val="F36633"/>
                </a:solidFill>
                <a:latin typeface="Arial" panose="020B0604020202020204" pitchFamily="34" charset="0"/>
                <a:cs typeface="Arial"/>
              </a:rPr>
              <a:t>≥2 moderate or ≥1 severe COPD exacerbation(s)</a:t>
            </a:r>
            <a:r>
              <a:rPr lang="en-US" sz="1100" b="1" spc="-5" baseline="30000" dirty="0">
                <a:solidFill>
                  <a:srgbClr val="F36633"/>
                </a:solidFill>
                <a:latin typeface="Arial" panose="020B0604020202020204" pitchFamily="34" charset="0"/>
                <a:cs typeface="Arial"/>
              </a:rPr>
              <a:t>* </a:t>
            </a:r>
            <a:r>
              <a:rPr lang="en-US" sz="1100" b="1" spc="-5" dirty="0">
                <a:solidFill>
                  <a:srgbClr val="F36633"/>
                </a:solidFill>
                <a:latin typeface="Arial" panose="020B0604020202020204" pitchFamily="34" charset="0"/>
                <a:cs typeface="Arial"/>
              </a:rPr>
              <a:t>in past 12 months</a:t>
            </a:r>
          </a:p>
          <a:p>
            <a:pPr marL="182558" marR="67309" indent="-169858" defTabSz="914377">
              <a:spcBef>
                <a:spcPts val="300"/>
              </a:spcBef>
              <a:spcAft>
                <a:spcPts val="300"/>
              </a:spcAft>
              <a:buClr>
                <a:srgbClr val="F36633"/>
              </a:buClr>
              <a:buFont typeface="Arial" panose="020B0604020202020204" pitchFamily="34" charset="0"/>
              <a:buChar char="•"/>
              <a:tabLst>
                <a:tab pos="87311" algn="l"/>
                <a:tab pos="298443" algn="l"/>
              </a:tabLst>
              <a:defRPr/>
            </a:pPr>
            <a:r>
              <a:rPr lang="en-GB" sz="1100" spc="-5" dirty="0">
                <a:solidFill>
                  <a:srgbClr val="000000"/>
                </a:solidFill>
                <a:latin typeface="Arial" panose="020B0604020202020204" pitchFamily="34" charset="0"/>
                <a:cs typeface="Arial"/>
              </a:rPr>
              <a:t>SoC background therapy: ICS + LAMA + LABA </a:t>
            </a:r>
            <a:r>
              <a:rPr lang="en-US" sz="1100" spc="-5" dirty="0">
                <a:solidFill>
                  <a:srgbClr val="000000"/>
                </a:solidFill>
                <a:latin typeface="Arial" panose="020B0604020202020204" pitchFamily="34" charset="0"/>
                <a:cs typeface="Arial"/>
              </a:rPr>
              <a:t>≥3</a:t>
            </a:r>
            <a:r>
              <a:rPr lang="en-GB" sz="1100" spc="-5" dirty="0">
                <a:solidFill>
                  <a:srgbClr val="000000"/>
                </a:solidFill>
                <a:latin typeface="Arial" panose="020B0604020202020204" pitchFamily="34" charset="0"/>
                <a:cs typeface="Arial"/>
              </a:rPr>
              <a:t> months prior to Visit 1</a:t>
            </a:r>
            <a:endParaRPr lang="en-US" sz="1100" spc="-5" baseline="30000" dirty="0">
              <a:solidFill>
                <a:srgbClr val="000000"/>
              </a:solidFill>
              <a:latin typeface="Arial" panose="020B0604020202020204" pitchFamily="34" charset="0"/>
              <a:cs typeface="Arial"/>
            </a:endParaRPr>
          </a:p>
          <a:p>
            <a:pPr marL="182558" marR="67309" indent="-169858" defTabSz="914377">
              <a:spcBef>
                <a:spcPts val="300"/>
              </a:spcBef>
              <a:spcAft>
                <a:spcPts val="300"/>
              </a:spcAft>
              <a:buClr>
                <a:srgbClr val="F36633"/>
              </a:buClr>
              <a:buFont typeface="Arial" panose="020B0604020202020204" pitchFamily="34" charset="0"/>
              <a:buChar char="•"/>
              <a:tabLst>
                <a:tab pos="87311" algn="l"/>
                <a:tab pos="298443" algn="l"/>
              </a:tabLst>
              <a:defRPr/>
            </a:pPr>
            <a:r>
              <a:rPr lang="en-US" sz="1100" b="1" spc="-5" dirty="0">
                <a:solidFill>
                  <a:srgbClr val="F36633"/>
                </a:solidFill>
                <a:latin typeface="Arial" panose="020B0604020202020204" pitchFamily="34" charset="0"/>
                <a:cs typeface="Arial"/>
              </a:rPr>
              <a:t>Patients with and without symptoms </a:t>
            </a:r>
            <a:br>
              <a:rPr lang="en-US" sz="1100" b="1" spc="-5" dirty="0">
                <a:solidFill>
                  <a:srgbClr val="F36633"/>
                </a:solidFill>
                <a:latin typeface="Arial" panose="020B0604020202020204" pitchFamily="34" charset="0"/>
                <a:cs typeface="Arial"/>
              </a:rPr>
            </a:br>
            <a:r>
              <a:rPr lang="en-US" sz="1100" b="1" spc="-5" dirty="0">
                <a:solidFill>
                  <a:srgbClr val="F36633"/>
                </a:solidFill>
                <a:latin typeface="Arial" panose="020B0604020202020204" pitchFamily="34" charset="0"/>
                <a:cs typeface="Arial"/>
              </a:rPr>
              <a:t>of chronic bronchitis</a:t>
            </a:r>
          </a:p>
          <a:p>
            <a:pPr marL="182558" marR="67309" indent="-169858" defTabSz="914377">
              <a:spcBef>
                <a:spcPts val="300"/>
              </a:spcBef>
              <a:spcAft>
                <a:spcPts val="300"/>
              </a:spcAft>
              <a:buClr>
                <a:srgbClr val="F36633"/>
              </a:buClr>
              <a:buFont typeface="Arial" panose="020B0604020202020204" pitchFamily="34" charset="0"/>
              <a:buChar char="•"/>
              <a:tabLst>
                <a:tab pos="87311" algn="l"/>
                <a:tab pos="298443" algn="l"/>
              </a:tabLst>
              <a:defRPr/>
            </a:pPr>
            <a:r>
              <a:rPr lang="en-US" sz="1100" b="1" spc="-5" dirty="0">
                <a:solidFill>
                  <a:srgbClr val="F36633"/>
                </a:solidFill>
                <a:latin typeface="Arial" panose="020B0604020202020204" pitchFamily="34" charset="0"/>
                <a:cs typeface="Arial"/>
              </a:rPr>
              <a:t>GOLD Stage 2–4</a:t>
            </a:r>
          </a:p>
          <a:p>
            <a:pPr marL="182558" marR="67309" indent="-169858" defTabSz="914377">
              <a:spcBef>
                <a:spcPts val="300"/>
              </a:spcBef>
              <a:spcAft>
                <a:spcPts val="300"/>
              </a:spcAft>
              <a:buClr>
                <a:srgbClr val="F36633"/>
              </a:buClr>
              <a:buFont typeface="Arial" panose="020B0604020202020204" pitchFamily="34" charset="0"/>
              <a:buChar char="•"/>
              <a:tabLst>
                <a:tab pos="87311" algn="l"/>
                <a:tab pos="298443" algn="l"/>
              </a:tabLst>
              <a:defRPr/>
            </a:pPr>
            <a:r>
              <a:rPr lang="en-US" sz="1100" b="1" spc="-5" dirty="0">
                <a:solidFill>
                  <a:srgbClr val="F36633"/>
                </a:solidFill>
                <a:latin typeface="Arial" panose="020B0604020202020204" pitchFamily="34" charset="0"/>
                <a:cs typeface="Arial"/>
              </a:rPr>
              <a:t>mMRC dyspnoea scale grade 0–4</a:t>
            </a:r>
          </a:p>
          <a:p>
            <a:pPr marL="182558" marR="67309" indent="-169858" defTabSz="914377">
              <a:spcBef>
                <a:spcPts val="300"/>
              </a:spcBef>
              <a:spcAft>
                <a:spcPts val="300"/>
              </a:spcAft>
              <a:buClr>
                <a:srgbClr val="F36633"/>
              </a:buClr>
              <a:buFont typeface="Arial" panose="020B0604020202020204" pitchFamily="34" charset="0"/>
              <a:buChar char="•"/>
              <a:tabLst>
                <a:tab pos="87311" algn="l"/>
                <a:tab pos="298443" algn="l"/>
              </a:tabLst>
              <a:defRPr/>
            </a:pPr>
            <a:r>
              <a:rPr lang="en-US" sz="1100" b="1" spc="-5" dirty="0">
                <a:solidFill>
                  <a:srgbClr val="F36633"/>
                </a:solidFill>
                <a:latin typeface="Arial" panose="020B0604020202020204" pitchFamily="34" charset="0"/>
                <a:cs typeface="Arial"/>
              </a:rPr>
              <a:t>Former and current smokers</a:t>
            </a:r>
          </a:p>
        </p:txBody>
      </p:sp>
      <p:sp>
        <p:nvSpPr>
          <p:cNvPr id="6" name="Rectangle: Rounded Corners 5">
            <a:extLst>
              <a:ext uri="{FF2B5EF4-FFF2-40B4-BE49-F238E27FC236}">
                <a16:creationId xmlns:a16="http://schemas.microsoft.com/office/drawing/2014/main" id="{D490F93B-D53C-B7F1-2F80-A856B1DCF5D7}"/>
              </a:ext>
            </a:extLst>
          </p:cNvPr>
          <p:cNvSpPr/>
          <p:nvPr/>
        </p:nvSpPr>
        <p:spPr>
          <a:xfrm rot="5400000">
            <a:off x="5203627" y="-4042730"/>
            <a:ext cx="876452" cy="11283707"/>
          </a:xfrm>
          <a:prstGeom prst="round2SameRect">
            <a:avLst>
              <a:gd name="adj1" fmla="val 11176"/>
              <a:gd name="adj2" fmla="val 0"/>
            </a:avLst>
          </a:prstGeom>
          <a:solidFill>
            <a:schemeClr val="tx2"/>
          </a:solidFill>
          <a:ln w="6921" cap="flat">
            <a:noFill/>
            <a:prstDash val="solid"/>
            <a:miter/>
          </a:ln>
        </p:spPr>
        <p:txBody>
          <a:bodyPr vert="vert270" lIns="108000" tIns="36000" rIns="108000" bIns="360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GB" sz="1400" b="1" dirty="0">
                <a:solidFill>
                  <a:srgbClr val="FFFFFF"/>
                </a:solidFill>
                <a:latin typeface="Arial"/>
                <a:cs typeface="Arial"/>
              </a:rPr>
              <a:t>A randomised, double-blind, placebo-controlled Phase III trial to investigate the efficacy and safety of mepolizumab in a wide spectrum of patients with COPD with type 2 inflammation characterised by BEC who continued to exacerbate despite </a:t>
            </a:r>
            <a:br>
              <a:rPr lang="en-GB" sz="1400" b="1" dirty="0">
                <a:solidFill>
                  <a:srgbClr val="FFFFFF"/>
                </a:solidFill>
                <a:latin typeface="Arial"/>
                <a:cs typeface="Arial"/>
              </a:rPr>
            </a:br>
            <a:r>
              <a:rPr lang="en-GB" sz="1400" b="1" dirty="0">
                <a:solidFill>
                  <a:srgbClr val="FFFFFF"/>
                </a:solidFill>
                <a:latin typeface="Arial"/>
                <a:cs typeface="Arial"/>
              </a:rPr>
              <a:t>ICS-based triple inhaled therapy</a:t>
            </a:r>
            <a:r>
              <a:rPr lang="en-GB" sz="1400" b="1" baseline="30000" dirty="0">
                <a:solidFill>
                  <a:srgbClr val="FFFFFF"/>
                </a:solidFill>
                <a:latin typeface="Arial"/>
                <a:cs typeface="Arial"/>
              </a:rPr>
              <a:t>1</a:t>
            </a:r>
            <a:endParaRPr lang="en-GB" sz="1400" b="1" dirty="0">
              <a:solidFill>
                <a:srgbClr val="FFFFFF"/>
              </a:solidFill>
              <a:latin typeface="Arial"/>
              <a:cs typeface="Arial"/>
            </a:endParaRPr>
          </a:p>
        </p:txBody>
      </p:sp>
      <p:sp>
        <p:nvSpPr>
          <p:cNvPr id="22" name="Rounded Rectangle 144">
            <a:extLst>
              <a:ext uri="{FF2B5EF4-FFF2-40B4-BE49-F238E27FC236}">
                <a16:creationId xmlns:a16="http://schemas.microsoft.com/office/drawing/2014/main" id="{AB8D85A9-5C41-C1B8-58C7-50FDF97165BF}"/>
              </a:ext>
            </a:extLst>
          </p:cNvPr>
          <p:cNvSpPr/>
          <p:nvPr/>
        </p:nvSpPr>
        <p:spPr>
          <a:xfrm>
            <a:off x="7528284" y="3399426"/>
            <a:ext cx="3602373" cy="537551"/>
          </a:xfrm>
          <a:prstGeom prst="roundRect">
            <a:avLst/>
          </a:prstGeom>
          <a:solidFill>
            <a:schemeClr val="accent4"/>
          </a:solidFill>
          <a:ln w="6350">
            <a:noFill/>
          </a:ln>
        </p:spPr>
        <p:txBody>
          <a:bodyPr wrap="square"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defRPr/>
            </a:pPr>
            <a:r>
              <a:rPr lang="en-GB" sz="1400" kern="0" dirty="0">
                <a:solidFill>
                  <a:prstClr val="white"/>
                </a:solidFill>
                <a:latin typeface="Arial" panose="020B0604020202020204" pitchFamily="34" charset="0"/>
                <a:cs typeface="Noto Sans"/>
              </a:rPr>
              <a:t>Triple inhaled therapy</a:t>
            </a:r>
            <a:r>
              <a:rPr lang="en-GB" sz="1400" kern="0" baseline="30000" dirty="0">
                <a:solidFill>
                  <a:prstClr val="white"/>
                </a:solidFill>
                <a:latin typeface="Arial" panose="020B0604020202020204" pitchFamily="34" charset="0"/>
                <a:cs typeface="Noto Sans"/>
              </a:rPr>
              <a:t>¶</a:t>
            </a:r>
            <a:r>
              <a:rPr lang="en-GB" sz="1400" kern="0" dirty="0">
                <a:solidFill>
                  <a:prstClr val="white"/>
                </a:solidFill>
                <a:latin typeface="Arial" panose="020B0604020202020204" pitchFamily="34" charset="0"/>
                <a:cs typeface="Noto Sans"/>
              </a:rPr>
              <a:t> + </a:t>
            </a:r>
            <a:br>
              <a:rPr lang="en-GB" sz="1400" kern="0" dirty="0">
                <a:solidFill>
                  <a:prstClr val="white"/>
                </a:solidFill>
                <a:latin typeface="Arial" panose="020B0604020202020204" pitchFamily="34" charset="0"/>
                <a:cs typeface="Noto Sans"/>
              </a:rPr>
            </a:br>
            <a:r>
              <a:rPr lang="en-GB" sz="1400" b="1" kern="0" dirty="0">
                <a:solidFill>
                  <a:prstClr val="white"/>
                </a:solidFill>
                <a:latin typeface="Arial" panose="020B0604020202020204" pitchFamily="34" charset="0"/>
                <a:cs typeface="Noto Sans"/>
              </a:rPr>
              <a:t>mepolizumab 100 mg SC Q4W</a:t>
            </a:r>
          </a:p>
        </p:txBody>
      </p:sp>
      <p:sp>
        <p:nvSpPr>
          <p:cNvPr id="19" name="Oval 18">
            <a:extLst>
              <a:ext uri="{FF2B5EF4-FFF2-40B4-BE49-F238E27FC236}">
                <a16:creationId xmlns:a16="http://schemas.microsoft.com/office/drawing/2014/main" id="{EBAD55B2-6D81-0EAF-AA04-4C0C3156029D}"/>
              </a:ext>
            </a:extLst>
          </p:cNvPr>
          <p:cNvSpPr/>
          <p:nvPr/>
        </p:nvSpPr>
        <p:spPr bwMode="auto">
          <a:xfrm>
            <a:off x="6519662" y="2848358"/>
            <a:ext cx="659157" cy="621585"/>
          </a:xfrm>
          <a:prstGeom prst="ellipse">
            <a:avLst/>
          </a:prstGeom>
          <a:solidFill>
            <a:schemeClr val="bg1"/>
          </a:solidFill>
          <a:ln w="1905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eaLnBrk="0" hangingPunct="0">
              <a:buClr>
                <a:srgbClr val="F36633"/>
              </a:buClr>
              <a:buSzPct val="110000"/>
              <a:defRPr/>
            </a:pPr>
            <a:r>
              <a:rPr lang="en-GB" sz="1200" b="1" kern="0" dirty="0">
                <a:solidFill>
                  <a:srgbClr val="000000"/>
                </a:solidFill>
                <a:latin typeface="Arial" panose="020B0604020202020204" pitchFamily="34" charset="0"/>
                <a:cs typeface="Noto Sans"/>
              </a:rPr>
              <a:t>R</a:t>
            </a:r>
            <a:br>
              <a:rPr lang="en-GB" sz="1200" b="1" kern="0" dirty="0">
                <a:solidFill>
                  <a:srgbClr val="000000"/>
                </a:solidFill>
                <a:latin typeface="Arial" panose="020B0604020202020204" pitchFamily="34" charset="0"/>
                <a:cs typeface="Noto Sans"/>
              </a:rPr>
            </a:br>
            <a:r>
              <a:rPr lang="en-GB" sz="1200" b="1" kern="0" dirty="0">
                <a:solidFill>
                  <a:srgbClr val="000000"/>
                </a:solidFill>
                <a:latin typeface="Arial" panose="020B0604020202020204" pitchFamily="34" charset="0"/>
                <a:cs typeface="Noto Sans"/>
              </a:rPr>
              <a:t>1:1</a:t>
            </a:r>
            <a:endParaRPr lang="en-GB" sz="1200" kern="0" dirty="0">
              <a:solidFill>
                <a:srgbClr val="000000"/>
              </a:solidFill>
              <a:latin typeface="Arial" panose="020B0604020202020204" pitchFamily="34" charset="0"/>
              <a:cs typeface="Noto Sans"/>
            </a:endParaRPr>
          </a:p>
        </p:txBody>
      </p:sp>
      <p:sp>
        <p:nvSpPr>
          <p:cNvPr id="3" name="Text Placeholder 8">
            <a:extLst>
              <a:ext uri="{FF2B5EF4-FFF2-40B4-BE49-F238E27FC236}">
                <a16:creationId xmlns:a16="http://schemas.microsoft.com/office/drawing/2014/main" id="{5D826863-BE3F-24FB-1AF6-FE34BBCCA91C}"/>
              </a:ext>
            </a:extLst>
          </p:cNvPr>
          <p:cNvSpPr txBox="1">
            <a:spLocks/>
          </p:cNvSpPr>
          <p:nvPr/>
        </p:nvSpPr>
        <p:spPr>
          <a:xfrm>
            <a:off x="192088" y="6417975"/>
            <a:ext cx="9326067" cy="269875"/>
          </a:xfrm>
          <a:prstGeom prst="rect">
            <a:avLst/>
          </a:prstGeom>
        </p:spPr>
        <p:txBody>
          <a:bodyPr vert="horz" lIns="0" tIns="0" rIns="0" bIns="0" rtlCol="0" anchor="b">
            <a:noAutofit/>
          </a:bodyPr>
          <a:lstStyle>
            <a:lvl1pPr marL="0" indent="0" algn="l" defTabSz="1219170" rtl="0" eaLnBrk="1" latinLnBrk="0" hangingPunct="1">
              <a:spcBef>
                <a:spcPts val="300"/>
              </a:spcBef>
              <a:spcAft>
                <a:spcPts val="300"/>
              </a:spcAft>
              <a:buClr>
                <a:schemeClr val="tx2"/>
              </a:buClr>
              <a:buSzPct val="110000"/>
              <a:buFont typeface="Arial" panose="020B0604020202020204" pitchFamily="34" charset="0"/>
              <a:buNone/>
              <a:defRPr sz="7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000" kern="1200">
                <a:solidFill>
                  <a:schemeClr val="tx1"/>
                </a:solidFill>
                <a:latin typeface="+mn-lt"/>
                <a:ea typeface="+mn-ea"/>
                <a:cs typeface="+mn-cs"/>
              </a:defRPr>
            </a:lvl2pPr>
            <a:lvl3pPr marL="719982" indent="0" algn="l" defTabSz="1219170" rtl="0" eaLnBrk="1" latinLnBrk="0" hangingPunct="1">
              <a:spcBef>
                <a:spcPts val="300"/>
              </a:spcBef>
              <a:spcAft>
                <a:spcPts val="300"/>
              </a:spcAft>
              <a:buClr>
                <a:schemeClr val="tx1"/>
              </a:buClr>
              <a:buFont typeface="Arial" panose="020B0604020202020204" pitchFamily="34" charset="0"/>
              <a:buNone/>
              <a:defRPr sz="1000" kern="1200">
                <a:solidFill>
                  <a:schemeClr val="tx1"/>
                </a:solidFill>
                <a:latin typeface="+mn-lt"/>
                <a:ea typeface="+mn-ea"/>
                <a:cs typeface="+mn-cs"/>
              </a:defRPr>
            </a:lvl3pPr>
            <a:lvl4pPr marL="1081424" indent="0" algn="l" defTabSz="1219170" rtl="0" eaLnBrk="1" latinLnBrk="0" hangingPunct="1">
              <a:spcBef>
                <a:spcPts val="300"/>
              </a:spcBef>
              <a:spcAft>
                <a:spcPts val="300"/>
              </a:spcAft>
              <a:buClr>
                <a:schemeClr val="tx1"/>
              </a:buClr>
              <a:buFont typeface="Arial" panose="020B0604020202020204" pitchFamily="34" charset="0"/>
              <a:buNone/>
              <a:defRPr sz="1000" kern="1200">
                <a:solidFill>
                  <a:schemeClr val="tx1"/>
                </a:solidFill>
                <a:latin typeface="+mn-lt"/>
                <a:ea typeface="+mn-ea"/>
                <a:cs typeface="+mn-cs"/>
              </a:defRPr>
            </a:lvl4pPr>
            <a:lvl5pPr marL="1439964" indent="0" algn="l" defTabSz="1219170" rtl="0" eaLnBrk="1" latinLnBrk="0" hangingPunct="1">
              <a:spcBef>
                <a:spcPts val="300"/>
              </a:spcBef>
              <a:spcAft>
                <a:spcPts val="300"/>
              </a:spcAft>
              <a:buClr>
                <a:schemeClr val="tx1"/>
              </a:buClr>
              <a:buFont typeface="Arial" panose="020B0604020202020204" pitchFamily="34" charset="0"/>
              <a:buNone/>
              <a:defRPr sz="10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defTabSz="914377">
              <a:spcBef>
                <a:spcPts val="0"/>
              </a:spcBef>
              <a:spcAft>
                <a:spcPts val="0"/>
              </a:spcAft>
              <a:buClrTx/>
              <a:buSzTx/>
              <a:defRPr/>
            </a:pPr>
            <a:r>
              <a:rPr lang="en-US" sz="1051" b="1" dirty="0">
                <a:solidFill>
                  <a:srgbClr val="000000"/>
                </a:solidFill>
                <a:latin typeface="Times New Roman" panose="02020603050405020304" pitchFamily="18" charset="0"/>
                <a:cs typeface="Times New Roman" panose="02020603050405020304" pitchFamily="18" charset="0"/>
              </a:rPr>
              <a:t>1. </a:t>
            </a:r>
            <a:r>
              <a:rPr lang="en-GB" sz="1051" b="1" dirty="0">
                <a:solidFill>
                  <a:srgbClr val="000000"/>
                </a:solidFill>
                <a:latin typeface="Times New Roman" panose="02020603050405020304" pitchFamily="18" charset="0"/>
                <a:cs typeface="Times New Roman" panose="02020603050405020304" pitchFamily="18" charset="0"/>
              </a:rPr>
              <a:t>Sciurba FC, et al. </a:t>
            </a:r>
            <a:r>
              <a:rPr lang="en-GB" sz="1051" b="1" i="1" dirty="0">
                <a:solidFill>
                  <a:srgbClr val="000000"/>
                </a:solidFill>
                <a:latin typeface="Times New Roman" panose="02020603050405020304" pitchFamily="18" charset="0"/>
                <a:cs typeface="Times New Roman" panose="02020603050405020304" pitchFamily="18" charset="0"/>
              </a:rPr>
              <a:t>N Engl J Med. </a:t>
            </a:r>
            <a:r>
              <a:rPr lang="en-GB" sz="1051" b="1" dirty="0">
                <a:solidFill>
                  <a:srgbClr val="000000"/>
                </a:solidFill>
                <a:latin typeface="Times New Roman" panose="02020603050405020304" pitchFamily="18" charset="0"/>
                <a:cs typeface="Times New Roman" panose="02020603050405020304" pitchFamily="18" charset="0"/>
              </a:rPr>
              <a:t>2025;392:1710–20; 2. Sciurba FC, et al. </a:t>
            </a:r>
            <a:r>
              <a:rPr lang="en-GB" sz="1051" b="1" i="1" dirty="0">
                <a:solidFill>
                  <a:srgbClr val="000000"/>
                </a:solidFill>
                <a:latin typeface="Times New Roman" panose="02020603050405020304" pitchFamily="18" charset="0"/>
                <a:cs typeface="Times New Roman" panose="02020603050405020304" pitchFamily="18" charset="0"/>
              </a:rPr>
              <a:t>N Engl J Med. </a:t>
            </a:r>
            <a:r>
              <a:rPr lang="en-GB" sz="1051" b="1" dirty="0">
                <a:solidFill>
                  <a:srgbClr val="000000"/>
                </a:solidFill>
                <a:latin typeface="Times New Roman" panose="02020603050405020304" pitchFamily="18" charset="0"/>
                <a:cs typeface="Times New Roman" panose="02020603050405020304" pitchFamily="18" charset="0"/>
              </a:rPr>
              <a:t>2025;392:1710–20. </a:t>
            </a:r>
            <a:r>
              <a:rPr lang="en-US" sz="1051" b="1" dirty="0">
                <a:solidFill>
                  <a:srgbClr val="000000"/>
                </a:solidFill>
                <a:latin typeface="Times New Roman" panose="02020603050405020304" pitchFamily="18" charset="0"/>
                <a:cs typeface="Times New Roman" panose="02020603050405020304" pitchFamily="18" charset="0"/>
              </a:rPr>
              <a:t>Supplementary appendix</a:t>
            </a:r>
            <a:r>
              <a:rPr lang="en-US" sz="1100" b="1" dirty="0">
                <a:solidFill>
                  <a:srgbClr val="000000"/>
                </a:solidFill>
                <a:latin typeface="Times New Roman" panose="02020603050405020304" pitchFamily="18" charset="0"/>
                <a:cs typeface="Times New Roman" panose="02020603050405020304" pitchFamily="18" charset="0"/>
              </a:rPr>
              <a:t>.</a:t>
            </a:r>
            <a:endParaRPr lang="da-DK" sz="1100" b="1" dirty="0">
              <a:solidFill>
                <a:srgbClr val="00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0FC2378-F496-7C5A-6F8B-D5D49FD1598E}"/>
              </a:ext>
            </a:extLst>
          </p:cNvPr>
          <p:cNvSpPr/>
          <p:nvPr/>
        </p:nvSpPr>
        <p:spPr bwMode="auto">
          <a:xfrm>
            <a:off x="11292840" y="5559552"/>
            <a:ext cx="722376" cy="530352"/>
          </a:xfrm>
          <a:prstGeom prst="rect">
            <a:avLst/>
          </a:prstGeom>
          <a:solidFill>
            <a:schemeClr val="bg1"/>
          </a:solidFill>
          <a:ln>
            <a:solidFill>
              <a:schemeClr val="bg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44" indent="-285744" eaLnBrk="0" hangingPunct="0">
              <a:spcBef>
                <a:spcPts val="300"/>
              </a:spcBef>
              <a:spcAft>
                <a:spcPts val="300"/>
              </a:spcAft>
              <a:buClr>
                <a:schemeClr val="tx2"/>
              </a:buClr>
              <a:buSzPct val="110000"/>
              <a:buFont typeface="Arial" panose="020B0604020202020204" pitchFamily="34" charset="0"/>
              <a:buChar char="•"/>
            </a:pPr>
            <a:endParaRPr lang="en-US" sz="1600" kern="0" dirty="0" err="1">
              <a:solidFill>
                <a:schemeClr val="tx1"/>
              </a:solidFill>
            </a:endParaRPr>
          </a:p>
        </p:txBody>
      </p:sp>
      <p:sp>
        <p:nvSpPr>
          <p:cNvPr id="14" name="Rectangle 13">
            <a:extLst>
              <a:ext uri="{FF2B5EF4-FFF2-40B4-BE49-F238E27FC236}">
                <a16:creationId xmlns:a16="http://schemas.microsoft.com/office/drawing/2014/main" id="{708D049D-6BFF-DE19-BD6E-A5C2B827FB97}"/>
              </a:ext>
            </a:extLst>
          </p:cNvPr>
          <p:cNvSpPr/>
          <p:nvPr/>
        </p:nvSpPr>
        <p:spPr bwMode="auto">
          <a:xfrm>
            <a:off x="11237976" y="6217920"/>
            <a:ext cx="667512" cy="512064"/>
          </a:xfrm>
          <a:prstGeom prst="rect">
            <a:avLst/>
          </a:prstGeom>
          <a:solidFill>
            <a:schemeClr val="bg1"/>
          </a:solidFill>
          <a:ln>
            <a:solidFill>
              <a:schemeClr val="bg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44" indent="-285744" eaLnBrk="0" hangingPunct="0">
              <a:spcBef>
                <a:spcPts val="300"/>
              </a:spcBef>
              <a:spcAft>
                <a:spcPts val="300"/>
              </a:spcAft>
              <a:buClr>
                <a:schemeClr val="tx2"/>
              </a:buClr>
              <a:buSzPct val="110000"/>
              <a:buFont typeface="Arial" panose="020B0604020202020204" pitchFamily="34" charset="0"/>
              <a:buChar char="•"/>
            </a:pPr>
            <a:endParaRPr lang="en-US" sz="1600" kern="0" dirty="0" err="1">
              <a:solidFill>
                <a:schemeClr val="tx1"/>
              </a:solidFill>
            </a:endParaRPr>
          </a:p>
        </p:txBody>
      </p:sp>
    </p:spTree>
    <p:extLst>
      <p:ext uri="{BB962C8B-B14F-4D97-AF65-F5344CB8AC3E}">
        <p14:creationId xmlns:p14="http://schemas.microsoft.com/office/powerpoint/2010/main" val="346178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C3CD4A-F76C-6613-F4B4-DBCE247F6E29}"/>
              </a:ext>
            </a:extLst>
          </p:cNvPr>
          <p:cNvSpPr>
            <a:spLocks noGrp="1"/>
          </p:cNvSpPr>
          <p:nvPr>
            <p:ph type="ftr" sz="quarter" idx="4294967295"/>
          </p:nvPr>
        </p:nvSpPr>
        <p:spPr>
          <a:xfrm>
            <a:off x="3124200" y="4767263"/>
            <a:ext cx="2895600"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77">
              <a:defRPr/>
            </a:pPr>
            <a:endParaRPr lang="da-DK" sz="700" dirty="0">
              <a:solidFill>
                <a:srgbClr val="000000"/>
              </a:solidFill>
              <a:latin typeface="Arial"/>
              <a:cs typeface="Noto Sans"/>
            </a:endParaRPr>
          </a:p>
        </p:txBody>
      </p:sp>
      <p:sp>
        <p:nvSpPr>
          <p:cNvPr id="5" name="Title 4">
            <a:extLst>
              <a:ext uri="{FF2B5EF4-FFF2-40B4-BE49-F238E27FC236}">
                <a16:creationId xmlns:a16="http://schemas.microsoft.com/office/drawing/2014/main" id="{FD74AE95-C288-E4CC-16B9-5D000FB79B5A}"/>
              </a:ext>
            </a:extLst>
          </p:cNvPr>
          <p:cNvSpPr>
            <a:spLocks noGrp="1"/>
          </p:cNvSpPr>
          <p:nvPr>
            <p:ph type="title" idx="4294967295"/>
          </p:nvPr>
        </p:nvSpPr>
        <p:spPr>
          <a:xfrm>
            <a:off x="341591" y="234937"/>
            <a:ext cx="11460163" cy="430212"/>
          </a:xfrm>
          <a:effectLst>
            <a:outerShdw blurRad="50800" dist="38100" dir="5400000" algn="t" rotWithShape="0">
              <a:prstClr val="black">
                <a:alpha val="40000"/>
              </a:prstClr>
            </a:outerShdw>
          </a:effectLst>
        </p:spPr>
        <p:txBody>
          <a:bodyPr>
            <a:noAutofit/>
          </a:bodyPr>
          <a:lstStyle/>
          <a:p>
            <a:r>
              <a:rPr lang="en-GB" sz="2800" dirty="0">
                <a:solidFill>
                  <a:srgbClr val="0000FF"/>
                </a:solidFill>
                <a:latin typeface="Arial Black" panose="020B0A04020102020204" pitchFamily="34" charset="0"/>
              </a:rPr>
              <a:t>MATINEE Outcomes overview</a:t>
            </a:r>
          </a:p>
        </p:txBody>
      </p:sp>
      <p:sp>
        <p:nvSpPr>
          <p:cNvPr id="9" name="Rectangle 8">
            <a:extLst>
              <a:ext uri="{FF2B5EF4-FFF2-40B4-BE49-F238E27FC236}">
                <a16:creationId xmlns:a16="http://schemas.microsoft.com/office/drawing/2014/main" id="{AF4DBA3F-EC8B-F34C-D11F-8553D4F4D41D}"/>
              </a:ext>
            </a:extLst>
          </p:cNvPr>
          <p:cNvSpPr/>
          <p:nvPr/>
        </p:nvSpPr>
        <p:spPr bwMode="auto">
          <a:xfrm>
            <a:off x="1031672" y="919773"/>
            <a:ext cx="10080000" cy="148014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defTabSz="914377" eaLnBrk="0" hangingPunct="0">
              <a:spcBef>
                <a:spcPts val="300"/>
              </a:spcBef>
              <a:spcAft>
                <a:spcPts val="300"/>
              </a:spcAft>
              <a:buClr>
                <a:srgbClr val="F36633"/>
              </a:buClr>
              <a:buSzPct val="110000"/>
              <a:defRPr/>
            </a:pPr>
            <a:r>
              <a:rPr lang="en-GB" sz="1600" b="1" dirty="0">
                <a:solidFill>
                  <a:srgbClr val="F36633"/>
                </a:solidFill>
                <a:latin typeface="Arial"/>
                <a:cs typeface="Arial"/>
              </a:rPr>
              <a:t>MATINEE</a:t>
            </a:r>
            <a:r>
              <a:rPr lang="en-GB" sz="1600" dirty="0">
                <a:solidFill>
                  <a:srgbClr val="000000"/>
                </a:solidFill>
                <a:latin typeface="Arial"/>
                <a:cs typeface="Arial"/>
              </a:rPr>
              <a:t> is a Phase III trial investigating the efficacy and safety of mepolizumab in patients with </a:t>
            </a:r>
            <a:r>
              <a:rPr lang="en-GB" sz="1600" b="1" dirty="0">
                <a:solidFill>
                  <a:srgbClr val="F36633"/>
                </a:solidFill>
                <a:latin typeface="Arial"/>
                <a:cs typeface="Arial"/>
              </a:rPr>
              <a:t>COPD with type 2 inflammation</a:t>
            </a:r>
            <a:r>
              <a:rPr lang="en-GB" sz="1600" dirty="0">
                <a:solidFill>
                  <a:srgbClr val="000000"/>
                </a:solidFill>
                <a:latin typeface="Arial"/>
                <a:cs typeface="Arial"/>
              </a:rPr>
              <a:t> characterised by BEC: </a:t>
            </a:r>
          </a:p>
          <a:p>
            <a:pPr marL="285744" indent="-285744" defTabSz="914377" eaLnBrk="0" hangingPunct="0">
              <a:spcBef>
                <a:spcPts val="300"/>
              </a:spcBef>
              <a:spcAft>
                <a:spcPts val="300"/>
              </a:spcAft>
              <a:buClr>
                <a:srgbClr val="F36633"/>
              </a:buClr>
              <a:buSzPct val="110000"/>
              <a:buFont typeface="Arial" panose="020B0604020202020204" pitchFamily="34" charset="0"/>
              <a:buChar char="•"/>
              <a:defRPr/>
            </a:pPr>
            <a:r>
              <a:rPr lang="en-GB" sz="1600" dirty="0">
                <a:solidFill>
                  <a:srgbClr val="000000"/>
                </a:solidFill>
                <a:latin typeface="Arial"/>
                <a:cs typeface="Arial"/>
              </a:rPr>
              <a:t>It enrolled a wide spectrum of patients who continued to exacerbate despite ICS-based triple </a:t>
            </a:r>
            <a:br>
              <a:rPr lang="en-GB" sz="1600" dirty="0">
                <a:solidFill>
                  <a:srgbClr val="000000"/>
                </a:solidFill>
                <a:latin typeface="Arial"/>
                <a:cs typeface="Arial"/>
              </a:rPr>
            </a:br>
            <a:r>
              <a:rPr lang="en-GB" sz="1600" dirty="0">
                <a:solidFill>
                  <a:srgbClr val="000000"/>
                </a:solidFill>
                <a:latin typeface="Arial"/>
                <a:cs typeface="Arial"/>
              </a:rPr>
              <a:t>inhaled therapy </a:t>
            </a:r>
          </a:p>
          <a:p>
            <a:pPr marL="285744" indent="-285744" defTabSz="914377" eaLnBrk="0" hangingPunct="0">
              <a:spcBef>
                <a:spcPts val="300"/>
              </a:spcBef>
              <a:spcAft>
                <a:spcPts val="300"/>
              </a:spcAft>
              <a:buClr>
                <a:srgbClr val="F36633"/>
              </a:buClr>
              <a:buSzPct val="110000"/>
              <a:buFont typeface="Arial" panose="020B0604020202020204" pitchFamily="34" charset="0"/>
              <a:buChar char="•"/>
              <a:defRPr/>
            </a:pPr>
            <a:r>
              <a:rPr lang="en-GB" sz="1600" dirty="0">
                <a:solidFill>
                  <a:srgbClr val="000000"/>
                </a:solidFill>
                <a:latin typeface="Arial"/>
                <a:cs typeface="Arial"/>
              </a:rPr>
              <a:t>It is the first trial to assess efficacy and safety outcomes of a biologic in COPD for </a:t>
            </a:r>
            <a:r>
              <a:rPr lang="en-GB" sz="1600" b="1" dirty="0">
                <a:solidFill>
                  <a:srgbClr val="F36633"/>
                </a:solidFill>
                <a:latin typeface="Arial"/>
                <a:cs typeface="Arial"/>
              </a:rPr>
              <a:t>up to 104 weeks</a:t>
            </a:r>
            <a:endParaRPr lang="en-GB" sz="1600" dirty="0">
              <a:solidFill>
                <a:srgbClr val="000000"/>
              </a:solidFill>
              <a:latin typeface="Arial"/>
              <a:cs typeface="Arial"/>
            </a:endParaRPr>
          </a:p>
        </p:txBody>
      </p:sp>
      <p:sp>
        <p:nvSpPr>
          <p:cNvPr id="11" name="Rectangle 10">
            <a:extLst>
              <a:ext uri="{FF2B5EF4-FFF2-40B4-BE49-F238E27FC236}">
                <a16:creationId xmlns:a16="http://schemas.microsoft.com/office/drawing/2014/main" id="{08F8549A-AE3B-CD51-8C9D-41B3181495E9}"/>
              </a:ext>
            </a:extLst>
          </p:cNvPr>
          <p:cNvSpPr/>
          <p:nvPr/>
        </p:nvSpPr>
        <p:spPr bwMode="auto">
          <a:xfrm>
            <a:off x="365124" y="919773"/>
            <a:ext cx="666549" cy="1480145"/>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914377" eaLnBrk="0" hangingPunct="0">
              <a:spcBef>
                <a:spcPts val="300"/>
              </a:spcBef>
              <a:spcAft>
                <a:spcPts val="300"/>
              </a:spcAft>
              <a:buClr>
                <a:srgbClr val="F36633"/>
              </a:buClr>
              <a:buSzPct val="110000"/>
              <a:defRPr/>
            </a:pPr>
            <a:r>
              <a:rPr lang="en-GB" sz="2400" b="1" kern="0" dirty="0">
                <a:solidFill>
                  <a:srgbClr val="FFFFFF"/>
                </a:solidFill>
                <a:latin typeface="Arial"/>
                <a:cs typeface="Arial"/>
              </a:rPr>
              <a:t>1</a:t>
            </a:r>
          </a:p>
        </p:txBody>
      </p:sp>
      <p:sp>
        <p:nvSpPr>
          <p:cNvPr id="29" name="Rectangle 28">
            <a:extLst>
              <a:ext uri="{FF2B5EF4-FFF2-40B4-BE49-F238E27FC236}">
                <a16:creationId xmlns:a16="http://schemas.microsoft.com/office/drawing/2014/main" id="{E2AC9473-58B0-4218-EE94-0BDAA79A0121}"/>
              </a:ext>
            </a:extLst>
          </p:cNvPr>
          <p:cNvSpPr/>
          <p:nvPr/>
        </p:nvSpPr>
        <p:spPr bwMode="auto">
          <a:xfrm>
            <a:off x="365124" y="4630419"/>
            <a:ext cx="666549" cy="690893"/>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914377" eaLnBrk="0" hangingPunct="0">
              <a:spcBef>
                <a:spcPts val="300"/>
              </a:spcBef>
              <a:spcAft>
                <a:spcPts val="300"/>
              </a:spcAft>
              <a:buClr>
                <a:srgbClr val="F36633"/>
              </a:buClr>
              <a:buSzPct val="110000"/>
              <a:defRPr/>
            </a:pPr>
            <a:r>
              <a:rPr lang="en-GB" sz="2400" b="1" kern="0" dirty="0">
                <a:solidFill>
                  <a:srgbClr val="FFFFFF"/>
                </a:solidFill>
                <a:latin typeface="Arial"/>
                <a:cs typeface="Arial"/>
              </a:rPr>
              <a:t>3</a:t>
            </a:r>
          </a:p>
        </p:txBody>
      </p:sp>
      <p:sp>
        <p:nvSpPr>
          <p:cNvPr id="30" name="Rectangle 29">
            <a:extLst>
              <a:ext uri="{FF2B5EF4-FFF2-40B4-BE49-F238E27FC236}">
                <a16:creationId xmlns:a16="http://schemas.microsoft.com/office/drawing/2014/main" id="{013394A3-51CE-6C91-DD24-9E9C1962FF13}"/>
              </a:ext>
            </a:extLst>
          </p:cNvPr>
          <p:cNvSpPr/>
          <p:nvPr/>
        </p:nvSpPr>
        <p:spPr bwMode="auto">
          <a:xfrm>
            <a:off x="1031672" y="4630419"/>
            <a:ext cx="10080000" cy="690893"/>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defTabSz="914377" eaLnBrk="0" hangingPunct="0">
              <a:spcBef>
                <a:spcPts val="300"/>
              </a:spcBef>
              <a:spcAft>
                <a:spcPts val="300"/>
              </a:spcAft>
              <a:buClr>
                <a:srgbClr val="F36633"/>
              </a:buClr>
              <a:buSzPct val="110000"/>
              <a:defRPr/>
            </a:pPr>
            <a:r>
              <a:rPr lang="en-GB" sz="1600" dirty="0">
                <a:solidFill>
                  <a:srgbClr val="000000"/>
                </a:solidFill>
                <a:latin typeface="Arial"/>
                <a:cs typeface="Arial"/>
              </a:rPr>
              <a:t>The efficacy of mepolizumab in reducing moderate/severe exacerbations</a:t>
            </a:r>
            <a:r>
              <a:rPr lang="en-GB" sz="800" baseline="30000" dirty="0">
                <a:solidFill>
                  <a:srgbClr val="FFFFFF"/>
                </a:solidFill>
                <a:latin typeface="Arial"/>
                <a:cs typeface="Arial"/>
              </a:rPr>
              <a:t>  </a:t>
            </a:r>
            <a:r>
              <a:rPr lang="en-GB" sz="1600" dirty="0">
                <a:solidFill>
                  <a:srgbClr val="000000"/>
                </a:solidFill>
                <a:latin typeface="Arial"/>
                <a:cs typeface="Arial"/>
              </a:rPr>
              <a:t>appeared to be generally consistent across key subgroups</a:t>
            </a:r>
          </a:p>
        </p:txBody>
      </p:sp>
      <p:sp>
        <p:nvSpPr>
          <p:cNvPr id="31" name="Rectangle 30">
            <a:extLst>
              <a:ext uri="{FF2B5EF4-FFF2-40B4-BE49-F238E27FC236}">
                <a16:creationId xmlns:a16="http://schemas.microsoft.com/office/drawing/2014/main" id="{D8F5DB90-2529-41F6-17B7-8B4C8EFB4DD6}"/>
              </a:ext>
            </a:extLst>
          </p:cNvPr>
          <p:cNvSpPr/>
          <p:nvPr/>
        </p:nvSpPr>
        <p:spPr bwMode="auto">
          <a:xfrm>
            <a:off x="365124" y="5400346"/>
            <a:ext cx="666549" cy="690893"/>
          </a:xfrm>
          <a:prstGeom prst="rect">
            <a:avLst/>
          </a:prstGeom>
          <a:solidFill>
            <a:schemeClr val="bg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914377" eaLnBrk="0" hangingPunct="0">
              <a:spcBef>
                <a:spcPts val="300"/>
              </a:spcBef>
              <a:spcAft>
                <a:spcPts val="300"/>
              </a:spcAft>
              <a:buClr>
                <a:srgbClr val="F36633"/>
              </a:buClr>
              <a:buSzPct val="110000"/>
              <a:defRPr/>
            </a:pPr>
            <a:r>
              <a:rPr lang="en-GB" sz="2400" b="1" kern="0" dirty="0">
                <a:solidFill>
                  <a:srgbClr val="FFFFFF"/>
                </a:solidFill>
                <a:latin typeface="Arial"/>
                <a:cs typeface="Arial"/>
              </a:rPr>
              <a:t>4</a:t>
            </a:r>
          </a:p>
        </p:txBody>
      </p:sp>
      <p:sp>
        <p:nvSpPr>
          <p:cNvPr id="32" name="Rectangle 31">
            <a:extLst>
              <a:ext uri="{FF2B5EF4-FFF2-40B4-BE49-F238E27FC236}">
                <a16:creationId xmlns:a16="http://schemas.microsoft.com/office/drawing/2014/main" id="{AD15B055-62D8-BAA1-664C-629024ACB878}"/>
              </a:ext>
            </a:extLst>
          </p:cNvPr>
          <p:cNvSpPr/>
          <p:nvPr/>
        </p:nvSpPr>
        <p:spPr bwMode="auto">
          <a:xfrm>
            <a:off x="1031672" y="5400346"/>
            <a:ext cx="10080000" cy="690893"/>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defTabSz="914377" eaLnBrk="0" hangingPunct="0">
              <a:spcBef>
                <a:spcPts val="300"/>
              </a:spcBef>
              <a:spcAft>
                <a:spcPts val="300"/>
              </a:spcAft>
              <a:buClr>
                <a:srgbClr val="F36633"/>
              </a:buClr>
              <a:buSzPct val="110000"/>
              <a:defRPr/>
            </a:pPr>
            <a:r>
              <a:rPr lang="en-GB" sz="1600" dirty="0">
                <a:solidFill>
                  <a:srgbClr val="000000"/>
                </a:solidFill>
                <a:latin typeface="Arial"/>
                <a:cs typeface="Arial"/>
              </a:rPr>
              <a:t>Mepolizumab was well tolerated in patients with COPD, with similar rates of AEs between mepolizumab </a:t>
            </a:r>
            <a:br>
              <a:rPr lang="en-GB" sz="1600" dirty="0">
                <a:solidFill>
                  <a:srgbClr val="000000"/>
                </a:solidFill>
                <a:latin typeface="Arial"/>
                <a:cs typeface="Arial"/>
              </a:rPr>
            </a:br>
            <a:r>
              <a:rPr lang="en-GB" sz="1600" dirty="0">
                <a:solidFill>
                  <a:srgbClr val="000000"/>
                </a:solidFill>
                <a:latin typeface="Arial"/>
                <a:cs typeface="Arial"/>
              </a:rPr>
              <a:t>and placebo</a:t>
            </a:r>
            <a:endParaRPr lang="en-GB" sz="1600" kern="0" dirty="0">
              <a:solidFill>
                <a:srgbClr val="000000"/>
              </a:solidFill>
              <a:latin typeface="Arial"/>
              <a:cs typeface="Arial"/>
            </a:endParaRPr>
          </a:p>
        </p:txBody>
      </p:sp>
      <p:sp>
        <p:nvSpPr>
          <p:cNvPr id="33" name="Rectangle 32">
            <a:extLst>
              <a:ext uri="{FF2B5EF4-FFF2-40B4-BE49-F238E27FC236}">
                <a16:creationId xmlns:a16="http://schemas.microsoft.com/office/drawing/2014/main" id="{AF365834-1F70-3605-C574-55FAE1BBDF42}"/>
              </a:ext>
            </a:extLst>
          </p:cNvPr>
          <p:cNvSpPr/>
          <p:nvPr/>
        </p:nvSpPr>
        <p:spPr bwMode="auto">
          <a:xfrm>
            <a:off x="365124" y="2478950"/>
            <a:ext cx="666549" cy="2072436"/>
          </a:xfrm>
          <a:prstGeom prst="rect">
            <a:avLst/>
          </a:prstGeom>
          <a:solidFill>
            <a:schemeClr val="bg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914377" eaLnBrk="0" hangingPunct="0">
              <a:spcBef>
                <a:spcPts val="300"/>
              </a:spcBef>
              <a:spcAft>
                <a:spcPts val="300"/>
              </a:spcAft>
              <a:buClr>
                <a:srgbClr val="F36633"/>
              </a:buClr>
              <a:buSzPct val="110000"/>
              <a:defRPr/>
            </a:pPr>
            <a:r>
              <a:rPr lang="en-GB" sz="2400" b="1" kern="0" dirty="0">
                <a:solidFill>
                  <a:srgbClr val="FFFFFF"/>
                </a:solidFill>
                <a:latin typeface="Arial"/>
                <a:cs typeface="Arial"/>
              </a:rPr>
              <a:t>2</a:t>
            </a:r>
          </a:p>
        </p:txBody>
      </p:sp>
      <p:sp>
        <p:nvSpPr>
          <p:cNvPr id="24" name="Rectangle 23">
            <a:extLst>
              <a:ext uri="{FF2B5EF4-FFF2-40B4-BE49-F238E27FC236}">
                <a16:creationId xmlns:a16="http://schemas.microsoft.com/office/drawing/2014/main" id="{61FBF4F1-2D44-1771-DCD7-5849F220BDC4}"/>
              </a:ext>
            </a:extLst>
          </p:cNvPr>
          <p:cNvSpPr/>
          <p:nvPr/>
        </p:nvSpPr>
        <p:spPr bwMode="auto">
          <a:xfrm>
            <a:off x="1031672" y="2478950"/>
            <a:ext cx="10080000" cy="2072436"/>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defTabSz="914377" eaLnBrk="0" hangingPunct="0">
              <a:spcBef>
                <a:spcPts val="300"/>
              </a:spcBef>
              <a:spcAft>
                <a:spcPts val="300"/>
              </a:spcAft>
              <a:buClr>
                <a:srgbClr val="F36633"/>
              </a:buClr>
              <a:buSzPct val="110000"/>
              <a:defRPr/>
            </a:pPr>
            <a:r>
              <a:rPr lang="en-GB" sz="1600" dirty="0">
                <a:solidFill>
                  <a:srgbClr val="000000"/>
                </a:solidFill>
                <a:latin typeface="Arial"/>
                <a:cs typeface="Arial"/>
              </a:rPr>
              <a:t>Mepolizumab</a:t>
            </a:r>
            <a:r>
              <a:rPr lang="en-GB" sz="1600" dirty="0">
                <a:solidFill>
                  <a:srgbClr val="244EA2"/>
                </a:solidFill>
                <a:latin typeface="Arial"/>
                <a:cs typeface="Arial"/>
              </a:rPr>
              <a:t> </a:t>
            </a:r>
            <a:r>
              <a:rPr lang="en-GB" sz="1600" dirty="0">
                <a:solidFill>
                  <a:srgbClr val="000000"/>
                </a:solidFill>
                <a:latin typeface="Arial"/>
                <a:cs typeface="Arial"/>
              </a:rPr>
              <a:t>was </a:t>
            </a:r>
            <a:r>
              <a:rPr lang="en-GB" sz="1600" b="1" dirty="0">
                <a:solidFill>
                  <a:srgbClr val="F36633"/>
                </a:solidFill>
                <a:latin typeface="Arial"/>
                <a:cs typeface="Arial"/>
              </a:rPr>
              <a:t>effective in improving exacerbation-related outcomes</a:t>
            </a:r>
            <a:r>
              <a:rPr lang="en-GB" sz="1600" dirty="0">
                <a:solidFill>
                  <a:srgbClr val="000000"/>
                </a:solidFill>
                <a:latin typeface="Arial"/>
                <a:cs typeface="Arial"/>
              </a:rPr>
              <a:t>: </a:t>
            </a:r>
          </a:p>
          <a:p>
            <a:pPr marL="285744" indent="-285744" defTabSz="914377" eaLnBrk="0" hangingPunct="0">
              <a:spcBef>
                <a:spcPts val="300"/>
              </a:spcBef>
              <a:spcAft>
                <a:spcPts val="300"/>
              </a:spcAft>
              <a:buClr>
                <a:srgbClr val="F36633"/>
              </a:buClr>
              <a:buSzPct val="110000"/>
              <a:buFont typeface="Arial" panose="020B0604020202020204" pitchFamily="34" charset="0"/>
              <a:buChar char="•"/>
              <a:defRPr/>
            </a:pPr>
            <a:r>
              <a:rPr lang="en-GB" sz="1600" dirty="0">
                <a:solidFill>
                  <a:srgbClr val="000000"/>
                </a:solidFill>
                <a:latin typeface="Arial"/>
                <a:cs typeface="Arial"/>
              </a:rPr>
              <a:t>Mepolizumab </a:t>
            </a:r>
            <a:r>
              <a:rPr lang="en-GB" sz="1600" b="1" dirty="0">
                <a:solidFill>
                  <a:srgbClr val="F36633"/>
                </a:solidFill>
                <a:latin typeface="Arial"/>
                <a:cs typeface="Arial"/>
              </a:rPr>
              <a:t>significantly reduced annualised rate of moderate/severe exacerbations</a:t>
            </a:r>
            <a:r>
              <a:rPr lang="en-GB" sz="1600" dirty="0">
                <a:solidFill>
                  <a:srgbClr val="000000"/>
                </a:solidFill>
                <a:latin typeface="Arial"/>
                <a:cs typeface="Arial"/>
              </a:rPr>
              <a:t> by </a:t>
            </a:r>
            <a:r>
              <a:rPr lang="en-GB" sz="1867" b="1" u="sng" dirty="0">
                <a:solidFill>
                  <a:srgbClr val="FF0000"/>
                </a:solidFill>
                <a:latin typeface="Arial"/>
                <a:cs typeface="Arial"/>
              </a:rPr>
              <a:t>21%</a:t>
            </a:r>
            <a:r>
              <a:rPr lang="en-GB" sz="1867" b="1" dirty="0">
                <a:solidFill>
                  <a:srgbClr val="FF0000"/>
                </a:solidFill>
                <a:latin typeface="Arial"/>
                <a:cs typeface="Arial"/>
              </a:rPr>
              <a:t> </a:t>
            </a:r>
            <a:r>
              <a:rPr lang="en-GB" sz="1867" dirty="0">
                <a:solidFill>
                  <a:srgbClr val="000000"/>
                </a:solidFill>
                <a:latin typeface="Arial"/>
                <a:cs typeface="Arial"/>
              </a:rPr>
              <a:t>compared with placebo, sustained for up to 104 weeks</a:t>
            </a:r>
            <a:endParaRPr lang="en-GB" sz="1600" dirty="0">
              <a:solidFill>
                <a:srgbClr val="000000"/>
              </a:solidFill>
              <a:latin typeface="Arial"/>
              <a:cs typeface="Arial"/>
            </a:endParaRPr>
          </a:p>
          <a:p>
            <a:pPr marL="285744" indent="-285744" defTabSz="914377" eaLnBrk="0" hangingPunct="0">
              <a:spcBef>
                <a:spcPts val="300"/>
              </a:spcBef>
              <a:spcAft>
                <a:spcPts val="300"/>
              </a:spcAft>
              <a:buClr>
                <a:srgbClr val="F36633"/>
              </a:buClr>
              <a:buSzPct val="110000"/>
              <a:buFont typeface="Arial" panose="020B0604020202020204" pitchFamily="34" charset="0"/>
              <a:buChar char="•"/>
              <a:defRPr/>
            </a:pPr>
            <a:r>
              <a:rPr lang="en-GB" sz="1600" dirty="0">
                <a:solidFill>
                  <a:srgbClr val="000000"/>
                </a:solidFill>
                <a:latin typeface="Arial"/>
                <a:cs typeface="Arial"/>
              </a:rPr>
              <a:t>Mepolizumab </a:t>
            </a:r>
            <a:r>
              <a:rPr lang="en-GB" sz="1600" b="1" dirty="0">
                <a:solidFill>
                  <a:srgbClr val="F36633"/>
                </a:solidFill>
                <a:latin typeface="Arial"/>
                <a:cs typeface="Arial"/>
              </a:rPr>
              <a:t>significantly delayed the time to first moderate/severe exacerbation</a:t>
            </a:r>
            <a:r>
              <a:rPr lang="en-GB" sz="1600" dirty="0">
                <a:solidFill>
                  <a:srgbClr val="000000"/>
                </a:solidFill>
                <a:latin typeface="Arial"/>
                <a:cs typeface="Arial"/>
              </a:rPr>
              <a:t> by 98 days compared with placebo</a:t>
            </a:r>
          </a:p>
          <a:p>
            <a:pPr marL="285744" indent="-285744" defTabSz="914377" eaLnBrk="0" hangingPunct="0">
              <a:spcBef>
                <a:spcPts val="300"/>
              </a:spcBef>
              <a:spcAft>
                <a:spcPts val="300"/>
              </a:spcAft>
              <a:buClr>
                <a:srgbClr val="F36633"/>
              </a:buClr>
              <a:buSzPct val="110000"/>
              <a:buFont typeface="Arial" panose="020B0604020202020204" pitchFamily="34" charset="0"/>
              <a:buChar char="•"/>
              <a:defRPr/>
            </a:pPr>
            <a:r>
              <a:rPr lang="en-GB" sz="1600" dirty="0">
                <a:solidFill>
                  <a:srgbClr val="000000"/>
                </a:solidFill>
                <a:latin typeface="Arial"/>
                <a:cs typeface="Arial"/>
              </a:rPr>
              <a:t>The annualised rate of exacerbations leading to </a:t>
            </a:r>
            <a:r>
              <a:rPr lang="en-GB" sz="1600" b="1" dirty="0">
                <a:solidFill>
                  <a:srgbClr val="F36633"/>
                </a:solidFill>
                <a:latin typeface="Arial"/>
                <a:cs typeface="Arial"/>
              </a:rPr>
              <a:t>ED visits and/or hospitalisation was reduced by </a:t>
            </a:r>
            <a:r>
              <a:rPr lang="en-GB" sz="1867" b="1" u="sng" dirty="0">
                <a:solidFill>
                  <a:srgbClr val="FF0000"/>
                </a:solidFill>
                <a:latin typeface="Arial"/>
                <a:cs typeface="Arial"/>
              </a:rPr>
              <a:t>35%</a:t>
            </a:r>
            <a:r>
              <a:rPr lang="en-GB" sz="1600" b="1" dirty="0">
                <a:solidFill>
                  <a:srgbClr val="F36633"/>
                </a:solidFill>
                <a:latin typeface="Arial"/>
                <a:cs typeface="Arial"/>
              </a:rPr>
              <a:t> with mepolizumab compared with placebo </a:t>
            </a:r>
            <a:r>
              <a:rPr lang="en-GB" sz="1600" dirty="0">
                <a:solidFill>
                  <a:srgbClr val="000000"/>
                </a:solidFill>
                <a:latin typeface="Arial"/>
                <a:cs typeface="Arial"/>
              </a:rPr>
              <a:t>(nominal significance)</a:t>
            </a:r>
          </a:p>
        </p:txBody>
      </p:sp>
      <p:sp>
        <p:nvSpPr>
          <p:cNvPr id="4" name="Rectangle 3">
            <a:extLst>
              <a:ext uri="{FF2B5EF4-FFF2-40B4-BE49-F238E27FC236}">
                <a16:creationId xmlns:a16="http://schemas.microsoft.com/office/drawing/2014/main" id="{680E0EEF-B669-2EA3-5C21-0CE2D26B9BFC}"/>
              </a:ext>
            </a:extLst>
          </p:cNvPr>
          <p:cNvSpPr/>
          <p:nvPr/>
        </p:nvSpPr>
        <p:spPr bwMode="auto">
          <a:xfrm>
            <a:off x="11265408" y="5696712"/>
            <a:ext cx="722376" cy="530352"/>
          </a:xfrm>
          <a:prstGeom prst="rect">
            <a:avLst/>
          </a:prstGeom>
          <a:solidFill>
            <a:schemeClr val="bg1"/>
          </a:solidFill>
          <a:ln>
            <a:solidFill>
              <a:schemeClr val="bg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44" indent="-285744" eaLnBrk="0" hangingPunct="0">
              <a:spcBef>
                <a:spcPts val="300"/>
              </a:spcBef>
              <a:spcAft>
                <a:spcPts val="300"/>
              </a:spcAft>
              <a:buClr>
                <a:schemeClr val="tx2"/>
              </a:buClr>
              <a:buSzPct val="110000"/>
              <a:buFont typeface="Arial" panose="020B0604020202020204" pitchFamily="34" charset="0"/>
              <a:buChar char="•"/>
            </a:pPr>
            <a:endParaRPr lang="en-US" sz="1600" kern="0" dirty="0" err="1">
              <a:solidFill>
                <a:schemeClr val="tx1"/>
              </a:solidFill>
            </a:endParaRPr>
          </a:p>
        </p:txBody>
      </p:sp>
      <p:sp>
        <p:nvSpPr>
          <p:cNvPr id="6" name="Rectangle 5">
            <a:extLst>
              <a:ext uri="{FF2B5EF4-FFF2-40B4-BE49-F238E27FC236}">
                <a16:creationId xmlns:a16="http://schemas.microsoft.com/office/drawing/2014/main" id="{CF8F05B0-A228-24C1-C391-68E65FD6C4D6}"/>
              </a:ext>
            </a:extLst>
          </p:cNvPr>
          <p:cNvSpPr/>
          <p:nvPr/>
        </p:nvSpPr>
        <p:spPr bwMode="auto">
          <a:xfrm>
            <a:off x="11237976" y="6217920"/>
            <a:ext cx="667512" cy="512064"/>
          </a:xfrm>
          <a:prstGeom prst="rect">
            <a:avLst/>
          </a:prstGeom>
          <a:solidFill>
            <a:schemeClr val="bg1"/>
          </a:solidFill>
          <a:ln>
            <a:solidFill>
              <a:schemeClr val="bg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44" indent="-285744" eaLnBrk="0" hangingPunct="0">
              <a:spcBef>
                <a:spcPts val="300"/>
              </a:spcBef>
              <a:spcAft>
                <a:spcPts val="300"/>
              </a:spcAft>
              <a:buClr>
                <a:schemeClr val="tx2"/>
              </a:buClr>
              <a:buSzPct val="110000"/>
              <a:buFont typeface="Arial" panose="020B0604020202020204" pitchFamily="34" charset="0"/>
              <a:buChar char="•"/>
            </a:pPr>
            <a:endParaRPr lang="en-US" sz="1600" kern="0" dirty="0" err="1">
              <a:solidFill>
                <a:schemeClr val="tx1"/>
              </a:solidFill>
            </a:endParaRPr>
          </a:p>
        </p:txBody>
      </p:sp>
    </p:spTree>
    <p:extLst>
      <p:ext uri="{BB962C8B-B14F-4D97-AF65-F5344CB8AC3E}">
        <p14:creationId xmlns:p14="http://schemas.microsoft.com/office/powerpoint/2010/main" val="16982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57B3E26-1360-CE90-F137-1461BD0E83A6}"/>
              </a:ext>
            </a:extLst>
          </p:cNvPr>
          <p:cNvGrpSpPr>
            <a:grpSpLocks noChangeAspect="1"/>
          </p:cNvGrpSpPr>
          <p:nvPr/>
        </p:nvGrpSpPr>
        <p:grpSpPr bwMode="auto">
          <a:xfrm>
            <a:off x="163401" y="1559293"/>
            <a:ext cx="7386221" cy="4709961"/>
            <a:chOff x="694" y="147"/>
            <a:chExt cx="4372" cy="2946"/>
          </a:xfrm>
        </p:grpSpPr>
        <p:sp>
          <p:nvSpPr>
            <p:cNvPr id="6" name="AutoShape 3">
              <a:extLst>
                <a:ext uri="{FF2B5EF4-FFF2-40B4-BE49-F238E27FC236}">
                  <a16:creationId xmlns:a16="http://schemas.microsoft.com/office/drawing/2014/main" id="{0B598099-B4FF-80F7-5210-37184B121D82}"/>
                </a:ext>
              </a:extLst>
            </p:cNvPr>
            <p:cNvSpPr>
              <a:spLocks noChangeAspect="1" noChangeArrowheads="1" noTextEdit="1"/>
            </p:cNvSpPr>
            <p:nvPr/>
          </p:nvSpPr>
          <p:spPr bwMode="auto">
            <a:xfrm>
              <a:off x="694" y="147"/>
              <a:ext cx="4372" cy="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it-IT" sz="2400"/>
            </a:p>
          </p:txBody>
        </p:sp>
        <p:pic>
          <p:nvPicPr>
            <p:cNvPr id="2053" name="Picture 5">
              <a:extLst>
                <a:ext uri="{FF2B5EF4-FFF2-40B4-BE49-F238E27FC236}">
                  <a16:creationId xmlns:a16="http://schemas.microsoft.com/office/drawing/2014/main" id="{10BF0AEC-76E8-2B5C-8E8B-37DBAA269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 y="147"/>
              <a:ext cx="4375" cy="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asellaDiTesto 7">
            <a:extLst>
              <a:ext uri="{FF2B5EF4-FFF2-40B4-BE49-F238E27FC236}">
                <a16:creationId xmlns:a16="http://schemas.microsoft.com/office/drawing/2014/main" id="{7CA25857-854E-07E8-C013-AB09C1431F1E}"/>
              </a:ext>
            </a:extLst>
          </p:cNvPr>
          <p:cNvSpPr txBox="1"/>
          <p:nvPr/>
        </p:nvSpPr>
        <p:spPr>
          <a:xfrm>
            <a:off x="7587450" y="1412003"/>
            <a:ext cx="4604551" cy="4524315"/>
          </a:xfrm>
          <a:prstGeom prst="rect">
            <a:avLst/>
          </a:prstGeom>
          <a:noFill/>
        </p:spPr>
        <p:txBody>
          <a:bodyPr wrap="square">
            <a:spAutoFit/>
          </a:bodyPr>
          <a:lstStyle/>
          <a:p>
            <a:pPr marL="380990" indent="-380990" algn="ctr">
              <a:buClr>
                <a:srgbClr val="FF0000"/>
              </a:buClr>
              <a:buFont typeface="Wingdings" panose="05000000000000000000" pitchFamily="2" charset="2"/>
              <a:buChar char="ü"/>
            </a:pPr>
            <a:r>
              <a:rPr lang="en-US" sz="2400" b="1" dirty="0"/>
              <a:t>Tezepelumab </a:t>
            </a:r>
            <a:r>
              <a:rPr lang="en-US" sz="2400" b="1" dirty="0">
                <a:solidFill>
                  <a:srgbClr val="FF0000"/>
                </a:solidFill>
              </a:rPr>
              <a:t>did not significantly reduce the </a:t>
            </a:r>
            <a:r>
              <a:rPr lang="en-US" sz="2400" b="1" dirty="0" err="1">
                <a:solidFill>
                  <a:srgbClr val="FF0000"/>
                </a:solidFill>
              </a:rPr>
              <a:t>annualised</a:t>
            </a:r>
            <a:r>
              <a:rPr lang="en-US" sz="2400" b="1" dirty="0">
                <a:solidFill>
                  <a:srgbClr val="FF0000"/>
                </a:solidFill>
              </a:rPr>
              <a:t> rate of moderate or severe COPD exacerbations </a:t>
            </a:r>
            <a:r>
              <a:rPr lang="en-US" sz="2400" b="1" dirty="0"/>
              <a:t>compared with placebo. </a:t>
            </a:r>
          </a:p>
          <a:p>
            <a:pPr marL="380990" indent="-380990" algn="ctr">
              <a:buClr>
                <a:srgbClr val="FF0000"/>
              </a:buClr>
              <a:buFont typeface="Wingdings" panose="05000000000000000000" pitchFamily="2" charset="2"/>
              <a:buChar char="ü"/>
            </a:pPr>
            <a:r>
              <a:rPr lang="en-US" sz="2400" b="1" dirty="0"/>
              <a:t>Prespecified and post-hoc analyses identified a potential </a:t>
            </a:r>
            <a:r>
              <a:rPr lang="en-US" sz="2400" b="1" dirty="0">
                <a:solidFill>
                  <a:srgbClr val="FF0000"/>
                </a:solidFill>
              </a:rPr>
              <a:t>population of patients with a blood eosinophil count of 150 cells per </a:t>
            </a:r>
            <a:r>
              <a:rPr lang="en-US" sz="2400" b="1" dirty="0" err="1">
                <a:solidFill>
                  <a:srgbClr val="FF0000"/>
                </a:solidFill>
              </a:rPr>
              <a:t>μL</a:t>
            </a:r>
            <a:r>
              <a:rPr lang="en-US" sz="2400" b="1" dirty="0">
                <a:solidFill>
                  <a:srgbClr val="FF0000"/>
                </a:solidFill>
              </a:rPr>
              <a:t> or higher </a:t>
            </a:r>
            <a:r>
              <a:rPr lang="en-US" sz="2400" b="1" dirty="0"/>
              <a:t>who might benefit from </a:t>
            </a:r>
            <a:r>
              <a:rPr lang="en-US" sz="2400" b="1" dirty="0" err="1"/>
              <a:t>tezepelumab</a:t>
            </a:r>
            <a:r>
              <a:rPr lang="en-US" sz="2400" b="1" dirty="0"/>
              <a:t> treatment.</a:t>
            </a:r>
            <a:endParaRPr lang="it-IT" sz="2400" b="1" dirty="0"/>
          </a:p>
        </p:txBody>
      </p:sp>
      <p:grpSp>
        <p:nvGrpSpPr>
          <p:cNvPr id="11" name="Group 8">
            <a:extLst>
              <a:ext uri="{FF2B5EF4-FFF2-40B4-BE49-F238E27FC236}">
                <a16:creationId xmlns:a16="http://schemas.microsoft.com/office/drawing/2014/main" id="{E48ABF6F-FC86-F561-27B6-CB9247139A46}"/>
              </a:ext>
            </a:extLst>
          </p:cNvPr>
          <p:cNvGrpSpPr>
            <a:grpSpLocks noChangeAspect="1"/>
          </p:cNvGrpSpPr>
          <p:nvPr/>
        </p:nvGrpSpPr>
        <p:grpSpPr bwMode="auto">
          <a:xfrm>
            <a:off x="2808836" y="134071"/>
            <a:ext cx="6574327" cy="1112668"/>
            <a:chOff x="652" y="1188"/>
            <a:chExt cx="4456" cy="864"/>
          </a:xfrm>
        </p:grpSpPr>
        <p:sp>
          <p:nvSpPr>
            <p:cNvPr id="12" name="AutoShape 7">
              <a:extLst>
                <a:ext uri="{FF2B5EF4-FFF2-40B4-BE49-F238E27FC236}">
                  <a16:creationId xmlns:a16="http://schemas.microsoft.com/office/drawing/2014/main" id="{8A9287C4-62D7-33D4-83A4-48CBF46B1E90}"/>
                </a:ext>
              </a:extLst>
            </p:cNvPr>
            <p:cNvSpPr>
              <a:spLocks noChangeAspect="1" noChangeArrowheads="1" noTextEdit="1"/>
            </p:cNvSpPr>
            <p:nvPr/>
          </p:nvSpPr>
          <p:spPr bwMode="auto">
            <a:xfrm>
              <a:off x="652" y="1188"/>
              <a:ext cx="4456"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it-IT" sz="2400"/>
            </a:p>
          </p:txBody>
        </p:sp>
        <p:pic>
          <p:nvPicPr>
            <p:cNvPr id="2057" name="Picture 9">
              <a:extLst>
                <a:ext uri="{FF2B5EF4-FFF2-40B4-BE49-F238E27FC236}">
                  <a16:creationId xmlns:a16="http://schemas.microsoft.com/office/drawing/2014/main" id="{83EA12AE-8566-0904-0AE0-A73748907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 y="1188"/>
              <a:ext cx="4460" cy="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CasellaDiTesto 13">
            <a:extLst>
              <a:ext uri="{FF2B5EF4-FFF2-40B4-BE49-F238E27FC236}">
                <a16:creationId xmlns:a16="http://schemas.microsoft.com/office/drawing/2014/main" id="{27A65F4C-193F-CBC2-5D12-7ADDC7E051D8}"/>
              </a:ext>
            </a:extLst>
          </p:cNvPr>
          <p:cNvSpPr txBox="1"/>
          <p:nvPr/>
        </p:nvSpPr>
        <p:spPr>
          <a:xfrm>
            <a:off x="163401" y="6344273"/>
            <a:ext cx="6320899" cy="379656"/>
          </a:xfrm>
          <a:prstGeom prst="rect">
            <a:avLst/>
          </a:prstGeom>
          <a:noFill/>
        </p:spPr>
        <p:txBody>
          <a:bodyPr wrap="square">
            <a:spAutoFit/>
          </a:bodyPr>
          <a:lstStyle/>
          <a:p>
            <a:r>
              <a:rPr lang="en-US" sz="1867" b="1" kern="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Singh D et al. </a:t>
            </a:r>
            <a:r>
              <a:rPr lang="en-US" sz="1867" b="1" i="1" kern="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Lancet Respir Med. </a:t>
            </a:r>
            <a:r>
              <a:rPr lang="en-US" sz="1867" b="1" kern="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2025;13:47–58.</a:t>
            </a:r>
            <a:endParaRPr lang="it-IT" sz="1867" dirty="0">
              <a:solidFill>
                <a:srgbClr val="000000"/>
              </a:solidFill>
            </a:endParaRPr>
          </a:p>
        </p:txBody>
      </p:sp>
      <p:pic>
        <p:nvPicPr>
          <p:cNvPr id="2" name="Immagine 1">
            <a:extLst>
              <a:ext uri="{FF2B5EF4-FFF2-40B4-BE49-F238E27FC236}">
                <a16:creationId xmlns:a16="http://schemas.microsoft.com/office/drawing/2014/main" id="{DFF55062-4327-E801-B395-BB11716D5A08}"/>
              </a:ext>
            </a:extLst>
          </p:cNvPr>
          <p:cNvPicPr>
            <a:picLocks noChangeAspect="1"/>
          </p:cNvPicPr>
          <p:nvPr/>
        </p:nvPicPr>
        <p:blipFill>
          <a:blip r:embed="rId4"/>
          <a:stretch>
            <a:fillRect/>
          </a:stretch>
        </p:blipFill>
        <p:spPr>
          <a:xfrm>
            <a:off x="426821" y="64389"/>
            <a:ext cx="882215" cy="11823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0810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0B305E-36DA-43F2-A7E4-C452E4B350B2}"/>
              </a:ext>
            </a:extLst>
          </p:cNvPr>
          <p:cNvSpPr>
            <a:spLocks noGrp="1"/>
          </p:cNvSpPr>
          <p:nvPr>
            <p:ph type="title"/>
          </p:nvPr>
        </p:nvSpPr>
        <p:spPr>
          <a:xfrm>
            <a:off x="513348" y="250023"/>
            <a:ext cx="10972800" cy="1143000"/>
          </a:xfrm>
          <a:effectLst>
            <a:outerShdw blurRad="50800" dist="38100" dir="5400000" algn="t" rotWithShape="0">
              <a:prstClr val="black">
                <a:alpha val="40000"/>
              </a:prstClr>
            </a:outerShdw>
          </a:effectLst>
        </p:spPr>
        <p:txBody>
          <a:bodyPr>
            <a:normAutofit/>
          </a:bodyPr>
          <a:lstStyle/>
          <a:p>
            <a:pPr algn="ctr"/>
            <a:r>
              <a:rPr lang="en-US" dirty="0">
                <a:solidFill>
                  <a:srgbClr val="0000FF"/>
                </a:solidFill>
                <a:latin typeface="Arial Black" panose="020B0A04020102020204" pitchFamily="34" charset="0"/>
              </a:rPr>
              <a:t>The Phase III EMBARK and JOURNEY studies will investigate </a:t>
            </a:r>
            <a:br>
              <a:rPr lang="en-US" dirty="0">
                <a:solidFill>
                  <a:srgbClr val="0000FF"/>
                </a:solidFill>
                <a:latin typeface="Arial Black" panose="020B0A04020102020204" pitchFamily="34" charset="0"/>
              </a:rPr>
            </a:br>
            <a:r>
              <a:rPr lang="en-US" dirty="0">
                <a:solidFill>
                  <a:srgbClr val="0000FF"/>
                </a:solidFill>
                <a:latin typeface="Arial Black" panose="020B0A04020102020204" pitchFamily="34" charset="0"/>
              </a:rPr>
              <a:t>the efficacy and safety of </a:t>
            </a:r>
            <a:r>
              <a:rPr lang="en-US" dirty="0" err="1">
                <a:solidFill>
                  <a:srgbClr val="0000FF"/>
                </a:solidFill>
                <a:latin typeface="Arial Black" panose="020B0A04020102020204" pitchFamily="34" charset="0"/>
              </a:rPr>
              <a:t>tezepelumab</a:t>
            </a:r>
            <a:r>
              <a:rPr lang="en-US" dirty="0">
                <a:solidFill>
                  <a:srgbClr val="0000FF"/>
                </a:solidFill>
                <a:latin typeface="Arial Black" panose="020B0A04020102020204" pitchFamily="34" charset="0"/>
              </a:rPr>
              <a:t> in patients with COPD</a:t>
            </a:r>
            <a:endParaRPr lang="en-US" b="0" baseline="30000" dirty="0">
              <a:solidFill>
                <a:srgbClr val="0000FF"/>
              </a:solidFill>
              <a:latin typeface="Arial Black" panose="020B0A04020102020204" pitchFamily="34" charset="0"/>
            </a:endParaRPr>
          </a:p>
        </p:txBody>
      </p:sp>
      <p:sp>
        <p:nvSpPr>
          <p:cNvPr id="7" name="Text Placeholder 6">
            <a:extLst>
              <a:ext uri="{FF2B5EF4-FFF2-40B4-BE49-F238E27FC236}">
                <a16:creationId xmlns:a16="http://schemas.microsoft.com/office/drawing/2014/main" id="{D5B1A55E-D5F4-4ED9-AEE5-39FBFA14A980}"/>
              </a:ext>
            </a:extLst>
          </p:cNvPr>
          <p:cNvSpPr>
            <a:spLocks noGrp="1"/>
          </p:cNvSpPr>
          <p:nvPr>
            <p:ph type="body" sz="quarter" idx="13"/>
          </p:nvPr>
        </p:nvSpPr>
        <p:spPr>
          <a:xfrm>
            <a:off x="171806" y="5699216"/>
            <a:ext cx="11848220" cy="1005840"/>
          </a:xfrm>
        </p:spPr>
        <p:txBody>
          <a:bodyPr>
            <a:noAutofit/>
          </a:bodyPr>
          <a:lstStyle/>
          <a:p>
            <a:pPr defTabSz="914377">
              <a:defRPr/>
            </a:pPr>
            <a:r>
              <a:rPr lang="en-US" sz="1100" b="1" kern="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1. Study NCT06883305. ClinicalTrials.gov website. </a:t>
            </a:r>
            <a:r>
              <a:rPr lang="en-US" sz="1100" b="1" kern="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hlinkClick r:id="rId4">
                  <a:extLst>
                    <a:ext uri="{A12FA001-AC4F-418D-AE19-62706E023703}">
                      <ahyp:hlinkClr xmlns:ahyp="http://schemas.microsoft.com/office/drawing/2018/hyperlinkcolor" val="tx"/>
                    </a:ext>
                  </a:extLst>
                </a:hlinkClick>
              </a:rPr>
              <a:t>https://clinicaltrials.gov/study/NCT06883305</a:t>
            </a:r>
            <a:r>
              <a:rPr lang="en-US" sz="1100" b="1" kern="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2. Study NCT06878261. ClinicalTrials.gov website. </a:t>
            </a:r>
            <a:r>
              <a:rPr lang="en-US" sz="1100" b="1" kern="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hlinkClick r:id="rId5">
                  <a:extLst>
                    <a:ext uri="{A12FA001-AC4F-418D-AE19-62706E023703}">
                      <ahyp:hlinkClr xmlns:ahyp="http://schemas.microsoft.com/office/drawing/2018/hyperlinkcolor" val="tx"/>
                    </a:ext>
                  </a:extLst>
                </a:hlinkClick>
              </a:rPr>
              <a:t>https://clinicaltrials.gov/study/NCT06878261</a:t>
            </a:r>
            <a:r>
              <a:rPr lang="en-US" sz="1100" b="1" kern="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a:t>
            </a:r>
          </a:p>
        </p:txBody>
      </p:sp>
      <p:grpSp>
        <p:nvGrpSpPr>
          <p:cNvPr id="10" name="Group 9">
            <a:extLst>
              <a:ext uri="{FF2B5EF4-FFF2-40B4-BE49-F238E27FC236}">
                <a16:creationId xmlns:a16="http://schemas.microsoft.com/office/drawing/2014/main" id="{97D788EC-85B0-366A-20DF-3EBF421D68FC}"/>
              </a:ext>
            </a:extLst>
          </p:cNvPr>
          <p:cNvGrpSpPr/>
          <p:nvPr/>
        </p:nvGrpSpPr>
        <p:grpSpPr>
          <a:xfrm>
            <a:off x="1031316" y="4358230"/>
            <a:ext cx="7850851" cy="1513983"/>
            <a:chOff x="894573" y="4210061"/>
            <a:chExt cx="7850851" cy="1915298"/>
          </a:xfrm>
        </p:grpSpPr>
        <p:sp>
          <p:nvSpPr>
            <p:cNvPr id="50" name="Rectangle: Rounded Corners 49">
              <a:extLst>
                <a:ext uri="{FF2B5EF4-FFF2-40B4-BE49-F238E27FC236}">
                  <a16:creationId xmlns:a16="http://schemas.microsoft.com/office/drawing/2014/main" id="{0296F6CC-074B-604D-AF56-B0C0702A5C30}"/>
                </a:ext>
              </a:extLst>
            </p:cNvPr>
            <p:cNvSpPr/>
            <p:nvPr/>
          </p:nvSpPr>
          <p:spPr>
            <a:xfrm>
              <a:off x="894574" y="4466961"/>
              <a:ext cx="7850850" cy="1658398"/>
            </a:xfrm>
            <a:prstGeom prst="roundRect">
              <a:avLst>
                <a:gd name="adj" fmla="val 11563"/>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0" rIns="0" rtlCol="0" anchor="b" anchorCtr="0"/>
            <a:lstStyle/>
            <a:p>
              <a:pPr marL="182875" indent="-180970" defTabSz="609539">
                <a:buClr>
                  <a:srgbClr val="12839E"/>
                </a:buClr>
                <a:buFont typeface="Arial" panose="020B0604020202020204" pitchFamily="34" charset="0"/>
                <a:buChar char="•"/>
                <a:defRPr/>
              </a:pPr>
              <a:r>
                <a:rPr lang="en-US" sz="1200" dirty="0">
                  <a:solidFill>
                    <a:srgbClr val="000000"/>
                  </a:solidFill>
                  <a:latin typeface="Arial" panose="020B0604020202020204"/>
                </a:rPr>
                <a:t>Change from baseline in pre- and post-BD FEV</a:t>
              </a:r>
              <a:r>
                <a:rPr lang="en-US" sz="1200" baseline="-25000" dirty="0">
                  <a:solidFill>
                    <a:srgbClr val="000000"/>
                  </a:solidFill>
                  <a:latin typeface="Arial" panose="020B0604020202020204"/>
                </a:rPr>
                <a:t>1</a:t>
              </a:r>
              <a:r>
                <a:rPr lang="en-US" sz="1200" dirty="0">
                  <a:solidFill>
                    <a:srgbClr val="000000"/>
                  </a:solidFill>
                  <a:latin typeface="Arial" panose="020B0604020202020204"/>
                </a:rPr>
                <a:t> at Week 52</a:t>
              </a:r>
            </a:p>
            <a:p>
              <a:pPr marL="182875" indent="-180970" defTabSz="609539">
                <a:buClr>
                  <a:srgbClr val="12839E"/>
                </a:buClr>
                <a:buFont typeface="Arial" panose="020B0604020202020204" pitchFamily="34" charset="0"/>
                <a:buChar char="•"/>
                <a:defRPr/>
              </a:pPr>
              <a:r>
                <a:rPr lang="en-US" sz="1200" dirty="0">
                  <a:solidFill>
                    <a:srgbClr val="000000"/>
                  </a:solidFill>
                  <a:latin typeface="Arial" panose="020B0604020202020204"/>
                </a:rPr>
                <a:t>Change from baseline and clinically meaningful </a:t>
              </a:r>
              <a:r>
                <a:rPr lang="en-US" sz="1200" dirty="0" err="1">
                  <a:solidFill>
                    <a:srgbClr val="000000"/>
                  </a:solidFill>
                  <a:latin typeface="Arial" panose="020B0604020202020204"/>
                </a:rPr>
                <a:t>improvement</a:t>
              </a:r>
              <a:r>
                <a:rPr lang="en-US" sz="1200" baseline="30000" dirty="0" err="1">
                  <a:solidFill>
                    <a:srgbClr val="000000"/>
                  </a:solidFill>
                  <a:latin typeface="Arial" panose="020B0604020202020204"/>
                </a:rPr>
                <a:t>b</a:t>
              </a:r>
              <a:r>
                <a:rPr lang="en-US" sz="1200" dirty="0">
                  <a:solidFill>
                    <a:srgbClr val="000000"/>
                  </a:solidFill>
                  <a:latin typeface="Arial" panose="020B0604020202020204"/>
                </a:rPr>
                <a:t> in the SGRQ and CAT total score over 52 weeks</a:t>
              </a:r>
            </a:p>
            <a:p>
              <a:pPr marL="182875" indent="-180970" defTabSz="609539">
                <a:buClr>
                  <a:srgbClr val="12839E"/>
                </a:buClr>
                <a:buFont typeface="Arial" panose="020B0604020202020204" pitchFamily="34" charset="0"/>
                <a:buChar char="•"/>
                <a:defRPr/>
              </a:pPr>
              <a:r>
                <a:rPr lang="en-US" sz="1200" dirty="0">
                  <a:solidFill>
                    <a:srgbClr val="000000"/>
                  </a:solidFill>
                  <a:latin typeface="Arial" panose="020B0604020202020204"/>
                </a:rPr>
                <a:t>Annualized rate of severe COPD exacerbations up to 76 weeks </a:t>
              </a:r>
            </a:p>
            <a:p>
              <a:pPr marL="182875" indent="-180970" defTabSz="609539">
                <a:buClr>
                  <a:srgbClr val="12839E"/>
                </a:buClr>
                <a:buFont typeface="Arial" panose="020B0604020202020204" pitchFamily="34" charset="0"/>
                <a:buChar char="•"/>
                <a:defRPr/>
              </a:pPr>
              <a:r>
                <a:rPr lang="en-US" sz="1200" dirty="0">
                  <a:solidFill>
                    <a:srgbClr val="000000"/>
                  </a:solidFill>
                  <a:latin typeface="Arial" panose="020B0604020202020204"/>
                </a:rPr>
                <a:t>Time to first moderate to severe, and severe COPD exacerbation up to 76 weeks</a:t>
              </a:r>
            </a:p>
            <a:p>
              <a:pPr marL="182875" indent="-180970" defTabSz="609539">
                <a:buClr>
                  <a:srgbClr val="12839E"/>
                </a:buClr>
                <a:buFont typeface="Arial" panose="020B0604020202020204" pitchFamily="34" charset="0"/>
                <a:buChar char="•"/>
                <a:defRPr/>
              </a:pPr>
              <a:r>
                <a:rPr lang="en-US" sz="1200" dirty="0">
                  <a:solidFill>
                    <a:srgbClr val="000000"/>
                  </a:solidFill>
                  <a:latin typeface="Arial" panose="020B0604020202020204"/>
                </a:rPr>
                <a:t>Annualized rate of moderate or severe COPD exacerbations among patients with BEC ≥300 cells/µL</a:t>
              </a:r>
            </a:p>
          </p:txBody>
        </p:sp>
        <p:sp>
          <p:nvSpPr>
            <p:cNvPr id="51" name="Rectangle: Top Corners Rounded 50">
              <a:extLst>
                <a:ext uri="{FF2B5EF4-FFF2-40B4-BE49-F238E27FC236}">
                  <a16:creationId xmlns:a16="http://schemas.microsoft.com/office/drawing/2014/main" id="{E935F215-3016-27F1-0433-AFFFB455FDA5}"/>
                </a:ext>
              </a:extLst>
            </p:cNvPr>
            <p:cNvSpPr/>
            <p:nvPr/>
          </p:nvSpPr>
          <p:spPr>
            <a:xfrm>
              <a:off x="894573" y="4269962"/>
              <a:ext cx="7850851" cy="507009"/>
            </a:xfrm>
            <a:prstGeom prst="round2SameRect">
              <a:avLst>
                <a:gd name="adj1" fmla="val 50000"/>
                <a:gd name="adj2" fmla="val 0"/>
              </a:avLst>
            </a:prstGeom>
            <a:solidFill>
              <a:srgbClr val="12839E"/>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91440" rtlCol="0" anchor="ctr" anchorCtr="0">
              <a:noAutofit/>
            </a:bodyPr>
            <a:lstStyle/>
            <a:p>
              <a:pPr marL="91438" defTabSz="914377">
                <a:defRPr/>
              </a:pPr>
              <a:r>
                <a:rPr lang="en-US" sz="1600" b="1">
                  <a:solidFill>
                    <a:srgbClr val="FFFFFF"/>
                  </a:solidFill>
                  <a:latin typeface="Arial" panose="020B0604020202020204"/>
                </a:rPr>
                <a:t> Select s</a:t>
              </a:r>
              <a:r>
                <a:rPr lang="en-US" sz="1600" b="1" err="1">
                  <a:solidFill>
                    <a:srgbClr val="FFFFFF"/>
                  </a:solidFill>
                  <a:latin typeface="Arial" panose="020B0604020202020204"/>
                </a:rPr>
                <a:t>econdary</a:t>
              </a:r>
              <a:r>
                <a:rPr lang="en-US" sz="1600" b="1">
                  <a:solidFill>
                    <a:srgbClr val="FFFFFF"/>
                  </a:solidFill>
                  <a:latin typeface="Arial" panose="020B0604020202020204"/>
                </a:rPr>
                <a:t> endpoints</a:t>
              </a:r>
            </a:p>
          </p:txBody>
        </p:sp>
        <p:pic>
          <p:nvPicPr>
            <p:cNvPr id="52" name="Picture 51">
              <a:extLst>
                <a:ext uri="{FF2B5EF4-FFF2-40B4-BE49-F238E27FC236}">
                  <a16:creationId xmlns:a16="http://schemas.microsoft.com/office/drawing/2014/main" id="{2DA5F9C9-F518-9B8E-C150-D9E73E459899}"/>
                </a:ext>
              </a:extLst>
            </p:cNvPr>
            <p:cNvPicPr>
              <a:picLocks noChangeAspect="1"/>
            </p:cNvPicPr>
            <p:nvPr/>
          </p:nvPicPr>
          <p:blipFill>
            <a:blip r:embed="rId6"/>
            <a:stretch>
              <a:fillRect/>
            </a:stretch>
          </p:blipFill>
          <p:spPr>
            <a:xfrm>
              <a:off x="8155854" y="4210061"/>
              <a:ext cx="412423" cy="560157"/>
            </a:xfrm>
            <a:prstGeom prst="rect">
              <a:avLst/>
            </a:prstGeom>
          </p:spPr>
        </p:pic>
      </p:grpSp>
      <p:grpSp>
        <p:nvGrpSpPr>
          <p:cNvPr id="2" name="Group 1">
            <a:extLst>
              <a:ext uri="{FF2B5EF4-FFF2-40B4-BE49-F238E27FC236}">
                <a16:creationId xmlns:a16="http://schemas.microsoft.com/office/drawing/2014/main" id="{6A2CCAA6-1CA7-BA69-1160-2FFAC942A329}"/>
              </a:ext>
            </a:extLst>
          </p:cNvPr>
          <p:cNvGrpSpPr/>
          <p:nvPr/>
        </p:nvGrpSpPr>
        <p:grpSpPr>
          <a:xfrm>
            <a:off x="1031315" y="1166677"/>
            <a:ext cx="10129371" cy="1521580"/>
            <a:chOff x="1031315" y="1166676"/>
            <a:chExt cx="10129370" cy="1521580"/>
          </a:xfrm>
        </p:grpSpPr>
        <p:sp>
          <p:nvSpPr>
            <p:cNvPr id="29" name="Rectangle: Rounded Corners 28">
              <a:extLst>
                <a:ext uri="{FF2B5EF4-FFF2-40B4-BE49-F238E27FC236}">
                  <a16:creationId xmlns:a16="http://schemas.microsoft.com/office/drawing/2014/main" id="{125902D0-C491-9354-FB8A-AA2C72D22E2F}"/>
                </a:ext>
              </a:extLst>
            </p:cNvPr>
            <p:cNvSpPr/>
            <p:nvPr/>
          </p:nvSpPr>
          <p:spPr>
            <a:xfrm>
              <a:off x="4191995" y="1262832"/>
              <a:ext cx="3808174" cy="1423621"/>
            </a:xfrm>
            <a:prstGeom prst="roundRect">
              <a:avLst>
                <a:gd name="adj" fmla="val 16954"/>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360000" bIns="0" rtlCol="0" anchor="b" anchorCtr="0"/>
            <a:lstStyle/>
            <a:p>
              <a:pPr marL="91438" defTabSz="609539">
                <a:defRPr/>
              </a:pPr>
              <a:r>
                <a:rPr lang="en-US" sz="1200">
                  <a:solidFill>
                    <a:srgbClr val="000000"/>
                  </a:solidFill>
                  <a:latin typeface="Arial" panose="020B0604020202020204"/>
                </a:rPr>
                <a:t>Adult patients (aged 40–80 years) with moderate to very severe COPD on t</a:t>
              </a:r>
              <a:r>
                <a:rPr lang="en-US" sz="1200">
                  <a:solidFill>
                    <a:srgbClr val="1B1B1B"/>
                  </a:solidFill>
                  <a:latin typeface="Arial" panose="020B0604020202020204"/>
                </a:rPr>
                <a:t>riple or dual inhaled therapy,</a:t>
              </a:r>
              <a:r>
                <a:rPr lang="en-US" sz="1200" baseline="30000">
                  <a:solidFill>
                    <a:srgbClr val="1B1B1B"/>
                  </a:solidFill>
                  <a:latin typeface="Arial" panose="020B0604020202020204"/>
                </a:rPr>
                <a:t>a</a:t>
              </a:r>
              <a:r>
                <a:rPr lang="en-US" sz="1200">
                  <a:solidFill>
                    <a:srgbClr val="1B1B1B"/>
                  </a:solidFill>
                  <a:latin typeface="Arial" panose="020B0604020202020204"/>
                </a:rPr>
                <a:t> a </a:t>
              </a:r>
              <a:r>
                <a:rPr lang="en-GB" sz="1200">
                  <a:solidFill>
                    <a:srgbClr val="000000"/>
                  </a:solidFill>
                  <a:latin typeface="Arial" panose="020B0604020202020204"/>
                </a:rPr>
                <a:t>history of</a:t>
              </a:r>
              <a:r>
                <a:rPr lang="en-US" sz="1200">
                  <a:solidFill>
                    <a:srgbClr val="171716"/>
                  </a:solidFill>
                  <a:latin typeface="Arial" panose="020B0604020202020204"/>
                </a:rPr>
                <a:t> ≥2 moderate or ≥1 severe exacerbations in prior 12 months, and BEC of </a:t>
              </a:r>
              <a:r>
                <a:rPr lang="en-GB" sz="1200">
                  <a:solidFill>
                    <a:srgbClr val="000000"/>
                  </a:solidFill>
                  <a:latin typeface="Arial" panose="020B0604020202020204"/>
                </a:rPr>
                <a:t>≥150 </a:t>
              </a:r>
              <a:r>
                <a:rPr lang="en-US" sz="1200">
                  <a:solidFill>
                    <a:srgbClr val="000000"/>
                  </a:solidFill>
                  <a:latin typeface="Arial" panose="020B0604020202020204"/>
                </a:rPr>
                <a:t>cells/</a:t>
              </a:r>
              <a:r>
                <a:rPr lang="el-GR" sz="1200">
                  <a:solidFill>
                    <a:srgbClr val="000000"/>
                  </a:solidFill>
                  <a:latin typeface="Arial" panose="020B0604020202020204"/>
                </a:rPr>
                <a:t>μ</a:t>
              </a:r>
              <a:r>
                <a:rPr lang="en-US" sz="1200">
                  <a:solidFill>
                    <a:srgbClr val="000000"/>
                  </a:solidFill>
                  <a:latin typeface="Arial" panose="020B0604020202020204"/>
                </a:rPr>
                <a:t>L</a:t>
              </a:r>
              <a:endParaRPr lang="en-US" sz="1200" baseline="30000">
                <a:solidFill>
                  <a:srgbClr val="000000"/>
                </a:solidFill>
                <a:latin typeface="Arial" panose="020B0604020202020204"/>
              </a:endParaRPr>
            </a:p>
          </p:txBody>
        </p:sp>
        <p:sp>
          <p:nvSpPr>
            <p:cNvPr id="31" name="Rectangle: Top Corners Rounded 30">
              <a:extLst>
                <a:ext uri="{FF2B5EF4-FFF2-40B4-BE49-F238E27FC236}">
                  <a16:creationId xmlns:a16="http://schemas.microsoft.com/office/drawing/2014/main" id="{9F38A102-E64D-6EF0-C4E8-3DF56B661DCD}"/>
                </a:ext>
              </a:extLst>
            </p:cNvPr>
            <p:cNvSpPr/>
            <p:nvPr/>
          </p:nvSpPr>
          <p:spPr>
            <a:xfrm>
              <a:off x="4191830" y="1225372"/>
              <a:ext cx="3808173" cy="431434"/>
            </a:xfrm>
            <a:prstGeom prst="round2SameRect">
              <a:avLst>
                <a:gd name="adj1" fmla="val 50000"/>
                <a:gd name="adj2" fmla="val 0"/>
              </a:avLst>
            </a:prstGeom>
            <a:solidFill>
              <a:srgbClr val="12839E"/>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91438" defTabSz="914377">
                <a:defRPr/>
              </a:pPr>
              <a:r>
                <a:rPr lang="en-US" sz="1600" b="1">
                  <a:solidFill>
                    <a:srgbClr val="FFFFFF"/>
                  </a:solidFill>
                  <a:latin typeface="Arial" panose="020B0604020202020204"/>
                </a:rPr>
                <a:t> Patient population</a:t>
              </a:r>
            </a:p>
          </p:txBody>
        </p:sp>
        <p:pic>
          <p:nvPicPr>
            <p:cNvPr id="33" name="Graphic 32" descr="Group">
              <a:extLst>
                <a:ext uri="{FF2B5EF4-FFF2-40B4-BE49-F238E27FC236}">
                  <a16:creationId xmlns:a16="http://schemas.microsoft.com/office/drawing/2014/main" id="{5ECEDEBA-E39C-60BD-BEAA-80475275F9E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78831" y="1192726"/>
              <a:ext cx="575453" cy="511386"/>
            </a:xfrm>
            <a:prstGeom prst="rect">
              <a:avLst/>
            </a:prstGeom>
          </p:spPr>
        </p:pic>
        <p:sp>
          <p:nvSpPr>
            <p:cNvPr id="6" name="Rectangle: Rounded Corners 5">
              <a:extLst>
                <a:ext uri="{FF2B5EF4-FFF2-40B4-BE49-F238E27FC236}">
                  <a16:creationId xmlns:a16="http://schemas.microsoft.com/office/drawing/2014/main" id="{1ABC8284-471C-F269-F9C9-89343DD6A3DA}"/>
                </a:ext>
              </a:extLst>
            </p:cNvPr>
            <p:cNvSpPr/>
            <p:nvPr/>
          </p:nvSpPr>
          <p:spPr>
            <a:xfrm>
              <a:off x="1031315" y="1248522"/>
              <a:ext cx="2834640" cy="1431918"/>
            </a:xfrm>
            <a:prstGeom prst="roundRect">
              <a:avLst>
                <a:gd name="adj" fmla="val 16954"/>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360000" bIns="0" rtlCol="0" anchor="ctr" anchorCtr="0"/>
            <a:lstStyle/>
            <a:p>
              <a:pPr marL="91438" defTabSz="609539">
                <a:defRPr/>
              </a:pPr>
              <a:r>
                <a:rPr lang="en-US" sz="1200">
                  <a:solidFill>
                    <a:srgbClr val="000000"/>
                  </a:solidFill>
                  <a:latin typeface="Arial" panose="020B0604020202020204"/>
                </a:rPr>
                <a:t>Evaluate the efficacy and safety of tezepelumab in adult patients with COPD</a:t>
              </a:r>
            </a:p>
          </p:txBody>
        </p:sp>
        <p:sp>
          <p:nvSpPr>
            <p:cNvPr id="28" name="Rectangle: Top Corners Rounded 27">
              <a:extLst>
                <a:ext uri="{FF2B5EF4-FFF2-40B4-BE49-F238E27FC236}">
                  <a16:creationId xmlns:a16="http://schemas.microsoft.com/office/drawing/2014/main" id="{F3F64830-DA62-2130-5C74-DC0EA1160534}"/>
                </a:ext>
              </a:extLst>
            </p:cNvPr>
            <p:cNvSpPr/>
            <p:nvPr/>
          </p:nvSpPr>
          <p:spPr>
            <a:xfrm>
              <a:off x="1031316" y="1225372"/>
              <a:ext cx="2834639" cy="408750"/>
            </a:xfrm>
            <a:prstGeom prst="round2SameRect">
              <a:avLst>
                <a:gd name="adj1" fmla="val 50000"/>
                <a:gd name="adj2" fmla="val 0"/>
              </a:avLst>
            </a:prstGeom>
            <a:solidFill>
              <a:srgbClr val="12839E"/>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91438" defTabSz="914377">
                <a:defRPr/>
              </a:pPr>
              <a:r>
                <a:rPr lang="en-US" sz="1600" b="1">
                  <a:solidFill>
                    <a:srgbClr val="FFFFFF"/>
                  </a:solidFill>
                  <a:latin typeface="Arial" panose="020B0604020202020204"/>
                </a:rPr>
                <a:t> Objective</a:t>
              </a:r>
            </a:p>
          </p:txBody>
        </p:sp>
        <p:pic>
          <p:nvPicPr>
            <p:cNvPr id="35" name="Graphic 34" descr="Bullseye">
              <a:extLst>
                <a:ext uri="{FF2B5EF4-FFF2-40B4-BE49-F238E27FC236}">
                  <a16:creationId xmlns:a16="http://schemas.microsoft.com/office/drawing/2014/main" id="{6BE13EEA-4FB4-AFEF-30A6-CC61B27F979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45518" y="1214818"/>
              <a:ext cx="413682" cy="413682"/>
            </a:xfrm>
            <a:prstGeom prst="rect">
              <a:avLst/>
            </a:prstGeom>
          </p:spPr>
        </p:pic>
        <p:sp>
          <p:nvSpPr>
            <p:cNvPr id="27" name="Rectangle: Rounded Corners 26">
              <a:extLst>
                <a:ext uri="{FF2B5EF4-FFF2-40B4-BE49-F238E27FC236}">
                  <a16:creationId xmlns:a16="http://schemas.microsoft.com/office/drawing/2014/main" id="{1030D534-B29E-A257-7790-9C4948464FC1}"/>
                </a:ext>
              </a:extLst>
            </p:cNvPr>
            <p:cNvSpPr/>
            <p:nvPr/>
          </p:nvSpPr>
          <p:spPr>
            <a:xfrm>
              <a:off x="8326045" y="1264634"/>
              <a:ext cx="2834640" cy="1423622"/>
            </a:xfrm>
            <a:prstGeom prst="roundRect">
              <a:avLst>
                <a:gd name="adj" fmla="val 16954"/>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360000" bIns="0" rtlCol="0" anchor="ctr" anchorCtr="0"/>
            <a:lstStyle/>
            <a:p>
              <a:pPr marL="91438" defTabSz="609539">
                <a:defRPr/>
              </a:pPr>
              <a:r>
                <a:rPr lang="en-US" sz="1200" b="1" dirty="0">
                  <a:solidFill>
                    <a:srgbClr val="FF0000"/>
                  </a:solidFill>
                  <a:latin typeface="Arial" panose="020B0604020202020204" pitchFamily="34" charset="0"/>
                </a:rPr>
                <a:t>Annualized rate of moderate or severe COPD exacerbations </a:t>
              </a:r>
              <a:br>
                <a:rPr lang="en-US" sz="1200" b="1" dirty="0">
                  <a:solidFill>
                    <a:srgbClr val="FF0000"/>
                  </a:solidFill>
                  <a:latin typeface="Arial" panose="020B0604020202020204" pitchFamily="34" charset="0"/>
                </a:rPr>
              </a:br>
              <a:r>
                <a:rPr lang="en-US" sz="1200" b="1" dirty="0">
                  <a:solidFill>
                    <a:srgbClr val="FF0000"/>
                  </a:solidFill>
                  <a:latin typeface="Arial" panose="020B0604020202020204" pitchFamily="34" charset="0"/>
                </a:rPr>
                <a:t>up to 76 weeks</a:t>
              </a:r>
              <a:endParaRPr lang="en-US" sz="1200" b="1" dirty="0">
                <a:solidFill>
                  <a:srgbClr val="FF0000"/>
                </a:solidFill>
                <a:latin typeface="Arial" panose="020B0604020202020204"/>
              </a:endParaRPr>
            </a:p>
          </p:txBody>
        </p:sp>
        <p:sp>
          <p:nvSpPr>
            <p:cNvPr id="32" name="Rectangle: Top Corners Rounded 31">
              <a:extLst>
                <a:ext uri="{FF2B5EF4-FFF2-40B4-BE49-F238E27FC236}">
                  <a16:creationId xmlns:a16="http://schemas.microsoft.com/office/drawing/2014/main" id="{F913E066-F2E4-5423-D661-7CE4BE88018B}"/>
                </a:ext>
              </a:extLst>
            </p:cNvPr>
            <p:cNvSpPr/>
            <p:nvPr/>
          </p:nvSpPr>
          <p:spPr>
            <a:xfrm>
              <a:off x="8326044" y="1225371"/>
              <a:ext cx="2834640" cy="431435"/>
            </a:xfrm>
            <a:prstGeom prst="round2SameRect">
              <a:avLst>
                <a:gd name="adj1" fmla="val 50000"/>
                <a:gd name="adj2" fmla="val 0"/>
              </a:avLst>
            </a:prstGeom>
            <a:solidFill>
              <a:srgbClr val="12839E"/>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91438" defTabSz="914377">
                <a:defRPr/>
              </a:pPr>
              <a:r>
                <a:rPr lang="en-US" sz="1600" b="1">
                  <a:solidFill>
                    <a:srgbClr val="FFFFFF"/>
                  </a:solidFill>
                  <a:latin typeface="Arial" panose="020B0604020202020204"/>
                </a:rPr>
                <a:t> Primary endpoint</a:t>
              </a:r>
            </a:p>
          </p:txBody>
        </p:sp>
        <p:pic>
          <p:nvPicPr>
            <p:cNvPr id="37" name="Picture 36">
              <a:extLst>
                <a:ext uri="{FF2B5EF4-FFF2-40B4-BE49-F238E27FC236}">
                  <a16:creationId xmlns:a16="http://schemas.microsoft.com/office/drawing/2014/main" id="{2BB5AF99-9357-85B8-E4A9-C22A0127E95B}"/>
                </a:ext>
              </a:extLst>
            </p:cNvPr>
            <p:cNvPicPr>
              <a:picLocks noChangeAspect="1"/>
            </p:cNvPicPr>
            <p:nvPr/>
          </p:nvPicPr>
          <p:blipFill>
            <a:blip r:embed="rId11"/>
            <a:stretch>
              <a:fillRect/>
            </a:stretch>
          </p:blipFill>
          <p:spPr>
            <a:xfrm>
              <a:off x="10717750" y="1166676"/>
              <a:ext cx="355462" cy="495249"/>
            </a:xfrm>
            <a:prstGeom prst="rect">
              <a:avLst/>
            </a:prstGeom>
          </p:spPr>
        </p:pic>
      </p:grpSp>
      <p:grpSp>
        <p:nvGrpSpPr>
          <p:cNvPr id="16" name="Group 15">
            <a:extLst>
              <a:ext uri="{FF2B5EF4-FFF2-40B4-BE49-F238E27FC236}">
                <a16:creationId xmlns:a16="http://schemas.microsoft.com/office/drawing/2014/main" id="{21923F04-4F3A-EA46-631A-E78F0A2989F8}"/>
              </a:ext>
            </a:extLst>
          </p:cNvPr>
          <p:cNvGrpSpPr/>
          <p:nvPr/>
        </p:nvGrpSpPr>
        <p:grpSpPr>
          <a:xfrm>
            <a:off x="1156287" y="2841532"/>
            <a:ext cx="9879427" cy="1531032"/>
            <a:chOff x="1156287" y="2888026"/>
            <a:chExt cx="9879426" cy="1531032"/>
          </a:xfrm>
        </p:grpSpPr>
        <p:sp>
          <p:nvSpPr>
            <p:cNvPr id="21" name="Rectangle: Rounded Corners 20">
              <a:extLst>
                <a:ext uri="{FF2B5EF4-FFF2-40B4-BE49-F238E27FC236}">
                  <a16:creationId xmlns:a16="http://schemas.microsoft.com/office/drawing/2014/main" id="{3A1B64E4-6E3F-FD4B-94CF-9BCCB19F1113}"/>
                </a:ext>
              </a:extLst>
            </p:cNvPr>
            <p:cNvSpPr/>
            <p:nvPr/>
          </p:nvSpPr>
          <p:spPr bwMode="auto">
            <a:xfrm>
              <a:off x="4847808" y="2888026"/>
              <a:ext cx="3609427" cy="341152"/>
            </a:xfrm>
            <a:prstGeom prst="roundRect">
              <a:avLst>
                <a:gd name="adj" fmla="val 19197"/>
              </a:avLst>
            </a:prstGeom>
            <a:solidFill>
              <a:srgbClr val="12839E"/>
            </a:solidFill>
            <a:ln w="9525" cap="flat" cmpd="sng" algn="ctr">
              <a:noFill/>
              <a:prstDash val="solid"/>
              <a:round/>
              <a:headEnd type="none" w="med" len="med"/>
              <a:tailEnd type="none" w="med" len="med"/>
            </a:ln>
            <a:effectLst/>
          </p:spPr>
          <p:txBody>
            <a:bodyPr vert="horz" wrap="square" lIns="68580" tIns="34291" rIns="68580" bIns="34291" numCol="1" rtlCol="0" anchor="ctr" anchorCtr="0" compatLnSpc="1">
              <a:prstTxWarp prst="textNoShape">
                <a:avLst/>
              </a:prstTxWarp>
              <a:noAutofit/>
            </a:bodyPr>
            <a:lstStyle/>
            <a:p>
              <a:pPr algn="ctr" defTabSz="457189" fontAlgn="base">
                <a:lnSpc>
                  <a:spcPct val="90000"/>
                </a:lnSpc>
                <a:spcBef>
                  <a:spcPct val="0"/>
                </a:spcBef>
                <a:spcAft>
                  <a:spcPct val="0"/>
                </a:spcAft>
                <a:defRPr/>
              </a:pPr>
              <a:r>
                <a:rPr lang="en-US" sz="1200" b="1">
                  <a:solidFill>
                    <a:srgbClr val="FFFFFF"/>
                  </a:solidFill>
                  <a:latin typeface="Arial" panose="020B0604020202020204"/>
                </a:rPr>
                <a:t>Tezepelumab Dose 1 SC Q4W</a:t>
              </a:r>
            </a:p>
          </p:txBody>
        </p:sp>
        <p:sp>
          <p:nvSpPr>
            <p:cNvPr id="22" name="Rectangle: Rounded Corners 21">
              <a:extLst>
                <a:ext uri="{FF2B5EF4-FFF2-40B4-BE49-F238E27FC236}">
                  <a16:creationId xmlns:a16="http://schemas.microsoft.com/office/drawing/2014/main" id="{922245A8-149B-A404-DB73-784AA9471633}"/>
                </a:ext>
              </a:extLst>
            </p:cNvPr>
            <p:cNvSpPr/>
            <p:nvPr/>
          </p:nvSpPr>
          <p:spPr bwMode="auto">
            <a:xfrm>
              <a:off x="4847808" y="3679419"/>
              <a:ext cx="3609427" cy="341152"/>
            </a:xfrm>
            <a:prstGeom prst="roundRect">
              <a:avLst>
                <a:gd name="adj" fmla="val 16905"/>
              </a:avLst>
            </a:prstGeom>
            <a:solidFill>
              <a:schemeClr val="bg1">
                <a:lumMod val="50000"/>
              </a:schemeClr>
            </a:solidFill>
            <a:ln w="9525" cap="flat" cmpd="sng" algn="ctr">
              <a:noFill/>
              <a:prstDash val="solid"/>
              <a:round/>
              <a:headEnd type="none" w="med" len="med"/>
              <a:tailEnd type="none" w="med" len="med"/>
            </a:ln>
            <a:effectLst/>
          </p:spPr>
          <p:txBody>
            <a:bodyPr vert="horz" wrap="square" lIns="68580" tIns="34291" rIns="68580" bIns="34291" numCol="1" rtlCol="0" anchor="ctr" anchorCtr="0" compatLnSpc="1">
              <a:prstTxWarp prst="textNoShape">
                <a:avLst/>
              </a:prstTxWarp>
              <a:noAutofit/>
            </a:bodyPr>
            <a:lstStyle/>
            <a:p>
              <a:pPr algn="ctr" defTabSz="457189" fontAlgn="base">
                <a:lnSpc>
                  <a:spcPct val="90000"/>
                </a:lnSpc>
                <a:spcBef>
                  <a:spcPct val="0"/>
                </a:spcBef>
                <a:spcAft>
                  <a:spcPct val="0"/>
                </a:spcAft>
                <a:defRPr/>
              </a:pPr>
              <a:r>
                <a:rPr lang="en-US" sz="1200" b="1">
                  <a:solidFill>
                    <a:srgbClr val="FFFFFF"/>
                  </a:solidFill>
                  <a:latin typeface="Arial" panose="020B0604020202020204"/>
                </a:rPr>
                <a:t>Placebo SC Q4W</a:t>
              </a:r>
            </a:p>
          </p:txBody>
        </p:sp>
        <p:sp>
          <p:nvSpPr>
            <p:cNvPr id="26" name="Rectangle: Rounded Corners 25">
              <a:extLst>
                <a:ext uri="{FF2B5EF4-FFF2-40B4-BE49-F238E27FC236}">
                  <a16:creationId xmlns:a16="http://schemas.microsoft.com/office/drawing/2014/main" id="{A014122B-16BF-6677-8449-BF3E30D541FF}"/>
                </a:ext>
              </a:extLst>
            </p:cNvPr>
            <p:cNvSpPr>
              <a:spLocks/>
            </p:cNvSpPr>
            <p:nvPr/>
          </p:nvSpPr>
          <p:spPr bwMode="auto">
            <a:xfrm>
              <a:off x="9501729" y="2994764"/>
              <a:ext cx="1533984" cy="930306"/>
            </a:xfrm>
            <a:prstGeom prst="roundRect">
              <a:avLst>
                <a:gd name="adj" fmla="val 11039"/>
              </a:avLst>
            </a:prstGeom>
            <a:solidFill>
              <a:srgbClr val="12839E">
                <a:alpha val="34000"/>
              </a:srgbClr>
            </a:solidFill>
            <a:ln w="19050" cap="flat" cmpd="sng" algn="ctr">
              <a:solidFill>
                <a:srgbClr val="12839E"/>
              </a:solidFill>
              <a:prstDash val="solid"/>
              <a:round/>
              <a:headEnd type="none" w="med" len="med"/>
              <a:tailEnd type="none" w="med" len="med"/>
            </a:ln>
            <a:effectLst/>
          </p:spPr>
          <p:txBody>
            <a:bodyPr vert="horz" wrap="square" lIns="68580" tIns="34291" rIns="68580" bIns="34291" numCol="1" rtlCol="0" anchor="ctr" anchorCtr="0" compatLnSpc="1">
              <a:prstTxWarp prst="textNoShape">
                <a:avLst/>
              </a:prstTxWarp>
              <a:noAutofit/>
            </a:bodyPr>
            <a:lstStyle/>
            <a:p>
              <a:pPr algn="ctr" defTabSz="457189" fontAlgn="base">
                <a:lnSpc>
                  <a:spcPct val="90000"/>
                </a:lnSpc>
                <a:spcBef>
                  <a:spcPct val="0"/>
                </a:spcBef>
                <a:spcAft>
                  <a:spcPct val="0"/>
                </a:spcAft>
                <a:defRPr/>
              </a:pPr>
              <a:r>
                <a:rPr lang="en-US" sz="1200" b="1">
                  <a:solidFill>
                    <a:srgbClr val="000000"/>
                  </a:solidFill>
                  <a:latin typeface="Arial" panose="020B0604020202020204"/>
                </a:rPr>
                <a:t>Safety Follow-up</a:t>
              </a:r>
            </a:p>
          </p:txBody>
        </p:sp>
        <p:sp>
          <p:nvSpPr>
            <p:cNvPr id="58" name="Rectangle: Rounded Corners 57">
              <a:extLst>
                <a:ext uri="{FF2B5EF4-FFF2-40B4-BE49-F238E27FC236}">
                  <a16:creationId xmlns:a16="http://schemas.microsoft.com/office/drawing/2014/main" id="{DD3759AD-B215-F955-416D-449244F501F0}"/>
                </a:ext>
              </a:extLst>
            </p:cNvPr>
            <p:cNvSpPr/>
            <p:nvPr/>
          </p:nvSpPr>
          <p:spPr bwMode="auto">
            <a:xfrm>
              <a:off x="4847807" y="3283722"/>
              <a:ext cx="3609427" cy="341152"/>
            </a:xfrm>
            <a:prstGeom prst="roundRect">
              <a:avLst>
                <a:gd name="adj" fmla="val 19197"/>
              </a:avLst>
            </a:prstGeom>
            <a:solidFill>
              <a:srgbClr val="12839E"/>
            </a:solidFill>
            <a:ln w="9525" cap="flat" cmpd="sng" algn="ctr">
              <a:noFill/>
              <a:prstDash val="solid"/>
              <a:round/>
              <a:headEnd type="none" w="med" len="med"/>
              <a:tailEnd type="none" w="med" len="med"/>
            </a:ln>
            <a:effectLst/>
          </p:spPr>
          <p:txBody>
            <a:bodyPr vert="horz" wrap="square" lIns="68580" tIns="34291" rIns="68580" bIns="34291" numCol="1" rtlCol="0" anchor="ctr" anchorCtr="0" compatLnSpc="1">
              <a:prstTxWarp prst="textNoShape">
                <a:avLst/>
              </a:prstTxWarp>
              <a:noAutofit/>
            </a:bodyPr>
            <a:lstStyle/>
            <a:p>
              <a:pPr algn="ctr" defTabSz="457189" fontAlgn="base">
                <a:lnSpc>
                  <a:spcPct val="90000"/>
                </a:lnSpc>
                <a:spcBef>
                  <a:spcPct val="0"/>
                </a:spcBef>
                <a:spcAft>
                  <a:spcPct val="0"/>
                </a:spcAft>
                <a:defRPr/>
              </a:pPr>
              <a:r>
                <a:rPr lang="en-US" sz="1200" b="1">
                  <a:solidFill>
                    <a:srgbClr val="FFFFFF"/>
                  </a:solidFill>
                  <a:latin typeface="Arial" panose="020B0604020202020204"/>
                </a:rPr>
                <a:t>Tezepelumab Dose 2 SC Q4W</a:t>
              </a:r>
            </a:p>
          </p:txBody>
        </p:sp>
        <p:cxnSp>
          <p:nvCxnSpPr>
            <p:cNvPr id="59" name="Elbow Connector 30">
              <a:extLst>
                <a:ext uri="{FF2B5EF4-FFF2-40B4-BE49-F238E27FC236}">
                  <a16:creationId xmlns:a16="http://schemas.microsoft.com/office/drawing/2014/main" id="{9621029F-57D0-9377-DBC7-2629CBD05A67}"/>
                </a:ext>
              </a:extLst>
            </p:cNvPr>
            <p:cNvCxnSpPr>
              <a:cxnSpLocks/>
              <a:stCxn id="98" idx="3"/>
              <a:endCxn id="58" idx="1"/>
            </p:cNvCxnSpPr>
            <p:nvPr/>
          </p:nvCxnSpPr>
          <p:spPr bwMode="auto">
            <a:xfrm>
              <a:off x="4122806" y="3454298"/>
              <a:ext cx="725001" cy="0"/>
            </a:xfrm>
            <a:prstGeom prst="straightConnector1">
              <a:avLst/>
            </a:prstGeom>
            <a:ln w="19050">
              <a:solidFill>
                <a:schemeClr val="accent2"/>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1" name="Elbow Connector 30">
              <a:extLst>
                <a:ext uri="{FF2B5EF4-FFF2-40B4-BE49-F238E27FC236}">
                  <a16:creationId xmlns:a16="http://schemas.microsoft.com/office/drawing/2014/main" id="{84472589-9756-051A-DAAD-FE83669A94D7}"/>
                </a:ext>
              </a:extLst>
            </p:cNvPr>
            <p:cNvCxnSpPr>
              <a:cxnSpLocks/>
              <a:endCxn id="21" idx="1"/>
            </p:cNvCxnSpPr>
            <p:nvPr/>
          </p:nvCxnSpPr>
          <p:spPr bwMode="auto">
            <a:xfrm>
              <a:off x="4360160" y="3058602"/>
              <a:ext cx="487648" cy="0"/>
            </a:xfrm>
            <a:prstGeom prst="straightConnector1">
              <a:avLst/>
            </a:prstGeom>
            <a:ln w="19050">
              <a:solidFill>
                <a:schemeClr val="accent2"/>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3" name="Elbow Connector 30">
              <a:extLst>
                <a:ext uri="{FF2B5EF4-FFF2-40B4-BE49-F238E27FC236}">
                  <a16:creationId xmlns:a16="http://schemas.microsoft.com/office/drawing/2014/main" id="{502394A3-A33E-EE06-DEDA-4F52A04F3B3E}"/>
                </a:ext>
              </a:extLst>
            </p:cNvPr>
            <p:cNvCxnSpPr>
              <a:cxnSpLocks/>
            </p:cNvCxnSpPr>
            <p:nvPr/>
          </p:nvCxnSpPr>
          <p:spPr bwMode="auto">
            <a:xfrm>
              <a:off x="4360160" y="3846209"/>
              <a:ext cx="487648" cy="0"/>
            </a:xfrm>
            <a:prstGeom prst="straightConnector1">
              <a:avLst/>
            </a:prstGeom>
            <a:ln w="19050">
              <a:solidFill>
                <a:schemeClr val="accent2"/>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C708EB3-2381-1C2B-E2A4-15F34DD50B33}"/>
                </a:ext>
              </a:extLst>
            </p:cNvPr>
            <p:cNvCxnSpPr>
              <a:cxnSpLocks/>
            </p:cNvCxnSpPr>
            <p:nvPr/>
          </p:nvCxnSpPr>
          <p:spPr>
            <a:xfrm>
              <a:off x="4360160" y="3052778"/>
              <a:ext cx="0" cy="80467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3" name="Isosceles Triangle 82">
              <a:extLst>
                <a:ext uri="{FF2B5EF4-FFF2-40B4-BE49-F238E27FC236}">
                  <a16:creationId xmlns:a16="http://schemas.microsoft.com/office/drawing/2014/main" id="{CC9C1E09-75DE-72FC-D612-919E2B2BBD6E}"/>
                </a:ext>
              </a:extLst>
            </p:cNvPr>
            <p:cNvSpPr/>
            <p:nvPr/>
          </p:nvSpPr>
          <p:spPr>
            <a:xfrm rot="5400000">
              <a:off x="8514828" y="3068827"/>
              <a:ext cx="907329" cy="782180"/>
            </a:xfrm>
            <a:prstGeom prst="triangle">
              <a:avLst/>
            </a:prstGeom>
            <a:solidFill>
              <a:srgbClr val="0D3759">
                <a:alpha val="5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Arial" panose="020B0604020202020204"/>
              </a:endParaRPr>
            </a:p>
          </p:txBody>
        </p:sp>
        <p:sp>
          <p:nvSpPr>
            <p:cNvPr id="84" name="Left Bracket 83">
              <a:extLst>
                <a:ext uri="{FF2B5EF4-FFF2-40B4-BE49-F238E27FC236}">
                  <a16:creationId xmlns:a16="http://schemas.microsoft.com/office/drawing/2014/main" id="{6B9A2912-8453-983E-8D81-5CE2643F7A55}"/>
                </a:ext>
              </a:extLst>
            </p:cNvPr>
            <p:cNvSpPr/>
            <p:nvPr/>
          </p:nvSpPr>
          <p:spPr>
            <a:xfrm rot="16200000">
              <a:off x="6614200" y="2318580"/>
              <a:ext cx="76643" cy="3534858"/>
            </a:xfrm>
            <a:prstGeom prst="leftBracket">
              <a:avLst/>
            </a:prstGeom>
            <a:ln w="19050">
              <a:solidFill>
                <a:srgbClr val="00386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srgbClr val="000000"/>
                </a:solidFill>
                <a:latin typeface="Arial" panose="020B0604020202020204"/>
              </a:endParaRPr>
            </a:p>
          </p:txBody>
        </p:sp>
        <p:sp>
          <p:nvSpPr>
            <p:cNvPr id="88" name="TextBox 87">
              <a:extLst>
                <a:ext uri="{FF2B5EF4-FFF2-40B4-BE49-F238E27FC236}">
                  <a16:creationId xmlns:a16="http://schemas.microsoft.com/office/drawing/2014/main" id="{90799527-88EE-50EB-E399-477C8025A5F7}"/>
                </a:ext>
              </a:extLst>
            </p:cNvPr>
            <p:cNvSpPr txBox="1"/>
            <p:nvPr/>
          </p:nvSpPr>
          <p:spPr>
            <a:xfrm>
              <a:off x="5005264" y="4149247"/>
              <a:ext cx="3294514" cy="261610"/>
            </a:xfrm>
            <a:prstGeom prst="rect">
              <a:avLst/>
            </a:prstGeom>
            <a:noFill/>
          </p:spPr>
          <p:txBody>
            <a:bodyPr wrap="square">
              <a:spAutoFit/>
            </a:bodyPr>
            <a:lstStyle/>
            <a:p>
              <a:pPr algn="ctr" defTabSz="914377">
                <a:defRPr/>
              </a:pPr>
              <a:r>
                <a:rPr lang="en-US" sz="1100" b="1" dirty="0">
                  <a:solidFill>
                    <a:srgbClr val="FF0000"/>
                  </a:solidFill>
                  <a:latin typeface="Arial" panose="020B0604020202020204"/>
                </a:rPr>
                <a:t>52 weeks minimum; up to 76 weeks maximum </a:t>
              </a:r>
              <a:endParaRPr lang="en-US" sz="1100" dirty="0">
                <a:solidFill>
                  <a:srgbClr val="FF0000"/>
                </a:solidFill>
                <a:latin typeface="Arial" panose="020B0604020202020204"/>
              </a:endParaRPr>
            </a:p>
          </p:txBody>
        </p:sp>
        <p:sp>
          <p:nvSpPr>
            <p:cNvPr id="90" name="Left Bracket 89">
              <a:extLst>
                <a:ext uri="{FF2B5EF4-FFF2-40B4-BE49-F238E27FC236}">
                  <a16:creationId xmlns:a16="http://schemas.microsoft.com/office/drawing/2014/main" id="{8104705A-9F9B-277D-AE07-853BEDA25380}"/>
                </a:ext>
              </a:extLst>
            </p:cNvPr>
            <p:cNvSpPr/>
            <p:nvPr/>
          </p:nvSpPr>
          <p:spPr>
            <a:xfrm rot="16200000">
              <a:off x="10212180" y="3397350"/>
              <a:ext cx="113082" cy="1434616"/>
            </a:xfrm>
            <a:prstGeom prst="leftBracket">
              <a:avLst/>
            </a:prstGeom>
            <a:ln w="19050">
              <a:solidFill>
                <a:srgbClr val="00386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srgbClr val="000000"/>
                </a:solidFill>
                <a:latin typeface="Arial" panose="020B0604020202020204"/>
              </a:endParaRPr>
            </a:p>
          </p:txBody>
        </p:sp>
        <p:sp>
          <p:nvSpPr>
            <p:cNvPr id="91" name="TextBox 90">
              <a:extLst>
                <a:ext uri="{FF2B5EF4-FFF2-40B4-BE49-F238E27FC236}">
                  <a16:creationId xmlns:a16="http://schemas.microsoft.com/office/drawing/2014/main" id="{7795F0CD-B35A-A69F-6434-3CAD77D0748B}"/>
                </a:ext>
              </a:extLst>
            </p:cNvPr>
            <p:cNvSpPr txBox="1"/>
            <p:nvPr/>
          </p:nvSpPr>
          <p:spPr>
            <a:xfrm>
              <a:off x="9687130" y="4157448"/>
              <a:ext cx="1163180" cy="261610"/>
            </a:xfrm>
            <a:prstGeom prst="rect">
              <a:avLst/>
            </a:prstGeom>
            <a:noFill/>
          </p:spPr>
          <p:txBody>
            <a:bodyPr wrap="square">
              <a:spAutoFit/>
            </a:bodyPr>
            <a:lstStyle/>
            <a:p>
              <a:pPr algn="ctr" defTabSz="914377">
                <a:defRPr/>
              </a:pPr>
              <a:r>
                <a:rPr lang="en-US" sz="1100" b="1">
                  <a:solidFill>
                    <a:srgbClr val="000000"/>
                  </a:solidFill>
                  <a:latin typeface="Arial" panose="020B0604020202020204"/>
                </a:rPr>
                <a:t>12 weeks</a:t>
              </a:r>
              <a:endParaRPr lang="en-US" sz="1100">
                <a:solidFill>
                  <a:srgbClr val="000000"/>
                </a:solidFill>
                <a:latin typeface="Arial" panose="020B0604020202020204"/>
              </a:endParaRPr>
            </a:p>
          </p:txBody>
        </p:sp>
        <p:sp>
          <p:nvSpPr>
            <p:cNvPr id="95" name="Rectangle: Rounded Corners 94">
              <a:extLst>
                <a:ext uri="{FF2B5EF4-FFF2-40B4-BE49-F238E27FC236}">
                  <a16:creationId xmlns:a16="http://schemas.microsoft.com/office/drawing/2014/main" id="{56405F38-4E7A-2AAE-8A5E-1E2D8CBB75BE}"/>
                </a:ext>
              </a:extLst>
            </p:cNvPr>
            <p:cNvSpPr/>
            <p:nvPr/>
          </p:nvSpPr>
          <p:spPr bwMode="auto">
            <a:xfrm>
              <a:off x="1156287" y="3134883"/>
              <a:ext cx="1366564" cy="638829"/>
            </a:xfrm>
            <a:prstGeom prst="roundRect">
              <a:avLst>
                <a:gd name="adj" fmla="val 10507"/>
              </a:avLst>
            </a:prstGeom>
            <a:solidFill>
              <a:srgbClr val="12839E">
                <a:alpha val="34000"/>
              </a:srgbClr>
            </a:solidFill>
            <a:ln w="19050" cap="flat" cmpd="sng" algn="ctr">
              <a:solidFill>
                <a:srgbClr val="12839E"/>
              </a:solidFill>
              <a:prstDash val="solid"/>
              <a:round/>
              <a:headEnd type="none" w="med" len="med"/>
              <a:tailEnd type="none" w="med" len="med"/>
            </a:ln>
            <a:effectLst/>
          </p:spPr>
          <p:txBody>
            <a:bodyPr vert="horz" wrap="square" lIns="68580" tIns="34291" rIns="68580" bIns="34291" numCol="1" rtlCol="0" anchor="ctr" anchorCtr="0" compatLnSpc="1">
              <a:prstTxWarp prst="textNoShape">
                <a:avLst/>
              </a:prstTxWarp>
              <a:noAutofit/>
            </a:bodyPr>
            <a:lstStyle/>
            <a:p>
              <a:pPr algn="ctr" defTabSz="457189" fontAlgn="base">
                <a:lnSpc>
                  <a:spcPct val="90000"/>
                </a:lnSpc>
                <a:spcBef>
                  <a:spcPct val="0"/>
                </a:spcBef>
                <a:spcAft>
                  <a:spcPct val="0"/>
                </a:spcAft>
                <a:defRPr/>
              </a:pPr>
              <a:r>
                <a:rPr lang="en-US" sz="1100" b="1">
                  <a:solidFill>
                    <a:srgbClr val="000000"/>
                  </a:solidFill>
                  <a:latin typeface="Arial" panose="020B0604020202020204"/>
                </a:rPr>
                <a:t>Screening </a:t>
              </a:r>
              <a:br>
                <a:rPr lang="en-US" sz="1100" b="1">
                  <a:solidFill>
                    <a:srgbClr val="000000"/>
                  </a:solidFill>
                  <a:latin typeface="Arial" panose="020B0604020202020204"/>
                </a:rPr>
              </a:br>
              <a:r>
                <a:rPr lang="en-US" sz="1100" b="1">
                  <a:solidFill>
                    <a:srgbClr val="000000"/>
                  </a:solidFill>
                  <a:latin typeface="Arial" panose="020B0604020202020204"/>
                </a:rPr>
                <a:t>(Estimated N=990</a:t>
              </a:r>
              <a:br>
                <a:rPr lang="en-US" sz="1100" b="1">
                  <a:solidFill>
                    <a:srgbClr val="000000"/>
                  </a:solidFill>
                  <a:latin typeface="Arial" panose="020B0604020202020204"/>
                </a:rPr>
              </a:br>
              <a:r>
                <a:rPr lang="en-US" sz="1100" b="1">
                  <a:solidFill>
                    <a:srgbClr val="000000"/>
                  </a:solidFill>
                  <a:latin typeface="Arial" panose="020B0604020202020204"/>
                </a:rPr>
                <a:t> per trial)</a:t>
              </a:r>
            </a:p>
          </p:txBody>
        </p:sp>
        <p:sp>
          <p:nvSpPr>
            <p:cNvPr id="98" name="Rectangle: Rounded Corners 97">
              <a:extLst>
                <a:ext uri="{FF2B5EF4-FFF2-40B4-BE49-F238E27FC236}">
                  <a16:creationId xmlns:a16="http://schemas.microsoft.com/office/drawing/2014/main" id="{5FDB62E0-A8D6-3EB1-E825-2B40A3EB4104}"/>
                </a:ext>
              </a:extLst>
            </p:cNvPr>
            <p:cNvSpPr/>
            <p:nvPr/>
          </p:nvSpPr>
          <p:spPr bwMode="auto">
            <a:xfrm>
              <a:off x="2756242" y="3134883"/>
              <a:ext cx="1366564" cy="638829"/>
            </a:xfrm>
            <a:prstGeom prst="roundRect">
              <a:avLst>
                <a:gd name="adj" fmla="val 10507"/>
              </a:avLst>
            </a:prstGeom>
            <a:solidFill>
              <a:srgbClr val="12839E">
                <a:alpha val="34000"/>
              </a:srgbClr>
            </a:solidFill>
            <a:ln w="19050" cap="flat" cmpd="sng" algn="ctr">
              <a:solidFill>
                <a:srgbClr val="12839E"/>
              </a:solidFill>
              <a:prstDash val="solid"/>
              <a:round/>
              <a:headEnd type="none" w="med" len="med"/>
              <a:tailEnd type="none" w="med" len="med"/>
            </a:ln>
            <a:effectLst/>
          </p:spPr>
          <p:txBody>
            <a:bodyPr vert="horz" wrap="square" lIns="68580" tIns="34291" rIns="68580" bIns="34291" numCol="1" rtlCol="0" anchor="ctr" anchorCtr="0" compatLnSpc="1">
              <a:prstTxWarp prst="textNoShape">
                <a:avLst/>
              </a:prstTxWarp>
              <a:noAutofit/>
            </a:bodyPr>
            <a:lstStyle/>
            <a:p>
              <a:pPr algn="ctr" defTabSz="914377">
                <a:defRPr/>
              </a:pPr>
              <a:r>
                <a:rPr lang="en-US" sz="1100" b="1">
                  <a:solidFill>
                    <a:srgbClr val="000000"/>
                  </a:solidFill>
                  <a:latin typeface="Arial" panose="020B0604020202020204"/>
                </a:rPr>
                <a:t>Randomization 1:1:1</a:t>
              </a:r>
            </a:p>
          </p:txBody>
        </p:sp>
        <p:cxnSp>
          <p:nvCxnSpPr>
            <p:cNvPr id="100" name="Elbow Connector 30">
              <a:extLst>
                <a:ext uri="{FF2B5EF4-FFF2-40B4-BE49-F238E27FC236}">
                  <a16:creationId xmlns:a16="http://schemas.microsoft.com/office/drawing/2014/main" id="{F81CCC68-771F-3DB7-B7CC-FDE8E5A6FB72}"/>
                </a:ext>
              </a:extLst>
            </p:cNvPr>
            <p:cNvCxnSpPr>
              <a:cxnSpLocks/>
              <a:stCxn id="95" idx="3"/>
              <a:endCxn id="98" idx="1"/>
            </p:cNvCxnSpPr>
            <p:nvPr/>
          </p:nvCxnSpPr>
          <p:spPr bwMode="auto">
            <a:xfrm>
              <a:off x="2522851" y="3454298"/>
              <a:ext cx="233391" cy="0"/>
            </a:xfrm>
            <a:prstGeom prst="straightConnector1">
              <a:avLst/>
            </a:prstGeom>
            <a:ln w="19050">
              <a:solidFill>
                <a:schemeClr val="accent2"/>
              </a:solidFill>
              <a:tailEnd type="triangle"/>
            </a:ln>
            <a:effectLst/>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34148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E565AD5-00C3-A937-115C-65ED9C47C88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74B33D1-E2CC-FF19-B3C7-A3C37FDBD98D}"/>
              </a:ext>
            </a:extLst>
          </p:cNvPr>
          <p:cNvSpPr>
            <a:spLocks noGrp="1"/>
          </p:cNvSpPr>
          <p:nvPr>
            <p:ph type="title"/>
          </p:nvPr>
        </p:nvSpPr>
        <p:spPr>
          <a:xfrm>
            <a:off x="-895" y="20304"/>
            <a:ext cx="12081164" cy="1325563"/>
          </a:xfrm>
          <a:effectLst>
            <a:outerShdw blurRad="50800" dist="38100" dir="5400000" algn="t" rotWithShape="0">
              <a:prstClr val="black">
                <a:alpha val="40000"/>
              </a:prstClr>
            </a:outerShdw>
          </a:effectLst>
        </p:spPr>
        <p:txBody>
          <a:bodyPr>
            <a:normAutofit/>
          </a:bodyPr>
          <a:lstStyle/>
          <a:p>
            <a:pPr algn="ctr"/>
            <a:r>
              <a:rPr lang="en-GB" sz="2400" b="1" dirty="0" err="1">
                <a:solidFill>
                  <a:srgbClr val="0000FF"/>
                </a:solidFill>
                <a:latin typeface="Arial Black" panose="020B0A04020102020204" pitchFamily="34" charset="0"/>
              </a:rPr>
              <a:t>Tozorakimab</a:t>
            </a:r>
            <a:r>
              <a:rPr lang="en-GB" sz="2400" b="1" dirty="0">
                <a:solidFill>
                  <a:srgbClr val="0000FF"/>
                </a:solidFill>
                <a:latin typeface="Arial Black" panose="020B0A04020102020204" pitchFamily="34" charset="0"/>
              </a:rPr>
              <a:t> is a high-affinity human anti-IL33 antibody with a unique MOA inhibiting downstream activity of both IL-33RED and IL-33OX </a:t>
            </a:r>
          </a:p>
        </p:txBody>
      </p:sp>
      <p:grpSp>
        <p:nvGrpSpPr>
          <p:cNvPr id="1560" name="Group 1559">
            <a:extLst>
              <a:ext uri="{FF2B5EF4-FFF2-40B4-BE49-F238E27FC236}">
                <a16:creationId xmlns:a16="http://schemas.microsoft.com/office/drawing/2014/main" id="{997A6F56-FB07-9D0A-4AE7-8CB376E867EA}"/>
              </a:ext>
            </a:extLst>
          </p:cNvPr>
          <p:cNvGrpSpPr/>
          <p:nvPr/>
        </p:nvGrpSpPr>
        <p:grpSpPr>
          <a:xfrm>
            <a:off x="6577239" y="2255485"/>
            <a:ext cx="5185461" cy="2708991"/>
            <a:chOff x="6396938" y="2612197"/>
            <a:chExt cx="5185461" cy="2708990"/>
          </a:xfrm>
        </p:grpSpPr>
        <p:sp>
          <p:nvSpPr>
            <p:cNvPr id="1653" name="Rechteck: abgerundete Ecken 35">
              <a:extLst>
                <a:ext uri="{FF2B5EF4-FFF2-40B4-BE49-F238E27FC236}">
                  <a16:creationId xmlns:a16="http://schemas.microsoft.com/office/drawing/2014/main" id="{E99638B5-DE04-80CC-857C-B5C30F0EC391}"/>
                </a:ext>
              </a:extLst>
            </p:cNvPr>
            <p:cNvSpPr/>
            <p:nvPr/>
          </p:nvSpPr>
          <p:spPr>
            <a:xfrm>
              <a:off x="6398155" y="2612197"/>
              <a:ext cx="5183026" cy="2708990"/>
            </a:xfrm>
            <a:prstGeom prst="rect">
              <a:avLst/>
            </a:prstGeom>
            <a:noFill/>
            <a:ln w="12700" cap="flat" cmpd="sng" algn="ctr">
              <a:solidFill>
                <a:srgbClr val="831553"/>
              </a:solidFill>
              <a:prstDash val="solid"/>
              <a:miter lim="800000"/>
            </a:ln>
            <a:effectLst/>
          </p:spPr>
          <p:txBody>
            <a:bodyPr lIns="144000" tIns="72000" rIns="72000" rtlCol="0" anchor="t">
              <a:noAutofit/>
            </a:bodyPr>
            <a:lstStyle/>
            <a:p>
              <a:pPr algn="ctr" defTabSz="914377">
                <a:defRPr/>
              </a:pPr>
              <a:endParaRPr lang="en-US" sz="1600" b="1" kern="0" baseline="30000">
                <a:solidFill>
                  <a:srgbClr val="3F4444"/>
                </a:solidFill>
                <a:latin typeface="Calibri"/>
              </a:endParaRPr>
            </a:p>
          </p:txBody>
        </p:sp>
        <p:sp>
          <p:nvSpPr>
            <p:cNvPr id="1654" name="TextBox 1653">
              <a:extLst>
                <a:ext uri="{FF2B5EF4-FFF2-40B4-BE49-F238E27FC236}">
                  <a16:creationId xmlns:a16="http://schemas.microsoft.com/office/drawing/2014/main" id="{4AFF7429-1395-84F7-769C-8B5FEE162977}"/>
                </a:ext>
              </a:extLst>
            </p:cNvPr>
            <p:cNvSpPr txBox="1"/>
            <p:nvPr/>
          </p:nvSpPr>
          <p:spPr>
            <a:xfrm>
              <a:off x="6656855" y="3606121"/>
              <a:ext cx="4718464" cy="1323439"/>
            </a:xfrm>
            <a:prstGeom prst="rect">
              <a:avLst/>
            </a:prstGeom>
            <a:noFill/>
          </p:spPr>
          <p:txBody>
            <a:bodyPr wrap="square" lIns="91440" tIns="45720" rIns="91440" bIns="45720" rtlCol="0" anchor="t">
              <a:spAutoFit/>
            </a:bodyPr>
            <a:lstStyle/>
            <a:p>
              <a:pPr algn="ctr" defTabSz="609585">
                <a:spcAft>
                  <a:spcPts val="600"/>
                </a:spcAft>
                <a:defRPr/>
              </a:pPr>
              <a:r>
                <a:rPr lang="en-GB" sz="1600" b="1" kern="0" dirty="0" err="1">
                  <a:solidFill>
                    <a:prstClr val="black"/>
                  </a:solidFill>
                  <a:latin typeface="Calibri" panose="020F0502020204030204"/>
                </a:rPr>
                <a:t>Tozorakimab</a:t>
              </a:r>
              <a:r>
                <a:rPr lang="en-GB" sz="1600" b="1" kern="0" dirty="0">
                  <a:solidFill>
                    <a:prstClr val="black"/>
                  </a:solidFill>
                  <a:latin typeface="Calibri" panose="020F0502020204030204"/>
                </a:rPr>
                <a:t> uniquely inhibits both IL-33RED–ST2 and IL-33OX–RAGE/EGFR activity, offering the potential to address pathophysiological features of COPD to reduce inflammation and reverse airway epithelial dysfunction</a:t>
              </a:r>
              <a:endParaRPr lang="en-US" sz="1600" b="1" kern="0" dirty="0">
                <a:solidFill>
                  <a:prstClr val="black"/>
                </a:solidFill>
                <a:latin typeface="Calibri" panose="020F0502020204030204"/>
                <a:ea typeface="Calibri"/>
                <a:cs typeface="Calibri"/>
              </a:endParaRPr>
            </a:p>
          </p:txBody>
        </p:sp>
        <p:sp>
          <p:nvSpPr>
            <p:cNvPr id="1658" name="Rectangle 1657">
              <a:extLst>
                <a:ext uri="{FF2B5EF4-FFF2-40B4-BE49-F238E27FC236}">
                  <a16:creationId xmlns:a16="http://schemas.microsoft.com/office/drawing/2014/main" id="{BD78CFBD-797A-8C00-B49E-65BD8A465B6D}"/>
                </a:ext>
              </a:extLst>
            </p:cNvPr>
            <p:cNvSpPr/>
            <p:nvPr/>
          </p:nvSpPr>
          <p:spPr>
            <a:xfrm>
              <a:off x="6396938" y="2612197"/>
              <a:ext cx="5185461" cy="657225"/>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noAutofit/>
            </a:bodyPr>
            <a:lstStyle/>
            <a:p>
              <a:pPr algn="ctr" defTabSz="609585"/>
              <a:r>
                <a:rPr lang="en-GB" sz="2133" b="1" dirty="0" err="1">
                  <a:solidFill>
                    <a:prstClr val="white"/>
                  </a:solidFill>
                  <a:latin typeface="Calibri Light" panose="020F0302020204030204"/>
                </a:rPr>
                <a:t>Tozorakimab</a:t>
              </a:r>
              <a:r>
                <a:rPr lang="en-GB" sz="2133" b="1" dirty="0">
                  <a:solidFill>
                    <a:prstClr val="white"/>
                  </a:solidFill>
                  <a:latin typeface="Calibri Light" panose="020F0302020204030204"/>
                </a:rPr>
                <a:t> has a novel mechanism of action</a:t>
              </a:r>
            </a:p>
          </p:txBody>
        </p:sp>
      </p:grpSp>
      <p:grpSp>
        <p:nvGrpSpPr>
          <p:cNvPr id="10" name="Group 9">
            <a:extLst>
              <a:ext uri="{FF2B5EF4-FFF2-40B4-BE49-F238E27FC236}">
                <a16:creationId xmlns:a16="http://schemas.microsoft.com/office/drawing/2014/main" id="{47FE5232-3C58-47CD-5191-0B750082EF56}"/>
              </a:ext>
            </a:extLst>
          </p:cNvPr>
          <p:cNvGrpSpPr/>
          <p:nvPr/>
        </p:nvGrpSpPr>
        <p:grpSpPr>
          <a:xfrm>
            <a:off x="299300" y="1415778"/>
            <a:ext cx="5908995" cy="4667387"/>
            <a:chOff x="1876897" y="1415779"/>
            <a:chExt cx="4846369" cy="4637408"/>
          </a:xfrm>
        </p:grpSpPr>
        <p:cxnSp>
          <p:nvCxnSpPr>
            <p:cNvPr id="11" name="Straight Arrow Connector 10">
              <a:extLst>
                <a:ext uri="{FF2B5EF4-FFF2-40B4-BE49-F238E27FC236}">
                  <a16:creationId xmlns:a16="http://schemas.microsoft.com/office/drawing/2014/main" id="{C27511A4-8C81-7423-6B03-EBD956C31705}"/>
                </a:ext>
              </a:extLst>
            </p:cNvPr>
            <p:cNvCxnSpPr>
              <a:cxnSpLocks/>
            </p:cNvCxnSpPr>
            <p:nvPr/>
          </p:nvCxnSpPr>
          <p:spPr>
            <a:xfrm flipV="1">
              <a:off x="4961695" y="3078713"/>
              <a:ext cx="0" cy="442475"/>
            </a:xfrm>
            <a:prstGeom prst="straightConnector1">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33C1FF9-BB89-1FEB-60FA-B6DC23120437}"/>
                </a:ext>
              </a:extLst>
            </p:cNvPr>
            <p:cNvSpPr txBox="1"/>
            <p:nvPr/>
          </p:nvSpPr>
          <p:spPr>
            <a:xfrm>
              <a:off x="4555212" y="3840670"/>
              <a:ext cx="1800471" cy="366960"/>
            </a:xfrm>
            <a:prstGeom prst="rect">
              <a:avLst/>
            </a:prstGeom>
            <a:noFill/>
            <a:ln>
              <a:noFill/>
            </a:ln>
          </p:spPr>
          <p:txBody>
            <a:bodyPr wrap="square" rtlCol="0">
              <a:spAutoFit/>
            </a:bodyPr>
            <a:lstStyle>
              <a:defPPr>
                <a:defRPr lang="en-US"/>
              </a:defPPr>
              <a:lvl1pPr marR="0" lvl="0" indent="0" algn="r" defTabSz="257182"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3865"/>
                  </a:solidFill>
                  <a:effectLst/>
                  <a:uLnTx/>
                  <a:uFillTx/>
                  <a:latin typeface="Calibri"/>
                </a:defRPr>
              </a:lvl1pPr>
              <a:lvl2pPr defTabSz="457200"/>
              <a:lvl3pPr defTabSz="457200"/>
              <a:lvl4pPr defTabSz="457200"/>
              <a:lvl5pPr defTabSz="457200"/>
              <a:lvl6pPr defTabSz="457200"/>
              <a:lvl7pPr defTabSz="457200"/>
              <a:lvl8pPr defTabSz="457200"/>
              <a:lvl9pPr defTabSz="457200"/>
            </a:lstStyle>
            <a:p>
              <a:pPr defTabSz="257176">
                <a:defRPr/>
              </a:pPr>
              <a:r>
                <a:rPr lang="en-GB" sz="1800" dirty="0">
                  <a:solidFill>
                    <a:srgbClr val="FF0000"/>
                  </a:solidFill>
                </a:rPr>
                <a:t>RAGE/EGFR pathway</a:t>
              </a:r>
            </a:p>
          </p:txBody>
        </p:sp>
        <p:pic>
          <p:nvPicPr>
            <p:cNvPr id="15" name="Picture 14">
              <a:extLst>
                <a:ext uri="{FF2B5EF4-FFF2-40B4-BE49-F238E27FC236}">
                  <a16:creationId xmlns:a16="http://schemas.microsoft.com/office/drawing/2014/main" id="{ECBC00C6-7319-B078-F2DF-46631295D6BA}"/>
                </a:ext>
              </a:extLst>
            </p:cNvPr>
            <p:cNvPicPr>
              <a:picLocks noChangeAspect="1"/>
            </p:cNvPicPr>
            <p:nvPr/>
          </p:nvPicPr>
          <p:blipFill>
            <a:blip r:embed="rId3"/>
            <a:srcRect r="10983"/>
            <a:stretch>
              <a:fillRect/>
            </a:stretch>
          </p:blipFill>
          <p:spPr>
            <a:xfrm>
              <a:off x="2030681" y="1415779"/>
              <a:ext cx="3152775" cy="1119579"/>
            </a:xfrm>
            <a:prstGeom prst="rect">
              <a:avLst/>
            </a:prstGeom>
          </p:spPr>
        </p:pic>
        <p:grpSp>
          <p:nvGrpSpPr>
            <p:cNvPr id="16" name="Group 15">
              <a:extLst>
                <a:ext uri="{FF2B5EF4-FFF2-40B4-BE49-F238E27FC236}">
                  <a16:creationId xmlns:a16="http://schemas.microsoft.com/office/drawing/2014/main" id="{BFB05612-4D38-D16D-0206-89D08EBA183D}"/>
                </a:ext>
              </a:extLst>
            </p:cNvPr>
            <p:cNvGrpSpPr/>
            <p:nvPr/>
          </p:nvGrpSpPr>
          <p:grpSpPr>
            <a:xfrm>
              <a:off x="2550930" y="2422770"/>
              <a:ext cx="1802159" cy="974900"/>
              <a:chOff x="2926751" y="2374109"/>
              <a:chExt cx="1802159" cy="974900"/>
            </a:xfrm>
          </p:grpSpPr>
          <p:sp>
            <p:nvSpPr>
              <p:cNvPr id="1543" name="!!TRI_01">
                <a:extLst>
                  <a:ext uri="{FF2B5EF4-FFF2-40B4-BE49-F238E27FC236}">
                    <a16:creationId xmlns:a16="http://schemas.microsoft.com/office/drawing/2014/main" id="{D36BE838-BC71-B55F-67A7-B29849AA9F66}"/>
                  </a:ext>
                </a:extLst>
              </p:cNvPr>
              <p:cNvSpPr/>
              <p:nvPr/>
            </p:nvSpPr>
            <p:spPr>
              <a:xfrm>
                <a:off x="2926751" y="2374109"/>
                <a:ext cx="1802159" cy="974900"/>
              </a:xfrm>
              <a:prstGeom prst="triangle">
                <a:avLst>
                  <a:gd name="adj" fmla="val 48497"/>
                </a:avLst>
              </a:prstGeom>
              <a:gradFill flip="none" rotWithShape="1">
                <a:gsLst>
                  <a:gs pos="0">
                    <a:srgbClr val="B4BD46">
                      <a:lumMod val="0"/>
                      <a:lumOff val="100000"/>
                      <a:alpha val="0"/>
                    </a:srgbClr>
                  </a:gs>
                  <a:gs pos="25000">
                    <a:srgbClr val="B4BD46">
                      <a:lumMod val="0"/>
                      <a:lumOff val="100000"/>
                      <a:alpha val="23000"/>
                    </a:srgbClr>
                  </a:gs>
                  <a:gs pos="100000">
                    <a:srgbClr val="D34600">
                      <a:lumMod val="20000"/>
                      <a:lumOff val="80000"/>
                    </a:srgbClr>
                  </a:gs>
                </a:gsLst>
                <a:lin ang="16200000" scaled="1"/>
                <a:tileRect/>
              </a:gradFill>
              <a:ln w="12700" cap="flat" cmpd="sng" algn="ctr">
                <a:noFill/>
                <a:prstDash val="solid"/>
                <a:miter lim="800000"/>
              </a:ln>
              <a:effectLst/>
            </p:spPr>
            <p:txBody>
              <a:bodyPr rtlCol="0" anchor="ctr"/>
              <a:lstStyle/>
              <a:p>
                <a:pPr algn="ctr" defTabSz="914401">
                  <a:defRPr/>
                </a:pPr>
                <a:endParaRPr lang="en-GB" sz="2400" kern="0">
                  <a:solidFill>
                    <a:srgbClr val="FFFFFF"/>
                  </a:solidFill>
                  <a:latin typeface="Arial" panose="020B0604020202020204" pitchFamily="34" charset="0"/>
                  <a:cs typeface="Arial" panose="020B0604020202020204" pitchFamily="34" charset="0"/>
                </a:endParaRPr>
              </a:p>
            </p:txBody>
          </p:sp>
          <p:grpSp>
            <p:nvGrpSpPr>
              <p:cNvPr id="1544" name="Group 1543">
                <a:extLst>
                  <a:ext uri="{FF2B5EF4-FFF2-40B4-BE49-F238E27FC236}">
                    <a16:creationId xmlns:a16="http://schemas.microsoft.com/office/drawing/2014/main" id="{58A2D1F7-2D6B-EF8C-DF86-8194B6898BF1}"/>
                  </a:ext>
                </a:extLst>
              </p:cNvPr>
              <p:cNvGrpSpPr/>
              <p:nvPr/>
            </p:nvGrpSpPr>
            <p:grpSpPr>
              <a:xfrm>
                <a:off x="3239413" y="2596965"/>
                <a:ext cx="1153607" cy="747975"/>
                <a:chOff x="3239413" y="2596965"/>
                <a:chExt cx="1153607" cy="747975"/>
              </a:xfrm>
            </p:grpSpPr>
            <p:sp>
              <p:nvSpPr>
                <p:cNvPr id="1545" name="TextBox 1544">
                  <a:extLst>
                    <a:ext uri="{FF2B5EF4-FFF2-40B4-BE49-F238E27FC236}">
                      <a16:creationId xmlns:a16="http://schemas.microsoft.com/office/drawing/2014/main" id="{B35F7300-C09D-794D-EC5D-87990E49CC44}"/>
                    </a:ext>
                  </a:extLst>
                </p:cNvPr>
                <p:cNvSpPr txBox="1"/>
                <p:nvPr/>
              </p:nvSpPr>
              <p:spPr>
                <a:xfrm>
                  <a:off x="3433923" y="2933294"/>
                  <a:ext cx="784189" cy="237886"/>
                </a:xfrm>
                <a:prstGeom prst="rect">
                  <a:avLst/>
                </a:prstGeom>
                <a:noFill/>
              </p:spPr>
              <p:txBody>
                <a:bodyPr wrap="none" rtlCol="0">
                  <a:spAutoFit/>
                </a:bodyPr>
                <a:lstStyle>
                  <a:defPPr>
                    <a:defRPr lang="en-US"/>
                  </a:defPPr>
                  <a:lvl1pPr marR="0" lvl="0" indent="0" defTabSz="914377" fontAlgn="auto">
                    <a:lnSpc>
                      <a:spcPct val="90000"/>
                    </a:lnSpc>
                    <a:spcBef>
                      <a:spcPts val="0"/>
                    </a:spcBef>
                    <a:spcAft>
                      <a:spcPts val="600"/>
                    </a:spcAft>
                    <a:buClrTx/>
                    <a:buSzTx/>
                    <a:buFontTx/>
                    <a:buNone/>
                    <a:tabLst/>
                    <a:defRPr kumimoji="0" sz="1300" b="1" i="0" u="none" strike="noStrike" cap="none" spc="0" normalizeH="0" baseline="0">
                      <a:ln>
                        <a:noFill/>
                      </a:ln>
                      <a:solidFill>
                        <a:srgbClr val="3E7E86"/>
                      </a:solidFill>
                      <a:effectLst/>
                      <a:uLnTx/>
                      <a:uFillTx/>
                      <a:latin typeface="Calibri"/>
                    </a:defRPr>
                  </a:lvl1pPr>
                </a:lstStyle>
                <a:p>
                  <a:pPr algn="ctr" defTabSz="1219139">
                    <a:spcAft>
                      <a:spcPts val="800"/>
                    </a:spcAft>
                    <a:defRPr/>
                  </a:pPr>
                  <a:r>
                    <a:rPr lang="en-GB" sz="1051">
                      <a:solidFill>
                        <a:srgbClr val="D34600"/>
                      </a:solidFill>
                      <a:latin typeface="Arial" panose="020B0604020202020204" pitchFamily="34" charset="0"/>
                      <a:cs typeface="Arial" panose="020B0604020202020204" pitchFamily="34" charset="0"/>
                    </a:rPr>
                    <a:t>IL-33RED</a:t>
                  </a:r>
                  <a:endParaRPr lang="en-GB" sz="1051" baseline="30000">
                    <a:solidFill>
                      <a:srgbClr val="D34600"/>
                    </a:solidFill>
                    <a:latin typeface="Arial" panose="020B0604020202020204" pitchFamily="34" charset="0"/>
                    <a:cs typeface="Arial" panose="020B0604020202020204" pitchFamily="34" charset="0"/>
                  </a:endParaRPr>
                </a:p>
              </p:txBody>
            </p:sp>
            <p:pic>
              <p:nvPicPr>
                <p:cNvPr id="1546" name="Picture 1545">
                  <a:extLst>
                    <a:ext uri="{FF2B5EF4-FFF2-40B4-BE49-F238E27FC236}">
                      <a16:creationId xmlns:a16="http://schemas.microsoft.com/office/drawing/2014/main" id="{65F1530C-D9E9-F9E3-5D6C-33C7B739E59B}"/>
                    </a:ext>
                  </a:extLst>
                </p:cNvPr>
                <p:cNvPicPr>
                  <a:picLocks noChangeAspect="1"/>
                </p:cNvPicPr>
                <p:nvPr/>
              </p:nvPicPr>
              <p:blipFill>
                <a:blip r:embed="rId4"/>
                <a:srcRect/>
                <a:stretch/>
              </p:blipFill>
              <p:spPr>
                <a:xfrm rot="19328115">
                  <a:off x="3414722" y="2796316"/>
                  <a:ext cx="188010" cy="159433"/>
                </a:xfrm>
                <a:prstGeom prst="rect">
                  <a:avLst/>
                </a:prstGeom>
              </p:spPr>
            </p:pic>
            <p:pic>
              <p:nvPicPr>
                <p:cNvPr id="1547" name="Picture 1546">
                  <a:extLst>
                    <a:ext uri="{FF2B5EF4-FFF2-40B4-BE49-F238E27FC236}">
                      <a16:creationId xmlns:a16="http://schemas.microsoft.com/office/drawing/2014/main" id="{2BBD13A8-B104-CF62-C2BD-16377D22FB38}"/>
                    </a:ext>
                  </a:extLst>
                </p:cNvPr>
                <p:cNvPicPr>
                  <a:picLocks noChangeAspect="1"/>
                </p:cNvPicPr>
                <p:nvPr/>
              </p:nvPicPr>
              <p:blipFill>
                <a:blip r:embed="rId4"/>
                <a:srcRect/>
                <a:stretch/>
              </p:blipFill>
              <p:spPr>
                <a:xfrm rot="16879999">
                  <a:off x="3722799" y="2788126"/>
                  <a:ext cx="188010" cy="159433"/>
                </a:xfrm>
                <a:prstGeom prst="rect">
                  <a:avLst/>
                </a:prstGeom>
              </p:spPr>
            </p:pic>
            <p:pic>
              <p:nvPicPr>
                <p:cNvPr id="1548" name="Picture 1547">
                  <a:extLst>
                    <a:ext uri="{FF2B5EF4-FFF2-40B4-BE49-F238E27FC236}">
                      <a16:creationId xmlns:a16="http://schemas.microsoft.com/office/drawing/2014/main" id="{4D4C7279-ABED-0CC7-7971-15F05EF2080D}"/>
                    </a:ext>
                  </a:extLst>
                </p:cNvPr>
                <p:cNvPicPr>
                  <a:picLocks noChangeAspect="1"/>
                </p:cNvPicPr>
                <p:nvPr/>
              </p:nvPicPr>
              <p:blipFill>
                <a:blip r:embed="rId4"/>
                <a:srcRect/>
                <a:stretch/>
              </p:blipFill>
              <p:spPr>
                <a:xfrm rot="16879999">
                  <a:off x="4012543" y="2775452"/>
                  <a:ext cx="188010" cy="159433"/>
                </a:xfrm>
                <a:prstGeom prst="rect">
                  <a:avLst/>
                </a:prstGeom>
              </p:spPr>
            </p:pic>
            <p:pic>
              <p:nvPicPr>
                <p:cNvPr id="1550" name="Picture 1549">
                  <a:extLst>
                    <a:ext uri="{FF2B5EF4-FFF2-40B4-BE49-F238E27FC236}">
                      <a16:creationId xmlns:a16="http://schemas.microsoft.com/office/drawing/2014/main" id="{A85269BE-4251-1858-04D8-7DC230F9CB39}"/>
                    </a:ext>
                  </a:extLst>
                </p:cNvPr>
                <p:cNvPicPr>
                  <a:picLocks noChangeAspect="1"/>
                </p:cNvPicPr>
                <p:nvPr/>
              </p:nvPicPr>
              <p:blipFill>
                <a:blip r:embed="rId4"/>
                <a:srcRect/>
                <a:stretch/>
              </p:blipFill>
              <p:spPr>
                <a:xfrm rot="16879999">
                  <a:off x="4084061" y="3171218"/>
                  <a:ext cx="188010" cy="159433"/>
                </a:xfrm>
                <a:prstGeom prst="rect">
                  <a:avLst/>
                </a:prstGeom>
              </p:spPr>
            </p:pic>
            <p:pic>
              <p:nvPicPr>
                <p:cNvPr id="1551" name="Picture 1550">
                  <a:extLst>
                    <a:ext uri="{FF2B5EF4-FFF2-40B4-BE49-F238E27FC236}">
                      <a16:creationId xmlns:a16="http://schemas.microsoft.com/office/drawing/2014/main" id="{8E3F4B15-6652-94C8-836F-E7BFFDA265C4}"/>
                    </a:ext>
                  </a:extLst>
                </p:cNvPr>
                <p:cNvPicPr>
                  <a:picLocks noChangeAspect="1"/>
                </p:cNvPicPr>
                <p:nvPr/>
              </p:nvPicPr>
              <p:blipFill>
                <a:blip r:embed="rId4"/>
                <a:srcRect/>
                <a:stretch/>
              </p:blipFill>
              <p:spPr>
                <a:xfrm rot="16879999">
                  <a:off x="3460393" y="3171217"/>
                  <a:ext cx="188010" cy="159433"/>
                </a:xfrm>
                <a:prstGeom prst="rect">
                  <a:avLst/>
                </a:prstGeom>
              </p:spPr>
            </p:pic>
            <p:pic>
              <p:nvPicPr>
                <p:cNvPr id="1552" name="Picture 1551">
                  <a:extLst>
                    <a:ext uri="{FF2B5EF4-FFF2-40B4-BE49-F238E27FC236}">
                      <a16:creationId xmlns:a16="http://schemas.microsoft.com/office/drawing/2014/main" id="{D96C4D2E-2BD1-1600-BFDC-F9A38D07A486}"/>
                    </a:ext>
                  </a:extLst>
                </p:cNvPr>
                <p:cNvPicPr>
                  <a:picLocks noChangeAspect="1"/>
                </p:cNvPicPr>
                <p:nvPr/>
              </p:nvPicPr>
              <p:blipFill>
                <a:blip r:embed="rId4"/>
                <a:srcRect/>
                <a:stretch/>
              </p:blipFill>
              <p:spPr>
                <a:xfrm rot="19475915">
                  <a:off x="3753279" y="3164768"/>
                  <a:ext cx="188010" cy="159433"/>
                </a:xfrm>
                <a:prstGeom prst="rect">
                  <a:avLst/>
                </a:prstGeom>
              </p:spPr>
            </p:pic>
            <p:pic>
              <p:nvPicPr>
                <p:cNvPr id="1553" name="Picture 1552">
                  <a:extLst>
                    <a:ext uri="{FF2B5EF4-FFF2-40B4-BE49-F238E27FC236}">
                      <a16:creationId xmlns:a16="http://schemas.microsoft.com/office/drawing/2014/main" id="{7CEB936E-A391-E19E-A272-C13AEA820FA9}"/>
                    </a:ext>
                  </a:extLst>
                </p:cNvPr>
                <p:cNvPicPr>
                  <a:picLocks noChangeAspect="1"/>
                </p:cNvPicPr>
                <p:nvPr/>
              </p:nvPicPr>
              <p:blipFill>
                <a:blip r:embed="rId4"/>
                <a:srcRect/>
                <a:stretch/>
              </p:blipFill>
              <p:spPr>
                <a:xfrm rot="679999">
                  <a:off x="3239413" y="3035534"/>
                  <a:ext cx="188010" cy="159433"/>
                </a:xfrm>
                <a:prstGeom prst="rect">
                  <a:avLst/>
                </a:prstGeom>
              </p:spPr>
            </p:pic>
            <p:pic>
              <p:nvPicPr>
                <p:cNvPr id="1554" name="Picture 1553">
                  <a:extLst>
                    <a:ext uri="{FF2B5EF4-FFF2-40B4-BE49-F238E27FC236}">
                      <a16:creationId xmlns:a16="http://schemas.microsoft.com/office/drawing/2014/main" id="{842702C4-B79E-DA29-E8D3-FC0B45141B00}"/>
                    </a:ext>
                  </a:extLst>
                </p:cNvPr>
                <p:cNvPicPr>
                  <a:picLocks noChangeAspect="1"/>
                </p:cNvPicPr>
                <p:nvPr/>
              </p:nvPicPr>
              <p:blipFill>
                <a:blip r:embed="rId4"/>
                <a:srcRect/>
                <a:stretch/>
              </p:blipFill>
              <p:spPr>
                <a:xfrm rot="8528115">
                  <a:off x="3545622" y="2596965"/>
                  <a:ext cx="188010" cy="159433"/>
                </a:xfrm>
                <a:prstGeom prst="rect">
                  <a:avLst/>
                </a:prstGeom>
              </p:spPr>
            </p:pic>
            <p:pic>
              <p:nvPicPr>
                <p:cNvPr id="1555" name="Picture 1554">
                  <a:extLst>
                    <a:ext uri="{FF2B5EF4-FFF2-40B4-BE49-F238E27FC236}">
                      <a16:creationId xmlns:a16="http://schemas.microsoft.com/office/drawing/2014/main" id="{B3D21021-871A-C162-8168-AE74FA647B9F}"/>
                    </a:ext>
                  </a:extLst>
                </p:cNvPr>
                <p:cNvPicPr>
                  <a:picLocks noChangeAspect="1"/>
                </p:cNvPicPr>
                <p:nvPr/>
              </p:nvPicPr>
              <p:blipFill>
                <a:blip r:embed="rId4"/>
                <a:srcRect/>
                <a:stretch/>
              </p:blipFill>
              <p:spPr>
                <a:xfrm rot="6079999">
                  <a:off x="4219299" y="2953235"/>
                  <a:ext cx="188010" cy="159433"/>
                </a:xfrm>
                <a:prstGeom prst="rect">
                  <a:avLst/>
                </a:prstGeom>
              </p:spPr>
            </p:pic>
            <p:pic>
              <p:nvPicPr>
                <p:cNvPr id="1556" name="Picture 1555">
                  <a:extLst>
                    <a:ext uri="{FF2B5EF4-FFF2-40B4-BE49-F238E27FC236}">
                      <a16:creationId xmlns:a16="http://schemas.microsoft.com/office/drawing/2014/main" id="{779AA2AC-EC9B-94D0-F4BC-620A1439CFA2}"/>
                    </a:ext>
                  </a:extLst>
                </p:cNvPr>
                <p:cNvPicPr>
                  <a:picLocks noChangeAspect="1"/>
                </p:cNvPicPr>
                <p:nvPr/>
              </p:nvPicPr>
              <p:blipFill>
                <a:blip r:embed="rId4"/>
                <a:srcRect/>
                <a:stretch/>
              </p:blipFill>
              <p:spPr>
                <a:xfrm rot="679999">
                  <a:off x="3867763" y="2645912"/>
                  <a:ext cx="188010" cy="159433"/>
                </a:xfrm>
                <a:prstGeom prst="rect">
                  <a:avLst/>
                </a:prstGeom>
              </p:spPr>
            </p:pic>
          </p:grpSp>
        </p:grpSp>
        <p:pic>
          <p:nvPicPr>
            <p:cNvPr id="17" name="Graphic 16">
              <a:extLst>
                <a:ext uri="{FF2B5EF4-FFF2-40B4-BE49-F238E27FC236}">
                  <a16:creationId xmlns:a16="http://schemas.microsoft.com/office/drawing/2014/main" id="{D1A3708B-4D3E-8BBD-E37F-00111FB765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49854">
              <a:off x="2900226" y="3267548"/>
              <a:ext cx="310018" cy="310017"/>
            </a:xfrm>
            <a:prstGeom prst="rect">
              <a:avLst/>
            </a:prstGeom>
          </p:spPr>
        </p:pic>
        <p:pic>
          <p:nvPicPr>
            <p:cNvPr id="18" name="Graphic 17">
              <a:extLst>
                <a:ext uri="{FF2B5EF4-FFF2-40B4-BE49-F238E27FC236}">
                  <a16:creationId xmlns:a16="http://schemas.microsoft.com/office/drawing/2014/main" id="{CE3A619E-4BD0-E759-AFC8-6AD948F415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109524">
              <a:off x="3402315" y="3242623"/>
              <a:ext cx="310018" cy="310017"/>
            </a:xfrm>
            <a:prstGeom prst="rect">
              <a:avLst/>
            </a:prstGeom>
          </p:spPr>
        </p:pic>
        <p:sp>
          <p:nvSpPr>
            <p:cNvPr id="19" name="Rectangle: Rounded Corners 18">
              <a:extLst>
                <a:ext uri="{FF2B5EF4-FFF2-40B4-BE49-F238E27FC236}">
                  <a16:creationId xmlns:a16="http://schemas.microsoft.com/office/drawing/2014/main" id="{3A77243F-040D-0684-A04A-7D4CEF1DCE09}"/>
                </a:ext>
              </a:extLst>
            </p:cNvPr>
            <p:cNvSpPr/>
            <p:nvPr/>
          </p:nvSpPr>
          <p:spPr>
            <a:xfrm>
              <a:off x="2997930" y="3516008"/>
              <a:ext cx="886105" cy="248678"/>
            </a:xfrm>
            <a:prstGeom prst="roundRect">
              <a:avLst>
                <a:gd name="adj" fmla="val 0"/>
              </a:avLst>
            </a:prstGeom>
            <a:noFill/>
            <a:ln w="12700" cap="flat" cmpd="sng" algn="ctr">
              <a:noFill/>
              <a:prstDash val="solid"/>
              <a:miter lim="800000"/>
            </a:ln>
            <a:effectLst/>
          </p:spPr>
          <p:txBody>
            <a:bodyPr lIns="0" rIns="0" rtlCol="0" anchor="ctr">
              <a:noAutofit/>
            </a:bodyPr>
            <a:lstStyle/>
            <a:p>
              <a:pPr algn="ctr" defTabSz="1199605">
                <a:lnSpc>
                  <a:spcPct val="85000"/>
                </a:lnSpc>
                <a:defRPr/>
              </a:pPr>
              <a:r>
                <a:rPr lang="en-US" sz="1200" b="1" kern="0" dirty="0" err="1">
                  <a:solidFill>
                    <a:srgbClr val="830051"/>
                  </a:solidFill>
                  <a:latin typeface="Calibri"/>
                  <a:cs typeface="Calibri" panose="020F0502020204030204" pitchFamily="34" charset="0"/>
                </a:rPr>
                <a:t>Tozorakimab</a:t>
              </a:r>
              <a:endParaRPr lang="en-US" sz="1200" b="1" kern="0" dirty="0">
                <a:solidFill>
                  <a:srgbClr val="830051"/>
                </a:solidFill>
                <a:latin typeface="Calibri"/>
                <a:cs typeface="Calibri" panose="020F0502020204030204" pitchFamily="34" charset="0"/>
              </a:endParaRPr>
            </a:p>
          </p:txBody>
        </p:sp>
        <p:cxnSp>
          <p:nvCxnSpPr>
            <p:cNvPr id="20" name="Straight Arrow Connector 19">
              <a:extLst>
                <a:ext uri="{FF2B5EF4-FFF2-40B4-BE49-F238E27FC236}">
                  <a16:creationId xmlns:a16="http://schemas.microsoft.com/office/drawing/2014/main" id="{38513146-C68B-3322-52D1-59EFCC908A6D}"/>
                </a:ext>
              </a:extLst>
            </p:cNvPr>
            <p:cNvCxnSpPr>
              <a:cxnSpLocks/>
            </p:cNvCxnSpPr>
            <p:nvPr/>
          </p:nvCxnSpPr>
          <p:spPr>
            <a:xfrm>
              <a:off x="3901454" y="3628858"/>
              <a:ext cx="547194" cy="0"/>
            </a:xfrm>
            <a:prstGeom prst="straightConnector1">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C1716A4-5FA0-C729-54FC-57D661B38A6A}"/>
                </a:ext>
              </a:extLst>
            </p:cNvPr>
            <p:cNvPicPr>
              <a:picLocks noChangeAspect="1"/>
            </p:cNvPicPr>
            <p:nvPr/>
          </p:nvPicPr>
          <p:blipFill>
            <a:blip r:embed="rId7"/>
            <a:srcRect/>
            <a:stretch/>
          </p:blipFill>
          <p:spPr>
            <a:xfrm>
              <a:off x="4564680" y="3556808"/>
              <a:ext cx="157847" cy="157847"/>
            </a:xfrm>
            <a:prstGeom prst="rect">
              <a:avLst/>
            </a:prstGeom>
          </p:spPr>
        </p:pic>
        <p:sp>
          <p:nvSpPr>
            <p:cNvPr id="22" name="TextBox 21">
              <a:extLst>
                <a:ext uri="{FF2B5EF4-FFF2-40B4-BE49-F238E27FC236}">
                  <a16:creationId xmlns:a16="http://schemas.microsoft.com/office/drawing/2014/main" id="{6081DD61-0FD5-EC9D-DBFE-6ADAAA579AFA}"/>
                </a:ext>
              </a:extLst>
            </p:cNvPr>
            <p:cNvSpPr txBox="1"/>
            <p:nvPr/>
          </p:nvSpPr>
          <p:spPr>
            <a:xfrm>
              <a:off x="4672627" y="3524530"/>
              <a:ext cx="684803" cy="258532"/>
            </a:xfrm>
            <a:prstGeom prst="rect">
              <a:avLst/>
            </a:prstGeom>
            <a:noFill/>
          </p:spPr>
          <p:txBody>
            <a:bodyPr wrap="none" rtlCol="0">
              <a:spAutoFit/>
            </a:bodyPr>
            <a:lstStyle>
              <a:defPPr>
                <a:defRPr lang="en-US"/>
              </a:defPPr>
              <a:lvl1pPr defTabSz="914377">
                <a:lnSpc>
                  <a:spcPct val="90000"/>
                </a:lnSpc>
                <a:spcAft>
                  <a:spcPts val="600"/>
                </a:spcAft>
                <a:defRPr sz="1400" b="1">
                  <a:solidFill>
                    <a:schemeClr val="accent4"/>
                  </a:solidFill>
                  <a:latin typeface="Calibri"/>
                </a:defRPr>
              </a:lvl1pPr>
            </a:lstStyle>
            <a:p>
              <a:pPr defTabSz="914354">
                <a:defRPr/>
              </a:pPr>
              <a:r>
                <a:rPr lang="en-GB" sz="1200" kern="0">
                  <a:solidFill>
                    <a:srgbClr val="5F6D10"/>
                  </a:solidFill>
                  <a:latin typeface="Calibri" panose="020F0502020204030204" pitchFamily="34" charset="0"/>
                  <a:cs typeface="Calibri" panose="020F0502020204030204" pitchFamily="34" charset="0"/>
                </a:rPr>
                <a:t>IL-33OX</a:t>
              </a:r>
            </a:p>
          </p:txBody>
        </p:sp>
        <p:pic>
          <p:nvPicPr>
            <p:cNvPr id="23" name="Picture 22" descr="A white x in a purple circle&#10;&#10;AI-generated content may be incorrect.">
              <a:extLst>
                <a:ext uri="{FF2B5EF4-FFF2-40B4-BE49-F238E27FC236}">
                  <a16:creationId xmlns:a16="http://schemas.microsoft.com/office/drawing/2014/main" id="{67A9C3CE-FBC2-18FF-4A99-0BE125A283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74890" y="3221195"/>
              <a:ext cx="180000" cy="180000"/>
            </a:xfrm>
            <a:prstGeom prst="rect">
              <a:avLst/>
            </a:prstGeom>
          </p:spPr>
        </p:pic>
        <p:sp>
          <p:nvSpPr>
            <p:cNvPr id="24" name="TextBox 23">
              <a:extLst>
                <a:ext uri="{FF2B5EF4-FFF2-40B4-BE49-F238E27FC236}">
                  <a16:creationId xmlns:a16="http://schemas.microsoft.com/office/drawing/2014/main" id="{F4413EF5-70EB-8490-E84F-A541DF97070F}"/>
                </a:ext>
              </a:extLst>
            </p:cNvPr>
            <p:cNvSpPr txBox="1"/>
            <p:nvPr/>
          </p:nvSpPr>
          <p:spPr>
            <a:xfrm flipH="1">
              <a:off x="5251388" y="2583918"/>
              <a:ext cx="1471878" cy="429749"/>
            </a:xfrm>
            <a:prstGeom prst="rect">
              <a:avLst/>
            </a:prstGeom>
            <a:solidFill>
              <a:srgbClr val="5F6D10">
                <a:alpha val="50196"/>
              </a:srgbClr>
            </a:solidFill>
          </p:spPr>
          <p:txBody>
            <a:bodyPr wrap="none" anchor="ctr">
              <a:noAutofit/>
            </a:bodyPr>
            <a:lstStyle>
              <a:defPPr>
                <a:defRPr lang="en-US"/>
              </a:defPPr>
              <a:lvl1pPr marR="0" lvl="0" indent="0" algn="ctr" fontAlgn="auto">
                <a:lnSpc>
                  <a:spcPct val="100000"/>
                </a:lnSpc>
                <a:spcBef>
                  <a:spcPts val="0"/>
                </a:spcBef>
                <a:spcAft>
                  <a:spcPts val="0"/>
                </a:spcAft>
                <a:buClrTx/>
                <a:buSzTx/>
                <a:buFontTx/>
                <a:buNone/>
                <a:tabLst/>
                <a:defRPr sz="1100" b="1">
                  <a:latin typeface="Calibri"/>
                </a:defRPr>
              </a:lvl1pPr>
            </a:lstStyle>
            <a:p>
              <a:pPr defTabSz="914377">
                <a:defRPr/>
              </a:pPr>
              <a:r>
                <a:rPr lang="en-GB" kern="0">
                  <a:solidFill>
                    <a:srgbClr val="3F4444"/>
                  </a:solidFill>
                </a:rPr>
                <a:t>Epithelial dysfunction</a:t>
              </a:r>
            </a:p>
          </p:txBody>
        </p:sp>
        <p:grpSp>
          <p:nvGrpSpPr>
            <p:cNvPr id="25" name="Group 24">
              <a:extLst>
                <a:ext uri="{FF2B5EF4-FFF2-40B4-BE49-F238E27FC236}">
                  <a16:creationId xmlns:a16="http://schemas.microsoft.com/office/drawing/2014/main" id="{A806972F-A3C2-76AB-3AFB-D2BC046F2ACA}"/>
                </a:ext>
              </a:extLst>
            </p:cNvPr>
            <p:cNvGrpSpPr/>
            <p:nvPr/>
          </p:nvGrpSpPr>
          <p:grpSpPr>
            <a:xfrm>
              <a:off x="1876897" y="3795846"/>
              <a:ext cx="2687933" cy="2257341"/>
              <a:chOff x="1910762" y="3795846"/>
              <a:chExt cx="2687933" cy="2257341"/>
            </a:xfrm>
          </p:grpSpPr>
          <p:cxnSp>
            <p:nvCxnSpPr>
              <p:cNvPr id="28" name="Straight Arrow Connector 27">
                <a:extLst>
                  <a:ext uri="{FF2B5EF4-FFF2-40B4-BE49-F238E27FC236}">
                    <a16:creationId xmlns:a16="http://schemas.microsoft.com/office/drawing/2014/main" id="{6396A3BA-C713-82C9-1CED-74A9DBCC7273}"/>
                  </a:ext>
                </a:extLst>
              </p:cNvPr>
              <p:cNvCxnSpPr>
                <a:cxnSpLocks/>
              </p:cNvCxnSpPr>
              <p:nvPr/>
            </p:nvCxnSpPr>
            <p:spPr>
              <a:xfrm>
                <a:off x="3438196" y="3795846"/>
                <a:ext cx="0" cy="608078"/>
              </a:xfrm>
              <a:prstGeom prst="straightConnector1">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pic>
            <p:nvPicPr>
              <p:cNvPr id="29" name="Picture 28" descr="A white x in a purple circle&#10;&#10;AI-generated content may be incorrect.">
                <a:extLst>
                  <a:ext uri="{FF2B5EF4-FFF2-40B4-BE49-F238E27FC236}">
                    <a16:creationId xmlns:a16="http://schemas.microsoft.com/office/drawing/2014/main" id="{E02836AC-30D8-2239-7642-15DE241123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9141" y="3990287"/>
                <a:ext cx="180000" cy="180000"/>
              </a:xfrm>
              <a:prstGeom prst="rect">
                <a:avLst/>
              </a:prstGeom>
            </p:spPr>
          </p:pic>
          <p:grpSp>
            <p:nvGrpSpPr>
              <p:cNvPr id="30" name="Group 29">
                <a:extLst>
                  <a:ext uri="{FF2B5EF4-FFF2-40B4-BE49-F238E27FC236}">
                    <a16:creationId xmlns:a16="http://schemas.microsoft.com/office/drawing/2014/main" id="{D35F81BA-84FF-BE57-AF8B-EBCA77A16477}"/>
                  </a:ext>
                </a:extLst>
              </p:cNvPr>
              <p:cNvGrpSpPr/>
              <p:nvPr/>
            </p:nvGrpSpPr>
            <p:grpSpPr>
              <a:xfrm>
                <a:off x="1910762" y="4562393"/>
                <a:ext cx="2687933" cy="1490794"/>
                <a:chOff x="715928" y="4522487"/>
                <a:chExt cx="2687933" cy="1490794"/>
              </a:xfrm>
            </p:grpSpPr>
            <p:sp>
              <p:nvSpPr>
                <p:cNvPr id="32" name="Rectangle 31">
                  <a:extLst>
                    <a:ext uri="{FF2B5EF4-FFF2-40B4-BE49-F238E27FC236}">
                      <a16:creationId xmlns:a16="http://schemas.microsoft.com/office/drawing/2014/main" id="{2BB0083F-A362-D70E-3E70-101BF0EE470F}"/>
                    </a:ext>
                  </a:extLst>
                </p:cNvPr>
                <p:cNvSpPr/>
                <p:nvPr/>
              </p:nvSpPr>
              <p:spPr>
                <a:xfrm>
                  <a:off x="1629131" y="5596495"/>
                  <a:ext cx="1236344" cy="416786"/>
                </a:xfrm>
                <a:prstGeom prst="rect">
                  <a:avLst/>
                </a:prstGeom>
                <a:solidFill>
                  <a:srgbClr val="E9A27F"/>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normAutofit/>
                </a:bodyPr>
                <a:lstStyle/>
                <a:p>
                  <a:pPr algn="ctr" defTabSz="914377">
                    <a:lnSpc>
                      <a:spcPct val="90000"/>
                    </a:lnSpc>
                    <a:spcAft>
                      <a:spcPts val="600"/>
                    </a:spcAft>
                    <a:defRPr/>
                  </a:pPr>
                  <a:r>
                    <a:rPr lang="en-GB" sz="1100" b="1">
                      <a:solidFill>
                        <a:prstClr val="black"/>
                      </a:solidFill>
                      <a:latin typeface="Calibri" panose="020F0502020204030204"/>
                    </a:rPr>
                    <a:t>Inflammation</a:t>
                  </a:r>
                </a:p>
              </p:txBody>
            </p:sp>
            <p:sp>
              <p:nvSpPr>
                <p:cNvPr id="33" name="TextBox 32">
                  <a:extLst>
                    <a:ext uri="{FF2B5EF4-FFF2-40B4-BE49-F238E27FC236}">
                      <a16:creationId xmlns:a16="http://schemas.microsoft.com/office/drawing/2014/main" id="{EF9FC8B0-D444-CDF8-8897-DDFF420DF601}"/>
                    </a:ext>
                  </a:extLst>
                </p:cNvPr>
                <p:cNvSpPr txBox="1"/>
                <p:nvPr/>
              </p:nvSpPr>
              <p:spPr>
                <a:xfrm>
                  <a:off x="715928" y="4916901"/>
                  <a:ext cx="1325275" cy="261610"/>
                </a:xfrm>
                <a:prstGeom prst="rect">
                  <a:avLst/>
                </a:prstGeom>
                <a:noFill/>
                <a:ln>
                  <a:noFill/>
                </a:ln>
              </p:spPr>
              <p:txBody>
                <a:bodyPr wrap="square" rtlCol="0">
                  <a:spAutoFit/>
                </a:bodyPr>
                <a:lstStyle>
                  <a:defPPr>
                    <a:defRPr lang="en-US"/>
                  </a:defPPr>
                  <a:lvl1pPr marR="0" lvl="0" indent="0" algn="r" defTabSz="257182"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3865"/>
                      </a:solidFill>
                      <a:effectLst/>
                      <a:uLnTx/>
                      <a:uFillTx/>
                      <a:latin typeface="Calibri"/>
                    </a:defRPr>
                  </a:lvl1pPr>
                  <a:lvl2pPr defTabSz="457200"/>
                  <a:lvl3pPr defTabSz="457200"/>
                  <a:lvl4pPr defTabSz="457200"/>
                  <a:lvl5pPr defTabSz="457200"/>
                  <a:lvl6pPr defTabSz="457200"/>
                  <a:lvl7pPr defTabSz="457200"/>
                  <a:lvl8pPr defTabSz="457200"/>
                  <a:lvl9pPr defTabSz="457200"/>
                </a:lstStyle>
                <a:p>
                  <a:pPr defTabSz="257176">
                    <a:defRPr/>
                  </a:pPr>
                  <a:r>
                    <a:rPr lang="en-GB">
                      <a:solidFill>
                        <a:prstClr val="black"/>
                      </a:solidFill>
                    </a:rPr>
                    <a:t>IL-1RAP</a:t>
                  </a:r>
                </a:p>
              </p:txBody>
            </p:sp>
            <p:sp>
              <p:nvSpPr>
                <p:cNvPr id="34" name="TextBox 33">
                  <a:extLst>
                    <a:ext uri="{FF2B5EF4-FFF2-40B4-BE49-F238E27FC236}">
                      <a16:creationId xmlns:a16="http://schemas.microsoft.com/office/drawing/2014/main" id="{9360FF14-E854-4987-7ACE-044DC52723E5}"/>
                    </a:ext>
                  </a:extLst>
                </p:cNvPr>
                <p:cNvSpPr txBox="1"/>
                <p:nvPr/>
              </p:nvSpPr>
              <p:spPr>
                <a:xfrm>
                  <a:off x="2457748" y="4916901"/>
                  <a:ext cx="946113" cy="261610"/>
                </a:xfrm>
                <a:prstGeom prst="rect">
                  <a:avLst/>
                </a:prstGeom>
                <a:noFill/>
                <a:ln>
                  <a:noFill/>
                </a:ln>
              </p:spPr>
              <p:txBody>
                <a:bodyPr wrap="square" rtlCol="0">
                  <a:spAutoFit/>
                </a:bodyPr>
                <a:lstStyle>
                  <a:defPPr>
                    <a:defRPr lang="en-US"/>
                  </a:defPPr>
                  <a:lvl1pPr marR="0" lvl="0" indent="0" defTabSz="257182"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3865"/>
                      </a:solidFill>
                      <a:effectLst/>
                      <a:uLnTx/>
                      <a:uFillTx/>
                      <a:latin typeface="Calibri"/>
                    </a:defRPr>
                  </a:lvl1pPr>
                  <a:lvl2pPr defTabSz="457200"/>
                  <a:lvl3pPr defTabSz="457200"/>
                  <a:lvl4pPr defTabSz="457200"/>
                  <a:lvl5pPr defTabSz="457200"/>
                  <a:lvl6pPr defTabSz="457200"/>
                  <a:lvl7pPr defTabSz="457200"/>
                  <a:lvl8pPr defTabSz="457200"/>
                  <a:lvl9pPr defTabSz="457200"/>
                </a:lstStyle>
                <a:p>
                  <a:pPr defTabSz="257176">
                    <a:defRPr/>
                  </a:pPr>
                  <a:r>
                    <a:rPr lang="en-GB">
                      <a:solidFill>
                        <a:prstClr val="black"/>
                      </a:solidFill>
                    </a:rPr>
                    <a:t>ST2</a:t>
                  </a:r>
                </a:p>
              </p:txBody>
            </p:sp>
            <p:grpSp>
              <p:nvGrpSpPr>
                <p:cNvPr id="35" name="Group 34">
                  <a:extLst>
                    <a:ext uri="{FF2B5EF4-FFF2-40B4-BE49-F238E27FC236}">
                      <a16:creationId xmlns:a16="http://schemas.microsoft.com/office/drawing/2014/main" id="{8017B827-71FB-FDE4-3415-EBB5F5BE3309}"/>
                    </a:ext>
                  </a:extLst>
                </p:cNvPr>
                <p:cNvGrpSpPr/>
                <p:nvPr/>
              </p:nvGrpSpPr>
              <p:grpSpPr>
                <a:xfrm>
                  <a:off x="2065260" y="4522487"/>
                  <a:ext cx="369024" cy="919734"/>
                  <a:chOff x="2065260" y="4522487"/>
                  <a:chExt cx="369024" cy="919734"/>
                </a:xfrm>
              </p:grpSpPr>
              <p:pic>
                <p:nvPicPr>
                  <p:cNvPr id="36" name="Picture 35">
                    <a:extLst>
                      <a:ext uri="{FF2B5EF4-FFF2-40B4-BE49-F238E27FC236}">
                        <a16:creationId xmlns:a16="http://schemas.microsoft.com/office/drawing/2014/main" id="{3CD98157-86D0-49F6-39B1-ABA71C074072}"/>
                      </a:ext>
                    </a:extLst>
                  </p:cNvPr>
                  <p:cNvPicPr>
                    <a:picLocks noChangeAspect="1"/>
                  </p:cNvPicPr>
                  <p:nvPr/>
                </p:nvPicPr>
                <p:blipFill>
                  <a:blip r:embed="rId4"/>
                  <a:srcRect/>
                  <a:stretch/>
                </p:blipFill>
                <p:spPr>
                  <a:xfrm>
                    <a:off x="2131444" y="4522487"/>
                    <a:ext cx="241902" cy="205134"/>
                  </a:xfrm>
                  <a:prstGeom prst="rect">
                    <a:avLst/>
                  </a:prstGeom>
                </p:spPr>
              </p:pic>
              <p:grpSp>
                <p:nvGrpSpPr>
                  <p:cNvPr id="37" name="Group 36">
                    <a:extLst>
                      <a:ext uri="{FF2B5EF4-FFF2-40B4-BE49-F238E27FC236}">
                        <a16:creationId xmlns:a16="http://schemas.microsoft.com/office/drawing/2014/main" id="{CEE3FDFC-CBC9-626E-CB20-EA9233226BD7}"/>
                      </a:ext>
                    </a:extLst>
                  </p:cNvPr>
                  <p:cNvGrpSpPr/>
                  <p:nvPr/>
                </p:nvGrpSpPr>
                <p:grpSpPr>
                  <a:xfrm>
                    <a:off x="2065260" y="4691466"/>
                    <a:ext cx="119769" cy="750755"/>
                    <a:chOff x="10975275" y="2363618"/>
                    <a:chExt cx="431864" cy="2707070"/>
                  </a:xfrm>
                </p:grpSpPr>
                <p:sp>
                  <p:nvSpPr>
                    <p:cNvPr id="55" name="Free-form: Shape 54">
                      <a:extLst>
                        <a:ext uri="{FF2B5EF4-FFF2-40B4-BE49-F238E27FC236}">
                          <a16:creationId xmlns:a16="http://schemas.microsoft.com/office/drawing/2014/main" id="{A75E53A8-BF0E-9B0D-7843-FD86A8E774E3}"/>
                        </a:ext>
                      </a:extLst>
                    </p:cNvPr>
                    <p:cNvSpPr/>
                    <p:nvPr/>
                  </p:nvSpPr>
                  <p:spPr>
                    <a:xfrm>
                      <a:off x="10992133" y="2365300"/>
                      <a:ext cx="415004" cy="2697480"/>
                    </a:xfrm>
                    <a:custGeom>
                      <a:avLst/>
                      <a:gdLst>
                        <a:gd name="connsiteX0" fmla="*/ 150400 w 415004"/>
                        <a:gd name="connsiteY0" fmla="*/ 0 h 2697480"/>
                        <a:gd name="connsiteX1" fmla="*/ 264700 w 415004"/>
                        <a:gd name="connsiteY1" fmla="*/ 0 h 2697480"/>
                        <a:gd name="connsiteX2" fmla="*/ 414909 w 415004"/>
                        <a:gd name="connsiteY2" fmla="*/ 150019 h 2697480"/>
                        <a:gd name="connsiteX3" fmla="*/ 414909 w 415004"/>
                        <a:gd name="connsiteY3" fmla="*/ 379857 h 2697480"/>
                        <a:gd name="connsiteX4" fmla="*/ 370904 w 415004"/>
                        <a:gd name="connsiteY4" fmla="*/ 485966 h 2697480"/>
                        <a:gd name="connsiteX5" fmla="*/ 324136 w 415004"/>
                        <a:gd name="connsiteY5" fmla="*/ 517493 h 2697480"/>
                        <a:gd name="connsiteX6" fmla="*/ 370904 w 415004"/>
                        <a:gd name="connsiteY6" fmla="*/ 549021 h 2697480"/>
                        <a:gd name="connsiteX7" fmla="*/ 414909 w 415004"/>
                        <a:gd name="connsiteY7" fmla="*/ 655130 h 2697480"/>
                        <a:gd name="connsiteX8" fmla="*/ 414909 w 415004"/>
                        <a:gd name="connsiteY8" fmla="*/ 884968 h 2697480"/>
                        <a:gd name="connsiteX9" fmla="*/ 323183 w 415004"/>
                        <a:gd name="connsiteY9" fmla="*/ 1023176 h 2697480"/>
                        <a:gd name="connsiteX10" fmla="*/ 302800 w 415004"/>
                        <a:gd name="connsiteY10" fmla="*/ 1027271 h 2697480"/>
                        <a:gd name="connsiteX11" fmla="*/ 323183 w 415004"/>
                        <a:gd name="connsiteY11" fmla="*/ 1031367 h 2697480"/>
                        <a:gd name="connsiteX12" fmla="*/ 414909 w 415004"/>
                        <a:gd name="connsiteY12" fmla="*/ 1169575 h 2697480"/>
                        <a:gd name="connsiteX13" fmla="*/ 414909 w 415004"/>
                        <a:gd name="connsiteY13" fmla="*/ 1399413 h 2697480"/>
                        <a:gd name="connsiteX14" fmla="*/ 323183 w 415004"/>
                        <a:gd name="connsiteY14" fmla="*/ 1537621 h 2697480"/>
                        <a:gd name="connsiteX15" fmla="*/ 279083 w 415004"/>
                        <a:gd name="connsiteY15" fmla="*/ 1546479 h 2697480"/>
                        <a:gd name="connsiteX16" fmla="*/ 279083 w 415004"/>
                        <a:gd name="connsiteY16" fmla="*/ 1893570 h 2697480"/>
                        <a:gd name="connsiteX17" fmla="*/ 415004 w 415004"/>
                        <a:gd name="connsiteY17" fmla="*/ 1893570 h 2697480"/>
                        <a:gd name="connsiteX18" fmla="*/ 415004 w 415004"/>
                        <a:gd name="connsiteY18" fmla="*/ 2697480 h 2697480"/>
                        <a:gd name="connsiteX19" fmla="*/ 0 w 415004"/>
                        <a:gd name="connsiteY19" fmla="*/ 2697480 h 2697480"/>
                        <a:gd name="connsiteX20" fmla="*/ 0 w 415004"/>
                        <a:gd name="connsiteY20" fmla="*/ 1893570 h 2697480"/>
                        <a:gd name="connsiteX21" fmla="*/ 135922 w 415004"/>
                        <a:gd name="connsiteY21" fmla="*/ 1893570 h 2697480"/>
                        <a:gd name="connsiteX22" fmla="*/ 135922 w 415004"/>
                        <a:gd name="connsiteY22" fmla="*/ 1546479 h 2697480"/>
                        <a:gd name="connsiteX23" fmla="*/ 91821 w 415004"/>
                        <a:gd name="connsiteY23" fmla="*/ 1537621 h 2697480"/>
                        <a:gd name="connsiteX24" fmla="*/ 95 w 415004"/>
                        <a:gd name="connsiteY24" fmla="*/ 1399413 h 2697480"/>
                        <a:gd name="connsiteX25" fmla="*/ 95 w 415004"/>
                        <a:gd name="connsiteY25" fmla="*/ 1169575 h 2697480"/>
                        <a:gd name="connsiteX26" fmla="*/ 91821 w 415004"/>
                        <a:gd name="connsiteY26" fmla="*/ 1031367 h 2697480"/>
                        <a:gd name="connsiteX27" fmla="*/ 112205 w 415004"/>
                        <a:gd name="connsiteY27" fmla="*/ 1027271 h 2697480"/>
                        <a:gd name="connsiteX28" fmla="*/ 91821 w 415004"/>
                        <a:gd name="connsiteY28" fmla="*/ 1023176 h 2697480"/>
                        <a:gd name="connsiteX29" fmla="*/ 95 w 415004"/>
                        <a:gd name="connsiteY29" fmla="*/ 884968 h 2697480"/>
                        <a:gd name="connsiteX30" fmla="*/ 95 w 415004"/>
                        <a:gd name="connsiteY30" fmla="*/ 655130 h 2697480"/>
                        <a:gd name="connsiteX31" fmla="*/ 44101 w 415004"/>
                        <a:gd name="connsiteY31" fmla="*/ 549021 h 2697480"/>
                        <a:gd name="connsiteX32" fmla="*/ 90869 w 415004"/>
                        <a:gd name="connsiteY32" fmla="*/ 517493 h 2697480"/>
                        <a:gd name="connsiteX33" fmla="*/ 44101 w 415004"/>
                        <a:gd name="connsiteY33" fmla="*/ 485966 h 2697480"/>
                        <a:gd name="connsiteX34" fmla="*/ 95 w 415004"/>
                        <a:gd name="connsiteY34" fmla="*/ 379857 h 2697480"/>
                        <a:gd name="connsiteX35" fmla="*/ 95 w 415004"/>
                        <a:gd name="connsiteY35" fmla="*/ 150019 h 2697480"/>
                        <a:gd name="connsiteX36" fmla="*/ 150400 w 415004"/>
                        <a:gd name="connsiteY36" fmla="*/ 0 h 2697480"/>
                        <a:gd name="connsiteX37" fmla="*/ 150400 w 415004"/>
                        <a:gd name="connsiteY37" fmla="*/ 0 h 269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5004" h="2697480">
                          <a:moveTo>
                            <a:pt x="150400" y="0"/>
                          </a:moveTo>
                          <a:lnTo>
                            <a:pt x="264700" y="0"/>
                          </a:lnTo>
                          <a:cubicBezTo>
                            <a:pt x="347663" y="0"/>
                            <a:pt x="414909" y="67151"/>
                            <a:pt x="414909" y="150019"/>
                          </a:cubicBezTo>
                          <a:lnTo>
                            <a:pt x="414909" y="379857"/>
                          </a:lnTo>
                          <a:cubicBezTo>
                            <a:pt x="414909" y="421291"/>
                            <a:pt x="398145" y="458819"/>
                            <a:pt x="370904" y="485966"/>
                          </a:cubicBezTo>
                          <a:lnTo>
                            <a:pt x="324136" y="517493"/>
                          </a:lnTo>
                          <a:lnTo>
                            <a:pt x="370904" y="549021"/>
                          </a:lnTo>
                          <a:cubicBezTo>
                            <a:pt x="398050" y="576167"/>
                            <a:pt x="414909" y="613696"/>
                            <a:pt x="414909" y="655130"/>
                          </a:cubicBezTo>
                          <a:lnTo>
                            <a:pt x="414909" y="884968"/>
                          </a:lnTo>
                          <a:cubicBezTo>
                            <a:pt x="414909" y="947071"/>
                            <a:pt x="377095" y="1000411"/>
                            <a:pt x="323183" y="1023176"/>
                          </a:cubicBezTo>
                          <a:lnTo>
                            <a:pt x="302800" y="1027271"/>
                          </a:lnTo>
                          <a:lnTo>
                            <a:pt x="323183" y="1031367"/>
                          </a:lnTo>
                          <a:cubicBezTo>
                            <a:pt x="377095" y="1054132"/>
                            <a:pt x="414909" y="1107472"/>
                            <a:pt x="414909" y="1169575"/>
                          </a:cubicBezTo>
                          <a:lnTo>
                            <a:pt x="414909" y="1399413"/>
                          </a:lnTo>
                          <a:cubicBezTo>
                            <a:pt x="414909" y="1461516"/>
                            <a:pt x="377095" y="1514856"/>
                            <a:pt x="323183" y="1537621"/>
                          </a:cubicBezTo>
                          <a:lnTo>
                            <a:pt x="279083" y="1546479"/>
                          </a:lnTo>
                          <a:lnTo>
                            <a:pt x="279083" y="1893570"/>
                          </a:lnTo>
                          <a:lnTo>
                            <a:pt x="415004" y="1893570"/>
                          </a:lnTo>
                          <a:lnTo>
                            <a:pt x="415004" y="2697480"/>
                          </a:lnTo>
                          <a:lnTo>
                            <a:pt x="0" y="2697480"/>
                          </a:lnTo>
                          <a:lnTo>
                            <a:pt x="0" y="1893570"/>
                          </a:lnTo>
                          <a:lnTo>
                            <a:pt x="135922" y="1893570"/>
                          </a:lnTo>
                          <a:lnTo>
                            <a:pt x="135922" y="1546479"/>
                          </a:lnTo>
                          <a:lnTo>
                            <a:pt x="91821" y="1537621"/>
                          </a:lnTo>
                          <a:cubicBezTo>
                            <a:pt x="37909" y="1514856"/>
                            <a:pt x="95" y="1461516"/>
                            <a:pt x="95" y="1399413"/>
                          </a:cubicBezTo>
                          <a:lnTo>
                            <a:pt x="95" y="1169575"/>
                          </a:lnTo>
                          <a:cubicBezTo>
                            <a:pt x="95" y="1107472"/>
                            <a:pt x="37909" y="1054132"/>
                            <a:pt x="91821" y="1031367"/>
                          </a:cubicBezTo>
                          <a:lnTo>
                            <a:pt x="112205" y="1027271"/>
                          </a:lnTo>
                          <a:lnTo>
                            <a:pt x="91821" y="1023176"/>
                          </a:lnTo>
                          <a:cubicBezTo>
                            <a:pt x="37909" y="1000411"/>
                            <a:pt x="95" y="947071"/>
                            <a:pt x="95" y="884968"/>
                          </a:cubicBezTo>
                          <a:lnTo>
                            <a:pt x="95" y="655130"/>
                          </a:lnTo>
                          <a:cubicBezTo>
                            <a:pt x="95" y="613696"/>
                            <a:pt x="16859" y="576167"/>
                            <a:pt x="44101" y="549021"/>
                          </a:cubicBezTo>
                          <a:lnTo>
                            <a:pt x="90869" y="517493"/>
                          </a:lnTo>
                          <a:lnTo>
                            <a:pt x="44101" y="485966"/>
                          </a:lnTo>
                          <a:cubicBezTo>
                            <a:pt x="16955" y="458819"/>
                            <a:pt x="95" y="421291"/>
                            <a:pt x="95" y="379857"/>
                          </a:cubicBezTo>
                          <a:lnTo>
                            <a:pt x="95" y="150019"/>
                          </a:lnTo>
                          <a:cubicBezTo>
                            <a:pt x="190" y="67151"/>
                            <a:pt x="67437" y="0"/>
                            <a:pt x="150400" y="0"/>
                          </a:cubicBezTo>
                          <a:lnTo>
                            <a:pt x="150400" y="0"/>
                          </a:lnTo>
                          <a:close/>
                        </a:path>
                      </a:pathLst>
                    </a:custGeom>
                    <a:solidFill>
                      <a:srgbClr val="F4D347"/>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grpSp>
                  <p:nvGrpSpPr>
                    <p:cNvPr id="56" name="Group 55">
                      <a:extLst>
                        <a:ext uri="{FF2B5EF4-FFF2-40B4-BE49-F238E27FC236}">
                          <a16:creationId xmlns:a16="http://schemas.microsoft.com/office/drawing/2014/main" id="{5ACC1ADA-A26A-3F2A-33C6-06CCAD34D552}"/>
                        </a:ext>
                      </a:extLst>
                    </p:cNvPr>
                    <p:cNvGrpSpPr/>
                    <p:nvPr/>
                  </p:nvGrpSpPr>
                  <p:grpSpPr>
                    <a:xfrm>
                      <a:off x="10975275" y="2363618"/>
                      <a:ext cx="431864" cy="2707070"/>
                      <a:chOff x="10181352" y="2363618"/>
                      <a:chExt cx="431864" cy="2707070"/>
                    </a:xfrm>
                  </p:grpSpPr>
                  <p:sp>
                    <p:nvSpPr>
                      <p:cNvPr id="57" name="Free-form: Shape 56">
                        <a:extLst>
                          <a:ext uri="{FF2B5EF4-FFF2-40B4-BE49-F238E27FC236}">
                            <a16:creationId xmlns:a16="http://schemas.microsoft.com/office/drawing/2014/main" id="{A2B60328-4317-14E7-BFF6-F89638FAB019}"/>
                          </a:ext>
                        </a:extLst>
                      </p:cNvPr>
                      <p:cNvSpPr/>
                      <p:nvPr/>
                    </p:nvSpPr>
                    <p:spPr>
                      <a:xfrm>
                        <a:off x="10181352" y="2363618"/>
                        <a:ext cx="431864" cy="2707070"/>
                      </a:xfrm>
                      <a:custGeom>
                        <a:avLst/>
                        <a:gdLst>
                          <a:gd name="connsiteX0" fmla="*/ 431864 w 431863"/>
                          <a:gd name="connsiteY0" fmla="*/ 2699165 h 2707070"/>
                          <a:gd name="connsiteX1" fmla="*/ 430530 w 431863"/>
                          <a:gd name="connsiteY1" fmla="*/ 1895255 h 2707070"/>
                          <a:gd name="connsiteX2" fmla="*/ 430530 w 431863"/>
                          <a:gd name="connsiteY2" fmla="*/ 1889254 h 2707070"/>
                          <a:gd name="connsiteX3" fmla="*/ 424529 w 431863"/>
                          <a:gd name="connsiteY3" fmla="*/ 1889254 h 2707070"/>
                          <a:gd name="connsiteX4" fmla="*/ 294418 w 431863"/>
                          <a:gd name="connsiteY4" fmla="*/ 1889444 h 2707070"/>
                          <a:gd name="connsiteX5" fmla="*/ 293846 w 431863"/>
                          <a:gd name="connsiteY5" fmla="*/ 1552355 h 2707070"/>
                          <a:gd name="connsiteX6" fmla="*/ 333661 w 431863"/>
                          <a:gd name="connsiteY6" fmla="*/ 1544258 h 2707070"/>
                          <a:gd name="connsiteX7" fmla="*/ 429197 w 431863"/>
                          <a:gd name="connsiteY7" fmla="*/ 1395002 h 2707070"/>
                          <a:gd name="connsiteX8" fmla="*/ 428720 w 431863"/>
                          <a:gd name="connsiteY8" fmla="*/ 1213360 h 2707070"/>
                          <a:gd name="connsiteX9" fmla="*/ 425291 w 431863"/>
                          <a:gd name="connsiteY9" fmla="*/ 1140113 h 2707070"/>
                          <a:gd name="connsiteX10" fmla="*/ 333756 w 431863"/>
                          <a:gd name="connsiteY10" fmla="*/ 1029432 h 2707070"/>
                          <a:gd name="connsiteX11" fmla="*/ 333375 w 431863"/>
                          <a:gd name="connsiteY11" fmla="*/ 1029432 h 2707070"/>
                          <a:gd name="connsiteX12" fmla="*/ 330422 w 431863"/>
                          <a:gd name="connsiteY12" fmla="*/ 1028765 h 2707070"/>
                          <a:gd name="connsiteX13" fmla="*/ 333280 w 431863"/>
                          <a:gd name="connsiteY13" fmla="*/ 1028194 h 2707070"/>
                          <a:gd name="connsiteX14" fmla="*/ 333947 w 431863"/>
                          <a:gd name="connsiteY14" fmla="*/ 1028003 h 2707070"/>
                          <a:gd name="connsiteX15" fmla="*/ 426815 w 431863"/>
                          <a:gd name="connsiteY15" fmla="*/ 898940 h 2707070"/>
                          <a:gd name="connsiteX16" fmla="*/ 427006 w 431863"/>
                          <a:gd name="connsiteY16" fmla="*/ 800546 h 2707070"/>
                          <a:gd name="connsiteX17" fmla="*/ 426625 w 431863"/>
                          <a:gd name="connsiteY17" fmla="*/ 669673 h 2707070"/>
                          <a:gd name="connsiteX18" fmla="*/ 381476 w 431863"/>
                          <a:gd name="connsiteY18" fmla="*/ 548991 h 2707070"/>
                          <a:gd name="connsiteX19" fmla="*/ 336995 w 431863"/>
                          <a:gd name="connsiteY19" fmla="*/ 519083 h 2707070"/>
                          <a:gd name="connsiteX20" fmla="*/ 381572 w 431863"/>
                          <a:gd name="connsiteY20" fmla="*/ 488984 h 2707070"/>
                          <a:gd name="connsiteX21" fmla="*/ 426053 w 431863"/>
                          <a:gd name="connsiteY21" fmla="*/ 368588 h 2707070"/>
                          <a:gd name="connsiteX22" fmla="*/ 426053 w 431863"/>
                          <a:gd name="connsiteY22" fmla="*/ 324963 h 2707070"/>
                          <a:gd name="connsiteX23" fmla="*/ 425768 w 431863"/>
                          <a:gd name="connsiteY23" fmla="*/ 150560 h 2707070"/>
                          <a:gd name="connsiteX24" fmla="*/ 400145 w 431863"/>
                          <a:gd name="connsiteY24" fmla="*/ 67693 h 2707070"/>
                          <a:gd name="connsiteX25" fmla="*/ 247079 w 431863"/>
                          <a:gd name="connsiteY25" fmla="*/ 637 h 2707070"/>
                          <a:gd name="connsiteX26" fmla="*/ 159830 w 431863"/>
                          <a:gd name="connsiteY26" fmla="*/ 637 h 2707070"/>
                          <a:gd name="connsiteX27" fmla="*/ 7906 w 431863"/>
                          <a:gd name="connsiteY27" fmla="*/ 152942 h 2707070"/>
                          <a:gd name="connsiteX28" fmla="*/ 7906 w 431863"/>
                          <a:gd name="connsiteY28" fmla="*/ 171134 h 2707070"/>
                          <a:gd name="connsiteX29" fmla="*/ 7715 w 431863"/>
                          <a:gd name="connsiteY29" fmla="*/ 207615 h 2707070"/>
                          <a:gd name="connsiteX30" fmla="*/ 7239 w 431863"/>
                          <a:gd name="connsiteY30" fmla="*/ 353443 h 2707070"/>
                          <a:gd name="connsiteX31" fmla="*/ 13621 w 431863"/>
                          <a:gd name="connsiteY31" fmla="*/ 426500 h 2707070"/>
                          <a:gd name="connsiteX32" fmla="*/ 51816 w 431863"/>
                          <a:gd name="connsiteY32" fmla="*/ 490222 h 2707070"/>
                          <a:gd name="connsiteX33" fmla="*/ 93821 w 431863"/>
                          <a:gd name="connsiteY33" fmla="*/ 518892 h 2707070"/>
                          <a:gd name="connsiteX34" fmla="*/ 51340 w 431863"/>
                          <a:gd name="connsiteY34" fmla="*/ 547086 h 2707070"/>
                          <a:gd name="connsiteX35" fmla="*/ 51054 w 431863"/>
                          <a:gd name="connsiteY35" fmla="*/ 547277 h 2707070"/>
                          <a:gd name="connsiteX36" fmla="*/ 50768 w 431863"/>
                          <a:gd name="connsiteY36" fmla="*/ 547562 h 2707070"/>
                          <a:gd name="connsiteX37" fmla="*/ 4763 w 431863"/>
                          <a:gd name="connsiteY37" fmla="*/ 669482 h 2707070"/>
                          <a:gd name="connsiteX38" fmla="*/ 3905 w 431863"/>
                          <a:gd name="connsiteY38" fmla="*/ 800356 h 2707070"/>
                          <a:gd name="connsiteX39" fmla="*/ 3810 w 431863"/>
                          <a:gd name="connsiteY39" fmla="*/ 899035 h 2707070"/>
                          <a:gd name="connsiteX40" fmla="*/ 92012 w 431863"/>
                          <a:gd name="connsiteY40" fmla="*/ 1028480 h 2707070"/>
                          <a:gd name="connsiteX41" fmla="*/ 4667 w 431863"/>
                          <a:gd name="connsiteY41" fmla="*/ 1139160 h 2707070"/>
                          <a:gd name="connsiteX42" fmla="*/ 1048 w 431863"/>
                          <a:gd name="connsiteY42" fmla="*/ 1213265 h 2707070"/>
                          <a:gd name="connsiteX43" fmla="*/ 381 w 431863"/>
                          <a:gd name="connsiteY43" fmla="*/ 1394906 h 2707070"/>
                          <a:gd name="connsiteX44" fmla="*/ 99536 w 431863"/>
                          <a:gd name="connsiteY44" fmla="*/ 1548354 h 2707070"/>
                          <a:gd name="connsiteX45" fmla="*/ 135922 w 431863"/>
                          <a:gd name="connsiteY45" fmla="*/ 1555688 h 2707070"/>
                          <a:gd name="connsiteX46" fmla="*/ 135922 w 431863"/>
                          <a:gd name="connsiteY46" fmla="*/ 1885539 h 2707070"/>
                          <a:gd name="connsiteX47" fmla="*/ 9430 w 431863"/>
                          <a:gd name="connsiteY47" fmla="*/ 1885539 h 2707070"/>
                          <a:gd name="connsiteX48" fmla="*/ 0 w 431863"/>
                          <a:gd name="connsiteY48" fmla="*/ 1885539 h 2707070"/>
                          <a:gd name="connsiteX49" fmla="*/ 0 w 431863"/>
                          <a:gd name="connsiteY49" fmla="*/ 1894969 h 2707070"/>
                          <a:gd name="connsiteX50" fmla="*/ 1238 w 431863"/>
                          <a:gd name="connsiteY50" fmla="*/ 2698879 h 2707070"/>
                          <a:gd name="connsiteX51" fmla="*/ 1238 w 431863"/>
                          <a:gd name="connsiteY51" fmla="*/ 2707070 h 2707070"/>
                          <a:gd name="connsiteX52" fmla="*/ 9430 w 431863"/>
                          <a:gd name="connsiteY52" fmla="*/ 2707070 h 2707070"/>
                          <a:gd name="connsiteX53" fmla="*/ 424339 w 431863"/>
                          <a:gd name="connsiteY53" fmla="*/ 2706308 h 2707070"/>
                          <a:gd name="connsiteX54" fmla="*/ 431768 w 431863"/>
                          <a:gd name="connsiteY54" fmla="*/ 2706308 h 2707070"/>
                          <a:gd name="connsiteX55" fmla="*/ 431768 w 431863"/>
                          <a:gd name="connsiteY55" fmla="*/ 2698974 h 2707070"/>
                          <a:gd name="connsiteX56" fmla="*/ 22098 w 431863"/>
                          <a:gd name="connsiteY56" fmla="*/ 1429292 h 2707070"/>
                          <a:gd name="connsiteX57" fmla="*/ 18860 w 431863"/>
                          <a:gd name="connsiteY57" fmla="*/ 1358711 h 2707070"/>
                          <a:gd name="connsiteX58" fmla="*/ 18288 w 431863"/>
                          <a:gd name="connsiteY58" fmla="*/ 1213360 h 2707070"/>
                          <a:gd name="connsiteX59" fmla="*/ 20955 w 431863"/>
                          <a:gd name="connsiteY59" fmla="*/ 1142589 h 2707070"/>
                          <a:gd name="connsiteX60" fmla="*/ 102870 w 431863"/>
                          <a:gd name="connsiteY60" fmla="*/ 1040481 h 2707070"/>
                          <a:gd name="connsiteX61" fmla="*/ 123158 w 431863"/>
                          <a:gd name="connsiteY61" fmla="*/ 1036290 h 2707070"/>
                          <a:gd name="connsiteX62" fmla="*/ 160401 w 431863"/>
                          <a:gd name="connsiteY62" fmla="*/ 1028575 h 2707070"/>
                          <a:gd name="connsiteX63" fmla="*/ 102775 w 431863"/>
                          <a:gd name="connsiteY63" fmla="*/ 1017335 h 2707070"/>
                          <a:gd name="connsiteX64" fmla="*/ 16478 w 431863"/>
                          <a:gd name="connsiteY64" fmla="*/ 898082 h 2707070"/>
                          <a:gd name="connsiteX65" fmla="*/ 15335 w 431863"/>
                          <a:gd name="connsiteY65" fmla="*/ 800451 h 2707070"/>
                          <a:gd name="connsiteX66" fmla="*/ 14478 w 431863"/>
                          <a:gd name="connsiteY66" fmla="*/ 669578 h 2707070"/>
                          <a:gd name="connsiteX67" fmla="*/ 56198 w 431863"/>
                          <a:gd name="connsiteY67" fmla="*/ 553563 h 2707070"/>
                          <a:gd name="connsiteX68" fmla="*/ 102298 w 431863"/>
                          <a:gd name="connsiteY68" fmla="*/ 522035 h 2707070"/>
                          <a:gd name="connsiteX69" fmla="*/ 106775 w 431863"/>
                          <a:gd name="connsiteY69" fmla="*/ 518987 h 2707070"/>
                          <a:gd name="connsiteX70" fmla="*/ 55340 w 431863"/>
                          <a:gd name="connsiteY70" fmla="*/ 484793 h 2707070"/>
                          <a:gd name="connsiteX71" fmla="*/ 18860 w 431863"/>
                          <a:gd name="connsiteY71" fmla="*/ 424880 h 2707070"/>
                          <a:gd name="connsiteX72" fmla="*/ 11906 w 431863"/>
                          <a:gd name="connsiteY72" fmla="*/ 353443 h 2707070"/>
                          <a:gd name="connsiteX73" fmla="*/ 11430 w 431863"/>
                          <a:gd name="connsiteY73" fmla="*/ 207615 h 2707070"/>
                          <a:gd name="connsiteX74" fmla="*/ 11240 w 431863"/>
                          <a:gd name="connsiteY74" fmla="*/ 152942 h 2707070"/>
                          <a:gd name="connsiteX75" fmla="*/ 159925 w 431863"/>
                          <a:gd name="connsiteY75" fmla="*/ 2637 h 2707070"/>
                          <a:gd name="connsiteX76" fmla="*/ 290608 w 431863"/>
                          <a:gd name="connsiteY76" fmla="*/ 3780 h 2707070"/>
                          <a:gd name="connsiteX77" fmla="*/ 423005 w 431863"/>
                          <a:gd name="connsiteY77" fmla="*/ 150560 h 2707070"/>
                          <a:gd name="connsiteX78" fmla="*/ 422815 w 431863"/>
                          <a:gd name="connsiteY78" fmla="*/ 324963 h 2707070"/>
                          <a:gd name="connsiteX79" fmla="*/ 422815 w 431863"/>
                          <a:gd name="connsiteY79" fmla="*/ 368588 h 2707070"/>
                          <a:gd name="connsiteX80" fmla="*/ 379190 w 431863"/>
                          <a:gd name="connsiteY80" fmla="*/ 486317 h 2707070"/>
                          <a:gd name="connsiteX81" fmla="*/ 332613 w 431863"/>
                          <a:gd name="connsiteY81" fmla="*/ 517559 h 2707070"/>
                          <a:gd name="connsiteX82" fmla="*/ 330327 w 431863"/>
                          <a:gd name="connsiteY82" fmla="*/ 519083 h 2707070"/>
                          <a:gd name="connsiteX83" fmla="*/ 332613 w 431863"/>
                          <a:gd name="connsiteY83" fmla="*/ 520607 h 2707070"/>
                          <a:gd name="connsiteX84" fmla="*/ 379286 w 431863"/>
                          <a:gd name="connsiteY84" fmla="*/ 552134 h 2707070"/>
                          <a:gd name="connsiteX85" fmla="*/ 420910 w 431863"/>
                          <a:gd name="connsiteY85" fmla="*/ 637193 h 2707070"/>
                          <a:gd name="connsiteX86" fmla="*/ 421672 w 431863"/>
                          <a:gd name="connsiteY86" fmla="*/ 800451 h 2707070"/>
                          <a:gd name="connsiteX87" fmla="*/ 421481 w 431863"/>
                          <a:gd name="connsiteY87" fmla="*/ 865888 h 2707070"/>
                          <a:gd name="connsiteX88" fmla="*/ 414719 w 431863"/>
                          <a:gd name="connsiteY88" fmla="*/ 929705 h 2707070"/>
                          <a:gd name="connsiteX89" fmla="*/ 331946 w 431863"/>
                          <a:gd name="connsiteY89" fmla="*/ 1021145 h 2707070"/>
                          <a:gd name="connsiteX90" fmla="*/ 311563 w 431863"/>
                          <a:gd name="connsiteY90" fmla="*/ 1025146 h 2707070"/>
                          <a:gd name="connsiteX91" fmla="*/ 294132 w 431863"/>
                          <a:gd name="connsiteY91" fmla="*/ 1028575 h 2707070"/>
                          <a:gd name="connsiteX92" fmla="*/ 311563 w 431863"/>
                          <a:gd name="connsiteY92" fmla="*/ 1032194 h 2707070"/>
                          <a:gd name="connsiteX93" fmla="*/ 331946 w 431863"/>
                          <a:gd name="connsiteY93" fmla="*/ 1036385 h 2707070"/>
                          <a:gd name="connsiteX94" fmla="*/ 417195 w 431863"/>
                          <a:gd name="connsiteY94" fmla="*/ 1141637 h 2707070"/>
                          <a:gd name="connsiteX95" fmla="*/ 420053 w 431863"/>
                          <a:gd name="connsiteY95" fmla="*/ 1213265 h 2707070"/>
                          <a:gd name="connsiteX96" fmla="*/ 419576 w 431863"/>
                          <a:gd name="connsiteY96" fmla="*/ 1394906 h 2707070"/>
                          <a:gd name="connsiteX97" fmla="*/ 331661 w 431863"/>
                          <a:gd name="connsiteY97" fmla="*/ 1533971 h 2707070"/>
                          <a:gd name="connsiteX98" fmla="*/ 287560 w 431863"/>
                          <a:gd name="connsiteY98" fmla="*/ 1542830 h 2707070"/>
                          <a:gd name="connsiteX99" fmla="*/ 283369 w 431863"/>
                          <a:gd name="connsiteY99" fmla="*/ 1543687 h 2707070"/>
                          <a:gd name="connsiteX100" fmla="*/ 283369 w 431863"/>
                          <a:gd name="connsiteY100" fmla="*/ 1547973 h 2707070"/>
                          <a:gd name="connsiteX101" fmla="*/ 282797 w 431863"/>
                          <a:gd name="connsiteY101" fmla="*/ 1895064 h 2707070"/>
                          <a:gd name="connsiteX102" fmla="*/ 282797 w 431863"/>
                          <a:gd name="connsiteY102" fmla="*/ 1900874 h 2707070"/>
                          <a:gd name="connsiteX103" fmla="*/ 288608 w 431863"/>
                          <a:gd name="connsiteY103" fmla="*/ 1900874 h 2707070"/>
                          <a:gd name="connsiteX104" fmla="*/ 418529 w 431863"/>
                          <a:gd name="connsiteY104" fmla="*/ 1901065 h 2707070"/>
                          <a:gd name="connsiteX105" fmla="*/ 417195 w 431863"/>
                          <a:gd name="connsiteY105" fmla="*/ 2691545 h 2707070"/>
                          <a:gd name="connsiteX106" fmla="*/ 17812 w 431863"/>
                          <a:gd name="connsiteY106" fmla="*/ 2690783 h 2707070"/>
                          <a:gd name="connsiteX107" fmla="*/ 19050 w 431863"/>
                          <a:gd name="connsiteY107" fmla="*/ 1904494 h 2707070"/>
                          <a:gd name="connsiteX108" fmla="*/ 145542 w 431863"/>
                          <a:gd name="connsiteY108" fmla="*/ 1904494 h 2707070"/>
                          <a:gd name="connsiteX109" fmla="*/ 154972 w 431863"/>
                          <a:gd name="connsiteY109" fmla="*/ 1904494 h 2707070"/>
                          <a:gd name="connsiteX110" fmla="*/ 154972 w 431863"/>
                          <a:gd name="connsiteY110" fmla="*/ 1895064 h 2707070"/>
                          <a:gd name="connsiteX111" fmla="*/ 154972 w 431863"/>
                          <a:gd name="connsiteY111" fmla="*/ 1547973 h 2707070"/>
                          <a:gd name="connsiteX112" fmla="*/ 154972 w 431863"/>
                          <a:gd name="connsiteY112" fmla="*/ 1540163 h 2707070"/>
                          <a:gd name="connsiteX113" fmla="*/ 147352 w 431863"/>
                          <a:gd name="connsiteY113" fmla="*/ 1538639 h 2707070"/>
                          <a:gd name="connsiteX114" fmla="*/ 103251 w 431863"/>
                          <a:gd name="connsiteY114" fmla="*/ 1529780 h 2707070"/>
                          <a:gd name="connsiteX115" fmla="*/ 22003 w 431863"/>
                          <a:gd name="connsiteY115" fmla="*/ 1429196 h 270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1863" h="2707070">
                            <a:moveTo>
                              <a:pt x="431864" y="2699165"/>
                            </a:moveTo>
                            <a:lnTo>
                              <a:pt x="430530" y="1895255"/>
                            </a:lnTo>
                            <a:lnTo>
                              <a:pt x="430530" y="1889254"/>
                            </a:lnTo>
                            <a:cubicBezTo>
                              <a:pt x="430530" y="1889254"/>
                              <a:pt x="424529" y="1889254"/>
                              <a:pt x="424529" y="1889254"/>
                            </a:cubicBezTo>
                            <a:cubicBezTo>
                              <a:pt x="424529" y="1889254"/>
                              <a:pt x="304990" y="1889444"/>
                              <a:pt x="294418" y="1889444"/>
                            </a:cubicBezTo>
                            <a:lnTo>
                              <a:pt x="293846" y="1552355"/>
                            </a:lnTo>
                            <a:cubicBezTo>
                              <a:pt x="304800" y="1550164"/>
                              <a:pt x="333661" y="1544258"/>
                              <a:pt x="333661" y="1544258"/>
                            </a:cubicBezTo>
                            <a:cubicBezTo>
                              <a:pt x="392621" y="1520732"/>
                              <a:pt x="432149" y="1458248"/>
                              <a:pt x="429197" y="1395002"/>
                            </a:cubicBezTo>
                            <a:cubicBezTo>
                              <a:pt x="429197" y="1342900"/>
                              <a:pt x="428720" y="1265557"/>
                              <a:pt x="428720" y="1213360"/>
                            </a:cubicBezTo>
                            <a:cubicBezTo>
                              <a:pt x="427958" y="1191548"/>
                              <a:pt x="430625" y="1161449"/>
                              <a:pt x="425291" y="1140113"/>
                            </a:cubicBezTo>
                            <a:cubicBezTo>
                              <a:pt x="415576" y="1090868"/>
                              <a:pt x="379762" y="1048482"/>
                              <a:pt x="333756" y="1029432"/>
                            </a:cubicBezTo>
                            <a:lnTo>
                              <a:pt x="333375" y="1029432"/>
                            </a:lnTo>
                            <a:cubicBezTo>
                              <a:pt x="333375" y="1029432"/>
                              <a:pt x="330422" y="1028765"/>
                              <a:pt x="330422" y="1028765"/>
                            </a:cubicBezTo>
                            <a:cubicBezTo>
                              <a:pt x="331089" y="1028575"/>
                              <a:pt x="333280" y="1028194"/>
                              <a:pt x="333280" y="1028194"/>
                            </a:cubicBezTo>
                            <a:cubicBezTo>
                              <a:pt x="333470" y="1028194"/>
                              <a:pt x="333851" y="1028099"/>
                              <a:pt x="333947" y="1028003"/>
                            </a:cubicBezTo>
                            <a:cubicBezTo>
                              <a:pt x="385858" y="1006382"/>
                              <a:pt x="422815" y="954851"/>
                              <a:pt x="426815" y="898940"/>
                            </a:cubicBezTo>
                            <a:cubicBezTo>
                              <a:pt x="427863" y="875984"/>
                              <a:pt x="426815" y="824359"/>
                              <a:pt x="427006" y="800546"/>
                            </a:cubicBezTo>
                            <a:cubicBezTo>
                              <a:pt x="427006" y="800546"/>
                              <a:pt x="426625" y="669673"/>
                              <a:pt x="426625" y="669673"/>
                            </a:cubicBezTo>
                            <a:cubicBezTo>
                              <a:pt x="429006" y="625477"/>
                              <a:pt x="413671" y="580043"/>
                              <a:pt x="381476" y="548991"/>
                            </a:cubicBezTo>
                            <a:lnTo>
                              <a:pt x="336995" y="519083"/>
                            </a:lnTo>
                            <a:cubicBezTo>
                              <a:pt x="346329" y="512796"/>
                              <a:pt x="381476" y="488888"/>
                              <a:pt x="381572" y="488984"/>
                            </a:cubicBezTo>
                            <a:cubicBezTo>
                              <a:pt x="413576" y="457837"/>
                              <a:pt x="428625" y="412593"/>
                              <a:pt x="426053" y="368588"/>
                            </a:cubicBezTo>
                            <a:lnTo>
                              <a:pt x="426053" y="324963"/>
                            </a:lnTo>
                            <a:cubicBezTo>
                              <a:pt x="426053" y="324963"/>
                              <a:pt x="425768" y="150560"/>
                              <a:pt x="425768" y="150560"/>
                            </a:cubicBezTo>
                            <a:cubicBezTo>
                              <a:pt x="425387" y="121128"/>
                              <a:pt x="416433" y="92172"/>
                              <a:pt x="400145" y="67693"/>
                            </a:cubicBezTo>
                            <a:cubicBezTo>
                              <a:pt x="365951" y="15877"/>
                              <a:pt x="306896" y="-3935"/>
                              <a:pt x="247079" y="637"/>
                            </a:cubicBezTo>
                            <a:lnTo>
                              <a:pt x="159830" y="637"/>
                            </a:lnTo>
                            <a:cubicBezTo>
                              <a:pt x="78105" y="-982"/>
                              <a:pt x="6191" y="71217"/>
                              <a:pt x="7906" y="152942"/>
                            </a:cubicBezTo>
                            <a:lnTo>
                              <a:pt x="7906" y="171134"/>
                            </a:lnTo>
                            <a:cubicBezTo>
                              <a:pt x="7906" y="171134"/>
                              <a:pt x="7715" y="207615"/>
                              <a:pt x="7715" y="207615"/>
                            </a:cubicBezTo>
                            <a:cubicBezTo>
                              <a:pt x="7715" y="207615"/>
                              <a:pt x="7239" y="353443"/>
                              <a:pt x="7239" y="353443"/>
                            </a:cubicBezTo>
                            <a:cubicBezTo>
                              <a:pt x="7049" y="377732"/>
                              <a:pt x="6001" y="402973"/>
                              <a:pt x="13621" y="426500"/>
                            </a:cubicBezTo>
                            <a:cubicBezTo>
                              <a:pt x="20860" y="450407"/>
                              <a:pt x="34004" y="472601"/>
                              <a:pt x="51816" y="490222"/>
                            </a:cubicBezTo>
                            <a:cubicBezTo>
                              <a:pt x="51816" y="490222"/>
                              <a:pt x="86487" y="513939"/>
                              <a:pt x="93821" y="518892"/>
                            </a:cubicBezTo>
                            <a:cubicBezTo>
                              <a:pt x="86487" y="523750"/>
                              <a:pt x="51340" y="547086"/>
                              <a:pt x="51340" y="547086"/>
                            </a:cubicBezTo>
                            <a:lnTo>
                              <a:pt x="51054" y="547277"/>
                            </a:lnTo>
                            <a:cubicBezTo>
                              <a:pt x="51054" y="547277"/>
                              <a:pt x="50768" y="547562"/>
                              <a:pt x="50768" y="547562"/>
                            </a:cubicBezTo>
                            <a:cubicBezTo>
                              <a:pt x="18193" y="578804"/>
                              <a:pt x="2477" y="624905"/>
                              <a:pt x="4763" y="669482"/>
                            </a:cubicBezTo>
                            <a:cubicBezTo>
                              <a:pt x="4763" y="669482"/>
                              <a:pt x="3905" y="800356"/>
                              <a:pt x="3905" y="800356"/>
                            </a:cubicBezTo>
                            <a:cubicBezTo>
                              <a:pt x="4096" y="824073"/>
                              <a:pt x="2762" y="875699"/>
                              <a:pt x="3810" y="899035"/>
                            </a:cubicBezTo>
                            <a:cubicBezTo>
                              <a:pt x="7525" y="953994"/>
                              <a:pt x="42386" y="1004762"/>
                              <a:pt x="92012" y="1028480"/>
                            </a:cubicBezTo>
                            <a:cubicBezTo>
                              <a:pt x="48006" y="1049244"/>
                              <a:pt x="14192" y="1090964"/>
                              <a:pt x="4667" y="1139160"/>
                            </a:cubicBezTo>
                            <a:cubicBezTo>
                              <a:pt x="-762" y="1161163"/>
                              <a:pt x="2000" y="1190786"/>
                              <a:pt x="1048" y="1213265"/>
                            </a:cubicBezTo>
                            <a:cubicBezTo>
                              <a:pt x="953" y="1265557"/>
                              <a:pt x="476" y="1342900"/>
                              <a:pt x="381" y="1394906"/>
                            </a:cubicBezTo>
                            <a:cubicBezTo>
                              <a:pt x="-2858" y="1460057"/>
                              <a:pt x="38481" y="1524827"/>
                              <a:pt x="99536" y="1548354"/>
                            </a:cubicBezTo>
                            <a:cubicBezTo>
                              <a:pt x="99536" y="1548354"/>
                              <a:pt x="125540" y="1553593"/>
                              <a:pt x="135922" y="1555688"/>
                            </a:cubicBezTo>
                            <a:cubicBezTo>
                              <a:pt x="135922" y="1570166"/>
                              <a:pt x="135922" y="1868108"/>
                              <a:pt x="135922" y="1885539"/>
                            </a:cubicBezTo>
                            <a:cubicBezTo>
                              <a:pt x="119539" y="1885539"/>
                              <a:pt x="9430" y="1885539"/>
                              <a:pt x="9430" y="1885539"/>
                            </a:cubicBezTo>
                            <a:lnTo>
                              <a:pt x="0" y="1885539"/>
                            </a:lnTo>
                            <a:cubicBezTo>
                              <a:pt x="0" y="1885539"/>
                              <a:pt x="0" y="1894969"/>
                              <a:pt x="0" y="1894969"/>
                            </a:cubicBezTo>
                            <a:lnTo>
                              <a:pt x="1238" y="2698879"/>
                            </a:lnTo>
                            <a:lnTo>
                              <a:pt x="1238" y="2707070"/>
                            </a:lnTo>
                            <a:cubicBezTo>
                              <a:pt x="1238" y="2707070"/>
                              <a:pt x="9430" y="2707070"/>
                              <a:pt x="9430" y="2707070"/>
                            </a:cubicBezTo>
                            <a:lnTo>
                              <a:pt x="424339" y="2706308"/>
                            </a:lnTo>
                            <a:lnTo>
                              <a:pt x="431768" y="2706308"/>
                            </a:lnTo>
                            <a:cubicBezTo>
                              <a:pt x="431768" y="2706308"/>
                              <a:pt x="431768" y="2698974"/>
                              <a:pt x="431768" y="2698974"/>
                            </a:cubicBezTo>
                            <a:close/>
                            <a:moveTo>
                              <a:pt x="22098" y="1429292"/>
                            </a:moveTo>
                            <a:cubicBezTo>
                              <a:pt x="17431" y="1410527"/>
                              <a:pt x="19431" y="1378142"/>
                              <a:pt x="18860" y="1358711"/>
                            </a:cubicBezTo>
                            <a:cubicBezTo>
                              <a:pt x="18669" y="1322612"/>
                              <a:pt x="18574" y="1249460"/>
                              <a:pt x="18288" y="1213360"/>
                            </a:cubicBezTo>
                            <a:cubicBezTo>
                              <a:pt x="18860" y="1192691"/>
                              <a:pt x="16097" y="1162401"/>
                              <a:pt x="20955" y="1142589"/>
                            </a:cubicBezTo>
                            <a:cubicBezTo>
                              <a:pt x="27527" y="1098203"/>
                              <a:pt x="67723" y="1054769"/>
                              <a:pt x="102870" y="1040481"/>
                            </a:cubicBezTo>
                            <a:lnTo>
                              <a:pt x="123158" y="1036290"/>
                            </a:lnTo>
                            <a:lnTo>
                              <a:pt x="160401" y="1028575"/>
                            </a:lnTo>
                            <a:cubicBezTo>
                              <a:pt x="147542" y="1026098"/>
                              <a:pt x="115348" y="1019812"/>
                              <a:pt x="102775" y="1017335"/>
                            </a:cubicBezTo>
                            <a:cubicBezTo>
                              <a:pt x="60484" y="1000857"/>
                              <a:pt x="19241" y="950375"/>
                              <a:pt x="16478" y="898082"/>
                            </a:cubicBezTo>
                            <a:cubicBezTo>
                              <a:pt x="15335" y="876270"/>
                              <a:pt x="15716" y="823406"/>
                              <a:pt x="15335" y="800451"/>
                            </a:cubicBezTo>
                            <a:cubicBezTo>
                              <a:pt x="15335" y="800451"/>
                              <a:pt x="14478" y="669578"/>
                              <a:pt x="14478" y="669578"/>
                            </a:cubicBezTo>
                            <a:cubicBezTo>
                              <a:pt x="11811" y="626810"/>
                              <a:pt x="25718" y="584043"/>
                              <a:pt x="56198" y="553563"/>
                            </a:cubicBezTo>
                            <a:cubicBezTo>
                              <a:pt x="56959" y="552992"/>
                              <a:pt x="102298" y="522035"/>
                              <a:pt x="102298" y="522035"/>
                            </a:cubicBezTo>
                            <a:cubicBezTo>
                              <a:pt x="102298" y="522035"/>
                              <a:pt x="106775" y="518987"/>
                              <a:pt x="106775" y="518987"/>
                            </a:cubicBezTo>
                            <a:cubicBezTo>
                              <a:pt x="105632" y="518416"/>
                              <a:pt x="57912" y="486317"/>
                              <a:pt x="55340" y="484793"/>
                            </a:cubicBezTo>
                            <a:cubicBezTo>
                              <a:pt x="40767" y="470600"/>
                              <a:pt x="25337" y="446788"/>
                              <a:pt x="18860" y="424880"/>
                            </a:cubicBezTo>
                            <a:cubicBezTo>
                              <a:pt x="11144" y="401830"/>
                              <a:pt x="11906" y="377541"/>
                              <a:pt x="11906" y="353443"/>
                            </a:cubicBezTo>
                            <a:cubicBezTo>
                              <a:pt x="11906" y="353443"/>
                              <a:pt x="11430" y="207615"/>
                              <a:pt x="11430" y="207615"/>
                            </a:cubicBezTo>
                            <a:cubicBezTo>
                              <a:pt x="11430" y="196471"/>
                              <a:pt x="11144" y="163324"/>
                              <a:pt x="11240" y="152942"/>
                            </a:cubicBezTo>
                            <a:cubicBezTo>
                              <a:pt x="9144" y="72551"/>
                              <a:pt x="79534" y="1589"/>
                              <a:pt x="159925" y="2637"/>
                            </a:cubicBezTo>
                            <a:cubicBezTo>
                              <a:pt x="190024" y="3304"/>
                              <a:pt x="261557" y="1399"/>
                              <a:pt x="290608" y="3780"/>
                            </a:cubicBezTo>
                            <a:cubicBezTo>
                              <a:pt x="363760" y="10733"/>
                              <a:pt x="423577" y="77218"/>
                              <a:pt x="423005" y="150560"/>
                            </a:cubicBezTo>
                            <a:lnTo>
                              <a:pt x="422815" y="324963"/>
                            </a:lnTo>
                            <a:cubicBezTo>
                              <a:pt x="422815" y="324963"/>
                              <a:pt x="422815" y="368588"/>
                              <a:pt x="422815" y="368588"/>
                            </a:cubicBezTo>
                            <a:cubicBezTo>
                              <a:pt x="425291" y="411926"/>
                              <a:pt x="410528" y="455837"/>
                              <a:pt x="379190" y="486317"/>
                            </a:cubicBezTo>
                            <a:cubicBezTo>
                              <a:pt x="380524" y="485269"/>
                              <a:pt x="332423" y="517749"/>
                              <a:pt x="332613" y="517559"/>
                            </a:cubicBezTo>
                            <a:lnTo>
                              <a:pt x="330327" y="519083"/>
                            </a:lnTo>
                            <a:lnTo>
                              <a:pt x="332613" y="520607"/>
                            </a:lnTo>
                            <a:cubicBezTo>
                              <a:pt x="332613" y="520607"/>
                              <a:pt x="379286" y="552134"/>
                              <a:pt x="379286" y="552134"/>
                            </a:cubicBezTo>
                            <a:cubicBezTo>
                              <a:pt x="400812" y="573566"/>
                              <a:pt x="417386" y="605474"/>
                              <a:pt x="420910" y="637193"/>
                            </a:cubicBezTo>
                            <a:cubicBezTo>
                              <a:pt x="423767" y="658148"/>
                              <a:pt x="421005" y="777401"/>
                              <a:pt x="421672" y="800451"/>
                            </a:cubicBezTo>
                            <a:cubicBezTo>
                              <a:pt x="421672" y="800451"/>
                              <a:pt x="421481" y="865888"/>
                              <a:pt x="421481" y="865888"/>
                            </a:cubicBezTo>
                            <a:cubicBezTo>
                              <a:pt x="421767" y="887605"/>
                              <a:pt x="421481" y="909036"/>
                              <a:pt x="414719" y="929705"/>
                            </a:cubicBezTo>
                            <a:cubicBezTo>
                              <a:pt x="403098" y="970282"/>
                              <a:pt x="368046" y="1006572"/>
                              <a:pt x="331946" y="1021145"/>
                            </a:cubicBezTo>
                            <a:lnTo>
                              <a:pt x="311563" y="1025146"/>
                            </a:lnTo>
                            <a:lnTo>
                              <a:pt x="294132" y="1028575"/>
                            </a:lnTo>
                            <a:lnTo>
                              <a:pt x="311563" y="1032194"/>
                            </a:lnTo>
                            <a:cubicBezTo>
                              <a:pt x="311563" y="1032194"/>
                              <a:pt x="331946" y="1036385"/>
                              <a:pt x="331946" y="1036385"/>
                            </a:cubicBezTo>
                            <a:cubicBezTo>
                              <a:pt x="372142" y="1053149"/>
                              <a:pt x="409289" y="1095536"/>
                              <a:pt x="417195" y="1141637"/>
                            </a:cubicBezTo>
                            <a:cubicBezTo>
                              <a:pt x="422148" y="1162115"/>
                              <a:pt x="419195" y="1191929"/>
                              <a:pt x="420053" y="1213265"/>
                            </a:cubicBezTo>
                            <a:cubicBezTo>
                              <a:pt x="419862" y="1265557"/>
                              <a:pt x="419672" y="1342900"/>
                              <a:pt x="419576" y="1394906"/>
                            </a:cubicBezTo>
                            <a:cubicBezTo>
                              <a:pt x="423196" y="1454342"/>
                              <a:pt x="382429" y="1513493"/>
                              <a:pt x="331661" y="1533971"/>
                            </a:cubicBezTo>
                            <a:lnTo>
                              <a:pt x="287560" y="1542830"/>
                            </a:lnTo>
                            <a:lnTo>
                              <a:pt x="283369" y="1543687"/>
                            </a:lnTo>
                            <a:lnTo>
                              <a:pt x="283369" y="1547973"/>
                            </a:lnTo>
                            <a:cubicBezTo>
                              <a:pt x="283369" y="1547973"/>
                              <a:pt x="282797" y="1895064"/>
                              <a:pt x="282797" y="1895064"/>
                            </a:cubicBezTo>
                            <a:lnTo>
                              <a:pt x="282797" y="1900874"/>
                            </a:lnTo>
                            <a:cubicBezTo>
                              <a:pt x="282797" y="1900874"/>
                              <a:pt x="288608" y="1900874"/>
                              <a:pt x="288608" y="1900874"/>
                            </a:cubicBezTo>
                            <a:lnTo>
                              <a:pt x="418529" y="1901065"/>
                            </a:lnTo>
                            <a:lnTo>
                              <a:pt x="417195" y="2691545"/>
                            </a:lnTo>
                            <a:lnTo>
                              <a:pt x="17812" y="2690783"/>
                            </a:lnTo>
                            <a:cubicBezTo>
                              <a:pt x="17812" y="2674971"/>
                              <a:pt x="19050" y="1922782"/>
                              <a:pt x="19050" y="1904494"/>
                            </a:cubicBezTo>
                            <a:lnTo>
                              <a:pt x="145542" y="1904494"/>
                            </a:lnTo>
                            <a:cubicBezTo>
                              <a:pt x="145542" y="1904494"/>
                              <a:pt x="154972" y="1904494"/>
                              <a:pt x="154972" y="1904494"/>
                            </a:cubicBezTo>
                            <a:lnTo>
                              <a:pt x="154972" y="1895064"/>
                            </a:lnTo>
                            <a:cubicBezTo>
                              <a:pt x="154972" y="1895064"/>
                              <a:pt x="154972" y="1547973"/>
                              <a:pt x="154972" y="1547973"/>
                            </a:cubicBezTo>
                            <a:lnTo>
                              <a:pt x="154972" y="1540163"/>
                            </a:lnTo>
                            <a:cubicBezTo>
                              <a:pt x="154972" y="1540163"/>
                              <a:pt x="147352" y="1538639"/>
                              <a:pt x="147352" y="1538639"/>
                            </a:cubicBezTo>
                            <a:cubicBezTo>
                              <a:pt x="147352" y="1538639"/>
                              <a:pt x="103251" y="1529780"/>
                              <a:pt x="103251" y="1529780"/>
                            </a:cubicBezTo>
                            <a:cubicBezTo>
                              <a:pt x="69628" y="1516445"/>
                              <a:pt x="28766" y="1473297"/>
                              <a:pt x="22003" y="1429196"/>
                            </a:cubicBezTo>
                            <a:close/>
                          </a:path>
                        </a:pathLst>
                      </a:custGeom>
                      <a:solidFill>
                        <a:srgbClr val="000000"/>
                      </a:solidFill>
                      <a:ln w="3175" cap="flat">
                        <a:solidFill>
                          <a:srgbClr val="000000"/>
                        </a:solid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58" name="Free-form: Shape 57">
                        <a:extLst>
                          <a:ext uri="{FF2B5EF4-FFF2-40B4-BE49-F238E27FC236}">
                            <a16:creationId xmlns:a16="http://schemas.microsoft.com/office/drawing/2014/main" id="{0013E978-75D3-4419-7650-AFFE1ADE90C1}"/>
                          </a:ext>
                        </a:extLst>
                      </p:cNvPr>
                      <p:cNvSpPr/>
                      <p:nvPr/>
                    </p:nvSpPr>
                    <p:spPr>
                      <a:xfrm>
                        <a:off x="10257048" y="4349548"/>
                        <a:ext cx="7406" cy="255936"/>
                      </a:xfrm>
                      <a:custGeom>
                        <a:avLst/>
                        <a:gdLst>
                          <a:gd name="connsiteX0" fmla="*/ 3933 w 7406"/>
                          <a:gd name="connsiteY0" fmla="*/ 0 h 255936"/>
                          <a:gd name="connsiteX1" fmla="*/ 3266 w 7406"/>
                          <a:gd name="connsiteY1" fmla="*/ 255937 h 255936"/>
                          <a:gd name="connsiteX2" fmla="*/ 3933 w 7406"/>
                          <a:gd name="connsiteY2" fmla="*/ 0 h 255936"/>
                          <a:gd name="connsiteX3" fmla="*/ 3933 w 7406"/>
                          <a:gd name="connsiteY3" fmla="*/ 0 h 255936"/>
                        </a:gdLst>
                        <a:ahLst/>
                        <a:cxnLst>
                          <a:cxn ang="0">
                            <a:pos x="connsiteX0" y="connsiteY0"/>
                          </a:cxn>
                          <a:cxn ang="0">
                            <a:pos x="connsiteX1" y="connsiteY1"/>
                          </a:cxn>
                          <a:cxn ang="0">
                            <a:pos x="connsiteX2" y="connsiteY2"/>
                          </a:cxn>
                          <a:cxn ang="0">
                            <a:pos x="connsiteX3" y="connsiteY3"/>
                          </a:cxn>
                        </a:cxnLst>
                        <a:rect l="l" t="t" r="r" b="b"/>
                        <a:pathLst>
                          <a:path w="7406" h="255936">
                            <a:moveTo>
                              <a:pt x="3933" y="0"/>
                            </a:moveTo>
                            <a:cubicBezTo>
                              <a:pt x="4028" y="84772"/>
                              <a:pt x="12124" y="172688"/>
                              <a:pt x="3266" y="255937"/>
                            </a:cubicBezTo>
                            <a:cubicBezTo>
                              <a:pt x="-2925" y="171259"/>
                              <a:pt x="1075" y="83439"/>
                              <a:pt x="3933" y="0"/>
                            </a:cubicBezTo>
                            <a:lnTo>
                              <a:pt x="3933" y="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59" name="Free-form: Shape 58">
                        <a:extLst>
                          <a:ext uri="{FF2B5EF4-FFF2-40B4-BE49-F238E27FC236}">
                            <a16:creationId xmlns:a16="http://schemas.microsoft.com/office/drawing/2014/main" id="{F2CD4355-80E5-C01A-C1A4-C4E6AF2697F4}"/>
                          </a:ext>
                        </a:extLst>
                      </p:cNvPr>
                      <p:cNvSpPr/>
                      <p:nvPr/>
                    </p:nvSpPr>
                    <p:spPr>
                      <a:xfrm>
                        <a:off x="10317749" y="4981773"/>
                        <a:ext cx="203739" cy="7406"/>
                      </a:xfrm>
                      <a:custGeom>
                        <a:avLst/>
                        <a:gdLst>
                          <a:gd name="connsiteX0" fmla="*/ 0 w 203739"/>
                          <a:gd name="connsiteY0" fmla="*/ 3474 h 7406"/>
                          <a:gd name="connsiteX1" fmla="*/ 203740 w 203739"/>
                          <a:gd name="connsiteY1" fmla="*/ 4140 h 7406"/>
                          <a:gd name="connsiteX2" fmla="*/ 0 w 203739"/>
                          <a:gd name="connsiteY2" fmla="*/ 3474 h 7406"/>
                          <a:gd name="connsiteX3" fmla="*/ 0 w 203739"/>
                          <a:gd name="connsiteY3" fmla="*/ 3474 h 7406"/>
                        </a:gdLst>
                        <a:ahLst/>
                        <a:cxnLst>
                          <a:cxn ang="0">
                            <a:pos x="connsiteX0" y="connsiteY0"/>
                          </a:cxn>
                          <a:cxn ang="0">
                            <a:pos x="connsiteX1" y="connsiteY1"/>
                          </a:cxn>
                          <a:cxn ang="0">
                            <a:pos x="connsiteX2" y="connsiteY2"/>
                          </a:cxn>
                          <a:cxn ang="0">
                            <a:pos x="connsiteX3" y="connsiteY3"/>
                          </a:cxn>
                        </a:cxnLst>
                        <a:rect l="l" t="t" r="r" b="b"/>
                        <a:pathLst>
                          <a:path w="203739" h="7406">
                            <a:moveTo>
                              <a:pt x="0" y="3474"/>
                            </a:moveTo>
                            <a:cubicBezTo>
                              <a:pt x="67437" y="3379"/>
                              <a:pt x="137922" y="-4718"/>
                              <a:pt x="203740" y="4140"/>
                            </a:cubicBezTo>
                            <a:cubicBezTo>
                              <a:pt x="137065" y="10332"/>
                              <a:pt x="65627" y="6331"/>
                              <a:pt x="0" y="3474"/>
                            </a:cubicBezTo>
                            <a:lnTo>
                              <a:pt x="0" y="3474"/>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60" name="Free-form: Shape 59">
                        <a:extLst>
                          <a:ext uri="{FF2B5EF4-FFF2-40B4-BE49-F238E27FC236}">
                            <a16:creationId xmlns:a16="http://schemas.microsoft.com/office/drawing/2014/main" id="{6DFEB468-6C0E-B916-5775-AF3FBB91F1E5}"/>
                          </a:ext>
                        </a:extLst>
                      </p:cNvPr>
                      <p:cNvSpPr/>
                      <p:nvPr/>
                    </p:nvSpPr>
                    <p:spPr>
                      <a:xfrm>
                        <a:off x="10429563" y="4908666"/>
                        <a:ext cx="137818" cy="119919"/>
                      </a:xfrm>
                      <a:custGeom>
                        <a:avLst/>
                        <a:gdLst>
                          <a:gd name="connsiteX0" fmla="*/ 10 w 137818"/>
                          <a:gd name="connsiteY0" fmla="*/ 116396 h 119919"/>
                          <a:gd name="connsiteX1" fmla="*/ 134217 w 137818"/>
                          <a:gd name="connsiteY1" fmla="*/ 113729 h 119919"/>
                          <a:gd name="connsiteX2" fmla="*/ 131169 w 137818"/>
                          <a:gd name="connsiteY2" fmla="*/ 116776 h 119919"/>
                          <a:gd name="connsiteX3" fmla="*/ 133836 w 137818"/>
                          <a:gd name="connsiteY3" fmla="*/ 0 h 119919"/>
                          <a:gd name="connsiteX4" fmla="*/ 134598 w 137818"/>
                          <a:gd name="connsiteY4" fmla="*/ 0 h 119919"/>
                          <a:gd name="connsiteX5" fmla="*/ 136598 w 137818"/>
                          <a:gd name="connsiteY5" fmla="*/ 29242 h 119919"/>
                          <a:gd name="connsiteX6" fmla="*/ 137170 w 137818"/>
                          <a:gd name="connsiteY6" fmla="*/ 119920 h 119919"/>
                          <a:gd name="connsiteX7" fmla="*/ 134217 w 137818"/>
                          <a:gd name="connsiteY7" fmla="*/ 119920 h 119919"/>
                          <a:gd name="connsiteX8" fmla="*/ 10 w 137818"/>
                          <a:gd name="connsiteY8" fmla="*/ 116491 h 119919"/>
                          <a:gd name="connsiteX9" fmla="*/ 10 w 137818"/>
                          <a:gd name="connsiteY9" fmla="*/ 116491 h 1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818" h="119919">
                            <a:moveTo>
                              <a:pt x="10" y="116396"/>
                            </a:moveTo>
                            <a:lnTo>
                              <a:pt x="134217" y="113729"/>
                            </a:lnTo>
                            <a:lnTo>
                              <a:pt x="131169" y="116776"/>
                            </a:lnTo>
                            <a:cubicBezTo>
                              <a:pt x="130026" y="77819"/>
                              <a:pt x="130407" y="38862"/>
                              <a:pt x="133836" y="0"/>
                            </a:cubicBezTo>
                            <a:cubicBezTo>
                              <a:pt x="133836" y="0"/>
                              <a:pt x="134598" y="0"/>
                              <a:pt x="134598" y="0"/>
                            </a:cubicBezTo>
                            <a:cubicBezTo>
                              <a:pt x="135551" y="9715"/>
                              <a:pt x="136122" y="19431"/>
                              <a:pt x="136598" y="29242"/>
                            </a:cubicBezTo>
                            <a:cubicBezTo>
                              <a:pt x="138218" y="59436"/>
                              <a:pt x="138027" y="89725"/>
                              <a:pt x="137170" y="119920"/>
                            </a:cubicBezTo>
                            <a:cubicBezTo>
                              <a:pt x="137170" y="119920"/>
                              <a:pt x="134217" y="119920"/>
                              <a:pt x="134217" y="119920"/>
                            </a:cubicBezTo>
                            <a:cubicBezTo>
                              <a:pt x="134217" y="119253"/>
                              <a:pt x="-1324" y="118491"/>
                              <a:pt x="10" y="116491"/>
                            </a:cubicBezTo>
                            <a:lnTo>
                              <a:pt x="10" y="116491"/>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61" name="Free-form: Shape 60">
                        <a:extLst>
                          <a:ext uri="{FF2B5EF4-FFF2-40B4-BE49-F238E27FC236}">
                            <a16:creationId xmlns:a16="http://schemas.microsoft.com/office/drawing/2014/main" id="{9FE48B53-F64E-A988-A3F7-C8FEB3EACB56}"/>
                          </a:ext>
                        </a:extLst>
                      </p:cNvPr>
                      <p:cNvSpPr/>
                      <p:nvPr/>
                    </p:nvSpPr>
                    <p:spPr>
                      <a:xfrm>
                        <a:off x="10530439" y="3149303"/>
                        <a:ext cx="7405" cy="151638"/>
                      </a:xfrm>
                      <a:custGeom>
                        <a:avLst/>
                        <a:gdLst>
                          <a:gd name="connsiteX0" fmla="*/ 3908 w 7405"/>
                          <a:gd name="connsiteY0" fmla="*/ 95 h 151638"/>
                          <a:gd name="connsiteX1" fmla="*/ 3242 w 7405"/>
                          <a:gd name="connsiteY1" fmla="*/ 151638 h 151638"/>
                          <a:gd name="connsiteX2" fmla="*/ 765 w 7405"/>
                          <a:gd name="connsiteY2" fmla="*/ 75819 h 151638"/>
                          <a:gd name="connsiteX3" fmla="*/ 4004 w 7405"/>
                          <a:gd name="connsiteY3" fmla="*/ 0 h 151638"/>
                          <a:gd name="connsiteX4" fmla="*/ 4004 w 7405"/>
                          <a:gd name="connsiteY4" fmla="*/ 0 h 151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5" h="151638">
                            <a:moveTo>
                              <a:pt x="3908" y="95"/>
                            </a:moveTo>
                            <a:cubicBezTo>
                              <a:pt x="4099" y="50102"/>
                              <a:pt x="12100" y="103251"/>
                              <a:pt x="3242" y="151638"/>
                            </a:cubicBezTo>
                            <a:cubicBezTo>
                              <a:pt x="-568" y="126397"/>
                              <a:pt x="-473" y="101156"/>
                              <a:pt x="765" y="75819"/>
                            </a:cubicBezTo>
                            <a:cubicBezTo>
                              <a:pt x="2099" y="51054"/>
                              <a:pt x="956" y="23431"/>
                              <a:pt x="4004" y="0"/>
                            </a:cubicBezTo>
                            <a:lnTo>
                              <a:pt x="4004" y="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62" name="Free-form: Shape 61">
                        <a:extLst>
                          <a:ext uri="{FF2B5EF4-FFF2-40B4-BE49-F238E27FC236}">
                            <a16:creationId xmlns:a16="http://schemas.microsoft.com/office/drawing/2014/main" id="{68F32517-1A86-0DC1-DDA1-6729336377E9}"/>
                          </a:ext>
                        </a:extLst>
                      </p:cNvPr>
                      <p:cNvSpPr/>
                      <p:nvPr/>
                    </p:nvSpPr>
                    <p:spPr>
                      <a:xfrm>
                        <a:off x="10560270" y="3089771"/>
                        <a:ext cx="7387" cy="149066"/>
                      </a:xfrm>
                      <a:custGeom>
                        <a:avLst/>
                        <a:gdLst>
                          <a:gd name="connsiteX0" fmla="*/ 3891 w 7387"/>
                          <a:gd name="connsiteY0" fmla="*/ 0 h 149066"/>
                          <a:gd name="connsiteX1" fmla="*/ 3224 w 7387"/>
                          <a:gd name="connsiteY1" fmla="*/ 149066 h 149066"/>
                          <a:gd name="connsiteX2" fmla="*/ 3891 w 7387"/>
                          <a:gd name="connsiteY2" fmla="*/ 0 h 149066"/>
                          <a:gd name="connsiteX3" fmla="*/ 3891 w 7387"/>
                          <a:gd name="connsiteY3" fmla="*/ 0 h 149066"/>
                        </a:gdLst>
                        <a:ahLst/>
                        <a:cxnLst>
                          <a:cxn ang="0">
                            <a:pos x="connsiteX0" y="connsiteY0"/>
                          </a:cxn>
                          <a:cxn ang="0">
                            <a:pos x="connsiteX1" y="connsiteY1"/>
                          </a:cxn>
                          <a:cxn ang="0">
                            <a:pos x="connsiteX2" y="connsiteY2"/>
                          </a:cxn>
                          <a:cxn ang="0">
                            <a:pos x="connsiteX3" y="connsiteY3"/>
                          </a:cxn>
                        </a:cxnLst>
                        <a:rect l="l" t="t" r="r" b="b"/>
                        <a:pathLst>
                          <a:path w="7387" h="149066">
                            <a:moveTo>
                              <a:pt x="3891" y="0"/>
                            </a:moveTo>
                            <a:cubicBezTo>
                              <a:pt x="4081" y="49149"/>
                              <a:pt x="12082" y="101537"/>
                              <a:pt x="3224" y="149066"/>
                            </a:cubicBezTo>
                            <a:cubicBezTo>
                              <a:pt x="-2872" y="103346"/>
                              <a:pt x="1033" y="45339"/>
                              <a:pt x="3891" y="0"/>
                            </a:cubicBezTo>
                            <a:lnTo>
                              <a:pt x="3891" y="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63" name="Free-form: Shape 62">
                        <a:extLst>
                          <a:ext uri="{FF2B5EF4-FFF2-40B4-BE49-F238E27FC236}">
                            <a16:creationId xmlns:a16="http://schemas.microsoft.com/office/drawing/2014/main" id="{7ADCD5C7-8E48-0B37-56F3-3FD1BB7FE608}"/>
                          </a:ext>
                        </a:extLst>
                      </p:cNvPr>
                      <p:cNvSpPr/>
                      <p:nvPr/>
                    </p:nvSpPr>
                    <p:spPr>
                      <a:xfrm>
                        <a:off x="10254613" y="2523225"/>
                        <a:ext cx="7387" cy="149066"/>
                      </a:xfrm>
                      <a:custGeom>
                        <a:avLst/>
                        <a:gdLst>
                          <a:gd name="connsiteX0" fmla="*/ 3891 w 7387"/>
                          <a:gd name="connsiteY0" fmla="*/ 0 h 149066"/>
                          <a:gd name="connsiteX1" fmla="*/ 3224 w 7387"/>
                          <a:gd name="connsiteY1" fmla="*/ 149066 h 149066"/>
                          <a:gd name="connsiteX2" fmla="*/ 3891 w 7387"/>
                          <a:gd name="connsiteY2" fmla="*/ 0 h 149066"/>
                          <a:gd name="connsiteX3" fmla="*/ 3891 w 7387"/>
                          <a:gd name="connsiteY3" fmla="*/ 0 h 149066"/>
                        </a:gdLst>
                        <a:ahLst/>
                        <a:cxnLst>
                          <a:cxn ang="0">
                            <a:pos x="connsiteX0" y="connsiteY0"/>
                          </a:cxn>
                          <a:cxn ang="0">
                            <a:pos x="connsiteX1" y="connsiteY1"/>
                          </a:cxn>
                          <a:cxn ang="0">
                            <a:pos x="connsiteX2" y="connsiteY2"/>
                          </a:cxn>
                          <a:cxn ang="0">
                            <a:pos x="connsiteX3" y="connsiteY3"/>
                          </a:cxn>
                        </a:cxnLst>
                        <a:rect l="l" t="t" r="r" b="b"/>
                        <a:pathLst>
                          <a:path w="7387" h="149066">
                            <a:moveTo>
                              <a:pt x="3891" y="0"/>
                            </a:moveTo>
                            <a:cubicBezTo>
                              <a:pt x="4081" y="49149"/>
                              <a:pt x="12082" y="101537"/>
                              <a:pt x="3224" y="149066"/>
                            </a:cubicBezTo>
                            <a:cubicBezTo>
                              <a:pt x="-2872" y="103346"/>
                              <a:pt x="1033" y="45339"/>
                              <a:pt x="3891" y="0"/>
                            </a:cubicBezTo>
                            <a:lnTo>
                              <a:pt x="3891" y="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1536" name="Free-form: Shape 1535">
                        <a:extLst>
                          <a:ext uri="{FF2B5EF4-FFF2-40B4-BE49-F238E27FC236}">
                            <a16:creationId xmlns:a16="http://schemas.microsoft.com/office/drawing/2014/main" id="{829406D3-7580-2C77-A887-288F99EB2CB4}"/>
                          </a:ext>
                        </a:extLst>
                      </p:cNvPr>
                      <p:cNvSpPr/>
                      <p:nvPr/>
                    </p:nvSpPr>
                    <p:spPr>
                      <a:xfrm>
                        <a:off x="10260049" y="2722011"/>
                        <a:ext cx="37602" cy="107156"/>
                      </a:xfrm>
                      <a:custGeom>
                        <a:avLst/>
                        <a:gdLst>
                          <a:gd name="connsiteX0" fmla="*/ 931 w 37602"/>
                          <a:gd name="connsiteY0" fmla="*/ 0 h 107156"/>
                          <a:gd name="connsiteX1" fmla="*/ 37602 w 37602"/>
                          <a:gd name="connsiteY1" fmla="*/ 107156 h 107156"/>
                          <a:gd name="connsiteX2" fmla="*/ 5693 w 37602"/>
                          <a:gd name="connsiteY2" fmla="*/ 58483 h 107156"/>
                          <a:gd name="connsiteX3" fmla="*/ 931 w 37602"/>
                          <a:gd name="connsiteY3" fmla="*/ 0 h 107156"/>
                          <a:gd name="connsiteX4" fmla="*/ 931 w 37602"/>
                          <a:gd name="connsiteY4" fmla="*/ 0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2" h="107156">
                            <a:moveTo>
                              <a:pt x="931" y="0"/>
                            </a:moveTo>
                            <a:cubicBezTo>
                              <a:pt x="3407" y="38100"/>
                              <a:pt x="14075" y="77724"/>
                              <a:pt x="37602" y="107156"/>
                            </a:cubicBezTo>
                            <a:cubicBezTo>
                              <a:pt x="18743" y="98679"/>
                              <a:pt x="9503" y="77533"/>
                              <a:pt x="5693" y="58483"/>
                            </a:cubicBezTo>
                            <a:cubicBezTo>
                              <a:pt x="1788" y="39719"/>
                              <a:pt x="-1736" y="17621"/>
                              <a:pt x="931" y="0"/>
                            </a:cubicBezTo>
                            <a:lnTo>
                              <a:pt x="931" y="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1537" name="Free-form: Shape 1536">
                        <a:extLst>
                          <a:ext uri="{FF2B5EF4-FFF2-40B4-BE49-F238E27FC236}">
                            <a16:creationId xmlns:a16="http://schemas.microsoft.com/office/drawing/2014/main" id="{AC97A70F-491C-0349-F96A-D923EF3D3F8D}"/>
                          </a:ext>
                        </a:extLst>
                      </p:cNvPr>
                      <p:cNvSpPr/>
                      <p:nvPr/>
                    </p:nvSpPr>
                    <p:spPr>
                      <a:xfrm>
                        <a:off x="10476722" y="2686007"/>
                        <a:ext cx="95088" cy="161163"/>
                      </a:xfrm>
                      <a:custGeom>
                        <a:avLst/>
                        <a:gdLst>
                          <a:gd name="connsiteX0" fmla="*/ 95 w 95088"/>
                          <a:gd name="connsiteY0" fmla="*/ 161163 h 161163"/>
                          <a:gd name="connsiteX1" fmla="*/ 90011 w 95088"/>
                          <a:gd name="connsiteY1" fmla="*/ 24956 h 161163"/>
                          <a:gd name="connsiteX2" fmla="*/ 94869 w 95088"/>
                          <a:gd name="connsiteY2" fmla="*/ 0 h 161163"/>
                          <a:gd name="connsiteX3" fmla="*/ 94869 w 95088"/>
                          <a:gd name="connsiteY3" fmla="*/ 25527 h 161163"/>
                          <a:gd name="connsiteX4" fmla="*/ 0 w 95088"/>
                          <a:gd name="connsiteY4" fmla="*/ 161163 h 161163"/>
                          <a:gd name="connsiteX5" fmla="*/ 0 w 95088"/>
                          <a:gd name="connsiteY5" fmla="*/ 161163 h 16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88" h="161163">
                            <a:moveTo>
                              <a:pt x="95" y="161163"/>
                            </a:moveTo>
                            <a:cubicBezTo>
                              <a:pt x="63055" y="150209"/>
                              <a:pt x="80963" y="79058"/>
                              <a:pt x="90011" y="24956"/>
                            </a:cubicBezTo>
                            <a:cubicBezTo>
                              <a:pt x="91440" y="18955"/>
                              <a:pt x="92297" y="2667"/>
                              <a:pt x="94869" y="0"/>
                            </a:cubicBezTo>
                            <a:cubicBezTo>
                              <a:pt x="95250" y="8477"/>
                              <a:pt x="95059" y="16955"/>
                              <a:pt x="94869" y="25527"/>
                            </a:cubicBezTo>
                            <a:cubicBezTo>
                              <a:pt x="92297" y="80963"/>
                              <a:pt x="62008" y="156782"/>
                              <a:pt x="0" y="161163"/>
                            </a:cubicBezTo>
                            <a:lnTo>
                              <a:pt x="0" y="161163"/>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1538" name="Free-form: Shape 1537">
                        <a:extLst>
                          <a:ext uri="{FF2B5EF4-FFF2-40B4-BE49-F238E27FC236}">
                            <a16:creationId xmlns:a16="http://schemas.microsoft.com/office/drawing/2014/main" id="{1C72DC3F-9EBD-82C8-80C8-E1FFF6872D7E}"/>
                          </a:ext>
                        </a:extLst>
                      </p:cNvPr>
                      <p:cNvSpPr/>
                      <p:nvPr/>
                    </p:nvSpPr>
                    <p:spPr>
                      <a:xfrm>
                        <a:off x="10243500" y="3212358"/>
                        <a:ext cx="42626" cy="109061"/>
                      </a:xfrm>
                      <a:custGeom>
                        <a:avLst/>
                        <a:gdLst>
                          <a:gd name="connsiteX0" fmla="*/ 526 w 42626"/>
                          <a:gd name="connsiteY0" fmla="*/ 0 h 109061"/>
                          <a:gd name="connsiteX1" fmla="*/ 42626 w 42626"/>
                          <a:gd name="connsiteY1" fmla="*/ 109061 h 109061"/>
                          <a:gd name="connsiteX2" fmla="*/ 8908 w 42626"/>
                          <a:gd name="connsiteY2" fmla="*/ 59531 h 109061"/>
                          <a:gd name="connsiteX3" fmla="*/ 431 w 42626"/>
                          <a:gd name="connsiteY3" fmla="*/ 0 h 109061"/>
                          <a:gd name="connsiteX4" fmla="*/ 431 w 42626"/>
                          <a:gd name="connsiteY4" fmla="*/ 0 h 109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6" h="109061">
                            <a:moveTo>
                              <a:pt x="526" y="0"/>
                            </a:moveTo>
                            <a:cubicBezTo>
                              <a:pt x="4526" y="39624"/>
                              <a:pt x="19766" y="76676"/>
                              <a:pt x="42626" y="109061"/>
                            </a:cubicBezTo>
                            <a:cubicBezTo>
                              <a:pt x="25196" y="100679"/>
                              <a:pt x="14432" y="78105"/>
                              <a:pt x="8908" y="59531"/>
                            </a:cubicBezTo>
                            <a:cubicBezTo>
                              <a:pt x="3764" y="40577"/>
                              <a:pt x="-1570" y="18193"/>
                              <a:pt x="431" y="0"/>
                            </a:cubicBezTo>
                            <a:lnTo>
                              <a:pt x="431" y="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1539" name="Free-form: Shape 1538">
                        <a:extLst>
                          <a:ext uri="{FF2B5EF4-FFF2-40B4-BE49-F238E27FC236}">
                            <a16:creationId xmlns:a16="http://schemas.microsoft.com/office/drawing/2014/main" id="{6BF57D80-4B30-3210-4339-B1B8F27AC758}"/>
                          </a:ext>
                        </a:extLst>
                      </p:cNvPr>
                      <p:cNvSpPr/>
                      <p:nvPr/>
                    </p:nvSpPr>
                    <p:spPr>
                      <a:xfrm>
                        <a:off x="10246456" y="2941127"/>
                        <a:ext cx="94153" cy="137119"/>
                      </a:xfrm>
                      <a:custGeom>
                        <a:avLst/>
                        <a:gdLst>
                          <a:gd name="connsiteX0" fmla="*/ 1856 w 94153"/>
                          <a:gd name="connsiteY0" fmla="*/ 137119 h 137119"/>
                          <a:gd name="connsiteX1" fmla="*/ 94153 w 94153"/>
                          <a:gd name="connsiteY1" fmla="*/ 54 h 137119"/>
                          <a:gd name="connsiteX2" fmla="*/ 94153 w 94153"/>
                          <a:gd name="connsiteY2" fmla="*/ 721 h 137119"/>
                          <a:gd name="connsiteX3" fmla="*/ 1856 w 94153"/>
                          <a:gd name="connsiteY3" fmla="*/ 137119 h 137119"/>
                          <a:gd name="connsiteX4" fmla="*/ 1856 w 94153"/>
                          <a:gd name="connsiteY4" fmla="*/ 137119 h 13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53" h="137119">
                            <a:moveTo>
                              <a:pt x="1856" y="137119"/>
                            </a:moveTo>
                            <a:cubicBezTo>
                              <a:pt x="-7764" y="73968"/>
                              <a:pt x="19573" y="-2327"/>
                              <a:pt x="94153" y="54"/>
                            </a:cubicBezTo>
                            <a:cubicBezTo>
                              <a:pt x="94153" y="54"/>
                              <a:pt x="94153" y="721"/>
                              <a:pt x="94153" y="721"/>
                            </a:cubicBezTo>
                            <a:cubicBezTo>
                              <a:pt x="21287" y="15390"/>
                              <a:pt x="237" y="70063"/>
                              <a:pt x="1856" y="137119"/>
                            </a:cubicBezTo>
                            <a:lnTo>
                              <a:pt x="1856" y="137119"/>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1540" name="Free-form: Shape 1539">
                        <a:extLst>
                          <a:ext uri="{FF2B5EF4-FFF2-40B4-BE49-F238E27FC236}">
                            <a16:creationId xmlns:a16="http://schemas.microsoft.com/office/drawing/2014/main" id="{A991B376-F346-0E50-41C0-990E4367D5BD}"/>
                          </a:ext>
                        </a:extLst>
                      </p:cNvPr>
                      <p:cNvSpPr/>
                      <p:nvPr/>
                    </p:nvSpPr>
                    <p:spPr>
                      <a:xfrm>
                        <a:off x="10255490" y="3750711"/>
                        <a:ext cx="42256" cy="112109"/>
                      </a:xfrm>
                      <a:custGeom>
                        <a:avLst/>
                        <a:gdLst>
                          <a:gd name="connsiteX0" fmla="*/ 537 w 42256"/>
                          <a:gd name="connsiteY0" fmla="*/ 0 h 112109"/>
                          <a:gd name="connsiteX1" fmla="*/ 42257 w 42256"/>
                          <a:gd name="connsiteY1" fmla="*/ 112109 h 112109"/>
                          <a:gd name="connsiteX2" fmla="*/ 7681 w 42256"/>
                          <a:gd name="connsiteY2" fmla="*/ 61341 h 112109"/>
                          <a:gd name="connsiteX3" fmla="*/ 537 w 42256"/>
                          <a:gd name="connsiteY3" fmla="*/ 0 h 112109"/>
                          <a:gd name="connsiteX4" fmla="*/ 537 w 42256"/>
                          <a:gd name="connsiteY4" fmla="*/ 0 h 11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6" h="112109">
                            <a:moveTo>
                              <a:pt x="537" y="0"/>
                            </a:moveTo>
                            <a:cubicBezTo>
                              <a:pt x="4157" y="40196"/>
                              <a:pt x="17111" y="81248"/>
                              <a:pt x="42257" y="112109"/>
                            </a:cubicBezTo>
                            <a:cubicBezTo>
                              <a:pt x="22730" y="102775"/>
                              <a:pt x="12443" y="81343"/>
                              <a:pt x="7681" y="61341"/>
                            </a:cubicBezTo>
                            <a:cubicBezTo>
                              <a:pt x="2823" y="41719"/>
                              <a:pt x="-1558" y="18669"/>
                              <a:pt x="537" y="0"/>
                            </a:cubicBezTo>
                            <a:lnTo>
                              <a:pt x="537" y="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1541" name="Free-form: Shape 1540">
                        <a:extLst>
                          <a:ext uri="{FF2B5EF4-FFF2-40B4-BE49-F238E27FC236}">
                            <a16:creationId xmlns:a16="http://schemas.microsoft.com/office/drawing/2014/main" id="{48A6EB72-7CFA-A9D8-1542-5DDA36A4BB8B}"/>
                          </a:ext>
                        </a:extLst>
                      </p:cNvPr>
                      <p:cNvSpPr/>
                      <p:nvPr/>
                    </p:nvSpPr>
                    <p:spPr>
                      <a:xfrm>
                        <a:off x="10249105" y="3449721"/>
                        <a:ext cx="86075" cy="137064"/>
                      </a:xfrm>
                      <a:custGeom>
                        <a:avLst/>
                        <a:gdLst>
                          <a:gd name="connsiteX0" fmla="*/ 1207 w 86075"/>
                          <a:gd name="connsiteY0" fmla="*/ 137065 h 137064"/>
                          <a:gd name="connsiteX1" fmla="*/ 85980 w 86075"/>
                          <a:gd name="connsiteY1" fmla="*/ 0 h 137064"/>
                          <a:gd name="connsiteX2" fmla="*/ 86075 w 86075"/>
                          <a:gd name="connsiteY2" fmla="*/ 667 h 137064"/>
                          <a:gd name="connsiteX3" fmla="*/ 70454 w 86075"/>
                          <a:gd name="connsiteY3" fmla="*/ 6096 h 137064"/>
                          <a:gd name="connsiteX4" fmla="*/ 1207 w 86075"/>
                          <a:gd name="connsiteY4" fmla="*/ 136970 h 137064"/>
                          <a:gd name="connsiteX5" fmla="*/ 1207 w 86075"/>
                          <a:gd name="connsiteY5" fmla="*/ 136970 h 13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075" h="137064">
                            <a:moveTo>
                              <a:pt x="1207" y="137065"/>
                            </a:moveTo>
                            <a:cubicBezTo>
                              <a:pt x="-5841" y="79629"/>
                              <a:pt x="17400" y="1524"/>
                              <a:pt x="85980" y="0"/>
                            </a:cubicBezTo>
                            <a:cubicBezTo>
                              <a:pt x="85980" y="0"/>
                              <a:pt x="86075" y="667"/>
                              <a:pt x="86075" y="667"/>
                            </a:cubicBezTo>
                            <a:cubicBezTo>
                              <a:pt x="81027" y="2572"/>
                              <a:pt x="75502" y="4477"/>
                              <a:pt x="70454" y="6096"/>
                            </a:cubicBezTo>
                            <a:cubicBezTo>
                              <a:pt x="15304" y="28861"/>
                              <a:pt x="1969" y="83629"/>
                              <a:pt x="1207" y="136970"/>
                            </a:cubicBezTo>
                            <a:lnTo>
                              <a:pt x="1207" y="13697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1542" name="Free-form: Shape 1541">
                        <a:extLst>
                          <a:ext uri="{FF2B5EF4-FFF2-40B4-BE49-F238E27FC236}">
                            <a16:creationId xmlns:a16="http://schemas.microsoft.com/office/drawing/2014/main" id="{EA0E2774-6BF0-7393-F6BB-A230BCCDE17C}"/>
                          </a:ext>
                        </a:extLst>
                      </p:cNvPr>
                      <p:cNvSpPr/>
                      <p:nvPr/>
                    </p:nvSpPr>
                    <p:spPr>
                      <a:xfrm>
                        <a:off x="10277744" y="3471483"/>
                        <a:ext cx="84772" cy="67963"/>
                      </a:xfrm>
                      <a:custGeom>
                        <a:avLst/>
                        <a:gdLst>
                          <a:gd name="connsiteX0" fmla="*/ 0 w 84772"/>
                          <a:gd name="connsiteY0" fmla="*/ 67868 h 67963"/>
                          <a:gd name="connsiteX1" fmla="*/ 84773 w 84772"/>
                          <a:gd name="connsiteY1" fmla="*/ 622 h 67963"/>
                          <a:gd name="connsiteX2" fmla="*/ 84773 w 84772"/>
                          <a:gd name="connsiteY2" fmla="*/ 1384 h 67963"/>
                          <a:gd name="connsiteX3" fmla="*/ 0 w 84772"/>
                          <a:gd name="connsiteY3" fmla="*/ 67963 h 67963"/>
                          <a:gd name="connsiteX4" fmla="*/ 0 w 84772"/>
                          <a:gd name="connsiteY4" fmla="*/ 67963 h 6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 h="67963">
                            <a:moveTo>
                              <a:pt x="0" y="67868"/>
                            </a:moveTo>
                            <a:cubicBezTo>
                              <a:pt x="15430" y="35769"/>
                              <a:pt x="44006" y="-5570"/>
                              <a:pt x="84773" y="622"/>
                            </a:cubicBezTo>
                            <a:cubicBezTo>
                              <a:pt x="84773" y="622"/>
                              <a:pt x="84773" y="1384"/>
                              <a:pt x="84773" y="1384"/>
                            </a:cubicBezTo>
                            <a:cubicBezTo>
                              <a:pt x="47149" y="8718"/>
                              <a:pt x="19431" y="38245"/>
                              <a:pt x="0" y="67963"/>
                            </a:cubicBezTo>
                            <a:lnTo>
                              <a:pt x="0" y="67963"/>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grpSp>
              </p:grpSp>
              <p:grpSp>
                <p:nvGrpSpPr>
                  <p:cNvPr id="38" name="Group 37">
                    <a:extLst>
                      <a:ext uri="{FF2B5EF4-FFF2-40B4-BE49-F238E27FC236}">
                        <a16:creationId xmlns:a16="http://schemas.microsoft.com/office/drawing/2014/main" id="{A54F46BD-64C0-CF92-9BF8-35690ACA1965}"/>
                      </a:ext>
                    </a:extLst>
                  </p:cNvPr>
                  <p:cNvGrpSpPr/>
                  <p:nvPr/>
                </p:nvGrpSpPr>
                <p:grpSpPr>
                  <a:xfrm>
                    <a:off x="2314510" y="4691466"/>
                    <a:ext cx="119774" cy="750755"/>
                    <a:chOff x="10975256" y="2363615"/>
                    <a:chExt cx="431884" cy="2707070"/>
                  </a:xfrm>
                </p:grpSpPr>
                <p:sp>
                  <p:nvSpPr>
                    <p:cNvPr id="39" name="Free-form: Shape 38">
                      <a:extLst>
                        <a:ext uri="{FF2B5EF4-FFF2-40B4-BE49-F238E27FC236}">
                          <a16:creationId xmlns:a16="http://schemas.microsoft.com/office/drawing/2014/main" id="{D46858EA-C008-2C53-850E-921D1303C8FA}"/>
                        </a:ext>
                      </a:extLst>
                    </p:cNvPr>
                    <p:cNvSpPr/>
                    <p:nvPr/>
                  </p:nvSpPr>
                  <p:spPr>
                    <a:xfrm>
                      <a:off x="10992136" y="2365301"/>
                      <a:ext cx="415004" cy="2697479"/>
                    </a:xfrm>
                    <a:custGeom>
                      <a:avLst/>
                      <a:gdLst>
                        <a:gd name="connsiteX0" fmla="*/ 150400 w 415004"/>
                        <a:gd name="connsiteY0" fmla="*/ 0 h 2697480"/>
                        <a:gd name="connsiteX1" fmla="*/ 264700 w 415004"/>
                        <a:gd name="connsiteY1" fmla="*/ 0 h 2697480"/>
                        <a:gd name="connsiteX2" fmla="*/ 414909 w 415004"/>
                        <a:gd name="connsiteY2" fmla="*/ 150019 h 2697480"/>
                        <a:gd name="connsiteX3" fmla="*/ 414909 w 415004"/>
                        <a:gd name="connsiteY3" fmla="*/ 379857 h 2697480"/>
                        <a:gd name="connsiteX4" fmla="*/ 370904 w 415004"/>
                        <a:gd name="connsiteY4" fmla="*/ 485966 h 2697480"/>
                        <a:gd name="connsiteX5" fmla="*/ 324136 w 415004"/>
                        <a:gd name="connsiteY5" fmla="*/ 517493 h 2697480"/>
                        <a:gd name="connsiteX6" fmla="*/ 370904 w 415004"/>
                        <a:gd name="connsiteY6" fmla="*/ 549021 h 2697480"/>
                        <a:gd name="connsiteX7" fmla="*/ 414909 w 415004"/>
                        <a:gd name="connsiteY7" fmla="*/ 655130 h 2697480"/>
                        <a:gd name="connsiteX8" fmla="*/ 414909 w 415004"/>
                        <a:gd name="connsiteY8" fmla="*/ 884968 h 2697480"/>
                        <a:gd name="connsiteX9" fmla="*/ 323183 w 415004"/>
                        <a:gd name="connsiteY9" fmla="*/ 1023176 h 2697480"/>
                        <a:gd name="connsiteX10" fmla="*/ 302800 w 415004"/>
                        <a:gd name="connsiteY10" fmla="*/ 1027271 h 2697480"/>
                        <a:gd name="connsiteX11" fmla="*/ 323183 w 415004"/>
                        <a:gd name="connsiteY11" fmla="*/ 1031367 h 2697480"/>
                        <a:gd name="connsiteX12" fmla="*/ 414909 w 415004"/>
                        <a:gd name="connsiteY12" fmla="*/ 1169575 h 2697480"/>
                        <a:gd name="connsiteX13" fmla="*/ 414909 w 415004"/>
                        <a:gd name="connsiteY13" fmla="*/ 1399413 h 2697480"/>
                        <a:gd name="connsiteX14" fmla="*/ 323183 w 415004"/>
                        <a:gd name="connsiteY14" fmla="*/ 1537621 h 2697480"/>
                        <a:gd name="connsiteX15" fmla="*/ 279083 w 415004"/>
                        <a:gd name="connsiteY15" fmla="*/ 1546479 h 2697480"/>
                        <a:gd name="connsiteX16" fmla="*/ 279083 w 415004"/>
                        <a:gd name="connsiteY16" fmla="*/ 1893570 h 2697480"/>
                        <a:gd name="connsiteX17" fmla="*/ 415004 w 415004"/>
                        <a:gd name="connsiteY17" fmla="*/ 1893570 h 2697480"/>
                        <a:gd name="connsiteX18" fmla="*/ 415004 w 415004"/>
                        <a:gd name="connsiteY18" fmla="*/ 2697480 h 2697480"/>
                        <a:gd name="connsiteX19" fmla="*/ 0 w 415004"/>
                        <a:gd name="connsiteY19" fmla="*/ 2697480 h 2697480"/>
                        <a:gd name="connsiteX20" fmla="*/ 0 w 415004"/>
                        <a:gd name="connsiteY20" fmla="*/ 1893570 h 2697480"/>
                        <a:gd name="connsiteX21" fmla="*/ 135922 w 415004"/>
                        <a:gd name="connsiteY21" fmla="*/ 1893570 h 2697480"/>
                        <a:gd name="connsiteX22" fmla="*/ 135922 w 415004"/>
                        <a:gd name="connsiteY22" fmla="*/ 1546479 h 2697480"/>
                        <a:gd name="connsiteX23" fmla="*/ 91821 w 415004"/>
                        <a:gd name="connsiteY23" fmla="*/ 1537621 h 2697480"/>
                        <a:gd name="connsiteX24" fmla="*/ 95 w 415004"/>
                        <a:gd name="connsiteY24" fmla="*/ 1399413 h 2697480"/>
                        <a:gd name="connsiteX25" fmla="*/ 95 w 415004"/>
                        <a:gd name="connsiteY25" fmla="*/ 1169575 h 2697480"/>
                        <a:gd name="connsiteX26" fmla="*/ 91821 w 415004"/>
                        <a:gd name="connsiteY26" fmla="*/ 1031367 h 2697480"/>
                        <a:gd name="connsiteX27" fmla="*/ 112205 w 415004"/>
                        <a:gd name="connsiteY27" fmla="*/ 1027271 h 2697480"/>
                        <a:gd name="connsiteX28" fmla="*/ 91821 w 415004"/>
                        <a:gd name="connsiteY28" fmla="*/ 1023176 h 2697480"/>
                        <a:gd name="connsiteX29" fmla="*/ 95 w 415004"/>
                        <a:gd name="connsiteY29" fmla="*/ 884968 h 2697480"/>
                        <a:gd name="connsiteX30" fmla="*/ 95 w 415004"/>
                        <a:gd name="connsiteY30" fmla="*/ 655130 h 2697480"/>
                        <a:gd name="connsiteX31" fmla="*/ 44101 w 415004"/>
                        <a:gd name="connsiteY31" fmla="*/ 549021 h 2697480"/>
                        <a:gd name="connsiteX32" fmla="*/ 90869 w 415004"/>
                        <a:gd name="connsiteY32" fmla="*/ 517493 h 2697480"/>
                        <a:gd name="connsiteX33" fmla="*/ 44101 w 415004"/>
                        <a:gd name="connsiteY33" fmla="*/ 485966 h 2697480"/>
                        <a:gd name="connsiteX34" fmla="*/ 95 w 415004"/>
                        <a:gd name="connsiteY34" fmla="*/ 379857 h 2697480"/>
                        <a:gd name="connsiteX35" fmla="*/ 95 w 415004"/>
                        <a:gd name="connsiteY35" fmla="*/ 150019 h 2697480"/>
                        <a:gd name="connsiteX36" fmla="*/ 150400 w 415004"/>
                        <a:gd name="connsiteY36" fmla="*/ 0 h 2697480"/>
                        <a:gd name="connsiteX37" fmla="*/ 150400 w 415004"/>
                        <a:gd name="connsiteY37" fmla="*/ 0 h 269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5004" h="2697480">
                          <a:moveTo>
                            <a:pt x="150400" y="0"/>
                          </a:moveTo>
                          <a:lnTo>
                            <a:pt x="264700" y="0"/>
                          </a:lnTo>
                          <a:cubicBezTo>
                            <a:pt x="347663" y="0"/>
                            <a:pt x="414909" y="67151"/>
                            <a:pt x="414909" y="150019"/>
                          </a:cubicBezTo>
                          <a:lnTo>
                            <a:pt x="414909" y="379857"/>
                          </a:lnTo>
                          <a:cubicBezTo>
                            <a:pt x="414909" y="421291"/>
                            <a:pt x="398145" y="458819"/>
                            <a:pt x="370904" y="485966"/>
                          </a:cubicBezTo>
                          <a:lnTo>
                            <a:pt x="324136" y="517493"/>
                          </a:lnTo>
                          <a:lnTo>
                            <a:pt x="370904" y="549021"/>
                          </a:lnTo>
                          <a:cubicBezTo>
                            <a:pt x="398050" y="576167"/>
                            <a:pt x="414909" y="613696"/>
                            <a:pt x="414909" y="655130"/>
                          </a:cubicBezTo>
                          <a:lnTo>
                            <a:pt x="414909" y="884968"/>
                          </a:lnTo>
                          <a:cubicBezTo>
                            <a:pt x="414909" y="947071"/>
                            <a:pt x="377095" y="1000411"/>
                            <a:pt x="323183" y="1023176"/>
                          </a:cubicBezTo>
                          <a:lnTo>
                            <a:pt x="302800" y="1027271"/>
                          </a:lnTo>
                          <a:lnTo>
                            <a:pt x="323183" y="1031367"/>
                          </a:lnTo>
                          <a:cubicBezTo>
                            <a:pt x="377095" y="1054132"/>
                            <a:pt x="414909" y="1107472"/>
                            <a:pt x="414909" y="1169575"/>
                          </a:cubicBezTo>
                          <a:lnTo>
                            <a:pt x="414909" y="1399413"/>
                          </a:lnTo>
                          <a:cubicBezTo>
                            <a:pt x="414909" y="1461516"/>
                            <a:pt x="377095" y="1514856"/>
                            <a:pt x="323183" y="1537621"/>
                          </a:cubicBezTo>
                          <a:lnTo>
                            <a:pt x="279083" y="1546479"/>
                          </a:lnTo>
                          <a:lnTo>
                            <a:pt x="279083" y="1893570"/>
                          </a:lnTo>
                          <a:lnTo>
                            <a:pt x="415004" y="1893570"/>
                          </a:lnTo>
                          <a:lnTo>
                            <a:pt x="415004" y="2697480"/>
                          </a:lnTo>
                          <a:lnTo>
                            <a:pt x="0" y="2697480"/>
                          </a:lnTo>
                          <a:lnTo>
                            <a:pt x="0" y="1893570"/>
                          </a:lnTo>
                          <a:lnTo>
                            <a:pt x="135922" y="1893570"/>
                          </a:lnTo>
                          <a:lnTo>
                            <a:pt x="135922" y="1546479"/>
                          </a:lnTo>
                          <a:lnTo>
                            <a:pt x="91821" y="1537621"/>
                          </a:lnTo>
                          <a:cubicBezTo>
                            <a:pt x="37909" y="1514856"/>
                            <a:pt x="95" y="1461516"/>
                            <a:pt x="95" y="1399413"/>
                          </a:cubicBezTo>
                          <a:lnTo>
                            <a:pt x="95" y="1169575"/>
                          </a:lnTo>
                          <a:cubicBezTo>
                            <a:pt x="95" y="1107472"/>
                            <a:pt x="37909" y="1054132"/>
                            <a:pt x="91821" y="1031367"/>
                          </a:cubicBezTo>
                          <a:lnTo>
                            <a:pt x="112205" y="1027271"/>
                          </a:lnTo>
                          <a:lnTo>
                            <a:pt x="91821" y="1023176"/>
                          </a:lnTo>
                          <a:cubicBezTo>
                            <a:pt x="37909" y="1000411"/>
                            <a:pt x="95" y="947071"/>
                            <a:pt x="95" y="884968"/>
                          </a:cubicBezTo>
                          <a:lnTo>
                            <a:pt x="95" y="655130"/>
                          </a:lnTo>
                          <a:cubicBezTo>
                            <a:pt x="95" y="613696"/>
                            <a:pt x="16859" y="576167"/>
                            <a:pt x="44101" y="549021"/>
                          </a:cubicBezTo>
                          <a:lnTo>
                            <a:pt x="90869" y="517493"/>
                          </a:lnTo>
                          <a:lnTo>
                            <a:pt x="44101" y="485966"/>
                          </a:lnTo>
                          <a:cubicBezTo>
                            <a:pt x="16955" y="458819"/>
                            <a:pt x="95" y="421291"/>
                            <a:pt x="95" y="379857"/>
                          </a:cubicBezTo>
                          <a:lnTo>
                            <a:pt x="95" y="150019"/>
                          </a:lnTo>
                          <a:cubicBezTo>
                            <a:pt x="190" y="67151"/>
                            <a:pt x="67437" y="0"/>
                            <a:pt x="150400" y="0"/>
                          </a:cubicBezTo>
                          <a:lnTo>
                            <a:pt x="150400" y="0"/>
                          </a:lnTo>
                          <a:close/>
                        </a:path>
                      </a:pathLst>
                    </a:custGeom>
                    <a:solidFill>
                      <a:srgbClr val="F0AB00"/>
                    </a:solidFill>
                    <a:ln w="6350" cap="flat">
                      <a:noFill/>
                      <a:prstDash val="solid"/>
                      <a:miter/>
                    </a:ln>
                  </p:spPr>
                  <p:txBody>
                    <a:bodyPr rtlCol="0" anchor="ctr"/>
                    <a:lstStyle/>
                    <a:p>
                      <a:pPr defTabSz="914377">
                        <a:defRPr/>
                      </a:pPr>
                      <a:endParaRPr lang="en-GB" sz="1100">
                        <a:solidFill>
                          <a:prstClr val="black"/>
                        </a:solidFill>
                        <a:latin typeface="Calibri" panose="020F0502020204030204"/>
                      </a:endParaRPr>
                    </a:p>
                  </p:txBody>
                </p:sp>
                <p:grpSp>
                  <p:nvGrpSpPr>
                    <p:cNvPr id="40" name="Group 39">
                      <a:extLst>
                        <a:ext uri="{FF2B5EF4-FFF2-40B4-BE49-F238E27FC236}">
                          <a16:creationId xmlns:a16="http://schemas.microsoft.com/office/drawing/2014/main" id="{0F3FB598-42BD-A190-49DA-DABD992ECA60}"/>
                        </a:ext>
                      </a:extLst>
                    </p:cNvPr>
                    <p:cNvGrpSpPr/>
                    <p:nvPr/>
                  </p:nvGrpSpPr>
                  <p:grpSpPr>
                    <a:xfrm>
                      <a:off x="10975256" y="2363615"/>
                      <a:ext cx="431862" cy="2707070"/>
                      <a:chOff x="10181333" y="2363615"/>
                      <a:chExt cx="431862" cy="2707070"/>
                    </a:xfrm>
                  </p:grpSpPr>
                  <p:sp>
                    <p:nvSpPr>
                      <p:cNvPr id="41" name="Free-form: Shape 40">
                        <a:extLst>
                          <a:ext uri="{FF2B5EF4-FFF2-40B4-BE49-F238E27FC236}">
                            <a16:creationId xmlns:a16="http://schemas.microsoft.com/office/drawing/2014/main" id="{6C436CB9-7D48-1BA3-E6E2-20C04E3A996E}"/>
                          </a:ext>
                        </a:extLst>
                      </p:cNvPr>
                      <p:cNvSpPr/>
                      <p:nvPr/>
                    </p:nvSpPr>
                    <p:spPr>
                      <a:xfrm>
                        <a:off x="10181333" y="2363615"/>
                        <a:ext cx="431862" cy="2707070"/>
                      </a:xfrm>
                      <a:custGeom>
                        <a:avLst/>
                        <a:gdLst>
                          <a:gd name="connsiteX0" fmla="*/ 431864 w 431863"/>
                          <a:gd name="connsiteY0" fmla="*/ 2699165 h 2707070"/>
                          <a:gd name="connsiteX1" fmla="*/ 430530 w 431863"/>
                          <a:gd name="connsiteY1" fmla="*/ 1895255 h 2707070"/>
                          <a:gd name="connsiteX2" fmla="*/ 430530 w 431863"/>
                          <a:gd name="connsiteY2" fmla="*/ 1889254 h 2707070"/>
                          <a:gd name="connsiteX3" fmla="*/ 424529 w 431863"/>
                          <a:gd name="connsiteY3" fmla="*/ 1889254 h 2707070"/>
                          <a:gd name="connsiteX4" fmla="*/ 294418 w 431863"/>
                          <a:gd name="connsiteY4" fmla="*/ 1889444 h 2707070"/>
                          <a:gd name="connsiteX5" fmla="*/ 293846 w 431863"/>
                          <a:gd name="connsiteY5" fmla="*/ 1552355 h 2707070"/>
                          <a:gd name="connsiteX6" fmla="*/ 333661 w 431863"/>
                          <a:gd name="connsiteY6" fmla="*/ 1544258 h 2707070"/>
                          <a:gd name="connsiteX7" fmla="*/ 429197 w 431863"/>
                          <a:gd name="connsiteY7" fmla="*/ 1395002 h 2707070"/>
                          <a:gd name="connsiteX8" fmla="*/ 428720 w 431863"/>
                          <a:gd name="connsiteY8" fmla="*/ 1213360 h 2707070"/>
                          <a:gd name="connsiteX9" fmla="*/ 425291 w 431863"/>
                          <a:gd name="connsiteY9" fmla="*/ 1140113 h 2707070"/>
                          <a:gd name="connsiteX10" fmla="*/ 333756 w 431863"/>
                          <a:gd name="connsiteY10" fmla="*/ 1029432 h 2707070"/>
                          <a:gd name="connsiteX11" fmla="*/ 333375 w 431863"/>
                          <a:gd name="connsiteY11" fmla="*/ 1029432 h 2707070"/>
                          <a:gd name="connsiteX12" fmla="*/ 330422 w 431863"/>
                          <a:gd name="connsiteY12" fmla="*/ 1028765 h 2707070"/>
                          <a:gd name="connsiteX13" fmla="*/ 333280 w 431863"/>
                          <a:gd name="connsiteY13" fmla="*/ 1028194 h 2707070"/>
                          <a:gd name="connsiteX14" fmla="*/ 333947 w 431863"/>
                          <a:gd name="connsiteY14" fmla="*/ 1028003 h 2707070"/>
                          <a:gd name="connsiteX15" fmla="*/ 426815 w 431863"/>
                          <a:gd name="connsiteY15" fmla="*/ 898940 h 2707070"/>
                          <a:gd name="connsiteX16" fmla="*/ 427006 w 431863"/>
                          <a:gd name="connsiteY16" fmla="*/ 800546 h 2707070"/>
                          <a:gd name="connsiteX17" fmla="*/ 426625 w 431863"/>
                          <a:gd name="connsiteY17" fmla="*/ 669673 h 2707070"/>
                          <a:gd name="connsiteX18" fmla="*/ 381476 w 431863"/>
                          <a:gd name="connsiteY18" fmla="*/ 548991 h 2707070"/>
                          <a:gd name="connsiteX19" fmla="*/ 336995 w 431863"/>
                          <a:gd name="connsiteY19" fmla="*/ 519083 h 2707070"/>
                          <a:gd name="connsiteX20" fmla="*/ 381572 w 431863"/>
                          <a:gd name="connsiteY20" fmla="*/ 488984 h 2707070"/>
                          <a:gd name="connsiteX21" fmla="*/ 426053 w 431863"/>
                          <a:gd name="connsiteY21" fmla="*/ 368588 h 2707070"/>
                          <a:gd name="connsiteX22" fmla="*/ 426053 w 431863"/>
                          <a:gd name="connsiteY22" fmla="*/ 324963 h 2707070"/>
                          <a:gd name="connsiteX23" fmla="*/ 425768 w 431863"/>
                          <a:gd name="connsiteY23" fmla="*/ 150560 h 2707070"/>
                          <a:gd name="connsiteX24" fmla="*/ 400145 w 431863"/>
                          <a:gd name="connsiteY24" fmla="*/ 67693 h 2707070"/>
                          <a:gd name="connsiteX25" fmla="*/ 247079 w 431863"/>
                          <a:gd name="connsiteY25" fmla="*/ 637 h 2707070"/>
                          <a:gd name="connsiteX26" fmla="*/ 159830 w 431863"/>
                          <a:gd name="connsiteY26" fmla="*/ 637 h 2707070"/>
                          <a:gd name="connsiteX27" fmla="*/ 7906 w 431863"/>
                          <a:gd name="connsiteY27" fmla="*/ 152942 h 2707070"/>
                          <a:gd name="connsiteX28" fmla="*/ 7906 w 431863"/>
                          <a:gd name="connsiteY28" fmla="*/ 171134 h 2707070"/>
                          <a:gd name="connsiteX29" fmla="*/ 7715 w 431863"/>
                          <a:gd name="connsiteY29" fmla="*/ 207615 h 2707070"/>
                          <a:gd name="connsiteX30" fmla="*/ 7239 w 431863"/>
                          <a:gd name="connsiteY30" fmla="*/ 353443 h 2707070"/>
                          <a:gd name="connsiteX31" fmla="*/ 13621 w 431863"/>
                          <a:gd name="connsiteY31" fmla="*/ 426500 h 2707070"/>
                          <a:gd name="connsiteX32" fmla="*/ 51816 w 431863"/>
                          <a:gd name="connsiteY32" fmla="*/ 490222 h 2707070"/>
                          <a:gd name="connsiteX33" fmla="*/ 93821 w 431863"/>
                          <a:gd name="connsiteY33" fmla="*/ 518892 h 2707070"/>
                          <a:gd name="connsiteX34" fmla="*/ 51340 w 431863"/>
                          <a:gd name="connsiteY34" fmla="*/ 547086 h 2707070"/>
                          <a:gd name="connsiteX35" fmla="*/ 51054 w 431863"/>
                          <a:gd name="connsiteY35" fmla="*/ 547277 h 2707070"/>
                          <a:gd name="connsiteX36" fmla="*/ 50768 w 431863"/>
                          <a:gd name="connsiteY36" fmla="*/ 547562 h 2707070"/>
                          <a:gd name="connsiteX37" fmla="*/ 4763 w 431863"/>
                          <a:gd name="connsiteY37" fmla="*/ 669482 h 2707070"/>
                          <a:gd name="connsiteX38" fmla="*/ 3905 w 431863"/>
                          <a:gd name="connsiteY38" fmla="*/ 800356 h 2707070"/>
                          <a:gd name="connsiteX39" fmla="*/ 3810 w 431863"/>
                          <a:gd name="connsiteY39" fmla="*/ 899035 h 2707070"/>
                          <a:gd name="connsiteX40" fmla="*/ 92012 w 431863"/>
                          <a:gd name="connsiteY40" fmla="*/ 1028480 h 2707070"/>
                          <a:gd name="connsiteX41" fmla="*/ 4667 w 431863"/>
                          <a:gd name="connsiteY41" fmla="*/ 1139160 h 2707070"/>
                          <a:gd name="connsiteX42" fmla="*/ 1048 w 431863"/>
                          <a:gd name="connsiteY42" fmla="*/ 1213265 h 2707070"/>
                          <a:gd name="connsiteX43" fmla="*/ 381 w 431863"/>
                          <a:gd name="connsiteY43" fmla="*/ 1394906 h 2707070"/>
                          <a:gd name="connsiteX44" fmla="*/ 99536 w 431863"/>
                          <a:gd name="connsiteY44" fmla="*/ 1548354 h 2707070"/>
                          <a:gd name="connsiteX45" fmla="*/ 135922 w 431863"/>
                          <a:gd name="connsiteY45" fmla="*/ 1555688 h 2707070"/>
                          <a:gd name="connsiteX46" fmla="*/ 135922 w 431863"/>
                          <a:gd name="connsiteY46" fmla="*/ 1885539 h 2707070"/>
                          <a:gd name="connsiteX47" fmla="*/ 9430 w 431863"/>
                          <a:gd name="connsiteY47" fmla="*/ 1885539 h 2707070"/>
                          <a:gd name="connsiteX48" fmla="*/ 0 w 431863"/>
                          <a:gd name="connsiteY48" fmla="*/ 1885539 h 2707070"/>
                          <a:gd name="connsiteX49" fmla="*/ 0 w 431863"/>
                          <a:gd name="connsiteY49" fmla="*/ 1894969 h 2707070"/>
                          <a:gd name="connsiteX50" fmla="*/ 1238 w 431863"/>
                          <a:gd name="connsiteY50" fmla="*/ 2698879 h 2707070"/>
                          <a:gd name="connsiteX51" fmla="*/ 1238 w 431863"/>
                          <a:gd name="connsiteY51" fmla="*/ 2707070 h 2707070"/>
                          <a:gd name="connsiteX52" fmla="*/ 9430 w 431863"/>
                          <a:gd name="connsiteY52" fmla="*/ 2707070 h 2707070"/>
                          <a:gd name="connsiteX53" fmla="*/ 424339 w 431863"/>
                          <a:gd name="connsiteY53" fmla="*/ 2706308 h 2707070"/>
                          <a:gd name="connsiteX54" fmla="*/ 431768 w 431863"/>
                          <a:gd name="connsiteY54" fmla="*/ 2706308 h 2707070"/>
                          <a:gd name="connsiteX55" fmla="*/ 431768 w 431863"/>
                          <a:gd name="connsiteY55" fmla="*/ 2698974 h 2707070"/>
                          <a:gd name="connsiteX56" fmla="*/ 22098 w 431863"/>
                          <a:gd name="connsiteY56" fmla="*/ 1429292 h 2707070"/>
                          <a:gd name="connsiteX57" fmla="*/ 18860 w 431863"/>
                          <a:gd name="connsiteY57" fmla="*/ 1358711 h 2707070"/>
                          <a:gd name="connsiteX58" fmla="*/ 18288 w 431863"/>
                          <a:gd name="connsiteY58" fmla="*/ 1213360 h 2707070"/>
                          <a:gd name="connsiteX59" fmla="*/ 20955 w 431863"/>
                          <a:gd name="connsiteY59" fmla="*/ 1142589 h 2707070"/>
                          <a:gd name="connsiteX60" fmla="*/ 102870 w 431863"/>
                          <a:gd name="connsiteY60" fmla="*/ 1040481 h 2707070"/>
                          <a:gd name="connsiteX61" fmla="*/ 123158 w 431863"/>
                          <a:gd name="connsiteY61" fmla="*/ 1036290 h 2707070"/>
                          <a:gd name="connsiteX62" fmla="*/ 160401 w 431863"/>
                          <a:gd name="connsiteY62" fmla="*/ 1028575 h 2707070"/>
                          <a:gd name="connsiteX63" fmla="*/ 102775 w 431863"/>
                          <a:gd name="connsiteY63" fmla="*/ 1017335 h 2707070"/>
                          <a:gd name="connsiteX64" fmla="*/ 16478 w 431863"/>
                          <a:gd name="connsiteY64" fmla="*/ 898082 h 2707070"/>
                          <a:gd name="connsiteX65" fmla="*/ 15335 w 431863"/>
                          <a:gd name="connsiteY65" fmla="*/ 800451 h 2707070"/>
                          <a:gd name="connsiteX66" fmla="*/ 14478 w 431863"/>
                          <a:gd name="connsiteY66" fmla="*/ 669578 h 2707070"/>
                          <a:gd name="connsiteX67" fmla="*/ 56198 w 431863"/>
                          <a:gd name="connsiteY67" fmla="*/ 553563 h 2707070"/>
                          <a:gd name="connsiteX68" fmla="*/ 102298 w 431863"/>
                          <a:gd name="connsiteY68" fmla="*/ 522035 h 2707070"/>
                          <a:gd name="connsiteX69" fmla="*/ 106775 w 431863"/>
                          <a:gd name="connsiteY69" fmla="*/ 518987 h 2707070"/>
                          <a:gd name="connsiteX70" fmla="*/ 55340 w 431863"/>
                          <a:gd name="connsiteY70" fmla="*/ 484793 h 2707070"/>
                          <a:gd name="connsiteX71" fmla="*/ 18860 w 431863"/>
                          <a:gd name="connsiteY71" fmla="*/ 424880 h 2707070"/>
                          <a:gd name="connsiteX72" fmla="*/ 11906 w 431863"/>
                          <a:gd name="connsiteY72" fmla="*/ 353443 h 2707070"/>
                          <a:gd name="connsiteX73" fmla="*/ 11430 w 431863"/>
                          <a:gd name="connsiteY73" fmla="*/ 207615 h 2707070"/>
                          <a:gd name="connsiteX74" fmla="*/ 11240 w 431863"/>
                          <a:gd name="connsiteY74" fmla="*/ 152942 h 2707070"/>
                          <a:gd name="connsiteX75" fmla="*/ 159925 w 431863"/>
                          <a:gd name="connsiteY75" fmla="*/ 2637 h 2707070"/>
                          <a:gd name="connsiteX76" fmla="*/ 290608 w 431863"/>
                          <a:gd name="connsiteY76" fmla="*/ 3780 h 2707070"/>
                          <a:gd name="connsiteX77" fmla="*/ 423005 w 431863"/>
                          <a:gd name="connsiteY77" fmla="*/ 150560 h 2707070"/>
                          <a:gd name="connsiteX78" fmla="*/ 422815 w 431863"/>
                          <a:gd name="connsiteY78" fmla="*/ 324963 h 2707070"/>
                          <a:gd name="connsiteX79" fmla="*/ 422815 w 431863"/>
                          <a:gd name="connsiteY79" fmla="*/ 368588 h 2707070"/>
                          <a:gd name="connsiteX80" fmla="*/ 379190 w 431863"/>
                          <a:gd name="connsiteY80" fmla="*/ 486317 h 2707070"/>
                          <a:gd name="connsiteX81" fmla="*/ 332613 w 431863"/>
                          <a:gd name="connsiteY81" fmla="*/ 517559 h 2707070"/>
                          <a:gd name="connsiteX82" fmla="*/ 330327 w 431863"/>
                          <a:gd name="connsiteY82" fmla="*/ 519083 h 2707070"/>
                          <a:gd name="connsiteX83" fmla="*/ 332613 w 431863"/>
                          <a:gd name="connsiteY83" fmla="*/ 520607 h 2707070"/>
                          <a:gd name="connsiteX84" fmla="*/ 379286 w 431863"/>
                          <a:gd name="connsiteY84" fmla="*/ 552134 h 2707070"/>
                          <a:gd name="connsiteX85" fmla="*/ 420910 w 431863"/>
                          <a:gd name="connsiteY85" fmla="*/ 637193 h 2707070"/>
                          <a:gd name="connsiteX86" fmla="*/ 421672 w 431863"/>
                          <a:gd name="connsiteY86" fmla="*/ 800451 h 2707070"/>
                          <a:gd name="connsiteX87" fmla="*/ 421481 w 431863"/>
                          <a:gd name="connsiteY87" fmla="*/ 865888 h 2707070"/>
                          <a:gd name="connsiteX88" fmla="*/ 414719 w 431863"/>
                          <a:gd name="connsiteY88" fmla="*/ 929705 h 2707070"/>
                          <a:gd name="connsiteX89" fmla="*/ 331946 w 431863"/>
                          <a:gd name="connsiteY89" fmla="*/ 1021145 h 2707070"/>
                          <a:gd name="connsiteX90" fmla="*/ 311563 w 431863"/>
                          <a:gd name="connsiteY90" fmla="*/ 1025146 h 2707070"/>
                          <a:gd name="connsiteX91" fmla="*/ 294132 w 431863"/>
                          <a:gd name="connsiteY91" fmla="*/ 1028575 h 2707070"/>
                          <a:gd name="connsiteX92" fmla="*/ 311563 w 431863"/>
                          <a:gd name="connsiteY92" fmla="*/ 1032194 h 2707070"/>
                          <a:gd name="connsiteX93" fmla="*/ 331946 w 431863"/>
                          <a:gd name="connsiteY93" fmla="*/ 1036385 h 2707070"/>
                          <a:gd name="connsiteX94" fmla="*/ 417195 w 431863"/>
                          <a:gd name="connsiteY94" fmla="*/ 1141637 h 2707070"/>
                          <a:gd name="connsiteX95" fmla="*/ 420053 w 431863"/>
                          <a:gd name="connsiteY95" fmla="*/ 1213265 h 2707070"/>
                          <a:gd name="connsiteX96" fmla="*/ 419576 w 431863"/>
                          <a:gd name="connsiteY96" fmla="*/ 1394906 h 2707070"/>
                          <a:gd name="connsiteX97" fmla="*/ 331661 w 431863"/>
                          <a:gd name="connsiteY97" fmla="*/ 1533971 h 2707070"/>
                          <a:gd name="connsiteX98" fmla="*/ 287560 w 431863"/>
                          <a:gd name="connsiteY98" fmla="*/ 1542830 h 2707070"/>
                          <a:gd name="connsiteX99" fmla="*/ 283369 w 431863"/>
                          <a:gd name="connsiteY99" fmla="*/ 1543687 h 2707070"/>
                          <a:gd name="connsiteX100" fmla="*/ 283369 w 431863"/>
                          <a:gd name="connsiteY100" fmla="*/ 1547973 h 2707070"/>
                          <a:gd name="connsiteX101" fmla="*/ 282797 w 431863"/>
                          <a:gd name="connsiteY101" fmla="*/ 1895064 h 2707070"/>
                          <a:gd name="connsiteX102" fmla="*/ 282797 w 431863"/>
                          <a:gd name="connsiteY102" fmla="*/ 1900874 h 2707070"/>
                          <a:gd name="connsiteX103" fmla="*/ 288608 w 431863"/>
                          <a:gd name="connsiteY103" fmla="*/ 1900874 h 2707070"/>
                          <a:gd name="connsiteX104" fmla="*/ 418529 w 431863"/>
                          <a:gd name="connsiteY104" fmla="*/ 1901065 h 2707070"/>
                          <a:gd name="connsiteX105" fmla="*/ 417195 w 431863"/>
                          <a:gd name="connsiteY105" fmla="*/ 2691545 h 2707070"/>
                          <a:gd name="connsiteX106" fmla="*/ 17812 w 431863"/>
                          <a:gd name="connsiteY106" fmla="*/ 2690783 h 2707070"/>
                          <a:gd name="connsiteX107" fmla="*/ 19050 w 431863"/>
                          <a:gd name="connsiteY107" fmla="*/ 1904494 h 2707070"/>
                          <a:gd name="connsiteX108" fmla="*/ 145542 w 431863"/>
                          <a:gd name="connsiteY108" fmla="*/ 1904494 h 2707070"/>
                          <a:gd name="connsiteX109" fmla="*/ 154972 w 431863"/>
                          <a:gd name="connsiteY109" fmla="*/ 1904494 h 2707070"/>
                          <a:gd name="connsiteX110" fmla="*/ 154972 w 431863"/>
                          <a:gd name="connsiteY110" fmla="*/ 1895064 h 2707070"/>
                          <a:gd name="connsiteX111" fmla="*/ 154972 w 431863"/>
                          <a:gd name="connsiteY111" fmla="*/ 1547973 h 2707070"/>
                          <a:gd name="connsiteX112" fmla="*/ 154972 w 431863"/>
                          <a:gd name="connsiteY112" fmla="*/ 1540163 h 2707070"/>
                          <a:gd name="connsiteX113" fmla="*/ 147352 w 431863"/>
                          <a:gd name="connsiteY113" fmla="*/ 1538639 h 2707070"/>
                          <a:gd name="connsiteX114" fmla="*/ 103251 w 431863"/>
                          <a:gd name="connsiteY114" fmla="*/ 1529780 h 2707070"/>
                          <a:gd name="connsiteX115" fmla="*/ 22003 w 431863"/>
                          <a:gd name="connsiteY115" fmla="*/ 1429196 h 270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1863" h="2707070">
                            <a:moveTo>
                              <a:pt x="431864" y="2699165"/>
                            </a:moveTo>
                            <a:lnTo>
                              <a:pt x="430530" y="1895255"/>
                            </a:lnTo>
                            <a:lnTo>
                              <a:pt x="430530" y="1889254"/>
                            </a:lnTo>
                            <a:cubicBezTo>
                              <a:pt x="430530" y="1889254"/>
                              <a:pt x="424529" y="1889254"/>
                              <a:pt x="424529" y="1889254"/>
                            </a:cubicBezTo>
                            <a:cubicBezTo>
                              <a:pt x="424529" y="1889254"/>
                              <a:pt x="304990" y="1889444"/>
                              <a:pt x="294418" y="1889444"/>
                            </a:cubicBezTo>
                            <a:lnTo>
                              <a:pt x="293846" y="1552355"/>
                            </a:lnTo>
                            <a:cubicBezTo>
                              <a:pt x="304800" y="1550164"/>
                              <a:pt x="333661" y="1544258"/>
                              <a:pt x="333661" y="1544258"/>
                            </a:cubicBezTo>
                            <a:cubicBezTo>
                              <a:pt x="392621" y="1520732"/>
                              <a:pt x="432149" y="1458248"/>
                              <a:pt x="429197" y="1395002"/>
                            </a:cubicBezTo>
                            <a:cubicBezTo>
                              <a:pt x="429197" y="1342900"/>
                              <a:pt x="428720" y="1265557"/>
                              <a:pt x="428720" y="1213360"/>
                            </a:cubicBezTo>
                            <a:cubicBezTo>
                              <a:pt x="427958" y="1191548"/>
                              <a:pt x="430625" y="1161449"/>
                              <a:pt x="425291" y="1140113"/>
                            </a:cubicBezTo>
                            <a:cubicBezTo>
                              <a:pt x="415576" y="1090868"/>
                              <a:pt x="379762" y="1048482"/>
                              <a:pt x="333756" y="1029432"/>
                            </a:cubicBezTo>
                            <a:lnTo>
                              <a:pt x="333375" y="1029432"/>
                            </a:lnTo>
                            <a:cubicBezTo>
                              <a:pt x="333375" y="1029432"/>
                              <a:pt x="330422" y="1028765"/>
                              <a:pt x="330422" y="1028765"/>
                            </a:cubicBezTo>
                            <a:cubicBezTo>
                              <a:pt x="331089" y="1028575"/>
                              <a:pt x="333280" y="1028194"/>
                              <a:pt x="333280" y="1028194"/>
                            </a:cubicBezTo>
                            <a:cubicBezTo>
                              <a:pt x="333470" y="1028194"/>
                              <a:pt x="333851" y="1028099"/>
                              <a:pt x="333947" y="1028003"/>
                            </a:cubicBezTo>
                            <a:cubicBezTo>
                              <a:pt x="385858" y="1006382"/>
                              <a:pt x="422815" y="954851"/>
                              <a:pt x="426815" y="898940"/>
                            </a:cubicBezTo>
                            <a:cubicBezTo>
                              <a:pt x="427863" y="875984"/>
                              <a:pt x="426815" y="824359"/>
                              <a:pt x="427006" y="800546"/>
                            </a:cubicBezTo>
                            <a:cubicBezTo>
                              <a:pt x="427006" y="800546"/>
                              <a:pt x="426625" y="669673"/>
                              <a:pt x="426625" y="669673"/>
                            </a:cubicBezTo>
                            <a:cubicBezTo>
                              <a:pt x="429006" y="625477"/>
                              <a:pt x="413671" y="580043"/>
                              <a:pt x="381476" y="548991"/>
                            </a:cubicBezTo>
                            <a:lnTo>
                              <a:pt x="336995" y="519083"/>
                            </a:lnTo>
                            <a:cubicBezTo>
                              <a:pt x="346329" y="512796"/>
                              <a:pt x="381476" y="488888"/>
                              <a:pt x="381572" y="488984"/>
                            </a:cubicBezTo>
                            <a:cubicBezTo>
                              <a:pt x="413576" y="457837"/>
                              <a:pt x="428625" y="412593"/>
                              <a:pt x="426053" y="368588"/>
                            </a:cubicBezTo>
                            <a:lnTo>
                              <a:pt x="426053" y="324963"/>
                            </a:lnTo>
                            <a:cubicBezTo>
                              <a:pt x="426053" y="324963"/>
                              <a:pt x="425768" y="150560"/>
                              <a:pt x="425768" y="150560"/>
                            </a:cubicBezTo>
                            <a:cubicBezTo>
                              <a:pt x="425387" y="121128"/>
                              <a:pt x="416433" y="92172"/>
                              <a:pt x="400145" y="67693"/>
                            </a:cubicBezTo>
                            <a:cubicBezTo>
                              <a:pt x="365951" y="15877"/>
                              <a:pt x="306896" y="-3935"/>
                              <a:pt x="247079" y="637"/>
                            </a:cubicBezTo>
                            <a:lnTo>
                              <a:pt x="159830" y="637"/>
                            </a:lnTo>
                            <a:cubicBezTo>
                              <a:pt x="78105" y="-982"/>
                              <a:pt x="6191" y="71217"/>
                              <a:pt x="7906" y="152942"/>
                            </a:cubicBezTo>
                            <a:lnTo>
                              <a:pt x="7906" y="171134"/>
                            </a:lnTo>
                            <a:cubicBezTo>
                              <a:pt x="7906" y="171134"/>
                              <a:pt x="7715" y="207615"/>
                              <a:pt x="7715" y="207615"/>
                            </a:cubicBezTo>
                            <a:cubicBezTo>
                              <a:pt x="7715" y="207615"/>
                              <a:pt x="7239" y="353443"/>
                              <a:pt x="7239" y="353443"/>
                            </a:cubicBezTo>
                            <a:cubicBezTo>
                              <a:pt x="7049" y="377732"/>
                              <a:pt x="6001" y="402973"/>
                              <a:pt x="13621" y="426500"/>
                            </a:cubicBezTo>
                            <a:cubicBezTo>
                              <a:pt x="20860" y="450407"/>
                              <a:pt x="34004" y="472601"/>
                              <a:pt x="51816" y="490222"/>
                            </a:cubicBezTo>
                            <a:cubicBezTo>
                              <a:pt x="51816" y="490222"/>
                              <a:pt x="86487" y="513939"/>
                              <a:pt x="93821" y="518892"/>
                            </a:cubicBezTo>
                            <a:cubicBezTo>
                              <a:pt x="86487" y="523750"/>
                              <a:pt x="51340" y="547086"/>
                              <a:pt x="51340" y="547086"/>
                            </a:cubicBezTo>
                            <a:lnTo>
                              <a:pt x="51054" y="547277"/>
                            </a:lnTo>
                            <a:cubicBezTo>
                              <a:pt x="51054" y="547277"/>
                              <a:pt x="50768" y="547562"/>
                              <a:pt x="50768" y="547562"/>
                            </a:cubicBezTo>
                            <a:cubicBezTo>
                              <a:pt x="18193" y="578804"/>
                              <a:pt x="2477" y="624905"/>
                              <a:pt x="4763" y="669482"/>
                            </a:cubicBezTo>
                            <a:cubicBezTo>
                              <a:pt x="4763" y="669482"/>
                              <a:pt x="3905" y="800356"/>
                              <a:pt x="3905" y="800356"/>
                            </a:cubicBezTo>
                            <a:cubicBezTo>
                              <a:pt x="4096" y="824073"/>
                              <a:pt x="2762" y="875699"/>
                              <a:pt x="3810" y="899035"/>
                            </a:cubicBezTo>
                            <a:cubicBezTo>
                              <a:pt x="7525" y="953994"/>
                              <a:pt x="42386" y="1004762"/>
                              <a:pt x="92012" y="1028480"/>
                            </a:cubicBezTo>
                            <a:cubicBezTo>
                              <a:pt x="48006" y="1049244"/>
                              <a:pt x="14192" y="1090964"/>
                              <a:pt x="4667" y="1139160"/>
                            </a:cubicBezTo>
                            <a:cubicBezTo>
                              <a:pt x="-762" y="1161163"/>
                              <a:pt x="2000" y="1190786"/>
                              <a:pt x="1048" y="1213265"/>
                            </a:cubicBezTo>
                            <a:cubicBezTo>
                              <a:pt x="953" y="1265557"/>
                              <a:pt x="476" y="1342900"/>
                              <a:pt x="381" y="1394906"/>
                            </a:cubicBezTo>
                            <a:cubicBezTo>
                              <a:pt x="-2858" y="1460057"/>
                              <a:pt x="38481" y="1524827"/>
                              <a:pt x="99536" y="1548354"/>
                            </a:cubicBezTo>
                            <a:cubicBezTo>
                              <a:pt x="99536" y="1548354"/>
                              <a:pt x="125540" y="1553593"/>
                              <a:pt x="135922" y="1555688"/>
                            </a:cubicBezTo>
                            <a:cubicBezTo>
                              <a:pt x="135922" y="1570166"/>
                              <a:pt x="135922" y="1868108"/>
                              <a:pt x="135922" y="1885539"/>
                            </a:cubicBezTo>
                            <a:cubicBezTo>
                              <a:pt x="119539" y="1885539"/>
                              <a:pt x="9430" y="1885539"/>
                              <a:pt x="9430" y="1885539"/>
                            </a:cubicBezTo>
                            <a:lnTo>
                              <a:pt x="0" y="1885539"/>
                            </a:lnTo>
                            <a:cubicBezTo>
                              <a:pt x="0" y="1885539"/>
                              <a:pt x="0" y="1894969"/>
                              <a:pt x="0" y="1894969"/>
                            </a:cubicBezTo>
                            <a:lnTo>
                              <a:pt x="1238" y="2698879"/>
                            </a:lnTo>
                            <a:lnTo>
                              <a:pt x="1238" y="2707070"/>
                            </a:lnTo>
                            <a:cubicBezTo>
                              <a:pt x="1238" y="2707070"/>
                              <a:pt x="9430" y="2707070"/>
                              <a:pt x="9430" y="2707070"/>
                            </a:cubicBezTo>
                            <a:lnTo>
                              <a:pt x="424339" y="2706308"/>
                            </a:lnTo>
                            <a:lnTo>
                              <a:pt x="431768" y="2706308"/>
                            </a:lnTo>
                            <a:cubicBezTo>
                              <a:pt x="431768" y="2706308"/>
                              <a:pt x="431768" y="2698974"/>
                              <a:pt x="431768" y="2698974"/>
                            </a:cubicBezTo>
                            <a:close/>
                            <a:moveTo>
                              <a:pt x="22098" y="1429292"/>
                            </a:moveTo>
                            <a:cubicBezTo>
                              <a:pt x="17431" y="1410527"/>
                              <a:pt x="19431" y="1378142"/>
                              <a:pt x="18860" y="1358711"/>
                            </a:cubicBezTo>
                            <a:cubicBezTo>
                              <a:pt x="18669" y="1322612"/>
                              <a:pt x="18574" y="1249460"/>
                              <a:pt x="18288" y="1213360"/>
                            </a:cubicBezTo>
                            <a:cubicBezTo>
                              <a:pt x="18860" y="1192691"/>
                              <a:pt x="16097" y="1162401"/>
                              <a:pt x="20955" y="1142589"/>
                            </a:cubicBezTo>
                            <a:cubicBezTo>
                              <a:pt x="27527" y="1098203"/>
                              <a:pt x="67723" y="1054769"/>
                              <a:pt x="102870" y="1040481"/>
                            </a:cubicBezTo>
                            <a:lnTo>
                              <a:pt x="123158" y="1036290"/>
                            </a:lnTo>
                            <a:lnTo>
                              <a:pt x="160401" y="1028575"/>
                            </a:lnTo>
                            <a:cubicBezTo>
                              <a:pt x="147542" y="1026098"/>
                              <a:pt x="115348" y="1019812"/>
                              <a:pt x="102775" y="1017335"/>
                            </a:cubicBezTo>
                            <a:cubicBezTo>
                              <a:pt x="60484" y="1000857"/>
                              <a:pt x="19241" y="950375"/>
                              <a:pt x="16478" y="898082"/>
                            </a:cubicBezTo>
                            <a:cubicBezTo>
                              <a:pt x="15335" y="876270"/>
                              <a:pt x="15716" y="823406"/>
                              <a:pt x="15335" y="800451"/>
                            </a:cubicBezTo>
                            <a:cubicBezTo>
                              <a:pt x="15335" y="800451"/>
                              <a:pt x="14478" y="669578"/>
                              <a:pt x="14478" y="669578"/>
                            </a:cubicBezTo>
                            <a:cubicBezTo>
                              <a:pt x="11811" y="626810"/>
                              <a:pt x="25718" y="584043"/>
                              <a:pt x="56198" y="553563"/>
                            </a:cubicBezTo>
                            <a:cubicBezTo>
                              <a:pt x="56959" y="552992"/>
                              <a:pt x="102298" y="522035"/>
                              <a:pt x="102298" y="522035"/>
                            </a:cubicBezTo>
                            <a:cubicBezTo>
                              <a:pt x="102298" y="522035"/>
                              <a:pt x="106775" y="518987"/>
                              <a:pt x="106775" y="518987"/>
                            </a:cubicBezTo>
                            <a:cubicBezTo>
                              <a:pt x="105632" y="518416"/>
                              <a:pt x="57912" y="486317"/>
                              <a:pt x="55340" y="484793"/>
                            </a:cubicBezTo>
                            <a:cubicBezTo>
                              <a:pt x="40767" y="470600"/>
                              <a:pt x="25337" y="446788"/>
                              <a:pt x="18860" y="424880"/>
                            </a:cubicBezTo>
                            <a:cubicBezTo>
                              <a:pt x="11144" y="401830"/>
                              <a:pt x="11906" y="377541"/>
                              <a:pt x="11906" y="353443"/>
                            </a:cubicBezTo>
                            <a:cubicBezTo>
                              <a:pt x="11906" y="353443"/>
                              <a:pt x="11430" y="207615"/>
                              <a:pt x="11430" y="207615"/>
                            </a:cubicBezTo>
                            <a:cubicBezTo>
                              <a:pt x="11430" y="196471"/>
                              <a:pt x="11144" y="163324"/>
                              <a:pt x="11240" y="152942"/>
                            </a:cubicBezTo>
                            <a:cubicBezTo>
                              <a:pt x="9144" y="72551"/>
                              <a:pt x="79534" y="1589"/>
                              <a:pt x="159925" y="2637"/>
                            </a:cubicBezTo>
                            <a:cubicBezTo>
                              <a:pt x="190024" y="3304"/>
                              <a:pt x="261557" y="1399"/>
                              <a:pt x="290608" y="3780"/>
                            </a:cubicBezTo>
                            <a:cubicBezTo>
                              <a:pt x="363760" y="10733"/>
                              <a:pt x="423577" y="77218"/>
                              <a:pt x="423005" y="150560"/>
                            </a:cubicBezTo>
                            <a:lnTo>
                              <a:pt x="422815" y="324963"/>
                            </a:lnTo>
                            <a:cubicBezTo>
                              <a:pt x="422815" y="324963"/>
                              <a:pt x="422815" y="368588"/>
                              <a:pt x="422815" y="368588"/>
                            </a:cubicBezTo>
                            <a:cubicBezTo>
                              <a:pt x="425291" y="411926"/>
                              <a:pt x="410528" y="455837"/>
                              <a:pt x="379190" y="486317"/>
                            </a:cubicBezTo>
                            <a:cubicBezTo>
                              <a:pt x="380524" y="485269"/>
                              <a:pt x="332423" y="517749"/>
                              <a:pt x="332613" y="517559"/>
                            </a:cubicBezTo>
                            <a:lnTo>
                              <a:pt x="330327" y="519083"/>
                            </a:lnTo>
                            <a:lnTo>
                              <a:pt x="332613" y="520607"/>
                            </a:lnTo>
                            <a:cubicBezTo>
                              <a:pt x="332613" y="520607"/>
                              <a:pt x="379286" y="552134"/>
                              <a:pt x="379286" y="552134"/>
                            </a:cubicBezTo>
                            <a:cubicBezTo>
                              <a:pt x="400812" y="573566"/>
                              <a:pt x="417386" y="605474"/>
                              <a:pt x="420910" y="637193"/>
                            </a:cubicBezTo>
                            <a:cubicBezTo>
                              <a:pt x="423767" y="658148"/>
                              <a:pt x="421005" y="777401"/>
                              <a:pt x="421672" y="800451"/>
                            </a:cubicBezTo>
                            <a:cubicBezTo>
                              <a:pt x="421672" y="800451"/>
                              <a:pt x="421481" y="865888"/>
                              <a:pt x="421481" y="865888"/>
                            </a:cubicBezTo>
                            <a:cubicBezTo>
                              <a:pt x="421767" y="887605"/>
                              <a:pt x="421481" y="909036"/>
                              <a:pt x="414719" y="929705"/>
                            </a:cubicBezTo>
                            <a:cubicBezTo>
                              <a:pt x="403098" y="970282"/>
                              <a:pt x="368046" y="1006572"/>
                              <a:pt x="331946" y="1021145"/>
                            </a:cubicBezTo>
                            <a:lnTo>
                              <a:pt x="311563" y="1025146"/>
                            </a:lnTo>
                            <a:lnTo>
                              <a:pt x="294132" y="1028575"/>
                            </a:lnTo>
                            <a:lnTo>
                              <a:pt x="311563" y="1032194"/>
                            </a:lnTo>
                            <a:cubicBezTo>
                              <a:pt x="311563" y="1032194"/>
                              <a:pt x="331946" y="1036385"/>
                              <a:pt x="331946" y="1036385"/>
                            </a:cubicBezTo>
                            <a:cubicBezTo>
                              <a:pt x="372142" y="1053149"/>
                              <a:pt x="409289" y="1095536"/>
                              <a:pt x="417195" y="1141637"/>
                            </a:cubicBezTo>
                            <a:cubicBezTo>
                              <a:pt x="422148" y="1162115"/>
                              <a:pt x="419195" y="1191929"/>
                              <a:pt x="420053" y="1213265"/>
                            </a:cubicBezTo>
                            <a:cubicBezTo>
                              <a:pt x="419862" y="1265557"/>
                              <a:pt x="419672" y="1342900"/>
                              <a:pt x="419576" y="1394906"/>
                            </a:cubicBezTo>
                            <a:cubicBezTo>
                              <a:pt x="423196" y="1454342"/>
                              <a:pt x="382429" y="1513493"/>
                              <a:pt x="331661" y="1533971"/>
                            </a:cubicBezTo>
                            <a:lnTo>
                              <a:pt x="287560" y="1542830"/>
                            </a:lnTo>
                            <a:lnTo>
                              <a:pt x="283369" y="1543687"/>
                            </a:lnTo>
                            <a:lnTo>
                              <a:pt x="283369" y="1547973"/>
                            </a:lnTo>
                            <a:cubicBezTo>
                              <a:pt x="283369" y="1547973"/>
                              <a:pt x="282797" y="1895064"/>
                              <a:pt x="282797" y="1895064"/>
                            </a:cubicBezTo>
                            <a:lnTo>
                              <a:pt x="282797" y="1900874"/>
                            </a:lnTo>
                            <a:cubicBezTo>
                              <a:pt x="282797" y="1900874"/>
                              <a:pt x="288608" y="1900874"/>
                              <a:pt x="288608" y="1900874"/>
                            </a:cubicBezTo>
                            <a:lnTo>
                              <a:pt x="418529" y="1901065"/>
                            </a:lnTo>
                            <a:lnTo>
                              <a:pt x="417195" y="2691545"/>
                            </a:lnTo>
                            <a:lnTo>
                              <a:pt x="17812" y="2690783"/>
                            </a:lnTo>
                            <a:cubicBezTo>
                              <a:pt x="17812" y="2674971"/>
                              <a:pt x="19050" y="1922782"/>
                              <a:pt x="19050" y="1904494"/>
                            </a:cubicBezTo>
                            <a:lnTo>
                              <a:pt x="145542" y="1904494"/>
                            </a:lnTo>
                            <a:cubicBezTo>
                              <a:pt x="145542" y="1904494"/>
                              <a:pt x="154972" y="1904494"/>
                              <a:pt x="154972" y="1904494"/>
                            </a:cubicBezTo>
                            <a:lnTo>
                              <a:pt x="154972" y="1895064"/>
                            </a:lnTo>
                            <a:cubicBezTo>
                              <a:pt x="154972" y="1895064"/>
                              <a:pt x="154972" y="1547973"/>
                              <a:pt x="154972" y="1547973"/>
                            </a:cubicBezTo>
                            <a:lnTo>
                              <a:pt x="154972" y="1540163"/>
                            </a:lnTo>
                            <a:cubicBezTo>
                              <a:pt x="154972" y="1540163"/>
                              <a:pt x="147352" y="1538639"/>
                              <a:pt x="147352" y="1538639"/>
                            </a:cubicBezTo>
                            <a:cubicBezTo>
                              <a:pt x="147352" y="1538639"/>
                              <a:pt x="103251" y="1529780"/>
                              <a:pt x="103251" y="1529780"/>
                            </a:cubicBezTo>
                            <a:cubicBezTo>
                              <a:pt x="69628" y="1516445"/>
                              <a:pt x="28766" y="1473297"/>
                              <a:pt x="22003" y="1429196"/>
                            </a:cubicBezTo>
                            <a:close/>
                          </a:path>
                        </a:pathLst>
                      </a:custGeom>
                      <a:solidFill>
                        <a:srgbClr val="000000"/>
                      </a:solidFill>
                      <a:ln w="3175" cap="flat">
                        <a:solidFill>
                          <a:schemeClr val="tx1"/>
                        </a:solid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42" name="Free-form: Shape 41">
                        <a:extLst>
                          <a:ext uri="{FF2B5EF4-FFF2-40B4-BE49-F238E27FC236}">
                            <a16:creationId xmlns:a16="http://schemas.microsoft.com/office/drawing/2014/main" id="{7D546D05-726C-25AB-04F1-E6F697E070B1}"/>
                          </a:ext>
                        </a:extLst>
                      </p:cNvPr>
                      <p:cNvSpPr/>
                      <p:nvPr/>
                    </p:nvSpPr>
                    <p:spPr>
                      <a:xfrm>
                        <a:off x="10257048" y="4349548"/>
                        <a:ext cx="7406" cy="255936"/>
                      </a:xfrm>
                      <a:custGeom>
                        <a:avLst/>
                        <a:gdLst>
                          <a:gd name="connsiteX0" fmla="*/ 3933 w 7406"/>
                          <a:gd name="connsiteY0" fmla="*/ 0 h 255936"/>
                          <a:gd name="connsiteX1" fmla="*/ 3266 w 7406"/>
                          <a:gd name="connsiteY1" fmla="*/ 255937 h 255936"/>
                          <a:gd name="connsiteX2" fmla="*/ 3933 w 7406"/>
                          <a:gd name="connsiteY2" fmla="*/ 0 h 255936"/>
                          <a:gd name="connsiteX3" fmla="*/ 3933 w 7406"/>
                          <a:gd name="connsiteY3" fmla="*/ 0 h 255936"/>
                        </a:gdLst>
                        <a:ahLst/>
                        <a:cxnLst>
                          <a:cxn ang="0">
                            <a:pos x="connsiteX0" y="connsiteY0"/>
                          </a:cxn>
                          <a:cxn ang="0">
                            <a:pos x="connsiteX1" y="connsiteY1"/>
                          </a:cxn>
                          <a:cxn ang="0">
                            <a:pos x="connsiteX2" y="connsiteY2"/>
                          </a:cxn>
                          <a:cxn ang="0">
                            <a:pos x="connsiteX3" y="connsiteY3"/>
                          </a:cxn>
                        </a:cxnLst>
                        <a:rect l="l" t="t" r="r" b="b"/>
                        <a:pathLst>
                          <a:path w="7406" h="255936">
                            <a:moveTo>
                              <a:pt x="3933" y="0"/>
                            </a:moveTo>
                            <a:cubicBezTo>
                              <a:pt x="4028" y="84772"/>
                              <a:pt x="12124" y="172688"/>
                              <a:pt x="3266" y="255937"/>
                            </a:cubicBezTo>
                            <a:cubicBezTo>
                              <a:pt x="-2925" y="171259"/>
                              <a:pt x="1075" y="83439"/>
                              <a:pt x="3933" y="0"/>
                            </a:cubicBezTo>
                            <a:lnTo>
                              <a:pt x="3933" y="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43" name="Free-form: Shape 42">
                        <a:extLst>
                          <a:ext uri="{FF2B5EF4-FFF2-40B4-BE49-F238E27FC236}">
                            <a16:creationId xmlns:a16="http://schemas.microsoft.com/office/drawing/2014/main" id="{AAEC18BA-675B-1CCB-B191-34021B57BE2F}"/>
                          </a:ext>
                        </a:extLst>
                      </p:cNvPr>
                      <p:cNvSpPr/>
                      <p:nvPr/>
                    </p:nvSpPr>
                    <p:spPr>
                      <a:xfrm>
                        <a:off x="10317749" y="4981773"/>
                        <a:ext cx="203739" cy="7406"/>
                      </a:xfrm>
                      <a:custGeom>
                        <a:avLst/>
                        <a:gdLst>
                          <a:gd name="connsiteX0" fmla="*/ 0 w 203739"/>
                          <a:gd name="connsiteY0" fmla="*/ 3474 h 7406"/>
                          <a:gd name="connsiteX1" fmla="*/ 203740 w 203739"/>
                          <a:gd name="connsiteY1" fmla="*/ 4140 h 7406"/>
                          <a:gd name="connsiteX2" fmla="*/ 0 w 203739"/>
                          <a:gd name="connsiteY2" fmla="*/ 3474 h 7406"/>
                          <a:gd name="connsiteX3" fmla="*/ 0 w 203739"/>
                          <a:gd name="connsiteY3" fmla="*/ 3474 h 7406"/>
                        </a:gdLst>
                        <a:ahLst/>
                        <a:cxnLst>
                          <a:cxn ang="0">
                            <a:pos x="connsiteX0" y="connsiteY0"/>
                          </a:cxn>
                          <a:cxn ang="0">
                            <a:pos x="connsiteX1" y="connsiteY1"/>
                          </a:cxn>
                          <a:cxn ang="0">
                            <a:pos x="connsiteX2" y="connsiteY2"/>
                          </a:cxn>
                          <a:cxn ang="0">
                            <a:pos x="connsiteX3" y="connsiteY3"/>
                          </a:cxn>
                        </a:cxnLst>
                        <a:rect l="l" t="t" r="r" b="b"/>
                        <a:pathLst>
                          <a:path w="203739" h="7406">
                            <a:moveTo>
                              <a:pt x="0" y="3474"/>
                            </a:moveTo>
                            <a:cubicBezTo>
                              <a:pt x="67437" y="3379"/>
                              <a:pt x="137922" y="-4718"/>
                              <a:pt x="203740" y="4140"/>
                            </a:cubicBezTo>
                            <a:cubicBezTo>
                              <a:pt x="137065" y="10332"/>
                              <a:pt x="65627" y="6331"/>
                              <a:pt x="0" y="3474"/>
                            </a:cubicBezTo>
                            <a:lnTo>
                              <a:pt x="0" y="3474"/>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44" name="Free-form: Shape 43">
                        <a:extLst>
                          <a:ext uri="{FF2B5EF4-FFF2-40B4-BE49-F238E27FC236}">
                            <a16:creationId xmlns:a16="http://schemas.microsoft.com/office/drawing/2014/main" id="{0DCA70C9-0822-6595-FFC0-EFD646E49EFE}"/>
                          </a:ext>
                        </a:extLst>
                      </p:cNvPr>
                      <p:cNvSpPr/>
                      <p:nvPr/>
                    </p:nvSpPr>
                    <p:spPr>
                      <a:xfrm>
                        <a:off x="10429563" y="4908666"/>
                        <a:ext cx="137818" cy="119919"/>
                      </a:xfrm>
                      <a:custGeom>
                        <a:avLst/>
                        <a:gdLst>
                          <a:gd name="connsiteX0" fmla="*/ 10 w 137818"/>
                          <a:gd name="connsiteY0" fmla="*/ 116396 h 119919"/>
                          <a:gd name="connsiteX1" fmla="*/ 134217 w 137818"/>
                          <a:gd name="connsiteY1" fmla="*/ 113729 h 119919"/>
                          <a:gd name="connsiteX2" fmla="*/ 131169 w 137818"/>
                          <a:gd name="connsiteY2" fmla="*/ 116776 h 119919"/>
                          <a:gd name="connsiteX3" fmla="*/ 133836 w 137818"/>
                          <a:gd name="connsiteY3" fmla="*/ 0 h 119919"/>
                          <a:gd name="connsiteX4" fmla="*/ 134598 w 137818"/>
                          <a:gd name="connsiteY4" fmla="*/ 0 h 119919"/>
                          <a:gd name="connsiteX5" fmla="*/ 136598 w 137818"/>
                          <a:gd name="connsiteY5" fmla="*/ 29242 h 119919"/>
                          <a:gd name="connsiteX6" fmla="*/ 137170 w 137818"/>
                          <a:gd name="connsiteY6" fmla="*/ 119920 h 119919"/>
                          <a:gd name="connsiteX7" fmla="*/ 134217 w 137818"/>
                          <a:gd name="connsiteY7" fmla="*/ 119920 h 119919"/>
                          <a:gd name="connsiteX8" fmla="*/ 10 w 137818"/>
                          <a:gd name="connsiteY8" fmla="*/ 116491 h 119919"/>
                          <a:gd name="connsiteX9" fmla="*/ 10 w 137818"/>
                          <a:gd name="connsiteY9" fmla="*/ 116491 h 1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818" h="119919">
                            <a:moveTo>
                              <a:pt x="10" y="116396"/>
                            </a:moveTo>
                            <a:lnTo>
                              <a:pt x="134217" y="113729"/>
                            </a:lnTo>
                            <a:lnTo>
                              <a:pt x="131169" y="116776"/>
                            </a:lnTo>
                            <a:cubicBezTo>
                              <a:pt x="130026" y="77819"/>
                              <a:pt x="130407" y="38862"/>
                              <a:pt x="133836" y="0"/>
                            </a:cubicBezTo>
                            <a:cubicBezTo>
                              <a:pt x="133836" y="0"/>
                              <a:pt x="134598" y="0"/>
                              <a:pt x="134598" y="0"/>
                            </a:cubicBezTo>
                            <a:cubicBezTo>
                              <a:pt x="135551" y="9715"/>
                              <a:pt x="136122" y="19431"/>
                              <a:pt x="136598" y="29242"/>
                            </a:cubicBezTo>
                            <a:cubicBezTo>
                              <a:pt x="138218" y="59436"/>
                              <a:pt x="138027" y="89725"/>
                              <a:pt x="137170" y="119920"/>
                            </a:cubicBezTo>
                            <a:cubicBezTo>
                              <a:pt x="137170" y="119920"/>
                              <a:pt x="134217" y="119920"/>
                              <a:pt x="134217" y="119920"/>
                            </a:cubicBezTo>
                            <a:cubicBezTo>
                              <a:pt x="134217" y="119253"/>
                              <a:pt x="-1324" y="118491"/>
                              <a:pt x="10" y="116491"/>
                            </a:cubicBezTo>
                            <a:lnTo>
                              <a:pt x="10" y="116491"/>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45" name="Free-form: Shape 44">
                        <a:extLst>
                          <a:ext uri="{FF2B5EF4-FFF2-40B4-BE49-F238E27FC236}">
                            <a16:creationId xmlns:a16="http://schemas.microsoft.com/office/drawing/2014/main" id="{42AE0FEF-0779-F56B-EBD6-0AAC403646EB}"/>
                          </a:ext>
                        </a:extLst>
                      </p:cNvPr>
                      <p:cNvSpPr/>
                      <p:nvPr/>
                    </p:nvSpPr>
                    <p:spPr>
                      <a:xfrm>
                        <a:off x="10530439" y="3149303"/>
                        <a:ext cx="7405" cy="151638"/>
                      </a:xfrm>
                      <a:custGeom>
                        <a:avLst/>
                        <a:gdLst>
                          <a:gd name="connsiteX0" fmla="*/ 3908 w 7405"/>
                          <a:gd name="connsiteY0" fmla="*/ 95 h 151638"/>
                          <a:gd name="connsiteX1" fmla="*/ 3242 w 7405"/>
                          <a:gd name="connsiteY1" fmla="*/ 151638 h 151638"/>
                          <a:gd name="connsiteX2" fmla="*/ 765 w 7405"/>
                          <a:gd name="connsiteY2" fmla="*/ 75819 h 151638"/>
                          <a:gd name="connsiteX3" fmla="*/ 4004 w 7405"/>
                          <a:gd name="connsiteY3" fmla="*/ 0 h 151638"/>
                          <a:gd name="connsiteX4" fmla="*/ 4004 w 7405"/>
                          <a:gd name="connsiteY4" fmla="*/ 0 h 151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5" h="151638">
                            <a:moveTo>
                              <a:pt x="3908" y="95"/>
                            </a:moveTo>
                            <a:cubicBezTo>
                              <a:pt x="4099" y="50102"/>
                              <a:pt x="12100" y="103251"/>
                              <a:pt x="3242" y="151638"/>
                            </a:cubicBezTo>
                            <a:cubicBezTo>
                              <a:pt x="-568" y="126397"/>
                              <a:pt x="-473" y="101156"/>
                              <a:pt x="765" y="75819"/>
                            </a:cubicBezTo>
                            <a:cubicBezTo>
                              <a:pt x="2099" y="51054"/>
                              <a:pt x="956" y="23431"/>
                              <a:pt x="4004" y="0"/>
                            </a:cubicBezTo>
                            <a:lnTo>
                              <a:pt x="4004" y="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46" name="Free-form: Shape 45">
                        <a:extLst>
                          <a:ext uri="{FF2B5EF4-FFF2-40B4-BE49-F238E27FC236}">
                            <a16:creationId xmlns:a16="http://schemas.microsoft.com/office/drawing/2014/main" id="{218F2470-2DA4-BF28-993B-15E9DD938B89}"/>
                          </a:ext>
                        </a:extLst>
                      </p:cNvPr>
                      <p:cNvSpPr/>
                      <p:nvPr/>
                    </p:nvSpPr>
                    <p:spPr>
                      <a:xfrm>
                        <a:off x="10560270" y="3089771"/>
                        <a:ext cx="7387" cy="149066"/>
                      </a:xfrm>
                      <a:custGeom>
                        <a:avLst/>
                        <a:gdLst>
                          <a:gd name="connsiteX0" fmla="*/ 3891 w 7387"/>
                          <a:gd name="connsiteY0" fmla="*/ 0 h 149066"/>
                          <a:gd name="connsiteX1" fmla="*/ 3224 w 7387"/>
                          <a:gd name="connsiteY1" fmla="*/ 149066 h 149066"/>
                          <a:gd name="connsiteX2" fmla="*/ 3891 w 7387"/>
                          <a:gd name="connsiteY2" fmla="*/ 0 h 149066"/>
                          <a:gd name="connsiteX3" fmla="*/ 3891 w 7387"/>
                          <a:gd name="connsiteY3" fmla="*/ 0 h 149066"/>
                        </a:gdLst>
                        <a:ahLst/>
                        <a:cxnLst>
                          <a:cxn ang="0">
                            <a:pos x="connsiteX0" y="connsiteY0"/>
                          </a:cxn>
                          <a:cxn ang="0">
                            <a:pos x="connsiteX1" y="connsiteY1"/>
                          </a:cxn>
                          <a:cxn ang="0">
                            <a:pos x="connsiteX2" y="connsiteY2"/>
                          </a:cxn>
                          <a:cxn ang="0">
                            <a:pos x="connsiteX3" y="connsiteY3"/>
                          </a:cxn>
                        </a:cxnLst>
                        <a:rect l="l" t="t" r="r" b="b"/>
                        <a:pathLst>
                          <a:path w="7387" h="149066">
                            <a:moveTo>
                              <a:pt x="3891" y="0"/>
                            </a:moveTo>
                            <a:cubicBezTo>
                              <a:pt x="4081" y="49149"/>
                              <a:pt x="12082" y="101537"/>
                              <a:pt x="3224" y="149066"/>
                            </a:cubicBezTo>
                            <a:cubicBezTo>
                              <a:pt x="-2872" y="103346"/>
                              <a:pt x="1033" y="45339"/>
                              <a:pt x="3891" y="0"/>
                            </a:cubicBezTo>
                            <a:lnTo>
                              <a:pt x="3891" y="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47" name="Free-form: Shape 46">
                        <a:extLst>
                          <a:ext uri="{FF2B5EF4-FFF2-40B4-BE49-F238E27FC236}">
                            <a16:creationId xmlns:a16="http://schemas.microsoft.com/office/drawing/2014/main" id="{551DC721-B68E-A6A5-1215-8AF1EB7D4D62}"/>
                          </a:ext>
                        </a:extLst>
                      </p:cNvPr>
                      <p:cNvSpPr/>
                      <p:nvPr/>
                    </p:nvSpPr>
                    <p:spPr>
                      <a:xfrm>
                        <a:off x="10254613" y="2523225"/>
                        <a:ext cx="7387" cy="149066"/>
                      </a:xfrm>
                      <a:custGeom>
                        <a:avLst/>
                        <a:gdLst>
                          <a:gd name="connsiteX0" fmla="*/ 3891 w 7387"/>
                          <a:gd name="connsiteY0" fmla="*/ 0 h 149066"/>
                          <a:gd name="connsiteX1" fmla="*/ 3224 w 7387"/>
                          <a:gd name="connsiteY1" fmla="*/ 149066 h 149066"/>
                          <a:gd name="connsiteX2" fmla="*/ 3891 w 7387"/>
                          <a:gd name="connsiteY2" fmla="*/ 0 h 149066"/>
                          <a:gd name="connsiteX3" fmla="*/ 3891 w 7387"/>
                          <a:gd name="connsiteY3" fmla="*/ 0 h 149066"/>
                        </a:gdLst>
                        <a:ahLst/>
                        <a:cxnLst>
                          <a:cxn ang="0">
                            <a:pos x="connsiteX0" y="connsiteY0"/>
                          </a:cxn>
                          <a:cxn ang="0">
                            <a:pos x="connsiteX1" y="connsiteY1"/>
                          </a:cxn>
                          <a:cxn ang="0">
                            <a:pos x="connsiteX2" y="connsiteY2"/>
                          </a:cxn>
                          <a:cxn ang="0">
                            <a:pos x="connsiteX3" y="connsiteY3"/>
                          </a:cxn>
                        </a:cxnLst>
                        <a:rect l="l" t="t" r="r" b="b"/>
                        <a:pathLst>
                          <a:path w="7387" h="149066">
                            <a:moveTo>
                              <a:pt x="3891" y="0"/>
                            </a:moveTo>
                            <a:cubicBezTo>
                              <a:pt x="4081" y="49149"/>
                              <a:pt x="12082" y="101537"/>
                              <a:pt x="3224" y="149066"/>
                            </a:cubicBezTo>
                            <a:cubicBezTo>
                              <a:pt x="-2872" y="103346"/>
                              <a:pt x="1033" y="45339"/>
                              <a:pt x="3891" y="0"/>
                            </a:cubicBezTo>
                            <a:lnTo>
                              <a:pt x="3891" y="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48" name="Free-form: Shape 47">
                        <a:extLst>
                          <a:ext uri="{FF2B5EF4-FFF2-40B4-BE49-F238E27FC236}">
                            <a16:creationId xmlns:a16="http://schemas.microsoft.com/office/drawing/2014/main" id="{4CFD569F-DCEE-18E7-8488-964AF6A3F549}"/>
                          </a:ext>
                        </a:extLst>
                      </p:cNvPr>
                      <p:cNvSpPr/>
                      <p:nvPr/>
                    </p:nvSpPr>
                    <p:spPr>
                      <a:xfrm>
                        <a:off x="10260049" y="2722011"/>
                        <a:ext cx="37602" cy="107156"/>
                      </a:xfrm>
                      <a:custGeom>
                        <a:avLst/>
                        <a:gdLst>
                          <a:gd name="connsiteX0" fmla="*/ 931 w 37602"/>
                          <a:gd name="connsiteY0" fmla="*/ 0 h 107156"/>
                          <a:gd name="connsiteX1" fmla="*/ 37602 w 37602"/>
                          <a:gd name="connsiteY1" fmla="*/ 107156 h 107156"/>
                          <a:gd name="connsiteX2" fmla="*/ 5693 w 37602"/>
                          <a:gd name="connsiteY2" fmla="*/ 58483 h 107156"/>
                          <a:gd name="connsiteX3" fmla="*/ 931 w 37602"/>
                          <a:gd name="connsiteY3" fmla="*/ 0 h 107156"/>
                          <a:gd name="connsiteX4" fmla="*/ 931 w 37602"/>
                          <a:gd name="connsiteY4" fmla="*/ 0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2" h="107156">
                            <a:moveTo>
                              <a:pt x="931" y="0"/>
                            </a:moveTo>
                            <a:cubicBezTo>
                              <a:pt x="3407" y="38100"/>
                              <a:pt x="14075" y="77724"/>
                              <a:pt x="37602" y="107156"/>
                            </a:cubicBezTo>
                            <a:cubicBezTo>
                              <a:pt x="18743" y="98679"/>
                              <a:pt x="9503" y="77533"/>
                              <a:pt x="5693" y="58483"/>
                            </a:cubicBezTo>
                            <a:cubicBezTo>
                              <a:pt x="1788" y="39719"/>
                              <a:pt x="-1736" y="17621"/>
                              <a:pt x="931" y="0"/>
                            </a:cubicBezTo>
                            <a:lnTo>
                              <a:pt x="931" y="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49" name="Free-form: Shape 48">
                        <a:extLst>
                          <a:ext uri="{FF2B5EF4-FFF2-40B4-BE49-F238E27FC236}">
                            <a16:creationId xmlns:a16="http://schemas.microsoft.com/office/drawing/2014/main" id="{2BD41DDC-7325-1F87-DF04-8967446B3A1C}"/>
                          </a:ext>
                        </a:extLst>
                      </p:cNvPr>
                      <p:cNvSpPr/>
                      <p:nvPr/>
                    </p:nvSpPr>
                    <p:spPr>
                      <a:xfrm>
                        <a:off x="10476722" y="2686007"/>
                        <a:ext cx="95088" cy="161163"/>
                      </a:xfrm>
                      <a:custGeom>
                        <a:avLst/>
                        <a:gdLst>
                          <a:gd name="connsiteX0" fmla="*/ 95 w 95088"/>
                          <a:gd name="connsiteY0" fmla="*/ 161163 h 161163"/>
                          <a:gd name="connsiteX1" fmla="*/ 90011 w 95088"/>
                          <a:gd name="connsiteY1" fmla="*/ 24956 h 161163"/>
                          <a:gd name="connsiteX2" fmla="*/ 94869 w 95088"/>
                          <a:gd name="connsiteY2" fmla="*/ 0 h 161163"/>
                          <a:gd name="connsiteX3" fmla="*/ 94869 w 95088"/>
                          <a:gd name="connsiteY3" fmla="*/ 25527 h 161163"/>
                          <a:gd name="connsiteX4" fmla="*/ 0 w 95088"/>
                          <a:gd name="connsiteY4" fmla="*/ 161163 h 161163"/>
                          <a:gd name="connsiteX5" fmla="*/ 0 w 95088"/>
                          <a:gd name="connsiteY5" fmla="*/ 161163 h 16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88" h="161163">
                            <a:moveTo>
                              <a:pt x="95" y="161163"/>
                            </a:moveTo>
                            <a:cubicBezTo>
                              <a:pt x="63055" y="150209"/>
                              <a:pt x="80963" y="79058"/>
                              <a:pt x="90011" y="24956"/>
                            </a:cubicBezTo>
                            <a:cubicBezTo>
                              <a:pt x="91440" y="18955"/>
                              <a:pt x="92297" y="2667"/>
                              <a:pt x="94869" y="0"/>
                            </a:cubicBezTo>
                            <a:cubicBezTo>
                              <a:pt x="95250" y="8477"/>
                              <a:pt x="95059" y="16955"/>
                              <a:pt x="94869" y="25527"/>
                            </a:cubicBezTo>
                            <a:cubicBezTo>
                              <a:pt x="92297" y="80963"/>
                              <a:pt x="62008" y="156782"/>
                              <a:pt x="0" y="161163"/>
                            </a:cubicBezTo>
                            <a:lnTo>
                              <a:pt x="0" y="161163"/>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50" name="Free-form: Shape 49">
                        <a:extLst>
                          <a:ext uri="{FF2B5EF4-FFF2-40B4-BE49-F238E27FC236}">
                            <a16:creationId xmlns:a16="http://schemas.microsoft.com/office/drawing/2014/main" id="{D9BE5038-909F-4CDF-9609-3E4FA3629A27}"/>
                          </a:ext>
                        </a:extLst>
                      </p:cNvPr>
                      <p:cNvSpPr/>
                      <p:nvPr/>
                    </p:nvSpPr>
                    <p:spPr>
                      <a:xfrm>
                        <a:off x="10243500" y="3212358"/>
                        <a:ext cx="42626" cy="109061"/>
                      </a:xfrm>
                      <a:custGeom>
                        <a:avLst/>
                        <a:gdLst>
                          <a:gd name="connsiteX0" fmla="*/ 526 w 42626"/>
                          <a:gd name="connsiteY0" fmla="*/ 0 h 109061"/>
                          <a:gd name="connsiteX1" fmla="*/ 42626 w 42626"/>
                          <a:gd name="connsiteY1" fmla="*/ 109061 h 109061"/>
                          <a:gd name="connsiteX2" fmla="*/ 8908 w 42626"/>
                          <a:gd name="connsiteY2" fmla="*/ 59531 h 109061"/>
                          <a:gd name="connsiteX3" fmla="*/ 431 w 42626"/>
                          <a:gd name="connsiteY3" fmla="*/ 0 h 109061"/>
                          <a:gd name="connsiteX4" fmla="*/ 431 w 42626"/>
                          <a:gd name="connsiteY4" fmla="*/ 0 h 109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6" h="109061">
                            <a:moveTo>
                              <a:pt x="526" y="0"/>
                            </a:moveTo>
                            <a:cubicBezTo>
                              <a:pt x="4526" y="39624"/>
                              <a:pt x="19766" y="76676"/>
                              <a:pt x="42626" y="109061"/>
                            </a:cubicBezTo>
                            <a:cubicBezTo>
                              <a:pt x="25196" y="100679"/>
                              <a:pt x="14432" y="78105"/>
                              <a:pt x="8908" y="59531"/>
                            </a:cubicBezTo>
                            <a:cubicBezTo>
                              <a:pt x="3764" y="40577"/>
                              <a:pt x="-1570" y="18193"/>
                              <a:pt x="431" y="0"/>
                            </a:cubicBezTo>
                            <a:lnTo>
                              <a:pt x="431" y="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51" name="Free-form: Shape 50">
                        <a:extLst>
                          <a:ext uri="{FF2B5EF4-FFF2-40B4-BE49-F238E27FC236}">
                            <a16:creationId xmlns:a16="http://schemas.microsoft.com/office/drawing/2014/main" id="{29CA76F5-365A-F32B-F6E8-5E47E5E916CD}"/>
                          </a:ext>
                        </a:extLst>
                      </p:cNvPr>
                      <p:cNvSpPr/>
                      <p:nvPr/>
                    </p:nvSpPr>
                    <p:spPr>
                      <a:xfrm>
                        <a:off x="10246456" y="2941127"/>
                        <a:ext cx="94153" cy="137119"/>
                      </a:xfrm>
                      <a:custGeom>
                        <a:avLst/>
                        <a:gdLst>
                          <a:gd name="connsiteX0" fmla="*/ 1856 w 94153"/>
                          <a:gd name="connsiteY0" fmla="*/ 137119 h 137119"/>
                          <a:gd name="connsiteX1" fmla="*/ 94153 w 94153"/>
                          <a:gd name="connsiteY1" fmla="*/ 54 h 137119"/>
                          <a:gd name="connsiteX2" fmla="*/ 94153 w 94153"/>
                          <a:gd name="connsiteY2" fmla="*/ 721 h 137119"/>
                          <a:gd name="connsiteX3" fmla="*/ 1856 w 94153"/>
                          <a:gd name="connsiteY3" fmla="*/ 137119 h 137119"/>
                          <a:gd name="connsiteX4" fmla="*/ 1856 w 94153"/>
                          <a:gd name="connsiteY4" fmla="*/ 137119 h 13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53" h="137119">
                            <a:moveTo>
                              <a:pt x="1856" y="137119"/>
                            </a:moveTo>
                            <a:cubicBezTo>
                              <a:pt x="-7764" y="73968"/>
                              <a:pt x="19573" y="-2327"/>
                              <a:pt x="94153" y="54"/>
                            </a:cubicBezTo>
                            <a:cubicBezTo>
                              <a:pt x="94153" y="54"/>
                              <a:pt x="94153" y="721"/>
                              <a:pt x="94153" y="721"/>
                            </a:cubicBezTo>
                            <a:cubicBezTo>
                              <a:pt x="21287" y="15390"/>
                              <a:pt x="237" y="70063"/>
                              <a:pt x="1856" y="137119"/>
                            </a:cubicBezTo>
                            <a:lnTo>
                              <a:pt x="1856" y="137119"/>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52" name="Free-form: Shape 51">
                        <a:extLst>
                          <a:ext uri="{FF2B5EF4-FFF2-40B4-BE49-F238E27FC236}">
                            <a16:creationId xmlns:a16="http://schemas.microsoft.com/office/drawing/2014/main" id="{2D74C5EC-0ED0-5593-9D15-B4A719C21866}"/>
                          </a:ext>
                        </a:extLst>
                      </p:cNvPr>
                      <p:cNvSpPr/>
                      <p:nvPr/>
                    </p:nvSpPr>
                    <p:spPr>
                      <a:xfrm>
                        <a:off x="10255490" y="3750711"/>
                        <a:ext cx="42256" cy="112109"/>
                      </a:xfrm>
                      <a:custGeom>
                        <a:avLst/>
                        <a:gdLst>
                          <a:gd name="connsiteX0" fmla="*/ 537 w 42256"/>
                          <a:gd name="connsiteY0" fmla="*/ 0 h 112109"/>
                          <a:gd name="connsiteX1" fmla="*/ 42257 w 42256"/>
                          <a:gd name="connsiteY1" fmla="*/ 112109 h 112109"/>
                          <a:gd name="connsiteX2" fmla="*/ 7681 w 42256"/>
                          <a:gd name="connsiteY2" fmla="*/ 61341 h 112109"/>
                          <a:gd name="connsiteX3" fmla="*/ 537 w 42256"/>
                          <a:gd name="connsiteY3" fmla="*/ 0 h 112109"/>
                          <a:gd name="connsiteX4" fmla="*/ 537 w 42256"/>
                          <a:gd name="connsiteY4" fmla="*/ 0 h 11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6" h="112109">
                            <a:moveTo>
                              <a:pt x="537" y="0"/>
                            </a:moveTo>
                            <a:cubicBezTo>
                              <a:pt x="4157" y="40196"/>
                              <a:pt x="17111" y="81248"/>
                              <a:pt x="42257" y="112109"/>
                            </a:cubicBezTo>
                            <a:cubicBezTo>
                              <a:pt x="22730" y="102775"/>
                              <a:pt x="12443" y="81343"/>
                              <a:pt x="7681" y="61341"/>
                            </a:cubicBezTo>
                            <a:cubicBezTo>
                              <a:pt x="2823" y="41719"/>
                              <a:pt x="-1558" y="18669"/>
                              <a:pt x="537" y="0"/>
                            </a:cubicBezTo>
                            <a:lnTo>
                              <a:pt x="537" y="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53" name="Free-form: Shape 52">
                        <a:extLst>
                          <a:ext uri="{FF2B5EF4-FFF2-40B4-BE49-F238E27FC236}">
                            <a16:creationId xmlns:a16="http://schemas.microsoft.com/office/drawing/2014/main" id="{6F88B990-69EA-4B0C-4E53-D58EB5C3219C}"/>
                          </a:ext>
                        </a:extLst>
                      </p:cNvPr>
                      <p:cNvSpPr/>
                      <p:nvPr/>
                    </p:nvSpPr>
                    <p:spPr>
                      <a:xfrm>
                        <a:off x="10249105" y="3449721"/>
                        <a:ext cx="86075" cy="137064"/>
                      </a:xfrm>
                      <a:custGeom>
                        <a:avLst/>
                        <a:gdLst>
                          <a:gd name="connsiteX0" fmla="*/ 1207 w 86075"/>
                          <a:gd name="connsiteY0" fmla="*/ 137065 h 137064"/>
                          <a:gd name="connsiteX1" fmla="*/ 85980 w 86075"/>
                          <a:gd name="connsiteY1" fmla="*/ 0 h 137064"/>
                          <a:gd name="connsiteX2" fmla="*/ 86075 w 86075"/>
                          <a:gd name="connsiteY2" fmla="*/ 667 h 137064"/>
                          <a:gd name="connsiteX3" fmla="*/ 70454 w 86075"/>
                          <a:gd name="connsiteY3" fmla="*/ 6096 h 137064"/>
                          <a:gd name="connsiteX4" fmla="*/ 1207 w 86075"/>
                          <a:gd name="connsiteY4" fmla="*/ 136970 h 137064"/>
                          <a:gd name="connsiteX5" fmla="*/ 1207 w 86075"/>
                          <a:gd name="connsiteY5" fmla="*/ 136970 h 13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075" h="137064">
                            <a:moveTo>
                              <a:pt x="1207" y="137065"/>
                            </a:moveTo>
                            <a:cubicBezTo>
                              <a:pt x="-5841" y="79629"/>
                              <a:pt x="17400" y="1524"/>
                              <a:pt x="85980" y="0"/>
                            </a:cubicBezTo>
                            <a:cubicBezTo>
                              <a:pt x="85980" y="0"/>
                              <a:pt x="86075" y="667"/>
                              <a:pt x="86075" y="667"/>
                            </a:cubicBezTo>
                            <a:cubicBezTo>
                              <a:pt x="81027" y="2572"/>
                              <a:pt x="75502" y="4477"/>
                              <a:pt x="70454" y="6096"/>
                            </a:cubicBezTo>
                            <a:cubicBezTo>
                              <a:pt x="15304" y="28861"/>
                              <a:pt x="1969" y="83629"/>
                              <a:pt x="1207" y="136970"/>
                            </a:cubicBezTo>
                            <a:lnTo>
                              <a:pt x="1207" y="136970"/>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sp>
                    <p:nvSpPr>
                      <p:cNvPr id="54" name="Free-form: Shape 53">
                        <a:extLst>
                          <a:ext uri="{FF2B5EF4-FFF2-40B4-BE49-F238E27FC236}">
                            <a16:creationId xmlns:a16="http://schemas.microsoft.com/office/drawing/2014/main" id="{BB60E458-7927-10C9-DCF8-59382F9328FC}"/>
                          </a:ext>
                        </a:extLst>
                      </p:cNvPr>
                      <p:cNvSpPr/>
                      <p:nvPr/>
                    </p:nvSpPr>
                    <p:spPr>
                      <a:xfrm>
                        <a:off x="10277744" y="3471483"/>
                        <a:ext cx="84772" cy="67963"/>
                      </a:xfrm>
                      <a:custGeom>
                        <a:avLst/>
                        <a:gdLst>
                          <a:gd name="connsiteX0" fmla="*/ 0 w 84772"/>
                          <a:gd name="connsiteY0" fmla="*/ 67868 h 67963"/>
                          <a:gd name="connsiteX1" fmla="*/ 84773 w 84772"/>
                          <a:gd name="connsiteY1" fmla="*/ 622 h 67963"/>
                          <a:gd name="connsiteX2" fmla="*/ 84773 w 84772"/>
                          <a:gd name="connsiteY2" fmla="*/ 1384 h 67963"/>
                          <a:gd name="connsiteX3" fmla="*/ 0 w 84772"/>
                          <a:gd name="connsiteY3" fmla="*/ 67963 h 67963"/>
                          <a:gd name="connsiteX4" fmla="*/ 0 w 84772"/>
                          <a:gd name="connsiteY4" fmla="*/ 67963 h 6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 h="67963">
                            <a:moveTo>
                              <a:pt x="0" y="67868"/>
                            </a:moveTo>
                            <a:cubicBezTo>
                              <a:pt x="15430" y="35769"/>
                              <a:pt x="44006" y="-5570"/>
                              <a:pt x="84773" y="622"/>
                            </a:cubicBezTo>
                            <a:cubicBezTo>
                              <a:pt x="84773" y="622"/>
                              <a:pt x="84773" y="1384"/>
                              <a:pt x="84773" y="1384"/>
                            </a:cubicBezTo>
                            <a:cubicBezTo>
                              <a:pt x="47149" y="8718"/>
                              <a:pt x="19431" y="38245"/>
                              <a:pt x="0" y="67963"/>
                            </a:cubicBezTo>
                            <a:lnTo>
                              <a:pt x="0" y="67963"/>
                            </a:lnTo>
                            <a:close/>
                          </a:path>
                        </a:pathLst>
                      </a:custGeom>
                      <a:solidFill>
                        <a:srgbClr val="000000"/>
                      </a:solidFill>
                      <a:ln w="9525" cap="flat">
                        <a:noFill/>
                        <a:prstDash val="solid"/>
                        <a:miter/>
                      </a:ln>
                    </p:spPr>
                    <p:txBody>
                      <a:bodyPr rtlCol="0" anchor="ctr"/>
                      <a:lstStyle/>
                      <a:p>
                        <a:pPr defTabSz="914377">
                          <a:defRPr/>
                        </a:pPr>
                        <a:endParaRPr lang="en-GB" sz="1100">
                          <a:solidFill>
                            <a:prstClr val="black"/>
                          </a:solidFill>
                          <a:latin typeface="Calibri" panose="020F0502020204030204"/>
                        </a:endParaRPr>
                      </a:p>
                    </p:txBody>
                  </p:sp>
                </p:grpSp>
              </p:grpSp>
            </p:grpSp>
          </p:grpSp>
          <p:sp>
            <p:nvSpPr>
              <p:cNvPr id="31" name="TextBox 30">
                <a:extLst>
                  <a:ext uri="{FF2B5EF4-FFF2-40B4-BE49-F238E27FC236}">
                    <a16:creationId xmlns:a16="http://schemas.microsoft.com/office/drawing/2014/main" id="{90873D9D-91F0-C253-E6AA-A2BE56580D63}"/>
                  </a:ext>
                </a:extLst>
              </p:cNvPr>
              <p:cNvSpPr txBox="1"/>
              <p:nvPr/>
            </p:nvSpPr>
            <p:spPr>
              <a:xfrm>
                <a:off x="2015133" y="3934725"/>
                <a:ext cx="1325275" cy="276999"/>
              </a:xfrm>
              <a:prstGeom prst="rect">
                <a:avLst/>
              </a:prstGeom>
              <a:noFill/>
              <a:ln>
                <a:noFill/>
              </a:ln>
            </p:spPr>
            <p:txBody>
              <a:bodyPr wrap="square" rtlCol="0">
                <a:spAutoFit/>
              </a:bodyPr>
              <a:lstStyle>
                <a:defPPr>
                  <a:defRPr lang="en-US"/>
                </a:defPPr>
                <a:lvl1pPr marR="0" lvl="0" indent="0" algn="r" defTabSz="257182"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3865"/>
                    </a:solidFill>
                    <a:effectLst/>
                    <a:uLnTx/>
                    <a:uFillTx/>
                    <a:latin typeface="Calibri"/>
                  </a:defRPr>
                </a:lvl1pPr>
                <a:lvl2pPr defTabSz="457200"/>
                <a:lvl3pPr defTabSz="457200"/>
                <a:lvl4pPr defTabSz="457200"/>
                <a:lvl5pPr defTabSz="457200"/>
                <a:lvl6pPr defTabSz="457200"/>
                <a:lvl7pPr defTabSz="457200"/>
                <a:lvl8pPr defTabSz="457200"/>
                <a:lvl9pPr defTabSz="457200"/>
              </a:lstStyle>
              <a:p>
                <a:pPr defTabSz="257176">
                  <a:defRPr/>
                </a:pPr>
                <a:r>
                  <a:rPr lang="en-GB" sz="1200">
                    <a:solidFill>
                      <a:prstClr val="black"/>
                    </a:solidFill>
                  </a:rPr>
                  <a:t>ST2 pathway</a:t>
                </a:r>
              </a:p>
            </p:txBody>
          </p:sp>
        </p:grpSp>
        <p:pic>
          <p:nvPicPr>
            <p:cNvPr id="26" name="Picture 25">
              <a:extLst>
                <a:ext uri="{FF2B5EF4-FFF2-40B4-BE49-F238E27FC236}">
                  <a16:creationId xmlns:a16="http://schemas.microsoft.com/office/drawing/2014/main" id="{1814184F-B944-27F0-0278-B70E6A51288E}"/>
                </a:ext>
              </a:extLst>
            </p:cNvPr>
            <p:cNvPicPr>
              <a:picLocks noChangeAspect="1"/>
            </p:cNvPicPr>
            <p:nvPr/>
          </p:nvPicPr>
          <p:blipFill>
            <a:blip r:embed="rId9"/>
            <a:srcRect/>
            <a:stretch/>
          </p:blipFill>
          <p:spPr>
            <a:xfrm>
              <a:off x="4808174" y="2422769"/>
              <a:ext cx="239313" cy="604361"/>
            </a:xfrm>
            <a:prstGeom prst="rect">
              <a:avLst/>
            </a:prstGeom>
          </p:spPr>
        </p:pic>
        <p:pic>
          <p:nvPicPr>
            <p:cNvPr id="27" name="Picture 26" descr="A white x in a purple circle&#10;&#10;AI-generated content may be incorrect.">
              <a:extLst>
                <a:ext uri="{FF2B5EF4-FFF2-40B4-BE49-F238E27FC236}">
                  <a16:creationId xmlns:a16="http://schemas.microsoft.com/office/drawing/2014/main" id="{1B2CCDB9-EEB2-87D5-49A5-93FDF76A0F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057543" y="3540155"/>
              <a:ext cx="180000" cy="180000"/>
            </a:xfrm>
            <a:prstGeom prst="rect">
              <a:avLst/>
            </a:prstGeom>
          </p:spPr>
        </p:pic>
      </p:grpSp>
      <p:sp>
        <p:nvSpPr>
          <p:cNvPr id="6" name="CasellaDiTesto 5">
            <a:extLst>
              <a:ext uri="{FF2B5EF4-FFF2-40B4-BE49-F238E27FC236}">
                <a16:creationId xmlns:a16="http://schemas.microsoft.com/office/drawing/2014/main" id="{5F8D2A08-CD66-B5FA-EC8B-4D57F39486A4}"/>
              </a:ext>
            </a:extLst>
          </p:cNvPr>
          <p:cNvSpPr txBox="1"/>
          <p:nvPr/>
        </p:nvSpPr>
        <p:spPr>
          <a:xfrm>
            <a:off x="299300" y="6366350"/>
            <a:ext cx="3949436" cy="369332"/>
          </a:xfrm>
          <a:prstGeom prst="rect">
            <a:avLst/>
          </a:prstGeom>
          <a:noFill/>
        </p:spPr>
        <p:txBody>
          <a:bodyPr wrap="square">
            <a:spAutoFit/>
          </a:bodyPr>
          <a:lstStyle/>
          <a:p>
            <a:r>
              <a:rPr lang="en-US" sz="1800" b="1" dirty="0">
                <a:latin typeface="Times New Roman" panose="02020603050405020304" pitchFamily="18" charset="0"/>
                <a:cs typeface="Times New Roman" panose="02020603050405020304" pitchFamily="18" charset="0"/>
              </a:rPr>
              <a:t>England E, et al. </a:t>
            </a:r>
            <a:r>
              <a:rPr lang="en-US" sz="1800" b="1" i="1" dirty="0">
                <a:latin typeface="Times New Roman" panose="02020603050405020304" pitchFamily="18" charset="0"/>
                <a:cs typeface="Times New Roman" panose="02020603050405020304" pitchFamily="18" charset="0"/>
              </a:rPr>
              <a:t>Sci Rep </a:t>
            </a:r>
            <a:r>
              <a:rPr lang="en-US" sz="1800" b="1" dirty="0">
                <a:latin typeface="Times New Roman" panose="02020603050405020304" pitchFamily="18" charset="0"/>
                <a:cs typeface="Times New Roman" panose="02020603050405020304" pitchFamily="18" charset="0"/>
              </a:rPr>
              <a:t>2023;13:982</a:t>
            </a:r>
            <a:endParaRPr lang="it-IT" dirty="0"/>
          </a:p>
        </p:txBody>
      </p:sp>
    </p:spTree>
    <p:extLst>
      <p:ext uri="{BB962C8B-B14F-4D97-AF65-F5344CB8AC3E}">
        <p14:creationId xmlns:p14="http://schemas.microsoft.com/office/powerpoint/2010/main" val="2757264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B28172D-6968-4ECE-8117-C97917A41FD9}"/>
              </a:ext>
            </a:extLst>
          </p:cNvPr>
          <p:cNvGrpSpPr>
            <a:grpSpLocks noChangeAspect="1"/>
          </p:cNvGrpSpPr>
          <p:nvPr/>
        </p:nvGrpSpPr>
        <p:grpSpPr bwMode="auto">
          <a:xfrm>
            <a:off x="1" y="515175"/>
            <a:ext cx="12195175" cy="5859941"/>
            <a:chOff x="0" y="259"/>
            <a:chExt cx="7682" cy="3804"/>
          </a:xfrm>
        </p:grpSpPr>
        <p:sp>
          <p:nvSpPr>
            <p:cNvPr id="4" name="AutoShape 3">
              <a:extLst>
                <a:ext uri="{FF2B5EF4-FFF2-40B4-BE49-F238E27FC236}">
                  <a16:creationId xmlns:a16="http://schemas.microsoft.com/office/drawing/2014/main" id="{C107E958-A0DA-4F4B-943E-92C8CABDB6EB}"/>
                </a:ext>
              </a:extLst>
            </p:cNvPr>
            <p:cNvSpPr>
              <a:spLocks noChangeAspect="1" noChangeArrowheads="1" noTextEdit="1"/>
            </p:cNvSpPr>
            <p:nvPr/>
          </p:nvSpPr>
          <p:spPr bwMode="auto">
            <a:xfrm>
              <a:off x="0" y="259"/>
              <a:ext cx="7680" cy="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4101" name="Picture 5">
              <a:extLst>
                <a:ext uri="{FF2B5EF4-FFF2-40B4-BE49-F238E27FC236}">
                  <a16:creationId xmlns:a16="http://schemas.microsoft.com/office/drawing/2014/main" id="{1A479BDE-FDE3-4737-A3E0-F5737137EDC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257"/>
            <a:stretch/>
          </p:blipFill>
          <p:spPr bwMode="auto">
            <a:xfrm>
              <a:off x="0" y="687"/>
              <a:ext cx="7682" cy="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ttangolo 4">
            <a:extLst>
              <a:ext uri="{FF2B5EF4-FFF2-40B4-BE49-F238E27FC236}">
                <a16:creationId xmlns:a16="http://schemas.microsoft.com/office/drawing/2014/main" id="{3DEE8037-6D9B-402C-8971-C83566039E5E}"/>
              </a:ext>
            </a:extLst>
          </p:cNvPr>
          <p:cNvSpPr/>
          <p:nvPr/>
        </p:nvSpPr>
        <p:spPr>
          <a:xfrm>
            <a:off x="623392" y="260648"/>
            <a:ext cx="11377264" cy="707886"/>
          </a:xfrm>
          <a:prstGeom prst="rect">
            <a:avLst/>
          </a:prstGeom>
          <a:effectLst>
            <a:outerShdw blurRad="50800" dist="38100" dir="5400000" algn="t" rotWithShape="0">
              <a:prstClr val="black">
                <a:alpha val="40000"/>
              </a:prstClr>
            </a:outerShdw>
          </a:effectLst>
        </p:spPr>
        <p:txBody>
          <a:bodyPr wrap="square">
            <a:spAutoFit/>
          </a:bodyPr>
          <a:lstStyle/>
          <a:p>
            <a:pPr algn="ctr"/>
            <a:r>
              <a:rPr lang="en-US" sz="2000" dirty="0">
                <a:solidFill>
                  <a:srgbClr val="0000FF"/>
                </a:solidFill>
                <a:latin typeface="Arial Black" panose="020B0A04020102020204" pitchFamily="34" charset="0"/>
              </a:rPr>
              <a:t>A model for the future implementation of treatable traits model of care across different health care settings, using trait prioritization </a:t>
            </a:r>
            <a:r>
              <a:rPr lang="it-IT" sz="2000" dirty="0" err="1">
                <a:solidFill>
                  <a:srgbClr val="0000FF"/>
                </a:solidFill>
                <a:latin typeface="Arial Black" panose="020B0A04020102020204" pitchFamily="34" charset="0"/>
              </a:rPr>
              <a:t>strategies</a:t>
            </a:r>
            <a:endParaRPr lang="it-IT" sz="2000" dirty="0">
              <a:solidFill>
                <a:srgbClr val="0000FF"/>
              </a:solidFill>
              <a:latin typeface="Arial Black" panose="020B0A04020102020204" pitchFamily="34" charset="0"/>
            </a:endParaRPr>
          </a:p>
        </p:txBody>
      </p:sp>
      <p:sp>
        <p:nvSpPr>
          <p:cNvPr id="6" name="Rettangolo 5">
            <a:extLst>
              <a:ext uri="{FF2B5EF4-FFF2-40B4-BE49-F238E27FC236}">
                <a16:creationId xmlns:a16="http://schemas.microsoft.com/office/drawing/2014/main" id="{3835C19F-8D43-43E7-8786-2B2296D2B00C}"/>
              </a:ext>
            </a:extLst>
          </p:cNvPr>
          <p:cNvSpPr/>
          <p:nvPr/>
        </p:nvSpPr>
        <p:spPr>
          <a:xfrm>
            <a:off x="269866" y="6488697"/>
            <a:ext cx="4052713" cy="307777"/>
          </a:xfrm>
          <a:prstGeom prst="rect">
            <a:avLst/>
          </a:prstGeom>
        </p:spPr>
        <p:txBody>
          <a:bodyPr wrap="none">
            <a:spAutoFit/>
          </a:bodyPr>
          <a:lstStyle/>
          <a:p>
            <a:r>
              <a:rPr lang="en-US" sz="1400" b="1" dirty="0">
                <a:latin typeface="Times New Roman" panose="02020603050405020304" pitchFamily="18" charset="0"/>
                <a:cs typeface="Times New Roman" panose="02020603050405020304" pitchFamily="18" charset="0"/>
              </a:rPr>
              <a:t>Gibson PG, et al. </a:t>
            </a:r>
            <a:r>
              <a:rPr lang="en-US" sz="1400" b="1" i="1" dirty="0" err="1">
                <a:latin typeface="Times New Roman" panose="02020603050405020304" pitchFamily="18" charset="0"/>
                <a:cs typeface="Times New Roman" panose="02020603050405020304" pitchFamily="18" charset="0"/>
              </a:rPr>
              <a:t>Respirology</a:t>
            </a:r>
            <a:r>
              <a:rPr lang="en-US" sz="1400" b="1" dirty="0">
                <a:latin typeface="Times New Roman" panose="02020603050405020304" pitchFamily="18" charset="0"/>
                <a:cs typeface="Times New Roman" panose="02020603050405020304" pitchFamily="18" charset="0"/>
              </a:rPr>
              <a:t>. 2023;28(9):828-840. </a:t>
            </a:r>
            <a:endParaRPr lang="it-IT" sz="1400" b="1" dirty="0">
              <a:latin typeface="Times New Roman" panose="02020603050405020304" pitchFamily="18" charset="0"/>
              <a:cs typeface="Times New Roman" panose="02020603050405020304" pitchFamily="18" charset="0"/>
            </a:endParaRPr>
          </a:p>
        </p:txBody>
      </p:sp>
      <p:sp>
        <p:nvSpPr>
          <p:cNvPr id="2" name="Ovale 1">
            <a:extLst>
              <a:ext uri="{FF2B5EF4-FFF2-40B4-BE49-F238E27FC236}">
                <a16:creationId xmlns:a16="http://schemas.microsoft.com/office/drawing/2014/main" id="{5A5E7796-DBA9-40D4-89D3-DF0054283DC7}"/>
              </a:ext>
            </a:extLst>
          </p:cNvPr>
          <p:cNvSpPr/>
          <p:nvPr/>
        </p:nvSpPr>
        <p:spPr>
          <a:xfrm>
            <a:off x="2207568" y="1867945"/>
            <a:ext cx="3024336" cy="1849087"/>
          </a:xfrm>
          <a:prstGeom prst="ellipse">
            <a:avLst/>
          </a:prstGeom>
          <a:gradFill>
            <a:gsLst>
              <a:gs pos="100000">
                <a:schemeClr val="accent1">
                  <a:lumMod val="5000"/>
                  <a:lumOff val="95000"/>
                  <a:alpha val="2000"/>
                </a:schemeClr>
              </a:gs>
              <a:gs pos="100000">
                <a:schemeClr val="accent1">
                  <a:lumMod val="45000"/>
                  <a:lumOff val="55000"/>
                </a:schemeClr>
              </a:gs>
              <a:gs pos="100000">
                <a:schemeClr val="accent1">
                  <a:lumMod val="45000"/>
                  <a:lumOff val="55000"/>
                </a:schemeClr>
              </a:gs>
            </a:gsLst>
            <a:lin ang="5400000" scaled="1"/>
          </a:gradFill>
          <a:ln w="5715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075780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74E15961-AE97-47DE-9E8A-0D6E9B5F8F6C}"/>
              </a:ext>
            </a:extLst>
          </p:cNvPr>
          <p:cNvGraphicFramePr>
            <a:graphicFrameLocks noGrp="1"/>
          </p:cNvGraphicFramePr>
          <p:nvPr>
            <p:extLst>
              <p:ext uri="{D42A27DB-BD31-4B8C-83A1-F6EECF244321}">
                <p14:modId xmlns:p14="http://schemas.microsoft.com/office/powerpoint/2010/main" val="3718947765"/>
              </p:ext>
            </p:extLst>
          </p:nvPr>
        </p:nvGraphicFramePr>
        <p:xfrm>
          <a:off x="472480" y="807795"/>
          <a:ext cx="11247040" cy="5885762"/>
        </p:xfrm>
        <a:graphic>
          <a:graphicData uri="http://schemas.openxmlformats.org/drawingml/2006/table">
            <a:tbl>
              <a:tblPr firstRow="1" firstCol="1" bandRow="1">
                <a:tableStyleId>{5C22544A-7EE6-4342-B048-85BDC9FD1C3A}</a:tableStyleId>
              </a:tblPr>
              <a:tblGrid>
                <a:gridCol w="1606720">
                  <a:extLst>
                    <a:ext uri="{9D8B030D-6E8A-4147-A177-3AD203B41FA5}">
                      <a16:colId xmlns:a16="http://schemas.microsoft.com/office/drawing/2014/main" val="250628418"/>
                    </a:ext>
                  </a:extLst>
                </a:gridCol>
                <a:gridCol w="1606720">
                  <a:extLst>
                    <a:ext uri="{9D8B030D-6E8A-4147-A177-3AD203B41FA5}">
                      <a16:colId xmlns:a16="http://schemas.microsoft.com/office/drawing/2014/main" val="846010094"/>
                    </a:ext>
                  </a:extLst>
                </a:gridCol>
                <a:gridCol w="1606720">
                  <a:extLst>
                    <a:ext uri="{9D8B030D-6E8A-4147-A177-3AD203B41FA5}">
                      <a16:colId xmlns:a16="http://schemas.microsoft.com/office/drawing/2014/main" val="3826989899"/>
                    </a:ext>
                  </a:extLst>
                </a:gridCol>
                <a:gridCol w="1606720">
                  <a:extLst>
                    <a:ext uri="{9D8B030D-6E8A-4147-A177-3AD203B41FA5}">
                      <a16:colId xmlns:a16="http://schemas.microsoft.com/office/drawing/2014/main" val="3805799031"/>
                    </a:ext>
                  </a:extLst>
                </a:gridCol>
                <a:gridCol w="1606720">
                  <a:extLst>
                    <a:ext uri="{9D8B030D-6E8A-4147-A177-3AD203B41FA5}">
                      <a16:colId xmlns:a16="http://schemas.microsoft.com/office/drawing/2014/main" val="3253342213"/>
                    </a:ext>
                  </a:extLst>
                </a:gridCol>
                <a:gridCol w="1606720">
                  <a:extLst>
                    <a:ext uri="{9D8B030D-6E8A-4147-A177-3AD203B41FA5}">
                      <a16:colId xmlns:a16="http://schemas.microsoft.com/office/drawing/2014/main" val="2434664036"/>
                    </a:ext>
                  </a:extLst>
                </a:gridCol>
                <a:gridCol w="1606720">
                  <a:extLst>
                    <a:ext uri="{9D8B030D-6E8A-4147-A177-3AD203B41FA5}">
                      <a16:colId xmlns:a16="http://schemas.microsoft.com/office/drawing/2014/main" val="2372159857"/>
                    </a:ext>
                  </a:extLst>
                </a:gridCol>
              </a:tblGrid>
              <a:tr h="576977">
                <a:tc>
                  <a:txBody>
                    <a:bodyPr/>
                    <a:lstStyle/>
                    <a:p>
                      <a:pPr>
                        <a:lnSpc>
                          <a:spcPct val="107000"/>
                        </a:lnSpc>
                        <a:spcAft>
                          <a:spcPts val="800"/>
                        </a:spcAft>
                      </a:pPr>
                      <a:r>
                        <a:rPr lang="it-IT" sz="1500" kern="100" dirty="0" err="1">
                          <a:effectLst/>
                        </a:rPr>
                        <a:t>Biologic</a:t>
                      </a:r>
                      <a:r>
                        <a:rPr lang="it-IT" sz="1500" kern="100" dirty="0">
                          <a:effectLst/>
                        </a:rPr>
                        <a:t> Agent</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a:effectLst/>
                        </a:rPr>
                        <a:t>Target</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Population / Biomarker</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Effect on Exacerbation Rate</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Effect on Lung Function (FEV₁)</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Effect on Quality of Life / Symptoms</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Trial/Notes</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689611944"/>
                  </a:ext>
                </a:extLst>
              </a:tr>
              <a:tr h="726017">
                <a:tc>
                  <a:txBody>
                    <a:bodyPr/>
                    <a:lstStyle/>
                    <a:p>
                      <a:pPr>
                        <a:lnSpc>
                          <a:spcPct val="107000"/>
                        </a:lnSpc>
                        <a:spcAft>
                          <a:spcPts val="800"/>
                        </a:spcAft>
                      </a:pPr>
                      <a:r>
                        <a:rPr lang="it-IT" sz="1500" kern="100" dirty="0" err="1">
                          <a:effectLst/>
                        </a:rPr>
                        <a:t>Mepolizumab</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IL-5</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err="1">
                          <a:effectLst/>
                        </a:rPr>
                        <a:t>Eosinophilic</a:t>
                      </a:r>
                      <a:r>
                        <a:rPr lang="it-IT" sz="1500" kern="100" dirty="0">
                          <a:effectLst/>
                        </a:rPr>
                        <a:t> COPD (≥150 </a:t>
                      </a:r>
                      <a:r>
                        <a:rPr lang="it-IT" sz="1500" kern="100" dirty="0" err="1">
                          <a:effectLst/>
                        </a:rPr>
                        <a:t>eos</a:t>
                      </a:r>
                      <a:r>
                        <a:rPr lang="it-IT" sz="1500" kern="100" dirty="0">
                          <a:effectLst/>
                        </a:rPr>
                        <a:t>/µL)</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a:solidFill>
                            <a:srgbClr val="FF0000"/>
                          </a:solidFill>
                          <a:effectLst/>
                        </a:rPr>
                        <a:t>~20% </a:t>
                      </a:r>
                      <a:r>
                        <a:rPr lang="it-IT" sz="1500" kern="100" dirty="0" err="1">
                          <a:solidFill>
                            <a:srgbClr val="FF0000"/>
                          </a:solidFill>
                          <a:effectLst/>
                        </a:rPr>
                        <a:t>reduction</a:t>
                      </a:r>
                      <a:r>
                        <a:rPr lang="it-IT" sz="1500" kern="100" dirty="0">
                          <a:solidFill>
                            <a:srgbClr val="FF0000"/>
                          </a:solidFill>
                          <a:effectLst/>
                        </a:rPr>
                        <a:t> (</a:t>
                      </a:r>
                      <a:r>
                        <a:rPr lang="it-IT" sz="1500" kern="100" dirty="0" err="1">
                          <a:solidFill>
                            <a:srgbClr val="FF0000"/>
                          </a:solidFill>
                          <a:effectLst/>
                        </a:rPr>
                        <a:t>significant</a:t>
                      </a:r>
                      <a:r>
                        <a:rPr lang="it-IT" sz="1500" kern="100" dirty="0">
                          <a:solidFill>
                            <a:srgbClr val="FF0000"/>
                          </a:solidFill>
                          <a:effectLst/>
                        </a:rPr>
                        <a:t> in </a:t>
                      </a:r>
                      <a:r>
                        <a:rPr lang="it-IT" sz="1500" kern="100" dirty="0" err="1">
                          <a:solidFill>
                            <a:srgbClr val="FF0000"/>
                          </a:solidFill>
                          <a:effectLst/>
                        </a:rPr>
                        <a:t>eos</a:t>
                      </a:r>
                      <a:r>
                        <a:rPr lang="it-IT" sz="1500" kern="100" dirty="0">
                          <a:solidFill>
                            <a:srgbClr val="FF0000"/>
                          </a:solidFill>
                          <a:effectLst/>
                        </a:rPr>
                        <a:t> ≥300/µL)</a:t>
                      </a:r>
                      <a:endParaRPr lang="it-IT" sz="15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a:effectLst/>
                        </a:rPr>
                        <a:t>Modest </a:t>
                      </a:r>
                      <a:r>
                        <a:rPr lang="it-IT" sz="1500" kern="100" dirty="0" err="1">
                          <a:effectLst/>
                        </a:rPr>
                        <a:t>improvement</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Some improvement (SGRQ, CAT)</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a:effectLst/>
                        </a:rPr>
                        <a:t>METREX, METREO, MATINEE</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73735354"/>
                  </a:ext>
                </a:extLst>
              </a:tr>
              <a:tr h="726017">
                <a:tc>
                  <a:txBody>
                    <a:bodyPr/>
                    <a:lstStyle/>
                    <a:p>
                      <a:pPr>
                        <a:lnSpc>
                          <a:spcPct val="107000"/>
                        </a:lnSpc>
                        <a:spcAft>
                          <a:spcPts val="800"/>
                        </a:spcAft>
                      </a:pPr>
                      <a:r>
                        <a:rPr lang="it-IT" sz="1500" kern="100">
                          <a:effectLst/>
                        </a:rPr>
                        <a:t>Benralizumab</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IL-5Rα</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err="1">
                          <a:effectLst/>
                        </a:rPr>
                        <a:t>Eosinophilic</a:t>
                      </a:r>
                      <a:r>
                        <a:rPr lang="it-IT" sz="1500" kern="100" dirty="0">
                          <a:effectLst/>
                        </a:rPr>
                        <a:t> COPD</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a:effectLst/>
                        </a:rPr>
                        <a:t>Mixed </a:t>
                      </a:r>
                      <a:r>
                        <a:rPr lang="it-IT" sz="1500" kern="100" dirty="0" err="1">
                          <a:effectLst/>
                        </a:rPr>
                        <a:t>results</a:t>
                      </a:r>
                      <a:r>
                        <a:rPr lang="it-IT" sz="1500" kern="100" dirty="0">
                          <a:effectLst/>
                        </a:rPr>
                        <a:t>; </a:t>
                      </a:r>
                      <a:r>
                        <a:rPr lang="it-IT" sz="1500" kern="100" dirty="0" err="1">
                          <a:effectLst/>
                        </a:rPr>
                        <a:t>modest</a:t>
                      </a:r>
                      <a:r>
                        <a:rPr lang="it-IT" sz="1500" kern="100" dirty="0">
                          <a:effectLst/>
                        </a:rPr>
                        <a:t> in high </a:t>
                      </a:r>
                      <a:r>
                        <a:rPr lang="it-IT" sz="1500" kern="100" dirty="0" err="1">
                          <a:effectLst/>
                        </a:rPr>
                        <a:t>eos</a:t>
                      </a:r>
                      <a:r>
                        <a:rPr lang="it-IT" sz="1500" kern="100" dirty="0">
                          <a:effectLst/>
                        </a:rPr>
                        <a:t> </a:t>
                      </a:r>
                      <a:r>
                        <a:rPr lang="it-IT" sz="1500" kern="100" dirty="0" err="1">
                          <a:effectLst/>
                        </a:rPr>
                        <a:t>subgroup</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a:effectLst/>
                        </a:rPr>
                        <a:t>Mild </a:t>
                      </a:r>
                      <a:r>
                        <a:rPr lang="it-IT" sz="1500" kern="100" dirty="0" err="1">
                          <a:effectLst/>
                        </a:rPr>
                        <a:t>improvement</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No significant overall improvement</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defRPr sz="1200"/>
                      </a:pPr>
                      <a:r>
                        <a:rPr lang="it-IT" sz="1500" dirty="0"/>
                        <a:t>GALATHEA, TERRANOVA, ABRA, RESOLUTE</a:t>
                      </a:r>
                    </a:p>
                  </a:txBody>
                  <a:tcPr marL="9525" marR="9525" marT="9525" marB="9525" anchor="ctr"/>
                </a:tc>
                <a:extLst>
                  <a:ext uri="{0D108BD9-81ED-4DB2-BD59-A6C34878D82A}">
                    <a16:rowId xmlns:a16="http://schemas.microsoft.com/office/drawing/2014/main" val="3410836648"/>
                  </a:ext>
                </a:extLst>
              </a:tr>
              <a:tr h="965201">
                <a:tc>
                  <a:txBody>
                    <a:bodyPr/>
                    <a:lstStyle/>
                    <a:p>
                      <a:pPr>
                        <a:lnSpc>
                          <a:spcPct val="107000"/>
                        </a:lnSpc>
                        <a:spcAft>
                          <a:spcPts val="800"/>
                        </a:spcAft>
                      </a:pPr>
                      <a:r>
                        <a:rPr lang="it-IT" sz="1500" kern="100">
                          <a:effectLst/>
                        </a:rPr>
                        <a:t>Dupilumab</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IL-4Rα (blocks IL-4/13)</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COPD with type 2 inflammation (eosin ≥300/µL or high FeNO)</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solidFill>
                            <a:srgbClr val="FF0000"/>
                          </a:solidFill>
                          <a:effectLst/>
                        </a:rPr>
                        <a:t>~30% reduction in exacerbations</a:t>
                      </a:r>
                      <a:endParaRPr lang="it-IT" sz="15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err="1">
                          <a:solidFill>
                            <a:srgbClr val="FF0000"/>
                          </a:solidFill>
                          <a:effectLst/>
                        </a:rPr>
                        <a:t>Significant</a:t>
                      </a:r>
                      <a:r>
                        <a:rPr lang="it-IT" sz="1500" kern="100" dirty="0">
                          <a:solidFill>
                            <a:srgbClr val="FF0000"/>
                          </a:solidFill>
                          <a:effectLst/>
                        </a:rPr>
                        <a:t> FEV₁ gain (~160 </a:t>
                      </a:r>
                      <a:r>
                        <a:rPr lang="it-IT" sz="1500" kern="100" dirty="0" err="1">
                          <a:solidFill>
                            <a:srgbClr val="FF0000"/>
                          </a:solidFill>
                          <a:effectLst/>
                        </a:rPr>
                        <a:t>mL</a:t>
                      </a:r>
                      <a:r>
                        <a:rPr lang="it-IT" sz="1500" kern="100" dirty="0">
                          <a:solidFill>
                            <a:srgbClr val="FF0000"/>
                          </a:solidFill>
                          <a:effectLst/>
                        </a:rPr>
                        <a:t>)</a:t>
                      </a:r>
                      <a:endParaRPr lang="it-IT" sz="15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err="1">
                          <a:solidFill>
                            <a:srgbClr val="FF0000"/>
                          </a:solidFill>
                          <a:effectLst/>
                        </a:rPr>
                        <a:t>Notable</a:t>
                      </a:r>
                      <a:r>
                        <a:rPr lang="it-IT" sz="1500" kern="100" dirty="0">
                          <a:solidFill>
                            <a:srgbClr val="FF0000"/>
                          </a:solidFill>
                          <a:effectLst/>
                        </a:rPr>
                        <a:t> </a:t>
                      </a:r>
                      <a:r>
                        <a:rPr lang="it-IT" sz="1500" kern="100" dirty="0" err="1">
                          <a:solidFill>
                            <a:srgbClr val="FF0000"/>
                          </a:solidFill>
                          <a:effectLst/>
                        </a:rPr>
                        <a:t>QoL</a:t>
                      </a:r>
                      <a:r>
                        <a:rPr lang="it-IT" sz="1500" kern="100" dirty="0">
                          <a:solidFill>
                            <a:srgbClr val="FF0000"/>
                          </a:solidFill>
                          <a:effectLst/>
                        </a:rPr>
                        <a:t> </a:t>
                      </a:r>
                      <a:r>
                        <a:rPr lang="it-IT" sz="1500" kern="100" dirty="0" err="1">
                          <a:solidFill>
                            <a:srgbClr val="FF0000"/>
                          </a:solidFill>
                          <a:effectLst/>
                        </a:rPr>
                        <a:t>improvement</a:t>
                      </a:r>
                      <a:endParaRPr lang="it-IT" sz="15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a:effectLst/>
                        </a:rPr>
                        <a:t>BOREAS, NOTUS</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9757206"/>
                  </a:ext>
                </a:extLst>
              </a:tr>
              <a:tr h="856797">
                <a:tc>
                  <a:txBody>
                    <a:bodyPr/>
                    <a:lstStyle/>
                    <a:p>
                      <a:pPr>
                        <a:lnSpc>
                          <a:spcPct val="107000"/>
                        </a:lnSpc>
                        <a:spcAft>
                          <a:spcPts val="800"/>
                        </a:spcAft>
                      </a:pPr>
                      <a:r>
                        <a:rPr lang="it-IT" sz="1500" kern="100">
                          <a:effectLst/>
                        </a:rPr>
                        <a:t>Itepekimab</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IL-33</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Moderate-to-severe COPD</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a:effectLst/>
                        </a:rPr>
                        <a:t>~19% </a:t>
                      </a:r>
                      <a:r>
                        <a:rPr lang="it-IT" sz="1500" kern="100" dirty="0" err="1">
                          <a:effectLst/>
                        </a:rPr>
                        <a:t>reduction</a:t>
                      </a:r>
                      <a:r>
                        <a:rPr lang="it-IT" sz="1500" kern="100" dirty="0">
                          <a:effectLst/>
                        </a:rPr>
                        <a:t> (</a:t>
                      </a:r>
                      <a:r>
                        <a:rPr lang="it-IT" sz="1500" kern="100" dirty="0" err="1">
                          <a:effectLst/>
                        </a:rPr>
                        <a:t>not</a:t>
                      </a:r>
                      <a:r>
                        <a:rPr lang="it-IT" sz="1500" kern="100" dirty="0">
                          <a:effectLst/>
                        </a:rPr>
                        <a:t> </a:t>
                      </a:r>
                      <a:r>
                        <a:rPr lang="it-IT" sz="1500" kern="100" dirty="0" err="1">
                          <a:effectLst/>
                        </a:rPr>
                        <a:t>statistically</a:t>
                      </a:r>
                      <a:r>
                        <a:rPr lang="it-IT" sz="1500" kern="100" dirty="0">
                          <a:effectLst/>
                        </a:rPr>
                        <a:t> </a:t>
                      </a:r>
                      <a:r>
                        <a:rPr lang="it-IT" sz="1500" kern="100" dirty="0" err="1">
                          <a:effectLst/>
                        </a:rPr>
                        <a:t>significant</a:t>
                      </a:r>
                      <a:r>
                        <a:rPr lang="it-IT" sz="1500" kern="100" dirty="0">
                          <a:effectLst/>
                        </a:rPr>
                        <a:t> overall)</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a:effectLst/>
                        </a:rPr>
                        <a:t>Minimal</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err="1">
                          <a:effectLst/>
                        </a:rPr>
                        <a:t>Slight</a:t>
                      </a:r>
                      <a:r>
                        <a:rPr lang="it-IT" sz="1500" kern="100" dirty="0">
                          <a:effectLst/>
                        </a:rPr>
                        <a:t> </a:t>
                      </a:r>
                      <a:r>
                        <a:rPr lang="it-IT" sz="1500" kern="100" dirty="0" err="1">
                          <a:effectLst/>
                        </a:rPr>
                        <a:t>improvement</a:t>
                      </a:r>
                      <a:r>
                        <a:rPr lang="it-IT" sz="1500" kern="100" dirty="0">
                          <a:effectLst/>
                        </a:rPr>
                        <a:t> in SGRQ</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a:effectLst/>
                        </a:rPr>
                        <a:t>AERIFY-1, AERIFY-2</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950478935"/>
                  </a:ext>
                </a:extLst>
              </a:tr>
              <a:tr h="726017">
                <a:tc>
                  <a:txBody>
                    <a:bodyPr/>
                    <a:lstStyle/>
                    <a:p>
                      <a:pPr>
                        <a:lnSpc>
                          <a:spcPct val="107000"/>
                        </a:lnSpc>
                        <a:spcAft>
                          <a:spcPts val="800"/>
                        </a:spcAft>
                      </a:pPr>
                      <a:r>
                        <a:rPr lang="it-IT" sz="1500" kern="100">
                          <a:effectLst/>
                        </a:rPr>
                        <a:t>Tozorakimab</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IL-33 (neutralizing antibody)</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Broad COPD population</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err="1">
                          <a:solidFill>
                            <a:srgbClr val="FF0000"/>
                          </a:solidFill>
                          <a:effectLst/>
                        </a:rPr>
                        <a:t>Early</a:t>
                      </a:r>
                      <a:r>
                        <a:rPr lang="it-IT" sz="1500" kern="100" dirty="0">
                          <a:solidFill>
                            <a:srgbClr val="FF0000"/>
                          </a:solidFill>
                          <a:effectLst/>
                        </a:rPr>
                        <a:t> trials; </a:t>
                      </a:r>
                      <a:r>
                        <a:rPr lang="it-IT" sz="1500" kern="100" dirty="0" err="1">
                          <a:solidFill>
                            <a:srgbClr val="FF0000"/>
                          </a:solidFill>
                          <a:effectLst/>
                        </a:rPr>
                        <a:t>possible</a:t>
                      </a:r>
                      <a:r>
                        <a:rPr lang="it-IT" sz="1500" kern="100" dirty="0">
                          <a:solidFill>
                            <a:srgbClr val="FF0000"/>
                          </a:solidFill>
                          <a:effectLst/>
                        </a:rPr>
                        <a:t> </a:t>
                      </a:r>
                      <a:r>
                        <a:rPr lang="it-IT" sz="1500" kern="100" dirty="0" err="1">
                          <a:solidFill>
                            <a:srgbClr val="FF0000"/>
                          </a:solidFill>
                          <a:effectLst/>
                        </a:rPr>
                        <a:t>reduction</a:t>
                      </a:r>
                      <a:endParaRPr lang="it-IT" sz="15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TBD</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a:effectLst/>
                        </a:rPr>
                        <a:t>TBD</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a:effectLst/>
                          <a:latin typeface="Calibri" panose="020F0502020204030204" pitchFamily="34" charset="0"/>
                          <a:ea typeface="Calibri" panose="020F0502020204030204" pitchFamily="34" charset="0"/>
                          <a:cs typeface="Times New Roman" panose="02020603050405020304" pitchFamily="18" charset="0"/>
                        </a:rPr>
                        <a:t>FRONTIER-4, OBERON, TITANIA, PROSPERO</a:t>
                      </a:r>
                    </a:p>
                  </a:txBody>
                  <a:tcPr marL="9525" marR="9525" marT="9525" marB="9525" anchor="ctr"/>
                </a:tc>
                <a:extLst>
                  <a:ext uri="{0D108BD9-81ED-4DB2-BD59-A6C34878D82A}">
                    <a16:rowId xmlns:a16="http://schemas.microsoft.com/office/drawing/2014/main" val="3962306768"/>
                  </a:ext>
                </a:extLst>
              </a:tr>
              <a:tr h="486835">
                <a:tc>
                  <a:txBody>
                    <a:bodyPr/>
                    <a:lstStyle/>
                    <a:p>
                      <a:pPr>
                        <a:lnSpc>
                          <a:spcPct val="107000"/>
                        </a:lnSpc>
                        <a:spcAft>
                          <a:spcPts val="800"/>
                        </a:spcAft>
                      </a:pPr>
                      <a:r>
                        <a:rPr lang="it-IT" sz="1500" kern="100">
                          <a:effectLst/>
                        </a:rPr>
                        <a:t>Astegolimab</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ST2 (IL-33 receptor)</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Non-eosinophilic COPD</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No significant benefit</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No consistent FEV₁ change</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No clear symptom change</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a:effectLst/>
                        </a:rPr>
                        <a:t>RIVER, ALIENTO, ARNASA</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653055152"/>
                  </a:ext>
                </a:extLst>
              </a:tr>
              <a:tr h="726017">
                <a:tc>
                  <a:txBody>
                    <a:bodyPr/>
                    <a:lstStyle/>
                    <a:p>
                      <a:pPr>
                        <a:lnSpc>
                          <a:spcPct val="107000"/>
                        </a:lnSpc>
                        <a:spcAft>
                          <a:spcPts val="800"/>
                        </a:spcAft>
                      </a:pPr>
                      <a:r>
                        <a:rPr lang="it-IT" sz="1500" kern="100">
                          <a:effectLst/>
                        </a:rPr>
                        <a:t>Tezepelumab</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TSLP</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Broad COPD (including non-eosinophilic)</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No significant reduction in recent Phase 2 trial</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a:effectLst/>
                        </a:rPr>
                        <a:t>No benefit</a:t>
                      </a:r>
                      <a:endParaRPr lang="it-I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a:effectLst/>
                        </a:rPr>
                        <a:t>No benefit</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it-IT" sz="1500" kern="100" dirty="0">
                          <a:effectLst/>
                        </a:rPr>
                        <a:t>COURSE, JOURNEY, EMBARK</a:t>
                      </a:r>
                      <a:endParaRPr lang="it-I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074498571"/>
                  </a:ext>
                </a:extLst>
              </a:tr>
            </a:tbl>
          </a:graphicData>
        </a:graphic>
      </p:graphicFrame>
      <p:sp>
        <p:nvSpPr>
          <p:cNvPr id="3" name="Rettangolo 2">
            <a:extLst>
              <a:ext uri="{FF2B5EF4-FFF2-40B4-BE49-F238E27FC236}">
                <a16:creationId xmlns:a16="http://schemas.microsoft.com/office/drawing/2014/main" id="{F4B0CE2D-8A7C-4B58-87EC-C8337EC6EB5D}"/>
              </a:ext>
            </a:extLst>
          </p:cNvPr>
          <p:cNvSpPr/>
          <p:nvPr/>
        </p:nvSpPr>
        <p:spPr>
          <a:xfrm>
            <a:off x="2927648" y="94909"/>
            <a:ext cx="6805453" cy="469809"/>
          </a:xfrm>
          <a:prstGeom prst="rect">
            <a:avLst/>
          </a:prstGeom>
          <a:effectLst>
            <a:outerShdw blurRad="50800" dist="38100" dir="5400000" algn="t" rotWithShape="0">
              <a:prstClr val="black">
                <a:alpha val="40000"/>
              </a:prstClr>
            </a:outerShdw>
          </a:effectLst>
        </p:spPr>
        <p:txBody>
          <a:bodyPr wrap="none">
            <a:spAutoFit/>
          </a:bodyPr>
          <a:lstStyle/>
          <a:p>
            <a:pPr>
              <a:lnSpc>
                <a:spcPct val="107000"/>
              </a:lnSpc>
              <a:spcAft>
                <a:spcPts val="800"/>
              </a:spcAft>
            </a:pPr>
            <a:r>
              <a:rPr lang="it-IT" sz="2400" b="1" kern="100" dirty="0" err="1">
                <a:solidFill>
                  <a:srgbClr val="0000FF"/>
                </a:solidFill>
                <a:latin typeface="Arial Black" panose="020B0A04020102020204" pitchFamily="34" charset="0"/>
                <a:ea typeface="Calibri" panose="020F0502020204030204" pitchFamily="34" charset="0"/>
                <a:cs typeface="Times New Roman" panose="02020603050405020304" pitchFamily="18" charset="0"/>
              </a:rPr>
              <a:t>Outcomes</a:t>
            </a:r>
            <a:r>
              <a:rPr lang="it-IT" sz="2400" b="1" kern="100" dirty="0">
                <a:solidFill>
                  <a:srgbClr val="0000FF"/>
                </a:solidFill>
                <a:latin typeface="Arial Black" panose="020B0A04020102020204" pitchFamily="34" charset="0"/>
                <a:ea typeface="Calibri" panose="020F0502020204030204" pitchFamily="34" charset="0"/>
                <a:cs typeface="Times New Roman" panose="02020603050405020304" pitchFamily="18" charset="0"/>
              </a:rPr>
              <a:t> of </a:t>
            </a:r>
            <a:r>
              <a:rPr lang="it-IT" sz="2400" b="1" kern="100" dirty="0" err="1">
                <a:solidFill>
                  <a:srgbClr val="0000FF"/>
                </a:solidFill>
                <a:latin typeface="Arial Black" panose="020B0A04020102020204" pitchFamily="34" charset="0"/>
                <a:ea typeface="Calibri" panose="020F0502020204030204" pitchFamily="34" charset="0"/>
                <a:cs typeface="Times New Roman" panose="02020603050405020304" pitchFamily="18" charset="0"/>
              </a:rPr>
              <a:t>biological</a:t>
            </a:r>
            <a:r>
              <a:rPr lang="it-IT" sz="2400" b="1" kern="100" dirty="0">
                <a:solidFill>
                  <a:srgbClr val="0000FF"/>
                </a:solidFill>
                <a:latin typeface="Arial Black" panose="020B0A04020102020204" pitchFamily="34" charset="0"/>
                <a:ea typeface="Calibri" panose="020F0502020204030204" pitchFamily="34" charset="0"/>
                <a:cs typeface="Times New Roman" panose="02020603050405020304" pitchFamily="18" charset="0"/>
              </a:rPr>
              <a:t> agents in COPD</a:t>
            </a:r>
            <a:endParaRPr lang="it-IT" sz="2400" kern="100" dirty="0">
              <a:solidFill>
                <a:srgbClr val="0000FF"/>
              </a:solidFill>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2816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3538" name="Immagine 12">
            <a:extLst>
              <a:ext uri="{FF2B5EF4-FFF2-40B4-BE49-F238E27FC236}">
                <a16:creationId xmlns:a16="http://schemas.microsoft.com/office/drawing/2014/main" id="{FE2DC852-CC2D-4B13-9B3B-1C61D1978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950"/>
          <a:stretch>
            <a:fillRect/>
          </a:stretch>
        </p:blipFill>
        <p:spPr bwMode="auto">
          <a:xfrm>
            <a:off x="952500" y="1052684"/>
            <a:ext cx="10287000" cy="570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14">
            <a:extLst>
              <a:ext uri="{FF2B5EF4-FFF2-40B4-BE49-F238E27FC236}">
                <a16:creationId xmlns:a16="http://schemas.microsoft.com/office/drawing/2014/main" id="{3C9480DE-773E-40B8-B154-04A33EAC9F75}"/>
              </a:ext>
            </a:extLst>
          </p:cNvPr>
          <p:cNvSpPr txBox="1"/>
          <p:nvPr/>
        </p:nvSpPr>
        <p:spPr>
          <a:xfrm>
            <a:off x="707495" y="325580"/>
            <a:ext cx="11088688" cy="584775"/>
          </a:xfrm>
          <a:prstGeom prst="rect">
            <a:avLst/>
          </a:prstGeom>
          <a:noFill/>
          <a:effectLst>
            <a:outerShdw blurRad="50800" dist="38100" dir="5400000" algn="t" rotWithShape="0">
              <a:prstClr val="black">
                <a:alpha val="40000"/>
              </a:prstClr>
            </a:outerShdw>
          </a:effectLst>
        </p:spPr>
        <p:txBody>
          <a:bodyPr>
            <a:spAutoFit/>
          </a:bodyPr>
          <a:lstStyle/>
          <a:p>
            <a:pPr algn="ctr">
              <a:defRPr sz="3200" b="1"/>
            </a:pPr>
            <a:r>
              <a:rPr lang="it-IT" sz="3200" b="1" dirty="0">
                <a:solidFill>
                  <a:srgbClr val="0000FF"/>
                </a:solidFill>
                <a:latin typeface="Arial Black" panose="020B0A04020102020204" pitchFamily="34" charset="0"/>
              </a:rPr>
              <a:t>Efficacia dei farmaci biologici per la BPCO</a:t>
            </a:r>
          </a:p>
        </p:txBody>
      </p:sp>
      <p:sp>
        <p:nvSpPr>
          <p:cNvPr id="2" name="Ovale 1">
            <a:extLst>
              <a:ext uri="{FF2B5EF4-FFF2-40B4-BE49-F238E27FC236}">
                <a16:creationId xmlns:a16="http://schemas.microsoft.com/office/drawing/2014/main" id="{854505C2-44A6-4ADA-98BA-64CD56D0EB12}"/>
              </a:ext>
            </a:extLst>
          </p:cNvPr>
          <p:cNvSpPr/>
          <p:nvPr/>
        </p:nvSpPr>
        <p:spPr>
          <a:xfrm>
            <a:off x="7876211" y="5587073"/>
            <a:ext cx="215791" cy="2182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7" name="Rettangolo con angoli arrotondati 6">
            <a:extLst>
              <a:ext uri="{FF2B5EF4-FFF2-40B4-BE49-F238E27FC236}">
                <a16:creationId xmlns:a16="http://schemas.microsoft.com/office/drawing/2014/main" id="{34DB641F-9EA0-462D-87D6-1E615DA6AD8F}"/>
              </a:ext>
            </a:extLst>
          </p:cNvPr>
          <p:cNvSpPr/>
          <p:nvPr/>
        </p:nvSpPr>
        <p:spPr>
          <a:xfrm>
            <a:off x="7351869" y="5719917"/>
            <a:ext cx="1026695" cy="301372"/>
          </a:xfrm>
          <a:prstGeom prst="round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8" name="CasellaDiTesto 7">
            <a:extLst>
              <a:ext uri="{FF2B5EF4-FFF2-40B4-BE49-F238E27FC236}">
                <a16:creationId xmlns:a16="http://schemas.microsoft.com/office/drawing/2014/main" id="{82A844E1-F30E-4A1D-88C3-6A21BDC83AFC}"/>
              </a:ext>
            </a:extLst>
          </p:cNvPr>
          <p:cNvSpPr txBox="1"/>
          <p:nvPr/>
        </p:nvSpPr>
        <p:spPr>
          <a:xfrm>
            <a:off x="7324900" y="5696195"/>
            <a:ext cx="1102621" cy="318100"/>
          </a:xfrm>
          <a:prstGeom prst="rect">
            <a:avLst/>
          </a:prstGeom>
          <a:noFill/>
        </p:spPr>
        <p:txBody>
          <a:bodyPr wrap="square" rtlCol="0">
            <a:spAutoFit/>
          </a:bodyPr>
          <a:lstStyle/>
          <a:p>
            <a:r>
              <a:rPr lang="it-IT" sz="1467" dirty="0" err="1"/>
              <a:t>Itepekimab</a:t>
            </a:r>
            <a:endParaRPr lang="it-IT" sz="1467" dirty="0"/>
          </a:p>
        </p:txBody>
      </p:sp>
      <p:sp>
        <p:nvSpPr>
          <p:cNvPr id="13" name="Ovale 12">
            <a:extLst>
              <a:ext uri="{FF2B5EF4-FFF2-40B4-BE49-F238E27FC236}">
                <a16:creationId xmlns:a16="http://schemas.microsoft.com/office/drawing/2014/main" id="{E35A84F3-96F9-4CF4-B7BD-31674B314FED}"/>
              </a:ext>
            </a:extLst>
          </p:cNvPr>
          <p:cNvSpPr/>
          <p:nvPr/>
        </p:nvSpPr>
        <p:spPr>
          <a:xfrm>
            <a:off x="5812743" y="5919144"/>
            <a:ext cx="215791" cy="21824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1" name="Rettangolo con angoli arrotondati 10">
            <a:extLst>
              <a:ext uri="{FF2B5EF4-FFF2-40B4-BE49-F238E27FC236}">
                <a16:creationId xmlns:a16="http://schemas.microsoft.com/office/drawing/2014/main" id="{7ED7EB43-61D8-45D2-90A5-75C8B406806E}"/>
              </a:ext>
            </a:extLst>
          </p:cNvPr>
          <p:cNvSpPr/>
          <p:nvPr/>
        </p:nvSpPr>
        <p:spPr>
          <a:xfrm>
            <a:off x="5407293" y="5722874"/>
            <a:ext cx="1026695" cy="301372"/>
          </a:xfrm>
          <a:prstGeom prst="round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12" name="CasellaDiTesto 11">
            <a:extLst>
              <a:ext uri="{FF2B5EF4-FFF2-40B4-BE49-F238E27FC236}">
                <a16:creationId xmlns:a16="http://schemas.microsoft.com/office/drawing/2014/main" id="{B504F1E5-03DB-48BE-BFE0-1808C0AD0198}"/>
              </a:ext>
            </a:extLst>
          </p:cNvPr>
          <p:cNvSpPr txBox="1"/>
          <p:nvPr/>
        </p:nvSpPr>
        <p:spPr>
          <a:xfrm>
            <a:off x="5352119" y="5672475"/>
            <a:ext cx="1352829" cy="318100"/>
          </a:xfrm>
          <a:prstGeom prst="rect">
            <a:avLst/>
          </a:prstGeom>
          <a:noFill/>
        </p:spPr>
        <p:txBody>
          <a:bodyPr wrap="square" rtlCol="0">
            <a:spAutoFit/>
          </a:bodyPr>
          <a:lstStyle/>
          <a:p>
            <a:r>
              <a:rPr lang="it-IT" sz="1467" dirty="0" err="1"/>
              <a:t>Astegolimab</a:t>
            </a:r>
            <a:endParaRPr lang="it-IT" sz="1467"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CC1ECDB7-6BA6-2424-B1B2-EECD72B6CFAA}"/>
              </a:ext>
            </a:extLst>
          </p:cNvPr>
          <p:cNvGrpSpPr>
            <a:grpSpLocks noChangeAspect="1"/>
          </p:cNvGrpSpPr>
          <p:nvPr/>
        </p:nvGrpSpPr>
        <p:grpSpPr bwMode="auto">
          <a:xfrm>
            <a:off x="2449902" y="656246"/>
            <a:ext cx="7645251" cy="5737306"/>
            <a:chOff x="2337" y="661"/>
            <a:chExt cx="3006" cy="2998"/>
          </a:xfrm>
        </p:grpSpPr>
        <p:sp>
          <p:nvSpPr>
            <p:cNvPr id="5" name="AutoShape 3">
              <a:extLst>
                <a:ext uri="{FF2B5EF4-FFF2-40B4-BE49-F238E27FC236}">
                  <a16:creationId xmlns:a16="http://schemas.microsoft.com/office/drawing/2014/main" id="{389BE84C-EBE7-737F-E1A7-C2E6B1087A94}"/>
                </a:ext>
              </a:extLst>
            </p:cNvPr>
            <p:cNvSpPr>
              <a:spLocks noChangeAspect="1" noChangeArrowheads="1" noTextEdit="1"/>
            </p:cNvSpPr>
            <p:nvPr/>
          </p:nvSpPr>
          <p:spPr bwMode="auto">
            <a:xfrm>
              <a:off x="2337" y="661"/>
              <a:ext cx="3006" cy="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2053" name="Picture 5">
              <a:extLst>
                <a:ext uri="{FF2B5EF4-FFF2-40B4-BE49-F238E27FC236}">
                  <a16:creationId xmlns:a16="http://schemas.microsoft.com/office/drawing/2014/main" id="{6D8C3161-417F-903D-45E3-2E8D2BDB8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7" y="661"/>
              <a:ext cx="3010" cy="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asellaDiTesto 6">
            <a:extLst>
              <a:ext uri="{FF2B5EF4-FFF2-40B4-BE49-F238E27FC236}">
                <a16:creationId xmlns:a16="http://schemas.microsoft.com/office/drawing/2014/main" id="{2F7AF723-9491-709D-DFAD-749D08986BCA}"/>
              </a:ext>
            </a:extLst>
          </p:cNvPr>
          <p:cNvSpPr txBox="1"/>
          <p:nvPr/>
        </p:nvSpPr>
        <p:spPr>
          <a:xfrm>
            <a:off x="176527" y="160088"/>
            <a:ext cx="12192000" cy="430887"/>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en-US" sz="2200" b="0" i="0" u="none" strike="noStrike" baseline="0" dirty="0">
                <a:solidFill>
                  <a:srgbClr val="0000FF"/>
                </a:solidFill>
                <a:latin typeface="Arial Black" panose="020B0A04020102020204" pitchFamily="34" charset="0"/>
              </a:rPr>
              <a:t>Strength of the association between independent factors and COPD control </a:t>
            </a:r>
            <a:endParaRPr lang="it-IT" sz="2200" dirty="0">
              <a:solidFill>
                <a:srgbClr val="0000FF"/>
              </a:solidFill>
              <a:latin typeface="Arial Black" panose="020B0A04020102020204" pitchFamily="34" charset="0"/>
            </a:endParaRPr>
          </a:p>
        </p:txBody>
      </p:sp>
      <p:sp>
        <p:nvSpPr>
          <p:cNvPr id="9" name="CasellaDiTesto 8">
            <a:extLst>
              <a:ext uri="{FF2B5EF4-FFF2-40B4-BE49-F238E27FC236}">
                <a16:creationId xmlns:a16="http://schemas.microsoft.com/office/drawing/2014/main" id="{5A084C7B-3B05-30E7-30BE-14AFD95E4160}"/>
              </a:ext>
            </a:extLst>
          </p:cNvPr>
          <p:cNvSpPr txBox="1"/>
          <p:nvPr/>
        </p:nvSpPr>
        <p:spPr>
          <a:xfrm>
            <a:off x="0" y="6519446"/>
            <a:ext cx="8184311" cy="338554"/>
          </a:xfrm>
          <a:prstGeom prst="rect">
            <a:avLst/>
          </a:prstGeom>
          <a:noFill/>
        </p:spPr>
        <p:txBody>
          <a:bodyPr wrap="square">
            <a:spAutoFit/>
          </a:bodyPr>
          <a:lstStyle/>
          <a:p>
            <a:r>
              <a:rPr lang="it-IT" sz="1600" b="1" dirty="0">
                <a:latin typeface="Times New Roman" panose="02020603050405020304" pitchFamily="18" charset="0"/>
                <a:cs typeface="Times New Roman" panose="02020603050405020304" pitchFamily="18" charset="0"/>
              </a:rPr>
              <a:t>Soler-</a:t>
            </a:r>
            <a:r>
              <a:rPr lang="it-IT" sz="1600" b="1" dirty="0" err="1">
                <a:latin typeface="Times New Roman" panose="02020603050405020304" pitchFamily="18" charset="0"/>
                <a:cs typeface="Times New Roman" panose="02020603050405020304" pitchFamily="18" charset="0"/>
              </a:rPr>
              <a:t>Cataluña</a:t>
            </a:r>
            <a:r>
              <a:rPr lang="it-IT" sz="1600" b="1" dirty="0">
                <a:latin typeface="Times New Roman" panose="02020603050405020304" pitchFamily="18" charset="0"/>
                <a:cs typeface="Times New Roman" panose="02020603050405020304" pitchFamily="18" charset="0"/>
              </a:rPr>
              <a:t> JJ, et al. </a:t>
            </a:r>
            <a:r>
              <a:rPr lang="it-IT" sz="1600" b="1" i="1" dirty="0">
                <a:latin typeface="Times New Roman" panose="02020603050405020304" pitchFamily="18" charset="0"/>
                <a:cs typeface="Times New Roman" panose="02020603050405020304" pitchFamily="18" charset="0"/>
              </a:rPr>
              <a:t>Int J Chron </a:t>
            </a:r>
            <a:r>
              <a:rPr lang="it-IT" sz="1600" b="1" i="1" dirty="0" err="1">
                <a:latin typeface="Times New Roman" panose="02020603050405020304" pitchFamily="18" charset="0"/>
                <a:cs typeface="Times New Roman" panose="02020603050405020304" pitchFamily="18" charset="0"/>
              </a:rPr>
              <a:t>Obstruct</a:t>
            </a:r>
            <a:r>
              <a:rPr lang="it-IT" sz="1600" b="1" i="1" dirty="0">
                <a:latin typeface="Times New Roman" panose="02020603050405020304" pitchFamily="18" charset="0"/>
                <a:cs typeface="Times New Roman" panose="02020603050405020304" pitchFamily="18" charset="0"/>
              </a:rPr>
              <a:t> </a:t>
            </a:r>
            <a:r>
              <a:rPr lang="it-IT" sz="1600" b="1" i="1" dirty="0" err="1">
                <a:latin typeface="Times New Roman" panose="02020603050405020304" pitchFamily="18" charset="0"/>
                <a:cs typeface="Times New Roman" panose="02020603050405020304" pitchFamily="18" charset="0"/>
              </a:rPr>
              <a:t>Pulmon</a:t>
            </a:r>
            <a:r>
              <a:rPr lang="it-IT" sz="1600" b="1" i="1" dirty="0">
                <a:latin typeface="Times New Roman" panose="02020603050405020304" pitchFamily="18" charset="0"/>
                <a:cs typeface="Times New Roman" panose="02020603050405020304" pitchFamily="18" charset="0"/>
              </a:rPr>
              <a:t> </a:t>
            </a:r>
            <a:r>
              <a:rPr lang="it-IT" sz="1600" b="1" i="1" dirty="0" err="1">
                <a:latin typeface="Times New Roman" panose="02020603050405020304" pitchFamily="18" charset="0"/>
                <a:cs typeface="Times New Roman" panose="02020603050405020304" pitchFamily="18" charset="0"/>
              </a:rPr>
              <a:t>Dis</a:t>
            </a:r>
            <a:r>
              <a:rPr lang="it-IT" sz="1600" b="1" dirty="0">
                <a:latin typeface="Times New Roman" panose="02020603050405020304" pitchFamily="18" charset="0"/>
                <a:cs typeface="Times New Roman" panose="02020603050405020304" pitchFamily="18" charset="0"/>
              </a:rPr>
              <a:t>. 2021;16:137-146.</a:t>
            </a:r>
          </a:p>
        </p:txBody>
      </p:sp>
    </p:spTree>
    <p:extLst>
      <p:ext uri="{BB962C8B-B14F-4D97-AF65-F5344CB8AC3E}">
        <p14:creationId xmlns:p14="http://schemas.microsoft.com/office/powerpoint/2010/main" val="3747475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5CC4891-0872-5D18-C5CC-A5FBD5557284}"/>
              </a:ext>
            </a:extLst>
          </p:cNvPr>
          <p:cNvSpPr txBox="1"/>
          <p:nvPr/>
        </p:nvSpPr>
        <p:spPr>
          <a:xfrm>
            <a:off x="4331367" y="28575"/>
            <a:ext cx="2839453" cy="584775"/>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en-US" sz="3200" b="0" i="0" u="none" strike="noStrike" baseline="0" dirty="0">
                <a:solidFill>
                  <a:srgbClr val="0000FF"/>
                </a:solidFill>
                <a:latin typeface="Arial Black" panose="020B0A04020102020204" pitchFamily="34" charset="0"/>
              </a:rPr>
              <a:t>Take Away</a:t>
            </a:r>
            <a:endParaRPr lang="it-IT" sz="3200" dirty="0">
              <a:solidFill>
                <a:srgbClr val="0000FF"/>
              </a:solidFill>
              <a:latin typeface="Arial Black" panose="020B0A04020102020204" pitchFamily="34" charset="0"/>
            </a:endParaRPr>
          </a:p>
        </p:txBody>
      </p:sp>
      <p:sp>
        <p:nvSpPr>
          <p:cNvPr id="5" name="CasellaDiTesto 4">
            <a:extLst>
              <a:ext uri="{FF2B5EF4-FFF2-40B4-BE49-F238E27FC236}">
                <a16:creationId xmlns:a16="http://schemas.microsoft.com/office/drawing/2014/main" id="{AA71E16E-2D0F-0A3A-DA1E-D9A6DCF8CDCE}"/>
              </a:ext>
            </a:extLst>
          </p:cNvPr>
          <p:cNvSpPr txBox="1"/>
          <p:nvPr/>
        </p:nvSpPr>
        <p:spPr>
          <a:xfrm>
            <a:off x="1559262" y="1019559"/>
            <a:ext cx="9264139" cy="646331"/>
          </a:xfrm>
          <a:prstGeom prst="rect">
            <a:avLst/>
          </a:prstGeom>
          <a:noFill/>
        </p:spPr>
        <p:txBody>
          <a:bodyPr wrap="none" rtlCol="0">
            <a:spAutoFit/>
          </a:bodyPr>
          <a:lstStyle/>
          <a:p>
            <a:r>
              <a:rPr lang="it-IT" sz="3600" dirty="0"/>
              <a:t>Il percorso verso la remissione clinica della BPCO</a:t>
            </a:r>
          </a:p>
        </p:txBody>
      </p:sp>
      <p:pic>
        <p:nvPicPr>
          <p:cNvPr id="4" name="Immagine 3">
            <a:extLst>
              <a:ext uri="{FF2B5EF4-FFF2-40B4-BE49-F238E27FC236}">
                <a16:creationId xmlns:a16="http://schemas.microsoft.com/office/drawing/2014/main" id="{D6716A64-C947-2A50-F4E9-46244E2ACBE0}"/>
              </a:ext>
            </a:extLst>
          </p:cNvPr>
          <p:cNvPicPr>
            <a:picLocks noChangeAspect="1"/>
          </p:cNvPicPr>
          <p:nvPr/>
        </p:nvPicPr>
        <p:blipFill>
          <a:blip r:embed="rId3"/>
          <a:stretch>
            <a:fillRect/>
          </a:stretch>
        </p:blipFill>
        <p:spPr>
          <a:xfrm>
            <a:off x="336933" y="1956595"/>
            <a:ext cx="11518134" cy="4184322"/>
          </a:xfrm>
          <a:prstGeom prst="rect">
            <a:avLst/>
          </a:prstGeom>
        </p:spPr>
      </p:pic>
      <p:sp>
        <p:nvSpPr>
          <p:cNvPr id="6" name="Ovale 5">
            <a:extLst>
              <a:ext uri="{FF2B5EF4-FFF2-40B4-BE49-F238E27FC236}">
                <a16:creationId xmlns:a16="http://schemas.microsoft.com/office/drawing/2014/main" id="{EC23C0D2-F710-8F7E-35E9-2C04F33389CF}"/>
              </a:ext>
            </a:extLst>
          </p:cNvPr>
          <p:cNvSpPr/>
          <p:nvPr/>
        </p:nvSpPr>
        <p:spPr>
          <a:xfrm>
            <a:off x="11251932" y="5534525"/>
            <a:ext cx="501861" cy="44276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8002" name="Group 4">
            <a:extLst>
              <a:ext uri="{FF2B5EF4-FFF2-40B4-BE49-F238E27FC236}">
                <a16:creationId xmlns:a16="http://schemas.microsoft.com/office/drawing/2014/main" id="{7EA35220-6AFA-0FF6-77FB-EB9A78DFB25C}"/>
              </a:ext>
            </a:extLst>
          </p:cNvPr>
          <p:cNvGrpSpPr>
            <a:grpSpLocks noChangeAspect="1"/>
          </p:cNvGrpSpPr>
          <p:nvPr/>
        </p:nvGrpSpPr>
        <p:grpSpPr bwMode="auto">
          <a:xfrm>
            <a:off x="192088" y="1557338"/>
            <a:ext cx="11999912" cy="4608512"/>
            <a:chOff x="1460" y="1489"/>
            <a:chExt cx="4760" cy="1342"/>
          </a:xfrm>
        </p:grpSpPr>
        <p:sp>
          <p:nvSpPr>
            <p:cNvPr id="128006" name="AutoShape 3">
              <a:extLst>
                <a:ext uri="{FF2B5EF4-FFF2-40B4-BE49-F238E27FC236}">
                  <a16:creationId xmlns:a16="http://schemas.microsoft.com/office/drawing/2014/main" id="{33B03843-84AC-6C54-7812-C31030E0EFDA}"/>
                </a:ext>
              </a:extLst>
            </p:cNvPr>
            <p:cNvSpPr>
              <a:spLocks noChangeAspect="1" noChangeArrowheads="1" noTextEdit="1"/>
            </p:cNvSpPr>
            <p:nvPr/>
          </p:nvSpPr>
          <p:spPr bwMode="auto">
            <a:xfrm>
              <a:off x="1460" y="1489"/>
              <a:ext cx="4760" cy="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28007" name="Picture 5">
              <a:extLst>
                <a:ext uri="{FF2B5EF4-FFF2-40B4-BE49-F238E27FC236}">
                  <a16:creationId xmlns:a16="http://schemas.microsoft.com/office/drawing/2014/main" id="{B89D56A1-4DE5-9BBB-AA42-686F84197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 y="1489"/>
              <a:ext cx="4764" cy="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asellaDiTesto 6">
            <a:extLst>
              <a:ext uri="{FF2B5EF4-FFF2-40B4-BE49-F238E27FC236}">
                <a16:creationId xmlns:a16="http://schemas.microsoft.com/office/drawing/2014/main" id="{9B5209B5-D352-4394-8FF8-F02C377D217C}"/>
              </a:ext>
            </a:extLst>
          </p:cNvPr>
          <p:cNvSpPr txBox="1"/>
          <p:nvPr/>
        </p:nvSpPr>
        <p:spPr>
          <a:xfrm>
            <a:off x="1416050" y="365125"/>
            <a:ext cx="9888538" cy="585788"/>
          </a:xfrm>
          <a:prstGeom prst="rect">
            <a:avLst/>
          </a:prstGeom>
          <a:noFill/>
          <a:effectLst>
            <a:outerShdw blurRad="50800" dist="38100" dir="5400000" algn="t" rotWithShape="0">
              <a:prstClr val="black">
                <a:alpha val="40000"/>
              </a:prstClr>
            </a:outerShdw>
          </a:effectLst>
        </p:spPr>
        <p:txBody>
          <a:bodyPr>
            <a:spAutoFit/>
          </a:bodyPr>
          <a:lstStyle/>
          <a:p>
            <a:pPr algn="ctr">
              <a:defRPr/>
            </a:pPr>
            <a:r>
              <a:rPr lang="it-IT" sz="3200" b="1" dirty="0" err="1">
                <a:solidFill>
                  <a:srgbClr val="0000FF"/>
                </a:solidFill>
                <a:latin typeface="Arial Black" panose="020B0A04020102020204" pitchFamily="34" charset="0"/>
              </a:rPr>
              <a:t>Etioendophenotypes</a:t>
            </a:r>
            <a:r>
              <a:rPr lang="it-IT" sz="3200" b="1" dirty="0">
                <a:solidFill>
                  <a:srgbClr val="0000FF"/>
                </a:solidFill>
                <a:latin typeface="Arial Black" panose="020B0A04020102020204" pitchFamily="34" charset="0"/>
              </a:rPr>
              <a:t> of </a:t>
            </a:r>
            <a:r>
              <a:rPr lang="it-IT" sz="3200" b="1" dirty="0" err="1">
                <a:solidFill>
                  <a:srgbClr val="0000FF"/>
                </a:solidFill>
                <a:latin typeface="Arial Black" panose="020B0A04020102020204" pitchFamily="34" charset="0"/>
              </a:rPr>
              <a:t>exacerbations</a:t>
            </a:r>
            <a:r>
              <a:rPr lang="it-IT" sz="3200" b="1" dirty="0">
                <a:solidFill>
                  <a:srgbClr val="0000FF"/>
                </a:solidFill>
                <a:latin typeface="Arial Black" panose="020B0A04020102020204" pitchFamily="34" charset="0"/>
              </a:rPr>
              <a:t> </a:t>
            </a:r>
          </a:p>
        </p:txBody>
      </p:sp>
      <p:pic>
        <p:nvPicPr>
          <p:cNvPr id="8" name="Immagine 7">
            <a:extLst>
              <a:ext uri="{FF2B5EF4-FFF2-40B4-BE49-F238E27FC236}">
                <a16:creationId xmlns:a16="http://schemas.microsoft.com/office/drawing/2014/main" id="{021B6C33-01C5-4647-AC2F-7C7F8F26ED81}"/>
              </a:ext>
            </a:extLst>
          </p:cNvPr>
          <p:cNvPicPr>
            <a:picLocks noChangeAspect="1"/>
          </p:cNvPicPr>
          <p:nvPr/>
        </p:nvPicPr>
        <p:blipFill>
          <a:blip r:embed="rId4"/>
          <a:stretch>
            <a:fillRect/>
          </a:stretch>
        </p:blipFill>
        <p:spPr>
          <a:xfrm>
            <a:off x="551384" y="0"/>
            <a:ext cx="983496" cy="131602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28005" name="CasellaDiTesto 11">
            <a:extLst>
              <a:ext uri="{FF2B5EF4-FFF2-40B4-BE49-F238E27FC236}">
                <a16:creationId xmlns:a16="http://schemas.microsoft.com/office/drawing/2014/main" id="{9FED9054-D2C5-2356-93F4-DE93291E6285}"/>
              </a:ext>
            </a:extLst>
          </p:cNvPr>
          <p:cNvSpPr txBox="1">
            <a:spLocks noChangeArrowheads="1"/>
          </p:cNvSpPr>
          <p:nvPr/>
        </p:nvSpPr>
        <p:spPr bwMode="auto">
          <a:xfrm>
            <a:off x="254000" y="6405563"/>
            <a:ext cx="849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it-IT" sz="1800" b="1">
                <a:latin typeface="Times New Roman" panose="02020603050405020304" pitchFamily="18" charset="0"/>
                <a:cs typeface="Times New Roman" panose="02020603050405020304" pitchFamily="18" charset="0"/>
              </a:rPr>
              <a:t>Bhatt SP, et al. </a:t>
            </a:r>
            <a:r>
              <a:rPr lang="en-US" altLang="it-IT" sz="1800" b="1" i="1">
                <a:latin typeface="Times New Roman" panose="02020603050405020304" pitchFamily="18" charset="0"/>
                <a:cs typeface="Times New Roman" panose="02020603050405020304" pitchFamily="18" charset="0"/>
              </a:rPr>
              <a:t>Am J Respir Crit Care Med</a:t>
            </a:r>
            <a:r>
              <a:rPr lang="en-US" altLang="it-IT" sz="1800" b="1">
                <a:latin typeface="Times New Roman" panose="02020603050405020304" pitchFamily="18" charset="0"/>
                <a:cs typeface="Times New Roman" panose="02020603050405020304" pitchFamily="18" charset="0"/>
              </a:rPr>
              <a:t>. 2023;208(10):1026-1041.</a:t>
            </a:r>
            <a:endParaRPr lang="it-IT" altLang="it-IT" sz="18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21389D0-E582-405E-B185-758EA3B1FC60}"/>
              </a:ext>
            </a:extLst>
          </p:cNvPr>
          <p:cNvSpPr>
            <a:spLocks noGrp="1"/>
          </p:cNvSpPr>
          <p:nvPr>
            <p:ph type="title"/>
          </p:nvPr>
        </p:nvSpPr>
        <p:spPr>
          <a:xfrm>
            <a:off x="2238" y="56684"/>
            <a:ext cx="12189762" cy="978729"/>
          </a:xfrm>
          <a:effectLst>
            <a:outerShdw blurRad="50800" dist="38100" dir="5400000" algn="t" rotWithShape="0">
              <a:prstClr val="black">
                <a:alpha val="40000"/>
              </a:prstClr>
            </a:outerShdw>
          </a:effectLst>
        </p:spPr>
        <p:txBody>
          <a:bodyPr>
            <a:noAutofit/>
          </a:bodyPr>
          <a:lstStyle/>
          <a:p>
            <a:pPr algn="ctr">
              <a:lnSpc>
                <a:spcPct val="100000"/>
              </a:lnSpc>
            </a:pPr>
            <a:r>
              <a:rPr lang="en-US" sz="2800" b="1" dirty="0">
                <a:solidFill>
                  <a:srgbClr val="0000FF"/>
                </a:solidFill>
                <a:latin typeface="Arial Black" panose="020B0A04020102020204" pitchFamily="34" charset="0"/>
              </a:rPr>
              <a:t>COPD: a multimorbid disease caused by several mechanisms</a:t>
            </a:r>
          </a:p>
        </p:txBody>
      </p:sp>
      <p:sp>
        <p:nvSpPr>
          <p:cNvPr id="17" name="Text Placeholder 16">
            <a:extLst>
              <a:ext uri="{FF2B5EF4-FFF2-40B4-BE49-F238E27FC236}">
                <a16:creationId xmlns:a16="http://schemas.microsoft.com/office/drawing/2014/main" id="{13998326-6A90-4EA5-8469-058819677B48}"/>
              </a:ext>
            </a:extLst>
          </p:cNvPr>
          <p:cNvSpPr>
            <a:spLocks noGrp="1"/>
          </p:cNvSpPr>
          <p:nvPr>
            <p:ph type="body" sz="quarter" idx="111"/>
          </p:nvPr>
        </p:nvSpPr>
        <p:spPr>
          <a:xfrm>
            <a:off x="199697" y="6474372"/>
            <a:ext cx="5680279" cy="326944"/>
          </a:xfrm>
        </p:spPr>
        <p:txBody>
          <a:bodyPr/>
          <a:lstStyle/>
          <a:p>
            <a:r>
              <a:rPr lang="en-US" sz="1600" b="1" dirty="0">
                <a:latin typeface="Times New Roman" panose="02020603050405020304" pitchFamily="18" charset="0"/>
                <a:cs typeface="Times New Roman" panose="02020603050405020304" pitchFamily="18" charset="0"/>
              </a:rPr>
              <a:t>Adapted from Burke H, et al. </a:t>
            </a:r>
            <a:r>
              <a:rPr lang="fr-FR" sz="1600" b="1" i="1" dirty="0" err="1">
                <a:latin typeface="Times New Roman" panose="02020603050405020304" pitchFamily="18" charset="0"/>
                <a:cs typeface="Times New Roman" panose="02020603050405020304" pitchFamily="18" charset="0"/>
              </a:rPr>
              <a:t>Eur</a:t>
            </a:r>
            <a:r>
              <a:rPr lang="fr-FR" sz="1600" b="1" i="1" dirty="0">
                <a:latin typeface="Times New Roman" panose="02020603050405020304" pitchFamily="18" charset="0"/>
                <a:cs typeface="Times New Roman" panose="02020603050405020304" pitchFamily="18" charset="0"/>
              </a:rPr>
              <a:t> </a:t>
            </a:r>
            <a:r>
              <a:rPr lang="fr-FR" sz="1600" b="1" i="1" dirty="0" err="1">
                <a:latin typeface="Times New Roman" panose="02020603050405020304" pitchFamily="18" charset="0"/>
                <a:cs typeface="Times New Roman" panose="02020603050405020304" pitchFamily="18" charset="0"/>
              </a:rPr>
              <a:t>Respir</a:t>
            </a:r>
            <a:r>
              <a:rPr lang="fr-FR" sz="1600" b="1" i="1" dirty="0">
                <a:latin typeface="Times New Roman" panose="02020603050405020304" pitchFamily="18" charset="0"/>
                <a:cs typeface="Times New Roman" panose="02020603050405020304" pitchFamily="18" charset="0"/>
              </a:rPr>
              <a:t> </a:t>
            </a:r>
            <a:r>
              <a:rPr lang="fr-FR" sz="1600" b="1" i="1" dirty="0" err="1">
                <a:latin typeface="Times New Roman" panose="02020603050405020304" pitchFamily="18" charset="0"/>
                <a:cs typeface="Times New Roman" panose="02020603050405020304" pitchFamily="18" charset="0"/>
              </a:rPr>
              <a:t>Rev</a:t>
            </a:r>
            <a:r>
              <a:rPr lang="fr-FR" sz="1600" b="1" dirty="0">
                <a:latin typeface="Times New Roman" panose="02020603050405020304" pitchFamily="18" charset="0"/>
                <a:cs typeface="Times New Roman" panose="02020603050405020304" pitchFamily="18" charset="0"/>
              </a:rPr>
              <a:t>. 2021;30:210041</a:t>
            </a:r>
            <a:endParaRPr lang="en-US" sz="1600" b="1" dirty="0">
              <a:latin typeface="Times New Roman" panose="02020603050405020304" pitchFamily="18" charset="0"/>
              <a:cs typeface="Times New Roman" panose="02020603050405020304" pitchFamily="18" charset="0"/>
            </a:endParaRPr>
          </a:p>
        </p:txBody>
      </p:sp>
      <p:pic>
        <p:nvPicPr>
          <p:cNvPr id="3" name="Immagine 2">
            <a:extLst>
              <a:ext uri="{FF2B5EF4-FFF2-40B4-BE49-F238E27FC236}">
                <a16:creationId xmlns:a16="http://schemas.microsoft.com/office/drawing/2014/main" id="{09F8452A-9E08-4C6B-BEFF-2A86A60F28DE}"/>
              </a:ext>
            </a:extLst>
          </p:cNvPr>
          <p:cNvPicPr>
            <a:picLocks noChangeAspect="1"/>
          </p:cNvPicPr>
          <p:nvPr/>
        </p:nvPicPr>
        <p:blipFill>
          <a:blip r:embed="rId4"/>
          <a:stretch>
            <a:fillRect/>
          </a:stretch>
        </p:blipFill>
        <p:spPr>
          <a:xfrm>
            <a:off x="2093039" y="1035413"/>
            <a:ext cx="9899264" cy="5438959"/>
          </a:xfrm>
          <a:prstGeom prst="rect">
            <a:avLst/>
          </a:prstGeom>
        </p:spPr>
      </p:pic>
      <p:sp>
        <p:nvSpPr>
          <p:cNvPr id="5" name="CasellaDiTesto 4">
            <a:extLst>
              <a:ext uri="{FF2B5EF4-FFF2-40B4-BE49-F238E27FC236}">
                <a16:creationId xmlns:a16="http://schemas.microsoft.com/office/drawing/2014/main" id="{EF6BDCDB-AE3B-429F-AA55-F9F8299EDF85}"/>
              </a:ext>
            </a:extLst>
          </p:cNvPr>
          <p:cNvSpPr txBox="1"/>
          <p:nvPr/>
        </p:nvSpPr>
        <p:spPr>
          <a:xfrm>
            <a:off x="364797" y="1669333"/>
            <a:ext cx="1668366" cy="535531"/>
          </a:xfrm>
          <a:prstGeom prst="rect">
            <a:avLst/>
          </a:prstGeom>
          <a:solidFill>
            <a:schemeClr val="accent6">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lnSpc>
                <a:spcPct val="90000"/>
              </a:lnSpc>
              <a:spcAft>
                <a:spcPts val="600"/>
              </a:spcAft>
            </a:pPr>
            <a:r>
              <a:rPr lang="en-US" sz="1600" b="1" dirty="0">
                <a:latin typeface="+mj-lt"/>
              </a:rPr>
              <a:t>Worsening of lung function</a:t>
            </a:r>
          </a:p>
        </p:txBody>
      </p:sp>
      <p:sp>
        <p:nvSpPr>
          <p:cNvPr id="10" name="CasellaDiTesto 9">
            <a:extLst>
              <a:ext uri="{FF2B5EF4-FFF2-40B4-BE49-F238E27FC236}">
                <a16:creationId xmlns:a16="http://schemas.microsoft.com/office/drawing/2014/main" id="{D23AB5B2-C497-4981-8BD0-78090EBAE5D0}"/>
              </a:ext>
            </a:extLst>
          </p:cNvPr>
          <p:cNvSpPr txBox="1"/>
          <p:nvPr/>
        </p:nvSpPr>
        <p:spPr>
          <a:xfrm>
            <a:off x="364797" y="2311345"/>
            <a:ext cx="1668366" cy="978729"/>
          </a:xfrm>
          <a:prstGeom prst="rect">
            <a:avLst/>
          </a:prstGeom>
          <a:solidFill>
            <a:schemeClr val="accent6">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lnSpc>
                <a:spcPct val="90000"/>
              </a:lnSpc>
              <a:spcAft>
                <a:spcPts val="600"/>
              </a:spcAft>
            </a:pPr>
            <a:r>
              <a:rPr lang="en-US" sz="1600" b="1" dirty="0">
                <a:latin typeface="+mj-lt"/>
              </a:rPr>
              <a:t>Increased CV comorbidities and all cause mortality</a:t>
            </a:r>
          </a:p>
        </p:txBody>
      </p:sp>
      <p:sp>
        <p:nvSpPr>
          <p:cNvPr id="11" name="CasellaDiTesto 10">
            <a:extLst>
              <a:ext uri="{FF2B5EF4-FFF2-40B4-BE49-F238E27FC236}">
                <a16:creationId xmlns:a16="http://schemas.microsoft.com/office/drawing/2014/main" id="{8694EA9E-0CDD-4898-8B00-BD54330AF448}"/>
              </a:ext>
            </a:extLst>
          </p:cNvPr>
          <p:cNvSpPr txBox="1"/>
          <p:nvPr/>
        </p:nvSpPr>
        <p:spPr>
          <a:xfrm>
            <a:off x="350048" y="3427309"/>
            <a:ext cx="1668366" cy="1200329"/>
          </a:xfrm>
          <a:prstGeom prst="rect">
            <a:avLst/>
          </a:prstGeom>
          <a:solidFill>
            <a:schemeClr val="accent6">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lnSpc>
                <a:spcPct val="90000"/>
              </a:lnSpc>
              <a:spcAft>
                <a:spcPts val="600"/>
              </a:spcAft>
            </a:pPr>
            <a:r>
              <a:rPr lang="en-US" sz="1600" b="1" dirty="0">
                <a:latin typeface="+mj-lt"/>
              </a:rPr>
              <a:t>Pulmonary inflammation with CRP/IL6/IL8/TNF</a:t>
            </a:r>
            <a:r>
              <a:rPr lang="el-GR" sz="1600" b="1" dirty="0">
                <a:latin typeface="+mj-lt"/>
              </a:rPr>
              <a:t>α</a:t>
            </a:r>
            <a:endParaRPr lang="en-US" sz="1600" b="1" dirty="0">
              <a:latin typeface="+mj-lt"/>
            </a:endParaRPr>
          </a:p>
        </p:txBody>
      </p:sp>
    </p:spTree>
    <p:custDataLst>
      <p:tags r:id="rId1"/>
    </p:custDataLst>
    <p:extLst>
      <p:ext uri="{BB962C8B-B14F-4D97-AF65-F5344CB8AC3E}">
        <p14:creationId xmlns:p14="http://schemas.microsoft.com/office/powerpoint/2010/main" val="3083837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Rectangle 7">
            <a:extLst>
              <a:ext uri="{FF2B5EF4-FFF2-40B4-BE49-F238E27FC236}">
                <a16:creationId xmlns:a16="http://schemas.microsoft.com/office/drawing/2014/main" id="{FBB43523-5587-4695-A0C2-1697461DF37B}"/>
              </a:ext>
            </a:extLst>
          </p:cNvPr>
          <p:cNvSpPr/>
          <p:nvPr/>
        </p:nvSpPr>
        <p:spPr>
          <a:xfrm>
            <a:off x="3934727" y="1021284"/>
            <a:ext cx="7596873" cy="50175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itle 1"/>
          <p:cNvSpPr>
            <a:spLocks noGrp="1"/>
          </p:cNvSpPr>
          <p:nvPr>
            <p:ph type="title"/>
          </p:nvPr>
        </p:nvSpPr>
        <p:spPr>
          <a:xfrm>
            <a:off x="195071" y="298938"/>
            <a:ext cx="12192000" cy="496149"/>
          </a:xfrm>
          <a:effectLst>
            <a:outerShdw blurRad="50800" dist="38100" dir="5400000" algn="t" rotWithShape="0">
              <a:prstClr val="black">
                <a:alpha val="40000"/>
              </a:prstClr>
            </a:outerShdw>
          </a:effectLst>
        </p:spPr>
        <p:txBody>
          <a:bodyPr vert="horz" lIns="0" tIns="0" rIns="0" bIns="0" rtlCol="0" anchor="b">
            <a:normAutofit/>
          </a:bodyPr>
          <a:lstStyle/>
          <a:p>
            <a:r>
              <a:rPr lang="en-US" sz="2300" dirty="0">
                <a:solidFill>
                  <a:srgbClr val="0000FF"/>
                </a:solidFill>
                <a:latin typeface="Arial Black" panose="020B0A04020102020204" pitchFamily="34" charset="0"/>
              </a:rPr>
              <a:t>COPD is associated with many comorbid diseases that increase mortality</a:t>
            </a:r>
          </a:p>
        </p:txBody>
      </p:sp>
      <p:sp>
        <p:nvSpPr>
          <p:cNvPr id="6" name="Text Placeholder 5">
            <a:extLst>
              <a:ext uri="{FF2B5EF4-FFF2-40B4-BE49-F238E27FC236}">
                <a16:creationId xmlns:a16="http://schemas.microsoft.com/office/drawing/2014/main" id="{F0A95FF1-482E-40D4-BE4B-320D29598059}"/>
              </a:ext>
            </a:extLst>
          </p:cNvPr>
          <p:cNvSpPr>
            <a:spLocks noGrp="1"/>
          </p:cNvSpPr>
          <p:nvPr>
            <p:ph type="body" sz="quarter" idx="111"/>
          </p:nvPr>
        </p:nvSpPr>
        <p:spPr>
          <a:xfrm>
            <a:off x="268744" y="6074684"/>
            <a:ext cx="9729787" cy="657225"/>
          </a:xfrm>
        </p:spPr>
        <p:txBody>
          <a:bodyPr/>
          <a:lstStyle/>
          <a:p>
            <a:r>
              <a:rPr lang="en-US" sz="1600" b="1" dirty="0" err="1">
                <a:latin typeface="Times New Roman" panose="02020603050405020304" pitchFamily="18" charset="0"/>
                <a:cs typeface="Times New Roman" panose="02020603050405020304" pitchFamily="18" charset="0"/>
              </a:rPr>
              <a:t>Divo</a:t>
            </a:r>
            <a:r>
              <a:rPr lang="en-US" sz="1600" b="1" dirty="0">
                <a:latin typeface="Times New Roman" panose="02020603050405020304" pitchFamily="18" charset="0"/>
                <a:cs typeface="Times New Roman" panose="02020603050405020304" pitchFamily="18" charset="0"/>
              </a:rPr>
              <a:t> M, et al. </a:t>
            </a:r>
            <a:r>
              <a:rPr lang="en-US" sz="1600" b="1" i="1" dirty="0">
                <a:latin typeface="Times New Roman" panose="02020603050405020304" pitchFamily="18" charset="0"/>
                <a:cs typeface="Times New Roman" panose="02020603050405020304" pitchFamily="18" charset="0"/>
              </a:rPr>
              <a:t>Am J Respir Crit Care Med</a:t>
            </a:r>
            <a:r>
              <a:rPr lang="en-US" sz="1600" b="1" dirty="0">
                <a:latin typeface="Times New Roman" panose="02020603050405020304" pitchFamily="18" charset="0"/>
                <a:cs typeface="Times New Roman" panose="02020603050405020304" pitchFamily="18" charset="0"/>
              </a:rPr>
              <a:t>. 2012;186:155-161.</a:t>
            </a:r>
          </a:p>
        </p:txBody>
      </p:sp>
      <p:grpSp>
        <p:nvGrpSpPr>
          <p:cNvPr id="27" name="Group 26">
            <a:extLst>
              <a:ext uri="{FF2B5EF4-FFF2-40B4-BE49-F238E27FC236}">
                <a16:creationId xmlns:a16="http://schemas.microsoft.com/office/drawing/2014/main" id="{54AF658E-266C-498E-89AC-C89C270E7A93}"/>
              </a:ext>
            </a:extLst>
          </p:cNvPr>
          <p:cNvGrpSpPr/>
          <p:nvPr/>
        </p:nvGrpSpPr>
        <p:grpSpPr>
          <a:xfrm>
            <a:off x="10434308" y="3973599"/>
            <a:ext cx="967807" cy="1648725"/>
            <a:chOff x="9819898" y="4399205"/>
            <a:chExt cx="967807" cy="1648725"/>
          </a:xfrm>
        </p:grpSpPr>
        <p:sp>
          <p:nvSpPr>
            <p:cNvPr id="13" name="Rectangle: Rounded Corners 12">
              <a:extLst>
                <a:ext uri="{FF2B5EF4-FFF2-40B4-BE49-F238E27FC236}">
                  <a16:creationId xmlns:a16="http://schemas.microsoft.com/office/drawing/2014/main" id="{F6A7F8FE-EBFE-49D4-8FB9-C62CD30C209B}"/>
                </a:ext>
              </a:extLst>
            </p:cNvPr>
            <p:cNvSpPr/>
            <p:nvPr/>
          </p:nvSpPr>
          <p:spPr>
            <a:xfrm>
              <a:off x="9819898" y="4399205"/>
              <a:ext cx="967807" cy="16487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2A2949BA-DEFA-431D-946A-0F5A814B5D53}"/>
                </a:ext>
              </a:extLst>
            </p:cNvPr>
            <p:cNvGrpSpPr/>
            <p:nvPr/>
          </p:nvGrpSpPr>
          <p:grpSpPr>
            <a:xfrm>
              <a:off x="9958147" y="4633154"/>
              <a:ext cx="699853" cy="706836"/>
              <a:chOff x="9953874" y="4588829"/>
              <a:chExt cx="699853" cy="706836"/>
            </a:xfrm>
          </p:grpSpPr>
          <p:sp>
            <p:nvSpPr>
              <p:cNvPr id="14" name="Oval 13">
                <a:extLst>
                  <a:ext uri="{FF2B5EF4-FFF2-40B4-BE49-F238E27FC236}">
                    <a16:creationId xmlns:a16="http://schemas.microsoft.com/office/drawing/2014/main" id="{457EE75F-4B0C-40A5-AE60-11E1CFF8B2D7}"/>
                  </a:ext>
                </a:extLst>
              </p:cNvPr>
              <p:cNvSpPr/>
              <p:nvPr/>
            </p:nvSpPr>
            <p:spPr>
              <a:xfrm>
                <a:off x="9953874" y="4588829"/>
                <a:ext cx="699853" cy="706836"/>
              </a:xfrm>
              <a:prstGeom prst="ellipse">
                <a:avLst/>
              </a:prstGeom>
              <a:solidFill>
                <a:schemeClr val="bg1">
                  <a:lumMod val="85000"/>
                </a:schemeClr>
              </a:solidFill>
              <a:ln>
                <a:no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344E855F-C717-4F54-B3BC-6486FFE929B6}"/>
                  </a:ext>
                </a:extLst>
              </p:cNvPr>
              <p:cNvSpPr txBox="1"/>
              <p:nvPr/>
            </p:nvSpPr>
            <p:spPr>
              <a:xfrm>
                <a:off x="10104528" y="4826831"/>
                <a:ext cx="44878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50%</a:t>
                </a:r>
              </a:p>
            </p:txBody>
          </p:sp>
        </p:grpSp>
        <p:grpSp>
          <p:nvGrpSpPr>
            <p:cNvPr id="20" name="Group 19">
              <a:extLst>
                <a:ext uri="{FF2B5EF4-FFF2-40B4-BE49-F238E27FC236}">
                  <a16:creationId xmlns:a16="http://schemas.microsoft.com/office/drawing/2014/main" id="{A26AE202-6859-4C9B-B91F-B40039E8A5A6}"/>
                </a:ext>
              </a:extLst>
            </p:cNvPr>
            <p:cNvGrpSpPr/>
            <p:nvPr/>
          </p:nvGrpSpPr>
          <p:grpSpPr>
            <a:xfrm>
              <a:off x="10239621" y="5328940"/>
              <a:ext cx="483232" cy="232508"/>
              <a:chOff x="10239287" y="5360062"/>
              <a:chExt cx="483232" cy="232508"/>
            </a:xfrm>
          </p:grpSpPr>
          <p:sp>
            <p:nvSpPr>
              <p:cNvPr id="16" name="Oval 15">
                <a:extLst>
                  <a:ext uri="{FF2B5EF4-FFF2-40B4-BE49-F238E27FC236}">
                    <a16:creationId xmlns:a16="http://schemas.microsoft.com/office/drawing/2014/main" id="{21B47413-3A4A-407C-906D-363E8B3D91CB}"/>
                  </a:ext>
                </a:extLst>
              </p:cNvPr>
              <p:cNvSpPr/>
              <p:nvPr/>
            </p:nvSpPr>
            <p:spPr>
              <a:xfrm>
                <a:off x="10239287" y="5474763"/>
                <a:ext cx="129026" cy="117807"/>
              </a:xfrm>
              <a:prstGeom prst="ellipse">
                <a:avLst/>
              </a:prstGeom>
              <a:solidFill>
                <a:schemeClr val="bg1">
                  <a:lumMod val="85000"/>
                </a:schemeClr>
              </a:solidFill>
              <a:ln>
                <a:solidFill>
                  <a:schemeClr val="bg2">
                    <a:lumMod val="40000"/>
                    <a:lumOff val="60000"/>
                  </a:schemeClr>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0B17C73E-7B17-459C-9C0A-34356931350A}"/>
                  </a:ext>
                </a:extLst>
              </p:cNvPr>
              <p:cNvSpPr txBox="1"/>
              <p:nvPr/>
            </p:nvSpPr>
            <p:spPr>
              <a:xfrm>
                <a:off x="10273734" y="5360062"/>
                <a:ext cx="44878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10%</a:t>
                </a:r>
              </a:p>
            </p:txBody>
          </p:sp>
        </p:grpSp>
        <p:sp>
          <p:nvSpPr>
            <p:cNvPr id="19" name="TextBox 18">
              <a:extLst>
                <a:ext uri="{FF2B5EF4-FFF2-40B4-BE49-F238E27FC236}">
                  <a16:creationId xmlns:a16="http://schemas.microsoft.com/office/drawing/2014/main" id="{744CA9CB-C34D-4200-B236-54A71FC2BF15}"/>
                </a:ext>
              </a:extLst>
            </p:cNvPr>
            <p:cNvSpPr txBox="1"/>
            <p:nvPr/>
          </p:nvSpPr>
          <p:spPr>
            <a:xfrm>
              <a:off x="9922348" y="4418866"/>
              <a:ext cx="86535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Prevalence</a:t>
              </a:r>
            </a:p>
          </p:txBody>
        </p:sp>
        <p:grpSp>
          <p:nvGrpSpPr>
            <p:cNvPr id="25" name="Group 24">
              <a:extLst>
                <a:ext uri="{FF2B5EF4-FFF2-40B4-BE49-F238E27FC236}">
                  <a16:creationId xmlns:a16="http://schemas.microsoft.com/office/drawing/2014/main" id="{D66CB884-BB7E-4487-A41E-811142C5DC10}"/>
                </a:ext>
              </a:extLst>
            </p:cNvPr>
            <p:cNvGrpSpPr/>
            <p:nvPr/>
          </p:nvGrpSpPr>
          <p:grpSpPr>
            <a:xfrm>
              <a:off x="9973603" y="5867177"/>
              <a:ext cx="684397" cy="105648"/>
              <a:chOff x="9953874" y="5795878"/>
              <a:chExt cx="684397" cy="105648"/>
            </a:xfrm>
          </p:grpSpPr>
          <p:cxnSp>
            <p:nvCxnSpPr>
              <p:cNvPr id="22" name="Straight Connector 21">
                <a:extLst>
                  <a:ext uri="{FF2B5EF4-FFF2-40B4-BE49-F238E27FC236}">
                    <a16:creationId xmlns:a16="http://schemas.microsoft.com/office/drawing/2014/main" id="{725DEF4D-3B1E-4DA9-8DF5-35738C8D9EBA}"/>
                  </a:ext>
                </a:extLst>
              </p:cNvPr>
              <p:cNvCxnSpPr/>
              <p:nvPr/>
            </p:nvCxnSpPr>
            <p:spPr>
              <a:xfrm>
                <a:off x="9953874" y="5853282"/>
                <a:ext cx="684397" cy="0"/>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FE4B57A-506E-4590-9FE7-F0F34729679B}"/>
                  </a:ext>
                </a:extLst>
              </p:cNvPr>
              <p:cNvCxnSpPr/>
              <p:nvPr/>
            </p:nvCxnSpPr>
            <p:spPr>
              <a:xfrm>
                <a:off x="9953874" y="5800550"/>
                <a:ext cx="0" cy="10097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FE6C23F-1B52-4000-B6AA-288B20CCE822}"/>
                  </a:ext>
                </a:extLst>
              </p:cNvPr>
              <p:cNvCxnSpPr/>
              <p:nvPr/>
            </p:nvCxnSpPr>
            <p:spPr>
              <a:xfrm>
                <a:off x="10633598" y="5795878"/>
                <a:ext cx="0" cy="10097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DFD6BE11-1A53-4F83-9741-B71D70DAA85C}"/>
                </a:ext>
              </a:extLst>
            </p:cNvPr>
            <p:cNvSpPr txBox="1"/>
            <p:nvPr/>
          </p:nvSpPr>
          <p:spPr>
            <a:xfrm>
              <a:off x="9883122" y="5576196"/>
              <a:ext cx="865357"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Risk</a:t>
              </a:r>
            </a:p>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n-ea"/>
                  <a:cs typeface="+mn-cs"/>
                </a:rPr>
                <a:t>1/HR=0.5</a:t>
              </a:r>
            </a:p>
          </p:txBody>
        </p:sp>
      </p:grpSp>
      <p:cxnSp>
        <p:nvCxnSpPr>
          <p:cNvPr id="10" name="Straight Connector 9">
            <a:extLst>
              <a:ext uri="{FF2B5EF4-FFF2-40B4-BE49-F238E27FC236}">
                <a16:creationId xmlns:a16="http://schemas.microsoft.com/office/drawing/2014/main" id="{1789BF59-FAC6-4BB5-A7B3-6B6334E557A2}"/>
              </a:ext>
            </a:extLst>
          </p:cNvPr>
          <p:cNvCxnSpPr>
            <a:cxnSpLocks/>
          </p:cNvCxnSpPr>
          <p:nvPr/>
        </p:nvCxnSpPr>
        <p:spPr>
          <a:xfrm flipV="1">
            <a:off x="5984283" y="4342482"/>
            <a:ext cx="613576" cy="1778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D4FE440B-0798-4952-AD31-AA30227C4591}"/>
              </a:ext>
            </a:extLst>
          </p:cNvPr>
          <p:cNvSpPr/>
          <p:nvPr/>
        </p:nvSpPr>
        <p:spPr>
          <a:xfrm>
            <a:off x="128242" y="1265619"/>
            <a:ext cx="4189809" cy="4781550"/>
          </a:xfrm>
          <a:prstGeom prst="rect">
            <a:avLst/>
          </a:prstGeom>
          <a:noFill/>
          <a:effectLst>
            <a:innerShdw dist="88900" dir="10800000">
              <a:schemeClr val="accent1"/>
            </a:innerShdw>
          </a:effectLst>
        </p:spPr>
        <p:txBody>
          <a:bodyPr wrap="square" anchor="ctr">
            <a:noAutofit/>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Arial" panose="020B0604020202020204"/>
                <a:ea typeface="+mn-ea"/>
                <a:cs typeface="+mn-cs"/>
              </a:rPr>
              <a:t>The COPD “</a:t>
            </a:r>
            <a:r>
              <a:rPr kumimoji="0" lang="en-US" sz="2000" b="1" i="1" u="none" strike="noStrike" kern="1200" cap="none" spc="0" normalizeH="0" baseline="0" noProof="0" dirty="0" err="1">
                <a:ln>
                  <a:noFill/>
                </a:ln>
                <a:solidFill>
                  <a:srgbClr val="FF0000"/>
                </a:solidFill>
                <a:effectLst/>
                <a:uLnTx/>
                <a:uFillTx/>
                <a:latin typeface="Arial" panose="020B0604020202020204"/>
                <a:ea typeface="+mn-ea"/>
                <a:cs typeface="+mn-cs"/>
              </a:rPr>
              <a:t>Comorbidome</a:t>
            </a:r>
            <a:r>
              <a:rPr kumimoji="0" lang="en-US" sz="2000" b="1" i="1" u="none" strike="noStrike" kern="1200" cap="none" spc="0" normalizeH="0" baseline="0" noProof="0" dirty="0">
                <a:ln>
                  <a:noFill/>
                </a:ln>
                <a:solidFill>
                  <a:srgbClr val="FF0000"/>
                </a:solidFill>
                <a:effectLst/>
                <a:uLnTx/>
                <a:uFillTx/>
                <a:latin typeface="Arial" panose="020B0604020202020204"/>
                <a:ea typeface="+mn-ea"/>
                <a:cs typeface="+mn-cs"/>
              </a:rPr>
              <a:t>”</a:t>
            </a:r>
          </a:p>
          <a:p>
            <a:pPr marL="11430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FF0000"/>
              </a:solidFill>
              <a:effectLst/>
              <a:uLnTx/>
              <a:uFillTx/>
              <a:latin typeface="Arial" panose="020B0604020202020204"/>
              <a:ea typeface="+mn-ea"/>
              <a:cs typeface="+mn-cs"/>
            </a:endParaRPr>
          </a:p>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Cardiovascular diseases </a:t>
            </a:r>
            <a:b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are among the </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most prevalent </a:t>
            </a:r>
            <a:b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of comorbidities </a:t>
            </a:r>
            <a:b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and have one of the strongest associations with </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increased risk for death </a:t>
            </a:r>
          </a:p>
        </p:txBody>
      </p:sp>
      <p:grpSp>
        <p:nvGrpSpPr>
          <p:cNvPr id="79" name="Group 58">
            <a:extLst>
              <a:ext uri="{FF2B5EF4-FFF2-40B4-BE49-F238E27FC236}">
                <a16:creationId xmlns:a16="http://schemas.microsoft.com/office/drawing/2014/main" id="{F6F94131-15BF-4F73-9318-6659AD2D7A97}"/>
              </a:ext>
            </a:extLst>
          </p:cNvPr>
          <p:cNvGrpSpPr/>
          <p:nvPr/>
        </p:nvGrpSpPr>
        <p:grpSpPr>
          <a:xfrm>
            <a:off x="3934727" y="1050855"/>
            <a:ext cx="6252728" cy="4781550"/>
            <a:chOff x="2347285" y="1335521"/>
            <a:chExt cx="6252728" cy="4537479"/>
          </a:xfrm>
        </p:grpSpPr>
        <p:sp>
          <p:nvSpPr>
            <p:cNvPr id="88" name="TextBox 67">
              <a:extLst>
                <a:ext uri="{FF2B5EF4-FFF2-40B4-BE49-F238E27FC236}">
                  <a16:creationId xmlns:a16="http://schemas.microsoft.com/office/drawing/2014/main" id="{1D8A2BF8-9FDC-423D-937D-9689F4D43860}"/>
                </a:ext>
              </a:extLst>
            </p:cNvPr>
            <p:cNvSpPr txBox="1"/>
            <p:nvPr/>
          </p:nvSpPr>
          <p:spPr>
            <a:xfrm>
              <a:off x="4960533" y="3696990"/>
              <a:ext cx="758204"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rPr>
                <a:t>Anxiety</a:t>
              </a:r>
              <a:r>
                <a:rPr kumimoji="0" lang="en-US" sz="1100" b="0" i="0" u="none" strike="noStrike" kern="0" cap="none" spc="0" normalizeH="0" baseline="30000" noProof="0">
                  <a:ln>
                    <a:noFill/>
                  </a:ln>
                  <a:solidFill>
                    <a:srgbClr val="000000"/>
                  </a:solidFill>
                  <a:effectLst/>
                  <a:uLnTx/>
                  <a:uFillTx/>
                  <a:latin typeface="Arial" panose="020B0604020202020204"/>
                </a:rPr>
                <a:t>a</a:t>
              </a:r>
            </a:p>
          </p:txBody>
        </p:sp>
        <p:sp>
          <p:nvSpPr>
            <p:cNvPr id="89" name="TextBox 69">
              <a:extLst>
                <a:ext uri="{FF2B5EF4-FFF2-40B4-BE49-F238E27FC236}">
                  <a16:creationId xmlns:a16="http://schemas.microsoft.com/office/drawing/2014/main" id="{7AF3EB73-22C7-4407-B46C-9FC4E645DEAE}"/>
                </a:ext>
              </a:extLst>
            </p:cNvPr>
            <p:cNvSpPr txBox="1"/>
            <p:nvPr/>
          </p:nvSpPr>
          <p:spPr>
            <a:xfrm>
              <a:off x="5067078" y="3958087"/>
              <a:ext cx="70005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900" b="0" i="0" u="none" strike="noStrike" kern="0" cap="none" spc="0" normalizeH="0" baseline="0" noProof="0">
                  <a:ln>
                    <a:noFill/>
                  </a:ln>
                  <a:solidFill>
                    <a:srgbClr val="000000"/>
                  </a:solidFill>
                  <a:effectLst/>
                  <a:uLnTx/>
                  <a:uFillTx/>
                  <a:latin typeface="Arial" panose="020B0604020202020204"/>
                </a:rPr>
                <a:t>Breast Cancer</a:t>
              </a:r>
              <a:r>
                <a:rPr kumimoji="0" lang="en-US" sz="1100" b="0" i="0" u="none" strike="noStrike" kern="0" cap="none" spc="0" normalizeH="0" baseline="30000" noProof="0">
                  <a:ln>
                    <a:noFill/>
                  </a:ln>
                  <a:solidFill>
                    <a:srgbClr val="000000"/>
                  </a:solidFill>
                  <a:effectLst/>
                  <a:uLnTx/>
                  <a:uFillTx/>
                  <a:latin typeface="Arial" panose="020B0604020202020204"/>
                </a:rPr>
                <a:t>a</a:t>
              </a:r>
            </a:p>
          </p:txBody>
        </p:sp>
        <p:sp>
          <p:nvSpPr>
            <p:cNvPr id="90" name="TextBox 76">
              <a:extLst>
                <a:ext uri="{FF2B5EF4-FFF2-40B4-BE49-F238E27FC236}">
                  <a16:creationId xmlns:a16="http://schemas.microsoft.com/office/drawing/2014/main" id="{1A62CA73-E203-47AB-9AA2-333C8EACAC9C}"/>
                </a:ext>
              </a:extLst>
            </p:cNvPr>
            <p:cNvSpPr txBox="1"/>
            <p:nvPr/>
          </p:nvSpPr>
          <p:spPr>
            <a:xfrm>
              <a:off x="2347285" y="4707357"/>
              <a:ext cx="113284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rPr>
                <a:t>Erectile Dysfunction</a:t>
              </a:r>
            </a:p>
          </p:txBody>
        </p:sp>
        <p:sp>
          <p:nvSpPr>
            <p:cNvPr id="91" name="TextBox 85">
              <a:extLst>
                <a:ext uri="{FF2B5EF4-FFF2-40B4-BE49-F238E27FC236}">
                  <a16:creationId xmlns:a16="http://schemas.microsoft.com/office/drawing/2014/main" id="{6AA4C415-0BF6-4ECC-9FB2-FCFB4C492F53}"/>
                </a:ext>
              </a:extLst>
            </p:cNvPr>
            <p:cNvSpPr txBox="1"/>
            <p:nvPr/>
          </p:nvSpPr>
          <p:spPr>
            <a:xfrm>
              <a:off x="5982584" y="4430165"/>
              <a:ext cx="68215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900" b="0" i="0" u="none" strike="noStrike" kern="0" cap="none" spc="0" normalizeH="0" baseline="0" noProof="0">
                  <a:ln>
                    <a:noFill/>
                  </a:ln>
                  <a:solidFill>
                    <a:srgbClr val="000000"/>
                  </a:solidFill>
                  <a:effectLst/>
                  <a:uLnTx/>
                  <a:uFillTx/>
                  <a:latin typeface="Arial" panose="020B0604020202020204"/>
                </a:rPr>
                <a:t>Liver Cirrhosis</a:t>
              </a:r>
            </a:p>
          </p:txBody>
        </p:sp>
        <p:sp>
          <p:nvSpPr>
            <p:cNvPr id="92" name="TextBox 77">
              <a:extLst>
                <a:ext uri="{FF2B5EF4-FFF2-40B4-BE49-F238E27FC236}">
                  <a16:creationId xmlns:a16="http://schemas.microsoft.com/office/drawing/2014/main" id="{D01027AC-7553-46F3-95A4-B26342112BDD}"/>
                </a:ext>
              </a:extLst>
            </p:cNvPr>
            <p:cNvSpPr txBox="1"/>
            <p:nvPr/>
          </p:nvSpPr>
          <p:spPr>
            <a:xfrm>
              <a:off x="3595292" y="4332273"/>
              <a:ext cx="91824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900" b="0" i="0" u="none" strike="noStrike" kern="0" cap="none" spc="0" normalizeH="0" baseline="0" noProof="0">
                  <a:ln>
                    <a:noFill/>
                  </a:ln>
                  <a:solidFill>
                    <a:srgbClr val="000000"/>
                  </a:solidFill>
                  <a:effectLst/>
                  <a:uLnTx/>
                  <a:uFillTx/>
                  <a:latin typeface="Arial" panose="020B0604020202020204"/>
                </a:rPr>
                <a:t>Diabetes w/Neuropathy</a:t>
              </a:r>
            </a:p>
          </p:txBody>
        </p:sp>
        <p:sp>
          <p:nvSpPr>
            <p:cNvPr id="93" name="TextBox 70">
              <a:extLst>
                <a:ext uri="{FF2B5EF4-FFF2-40B4-BE49-F238E27FC236}">
                  <a16:creationId xmlns:a16="http://schemas.microsoft.com/office/drawing/2014/main" id="{4D89372A-A92B-4FEE-B816-779F9AB96520}"/>
                </a:ext>
              </a:extLst>
            </p:cNvPr>
            <p:cNvSpPr txBox="1"/>
            <p:nvPr/>
          </p:nvSpPr>
          <p:spPr>
            <a:xfrm>
              <a:off x="5916512" y="4043834"/>
              <a:ext cx="113284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900" b="0" i="0" u="none" strike="noStrike" kern="0" cap="none" spc="0" normalizeH="0" baseline="0" noProof="0">
                  <a:ln>
                    <a:noFill/>
                  </a:ln>
                  <a:solidFill>
                    <a:srgbClr val="000000"/>
                  </a:solidFill>
                  <a:effectLst/>
                  <a:uLnTx/>
                  <a:uFillTx/>
                  <a:latin typeface="Arial" panose="020B0604020202020204"/>
                </a:rPr>
                <a:t>Esophageal Cancer</a:t>
              </a:r>
            </a:p>
          </p:txBody>
        </p:sp>
        <p:sp>
          <p:nvSpPr>
            <p:cNvPr id="94" name="TextBox 75">
              <a:extLst>
                <a:ext uri="{FF2B5EF4-FFF2-40B4-BE49-F238E27FC236}">
                  <a16:creationId xmlns:a16="http://schemas.microsoft.com/office/drawing/2014/main" id="{C8580D6E-6B3B-4CE4-B136-FCEC205B853D}"/>
                </a:ext>
              </a:extLst>
            </p:cNvPr>
            <p:cNvSpPr txBox="1"/>
            <p:nvPr/>
          </p:nvSpPr>
          <p:spPr>
            <a:xfrm>
              <a:off x="5357381" y="4311400"/>
              <a:ext cx="103611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900" b="0" i="0" u="none" strike="noStrike" kern="0" cap="none" spc="0" normalizeH="0" baseline="0" noProof="0">
                  <a:ln>
                    <a:noFill/>
                  </a:ln>
                  <a:solidFill>
                    <a:srgbClr val="000000"/>
                  </a:solidFill>
                  <a:effectLst/>
                  <a:uLnTx/>
                  <a:uFillTx/>
                  <a:latin typeface="Arial" panose="020B0604020202020204"/>
                </a:rPr>
                <a:t>Pancreatic Cancer</a:t>
              </a:r>
            </a:p>
          </p:txBody>
        </p:sp>
        <p:sp>
          <p:nvSpPr>
            <p:cNvPr id="95" name="TextBox 63">
              <a:extLst>
                <a:ext uri="{FF2B5EF4-FFF2-40B4-BE49-F238E27FC236}">
                  <a16:creationId xmlns:a16="http://schemas.microsoft.com/office/drawing/2014/main" id="{E0F6CBB2-81B6-4B5D-A8A5-D14B7177BCF2}"/>
                </a:ext>
              </a:extLst>
            </p:cNvPr>
            <p:cNvSpPr txBox="1"/>
            <p:nvPr/>
          </p:nvSpPr>
          <p:spPr>
            <a:xfrm>
              <a:off x="4038036" y="2449735"/>
              <a:ext cx="1132842"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050" b="0" i="0" u="none" strike="noStrike" kern="0" cap="none" spc="0" normalizeH="0" baseline="0" noProof="0">
                  <a:ln>
                    <a:noFill/>
                  </a:ln>
                  <a:solidFill>
                    <a:srgbClr val="000000"/>
                  </a:solidFill>
                  <a:effectLst/>
                  <a:uLnTx/>
                  <a:uFillTx/>
                  <a:latin typeface="Arial" panose="020B0604020202020204"/>
                </a:rPr>
                <a:t>Pulmonary HTN/RHF</a:t>
              </a:r>
            </a:p>
          </p:txBody>
        </p:sp>
        <p:sp>
          <p:nvSpPr>
            <p:cNvPr id="96" name="TextBox 66">
              <a:extLst>
                <a:ext uri="{FF2B5EF4-FFF2-40B4-BE49-F238E27FC236}">
                  <a16:creationId xmlns:a16="http://schemas.microsoft.com/office/drawing/2014/main" id="{23DCB632-50B8-4ED8-A174-DB73F59F642C}"/>
                </a:ext>
              </a:extLst>
            </p:cNvPr>
            <p:cNvSpPr txBox="1"/>
            <p:nvPr/>
          </p:nvSpPr>
          <p:spPr>
            <a:xfrm>
              <a:off x="4640312" y="3377496"/>
              <a:ext cx="88280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rPr>
                <a:t>Lung Cancer</a:t>
              </a:r>
            </a:p>
          </p:txBody>
        </p:sp>
        <p:sp>
          <p:nvSpPr>
            <p:cNvPr id="97" name="TextBox 83">
              <a:extLst>
                <a:ext uri="{FF2B5EF4-FFF2-40B4-BE49-F238E27FC236}">
                  <a16:creationId xmlns:a16="http://schemas.microsoft.com/office/drawing/2014/main" id="{9DD1685B-235F-4684-84A9-43377CE4D15F}"/>
                </a:ext>
              </a:extLst>
            </p:cNvPr>
            <p:cNvSpPr txBox="1"/>
            <p:nvPr/>
          </p:nvSpPr>
          <p:spPr>
            <a:xfrm>
              <a:off x="5816416" y="3579051"/>
              <a:ext cx="884945"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900" b="0" i="0" u="none" strike="noStrike" kern="0" cap="none" spc="0" normalizeH="0" baseline="0" noProof="0">
                  <a:ln>
                    <a:noFill/>
                  </a:ln>
                  <a:solidFill>
                    <a:srgbClr val="000000"/>
                  </a:solidFill>
                  <a:effectLst/>
                  <a:uLnTx/>
                  <a:uFillTx/>
                  <a:latin typeface="Arial" panose="020B0604020202020204"/>
                </a:rPr>
                <a:t>A. Fibrillation</a:t>
              </a:r>
            </a:p>
          </p:txBody>
        </p:sp>
        <p:grpSp>
          <p:nvGrpSpPr>
            <p:cNvPr id="98" name="Group 37">
              <a:extLst>
                <a:ext uri="{FF2B5EF4-FFF2-40B4-BE49-F238E27FC236}">
                  <a16:creationId xmlns:a16="http://schemas.microsoft.com/office/drawing/2014/main" id="{EF04DC23-F228-41F7-8BE1-1812B9DE8350}"/>
                </a:ext>
              </a:extLst>
            </p:cNvPr>
            <p:cNvGrpSpPr/>
            <p:nvPr/>
          </p:nvGrpSpPr>
          <p:grpSpPr>
            <a:xfrm>
              <a:off x="3077930" y="1335521"/>
              <a:ext cx="4862833" cy="4516639"/>
              <a:chOff x="3225923" y="1401143"/>
              <a:chExt cx="4862833" cy="4516639"/>
            </a:xfrm>
          </p:grpSpPr>
          <p:sp>
            <p:nvSpPr>
              <p:cNvPr id="116" name="Oval 28">
                <a:extLst>
                  <a:ext uri="{FF2B5EF4-FFF2-40B4-BE49-F238E27FC236}">
                    <a16:creationId xmlns:a16="http://schemas.microsoft.com/office/drawing/2014/main" id="{B8727C76-C22D-472F-BDE9-0DA0D5E58EE1}"/>
                  </a:ext>
                </a:extLst>
              </p:cNvPr>
              <p:cNvSpPr/>
              <p:nvPr/>
            </p:nvSpPr>
            <p:spPr>
              <a:xfrm>
                <a:off x="7415517" y="1401143"/>
                <a:ext cx="673239" cy="679463"/>
              </a:xfrm>
              <a:prstGeom prst="ellipse">
                <a:avLst/>
              </a:prstGeom>
              <a:solidFill>
                <a:srgbClr val="7F134C"/>
              </a:solidFill>
              <a:ln w="12700" cap="flat" cmpd="sng" algn="ctr">
                <a:solidFill>
                  <a:srgbClr val="7F134C"/>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17" name="Oval 31">
                <a:extLst>
                  <a:ext uri="{FF2B5EF4-FFF2-40B4-BE49-F238E27FC236}">
                    <a16:creationId xmlns:a16="http://schemas.microsoft.com/office/drawing/2014/main" id="{7800C6BB-AAEE-4C32-96DF-9BB6BE4CDABE}"/>
                  </a:ext>
                </a:extLst>
              </p:cNvPr>
              <p:cNvSpPr/>
              <p:nvPr/>
            </p:nvSpPr>
            <p:spPr>
              <a:xfrm>
                <a:off x="6333886" y="3114076"/>
                <a:ext cx="504017" cy="503330"/>
              </a:xfrm>
              <a:prstGeom prst="ellipse">
                <a:avLst/>
              </a:prstGeom>
              <a:solidFill>
                <a:srgbClr val="7F134C"/>
              </a:solidFill>
              <a:ln w="12700" cap="flat" cmpd="sng" algn="ctr">
                <a:solidFill>
                  <a:srgbClr val="7F134C"/>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18" name="Oval 32">
                <a:extLst>
                  <a:ext uri="{FF2B5EF4-FFF2-40B4-BE49-F238E27FC236}">
                    <a16:creationId xmlns:a16="http://schemas.microsoft.com/office/drawing/2014/main" id="{796D2F0A-90B1-4A2C-9491-B94B4E5E63BB}"/>
                  </a:ext>
                </a:extLst>
              </p:cNvPr>
              <p:cNvSpPr/>
              <p:nvPr/>
            </p:nvSpPr>
            <p:spPr>
              <a:xfrm>
                <a:off x="6652884" y="2754861"/>
                <a:ext cx="210141" cy="199353"/>
              </a:xfrm>
              <a:prstGeom prst="ellipse">
                <a:avLst/>
              </a:prstGeom>
              <a:solidFill>
                <a:srgbClr val="7F134C"/>
              </a:solidFill>
              <a:ln w="12700" cap="flat" cmpd="sng" algn="ctr">
                <a:solidFill>
                  <a:srgbClr val="7F134C"/>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19" name="Oval 33">
                <a:extLst>
                  <a:ext uri="{FF2B5EF4-FFF2-40B4-BE49-F238E27FC236}">
                    <a16:creationId xmlns:a16="http://schemas.microsoft.com/office/drawing/2014/main" id="{3180E79C-3E87-48CD-ACA0-BB4A0E8A99F1}"/>
                  </a:ext>
                </a:extLst>
              </p:cNvPr>
              <p:cNvSpPr/>
              <p:nvPr/>
            </p:nvSpPr>
            <p:spPr>
              <a:xfrm>
                <a:off x="5611694" y="2807261"/>
                <a:ext cx="210141" cy="199353"/>
              </a:xfrm>
              <a:prstGeom prst="ellipse">
                <a:avLst/>
              </a:prstGeom>
              <a:solidFill>
                <a:srgbClr val="7F134C"/>
              </a:solidFill>
              <a:ln w="12700" cap="flat" cmpd="sng" algn="ctr">
                <a:solidFill>
                  <a:srgbClr val="7F134C"/>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0" name="Oval 34">
                <a:extLst>
                  <a:ext uri="{FF2B5EF4-FFF2-40B4-BE49-F238E27FC236}">
                    <a16:creationId xmlns:a16="http://schemas.microsoft.com/office/drawing/2014/main" id="{D7289F76-4DB8-4F18-85A4-B478EBE14D46}"/>
                  </a:ext>
                </a:extLst>
              </p:cNvPr>
              <p:cNvSpPr/>
              <p:nvPr/>
            </p:nvSpPr>
            <p:spPr>
              <a:xfrm>
                <a:off x="6164663" y="2326608"/>
                <a:ext cx="134054" cy="135694"/>
              </a:xfrm>
              <a:prstGeom prst="ellipse">
                <a:avLst/>
              </a:prstGeom>
              <a:solidFill>
                <a:srgbClr val="7F134C"/>
              </a:solidFill>
              <a:ln w="12700" cap="flat" cmpd="sng" algn="ctr">
                <a:solidFill>
                  <a:srgbClr val="7F134C"/>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1" name="Oval 35">
                <a:extLst>
                  <a:ext uri="{FF2B5EF4-FFF2-40B4-BE49-F238E27FC236}">
                    <a16:creationId xmlns:a16="http://schemas.microsoft.com/office/drawing/2014/main" id="{51276601-3FFE-49B1-9B8F-79EC7851FFE0}"/>
                  </a:ext>
                </a:extLst>
              </p:cNvPr>
              <p:cNvSpPr/>
              <p:nvPr/>
            </p:nvSpPr>
            <p:spPr>
              <a:xfrm>
                <a:off x="6750081" y="3671445"/>
                <a:ext cx="128016" cy="141903"/>
              </a:xfrm>
              <a:prstGeom prst="ellipse">
                <a:avLst/>
              </a:prstGeom>
              <a:solidFill>
                <a:srgbClr val="7F134C"/>
              </a:solidFill>
              <a:ln w="12700" cap="flat" cmpd="sng" algn="ctr">
                <a:solidFill>
                  <a:srgbClr val="7F134C"/>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2" name="Oval 29">
                <a:extLst>
                  <a:ext uri="{FF2B5EF4-FFF2-40B4-BE49-F238E27FC236}">
                    <a16:creationId xmlns:a16="http://schemas.microsoft.com/office/drawing/2014/main" id="{5DB6E52A-2B36-44D5-B941-1B4440EB6BD2}"/>
                  </a:ext>
                </a:extLst>
              </p:cNvPr>
              <p:cNvSpPr/>
              <p:nvPr/>
            </p:nvSpPr>
            <p:spPr>
              <a:xfrm>
                <a:off x="4592926" y="2690751"/>
                <a:ext cx="2451326" cy="2520986"/>
              </a:xfrm>
              <a:prstGeom prst="ellipse">
                <a:avLst/>
              </a:prstGeom>
              <a:noFill/>
              <a:ln w="28575" cap="flat" cmpd="sng" algn="ctr">
                <a:solidFill>
                  <a:srgbClr val="000000">
                    <a:lumMod val="50000"/>
                    <a:lumOff val="50000"/>
                  </a:srgbClr>
                </a:solidFill>
                <a:prstDash val="dashDot"/>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3" name="Oval 30">
                <a:extLst>
                  <a:ext uri="{FF2B5EF4-FFF2-40B4-BE49-F238E27FC236}">
                    <a16:creationId xmlns:a16="http://schemas.microsoft.com/office/drawing/2014/main" id="{0B0D53B0-DB90-4CD2-A1C3-860AA5B1B0A1}"/>
                  </a:ext>
                </a:extLst>
              </p:cNvPr>
              <p:cNvSpPr/>
              <p:nvPr/>
            </p:nvSpPr>
            <p:spPr>
              <a:xfrm>
                <a:off x="6878097" y="3557077"/>
                <a:ext cx="793819" cy="808931"/>
              </a:xfrm>
              <a:prstGeom prst="ellipse">
                <a:avLst/>
              </a:prstGeom>
              <a:solidFill>
                <a:srgbClr val="7F134C"/>
              </a:solidFill>
              <a:ln w="12700" cap="flat" cmpd="sng" algn="ctr">
                <a:solidFill>
                  <a:srgbClr val="7F134C"/>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4" name="Star: 7 Points 36">
                <a:extLst>
                  <a:ext uri="{FF2B5EF4-FFF2-40B4-BE49-F238E27FC236}">
                    <a16:creationId xmlns:a16="http://schemas.microsoft.com/office/drawing/2014/main" id="{0467D88B-615D-4717-87FB-53C3DD9CE0E3}"/>
                  </a:ext>
                </a:extLst>
              </p:cNvPr>
              <p:cNvSpPr/>
              <p:nvPr/>
            </p:nvSpPr>
            <p:spPr>
              <a:xfrm>
                <a:off x="5858567" y="3930024"/>
                <a:ext cx="125225" cy="114438"/>
              </a:xfrm>
              <a:prstGeom prst="star7">
                <a:avLst/>
              </a:prstGeom>
              <a:solidFill>
                <a:srgbClr val="000000"/>
              </a:solidFill>
              <a:ln w="12700" cap="flat" cmpd="sng" algn="ctr">
                <a:solidFill>
                  <a:srgbClr val="FFFFFF"/>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5" name="Oval 38">
                <a:extLst>
                  <a:ext uri="{FF2B5EF4-FFF2-40B4-BE49-F238E27FC236}">
                    <a16:creationId xmlns:a16="http://schemas.microsoft.com/office/drawing/2014/main" id="{D7860A15-8869-42C8-B8F0-FEB1EC7E15BC}"/>
                  </a:ext>
                </a:extLst>
              </p:cNvPr>
              <p:cNvSpPr/>
              <p:nvPr/>
            </p:nvSpPr>
            <p:spPr>
              <a:xfrm>
                <a:off x="5664909" y="3861917"/>
                <a:ext cx="164592" cy="164592"/>
              </a:xfrm>
              <a:prstGeom prst="ellipse">
                <a:avLst/>
              </a:prstGeom>
              <a:solidFill>
                <a:srgbClr val="FFFFFF">
                  <a:lumMod val="75000"/>
                </a:srgbClr>
              </a:solidFill>
              <a:ln w="12700" cap="flat" cmpd="sng" algn="ctr">
                <a:solidFill>
                  <a:srgbClr val="FFFFFF">
                    <a:lumMod val="75000"/>
                  </a:srgbClr>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6" name="Oval 39">
                <a:extLst>
                  <a:ext uri="{FF2B5EF4-FFF2-40B4-BE49-F238E27FC236}">
                    <a16:creationId xmlns:a16="http://schemas.microsoft.com/office/drawing/2014/main" id="{9B0C3B61-A794-47AE-B216-02FE3A0B1F42}"/>
                  </a:ext>
                </a:extLst>
              </p:cNvPr>
              <p:cNvSpPr/>
              <p:nvPr/>
            </p:nvSpPr>
            <p:spPr>
              <a:xfrm>
                <a:off x="5731837" y="4138161"/>
                <a:ext cx="125225" cy="128016"/>
              </a:xfrm>
              <a:prstGeom prst="ellipse">
                <a:avLst/>
              </a:prstGeom>
              <a:solidFill>
                <a:srgbClr val="FFFFFF">
                  <a:lumMod val="75000"/>
                </a:srgbClr>
              </a:solidFill>
              <a:ln w="12700" cap="flat" cmpd="sng" algn="ctr">
                <a:solidFill>
                  <a:srgbClr val="FFFFFF">
                    <a:lumMod val="75000"/>
                  </a:srgbClr>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7" name="Oval 40">
                <a:extLst>
                  <a:ext uri="{FF2B5EF4-FFF2-40B4-BE49-F238E27FC236}">
                    <a16:creationId xmlns:a16="http://schemas.microsoft.com/office/drawing/2014/main" id="{EE6DF8EA-2F8B-4D6F-9DFC-9AEB67DD62B7}"/>
                  </a:ext>
                </a:extLst>
              </p:cNvPr>
              <p:cNvSpPr/>
              <p:nvPr/>
            </p:nvSpPr>
            <p:spPr>
              <a:xfrm>
                <a:off x="4959330" y="2752925"/>
                <a:ext cx="129343" cy="128767"/>
              </a:xfrm>
              <a:prstGeom prst="ellipse">
                <a:avLst/>
              </a:prstGeom>
              <a:solidFill>
                <a:srgbClr val="65D2DF">
                  <a:lumMod val="50000"/>
                </a:srgbClr>
              </a:solidFill>
              <a:ln w="12700" cap="flat" cmpd="sng" algn="ctr">
                <a:solidFill>
                  <a:srgbClr val="1C7B86"/>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8" name="Oval 41">
                <a:extLst>
                  <a:ext uri="{FF2B5EF4-FFF2-40B4-BE49-F238E27FC236}">
                    <a16:creationId xmlns:a16="http://schemas.microsoft.com/office/drawing/2014/main" id="{84673A62-3C3B-4D07-9193-8F44DF58DBED}"/>
                  </a:ext>
                </a:extLst>
              </p:cNvPr>
              <p:cNvSpPr/>
              <p:nvPr/>
            </p:nvSpPr>
            <p:spPr>
              <a:xfrm>
                <a:off x="5152593" y="3257070"/>
                <a:ext cx="97672" cy="104103"/>
              </a:xfrm>
              <a:prstGeom prst="ellipse">
                <a:avLst/>
              </a:prstGeom>
              <a:solidFill>
                <a:srgbClr val="65D2DF">
                  <a:lumMod val="50000"/>
                </a:srgbClr>
              </a:solidFill>
              <a:ln w="12700" cap="flat" cmpd="sng" algn="ctr">
                <a:solidFill>
                  <a:srgbClr val="65D2DF">
                    <a:lumMod val="50000"/>
                  </a:srgbClr>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9" name="Oval 42">
                <a:extLst>
                  <a:ext uri="{FF2B5EF4-FFF2-40B4-BE49-F238E27FC236}">
                    <a16:creationId xmlns:a16="http://schemas.microsoft.com/office/drawing/2014/main" id="{4F3CF86A-0A81-48D9-9F0B-57F463D7AD26}"/>
                  </a:ext>
                </a:extLst>
              </p:cNvPr>
              <p:cNvSpPr/>
              <p:nvPr/>
            </p:nvSpPr>
            <p:spPr>
              <a:xfrm>
                <a:off x="5271227" y="3542678"/>
                <a:ext cx="128016" cy="128767"/>
              </a:xfrm>
              <a:prstGeom prst="ellipse">
                <a:avLst/>
              </a:prstGeom>
              <a:solidFill>
                <a:srgbClr val="65D2DF">
                  <a:lumMod val="50000"/>
                </a:srgbClr>
              </a:solidFill>
              <a:ln w="12700" cap="flat" cmpd="sng" algn="ctr">
                <a:solidFill>
                  <a:srgbClr val="65D2DF">
                    <a:lumMod val="50000"/>
                  </a:srgbClr>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0" name="Oval 43">
                <a:extLst>
                  <a:ext uri="{FF2B5EF4-FFF2-40B4-BE49-F238E27FC236}">
                    <a16:creationId xmlns:a16="http://schemas.microsoft.com/office/drawing/2014/main" id="{56A81ACC-615E-44C3-A357-9F4866CC8E0A}"/>
                  </a:ext>
                </a:extLst>
              </p:cNvPr>
              <p:cNvSpPr/>
              <p:nvPr/>
            </p:nvSpPr>
            <p:spPr>
              <a:xfrm>
                <a:off x="4709796" y="1697343"/>
                <a:ext cx="129343" cy="128767"/>
              </a:xfrm>
              <a:prstGeom prst="ellipse">
                <a:avLst/>
              </a:prstGeom>
              <a:solidFill>
                <a:srgbClr val="65D2DF">
                  <a:lumMod val="50000"/>
                </a:srgbClr>
              </a:solidFill>
              <a:ln w="12700" cap="flat" cmpd="sng" algn="ctr">
                <a:solidFill>
                  <a:srgbClr val="65D2DF">
                    <a:lumMod val="50000"/>
                  </a:srgbClr>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1" name="Oval 44">
                <a:extLst>
                  <a:ext uri="{FF2B5EF4-FFF2-40B4-BE49-F238E27FC236}">
                    <a16:creationId xmlns:a16="http://schemas.microsoft.com/office/drawing/2014/main" id="{753E54D6-07C5-4CEF-BBF5-A6E82B11C8DF}"/>
                  </a:ext>
                </a:extLst>
              </p:cNvPr>
              <p:cNvSpPr/>
              <p:nvPr/>
            </p:nvSpPr>
            <p:spPr>
              <a:xfrm>
                <a:off x="6998677" y="4702629"/>
                <a:ext cx="187515" cy="173587"/>
              </a:xfrm>
              <a:prstGeom prst="ellipse">
                <a:avLst/>
              </a:prstGeom>
              <a:solidFill>
                <a:srgbClr val="0D3759">
                  <a:lumMod val="60000"/>
                  <a:lumOff val="40000"/>
                </a:srgbClr>
              </a:solidFill>
              <a:ln w="12700" cap="flat" cmpd="sng" algn="ctr">
                <a:solidFill>
                  <a:srgbClr val="0D3759">
                    <a:lumMod val="60000"/>
                    <a:lumOff val="40000"/>
                  </a:srgbClr>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2" name="Oval 45">
                <a:extLst>
                  <a:ext uri="{FF2B5EF4-FFF2-40B4-BE49-F238E27FC236}">
                    <a16:creationId xmlns:a16="http://schemas.microsoft.com/office/drawing/2014/main" id="{46D99C77-710A-4B78-A949-A1B837A177DF}"/>
                  </a:ext>
                </a:extLst>
              </p:cNvPr>
              <p:cNvSpPr/>
              <p:nvPr/>
            </p:nvSpPr>
            <p:spPr>
              <a:xfrm>
                <a:off x="6566244" y="5156714"/>
                <a:ext cx="236490" cy="224138"/>
              </a:xfrm>
              <a:prstGeom prst="ellipse">
                <a:avLst/>
              </a:prstGeom>
              <a:solidFill>
                <a:srgbClr val="0D3759">
                  <a:lumMod val="60000"/>
                  <a:lumOff val="40000"/>
                </a:srgbClr>
              </a:solidFill>
              <a:ln w="12700" cap="flat" cmpd="sng" algn="ctr">
                <a:solidFill>
                  <a:srgbClr val="0D3759">
                    <a:lumMod val="60000"/>
                    <a:lumOff val="40000"/>
                  </a:srgbClr>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3" name="Oval 46">
                <a:extLst>
                  <a:ext uri="{FF2B5EF4-FFF2-40B4-BE49-F238E27FC236}">
                    <a16:creationId xmlns:a16="http://schemas.microsoft.com/office/drawing/2014/main" id="{C0930752-EC3B-4029-B62B-A1D802D9D2C5}"/>
                  </a:ext>
                </a:extLst>
              </p:cNvPr>
              <p:cNvSpPr/>
              <p:nvPr/>
            </p:nvSpPr>
            <p:spPr>
              <a:xfrm>
                <a:off x="5579834" y="5670894"/>
                <a:ext cx="246888" cy="246888"/>
              </a:xfrm>
              <a:prstGeom prst="ellipse">
                <a:avLst/>
              </a:prstGeom>
              <a:solidFill>
                <a:srgbClr val="F0AB00">
                  <a:lumMod val="75000"/>
                </a:srgbClr>
              </a:solidFill>
              <a:ln w="12700" cap="flat" cmpd="sng" algn="ctr">
                <a:solidFill>
                  <a:srgbClr val="F0AB00">
                    <a:lumMod val="75000"/>
                  </a:srgbClr>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4" name="Oval 47">
                <a:extLst>
                  <a:ext uri="{FF2B5EF4-FFF2-40B4-BE49-F238E27FC236}">
                    <a16:creationId xmlns:a16="http://schemas.microsoft.com/office/drawing/2014/main" id="{A5609F57-6F21-418D-91AE-0CF334575F07}"/>
                  </a:ext>
                </a:extLst>
              </p:cNvPr>
              <p:cNvSpPr/>
              <p:nvPr/>
            </p:nvSpPr>
            <p:spPr>
              <a:xfrm>
                <a:off x="5587637" y="4956826"/>
                <a:ext cx="160020" cy="162809"/>
              </a:xfrm>
              <a:prstGeom prst="ellipse">
                <a:avLst/>
              </a:prstGeom>
              <a:solidFill>
                <a:srgbClr val="F0AB00"/>
              </a:solidFill>
              <a:ln w="12700" cap="flat" cmpd="sng" algn="ctr">
                <a:solidFill>
                  <a:srgbClr val="F0AB00"/>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5" name="Oval 48">
                <a:extLst>
                  <a:ext uri="{FF2B5EF4-FFF2-40B4-BE49-F238E27FC236}">
                    <a16:creationId xmlns:a16="http://schemas.microsoft.com/office/drawing/2014/main" id="{E6309862-D2A8-48CB-9CFB-ADC03B464E06}"/>
                  </a:ext>
                </a:extLst>
              </p:cNvPr>
              <p:cNvSpPr/>
              <p:nvPr/>
            </p:nvSpPr>
            <p:spPr>
              <a:xfrm>
                <a:off x="6491524" y="4608422"/>
                <a:ext cx="64672" cy="69143"/>
              </a:xfrm>
              <a:prstGeom prst="ellipse">
                <a:avLst/>
              </a:prstGeom>
              <a:solidFill>
                <a:srgbClr val="F0AB00"/>
              </a:solidFill>
              <a:ln w="12700" cap="flat" cmpd="sng" algn="ctr">
                <a:solidFill>
                  <a:srgbClr val="F0AB00"/>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6" name="Oval 49">
                <a:extLst>
                  <a:ext uri="{FF2B5EF4-FFF2-40B4-BE49-F238E27FC236}">
                    <a16:creationId xmlns:a16="http://schemas.microsoft.com/office/drawing/2014/main" id="{057C3A7B-0C6D-479F-9837-4CAA1D7AB5AB}"/>
                  </a:ext>
                </a:extLst>
              </p:cNvPr>
              <p:cNvSpPr/>
              <p:nvPr/>
            </p:nvSpPr>
            <p:spPr>
              <a:xfrm>
                <a:off x="4656046" y="4784398"/>
                <a:ext cx="257597" cy="249826"/>
              </a:xfrm>
              <a:prstGeom prst="ellipse">
                <a:avLst/>
              </a:prstGeom>
              <a:solidFill>
                <a:srgbClr val="65D2DF">
                  <a:lumMod val="60000"/>
                  <a:lumOff val="40000"/>
                </a:srgbClr>
              </a:solidFill>
              <a:ln w="12700" cap="flat" cmpd="sng" algn="ctr">
                <a:solidFill>
                  <a:srgbClr val="65D2DF">
                    <a:lumMod val="60000"/>
                    <a:lumOff val="40000"/>
                  </a:srgbClr>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7" name="Oval 50">
                <a:extLst>
                  <a:ext uri="{FF2B5EF4-FFF2-40B4-BE49-F238E27FC236}">
                    <a16:creationId xmlns:a16="http://schemas.microsoft.com/office/drawing/2014/main" id="{C54AD727-9B30-4AE6-9483-C63AF8EA2D32}"/>
                  </a:ext>
                </a:extLst>
              </p:cNvPr>
              <p:cNvSpPr/>
              <p:nvPr/>
            </p:nvSpPr>
            <p:spPr>
              <a:xfrm>
                <a:off x="4205047" y="3919976"/>
                <a:ext cx="438827" cy="435984"/>
              </a:xfrm>
              <a:prstGeom prst="ellipse">
                <a:avLst/>
              </a:prstGeom>
              <a:solidFill>
                <a:srgbClr val="65D2DF">
                  <a:lumMod val="60000"/>
                  <a:lumOff val="40000"/>
                </a:srgbClr>
              </a:solidFill>
              <a:ln w="12700" cap="flat" cmpd="sng" algn="ctr">
                <a:solidFill>
                  <a:srgbClr val="65D2DF">
                    <a:lumMod val="60000"/>
                    <a:lumOff val="40000"/>
                  </a:srgbClr>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8" name="Oval 51">
                <a:extLst>
                  <a:ext uri="{FF2B5EF4-FFF2-40B4-BE49-F238E27FC236}">
                    <a16:creationId xmlns:a16="http://schemas.microsoft.com/office/drawing/2014/main" id="{4C92FD32-4AF5-4AA1-B217-FA6643DFFB37}"/>
                  </a:ext>
                </a:extLst>
              </p:cNvPr>
              <p:cNvSpPr/>
              <p:nvPr/>
            </p:nvSpPr>
            <p:spPr>
              <a:xfrm>
                <a:off x="4743456" y="5310528"/>
                <a:ext cx="409137" cy="442099"/>
              </a:xfrm>
              <a:prstGeom prst="ellipse">
                <a:avLst/>
              </a:prstGeom>
              <a:solidFill>
                <a:srgbClr val="65D2DF">
                  <a:lumMod val="60000"/>
                  <a:lumOff val="40000"/>
                </a:srgbClr>
              </a:solidFill>
              <a:ln w="12700" cap="flat" cmpd="sng" algn="ctr">
                <a:solidFill>
                  <a:srgbClr val="65D2DF">
                    <a:lumMod val="60000"/>
                    <a:lumOff val="40000"/>
                  </a:srgbClr>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9" name="Oval 52">
                <a:extLst>
                  <a:ext uri="{FF2B5EF4-FFF2-40B4-BE49-F238E27FC236}">
                    <a16:creationId xmlns:a16="http://schemas.microsoft.com/office/drawing/2014/main" id="{B10939F8-83F8-48C4-BF57-0BBA89A7F631}"/>
                  </a:ext>
                </a:extLst>
              </p:cNvPr>
              <p:cNvSpPr/>
              <p:nvPr/>
            </p:nvSpPr>
            <p:spPr>
              <a:xfrm>
                <a:off x="3225923" y="4811229"/>
                <a:ext cx="180063" cy="191823"/>
              </a:xfrm>
              <a:prstGeom prst="ellipse">
                <a:avLst/>
              </a:prstGeom>
              <a:solidFill>
                <a:srgbClr val="65D2DF">
                  <a:lumMod val="60000"/>
                  <a:lumOff val="40000"/>
                </a:srgbClr>
              </a:solidFill>
              <a:ln w="12700" cap="flat" cmpd="sng" algn="ctr">
                <a:solidFill>
                  <a:srgbClr val="65D2DF">
                    <a:lumMod val="60000"/>
                    <a:lumOff val="40000"/>
                  </a:srgbClr>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0" name="Oval 53">
                <a:extLst>
                  <a:ext uri="{FF2B5EF4-FFF2-40B4-BE49-F238E27FC236}">
                    <a16:creationId xmlns:a16="http://schemas.microsoft.com/office/drawing/2014/main" id="{222E6104-A4DD-48C4-AD9F-D4BC6AE060CA}"/>
                  </a:ext>
                </a:extLst>
              </p:cNvPr>
              <p:cNvSpPr/>
              <p:nvPr/>
            </p:nvSpPr>
            <p:spPr>
              <a:xfrm>
                <a:off x="3700199" y="3326005"/>
                <a:ext cx="311865" cy="310896"/>
              </a:xfrm>
              <a:prstGeom prst="ellipse">
                <a:avLst/>
              </a:prstGeom>
              <a:solidFill>
                <a:srgbClr val="65D2DF">
                  <a:lumMod val="60000"/>
                  <a:lumOff val="40000"/>
                </a:srgbClr>
              </a:solidFill>
              <a:ln w="12700" cap="flat" cmpd="sng" algn="ctr">
                <a:solidFill>
                  <a:srgbClr val="65D2DF">
                    <a:lumMod val="60000"/>
                    <a:lumOff val="40000"/>
                  </a:srgbClr>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1" name="Oval 54">
                <a:extLst>
                  <a:ext uri="{FF2B5EF4-FFF2-40B4-BE49-F238E27FC236}">
                    <a16:creationId xmlns:a16="http://schemas.microsoft.com/office/drawing/2014/main" id="{F00F1394-3F6C-4766-930A-BAEA4185BB71}"/>
                  </a:ext>
                </a:extLst>
              </p:cNvPr>
              <p:cNvSpPr/>
              <p:nvPr/>
            </p:nvSpPr>
            <p:spPr>
              <a:xfrm>
                <a:off x="5111581" y="4440665"/>
                <a:ext cx="54864" cy="54864"/>
              </a:xfrm>
              <a:prstGeom prst="ellipse">
                <a:avLst/>
              </a:prstGeom>
              <a:solidFill>
                <a:srgbClr val="65D2DF">
                  <a:lumMod val="60000"/>
                  <a:lumOff val="40000"/>
                </a:srgbClr>
              </a:solidFill>
              <a:ln w="12700" cap="flat" cmpd="sng" algn="ctr">
                <a:solidFill>
                  <a:srgbClr val="65D2DF">
                    <a:lumMod val="60000"/>
                    <a:lumOff val="40000"/>
                  </a:srgbClr>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2" name="Oval 55">
                <a:extLst>
                  <a:ext uri="{FF2B5EF4-FFF2-40B4-BE49-F238E27FC236}">
                    <a16:creationId xmlns:a16="http://schemas.microsoft.com/office/drawing/2014/main" id="{2E91C77E-9C7A-4AA2-9053-FDCBCE24AC2F}"/>
                  </a:ext>
                </a:extLst>
              </p:cNvPr>
              <p:cNvSpPr/>
              <p:nvPr/>
            </p:nvSpPr>
            <p:spPr>
              <a:xfrm>
                <a:off x="6392054" y="4137968"/>
                <a:ext cx="36576" cy="36576"/>
              </a:xfrm>
              <a:prstGeom prst="ellipse">
                <a:avLst/>
              </a:prstGeom>
              <a:solidFill>
                <a:srgbClr val="0D3759"/>
              </a:solidFill>
              <a:ln w="12700" cap="flat" cmpd="sng" algn="ctr">
                <a:solidFill>
                  <a:srgbClr val="0D3759"/>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3" name="Oval 56">
                <a:extLst>
                  <a:ext uri="{FF2B5EF4-FFF2-40B4-BE49-F238E27FC236}">
                    <a16:creationId xmlns:a16="http://schemas.microsoft.com/office/drawing/2014/main" id="{A495881A-6C78-4D54-9BF6-325738C072F8}"/>
                  </a:ext>
                </a:extLst>
              </p:cNvPr>
              <p:cNvSpPr/>
              <p:nvPr/>
            </p:nvSpPr>
            <p:spPr>
              <a:xfrm>
                <a:off x="6168422" y="4482029"/>
                <a:ext cx="36576" cy="36576"/>
              </a:xfrm>
              <a:prstGeom prst="ellipse">
                <a:avLst/>
              </a:prstGeom>
              <a:solidFill>
                <a:srgbClr val="0D3759"/>
              </a:solidFill>
              <a:ln w="12700" cap="flat" cmpd="sng" algn="ctr">
                <a:solidFill>
                  <a:srgbClr val="0D3759"/>
                </a:solidFill>
                <a:prstDash val="solid"/>
                <a:miter lim="800000"/>
              </a:ln>
              <a:effectLst>
                <a:outerShdw blurRad="63500" sx="102000" sy="102000" algn="ctr"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99" name="TextBox 57">
              <a:extLst>
                <a:ext uri="{FF2B5EF4-FFF2-40B4-BE49-F238E27FC236}">
                  <a16:creationId xmlns:a16="http://schemas.microsoft.com/office/drawing/2014/main" id="{5E5E2513-2122-49EB-A352-3EEE2224A169}"/>
                </a:ext>
              </a:extLst>
            </p:cNvPr>
            <p:cNvSpPr txBox="1"/>
            <p:nvPr/>
          </p:nvSpPr>
          <p:spPr>
            <a:xfrm>
              <a:off x="7037722" y="2003950"/>
              <a:ext cx="1132842"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rPr>
                <a:t>Hyperlipidemia</a:t>
              </a:r>
            </a:p>
          </p:txBody>
        </p:sp>
        <p:sp>
          <p:nvSpPr>
            <p:cNvPr id="100" name="TextBox 59">
              <a:extLst>
                <a:ext uri="{FF2B5EF4-FFF2-40B4-BE49-F238E27FC236}">
                  <a16:creationId xmlns:a16="http://schemas.microsoft.com/office/drawing/2014/main" id="{DC9DE3D7-6488-47F8-97B7-7FA540138DFA}"/>
                </a:ext>
              </a:extLst>
            </p:cNvPr>
            <p:cNvSpPr txBox="1"/>
            <p:nvPr/>
          </p:nvSpPr>
          <p:spPr>
            <a:xfrm>
              <a:off x="7467171" y="3632370"/>
              <a:ext cx="1132842"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rPr>
                <a:t>Hypertension</a:t>
              </a:r>
              <a:endParaRPr kumimoji="0" lang="en-US" sz="1200" b="0" i="0" u="none" strike="noStrike" kern="0" cap="none" spc="0" normalizeH="0" baseline="0" noProof="0">
                <a:ln>
                  <a:noFill/>
                </a:ln>
                <a:solidFill>
                  <a:srgbClr val="000000"/>
                </a:solidFill>
                <a:effectLst/>
                <a:uLnTx/>
                <a:uFillTx/>
                <a:latin typeface="Arial" panose="020B0604020202020204"/>
              </a:endParaRPr>
            </a:p>
          </p:txBody>
        </p:sp>
        <p:sp>
          <p:nvSpPr>
            <p:cNvPr id="101" name="TextBox 60">
              <a:extLst>
                <a:ext uri="{FF2B5EF4-FFF2-40B4-BE49-F238E27FC236}">
                  <a16:creationId xmlns:a16="http://schemas.microsoft.com/office/drawing/2014/main" id="{9472AF0B-865F-41A8-BE74-354321419430}"/>
                </a:ext>
              </a:extLst>
            </p:cNvPr>
            <p:cNvSpPr txBox="1"/>
            <p:nvPr/>
          </p:nvSpPr>
          <p:spPr>
            <a:xfrm>
              <a:off x="6636342" y="2541725"/>
              <a:ext cx="504017"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rPr>
                <a:t>PAD</a:t>
              </a:r>
            </a:p>
          </p:txBody>
        </p:sp>
        <p:sp>
          <p:nvSpPr>
            <p:cNvPr id="102" name="TextBox 61">
              <a:extLst>
                <a:ext uri="{FF2B5EF4-FFF2-40B4-BE49-F238E27FC236}">
                  <a16:creationId xmlns:a16="http://schemas.microsoft.com/office/drawing/2014/main" id="{A1D2110A-EB27-45F3-A44F-F2D47B6151B9}"/>
                </a:ext>
              </a:extLst>
            </p:cNvPr>
            <p:cNvSpPr txBox="1"/>
            <p:nvPr/>
          </p:nvSpPr>
          <p:spPr>
            <a:xfrm>
              <a:off x="5875437" y="2045094"/>
              <a:ext cx="525129"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rPr>
                <a:t>CVA</a:t>
              </a:r>
            </a:p>
          </p:txBody>
        </p:sp>
        <p:sp>
          <p:nvSpPr>
            <p:cNvPr id="103" name="TextBox 62">
              <a:extLst>
                <a:ext uri="{FF2B5EF4-FFF2-40B4-BE49-F238E27FC236}">
                  <a16:creationId xmlns:a16="http://schemas.microsoft.com/office/drawing/2014/main" id="{6509604C-6E49-44AF-874C-F792D0E3E319}"/>
                </a:ext>
              </a:extLst>
            </p:cNvPr>
            <p:cNvSpPr txBox="1"/>
            <p:nvPr/>
          </p:nvSpPr>
          <p:spPr>
            <a:xfrm>
              <a:off x="4416953" y="1732734"/>
              <a:ext cx="546635"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050" b="0" i="0" u="none" strike="noStrike" kern="0" cap="none" spc="0" normalizeH="0" baseline="0" noProof="0">
                  <a:ln>
                    <a:noFill/>
                  </a:ln>
                  <a:solidFill>
                    <a:srgbClr val="000000"/>
                  </a:solidFill>
                  <a:effectLst/>
                  <a:uLnTx/>
                  <a:uFillTx/>
                  <a:latin typeface="Arial" panose="020B0604020202020204"/>
                </a:rPr>
                <a:t>OSA</a:t>
              </a:r>
            </a:p>
          </p:txBody>
        </p:sp>
        <p:sp>
          <p:nvSpPr>
            <p:cNvPr id="104" name="TextBox 64">
              <a:extLst>
                <a:ext uri="{FF2B5EF4-FFF2-40B4-BE49-F238E27FC236}">
                  <a16:creationId xmlns:a16="http://schemas.microsoft.com/office/drawing/2014/main" id="{41AC2B40-ECC0-449A-9E79-C456DB134910}"/>
                </a:ext>
              </a:extLst>
            </p:cNvPr>
            <p:cNvSpPr txBox="1"/>
            <p:nvPr/>
          </p:nvSpPr>
          <p:spPr>
            <a:xfrm>
              <a:off x="5071361" y="2672530"/>
              <a:ext cx="504017"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rPr>
                <a:t>CHF</a:t>
              </a:r>
            </a:p>
          </p:txBody>
        </p:sp>
        <p:sp>
          <p:nvSpPr>
            <p:cNvPr id="105" name="TextBox 65">
              <a:extLst>
                <a:ext uri="{FF2B5EF4-FFF2-40B4-BE49-F238E27FC236}">
                  <a16:creationId xmlns:a16="http://schemas.microsoft.com/office/drawing/2014/main" id="{38471320-2791-4D11-BB41-9BDB7AD71FD8}"/>
                </a:ext>
              </a:extLst>
            </p:cNvPr>
            <p:cNvSpPr txBox="1"/>
            <p:nvPr/>
          </p:nvSpPr>
          <p:spPr>
            <a:xfrm>
              <a:off x="3963830" y="2940065"/>
              <a:ext cx="1587840"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050" b="0" i="0" u="none" strike="noStrike" kern="0" cap="none" spc="0" normalizeH="0" baseline="0" noProof="0">
                  <a:ln>
                    <a:noFill/>
                  </a:ln>
                  <a:solidFill>
                    <a:srgbClr val="000000"/>
                  </a:solidFill>
                  <a:effectLst/>
                  <a:uLnTx/>
                  <a:uFillTx/>
                  <a:latin typeface="Arial" panose="020B0604020202020204"/>
                </a:rPr>
                <a:t>Pulmonary  Fibrosis</a:t>
              </a:r>
            </a:p>
          </p:txBody>
        </p:sp>
        <p:sp>
          <p:nvSpPr>
            <p:cNvPr id="106" name="TextBox 68">
              <a:extLst>
                <a:ext uri="{FF2B5EF4-FFF2-40B4-BE49-F238E27FC236}">
                  <a16:creationId xmlns:a16="http://schemas.microsoft.com/office/drawing/2014/main" id="{E1ADC2E8-1B59-4BCF-ACAE-4195DB483182}"/>
                </a:ext>
              </a:extLst>
            </p:cNvPr>
            <p:cNvSpPr txBox="1"/>
            <p:nvPr/>
          </p:nvSpPr>
          <p:spPr>
            <a:xfrm>
              <a:off x="5768285" y="3811869"/>
              <a:ext cx="685669"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rPr>
                <a:t>Death</a:t>
              </a:r>
            </a:p>
          </p:txBody>
        </p:sp>
        <p:sp>
          <p:nvSpPr>
            <p:cNvPr id="107" name="TextBox 71">
              <a:extLst>
                <a:ext uri="{FF2B5EF4-FFF2-40B4-BE49-F238E27FC236}">
                  <a16:creationId xmlns:a16="http://schemas.microsoft.com/office/drawing/2014/main" id="{F42973E7-8A89-4024-A98D-EDACD539A44D}"/>
                </a:ext>
              </a:extLst>
            </p:cNvPr>
            <p:cNvSpPr txBox="1"/>
            <p:nvPr/>
          </p:nvSpPr>
          <p:spPr>
            <a:xfrm>
              <a:off x="7025963" y="4587409"/>
              <a:ext cx="113284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rPr>
                <a:t>Substance Abuse</a:t>
              </a:r>
            </a:p>
          </p:txBody>
        </p:sp>
        <p:sp>
          <p:nvSpPr>
            <p:cNvPr id="108" name="TextBox 72">
              <a:extLst>
                <a:ext uri="{FF2B5EF4-FFF2-40B4-BE49-F238E27FC236}">
                  <a16:creationId xmlns:a16="http://schemas.microsoft.com/office/drawing/2014/main" id="{A9E2ECBC-24A7-45AF-AD02-B813E63F0AAF}"/>
                </a:ext>
              </a:extLst>
            </p:cNvPr>
            <p:cNvSpPr txBox="1"/>
            <p:nvPr/>
          </p:nvSpPr>
          <p:spPr>
            <a:xfrm>
              <a:off x="6624601" y="5110963"/>
              <a:ext cx="113284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rPr>
                <a:t>Depression</a:t>
              </a:r>
            </a:p>
          </p:txBody>
        </p:sp>
        <p:sp>
          <p:nvSpPr>
            <p:cNvPr id="109" name="TextBox 73">
              <a:extLst>
                <a:ext uri="{FF2B5EF4-FFF2-40B4-BE49-F238E27FC236}">
                  <a16:creationId xmlns:a16="http://schemas.microsoft.com/office/drawing/2014/main" id="{D76FDA13-A02E-4DBF-A63D-A70C9B9282BC}"/>
                </a:ext>
              </a:extLst>
            </p:cNvPr>
            <p:cNvSpPr txBox="1"/>
            <p:nvPr/>
          </p:nvSpPr>
          <p:spPr>
            <a:xfrm>
              <a:off x="5646456" y="5626779"/>
              <a:ext cx="59760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rPr>
                <a:t>GERD</a:t>
              </a:r>
            </a:p>
          </p:txBody>
        </p:sp>
        <p:sp>
          <p:nvSpPr>
            <p:cNvPr id="110" name="TextBox 74">
              <a:extLst>
                <a:ext uri="{FF2B5EF4-FFF2-40B4-BE49-F238E27FC236}">
                  <a16:creationId xmlns:a16="http://schemas.microsoft.com/office/drawing/2014/main" id="{A70C9EEA-DCE4-4F26-80CD-3AEC1F80AD55}"/>
                </a:ext>
              </a:extLst>
            </p:cNvPr>
            <p:cNvSpPr txBox="1"/>
            <p:nvPr/>
          </p:nvSpPr>
          <p:spPr>
            <a:xfrm>
              <a:off x="5545625" y="4668886"/>
              <a:ext cx="932812" cy="5078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900" b="0" i="0" u="none" strike="noStrike" kern="0" cap="none" spc="0" normalizeH="0" baseline="0" noProof="0">
                  <a:ln>
                    <a:noFill/>
                  </a:ln>
                  <a:solidFill>
                    <a:srgbClr val="000000"/>
                  </a:solidFill>
                  <a:effectLst/>
                  <a:uLnTx/>
                  <a:uFillTx/>
                  <a:latin typeface="Arial" panose="020B0604020202020204"/>
                </a:rPr>
                <a:t>Gastric Duodenal Ulcer</a:t>
              </a:r>
            </a:p>
          </p:txBody>
        </p:sp>
        <p:sp>
          <p:nvSpPr>
            <p:cNvPr id="111" name="TextBox 79">
              <a:extLst>
                <a:ext uri="{FF2B5EF4-FFF2-40B4-BE49-F238E27FC236}">
                  <a16:creationId xmlns:a16="http://schemas.microsoft.com/office/drawing/2014/main" id="{22F64843-9D17-48AA-B4AE-C5D33BE3C9A8}"/>
                </a:ext>
              </a:extLst>
            </p:cNvPr>
            <p:cNvSpPr txBox="1"/>
            <p:nvPr/>
          </p:nvSpPr>
          <p:spPr>
            <a:xfrm>
              <a:off x="4064326" y="5377008"/>
              <a:ext cx="620166"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rPr>
                <a:t>DJD</a:t>
              </a:r>
            </a:p>
          </p:txBody>
        </p:sp>
        <p:sp>
          <p:nvSpPr>
            <p:cNvPr id="112" name="TextBox 80">
              <a:extLst>
                <a:ext uri="{FF2B5EF4-FFF2-40B4-BE49-F238E27FC236}">
                  <a16:creationId xmlns:a16="http://schemas.microsoft.com/office/drawing/2014/main" id="{79A28344-D0DC-4BC2-B0E2-01D5BFDC6AFA}"/>
                </a:ext>
              </a:extLst>
            </p:cNvPr>
            <p:cNvSpPr txBox="1"/>
            <p:nvPr/>
          </p:nvSpPr>
          <p:spPr>
            <a:xfrm>
              <a:off x="4064326" y="4802601"/>
              <a:ext cx="682154"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rPr>
                <a:t>CRF</a:t>
              </a:r>
            </a:p>
          </p:txBody>
        </p:sp>
        <p:sp>
          <p:nvSpPr>
            <p:cNvPr id="113" name="TextBox 81">
              <a:extLst>
                <a:ext uri="{FF2B5EF4-FFF2-40B4-BE49-F238E27FC236}">
                  <a16:creationId xmlns:a16="http://schemas.microsoft.com/office/drawing/2014/main" id="{92AE7C23-0199-4D05-8FF0-26CD576702A6}"/>
                </a:ext>
              </a:extLst>
            </p:cNvPr>
            <p:cNvSpPr txBox="1"/>
            <p:nvPr/>
          </p:nvSpPr>
          <p:spPr>
            <a:xfrm>
              <a:off x="3546196" y="3948197"/>
              <a:ext cx="682154"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rPr>
                <a:t>BPH</a:t>
              </a:r>
            </a:p>
          </p:txBody>
        </p:sp>
        <p:sp>
          <p:nvSpPr>
            <p:cNvPr id="114" name="TextBox 82">
              <a:extLst>
                <a:ext uri="{FF2B5EF4-FFF2-40B4-BE49-F238E27FC236}">
                  <a16:creationId xmlns:a16="http://schemas.microsoft.com/office/drawing/2014/main" id="{9552418E-EB99-440A-A1F1-E7ABFB9F99E5}"/>
                </a:ext>
              </a:extLst>
            </p:cNvPr>
            <p:cNvSpPr txBox="1"/>
            <p:nvPr/>
          </p:nvSpPr>
          <p:spPr>
            <a:xfrm>
              <a:off x="2802934" y="3205797"/>
              <a:ext cx="850602"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rPr>
                <a:t>Diabetes</a:t>
              </a:r>
            </a:p>
          </p:txBody>
        </p:sp>
        <p:sp>
          <p:nvSpPr>
            <p:cNvPr id="115" name="TextBox 84">
              <a:extLst>
                <a:ext uri="{FF2B5EF4-FFF2-40B4-BE49-F238E27FC236}">
                  <a16:creationId xmlns:a16="http://schemas.microsoft.com/office/drawing/2014/main" id="{562E905D-4B35-4241-A2B4-EE81DCE5EEB3}"/>
                </a:ext>
              </a:extLst>
            </p:cNvPr>
            <p:cNvSpPr txBox="1"/>
            <p:nvPr/>
          </p:nvSpPr>
          <p:spPr>
            <a:xfrm>
              <a:off x="5734600" y="3125977"/>
              <a:ext cx="682154"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7F134C"/>
                </a:buClr>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rPr>
                <a:t>CAD</a:t>
              </a:r>
            </a:p>
          </p:txBody>
        </p:sp>
      </p:grpSp>
    </p:spTree>
    <p:extLst>
      <p:ext uri="{BB962C8B-B14F-4D97-AF65-F5344CB8AC3E}">
        <p14:creationId xmlns:p14="http://schemas.microsoft.com/office/powerpoint/2010/main" val="4156602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t="27378" b="4467"/>
          <a:stretch/>
        </p:blipFill>
        <p:spPr>
          <a:xfrm>
            <a:off x="0" y="1066066"/>
            <a:ext cx="12192000" cy="5065227"/>
          </a:xfrm>
          <a:prstGeom prst="rect">
            <a:avLst/>
          </a:prstGeom>
        </p:spPr>
      </p:pic>
      <p:sp>
        <p:nvSpPr>
          <p:cNvPr id="3" name="Rettangolo 2">
            <a:extLst>
              <a:ext uri="{FF2B5EF4-FFF2-40B4-BE49-F238E27FC236}">
                <a16:creationId xmlns:a16="http://schemas.microsoft.com/office/drawing/2014/main" id="{1E46D0E0-A3D7-457A-B0B7-E9D2B32DC087}"/>
              </a:ext>
            </a:extLst>
          </p:cNvPr>
          <p:cNvSpPr/>
          <p:nvPr/>
        </p:nvSpPr>
        <p:spPr>
          <a:xfrm>
            <a:off x="270933" y="260648"/>
            <a:ext cx="11729723" cy="1200329"/>
          </a:xfrm>
          <a:prstGeom prst="rect">
            <a:avLst/>
          </a:prstGeom>
          <a:effectLst/>
        </p:spPr>
        <p:txBody>
          <a:bodyPr wrap="square">
            <a:spAutoFit/>
          </a:bodyPr>
          <a:lstStyle/>
          <a:p>
            <a:pPr algn="ctr"/>
            <a:r>
              <a:rPr lang="it-IT" sz="3200" dirty="0">
                <a:solidFill>
                  <a:srgbClr val="0000FF"/>
                </a:solidFill>
                <a:latin typeface="Arial Black" panose="020B0A04020102020204" pitchFamily="34" charset="0"/>
              </a:rPr>
              <a:t>Il labirinto clinico dell’ </a:t>
            </a:r>
            <a:r>
              <a:rPr lang="it-IT" sz="3200" dirty="0" err="1">
                <a:solidFill>
                  <a:srgbClr val="0000FF"/>
                </a:solidFill>
                <a:latin typeface="Arial Black" panose="020B0A04020102020204" pitchFamily="34" charset="0"/>
              </a:rPr>
              <a:t>overlap</a:t>
            </a:r>
            <a:endParaRPr lang="it-IT" sz="3200" dirty="0">
              <a:solidFill>
                <a:srgbClr val="0000FF"/>
              </a:solidFill>
              <a:latin typeface="Arial Black" panose="020B0A04020102020204" pitchFamily="34" charset="0"/>
            </a:endParaRPr>
          </a:p>
          <a:p>
            <a:pPr algn="ctr"/>
            <a:r>
              <a:rPr lang="it-IT" sz="2000" b="1" i="1" dirty="0">
                <a:solidFill>
                  <a:srgbClr val="FF0000"/>
                </a:solidFill>
              </a:rPr>
              <a:t>Le bronchiectasie non sono più solo una malattia isolata ma un continuum di patologia</a:t>
            </a:r>
          </a:p>
          <a:p>
            <a:pPr algn="ctr"/>
            <a:endParaRPr lang="it-IT" sz="2000" dirty="0">
              <a:solidFill>
                <a:srgbClr val="0000FF"/>
              </a:solidFill>
              <a:latin typeface="Arial Black" panose="020B0A04020102020204" pitchFamily="34" charset="0"/>
            </a:endParaRPr>
          </a:p>
        </p:txBody>
      </p:sp>
      <p:sp>
        <p:nvSpPr>
          <p:cNvPr id="4" name="Rettangolo 3">
            <a:extLst>
              <a:ext uri="{FF2B5EF4-FFF2-40B4-BE49-F238E27FC236}">
                <a16:creationId xmlns:a16="http://schemas.microsoft.com/office/drawing/2014/main" id="{DDA277AE-DEE6-2CD5-ADEB-4FE65418735C}"/>
              </a:ext>
            </a:extLst>
          </p:cNvPr>
          <p:cNvSpPr/>
          <p:nvPr/>
        </p:nvSpPr>
        <p:spPr>
          <a:xfrm>
            <a:off x="171450" y="6473486"/>
            <a:ext cx="9277350" cy="276999"/>
          </a:xfrm>
          <a:prstGeom prst="rect">
            <a:avLst/>
          </a:prstGeom>
        </p:spPr>
        <p:txBody>
          <a:bodyPr wrap="square">
            <a:spAutoFit/>
          </a:bodyPr>
          <a:lstStyle/>
          <a:p>
            <a:r>
              <a:rPr lang="it-IT" sz="1200" b="1" dirty="0">
                <a:latin typeface="Times New Roman" panose="02020603050405020304" pitchFamily="18" charset="0"/>
                <a:cs typeface="Times New Roman" panose="02020603050405020304" pitchFamily="18" charset="0"/>
              </a:rPr>
              <a:t>1. Zhang SQ, et al. </a:t>
            </a:r>
            <a:r>
              <a:rPr lang="it-IT" sz="1200" b="1" i="1" dirty="0">
                <a:latin typeface="Times New Roman" panose="02020603050405020304" pitchFamily="18" charset="0"/>
                <a:cs typeface="Times New Roman" panose="02020603050405020304" pitchFamily="18" charset="0"/>
              </a:rPr>
              <a:t>Medicine (Baltimore)</a:t>
            </a:r>
            <a:r>
              <a:rPr lang="it-IT" sz="1200" b="1" dirty="0">
                <a:latin typeface="Times New Roman" panose="02020603050405020304" pitchFamily="18" charset="0"/>
                <a:cs typeface="Times New Roman" panose="02020603050405020304" pitchFamily="18" charset="0"/>
              </a:rPr>
              <a:t>. 2021;100(4):e23858; 2.   </a:t>
            </a:r>
          </a:p>
        </p:txBody>
      </p:sp>
      <p:sp>
        <p:nvSpPr>
          <p:cNvPr id="6" name="Rettangolo 5">
            <a:extLst>
              <a:ext uri="{FF2B5EF4-FFF2-40B4-BE49-F238E27FC236}">
                <a16:creationId xmlns:a16="http://schemas.microsoft.com/office/drawing/2014/main" id="{C0BC6D4F-02CB-0382-3689-476F5507564C}"/>
              </a:ext>
            </a:extLst>
          </p:cNvPr>
          <p:cNvSpPr/>
          <p:nvPr/>
        </p:nvSpPr>
        <p:spPr>
          <a:xfrm>
            <a:off x="4383931" y="6473486"/>
            <a:ext cx="6096000" cy="276999"/>
          </a:xfrm>
          <a:prstGeom prst="rect">
            <a:avLst/>
          </a:prstGeom>
        </p:spPr>
        <p:txBody>
          <a:bodyPr>
            <a:spAutoFit/>
          </a:bodyPr>
          <a:lstStyle/>
          <a:p>
            <a:r>
              <a:rPr lang="it-IT" sz="1200" b="1" dirty="0" err="1">
                <a:latin typeface="Times New Roman" panose="02020603050405020304" pitchFamily="18" charset="0"/>
                <a:cs typeface="Times New Roman" panose="02020603050405020304" pitchFamily="18" charset="0"/>
              </a:rPr>
              <a:t>Du</a:t>
            </a:r>
            <a:r>
              <a:rPr lang="it-IT" sz="1200" b="1" dirty="0">
                <a:latin typeface="Times New Roman" panose="02020603050405020304" pitchFamily="18" charset="0"/>
                <a:cs typeface="Times New Roman" panose="02020603050405020304" pitchFamily="18" charset="0"/>
              </a:rPr>
              <a:t> Q, et al. </a:t>
            </a:r>
            <a:r>
              <a:rPr lang="it-IT" sz="1200" b="1" i="1" dirty="0" err="1">
                <a:latin typeface="Times New Roman" panose="02020603050405020304" pitchFamily="18" charset="0"/>
                <a:cs typeface="Times New Roman" panose="02020603050405020304" pitchFamily="18" charset="0"/>
              </a:rPr>
              <a:t>PLoS</a:t>
            </a:r>
            <a:r>
              <a:rPr lang="it-IT" sz="1200" b="1" i="1" dirty="0">
                <a:latin typeface="Times New Roman" panose="02020603050405020304" pitchFamily="18" charset="0"/>
                <a:cs typeface="Times New Roman" panose="02020603050405020304" pitchFamily="18" charset="0"/>
              </a:rPr>
              <a:t> One</a:t>
            </a:r>
            <a:r>
              <a:rPr lang="it-IT" sz="1200" b="1" dirty="0">
                <a:latin typeface="Times New Roman" panose="02020603050405020304" pitchFamily="18" charset="0"/>
                <a:cs typeface="Times New Roman" panose="02020603050405020304" pitchFamily="18" charset="0"/>
              </a:rPr>
              <a:t>. 2016;11(3):e0150532.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1858" name="Group 8">
            <a:extLst>
              <a:ext uri="{FF2B5EF4-FFF2-40B4-BE49-F238E27FC236}">
                <a16:creationId xmlns:a16="http://schemas.microsoft.com/office/drawing/2014/main" id="{7E70206C-9DEC-36AC-43AE-191F9FEE9A60}"/>
              </a:ext>
            </a:extLst>
          </p:cNvPr>
          <p:cNvGrpSpPr>
            <a:grpSpLocks noChangeAspect="1"/>
          </p:cNvGrpSpPr>
          <p:nvPr/>
        </p:nvGrpSpPr>
        <p:grpSpPr bwMode="auto">
          <a:xfrm>
            <a:off x="623888" y="2133600"/>
            <a:ext cx="10728325" cy="4103688"/>
            <a:chOff x="1525" y="0"/>
            <a:chExt cx="4630" cy="4320"/>
          </a:xfrm>
        </p:grpSpPr>
        <p:sp>
          <p:nvSpPr>
            <p:cNvPr id="121867" name="AutoShape 7">
              <a:extLst>
                <a:ext uri="{FF2B5EF4-FFF2-40B4-BE49-F238E27FC236}">
                  <a16:creationId xmlns:a16="http://schemas.microsoft.com/office/drawing/2014/main" id="{B5AF23F6-E902-AA47-F57E-BC90D317B983}"/>
                </a:ext>
              </a:extLst>
            </p:cNvPr>
            <p:cNvSpPr>
              <a:spLocks noChangeAspect="1" noChangeArrowheads="1" noTextEdit="1"/>
            </p:cNvSpPr>
            <p:nvPr/>
          </p:nvSpPr>
          <p:spPr bwMode="auto">
            <a:xfrm>
              <a:off x="1525" y="0"/>
              <a:ext cx="463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21868" name="Picture 9">
              <a:extLst>
                <a:ext uri="{FF2B5EF4-FFF2-40B4-BE49-F238E27FC236}">
                  <a16:creationId xmlns:a16="http://schemas.microsoft.com/office/drawing/2014/main" id="{B8AD438E-7B6A-2936-9843-B02F1EB4F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 y="0"/>
              <a:ext cx="4636" cy="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1859" name="Group 4">
            <a:extLst>
              <a:ext uri="{FF2B5EF4-FFF2-40B4-BE49-F238E27FC236}">
                <a16:creationId xmlns:a16="http://schemas.microsoft.com/office/drawing/2014/main" id="{3F309627-7798-1D31-C849-C33E3616EA22}"/>
              </a:ext>
            </a:extLst>
          </p:cNvPr>
          <p:cNvGrpSpPr>
            <a:grpSpLocks noChangeAspect="1"/>
          </p:cNvGrpSpPr>
          <p:nvPr/>
        </p:nvGrpSpPr>
        <p:grpSpPr bwMode="auto">
          <a:xfrm>
            <a:off x="1317625" y="123825"/>
            <a:ext cx="9556750" cy="4313238"/>
            <a:chOff x="830" y="28"/>
            <a:chExt cx="6020" cy="2717"/>
          </a:xfrm>
        </p:grpSpPr>
        <p:sp>
          <p:nvSpPr>
            <p:cNvPr id="121865" name="AutoShape 3">
              <a:extLst>
                <a:ext uri="{FF2B5EF4-FFF2-40B4-BE49-F238E27FC236}">
                  <a16:creationId xmlns:a16="http://schemas.microsoft.com/office/drawing/2014/main" id="{695FED09-FC3E-DF9B-1B32-9074BB94D8A3}"/>
                </a:ext>
              </a:extLst>
            </p:cNvPr>
            <p:cNvSpPr>
              <a:spLocks noChangeAspect="1" noChangeArrowheads="1" noTextEdit="1"/>
            </p:cNvSpPr>
            <p:nvPr/>
          </p:nvSpPr>
          <p:spPr bwMode="auto">
            <a:xfrm>
              <a:off x="830" y="1575"/>
              <a:ext cx="6020" cy="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277509" name="Picture 5">
              <a:extLst>
                <a:ext uri="{FF2B5EF4-FFF2-40B4-BE49-F238E27FC236}">
                  <a16:creationId xmlns:a16="http://schemas.microsoft.com/office/drawing/2014/main" id="{A0D51CD0-80C6-42E2-A162-BD750E358965}"/>
                </a:ext>
              </a:extLst>
            </p:cNvPr>
            <p:cNvPicPr>
              <a:picLocks noChangeAspect="1" noChangeArrowheads="1"/>
            </p:cNvPicPr>
            <p:nvPr/>
          </p:nvPicPr>
          <p:blipFill>
            <a:blip r:embed="rId4"/>
            <a:srcRect/>
            <a:stretch>
              <a:fillRect/>
            </a:stretch>
          </p:blipFill>
          <p:spPr bwMode="auto">
            <a:xfrm>
              <a:off x="1255" y="28"/>
              <a:ext cx="4870" cy="680"/>
            </a:xfrm>
            <a:prstGeom prst="rect">
              <a:avLst/>
            </a:prstGeom>
            <a:ln>
              <a:noFill/>
            </a:ln>
            <a:effectLst>
              <a:outerShdw blurRad="292100" dist="139700" dir="2700000" algn="tl" rotWithShape="0">
                <a:srgbClr val="333333">
                  <a:alpha val="65000"/>
                </a:srgbClr>
              </a:outerShdw>
            </a:effectLst>
          </p:spPr>
        </p:pic>
      </p:grpSp>
      <p:sp>
        <p:nvSpPr>
          <p:cNvPr id="121860" name="Rettangolo 7">
            <a:extLst>
              <a:ext uri="{FF2B5EF4-FFF2-40B4-BE49-F238E27FC236}">
                <a16:creationId xmlns:a16="http://schemas.microsoft.com/office/drawing/2014/main" id="{13861701-1815-825D-76FA-96B254707C73}"/>
              </a:ext>
            </a:extLst>
          </p:cNvPr>
          <p:cNvSpPr>
            <a:spLocks noChangeArrowheads="1"/>
          </p:cNvSpPr>
          <p:nvPr/>
        </p:nvSpPr>
        <p:spPr bwMode="auto">
          <a:xfrm>
            <a:off x="192088" y="6484938"/>
            <a:ext cx="3240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400" b="1" i="1">
                <a:latin typeface="Times New Roman" panose="02020603050405020304" pitchFamily="18" charset="0"/>
                <a:cs typeface="Times New Roman" panose="02020603050405020304" pitchFamily="18" charset="0"/>
              </a:rPr>
              <a:t>Eur Respir Rev</a:t>
            </a:r>
            <a:r>
              <a:rPr lang="it-IT" altLang="it-IT" sz="1400" b="1">
                <a:latin typeface="Times New Roman" panose="02020603050405020304" pitchFamily="18" charset="0"/>
                <a:cs typeface="Times New Roman" panose="02020603050405020304" pitchFamily="18" charset="0"/>
              </a:rPr>
              <a:t>. 2024;33(171):230143. </a:t>
            </a:r>
          </a:p>
        </p:txBody>
      </p:sp>
      <p:pic>
        <p:nvPicPr>
          <p:cNvPr id="121861" name="Immagine 8">
            <a:extLst>
              <a:ext uri="{FF2B5EF4-FFF2-40B4-BE49-F238E27FC236}">
                <a16:creationId xmlns:a16="http://schemas.microsoft.com/office/drawing/2014/main" id="{72BC403D-69D1-D55D-2613-AB8B9CD510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 y="227013"/>
            <a:ext cx="719138"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7B6A3CCC-81AC-437B-BDE2-CDD258D6CFA6}"/>
              </a:ext>
            </a:extLst>
          </p:cNvPr>
          <p:cNvSpPr txBox="1"/>
          <p:nvPr/>
        </p:nvSpPr>
        <p:spPr>
          <a:xfrm>
            <a:off x="695325" y="1565444"/>
            <a:ext cx="10297144" cy="400110"/>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sz="2000" b="1" i="1" dirty="0" err="1">
                <a:solidFill>
                  <a:schemeClr val="bg1"/>
                </a:solidFill>
                <a:latin typeface="Google Sans"/>
              </a:rPr>
              <a:t>GETomics</a:t>
            </a:r>
            <a:r>
              <a:rPr lang="en-US" sz="2000" b="1" i="1" dirty="0">
                <a:solidFill>
                  <a:schemeClr val="bg1"/>
                </a:solidFill>
                <a:latin typeface="Google Sans"/>
              </a:rPr>
              <a:t>:  gene (G) – environment (E) interactions that an individual encounter through life (T)</a:t>
            </a:r>
            <a:endParaRPr lang="it-IT" sz="2000" b="1" i="1"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Dupi Sci MODULES">
  <a:themeElements>
    <a:clrScheme name="Type 2 Global Final">
      <a:dk1>
        <a:srgbClr val="184E71"/>
      </a:dk1>
      <a:lt1>
        <a:srgbClr val="FFFFFF"/>
      </a:lt1>
      <a:dk2>
        <a:srgbClr val="7F7F7F"/>
      </a:dk2>
      <a:lt2>
        <a:srgbClr val="E6E6E6"/>
      </a:lt2>
      <a:accent1>
        <a:srgbClr val="FDB500"/>
      </a:accent1>
      <a:accent2>
        <a:srgbClr val="790000"/>
      </a:accent2>
      <a:accent3>
        <a:srgbClr val="B50600"/>
      </a:accent3>
      <a:accent4>
        <a:srgbClr val="29763C"/>
      </a:accent4>
      <a:accent5>
        <a:srgbClr val="AE2C82"/>
      </a:accent5>
      <a:accent6>
        <a:srgbClr val="5693CE"/>
      </a:accent6>
      <a:hlink>
        <a:srgbClr val="0070C0"/>
      </a:hlink>
      <a:folHlink>
        <a:srgbClr val="01468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227</TotalTime>
  <Words>6672</Words>
  <Application>Microsoft Office PowerPoint</Application>
  <PresentationFormat>Widescreen</PresentationFormat>
  <Paragraphs>762</Paragraphs>
  <Slides>43</Slides>
  <Notes>26</Notes>
  <HiddenSlides>0</HiddenSlides>
  <MMClips>0</MMClips>
  <ScaleCrop>false</ScaleCrop>
  <HeadingPairs>
    <vt:vector size="6" baseType="variant">
      <vt:variant>
        <vt:lpstr>Caratteri utilizzati</vt:lpstr>
      </vt:variant>
      <vt:variant>
        <vt:i4>22</vt:i4>
      </vt:variant>
      <vt:variant>
        <vt:lpstr>Tema</vt:lpstr>
      </vt:variant>
      <vt:variant>
        <vt:i4>3</vt:i4>
      </vt:variant>
      <vt:variant>
        <vt:lpstr>Titoli diapositive</vt:lpstr>
      </vt:variant>
      <vt:variant>
        <vt:i4>43</vt:i4>
      </vt:variant>
    </vt:vector>
  </HeadingPairs>
  <TitlesOfParts>
    <vt:vector size="68" baseType="lpstr">
      <vt:lpstr>Aptos</vt:lpstr>
      <vt:lpstr>Aptos Display</vt:lpstr>
      <vt:lpstr>Arial</vt:lpstr>
      <vt:lpstr>Arial Black</vt:lpstr>
      <vt:lpstr>Arial-BoldMT</vt:lpstr>
      <vt:lpstr>ArialMT</vt:lpstr>
      <vt:lpstr>BlinkMacSystemFont</vt:lpstr>
      <vt:lpstr>Calibri</vt:lpstr>
      <vt:lpstr>Calibri Light</vt:lpstr>
      <vt:lpstr>Courier New</vt:lpstr>
      <vt:lpstr>Gill Sans</vt:lpstr>
      <vt:lpstr>Google Sans</vt:lpstr>
      <vt:lpstr>Google Sans Flex</vt:lpstr>
      <vt:lpstr>Google Sans Text</vt:lpstr>
      <vt:lpstr>KaTeX_Main</vt:lpstr>
      <vt:lpstr>KaTeX_Math</vt:lpstr>
      <vt:lpstr>Myriad Pro Light SemiCond</vt:lpstr>
      <vt:lpstr>Optima</vt:lpstr>
      <vt:lpstr>System Font Regular</vt:lpstr>
      <vt:lpstr>Times New Roman</vt:lpstr>
      <vt:lpstr>Times New Roman PSMT</vt:lpstr>
      <vt:lpstr>Wingdings</vt:lpstr>
      <vt:lpstr>Tema di Office</vt:lpstr>
      <vt:lpstr>2_Dupi Sci MODULES</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COPD: a multimorbid disease caused by several mechanisms</vt:lpstr>
      <vt:lpstr>COPD is associated with many comorbid diseases that increase mortality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Exacerbations can irreversibly reduce lung function and accelerate disease progression</vt:lpstr>
      <vt:lpstr>Damage from exacerbations goes beyond the lungs</vt:lpstr>
      <vt:lpstr>OCS use is associated with a higher risk of all-cause mortality in COPD patients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Dupilumab phase 3 Studies: annual rate of AECOPD (Primary Outcome)</vt:lpstr>
      <vt:lpstr>Dupilumab phase 3 studies: annualized rate of moderate or severe exacerbations in patients with baseline FeNO ≥20 ppb</vt:lpstr>
      <vt:lpstr>Dupilumab phase 3 studies: Time-to-first moderate or severe AECOPD over 52 weeks</vt:lpstr>
      <vt:lpstr>Dupilumab phase 3 studies: change in pre-BD FEV1 at week 12</vt:lpstr>
      <vt:lpstr>Dupilumab phase 3 studies: change in Pre-BD FEV1 over 52 weeks</vt:lpstr>
      <vt:lpstr>Dupilumab phase 3 studies: change in SGRQ over 52 Weeks</vt:lpstr>
      <vt:lpstr>MATINEE recruited a wide spectrum of patients with COPD and treated them for up to 104 weeks</vt:lpstr>
      <vt:lpstr>MATINEE Outcomes overview</vt:lpstr>
      <vt:lpstr>Presentazione standard di PowerPoint</vt:lpstr>
      <vt:lpstr>The Phase III EMBARK and JOURNEY studies will investigate  the efficacy and safety of tezepelumab in patients with COPD</vt:lpstr>
      <vt:lpstr>Tozorakimab is a high-affinity human anti-IL33 antibody with a unique MOA inhibiting downstream activity of both IL-33RED and IL-33OX </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Francesco Menzella</dc:creator>
  <cp:lastModifiedBy>Francesco Menzella</cp:lastModifiedBy>
  <cp:revision>9</cp:revision>
  <dcterms:created xsi:type="dcterms:W3CDTF">2026-05-01T20:22:02Z</dcterms:created>
  <dcterms:modified xsi:type="dcterms:W3CDTF">2026-05-11T17:28:03Z</dcterms:modified>
</cp:coreProperties>
</file>