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147483550" r:id="rId5"/>
    <p:sldId id="263" r:id="rId6"/>
    <p:sldId id="2147483545" r:id="rId7"/>
    <p:sldId id="2147483546" r:id="rId8"/>
    <p:sldId id="2147483543" r:id="rId9"/>
    <p:sldId id="2147483547" r:id="rId10"/>
    <p:sldId id="2147483548" r:id="rId11"/>
    <p:sldId id="2147483551" r:id="rId12"/>
    <p:sldId id="2147483538" r:id="rId13"/>
    <p:sldId id="2147480132" r:id="rId14"/>
    <p:sldId id="2147480100" r:id="rId15"/>
    <p:sldId id="2147483537" r:id="rId16"/>
    <p:sldId id="2147480103" r:id="rId17"/>
    <p:sldId id="2147480101" r:id="rId18"/>
    <p:sldId id="2147483539" r:id="rId19"/>
    <p:sldId id="280" r:id="rId20"/>
    <p:sldId id="2147480134" r:id="rId21"/>
    <p:sldId id="259" r:id="rId22"/>
    <p:sldId id="2147482684" r:id="rId23"/>
    <p:sldId id="2147480176" r:id="rId24"/>
    <p:sldId id="2147480179" r:id="rId25"/>
    <p:sldId id="2147483534" r:id="rId26"/>
    <p:sldId id="2147483557" r:id="rId27"/>
    <p:sldId id="2147483532" r:id="rId28"/>
    <p:sldId id="2147483531" r:id="rId29"/>
    <p:sldId id="2147483536" r:id="rId30"/>
    <p:sldId id="2147483544" r:id="rId31"/>
    <p:sldId id="2147483542" r:id="rId32"/>
    <p:sldId id="2147483533" r:id="rId33"/>
    <p:sldId id="2147483530" r:id="rId34"/>
    <p:sldId id="261" r:id="rId35"/>
    <p:sldId id="260" r:id="rId36"/>
    <p:sldId id="262" r:id="rId37"/>
    <p:sldId id="2147483552" r:id="rId38"/>
    <p:sldId id="2147483553" r:id="rId39"/>
    <p:sldId id="2147480099" r:id="rId40"/>
    <p:sldId id="2147483541" r:id="rId41"/>
    <p:sldId id="2147483554" r:id="rId42"/>
    <p:sldId id="2147483540" r:id="rId43"/>
    <p:sldId id="2147483549" r:id="rId44"/>
    <p:sldId id="2147483555" r:id="rId45"/>
    <p:sldId id="2147483556"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70B0"/>
    <a:srgbClr val="497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75E8C-407D-47CF-B449-54A896860C62}" v="259" dt="2026-05-12T08:55:37.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1758" y="6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86337b8170394c8c/Documents/2_CONGRESSI%20e%20RELAZIONI/Highlights%20in%20respiratory%20Diseases%20and%20Allergy_Genova%2028-29%20Nov%202025/Data/Tabel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86337b8170394c8c/Documents/2_CONGRESSI%20e%20RELAZIONI/Heart%20and%20Lung%20interaction_Permanent%20Academy%20Bologna_20%20Marzo%202026/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86337b8170394c8c/Documents/2_CONGRESSI%20e%20RELAZIONI/PneumoTrieste_AECOPD%20tra%20ambizione%20e%20realt&#224;_11-12%20Maggio%202026/Nuovo%20Foglio%20di%20lavoro%20di%20Microsoft%20Excel.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483933210667961E-2"/>
          <c:y val="1.9453470358505937E-2"/>
          <c:w val="0.88964025315388318"/>
          <c:h val="0.60387029900031586"/>
        </c:manualLayout>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chemeClr val="bg2">
                  <a:lumMod val="50000"/>
                </a:schemeClr>
              </a:solidFill>
              <a:ln>
                <a:solidFill>
                  <a:schemeClr val="tx1"/>
                </a:solidFill>
              </a:ln>
              <a:effectLst/>
            </c:spPr>
            <c:extLst>
              <c:ext xmlns:c16="http://schemas.microsoft.com/office/drawing/2014/chart" uri="{C3380CC4-5D6E-409C-BE32-E72D297353CC}">
                <c16:uniqueId val="{00000001-6681-44BB-95A4-88079CBFE145}"/>
              </c:ext>
            </c:extLst>
          </c:dPt>
          <c:dPt>
            <c:idx val="1"/>
            <c:invertIfNegative val="0"/>
            <c:bubble3D val="0"/>
            <c:spPr>
              <a:solidFill>
                <a:srgbClr val="FFC000"/>
              </a:solidFill>
              <a:ln>
                <a:solidFill>
                  <a:schemeClr val="tx1"/>
                </a:solidFill>
              </a:ln>
              <a:effectLst/>
            </c:spPr>
            <c:extLst>
              <c:ext xmlns:c16="http://schemas.microsoft.com/office/drawing/2014/chart" uri="{C3380CC4-5D6E-409C-BE32-E72D297353CC}">
                <c16:uniqueId val="{00000002-6681-44BB-95A4-88079CBFE145}"/>
              </c:ext>
            </c:extLst>
          </c:dPt>
          <c:dPt>
            <c:idx val="2"/>
            <c:invertIfNegative val="0"/>
            <c:bubble3D val="0"/>
            <c:spPr>
              <a:solidFill>
                <a:srgbClr val="FF6600"/>
              </a:solidFill>
              <a:ln>
                <a:solidFill>
                  <a:schemeClr val="tx1"/>
                </a:solidFill>
              </a:ln>
              <a:effectLst/>
            </c:spPr>
            <c:extLst>
              <c:ext xmlns:c16="http://schemas.microsoft.com/office/drawing/2014/chart" uri="{C3380CC4-5D6E-409C-BE32-E72D297353CC}">
                <c16:uniqueId val="{00000003-6681-44BB-95A4-88079CBFE145}"/>
              </c:ext>
            </c:extLst>
          </c:dPt>
          <c:dPt>
            <c:idx val="3"/>
            <c:invertIfNegative val="0"/>
            <c:bubble3D val="0"/>
            <c:spPr>
              <a:solidFill>
                <a:srgbClr val="FF0000"/>
              </a:solidFill>
              <a:ln>
                <a:solidFill>
                  <a:schemeClr val="tx1"/>
                </a:solidFill>
              </a:ln>
              <a:effectLst/>
            </c:spPr>
            <c:extLst>
              <c:ext xmlns:c16="http://schemas.microsoft.com/office/drawing/2014/chart" uri="{C3380CC4-5D6E-409C-BE32-E72D297353CC}">
                <c16:uniqueId val="{00000004-6681-44BB-95A4-88079CBFE145}"/>
              </c:ext>
            </c:extLst>
          </c:dPt>
          <c:dPt>
            <c:idx val="4"/>
            <c:invertIfNegative val="0"/>
            <c:bubble3D val="0"/>
            <c:spPr>
              <a:solidFill>
                <a:srgbClr val="660033"/>
              </a:solidFill>
              <a:ln>
                <a:solidFill>
                  <a:schemeClr val="tx1"/>
                </a:solidFill>
              </a:ln>
              <a:effectLst/>
            </c:spPr>
            <c:extLst>
              <c:ext xmlns:c16="http://schemas.microsoft.com/office/drawing/2014/chart" uri="{C3380CC4-5D6E-409C-BE32-E72D297353CC}">
                <c16:uniqueId val="{00000005-6681-44BB-95A4-88079CBFE145}"/>
              </c:ext>
            </c:extLst>
          </c:dPt>
          <c:dPt>
            <c:idx val="5"/>
            <c:invertIfNegative val="0"/>
            <c:bubble3D val="0"/>
            <c:spPr>
              <a:solidFill>
                <a:schemeClr val="accent4">
                  <a:lumMod val="75000"/>
                </a:schemeClr>
              </a:solidFill>
              <a:ln>
                <a:solidFill>
                  <a:schemeClr val="tx1"/>
                </a:solidFill>
              </a:ln>
              <a:effectLst/>
            </c:spPr>
            <c:extLst>
              <c:ext xmlns:c16="http://schemas.microsoft.com/office/drawing/2014/chart" uri="{C3380CC4-5D6E-409C-BE32-E72D297353CC}">
                <c16:uniqueId val="{00000006-6681-44BB-95A4-88079CBFE145}"/>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Foglio2!$C$13:$C$18</c:f>
              <c:strCache>
                <c:ptCount val="6"/>
                <c:pt idx="0">
                  <c:v>Any exacerbation</c:v>
                </c:pt>
                <c:pt idx="1">
                  <c:v>≥ 1 moderate</c:v>
                </c:pt>
                <c:pt idx="2">
                  <c:v>≥ 1 severe</c:v>
                </c:pt>
                <c:pt idx="3">
                  <c:v>≥ 1 moderate AND ≥ 1 severe</c:v>
                </c:pt>
                <c:pt idx="4">
                  <c:v>ICU Hospitalization</c:v>
                </c:pt>
                <c:pt idx="5">
                  <c:v>CAP 1 episode</c:v>
                </c:pt>
              </c:strCache>
            </c:strRef>
          </c:cat>
          <c:val>
            <c:numRef>
              <c:f>Foglio2!$D$13:$D$18</c:f>
              <c:numCache>
                <c:formatCode>General</c:formatCode>
                <c:ptCount val="6"/>
                <c:pt idx="0">
                  <c:v>43.5</c:v>
                </c:pt>
                <c:pt idx="1">
                  <c:v>21.2</c:v>
                </c:pt>
                <c:pt idx="2">
                  <c:v>12.3</c:v>
                </c:pt>
                <c:pt idx="3">
                  <c:v>3.3</c:v>
                </c:pt>
                <c:pt idx="4">
                  <c:v>1.1000000000000001</c:v>
                </c:pt>
                <c:pt idx="5">
                  <c:v>8.4</c:v>
                </c:pt>
              </c:numCache>
            </c:numRef>
          </c:val>
          <c:extLst>
            <c:ext xmlns:c16="http://schemas.microsoft.com/office/drawing/2014/chart" uri="{C3380CC4-5D6E-409C-BE32-E72D297353CC}">
              <c16:uniqueId val="{00000000-6681-44BB-95A4-88079CBFE145}"/>
            </c:ext>
          </c:extLst>
        </c:ser>
        <c:dLbls>
          <c:showLegendKey val="0"/>
          <c:showVal val="0"/>
          <c:showCatName val="0"/>
          <c:showSerName val="0"/>
          <c:showPercent val="0"/>
          <c:showBubbleSize val="0"/>
        </c:dLbls>
        <c:gapWidth val="114"/>
        <c:overlap val="-27"/>
        <c:axId val="1604672207"/>
        <c:axId val="339760207"/>
      </c:barChart>
      <c:catAx>
        <c:axId val="160467220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339760207"/>
        <c:crosses val="autoZero"/>
        <c:auto val="1"/>
        <c:lblAlgn val="ctr"/>
        <c:lblOffset val="100"/>
        <c:noMultiLvlLbl val="0"/>
      </c:catAx>
      <c:valAx>
        <c:axId val="339760207"/>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it-IT"/>
                  <a:t>patients, % of total</a:t>
                </a:r>
              </a:p>
            </c:rich>
          </c:tx>
          <c:layout>
            <c:manualLayout>
              <c:xMode val="edge"/>
              <c:yMode val="edge"/>
              <c:x val="6.9756460085086064E-3"/>
              <c:y val="0.1646468793741750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1604672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79133858267716"/>
          <c:y val="0"/>
          <c:w val="0.49530643044619421"/>
          <c:h val="0.82551071741032367"/>
        </c:manualLayout>
      </c:layout>
      <c:pieChart>
        <c:varyColors val="1"/>
        <c:ser>
          <c:idx val="0"/>
          <c:order val="0"/>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349F-4996-A4CD-4C470F47A266}"/>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349F-4996-A4CD-4C470F47A266}"/>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349F-4996-A4CD-4C470F47A266}"/>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349F-4996-A4CD-4C470F47A266}"/>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349F-4996-A4CD-4C470F47A26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49F-4996-A4CD-4C470F47A266}"/>
              </c:ext>
            </c:extLst>
          </c:dPt>
          <c:dPt>
            <c:idx val="6"/>
            <c:bubble3D val="0"/>
            <c:spPr>
              <a:solidFill>
                <a:srgbClr val="C00000"/>
              </a:solidFill>
              <a:ln w="19050">
                <a:solidFill>
                  <a:schemeClr val="lt1"/>
                </a:solidFill>
              </a:ln>
              <a:effectLst/>
            </c:spPr>
            <c:extLst>
              <c:ext xmlns:c16="http://schemas.microsoft.com/office/drawing/2014/chart" uri="{C3380CC4-5D6E-409C-BE32-E72D297353CC}">
                <c16:uniqueId val="{0000000D-349F-4996-A4CD-4C470F47A26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49F-4996-A4CD-4C470F47A2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Foglio1!$B$4:$B$11</c:f>
              <c:strCache>
                <c:ptCount val="8"/>
                <c:pt idx="0">
                  <c:v>No maintanance</c:v>
                </c:pt>
                <c:pt idx="1">
                  <c:v>ICS only</c:v>
                </c:pt>
                <c:pt idx="2">
                  <c:v>LABA only</c:v>
                </c:pt>
                <c:pt idx="3">
                  <c:v>LAMA only</c:v>
                </c:pt>
                <c:pt idx="4">
                  <c:v>ICS/LAMA</c:v>
                </c:pt>
                <c:pt idx="5">
                  <c:v>ICS/LABA</c:v>
                </c:pt>
                <c:pt idx="6">
                  <c:v>LABA/LAMA</c:v>
                </c:pt>
                <c:pt idx="7">
                  <c:v>ICS/LABA/LAMA</c:v>
                </c:pt>
              </c:strCache>
            </c:strRef>
          </c:cat>
          <c:val>
            <c:numRef>
              <c:f>Foglio1!$C$4:$C$11</c:f>
              <c:numCache>
                <c:formatCode>General</c:formatCode>
                <c:ptCount val="8"/>
                <c:pt idx="0">
                  <c:v>24.9</c:v>
                </c:pt>
                <c:pt idx="1">
                  <c:v>12.9</c:v>
                </c:pt>
                <c:pt idx="2">
                  <c:v>1.8</c:v>
                </c:pt>
                <c:pt idx="3">
                  <c:v>4.5</c:v>
                </c:pt>
                <c:pt idx="4">
                  <c:v>1.7</c:v>
                </c:pt>
                <c:pt idx="5">
                  <c:v>18.899999999999999</c:v>
                </c:pt>
                <c:pt idx="6">
                  <c:v>8.1</c:v>
                </c:pt>
                <c:pt idx="7">
                  <c:v>27.3</c:v>
                </c:pt>
              </c:numCache>
            </c:numRef>
          </c:val>
          <c:extLst>
            <c:ext xmlns:c16="http://schemas.microsoft.com/office/drawing/2014/chart" uri="{C3380CC4-5D6E-409C-BE32-E72D297353CC}">
              <c16:uniqueId val="{00000010-349F-4996-A4CD-4C470F47A26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82551071741032367"/>
          <c:w val="1"/>
          <c:h val="0.1467115048118985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93112797178604"/>
          <c:y val="4.6012524426400442E-2"/>
          <c:w val="0.86477431794027526"/>
          <c:h val="0.85128984493731463"/>
        </c:manualLayout>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chemeClr val="accent4">
                  <a:lumMod val="40000"/>
                  <a:lumOff val="60000"/>
                </a:schemeClr>
              </a:solidFill>
              <a:ln>
                <a:solidFill>
                  <a:schemeClr val="tx1"/>
                </a:solidFill>
              </a:ln>
              <a:effectLst/>
            </c:spPr>
            <c:extLst>
              <c:ext xmlns:c16="http://schemas.microsoft.com/office/drawing/2014/chart" uri="{C3380CC4-5D6E-409C-BE32-E72D297353CC}">
                <c16:uniqueId val="{00000001-EADE-49B4-AA3C-387523720F2A}"/>
              </c:ext>
            </c:extLst>
          </c:dPt>
          <c:dPt>
            <c:idx val="1"/>
            <c:invertIfNegative val="0"/>
            <c:bubble3D val="0"/>
            <c:spPr>
              <a:solidFill>
                <a:schemeClr val="bg2">
                  <a:lumMod val="75000"/>
                </a:schemeClr>
              </a:solidFill>
              <a:ln>
                <a:solidFill>
                  <a:schemeClr val="tx1"/>
                </a:solidFill>
              </a:ln>
              <a:effectLst/>
            </c:spPr>
            <c:extLst>
              <c:ext xmlns:c16="http://schemas.microsoft.com/office/drawing/2014/chart" uri="{C3380CC4-5D6E-409C-BE32-E72D297353CC}">
                <c16:uniqueId val="{00000002-EADE-49B4-AA3C-387523720F2A}"/>
              </c:ext>
            </c:extLst>
          </c:dPt>
          <c:dPt>
            <c:idx val="2"/>
            <c:invertIfNegative val="0"/>
            <c:bubble3D val="0"/>
            <c:spPr>
              <a:solidFill>
                <a:schemeClr val="accent5">
                  <a:lumMod val="40000"/>
                  <a:lumOff val="60000"/>
                </a:schemeClr>
              </a:solidFill>
              <a:ln>
                <a:solidFill>
                  <a:schemeClr val="tx1"/>
                </a:solidFill>
              </a:ln>
              <a:effectLst/>
            </c:spPr>
            <c:extLst>
              <c:ext xmlns:c16="http://schemas.microsoft.com/office/drawing/2014/chart" uri="{C3380CC4-5D6E-409C-BE32-E72D297353CC}">
                <c16:uniqueId val="{00000003-EADE-49B4-AA3C-387523720F2A}"/>
              </c:ext>
            </c:extLst>
          </c:dPt>
          <c:dPt>
            <c:idx val="3"/>
            <c:invertIfNegative val="0"/>
            <c:bubble3D val="0"/>
            <c:spPr>
              <a:solidFill>
                <a:schemeClr val="accent2">
                  <a:lumMod val="60000"/>
                  <a:lumOff val="40000"/>
                </a:schemeClr>
              </a:solidFill>
              <a:ln>
                <a:solidFill>
                  <a:schemeClr val="tx1"/>
                </a:solidFill>
              </a:ln>
              <a:effectLst/>
            </c:spPr>
            <c:extLst>
              <c:ext xmlns:c16="http://schemas.microsoft.com/office/drawing/2014/chart" uri="{C3380CC4-5D6E-409C-BE32-E72D297353CC}">
                <c16:uniqueId val="{00000004-EADE-49B4-AA3C-387523720F2A}"/>
              </c:ext>
            </c:extLst>
          </c:dPt>
          <c:dPt>
            <c:idx val="4"/>
            <c:invertIfNegative val="0"/>
            <c:bubble3D val="0"/>
            <c:spPr>
              <a:solidFill>
                <a:schemeClr val="accent6">
                  <a:lumMod val="40000"/>
                  <a:lumOff val="60000"/>
                </a:schemeClr>
              </a:solidFill>
              <a:ln>
                <a:solidFill>
                  <a:schemeClr val="tx1"/>
                </a:solidFill>
              </a:ln>
              <a:effectLst/>
            </c:spPr>
            <c:extLst>
              <c:ext xmlns:c16="http://schemas.microsoft.com/office/drawing/2014/chart" uri="{C3380CC4-5D6E-409C-BE32-E72D297353CC}">
                <c16:uniqueId val="{00000005-EADE-49B4-AA3C-387523720F2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Foglio1!$L$27:$L$31</c:f>
              <c:strCache>
                <c:ptCount val="5"/>
                <c:pt idx="0">
                  <c:v>Flu</c:v>
                </c:pt>
                <c:pt idx="1">
                  <c:v>COVID-19</c:v>
                </c:pt>
                <c:pt idx="2">
                  <c:v>Pneumococcal</c:v>
                </c:pt>
                <c:pt idx="3">
                  <c:v>RSV</c:v>
                </c:pt>
                <c:pt idx="4">
                  <c:v>Herpes Zoster</c:v>
                </c:pt>
              </c:strCache>
            </c:strRef>
          </c:cat>
          <c:val>
            <c:numRef>
              <c:f>Foglio1!$M$27:$M$31</c:f>
              <c:numCache>
                <c:formatCode>General</c:formatCode>
                <c:ptCount val="5"/>
                <c:pt idx="0">
                  <c:v>57.9</c:v>
                </c:pt>
                <c:pt idx="1">
                  <c:v>59.7</c:v>
                </c:pt>
                <c:pt idx="2">
                  <c:v>42.6</c:v>
                </c:pt>
                <c:pt idx="3">
                  <c:v>14.8</c:v>
                </c:pt>
                <c:pt idx="4">
                  <c:v>16.5</c:v>
                </c:pt>
              </c:numCache>
            </c:numRef>
          </c:val>
          <c:extLst>
            <c:ext xmlns:c16="http://schemas.microsoft.com/office/drawing/2014/chart" uri="{C3380CC4-5D6E-409C-BE32-E72D297353CC}">
              <c16:uniqueId val="{00000000-EADE-49B4-AA3C-387523720F2A}"/>
            </c:ext>
          </c:extLst>
        </c:ser>
        <c:dLbls>
          <c:showLegendKey val="0"/>
          <c:showVal val="0"/>
          <c:showCatName val="0"/>
          <c:showSerName val="0"/>
          <c:showPercent val="0"/>
          <c:showBubbleSize val="0"/>
        </c:dLbls>
        <c:gapWidth val="100"/>
        <c:overlap val="100"/>
        <c:axId val="1287319423"/>
        <c:axId val="1287321343"/>
      </c:barChart>
      <c:catAx>
        <c:axId val="128731942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1287321343"/>
        <c:crosses val="autoZero"/>
        <c:auto val="1"/>
        <c:lblAlgn val="ctr"/>
        <c:lblOffset val="100"/>
        <c:noMultiLvlLbl val="0"/>
      </c:catAx>
      <c:valAx>
        <c:axId val="1287321343"/>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it-IT" dirty="0"/>
                  <a:t>% of cohort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1287319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3731FB-8664-49D5-AD80-F3D74015832E}" type="datetimeFigureOut">
              <a:rPr lang="it-IT" smtClean="0"/>
              <a:t>12/05/2026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C0928-26AE-49FF-90CE-0AFAC79086B8}" type="slidenum">
              <a:rPr lang="it-IT" smtClean="0"/>
              <a:t>‹N›</a:t>
            </a:fld>
            <a:endParaRPr lang="it-IT"/>
          </a:p>
        </p:txBody>
      </p:sp>
    </p:spTree>
    <p:extLst>
      <p:ext uri="{BB962C8B-B14F-4D97-AF65-F5344CB8AC3E}">
        <p14:creationId xmlns:p14="http://schemas.microsoft.com/office/powerpoint/2010/main" val="413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1163638"/>
            <a:ext cx="4881562" cy="2746375"/>
          </a:xfrm>
        </p:spPr>
      </p:sp>
      <p:sp>
        <p:nvSpPr>
          <p:cNvPr id="3" name="Notes Placeholder 2"/>
          <p:cNvSpPr>
            <a:spLocks noGrp="1"/>
          </p:cNvSpPr>
          <p:nvPr>
            <p:ph type="body" idx="1"/>
          </p:nvPr>
        </p:nvSpPr>
        <p:spPr>
          <a:xfrm>
            <a:off x="494132" y="3924527"/>
            <a:ext cx="5869736" cy="503094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50" b="1" i="0" dirty="0">
              <a:latin typeface="Calibri "/>
            </a:endParaRPr>
          </a:p>
        </p:txBody>
      </p:sp>
      <p:sp>
        <p:nvSpPr>
          <p:cNvPr id="4" name="Slide Number Placeholder 3"/>
          <p:cNvSpPr>
            <a:spLocks noGrp="1"/>
          </p:cNvSpPr>
          <p:nvPr>
            <p:ph type="sldNum" sz="quarter" idx="5"/>
          </p:nvPr>
        </p:nvSpPr>
        <p:spPr/>
        <p:txBody>
          <a:bodyPr/>
          <a:lstStyle/>
          <a:p>
            <a:pPr marL="0" marR="0" lvl="0" indent="0" algn="r" defTabSz="483224" rtl="0" eaLnBrk="1" fontAlgn="auto" latinLnBrk="0" hangingPunct="1">
              <a:lnSpc>
                <a:spcPct val="100000"/>
              </a:lnSpc>
              <a:spcBef>
                <a:spcPts val="0"/>
              </a:spcBef>
              <a:spcAft>
                <a:spcPts val="0"/>
              </a:spcAft>
              <a:buClrTx/>
              <a:buSzTx/>
              <a:buFontTx/>
              <a:buNone/>
              <a:tabLst/>
              <a:defRPr/>
            </a:pPr>
            <a:fld id="{FAD751AE-7ABC-314D-AFAD-47B860ED6FFE}" type="slidenum">
              <a:rPr kumimoji="0" lang="en-US" b="0" i="0" u="none" strike="noStrike" kern="1200" cap="none" spc="0" normalizeH="0" baseline="0" noProof="0">
                <a:ln>
                  <a:noFill/>
                </a:ln>
                <a:solidFill>
                  <a:prstClr val="black"/>
                </a:solidFill>
                <a:effectLst/>
                <a:uLnTx/>
                <a:uFillTx/>
                <a:latin typeface="Calibri"/>
                <a:ea typeface="+mn-ea"/>
                <a:cs typeface="+mn-cs"/>
              </a:rPr>
              <a:pPr marL="0" marR="0" lvl="0" indent="0" algn="r" defTabSz="483224" rtl="0" eaLnBrk="1" fontAlgn="auto" latinLnBrk="0" hangingPunct="1">
                <a:lnSpc>
                  <a:spcPct val="100000"/>
                </a:lnSpc>
                <a:spcBef>
                  <a:spcPts val="0"/>
                </a:spcBef>
                <a:spcAft>
                  <a:spcPts val="0"/>
                </a:spcAft>
                <a:buClrTx/>
                <a:buSzTx/>
                <a:buFontTx/>
                <a:buNone/>
                <a:tabLst/>
                <a:defRPr/>
              </a:pPr>
              <a:t>15</a:t>
            </a:fld>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01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58A7F4-82D0-D9BE-4BCF-5BD3E122FB4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3B990CF-1EA2-67D1-FEBE-F87AC6E82A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6DE992C-4AD4-861C-0164-9CA2EDD773FA}"/>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5" name="Segnaposto piè di pagina 4">
            <a:extLst>
              <a:ext uri="{FF2B5EF4-FFF2-40B4-BE49-F238E27FC236}">
                <a16:creationId xmlns:a16="http://schemas.microsoft.com/office/drawing/2014/main" id="{84EB9F8D-B69D-17D7-7130-F3B7D7708C8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AD32A79-1909-0FE3-2E81-A56651E23FB0}"/>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56607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77EAC9-4A1C-180E-0923-36A080C7ACB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D70B3F6-1135-8F7D-DB2E-7620EEA0425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76EB28-9771-C61D-750A-0418F300FCE1}"/>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5" name="Segnaposto piè di pagina 4">
            <a:extLst>
              <a:ext uri="{FF2B5EF4-FFF2-40B4-BE49-F238E27FC236}">
                <a16:creationId xmlns:a16="http://schemas.microsoft.com/office/drawing/2014/main" id="{CB75A29B-AB92-6F04-66DF-017E4CCFC97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FBBA3D-4D74-E071-2CBE-FBB8B7FE54ED}"/>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268628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7FE6A6D-834A-FEC9-B90D-575E21768FA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7850A4F-E246-DEEB-1169-125B34F3FC5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11DA8CD-18E8-0E7D-9BC8-8D21C176910A}"/>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5" name="Segnaposto piè di pagina 4">
            <a:extLst>
              <a:ext uri="{FF2B5EF4-FFF2-40B4-BE49-F238E27FC236}">
                <a16:creationId xmlns:a16="http://schemas.microsoft.com/office/drawing/2014/main" id="{9A2AABCA-9472-9B86-B662-8F46D806291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FEF422-584C-AE49-28F6-9B615B203C21}"/>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137837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234533-2A8C-47EE-99BA-7180DE38E6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3F119A-C3AF-74DF-E203-EA408C6FC4B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BFAA52-71B7-BFCF-3FB4-253883B7F1B7}"/>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5" name="Segnaposto piè di pagina 4">
            <a:extLst>
              <a:ext uri="{FF2B5EF4-FFF2-40B4-BE49-F238E27FC236}">
                <a16:creationId xmlns:a16="http://schemas.microsoft.com/office/drawing/2014/main" id="{1DB8A089-61FD-0086-B8A4-8637834FDD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81A5D49-7FA9-7E7A-26E0-67A54F574713}"/>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181858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A6DD1E-06D8-382F-27C8-E69A8DA95BD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134821F-4954-2572-D753-B95729CF44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E089CAB-D1E6-C8BB-93A8-76E07FB33810}"/>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5" name="Segnaposto piè di pagina 4">
            <a:extLst>
              <a:ext uri="{FF2B5EF4-FFF2-40B4-BE49-F238E27FC236}">
                <a16:creationId xmlns:a16="http://schemas.microsoft.com/office/drawing/2014/main" id="{D38B98C9-A99C-85E6-B9BF-B619762277A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C054C2-E518-DBDA-2A84-749140DC63E7}"/>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1446241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0BC6C-89EE-A30C-1F84-35DE4BC1CB7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6A1D35-3E00-30AE-7AE6-C90FE00D93D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40ABC29-3B7F-4C4A-B250-350FFA6F6E1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7C32855-E138-B96B-62FB-902B3BFDBDFD}"/>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6" name="Segnaposto piè di pagina 5">
            <a:extLst>
              <a:ext uri="{FF2B5EF4-FFF2-40B4-BE49-F238E27FC236}">
                <a16:creationId xmlns:a16="http://schemas.microsoft.com/office/drawing/2014/main" id="{B068FA0D-56BF-847A-4D4A-72DBC8AAC54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F8C263-C892-95C1-75BB-F48851F9D8DE}"/>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343633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2622FE-1446-3117-DC94-3233643B520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8A8B7D4-DC26-DE22-7A26-A255D1DC88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0F00F73-E2C8-39E1-77AC-2A0AD8023AA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3D251A2-C08D-6F19-BC37-64EDCBD03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5CBC922-EC3B-E4AC-8459-3CC6EE5A177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78F78B6-4CF0-3482-034F-439D5433FA8D}"/>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8" name="Segnaposto piè di pagina 7">
            <a:extLst>
              <a:ext uri="{FF2B5EF4-FFF2-40B4-BE49-F238E27FC236}">
                <a16:creationId xmlns:a16="http://schemas.microsoft.com/office/drawing/2014/main" id="{F45AE033-6FD5-4476-1D43-F4EEA613D2C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F4C0461-7E0B-6489-E957-A5A31182BD68}"/>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291282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A5F555-2DFF-323B-6DD9-B7B3E666716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049890E-BEA7-EBE5-DF35-004DB274B36E}"/>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4" name="Segnaposto piè di pagina 3">
            <a:extLst>
              <a:ext uri="{FF2B5EF4-FFF2-40B4-BE49-F238E27FC236}">
                <a16:creationId xmlns:a16="http://schemas.microsoft.com/office/drawing/2014/main" id="{CCC9BB32-59CA-3F5C-696F-C59DB1293CC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F379292-1D4B-5694-9A3C-FE727A1DF75A}"/>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184683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CDE22BE-90A0-26F3-C56F-575BE64719AE}"/>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3" name="Segnaposto piè di pagina 2">
            <a:extLst>
              <a:ext uri="{FF2B5EF4-FFF2-40B4-BE49-F238E27FC236}">
                <a16:creationId xmlns:a16="http://schemas.microsoft.com/office/drawing/2014/main" id="{7FA3B2B6-B60E-8945-E370-848E6247E41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3486F4C-2DF6-FE5F-2683-DF9844A564D8}"/>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59454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FD65-247A-8BFE-104E-61ED4D7C2E3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C00D166-DB51-7A1D-35E7-507B5B1D3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3D90D5A-F9C4-968A-C710-95B30D1F4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6C790E0-51A2-4A63-B516-784882EF5489}"/>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6" name="Segnaposto piè di pagina 5">
            <a:extLst>
              <a:ext uri="{FF2B5EF4-FFF2-40B4-BE49-F238E27FC236}">
                <a16:creationId xmlns:a16="http://schemas.microsoft.com/office/drawing/2014/main" id="{92D0CEA0-5026-BA87-8E21-779ECCB635A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E8A36D1-1BDF-DD0C-3475-E6C9741B06D4}"/>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330556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00AB16-7EC1-31C6-42CC-D8CF3FD25FA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C14A624-C689-819E-2A88-51D17B551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5FDB590-2208-BECE-0710-CB7675DCD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B9BA02D-2F09-1644-DB23-896B955D3649}"/>
              </a:ext>
            </a:extLst>
          </p:cNvPr>
          <p:cNvSpPr>
            <a:spLocks noGrp="1"/>
          </p:cNvSpPr>
          <p:nvPr>
            <p:ph type="dt" sz="half" idx="10"/>
          </p:nvPr>
        </p:nvSpPr>
        <p:spPr/>
        <p:txBody>
          <a:bodyPr/>
          <a:lstStyle/>
          <a:p>
            <a:fld id="{50382ED9-875E-4550-ADBC-0DEBF8CE388A}" type="datetimeFigureOut">
              <a:rPr lang="it-IT" smtClean="0"/>
              <a:t>12/05/2026</a:t>
            </a:fld>
            <a:endParaRPr lang="it-IT"/>
          </a:p>
        </p:txBody>
      </p:sp>
      <p:sp>
        <p:nvSpPr>
          <p:cNvPr id="6" name="Segnaposto piè di pagina 5">
            <a:extLst>
              <a:ext uri="{FF2B5EF4-FFF2-40B4-BE49-F238E27FC236}">
                <a16:creationId xmlns:a16="http://schemas.microsoft.com/office/drawing/2014/main" id="{9E2132D0-2F72-4B9D-BAAC-5D8808C3095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72F4A7F-D0D0-8BE1-F783-271A35165D38}"/>
              </a:ext>
            </a:extLst>
          </p:cNvPr>
          <p:cNvSpPr>
            <a:spLocks noGrp="1"/>
          </p:cNvSpPr>
          <p:nvPr>
            <p:ph type="sldNum" sz="quarter" idx="12"/>
          </p:nvPr>
        </p:nvSpPr>
        <p:spPr/>
        <p:txBody>
          <a:bodyPr/>
          <a:lstStyle/>
          <a:p>
            <a:fld id="{A83829BD-9180-4D54-940E-3CD4097B0352}" type="slidenum">
              <a:rPr lang="it-IT" smtClean="0"/>
              <a:t>‹N›</a:t>
            </a:fld>
            <a:endParaRPr lang="it-IT"/>
          </a:p>
        </p:txBody>
      </p:sp>
    </p:spTree>
    <p:extLst>
      <p:ext uri="{BB962C8B-B14F-4D97-AF65-F5344CB8AC3E}">
        <p14:creationId xmlns:p14="http://schemas.microsoft.com/office/powerpoint/2010/main" val="2771267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7E74BFA-48EF-D35C-0FBF-CA6E793C6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134C0B-D00D-823D-FE9A-D3C4BDBAB1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78566BF-B128-834A-4B65-DDEFB2217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82ED9-875E-4550-ADBC-0DEBF8CE388A}" type="datetimeFigureOut">
              <a:rPr lang="it-IT" smtClean="0"/>
              <a:t>12/05/2026</a:t>
            </a:fld>
            <a:endParaRPr lang="it-IT"/>
          </a:p>
        </p:txBody>
      </p:sp>
      <p:sp>
        <p:nvSpPr>
          <p:cNvPr id="5" name="Segnaposto piè di pagina 4">
            <a:extLst>
              <a:ext uri="{FF2B5EF4-FFF2-40B4-BE49-F238E27FC236}">
                <a16:creationId xmlns:a16="http://schemas.microsoft.com/office/drawing/2014/main" id="{3E59B324-883B-A6DB-7380-D49153BCF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64FC815-6BE6-F9A8-4F0E-770447C59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829BD-9180-4D54-940E-3CD4097B0352}" type="slidenum">
              <a:rPr lang="it-IT" smtClean="0"/>
              <a:t>‹N›</a:t>
            </a:fld>
            <a:endParaRPr lang="it-IT"/>
          </a:p>
        </p:txBody>
      </p:sp>
    </p:spTree>
    <p:extLst>
      <p:ext uri="{BB962C8B-B14F-4D97-AF65-F5344CB8AC3E}">
        <p14:creationId xmlns:p14="http://schemas.microsoft.com/office/powerpoint/2010/main" val="61340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70D4F2-A517-C853-AC79-A76C50AAB2E1}"/>
              </a:ext>
            </a:extLst>
          </p:cNvPr>
          <p:cNvSpPr>
            <a:spLocks noGrp="1"/>
          </p:cNvSpPr>
          <p:nvPr>
            <p:ph type="ctrTitle"/>
          </p:nvPr>
        </p:nvSpPr>
        <p:spPr/>
        <p:txBody>
          <a:bodyPr/>
          <a:lstStyle/>
          <a:p>
            <a:endParaRPr lang="it-IT"/>
          </a:p>
        </p:txBody>
      </p:sp>
      <p:sp>
        <p:nvSpPr>
          <p:cNvPr id="3" name="Sottotitolo 2">
            <a:extLst>
              <a:ext uri="{FF2B5EF4-FFF2-40B4-BE49-F238E27FC236}">
                <a16:creationId xmlns:a16="http://schemas.microsoft.com/office/drawing/2014/main" id="{16442604-854E-36F6-CD8B-C708B77F074A}"/>
              </a:ext>
            </a:extLst>
          </p:cNvPr>
          <p:cNvSpPr>
            <a:spLocks noGrp="1"/>
          </p:cNvSpPr>
          <p:nvPr>
            <p:ph type="subTitle" idx="1"/>
          </p:nvPr>
        </p:nvSpPr>
        <p:spPr/>
        <p:txBody>
          <a:bodyPr/>
          <a:lstStyle/>
          <a:p>
            <a:endParaRPr lang="it-IT"/>
          </a:p>
        </p:txBody>
      </p:sp>
      <p:pic>
        <p:nvPicPr>
          <p:cNvPr id="5" name="Immagine 4" descr="2026&#10;&#10;Il contenuto generato dall'IA potrebbe non essere corretto.">
            <a:extLst>
              <a:ext uri="{FF2B5EF4-FFF2-40B4-BE49-F238E27FC236}">
                <a16:creationId xmlns:a16="http://schemas.microsoft.com/office/drawing/2014/main" id="{3C0A2DA0-7DAC-6D25-E324-E442494D0D44}"/>
              </a:ext>
            </a:extLst>
          </p:cNvPr>
          <p:cNvPicPr>
            <a:picLocks noChangeAspect="1"/>
          </p:cNvPicPr>
          <p:nvPr/>
        </p:nvPicPr>
        <p:blipFill>
          <a:blip r:embed="rId2"/>
          <a:stretch>
            <a:fillRect/>
          </a:stretch>
        </p:blipFill>
        <p:spPr>
          <a:xfrm>
            <a:off x="42390" y="554463"/>
            <a:ext cx="12192000" cy="5749073"/>
          </a:xfrm>
          <a:prstGeom prst="rect">
            <a:avLst/>
          </a:prstGeom>
        </p:spPr>
      </p:pic>
    </p:spTree>
    <p:extLst>
      <p:ext uri="{BB962C8B-B14F-4D97-AF65-F5344CB8AC3E}">
        <p14:creationId xmlns:p14="http://schemas.microsoft.com/office/powerpoint/2010/main" val="351531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E16910-19B5-D7DD-8E4C-E68A379C9F24}"/>
              </a:ext>
            </a:extLst>
          </p:cNvPr>
          <p:cNvSpPr>
            <a:spLocks noGrp="1"/>
          </p:cNvSpPr>
          <p:nvPr>
            <p:ph type="title"/>
          </p:nvPr>
        </p:nvSpPr>
        <p:spPr/>
        <p:txBody>
          <a:bodyPr/>
          <a:lstStyle/>
          <a:p>
            <a:endParaRPr lang="it-IT"/>
          </a:p>
        </p:txBody>
      </p:sp>
      <p:pic>
        <p:nvPicPr>
          <p:cNvPr id="5" name="Immagine 4" descr="A diagram illustrating the diagnostic process for ECOPD severity, including criteria such as dyspnea, respiratory rate, heart rate, SaO2 levels, and additional tests for heart failure, pneumonia, and pulmonary embolism.&#10;&#10;Il contenuto generato dall'IA potrebbe non essere corretto.">
            <a:extLst>
              <a:ext uri="{FF2B5EF4-FFF2-40B4-BE49-F238E27FC236}">
                <a16:creationId xmlns:a16="http://schemas.microsoft.com/office/drawing/2014/main" id="{B1966B51-D6CC-003F-700B-C46976D9E11D}"/>
              </a:ext>
            </a:extLst>
          </p:cNvPr>
          <p:cNvPicPr>
            <a:picLocks noChangeAspect="1"/>
          </p:cNvPicPr>
          <p:nvPr/>
        </p:nvPicPr>
        <p:blipFill>
          <a:blip r:embed="rId2"/>
          <a:stretch>
            <a:fillRect/>
          </a:stretch>
        </p:blipFill>
        <p:spPr>
          <a:xfrm>
            <a:off x="2856963" y="0"/>
            <a:ext cx="6478073" cy="6858000"/>
          </a:xfrm>
          <a:prstGeom prst="rect">
            <a:avLst/>
          </a:prstGeom>
        </p:spPr>
      </p:pic>
      <p:sp>
        <p:nvSpPr>
          <p:cNvPr id="6" name="CasellaDiTesto 5">
            <a:extLst>
              <a:ext uri="{FF2B5EF4-FFF2-40B4-BE49-F238E27FC236}">
                <a16:creationId xmlns:a16="http://schemas.microsoft.com/office/drawing/2014/main" id="{8021007A-6E14-80A5-D1F6-EB9E5186D103}"/>
              </a:ext>
            </a:extLst>
          </p:cNvPr>
          <p:cNvSpPr txBox="1">
            <a:spLocks noChangeArrowheads="1"/>
          </p:cNvSpPr>
          <p:nvPr/>
        </p:nvSpPr>
        <p:spPr bwMode="auto">
          <a:xfrm>
            <a:off x="7708669" y="6417638"/>
            <a:ext cx="4339243" cy="338554"/>
          </a:xfrm>
          <a:prstGeom prst="rect">
            <a:avLst/>
          </a:prstGeom>
          <a:noFill/>
          <a:ln w="9525">
            <a:noFill/>
            <a:miter lim="800000"/>
            <a:headEnd/>
            <a:tailEnd/>
          </a:ln>
        </p:spPr>
        <p:txBody>
          <a:bodyPr wrap="square">
            <a:spAutoFit/>
          </a:bodyPr>
          <a:lstStyle/>
          <a:p>
            <a:pPr algn="r"/>
            <a:r>
              <a:rPr lang="it-IT" sz="1600" dirty="0">
                <a:latin typeface="Arial" panose="020B0604020202020204" pitchFamily="34" charset="0"/>
                <a:cs typeface="Arial" panose="020B0604020202020204" pitchFamily="34" charset="0"/>
              </a:rPr>
              <a:t>Celli B et al. Am J Respir Crit Care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254101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0F4D-60C3-6E0F-482B-84A8C18F16B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38B7BEF-6299-B32C-AB81-92485523F43D}"/>
              </a:ext>
            </a:extLst>
          </p:cNvPr>
          <p:cNvSpPr>
            <a:spLocks noGrp="1"/>
          </p:cNvSpPr>
          <p:nvPr>
            <p:ph type="title"/>
          </p:nvPr>
        </p:nvSpPr>
        <p:spPr/>
        <p:txBody>
          <a:bodyPr/>
          <a:lstStyle/>
          <a:p>
            <a:endParaRPr lang="it-IT"/>
          </a:p>
        </p:txBody>
      </p:sp>
      <p:grpSp>
        <p:nvGrpSpPr>
          <p:cNvPr id="10" name="Gruppo 9">
            <a:extLst>
              <a:ext uri="{FF2B5EF4-FFF2-40B4-BE49-F238E27FC236}">
                <a16:creationId xmlns:a16="http://schemas.microsoft.com/office/drawing/2014/main" id="{8396D657-0111-95CD-1038-908FD010CCAF}"/>
              </a:ext>
            </a:extLst>
          </p:cNvPr>
          <p:cNvGrpSpPr/>
          <p:nvPr/>
        </p:nvGrpSpPr>
        <p:grpSpPr>
          <a:xfrm>
            <a:off x="-406858" y="1183982"/>
            <a:ext cx="11760658" cy="5462781"/>
            <a:chOff x="-930073" y="899759"/>
            <a:chExt cx="11760658" cy="5462781"/>
          </a:xfrm>
        </p:grpSpPr>
        <p:pic>
          <p:nvPicPr>
            <p:cNvPr id="8" name="Immagine 7">
              <a:extLst>
                <a:ext uri="{FF2B5EF4-FFF2-40B4-BE49-F238E27FC236}">
                  <a16:creationId xmlns:a16="http://schemas.microsoft.com/office/drawing/2014/main" id="{280144C6-5AFF-4673-1E1C-3A4574262399}"/>
                </a:ext>
              </a:extLst>
            </p:cNvPr>
            <p:cNvPicPr>
              <a:picLocks noChangeAspect="1"/>
            </p:cNvPicPr>
            <p:nvPr/>
          </p:nvPicPr>
          <p:blipFill>
            <a:blip r:embed="rId2"/>
            <a:stretch>
              <a:fillRect/>
            </a:stretch>
          </p:blipFill>
          <p:spPr>
            <a:xfrm>
              <a:off x="1361414" y="899759"/>
              <a:ext cx="9469171" cy="5058481"/>
            </a:xfrm>
            <a:prstGeom prst="rect">
              <a:avLst/>
            </a:prstGeom>
          </p:spPr>
        </p:pic>
        <p:sp>
          <p:nvSpPr>
            <p:cNvPr id="9" name="CasellaDiTesto 8">
              <a:extLst>
                <a:ext uri="{FF2B5EF4-FFF2-40B4-BE49-F238E27FC236}">
                  <a16:creationId xmlns:a16="http://schemas.microsoft.com/office/drawing/2014/main" id="{3571E3D2-D398-DEFC-C466-353AC32094E8}"/>
                </a:ext>
              </a:extLst>
            </p:cNvPr>
            <p:cNvSpPr txBox="1">
              <a:spLocks noChangeArrowheads="1"/>
            </p:cNvSpPr>
            <p:nvPr/>
          </p:nvSpPr>
          <p:spPr bwMode="auto">
            <a:xfrm>
              <a:off x="-930073" y="6054763"/>
              <a:ext cx="4812171" cy="307777"/>
            </a:xfrm>
            <a:prstGeom prst="rect">
              <a:avLst/>
            </a:prstGeom>
            <a:noFill/>
            <a:ln w="9525">
              <a:noFill/>
              <a:miter lim="800000"/>
              <a:headEnd/>
              <a:tailEnd/>
            </a:ln>
          </p:spPr>
          <p:txBody>
            <a:bodyPr wrap="square">
              <a:spAutoFit/>
            </a:bodyPr>
            <a:lstStyle/>
            <a:p>
              <a:pPr algn="r"/>
              <a:r>
                <a:rPr lang="it-IT" sz="1400" dirty="0" err="1">
                  <a:latin typeface="Arial" panose="020B0604020202020204" pitchFamily="34" charset="0"/>
                  <a:cs typeface="Arial" panose="020B0604020202020204" pitchFamily="34" charset="0"/>
                </a:rPr>
                <a:t>Bafadhel</a:t>
              </a:r>
              <a:r>
                <a:rPr lang="it-IT" sz="1400" dirty="0">
                  <a:latin typeface="Arial" panose="020B0604020202020204" pitchFamily="34" charset="0"/>
                  <a:cs typeface="Arial" panose="020B0604020202020204" pitchFamily="34" charset="0"/>
                </a:rPr>
                <a:t> M et al. Am J Respir Crit Care </a:t>
              </a:r>
              <a:r>
                <a:rPr lang="it-IT" sz="1400" dirty="0" err="1">
                  <a:latin typeface="Arial" panose="020B0604020202020204" pitchFamily="34" charset="0"/>
                  <a:cs typeface="Arial" panose="020B0604020202020204" pitchFamily="34" charset="0"/>
                </a:rPr>
                <a:t>Med</a:t>
              </a:r>
              <a:r>
                <a:rPr lang="it-IT" sz="1400" dirty="0">
                  <a:latin typeface="Arial" panose="020B0604020202020204" pitchFamily="34" charset="0"/>
                  <a:cs typeface="Arial" panose="020B0604020202020204" pitchFamily="34" charset="0"/>
                </a:rPr>
                <a:t> 2022</a:t>
              </a:r>
            </a:p>
          </p:txBody>
        </p:sp>
      </p:grpSp>
      <p:pic>
        <p:nvPicPr>
          <p:cNvPr id="5" name="Immagine 4" descr="A diagram illustrating the diagnostic process for ECOPD severity, including criteria such as dyspnea, respiratory rate, heart rate, SaO2 levels, and additional tests for heart failure, pneumonia, and pulmonary embolism.&#10;&#10;Il contenuto generato dall'IA potrebbe non essere corretto.">
            <a:extLst>
              <a:ext uri="{FF2B5EF4-FFF2-40B4-BE49-F238E27FC236}">
                <a16:creationId xmlns:a16="http://schemas.microsoft.com/office/drawing/2014/main" id="{FDCB22E5-2DDD-2139-3557-A0DF7C62E086}"/>
              </a:ext>
            </a:extLst>
          </p:cNvPr>
          <p:cNvPicPr>
            <a:picLocks noChangeAspect="1"/>
          </p:cNvPicPr>
          <p:nvPr/>
        </p:nvPicPr>
        <p:blipFill>
          <a:blip r:embed="rId3"/>
          <a:stretch>
            <a:fillRect/>
          </a:stretch>
        </p:blipFill>
        <p:spPr>
          <a:xfrm>
            <a:off x="71599" y="83671"/>
            <a:ext cx="2078709" cy="2200622"/>
          </a:xfrm>
          <a:prstGeom prst="rect">
            <a:avLst/>
          </a:prstGeom>
        </p:spPr>
      </p:pic>
    </p:spTree>
    <p:extLst>
      <p:ext uri="{BB962C8B-B14F-4D97-AF65-F5344CB8AC3E}">
        <p14:creationId xmlns:p14="http://schemas.microsoft.com/office/powerpoint/2010/main" val="353209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A4699F-7095-53A8-4225-F352FC3115D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75A15FE-926C-D052-7971-ADD305B3C38B}"/>
              </a:ext>
            </a:extLst>
          </p:cNvPr>
          <p:cNvSpPr>
            <a:spLocks noGrp="1"/>
          </p:cNvSpPr>
          <p:nvPr>
            <p:ph idx="1"/>
          </p:nvPr>
        </p:nvSpPr>
        <p:spPr/>
        <p:txBody>
          <a:bodyPr/>
          <a:lstStyle/>
          <a:p>
            <a:endParaRPr lang="it-IT"/>
          </a:p>
        </p:txBody>
      </p:sp>
      <p:pic>
        <p:nvPicPr>
          <p:cNvPr id="5" name="Immagine 4" descr="The diagram illustrates the comparison of high and low risk stable states, showing the variation in symptoms and lung function over time.&#10;&#10;Il contenuto generato dall'IA potrebbe non essere corretto.">
            <a:extLst>
              <a:ext uri="{FF2B5EF4-FFF2-40B4-BE49-F238E27FC236}">
                <a16:creationId xmlns:a16="http://schemas.microsoft.com/office/drawing/2014/main" id="{DF8371D1-948F-71A6-11BF-15CDB3FD24B5}"/>
              </a:ext>
            </a:extLst>
          </p:cNvPr>
          <p:cNvPicPr>
            <a:picLocks noChangeAspect="1"/>
          </p:cNvPicPr>
          <p:nvPr/>
        </p:nvPicPr>
        <p:blipFill>
          <a:blip r:embed="rId2"/>
          <a:stretch>
            <a:fillRect/>
          </a:stretch>
        </p:blipFill>
        <p:spPr>
          <a:xfrm>
            <a:off x="0" y="975855"/>
            <a:ext cx="12192000" cy="4906289"/>
          </a:xfrm>
          <a:prstGeom prst="rect">
            <a:avLst/>
          </a:prstGeom>
        </p:spPr>
      </p:pic>
      <p:sp>
        <p:nvSpPr>
          <p:cNvPr id="6" name="CasellaDiTesto 5">
            <a:extLst>
              <a:ext uri="{FF2B5EF4-FFF2-40B4-BE49-F238E27FC236}">
                <a16:creationId xmlns:a16="http://schemas.microsoft.com/office/drawing/2014/main" id="{4B6C1CF1-111B-99D3-CAA8-800C1AE0459F}"/>
              </a:ext>
            </a:extLst>
          </p:cNvPr>
          <p:cNvSpPr txBox="1">
            <a:spLocks noChangeArrowheads="1"/>
          </p:cNvSpPr>
          <p:nvPr/>
        </p:nvSpPr>
        <p:spPr bwMode="auto">
          <a:xfrm>
            <a:off x="0" y="6450811"/>
            <a:ext cx="4499955" cy="338554"/>
          </a:xfrm>
          <a:prstGeom prst="rect">
            <a:avLst/>
          </a:prstGeom>
          <a:noFill/>
          <a:ln w="9525">
            <a:noFill/>
            <a:miter lim="800000"/>
            <a:headEnd/>
            <a:tailEnd/>
          </a:ln>
        </p:spPr>
        <p:txBody>
          <a:bodyPr wrap="square">
            <a:spAutoFit/>
          </a:bodyPr>
          <a:lstStyle/>
          <a:p>
            <a:pPr algn="r"/>
            <a:r>
              <a:rPr lang="it-IT" sz="1600" dirty="0">
                <a:latin typeface="Arial" panose="020B0604020202020204" pitchFamily="34" charset="0"/>
                <a:cs typeface="Arial" panose="020B0604020202020204" pitchFamily="34" charset="0"/>
              </a:rPr>
              <a:t>Bhatt SP et al. Am J Respir Crit Care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339852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DB5470F3-4651-F1AD-3DB6-1926BE2BF559}"/>
              </a:ext>
            </a:extLst>
          </p:cNvPr>
          <p:cNvPicPr>
            <a:picLocks noChangeAspect="1"/>
          </p:cNvPicPr>
          <p:nvPr/>
        </p:nvPicPr>
        <p:blipFill>
          <a:blip r:embed="rId2"/>
          <a:stretch>
            <a:fillRect/>
          </a:stretch>
        </p:blipFill>
        <p:spPr>
          <a:xfrm>
            <a:off x="742123" y="712252"/>
            <a:ext cx="10927979" cy="5720541"/>
          </a:xfrm>
          <a:prstGeom prst="rect">
            <a:avLst/>
          </a:prstGeom>
        </p:spPr>
      </p:pic>
      <p:sp>
        <p:nvSpPr>
          <p:cNvPr id="6" name="CasellaDiTesto 5">
            <a:extLst>
              <a:ext uri="{FF2B5EF4-FFF2-40B4-BE49-F238E27FC236}">
                <a16:creationId xmlns:a16="http://schemas.microsoft.com/office/drawing/2014/main" id="{ED08FFE7-AD28-4BC3-BFCD-EEFE6D92DA8A}"/>
              </a:ext>
            </a:extLst>
          </p:cNvPr>
          <p:cNvSpPr txBox="1">
            <a:spLocks noChangeArrowheads="1"/>
          </p:cNvSpPr>
          <p:nvPr/>
        </p:nvSpPr>
        <p:spPr bwMode="auto">
          <a:xfrm>
            <a:off x="1" y="6450811"/>
            <a:ext cx="3665505" cy="338554"/>
          </a:xfrm>
          <a:prstGeom prst="rect">
            <a:avLst/>
          </a:prstGeom>
          <a:noFill/>
          <a:ln w="9525">
            <a:noFill/>
            <a:miter lim="800000"/>
            <a:headEnd/>
            <a:tailEnd/>
          </a:ln>
        </p:spPr>
        <p:txBody>
          <a:bodyPr wrap="square">
            <a:spAutoFit/>
          </a:bodyPr>
          <a:lstStyle/>
          <a:p>
            <a:pPr algn="r"/>
            <a:r>
              <a:rPr lang="it-IT" sz="1600" dirty="0">
                <a:latin typeface="Arial" panose="020B0604020202020204" pitchFamily="34" charset="0"/>
                <a:cs typeface="Arial" panose="020B0604020202020204" pitchFamily="34" charset="0"/>
              </a:rPr>
              <a:t>Garcia-Aymerich J et al. </a:t>
            </a:r>
            <a:r>
              <a:rPr lang="it-IT" sz="1600" dirty="0" err="1">
                <a:latin typeface="Arial" panose="020B0604020202020204" pitchFamily="34" charset="0"/>
                <a:cs typeface="Arial" panose="020B0604020202020204" pitchFamily="34" charset="0"/>
              </a:rPr>
              <a:t>Thorax</a:t>
            </a:r>
            <a:r>
              <a:rPr lang="it-IT" sz="1600" dirty="0">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15646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441572-4FAD-032F-1FBF-CD67D29650DE}"/>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3A566F5-F478-48FF-F19F-4A630EB8C30D}"/>
              </a:ext>
            </a:extLst>
          </p:cNvPr>
          <p:cNvPicPr>
            <a:picLocks noChangeAspect="1"/>
          </p:cNvPicPr>
          <p:nvPr/>
        </p:nvPicPr>
        <p:blipFill>
          <a:blip r:embed="rId2"/>
          <a:stretch>
            <a:fillRect/>
          </a:stretch>
        </p:blipFill>
        <p:spPr>
          <a:xfrm>
            <a:off x="1178391" y="718795"/>
            <a:ext cx="8743016" cy="5790742"/>
          </a:xfrm>
          <a:prstGeom prst="rect">
            <a:avLst/>
          </a:prstGeom>
        </p:spPr>
      </p:pic>
      <p:sp>
        <p:nvSpPr>
          <p:cNvPr id="5" name="Footer Placeholder 1">
            <a:extLst>
              <a:ext uri="{FF2B5EF4-FFF2-40B4-BE49-F238E27FC236}">
                <a16:creationId xmlns:a16="http://schemas.microsoft.com/office/drawing/2014/main" id="{EC0FD8F8-AA26-C4EB-9A31-9B71E4E14BD0}"/>
              </a:ext>
            </a:extLst>
          </p:cNvPr>
          <p:cNvSpPr txBox="1">
            <a:spLocks/>
          </p:cNvSpPr>
          <p:nvPr/>
        </p:nvSpPr>
        <p:spPr>
          <a:xfrm>
            <a:off x="8805158" y="6355035"/>
            <a:ext cx="3087973" cy="309003"/>
          </a:xfrm>
          <a:prstGeom prst="rect">
            <a:avLst/>
          </a:prstGeom>
        </p:spPr>
        <p:txBody>
          <a:bodyPr/>
          <a:lstStyle>
            <a:defPPr>
              <a:defRPr lang="fr-FR"/>
            </a:defPPr>
            <a:lvl1pPr algn="l" defTabSz="358639" rtl="0" eaLnBrk="1" fontAlgn="base" hangingPunct="1">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77838" indent="-20638"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55675" indent="-41275"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433513" indent="-61913"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911350" indent="-82550"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a:lstStyle>
          <a:p>
            <a:pPr defTabSz="914377" fontAlgn="auto">
              <a:spcBef>
                <a:spcPts val="0"/>
              </a:spcBef>
              <a:spcAft>
                <a:spcPts val="0"/>
              </a:spcAft>
              <a:defRPr/>
            </a:pPr>
            <a:r>
              <a:rPr lang="en-GB" sz="1400" dirty="0">
                <a:latin typeface="Arial" panose="020B0604020202020204"/>
                <a:ea typeface="+mn-ea"/>
                <a:cs typeface="+mn-cs"/>
              </a:rPr>
              <a:t>Soler-</a:t>
            </a:r>
            <a:r>
              <a:rPr lang="en-GB" sz="1400" dirty="0" err="1">
                <a:latin typeface="Arial" panose="020B0604020202020204"/>
                <a:ea typeface="+mn-ea"/>
                <a:cs typeface="+mn-cs"/>
              </a:rPr>
              <a:t>Cataluna</a:t>
            </a:r>
            <a:r>
              <a:rPr lang="en-GB" sz="1400" dirty="0">
                <a:latin typeface="Arial" panose="020B0604020202020204"/>
                <a:ea typeface="+mn-ea"/>
                <a:cs typeface="+mn-cs"/>
              </a:rPr>
              <a:t> JJ et al. Thorax 2005</a:t>
            </a:r>
          </a:p>
        </p:txBody>
      </p:sp>
      <p:sp>
        <p:nvSpPr>
          <p:cNvPr id="6" name="CasellaDiTesto 5">
            <a:extLst>
              <a:ext uri="{FF2B5EF4-FFF2-40B4-BE49-F238E27FC236}">
                <a16:creationId xmlns:a16="http://schemas.microsoft.com/office/drawing/2014/main" id="{28945E76-E4A0-50AD-E063-E621364232DD}"/>
              </a:ext>
            </a:extLst>
          </p:cNvPr>
          <p:cNvSpPr txBox="1"/>
          <p:nvPr/>
        </p:nvSpPr>
        <p:spPr>
          <a:xfrm>
            <a:off x="7931150" y="825500"/>
            <a:ext cx="4129913" cy="1200329"/>
          </a:xfrm>
          <a:prstGeom prst="rect">
            <a:avLst/>
          </a:prstGeom>
          <a:noFill/>
        </p:spPr>
        <p:txBody>
          <a:bodyPr wrap="none" rtlCol="0">
            <a:spAutoFit/>
          </a:bodyPr>
          <a:lstStyle/>
          <a:p>
            <a:r>
              <a:rPr lang="it-IT" dirty="0"/>
              <a:t>1 : no AECOPD</a:t>
            </a:r>
          </a:p>
          <a:p>
            <a:r>
              <a:rPr lang="it-IT" dirty="0"/>
              <a:t>2 : AECOPD </a:t>
            </a:r>
            <a:r>
              <a:rPr lang="it-IT" dirty="0" err="1"/>
              <a:t>requiring</a:t>
            </a:r>
            <a:r>
              <a:rPr lang="it-IT" dirty="0"/>
              <a:t> ED </a:t>
            </a:r>
            <a:r>
              <a:rPr lang="it-IT" dirty="0" err="1"/>
              <a:t>but</a:t>
            </a:r>
            <a:r>
              <a:rPr lang="it-IT" dirty="0"/>
              <a:t> no </a:t>
            </a:r>
            <a:r>
              <a:rPr lang="it-IT" dirty="0" err="1"/>
              <a:t>admission</a:t>
            </a:r>
            <a:endParaRPr lang="it-IT" dirty="0"/>
          </a:p>
          <a:p>
            <a:r>
              <a:rPr lang="it-IT" dirty="0"/>
              <a:t>3 : AECOPD with </a:t>
            </a:r>
            <a:r>
              <a:rPr lang="it-IT" dirty="0" err="1"/>
              <a:t>hospitalization</a:t>
            </a:r>
            <a:endParaRPr lang="it-IT" dirty="0"/>
          </a:p>
          <a:p>
            <a:r>
              <a:rPr lang="it-IT" dirty="0"/>
              <a:t>4 : AECOPD </a:t>
            </a:r>
            <a:r>
              <a:rPr lang="it-IT" dirty="0" err="1"/>
              <a:t>requiring</a:t>
            </a:r>
            <a:r>
              <a:rPr lang="it-IT" dirty="0"/>
              <a:t> </a:t>
            </a:r>
            <a:r>
              <a:rPr lang="it-IT" dirty="0" err="1"/>
              <a:t>readmission</a:t>
            </a:r>
            <a:endParaRPr lang="it-IT" dirty="0"/>
          </a:p>
        </p:txBody>
      </p:sp>
      <p:cxnSp>
        <p:nvCxnSpPr>
          <p:cNvPr id="8" name="Connettore diritto 7">
            <a:extLst>
              <a:ext uri="{FF2B5EF4-FFF2-40B4-BE49-F238E27FC236}">
                <a16:creationId xmlns:a16="http://schemas.microsoft.com/office/drawing/2014/main" id="{64AAE5CA-ABF4-FFEF-5918-F47B2A9B2EF2}"/>
              </a:ext>
            </a:extLst>
          </p:cNvPr>
          <p:cNvCxnSpPr>
            <a:cxnSpLocks/>
          </p:cNvCxnSpPr>
          <p:nvPr/>
        </p:nvCxnSpPr>
        <p:spPr>
          <a:xfrm>
            <a:off x="2094436" y="2927350"/>
            <a:ext cx="61425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7F1A2444-153D-3E9D-FA25-9FE42CE8F2AC}"/>
              </a:ext>
            </a:extLst>
          </p:cNvPr>
          <p:cNvCxnSpPr>
            <a:cxnSpLocks/>
          </p:cNvCxnSpPr>
          <p:nvPr/>
        </p:nvCxnSpPr>
        <p:spPr>
          <a:xfrm flipV="1">
            <a:off x="4043886" y="946150"/>
            <a:ext cx="0" cy="47879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94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3" name="Straight Connector 202">
            <a:extLst>
              <a:ext uri="{FF2B5EF4-FFF2-40B4-BE49-F238E27FC236}">
                <a16:creationId xmlns:a16="http://schemas.microsoft.com/office/drawing/2014/main" id="{64ED75A2-2918-4CF7-B789-CDA7EE07724B}"/>
              </a:ext>
            </a:extLst>
          </p:cNvPr>
          <p:cNvCxnSpPr/>
          <p:nvPr/>
        </p:nvCxnSpPr>
        <p:spPr>
          <a:xfrm rot="16200000">
            <a:off x="9000953" y="5450571"/>
            <a:ext cx="61385"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9" name="Immagine 18">
            <a:extLst>
              <a:ext uri="{FF2B5EF4-FFF2-40B4-BE49-F238E27FC236}">
                <a16:creationId xmlns:a16="http://schemas.microsoft.com/office/drawing/2014/main" id="{EAF5F96D-61B0-9D53-2F8C-F4C2DB0CA094}"/>
              </a:ext>
            </a:extLst>
          </p:cNvPr>
          <p:cNvPicPr>
            <a:picLocks noChangeAspect="1"/>
          </p:cNvPicPr>
          <p:nvPr/>
        </p:nvPicPr>
        <p:blipFill>
          <a:blip r:embed="rId4"/>
          <a:stretch>
            <a:fillRect/>
          </a:stretch>
        </p:blipFill>
        <p:spPr>
          <a:xfrm>
            <a:off x="2652805" y="1397777"/>
            <a:ext cx="6522846" cy="5061295"/>
          </a:xfrm>
          <a:prstGeom prst="rect">
            <a:avLst/>
          </a:prstGeom>
        </p:spPr>
      </p:pic>
      <p:sp>
        <p:nvSpPr>
          <p:cNvPr id="21" name="Rettangolo 20">
            <a:extLst>
              <a:ext uri="{FF2B5EF4-FFF2-40B4-BE49-F238E27FC236}">
                <a16:creationId xmlns:a16="http://schemas.microsoft.com/office/drawing/2014/main" id="{35ECBA9B-FB09-47CB-6220-7EAB3591E1B8}"/>
              </a:ext>
            </a:extLst>
          </p:cNvPr>
          <p:cNvSpPr/>
          <p:nvPr/>
        </p:nvSpPr>
        <p:spPr>
          <a:xfrm>
            <a:off x="4914509" y="2835006"/>
            <a:ext cx="619593" cy="24939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2" name="CasellaDiTesto 21">
            <a:extLst>
              <a:ext uri="{FF2B5EF4-FFF2-40B4-BE49-F238E27FC236}">
                <a16:creationId xmlns:a16="http://schemas.microsoft.com/office/drawing/2014/main" id="{88BD97C0-9FA8-71C7-4B5D-4EE6B4154D1D}"/>
              </a:ext>
            </a:extLst>
          </p:cNvPr>
          <p:cNvSpPr txBox="1"/>
          <p:nvPr/>
        </p:nvSpPr>
        <p:spPr>
          <a:xfrm>
            <a:off x="7982055" y="6112843"/>
            <a:ext cx="2387192" cy="318100"/>
          </a:xfrm>
          <a:prstGeom prst="rect">
            <a:avLst/>
          </a:prstGeom>
          <a:noFill/>
        </p:spPr>
        <p:txBody>
          <a:bodyPr wrap="none" rtlCol="0">
            <a:spAutoFit/>
          </a:bodyPr>
          <a:lstStyle/>
          <a:p>
            <a:r>
              <a:rPr lang="it-IT" sz="1467" dirty="0" err="1"/>
              <a:t>Median</a:t>
            </a:r>
            <a:r>
              <a:rPr lang="it-IT" sz="1467" dirty="0"/>
              <a:t> follow up 18 </a:t>
            </a:r>
            <a:r>
              <a:rPr lang="it-IT" sz="1467" dirty="0" err="1"/>
              <a:t>months</a:t>
            </a:r>
            <a:endParaRPr lang="it-IT" sz="1467" dirty="0"/>
          </a:p>
        </p:txBody>
      </p:sp>
      <p:sp>
        <p:nvSpPr>
          <p:cNvPr id="23" name="Footer Placeholder 1">
            <a:extLst>
              <a:ext uri="{FF2B5EF4-FFF2-40B4-BE49-F238E27FC236}">
                <a16:creationId xmlns:a16="http://schemas.microsoft.com/office/drawing/2014/main" id="{2CF4D373-DC78-EB5A-4A22-AC87AAEF19A8}"/>
              </a:ext>
            </a:extLst>
          </p:cNvPr>
          <p:cNvSpPr txBox="1">
            <a:spLocks/>
          </p:cNvSpPr>
          <p:nvPr/>
        </p:nvSpPr>
        <p:spPr>
          <a:xfrm>
            <a:off x="136137" y="6430943"/>
            <a:ext cx="3087973" cy="309003"/>
          </a:xfrm>
          <a:prstGeom prst="rect">
            <a:avLst/>
          </a:prstGeom>
        </p:spPr>
        <p:txBody>
          <a:bodyPr/>
          <a:lstStyle>
            <a:defPPr>
              <a:defRPr lang="fr-FR"/>
            </a:defPPr>
            <a:lvl1pPr algn="l" defTabSz="358639" rtl="0" eaLnBrk="1" fontAlgn="base" hangingPunct="1">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77838" indent="-20638"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55675" indent="-41275"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433513" indent="-61913"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911350" indent="-82550"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a:lstStyle>
          <a:p>
            <a:pPr defTabSz="914377" fontAlgn="auto">
              <a:spcBef>
                <a:spcPts val="0"/>
              </a:spcBef>
              <a:spcAft>
                <a:spcPts val="0"/>
              </a:spcAft>
              <a:defRPr/>
            </a:pPr>
            <a:r>
              <a:rPr lang="en-GB" sz="1400" dirty="0">
                <a:latin typeface="Arial" panose="020B0604020202020204"/>
                <a:ea typeface="+mn-ea"/>
                <a:cs typeface="+mn-cs"/>
              </a:rPr>
              <a:t>Piquet J et al. Eur Respir J 2013</a:t>
            </a:r>
          </a:p>
        </p:txBody>
      </p:sp>
      <p:sp>
        <p:nvSpPr>
          <p:cNvPr id="32" name="CasellaDiTesto 31">
            <a:extLst>
              <a:ext uri="{FF2B5EF4-FFF2-40B4-BE49-F238E27FC236}">
                <a16:creationId xmlns:a16="http://schemas.microsoft.com/office/drawing/2014/main" id="{A1768228-2D16-4F6A-8A0B-26DB930096A8}"/>
              </a:ext>
            </a:extLst>
          </p:cNvPr>
          <p:cNvSpPr txBox="1"/>
          <p:nvPr/>
        </p:nvSpPr>
        <p:spPr>
          <a:xfrm>
            <a:off x="2771596" y="232061"/>
            <a:ext cx="6648808" cy="1077218"/>
          </a:xfrm>
          <a:prstGeom prst="rect">
            <a:avLst/>
          </a:prstGeom>
          <a:noFill/>
        </p:spPr>
        <p:txBody>
          <a:bodyPr wrap="none" rtlCol="0">
            <a:spAutoFit/>
          </a:bodyPr>
          <a:lstStyle/>
          <a:p>
            <a:pPr algn="ctr"/>
            <a:r>
              <a:rPr lang="it-IT" sz="3200" dirty="0"/>
              <a:t>COPD </a:t>
            </a:r>
            <a:r>
              <a:rPr lang="it-IT" sz="3200" dirty="0" err="1"/>
              <a:t>exacerbations</a:t>
            </a:r>
            <a:r>
              <a:rPr lang="it-IT" sz="3200" dirty="0"/>
              <a:t> and risk of </a:t>
            </a:r>
            <a:r>
              <a:rPr lang="it-IT" sz="3200" dirty="0" err="1"/>
              <a:t>death</a:t>
            </a:r>
            <a:r>
              <a:rPr lang="it-IT" sz="3200" dirty="0"/>
              <a:t>: </a:t>
            </a:r>
          </a:p>
          <a:p>
            <a:pPr algn="ctr"/>
            <a:r>
              <a:rPr lang="it-IT" sz="3200" dirty="0"/>
              <a:t>high </a:t>
            </a:r>
            <a:r>
              <a:rPr lang="it-IT" sz="3200" dirty="0" err="1"/>
              <a:t>regardless</a:t>
            </a:r>
            <a:r>
              <a:rPr lang="it-IT" sz="3200" dirty="0"/>
              <a:t> of </a:t>
            </a:r>
            <a:r>
              <a:rPr lang="it-IT" sz="3200" dirty="0" err="1"/>
              <a:t>number</a:t>
            </a:r>
            <a:r>
              <a:rPr lang="it-IT" sz="3200" dirty="0"/>
              <a:t> of events  </a:t>
            </a:r>
          </a:p>
        </p:txBody>
      </p:sp>
    </p:spTree>
    <p:custDataLst>
      <p:tags r:id="rId1"/>
    </p:custDataLst>
    <p:extLst>
      <p:ext uri="{BB962C8B-B14F-4D97-AF65-F5344CB8AC3E}">
        <p14:creationId xmlns:p14="http://schemas.microsoft.com/office/powerpoint/2010/main" val="420159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F7ADA74-4278-93A0-B94E-AD74A15619D1}"/>
              </a:ext>
            </a:extLst>
          </p:cNvPr>
          <p:cNvPicPr>
            <a:picLocks noChangeAspect="1"/>
          </p:cNvPicPr>
          <p:nvPr/>
        </p:nvPicPr>
        <p:blipFill>
          <a:blip r:embed="rId2"/>
          <a:stretch>
            <a:fillRect/>
          </a:stretch>
        </p:blipFill>
        <p:spPr>
          <a:xfrm>
            <a:off x="1212850" y="1397840"/>
            <a:ext cx="9626600" cy="5091682"/>
          </a:xfrm>
          <a:prstGeom prst="rect">
            <a:avLst/>
          </a:prstGeom>
        </p:spPr>
      </p:pic>
      <p:sp>
        <p:nvSpPr>
          <p:cNvPr id="5" name="Footer Placeholder 1">
            <a:extLst>
              <a:ext uri="{FF2B5EF4-FFF2-40B4-BE49-F238E27FC236}">
                <a16:creationId xmlns:a16="http://schemas.microsoft.com/office/drawing/2014/main" id="{A2174CD0-EE77-F2E5-D45D-F60E41CC4B00}"/>
              </a:ext>
            </a:extLst>
          </p:cNvPr>
          <p:cNvSpPr txBox="1">
            <a:spLocks/>
          </p:cNvSpPr>
          <p:nvPr/>
        </p:nvSpPr>
        <p:spPr>
          <a:xfrm>
            <a:off x="283314" y="6335020"/>
            <a:ext cx="2465862" cy="309003"/>
          </a:xfrm>
          <a:prstGeom prst="rect">
            <a:avLst/>
          </a:prstGeom>
        </p:spPr>
        <p:txBody>
          <a:bodyPr/>
          <a:lstStyle>
            <a:defPPr>
              <a:defRPr lang="fr-FR"/>
            </a:defPPr>
            <a:lvl1pPr algn="l" defTabSz="358639" rtl="0" eaLnBrk="1" fontAlgn="base" hangingPunct="1">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77838" indent="-20638"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55675" indent="-41275"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433513" indent="-61913"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911350" indent="-82550"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a:lstStyle>
          <a:p>
            <a:pPr defTabSz="914377" fontAlgn="auto">
              <a:spcBef>
                <a:spcPts val="0"/>
              </a:spcBef>
              <a:spcAft>
                <a:spcPts val="0"/>
              </a:spcAft>
              <a:defRPr/>
            </a:pPr>
            <a:r>
              <a:rPr lang="en-GB" sz="1400" dirty="0">
                <a:latin typeface="Arial" panose="020B0604020202020204"/>
                <a:ea typeface="+mn-ea"/>
                <a:cs typeface="+mn-cs"/>
              </a:rPr>
              <a:t>Rhodes K et al. BMJ Open</a:t>
            </a:r>
          </a:p>
        </p:txBody>
      </p:sp>
      <p:sp>
        <p:nvSpPr>
          <p:cNvPr id="6" name="CasellaDiTesto 5">
            <a:extLst>
              <a:ext uri="{FF2B5EF4-FFF2-40B4-BE49-F238E27FC236}">
                <a16:creationId xmlns:a16="http://schemas.microsoft.com/office/drawing/2014/main" id="{C3CF8473-7BDE-2E47-1A98-8C3D9BDD3BC9}"/>
              </a:ext>
            </a:extLst>
          </p:cNvPr>
          <p:cNvSpPr txBox="1"/>
          <p:nvPr/>
        </p:nvSpPr>
        <p:spPr>
          <a:xfrm>
            <a:off x="4004499" y="72293"/>
            <a:ext cx="6608732" cy="1077218"/>
          </a:xfrm>
          <a:prstGeom prst="rect">
            <a:avLst/>
          </a:prstGeom>
          <a:noFill/>
        </p:spPr>
        <p:txBody>
          <a:bodyPr wrap="none" rtlCol="0">
            <a:spAutoFit/>
          </a:bodyPr>
          <a:lstStyle/>
          <a:p>
            <a:r>
              <a:rPr lang="it-IT" sz="3200" dirty="0"/>
              <a:t>One moderate AECOPD leads to a </a:t>
            </a:r>
          </a:p>
          <a:p>
            <a:r>
              <a:rPr lang="it-IT" sz="3200" dirty="0" err="1"/>
              <a:t>higher</a:t>
            </a:r>
            <a:r>
              <a:rPr lang="it-IT" sz="3200" dirty="0"/>
              <a:t> risk of moderate/severe events </a:t>
            </a:r>
          </a:p>
        </p:txBody>
      </p:sp>
      <p:pic>
        <p:nvPicPr>
          <p:cNvPr id="8" name="Immagine 7">
            <a:extLst>
              <a:ext uri="{FF2B5EF4-FFF2-40B4-BE49-F238E27FC236}">
                <a16:creationId xmlns:a16="http://schemas.microsoft.com/office/drawing/2014/main" id="{B621B126-79BC-0B1E-7674-F0752C963DBB}"/>
              </a:ext>
            </a:extLst>
          </p:cNvPr>
          <p:cNvPicPr>
            <a:picLocks noChangeAspect="1"/>
          </p:cNvPicPr>
          <p:nvPr/>
        </p:nvPicPr>
        <p:blipFill>
          <a:blip r:embed="rId3"/>
          <a:stretch>
            <a:fillRect/>
          </a:stretch>
        </p:blipFill>
        <p:spPr>
          <a:xfrm>
            <a:off x="233082" y="128597"/>
            <a:ext cx="3310610" cy="821922"/>
          </a:xfrm>
          <a:prstGeom prst="rect">
            <a:avLst/>
          </a:prstGeom>
        </p:spPr>
      </p:pic>
      <p:pic>
        <p:nvPicPr>
          <p:cNvPr id="10" name="Immagine 9">
            <a:extLst>
              <a:ext uri="{FF2B5EF4-FFF2-40B4-BE49-F238E27FC236}">
                <a16:creationId xmlns:a16="http://schemas.microsoft.com/office/drawing/2014/main" id="{EC404711-18EA-01E6-BEB1-E5EEFF560485}"/>
              </a:ext>
            </a:extLst>
          </p:cNvPr>
          <p:cNvPicPr>
            <a:picLocks noChangeAspect="1"/>
          </p:cNvPicPr>
          <p:nvPr/>
        </p:nvPicPr>
        <p:blipFill>
          <a:blip r:embed="rId4"/>
          <a:stretch>
            <a:fillRect/>
          </a:stretch>
        </p:blipFill>
        <p:spPr>
          <a:xfrm>
            <a:off x="296308" y="890249"/>
            <a:ext cx="1371874" cy="429543"/>
          </a:xfrm>
          <a:prstGeom prst="rect">
            <a:avLst/>
          </a:prstGeom>
        </p:spPr>
      </p:pic>
    </p:spTree>
    <p:extLst>
      <p:ext uri="{BB962C8B-B14F-4D97-AF65-F5344CB8AC3E}">
        <p14:creationId xmlns:p14="http://schemas.microsoft.com/office/powerpoint/2010/main" val="1491786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AC3904B4-DDE1-F48D-0FEA-7D5AF9CA5E0D}"/>
              </a:ext>
            </a:extLst>
          </p:cNvPr>
          <p:cNvPicPr>
            <a:picLocks noChangeAspect="1"/>
          </p:cNvPicPr>
          <p:nvPr/>
        </p:nvPicPr>
        <p:blipFill>
          <a:blip r:embed="rId2"/>
          <a:stretch>
            <a:fillRect/>
          </a:stretch>
        </p:blipFill>
        <p:spPr>
          <a:xfrm>
            <a:off x="4649987" y="160687"/>
            <a:ext cx="7385050" cy="1274531"/>
          </a:xfrm>
          <a:prstGeom prst="rect">
            <a:avLst/>
          </a:prstGeom>
        </p:spPr>
      </p:pic>
      <p:pic>
        <p:nvPicPr>
          <p:cNvPr id="4" name="Immagine 3">
            <a:extLst>
              <a:ext uri="{FF2B5EF4-FFF2-40B4-BE49-F238E27FC236}">
                <a16:creationId xmlns:a16="http://schemas.microsoft.com/office/drawing/2014/main" id="{25C27E8C-F7B2-6F88-C7EE-E416A710820D}"/>
              </a:ext>
            </a:extLst>
          </p:cNvPr>
          <p:cNvPicPr>
            <a:picLocks noChangeAspect="1"/>
          </p:cNvPicPr>
          <p:nvPr/>
        </p:nvPicPr>
        <p:blipFill>
          <a:blip r:embed="rId3"/>
          <a:stretch>
            <a:fillRect/>
          </a:stretch>
        </p:blipFill>
        <p:spPr>
          <a:xfrm>
            <a:off x="2495440" y="936129"/>
            <a:ext cx="7201120" cy="5966206"/>
          </a:xfrm>
          <a:prstGeom prst="rect">
            <a:avLst/>
          </a:prstGeom>
        </p:spPr>
      </p:pic>
      <p:sp>
        <p:nvSpPr>
          <p:cNvPr id="5" name="Footer Placeholder 1">
            <a:extLst>
              <a:ext uri="{FF2B5EF4-FFF2-40B4-BE49-F238E27FC236}">
                <a16:creationId xmlns:a16="http://schemas.microsoft.com/office/drawing/2014/main" id="{CC2815F3-F862-190F-81A3-8BE459B2CFA3}"/>
              </a:ext>
            </a:extLst>
          </p:cNvPr>
          <p:cNvSpPr txBox="1">
            <a:spLocks/>
          </p:cNvSpPr>
          <p:nvPr/>
        </p:nvSpPr>
        <p:spPr>
          <a:xfrm>
            <a:off x="198798" y="6309094"/>
            <a:ext cx="3087973" cy="309003"/>
          </a:xfrm>
          <a:prstGeom prst="rect">
            <a:avLst/>
          </a:prstGeom>
        </p:spPr>
        <p:txBody>
          <a:bodyPr/>
          <a:lstStyle>
            <a:defPPr>
              <a:defRPr lang="fr-FR"/>
            </a:defPPr>
            <a:lvl1pPr algn="l" defTabSz="358639" rtl="0" eaLnBrk="1" fontAlgn="base" hangingPunct="1">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77838" indent="-20638"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55675" indent="-41275"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433513" indent="-61913"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911350" indent="-82550"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a:lstStyle>
          <a:p>
            <a:pPr defTabSz="914377" fontAlgn="auto">
              <a:spcBef>
                <a:spcPts val="0"/>
              </a:spcBef>
              <a:spcAft>
                <a:spcPts val="0"/>
              </a:spcAft>
              <a:defRPr/>
            </a:pPr>
            <a:r>
              <a:rPr lang="en-GB" sz="1400" dirty="0">
                <a:latin typeface="Arial" panose="020B0604020202020204"/>
                <a:ea typeface="+mn-ea"/>
                <a:cs typeface="+mn-cs"/>
              </a:rPr>
              <a:t>Sin D et al. Eur Respir J 2006</a:t>
            </a:r>
          </a:p>
        </p:txBody>
      </p:sp>
    </p:spTree>
    <p:extLst>
      <p:ext uri="{BB962C8B-B14F-4D97-AF65-F5344CB8AC3E}">
        <p14:creationId xmlns:p14="http://schemas.microsoft.com/office/powerpoint/2010/main" val="997131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9B0D88-9445-5BF3-DE42-184CAED4904D}"/>
              </a:ext>
            </a:extLst>
          </p:cNvPr>
          <p:cNvSpPr>
            <a:spLocks noGrp="1"/>
          </p:cNvSpPr>
          <p:nvPr>
            <p:ph type="title"/>
          </p:nvPr>
        </p:nvSpPr>
        <p:spPr/>
        <p:txBody>
          <a:bodyPr/>
          <a:lstStyle/>
          <a:p>
            <a:endParaRPr lang="it-IT"/>
          </a:p>
        </p:txBody>
      </p:sp>
      <p:pic>
        <p:nvPicPr>
          <p:cNvPr id="4" name="Immagine 3" descr="The provided text appears to be a description of a statistical analysis showing the association between various factors and mortality, including a range of p-values indicating the statistical significance of each factor.&#10;&#10;Il contenuto generato dall'IA potrebbe non essere corretto.">
            <a:extLst>
              <a:ext uri="{FF2B5EF4-FFF2-40B4-BE49-F238E27FC236}">
                <a16:creationId xmlns:a16="http://schemas.microsoft.com/office/drawing/2014/main" id="{6E32579C-2A20-3C89-4B4E-DA771F47C660}"/>
              </a:ext>
            </a:extLst>
          </p:cNvPr>
          <p:cNvPicPr>
            <a:picLocks noChangeAspect="1"/>
          </p:cNvPicPr>
          <p:nvPr/>
        </p:nvPicPr>
        <p:blipFill>
          <a:blip r:embed="rId2"/>
          <a:stretch>
            <a:fillRect/>
          </a:stretch>
        </p:blipFill>
        <p:spPr>
          <a:xfrm>
            <a:off x="757844" y="894046"/>
            <a:ext cx="10595956" cy="5069907"/>
          </a:xfrm>
          <a:prstGeom prst="rect">
            <a:avLst/>
          </a:prstGeom>
        </p:spPr>
      </p:pic>
      <p:sp>
        <p:nvSpPr>
          <p:cNvPr id="5" name="Footer Placeholder 1">
            <a:extLst>
              <a:ext uri="{FF2B5EF4-FFF2-40B4-BE49-F238E27FC236}">
                <a16:creationId xmlns:a16="http://schemas.microsoft.com/office/drawing/2014/main" id="{426CE67E-2F07-FBF2-13AA-908D908D3048}"/>
              </a:ext>
            </a:extLst>
          </p:cNvPr>
          <p:cNvSpPr txBox="1">
            <a:spLocks/>
          </p:cNvSpPr>
          <p:nvPr/>
        </p:nvSpPr>
        <p:spPr>
          <a:xfrm>
            <a:off x="226424" y="6393827"/>
            <a:ext cx="3087973" cy="309003"/>
          </a:xfrm>
          <a:prstGeom prst="rect">
            <a:avLst/>
          </a:prstGeom>
        </p:spPr>
        <p:txBody>
          <a:bodyPr/>
          <a:lstStyle>
            <a:defPPr>
              <a:defRPr lang="fr-FR"/>
            </a:defPPr>
            <a:lvl1pPr algn="l" defTabSz="358639" rtl="0" eaLnBrk="1" fontAlgn="base" hangingPunct="1">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77838" indent="-20638"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55675" indent="-41275"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433513" indent="-61913"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911350" indent="-82550" algn="l" defTabSz="477838" rtl="0" eaLnBrk="0" fontAlgn="base" hangingPunct="0">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a:lstStyle>
          <a:p>
            <a:pPr defTabSz="914377" fontAlgn="auto">
              <a:spcBef>
                <a:spcPts val="0"/>
              </a:spcBef>
              <a:spcAft>
                <a:spcPts val="0"/>
              </a:spcAft>
              <a:defRPr/>
            </a:pPr>
            <a:r>
              <a:rPr lang="en-GB" sz="1400" dirty="0">
                <a:latin typeface="Arial" panose="020B0604020202020204"/>
                <a:ea typeface="+mn-ea"/>
                <a:cs typeface="+mn-cs"/>
              </a:rPr>
              <a:t>Santus P et al. Int J COPD 2024</a:t>
            </a:r>
          </a:p>
        </p:txBody>
      </p:sp>
      <p:sp>
        <p:nvSpPr>
          <p:cNvPr id="6" name="Rettangolo 5">
            <a:extLst>
              <a:ext uri="{FF2B5EF4-FFF2-40B4-BE49-F238E27FC236}">
                <a16:creationId xmlns:a16="http://schemas.microsoft.com/office/drawing/2014/main" id="{263869F9-336C-BD04-2782-8AB45B7A28AE}"/>
              </a:ext>
            </a:extLst>
          </p:cNvPr>
          <p:cNvSpPr/>
          <p:nvPr/>
        </p:nvSpPr>
        <p:spPr>
          <a:xfrm>
            <a:off x="2726575" y="2815243"/>
            <a:ext cx="7753003" cy="591589"/>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8540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1617CF-CDF6-E21C-A79A-A4CDBB06AF1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56C1945-CEE2-D588-0D97-91364A816FFA}"/>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658752FE-EFC8-C6E4-67C4-04B0236CEEEB}"/>
              </a:ext>
            </a:extLst>
          </p:cNvPr>
          <p:cNvPicPr>
            <a:picLocks noChangeAspect="1"/>
          </p:cNvPicPr>
          <p:nvPr/>
        </p:nvPicPr>
        <p:blipFill>
          <a:blip r:embed="rId2"/>
          <a:stretch>
            <a:fillRect/>
          </a:stretch>
        </p:blipFill>
        <p:spPr>
          <a:xfrm>
            <a:off x="649301" y="0"/>
            <a:ext cx="10893398" cy="6858000"/>
          </a:xfrm>
          <a:prstGeom prst="rect">
            <a:avLst/>
          </a:prstGeom>
        </p:spPr>
      </p:pic>
      <p:sp>
        <p:nvSpPr>
          <p:cNvPr id="7" name="CasellaDiTesto 6">
            <a:extLst>
              <a:ext uri="{FF2B5EF4-FFF2-40B4-BE49-F238E27FC236}">
                <a16:creationId xmlns:a16="http://schemas.microsoft.com/office/drawing/2014/main" id="{0FC9AB67-F6E0-8BF5-177A-43420527ADD8}"/>
              </a:ext>
            </a:extLst>
          </p:cNvPr>
          <p:cNvSpPr txBox="1"/>
          <p:nvPr/>
        </p:nvSpPr>
        <p:spPr>
          <a:xfrm>
            <a:off x="8935835" y="6488668"/>
            <a:ext cx="3052182" cy="307777"/>
          </a:xfrm>
          <a:prstGeom prst="rect">
            <a:avLst/>
          </a:prstGeom>
          <a:noFill/>
        </p:spPr>
        <p:txBody>
          <a:bodyPr wrap="none" rtlCol="0">
            <a:spAutoFit/>
          </a:bodyPr>
          <a:lstStyle/>
          <a:p>
            <a:r>
              <a:rPr lang="it-IT" sz="1400" dirty="0" err="1">
                <a:latin typeface="Arial" panose="020B0604020202020204" pitchFamily="34" charset="0"/>
                <a:cs typeface="Arial" panose="020B0604020202020204" pitchFamily="34" charset="0"/>
              </a:rPr>
              <a:t>Vogelmeier</a:t>
            </a:r>
            <a:r>
              <a:rPr lang="it-IT" sz="1400" dirty="0">
                <a:latin typeface="Arial" panose="020B0604020202020204" pitchFamily="34" charset="0"/>
                <a:cs typeface="Arial" panose="020B0604020202020204" pitchFamily="34" charset="0"/>
              </a:rPr>
              <a:t> C et al Int J COPD 2025</a:t>
            </a:r>
          </a:p>
        </p:txBody>
      </p:sp>
    </p:spTree>
    <p:extLst>
      <p:ext uri="{BB962C8B-B14F-4D97-AF65-F5344CB8AC3E}">
        <p14:creationId xmlns:p14="http://schemas.microsoft.com/office/powerpoint/2010/main" val="3708380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ACA78B-80EF-F9F7-CAAD-41417533C644}"/>
              </a:ext>
            </a:extLst>
          </p:cNvPr>
          <p:cNvSpPr>
            <a:spLocks noGrp="1"/>
          </p:cNvSpPr>
          <p:nvPr>
            <p:ph type="title"/>
          </p:nvPr>
        </p:nvSpPr>
        <p:spPr/>
        <p:txBody>
          <a:bodyPr/>
          <a:lstStyle/>
          <a:p>
            <a:endParaRPr lang="it-IT"/>
          </a:p>
        </p:txBody>
      </p:sp>
      <p:pic>
        <p:nvPicPr>
          <p:cNvPr id="5" name="Immagine 4" descr="2026&#10;&#10;Il contenuto generato dall'IA potrebbe non essere corretto.">
            <a:extLst>
              <a:ext uri="{FF2B5EF4-FFF2-40B4-BE49-F238E27FC236}">
                <a16:creationId xmlns:a16="http://schemas.microsoft.com/office/drawing/2014/main" id="{FDBC1405-0278-B382-2043-BF5651AAD20A}"/>
              </a:ext>
            </a:extLst>
          </p:cNvPr>
          <p:cNvPicPr>
            <a:picLocks noChangeAspect="1"/>
          </p:cNvPicPr>
          <p:nvPr/>
        </p:nvPicPr>
        <p:blipFill>
          <a:blip r:embed="rId2"/>
          <a:srcRect t="46768"/>
          <a:stretch>
            <a:fillRect/>
          </a:stretch>
        </p:blipFill>
        <p:spPr>
          <a:xfrm>
            <a:off x="0" y="0"/>
            <a:ext cx="12192000" cy="3060374"/>
          </a:xfrm>
          <a:prstGeom prst="rect">
            <a:avLst/>
          </a:prstGeom>
        </p:spPr>
      </p:pic>
      <p:sp>
        <p:nvSpPr>
          <p:cNvPr id="6" name="Rettangolo 5">
            <a:extLst>
              <a:ext uri="{FF2B5EF4-FFF2-40B4-BE49-F238E27FC236}">
                <a16:creationId xmlns:a16="http://schemas.microsoft.com/office/drawing/2014/main" id="{CD5D6262-54EA-3CDB-A41D-B284A8D61A0B}"/>
              </a:ext>
            </a:extLst>
          </p:cNvPr>
          <p:cNvSpPr/>
          <p:nvPr/>
        </p:nvSpPr>
        <p:spPr>
          <a:xfrm>
            <a:off x="0" y="3060374"/>
            <a:ext cx="12292927" cy="3903600"/>
          </a:xfrm>
          <a:prstGeom prst="rect">
            <a:avLst/>
          </a:prstGeom>
          <a:solidFill>
            <a:srgbClr val="4870B0"/>
          </a:solidFill>
          <a:ln>
            <a:solidFill>
              <a:srgbClr val="497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837587E5-C058-763A-26BC-6C44086ACEEC}"/>
              </a:ext>
            </a:extLst>
          </p:cNvPr>
          <p:cNvSpPr txBox="1"/>
          <p:nvPr/>
        </p:nvSpPr>
        <p:spPr>
          <a:xfrm>
            <a:off x="795068" y="3574483"/>
            <a:ext cx="10558732" cy="1200329"/>
          </a:xfrm>
          <a:prstGeom prst="rect">
            <a:avLst/>
          </a:prstGeom>
          <a:noFill/>
        </p:spPr>
        <p:txBody>
          <a:bodyPr wrap="square" rtlCol="0">
            <a:spAutoFit/>
          </a:bodyPr>
          <a:lstStyle/>
          <a:p>
            <a:pPr algn="ctr"/>
            <a:r>
              <a:rPr lang="it-IT" sz="3600" b="1" dirty="0">
                <a:solidFill>
                  <a:schemeClr val="bg1"/>
                </a:solidFill>
              </a:rPr>
              <a:t>BPCO riacutizzata è un carico sanitario ancora troppo pesante: cosa fare tra realtà e ambizione</a:t>
            </a:r>
          </a:p>
        </p:txBody>
      </p:sp>
      <p:sp>
        <p:nvSpPr>
          <p:cNvPr id="8" name="CasellaDiTesto 7">
            <a:extLst>
              <a:ext uri="{FF2B5EF4-FFF2-40B4-BE49-F238E27FC236}">
                <a16:creationId xmlns:a16="http://schemas.microsoft.com/office/drawing/2014/main" id="{67471DF1-42F3-97D1-4552-135C5934EF09}"/>
              </a:ext>
            </a:extLst>
          </p:cNvPr>
          <p:cNvSpPr txBox="1"/>
          <p:nvPr/>
        </p:nvSpPr>
        <p:spPr>
          <a:xfrm>
            <a:off x="3026434" y="5021033"/>
            <a:ext cx="6096000" cy="1354217"/>
          </a:xfrm>
          <a:prstGeom prst="rect">
            <a:avLst/>
          </a:prstGeom>
          <a:noFill/>
        </p:spPr>
        <p:txBody>
          <a:bodyPr wrap="square">
            <a:spAutoFit/>
          </a:bodyPr>
          <a:lstStyle/>
          <a:p>
            <a:pPr algn="ctr"/>
            <a:r>
              <a:rPr lang="it-IT" sz="2800" dirty="0">
                <a:solidFill>
                  <a:schemeClr val="bg1"/>
                </a:solidFill>
              </a:rPr>
              <a:t>Dejan Radovanovic </a:t>
            </a:r>
          </a:p>
          <a:p>
            <a:pPr algn="ctr"/>
            <a:r>
              <a:rPr lang="it-IT" dirty="0">
                <a:solidFill>
                  <a:schemeClr val="bg1"/>
                </a:solidFill>
              </a:rPr>
              <a:t>Dipartimento di Scienze Biomediche e Cliniche</a:t>
            </a:r>
          </a:p>
          <a:p>
            <a:pPr algn="ctr"/>
            <a:r>
              <a:rPr lang="it-IT" dirty="0">
                <a:solidFill>
                  <a:schemeClr val="bg1"/>
                </a:solidFill>
              </a:rPr>
              <a:t>Università degli Studi di Milano</a:t>
            </a:r>
          </a:p>
          <a:p>
            <a:pPr algn="ctr"/>
            <a:r>
              <a:rPr lang="it-IT" dirty="0">
                <a:solidFill>
                  <a:srgbClr val="FFFF00"/>
                </a:solidFill>
              </a:rPr>
              <a:t>dejan.radovanovic@unimi.it</a:t>
            </a:r>
          </a:p>
        </p:txBody>
      </p:sp>
    </p:spTree>
    <p:extLst>
      <p:ext uri="{BB962C8B-B14F-4D97-AF65-F5344CB8AC3E}">
        <p14:creationId xmlns:p14="http://schemas.microsoft.com/office/powerpoint/2010/main" val="2580206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610EA3-4650-9270-396F-6F297691F523}"/>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BE6DCC21-DEDC-CD6D-3F94-C2847CCBF407}"/>
              </a:ext>
            </a:extLst>
          </p:cNvPr>
          <p:cNvSpPr>
            <a:spLocks noGrp="1"/>
          </p:cNvSpPr>
          <p:nvPr>
            <p:ph idx="1"/>
          </p:nvPr>
        </p:nvSpPr>
        <p:spPr/>
        <p:txBody>
          <a:bodyPr/>
          <a:lstStyle/>
          <a:p>
            <a:endParaRPr lang="it-IT" dirty="0"/>
          </a:p>
        </p:txBody>
      </p:sp>
      <p:grpSp>
        <p:nvGrpSpPr>
          <p:cNvPr id="8" name="Gruppo 7">
            <a:extLst>
              <a:ext uri="{FF2B5EF4-FFF2-40B4-BE49-F238E27FC236}">
                <a16:creationId xmlns:a16="http://schemas.microsoft.com/office/drawing/2014/main" id="{538BF7D1-BD3B-34BB-044D-23586CD1E9D3}"/>
              </a:ext>
            </a:extLst>
          </p:cNvPr>
          <p:cNvGrpSpPr/>
          <p:nvPr/>
        </p:nvGrpSpPr>
        <p:grpSpPr>
          <a:xfrm>
            <a:off x="2115458" y="300561"/>
            <a:ext cx="7961087" cy="6525391"/>
            <a:chOff x="2315027" y="223748"/>
            <a:chExt cx="7961086" cy="6525391"/>
          </a:xfrm>
        </p:grpSpPr>
        <p:pic>
          <p:nvPicPr>
            <p:cNvPr id="7" name="Immagine 6">
              <a:extLst>
                <a:ext uri="{FF2B5EF4-FFF2-40B4-BE49-F238E27FC236}">
                  <a16:creationId xmlns:a16="http://schemas.microsoft.com/office/drawing/2014/main" id="{2ADD8FDF-D611-DB45-AA9B-85A122ED1F8C}"/>
                </a:ext>
              </a:extLst>
            </p:cNvPr>
            <p:cNvPicPr>
              <a:picLocks noChangeAspect="1"/>
            </p:cNvPicPr>
            <p:nvPr/>
          </p:nvPicPr>
          <p:blipFill>
            <a:blip r:embed="rId2"/>
            <a:stretch>
              <a:fillRect/>
            </a:stretch>
          </p:blipFill>
          <p:spPr>
            <a:xfrm>
              <a:off x="2315027" y="3527568"/>
              <a:ext cx="7961086" cy="3221571"/>
            </a:xfrm>
            <a:prstGeom prst="rect">
              <a:avLst/>
            </a:prstGeom>
          </p:spPr>
        </p:pic>
        <p:pic>
          <p:nvPicPr>
            <p:cNvPr id="5" name="Immagine 4">
              <a:extLst>
                <a:ext uri="{FF2B5EF4-FFF2-40B4-BE49-F238E27FC236}">
                  <a16:creationId xmlns:a16="http://schemas.microsoft.com/office/drawing/2014/main" id="{B9F2964A-6B6A-7368-DE3E-93F675A834D7}"/>
                </a:ext>
              </a:extLst>
            </p:cNvPr>
            <p:cNvPicPr>
              <a:picLocks noChangeAspect="1"/>
            </p:cNvPicPr>
            <p:nvPr/>
          </p:nvPicPr>
          <p:blipFill>
            <a:blip r:embed="rId3"/>
            <a:stretch>
              <a:fillRect/>
            </a:stretch>
          </p:blipFill>
          <p:spPr>
            <a:xfrm>
              <a:off x="2315027" y="223748"/>
              <a:ext cx="7961086" cy="3277822"/>
            </a:xfrm>
            <a:prstGeom prst="rect">
              <a:avLst/>
            </a:prstGeom>
          </p:spPr>
        </p:pic>
      </p:grpSp>
      <p:sp>
        <p:nvSpPr>
          <p:cNvPr id="9" name="CasellaDiTesto 8">
            <a:extLst>
              <a:ext uri="{FF2B5EF4-FFF2-40B4-BE49-F238E27FC236}">
                <a16:creationId xmlns:a16="http://schemas.microsoft.com/office/drawing/2014/main" id="{5156B49D-99FF-DBAE-D2FE-62B0A260AD16}"/>
              </a:ext>
            </a:extLst>
          </p:cNvPr>
          <p:cNvSpPr txBox="1"/>
          <p:nvPr/>
        </p:nvSpPr>
        <p:spPr>
          <a:xfrm>
            <a:off x="183921" y="6481285"/>
            <a:ext cx="3481615" cy="297454"/>
          </a:xfrm>
          <a:prstGeom prst="rect">
            <a:avLst/>
          </a:prstGeom>
          <a:noFill/>
        </p:spPr>
        <p:txBody>
          <a:bodyPr wrap="square" rtlCol="0">
            <a:spAutoFit/>
          </a:bodyPr>
          <a:lstStyle/>
          <a:p>
            <a:r>
              <a:rPr lang="it-IT" sz="1333" dirty="0" err="1">
                <a:latin typeface="Arial" panose="020B0604020202020204" pitchFamily="34" charset="0"/>
                <a:cs typeface="Arial" panose="020B0604020202020204" pitchFamily="34" charset="0"/>
              </a:rPr>
              <a:t>Nordon</a:t>
            </a:r>
            <a:r>
              <a:rPr lang="it-IT" sz="1333" dirty="0">
                <a:latin typeface="Arial" panose="020B0604020202020204" pitchFamily="34" charset="0"/>
                <a:cs typeface="Arial" panose="020B0604020202020204" pitchFamily="34" charset="0"/>
              </a:rPr>
              <a:t> C et al. ERJ Open Res 2025</a:t>
            </a:r>
            <a:endParaRPr lang="en-US" sz="1333"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E7363187-019B-3999-58C0-2A0688747A15}"/>
              </a:ext>
            </a:extLst>
          </p:cNvPr>
          <p:cNvSpPr txBox="1"/>
          <p:nvPr/>
        </p:nvSpPr>
        <p:spPr>
          <a:xfrm>
            <a:off x="3865265" y="193960"/>
            <a:ext cx="4461478" cy="369332"/>
          </a:xfrm>
          <a:prstGeom prst="rect">
            <a:avLst/>
          </a:prstGeom>
          <a:solidFill>
            <a:schemeClr val="bg1"/>
          </a:solidFill>
        </p:spPr>
        <p:txBody>
          <a:bodyPr wrap="none" rtlCol="0">
            <a:spAutoFit/>
          </a:bodyPr>
          <a:lstStyle/>
          <a:p>
            <a:pPr algn="ctr"/>
            <a:r>
              <a:rPr lang="it-IT" dirty="0">
                <a:solidFill>
                  <a:srgbClr val="C00000"/>
                </a:solidFill>
                <a:latin typeface="Bahnschrift" panose="020B0502040204020203" pitchFamily="34" charset="0"/>
              </a:rPr>
              <a:t>Following a moderate COPD </a:t>
            </a:r>
            <a:r>
              <a:rPr lang="it-IT" dirty="0" err="1">
                <a:solidFill>
                  <a:srgbClr val="C00000"/>
                </a:solidFill>
                <a:latin typeface="Bahnschrift" panose="020B0502040204020203" pitchFamily="34" charset="0"/>
              </a:rPr>
              <a:t>exacerbation</a:t>
            </a:r>
            <a:endParaRPr lang="it-IT" dirty="0">
              <a:solidFill>
                <a:srgbClr val="C00000"/>
              </a:solidFill>
              <a:latin typeface="Bahnschrift" panose="020B0502040204020203" pitchFamily="34" charset="0"/>
            </a:endParaRPr>
          </a:p>
        </p:txBody>
      </p:sp>
      <p:sp>
        <p:nvSpPr>
          <p:cNvPr id="13" name="CasellaDiTesto 12">
            <a:extLst>
              <a:ext uri="{FF2B5EF4-FFF2-40B4-BE49-F238E27FC236}">
                <a16:creationId xmlns:a16="http://schemas.microsoft.com/office/drawing/2014/main" id="{54AB0263-46E5-F576-E507-CE1FC5CD1259}"/>
              </a:ext>
            </a:extLst>
          </p:cNvPr>
          <p:cNvSpPr txBox="1"/>
          <p:nvPr/>
        </p:nvSpPr>
        <p:spPr>
          <a:xfrm>
            <a:off x="4013543" y="3392165"/>
            <a:ext cx="4164922" cy="369332"/>
          </a:xfrm>
          <a:prstGeom prst="rect">
            <a:avLst/>
          </a:prstGeom>
          <a:noFill/>
        </p:spPr>
        <p:txBody>
          <a:bodyPr wrap="none" rtlCol="0">
            <a:spAutoFit/>
          </a:bodyPr>
          <a:lstStyle/>
          <a:p>
            <a:pPr algn="ctr"/>
            <a:r>
              <a:rPr lang="it-IT" dirty="0">
                <a:solidFill>
                  <a:srgbClr val="C00000"/>
                </a:solidFill>
                <a:latin typeface="Bahnschrift" panose="020B0502040204020203" pitchFamily="34" charset="0"/>
              </a:rPr>
              <a:t>Following a severe COPD </a:t>
            </a:r>
            <a:r>
              <a:rPr lang="it-IT" dirty="0" err="1">
                <a:solidFill>
                  <a:srgbClr val="C00000"/>
                </a:solidFill>
                <a:latin typeface="Bahnschrift" panose="020B0502040204020203" pitchFamily="34" charset="0"/>
              </a:rPr>
              <a:t>exacerbation</a:t>
            </a:r>
            <a:endParaRPr lang="it-IT" dirty="0">
              <a:solidFill>
                <a:srgbClr val="C00000"/>
              </a:solidFill>
              <a:latin typeface="Bahnschrift" panose="020B0502040204020203" pitchFamily="34" charset="0"/>
            </a:endParaRPr>
          </a:p>
        </p:txBody>
      </p:sp>
      <p:grpSp>
        <p:nvGrpSpPr>
          <p:cNvPr id="16" name="Gruppo 15">
            <a:extLst>
              <a:ext uri="{FF2B5EF4-FFF2-40B4-BE49-F238E27FC236}">
                <a16:creationId xmlns:a16="http://schemas.microsoft.com/office/drawing/2014/main" id="{A165D51D-091C-F763-58DF-2020D50036B2}"/>
              </a:ext>
            </a:extLst>
          </p:cNvPr>
          <p:cNvGrpSpPr/>
          <p:nvPr/>
        </p:nvGrpSpPr>
        <p:grpSpPr>
          <a:xfrm>
            <a:off x="91620" y="949190"/>
            <a:ext cx="11865429" cy="4946277"/>
            <a:chOff x="163284" y="993056"/>
            <a:chExt cx="11865429" cy="4946277"/>
          </a:xfrm>
        </p:grpSpPr>
        <p:pic>
          <p:nvPicPr>
            <p:cNvPr id="11" name="Immagine 10">
              <a:extLst>
                <a:ext uri="{FF2B5EF4-FFF2-40B4-BE49-F238E27FC236}">
                  <a16:creationId xmlns:a16="http://schemas.microsoft.com/office/drawing/2014/main" id="{F0C73876-3913-8EA2-D70D-DBA69605A083}"/>
                </a:ext>
              </a:extLst>
            </p:cNvPr>
            <p:cNvPicPr>
              <a:picLocks noChangeAspect="1"/>
            </p:cNvPicPr>
            <p:nvPr/>
          </p:nvPicPr>
          <p:blipFill>
            <a:blip r:embed="rId4"/>
            <a:stretch>
              <a:fillRect/>
            </a:stretch>
          </p:blipFill>
          <p:spPr>
            <a:xfrm>
              <a:off x="163284" y="993056"/>
              <a:ext cx="11865429" cy="4946277"/>
            </a:xfrm>
            <a:prstGeom prst="rect">
              <a:avLst/>
            </a:prstGeom>
            <a:ln w="57150">
              <a:solidFill>
                <a:schemeClr val="tx1"/>
              </a:solidFill>
            </a:ln>
          </p:spPr>
        </p:pic>
        <p:sp>
          <p:nvSpPr>
            <p:cNvPr id="15" name="CasellaDiTesto 14">
              <a:extLst>
                <a:ext uri="{FF2B5EF4-FFF2-40B4-BE49-F238E27FC236}">
                  <a16:creationId xmlns:a16="http://schemas.microsoft.com/office/drawing/2014/main" id="{BC2BB9B8-05EF-8EF8-565A-6F312D1A231A}"/>
                </a:ext>
              </a:extLst>
            </p:cNvPr>
            <p:cNvSpPr txBox="1"/>
            <p:nvPr/>
          </p:nvSpPr>
          <p:spPr>
            <a:xfrm>
              <a:off x="4208989" y="993056"/>
              <a:ext cx="4267514" cy="369332"/>
            </a:xfrm>
            <a:prstGeom prst="rect">
              <a:avLst/>
            </a:prstGeom>
            <a:solidFill>
              <a:schemeClr val="bg1"/>
            </a:solidFill>
          </p:spPr>
          <p:txBody>
            <a:bodyPr wrap="none" rtlCol="0">
              <a:spAutoFit/>
            </a:bodyPr>
            <a:lstStyle/>
            <a:p>
              <a:pPr algn="ctr"/>
              <a:r>
                <a:rPr lang="it-IT" dirty="0">
                  <a:solidFill>
                    <a:srgbClr val="C00000"/>
                  </a:solidFill>
                  <a:latin typeface="Bahnschrift" panose="020B0502040204020203" pitchFamily="34" charset="0"/>
                </a:rPr>
                <a:t>Following the FIRST COPD </a:t>
              </a:r>
              <a:r>
                <a:rPr lang="it-IT" dirty="0" err="1">
                  <a:solidFill>
                    <a:srgbClr val="C00000"/>
                  </a:solidFill>
                  <a:latin typeface="Bahnschrift" panose="020B0502040204020203" pitchFamily="34" charset="0"/>
                </a:rPr>
                <a:t>exacerbation</a:t>
              </a:r>
              <a:endParaRPr lang="it-IT" dirty="0">
                <a:solidFill>
                  <a:srgbClr val="C00000"/>
                </a:solidFill>
                <a:latin typeface="Bahnschrift" panose="020B0502040204020203" pitchFamily="34" charset="0"/>
              </a:endParaRPr>
            </a:p>
          </p:txBody>
        </p:sp>
      </p:grpSp>
    </p:spTree>
    <p:extLst>
      <p:ext uri="{BB962C8B-B14F-4D97-AF65-F5344CB8AC3E}">
        <p14:creationId xmlns:p14="http://schemas.microsoft.com/office/powerpoint/2010/main" val="22707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D40A28-ED38-A6BF-5C2D-9AD58D0CF06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F05B25D-42E0-8C20-1E2E-4D6B276DD52B}"/>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7441C221-E2A7-DDE3-3097-EF579096EC29}"/>
              </a:ext>
            </a:extLst>
          </p:cNvPr>
          <p:cNvPicPr>
            <a:picLocks noChangeAspect="1"/>
          </p:cNvPicPr>
          <p:nvPr/>
        </p:nvPicPr>
        <p:blipFill rotWithShape="1">
          <a:blip r:embed="rId2"/>
          <a:srcRect l="37283" t="21161" r="8502" b="15804"/>
          <a:stretch/>
        </p:blipFill>
        <p:spPr>
          <a:xfrm>
            <a:off x="220209" y="1102384"/>
            <a:ext cx="7833273" cy="5120640"/>
          </a:xfrm>
          <a:prstGeom prst="rect">
            <a:avLst/>
          </a:prstGeom>
        </p:spPr>
      </p:pic>
      <p:sp>
        <p:nvSpPr>
          <p:cNvPr id="5" name="Freccia bidirezionale verticale 4">
            <a:extLst>
              <a:ext uri="{FF2B5EF4-FFF2-40B4-BE49-F238E27FC236}">
                <a16:creationId xmlns:a16="http://schemas.microsoft.com/office/drawing/2014/main" id="{2008EBE9-597B-AEBC-5A14-82C5E773E762}"/>
              </a:ext>
            </a:extLst>
          </p:cNvPr>
          <p:cNvSpPr/>
          <p:nvPr/>
        </p:nvSpPr>
        <p:spPr>
          <a:xfrm>
            <a:off x="1613891" y="3541510"/>
            <a:ext cx="627016" cy="1967412"/>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6" name="Ovale 5">
            <a:extLst>
              <a:ext uri="{FF2B5EF4-FFF2-40B4-BE49-F238E27FC236}">
                <a16:creationId xmlns:a16="http://schemas.microsoft.com/office/drawing/2014/main" id="{D6C2FCD0-39DE-6580-7C40-45CCCDF2ED3B}"/>
              </a:ext>
            </a:extLst>
          </p:cNvPr>
          <p:cNvSpPr/>
          <p:nvPr/>
        </p:nvSpPr>
        <p:spPr>
          <a:xfrm>
            <a:off x="2240907" y="3008109"/>
            <a:ext cx="1206500" cy="1066800"/>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67" dirty="0"/>
              <a:t>50%</a:t>
            </a:r>
          </a:p>
        </p:txBody>
      </p:sp>
      <p:pic>
        <p:nvPicPr>
          <p:cNvPr id="9" name="Immagine 8">
            <a:extLst>
              <a:ext uri="{FF2B5EF4-FFF2-40B4-BE49-F238E27FC236}">
                <a16:creationId xmlns:a16="http://schemas.microsoft.com/office/drawing/2014/main" id="{2C3B84A2-9B33-3E5A-A926-8C1F1A085ABB}"/>
              </a:ext>
            </a:extLst>
          </p:cNvPr>
          <p:cNvPicPr>
            <a:picLocks noChangeAspect="1"/>
          </p:cNvPicPr>
          <p:nvPr/>
        </p:nvPicPr>
        <p:blipFill rotWithShape="1">
          <a:blip r:embed="rId3"/>
          <a:srcRect l="14415" t="18007" r="12630" b="7589"/>
          <a:stretch/>
        </p:blipFill>
        <p:spPr>
          <a:xfrm>
            <a:off x="1081245" y="978853"/>
            <a:ext cx="9213897" cy="5283200"/>
          </a:xfrm>
          <a:prstGeom prst="rect">
            <a:avLst/>
          </a:prstGeom>
        </p:spPr>
      </p:pic>
      <p:sp>
        <p:nvSpPr>
          <p:cNvPr id="10" name="Freccia bidirezionale verticale 9">
            <a:extLst>
              <a:ext uri="{FF2B5EF4-FFF2-40B4-BE49-F238E27FC236}">
                <a16:creationId xmlns:a16="http://schemas.microsoft.com/office/drawing/2014/main" id="{B06059AE-C4A4-397B-0F3D-27FA4A51E3C0}"/>
              </a:ext>
            </a:extLst>
          </p:cNvPr>
          <p:cNvSpPr/>
          <p:nvPr/>
        </p:nvSpPr>
        <p:spPr>
          <a:xfrm>
            <a:off x="3465525" y="3759183"/>
            <a:ext cx="627016" cy="1870255"/>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1" name="Ovale 10">
            <a:extLst>
              <a:ext uri="{FF2B5EF4-FFF2-40B4-BE49-F238E27FC236}">
                <a16:creationId xmlns:a16="http://schemas.microsoft.com/office/drawing/2014/main" id="{86A1D355-EF58-003E-E65A-16F23E423871}"/>
              </a:ext>
            </a:extLst>
          </p:cNvPr>
          <p:cNvSpPr/>
          <p:nvPr/>
        </p:nvSpPr>
        <p:spPr>
          <a:xfrm>
            <a:off x="4092542" y="4114783"/>
            <a:ext cx="1206500" cy="1066800"/>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67" dirty="0"/>
              <a:t>50%</a:t>
            </a:r>
          </a:p>
        </p:txBody>
      </p:sp>
      <p:sp>
        <p:nvSpPr>
          <p:cNvPr id="15" name="CasellaDiTesto 14">
            <a:extLst>
              <a:ext uri="{FF2B5EF4-FFF2-40B4-BE49-F238E27FC236}">
                <a16:creationId xmlns:a16="http://schemas.microsoft.com/office/drawing/2014/main" id="{E01115F6-3F4F-B8D5-39E6-2F3F76984673}"/>
              </a:ext>
            </a:extLst>
          </p:cNvPr>
          <p:cNvSpPr txBox="1">
            <a:spLocks noChangeArrowheads="1"/>
          </p:cNvSpPr>
          <p:nvPr/>
        </p:nvSpPr>
        <p:spPr bwMode="auto">
          <a:xfrm>
            <a:off x="3591725" y="6244254"/>
            <a:ext cx="4148667" cy="359009"/>
          </a:xfrm>
          <a:prstGeom prst="rect">
            <a:avLst/>
          </a:prstGeom>
          <a:noFill/>
          <a:ln w="9525">
            <a:noFill/>
            <a:miter lim="800000"/>
            <a:headEnd/>
            <a:tailEnd/>
          </a:ln>
        </p:spPr>
        <p:txBody>
          <a:bodyPr wrap="square">
            <a:spAutoFit/>
          </a:bodyPr>
          <a:lstStyle/>
          <a:p>
            <a:pPr algn="r"/>
            <a:r>
              <a:rPr lang="it-IT" sz="1733" dirty="0" err="1">
                <a:latin typeface="Arial" panose="020B0604020202020204" pitchFamily="34" charset="0"/>
                <a:cs typeface="Arial" panose="020B0604020202020204" pitchFamily="34" charset="0"/>
              </a:rPr>
              <a:t>Rabe</a:t>
            </a:r>
            <a:r>
              <a:rPr lang="it-IT" sz="1733" dirty="0">
                <a:latin typeface="Arial" panose="020B0604020202020204" pitchFamily="34" charset="0"/>
                <a:cs typeface="Arial" panose="020B0604020202020204" pitchFamily="34" charset="0"/>
              </a:rPr>
              <a:t> K et al. NEJM 2020</a:t>
            </a:r>
          </a:p>
        </p:txBody>
      </p:sp>
      <p:sp>
        <p:nvSpPr>
          <p:cNvPr id="16" name="CasellaDiTesto 15">
            <a:extLst>
              <a:ext uri="{FF2B5EF4-FFF2-40B4-BE49-F238E27FC236}">
                <a16:creationId xmlns:a16="http://schemas.microsoft.com/office/drawing/2014/main" id="{E9B530A8-946C-8309-9CAE-6311A8010BC5}"/>
              </a:ext>
            </a:extLst>
          </p:cNvPr>
          <p:cNvSpPr txBox="1">
            <a:spLocks noChangeArrowheads="1"/>
          </p:cNvSpPr>
          <p:nvPr/>
        </p:nvSpPr>
        <p:spPr bwMode="auto">
          <a:xfrm>
            <a:off x="8401396" y="6223024"/>
            <a:ext cx="3374525" cy="359009"/>
          </a:xfrm>
          <a:prstGeom prst="rect">
            <a:avLst/>
          </a:prstGeom>
          <a:noFill/>
          <a:ln w="9525">
            <a:noFill/>
            <a:miter lim="800000"/>
            <a:headEnd/>
            <a:tailEnd/>
          </a:ln>
        </p:spPr>
        <p:txBody>
          <a:bodyPr wrap="square">
            <a:spAutoFit/>
          </a:bodyPr>
          <a:lstStyle/>
          <a:p>
            <a:pPr algn="r"/>
            <a:r>
              <a:rPr lang="it-IT" sz="1733" dirty="0" err="1">
                <a:latin typeface="Arial" panose="020B0604020202020204" pitchFamily="34" charset="0"/>
                <a:cs typeface="Arial" panose="020B0604020202020204" pitchFamily="34" charset="0"/>
              </a:rPr>
              <a:t>Vestbo</a:t>
            </a:r>
            <a:r>
              <a:rPr lang="it-IT" sz="1733" dirty="0">
                <a:latin typeface="Arial" panose="020B0604020202020204" pitchFamily="34" charset="0"/>
                <a:cs typeface="Arial" panose="020B0604020202020204" pitchFamily="34" charset="0"/>
              </a:rPr>
              <a:t> J K et al. Lancet 2017</a:t>
            </a:r>
          </a:p>
        </p:txBody>
      </p:sp>
      <p:sp>
        <p:nvSpPr>
          <p:cNvPr id="18" name="Rettangolo 17">
            <a:extLst>
              <a:ext uri="{FF2B5EF4-FFF2-40B4-BE49-F238E27FC236}">
                <a16:creationId xmlns:a16="http://schemas.microsoft.com/office/drawing/2014/main" id="{3FC4DC58-A8C3-E682-CC92-3B1BDF7AB936}"/>
              </a:ext>
            </a:extLst>
          </p:cNvPr>
          <p:cNvSpPr/>
          <p:nvPr/>
        </p:nvSpPr>
        <p:spPr>
          <a:xfrm>
            <a:off x="2460567" y="6176963"/>
            <a:ext cx="649035" cy="208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8" name="CasellaDiTesto 7">
            <a:extLst>
              <a:ext uri="{FF2B5EF4-FFF2-40B4-BE49-F238E27FC236}">
                <a16:creationId xmlns:a16="http://schemas.microsoft.com/office/drawing/2014/main" id="{459A9957-5187-6692-1CF2-98818F7C2CBF}"/>
              </a:ext>
            </a:extLst>
          </p:cNvPr>
          <p:cNvSpPr txBox="1">
            <a:spLocks noChangeArrowheads="1"/>
          </p:cNvSpPr>
          <p:nvPr/>
        </p:nvSpPr>
        <p:spPr bwMode="auto">
          <a:xfrm>
            <a:off x="-110634" y="6215403"/>
            <a:ext cx="4148667" cy="359009"/>
          </a:xfrm>
          <a:prstGeom prst="rect">
            <a:avLst/>
          </a:prstGeom>
          <a:noFill/>
          <a:ln w="9525">
            <a:noFill/>
            <a:miter lim="800000"/>
            <a:headEnd/>
            <a:tailEnd/>
          </a:ln>
        </p:spPr>
        <p:txBody>
          <a:bodyPr wrap="square">
            <a:spAutoFit/>
          </a:bodyPr>
          <a:lstStyle/>
          <a:p>
            <a:pPr algn="r"/>
            <a:r>
              <a:rPr lang="it-IT" sz="1733" dirty="0" err="1">
                <a:latin typeface="Arial" panose="020B0604020202020204" pitchFamily="34" charset="0"/>
                <a:cs typeface="Arial" panose="020B0604020202020204" pitchFamily="34" charset="0"/>
              </a:rPr>
              <a:t>Lipson</a:t>
            </a:r>
            <a:r>
              <a:rPr lang="it-IT" sz="1733" dirty="0">
                <a:latin typeface="Arial" panose="020B0604020202020204" pitchFamily="34" charset="0"/>
                <a:cs typeface="Arial" panose="020B0604020202020204" pitchFamily="34" charset="0"/>
              </a:rPr>
              <a:t> DA et al. N </a:t>
            </a:r>
            <a:r>
              <a:rPr lang="it-IT" sz="1733" dirty="0" err="1">
                <a:latin typeface="Arial" panose="020B0604020202020204" pitchFamily="34" charset="0"/>
                <a:cs typeface="Arial" panose="020B0604020202020204" pitchFamily="34" charset="0"/>
              </a:rPr>
              <a:t>Engl</a:t>
            </a:r>
            <a:r>
              <a:rPr lang="it-IT" sz="1733" dirty="0">
                <a:latin typeface="Arial" panose="020B0604020202020204" pitchFamily="34" charset="0"/>
                <a:cs typeface="Arial" panose="020B0604020202020204" pitchFamily="34" charset="0"/>
              </a:rPr>
              <a:t> J </a:t>
            </a:r>
            <a:r>
              <a:rPr lang="it-IT" sz="1733" dirty="0" err="1">
                <a:latin typeface="Arial" panose="020B0604020202020204" pitchFamily="34" charset="0"/>
                <a:cs typeface="Arial" panose="020B0604020202020204" pitchFamily="34" charset="0"/>
              </a:rPr>
              <a:t>Med</a:t>
            </a:r>
            <a:r>
              <a:rPr lang="it-IT" sz="1733" dirty="0">
                <a:latin typeface="Arial" panose="020B0604020202020204" pitchFamily="34" charset="0"/>
                <a:cs typeface="Arial" panose="020B0604020202020204" pitchFamily="34" charset="0"/>
              </a:rPr>
              <a:t>  2018</a:t>
            </a:r>
          </a:p>
        </p:txBody>
      </p:sp>
      <p:grpSp>
        <p:nvGrpSpPr>
          <p:cNvPr id="21" name="Gruppo 20">
            <a:extLst>
              <a:ext uri="{FF2B5EF4-FFF2-40B4-BE49-F238E27FC236}">
                <a16:creationId xmlns:a16="http://schemas.microsoft.com/office/drawing/2014/main" id="{16C6FDC8-340B-36C8-9BEF-0E7A725F0AA6}"/>
              </a:ext>
            </a:extLst>
          </p:cNvPr>
          <p:cNvGrpSpPr/>
          <p:nvPr/>
        </p:nvGrpSpPr>
        <p:grpSpPr>
          <a:xfrm>
            <a:off x="2867923" y="921414"/>
            <a:ext cx="8725533" cy="5398081"/>
            <a:chOff x="2150942" y="691060"/>
            <a:chExt cx="6544150" cy="4048561"/>
          </a:xfrm>
        </p:grpSpPr>
        <p:pic>
          <p:nvPicPr>
            <p:cNvPr id="12" name="Immagine 11">
              <a:extLst>
                <a:ext uri="{FF2B5EF4-FFF2-40B4-BE49-F238E27FC236}">
                  <a16:creationId xmlns:a16="http://schemas.microsoft.com/office/drawing/2014/main" id="{324CE794-311F-791D-319C-5C23342DAB88}"/>
                </a:ext>
              </a:extLst>
            </p:cNvPr>
            <p:cNvPicPr>
              <a:picLocks noChangeAspect="1"/>
            </p:cNvPicPr>
            <p:nvPr/>
          </p:nvPicPr>
          <p:blipFill rotWithShape="1">
            <a:blip r:embed="rId4"/>
            <a:srcRect l="47546" t="24752" r="5267" b="23264"/>
            <a:stretch/>
          </p:blipFill>
          <p:spPr>
            <a:xfrm>
              <a:off x="2158676" y="691060"/>
              <a:ext cx="6536416" cy="4048561"/>
            </a:xfrm>
            <a:prstGeom prst="rect">
              <a:avLst/>
            </a:prstGeom>
          </p:spPr>
        </p:pic>
        <p:sp>
          <p:nvSpPr>
            <p:cNvPr id="13" name="Freccia bidirezionale verticale 12">
              <a:extLst>
                <a:ext uri="{FF2B5EF4-FFF2-40B4-BE49-F238E27FC236}">
                  <a16:creationId xmlns:a16="http://schemas.microsoft.com/office/drawing/2014/main" id="{D3E7FEEA-C34A-E647-9B6F-8826A9FCEF12}"/>
                </a:ext>
              </a:extLst>
            </p:cNvPr>
            <p:cNvSpPr/>
            <p:nvPr/>
          </p:nvSpPr>
          <p:spPr>
            <a:xfrm>
              <a:off x="2891675" y="2993337"/>
              <a:ext cx="500661" cy="1179428"/>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4" name="Ovale 13">
              <a:extLst>
                <a:ext uri="{FF2B5EF4-FFF2-40B4-BE49-F238E27FC236}">
                  <a16:creationId xmlns:a16="http://schemas.microsoft.com/office/drawing/2014/main" id="{85E61E35-927F-E106-B594-2865EF570758}"/>
                </a:ext>
              </a:extLst>
            </p:cNvPr>
            <p:cNvSpPr/>
            <p:nvPr/>
          </p:nvSpPr>
          <p:spPr>
            <a:xfrm>
              <a:off x="3512571" y="2715340"/>
              <a:ext cx="963368" cy="832356"/>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67" dirty="0"/>
                <a:t>38%</a:t>
              </a:r>
            </a:p>
          </p:txBody>
        </p:sp>
        <p:sp>
          <p:nvSpPr>
            <p:cNvPr id="19" name="Rettangolo 18">
              <a:extLst>
                <a:ext uri="{FF2B5EF4-FFF2-40B4-BE49-F238E27FC236}">
                  <a16:creationId xmlns:a16="http://schemas.microsoft.com/office/drawing/2014/main" id="{3DD16053-C74B-FBDC-D7F5-CD9FE0AA0266}"/>
                </a:ext>
              </a:extLst>
            </p:cNvPr>
            <p:cNvSpPr/>
            <p:nvPr/>
          </p:nvSpPr>
          <p:spPr>
            <a:xfrm>
              <a:off x="2150942" y="4467618"/>
              <a:ext cx="766825" cy="266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p>
          </p:txBody>
        </p:sp>
      </p:grpSp>
    </p:spTree>
    <p:extLst>
      <p:ext uri="{BB962C8B-B14F-4D97-AF65-F5344CB8AC3E}">
        <p14:creationId xmlns:p14="http://schemas.microsoft.com/office/powerpoint/2010/main" val="32280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linea, Diagramma, Carattere&#10;&#10;Il contenuto generato dall'IA potrebbe non essere corretto.">
            <a:extLst>
              <a:ext uri="{FF2B5EF4-FFF2-40B4-BE49-F238E27FC236}">
                <a16:creationId xmlns:a16="http://schemas.microsoft.com/office/drawing/2014/main" id="{D11F98C0-F135-CA2B-5B78-925937DCED2B}"/>
              </a:ext>
            </a:extLst>
          </p:cNvPr>
          <p:cNvPicPr>
            <a:picLocks noChangeAspect="1"/>
          </p:cNvPicPr>
          <p:nvPr/>
        </p:nvPicPr>
        <p:blipFill>
          <a:blip r:embed="rId2"/>
          <a:stretch>
            <a:fillRect/>
          </a:stretch>
        </p:blipFill>
        <p:spPr>
          <a:xfrm>
            <a:off x="0" y="1569898"/>
            <a:ext cx="12192000" cy="4608320"/>
          </a:xfrm>
          <a:prstGeom prst="rect">
            <a:avLst/>
          </a:prstGeom>
        </p:spPr>
      </p:pic>
      <p:sp>
        <p:nvSpPr>
          <p:cNvPr id="4" name="CasellaDiTesto 3">
            <a:extLst>
              <a:ext uri="{FF2B5EF4-FFF2-40B4-BE49-F238E27FC236}">
                <a16:creationId xmlns:a16="http://schemas.microsoft.com/office/drawing/2014/main" id="{12E3AC31-D52C-C47C-72E0-A524A259571D}"/>
              </a:ext>
            </a:extLst>
          </p:cNvPr>
          <p:cNvSpPr txBox="1"/>
          <p:nvPr/>
        </p:nvSpPr>
        <p:spPr>
          <a:xfrm>
            <a:off x="8761426" y="374690"/>
            <a:ext cx="3093860" cy="369332"/>
          </a:xfrm>
          <a:prstGeom prst="rect">
            <a:avLst/>
          </a:prstGeom>
          <a:noFill/>
        </p:spPr>
        <p:txBody>
          <a:bodyPr wrap="none" rtlCol="0">
            <a:spAutoFit/>
          </a:bodyPr>
          <a:lstStyle/>
          <a:p>
            <a:r>
              <a:rPr lang="it-IT" dirty="0"/>
              <a:t>Roche N et al. ERJ Open 2025</a:t>
            </a:r>
          </a:p>
        </p:txBody>
      </p:sp>
      <p:sp>
        <p:nvSpPr>
          <p:cNvPr id="6" name="CasellaDiTesto 5">
            <a:extLst>
              <a:ext uri="{FF2B5EF4-FFF2-40B4-BE49-F238E27FC236}">
                <a16:creationId xmlns:a16="http://schemas.microsoft.com/office/drawing/2014/main" id="{93A96B47-9AE2-DBDE-F265-AA7906BDB8B4}"/>
              </a:ext>
            </a:extLst>
          </p:cNvPr>
          <p:cNvSpPr txBox="1"/>
          <p:nvPr/>
        </p:nvSpPr>
        <p:spPr>
          <a:xfrm>
            <a:off x="2641285" y="6394553"/>
            <a:ext cx="7770377" cy="369332"/>
          </a:xfrm>
          <a:prstGeom prst="rect">
            <a:avLst/>
          </a:prstGeom>
          <a:noFill/>
        </p:spPr>
        <p:txBody>
          <a:bodyPr wrap="square">
            <a:spAutoFit/>
          </a:bodyPr>
          <a:lstStyle/>
          <a:p>
            <a:r>
              <a:rPr lang="en-US" dirty="0"/>
              <a:t>186,963 COPD patients on triple therapy, 21.2% (n=39,647) uncontrolled</a:t>
            </a:r>
            <a:endParaRPr lang="it-IT" dirty="0"/>
          </a:p>
        </p:txBody>
      </p:sp>
      <p:pic>
        <p:nvPicPr>
          <p:cNvPr id="8" name="Immagine 7" descr="Immagine che contiene testo, Carattere, bianco&#10;&#10;Il contenuto generato dall'IA potrebbe non essere corretto.">
            <a:extLst>
              <a:ext uri="{FF2B5EF4-FFF2-40B4-BE49-F238E27FC236}">
                <a16:creationId xmlns:a16="http://schemas.microsoft.com/office/drawing/2014/main" id="{66E07FE3-8663-6A55-7A34-0F78F5563218}"/>
              </a:ext>
            </a:extLst>
          </p:cNvPr>
          <p:cNvPicPr>
            <a:picLocks noChangeAspect="1"/>
          </p:cNvPicPr>
          <p:nvPr/>
        </p:nvPicPr>
        <p:blipFill>
          <a:blip r:embed="rId3"/>
          <a:stretch>
            <a:fillRect/>
          </a:stretch>
        </p:blipFill>
        <p:spPr>
          <a:xfrm>
            <a:off x="3598" y="94115"/>
            <a:ext cx="6853954" cy="1534911"/>
          </a:xfrm>
          <a:prstGeom prst="rect">
            <a:avLst/>
          </a:prstGeom>
        </p:spPr>
      </p:pic>
    </p:spTree>
    <p:extLst>
      <p:ext uri="{BB962C8B-B14F-4D97-AF65-F5344CB8AC3E}">
        <p14:creationId xmlns:p14="http://schemas.microsoft.com/office/powerpoint/2010/main" val="52274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B8456E86-6387-76BD-85ED-503448B813D2}"/>
              </a:ext>
            </a:extLst>
          </p:cNvPr>
          <p:cNvGraphicFramePr>
            <a:graphicFrameLocks/>
          </p:cNvGraphicFramePr>
          <p:nvPr/>
        </p:nvGraphicFramePr>
        <p:xfrm>
          <a:off x="1725254" y="1313544"/>
          <a:ext cx="9182232" cy="6059714"/>
        </p:xfrm>
        <a:graphic>
          <a:graphicData uri="http://schemas.openxmlformats.org/drawingml/2006/chart">
            <c:chart xmlns:c="http://schemas.openxmlformats.org/drawingml/2006/chart" xmlns:r="http://schemas.openxmlformats.org/officeDocument/2006/relationships" r:id="rId2"/>
          </a:graphicData>
        </a:graphic>
      </p:graphicFrame>
      <p:sp>
        <p:nvSpPr>
          <p:cNvPr id="2" name="CasellaDiTesto 1">
            <a:extLst>
              <a:ext uri="{FF2B5EF4-FFF2-40B4-BE49-F238E27FC236}">
                <a16:creationId xmlns:a16="http://schemas.microsoft.com/office/drawing/2014/main" id="{40E42D3A-50C9-B54E-10F2-9EFC5E679A81}"/>
              </a:ext>
            </a:extLst>
          </p:cNvPr>
          <p:cNvSpPr txBox="1"/>
          <p:nvPr/>
        </p:nvSpPr>
        <p:spPr>
          <a:xfrm>
            <a:off x="1689943" y="489830"/>
            <a:ext cx="9252854" cy="523220"/>
          </a:xfrm>
          <a:prstGeom prst="rect">
            <a:avLst/>
          </a:prstGeom>
          <a:noFill/>
        </p:spPr>
        <p:txBody>
          <a:bodyPr wrap="none" rtlCol="0">
            <a:spAutoFit/>
          </a:bodyPr>
          <a:lstStyle/>
          <a:p>
            <a:pPr algn="ctr"/>
            <a:r>
              <a:rPr lang="it-IT" sz="2800" dirty="0">
                <a:latin typeface="Bahnschrift" panose="020B0502040204020203" pitchFamily="34" charset="0"/>
              </a:rPr>
              <a:t>COPD </a:t>
            </a:r>
            <a:r>
              <a:rPr lang="it-IT" sz="2800" dirty="0" err="1">
                <a:latin typeface="Bahnschrift" panose="020B0502040204020203" pitchFamily="34" charset="0"/>
              </a:rPr>
              <a:t>exacerbation</a:t>
            </a:r>
            <a:r>
              <a:rPr lang="it-IT" sz="2800" dirty="0">
                <a:latin typeface="Bahnschrift" panose="020B0502040204020203" pitchFamily="34" charset="0"/>
              </a:rPr>
              <a:t> history in the </a:t>
            </a:r>
            <a:r>
              <a:rPr lang="it-IT" sz="2800" dirty="0" err="1">
                <a:latin typeface="Bahnschrift" panose="020B0502040204020203" pitchFamily="34" charset="0"/>
              </a:rPr>
              <a:t>year</a:t>
            </a:r>
            <a:r>
              <a:rPr lang="it-IT" sz="2800" dirty="0">
                <a:latin typeface="Bahnschrift" panose="020B0502040204020203" pitchFamily="34" charset="0"/>
              </a:rPr>
              <a:t> </a:t>
            </a:r>
            <a:r>
              <a:rPr lang="it-IT" sz="2800" dirty="0" err="1">
                <a:latin typeface="Bahnschrift" panose="020B0502040204020203" pitchFamily="34" charset="0"/>
              </a:rPr>
              <a:t>before</a:t>
            </a:r>
            <a:r>
              <a:rPr lang="it-IT" sz="2800" dirty="0">
                <a:latin typeface="Bahnschrift" panose="020B0502040204020203" pitchFamily="34" charset="0"/>
              </a:rPr>
              <a:t> </a:t>
            </a:r>
            <a:r>
              <a:rPr lang="it-IT" sz="2800" dirty="0" err="1">
                <a:latin typeface="Bahnschrift" panose="020B0502040204020203" pitchFamily="34" charset="0"/>
              </a:rPr>
              <a:t>enrollment</a:t>
            </a:r>
            <a:endParaRPr lang="it-IT" sz="2800" dirty="0">
              <a:latin typeface="Bahnschrift" panose="020B0502040204020203" pitchFamily="34" charset="0"/>
            </a:endParaRPr>
          </a:p>
        </p:txBody>
      </p:sp>
      <p:sp>
        <p:nvSpPr>
          <p:cNvPr id="3" name="CasellaDiTesto 2">
            <a:extLst>
              <a:ext uri="{FF2B5EF4-FFF2-40B4-BE49-F238E27FC236}">
                <a16:creationId xmlns:a16="http://schemas.microsoft.com/office/drawing/2014/main" id="{019BE698-5D55-DC84-0796-6967F9B697A5}"/>
              </a:ext>
            </a:extLst>
          </p:cNvPr>
          <p:cNvSpPr txBox="1"/>
          <p:nvPr/>
        </p:nvSpPr>
        <p:spPr>
          <a:xfrm>
            <a:off x="7654315" y="1313544"/>
            <a:ext cx="1023037" cy="369332"/>
          </a:xfrm>
          <a:prstGeom prst="rect">
            <a:avLst/>
          </a:prstGeom>
          <a:noFill/>
        </p:spPr>
        <p:txBody>
          <a:bodyPr wrap="none" rtlCol="0">
            <a:spAutoFit/>
          </a:bodyPr>
          <a:lstStyle/>
          <a:p>
            <a:r>
              <a:rPr lang="it-IT" dirty="0"/>
              <a:t>N = 1865</a:t>
            </a:r>
          </a:p>
        </p:txBody>
      </p:sp>
      <p:sp>
        <p:nvSpPr>
          <p:cNvPr id="5" name="CasellaDiTesto 4">
            <a:extLst>
              <a:ext uri="{FF2B5EF4-FFF2-40B4-BE49-F238E27FC236}">
                <a16:creationId xmlns:a16="http://schemas.microsoft.com/office/drawing/2014/main" id="{AF6EE068-6EC0-06FE-8842-9C3EAA1F70CA}"/>
              </a:ext>
            </a:extLst>
          </p:cNvPr>
          <p:cNvSpPr txBox="1"/>
          <p:nvPr/>
        </p:nvSpPr>
        <p:spPr>
          <a:xfrm>
            <a:off x="-210418" y="6368170"/>
            <a:ext cx="3374795"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Data on file – ICORE </a:t>
            </a:r>
            <a:r>
              <a:rPr lang="it-IT" sz="1600" dirty="0" err="1">
                <a:latin typeface="Arial" panose="020B0604020202020204" pitchFamily="34" charset="0"/>
                <a:cs typeface="Arial" panose="020B0604020202020204" pitchFamily="34" charset="0"/>
              </a:rPr>
              <a:t>Registry</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1214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descr="The image displays a bar chart comparing the number of patients with mild conditions (CVD and AECOPD) across different treatment options (GOLD E, GOLD A/B, and others) and their optimization levels.&#10;&#10;Il contenuto generato dall'IA potrebbe non essere corretto.">
            <a:extLst>
              <a:ext uri="{FF2B5EF4-FFF2-40B4-BE49-F238E27FC236}">
                <a16:creationId xmlns:a16="http://schemas.microsoft.com/office/drawing/2014/main" id="{814AEE67-CCEC-3D52-6258-88097F7267EB}"/>
              </a:ext>
            </a:extLst>
          </p:cNvPr>
          <p:cNvPicPr>
            <a:picLocks noChangeAspect="1"/>
          </p:cNvPicPr>
          <p:nvPr/>
        </p:nvPicPr>
        <p:blipFill>
          <a:blip r:embed="rId2"/>
          <a:srcRect l="59148" r="30874"/>
          <a:stretch>
            <a:fillRect/>
          </a:stretch>
        </p:blipFill>
        <p:spPr>
          <a:xfrm>
            <a:off x="9404095" y="543696"/>
            <a:ext cx="1257686" cy="6436541"/>
          </a:xfrm>
          <a:prstGeom prst="rect">
            <a:avLst/>
          </a:prstGeom>
        </p:spPr>
      </p:pic>
      <p:pic>
        <p:nvPicPr>
          <p:cNvPr id="12" name="Immagine 11" descr="The image displays a bar chart comparing the number of patients with mild conditions (CVD and AECOPD) across different treatment options (GOLD E, GOLD A/B, and others) and their optimization levels.&#10;&#10;Il contenuto generato dall'IA potrebbe non essere corretto.">
            <a:extLst>
              <a:ext uri="{FF2B5EF4-FFF2-40B4-BE49-F238E27FC236}">
                <a16:creationId xmlns:a16="http://schemas.microsoft.com/office/drawing/2014/main" id="{303BCDDC-159F-25A9-20AA-576414B7EB97}"/>
              </a:ext>
            </a:extLst>
          </p:cNvPr>
          <p:cNvPicPr>
            <a:picLocks noChangeAspect="1"/>
          </p:cNvPicPr>
          <p:nvPr/>
        </p:nvPicPr>
        <p:blipFill>
          <a:blip r:embed="rId2"/>
          <a:srcRect r="79154"/>
          <a:stretch>
            <a:fillRect/>
          </a:stretch>
        </p:blipFill>
        <p:spPr>
          <a:xfrm>
            <a:off x="5067615" y="543696"/>
            <a:ext cx="2627684" cy="6436541"/>
          </a:xfrm>
          <a:prstGeom prst="rect">
            <a:avLst/>
          </a:prstGeom>
        </p:spPr>
      </p:pic>
      <p:sp>
        <p:nvSpPr>
          <p:cNvPr id="7" name="Rettangolo 6">
            <a:extLst>
              <a:ext uri="{FF2B5EF4-FFF2-40B4-BE49-F238E27FC236}">
                <a16:creationId xmlns:a16="http://schemas.microsoft.com/office/drawing/2014/main" id="{267E62E5-A3A8-C6C9-28C0-FA9B07D04B71}"/>
              </a:ext>
            </a:extLst>
          </p:cNvPr>
          <p:cNvSpPr/>
          <p:nvPr/>
        </p:nvSpPr>
        <p:spPr>
          <a:xfrm>
            <a:off x="6494587" y="4080958"/>
            <a:ext cx="845032" cy="1614389"/>
          </a:xfrm>
          <a:prstGeom prst="rect">
            <a:avLst/>
          </a:prstGeom>
          <a:solidFill>
            <a:schemeClr val="accent1">
              <a:lumMod val="50000"/>
              <a:alpha val="67000"/>
            </a:scheme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77.8%</a:t>
            </a:r>
          </a:p>
        </p:txBody>
      </p:sp>
      <p:sp>
        <p:nvSpPr>
          <p:cNvPr id="8" name="Rettangolo 7">
            <a:extLst>
              <a:ext uri="{FF2B5EF4-FFF2-40B4-BE49-F238E27FC236}">
                <a16:creationId xmlns:a16="http://schemas.microsoft.com/office/drawing/2014/main" id="{41CCE12F-10FA-B1BB-62A7-B9DDDE9C9384}"/>
              </a:ext>
            </a:extLst>
          </p:cNvPr>
          <p:cNvSpPr/>
          <p:nvPr/>
        </p:nvSpPr>
        <p:spPr>
          <a:xfrm>
            <a:off x="6494587" y="4481967"/>
            <a:ext cx="845032" cy="1213380"/>
          </a:xfrm>
          <a:prstGeom prst="rect">
            <a:avLst/>
          </a:prstGeom>
          <a:solidFill>
            <a:schemeClr val="accent2">
              <a:lumMod val="50000"/>
              <a:alpha val="67000"/>
            </a:scheme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57.5</a:t>
            </a:r>
          </a:p>
        </p:txBody>
      </p:sp>
      <p:sp>
        <p:nvSpPr>
          <p:cNvPr id="9" name="Rettangolo 8">
            <a:extLst>
              <a:ext uri="{FF2B5EF4-FFF2-40B4-BE49-F238E27FC236}">
                <a16:creationId xmlns:a16="http://schemas.microsoft.com/office/drawing/2014/main" id="{F105F431-53BD-C83E-BA89-FA3555B744DA}"/>
              </a:ext>
            </a:extLst>
          </p:cNvPr>
          <p:cNvSpPr/>
          <p:nvPr/>
        </p:nvSpPr>
        <p:spPr>
          <a:xfrm>
            <a:off x="6494587" y="5031694"/>
            <a:ext cx="845032" cy="663653"/>
          </a:xfrm>
          <a:prstGeom prst="rect">
            <a:avLst/>
          </a:prstGeom>
          <a:solidFill>
            <a:srgbClr val="C00000">
              <a:alpha val="67000"/>
            </a:srgb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31.4%</a:t>
            </a:r>
          </a:p>
        </p:txBody>
      </p:sp>
      <p:sp>
        <p:nvSpPr>
          <p:cNvPr id="10" name="Rettangolo 9">
            <a:extLst>
              <a:ext uri="{FF2B5EF4-FFF2-40B4-BE49-F238E27FC236}">
                <a16:creationId xmlns:a16="http://schemas.microsoft.com/office/drawing/2014/main" id="{197EA50B-CF4C-25F7-117A-4A60DA184421}"/>
              </a:ext>
            </a:extLst>
          </p:cNvPr>
          <p:cNvSpPr/>
          <p:nvPr/>
        </p:nvSpPr>
        <p:spPr>
          <a:xfrm>
            <a:off x="6494587" y="5385481"/>
            <a:ext cx="845032" cy="309866"/>
          </a:xfrm>
          <a:prstGeom prst="rect">
            <a:avLst/>
          </a:prstGeom>
          <a:solidFill>
            <a:srgbClr val="FFC000">
              <a:alpha val="67000"/>
            </a:srgb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47.6%</a:t>
            </a:r>
          </a:p>
        </p:txBody>
      </p:sp>
      <p:sp>
        <p:nvSpPr>
          <p:cNvPr id="18" name="CasellaDiTesto 17">
            <a:extLst>
              <a:ext uri="{FF2B5EF4-FFF2-40B4-BE49-F238E27FC236}">
                <a16:creationId xmlns:a16="http://schemas.microsoft.com/office/drawing/2014/main" id="{34033C4D-3379-5900-EEB7-54BB44515FAB}"/>
              </a:ext>
            </a:extLst>
          </p:cNvPr>
          <p:cNvSpPr txBox="1"/>
          <p:nvPr/>
        </p:nvSpPr>
        <p:spPr>
          <a:xfrm>
            <a:off x="7339619" y="4112635"/>
            <a:ext cx="2064476" cy="369332"/>
          </a:xfrm>
          <a:prstGeom prst="rect">
            <a:avLst/>
          </a:prstGeom>
          <a:noFill/>
        </p:spPr>
        <p:txBody>
          <a:bodyPr wrap="none" rtlCol="0">
            <a:spAutoFit/>
          </a:bodyPr>
          <a:lstStyle/>
          <a:p>
            <a:r>
              <a:rPr lang="it-IT" dirty="0"/>
              <a:t>Triple + LABA/LAMA</a:t>
            </a:r>
          </a:p>
        </p:txBody>
      </p:sp>
      <p:sp>
        <p:nvSpPr>
          <p:cNvPr id="19" name="CasellaDiTesto 18">
            <a:extLst>
              <a:ext uri="{FF2B5EF4-FFF2-40B4-BE49-F238E27FC236}">
                <a16:creationId xmlns:a16="http://schemas.microsoft.com/office/drawing/2014/main" id="{FAF94954-F5DF-0F97-DA0C-58233554B16E}"/>
              </a:ext>
            </a:extLst>
          </p:cNvPr>
          <p:cNvSpPr txBox="1"/>
          <p:nvPr/>
        </p:nvSpPr>
        <p:spPr>
          <a:xfrm>
            <a:off x="7339619" y="4572164"/>
            <a:ext cx="705771" cy="369332"/>
          </a:xfrm>
          <a:prstGeom prst="rect">
            <a:avLst/>
          </a:prstGeom>
          <a:noFill/>
        </p:spPr>
        <p:txBody>
          <a:bodyPr wrap="none" rtlCol="0">
            <a:spAutoFit/>
          </a:bodyPr>
          <a:lstStyle/>
          <a:p>
            <a:r>
              <a:rPr lang="it-IT" dirty="0"/>
              <a:t>Triple</a:t>
            </a:r>
          </a:p>
        </p:txBody>
      </p:sp>
      <p:sp>
        <p:nvSpPr>
          <p:cNvPr id="20" name="CasellaDiTesto 19">
            <a:extLst>
              <a:ext uri="{FF2B5EF4-FFF2-40B4-BE49-F238E27FC236}">
                <a16:creationId xmlns:a16="http://schemas.microsoft.com/office/drawing/2014/main" id="{1793B43C-AF03-84B8-5650-9A6486F02CBE}"/>
              </a:ext>
            </a:extLst>
          </p:cNvPr>
          <p:cNvSpPr txBox="1"/>
          <p:nvPr/>
        </p:nvSpPr>
        <p:spPr>
          <a:xfrm>
            <a:off x="7339619" y="4916251"/>
            <a:ext cx="750526" cy="369332"/>
          </a:xfrm>
          <a:prstGeom prst="rect">
            <a:avLst/>
          </a:prstGeom>
          <a:noFill/>
        </p:spPr>
        <p:txBody>
          <a:bodyPr wrap="none" rtlCol="0">
            <a:spAutoFit/>
          </a:bodyPr>
          <a:lstStyle/>
          <a:p>
            <a:r>
              <a:rPr lang="it-IT" dirty="0"/>
              <a:t>+ CVD</a:t>
            </a:r>
          </a:p>
        </p:txBody>
      </p:sp>
      <p:sp>
        <p:nvSpPr>
          <p:cNvPr id="21" name="CasellaDiTesto 20">
            <a:extLst>
              <a:ext uri="{FF2B5EF4-FFF2-40B4-BE49-F238E27FC236}">
                <a16:creationId xmlns:a16="http://schemas.microsoft.com/office/drawing/2014/main" id="{F4BE65FB-E1FF-BFEC-D4F9-F9D7BEE52731}"/>
              </a:ext>
            </a:extLst>
          </p:cNvPr>
          <p:cNvSpPr txBox="1"/>
          <p:nvPr/>
        </p:nvSpPr>
        <p:spPr>
          <a:xfrm>
            <a:off x="7339619" y="5363520"/>
            <a:ext cx="1600118" cy="369332"/>
          </a:xfrm>
          <a:prstGeom prst="rect">
            <a:avLst/>
          </a:prstGeom>
          <a:noFill/>
        </p:spPr>
        <p:txBody>
          <a:bodyPr wrap="none" rtlCol="0">
            <a:spAutoFit/>
          </a:bodyPr>
          <a:lstStyle/>
          <a:p>
            <a:r>
              <a:rPr lang="it-IT" dirty="0"/>
              <a:t>+ CVD on triple</a:t>
            </a:r>
          </a:p>
        </p:txBody>
      </p:sp>
      <p:sp>
        <p:nvSpPr>
          <p:cNvPr id="22" name="CasellaDiTesto 21">
            <a:extLst>
              <a:ext uri="{FF2B5EF4-FFF2-40B4-BE49-F238E27FC236}">
                <a16:creationId xmlns:a16="http://schemas.microsoft.com/office/drawing/2014/main" id="{D40C6B8B-390C-B597-4346-8ED569FC6DD7}"/>
              </a:ext>
            </a:extLst>
          </p:cNvPr>
          <p:cNvSpPr txBox="1"/>
          <p:nvPr/>
        </p:nvSpPr>
        <p:spPr>
          <a:xfrm>
            <a:off x="6349636" y="3143990"/>
            <a:ext cx="2685735" cy="369332"/>
          </a:xfrm>
          <a:prstGeom prst="rect">
            <a:avLst/>
          </a:prstGeom>
          <a:noFill/>
        </p:spPr>
        <p:txBody>
          <a:bodyPr wrap="none" rtlCol="0">
            <a:spAutoFit/>
          </a:bodyPr>
          <a:lstStyle/>
          <a:p>
            <a:r>
              <a:rPr lang="it-IT" dirty="0"/>
              <a:t>GOLD E = 32.1% of </a:t>
            </a:r>
            <a:r>
              <a:rPr lang="it-IT" dirty="0" err="1"/>
              <a:t>registry</a:t>
            </a:r>
            <a:endParaRPr lang="it-IT" dirty="0"/>
          </a:p>
        </p:txBody>
      </p:sp>
      <p:sp>
        <p:nvSpPr>
          <p:cNvPr id="23" name="Rettangolo 22">
            <a:extLst>
              <a:ext uri="{FF2B5EF4-FFF2-40B4-BE49-F238E27FC236}">
                <a16:creationId xmlns:a16="http://schemas.microsoft.com/office/drawing/2014/main" id="{09185FFF-EB9F-43DA-2F5E-79597A31644B}"/>
              </a:ext>
            </a:extLst>
          </p:cNvPr>
          <p:cNvSpPr/>
          <p:nvPr/>
        </p:nvSpPr>
        <p:spPr>
          <a:xfrm>
            <a:off x="6494587" y="5192374"/>
            <a:ext cx="845032" cy="208652"/>
          </a:xfrm>
          <a:prstGeom prst="rect">
            <a:avLst/>
          </a:prstGeom>
          <a:solidFill>
            <a:srgbClr val="46E61A">
              <a:alpha val="66667"/>
            </a:srgb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22.1%</a:t>
            </a:r>
          </a:p>
        </p:txBody>
      </p:sp>
      <p:sp>
        <p:nvSpPr>
          <p:cNvPr id="24" name="CasellaDiTesto 23">
            <a:extLst>
              <a:ext uri="{FF2B5EF4-FFF2-40B4-BE49-F238E27FC236}">
                <a16:creationId xmlns:a16="http://schemas.microsoft.com/office/drawing/2014/main" id="{D5CE6BC0-9A32-CB6E-3FD4-82F0B286D340}"/>
              </a:ext>
            </a:extLst>
          </p:cNvPr>
          <p:cNvSpPr txBox="1"/>
          <p:nvPr/>
        </p:nvSpPr>
        <p:spPr>
          <a:xfrm>
            <a:off x="7339619" y="5139800"/>
            <a:ext cx="2237472" cy="369332"/>
          </a:xfrm>
          <a:prstGeom prst="rect">
            <a:avLst/>
          </a:prstGeom>
          <a:noFill/>
        </p:spPr>
        <p:txBody>
          <a:bodyPr wrap="none" rtlCol="0">
            <a:spAutoFit/>
          </a:bodyPr>
          <a:lstStyle/>
          <a:p>
            <a:r>
              <a:rPr lang="it-IT" dirty="0"/>
              <a:t>+ CVD on LABA/LAMA</a:t>
            </a:r>
          </a:p>
        </p:txBody>
      </p:sp>
      <p:sp>
        <p:nvSpPr>
          <p:cNvPr id="25" name="CasellaDiTesto 24">
            <a:extLst>
              <a:ext uri="{FF2B5EF4-FFF2-40B4-BE49-F238E27FC236}">
                <a16:creationId xmlns:a16="http://schemas.microsoft.com/office/drawing/2014/main" id="{D2CF0877-CA1B-5B71-4A23-92F9A6D8264E}"/>
              </a:ext>
            </a:extLst>
          </p:cNvPr>
          <p:cNvSpPr txBox="1"/>
          <p:nvPr/>
        </p:nvSpPr>
        <p:spPr>
          <a:xfrm>
            <a:off x="10583803" y="4236867"/>
            <a:ext cx="1011815" cy="369332"/>
          </a:xfrm>
          <a:prstGeom prst="rect">
            <a:avLst/>
          </a:prstGeom>
          <a:noFill/>
        </p:spPr>
        <p:txBody>
          <a:bodyPr wrap="none" rtlCol="0">
            <a:spAutoFit/>
          </a:bodyPr>
          <a:lstStyle/>
          <a:p>
            <a:r>
              <a:rPr lang="it-IT" dirty="0"/>
              <a:t>On triple</a:t>
            </a:r>
          </a:p>
        </p:txBody>
      </p:sp>
      <p:sp>
        <p:nvSpPr>
          <p:cNvPr id="26" name="CasellaDiTesto 25">
            <a:extLst>
              <a:ext uri="{FF2B5EF4-FFF2-40B4-BE49-F238E27FC236}">
                <a16:creationId xmlns:a16="http://schemas.microsoft.com/office/drawing/2014/main" id="{8F869CBA-0649-962F-AB9C-C643E2B010DA}"/>
              </a:ext>
            </a:extLst>
          </p:cNvPr>
          <p:cNvSpPr txBox="1"/>
          <p:nvPr/>
        </p:nvSpPr>
        <p:spPr>
          <a:xfrm>
            <a:off x="10583803" y="5369744"/>
            <a:ext cx="1439881" cy="369332"/>
          </a:xfrm>
          <a:prstGeom prst="rect">
            <a:avLst/>
          </a:prstGeom>
          <a:noFill/>
        </p:spPr>
        <p:txBody>
          <a:bodyPr wrap="none" rtlCol="0">
            <a:spAutoFit/>
          </a:bodyPr>
          <a:lstStyle/>
          <a:p>
            <a:r>
              <a:rPr lang="it-IT" dirty="0"/>
              <a:t>Mild AECOPD</a:t>
            </a:r>
          </a:p>
        </p:txBody>
      </p:sp>
      <p:sp>
        <p:nvSpPr>
          <p:cNvPr id="28" name="CasellaDiTesto 27">
            <a:extLst>
              <a:ext uri="{FF2B5EF4-FFF2-40B4-BE49-F238E27FC236}">
                <a16:creationId xmlns:a16="http://schemas.microsoft.com/office/drawing/2014/main" id="{F3199FF7-0065-E524-1913-2FD346F93667}"/>
              </a:ext>
            </a:extLst>
          </p:cNvPr>
          <p:cNvSpPr txBox="1"/>
          <p:nvPr/>
        </p:nvSpPr>
        <p:spPr>
          <a:xfrm>
            <a:off x="10583803" y="5581675"/>
            <a:ext cx="1608197" cy="646331"/>
          </a:xfrm>
          <a:prstGeom prst="rect">
            <a:avLst/>
          </a:prstGeom>
          <a:noFill/>
        </p:spPr>
        <p:txBody>
          <a:bodyPr wrap="none" rtlCol="0">
            <a:spAutoFit/>
          </a:bodyPr>
          <a:lstStyle/>
          <a:p>
            <a:r>
              <a:rPr lang="it-IT" dirty="0"/>
              <a:t>Mild AECOPD +</a:t>
            </a:r>
          </a:p>
          <a:p>
            <a:r>
              <a:rPr lang="it-IT" dirty="0"/>
              <a:t>triple</a:t>
            </a:r>
          </a:p>
        </p:txBody>
      </p:sp>
      <p:sp>
        <p:nvSpPr>
          <p:cNvPr id="29" name="CasellaDiTesto 28">
            <a:extLst>
              <a:ext uri="{FF2B5EF4-FFF2-40B4-BE49-F238E27FC236}">
                <a16:creationId xmlns:a16="http://schemas.microsoft.com/office/drawing/2014/main" id="{7A5C287E-F7F1-7561-A9D8-DCF1B8F6A0BC}"/>
              </a:ext>
            </a:extLst>
          </p:cNvPr>
          <p:cNvSpPr txBox="1"/>
          <p:nvPr/>
        </p:nvSpPr>
        <p:spPr>
          <a:xfrm>
            <a:off x="10539543" y="4685136"/>
            <a:ext cx="1649169" cy="369332"/>
          </a:xfrm>
          <a:prstGeom prst="rect">
            <a:avLst/>
          </a:prstGeom>
          <a:noFill/>
        </p:spPr>
        <p:txBody>
          <a:bodyPr wrap="none" rtlCol="0">
            <a:spAutoFit/>
          </a:bodyPr>
          <a:lstStyle/>
          <a:p>
            <a:r>
              <a:rPr lang="it-IT" dirty="0"/>
              <a:t>On LABA/LAMA</a:t>
            </a:r>
          </a:p>
        </p:txBody>
      </p:sp>
      <p:sp>
        <p:nvSpPr>
          <p:cNvPr id="30" name="Rettangolo 29">
            <a:extLst>
              <a:ext uri="{FF2B5EF4-FFF2-40B4-BE49-F238E27FC236}">
                <a16:creationId xmlns:a16="http://schemas.microsoft.com/office/drawing/2014/main" id="{4E5466B9-0F10-6B6A-0709-844030C38BFB}"/>
              </a:ext>
            </a:extLst>
          </p:cNvPr>
          <p:cNvSpPr/>
          <p:nvPr/>
        </p:nvSpPr>
        <p:spPr>
          <a:xfrm>
            <a:off x="9597334" y="4611639"/>
            <a:ext cx="845032" cy="1054801"/>
          </a:xfrm>
          <a:prstGeom prst="rect">
            <a:avLst/>
          </a:prstGeom>
          <a:solidFill>
            <a:srgbClr val="46E61A">
              <a:alpha val="67000"/>
            </a:srgb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26.4%</a:t>
            </a:r>
          </a:p>
        </p:txBody>
      </p:sp>
      <p:sp>
        <p:nvSpPr>
          <p:cNvPr id="14" name="Rettangolo 13">
            <a:extLst>
              <a:ext uri="{FF2B5EF4-FFF2-40B4-BE49-F238E27FC236}">
                <a16:creationId xmlns:a16="http://schemas.microsoft.com/office/drawing/2014/main" id="{949006D3-69ED-5D00-DCBC-1297443BC1CE}"/>
              </a:ext>
            </a:extLst>
          </p:cNvPr>
          <p:cNvSpPr/>
          <p:nvPr/>
        </p:nvSpPr>
        <p:spPr>
          <a:xfrm>
            <a:off x="9594750" y="4194709"/>
            <a:ext cx="845032" cy="416930"/>
          </a:xfrm>
          <a:prstGeom prst="rect">
            <a:avLst/>
          </a:prstGeom>
          <a:solidFill>
            <a:srgbClr val="FFC000">
              <a:alpha val="67000"/>
            </a:srgb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9.4</a:t>
            </a:r>
          </a:p>
        </p:txBody>
      </p:sp>
      <p:sp>
        <p:nvSpPr>
          <p:cNvPr id="15" name="Rettangolo 14">
            <a:extLst>
              <a:ext uri="{FF2B5EF4-FFF2-40B4-BE49-F238E27FC236}">
                <a16:creationId xmlns:a16="http://schemas.microsoft.com/office/drawing/2014/main" id="{4B1CB26D-97F6-E77A-739D-0A5F22077EEE}"/>
              </a:ext>
            </a:extLst>
          </p:cNvPr>
          <p:cNvSpPr/>
          <p:nvPr/>
        </p:nvSpPr>
        <p:spPr>
          <a:xfrm>
            <a:off x="9594750" y="5469040"/>
            <a:ext cx="845032" cy="204552"/>
          </a:xfrm>
          <a:prstGeom prst="rect">
            <a:avLst/>
          </a:prstGeom>
          <a:solidFill>
            <a:srgbClr val="FF0000">
              <a:alpha val="67000"/>
            </a:srgb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4.8</a:t>
            </a:r>
          </a:p>
        </p:txBody>
      </p:sp>
      <p:sp>
        <p:nvSpPr>
          <p:cNvPr id="16" name="Rettangolo 15">
            <a:extLst>
              <a:ext uri="{FF2B5EF4-FFF2-40B4-BE49-F238E27FC236}">
                <a16:creationId xmlns:a16="http://schemas.microsoft.com/office/drawing/2014/main" id="{1511D8AC-D221-A98E-D9B0-AB27DA20BDED}"/>
              </a:ext>
            </a:extLst>
          </p:cNvPr>
          <p:cNvSpPr/>
          <p:nvPr/>
        </p:nvSpPr>
        <p:spPr>
          <a:xfrm>
            <a:off x="9594750" y="5485326"/>
            <a:ext cx="845032" cy="192698"/>
          </a:xfrm>
          <a:prstGeom prst="rect">
            <a:avLst/>
          </a:prstGeom>
          <a:solidFill>
            <a:schemeClr val="tx2">
              <a:lumMod val="75000"/>
              <a:alpha val="67000"/>
            </a:schemeClr>
          </a:solidFill>
          <a:ln>
            <a:solidFill>
              <a:schemeClr val="tx1">
                <a:alpha val="1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90%</a:t>
            </a:r>
          </a:p>
        </p:txBody>
      </p:sp>
      <p:graphicFrame>
        <p:nvGraphicFramePr>
          <p:cNvPr id="31" name="Tabella 30">
            <a:extLst>
              <a:ext uri="{FF2B5EF4-FFF2-40B4-BE49-F238E27FC236}">
                <a16:creationId xmlns:a16="http://schemas.microsoft.com/office/drawing/2014/main" id="{6655A457-27D7-F50E-5130-E01E74A52CB7}"/>
              </a:ext>
            </a:extLst>
          </p:cNvPr>
          <p:cNvGraphicFramePr>
            <a:graphicFrameLocks noGrp="1"/>
          </p:cNvGraphicFramePr>
          <p:nvPr/>
        </p:nvGraphicFramePr>
        <p:xfrm>
          <a:off x="1342648" y="2303798"/>
          <a:ext cx="3152949" cy="2419047"/>
        </p:xfrm>
        <a:graphic>
          <a:graphicData uri="http://schemas.openxmlformats.org/drawingml/2006/table">
            <a:tbl>
              <a:tblPr>
                <a:tableStyleId>{2D5ABB26-0587-4C30-8999-92F81FD0307C}</a:tableStyleId>
              </a:tblPr>
              <a:tblGrid>
                <a:gridCol w="1624186">
                  <a:extLst>
                    <a:ext uri="{9D8B030D-6E8A-4147-A177-3AD203B41FA5}">
                      <a16:colId xmlns:a16="http://schemas.microsoft.com/office/drawing/2014/main" val="701836190"/>
                    </a:ext>
                  </a:extLst>
                </a:gridCol>
                <a:gridCol w="1528763">
                  <a:extLst>
                    <a:ext uri="{9D8B030D-6E8A-4147-A177-3AD203B41FA5}">
                      <a16:colId xmlns:a16="http://schemas.microsoft.com/office/drawing/2014/main" val="1680961046"/>
                    </a:ext>
                  </a:extLst>
                </a:gridCol>
              </a:tblGrid>
              <a:tr h="274821">
                <a:tc>
                  <a:txBody>
                    <a:bodyPr/>
                    <a:lstStyle/>
                    <a:p>
                      <a:pPr algn="l" fontAlgn="b"/>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600" u="none" strike="noStrike" dirty="0">
                          <a:effectLst/>
                          <a:latin typeface="Arial" panose="020B0604020202020204" pitchFamily="34" charset="0"/>
                          <a:cs typeface="Arial" panose="020B0604020202020204" pitchFamily="34" charset="0"/>
                        </a:rPr>
                        <a:t>GOLD E</a:t>
                      </a:r>
                    </a:p>
                    <a:p>
                      <a:pPr algn="ctr" fontAlgn="b"/>
                      <a:r>
                        <a:rPr lang="it-IT" sz="1600" u="none" strike="noStrike" dirty="0">
                          <a:effectLst/>
                          <a:latin typeface="Arial" panose="020B0604020202020204" pitchFamily="34" charset="0"/>
                          <a:cs typeface="Arial" panose="020B0604020202020204" pitchFamily="34" charset="0"/>
                        </a:rPr>
                        <a:t>N = 589</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7349873"/>
                  </a:ext>
                </a:extLst>
              </a:tr>
              <a:tr h="274821">
                <a:tc>
                  <a:txBody>
                    <a:bodyPr/>
                    <a:lstStyle/>
                    <a:p>
                      <a:pPr algn="l" fontAlgn="b"/>
                      <a:r>
                        <a:rPr lang="it-IT" sz="1600" u="none" strike="noStrike" dirty="0">
                          <a:effectLst/>
                          <a:latin typeface="Arial" panose="020B0604020202020204" pitchFamily="34" charset="0"/>
                          <a:cs typeface="Arial" panose="020B0604020202020204" pitchFamily="34" charset="0"/>
                        </a:rPr>
                        <a:t>GOLD 1,  n (%)</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it-IT" sz="1600" u="none" strike="noStrike" dirty="0">
                          <a:effectLst/>
                          <a:latin typeface="Arial" panose="020B0604020202020204" pitchFamily="34" charset="0"/>
                          <a:cs typeface="Arial" panose="020B0604020202020204" pitchFamily="34" charset="0"/>
                        </a:rPr>
                        <a:t>33 (5.6)</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150763"/>
                  </a:ext>
                </a:extLst>
              </a:tr>
              <a:tr h="274821">
                <a:tc>
                  <a:txBody>
                    <a:bodyPr/>
                    <a:lstStyle/>
                    <a:p>
                      <a:pPr algn="l" fontAlgn="b"/>
                      <a:r>
                        <a:rPr lang="it-IT" sz="1600" b="0" i="0" u="none" strike="noStrike" dirty="0">
                          <a:solidFill>
                            <a:srgbClr val="000000"/>
                          </a:solidFill>
                          <a:effectLst/>
                          <a:latin typeface="Arial" panose="020B0604020202020204" pitchFamily="34" charset="0"/>
                          <a:cs typeface="Arial" panose="020B0604020202020204" pitchFamily="34" charset="0"/>
                        </a:rPr>
                        <a:t>GOLD 2, </a:t>
                      </a:r>
                      <a:r>
                        <a:rPr lang="it-IT" sz="1600" u="none" strike="noStrike" dirty="0">
                          <a:effectLst/>
                          <a:latin typeface="Arial" panose="020B0604020202020204" pitchFamily="34" charset="0"/>
                          <a:cs typeface="Arial" panose="020B0604020202020204" pitchFamily="34" charset="0"/>
                        </a:rPr>
                        <a:t>n (%)</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it-IT" sz="1600" b="0" i="0" u="none" strike="noStrike" dirty="0">
                          <a:solidFill>
                            <a:srgbClr val="000000"/>
                          </a:solidFill>
                          <a:effectLst/>
                          <a:latin typeface="Arial" panose="020B0604020202020204" pitchFamily="34" charset="0"/>
                          <a:cs typeface="Arial" panose="020B0604020202020204" pitchFamily="34" charset="0"/>
                        </a:rPr>
                        <a:t>159 (27)</a:t>
                      </a:r>
                    </a:p>
                  </a:txBody>
                  <a:tcPr marL="7620" marR="7620" marT="7620" marB="0" anchor="ctr"/>
                </a:tc>
                <a:extLst>
                  <a:ext uri="{0D108BD9-81ED-4DB2-BD59-A6C34878D82A}">
                    <a16:rowId xmlns:a16="http://schemas.microsoft.com/office/drawing/2014/main" val="977382088"/>
                  </a:ext>
                </a:extLst>
              </a:tr>
              <a:tr h="274821">
                <a:tc>
                  <a:txBody>
                    <a:bodyPr/>
                    <a:lstStyle/>
                    <a:p>
                      <a:pPr algn="l" fontAlgn="b"/>
                      <a:r>
                        <a:rPr lang="it-IT" sz="1600" b="0" i="0" u="none" strike="noStrike" dirty="0">
                          <a:solidFill>
                            <a:srgbClr val="000000"/>
                          </a:solidFill>
                          <a:effectLst/>
                          <a:latin typeface="Arial" panose="020B0604020202020204" pitchFamily="34" charset="0"/>
                          <a:cs typeface="Arial" panose="020B0604020202020204" pitchFamily="34" charset="0"/>
                        </a:rPr>
                        <a:t>GOLD 3, </a:t>
                      </a:r>
                      <a:r>
                        <a:rPr lang="it-IT" sz="1600" u="none" strike="noStrike" dirty="0">
                          <a:effectLst/>
                          <a:latin typeface="Arial" panose="020B0604020202020204" pitchFamily="34" charset="0"/>
                          <a:cs typeface="Arial" panose="020B0604020202020204" pitchFamily="34" charset="0"/>
                        </a:rPr>
                        <a:t>n (%)</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it-IT" sz="1600" b="0" i="0" u="none" strike="noStrike" dirty="0">
                          <a:solidFill>
                            <a:srgbClr val="000000"/>
                          </a:solidFill>
                          <a:effectLst/>
                          <a:latin typeface="Arial" panose="020B0604020202020204" pitchFamily="34" charset="0"/>
                          <a:cs typeface="Arial" panose="020B0604020202020204" pitchFamily="34" charset="0"/>
                        </a:rPr>
                        <a:t>142 (24.1)</a:t>
                      </a:r>
                    </a:p>
                  </a:txBody>
                  <a:tcPr marL="7620" marR="7620" marT="7620" marB="0" anchor="ctr"/>
                </a:tc>
                <a:extLst>
                  <a:ext uri="{0D108BD9-81ED-4DB2-BD59-A6C34878D82A}">
                    <a16:rowId xmlns:a16="http://schemas.microsoft.com/office/drawing/2014/main" val="3279207214"/>
                  </a:ext>
                </a:extLst>
              </a:tr>
              <a:tr h="274821">
                <a:tc>
                  <a:txBody>
                    <a:bodyPr/>
                    <a:lstStyle/>
                    <a:p>
                      <a:pPr algn="l" fontAlgn="b"/>
                      <a:r>
                        <a:rPr lang="it-IT" sz="1600" b="0" i="0" u="none" strike="noStrike" dirty="0">
                          <a:solidFill>
                            <a:srgbClr val="000000"/>
                          </a:solidFill>
                          <a:effectLst/>
                          <a:latin typeface="Arial" panose="020B0604020202020204" pitchFamily="34" charset="0"/>
                          <a:cs typeface="Arial" panose="020B0604020202020204" pitchFamily="34" charset="0"/>
                        </a:rPr>
                        <a:t>GOLD 4, </a:t>
                      </a:r>
                      <a:r>
                        <a:rPr lang="it-IT" sz="1600" u="none" strike="noStrike" dirty="0">
                          <a:effectLst/>
                          <a:latin typeface="Arial" panose="020B0604020202020204" pitchFamily="34" charset="0"/>
                          <a:cs typeface="Arial" panose="020B0604020202020204" pitchFamily="34" charset="0"/>
                        </a:rPr>
                        <a:t>n (%)</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it-IT" sz="1600" b="0" i="0" u="none" strike="noStrike" dirty="0">
                          <a:solidFill>
                            <a:srgbClr val="000000"/>
                          </a:solidFill>
                          <a:effectLst/>
                          <a:latin typeface="Arial" panose="020B0604020202020204" pitchFamily="34" charset="0"/>
                          <a:cs typeface="Arial" panose="020B0604020202020204" pitchFamily="34" charset="0"/>
                        </a:rPr>
                        <a:t>47 (8)</a:t>
                      </a:r>
                    </a:p>
                  </a:txBody>
                  <a:tcPr marL="7620" marR="7620" marT="7620" marB="0" anchor="ctr"/>
                </a:tc>
                <a:extLst>
                  <a:ext uri="{0D108BD9-81ED-4DB2-BD59-A6C34878D82A}">
                    <a16:rowId xmlns:a16="http://schemas.microsoft.com/office/drawing/2014/main" val="212103624"/>
                  </a:ext>
                </a:extLst>
              </a:tr>
              <a:tr h="274821">
                <a:tc>
                  <a:txBody>
                    <a:bodyPr/>
                    <a:lstStyle/>
                    <a:p>
                      <a:pPr algn="l" fontAlgn="b"/>
                      <a:r>
                        <a:rPr lang="it-IT" sz="1600" b="0" i="0" u="none" strike="noStrike" dirty="0" err="1">
                          <a:solidFill>
                            <a:srgbClr val="000000"/>
                          </a:solidFill>
                          <a:effectLst/>
                          <a:latin typeface="Arial" panose="020B0604020202020204" pitchFamily="34" charset="0"/>
                          <a:cs typeface="Arial" panose="020B0604020202020204" pitchFamily="34" charset="0"/>
                        </a:rPr>
                        <a:t>mMRC</a:t>
                      </a:r>
                      <a:r>
                        <a:rPr lang="it-IT" sz="1600" b="0" i="0" u="none" strike="noStrike" dirty="0">
                          <a:solidFill>
                            <a:srgbClr val="000000"/>
                          </a:solidFill>
                          <a:effectLst/>
                          <a:latin typeface="Arial" panose="020B0604020202020204" pitchFamily="34" charset="0"/>
                          <a:cs typeface="Arial" panose="020B0604020202020204" pitchFamily="34" charset="0"/>
                        </a:rPr>
                        <a:t> ≥ 2, </a:t>
                      </a:r>
                      <a:r>
                        <a:rPr lang="it-IT" sz="1600" u="none" strike="noStrike" dirty="0">
                          <a:effectLst/>
                          <a:latin typeface="Arial" panose="020B0604020202020204" pitchFamily="34" charset="0"/>
                          <a:cs typeface="Arial" panose="020B0604020202020204" pitchFamily="34" charset="0"/>
                        </a:rPr>
                        <a:t>n (%)</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it-IT" sz="1600" b="0" i="0" u="none" strike="noStrike" dirty="0">
                          <a:solidFill>
                            <a:srgbClr val="000000"/>
                          </a:solidFill>
                          <a:effectLst/>
                          <a:latin typeface="Arial" panose="020B0604020202020204" pitchFamily="34" charset="0"/>
                          <a:cs typeface="Arial" panose="020B0604020202020204" pitchFamily="34" charset="0"/>
                        </a:rPr>
                        <a:t>466 (79.1)</a:t>
                      </a:r>
                    </a:p>
                  </a:txBody>
                  <a:tcPr marL="7620" marR="7620" marT="7620" marB="0" anchor="ctr"/>
                </a:tc>
                <a:extLst>
                  <a:ext uri="{0D108BD9-81ED-4DB2-BD59-A6C34878D82A}">
                    <a16:rowId xmlns:a16="http://schemas.microsoft.com/office/drawing/2014/main" val="639409457"/>
                  </a:ext>
                </a:extLst>
              </a:tr>
              <a:tr h="2748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600" b="0" i="0" u="none" strike="noStrike" dirty="0">
                          <a:solidFill>
                            <a:srgbClr val="000000"/>
                          </a:solidFill>
                          <a:effectLst/>
                          <a:latin typeface="Arial" panose="020B0604020202020204" pitchFamily="34" charset="0"/>
                          <a:cs typeface="Arial" panose="020B0604020202020204" pitchFamily="34" charset="0"/>
                        </a:rPr>
                        <a:t>CAT ≥ 10, </a:t>
                      </a:r>
                      <a:r>
                        <a:rPr lang="it-IT" sz="1600" u="none" strike="noStrike" dirty="0">
                          <a:effectLst/>
                          <a:latin typeface="Arial" panose="020B0604020202020204" pitchFamily="34" charset="0"/>
                          <a:cs typeface="Arial" panose="020B0604020202020204" pitchFamily="34" charset="0"/>
                        </a:rPr>
                        <a:t>n (%)</a:t>
                      </a: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it-IT" sz="1600" b="0" i="0" u="none" strike="noStrike" dirty="0">
                          <a:solidFill>
                            <a:srgbClr val="000000"/>
                          </a:solidFill>
                          <a:effectLst/>
                          <a:latin typeface="Arial" panose="020B0604020202020204" pitchFamily="34" charset="0"/>
                          <a:cs typeface="Arial" panose="020B0604020202020204" pitchFamily="34" charset="0"/>
                        </a:rPr>
                        <a:t>468 (79.4)</a:t>
                      </a: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488944"/>
                  </a:ext>
                </a:extLst>
              </a:tr>
              <a:tr h="274821">
                <a:tc>
                  <a:txBody>
                    <a:bodyPr/>
                    <a:lstStyle/>
                    <a:p>
                      <a:pPr marL="0" indent="0" algn="l" fontAlgn="b">
                        <a:buFont typeface="Arial" panose="020B0604020202020204" pitchFamily="34" charset="0"/>
                        <a:buNone/>
                      </a:pPr>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endParaRPr lang="it-IT"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26750513"/>
                  </a:ext>
                </a:extLst>
              </a:tr>
            </a:tbl>
          </a:graphicData>
        </a:graphic>
      </p:graphicFrame>
      <p:sp>
        <p:nvSpPr>
          <p:cNvPr id="2" name="CasellaDiTesto 1">
            <a:extLst>
              <a:ext uri="{FF2B5EF4-FFF2-40B4-BE49-F238E27FC236}">
                <a16:creationId xmlns:a16="http://schemas.microsoft.com/office/drawing/2014/main" id="{FECF19D0-FED7-8F60-2DB2-BCA81B24F75C}"/>
              </a:ext>
            </a:extLst>
          </p:cNvPr>
          <p:cNvSpPr txBox="1"/>
          <p:nvPr/>
        </p:nvSpPr>
        <p:spPr>
          <a:xfrm>
            <a:off x="-210418" y="6368170"/>
            <a:ext cx="3374795"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Data on file – ICORE </a:t>
            </a:r>
            <a:r>
              <a:rPr lang="it-IT" sz="1600" dirty="0" err="1">
                <a:latin typeface="Arial" panose="020B0604020202020204" pitchFamily="34" charset="0"/>
                <a:cs typeface="Arial" panose="020B0604020202020204" pitchFamily="34" charset="0"/>
              </a:rPr>
              <a:t>Registry</a:t>
            </a:r>
            <a:endParaRPr lang="it-IT" sz="1600" dirty="0">
              <a:latin typeface="Arial" panose="020B0604020202020204" pitchFamily="34" charset="0"/>
              <a:cs typeface="Arial" panose="020B0604020202020204" pitchFamily="34" charset="0"/>
            </a:endParaRPr>
          </a:p>
        </p:txBody>
      </p:sp>
      <p:sp>
        <p:nvSpPr>
          <p:cNvPr id="3" name="Rettangolo 2">
            <a:extLst>
              <a:ext uri="{FF2B5EF4-FFF2-40B4-BE49-F238E27FC236}">
                <a16:creationId xmlns:a16="http://schemas.microsoft.com/office/drawing/2014/main" id="{A35AE7FC-92B5-59FD-4637-597EEEF4CAEF}"/>
              </a:ext>
            </a:extLst>
          </p:cNvPr>
          <p:cNvSpPr/>
          <p:nvPr/>
        </p:nvSpPr>
        <p:spPr>
          <a:xfrm>
            <a:off x="9495303" y="362857"/>
            <a:ext cx="3139383" cy="68362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6930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19" grpId="0"/>
      <p:bldP spid="20" grpId="0"/>
      <p:bldP spid="21" grpId="0"/>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9C36BF-E0D6-EBEE-4F00-8EF4315504B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82A696C-94C8-B4D0-A7A3-08809A3B5067}"/>
              </a:ext>
            </a:extLst>
          </p:cNvPr>
          <p:cNvSpPr>
            <a:spLocks noGrp="1"/>
          </p:cNvSpPr>
          <p:nvPr>
            <p:ph idx="1"/>
          </p:nvPr>
        </p:nvSpPr>
        <p:spPr/>
        <p:txBody>
          <a:bodyPr/>
          <a:lstStyle/>
          <a:p>
            <a:endParaRPr lang="it-IT"/>
          </a:p>
        </p:txBody>
      </p:sp>
      <p:pic>
        <p:nvPicPr>
          <p:cNvPr id="5" name="Immagine 4" descr="The image illustrates a complex diagram detailing various immune responses, symptoms, and factors associated with different types of infections and conditions, including their temporal patterns and treatment considerations.&#10;&#10;Il contenuto generato dall'IA potrebbe non essere corretto.">
            <a:extLst>
              <a:ext uri="{FF2B5EF4-FFF2-40B4-BE49-F238E27FC236}">
                <a16:creationId xmlns:a16="http://schemas.microsoft.com/office/drawing/2014/main" id="{E61DC560-FDF1-E39A-A6B9-40A7BBA4ADB7}"/>
              </a:ext>
            </a:extLst>
          </p:cNvPr>
          <p:cNvPicPr>
            <a:picLocks noChangeAspect="1"/>
          </p:cNvPicPr>
          <p:nvPr/>
        </p:nvPicPr>
        <p:blipFill>
          <a:blip r:embed="rId2"/>
          <a:stretch>
            <a:fillRect/>
          </a:stretch>
        </p:blipFill>
        <p:spPr>
          <a:xfrm>
            <a:off x="0" y="1704290"/>
            <a:ext cx="12192000" cy="3449419"/>
          </a:xfrm>
          <a:prstGeom prst="rect">
            <a:avLst/>
          </a:prstGeom>
        </p:spPr>
      </p:pic>
      <p:sp>
        <p:nvSpPr>
          <p:cNvPr id="6" name="CasellaDiTesto 5">
            <a:extLst>
              <a:ext uri="{FF2B5EF4-FFF2-40B4-BE49-F238E27FC236}">
                <a16:creationId xmlns:a16="http://schemas.microsoft.com/office/drawing/2014/main" id="{557BEAFB-E25D-FA01-C5B6-52F31A9F7482}"/>
              </a:ext>
            </a:extLst>
          </p:cNvPr>
          <p:cNvSpPr txBox="1">
            <a:spLocks noChangeArrowheads="1"/>
          </p:cNvSpPr>
          <p:nvPr/>
        </p:nvSpPr>
        <p:spPr bwMode="auto">
          <a:xfrm>
            <a:off x="121113" y="6338986"/>
            <a:ext cx="4070770" cy="307777"/>
          </a:xfrm>
          <a:prstGeom prst="rect">
            <a:avLst/>
          </a:prstGeom>
          <a:noFill/>
          <a:ln w="9525">
            <a:noFill/>
            <a:miter lim="800000"/>
            <a:headEnd/>
            <a:tailEnd/>
          </a:ln>
        </p:spPr>
        <p:txBody>
          <a:bodyPr wrap="square">
            <a:spAutoFit/>
          </a:bodyPr>
          <a:lstStyle/>
          <a:p>
            <a:pPr algn="r"/>
            <a:r>
              <a:rPr lang="it-IT" sz="1400" dirty="0">
                <a:latin typeface="Arial" panose="020B0604020202020204" pitchFamily="34" charset="0"/>
                <a:cs typeface="Arial" panose="020B0604020202020204" pitchFamily="34" charset="0"/>
              </a:rPr>
              <a:t>Bhatt SP et al. Am J Respir Crit Care </a:t>
            </a:r>
            <a:r>
              <a:rPr lang="it-IT" sz="1400" dirty="0" err="1">
                <a:latin typeface="Arial" panose="020B0604020202020204" pitchFamily="34" charset="0"/>
                <a:cs typeface="Arial" panose="020B0604020202020204" pitchFamily="34" charset="0"/>
              </a:rPr>
              <a:t>Med</a:t>
            </a:r>
            <a:r>
              <a:rPr lang="it-IT" sz="1400" dirty="0">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2119745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C29CE-3837-B9F3-5CF6-0115728FB8C3}"/>
              </a:ext>
            </a:extLst>
          </p:cNvPr>
          <p:cNvSpPr>
            <a:spLocks noGrp="1"/>
          </p:cNvSpPr>
          <p:nvPr>
            <p:ph type="title"/>
          </p:nvPr>
        </p:nvSpPr>
        <p:spPr>
          <a:xfrm>
            <a:off x="635000" y="394154"/>
            <a:ext cx="10515600" cy="1325563"/>
          </a:xfrm>
        </p:spPr>
        <p:txBody>
          <a:bodyPr/>
          <a:lstStyle/>
          <a:p>
            <a:endParaRPr lang="it-IT"/>
          </a:p>
        </p:txBody>
      </p:sp>
      <p:sp>
        <p:nvSpPr>
          <p:cNvPr id="3" name="Segnaposto contenuto 2">
            <a:extLst>
              <a:ext uri="{FF2B5EF4-FFF2-40B4-BE49-F238E27FC236}">
                <a16:creationId xmlns:a16="http://schemas.microsoft.com/office/drawing/2014/main" id="{136A10AC-B5A9-76AC-5899-7232CBCFB93B}"/>
              </a:ext>
            </a:extLst>
          </p:cNvPr>
          <p:cNvSpPr>
            <a:spLocks noGrp="1"/>
          </p:cNvSpPr>
          <p:nvPr>
            <p:ph idx="1"/>
          </p:nvPr>
        </p:nvSpPr>
        <p:spPr>
          <a:xfrm>
            <a:off x="635000" y="1854654"/>
            <a:ext cx="10515600" cy="4351338"/>
          </a:xfrm>
        </p:spPr>
        <p:txBody>
          <a:bodyPr/>
          <a:lstStyle/>
          <a:p>
            <a:endParaRPr lang="it-IT"/>
          </a:p>
        </p:txBody>
      </p:sp>
      <p:pic>
        <p:nvPicPr>
          <p:cNvPr id="5" name="Immagine 4" descr="The diagram illustrates a decision tree for diagnosing respiratory infections, including viral and bacterial pathogens, with various diagnostic criteria such as PCR, culture results, symptoms, and patient history.&#10;&#10;Il contenuto generato dall'IA potrebbe non essere corretto.">
            <a:extLst>
              <a:ext uri="{FF2B5EF4-FFF2-40B4-BE49-F238E27FC236}">
                <a16:creationId xmlns:a16="http://schemas.microsoft.com/office/drawing/2014/main" id="{B7C07E04-CEEB-92B4-6CBF-3E2855276253}"/>
              </a:ext>
            </a:extLst>
          </p:cNvPr>
          <p:cNvPicPr>
            <a:picLocks noChangeAspect="1"/>
          </p:cNvPicPr>
          <p:nvPr/>
        </p:nvPicPr>
        <p:blipFill>
          <a:blip r:embed="rId2"/>
          <a:stretch>
            <a:fillRect/>
          </a:stretch>
        </p:blipFill>
        <p:spPr>
          <a:xfrm>
            <a:off x="2173465" y="560227"/>
            <a:ext cx="6731001" cy="6175411"/>
          </a:xfrm>
          <a:prstGeom prst="rect">
            <a:avLst/>
          </a:prstGeom>
        </p:spPr>
      </p:pic>
      <p:sp>
        <p:nvSpPr>
          <p:cNvPr id="19" name="CasellaDiTesto 18">
            <a:extLst>
              <a:ext uri="{FF2B5EF4-FFF2-40B4-BE49-F238E27FC236}">
                <a16:creationId xmlns:a16="http://schemas.microsoft.com/office/drawing/2014/main" id="{890F62FD-48F8-F5CC-0C80-830100EACFAF}"/>
              </a:ext>
            </a:extLst>
          </p:cNvPr>
          <p:cNvSpPr txBox="1">
            <a:spLocks noChangeArrowheads="1"/>
          </p:cNvSpPr>
          <p:nvPr/>
        </p:nvSpPr>
        <p:spPr bwMode="auto">
          <a:xfrm>
            <a:off x="-34905" y="6303943"/>
            <a:ext cx="3665505" cy="307777"/>
          </a:xfrm>
          <a:prstGeom prst="rect">
            <a:avLst/>
          </a:prstGeom>
          <a:noFill/>
          <a:ln w="9525">
            <a:noFill/>
            <a:miter lim="800000"/>
            <a:headEnd/>
            <a:tailEnd/>
          </a:ln>
        </p:spPr>
        <p:txBody>
          <a:bodyPr wrap="square">
            <a:spAutoFit/>
          </a:bodyPr>
          <a:lstStyle/>
          <a:p>
            <a:pPr algn="r"/>
            <a:r>
              <a:rPr lang="it-IT" sz="1400" dirty="0">
                <a:latin typeface="Arial" panose="020B0604020202020204" pitchFamily="34" charset="0"/>
                <a:cs typeface="Arial" panose="020B0604020202020204" pitchFamily="34" charset="0"/>
              </a:rPr>
              <a:t>MacDonald MI et al. ERJ Open Res 2021</a:t>
            </a:r>
          </a:p>
        </p:txBody>
      </p:sp>
    </p:spTree>
    <p:extLst>
      <p:ext uri="{BB962C8B-B14F-4D97-AF65-F5344CB8AC3E}">
        <p14:creationId xmlns:p14="http://schemas.microsoft.com/office/powerpoint/2010/main" val="1768477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C29CE-3837-B9F3-5CF6-0115728FB8C3}"/>
              </a:ext>
            </a:extLst>
          </p:cNvPr>
          <p:cNvSpPr>
            <a:spLocks noGrp="1"/>
          </p:cNvSpPr>
          <p:nvPr>
            <p:ph type="title"/>
          </p:nvPr>
        </p:nvSpPr>
        <p:spPr>
          <a:xfrm>
            <a:off x="635000" y="394154"/>
            <a:ext cx="10515600" cy="1325563"/>
          </a:xfrm>
        </p:spPr>
        <p:txBody>
          <a:bodyPr/>
          <a:lstStyle/>
          <a:p>
            <a:endParaRPr lang="it-IT"/>
          </a:p>
        </p:txBody>
      </p:sp>
      <p:sp>
        <p:nvSpPr>
          <p:cNvPr id="3" name="Segnaposto contenuto 2">
            <a:extLst>
              <a:ext uri="{FF2B5EF4-FFF2-40B4-BE49-F238E27FC236}">
                <a16:creationId xmlns:a16="http://schemas.microsoft.com/office/drawing/2014/main" id="{136A10AC-B5A9-76AC-5899-7232CBCFB93B}"/>
              </a:ext>
            </a:extLst>
          </p:cNvPr>
          <p:cNvSpPr>
            <a:spLocks noGrp="1"/>
          </p:cNvSpPr>
          <p:nvPr>
            <p:ph idx="1"/>
          </p:nvPr>
        </p:nvSpPr>
        <p:spPr>
          <a:xfrm>
            <a:off x="635000" y="1854654"/>
            <a:ext cx="10515600" cy="4351338"/>
          </a:xfrm>
        </p:spPr>
        <p:txBody>
          <a:bodyPr/>
          <a:lstStyle/>
          <a:p>
            <a:endParaRPr lang="it-IT"/>
          </a:p>
        </p:txBody>
      </p:sp>
      <p:pic>
        <p:nvPicPr>
          <p:cNvPr id="5" name="Immagine 4" descr="The diagram illustrates a decision tree for diagnosing respiratory infections, including viral and bacterial pathogens, with various diagnostic criteria such as PCR, culture results, symptoms, and patient history.&#10;&#10;Il contenuto generato dall'IA potrebbe non essere corretto.">
            <a:extLst>
              <a:ext uri="{FF2B5EF4-FFF2-40B4-BE49-F238E27FC236}">
                <a16:creationId xmlns:a16="http://schemas.microsoft.com/office/drawing/2014/main" id="{B7C07E04-CEEB-92B4-6CBF-3E2855276253}"/>
              </a:ext>
            </a:extLst>
          </p:cNvPr>
          <p:cNvPicPr>
            <a:picLocks noChangeAspect="1"/>
          </p:cNvPicPr>
          <p:nvPr/>
        </p:nvPicPr>
        <p:blipFill>
          <a:blip r:embed="rId2"/>
          <a:stretch>
            <a:fillRect/>
          </a:stretch>
        </p:blipFill>
        <p:spPr>
          <a:xfrm>
            <a:off x="2173465" y="560227"/>
            <a:ext cx="6731001" cy="6175411"/>
          </a:xfrm>
          <a:prstGeom prst="rect">
            <a:avLst/>
          </a:prstGeom>
        </p:spPr>
      </p:pic>
      <p:pic>
        <p:nvPicPr>
          <p:cNvPr id="7" name="Immagine 6" descr="The diagram illustrates a distribution of data points, showing various sizes of intersections and sets, with a clear concentration around the values 20, 25, and 3.&#10;&#10;Il contenuto generato dall'IA potrebbe non essere corretto.">
            <a:extLst>
              <a:ext uri="{FF2B5EF4-FFF2-40B4-BE49-F238E27FC236}">
                <a16:creationId xmlns:a16="http://schemas.microsoft.com/office/drawing/2014/main" id="{1F547DF1-3625-F6E9-FA54-288696DD9496}"/>
              </a:ext>
            </a:extLst>
          </p:cNvPr>
          <p:cNvPicPr>
            <a:picLocks noChangeAspect="1"/>
          </p:cNvPicPr>
          <p:nvPr/>
        </p:nvPicPr>
        <p:blipFill>
          <a:blip r:embed="rId3"/>
          <a:stretch>
            <a:fillRect/>
          </a:stretch>
        </p:blipFill>
        <p:spPr>
          <a:xfrm>
            <a:off x="1167243" y="257744"/>
            <a:ext cx="10425924" cy="6477894"/>
          </a:xfrm>
          <a:prstGeom prst="rect">
            <a:avLst/>
          </a:prstGeom>
        </p:spPr>
      </p:pic>
      <p:sp>
        <p:nvSpPr>
          <p:cNvPr id="14" name="Rettangolo 13">
            <a:extLst>
              <a:ext uri="{FF2B5EF4-FFF2-40B4-BE49-F238E27FC236}">
                <a16:creationId xmlns:a16="http://schemas.microsoft.com/office/drawing/2014/main" id="{2321D509-B385-9DAB-C550-47A923862B11}"/>
              </a:ext>
            </a:extLst>
          </p:cNvPr>
          <p:cNvSpPr/>
          <p:nvPr/>
        </p:nvSpPr>
        <p:spPr>
          <a:xfrm>
            <a:off x="1523830" y="3436177"/>
            <a:ext cx="2347023" cy="333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688D3CB0-7A37-89B6-0E57-197781802077}"/>
              </a:ext>
            </a:extLst>
          </p:cNvPr>
          <p:cNvSpPr txBox="1"/>
          <p:nvPr/>
        </p:nvSpPr>
        <p:spPr>
          <a:xfrm>
            <a:off x="3661467" y="4086758"/>
            <a:ext cx="913455" cy="338554"/>
          </a:xfrm>
          <a:prstGeom prst="rect">
            <a:avLst/>
          </a:prstGeom>
          <a:solidFill>
            <a:schemeClr val="bg1"/>
          </a:solidFill>
        </p:spPr>
        <p:txBody>
          <a:bodyPr wrap="none" rtlCol="0">
            <a:spAutoFit/>
          </a:bodyPr>
          <a:lstStyle/>
          <a:p>
            <a:r>
              <a:rPr lang="it-IT" sz="1600" dirty="0" err="1"/>
              <a:t>Bacterial</a:t>
            </a:r>
            <a:endParaRPr lang="it-IT" sz="1600" dirty="0"/>
          </a:p>
        </p:txBody>
      </p:sp>
      <p:sp>
        <p:nvSpPr>
          <p:cNvPr id="8" name="CasellaDiTesto 7">
            <a:extLst>
              <a:ext uri="{FF2B5EF4-FFF2-40B4-BE49-F238E27FC236}">
                <a16:creationId xmlns:a16="http://schemas.microsoft.com/office/drawing/2014/main" id="{198B0773-92DE-CFDA-9CFB-F02D24B7076E}"/>
              </a:ext>
            </a:extLst>
          </p:cNvPr>
          <p:cNvSpPr txBox="1"/>
          <p:nvPr/>
        </p:nvSpPr>
        <p:spPr>
          <a:xfrm>
            <a:off x="4014576" y="3846009"/>
            <a:ext cx="560346" cy="338554"/>
          </a:xfrm>
          <a:prstGeom prst="rect">
            <a:avLst/>
          </a:prstGeom>
          <a:solidFill>
            <a:schemeClr val="bg1"/>
          </a:solidFill>
        </p:spPr>
        <p:txBody>
          <a:bodyPr wrap="none" rtlCol="0">
            <a:spAutoFit/>
          </a:bodyPr>
          <a:lstStyle/>
          <a:p>
            <a:r>
              <a:rPr lang="it-IT" sz="1600" dirty="0"/>
              <a:t>Viral</a:t>
            </a:r>
          </a:p>
        </p:txBody>
      </p:sp>
      <p:sp>
        <p:nvSpPr>
          <p:cNvPr id="10" name="CasellaDiTesto 9">
            <a:extLst>
              <a:ext uri="{FF2B5EF4-FFF2-40B4-BE49-F238E27FC236}">
                <a16:creationId xmlns:a16="http://schemas.microsoft.com/office/drawing/2014/main" id="{B73B321B-7018-A97B-FE0E-C8CEE6213FD5}"/>
              </a:ext>
            </a:extLst>
          </p:cNvPr>
          <p:cNvSpPr txBox="1"/>
          <p:nvPr/>
        </p:nvSpPr>
        <p:spPr>
          <a:xfrm>
            <a:off x="3378697" y="4350636"/>
            <a:ext cx="1196225" cy="338554"/>
          </a:xfrm>
          <a:prstGeom prst="rect">
            <a:avLst/>
          </a:prstGeom>
          <a:solidFill>
            <a:schemeClr val="bg1"/>
          </a:solidFill>
        </p:spPr>
        <p:txBody>
          <a:bodyPr wrap="none" rtlCol="0">
            <a:spAutoFit/>
          </a:bodyPr>
          <a:lstStyle/>
          <a:p>
            <a:r>
              <a:rPr lang="it-IT" sz="1600" dirty="0"/>
              <a:t>Co-</a:t>
            </a:r>
            <a:r>
              <a:rPr lang="it-IT" sz="1600" dirty="0" err="1"/>
              <a:t>infection</a:t>
            </a:r>
            <a:endParaRPr lang="it-IT" sz="1600" dirty="0"/>
          </a:p>
        </p:txBody>
      </p:sp>
      <p:sp>
        <p:nvSpPr>
          <p:cNvPr id="11" name="CasellaDiTesto 10">
            <a:extLst>
              <a:ext uri="{FF2B5EF4-FFF2-40B4-BE49-F238E27FC236}">
                <a16:creationId xmlns:a16="http://schemas.microsoft.com/office/drawing/2014/main" id="{B36BA167-E2B0-E15A-15A3-C4CFDC958C37}"/>
              </a:ext>
            </a:extLst>
          </p:cNvPr>
          <p:cNvSpPr txBox="1"/>
          <p:nvPr/>
        </p:nvSpPr>
        <p:spPr>
          <a:xfrm>
            <a:off x="2814996" y="4614514"/>
            <a:ext cx="1792670" cy="338554"/>
          </a:xfrm>
          <a:prstGeom prst="rect">
            <a:avLst/>
          </a:prstGeom>
          <a:solidFill>
            <a:schemeClr val="bg1"/>
          </a:solidFill>
        </p:spPr>
        <p:txBody>
          <a:bodyPr wrap="none" rtlCol="0">
            <a:spAutoFit/>
          </a:bodyPr>
          <a:lstStyle/>
          <a:p>
            <a:r>
              <a:rPr lang="it-IT" sz="1600" dirty="0" err="1"/>
              <a:t>Depression</a:t>
            </a:r>
            <a:r>
              <a:rPr lang="it-IT" sz="1600" dirty="0"/>
              <a:t>/</a:t>
            </a:r>
            <a:r>
              <a:rPr lang="it-IT" sz="1600" dirty="0" err="1"/>
              <a:t>anxiety</a:t>
            </a:r>
            <a:endParaRPr lang="it-IT" sz="1600" dirty="0"/>
          </a:p>
        </p:txBody>
      </p:sp>
      <p:pic>
        <p:nvPicPr>
          <p:cNvPr id="13" name="Immagine 12" descr="The diagram illustrates a distribution of data points, showing various sizes of intersections and sets, with a clear concentration around the values 20, 25, and 3.&#10;&#10;Il contenuto generato dall'IA potrebbe non essere corretto.">
            <a:extLst>
              <a:ext uri="{FF2B5EF4-FFF2-40B4-BE49-F238E27FC236}">
                <a16:creationId xmlns:a16="http://schemas.microsoft.com/office/drawing/2014/main" id="{7306FC79-C184-E088-F0C3-A5B70636B957}"/>
              </a:ext>
            </a:extLst>
          </p:cNvPr>
          <p:cNvPicPr>
            <a:picLocks noChangeAspect="1"/>
          </p:cNvPicPr>
          <p:nvPr/>
        </p:nvPicPr>
        <p:blipFill>
          <a:blip r:embed="rId3"/>
          <a:srcRect r="74471"/>
          <a:stretch>
            <a:fillRect/>
          </a:stretch>
        </p:blipFill>
        <p:spPr>
          <a:xfrm>
            <a:off x="193031" y="194792"/>
            <a:ext cx="2661597" cy="6477894"/>
          </a:xfrm>
          <a:prstGeom prst="rect">
            <a:avLst/>
          </a:prstGeom>
        </p:spPr>
      </p:pic>
      <p:sp>
        <p:nvSpPr>
          <p:cNvPr id="15" name="CasellaDiTesto 14">
            <a:extLst>
              <a:ext uri="{FF2B5EF4-FFF2-40B4-BE49-F238E27FC236}">
                <a16:creationId xmlns:a16="http://schemas.microsoft.com/office/drawing/2014/main" id="{B876387C-FD4A-759D-E122-201C3F3A6B3E}"/>
              </a:ext>
            </a:extLst>
          </p:cNvPr>
          <p:cNvSpPr txBox="1"/>
          <p:nvPr/>
        </p:nvSpPr>
        <p:spPr>
          <a:xfrm>
            <a:off x="3474821" y="4878392"/>
            <a:ext cx="1121910" cy="338554"/>
          </a:xfrm>
          <a:prstGeom prst="rect">
            <a:avLst/>
          </a:prstGeom>
          <a:solidFill>
            <a:schemeClr val="bg1"/>
          </a:solidFill>
        </p:spPr>
        <p:txBody>
          <a:bodyPr wrap="none" rtlCol="0">
            <a:spAutoFit/>
          </a:bodyPr>
          <a:lstStyle/>
          <a:p>
            <a:r>
              <a:rPr lang="it-IT" sz="1600" dirty="0" err="1"/>
              <a:t>Eosinophils</a:t>
            </a:r>
            <a:endParaRPr lang="it-IT" sz="1600" dirty="0"/>
          </a:p>
        </p:txBody>
      </p:sp>
      <p:sp>
        <p:nvSpPr>
          <p:cNvPr id="16" name="CasellaDiTesto 15">
            <a:extLst>
              <a:ext uri="{FF2B5EF4-FFF2-40B4-BE49-F238E27FC236}">
                <a16:creationId xmlns:a16="http://schemas.microsoft.com/office/drawing/2014/main" id="{889515B1-A4B8-8022-8EEE-21D42F598B4C}"/>
              </a:ext>
            </a:extLst>
          </p:cNvPr>
          <p:cNvSpPr txBox="1"/>
          <p:nvPr/>
        </p:nvSpPr>
        <p:spPr>
          <a:xfrm>
            <a:off x="3233507" y="5142270"/>
            <a:ext cx="1374159" cy="338554"/>
          </a:xfrm>
          <a:prstGeom prst="rect">
            <a:avLst/>
          </a:prstGeom>
          <a:solidFill>
            <a:schemeClr val="bg1"/>
          </a:solidFill>
        </p:spPr>
        <p:txBody>
          <a:bodyPr wrap="none" rtlCol="0">
            <a:spAutoFit/>
          </a:bodyPr>
          <a:lstStyle/>
          <a:p>
            <a:r>
              <a:rPr lang="it-IT" sz="1600" dirty="0" err="1"/>
              <a:t>Cardiac</a:t>
            </a:r>
            <a:r>
              <a:rPr lang="it-IT" sz="1600" dirty="0"/>
              <a:t> </a:t>
            </a:r>
            <a:r>
              <a:rPr lang="it-IT" sz="1600" dirty="0" err="1"/>
              <a:t>failure</a:t>
            </a:r>
            <a:endParaRPr lang="it-IT" sz="1600" dirty="0"/>
          </a:p>
        </p:txBody>
      </p:sp>
      <p:sp>
        <p:nvSpPr>
          <p:cNvPr id="17" name="CasellaDiTesto 16">
            <a:extLst>
              <a:ext uri="{FF2B5EF4-FFF2-40B4-BE49-F238E27FC236}">
                <a16:creationId xmlns:a16="http://schemas.microsoft.com/office/drawing/2014/main" id="{67DCC26D-C0FC-414D-691D-1A9BF964749A}"/>
              </a:ext>
            </a:extLst>
          </p:cNvPr>
          <p:cNvSpPr txBox="1"/>
          <p:nvPr/>
        </p:nvSpPr>
        <p:spPr>
          <a:xfrm>
            <a:off x="2814996" y="5406148"/>
            <a:ext cx="1783822" cy="338554"/>
          </a:xfrm>
          <a:prstGeom prst="rect">
            <a:avLst/>
          </a:prstGeom>
          <a:solidFill>
            <a:schemeClr val="bg1"/>
          </a:solidFill>
        </p:spPr>
        <p:txBody>
          <a:bodyPr wrap="none" rtlCol="0">
            <a:spAutoFit/>
          </a:bodyPr>
          <a:lstStyle/>
          <a:p>
            <a:r>
              <a:rPr lang="it-IT" sz="1600" dirty="0"/>
              <a:t>Social </a:t>
            </a:r>
            <a:r>
              <a:rPr lang="it-IT" sz="1600" dirty="0" err="1"/>
              <a:t>environment</a:t>
            </a:r>
            <a:endParaRPr lang="it-IT" sz="1600" dirty="0"/>
          </a:p>
        </p:txBody>
      </p:sp>
      <p:sp>
        <p:nvSpPr>
          <p:cNvPr id="18" name="CasellaDiTesto 17">
            <a:extLst>
              <a:ext uri="{FF2B5EF4-FFF2-40B4-BE49-F238E27FC236}">
                <a16:creationId xmlns:a16="http://schemas.microsoft.com/office/drawing/2014/main" id="{82CB1820-42B2-5C27-722B-41E6A410E211}"/>
              </a:ext>
            </a:extLst>
          </p:cNvPr>
          <p:cNvSpPr txBox="1"/>
          <p:nvPr/>
        </p:nvSpPr>
        <p:spPr>
          <a:xfrm>
            <a:off x="3590485" y="5698250"/>
            <a:ext cx="984437" cy="338554"/>
          </a:xfrm>
          <a:prstGeom prst="rect">
            <a:avLst/>
          </a:prstGeom>
          <a:solidFill>
            <a:schemeClr val="bg1"/>
          </a:solidFill>
        </p:spPr>
        <p:txBody>
          <a:bodyPr wrap="none" rtlCol="0">
            <a:spAutoFit/>
          </a:bodyPr>
          <a:lstStyle/>
          <a:p>
            <a:r>
              <a:rPr lang="it-IT" sz="1600" dirty="0" err="1"/>
              <a:t>Unknwon</a:t>
            </a:r>
            <a:endParaRPr lang="it-IT" sz="1600" dirty="0"/>
          </a:p>
        </p:txBody>
      </p:sp>
      <p:sp>
        <p:nvSpPr>
          <p:cNvPr id="19" name="CasellaDiTesto 18">
            <a:extLst>
              <a:ext uri="{FF2B5EF4-FFF2-40B4-BE49-F238E27FC236}">
                <a16:creationId xmlns:a16="http://schemas.microsoft.com/office/drawing/2014/main" id="{890F62FD-48F8-F5CC-0C80-830100EACFAF}"/>
              </a:ext>
            </a:extLst>
          </p:cNvPr>
          <p:cNvSpPr txBox="1">
            <a:spLocks noChangeArrowheads="1"/>
          </p:cNvSpPr>
          <p:nvPr/>
        </p:nvSpPr>
        <p:spPr bwMode="auto">
          <a:xfrm>
            <a:off x="8147050" y="6461822"/>
            <a:ext cx="3665505" cy="307777"/>
          </a:xfrm>
          <a:prstGeom prst="rect">
            <a:avLst/>
          </a:prstGeom>
          <a:noFill/>
          <a:ln w="9525">
            <a:noFill/>
            <a:miter lim="800000"/>
            <a:headEnd/>
            <a:tailEnd/>
          </a:ln>
        </p:spPr>
        <p:txBody>
          <a:bodyPr wrap="square">
            <a:spAutoFit/>
          </a:bodyPr>
          <a:lstStyle/>
          <a:p>
            <a:pPr algn="r"/>
            <a:r>
              <a:rPr lang="it-IT" sz="1400" dirty="0">
                <a:latin typeface="Arial" panose="020B0604020202020204" pitchFamily="34" charset="0"/>
                <a:cs typeface="Arial" panose="020B0604020202020204" pitchFamily="34" charset="0"/>
              </a:rPr>
              <a:t>MacDonald MI et al. ERJ Open Res 2021</a:t>
            </a:r>
          </a:p>
        </p:txBody>
      </p:sp>
      <p:sp>
        <p:nvSpPr>
          <p:cNvPr id="20" name="Freccia in giù 19">
            <a:extLst>
              <a:ext uri="{FF2B5EF4-FFF2-40B4-BE49-F238E27FC236}">
                <a16:creationId xmlns:a16="http://schemas.microsoft.com/office/drawing/2014/main" id="{348A9DD6-418E-AABA-3625-8968DB50E2AD}"/>
              </a:ext>
            </a:extLst>
          </p:cNvPr>
          <p:cNvSpPr/>
          <p:nvPr/>
        </p:nvSpPr>
        <p:spPr>
          <a:xfrm rot="3725975">
            <a:off x="5264189" y="235683"/>
            <a:ext cx="90835" cy="6617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in giù 20">
            <a:extLst>
              <a:ext uri="{FF2B5EF4-FFF2-40B4-BE49-F238E27FC236}">
                <a16:creationId xmlns:a16="http://schemas.microsoft.com/office/drawing/2014/main" id="{6C62EC1B-1D4F-9A4F-8375-897F8CD627CA}"/>
              </a:ext>
            </a:extLst>
          </p:cNvPr>
          <p:cNvSpPr/>
          <p:nvPr/>
        </p:nvSpPr>
        <p:spPr>
          <a:xfrm rot="3725975">
            <a:off x="5533710" y="1189096"/>
            <a:ext cx="90835" cy="6617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in giù 21">
            <a:extLst>
              <a:ext uri="{FF2B5EF4-FFF2-40B4-BE49-F238E27FC236}">
                <a16:creationId xmlns:a16="http://schemas.microsoft.com/office/drawing/2014/main" id="{365D9859-528E-55FE-8556-ECC75774D5F1}"/>
              </a:ext>
            </a:extLst>
          </p:cNvPr>
          <p:cNvSpPr/>
          <p:nvPr/>
        </p:nvSpPr>
        <p:spPr>
          <a:xfrm rot="3725975">
            <a:off x="5799146" y="1384064"/>
            <a:ext cx="90835" cy="6617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in giù 22">
            <a:extLst>
              <a:ext uri="{FF2B5EF4-FFF2-40B4-BE49-F238E27FC236}">
                <a16:creationId xmlns:a16="http://schemas.microsoft.com/office/drawing/2014/main" id="{643848B2-E260-0ED2-0F42-FF1E12F7DE8F}"/>
              </a:ext>
            </a:extLst>
          </p:cNvPr>
          <p:cNvSpPr/>
          <p:nvPr/>
        </p:nvSpPr>
        <p:spPr>
          <a:xfrm rot="3725975">
            <a:off x="6020429" y="1511979"/>
            <a:ext cx="90835" cy="6617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20B4689A-0EB0-32DA-92A8-F381DBBB7D4A}"/>
              </a:ext>
            </a:extLst>
          </p:cNvPr>
          <p:cNvSpPr txBox="1"/>
          <p:nvPr/>
        </p:nvSpPr>
        <p:spPr>
          <a:xfrm>
            <a:off x="5579127" y="107859"/>
            <a:ext cx="2137252" cy="369332"/>
          </a:xfrm>
          <a:prstGeom prst="rect">
            <a:avLst/>
          </a:prstGeom>
          <a:noFill/>
        </p:spPr>
        <p:txBody>
          <a:bodyPr wrap="none" rtlCol="0">
            <a:spAutoFit/>
          </a:bodyPr>
          <a:lstStyle/>
          <a:p>
            <a:r>
              <a:rPr lang="it-IT" dirty="0" err="1"/>
              <a:t>Bacterial</a:t>
            </a:r>
            <a:r>
              <a:rPr lang="it-IT" dirty="0"/>
              <a:t> + HF, 15.7%</a:t>
            </a:r>
          </a:p>
        </p:txBody>
      </p:sp>
      <p:sp>
        <p:nvSpPr>
          <p:cNvPr id="26" name="CasellaDiTesto 25">
            <a:extLst>
              <a:ext uri="{FF2B5EF4-FFF2-40B4-BE49-F238E27FC236}">
                <a16:creationId xmlns:a16="http://schemas.microsoft.com/office/drawing/2014/main" id="{27323382-998A-1207-C2DD-D0936AD8539D}"/>
              </a:ext>
            </a:extLst>
          </p:cNvPr>
          <p:cNvSpPr txBox="1"/>
          <p:nvPr/>
        </p:nvSpPr>
        <p:spPr>
          <a:xfrm>
            <a:off x="5787806" y="1038982"/>
            <a:ext cx="1740669" cy="369332"/>
          </a:xfrm>
          <a:prstGeom prst="rect">
            <a:avLst/>
          </a:prstGeom>
          <a:noFill/>
        </p:spPr>
        <p:txBody>
          <a:bodyPr wrap="none" rtlCol="0">
            <a:spAutoFit/>
          </a:bodyPr>
          <a:lstStyle/>
          <a:p>
            <a:r>
              <a:rPr lang="it-IT" dirty="0"/>
              <a:t>Viral + HF, 10.3%</a:t>
            </a:r>
          </a:p>
        </p:txBody>
      </p:sp>
      <p:sp>
        <p:nvSpPr>
          <p:cNvPr id="27" name="CasellaDiTesto 26">
            <a:extLst>
              <a:ext uri="{FF2B5EF4-FFF2-40B4-BE49-F238E27FC236}">
                <a16:creationId xmlns:a16="http://schemas.microsoft.com/office/drawing/2014/main" id="{044F1D25-B190-4D1B-8AC7-63F3AC9717C3}"/>
              </a:ext>
            </a:extLst>
          </p:cNvPr>
          <p:cNvSpPr txBox="1"/>
          <p:nvPr/>
        </p:nvSpPr>
        <p:spPr>
          <a:xfrm>
            <a:off x="6150876" y="1246159"/>
            <a:ext cx="1571969" cy="369332"/>
          </a:xfrm>
          <a:prstGeom prst="rect">
            <a:avLst/>
          </a:prstGeom>
          <a:noFill/>
        </p:spPr>
        <p:txBody>
          <a:bodyPr wrap="none" rtlCol="0">
            <a:spAutoFit/>
          </a:bodyPr>
          <a:lstStyle/>
          <a:p>
            <a:r>
              <a:rPr lang="it-IT" dirty="0" err="1"/>
              <a:t>Bacterial</a:t>
            </a:r>
            <a:r>
              <a:rPr lang="it-IT" dirty="0"/>
              <a:t>, 8.9%</a:t>
            </a:r>
          </a:p>
        </p:txBody>
      </p:sp>
      <p:sp>
        <p:nvSpPr>
          <p:cNvPr id="28" name="CasellaDiTesto 27">
            <a:extLst>
              <a:ext uri="{FF2B5EF4-FFF2-40B4-BE49-F238E27FC236}">
                <a16:creationId xmlns:a16="http://schemas.microsoft.com/office/drawing/2014/main" id="{88BCF1E0-636F-6BD8-59D0-A2DFBEA19682}"/>
              </a:ext>
            </a:extLst>
          </p:cNvPr>
          <p:cNvSpPr txBox="1"/>
          <p:nvPr/>
        </p:nvSpPr>
        <p:spPr>
          <a:xfrm>
            <a:off x="6349225" y="1476519"/>
            <a:ext cx="979179" cy="369332"/>
          </a:xfrm>
          <a:prstGeom prst="rect">
            <a:avLst/>
          </a:prstGeom>
          <a:noFill/>
        </p:spPr>
        <p:txBody>
          <a:bodyPr wrap="none" rtlCol="0">
            <a:spAutoFit/>
          </a:bodyPr>
          <a:lstStyle/>
          <a:p>
            <a:r>
              <a:rPr lang="it-IT" dirty="0"/>
              <a:t>HF, 8.2%</a:t>
            </a:r>
          </a:p>
        </p:txBody>
      </p:sp>
    </p:spTree>
    <p:extLst>
      <p:ext uri="{BB962C8B-B14F-4D97-AF65-F5344CB8AC3E}">
        <p14:creationId xmlns:p14="http://schemas.microsoft.com/office/powerpoint/2010/main" val="32651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9069FD-FCFC-A110-932C-AFFB1F6F05A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904FD15-843B-1320-A8B9-71CE25F4FC8A}"/>
              </a:ext>
            </a:extLst>
          </p:cNvPr>
          <p:cNvSpPr>
            <a:spLocks noGrp="1"/>
          </p:cNvSpPr>
          <p:nvPr>
            <p:ph idx="1"/>
          </p:nvPr>
        </p:nvSpPr>
        <p:spPr/>
        <p:txBody>
          <a:bodyPr/>
          <a:lstStyle/>
          <a:p>
            <a:endParaRPr lang="it-IT"/>
          </a:p>
        </p:txBody>
      </p:sp>
      <p:pic>
        <p:nvPicPr>
          <p:cNvPr id="5" name="Immagine 4" descr="The image depicts a survival rate curve comparing the percentage of patients surviving without viral or bacterial infection over time post-discharious.&#10;&#10;Il contenuto generato dall'IA potrebbe non essere corretto.">
            <a:extLst>
              <a:ext uri="{FF2B5EF4-FFF2-40B4-BE49-F238E27FC236}">
                <a16:creationId xmlns:a16="http://schemas.microsoft.com/office/drawing/2014/main" id="{83A25703-3E16-C765-3366-7DB52AFAE6EF}"/>
              </a:ext>
            </a:extLst>
          </p:cNvPr>
          <p:cNvPicPr>
            <a:picLocks noChangeAspect="1"/>
          </p:cNvPicPr>
          <p:nvPr/>
        </p:nvPicPr>
        <p:blipFill>
          <a:blip r:embed="rId2"/>
          <a:stretch>
            <a:fillRect/>
          </a:stretch>
        </p:blipFill>
        <p:spPr>
          <a:xfrm>
            <a:off x="1471275" y="604382"/>
            <a:ext cx="8720350" cy="5649235"/>
          </a:xfrm>
          <a:prstGeom prst="rect">
            <a:avLst/>
          </a:prstGeom>
        </p:spPr>
      </p:pic>
      <p:sp>
        <p:nvSpPr>
          <p:cNvPr id="6" name="CasellaDiTesto 5">
            <a:extLst>
              <a:ext uri="{FF2B5EF4-FFF2-40B4-BE49-F238E27FC236}">
                <a16:creationId xmlns:a16="http://schemas.microsoft.com/office/drawing/2014/main" id="{878526DE-F083-F7B5-65A9-0889EE49C55D}"/>
              </a:ext>
            </a:extLst>
          </p:cNvPr>
          <p:cNvSpPr txBox="1">
            <a:spLocks noChangeArrowheads="1"/>
          </p:cNvSpPr>
          <p:nvPr/>
        </p:nvSpPr>
        <p:spPr bwMode="auto">
          <a:xfrm>
            <a:off x="8350250" y="6432793"/>
            <a:ext cx="3665505" cy="307777"/>
          </a:xfrm>
          <a:prstGeom prst="rect">
            <a:avLst/>
          </a:prstGeom>
          <a:noFill/>
          <a:ln w="9525">
            <a:noFill/>
            <a:miter lim="800000"/>
            <a:headEnd/>
            <a:tailEnd/>
          </a:ln>
        </p:spPr>
        <p:txBody>
          <a:bodyPr wrap="square">
            <a:spAutoFit/>
          </a:bodyPr>
          <a:lstStyle/>
          <a:p>
            <a:pPr algn="r"/>
            <a:r>
              <a:rPr lang="it-IT" sz="1400" dirty="0">
                <a:latin typeface="Arial" panose="020B0604020202020204" pitchFamily="34" charset="0"/>
                <a:cs typeface="Arial" panose="020B0604020202020204" pitchFamily="34" charset="0"/>
              </a:rPr>
              <a:t>MacDonald MI et al. ERJ Open Res 2021</a:t>
            </a:r>
          </a:p>
        </p:txBody>
      </p:sp>
    </p:spTree>
    <p:extLst>
      <p:ext uri="{BB962C8B-B14F-4D97-AF65-F5344CB8AC3E}">
        <p14:creationId xmlns:p14="http://schemas.microsoft.com/office/powerpoint/2010/main" val="3008798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78BFDE-4E58-ACDF-B549-D3A56156E61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23BF933-1CAE-A973-3280-D67BA80AAA57}"/>
              </a:ext>
            </a:extLst>
          </p:cNvPr>
          <p:cNvSpPr>
            <a:spLocks noGrp="1"/>
          </p:cNvSpPr>
          <p:nvPr>
            <p:ph idx="1"/>
          </p:nvPr>
        </p:nvSpPr>
        <p:spPr/>
        <p:txBody>
          <a:bodyPr/>
          <a:lstStyle/>
          <a:p>
            <a:endParaRPr lang="it-IT"/>
          </a:p>
        </p:txBody>
      </p:sp>
      <p:pic>
        <p:nvPicPr>
          <p:cNvPr id="5" name="Immagine 4" descr="The image presents a comparison of different biomarkers and tests for distinguishing between exacerbation and control in respiratory conditions, including T1, T2, and T17 inflammation types, with various tests like PCR, cytokine levels, gene expression signatures, and sputum microbiome analysis.&#10;&#10;Il contenuto generato dall'IA potrebbe non essere corretto.">
            <a:extLst>
              <a:ext uri="{FF2B5EF4-FFF2-40B4-BE49-F238E27FC236}">
                <a16:creationId xmlns:a16="http://schemas.microsoft.com/office/drawing/2014/main" id="{F1884ABE-B1A8-1709-5C88-E041303F4A9E}"/>
              </a:ext>
            </a:extLst>
          </p:cNvPr>
          <p:cNvPicPr>
            <a:picLocks noChangeAspect="1"/>
          </p:cNvPicPr>
          <p:nvPr/>
        </p:nvPicPr>
        <p:blipFill>
          <a:blip r:embed="rId2"/>
          <a:stretch>
            <a:fillRect/>
          </a:stretch>
        </p:blipFill>
        <p:spPr>
          <a:xfrm>
            <a:off x="331041" y="211237"/>
            <a:ext cx="11529918" cy="6198653"/>
          </a:xfrm>
          <a:prstGeom prst="rect">
            <a:avLst/>
          </a:prstGeom>
        </p:spPr>
      </p:pic>
      <p:sp>
        <p:nvSpPr>
          <p:cNvPr id="6" name="CasellaDiTesto 5">
            <a:extLst>
              <a:ext uri="{FF2B5EF4-FFF2-40B4-BE49-F238E27FC236}">
                <a16:creationId xmlns:a16="http://schemas.microsoft.com/office/drawing/2014/main" id="{92400DD6-B942-C572-470A-FF04DA92A439}"/>
              </a:ext>
            </a:extLst>
          </p:cNvPr>
          <p:cNvSpPr txBox="1">
            <a:spLocks noChangeArrowheads="1"/>
          </p:cNvSpPr>
          <p:nvPr/>
        </p:nvSpPr>
        <p:spPr bwMode="auto">
          <a:xfrm>
            <a:off x="0" y="6492875"/>
            <a:ext cx="4070770" cy="307777"/>
          </a:xfrm>
          <a:prstGeom prst="rect">
            <a:avLst/>
          </a:prstGeom>
          <a:noFill/>
          <a:ln w="9525">
            <a:noFill/>
            <a:miter lim="800000"/>
            <a:headEnd/>
            <a:tailEnd/>
          </a:ln>
        </p:spPr>
        <p:txBody>
          <a:bodyPr wrap="square">
            <a:spAutoFit/>
          </a:bodyPr>
          <a:lstStyle/>
          <a:p>
            <a:pPr algn="r"/>
            <a:r>
              <a:rPr lang="it-IT" sz="1400" dirty="0">
                <a:latin typeface="Arial" panose="020B0604020202020204" pitchFamily="34" charset="0"/>
                <a:cs typeface="Arial" panose="020B0604020202020204" pitchFamily="34" charset="0"/>
              </a:rPr>
              <a:t>Bhatt SP et al. Am J Respir Crit Care </a:t>
            </a:r>
            <a:r>
              <a:rPr lang="it-IT" sz="1400" dirty="0" err="1">
                <a:latin typeface="Arial" panose="020B0604020202020204" pitchFamily="34" charset="0"/>
                <a:cs typeface="Arial" panose="020B0604020202020204" pitchFamily="34" charset="0"/>
              </a:rPr>
              <a:t>Med</a:t>
            </a:r>
            <a:r>
              <a:rPr lang="it-IT" sz="1400" dirty="0">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117505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D8D39E-1A53-DC6B-9BB7-4496334DBCD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AF1B3C4-3E4D-82C6-BF69-8504DBDFDC9A}"/>
              </a:ext>
            </a:extLst>
          </p:cNvPr>
          <p:cNvSpPr>
            <a:spLocks noGrp="1"/>
          </p:cNvSpPr>
          <p:nvPr>
            <p:ph idx="1"/>
          </p:nvPr>
        </p:nvSpPr>
        <p:spPr/>
        <p:txBody>
          <a:bodyPr/>
          <a:lstStyle/>
          <a:p>
            <a:endParaRPr lang="it-IT" dirty="0"/>
          </a:p>
        </p:txBody>
      </p:sp>
      <p:sp>
        <p:nvSpPr>
          <p:cNvPr id="4" name="CasellaDiTesto 2">
            <a:extLst>
              <a:ext uri="{FF2B5EF4-FFF2-40B4-BE49-F238E27FC236}">
                <a16:creationId xmlns:a16="http://schemas.microsoft.com/office/drawing/2014/main" id="{1F09A839-ED1F-9A2D-47E5-E28EB50C0E0B}"/>
              </a:ext>
            </a:extLst>
          </p:cNvPr>
          <p:cNvSpPr txBox="1"/>
          <p:nvPr/>
        </p:nvSpPr>
        <p:spPr>
          <a:xfrm>
            <a:off x="738787" y="1868931"/>
            <a:ext cx="10676073" cy="3200876"/>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it-IT" sz="2000" b="1" dirty="0">
                <a:solidFill>
                  <a:srgbClr val="002060"/>
                </a:solidFill>
                <a:latin typeface="Verdana" panose="020B0604030504040204" pitchFamily="34" charset="0"/>
                <a:ea typeface="Verdana" panose="020B0604030504040204" pitchFamily="34" charset="0"/>
                <a:cs typeface="Verdana" panose="020B0604030504040204" pitchFamily="34" charset="0"/>
              </a:rPr>
              <a:t>DISCLOSURE FORM</a:t>
            </a:r>
            <a:r>
              <a:rPr lang="it-IT" altLang="it-IT" sz="2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p>
          <a:p>
            <a:pPr algn="ctr"/>
            <a:endParaRPr lang="en-US" sz="11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1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ctr"/>
            <a:r>
              <a:rPr 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I</a:t>
            </a:r>
            <a:r>
              <a:rPr lang="en-US" sz="1600" dirty="0">
                <a:solidFill>
                  <a:srgbClr val="002060"/>
                </a:solidFill>
                <a:latin typeface="Verdana" panose="020B0604030504040204" pitchFamily="34" charset="0"/>
                <a:ea typeface="Verdana" panose="020B0604030504040204" pitchFamily="34" charset="0"/>
                <a:cs typeface="Verdana" panose="020B0604030504040204" pitchFamily="34" charset="0"/>
              </a:rPr>
              <a:t>n accordance with the National-Regional Regulation of 2 February 2017, art. 76, page 34</a:t>
            </a:r>
            <a:b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 </a:t>
            </a:r>
            <a:b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002060"/>
                </a:solidFill>
                <a:latin typeface="Verdana" panose="020B0604030504040204" pitchFamily="34" charset="0"/>
                <a:ea typeface="Verdana" panose="020B0604030504040204" pitchFamily="34" charset="0"/>
                <a:cs typeface="Verdana" panose="020B0604030504040204" pitchFamily="34" charset="0"/>
              </a:rPr>
              <a:t>The undersigned, </a:t>
            </a:r>
            <a:r>
              <a:rPr lang="en-US"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RADOVANOVIC DEJAN, </a:t>
            </a:r>
            <a:r>
              <a:rPr lang="en-US"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as Speaker in this activity</a:t>
            </a:r>
            <a:b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br>
            <a:endPar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ctr"/>
            <a:r>
              <a:rPr 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US"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ctr"/>
            <a:r>
              <a:rPr lang="it-IT"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DECLARES</a:t>
            </a:r>
          </a:p>
          <a:p>
            <a:pPr algn="ctr"/>
            <a:b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it-IT" altLang="it-IT" sz="1600" dirty="0" err="1">
                <a:solidFill>
                  <a:srgbClr val="002060"/>
                </a:solidFill>
                <a:latin typeface="Verdana" panose="020B0604030504040204" pitchFamily="34" charset="0"/>
                <a:ea typeface="Verdana" panose="020B0604030504040204" pitchFamily="34" charset="0"/>
                <a:cs typeface="Verdana" panose="020B0604030504040204" pitchFamily="34" charset="0"/>
              </a:rPr>
              <a:t>that</a:t>
            </a:r>
            <a: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altLang="it-IT" sz="1600" dirty="0" err="1">
                <a:solidFill>
                  <a:srgbClr val="002060"/>
                </a:solidFill>
                <a:latin typeface="Verdana" panose="020B0604030504040204" pitchFamily="34" charset="0"/>
                <a:ea typeface="Verdana" panose="020B0604030504040204" pitchFamily="34" charset="0"/>
                <a:cs typeface="Verdana" panose="020B0604030504040204" pitchFamily="34" charset="0"/>
              </a:rPr>
              <a:t>have</a:t>
            </a:r>
            <a: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altLang="it-IT" sz="1600" dirty="0" err="1">
                <a:solidFill>
                  <a:srgbClr val="002060"/>
                </a:solidFill>
                <a:latin typeface="Verdana" panose="020B0604030504040204" pitchFamily="34" charset="0"/>
                <a:ea typeface="Verdana" panose="020B0604030504040204" pitchFamily="34" charset="0"/>
                <a:cs typeface="Verdana" panose="020B0604030504040204" pitchFamily="34" charset="0"/>
              </a:rPr>
              <a:t>received</a:t>
            </a:r>
            <a: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altLang="it-IT" sz="1600" dirty="0" err="1">
                <a:solidFill>
                  <a:srgbClr val="002060"/>
                </a:solidFill>
                <a:latin typeface="Verdana" panose="020B0604030504040204" pitchFamily="34" charset="0"/>
                <a:ea typeface="Verdana" panose="020B0604030504040204" pitchFamily="34" charset="0"/>
                <a:cs typeface="Verdana" panose="020B0604030504040204" pitchFamily="34" charset="0"/>
              </a:rPr>
              <a:t>honoraria</a:t>
            </a:r>
            <a: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 for </a:t>
            </a:r>
            <a:r>
              <a:rPr lang="it-IT" altLang="it-IT" sz="1600" dirty="0" err="1">
                <a:solidFill>
                  <a:srgbClr val="002060"/>
                </a:solidFill>
                <a:latin typeface="Verdana" panose="020B0604030504040204" pitchFamily="34" charset="0"/>
                <a:ea typeface="Verdana" panose="020B0604030504040204" pitchFamily="34" charset="0"/>
                <a:cs typeface="Verdana" panose="020B0604030504040204" pitchFamily="34" charset="0"/>
              </a:rPr>
              <a:t>lectures</a:t>
            </a:r>
            <a:r>
              <a:rPr lang="it-IT" altLang="it-IT" sz="1600" dirty="0">
                <a:solidFill>
                  <a:srgbClr val="002060"/>
                </a:solidFill>
                <a:latin typeface="Verdana" panose="020B0604030504040204" pitchFamily="34" charset="0"/>
                <a:ea typeface="Verdana" panose="020B0604030504040204" pitchFamily="34" charset="0"/>
                <a:cs typeface="Verdana" panose="020B0604030504040204" pitchFamily="34" charset="0"/>
              </a:rPr>
              <a:t> or consulting from: </a:t>
            </a:r>
          </a:p>
          <a:p>
            <a:pPr algn="ctr"/>
            <a:endParaRPr lang="it-IT"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ctr"/>
            <a:r>
              <a:rPr lang="it-IT"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Astra </a:t>
            </a:r>
            <a:r>
              <a:rPr lang="it-IT" altLang="it-IT" sz="1600" b="1" dirty="0" err="1">
                <a:solidFill>
                  <a:srgbClr val="002060"/>
                </a:solidFill>
                <a:latin typeface="Verdana" panose="020B0604030504040204" pitchFamily="34" charset="0"/>
                <a:ea typeface="Verdana" panose="020B0604030504040204" pitchFamily="34" charset="0"/>
                <a:cs typeface="Verdana" panose="020B0604030504040204" pitchFamily="34" charset="0"/>
              </a:rPr>
              <a:t>Zeneca</a:t>
            </a:r>
            <a:r>
              <a:rPr lang="it-IT"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altLang="it-IT" sz="1600" b="1" dirty="0" err="1">
                <a:solidFill>
                  <a:srgbClr val="002060"/>
                </a:solidFill>
                <a:latin typeface="Verdana" panose="020B0604030504040204" pitchFamily="34" charset="0"/>
                <a:ea typeface="Verdana" panose="020B0604030504040204" pitchFamily="34" charset="0"/>
                <a:cs typeface="Verdana" panose="020B0604030504040204" pitchFamily="34" charset="0"/>
              </a:rPr>
              <a:t>Berlin</a:t>
            </a:r>
            <a:r>
              <a:rPr lang="it-IT"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altLang="it-IT" sz="1600" b="1" dirty="0" err="1">
                <a:solidFill>
                  <a:srgbClr val="002060"/>
                </a:solidFill>
                <a:latin typeface="Verdana" panose="020B0604030504040204" pitchFamily="34" charset="0"/>
                <a:ea typeface="Verdana" panose="020B0604030504040204" pitchFamily="34" charset="0"/>
                <a:cs typeface="Verdana" panose="020B0604030504040204" pitchFamily="34" charset="0"/>
              </a:rPr>
              <a:t>Chemie</a:t>
            </a:r>
            <a:r>
              <a:rPr lang="it-IT"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 Glaxo Smith Kline, </a:t>
            </a:r>
            <a:r>
              <a:rPr lang="it-IT" altLang="it-IT" sz="1600" b="1" dirty="0" err="1">
                <a:solidFill>
                  <a:srgbClr val="002060"/>
                </a:solidFill>
                <a:latin typeface="Verdana" panose="020B0604030504040204" pitchFamily="34" charset="0"/>
                <a:ea typeface="Verdana" panose="020B0604030504040204" pitchFamily="34" charset="0"/>
                <a:cs typeface="Verdana" panose="020B0604030504040204" pitchFamily="34" charset="0"/>
              </a:rPr>
              <a:t>Insmed</a:t>
            </a:r>
            <a:r>
              <a:rPr lang="it-IT" altLang="it-IT" sz="1600" b="1" dirty="0">
                <a:solidFill>
                  <a:srgbClr val="002060"/>
                </a:solidFill>
                <a:latin typeface="Verdana" panose="020B0604030504040204" pitchFamily="34" charset="0"/>
                <a:ea typeface="Verdana" panose="020B0604030504040204" pitchFamily="34" charset="0"/>
                <a:cs typeface="Verdana" panose="020B0604030504040204" pitchFamily="34" charset="0"/>
              </a:rPr>
              <a:t>, Menarini, Sanofi, Zambon</a:t>
            </a:r>
            <a:endParaRPr lang="it-IT" altLang="it-IT" sz="105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33892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5DA99B-D76E-67D1-A386-A51C3636151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3D39ABD1-B77D-8857-110E-CD5D83D3058A}"/>
              </a:ext>
            </a:extLst>
          </p:cNvPr>
          <p:cNvSpPr>
            <a:spLocks noGrp="1"/>
          </p:cNvSpPr>
          <p:nvPr>
            <p:ph idx="1"/>
          </p:nvPr>
        </p:nvSpPr>
        <p:spPr/>
        <p:txBody>
          <a:bodyPr/>
          <a:lstStyle/>
          <a:p>
            <a:endParaRPr lang="it-IT"/>
          </a:p>
        </p:txBody>
      </p:sp>
      <p:pic>
        <p:nvPicPr>
          <p:cNvPr id="5" name="Immagine 4" descr="The diagram illustrates a classification system for different types of inflammation, with categories such as bacterial, eosinophilic, viral, pauci-inflammatory, and pro-inflammatory.&#10;&#10;Il contenuto generato dall'IA potrebbe non essere corretto.">
            <a:extLst>
              <a:ext uri="{FF2B5EF4-FFF2-40B4-BE49-F238E27FC236}">
                <a16:creationId xmlns:a16="http://schemas.microsoft.com/office/drawing/2014/main" id="{EB215432-1140-00E1-66B2-CB3B3E91AC43}"/>
              </a:ext>
            </a:extLst>
          </p:cNvPr>
          <p:cNvPicPr>
            <a:picLocks noChangeAspect="1"/>
          </p:cNvPicPr>
          <p:nvPr/>
        </p:nvPicPr>
        <p:blipFill>
          <a:blip r:embed="rId2"/>
          <a:stretch>
            <a:fillRect/>
          </a:stretch>
        </p:blipFill>
        <p:spPr>
          <a:xfrm>
            <a:off x="2404739" y="579328"/>
            <a:ext cx="7465239" cy="5990498"/>
          </a:xfrm>
          <a:prstGeom prst="rect">
            <a:avLst/>
          </a:prstGeom>
        </p:spPr>
      </p:pic>
      <p:sp>
        <p:nvSpPr>
          <p:cNvPr id="6" name="Rettangolo 5">
            <a:extLst>
              <a:ext uri="{FF2B5EF4-FFF2-40B4-BE49-F238E27FC236}">
                <a16:creationId xmlns:a16="http://schemas.microsoft.com/office/drawing/2014/main" id="{082EAFF9-D7C6-ABBB-C9C8-0A752F9D1B58}"/>
              </a:ext>
            </a:extLst>
          </p:cNvPr>
          <p:cNvSpPr/>
          <p:nvPr/>
        </p:nvSpPr>
        <p:spPr>
          <a:xfrm>
            <a:off x="2504902" y="637309"/>
            <a:ext cx="421178" cy="476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0850241A-66DD-09AE-6814-372603D03CCC}"/>
              </a:ext>
            </a:extLst>
          </p:cNvPr>
          <p:cNvSpPr txBox="1">
            <a:spLocks noChangeArrowheads="1"/>
          </p:cNvSpPr>
          <p:nvPr/>
        </p:nvSpPr>
        <p:spPr bwMode="auto">
          <a:xfrm>
            <a:off x="0" y="6492875"/>
            <a:ext cx="4171950" cy="307777"/>
          </a:xfrm>
          <a:prstGeom prst="rect">
            <a:avLst/>
          </a:prstGeom>
          <a:noFill/>
          <a:ln w="9525">
            <a:noFill/>
            <a:miter lim="800000"/>
            <a:headEnd/>
            <a:tailEnd/>
          </a:ln>
        </p:spPr>
        <p:txBody>
          <a:bodyPr wrap="square">
            <a:spAutoFit/>
          </a:bodyPr>
          <a:lstStyle/>
          <a:p>
            <a:pPr algn="r"/>
            <a:r>
              <a:rPr lang="it-IT" sz="1400" dirty="0" err="1">
                <a:latin typeface="Arial" panose="020B0604020202020204" pitchFamily="34" charset="0"/>
                <a:cs typeface="Arial" panose="020B0604020202020204" pitchFamily="34" charset="0"/>
              </a:rPr>
              <a:t>Bafadhel</a:t>
            </a:r>
            <a:r>
              <a:rPr lang="it-IT" sz="1400" dirty="0">
                <a:latin typeface="Arial" panose="020B0604020202020204" pitchFamily="34" charset="0"/>
                <a:cs typeface="Arial" panose="020B0604020202020204" pitchFamily="34" charset="0"/>
              </a:rPr>
              <a:t> M et al. Am J Respir Crit Care </a:t>
            </a:r>
            <a:r>
              <a:rPr lang="it-IT" sz="1400" dirty="0" err="1">
                <a:latin typeface="Arial" panose="020B0604020202020204" pitchFamily="34" charset="0"/>
                <a:cs typeface="Arial" panose="020B0604020202020204" pitchFamily="34" charset="0"/>
              </a:rPr>
              <a:t>Med</a:t>
            </a:r>
            <a:r>
              <a:rPr lang="it-IT" sz="1400" dirty="0">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2588728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DBFAB07F-AC8A-8883-CD8E-681C53188997}"/>
              </a:ext>
            </a:extLst>
          </p:cNvPr>
          <p:cNvSpPr txBox="1">
            <a:spLocks noChangeArrowheads="1"/>
          </p:cNvSpPr>
          <p:nvPr/>
        </p:nvSpPr>
        <p:spPr bwMode="auto">
          <a:xfrm>
            <a:off x="0" y="6492875"/>
            <a:ext cx="4171950" cy="307777"/>
          </a:xfrm>
          <a:prstGeom prst="rect">
            <a:avLst/>
          </a:prstGeom>
          <a:noFill/>
          <a:ln w="9525">
            <a:noFill/>
            <a:miter lim="800000"/>
            <a:headEnd/>
            <a:tailEnd/>
          </a:ln>
        </p:spPr>
        <p:txBody>
          <a:bodyPr wrap="square">
            <a:spAutoFit/>
          </a:bodyPr>
          <a:lstStyle/>
          <a:p>
            <a:pPr algn="r"/>
            <a:r>
              <a:rPr lang="it-IT" sz="1400" dirty="0" err="1">
                <a:latin typeface="Arial" panose="020B0604020202020204" pitchFamily="34" charset="0"/>
                <a:cs typeface="Arial" panose="020B0604020202020204" pitchFamily="34" charset="0"/>
              </a:rPr>
              <a:t>Bafadhel</a:t>
            </a:r>
            <a:r>
              <a:rPr lang="it-IT" sz="1400" dirty="0">
                <a:latin typeface="Arial" panose="020B0604020202020204" pitchFamily="34" charset="0"/>
                <a:cs typeface="Arial" panose="020B0604020202020204" pitchFamily="34" charset="0"/>
              </a:rPr>
              <a:t> M et al. Am J Respir Crit Care </a:t>
            </a:r>
            <a:r>
              <a:rPr lang="it-IT" sz="1400" dirty="0" err="1">
                <a:latin typeface="Arial" panose="020B0604020202020204" pitchFamily="34" charset="0"/>
                <a:cs typeface="Arial" panose="020B0604020202020204" pitchFamily="34" charset="0"/>
              </a:rPr>
              <a:t>Med</a:t>
            </a:r>
            <a:r>
              <a:rPr lang="it-IT" sz="1400" dirty="0">
                <a:latin typeface="Arial" panose="020B0604020202020204" pitchFamily="34" charset="0"/>
                <a:cs typeface="Arial" panose="020B0604020202020204" pitchFamily="34" charset="0"/>
              </a:rPr>
              <a:t> 2011</a:t>
            </a:r>
          </a:p>
        </p:txBody>
      </p:sp>
      <p:grpSp>
        <p:nvGrpSpPr>
          <p:cNvPr id="12" name="Gruppo 11">
            <a:extLst>
              <a:ext uri="{FF2B5EF4-FFF2-40B4-BE49-F238E27FC236}">
                <a16:creationId xmlns:a16="http://schemas.microsoft.com/office/drawing/2014/main" id="{857C3A4D-39E4-7380-82E1-7775B061FE82}"/>
              </a:ext>
            </a:extLst>
          </p:cNvPr>
          <p:cNvGrpSpPr/>
          <p:nvPr/>
        </p:nvGrpSpPr>
        <p:grpSpPr>
          <a:xfrm>
            <a:off x="376512" y="88901"/>
            <a:ext cx="6500297" cy="4591050"/>
            <a:chOff x="376512" y="88901"/>
            <a:chExt cx="6500297" cy="4591050"/>
          </a:xfrm>
        </p:grpSpPr>
        <p:pic>
          <p:nvPicPr>
            <p:cNvPr id="7" name="Immagine 6" descr="The provided text appears to be a table or a list of diagnostic test results, presenting various biomarkers and their sensitivity and specificity values. The table includes different biomarkers such as IL1b, TNFa, TNFRI, IL6R, IL8, neopterin, CCL3, CRP, and TNFRI, TNFRII, along with their corresponding sensitivity and specificity values. It also includes a reference line indicating a scale from 0.0 to 1.0.&#10;&#10;Il contenuto generato dall'IA potrebbe non essere corretto.">
              <a:extLst>
                <a:ext uri="{FF2B5EF4-FFF2-40B4-BE49-F238E27FC236}">
                  <a16:creationId xmlns:a16="http://schemas.microsoft.com/office/drawing/2014/main" id="{7155DD4F-75FB-BFBE-F05F-859B40835EAE}"/>
                </a:ext>
              </a:extLst>
            </p:cNvPr>
            <p:cNvPicPr>
              <a:picLocks noChangeAspect="1"/>
            </p:cNvPicPr>
            <p:nvPr/>
          </p:nvPicPr>
          <p:blipFill>
            <a:blip r:embed="rId2"/>
            <a:stretch>
              <a:fillRect/>
            </a:stretch>
          </p:blipFill>
          <p:spPr>
            <a:xfrm>
              <a:off x="376512" y="88901"/>
              <a:ext cx="6500297" cy="4591050"/>
            </a:xfrm>
            <a:prstGeom prst="rect">
              <a:avLst/>
            </a:prstGeom>
          </p:spPr>
        </p:pic>
        <p:sp>
          <p:nvSpPr>
            <p:cNvPr id="11" name="CasellaDiTesto 10">
              <a:extLst>
                <a:ext uri="{FF2B5EF4-FFF2-40B4-BE49-F238E27FC236}">
                  <a16:creationId xmlns:a16="http://schemas.microsoft.com/office/drawing/2014/main" id="{C659257F-C443-5198-8D6E-74BBF41C9D4E}"/>
                </a:ext>
              </a:extLst>
            </p:cNvPr>
            <p:cNvSpPr txBox="1"/>
            <p:nvPr/>
          </p:nvSpPr>
          <p:spPr>
            <a:xfrm>
              <a:off x="5213350" y="232608"/>
              <a:ext cx="1436612" cy="369332"/>
            </a:xfrm>
            <a:prstGeom prst="rect">
              <a:avLst/>
            </a:prstGeom>
            <a:noFill/>
          </p:spPr>
          <p:txBody>
            <a:bodyPr wrap="none" rtlCol="0">
              <a:spAutoFit/>
            </a:bodyPr>
            <a:lstStyle/>
            <a:p>
              <a:r>
                <a:rPr lang="it-IT" dirty="0" err="1"/>
                <a:t>Sputum</a:t>
              </a:r>
              <a:r>
                <a:rPr lang="it-IT" dirty="0"/>
                <a:t> IL-1</a:t>
              </a:r>
              <a:r>
                <a:rPr lang="el-GR" dirty="0"/>
                <a:t>β</a:t>
              </a:r>
              <a:endParaRPr lang="it-IT" dirty="0"/>
            </a:p>
          </p:txBody>
        </p:sp>
      </p:grpSp>
      <p:grpSp>
        <p:nvGrpSpPr>
          <p:cNvPr id="14" name="Gruppo 13">
            <a:extLst>
              <a:ext uri="{FF2B5EF4-FFF2-40B4-BE49-F238E27FC236}">
                <a16:creationId xmlns:a16="http://schemas.microsoft.com/office/drawing/2014/main" id="{21C9EC68-95C5-039C-54C8-3421579A4592}"/>
              </a:ext>
            </a:extLst>
          </p:cNvPr>
          <p:cNvGrpSpPr/>
          <p:nvPr/>
        </p:nvGrpSpPr>
        <p:grpSpPr>
          <a:xfrm>
            <a:off x="2743261" y="1084262"/>
            <a:ext cx="6820263" cy="4891088"/>
            <a:chOff x="2743261" y="1084262"/>
            <a:chExt cx="6820263" cy="4891088"/>
          </a:xfrm>
        </p:grpSpPr>
        <p:pic>
          <p:nvPicPr>
            <p:cNvPr id="9" name="Immagine 8" descr="The image displays a receiver operating characteristic (ROC) curve, depicting the sensitivity (y-axis) and specificity (x-axis) of various biomarkers (CXCL10, CCL5, CXCL11, CCL2, IFNg) in distinguishing between different clinical states or conditions.&#10;&#10;Il contenuto generato dall'IA potrebbe non essere corretto.">
              <a:extLst>
                <a:ext uri="{FF2B5EF4-FFF2-40B4-BE49-F238E27FC236}">
                  <a16:creationId xmlns:a16="http://schemas.microsoft.com/office/drawing/2014/main" id="{AB967FAE-348D-A96A-C988-9F79828CAC30}"/>
                </a:ext>
              </a:extLst>
            </p:cNvPr>
            <p:cNvPicPr>
              <a:picLocks noChangeAspect="1"/>
            </p:cNvPicPr>
            <p:nvPr/>
          </p:nvPicPr>
          <p:blipFill>
            <a:blip r:embed="rId3"/>
            <a:stretch>
              <a:fillRect/>
            </a:stretch>
          </p:blipFill>
          <p:spPr>
            <a:xfrm>
              <a:off x="2743261" y="1084262"/>
              <a:ext cx="6820263" cy="4891088"/>
            </a:xfrm>
            <a:prstGeom prst="rect">
              <a:avLst/>
            </a:prstGeom>
          </p:spPr>
        </p:pic>
        <p:sp>
          <p:nvSpPr>
            <p:cNvPr id="13" name="CasellaDiTesto 12">
              <a:extLst>
                <a:ext uri="{FF2B5EF4-FFF2-40B4-BE49-F238E27FC236}">
                  <a16:creationId xmlns:a16="http://schemas.microsoft.com/office/drawing/2014/main" id="{36A4276F-1B31-C2A7-A898-DAA101BB443F}"/>
                </a:ext>
              </a:extLst>
            </p:cNvPr>
            <p:cNvSpPr txBox="1"/>
            <p:nvPr/>
          </p:nvSpPr>
          <p:spPr>
            <a:xfrm>
              <a:off x="7886700" y="1325047"/>
              <a:ext cx="1537600" cy="369332"/>
            </a:xfrm>
            <a:prstGeom prst="rect">
              <a:avLst/>
            </a:prstGeom>
            <a:noFill/>
          </p:spPr>
          <p:txBody>
            <a:bodyPr wrap="none" rtlCol="0">
              <a:spAutoFit/>
            </a:bodyPr>
            <a:lstStyle/>
            <a:p>
              <a:r>
                <a:rPr lang="it-IT" dirty="0"/>
                <a:t>Serum CXCL10</a:t>
              </a:r>
            </a:p>
          </p:txBody>
        </p:sp>
      </p:grpSp>
      <p:grpSp>
        <p:nvGrpSpPr>
          <p:cNvPr id="16" name="Gruppo 15">
            <a:extLst>
              <a:ext uri="{FF2B5EF4-FFF2-40B4-BE49-F238E27FC236}">
                <a16:creationId xmlns:a16="http://schemas.microsoft.com/office/drawing/2014/main" id="{156EA6DD-4541-267B-4A7E-657F4C31C6F3}"/>
              </a:ext>
            </a:extLst>
          </p:cNvPr>
          <p:cNvGrpSpPr/>
          <p:nvPr/>
        </p:nvGrpSpPr>
        <p:grpSpPr>
          <a:xfrm>
            <a:off x="5721842" y="2112964"/>
            <a:ext cx="6507231" cy="4603749"/>
            <a:chOff x="5721842" y="2112964"/>
            <a:chExt cx="6507231" cy="4603749"/>
          </a:xfrm>
        </p:grpSpPr>
        <p:pic>
          <p:nvPicPr>
            <p:cNvPr id="5" name="Immagine 4" descr="The image depicts a receiver operating characteristic (ROC) curve, illustrating the relationship between the sensitivity and specificity of various biomarkers (e.g., blood eosinophils, CCL17, IL5, CCL13, CXCL11) in distinguishing between two conditions, such as presence or absence of a disease.&#10;&#10;Il contenuto generato dall'IA potrebbe non essere corretto.">
              <a:extLst>
                <a:ext uri="{FF2B5EF4-FFF2-40B4-BE49-F238E27FC236}">
                  <a16:creationId xmlns:a16="http://schemas.microsoft.com/office/drawing/2014/main" id="{7764BE02-4D60-32D0-A474-5E3E5DA00946}"/>
                </a:ext>
              </a:extLst>
            </p:cNvPr>
            <p:cNvPicPr>
              <a:picLocks noChangeAspect="1"/>
            </p:cNvPicPr>
            <p:nvPr/>
          </p:nvPicPr>
          <p:blipFill>
            <a:blip r:embed="rId4"/>
            <a:stretch>
              <a:fillRect/>
            </a:stretch>
          </p:blipFill>
          <p:spPr>
            <a:xfrm>
              <a:off x="5721842" y="2112964"/>
              <a:ext cx="6417496" cy="4603749"/>
            </a:xfrm>
            <a:prstGeom prst="rect">
              <a:avLst/>
            </a:prstGeom>
          </p:spPr>
        </p:pic>
        <p:sp>
          <p:nvSpPr>
            <p:cNvPr id="15" name="CasellaDiTesto 14">
              <a:extLst>
                <a:ext uri="{FF2B5EF4-FFF2-40B4-BE49-F238E27FC236}">
                  <a16:creationId xmlns:a16="http://schemas.microsoft.com/office/drawing/2014/main" id="{857B3627-CA5C-6704-C7F2-1F10DC1C6121}"/>
                </a:ext>
              </a:extLst>
            </p:cNvPr>
            <p:cNvSpPr txBox="1"/>
            <p:nvPr/>
          </p:nvSpPr>
          <p:spPr>
            <a:xfrm>
              <a:off x="10392673" y="2455347"/>
              <a:ext cx="1836400" cy="369332"/>
            </a:xfrm>
            <a:prstGeom prst="rect">
              <a:avLst/>
            </a:prstGeom>
            <a:noFill/>
          </p:spPr>
          <p:txBody>
            <a:bodyPr wrap="none" rtlCol="0">
              <a:spAutoFit/>
            </a:bodyPr>
            <a:lstStyle/>
            <a:p>
              <a:r>
                <a:rPr lang="it-IT" dirty="0"/>
                <a:t>Blood </a:t>
              </a:r>
              <a:r>
                <a:rPr lang="it-IT" dirty="0" err="1"/>
                <a:t>Eosinophils</a:t>
              </a:r>
              <a:endParaRPr lang="it-IT" dirty="0"/>
            </a:p>
          </p:txBody>
        </p:sp>
      </p:grpSp>
    </p:spTree>
    <p:extLst>
      <p:ext uri="{BB962C8B-B14F-4D97-AF65-F5344CB8AC3E}">
        <p14:creationId xmlns:p14="http://schemas.microsoft.com/office/powerpoint/2010/main" val="27694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5CDF03-07E8-59BA-32E5-5A3D40805CB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3871006-15F3-A021-7B89-CBC7644E6098}"/>
              </a:ext>
            </a:extLst>
          </p:cNvPr>
          <p:cNvSpPr>
            <a:spLocks noGrp="1"/>
          </p:cNvSpPr>
          <p:nvPr>
            <p:ph idx="1"/>
          </p:nvPr>
        </p:nvSpPr>
        <p:spPr/>
        <p:txBody>
          <a:bodyPr/>
          <a:lstStyle/>
          <a:p>
            <a:endParaRPr lang="it-IT"/>
          </a:p>
        </p:txBody>
      </p:sp>
      <p:pic>
        <p:nvPicPr>
          <p:cNvPr id="5" name="Immagine 4" descr="The table outlines various phenotype-based therapeutic approaches for different respiratory conditions, detailing combinations of medications such as SABA, SAMA, LABA, LAMA, ICS, and other treatments.&#10;&#10;Il contenuto generato dall'IA potrebbe non essere corretto.">
            <a:extLst>
              <a:ext uri="{FF2B5EF4-FFF2-40B4-BE49-F238E27FC236}">
                <a16:creationId xmlns:a16="http://schemas.microsoft.com/office/drawing/2014/main" id="{4FE3FB62-165D-3E8B-A68B-F5DCA1E8BEDB}"/>
              </a:ext>
            </a:extLst>
          </p:cNvPr>
          <p:cNvPicPr>
            <a:picLocks noChangeAspect="1"/>
          </p:cNvPicPr>
          <p:nvPr/>
        </p:nvPicPr>
        <p:blipFill>
          <a:blip r:embed="rId2"/>
          <a:stretch>
            <a:fillRect/>
          </a:stretch>
        </p:blipFill>
        <p:spPr>
          <a:xfrm>
            <a:off x="328013" y="876152"/>
            <a:ext cx="11535974" cy="4835683"/>
          </a:xfrm>
          <a:prstGeom prst="rect">
            <a:avLst/>
          </a:prstGeom>
        </p:spPr>
      </p:pic>
      <p:sp>
        <p:nvSpPr>
          <p:cNvPr id="6" name="CasellaDiTesto 5">
            <a:extLst>
              <a:ext uri="{FF2B5EF4-FFF2-40B4-BE49-F238E27FC236}">
                <a16:creationId xmlns:a16="http://schemas.microsoft.com/office/drawing/2014/main" id="{85087468-276C-5748-84B0-865BCCC5FFF0}"/>
              </a:ext>
            </a:extLst>
          </p:cNvPr>
          <p:cNvSpPr txBox="1">
            <a:spLocks noChangeArrowheads="1"/>
          </p:cNvSpPr>
          <p:nvPr/>
        </p:nvSpPr>
        <p:spPr bwMode="auto">
          <a:xfrm>
            <a:off x="114594" y="6338986"/>
            <a:ext cx="3665505" cy="307777"/>
          </a:xfrm>
          <a:prstGeom prst="rect">
            <a:avLst/>
          </a:prstGeom>
          <a:noFill/>
          <a:ln w="9525">
            <a:noFill/>
            <a:miter lim="800000"/>
            <a:headEnd/>
            <a:tailEnd/>
          </a:ln>
        </p:spPr>
        <p:txBody>
          <a:bodyPr wrap="square">
            <a:spAutoFit/>
          </a:bodyPr>
          <a:lstStyle/>
          <a:p>
            <a:pPr algn="r"/>
            <a:r>
              <a:rPr lang="it-IT" sz="1400" dirty="0" err="1">
                <a:latin typeface="Arial" panose="020B0604020202020204" pitchFamily="34" charset="0"/>
                <a:cs typeface="Arial" panose="020B0604020202020204" pitchFamily="34" charset="0"/>
              </a:rPr>
              <a:t>Fragono</a:t>
            </a:r>
            <a:r>
              <a:rPr lang="it-IT" sz="1400" dirty="0">
                <a:latin typeface="Arial" panose="020B0604020202020204" pitchFamily="34" charset="0"/>
                <a:cs typeface="Arial" panose="020B0604020202020204" pitchFamily="34" charset="0"/>
              </a:rPr>
              <a:t> E et al. </a:t>
            </a:r>
            <a:r>
              <a:rPr lang="it-IT" sz="1400" dirty="0" err="1">
                <a:latin typeface="Arial" panose="020B0604020202020204" pitchFamily="34" charset="0"/>
                <a:cs typeface="Arial" panose="020B0604020202020204" pitchFamily="34" charset="0"/>
              </a:rPr>
              <a:t>Rev</a:t>
            </a:r>
            <a:r>
              <a:rPr lang="it-IT" sz="1400" dirty="0">
                <a:latin typeface="Arial" panose="020B0604020202020204" pitchFamily="34" charset="0"/>
                <a:cs typeface="Arial" panose="020B0604020202020204" pitchFamily="34" charset="0"/>
              </a:rPr>
              <a:t> Port </a:t>
            </a:r>
            <a:r>
              <a:rPr lang="it-IT" sz="1400" dirty="0" err="1">
                <a:latin typeface="Arial" panose="020B0604020202020204" pitchFamily="34" charset="0"/>
                <a:cs typeface="Arial" panose="020B0604020202020204" pitchFamily="34" charset="0"/>
              </a:rPr>
              <a:t>Pneumol</a:t>
            </a:r>
            <a:r>
              <a:rPr lang="it-IT" sz="1400" dirty="0">
                <a:latin typeface="Arial" panose="020B0604020202020204" pitchFamily="34" charset="0"/>
                <a:cs typeface="Arial" panose="020B0604020202020204" pitchFamily="34" charset="0"/>
              </a:rPr>
              <a:t> 2016</a:t>
            </a:r>
          </a:p>
        </p:txBody>
      </p:sp>
    </p:spTree>
    <p:extLst>
      <p:ext uri="{BB962C8B-B14F-4D97-AF65-F5344CB8AC3E}">
        <p14:creationId xmlns:p14="http://schemas.microsoft.com/office/powerpoint/2010/main" val="403099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FE2FC-AFB0-2D47-8448-BB07C8A99FF6}"/>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D2776B99-9F18-DB70-4375-75F5EA95DB18}"/>
              </a:ext>
            </a:extLst>
          </p:cNvPr>
          <p:cNvSpPr txBox="1"/>
          <p:nvPr/>
        </p:nvSpPr>
        <p:spPr>
          <a:xfrm>
            <a:off x="293637" y="1686893"/>
            <a:ext cx="5686745" cy="461665"/>
          </a:xfrm>
          <a:prstGeom prst="rect">
            <a:avLst/>
          </a:prstGeom>
          <a:noFill/>
        </p:spPr>
        <p:txBody>
          <a:bodyPr wrap="square" rtlCol="0">
            <a:spAutoFit/>
          </a:bodyPr>
          <a:lstStyle/>
          <a:p>
            <a:r>
              <a:rPr lang="it-IT" sz="2400">
                <a:latin typeface="Calibri light"/>
                <a:cs typeface="Calibri light"/>
              </a:rPr>
              <a:t>Testo: calibri light 14/16/18 pt, colore nero</a:t>
            </a:r>
          </a:p>
        </p:txBody>
      </p:sp>
      <p:pic>
        <p:nvPicPr>
          <p:cNvPr id="5" name="Immagine 4">
            <a:extLst>
              <a:ext uri="{FF2B5EF4-FFF2-40B4-BE49-F238E27FC236}">
                <a16:creationId xmlns:a16="http://schemas.microsoft.com/office/drawing/2014/main" id="{AFE48F89-8D71-0D24-3F77-B697B7E8CC7E}"/>
              </a:ext>
            </a:extLst>
          </p:cNvPr>
          <p:cNvPicPr>
            <a:picLocks noChangeAspect="1"/>
          </p:cNvPicPr>
          <p:nvPr/>
        </p:nvPicPr>
        <p:blipFill>
          <a:blip r:embed="rId2"/>
          <a:stretch>
            <a:fillRect/>
          </a:stretch>
        </p:blipFill>
        <p:spPr>
          <a:xfrm>
            <a:off x="412950" y="93132"/>
            <a:ext cx="11485415" cy="4048949"/>
          </a:xfrm>
          <a:prstGeom prst="rect">
            <a:avLst/>
          </a:prstGeom>
        </p:spPr>
      </p:pic>
      <p:sp>
        <p:nvSpPr>
          <p:cNvPr id="4" name="CasellaDiTesto 3">
            <a:extLst>
              <a:ext uri="{FF2B5EF4-FFF2-40B4-BE49-F238E27FC236}">
                <a16:creationId xmlns:a16="http://schemas.microsoft.com/office/drawing/2014/main" id="{1BA3F092-1996-504C-5331-63453A4176A1}"/>
              </a:ext>
            </a:extLst>
          </p:cNvPr>
          <p:cNvSpPr txBox="1"/>
          <p:nvPr/>
        </p:nvSpPr>
        <p:spPr>
          <a:xfrm>
            <a:off x="685800" y="4893734"/>
            <a:ext cx="6742680" cy="830997"/>
          </a:xfrm>
          <a:prstGeom prst="rect">
            <a:avLst/>
          </a:prstGeom>
          <a:noFill/>
        </p:spPr>
        <p:txBody>
          <a:bodyPr wrap="none" rtlCol="0">
            <a:spAutoFit/>
          </a:bodyPr>
          <a:lstStyle/>
          <a:p>
            <a:r>
              <a:rPr lang="it-IT" sz="2400" dirty="0"/>
              <a:t>N = 14,582 HF </a:t>
            </a:r>
            <a:r>
              <a:rPr lang="it-IT" sz="2400" dirty="0" err="1"/>
              <a:t>patients</a:t>
            </a:r>
            <a:r>
              <a:rPr lang="it-IT" sz="2400" dirty="0"/>
              <a:t> </a:t>
            </a:r>
            <a:r>
              <a:rPr lang="it-IT" sz="2400" dirty="0" err="1"/>
              <a:t>hospitalized</a:t>
            </a:r>
            <a:r>
              <a:rPr lang="it-IT" sz="2400" dirty="0"/>
              <a:t> with AECOPD</a:t>
            </a:r>
          </a:p>
          <a:p>
            <a:r>
              <a:rPr lang="it-IT" sz="2400" dirty="0"/>
              <a:t>N = 2,058 </a:t>
            </a:r>
            <a:r>
              <a:rPr lang="it-IT" sz="2400" dirty="0" err="1"/>
              <a:t>died</a:t>
            </a:r>
            <a:r>
              <a:rPr lang="it-IT" sz="2400" dirty="0"/>
              <a:t> </a:t>
            </a:r>
            <a:r>
              <a:rPr lang="it-IT" sz="2400" dirty="0" err="1"/>
              <a:t>during</a:t>
            </a:r>
            <a:r>
              <a:rPr lang="it-IT" sz="2400" dirty="0"/>
              <a:t> </a:t>
            </a:r>
            <a:r>
              <a:rPr lang="it-IT" sz="2400" dirty="0" err="1"/>
              <a:t>hospitalization</a:t>
            </a:r>
            <a:endParaRPr lang="it-IT" sz="2400" dirty="0"/>
          </a:p>
        </p:txBody>
      </p:sp>
      <p:graphicFrame>
        <p:nvGraphicFramePr>
          <p:cNvPr id="6" name="Grafico 5">
            <a:extLst>
              <a:ext uri="{FF2B5EF4-FFF2-40B4-BE49-F238E27FC236}">
                <a16:creationId xmlns:a16="http://schemas.microsoft.com/office/drawing/2014/main" id="{1F9FD32D-DE88-AC99-EA35-5F275EEAE3D1}"/>
              </a:ext>
            </a:extLst>
          </p:cNvPr>
          <p:cNvGraphicFramePr>
            <a:graphicFrameLocks/>
          </p:cNvGraphicFramePr>
          <p:nvPr>
            <p:extLst>
              <p:ext uri="{D42A27DB-BD31-4B8C-83A1-F6EECF244321}">
                <p14:modId xmlns:p14="http://schemas.microsoft.com/office/powerpoint/2010/main" val="2458288256"/>
              </p:ext>
            </p:extLst>
          </p:nvPr>
        </p:nvGraphicFramePr>
        <p:xfrm>
          <a:off x="6045815" y="3064933"/>
          <a:ext cx="60960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CasellaDiTesto 1">
            <a:extLst>
              <a:ext uri="{FF2B5EF4-FFF2-40B4-BE49-F238E27FC236}">
                <a16:creationId xmlns:a16="http://schemas.microsoft.com/office/drawing/2014/main" id="{1CB2E7A6-F5B0-7ED4-3C84-F569B76E47AD}"/>
              </a:ext>
            </a:extLst>
          </p:cNvPr>
          <p:cNvSpPr txBox="1"/>
          <p:nvPr/>
        </p:nvSpPr>
        <p:spPr>
          <a:xfrm>
            <a:off x="238539" y="6420455"/>
            <a:ext cx="3617702" cy="338554"/>
          </a:xfrm>
          <a:prstGeom prst="rect">
            <a:avLst/>
          </a:prstGeom>
          <a:noFill/>
        </p:spPr>
        <p:txBody>
          <a:bodyPr wrap="square" rtlCol="0">
            <a:spAutoFit/>
          </a:bodyPr>
          <a:lstStyle/>
          <a:p>
            <a:pPr algn="r"/>
            <a:r>
              <a:rPr lang="it-IT" sz="1600" dirty="0" err="1">
                <a:latin typeface="Arial" panose="020B0604020202020204" pitchFamily="34" charset="0"/>
                <a:cs typeface="Arial" panose="020B0604020202020204" pitchFamily="34" charset="0"/>
              </a:rPr>
              <a:t>Vauterin</a:t>
            </a:r>
            <a:r>
              <a:rPr lang="it-IT" sz="1600" dirty="0">
                <a:latin typeface="Arial" panose="020B0604020202020204" pitchFamily="34" charset="0"/>
                <a:cs typeface="Arial" panose="020B0604020202020204" pitchFamily="34" charset="0"/>
              </a:rPr>
              <a:t> D, et al. Eur J Int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2026  </a:t>
            </a:r>
          </a:p>
        </p:txBody>
      </p:sp>
    </p:spTree>
    <p:extLst>
      <p:ext uri="{BB962C8B-B14F-4D97-AF65-F5344CB8AC3E}">
        <p14:creationId xmlns:p14="http://schemas.microsoft.com/office/powerpoint/2010/main" val="654528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09D3-D0F1-7ED9-D19C-F62724FDFCF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B6350CF-D3D2-D156-79D3-C06F051C655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21EA3B4-9053-1509-75FD-B6119CA147B0}"/>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8684DE2C-756F-7FA1-39DD-77028262242C}"/>
              </a:ext>
            </a:extLst>
          </p:cNvPr>
          <p:cNvPicPr>
            <a:picLocks noChangeAspect="1"/>
          </p:cNvPicPr>
          <p:nvPr/>
        </p:nvPicPr>
        <p:blipFill>
          <a:blip r:embed="rId2"/>
          <a:stretch>
            <a:fillRect/>
          </a:stretch>
        </p:blipFill>
        <p:spPr>
          <a:xfrm>
            <a:off x="1381002" y="617268"/>
            <a:ext cx="9250884" cy="5772697"/>
          </a:xfrm>
          <a:prstGeom prst="rect">
            <a:avLst/>
          </a:prstGeom>
        </p:spPr>
      </p:pic>
      <p:sp>
        <p:nvSpPr>
          <p:cNvPr id="6" name="CasellaDiTesto 5">
            <a:extLst>
              <a:ext uri="{FF2B5EF4-FFF2-40B4-BE49-F238E27FC236}">
                <a16:creationId xmlns:a16="http://schemas.microsoft.com/office/drawing/2014/main" id="{35D311AF-6180-BD33-8279-CA0C523082F2}"/>
              </a:ext>
            </a:extLst>
          </p:cNvPr>
          <p:cNvSpPr txBox="1"/>
          <p:nvPr/>
        </p:nvSpPr>
        <p:spPr>
          <a:xfrm>
            <a:off x="-2298647" y="6420455"/>
            <a:ext cx="6154888" cy="338554"/>
          </a:xfrm>
          <a:prstGeom prst="rect">
            <a:avLst/>
          </a:prstGeom>
          <a:noFill/>
        </p:spPr>
        <p:txBody>
          <a:bodyPr wrap="square" rtlCol="0">
            <a:spAutoFit/>
          </a:bodyPr>
          <a:lstStyle/>
          <a:p>
            <a:pPr algn="r"/>
            <a:r>
              <a:rPr lang="it-IT" sz="1600" dirty="0" err="1">
                <a:latin typeface="Arial" panose="020B0604020202020204" pitchFamily="34" charset="0"/>
                <a:cs typeface="Arial" panose="020B0604020202020204" pitchFamily="34" charset="0"/>
              </a:rPr>
              <a:t>Vauterin</a:t>
            </a:r>
            <a:r>
              <a:rPr lang="it-IT" sz="1600" dirty="0">
                <a:latin typeface="Arial" panose="020B0604020202020204" pitchFamily="34" charset="0"/>
                <a:cs typeface="Arial" panose="020B0604020202020204" pitchFamily="34" charset="0"/>
              </a:rPr>
              <a:t> D, et al. Eur J Int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2026  </a:t>
            </a:r>
          </a:p>
        </p:txBody>
      </p:sp>
    </p:spTree>
    <p:extLst>
      <p:ext uri="{BB962C8B-B14F-4D97-AF65-F5344CB8AC3E}">
        <p14:creationId xmlns:p14="http://schemas.microsoft.com/office/powerpoint/2010/main" val="523909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23FC3-B0A1-7067-FE78-D6AE1DA455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35EFECC-B8E9-D55C-A542-C1949B82CBF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1B5B71A-C20C-323D-9B4C-8E7FE9A5ADD9}"/>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3A490CBE-41ED-55F0-63A3-70AC901566A7}"/>
              </a:ext>
            </a:extLst>
          </p:cNvPr>
          <p:cNvPicPr>
            <a:picLocks noChangeAspect="1"/>
          </p:cNvPicPr>
          <p:nvPr/>
        </p:nvPicPr>
        <p:blipFill>
          <a:blip r:embed="rId2"/>
          <a:stretch>
            <a:fillRect/>
          </a:stretch>
        </p:blipFill>
        <p:spPr>
          <a:xfrm>
            <a:off x="1297582" y="731836"/>
            <a:ext cx="9871049" cy="5674877"/>
          </a:xfrm>
          <a:prstGeom prst="rect">
            <a:avLst/>
          </a:prstGeom>
        </p:spPr>
      </p:pic>
      <p:sp>
        <p:nvSpPr>
          <p:cNvPr id="7" name="CasellaDiTesto 6">
            <a:extLst>
              <a:ext uri="{FF2B5EF4-FFF2-40B4-BE49-F238E27FC236}">
                <a16:creationId xmlns:a16="http://schemas.microsoft.com/office/drawing/2014/main" id="{6A3C2416-500B-42DC-8B79-9CC68FA0E444}"/>
              </a:ext>
            </a:extLst>
          </p:cNvPr>
          <p:cNvSpPr txBox="1"/>
          <p:nvPr/>
        </p:nvSpPr>
        <p:spPr>
          <a:xfrm>
            <a:off x="-2298647" y="6420455"/>
            <a:ext cx="6154888" cy="338554"/>
          </a:xfrm>
          <a:prstGeom prst="rect">
            <a:avLst/>
          </a:prstGeom>
          <a:noFill/>
        </p:spPr>
        <p:txBody>
          <a:bodyPr wrap="square" rtlCol="0">
            <a:spAutoFit/>
          </a:bodyPr>
          <a:lstStyle/>
          <a:p>
            <a:pPr algn="r"/>
            <a:r>
              <a:rPr lang="it-IT" sz="1600" dirty="0" err="1">
                <a:latin typeface="Arial" panose="020B0604020202020204" pitchFamily="34" charset="0"/>
                <a:cs typeface="Arial" panose="020B0604020202020204" pitchFamily="34" charset="0"/>
              </a:rPr>
              <a:t>Vauterin</a:t>
            </a:r>
            <a:r>
              <a:rPr lang="it-IT" sz="1600" dirty="0">
                <a:latin typeface="Arial" panose="020B0604020202020204" pitchFamily="34" charset="0"/>
                <a:cs typeface="Arial" panose="020B0604020202020204" pitchFamily="34" charset="0"/>
              </a:rPr>
              <a:t> D, et al. Eur J Int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2026  </a:t>
            </a:r>
          </a:p>
        </p:txBody>
      </p:sp>
    </p:spTree>
    <p:extLst>
      <p:ext uri="{BB962C8B-B14F-4D97-AF65-F5344CB8AC3E}">
        <p14:creationId xmlns:p14="http://schemas.microsoft.com/office/powerpoint/2010/main" val="3818580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FC7CF-E17A-8C3E-7428-3B66E5354B8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6E44139-9A76-D630-ED1B-DC742301F6B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2F6598C-3CBA-F5B6-1CA7-251220C1F3C5}"/>
              </a:ext>
            </a:extLst>
          </p:cNvPr>
          <p:cNvSpPr>
            <a:spLocks noGrp="1"/>
          </p:cNvSpPr>
          <p:nvPr>
            <p:ph idx="1"/>
          </p:nvPr>
        </p:nvSpPr>
        <p:spPr/>
        <p:txBody>
          <a:bodyPr/>
          <a:lstStyle/>
          <a:p>
            <a:endParaRPr lang="it-IT"/>
          </a:p>
        </p:txBody>
      </p:sp>
      <p:pic>
        <p:nvPicPr>
          <p:cNvPr id="6" name="Immagine 5">
            <a:extLst>
              <a:ext uri="{FF2B5EF4-FFF2-40B4-BE49-F238E27FC236}">
                <a16:creationId xmlns:a16="http://schemas.microsoft.com/office/drawing/2014/main" id="{234BC132-FEE0-EC65-EACC-AAC866A74150}"/>
              </a:ext>
            </a:extLst>
          </p:cNvPr>
          <p:cNvPicPr>
            <a:picLocks noChangeAspect="1"/>
          </p:cNvPicPr>
          <p:nvPr/>
        </p:nvPicPr>
        <p:blipFill>
          <a:blip r:embed="rId2"/>
          <a:srcRect t="1840"/>
          <a:stretch>
            <a:fillRect/>
          </a:stretch>
        </p:blipFill>
        <p:spPr>
          <a:xfrm>
            <a:off x="295866" y="1100325"/>
            <a:ext cx="11600269" cy="4750943"/>
          </a:xfrm>
          <a:prstGeom prst="rect">
            <a:avLst/>
          </a:prstGeom>
        </p:spPr>
      </p:pic>
      <p:sp>
        <p:nvSpPr>
          <p:cNvPr id="7" name="CasellaDiTesto 6">
            <a:extLst>
              <a:ext uri="{FF2B5EF4-FFF2-40B4-BE49-F238E27FC236}">
                <a16:creationId xmlns:a16="http://schemas.microsoft.com/office/drawing/2014/main" id="{BF4F9E41-4ED6-1AB6-F2CA-031924A3687A}"/>
              </a:ext>
            </a:extLst>
          </p:cNvPr>
          <p:cNvSpPr txBox="1"/>
          <p:nvPr/>
        </p:nvSpPr>
        <p:spPr>
          <a:xfrm>
            <a:off x="-2372480" y="6311900"/>
            <a:ext cx="6154888" cy="338554"/>
          </a:xfrm>
          <a:prstGeom prst="rect">
            <a:avLst/>
          </a:prstGeom>
          <a:noFill/>
        </p:spPr>
        <p:txBody>
          <a:bodyPr wrap="square" rtlCol="0">
            <a:spAutoFit/>
          </a:bodyPr>
          <a:lstStyle/>
          <a:p>
            <a:pPr algn="r"/>
            <a:r>
              <a:rPr lang="it-IT" sz="1600" dirty="0" err="1">
                <a:latin typeface="Arial" panose="020B0604020202020204" pitchFamily="34" charset="0"/>
                <a:cs typeface="Arial" panose="020B0604020202020204" pitchFamily="34" charset="0"/>
              </a:rPr>
              <a:t>Vauterin</a:t>
            </a:r>
            <a:r>
              <a:rPr lang="it-IT" sz="1600" dirty="0">
                <a:latin typeface="Arial" panose="020B0604020202020204" pitchFamily="34" charset="0"/>
                <a:cs typeface="Arial" panose="020B0604020202020204" pitchFamily="34" charset="0"/>
              </a:rPr>
              <a:t> D, et al. Eur J Int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2026  </a:t>
            </a:r>
          </a:p>
        </p:txBody>
      </p:sp>
    </p:spTree>
    <p:extLst>
      <p:ext uri="{BB962C8B-B14F-4D97-AF65-F5344CB8AC3E}">
        <p14:creationId xmlns:p14="http://schemas.microsoft.com/office/powerpoint/2010/main" val="3079615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D59CC0-AC77-0521-349A-D6C2654A85A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A78CD31-6919-4043-E00E-D61CBC880170}"/>
              </a:ext>
            </a:extLst>
          </p:cNvPr>
          <p:cNvSpPr>
            <a:spLocks noGrp="1"/>
          </p:cNvSpPr>
          <p:nvPr>
            <p:ph idx="1"/>
          </p:nvPr>
        </p:nvSpPr>
        <p:spPr/>
        <p:txBody>
          <a:bodyPr/>
          <a:lstStyle/>
          <a:p>
            <a:endParaRPr lang="it-IT" dirty="0"/>
          </a:p>
        </p:txBody>
      </p:sp>
      <p:pic>
        <p:nvPicPr>
          <p:cNvPr id="5" name="Immagine 4" descr="The image displays a Kaplan-Meier survival curve, illustrating the risk of myocardial infarction (heart attack) over time, with different risk categories showing a decreasing risk of events as time increases.&#10;&#10;Il contenuto generato dall'IA potrebbe non essere corretto.">
            <a:extLst>
              <a:ext uri="{FF2B5EF4-FFF2-40B4-BE49-F238E27FC236}">
                <a16:creationId xmlns:a16="http://schemas.microsoft.com/office/drawing/2014/main" id="{0473215C-A04E-7F27-0DAB-62F97E3FBA5E}"/>
              </a:ext>
            </a:extLst>
          </p:cNvPr>
          <p:cNvPicPr>
            <a:picLocks noChangeAspect="1"/>
          </p:cNvPicPr>
          <p:nvPr/>
        </p:nvPicPr>
        <p:blipFill>
          <a:blip r:embed="rId2"/>
          <a:stretch>
            <a:fillRect/>
          </a:stretch>
        </p:blipFill>
        <p:spPr>
          <a:xfrm>
            <a:off x="17681" y="2438205"/>
            <a:ext cx="6136552" cy="3593644"/>
          </a:xfrm>
          <a:prstGeom prst="rect">
            <a:avLst/>
          </a:prstGeom>
        </p:spPr>
      </p:pic>
      <p:pic>
        <p:nvPicPr>
          <p:cNvPr id="7" name="Immagine 6" descr="The image displays a table presenting the incidence rate ratios (IRR) with their 95% confidence intervals (CI) for COPD exacerbations, comparing different time periods from -21 to 84 days.&#10;&#10;Il contenuto generato dall'IA potrebbe non essere corretto.">
            <a:extLst>
              <a:ext uri="{FF2B5EF4-FFF2-40B4-BE49-F238E27FC236}">
                <a16:creationId xmlns:a16="http://schemas.microsoft.com/office/drawing/2014/main" id="{BBE319A8-82F5-AF9A-5463-730F1148695F}"/>
              </a:ext>
            </a:extLst>
          </p:cNvPr>
          <p:cNvPicPr>
            <a:picLocks noChangeAspect="1"/>
          </p:cNvPicPr>
          <p:nvPr/>
        </p:nvPicPr>
        <p:blipFill>
          <a:blip r:embed="rId3"/>
          <a:stretch>
            <a:fillRect/>
          </a:stretch>
        </p:blipFill>
        <p:spPr>
          <a:xfrm>
            <a:off x="6154233" y="2555928"/>
            <a:ext cx="5890535" cy="3547437"/>
          </a:xfrm>
          <a:prstGeom prst="rect">
            <a:avLst/>
          </a:prstGeom>
        </p:spPr>
      </p:pic>
      <p:sp>
        <p:nvSpPr>
          <p:cNvPr id="8" name="CasellaDiTesto 7">
            <a:extLst>
              <a:ext uri="{FF2B5EF4-FFF2-40B4-BE49-F238E27FC236}">
                <a16:creationId xmlns:a16="http://schemas.microsoft.com/office/drawing/2014/main" id="{80C40467-3BB6-BE70-BBE7-21706F1759AE}"/>
              </a:ext>
            </a:extLst>
          </p:cNvPr>
          <p:cNvSpPr txBox="1"/>
          <p:nvPr/>
        </p:nvSpPr>
        <p:spPr>
          <a:xfrm>
            <a:off x="188394" y="6323598"/>
            <a:ext cx="3337589"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Lian C et al. JAMA Net Open 2026</a:t>
            </a:r>
          </a:p>
        </p:txBody>
      </p:sp>
      <p:pic>
        <p:nvPicPr>
          <p:cNvPr id="10" name="Immagine 9" descr="The image is a research abstract from JAMA Network, focusing on the risk of cardiorespiratory events following hospitalization related to respiratory syncytial virus (RSV).&#10;&#10;Il contenuto generato dall'IA potrebbe non essere corretto.">
            <a:extLst>
              <a:ext uri="{FF2B5EF4-FFF2-40B4-BE49-F238E27FC236}">
                <a16:creationId xmlns:a16="http://schemas.microsoft.com/office/drawing/2014/main" id="{93403F76-701A-DCE1-3C94-D854D3917D91}"/>
              </a:ext>
            </a:extLst>
          </p:cNvPr>
          <p:cNvPicPr>
            <a:picLocks noChangeAspect="1"/>
          </p:cNvPicPr>
          <p:nvPr/>
        </p:nvPicPr>
        <p:blipFill>
          <a:blip r:embed="rId4"/>
          <a:stretch>
            <a:fillRect/>
          </a:stretch>
        </p:blipFill>
        <p:spPr>
          <a:xfrm>
            <a:off x="17681" y="44867"/>
            <a:ext cx="6305176" cy="2173105"/>
          </a:xfrm>
          <a:prstGeom prst="rect">
            <a:avLst/>
          </a:prstGeom>
        </p:spPr>
      </p:pic>
    </p:spTree>
    <p:extLst>
      <p:ext uri="{BB962C8B-B14F-4D97-AF65-F5344CB8AC3E}">
        <p14:creationId xmlns:p14="http://schemas.microsoft.com/office/powerpoint/2010/main" val="3596402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4565FD-2826-31A6-5B24-226F49442A1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3F13636-9014-91CC-77D3-1FE3B6605CEF}"/>
              </a:ext>
            </a:extLst>
          </p:cNvPr>
          <p:cNvSpPr>
            <a:spLocks noGrp="1"/>
          </p:cNvSpPr>
          <p:nvPr>
            <p:ph idx="1"/>
          </p:nvPr>
        </p:nvSpPr>
        <p:spPr/>
        <p:txBody>
          <a:bodyPr/>
          <a:lstStyle/>
          <a:p>
            <a:endParaRPr lang="it-IT"/>
          </a:p>
        </p:txBody>
      </p:sp>
      <p:pic>
        <p:nvPicPr>
          <p:cNvPr id="5" name="Immagine 4" descr="The image displays a table comparing the effectiveness of a vaccine in preventing severe diseases, hospital admissions, and deaths among different patient groups, with adjusted values for various comorbidities.&#10;&#10;Il contenuto generato dall'IA potrebbe non essere corretto.">
            <a:extLst>
              <a:ext uri="{FF2B5EF4-FFF2-40B4-BE49-F238E27FC236}">
                <a16:creationId xmlns:a16="http://schemas.microsoft.com/office/drawing/2014/main" id="{91629FD6-7B0E-E304-91F7-9E59B58B09C3}"/>
              </a:ext>
            </a:extLst>
          </p:cNvPr>
          <p:cNvPicPr>
            <a:picLocks noChangeAspect="1"/>
          </p:cNvPicPr>
          <p:nvPr/>
        </p:nvPicPr>
        <p:blipFill>
          <a:blip r:embed="rId2"/>
          <a:stretch>
            <a:fillRect/>
          </a:stretch>
        </p:blipFill>
        <p:spPr>
          <a:xfrm>
            <a:off x="637309" y="1510885"/>
            <a:ext cx="10917382" cy="4977118"/>
          </a:xfrm>
          <a:prstGeom prst="rect">
            <a:avLst/>
          </a:prstGeom>
        </p:spPr>
      </p:pic>
      <p:sp>
        <p:nvSpPr>
          <p:cNvPr id="6" name="CasellaDiTesto 5">
            <a:extLst>
              <a:ext uri="{FF2B5EF4-FFF2-40B4-BE49-F238E27FC236}">
                <a16:creationId xmlns:a16="http://schemas.microsoft.com/office/drawing/2014/main" id="{3F1286F3-AAFE-6A66-E260-D7A3559B6F2B}"/>
              </a:ext>
            </a:extLst>
          </p:cNvPr>
          <p:cNvSpPr txBox="1"/>
          <p:nvPr/>
        </p:nvSpPr>
        <p:spPr>
          <a:xfrm>
            <a:off x="70631" y="6422704"/>
            <a:ext cx="3767079"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Symes R et al. Lancet </a:t>
            </a:r>
            <a:r>
              <a:rPr lang="it-IT" sz="1600" dirty="0" err="1">
                <a:latin typeface="Arial" panose="020B0604020202020204" pitchFamily="34" charset="0"/>
                <a:cs typeface="Arial" panose="020B0604020202020204" pitchFamily="34" charset="0"/>
              </a:rPr>
              <a:t>Infect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Dis</a:t>
            </a:r>
            <a:r>
              <a:rPr lang="it-IT" sz="1600" dirty="0">
                <a:latin typeface="Arial" panose="020B0604020202020204" pitchFamily="34" charset="0"/>
                <a:cs typeface="Arial" panose="020B0604020202020204" pitchFamily="34" charset="0"/>
              </a:rPr>
              <a:t> 2026</a:t>
            </a:r>
          </a:p>
        </p:txBody>
      </p:sp>
      <p:pic>
        <p:nvPicPr>
          <p:cNvPr id="8" name="Immagine 7" descr="The image displays a study comparing the effectiveness of a bivalent RSV vaccine against RSV-associated hospital admissions among adults aged 75-79 years in England.&#10;&#10;Il contenuto generato dall'IA potrebbe non essere corretto.">
            <a:extLst>
              <a:ext uri="{FF2B5EF4-FFF2-40B4-BE49-F238E27FC236}">
                <a16:creationId xmlns:a16="http://schemas.microsoft.com/office/drawing/2014/main" id="{2E4F0DC3-D657-945A-E44F-A9FFD7AC2136}"/>
              </a:ext>
            </a:extLst>
          </p:cNvPr>
          <p:cNvPicPr>
            <a:picLocks noChangeAspect="1"/>
          </p:cNvPicPr>
          <p:nvPr/>
        </p:nvPicPr>
        <p:blipFill>
          <a:blip r:embed="rId3"/>
          <a:stretch>
            <a:fillRect/>
          </a:stretch>
        </p:blipFill>
        <p:spPr>
          <a:xfrm>
            <a:off x="70631" y="96742"/>
            <a:ext cx="6733309" cy="1479441"/>
          </a:xfrm>
          <a:prstGeom prst="rect">
            <a:avLst/>
          </a:prstGeom>
        </p:spPr>
      </p:pic>
    </p:spTree>
    <p:extLst>
      <p:ext uri="{BB962C8B-B14F-4D97-AF65-F5344CB8AC3E}">
        <p14:creationId xmlns:p14="http://schemas.microsoft.com/office/powerpoint/2010/main" val="4276690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3CDE2B-1773-7E85-A4C3-5CC103857C64}"/>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AC1F97A4-668E-302A-89E8-8BC6256D65EF}"/>
              </a:ext>
            </a:extLst>
          </p:cNvPr>
          <p:cNvPicPr>
            <a:picLocks noChangeAspect="1"/>
          </p:cNvPicPr>
          <p:nvPr/>
        </p:nvPicPr>
        <p:blipFill>
          <a:blip r:embed="rId2"/>
          <a:stretch>
            <a:fillRect/>
          </a:stretch>
        </p:blipFill>
        <p:spPr>
          <a:xfrm>
            <a:off x="2101977" y="890881"/>
            <a:ext cx="7988044" cy="5304836"/>
          </a:xfrm>
          <a:prstGeom prst="rect">
            <a:avLst/>
          </a:prstGeom>
        </p:spPr>
      </p:pic>
      <p:sp>
        <p:nvSpPr>
          <p:cNvPr id="5" name="CasellaDiTesto 4">
            <a:extLst>
              <a:ext uri="{FF2B5EF4-FFF2-40B4-BE49-F238E27FC236}">
                <a16:creationId xmlns:a16="http://schemas.microsoft.com/office/drawing/2014/main" id="{F7298F1A-424A-6242-2A40-E99590A04A88}"/>
              </a:ext>
            </a:extLst>
          </p:cNvPr>
          <p:cNvSpPr txBox="1"/>
          <p:nvPr/>
        </p:nvSpPr>
        <p:spPr>
          <a:xfrm>
            <a:off x="8786918" y="6416898"/>
            <a:ext cx="3268070" cy="338554"/>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Vestbo</a:t>
            </a:r>
            <a:r>
              <a:rPr lang="en-US" sz="1600" dirty="0">
                <a:latin typeface="Arial" panose="020B0604020202020204" pitchFamily="34" charset="0"/>
                <a:cs typeface="Arial" panose="020B0604020202020204" pitchFamily="34" charset="0"/>
              </a:rPr>
              <a:t> J et al. Eur Respir J 2021</a:t>
            </a:r>
            <a:endParaRPr lang="it-IT"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B6E53C3-E174-5491-F8B6-435819A4E011}"/>
              </a:ext>
            </a:extLst>
          </p:cNvPr>
          <p:cNvSpPr txBox="1">
            <a:spLocks/>
          </p:cNvSpPr>
          <p:nvPr/>
        </p:nvSpPr>
        <p:spPr>
          <a:xfrm>
            <a:off x="2247901" y="150701"/>
            <a:ext cx="838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Bahnschrift" panose="020B0502040204020203" pitchFamily="34" charset="0"/>
              </a:rPr>
              <a:t>Mortality risk after admission for pneumonia is </a:t>
            </a:r>
          </a:p>
          <a:p>
            <a:pPr algn="ctr"/>
            <a:r>
              <a:rPr lang="en-US" sz="2400" dirty="0">
                <a:solidFill>
                  <a:srgbClr val="FF0000"/>
                </a:solidFill>
                <a:latin typeface="Bahnschrift" panose="020B0502040204020203" pitchFamily="34" charset="0"/>
              </a:rPr>
              <a:t>significantly</a:t>
            </a:r>
            <a:r>
              <a:rPr lang="en-US" sz="2400" dirty="0">
                <a:latin typeface="Bahnschrift" panose="020B0502040204020203" pitchFamily="34" charset="0"/>
              </a:rPr>
              <a:t> higher compared with severe AECOPD</a:t>
            </a:r>
            <a:endParaRPr lang="en-GB" sz="2400" baseline="30000" dirty="0">
              <a:latin typeface="Bahnschrift" panose="020B0502040204020203" pitchFamily="34" charset="0"/>
            </a:endParaRPr>
          </a:p>
        </p:txBody>
      </p:sp>
    </p:spTree>
    <p:extLst>
      <p:ext uri="{BB962C8B-B14F-4D97-AF65-F5344CB8AC3E}">
        <p14:creationId xmlns:p14="http://schemas.microsoft.com/office/powerpoint/2010/main" val="396330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magine 4" descr="Immagine che contiene lastra dei raggi X, Imaging medicale, radiologia, radiografia&#10;&#10;Descrizione generata automaticamente"/>
          <p:cNvPicPr/>
          <p:nvPr/>
        </p:nvPicPr>
        <p:blipFill>
          <a:blip r:embed="rId2"/>
          <a:srcRect l="26966" r="26937"/>
          <a:stretch/>
        </p:blipFill>
        <p:spPr>
          <a:xfrm>
            <a:off x="2937960" y="503280"/>
            <a:ext cx="6104880" cy="6104880"/>
          </a:xfrm>
          <a:prstGeom prst="rect">
            <a:avLst/>
          </a:prstGeom>
          <a:ln>
            <a:noFill/>
          </a:ln>
        </p:spPr>
      </p:pic>
      <p:sp>
        <p:nvSpPr>
          <p:cNvPr id="2" name="CasellaDiTesto 1">
            <a:extLst>
              <a:ext uri="{FF2B5EF4-FFF2-40B4-BE49-F238E27FC236}">
                <a16:creationId xmlns:a16="http://schemas.microsoft.com/office/drawing/2014/main" id="{ACCF01B3-4E3C-936A-1A26-385136BFC52E}"/>
              </a:ext>
            </a:extLst>
          </p:cNvPr>
          <p:cNvSpPr txBox="1"/>
          <p:nvPr/>
        </p:nvSpPr>
        <p:spPr>
          <a:xfrm>
            <a:off x="343592" y="1385454"/>
            <a:ext cx="2462854" cy="3416320"/>
          </a:xfrm>
          <a:prstGeom prst="rect">
            <a:avLst/>
          </a:prstGeom>
          <a:noFill/>
        </p:spPr>
        <p:txBody>
          <a:bodyPr wrap="none" rtlCol="0">
            <a:spAutoFit/>
          </a:bodyPr>
          <a:lstStyle/>
          <a:p>
            <a:pPr marL="285750" indent="-285750">
              <a:buFont typeface="Arial" panose="020B0604020202020204" pitchFamily="34" charset="0"/>
              <a:buChar char="•"/>
            </a:pPr>
            <a:r>
              <a:rPr lang="it-IT" dirty="0"/>
              <a:t>COPD </a:t>
            </a:r>
          </a:p>
          <a:p>
            <a:pPr marL="285750" indent="-285750">
              <a:buFont typeface="Arial" panose="020B0604020202020204" pitchFamily="34" charset="0"/>
              <a:buChar char="•"/>
            </a:pPr>
            <a:r>
              <a:rPr lang="it-IT" dirty="0"/>
              <a:t>FEV1 38%pred</a:t>
            </a:r>
          </a:p>
          <a:p>
            <a:pPr marL="285750" indent="-285750">
              <a:buFont typeface="Arial" panose="020B0604020202020204" pitchFamily="34" charset="0"/>
              <a:buChar char="•"/>
            </a:pPr>
            <a:r>
              <a:rPr lang="it-IT" dirty="0"/>
              <a:t>TLC 140%pred</a:t>
            </a:r>
          </a:p>
          <a:p>
            <a:pPr marL="285750" indent="-285750">
              <a:buFont typeface="Arial" panose="020B0604020202020204" pitchFamily="34" charset="0"/>
              <a:buChar char="•"/>
            </a:pPr>
            <a:r>
              <a:rPr lang="it-IT" dirty="0" err="1"/>
              <a:t>HFpEF</a:t>
            </a:r>
            <a:endParaRPr lang="it-IT" dirty="0"/>
          </a:p>
          <a:p>
            <a:pPr marL="285750" indent="-285750">
              <a:buFont typeface="Arial" panose="020B0604020202020204" pitchFamily="34" charset="0"/>
              <a:buChar char="•"/>
            </a:pPr>
            <a:r>
              <a:rPr lang="it-IT" dirty="0" err="1"/>
              <a:t>Arterial</a:t>
            </a:r>
            <a:r>
              <a:rPr lang="it-IT" dirty="0"/>
              <a:t> </a:t>
            </a:r>
            <a:r>
              <a:rPr lang="it-IT" dirty="0" err="1"/>
              <a:t>hypertension</a:t>
            </a:r>
            <a:endParaRPr lang="it-IT" dirty="0"/>
          </a:p>
          <a:p>
            <a:pPr marL="285750" indent="-285750">
              <a:buFont typeface="Arial" panose="020B0604020202020204" pitchFamily="34" charset="0"/>
              <a:buChar char="•"/>
            </a:pPr>
            <a:r>
              <a:rPr lang="it-IT" dirty="0" err="1"/>
              <a:t>Ao</a:t>
            </a:r>
            <a:r>
              <a:rPr lang="it-IT" dirty="0"/>
              <a:t>-Co by pass</a:t>
            </a:r>
          </a:p>
          <a:p>
            <a:endParaRPr lang="it-IT" dirty="0"/>
          </a:p>
          <a:p>
            <a:r>
              <a:rPr lang="it-IT" b="1" dirty="0"/>
              <a:t>In ED</a:t>
            </a:r>
          </a:p>
          <a:p>
            <a:r>
              <a:rPr lang="it-IT" dirty="0"/>
              <a:t>pH 7.18</a:t>
            </a:r>
          </a:p>
          <a:p>
            <a:r>
              <a:rPr lang="it-IT" dirty="0"/>
              <a:t>PaCO2 80 mmHg</a:t>
            </a:r>
          </a:p>
          <a:p>
            <a:r>
              <a:rPr lang="it-IT" dirty="0"/>
              <a:t>PaO2 42 mmHg</a:t>
            </a:r>
          </a:p>
          <a:p>
            <a:r>
              <a:rPr lang="it-IT" dirty="0"/>
              <a:t>CRP 80 (</a:t>
            </a:r>
            <a:r>
              <a:rPr lang="it-IT" dirty="0" err="1"/>
              <a:t>n.v</a:t>
            </a:r>
            <a:r>
              <a:rPr lang="it-IT" dirty="0"/>
              <a:t>. 0-10)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2D0CA6-625D-6DE5-96A0-78D278F4201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3B8761D-E0A9-F617-1C29-532D637AEC03}"/>
              </a:ext>
            </a:extLst>
          </p:cNvPr>
          <p:cNvSpPr>
            <a:spLocks noGrp="1"/>
          </p:cNvSpPr>
          <p:nvPr>
            <p:ph idx="1"/>
          </p:nvPr>
        </p:nvSpPr>
        <p:spPr/>
        <p:txBody>
          <a:bodyPr/>
          <a:lstStyle/>
          <a:p>
            <a:endParaRPr lang="it-IT" dirty="0"/>
          </a:p>
        </p:txBody>
      </p:sp>
      <p:pic>
        <p:nvPicPr>
          <p:cNvPr id="7" name="Immagine 6" descr="The image depicts a graph showing the percentage of hospitalization due to COPD exacerbation in patients, comparing those who received PPV23 and PCV13 vaccines, indicating a statistically significant reduction in hospitalization rates for the vaccinated group.&#10;&#10;Il contenuto generato dall'IA potrebbe non essere corretto.">
            <a:extLst>
              <a:ext uri="{FF2B5EF4-FFF2-40B4-BE49-F238E27FC236}">
                <a16:creationId xmlns:a16="http://schemas.microsoft.com/office/drawing/2014/main" id="{6B95AFA4-513A-8FD7-D7C6-4C78C79C2A8B}"/>
              </a:ext>
            </a:extLst>
          </p:cNvPr>
          <p:cNvPicPr>
            <a:picLocks noChangeAspect="1"/>
          </p:cNvPicPr>
          <p:nvPr/>
        </p:nvPicPr>
        <p:blipFill>
          <a:blip r:embed="rId2"/>
          <a:stretch>
            <a:fillRect/>
          </a:stretch>
        </p:blipFill>
        <p:spPr>
          <a:xfrm>
            <a:off x="6139381" y="1622801"/>
            <a:ext cx="6096954" cy="3378122"/>
          </a:xfrm>
          <a:prstGeom prst="rect">
            <a:avLst/>
          </a:prstGeom>
        </p:spPr>
      </p:pic>
      <p:pic>
        <p:nvPicPr>
          <p:cNvPr id="5" name="Immagine 4" descr="The diagram shows a comparison of COPD exacerbation rates, with significantly lower rates in vaccinated individuals compared to unvaccinated ones, over a 5-year follow-up period.&#10;&#10;Il contenuto generato dall'IA potrebbe non essere corretto.">
            <a:extLst>
              <a:ext uri="{FF2B5EF4-FFF2-40B4-BE49-F238E27FC236}">
                <a16:creationId xmlns:a16="http://schemas.microsoft.com/office/drawing/2014/main" id="{0E474C33-472A-911C-6B0F-2CDC720AB086}"/>
              </a:ext>
            </a:extLst>
          </p:cNvPr>
          <p:cNvPicPr>
            <a:picLocks noChangeAspect="1"/>
          </p:cNvPicPr>
          <p:nvPr/>
        </p:nvPicPr>
        <p:blipFill>
          <a:blip r:embed="rId3"/>
          <a:stretch>
            <a:fillRect/>
          </a:stretch>
        </p:blipFill>
        <p:spPr>
          <a:xfrm>
            <a:off x="83705" y="1215025"/>
            <a:ext cx="6411305" cy="3943436"/>
          </a:xfrm>
          <a:prstGeom prst="rect">
            <a:avLst/>
          </a:prstGeom>
        </p:spPr>
      </p:pic>
      <p:sp>
        <p:nvSpPr>
          <p:cNvPr id="8" name="CasellaDiTesto 7">
            <a:extLst>
              <a:ext uri="{FF2B5EF4-FFF2-40B4-BE49-F238E27FC236}">
                <a16:creationId xmlns:a16="http://schemas.microsoft.com/office/drawing/2014/main" id="{62F714A8-5E34-4CB1-31CB-BA9030D8265B}"/>
              </a:ext>
            </a:extLst>
          </p:cNvPr>
          <p:cNvSpPr txBox="1"/>
          <p:nvPr/>
        </p:nvSpPr>
        <p:spPr>
          <a:xfrm>
            <a:off x="-2865531" y="6323598"/>
            <a:ext cx="6154888"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Ignatova G et al. Sci Rep 2021  </a:t>
            </a:r>
          </a:p>
        </p:txBody>
      </p:sp>
    </p:spTree>
    <p:extLst>
      <p:ext uri="{BB962C8B-B14F-4D97-AF65-F5344CB8AC3E}">
        <p14:creationId xmlns:p14="http://schemas.microsoft.com/office/powerpoint/2010/main" val="3704229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70FF-EEDF-03E2-C19D-3DCEEB5C239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94E2B58-CCF5-F580-7FBE-435A4A546A0F}"/>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4AE485C0-8BFF-4B64-7759-66442643972E}"/>
              </a:ext>
            </a:extLst>
          </p:cNvPr>
          <p:cNvPicPr>
            <a:picLocks noChangeAspect="1"/>
          </p:cNvPicPr>
          <p:nvPr/>
        </p:nvPicPr>
        <p:blipFill>
          <a:blip r:embed="rId2"/>
          <a:stretch>
            <a:fillRect/>
          </a:stretch>
        </p:blipFill>
        <p:spPr>
          <a:xfrm>
            <a:off x="2101977" y="890881"/>
            <a:ext cx="7988044" cy="5304836"/>
          </a:xfrm>
          <a:prstGeom prst="rect">
            <a:avLst/>
          </a:prstGeom>
        </p:spPr>
      </p:pic>
      <p:sp>
        <p:nvSpPr>
          <p:cNvPr id="5" name="CasellaDiTesto 4">
            <a:extLst>
              <a:ext uri="{FF2B5EF4-FFF2-40B4-BE49-F238E27FC236}">
                <a16:creationId xmlns:a16="http://schemas.microsoft.com/office/drawing/2014/main" id="{0C5FA5EB-FF17-CBAD-2BB3-0677D656C870}"/>
              </a:ext>
            </a:extLst>
          </p:cNvPr>
          <p:cNvSpPr txBox="1"/>
          <p:nvPr/>
        </p:nvSpPr>
        <p:spPr>
          <a:xfrm>
            <a:off x="8786918" y="6416898"/>
            <a:ext cx="3268070" cy="338554"/>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Vestbo</a:t>
            </a:r>
            <a:r>
              <a:rPr lang="en-US" sz="1600" dirty="0">
                <a:latin typeface="Arial" panose="020B0604020202020204" pitchFamily="34" charset="0"/>
                <a:cs typeface="Arial" panose="020B0604020202020204" pitchFamily="34" charset="0"/>
              </a:rPr>
              <a:t> J et al. Eur Respir J 2021</a:t>
            </a:r>
            <a:endParaRPr lang="it-IT"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8644D9D-4C49-BEC3-4318-3187A64FBAAE}"/>
              </a:ext>
            </a:extLst>
          </p:cNvPr>
          <p:cNvSpPr txBox="1">
            <a:spLocks/>
          </p:cNvSpPr>
          <p:nvPr/>
        </p:nvSpPr>
        <p:spPr>
          <a:xfrm>
            <a:off x="2247901" y="150701"/>
            <a:ext cx="838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Bahnschrift" panose="020B0502040204020203" pitchFamily="34" charset="0"/>
              </a:rPr>
              <a:t>Mortality risk after admission for pneumonia is </a:t>
            </a:r>
          </a:p>
          <a:p>
            <a:pPr algn="ctr"/>
            <a:r>
              <a:rPr lang="en-US" sz="2400" dirty="0">
                <a:solidFill>
                  <a:srgbClr val="FF0000"/>
                </a:solidFill>
                <a:latin typeface="Bahnschrift" panose="020B0502040204020203" pitchFamily="34" charset="0"/>
              </a:rPr>
              <a:t>significantly</a:t>
            </a:r>
            <a:r>
              <a:rPr lang="en-US" sz="2400" dirty="0">
                <a:latin typeface="Bahnschrift" panose="020B0502040204020203" pitchFamily="34" charset="0"/>
              </a:rPr>
              <a:t> higher compared with severe AECOPD</a:t>
            </a:r>
            <a:endParaRPr lang="en-GB" sz="2400" baseline="30000" dirty="0">
              <a:latin typeface="Bahnschrift" panose="020B0502040204020203" pitchFamily="34" charset="0"/>
            </a:endParaRPr>
          </a:p>
        </p:txBody>
      </p:sp>
      <p:pic>
        <p:nvPicPr>
          <p:cNvPr id="8" name="Immagine 7">
            <a:extLst>
              <a:ext uri="{FF2B5EF4-FFF2-40B4-BE49-F238E27FC236}">
                <a16:creationId xmlns:a16="http://schemas.microsoft.com/office/drawing/2014/main" id="{95522AD8-8C25-4E87-D39A-1801A8CD95B5}"/>
              </a:ext>
            </a:extLst>
          </p:cNvPr>
          <p:cNvPicPr>
            <a:picLocks noChangeAspect="1"/>
          </p:cNvPicPr>
          <p:nvPr/>
        </p:nvPicPr>
        <p:blipFill>
          <a:blip r:embed="rId3"/>
          <a:stretch>
            <a:fillRect/>
          </a:stretch>
        </p:blipFill>
        <p:spPr>
          <a:xfrm>
            <a:off x="0" y="2331630"/>
            <a:ext cx="12192000" cy="2194739"/>
          </a:xfrm>
          <a:prstGeom prst="rect">
            <a:avLst/>
          </a:prstGeom>
        </p:spPr>
      </p:pic>
    </p:spTree>
    <p:extLst>
      <p:ext uri="{BB962C8B-B14F-4D97-AF65-F5344CB8AC3E}">
        <p14:creationId xmlns:p14="http://schemas.microsoft.com/office/powerpoint/2010/main" val="2883894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57007A6A-EDB1-6625-49DD-4020A366E760}"/>
              </a:ext>
            </a:extLst>
          </p:cNvPr>
          <p:cNvGraphicFramePr>
            <a:graphicFrameLocks/>
          </p:cNvGraphicFramePr>
          <p:nvPr>
            <p:extLst>
              <p:ext uri="{D42A27DB-BD31-4B8C-83A1-F6EECF244321}">
                <p14:modId xmlns:p14="http://schemas.microsoft.com/office/powerpoint/2010/main" val="127314498"/>
              </p:ext>
            </p:extLst>
          </p:nvPr>
        </p:nvGraphicFramePr>
        <p:xfrm>
          <a:off x="2475807" y="1585840"/>
          <a:ext cx="7240385"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llaDiTesto 4">
            <a:extLst>
              <a:ext uri="{FF2B5EF4-FFF2-40B4-BE49-F238E27FC236}">
                <a16:creationId xmlns:a16="http://schemas.microsoft.com/office/drawing/2014/main" id="{3597FB4D-BA86-4841-F025-9585A7D8CED6}"/>
              </a:ext>
            </a:extLst>
          </p:cNvPr>
          <p:cNvSpPr txBox="1"/>
          <p:nvPr/>
        </p:nvSpPr>
        <p:spPr>
          <a:xfrm>
            <a:off x="2630913" y="489830"/>
            <a:ext cx="7370928" cy="954107"/>
          </a:xfrm>
          <a:prstGeom prst="rect">
            <a:avLst/>
          </a:prstGeom>
          <a:noFill/>
        </p:spPr>
        <p:txBody>
          <a:bodyPr wrap="none" rtlCol="0">
            <a:spAutoFit/>
          </a:bodyPr>
          <a:lstStyle/>
          <a:p>
            <a:pPr algn="ctr"/>
            <a:r>
              <a:rPr lang="it-IT" sz="2800" dirty="0" err="1">
                <a:latin typeface="Bahnschrift" panose="020B0502040204020203" pitchFamily="34" charset="0"/>
              </a:rPr>
              <a:t>Vaccination</a:t>
            </a:r>
            <a:r>
              <a:rPr lang="it-IT" sz="2800" dirty="0">
                <a:latin typeface="Bahnschrift" panose="020B0502040204020203" pitchFamily="34" charset="0"/>
              </a:rPr>
              <a:t> status of COPD </a:t>
            </a:r>
            <a:r>
              <a:rPr lang="it-IT" sz="2800" dirty="0" err="1">
                <a:latin typeface="Bahnschrift" panose="020B0502040204020203" pitchFamily="34" charset="0"/>
              </a:rPr>
              <a:t>patients</a:t>
            </a:r>
            <a:r>
              <a:rPr lang="it-IT" sz="2800" dirty="0">
                <a:latin typeface="Bahnschrift" panose="020B0502040204020203" pitchFamily="34" charset="0"/>
              </a:rPr>
              <a:t> in ICORE</a:t>
            </a:r>
          </a:p>
          <a:p>
            <a:pPr algn="ctr"/>
            <a:r>
              <a:rPr lang="it-IT" sz="2800" dirty="0" err="1">
                <a:latin typeface="Bahnschrift" panose="020B0502040204020203" pitchFamily="34" charset="0"/>
              </a:rPr>
              <a:t>Italian</a:t>
            </a:r>
            <a:r>
              <a:rPr lang="it-IT" sz="2800" dirty="0">
                <a:latin typeface="Bahnschrift" panose="020B0502040204020203" pitchFamily="34" charset="0"/>
              </a:rPr>
              <a:t> COPD </a:t>
            </a:r>
            <a:r>
              <a:rPr lang="it-IT" sz="2800" dirty="0" err="1">
                <a:latin typeface="Bahnschrift" panose="020B0502040204020203" pitchFamily="34" charset="0"/>
              </a:rPr>
              <a:t>Registry</a:t>
            </a:r>
            <a:endParaRPr lang="it-IT" sz="2800" dirty="0">
              <a:latin typeface="Bahnschrift" panose="020B0502040204020203" pitchFamily="34" charset="0"/>
            </a:endParaRPr>
          </a:p>
        </p:txBody>
      </p:sp>
      <p:sp>
        <p:nvSpPr>
          <p:cNvPr id="6" name="CasellaDiTesto 5">
            <a:extLst>
              <a:ext uri="{FF2B5EF4-FFF2-40B4-BE49-F238E27FC236}">
                <a16:creationId xmlns:a16="http://schemas.microsoft.com/office/drawing/2014/main" id="{5597C191-243A-CC4D-0609-573991A115DD}"/>
              </a:ext>
            </a:extLst>
          </p:cNvPr>
          <p:cNvSpPr txBox="1"/>
          <p:nvPr/>
        </p:nvSpPr>
        <p:spPr>
          <a:xfrm>
            <a:off x="-210418" y="6368170"/>
            <a:ext cx="3374795"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Data on file – ICORE </a:t>
            </a:r>
            <a:r>
              <a:rPr lang="it-IT" sz="1600" dirty="0" err="1">
                <a:latin typeface="Arial" panose="020B0604020202020204" pitchFamily="34" charset="0"/>
                <a:cs typeface="Arial" panose="020B0604020202020204" pitchFamily="34" charset="0"/>
              </a:rPr>
              <a:t>Registry</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784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7AA0A-2623-371C-DC19-BD38DBBB1F13}"/>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AF234DC-1F4C-075C-F574-250195AA2487}"/>
              </a:ext>
            </a:extLst>
          </p:cNvPr>
          <p:cNvSpPr>
            <a:spLocks noGrp="1"/>
          </p:cNvSpPr>
          <p:nvPr>
            <p:ph idx="1"/>
          </p:nvPr>
        </p:nvSpPr>
        <p:spPr/>
        <p:txBody>
          <a:bodyPr/>
          <a:lstStyle/>
          <a:p>
            <a:endParaRPr lang="it-IT"/>
          </a:p>
        </p:txBody>
      </p:sp>
      <p:pic>
        <p:nvPicPr>
          <p:cNvPr id="5" name="Immagine 4" descr="The diagram shows a line graph illustrating the proportion of distinct patients experiencing exacerbations in various countries (France, Germany, Italy, UK, and USA) across different seasons from winter 2017 to winter 2021.&#10;&#10;Il contenuto generato dall'IA potrebbe non essere corretto.">
            <a:extLst>
              <a:ext uri="{FF2B5EF4-FFF2-40B4-BE49-F238E27FC236}">
                <a16:creationId xmlns:a16="http://schemas.microsoft.com/office/drawing/2014/main" id="{11E63F41-A925-24C5-A740-4E33EF6546E5}"/>
              </a:ext>
            </a:extLst>
          </p:cNvPr>
          <p:cNvPicPr>
            <a:picLocks noChangeAspect="1"/>
          </p:cNvPicPr>
          <p:nvPr/>
        </p:nvPicPr>
        <p:blipFill>
          <a:blip r:embed="rId2"/>
          <a:stretch>
            <a:fillRect/>
          </a:stretch>
        </p:blipFill>
        <p:spPr>
          <a:xfrm>
            <a:off x="1238784" y="365125"/>
            <a:ext cx="9479093" cy="6210057"/>
          </a:xfrm>
          <a:prstGeom prst="rect">
            <a:avLst/>
          </a:prstGeom>
        </p:spPr>
      </p:pic>
      <p:pic>
        <p:nvPicPr>
          <p:cNvPr id="8" name="Immagine 7">
            <a:extLst>
              <a:ext uri="{FF2B5EF4-FFF2-40B4-BE49-F238E27FC236}">
                <a16:creationId xmlns:a16="http://schemas.microsoft.com/office/drawing/2014/main" id="{199A8898-0C2C-9828-A2ED-13A905ECF0A6}"/>
              </a:ext>
            </a:extLst>
          </p:cNvPr>
          <p:cNvPicPr>
            <a:picLocks noChangeAspect="1"/>
          </p:cNvPicPr>
          <p:nvPr/>
        </p:nvPicPr>
        <p:blipFill>
          <a:blip r:embed="rId3"/>
          <a:stretch>
            <a:fillRect/>
          </a:stretch>
        </p:blipFill>
        <p:spPr>
          <a:xfrm>
            <a:off x="1238784" y="282818"/>
            <a:ext cx="9250629" cy="6384769"/>
          </a:xfrm>
          <a:prstGeom prst="rect">
            <a:avLst/>
          </a:prstGeom>
        </p:spPr>
      </p:pic>
      <p:sp>
        <p:nvSpPr>
          <p:cNvPr id="6" name="CasellaDiTesto 5">
            <a:extLst>
              <a:ext uri="{FF2B5EF4-FFF2-40B4-BE49-F238E27FC236}">
                <a16:creationId xmlns:a16="http://schemas.microsoft.com/office/drawing/2014/main" id="{06BBADF7-31DD-9386-636C-91B155FE3EE2}"/>
              </a:ext>
            </a:extLst>
          </p:cNvPr>
          <p:cNvSpPr txBox="1"/>
          <p:nvPr/>
        </p:nvSpPr>
        <p:spPr>
          <a:xfrm>
            <a:off x="-663366" y="6452108"/>
            <a:ext cx="4143629"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Martinez FJ et al. Int J COPD 2024  </a:t>
            </a:r>
          </a:p>
        </p:txBody>
      </p:sp>
    </p:spTree>
    <p:extLst>
      <p:ext uri="{BB962C8B-B14F-4D97-AF65-F5344CB8AC3E}">
        <p14:creationId xmlns:p14="http://schemas.microsoft.com/office/powerpoint/2010/main" val="25267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8A8B54-600C-B3A7-C0CA-B9D6C1097A40}"/>
              </a:ext>
            </a:extLst>
          </p:cNvPr>
          <p:cNvSpPr>
            <a:spLocks noGrp="1"/>
          </p:cNvSpPr>
          <p:nvPr>
            <p:ph type="title"/>
          </p:nvPr>
        </p:nvSpPr>
        <p:spPr/>
        <p:txBody>
          <a:bodyPr/>
          <a:lstStyle/>
          <a:p>
            <a:pPr algn="ctr"/>
            <a:r>
              <a:rPr lang="it-IT" dirty="0"/>
              <a:t>Take home </a:t>
            </a:r>
            <a:r>
              <a:rPr lang="it-IT" dirty="0" err="1"/>
              <a:t>message</a:t>
            </a:r>
            <a:endParaRPr lang="it-IT" dirty="0"/>
          </a:p>
        </p:txBody>
      </p:sp>
      <p:sp>
        <p:nvSpPr>
          <p:cNvPr id="3" name="Segnaposto contenuto 2">
            <a:extLst>
              <a:ext uri="{FF2B5EF4-FFF2-40B4-BE49-F238E27FC236}">
                <a16:creationId xmlns:a16="http://schemas.microsoft.com/office/drawing/2014/main" id="{9FCF75DA-5C4A-66A3-A55F-00E47B410EFC}"/>
              </a:ext>
            </a:extLst>
          </p:cNvPr>
          <p:cNvSpPr>
            <a:spLocks noGrp="1"/>
          </p:cNvSpPr>
          <p:nvPr>
            <p:ph idx="1"/>
          </p:nvPr>
        </p:nvSpPr>
        <p:spPr/>
        <p:txBody>
          <a:bodyPr/>
          <a:lstStyle/>
          <a:p>
            <a:r>
              <a:rPr lang="it-IT" u="sng" dirty="0" err="1"/>
              <a:t>Prevention</a:t>
            </a:r>
            <a:r>
              <a:rPr lang="it-IT" u="sng" dirty="0"/>
              <a:t> strategies for COPD </a:t>
            </a:r>
            <a:r>
              <a:rPr lang="it-IT" u="sng" dirty="0" err="1"/>
              <a:t>exacerbations</a:t>
            </a:r>
            <a:r>
              <a:rPr lang="it-IT" u="sng" dirty="0"/>
              <a:t> </a:t>
            </a:r>
            <a:r>
              <a:rPr lang="it-IT" u="sng" dirty="0" err="1"/>
              <a:t>should</a:t>
            </a:r>
            <a:r>
              <a:rPr lang="it-IT" u="sng" dirty="0"/>
              <a:t> be </a:t>
            </a:r>
            <a:r>
              <a:rPr lang="it-IT" u="sng" dirty="0" err="1"/>
              <a:t>our</a:t>
            </a:r>
            <a:r>
              <a:rPr lang="it-IT" u="sng" dirty="0"/>
              <a:t> first goal</a:t>
            </a:r>
          </a:p>
          <a:p>
            <a:r>
              <a:rPr lang="it-IT" dirty="0"/>
              <a:t>(</a:t>
            </a:r>
            <a:r>
              <a:rPr lang="it-IT" dirty="0" err="1"/>
              <a:t>early</a:t>
            </a:r>
            <a:r>
              <a:rPr lang="it-IT" dirty="0"/>
              <a:t>) </a:t>
            </a:r>
            <a:r>
              <a:rPr lang="it-IT" dirty="0" err="1"/>
              <a:t>Optimization</a:t>
            </a:r>
            <a:r>
              <a:rPr lang="it-IT" dirty="0"/>
              <a:t> of </a:t>
            </a:r>
            <a:r>
              <a:rPr lang="it-IT" dirty="0" err="1"/>
              <a:t>available</a:t>
            </a:r>
            <a:r>
              <a:rPr lang="it-IT" dirty="0"/>
              <a:t> </a:t>
            </a:r>
            <a:r>
              <a:rPr lang="it-IT" dirty="0" err="1"/>
              <a:t>pharmacological</a:t>
            </a:r>
            <a:r>
              <a:rPr lang="it-IT" dirty="0"/>
              <a:t> therapy </a:t>
            </a:r>
            <a:r>
              <a:rPr lang="it-IT" dirty="0" err="1"/>
              <a:t>is</a:t>
            </a:r>
            <a:r>
              <a:rPr lang="it-IT" dirty="0"/>
              <a:t> </a:t>
            </a:r>
            <a:r>
              <a:rPr lang="it-IT" dirty="0" err="1"/>
              <a:t>mandatory</a:t>
            </a:r>
            <a:endParaRPr lang="it-IT" dirty="0"/>
          </a:p>
          <a:p>
            <a:r>
              <a:rPr lang="it-IT" dirty="0"/>
              <a:t>Active </a:t>
            </a:r>
            <a:r>
              <a:rPr lang="it-IT" dirty="0" err="1"/>
              <a:t>search</a:t>
            </a:r>
            <a:r>
              <a:rPr lang="it-IT" dirty="0"/>
              <a:t> for </a:t>
            </a:r>
            <a:r>
              <a:rPr lang="it-IT" dirty="0" err="1"/>
              <a:t>etiology</a:t>
            </a:r>
            <a:r>
              <a:rPr lang="it-IT" dirty="0"/>
              <a:t> (</a:t>
            </a:r>
            <a:r>
              <a:rPr lang="it-IT" dirty="0" err="1"/>
              <a:t>etiotype</a:t>
            </a:r>
            <a:r>
              <a:rPr lang="it-IT"/>
              <a:t>) in </a:t>
            </a:r>
            <a:r>
              <a:rPr lang="it-IT" dirty="0"/>
              <a:t>AECOPD can guide </a:t>
            </a:r>
            <a:r>
              <a:rPr lang="it-IT" dirty="0" err="1"/>
              <a:t>appropriateness</a:t>
            </a:r>
            <a:r>
              <a:rPr lang="it-IT" dirty="0"/>
              <a:t> of therapy</a:t>
            </a:r>
          </a:p>
          <a:p>
            <a:r>
              <a:rPr lang="it-IT" dirty="0"/>
              <a:t>WE MUST be </a:t>
            </a:r>
            <a:r>
              <a:rPr lang="it-IT" dirty="0" err="1"/>
              <a:t>sensitised</a:t>
            </a:r>
            <a:r>
              <a:rPr lang="it-IT" dirty="0"/>
              <a:t> to IN-HOSPITAL </a:t>
            </a:r>
            <a:r>
              <a:rPr lang="it-IT" dirty="0" err="1"/>
              <a:t>optimization</a:t>
            </a:r>
            <a:r>
              <a:rPr lang="it-IT" dirty="0"/>
              <a:t> of COPD and CVD therapy</a:t>
            </a:r>
          </a:p>
        </p:txBody>
      </p:sp>
    </p:spTree>
    <p:extLst>
      <p:ext uri="{BB962C8B-B14F-4D97-AF65-F5344CB8AC3E}">
        <p14:creationId xmlns:p14="http://schemas.microsoft.com/office/powerpoint/2010/main" val="28829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175EC44-2DD5-E5CA-A2C7-C239BD051D61}"/>
              </a:ext>
            </a:extLst>
          </p:cNvPr>
          <p:cNvSpPr txBox="1"/>
          <p:nvPr/>
        </p:nvSpPr>
        <p:spPr>
          <a:xfrm>
            <a:off x="2562258" y="6306160"/>
            <a:ext cx="3433041" cy="507831"/>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Courtesy of Prof. Tobin MJ, Hines Veterans Affairs Hospital, Loyola University of Chicago</a:t>
            </a:r>
          </a:p>
          <a:p>
            <a:pPr algn="r"/>
            <a:r>
              <a:rPr lang="en-US" sz="900" dirty="0" err="1">
                <a:latin typeface="Arial" panose="020B0604020202020204" pitchFamily="34" charset="0"/>
                <a:cs typeface="Arial" panose="020B0604020202020204" pitchFamily="34" charset="0"/>
              </a:rPr>
              <a:t>Stritch</a:t>
            </a:r>
            <a:r>
              <a:rPr lang="en-US" sz="900" dirty="0">
                <a:latin typeface="Arial" panose="020B0604020202020204" pitchFamily="34" charset="0"/>
                <a:cs typeface="Arial" panose="020B0604020202020204" pitchFamily="34" charset="0"/>
              </a:rPr>
              <a:t> School of Medicine</a:t>
            </a:r>
            <a:endParaRPr lang="it-IT" sz="9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E5D1418-9304-6961-D293-FDAEB7A7C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28" y="2471994"/>
            <a:ext cx="5689087" cy="383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magine 6" descr="The image depicts a textual representation of a shift in medical and clinical reasoning, emphasizing the need for new semiotics in chest diagnostics.&#10;&#10;Il contenuto generato dall'IA potrebbe non essere corretto.">
            <a:extLst>
              <a:ext uri="{FF2B5EF4-FFF2-40B4-BE49-F238E27FC236}">
                <a16:creationId xmlns:a16="http://schemas.microsoft.com/office/drawing/2014/main" id="{1DD7A4F5-01B8-0034-FC84-DD752D03536D}"/>
              </a:ext>
            </a:extLst>
          </p:cNvPr>
          <p:cNvPicPr>
            <a:picLocks noChangeAspect="1"/>
          </p:cNvPicPr>
          <p:nvPr/>
        </p:nvPicPr>
        <p:blipFill>
          <a:blip r:embed="rId3"/>
          <a:stretch>
            <a:fillRect/>
          </a:stretch>
        </p:blipFill>
        <p:spPr>
          <a:xfrm>
            <a:off x="0" y="-36285"/>
            <a:ext cx="12192000" cy="2511348"/>
          </a:xfrm>
          <a:prstGeom prst="rect">
            <a:avLst/>
          </a:prstGeom>
        </p:spPr>
      </p:pic>
      <p:pic>
        <p:nvPicPr>
          <p:cNvPr id="9" name="Immagine 8" descr="The image appears to be a medical ultrasound scan showing a human back profile with anatomical structures, such as the spine and possibly the kidney, with measurements and specific identifiers provided.&#10;&#10;Il contenuto generato dall'IA potrebbe non essere corretto.">
            <a:extLst>
              <a:ext uri="{FF2B5EF4-FFF2-40B4-BE49-F238E27FC236}">
                <a16:creationId xmlns:a16="http://schemas.microsoft.com/office/drawing/2014/main" id="{1B674F32-09CC-9E26-7DF8-FBA6693CF648}"/>
              </a:ext>
            </a:extLst>
          </p:cNvPr>
          <p:cNvPicPr>
            <a:picLocks noChangeAspect="1"/>
          </p:cNvPicPr>
          <p:nvPr/>
        </p:nvPicPr>
        <p:blipFill>
          <a:blip r:embed="rId4"/>
          <a:stretch>
            <a:fillRect/>
          </a:stretch>
        </p:blipFill>
        <p:spPr>
          <a:xfrm>
            <a:off x="5995299" y="2555745"/>
            <a:ext cx="5750261" cy="4113570"/>
          </a:xfrm>
          <a:prstGeom prst="rect">
            <a:avLst/>
          </a:prstGeom>
        </p:spPr>
      </p:pic>
      <p:sp>
        <p:nvSpPr>
          <p:cNvPr id="10" name="CasellaDiTesto 9">
            <a:extLst>
              <a:ext uri="{FF2B5EF4-FFF2-40B4-BE49-F238E27FC236}">
                <a16:creationId xmlns:a16="http://schemas.microsoft.com/office/drawing/2014/main" id="{1AB27D7F-D97F-C3FD-8113-A4CFE49AB0B3}"/>
              </a:ext>
            </a:extLst>
          </p:cNvPr>
          <p:cNvSpPr txBox="1"/>
          <p:nvPr/>
        </p:nvSpPr>
        <p:spPr>
          <a:xfrm>
            <a:off x="6785429" y="1872851"/>
            <a:ext cx="5297714" cy="338554"/>
          </a:xfrm>
          <a:prstGeom prst="rect">
            <a:avLst/>
          </a:prstGeom>
          <a:noFill/>
        </p:spPr>
        <p:txBody>
          <a:bodyPr wrap="square" rtlCol="0">
            <a:spAutoFit/>
          </a:bodyPr>
          <a:lstStyle/>
          <a:p>
            <a:pPr algn="r"/>
            <a:r>
              <a:rPr lang="it-IT" sz="1600" dirty="0">
                <a:latin typeface="Arial" panose="020B0604020202020204" pitchFamily="34" charset="0"/>
                <a:cs typeface="Arial" panose="020B0604020202020204" pitchFamily="34" charset="0"/>
              </a:rPr>
              <a:t>Soldati G et al. </a:t>
            </a:r>
            <a:r>
              <a:rPr lang="it-IT" sz="1600" dirty="0" err="1">
                <a:latin typeface="Arial" panose="020B0604020202020204" pitchFamily="34" charset="0"/>
                <a:cs typeface="Arial" panose="020B0604020202020204" pitchFamily="34" charset="0"/>
              </a:rPr>
              <a:t>Multidiscip</a:t>
            </a:r>
            <a:r>
              <a:rPr lang="it-IT" sz="1600" dirty="0">
                <a:latin typeface="Arial" panose="020B0604020202020204" pitchFamily="34" charset="0"/>
                <a:cs typeface="Arial" panose="020B0604020202020204" pitchFamily="34" charset="0"/>
              </a:rPr>
              <a:t> Respir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2026</a:t>
            </a:r>
          </a:p>
        </p:txBody>
      </p:sp>
      <p:sp>
        <p:nvSpPr>
          <p:cNvPr id="11" name="Freccia bidirezionale orizzontale 10">
            <a:extLst>
              <a:ext uri="{FF2B5EF4-FFF2-40B4-BE49-F238E27FC236}">
                <a16:creationId xmlns:a16="http://schemas.microsoft.com/office/drawing/2014/main" id="{E01EE65D-81B3-CE73-AEDB-AB4372C83C5F}"/>
              </a:ext>
            </a:extLst>
          </p:cNvPr>
          <p:cNvSpPr/>
          <p:nvPr/>
        </p:nvSpPr>
        <p:spPr>
          <a:xfrm>
            <a:off x="6096000" y="3519714"/>
            <a:ext cx="1132114" cy="791029"/>
          </a:xfrm>
          <a:prstGeom prst="leftRightArrow">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7001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20231123-WA0016">
            <a:hlinkClick r:id="" action="ppaction://media"/>
            <a:extLst>
              <a:ext uri="{FF2B5EF4-FFF2-40B4-BE49-F238E27FC236}">
                <a16:creationId xmlns:a16="http://schemas.microsoft.com/office/drawing/2014/main" id="{5A124F74-1A2C-2169-1073-966D8B5507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301" t="38093" r="-269" b="16484"/>
          <a:stretch/>
        </p:blipFill>
        <p:spPr>
          <a:xfrm>
            <a:off x="2868046" y="521111"/>
            <a:ext cx="6455911" cy="5397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EED0E2-5C5C-A64F-FCA3-2755E8A0B0D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C6368AA-1D1C-083B-1EE7-2549066CB829}"/>
              </a:ext>
            </a:extLst>
          </p:cNvPr>
          <p:cNvSpPr>
            <a:spLocks noGrp="1"/>
          </p:cNvSpPr>
          <p:nvPr>
            <p:ph idx="1"/>
          </p:nvPr>
        </p:nvSpPr>
        <p:spPr/>
        <p:txBody>
          <a:bodyPr/>
          <a:lstStyle/>
          <a:p>
            <a:endParaRPr lang="it-IT" dirty="0"/>
          </a:p>
        </p:txBody>
      </p:sp>
      <p:grpSp>
        <p:nvGrpSpPr>
          <p:cNvPr id="7" name="Gruppo 6">
            <a:extLst>
              <a:ext uri="{FF2B5EF4-FFF2-40B4-BE49-F238E27FC236}">
                <a16:creationId xmlns:a16="http://schemas.microsoft.com/office/drawing/2014/main" id="{D5F85FA1-AE11-121D-99D8-220AB6317994}"/>
              </a:ext>
            </a:extLst>
          </p:cNvPr>
          <p:cNvGrpSpPr/>
          <p:nvPr/>
        </p:nvGrpSpPr>
        <p:grpSpPr>
          <a:xfrm>
            <a:off x="0" y="2859647"/>
            <a:ext cx="12192000" cy="1152629"/>
            <a:chOff x="0" y="2859647"/>
            <a:chExt cx="12192000" cy="1152629"/>
          </a:xfrm>
        </p:grpSpPr>
        <p:pic>
          <p:nvPicPr>
            <p:cNvPr id="5" name="Immagine 4" descr="The document outlines the initial definition of COPD exacerbation from the 1980s, focusing on three key symptoms: increased shortness of breath, sputum production, and purulence.&#10;&#10;Il contenuto generato dall'IA potrebbe non essere corretto.">
              <a:extLst>
                <a:ext uri="{FF2B5EF4-FFF2-40B4-BE49-F238E27FC236}">
                  <a16:creationId xmlns:a16="http://schemas.microsoft.com/office/drawing/2014/main" id="{5558BDC1-12CF-BA1F-7CD1-5D4E7F9C0FFE}"/>
                </a:ext>
              </a:extLst>
            </p:cNvPr>
            <p:cNvPicPr>
              <a:picLocks noChangeAspect="1"/>
            </p:cNvPicPr>
            <p:nvPr/>
          </p:nvPicPr>
          <p:blipFill>
            <a:blip r:embed="rId2"/>
            <a:stretch>
              <a:fillRect/>
            </a:stretch>
          </p:blipFill>
          <p:spPr>
            <a:xfrm>
              <a:off x="0" y="2859647"/>
              <a:ext cx="12192000" cy="1138705"/>
            </a:xfrm>
            <a:prstGeom prst="rect">
              <a:avLst/>
            </a:prstGeom>
          </p:spPr>
        </p:pic>
        <p:sp>
          <p:nvSpPr>
            <p:cNvPr id="6" name="Rettangolo 5">
              <a:extLst>
                <a:ext uri="{FF2B5EF4-FFF2-40B4-BE49-F238E27FC236}">
                  <a16:creationId xmlns:a16="http://schemas.microsoft.com/office/drawing/2014/main" id="{38DC0BC9-181D-5C9F-D214-8DDFC798BC9C}"/>
                </a:ext>
              </a:extLst>
            </p:cNvPr>
            <p:cNvSpPr/>
            <p:nvPr/>
          </p:nvSpPr>
          <p:spPr>
            <a:xfrm>
              <a:off x="5580611" y="3568931"/>
              <a:ext cx="6611389" cy="4433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304528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E43C0D-C5D0-AC77-2227-2C9095A5813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31E2AF6-A8FB-CC67-05BA-81A021985072}"/>
              </a:ext>
            </a:extLst>
          </p:cNvPr>
          <p:cNvSpPr>
            <a:spLocks noGrp="1"/>
          </p:cNvSpPr>
          <p:nvPr>
            <p:ph idx="1"/>
          </p:nvPr>
        </p:nvSpPr>
        <p:spPr/>
        <p:txBody>
          <a:bodyPr/>
          <a:lstStyle/>
          <a:p>
            <a:endParaRPr lang="it-IT"/>
          </a:p>
        </p:txBody>
      </p:sp>
      <p:pic>
        <p:nvPicPr>
          <p:cNvPr id="6" name="Immagine 5" descr="The image contains a text snippet discussing the definition of an exacerbation in the context of chronic obstructive pulmonary disease (COPD), emphasizing the need for a change in medication due to a significant worsening of respiratory symptoms.&#10;&#10;Il contenuto generato dall'IA potrebbe non essere corretto.">
            <a:extLst>
              <a:ext uri="{FF2B5EF4-FFF2-40B4-BE49-F238E27FC236}">
                <a16:creationId xmlns:a16="http://schemas.microsoft.com/office/drawing/2014/main" id="{3E6ADC78-7C6E-BB2A-105E-F5068EB311F7}"/>
              </a:ext>
            </a:extLst>
          </p:cNvPr>
          <p:cNvPicPr>
            <a:picLocks noChangeAspect="1"/>
          </p:cNvPicPr>
          <p:nvPr/>
        </p:nvPicPr>
        <p:blipFill>
          <a:blip r:embed="rId2"/>
          <a:srcRect t="4320"/>
          <a:stretch>
            <a:fillRect/>
          </a:stretch>
        </p:blipFill>
        <p:spPr>
          <a:xfrm>
            <a:off x="0" y="2776451"/>
            <a:ext cx="12192000" cy="1366821"/>
          </a:xfrm>
          <a:prstGeom prst="rect">
            <a:avLst/>
          </a:prstGeom>
        </p:spPr>
      </p:pic>
      <p:sp>
        <p:nvSpPr>
          <p:cNvPr id="7" name="Rettangolo 6">
            <a:extLst>
              <a:ext uri="{FF2B5EF4-FFF2-40B4-BE49-F238E27FC236}">
                <a16:creationId xmlns:a16="http://schemas.microsoft.com/office/drawing/2014/main" id="{DE949C0E-66D6-BE2A-C2A5-C2CE7DF16062}"/>
              </a:ext>
            </a:extLst>
          </p:cNvPr>
          <p:cNvSpPr/>
          <p:nvPr/>
        </p:nvSpPr>
        <p:spPr>
          <a:xfrm>
            <a:off x="11515898" y="3796145"/>
            <a:ext cx="604058"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045C805-4907-22A4-2361-D4E7BA54CDED}"/>
              </a:ext>
            </a:extLst>
          </p:cNvPr>
          <p:cNvSpPr/>
          <p:nvPr/>
        </p:nvSpPr>
        <p:spPr>
          <a:xfrm>
            <a:off x="72044" y="2707178"/>
            <a:ext cx="11078094" cy="4073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0617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4C3A11-C4D0-88BE-6260-5CDED6EC551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499C287-8E1D-D2EF-174A-38973B0A2AF4}"/>
              </a:ext>
            </a:extLst>
          </p:cNvPr>
          <p:cNvSpPr>
            <a:spLocks noGrp="1"/>
          </p:cNvSpPr>
          <p:nvPr>
            <p:ph idx="1"/>
          </p:nvPr>
        </p:nvSpPr>
        <p:spPr/>
        <p:txBody>
          <a:bodyPr/>
          <a:lstStyle/>
          <a:p>
            <a:endParaRPr lang="it-IT"/>
          </a:p>
        </p:txBody>
      </p:sp>
      <p:pic>
        <p:nvPicPr>
          <p:cNvPr id="5" name="Immagine 4" descr="The document lists diagnostic criteria for severe cardiovascular and respiratory conditions, including coronary artery disease, myocardial infarction, COPD exacerbation, chest pain, dyspnea, abnormal ECG, elevated troponin, high levels of circulating neutrophils and eosinophils, and various types of shock and respiratory failure.&#10;&#10;Il contenuto generato dall'IA potrebbe non essere corretto.">
            <a:extLst>
              <a:ext uri="{FF2B5EF4-FFF2-40B4-BE49-F238E27FC236}">
                <a16:creationId xmlns:a16="http://schemas.microsoft.com/office/drawing/2014/main" id="{A4FFAAF3-9239-BE3F-0726-8AAB6AF3ABB8}"/>
              </a:ext>
            </a:extLst>
          </p:cNvPr>
          <p:cNvPicPr>
            <a:picLocks noChangeAspect="1"/>
          </p:cNvPicPr>
          <p:nvPr/>
        </p:nvPicPr>
        <p:blipFill>
          <a:blip r:embed="rId2"/>
          <a:stretch>
            <a:fillRect/>
          </a:stretch>
        </p:blipFill>
        <p:spPr>
          <a:xfrm>
            <a:off x="0" y="1379358"/>
            <a:ext cx="12192000" cy="4099283"/>
          </a:xfrm>
          <a:prstGeom prst="rect">
            <a:avLst/>
          </a:prstGeom>
        </p:spPr>
      </p:pic>
      <p:sp>
        <p:nvSpPr>
          <p:cNvPr id="6" name="CasellaDiTesto 5">
            <a:extLst>
              <a:ext uri="{FF2B5EF4-FFF2-40B4-BE49-F238E27FC236}">
                <a16:creationId xmlns:a16="http://schemas.microsoft.com/office/drawing/2014/main" id="{5DCACCC8-81D4-3963-5015-76E4D84E70DF}"/>
              </a:ext>
            </a:extLst>
          </p:cNvPr>
          <p:cNvSpPr txBox="1">
            <a:spLocks noChangeArrowheads="1"/>
          </p:cNvSpPr>
          <p:nvPr/>
        </p:nvSpPr>
        <p:spPr bwMode="auto">
          <a:xfrm>
            <a:off x="-88623" y="6400109"/>
            <a:ext cx="3924299" cy="338554"/>
          </a:xfrm>
          <a:prstGeom prst="rect">
            <a:avLst/>
          </a:prstGeom>
          <a:noFill/>
          <a:ln w="9525">
            <a:noFill/>
            <a:miter lim="800000"/>
            <a:headEnd/>
            <a:tailEnd/>
          </a:ln>
        </p:spPr>
        <p:txBody>
          <a:bodyPr wrap="square">
            <a:spAutoFit/>
          </a:bodyPr>
          <a:lstStyle/>
          <a:p>
            <a:pPr algn="r"/>
            <a:r>
              <a:rPr lang="it-IT" sz="1600" dirty="0">
                <a:latin typeface="Arial" panose="020B0604020202020204" pitchFamily="34" charset="0"/>
                <a:cs typeface="Arial" panose="020B0604020202020204" pitchFamily="34" charset="0"/>
              </a:rPr>
              <a:t>Agusti A et al. Lancet Respir </a:t>
            </a:r>
            <a:r>
              <a:rPr lang="it-IT" sz="1600" dirty="0" err="1">
                <a:latin typeface="Arial" panose="020B0604020202020204" pitchFamily="34" charset="0"/>
                <a:cs typeface="Arial" panose="020B0604020202020204" pitchFamily="34" charset="0"/>
              </a:rPr>
              <a:t>Med</a:t>
            </a:r>
            <a:r>
              <a:rPr lang="it-IT" sz="1600" dirty="0">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459553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4759F-8385-C5E4-9BB9-2522BCA53FB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A075A2D2-06B5-BC68-C9D8-712F02EC801E}"/>
              </a:ext>
            </a:extLst>
          </p:cNvPr>
          <p:cNvSpPr>
            <a:spLocks noGrp="1"/>
          </p:cNvSpPr>
          <p:nvPr>
            <p:ph idx="1"/>
          </p:nvPr>
        </p:nvSpPr>
        <p:spPr/>
        <p:txBody>
          <a:bodyPr/>
          <a:lstStyle/>
          <a:p>
            <a:endParaRPr lang="it-IT"/>
          </a:p>
        </p:txBody>
      </p:sp>
      <p:pic>
        <p:nvPicPr>
          <p:cNvPr id="5" name="Immagine 4" descr="The image describes an acute worsening of Chronic Obstructive Pulmonary Disease (COPD) symptoms, such as increased breathing difficulty, coughing, and sputum, often linked to lung inflammation due to infections or pollutants.&#10;&#10;Il contenuto generato dall'IA potrebbe non essere corretto.">
            <a:extLst>
              <a:ext uri="{FF2B5EF4-FFF2-40B4-BE49-F238E27FC236}">
                <a16:creationId xmlns:a16="http://schemas.microsoft.com/office/drawing/2014/main" id="{D77130F2-60D3-02CC-6762-697C032A4E7F}"/>
              </a:ext>
            </a:extLst>
          </p:cNvPr>
          <p:cNvPicPr>
            <a:picLocks noChangeAspect="1"/>
          </p:cNvPicPr>
          <p:nvPr/>
        </p:nvPicPr>
        <p:blipFill>
          <a:blip r:embed="rId2"/>
          <a:stretch>
            <a:fillRect/>
          </a:stretch>
        </p:blipFill>
        <p:spPr>
          <a:xfrm>
            <a:off x="0" y="2580821"/>
            <a:ext cx="12192000" cy="1696357"/>
          </a:xfrm>
          <a:prstGeom prst="rect">
            <a:avLst/>
          </a:prstGeom>
        </p:spPr>
      </p:pic>
      <p:sp>
        <p:nvSpPr>
          <p:cNvPr id="6" name="CasellaDiTesto 5">
            <a:extLst>
              <a:ext uri="{FF2B5EF4-FFF2-40B4-BE49-F238E27FC236}">
                <a16:creationId xmlns:a16="http://schemas.microsoft.com/office/drawing/2014/main" id="{80F8A6B5-DC8E-18AC-381F-0E00C6C59F3F}"/>
              </a:ext>
            </a:extLst>
          </p:cNvPr>
          <p:cNvSpPr txBox="1">
            <a:spLocks noChangeArrowheads="1"/>
          </p:cNvSpPr>
          <p:nvPr/>
        </p:nvSpPr>
        <p:spPr bwMode="auto">
          <a:xfrm>
            <a:off x="-2169622" y="6323598"/>
            <a:ext cx="4339243" cy="338554"/>
          </a:xfrm>
          <a:prstGeom prst="rect">
            <a:avLst/>
          </a:prstGeom>
          <a:noFill/>
          <a:ln w="9525">
            <a:noFill/>
            <a:miter lim="800000"/>
            <a:headEnd/>
            <a:tailEnd/>
          </a:ln>
        </p:spPr>
        <p:txBody>
          <a:bodyPr wrap="square">
            <a:spAutoFit/>
          </a:bodyPr>
          <a:lstStyle/>
          <a:p>
            <a:pPr algn="r"/>
            <a:r>
              <a:rPr lang="it-IT" sz="1600" dirty="0">
                <a:latin typeface="Arial" panose="020B0604020202020204" pitchFamily="34" charset="0"/>
                <a:cs typeface="Arial" panose="020B0604020202020204" pitchFamily="34" charset="0"/>
              </a:rPr>
              <a:t>GOLD Report 2026</a:t>
            </a:r>
          </a:p>
        </p:txBody>
      </p:sp>
    </p:spTree>
    <p:extLst>
      <p:ext uri="{BB962C8B-B14F-4D97-AF65-F5344CB8AC3E}">
        <p14:creationId xmlns:p14="http://schemas.microsoft.com/office/powerpoint/2010/main" val="4002341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879</Words>
  <Application>Microsoft Office PowerPoint</Application>
  <PresentationFormat>Widescreen</PresentationFormat>
  <Paragraphs>151</Paragraphs>
  <Slides>45</Slides>
  <Notes>1</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45</vt:i4>
      </vt:variant>
    </vt:vector>
  </HeadingPairs>
  <TitlesOfParts>
    <vt:vector size="53" baseType="lpstr">
      <vt:lpstr>Arial</vt:lpstr>
      <vt:lpstr>Bahnschrift</vt:lpstr>
      <vt:lpstr>Calibri</vt:lpstr>
      <vt:lpstr>Calibri </vt:lpstr>
      <vt:lpstr>Calibri Light</vt:lpstr>
      <vt:lpstr>Calibri Light</vt:lpstr>
      <vt:lpstr>Verdana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Take home message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Dejan Radovanovic</dc:creator>
  <cp:lastModifiedBy>MDB</cp:lastModifiedBy>
  <cp:revision>4</cp:revision>
  <dcterms:created xsi:type="dcterms:W3CDTF">2026-05-09T10:31:58Z</dcterms:created>
  <dcterms:modified xsi:type="dcterms:W3CDTF">2026-05-12T09:10:55Z</dcterms:modified>
</cp:coreProperties>
</file>