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9"/>
  </p:notesMasterIdLst>
  <p:sldIdLst>
    <p:sldId id="2145707978" r:id="rId3"/>
    <p:sldId id="2147473988" r:id="rId4"/>
    <p:sldId id="2147473993" r:id="rId5"/>
    <p:sldId id="2147473921" r:id="rId6"/>
    <p:sldId id="258" r:id="rId7"/>
    <p:sldId id="262" r:id="rId8"/>
    <p:sldId id="261" r:id="rId9"/>
    <p:sldId id="2147473989" r:id="rId10"/>
    <p:sldId id="2147473991" r:id="rId11"/>
    <p:sldId id="2147473922" r:id="rId12"/>
    <p:sldId id="2147473923" r:id="rId13"/>
    <p:sldId id="2147473924" r:id="rId14"/>
    <p:sldId id="2147473996" r:id="rId15"/>
    <p:sldId id="2147473994" r:id="rId16"/>
    <p:sldId id="2147473995" r:id="rId17"/>
    <p:sldId id="2147473997" r:id="rId18"/>
    <p:sldId id="2147473992" r:id="rId19"/>
    <p:sldId id="2147473998" r:id="rId20"/>
    <p:sldId id="280" r:id="rId21"/>
    <p:sldId id="282" r:id="rId22"/>
    <p:sldId id="283" r:id="rId23"/>
    <p:sldId id="284" r:id="rId24"/>
    <p:sldId id="285" r:id="rId25"/>
    <p:sldId id="2147474000" r:id="rId26"/>
    <p:sldId id="2147474027" r:id="rId27"/>
    <p:sldId id="2147473925" r:id="rId28"/>
    <p:sldId id="2147474028" r:id="rId29"/>
    <p:sldId id="2147474029" r:id="rId30"/>
    <p:sldId id="2147474001" r:id="rId31"/>
    <p:sldId id="2147474003" r:id="rId32"/>
    <p:sldId id="2147474005" r:id="rId33"/>
    <p:sldId id="2147474031" r:id="rId34"/>
    <p:sldId id="2147474032" r:id="rId35"/>
    <p:sldId id="275" r:id="rId36"/>
    <p:sldId id="2147474030" r:id="rId37"/>
    <p:sldId id="2147474033" r:id="rId3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8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6BB5D6-1F43-4E05-AD67-028C31AA34D0}" v="422" dt="2026-05-12T07:57:29.6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83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. S." userId="48041dd2e9a6a0b7" providerId="LiveId" clId="{76D34D4A-00AC-4A0C-8A1F-068CF1F63E80}"/>
    <pc:docChg chg="undo custSel addSld delSld modSld sldOrd">
      <pc:chgData name="U. S." userId="48041dd2e9a6a0b7" providerId="LiveId" clId="{76D34D4A-00AC-4A0C-8A1F-068CF1F63E80}" dt="2026-05-12T07:57:29.647" v="1266"/>
      <pc:docMkLst>
        <pc:docMk/>
      </pc:docMkLst>
      <pc:sldChg chg="modSp add del mod">
        <pc:chgData name="U. S." userId="48041dd2e9a6a0b7" providerId="LiveId" clId="{76D34D4A-00AC-4A0C-8A1F-068CF1F63E80}" dt="2026-05-11T16:44:13.671" v="34" actId="207"/>
        <pc:sldMkLst>
          <pc:docMk/>
          <pc:sldMk cId="2643779471" sldId="258"/>
        </pc:sldMkLst>
        <pc:spChg chg="mod">
          <ac:chgData name="U. S." userId="48041dd2e9a6a0b7" providerId="LiveId" clId="{76D34D4A-00AC-4A0C-8A1F-068CF1F63E80}" dt="2026-05-11T16:44:13.671" v="34" actId="207"/>
          <ac:spMkLst>
            <pc:docMk/>
            <pc:sldMk cId="2643779471" sldId="258"/>
            <ac:spMk id="2" creationId="{4E826FF2-C379-9F0C-997C-C8BA8335E5CC}"/>
          </ac:spMkLst>
        </pc:spChg>
      </pc:sldChg>
      <pc:sldChg chg="modSp add del mod">
        <pc:chgData name="U. S." userId="48041dd2e9a6a0b7" providerId="LiveId" clId="{76D34D4A-00AC-4A0C-8A1F-068CF1F63E80}" dt="2026-05-11T16:44:21.774" v="36" actId="207"/>
        <pc:sldMkLst>
          <pc:docMk/>
          <pc:sldMk cId="99242945" sldId="261"/>
        </pc:sldMkLst>
        <pc:spChg chg="mod">
          <ac:chgData name="U. S." userId="48041dd2e9a6a0b7" providerId="LiveId" clId="{76D34D4A-00AC-4A0C-8A1F-068CF1F63E80}" dt="2026-05-11T16:44:21.774" v="36" actId="207"/>
          <ac:spMkLst>
            <pc:docMk/>
            <pc:sldMk cId="99242945" sldId="261"/>
            <ac:spMk id="2" creationId="{4E826FF2-C379-9F0C-997C-C8BA8335E5CC}"/>
          </ac:spMkLst>
        </pc:spChg>
      </pc:sldChg>
      <pc:sldChg chg="modSp add del mod">
        <pc:chgData name="U. S." userId="48041dd2e9a6a0b7" providerId="LiveId" clId="{76D34D4A-00AC-4A0C-8A1F-068CF1F63E80}" dt="2026-05-11T16:44:17.782" v="35" actId="207"/>
        <pc:sldMkLst>
          <pc:docMk/>
          <pc:sldMk cId="3934874199" sldId="262"/>
        </pc:sldMkLst>
        <pc:spChg chg="mod">
          <ac:chgData name="U. S." userId="48041dd2e9a6a0b7" providerId="LiveId" clId="{76D34D4A-00AC-4A0C-8A1F-068CF1F63E80}" dt="2026-05-11T16:44:17.782" v="35" actId="207"/>
          <ac:spMkLst>
            <pc:docMk/>
            <pc:sldMk cId="3934874199" sldId="262"/>
            <ac:spMk id="2" creationId="{4E826FF2-C379-9F0C-997C-C8BA8335E5CC}"/>
          </ac:spMkLst>
        </pc:spChg>
      </pc:sldChg>
      <pc:sldChg chg="addSp modSp add mod ord">
        <pc:chgData name="U. S." userId="48041dd2e9a6a0b7" providerId="LiveId" clId="{76D34D4A-00AC-4A0C-8A1F-068CF1F63E80}" dt="2026-05-12T07:55:26.046" v="1265" actId="1582"/>
        <pc:sldMkLst>
          <pc:docMk/>
          <pc:sldMk cId="0" sldId="275"/>
        </pc:sldMkLst>
        <pc:spChg chg="add mod">
          <ac:chgData name="U. S." userId="48041dd2e9a6a0b7" providerId="LiveId" clId="{76D34D4A-00AC-4A0C-8A1F-068CF1F63E80}" dt="2026-05-12T07:55:26.046" v="1265" actId="1582"/>
          <ac:spMkLst>
            <pc:docMk/>
            <pc:sldMk cId="0" sldId="275"/>
            <ac:spMk id="2" creationId="{583CF0A7-9A16-9C49-668C-8D541FD6E045}"/>
          </ac:spMkLst>
        </pc:spChg>
      </pc:sldChg>
      <pc:sldChg chg="addSp modSp add mod modClrScheme chgLayout">
        <pc:chgData name="U. S." userId="48041dd2e9a6a0b7" providerId="LiveId" clId="{76D34D4A-00AC-4A0C-8A1F-068CF1F63E80}" dt="2026-05-12T06:35:28.684" v="499" actId="1036"/>
        <pc:sldMkLst>
          <pc:docMk/>
          <pc:sldMk cId="876958304" sldId="280"/>
        </pc:sldMkLst>
        <pc:spChg chg="add mod ord">
          <ac:chgData name="U. S." userId="48041dd2e9a6a0b7" providerId="LiveId" clId="{76D34D4A-00AC-4A0C-8A1F-068CF1F63E80}" dt="2026-05-12T06:35:28.684" v="499" actId="1036"/>
          <ac:spMkLst>
            <pc:docMk/>
            <pc:sldMk cId="876958304" sldId="280"/>
            <ac:spMk id="2" creationId="{AAD0F77B-7D21-6807-65F7-CBF0D4562BCB}"/>
          </ac:spMkLst>
        </pc:spChg>
        <pc:picChg chg="mod">
          <ac:chgData name="U. S." userId="48041dd2e9a6a0b7" providerId="LiveId" clId="{76D34D4A-00AC-4A0C-8A1F-068CF1F63E80}" dt="2026-05-12T06:35:19.156" v="479" actId="1036"/>
          <ac:picMkLst>
            <pc:docMk/>
            <pc:sldMk cId="876958304" sldId="280"/>
            <ac:picMk id="4" creationId="{43215794-9001-7B40-2C01-E515360BB571}"/>
          </ac:picMkLst>
        </pc:picChg>
        <pc:picChg chg="mod">
          <ac:chgData name="U. S." userId="48041dd2e9a6a0b7" providerId="LiveId" clId="{76D34D4A-00AC-4A0C-8A1F-068CF1F63E80}" dt="2026-05-12T06:35:19.156" v="479" actId="1036"/>
          <ac:picMkLst>
            <pc:docMk/>
            <pc:sldMk cId="876958304" sldId="280"/>
            <ac:picMk id="5122" creationId="{D034A6A1-0223-7F7E-1B37-C507AC131B5E}"/>
          </ac:picMkLst>
        </pc:picChg>
        <pc:picChg chg="mod">
          <ac:chgData name="U. S." userId="48041dd2e9a6a0b7" providerId="LiveId" clId="{76D34D4A-00AC-4A0C-8A1F-068CF1F63E80}" dt="2026-05-12T06:35:19.156" v="479" actId="1036"/>
          <ac:picMkLst>
            <pc:docMk/>
            <pc:sldMk cId="876958304" sldId="280"/>
            <ac:picMk id="5124" creationId="{F04B32CA-60FF-8881-16E8-F913E6071C5F}"/>
          </ac:picMkLst>
        </pc:picChg>
        <pc:picChg chg="mod">
          <ac:chgData name="U. S." userId="48041dd2e9a6a0b7" providerId="LiveId" clId="{76D34D4A-00AC-4A0C-8A1F-068CF1F63E80}" dt="2026-05-12T06:35:19.156" v="479" actId="1036"/>
          <ac:picMkLst>
            <pc:docMk/>
            <pc:sldMk cId="876958304" sldId="280"/>
            <ac:picMk id="5126" creationId="{45237D97-BABB-AB6D-4008-780B3A52A96A}"/>
          </ac:picMkLst>
        </pc:picChg>
      </pc:sldChg>
      <pc:sldChg chg="add">
        <pc:chgData name="U. S." userId="48041dd2e9a6a0b7" providerId="LiveId" clId="{76D34D4A-00AC-4A0C-8A1F-068CF1F63E80}" dt="2026-05-12T06:34:33.574" v="422"/>
        <pc:sldMkLst>
          <pc:docMk/>
          <pc:sldMk cId="948885362" sldId="282"/>
        </pc:sldMkLst>
      </pc:sldChg>
      <pc:sldChg chg="add">
        <pc:chgData name="U. S." userId="48041dd2e9a6a0b7" providerId="LiveId" clId="{76D34D4A-00AC-4A0C-8A1F-068CF1F63E80}" dt="2026-05-12T06:34:33.574" v="422"/>
        <pc:sldMkLst>
          <pc:docMk/>
          <pc:sldMk cId="2099473408" sldId="283"/>
        </pc:sldMkLst>
      </pc:sldChg>
      <pc:sldChg chg="add mod modShow modNotesTx">
        <pc:chgData name="U. S." userId="48041dd2e9a6a0b7" providerId="LiveId" clId="{76D34D4A-00AC-4A0C-8A1F-068CF1F63E80}" dt="2026-05-12T06:52:58.661" v="506" actId="729"/>
        <pc:sldMkLst>
          <pc:docMk/>
          <pc:sldMk cId="258777359" sldId="284"/>
        </pc:sldMkLst>
      </pc:sldChg>
      <pc:sldChg chg="add mod modShow">
        <pc:chgData name="U. S." userId="48041dd2e9a6a0b7" providerId="LiveId" clId="{76D34D4A-00AC-4A0C-8A1F-068CF1F63E80}" dt="2026-05-12T06:52:58.661" v="506" actId="729"/>
        <pc:sldMkLst>
          <pc:docMk/>
          <pc:sldMk cId="467001864" sldId="285"/>
        </pc:sldMkLst>
      </pc:sldChg>
      <pc:sldChg chg="addSp modSp mod">
        <pc:chgData name="U. S." userId="48041dd2e9a6a0b7" providerId="LiveId" clId="{76D34D4A-00AC-4A0C-8A1F-068CF1F63E80}" dt="2026-05-11T16:22:06.703" v="5" actId="207"/>
        <pc:sldMkLst>
          <pc:docMk/>
          <pc:sldMk cId="158539485" sldId="2145707978"/>
        </pc:sldMkLst>
        <pc:spChg chg="add mod">
          <ac:chgData name="U. S." userId="48041dd2e9a6a0b7" providerId="LiveId" clId="{76D34D4A-00AC-4A0C-8A1F-068CF1F63E80}" dt="2026-05-11T16:22:06.703" v="5" actId="207"/>
          <ac:spMkLst>
            <pc:docMk/>
            <pc:sldMk cId="158539485" sldId="2145707978"/>
            <ac:spMk id="8" creationId="{F0898EC0-900D-4EE7-8225-42E44828F1BE}"/>
          </ac:spMkLst>
        </pc:spChg>
      </pc:sldChg>
      <pc:sldChg chg="add mod modShow">
        <pc:chgData name="U. S." userId="48041dd2e9a6a0b7" providerId="LiveId" clId="{76D34D4A-00AC-4A0C-8A1F-068CF1F63E80}" dt="2026-05-12T06:53:03.679" v="507" actId="729"/>
        <pc:sldMkLst>
          <pc:docMk/>
          <pc:sldMk cId="3177795424" sldId="2147473925"/>
        </pc:sldMkLst>
      </pc:sldChg>
      <pc:sldChg chg="modSp add del mod">
        <pc:chgData name="U. S." userId="48041dd2e9a6a0b7" providerId="LiveId" clId="{76D34D4A-00AC-4A0C-8A1F-068CF1F63E80}" dt="2026-05-11T16:44:25.349" v="37" actId="207"/>
        <pc:sldMkLst>
          <pc:docMk/>
          <pc:sldMk cId="2775686492" sldId="2147473989"/>
        </pc:sldMkLst>
        <pc:spChg chg="mod">
          <ac:chgData name="U. S." userId="48041dd2e9a6a0b7" providerId="LiveId" clId="{76D34D4A-00AC-4A0C-8A1F-068CF1F63E80}" dt="2026-05-11T16:44:25.349" v="37" actId="207"/>
          <ac:spMkLst>
            <pc:docMk/>
            <pc:sldMk cId="2775686492" sldId="2147473989"/>
            <ac:spMk id="2" creationId="{4E826FF2-C379-9F0C-997C-C8BA8335E5CC}"/>
          </ac:spMkLst>
        </pc:spChg>
      </pc:sldChg>
      <pc:sldChg chg="modSp add mod">
        <pc:chgData name="U. S." userId="48041dd2e9a6a0b7" providerId="LiveId" clId="{76D34D4A-00AC-4A0C-8A1F-068CF1F63E80}" dt="2026-05-11T16:24:34.897" v="31" actId="1036"/>
        <pc:sldMkLst>
          <pc:docMk/>
          <pc:sldMk cId="710600605" sldId="2147473991"/>
        </pc:sldMkLst>
        <pc:spChg chg="mod">
          <ac:chgData name="U. S." userId="48041dd2e9a6a0b7" providerId="LiveId" clId="{76D34D4A-00AC-4A0C-8A1F-068CF1F63E80}" dt="2026-05-11T16:24:34.897" v="31" actId="1036"/>
          <ac:spMkLst>
            <pc:docMk/>
            <pc:sldMk cId="710600605" sldId="2147473991"/>
            <ac:spMk id="4" creationId="{1C87D86F-158D-0EAA-131C-917178C6981B}"/>
          </ac:spMkLst>
        </pc:spChg>
      </pc:sldChg>
      <pc:sldChg chg="modSp add mod modNotesTx">
        <pc:chgData name="U. S." userId="48041dd2e9a6a0b7" providerId="LiveId" clId="{76D34D4A-00AC-4A0C-8A1F-068CF1F63E80}" dt="2026-05-12T06:30:23.376" v="421" actId="20577"/>
        <pc:sldMkLst>
          <pc:docMk/>
          <pc:sldMk cId="921034092" sldId="2147473992"/>
        </pc:sldMkLst>
        <pc:spChg chg="mod">
          <ac:chgData name="U. S." userId="48041dd2e9a6a0b7" providerId="LiveId" clId="{76D34D4A-00AC-4A0C-8A1F-068CF1F63E80}" dt="2026-05-12T06:16:58.004" v="392" actId="1036"/>
          <ac:spMkLst>
            <pc:docMk/>
            <pc:sldMk cId="921034092" sldId="2147473992"/>
            <ac:spMk id="2" creationId="{DAA54E51-9673-0DDB-8ED0-5B3B8889A665}"/>
          </ac:spMkLst>
        </pc:spChg>
      </pc:sldChg>
      <pc:sldChg chg="modSp mod">
        <pc:chgData name="U. S." userId="48041dd2e9a6a0b7" providerId="LiveId" clId="{76D34D4A-00AC-4A0C-8A1F-068CF1F63E80}" dt="2026-05-12T06:57:21.120" v="522" actId="20577"/>
        <pc:sldMkLst>
          <pc:docMk/>
          <pc:sldMk cId="1720479139" sldId="2147473993"/>
        </pc:sldMkLst>
        <pc:spChg chg="mod">
          <ac:chgData name="U. S." userId="48041dd2e9a6a0b7" providerId="LiveId" clId="{76D34D4A-00AC-4A0C-8A1F-068CF1F63E80}" dt="2026-05-12T06:57:21.120" v="522" actId="20577"/>
          <ac:spMkLst>
            <pc:docMk/>
            <pc:sldMk cId="1720479139" sldId="2147473993"/>
            <ac:spMk id="4" creationId="{08F27536-28A8-93A6-D09F-3B28F7A9C9BF}"/>
          </ac:spMkLst>
        </pc:spChg>
      </pc:sldChg>
      <pc:sldChg chg="addSp delSp modSp add mod modAnim modNotesTx">
        <pc:chgData name="U. S." userId="48041dd2e9a6a0b7" providerId="LiveId" clId="{76D34D4A-00AC-4A0C-8A1F-068CF1F63E80}" dt="2026-05-11T17:11:50.125" v="155" actId="22"/>
        <pc:sldMkLst>
          <pc:docMk/>
          <pc:sldMk cId="233321396" sldId="2147473994"/>
        </pc:sldMkLst>
        <pc:spChg chg="mod">
          <ac:chgData name="U. S." userId="48041dd2e9a6a0b7" providerId="LiveId" clId="{76D34D4A-00AC-4A0C-8A1F-068CF1F63E80}" dt="2026-05-11T16:45:52.822" v="52" actId="1036"/>
          <ac:spMkLst>
            <pc:docMk/>
            <pc:sldMk cId="233321396" sldId="2147473994"/>
            <ac:spMk id="2" creationId="{3618ECD8-A202-48A0-7B9A-67F78F15897F}"/>
          </ac:spMkLst>
        </pc:spChg>
        <pc:spChg chg="mod">
          <ac:chgData name="U. S." userId="48041dd2e9a6a0b7" providerId="LiveId" clId="{76D34D4A-00AC-4A0C-8A1F-068CF1F63E80}" dt="2026-05-11T16:51:20.793" v="82" actId="20577"/>
          <ac:spMkLst>
            <pc:docMk/>
            <pc:sldMk cId="233321396" sldId="2147473994"/>
            <ac:spMk id="3" creationId="{0D9D71EC-3EBD-0F11-8E0E-8A0FF7F2CC60}"/>
          </ac:spMkLst>
        </pc:spChg>
        <pc:spChg chg="mod">
          <ac:chgData name="U. S." userId="48041dd2e9a6a0b7" providerId="LiveId" clId="{76D34D4A-00AC-4A0C-8A1F-068CF1F63E80}" dt="2026-05-11T16:49:33.155" v="73" actId="1035"/>
          <ac:spMkLst>
            <pc:docMk/>
            <pc:sldMk cId="233321396" sldId="2147473994"/>
            <ac:spMk id="5" creationId="{A355A7A7-67EF-A4DD-F35C-6DD66BB0ACA8}"/>
          </ac:spMkLst>
        </pc:spChg>
        <pc:spChg chg="add del">
          <ac:chgData name="U. S." userId="48041dd2e9a6a0b7" providerId="LiveId" clId="{76D34D4A-00AC-4A0C-8A1F-068CF1F63E80}" dt="2026-05-11T17:11:47.214" v="153" actId="22"/>
          <ac:spMkLst>
            <pc:docMk/>
            <pc:sldMk cId="233321396" sldId="2147473994"/>
            <ac:spMk id="7" creationId="{44FFE1B9-FB9F-5CCC-9493-01EC44D05066}"/>
          </ac:spMkLst>
        </pc:spChg>
        <pc:spChg chg="add del">
          <ac:chgData name="U. S." userId="48041dd2e9a6a0b7" providerId="LiveId" clId="{76D34D4A-00AC-4A0C-8A1F-068CF1F63E80}" dt="2026-05-11T17:11:50.125" v="155" actId="22"/>
          <ac:spMkLst>
            <pc:docMk/>
            <pc:sldMk cId="233321396" sldId="2147473994"/>
            <ac:spMk id="9" creationId="{FD2927BB-99F4-D94C-8CAF-ABE290714469}"/>
          </ac:spMkLst>
        </pc:spChg>
        <pc:picChg chg="del">
          <ac:chgData name="U. S." userId="48041dd2e9a6a0b7" providerId="LiveId" clId="{76D34D4A-00AC-4A0C-8A1F-068CF1F63E80}" dt="2026-05-11T16:45:45.177" v="42" actId="478"/>
          <ac:picMkLst>
            <pc:docMk/>
            <pc:sldMk cId="233321396" sldId="2147473994"/>
            <ac:picMk id="4" creationId="{3369E28D-32BE-C13A-63A8-50D0718089B2}"/>
          </ac:picMkLst>
        </pc:picChg>
      </pc:sldChg>
      <pc:sldChg chg="addSp delSp modSp add mod delAnim modAnim modNotesTx">
        <pc:chgData name="U. S." userId="48041dd2e9a6a0b7" providerId="LiveId" clId="{76D34D4A-00AC-4A0C-8A1F-068CF1F63E80}" dt="2026-05-12T07:51:25.442" v="1259" actId="27636"/>
        <pc:sldMkLst>
          <pc:docMk/>
          <pc:sldMk cId="3290560565" sldId="2147473995"/>
        </pc:sldMkLst>
        <pc:spChg chg="del">
          <ac:chgData name="U. S." userId="48041dd2e9a6a0b7" providerId="LiveId" clId="{76D34D4A-00AC-4A0C-8A1F-068CF1F63E80}" dt="2026-05-11T17:08:52.715" v="145" actId="478"/>
          <ac:spMkLst>
            <pc:docMk/>
            <pc:sldMk cId="3290560565" sldId="2147473995"/>
            <ac:spMk id="3" creationId="{598438EE-81D5-CDBB-6DFF-E78441F4B41D}"/>
          </ac:spMkLst>
        </pc:spChg>
        <pc:spChg chg="mod">
          <ac:chgData name="U. S." userId="48041dd2e9a6a0b7" providerId="LiveId" clId="{76D34D4A-00AC-4A0C-8A1F-068CF1F63E80}" dt="2026-05-11T21:09:42.485" v="247" actId="20577"/>
          <ac:spMkLst>
            <pc:docMk/>
            <pc:sldMk cId="3290560565" sldId="2147473995"/>
            <ac:spMk id="5" creationId="{5B9457FE-6BE0-8EA8-DA50-9FDD9029013A}"/>
          </ac:spMkLst>
        </pc:spChg>
        <pc:spChg chg="add mod">
          <ac:chgData name="U. S." userId="48041dd2e9a6a0b7" providerId="LiveId" clId="{76D34D4A-00AC-4A0C-8A1F-068CF1F63E80}" dt="2026-05-12T07:51:25.442" v="1259" actId="27636"/>
          <ac:spMkLst>
            <pc:docMk/>
            <pc:sldMk cId="3290560565" sldId="2147473995"/>
            <ac:spMk id="6" creationId="{BF137BD2-446F-8F24-B516-7D80F1406131}"/>
          </ac:spMkLst>
        </pc:spChg>
        <pc:spChg chg="add del">
          <ac:chgData name="U. S." userId="48041dd2e9a6a0b7" providerId="LiveId" clId="{76D34D4A-00AC-4A0C-8A1F-068CF1F63E80}" dt="2026-05-11T17:11:21.048" v="149" actId="22"/>
          <ac:spMkLst>
            <pc:docMk/>
            <pc:sldMk cId="3290560565" sldId="2147473995"/>
            <ac:spMk id="8" creationId="{05FF1B42-C2F4-EC55-A5AD-8D537B57BEE0}"/>
          </ac:spMkLst>
        </pc:spChg>
        <pc:spChg chg="add del">
          <ac:chgData name="U. S." userId="48041dd2e9a6a0b7" providerId="LiveId" clId="{76D34D4A-00AC-4A0C-8A1F-068CF1F63E80}" dt="2026-05-11T17:11:36.255" v="151" actId="22"/>
          <ac:spMkLst>
            <pc:docMk/>
            <pc:sldMk cId="3290560565" sldId="2147473995"/>
            <ac:spMk id="10" creationId="{CEE967A7-3441-2953-AB8E-E8D1DCD36989}"/>
          </ac:spMkLst>
        </pc:spChg>
        <pc:grpChg chg="add mod">
          <ac:chgData name="U. S." userId="48041dd2e9a6a0b7" providerId="LiveId" clId="{76D34D4A-00AC-4A0C-8A1F-068CF1F63E80}" dt="2026-05-12T07:50:46.164" v="1082" actId="1076"/>
          <ac:grpSpMkLst>
            <pc:docMk/>
            <pc:sldMk cId="3290560565" sldId="2147473995"/>
            <ac:grpSpMk id="11" creationId="{1D03CFBF-E4F9-9B44-56C4-E3854A015349}"/>
          </ac:grpSpMkLst>
        </pc:grpChg>
        <pc:picChg chg="add mod">
          <ac:chgData name="U. S." userId="48041dd2e9a6a0b7" providerId="LiveId" clId="{76D34D4A-00AC-4A0C-8A1F-068CF1F63E80}" dt="2026-05-11T17:12:36.296" v="156"/>
          <ac:picMkLst>
            <pc:docMk/>
            <pc:sldMk cId="3290560565" sldId="2147473995"/>
            <ac:picMk id="12" creationId="{9E983C01-4E03-982D-F9CA-E39BF3EA042A}"/>
          </ac:picMkLst>
        </pc:picChg>
        <pc:picChg chg="add mod">
          <ac:chgData name="U. S." userId="48041dd2e9a6a0b7" providerId="LiveId" clId="{76D34D4A-00AC-4A0C-8A1F-068CF1F63E80}" dt="2026-05-11T17:12:36.296" v="156"/>
          <ac:picMkLst>
            <pc:docMk/>
            <pc:sldMk cId="3290560565" sldId="2147473995"/>
            <ac:picMk id="13" creationId="{1076AC3B-448A-B833-6F59-0C8C3B69AADE}"/>
          </ac:picMkLst>
        </pc:picChg>
      </pc:sldChg>
      <pc:sldChg chg="addSp delSp modSp add mod modAnim">
        <pc:chgData name="U. S." userId="48041dd2e9a6a0b7" providerId="LiveId" clId="{76D34D4A-00AC-4A0C-8A1F-068CF1F63E80}" dt="2026-05-12T05:49:17.831" v="305" actId="14100"/>
        <pc:sldMkLst>
          <pc:docMk/>
          <pc:sldMk cId="3448202200" sldId="2147473996"/>
        </pc:sldMkLst>
        <pc:spChg chg="del">
          <ac:chgData name="U. S." userId="48041dd2e9a6a0b7" providerId="LiveId" clId="{76D34D4A-00AC-4A0C-8A1F-068CF1F63E80}" dt="2026-05-12T05:43:03.951" v="251" actId="478"/>
          <ac:spMkLst>
            <pc:docMk/>
            <pc:sldMk cId="3448202200" sldId="2147473996"/>
            <ac:spMk id="2" creationId="{9B26AC7F-10AE-1265-E593-53147870FC98}"/>
          </ac:spMkLst>
        </pc:spChg>
        <pc:spChg chg="mod">
          <ac:chgData name="U. S." userId="48041dd2e9a6a0b7" providerId="LiveId" clId="{76D34D4A-00AC-4A0C-8A1F-068CF1F63E80}" dt="2026-05-12T05:49:17.831" v="305" actId="14100"/>
          <ac:spMkLst>
            <pc:docMk/>
            <pc:sldMk cId="3448202200" sldId="2147473996"/>
            <ac:spMk id="5" creationId="{F524DAA1-E225-29E0-20FB-28C048F6053B}"/>
          </ac:spMkLst>
        </pc:spChg>
        <pc:spChg chg="add mod">
          <ac:chgData name="U. S." userId="48041dd2e9a6a0b7" providerId="LiveId" clId="{76D34D4A-00AC-4A0C-8A1F-068CF1F63E80}" dt="2026-05-12T05:43:03.951" v="251" actId="478"/>
          <ac:spMkLst>
            <pc:docMk/>
            <pc:sldMk cId="3448202200" sldId="2147473996"/>
            <ac:spMk id="6" creationId="{800A598B-C02D-408C-7912-E8CB32C68AEB}"/>
          </ac:spMkLst>
        </pc:spChg>
        <pc:grpChg chg="add mod">
          <ac:chgData name="U. S." userId="48041dd2e9a6a0b7" providerId="LiveId" clId="{76D34D4A-00AC-4A0C-8A1F-068CF1F63E80}" dt="2026-05-12T05:46:37.383" v="284" actId="164"/>
          <ac:grpSpMkLst>
            <pc:docMk/>
            <pc:sldMk cId="3448202200" sldId="2147473996"/>
            <ac:grpSpMk id="12" creationId="{093EFCEE-9485-F212-9131-2A737E0AB71D}"/>
          </ac:grpSpMkLst>
        </pc:grpChg>
        <pc:picChg chg="del">
          <ac:chgData name="U. S." userId="48041dd2e9a6a0b7" providerId="LiveId" clId="{76D34D4A-00AC-4A0C-8A1F-068CF1F63E80}" dt="2026-05-12T05:43:00.727" v="250" actId="478"/>
          <ac:picMkLst>
            <pc:docMk/>
            <pc:sldMk cId="3448202200" sldId="2147473996"/>
            <ac:picMk id="4" creationId="{57AA94AE-0DC9-55AC-2203-AE39E77ECBD7}"/>
          </ac:picMkLst>
        </pc:picChg>
        <pc:picChg chg="add mod modCrop">
          <ac:chgData name="U. S." userId="48041dd2e9a6a0b7" providerId="LiveId" clId="{76D34D4A-00AC-4A0C-8A1F-068CF1F63E80}" dt="2026-05-12T05:44:58.853" v="268" actId="14100"/>
          <ac:picMkLst>
            <pc:docMk/>
            <pc:sldMk cId="3448202200" sldId="2147473996"/>
            <ac:picMk id="8" creationId="{52F10D87-AB59-1D6E-1F2C-A16A7973D988}"/>
          </ac:picMkLst>
        </pc:picChg>
        <pc:picChg chg="add mod modCrop">
          <ac:chgData name="U. S." userId="48041dd2e9a6a0b7" providerId="LiveId" clId="{76D34D4A-00AC-4A0C-8A1F-068CF1F63E80}" dt="2026-05-12T05:46:37.383" v="284" actId="164"/>
          <ac:picMkLst>
            <pc:docMk/>
            <pc:sldMk cId="3448202200" sldId="2147473996"/>
            <ac:picMk id="10" creationId="{5AB2CC34-F64D-1CE0-F46A-FE6F166A2B0E}"/>
          </ac:picMkLst>
        </pc:picChg>
        <pc:picChg chg="add mod modCrop">
          <ac:chgData name="U. S." userId="48041dd2e9a6a0b7" providerId="LiveId" clId="{76D34D4A-00AC-4A0C-8A1F-068CF1F63E80}" dt="2026-05-12T05:46:37.383" v="284" actId="164"/>
          <ac:picMkLst>
            <pc:docMk/>
            <pc:sldMk cId="3448202200" sldId="2147473996"/>
            <ac:picMk id="11" creationId="{13DFB7C2-E6D1-CB24-A17D-6ACB0D02456F}"/>
          </ac:picMkLst>
        </pc:picChg>
      </pc:sldChg>
      <pc:sldChg chg="addSp delSp modSp add mod modAnim">
        <pc:chgData name="U. S." userId="48041dd2e9a6a0b7" providerId="LiveId" clId="{76D34D4A-00AC-4A0C-8A1F-068CF1F63E80}" dt="2026-05-12T07:51:33.045" v="1260"/>
        <pc:sldMkLst>
          <pc:docMk/>
          <pc:sldMk cId="2223249903" sldId="2147473997"/>
        </pc:sldMkLst>
        <pc:spChg chg="mod">
          <ac:chgData name="U. S." userId="48041dd2e9a6a0b7" providerId="LiveId" clId="{76D34D4A-00AC-4A0C-8A1F-068CF1F63E80}" dt="2026-05-12T06:12:45.349" v="338" actId="20577"/>
          <ac:spMkLst>
            <pc:docMk/>
            <pc:sldMk cId="2223249903" sldId="2147473997"/>
            <ac:spMk id="5" creationId="{69A45544-D19C-885E-ADFE-30B65F916CB1}"/>
          </ac:spMkLst>
        </pc:spChg>
        <pc:spChg chg="mod">
          <ac:chgData name="U. S." userId="48041dd2e9a6a0b7" providerId="LiveId" clId="{76D34D4A-00AC-4A0C-8A1F-068CF1F63E80}" dt="2026-05-12T07:51:16.704" v="1243" actId="1037"/>
          <ac:spMkLst>
            <pc:docMk/>
            <pc:sldMk cId="2223249903" sldId="2147473997"/>
            <ac:spMk id="6" creationId="{2496F510-A7A7-E10A-CCEE-A1A305D57028}"/>
          </ac:spMkLst>
        </pc:spChg>
        <pc:grpChg chg="del">
          <ac:chgData name="U. S." userId="48041dd2e9a6a0b7" providerId="LiveId" clId="{76D34D4A-00AC-4A0C-8A1F-068CF1F63E80}" dt="2026-05-12T06:11:40.675" v="307" actId="478"/>
          <ac:grpSpMkLst>
            <pc:docMk/>
            <pc:sldMk cId="2223249903" sldId="2147473997"/>
            <ac:grpSpMk id="11" creationId="{76AE32B8-ED0A-9106-5D8A-AB7621D326F5}"/>
          </ac:grpSpMkLst>
        </pc:grpChg>
        <pc:picChg chg="add mod">
          <ac:chgData name="U. S." userId="48041dd2e9a6a0b7" providerId="LiveId" clId="{76D34D4A-00AC-4A0C-8A1F-068CF1F63E80}" dt="2026-05-12T07:51:19.369" v="1257" actId="1037"/>
          <ac:picMkLst>
            <pc:docMk/>
            <pc:sldMk cId="2223249903" sldId="2147473997"/>
            <ac:picMk id="4" creationId="{8788CE6C-4E18-1D6A-E481-D2B3EBDC1244}"/>
          </ac:picMkLst>
        </pc:picChg>
      </pc:sldChg>
      <pc:sldChg chg="addSp delSp modSp add mod modAnim">
        <pc:chgData name="U. S." userId="48041dd2e9a6a0b7" providerId="LiveId" clId="{76D34D4A-00AC-4A0C-8A1F-068CF1F63E80}" dt="2026-05-12T07:54:13.367" v="1261" actId="20577"/>
        <pc:sldMkLst>
          <pc:docMk/>
          <pc:sldMk cId="3601030115" sldId="2147473998"/>
        </pc:sldMkLst>
        <pc:spChg chg="mod">
          <ac:chgData name="U. S." userId="48041dd2e9a6a0b7" providerId="LiveId" clId="{76D34D4A-00AC-4A0C-8A1F-068CF1F63E80}" dt="2026-05-12T06:24:19.032" v="404" actId="1035"/>
          <ac:spMkLst>
            <pc:docMk/>
            <pc:sldMk cId="3601030115" sldId="2147473998"/>
            <ac:spMk id="2" creationId="{E095E495-BCB0-6AF3-E45C-F0F0954AD122}"/>
          </ac:spMkLst>
        </pc:spChg>
        <pc:spChg chg="mod">
          <ac:chgData name="U. S." userId="48041dd2e9a6a0b7" providerId="LiveId" clId="{76D34D4A-00AC-4A0C-8A1F-068CF1F63E80}" dt="2026-05-12T06:28:38.571" v="419"/>
          <ac:spMkLst>
            <pc:docMk/>
            <pc:sldMk cId="3601030115" sldId="2147473998"/>
            <ac:spMk id="5" creationId="{9923B1D8-0161-FFDA-E1BE-F9A3E6375B48}"/>
          </ac:spMkLst>
        </pc:spChg>
        <pc:spChg chg="del">
          <ac:chgData name="U. S." userId="48041dd2e9a6a0b7" providerId="LiveId" clId="{76D34D4A-00AC-4A0C-8A1F-068CF1F63E80}" dt="2026-05-12T06:14:51.052" v="372" actId="478"/>
          <ac:spMkLst>
            <pc:docMk/>
            <pc:sldMk cId="3601030115" sldId="2147473998"/>
            <ac:spMk id="6" creationId="{4D1CBA5D-84FF-8195-0EF7-CA074B1E0B56}"/>
          </ac:spMkLst>
        </pc:spChg>
        <pc:spChg chg="add mod">
          <ac:chgData name="U. S." userId="48041dd2e9a6a0b7" providerId="LiveId" clId="{76D34D4A-00AC-4A0C-8A1F-068CF1F63E80}" dt="2026-05-12T07:54:13.367" v="1261" actId="20577"/>
          <ac:spMkLst>
            <pc:docMk/>
            <pc:sldMk cId="3601030115" sldId="2147473998"/>
            <ac:spMk id="7" creationId="{E4BA7B19-7372-32EB-2418-44DDC6810A66}"/>
          </ac:spMkLst>
        </pc:spChg>
        <pc:picChg chg="del">
          <ac:chgData name="U. S." userId="48041dd2e9a6a0b7" providerId="LiveId" clId="{76D34D4A-00AC-4A0C-8A1F-068CF1F63E80}" dt="2026-05-12T06:14:48.357" v="371" actId="478"/>
          <ac:picMkLst>
            <pc:docMk/>
            <pc:sldMk cId="3601030115" sldId="2147473998"/>
            <ac:picMk id="4" creationId="{F4ABD9A8-8A7A-EE1E-286A-3724FE691CBA}"/>
          </ac:picMkLst>
        </pc:picChg>
        <pc:picChg chg="add del">
          <ac:chgData name="U. S." userId="48041dd2e9a6a0b7" providerId="LiveId" clId="{76D34D4A-00AC-4A0C-8A1F-068CF1F63E80}" dt="2026-05-12T06:15:50.586" v="374" actId="478"/>
          <ac:picMkLst>
            <pc:docMk/>
            <pc:sldMk cId="3601030115" sldId="2147473998"/>
            <ac:picMk id="1026" creationId="{5AD2A362-B4AB-0A47-325C-9C25E4F60A8A}"/>
          </ac:picMkLst>
        </pc:picChg>
      </pc:sldChg>
      <pc:sldChg chg="add mod modShow">
        <pc:chgData name="U. S." userId="48041dd2e9a6a0b7" providerId="LiveId" clId="{76D34D4A-00AC-4A0C-8A1F-068CF1F63E80}" dt="2026-05-12T06:52:58.661" v="506" actId="729"/>
        <pc:sldMkLst>
          <pc:docMk/>
          <pc:sldMk cId="1831061925" sldId="2147474000"/>
        </pc:sldMkLst>
      </pc:sldChg>
      <pc:sldChg chg="add">
        <pc:chgData name="U. S." userId="48041dd2e9a6a0b7" providerId="LiveId" clId="{76D34D4A-00AC-4A0C-8A1F-068CF1F63E80}" dt="2026-05-12T07:09:15.851" v="723"/>
        <pc:sldMkLst>
          <pc:docMk/>
          <pc:sldMk cId="4251615114" sldId="2147474001"/>
        </pc:sldMkLst>
      </pc:sldChg>
      <pc:sldChg chg="modSp add mod">
        <pc:chgData name="U. S." userId="48041dd2e9a6a0b7" providerId="LiveId" clId="{76D34D4A-00AC-4A0C-8A1F-068CF1F63E80}" dt="2026-05-12T07:14:45.127" v="772" actId="20577"/>
        <pc:sldMkLst>
          <pc:docMk/>
          <pc:sldMk cId="310765379" sldId="2147474003"/>
        </pc:sldMkLst>
        <pc:spChg chg="mod">
          <ac:chgData name="U. S." userId="48041dd2e9a6a0b7" providerId="LiveId" clId="{76D34D4A-00AC-4A0C-8A1F-068CF1F63E80}" dt="2026-05-12T07:14:45.127" v="772" actId="20577"/>
          <ac:spMkLst>
            <pc:docMk/>
            <pc:sldMk cId="310765379" sldId="2147474003"/>
            <ac:spMk id="4" creationId="{45DB308C-D79A-C87C-622D-0FF4AB4B1D70}"/>
          </ac:spMkLst>
        </pc:spChg>
      </pc:sldChg>
      <pc:sldChg chg="add">
        <pc:chgData name="U. S." userId="48041dd2e9a6a0b7" providerId="LiveId" clId="{76D34D4A-00AC-4A0C-8A1F-068CF1F63E80}" dt="2026-05-12T07:09:15.851" v="723"/>
        <pc:sldMkLst>
          <pc:docMk/>
          <pc:sldMk cId="1692857630" sldId="2147474005"/>
        </pc:sldMkLst>
      </pc:sldChg>
      <pc:sldChg chg="add">
        <pc:chgData name="U. S." userId="48041dd2e9a6a0b7" providerId="LiveId" clId="{76D34D4A-00AC-4A0C-8A1F-068CF1F63E80}" dt="2026-05-12T06:51:45.934" v="505"/>
        <pc:sldMkLst>
          <pc:docMk/>
          <pc:sldMk cId="2266490435" sldId="2147474027"/>
        </pc:sldMkLst>
      </pc:sldChg>
      <pc:sldChg chg="modSp add mod ord modAnim">
        <pc:chgData name="U. S." userId="48041dd2e9a6a0b7" providerId="LiveId" clId="{76D34D4A-00AC-4A0C-8A1F-068CF1F63E80}" dt="2026-05-12T07:13:56.600" v="770" actId="5793"/>
        <pc:sldMkLst>
          <pc:docMk/>
          <pc:sldMk cId="35541094" sldId="2147474028"/>
        </pc:sldMkLst>
        <pc:spChg chg="mod">
          <ac:chgData name="U. S." userId="48041dd2e9a6a0b7" providerId="LiveId" clId="{76D34D4A-00AC-4A0C-8A1F-068CF1F63E80}" dt="2026-05-12T06:59:53.025" v="532" actId="20577"/>
          <ac:spMkLst>
            <pc:docMk/>
            <pc:sldMk cId="35541094" sldId="2147474028"/>
            <ac:spMk id="2" creationId="{3DE24B7D-DF3E-DD3B-F727-01D945F0C1A2}"/>
          </ac:spMkLst>
        </pc:spChg>
        <pc:spChg chg="mod">
          <ac:chgData name="U. S." userId="48041dd2e9a6a0b7" providerId="LiveId" clId="{76D34D4A-00AC-4A0C-8A1F-068CF1F63E80}" dt="2026-05-12T07:13:56.600" v="770" actId="5793"/>
          <ac:spMkLst>
            <pc:docMk/>
            <pc:sldMk cId="35541094" sldId="2147474028"/>
            <ac:spMk id="3" creationId="{5FA31E70-16DF-21E8-6840-E6DC2FCFFF2B}"/>
          </ac:spMkLst>
        </pc:spChg>
      </pc:sldChg>
      <pc:sldChg chg="add del">
        <pc:chgData name="U. S." userId="48041dd2e9a6a0b7" providerId="LiveId" clId="{76D34D4A-00AC-4A0C-8A1F-068CF1F63E80}" dt="2026-05-12T06:59:12.211" v="524" actId="2696"/>
        <pc:sldMkLst>
          <pc:docMk/>
          <pc:sldMk cId="965106397" sldId="2147474028"/>
        </pc:sldMkLst>
      </pc:sldChg>
      <pc:sldChg chg="add">
        <pc:chgData name="U. S." userId="48041dd2e9a6a0b7" providerId="LiveId" clId="{76D34D4A-00AC-4A0C-8A1F-068CF1F63E80}" dt="2026-05-12T07:09:15.851" v="723"/>
        <pc:sldMkLst>
          <pc:docMk/>
          <pc:sldMk cId="3683180075" sldId="2147474029"/>
        </pc:sldMkLst>
      </pc:sldChg>
      <pc:sldChg chg="addSp modSp add mod modAnim">
        <pc:chgData name="U. S." userId="48041dd2e9a6a0b7" providerId="LiveId" clId="{76D34D4A-00AC-4A0C-8A1F-068CF1F63E80}" dt="2026-05-12T07:31:10.394" v="1059"/>
        <pc:sldMkLst>
          <pc:docMk/>
          <pc:sldMk cId="2031516833" sldId="2147474030"/>
        </pc:sldMkLst>
        <pc:spChg chg="mod">
          <ac:chgData name="U. S." userId="48041dd2e9a6a0b7" providerId="LiveId" clId="{76D34D4A-00AC-4A0C-8A1F-068CF1F63E80}" dt="2026-05-12T07:24:17.641" v="978" actId="20577"/>
          <ac:spMkLst>
            <pc:docMk/>
            <pc:sldMk cId="2031516833" sldId="2147474030"/>
            <ac:spMk id="2" creationId="{0671D464-8BF3-4714-E43B-7D7CB2D132B6}"/>
          </ac:spMkLst>
        </pc:spChg>
        <pc:spChg chg="add mod">
          <ac:chgData name="U. S." userId="48041dd2e9a6a0b7" providerId="LiveId" clId="{76D34D4A-00AC-4A0C-8A1F-068CF1F63E80}" dt="2026-05-12T07:19:45.933" v="861"/>
          <ac:spMkLst>
            <pc:docMk/>
            <pc:sldMk cId="2031516833" sldId="2147474030"/>
            <ac:spMk id="3" creationId="{A66675A7-857B-2223-DCA3-A076ED570FD6}"/>
          </ac:spMkLst>
        </pc:spChg>
        <pc:spChg chg="mod">
          <ac:chgData name="U. S." userId="48041dd2e9a6a0b7" providerId="LiveId" clId="{76D34D4A-00AC-4A0C-8A1F-068CF1F63E80}" dt="2026-05-12T07:31:06.092" v="1058" actId="14100"/>
          <ac:spMkLst>
            <pc:docMk/>
            <pc:sldMk cId="2031516833" sldId="2147474030"/>
            <ac:spMk id="4" creationId="{F3BD01C2-6067-5779-CCEE-734B69897011}"/>
          </ac:spMkLst>
        </pc:spChg>
      </pc:sldChg>
      <pc:sldChg chg="addSp modSp add mod ord modAnim">
        <pc:chgData name="U. S." userId="48041dd2e9a6a0b7" providerId="LiveId" clId="{76D34D4A-00AC-4A0C-8A1F-068CF1F63E80}" dt="2026-05-12T07:23:42.501" v="957" actId="20577"/>
        <pc:sldMkLst>
          <pc:docMk/>
          <pc:sldMk cId="3798719705" sldId="2147474031"/>
        </pc:sldMkLst>
        <pc:spChg chg="mod">
          <ac:chgData name="U. S." userId="48041dd2e9a6a0b7" providerId="LiveId" clId="{76D34D4A-00AC-4A0C-8A1F-068CF1F63E80}" dt="2026-05-12T07:23:42.501" v="957" actId="20577"/>
          <ac:spMkLst>
            <pc:docMk/>
            <pc:sldMk cId="3798719705" sldId="2147474031"/>
            <ac:spMk id="3" creationId="{29E7E789-CE7C-0740-0786-2836DA0B3DF0}"/>
          </ac:spMkLst>
        </pc:spChg>
        <pc:spChg chg="add">
          <ac:chgData name="U. S." userId="48041dd2e9a6a0b7" providerId="LiveId" clId="{76D34D4A-00AC-4A0C-8A1F-068CF1F63E80}" dt="2026-05-12T07:18:17.555" v="776"/>
          <ac:spMkLst>
            <pc:docMk/>
            <pc:sldMk cId="3798719705" sldId="2147474031"/>
            <ac:spMk id="4" creationId="{1ED6FC48-88E1-6FE3-60B9-1AEB033476B8}"/>
          </ac:spMkLst>
        </pc:spChg>
        <pc:spChg chg="mod">
          <ac:chgData name="U. S." userId="48041dd2e9a6a0b7" providerId="LiveId" clId="{76D34D4A-00AC-4A0C-8A1F-068CF1F63E80}" dt="2026-05-12T07:20:11.384" v="919" actId="20577"/>
          <ac:spMkLst>
            <pc:docMk/>
            <pc:sldMk cId="3798719705" sldId="2147474031"/>
            <ac:spMk id="5" creationId="{1BFD8B1E-81B3-0EA4-B0B7-0E8F2F5F3D03}"/>
          </ac:spMkLst>
        </pc:spChg>
      </pc:sldChg>
      <pc:sldChg chg="modSp add modAnim">
        <pc:chgData name="U. S." userId="48041dd2e9a6a0b7" providerId="LiveId" clId="{76D34D4A-00AC-4A0C-8A1F-068CF1F63E80}" dt="2026-05-12T07:23:20.746" v="954" actId="20577"/>
        <pc:sldMkLst>
          <pc:docMk/>
          <pc:sldMk cId="3010546002" sldId="2147474032"/>
        </pc:sldMkLst>
        <pc:spChg chg="mod">
          <ac:chgData name="U. S." userId="48041dd2e9a6a0b7" providerId="LiveId" clId="{76D34D4A-00AC-4A0C-8A1F-068CF1F63E80}" dt="2026-05-12T07:23:20.746" v="954" actId="20577"/>
          <ac:spMkLst>
            <pc:docMk/>
            <pc:sldMk cId="3010546002" sldId="2147474032"/>
            <ac:spMk id="3" creationId="{DC02CE33-1F5A-10FC-0FAD-12122AE25045}"/>
          </ac:spMkLst>
        </pc:spChg>
      </pc:sldChg>
      <pc:sldChg chg="add">
        <pc:chgData name="U. S." userId="48041dd2e9a6a0b7" providerId="LiveId" clId="{76D34D4A-00AC-4A0C-8A1F-068CF1F63E80}" dt="2026-05-12T07:57:29.647" v="1266"/>
        <pc:sldMkLst>
          <pc:docMk/>
          <pc:sldMk cId="699532672" sldId="214747403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95586880122567"/>
          <c:y val="0.23327635995100032"/>
          <c:w val="0.79774267367168339"/>
          <c:h val="0.716371437365401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Placebo (n=183)</c:v>
                </c:pt>
              </c:strCache>
            </c:strRef>
          </c:tx>
          <c:spPr>
            <a:solidFill>
              <a:srgbClr val="95A5A6"/>
            </a:solidFill>
            <a:ln>
              <a:solidFill>
                <a:schemeClr val="bg2">
                  <a:lumMod val="10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4.5778418755742525E-2"/>
                  <c:y val="-3.01149537581328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1.57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71F-4C68-BE00-4FB7A5AAAACA}"/>
                </c:ext>
              </c:extLst>
            </c:dLbl>
            <c:numFmt formatCode="#,##0.0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3C3C3C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Sheet1!$B$5</c:f>
                <c:numCache>
                  <c:formatCode>General</c:formatCode>
                  <c:ptCount val="1"/>
                  <c:pt idx="0">
                    <c:v>0.64</c:v>
                  </c:pt>
                </c:numCache>
              </c:numRef>
            </c:plus>
            <c:minus>
              <c:numRef>
                <c:f>Sheet1!$B$6</c:f>
                <c:numCache>
                  <c:formatCode>General</c:formatCode>
                  <c:ptCount val="1"/>
                  <c:pt idx="0">
                    <c:v>0.45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bg2">
                    <a:lumMod val="10000"/>
                  </a:schemeClr>
                </a:solidFill>
                <a:round/>
              </a:ln>
              <a:effectLst/>
            </c:spPr>
          </c:errBar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1.57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1F-4C68-BE00-4FB7A5AAAAC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Dupilumab (n=172)</c:v>
                </c:pt>
              </c:strCache>
            </c:strRef>
          </c:tx>
          <c:spPr>
            <a:solidFill>
              <a:srgbClr val="3498DB"/>
            </a:solidFill>
            <a:ln>
              <a:solidFill>
                <a:schemeClr val="bg2">
                  <a:lumMod val="10000"/>
                </a:schemeClr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3498DB"/>
              </a:solidFill>
              <a:ln>
                <a:solidFill>
                  <a:schemeClr val="bg2">
                    <a:lumMod val="1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71F-4C68-BE00-4FB7A5AAAACA}"/>
              </c:ext>
            </c:extLst>
          </c:dPt>
          <c:dPt>
            <c:idx val="2"/>
            <c:invertIfNegative val="0"/>
            <c:bubble3D val="0"/>
            <c:spPr>
              <a:solidFill>
                <a:srgbClr val="3498DB"/>
              </a:solidFill>
              <a:ln>
                <a:solidFill>
                  <a:schemeClr val="bg2">
                    <a:lumMod val="1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71F-4C68-BE00-4FB7A5AAAACA}"/>
              </c:ext>
            </c:extLst>
          </c:dPt>
          <c:dPt>
            <c:idx val="3"/>
            <c:invertIfNegative val="0"/>
            <c:bubble3D val="0"/>
            <c:spPr>
              <a:solidFill>
                <a:srgbClr val="3498DB"/>
              </a:solidFill>
              <a:ln>
                <a:solidFill>
                  <a:schemeClr val="bg2">
                    <a:lumMod val="1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71F-4C68-BE00-4FB7A5AAAACA}"/>
              </c:ext>
            </c:extLst>
          </c:dPt>
          <c:dLbls>
            <c:dLbl>
              <c:idx val="0"/>
              <c:layout>
                <c:manualLayout>
                  <c:x val="4.4252471463884495E-2"/>
                  <c:y val="-3.01149537581328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0.74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A71F-4C68-BE00-4FB7A5AAAAC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3C3C3C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Sheet1!$C$5</c:f>
                <c:numCache>
                  <c:formatCode>General</c:formatCode>
                  <c:ptCount val="1"/>
                  <c:pt idx="0">
                    <c:v>0.28999999999999998</c:v>
                  </c:pt>
                </c:numCache>
              </c:numRef>
            </c:plus>
            <c:minus>
              <c:numRef>
                <c:f>Sheet1!$C$6</c:f>
                <c:numCache>
                  <c:formatCode>General</c:formatCode>
                  <c:ptCount val="1"/>
                  <c:pt idx="0">
                    <c:v>0.21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bg2">
                    <a:lumMod val="10000"/>
                  </a:schemeClr>
                </a:solidFill>
                <a:round/>
              </a:ln>
              <a:effectLst/>
            </c:spPr>
          </c:errBar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71F-4C68-BE00-4FB7A5AAAA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4158704"/>
        <c:axId val="274160384"/>
      </c:barChart>
      <c:catAx>
        <c:axId val="274158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bg2">
                <a:lumMod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74160384"/>
        <c:crosses val="autoZero"/>
        <c:auto val="1"/>
        <c:lblAlgn val="ctr"/>
        <c:lblOffset val="100"/>
        <c:noMultiLvlLbl val="0"/>
      </c:catAx>
      <c:valAx>
        <c:axId val="2741603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3C3C3C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/>
                  <a:t>Annualized</a:t>
                </a:r>
                <a:r>
                  <a:rPr lang="en-GB" sz="1600" b="1" baseline="0"/>
                  <a:t> rate of moderate or severe exacerbations</a:t>
                </a:r>
                <a:endParaRPr lang="en-GB" sz="1600" b="1"/>
              </a:p>
            </c:rich>
          </c:tx>
          <c:layout>
            <c:manualLayout>
              <c:xMode val="edge"/>
              <c:yMode val="edge"/>
              <c:x val="9.5288799943383743E-3"/>
              <c:y val="0.158402522637197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rgbClr val="3C3C3C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>
            <a:solidFill>
              <a:schemeClr val="bg2">
                <a:lumMod val="1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74158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4230150900468413"/>
          <c:y val="4.8534397679583521E-2"/>
          <c:w val="0.85552745736927149"/>
          <c:h val="7.98785986161950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3C3C3C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3C3C3C"/>
          </a:solidFill>
        </a:defRPr>
      </a:pPr>
      <a:endParaRPr lang="it-IT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62213692072161"/>
          <c:y val="0.23327635995100038"/>
          <c:w val="0.7515173282117168"/>
          <c:h val="0.716371437365401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Placebo (n=188)</c:v>
                </c:pt>
              </c:strCache>
            </c:strRef>
          </c:tx>
          <c:spPr>
            <a:solidFill>
              <a:srgbClr val="95A5A6"/>
            </a:solidFill>
            <a:ln>
              <a:solidFill>
                <a:schemeClr val="bg2">
                  <a:lumMod val="10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4.5778418755742525E-2"/>
                  <c:y val="-3.01149537581328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1.1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1879-4740-B97E-5C0150B8779E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3C3C3C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Sheet1!$B$5</c:f>
                <c:numCache>
                  <c:formatCode>General</c:formatCode>
                  <c:ptCount val="1"/>
                  <c:pt idx="0">
                    <c:v>0.38500000000000001</c:v>
                  </c:pt>
                </c:numCache>
              </c:numRef>
            </c:plus>
            <c:minus>
              <c:numRef>
                <c:f>Sheet1!$B$6</c:f>
                <c:numCache>
                  <c:formatCode>General</c:formatCode>
                  <c:ptCount val="1"/>
                  <c:pt idx="0">
                    <c:v>0.28599999999999998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bg2">
                    <a:lumMod val="10000"/>
                  </a:schemeClr>
                </a:solidFill>
                <a:round/>
              </a:ln>
              <a:effectLst/>
            </c:spPr>
          </c:errBar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1.117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79-4740-B97E-5C0150B8779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Dupilumab (n=195)</c:v>
                </c:pt>
              </c:strCache>
            </c:strRef>
          </c:tx>
          <c:spPr>
            <a:solidFill>
              <a:srgbClr val="3498DB"/>
            </a:solidFill>
            <a:ln>
              <a:solidFill>
                <a:schemeClr val="bg2">
                  <a:lumMod val="10000"/>
                </a:schemeClr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3498DB"/>
              </a:solidFill>
              <a:ln>
                <a:solidFill>
                  <a:schemeClr val="bg2">
                    <a:lumMod val="1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879-4740-B97E-5C0150B8779E}"/>
              </c:ext>
            </c:extLst>
          </c:dPt>
          <c:dPt>
            <c:idx val="2"/>
            <c:invertIfNegative val="0"/>
            <c:bubble3D val="0"/>
            <c:spPr>
              <a:solidFill>
                <a:srgbClr val="3498DB"/>
              </a:solidFill>
              <a:ln>
                <a:solidFill>
                  <a:schemeClr val="bg2">
                    <a:lumMod val="1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879-4740-B97E-5C0150B8779E}"/>
              </c:ext>
            </c:extLst>
          </c:dPt>
          <c:dPt>
            <c:idx val="3"/>
            <c:invertIfNegative val="0"/>
            <c:bubble3D val="0"/>
            <c:spPr>
              <a:solidFill>
                <a:srgbClr val="3498DB"/>
              </a:solidFill>
              <a:ln>
                <a:solidFill>
                  <a:schemeClr val="bg2">
                    <a:lumMod val="1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879-4740-B97E-5C0150B8779E}"/>
              </c:ext>
            </c:extLst>
          </c:dPt>
          <c:dLbls>
            <c:dLbl>
              <c:idx val="0"/>
              <c:layout>
                <c:manualLayout>
                  <c:x val="4.4252471463884495E-2"/>
                  <c:y val="-3.01149537581328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0.7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1879-4740-B97E-5C0150B8779E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3C3C3C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Sheet1!$C$5</c:f>
                <c:numCache>
                  <c:formatCode>General</c:formatCode>
                  <c:ptCount val="1"/>
                  <c:pt idx="0">
                    <c:v>0.189</c:v>
                  </c:pt>
                </c:numCache>
              </c:numRef>
            </c:plus>
            <c:minus>
              <c:numRef>
                <c:f>Sheet1!$C$6</c:f>
                <c:numCache>
                  <c:formatCode>General</c:formatCode>
                  <c:ptCount val="1"/>
                  <c:pt idx="0">
                    <c:v>0.25900000000000001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bg2">
                    <a:lumMod val="10000"/>
                  </a:schemeClr>
                </a:solidFill>
                <a:round/>
              </a:ln>
              <a:effectLst/>
            </c:spPr>
          </c:errBar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0.69899999999999995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879-4740-B97E-5C0150B877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4158704"/>
        <c:axId val="274160384"/>
      </c:barChart>
      <c:catAx>
        <c:axId val="274158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bg2">
                <a:lumMod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74160384"/>
        <c:crosses val="autoZero"/>
        <c:auto val="1"/>
        <c:lblAlgn val="ctr"/>
        <c:lblOffset val="100"/>
        <c:noMultiLvlLbl val="0"/>
      </c:catAx>
      <c:valAx>
        <c:axId val="274160384"/>
        <c:scaling>
          <c:orientation val="minMax"/>
          <c:max val="2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3C3C3C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/>
                  <a:t>Annualized</a:t>
                </a:r>
                <a:r>
                  <a:rPr lang="en-GB" sz="1600" b="1" baseline="0"/>
                  <a:t> rate of moderate or severe exacerbations</a:t>
                </a:r>
                <a:endParaRPr lang="en-GB" sz="1600" b="1"/>
              </a:p>
            </c:rich>
          </c:tx>
          <c:layout>
            <c:manualLayout>
              <c:xMode val="edge"/>
              <c:yMode val="edge"/>
              <c:x val="0"/>
              <c:y val="0.158402522637197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rgbClr val="3C3C3C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>
            <a:solidFill>
              <a:schemeClr val="bg2">
                <a:lumMod val="1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74158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3637064661955011E-2"/>
          <c:y val="4.5522902303770242E-2"/>
          <c:w val="0.90636293533804502"/>
          <c:h val="7.98785986161950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3C3C3C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3C3C3C"/>
          </a:solidFill>
        </a:defRPr>
      </a:pPr>
      <a:endParaRPr lang="it-IT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0.61963</cdr:x>
      <cdr:y>0.12882</cdr:y>
    </cdr:from>
    <cdr:to>
      <cdr:x>0.8053</cdr:x>
      <cdr:y>0.38538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6E965E0-CA17-443C-9B0C-0623B527052F}"/>
            </a:ext>
          </a:extLst>
        </cdr:cNvPr>
        <cdr:cNvSpPr txBox="1"/>
      </cdr:nvSpPr>
      <cdr:spPr>
        <a:xfrm xmlns:a="http://schemas.openxmlformats.org/drawingml/2006/main">
          <a:off x="3051705" y="4591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0.61963</cdr:x>
      <cdr:y>0.12882</cdr:y>
    </cdr:from>
    <cdr:to>
      <cdr:x>0.8053</cdr:x>
      <cdr:y>0.38538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6E965E0-CA17-443C-9B0C-0623B527052F}"/>
            </a:ext>
          </a:extLst>
        </cdr:cNvPr>
        <cdr:cNvSpPr txBox="1"/>
      </cdr:nvSpPr>
      <cdr:spPr>
        <a:xfrm xmlns:a="http://schemas.openxmlformats.org/drawingml/2006/main">
          <a:off x="3051705" y="4591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AB005-2A38-4248-8A5F-16FC418325D4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16FAB-5090-4CA8-AF73-3E18C6A5BA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1559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51C4F-E659-400E-9F48-213CA80E6285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7734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54410-F745-4071-891F-5A6B26A05A08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0640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220 </a:t>
            </a:r>
            <a:r>
              <a:rPr lang="it-IT" dirty="0" err="1"/>
              <a:t>cut</a:t>
            </a:r>
            <a:r>
              <a:rPr lang="it-IT" dirty="0"/>
              <a:t> off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54410-F745-4071-891F-5A6B26A05A08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5591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10ACA-2492-B69A-C1F1-713BD8867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1E63ED0-6D7D-F0EC-C21A-5C1D53E150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465464E-DD81-9AD3-59EC-8BD9836F48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Come facciamo a dirlo senza che diventi una religione?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7FACE35-7553-9751-D96E-CDD571EB69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16FAB-5090-4CA8-AF73-3E18C6A5BAD3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6371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F2D0B-8857-EBB1-2830-4C0B71BB4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CEE7992-4425-C59C-4727-B6B65FF3E5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286C649-A4CA-F675-DF39-7E790C2D2F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E5EA622-76B4-779C-F202-1581A065DB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51C4F-E659-400E-9F48-213CA80E6285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1712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BC70F-F291-10F2-B55C-9FB213601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12578FE-6601-D9E2-D326-CF121622C5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8B88F4C-C946-6EF2-CDC8-E1C314DF86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4401906-749D-6F77-0336-C0A83E649E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51C4F-E659-400E-9F48-213CA80E6285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242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744BC-8651-A05D-85F4-4E7D75DAE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72666BB-458E-9860-ED47-C9C96A4DF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7291C7A-A6C5-F702-626D-F1198AB00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337D80-E666-DCC1-A343-7AC63C5D76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51C4F-E659-400E-9F48-213CA80E6285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8159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1728F-6C71-C5DC-1D45-26B7CE45D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C660540-ACD1-3FE6-1B6B-77050D1044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D839DE2-B4B7-486A-4912-B8BE72D60E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Come facciamo a dirlo senza che diventi una religione?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2081E05-367C-452C-22A6-95CCE2585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16FAB-5090-4CA8-AF73-3E18C6A5BAD3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552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01BA6-C11F-5DC4-AE8A-D58EF1CD8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9329EF6-3C49-E1AD-DD1F-0C9B937CBA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A58E42F-CA1C-47D2-18FD-546AE9F59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Come facciamo a dirlo senza che diventi una religione?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A9C5181-765B-9408-9FE7-1DC94E90F8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16FAB-5090-4CA8-AF73-3E18C6A5BAD3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37167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6304B-2F51-E6B8-59AB-E00979B07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F5700FF-13BC-D738-CAD0-ACC07A2A11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59B8221-8647-8E79-C2AC-1D46DFB5F7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CED197D-8CE7-4A63-B743-66387FEBDC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51C4F-E659-400E-9F48-213CA80E6285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2644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01500-B7B3-4250-8267-B3F392FB2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BD3733D-59FC-915C-5E42-7C91B327FD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FD704A3-E78D-667C-6F50-20C96CEB50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58D36F0-5634-4167-1260-69BE77109A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51C4F-E659-400E-9F48-213CA80E6285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7790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16FAB-5090-4CA8-AF73-3E18C6A5BAD3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6682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Come facciamo a dirlo senza che diventi una religione?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16FAB-5090-4CA8-AF73-3E18C6A5BAD3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468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79B76-2874-CA26-F01E-3B70C009D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CE08855-A14B-2BF1-A1E1-AD01F0FC38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C16BB26-EA7A-B0ED-289A-CFFFFD7F9B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Come facciamo a dirlo senza che diventi una religione? Con le </a:t>
            </a:r>
            <a:r>
              <a:rPr lang="it-IT" dirty="0" err="1"/>
              <a:t>bio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5789895-57C0-3C82-FE58-F228D50D3A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16FAB-5090-4CA8-AF73-3E18C6A5BAD3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0595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D2FE1-D46B-6A97-4CC4-F3E80BBEF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9D709D7-E1B4-F793-26C9-A3238A59BB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6F285E2-C4DD-527C-5EC5-12AFCEA176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Come facciamo a dirlo senza che diventi una religione? Con le </a:t>
            </a:r>
            <a:r>
              <a:rPr lang="it-IT" dirty="0" err="1"/>
              <a:t>bio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08641EE-1C7F-01C9-45C3-9A69BCFD3A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16FAB-5090-4CA8-AF73-3E18C6A5BAD3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820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POSTN: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periostin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SERPINB2: serine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peptidase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inhibitor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B2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16FAB-5090-4CA8-AF73-3E18C6A5BAD3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6406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7DFD6-F8D6-E2B2-B033-346306E18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27DD0D1-E1BC-6F39-229D-9CF8BCB9BF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B927564-3CB4-D314-24EC-F07E56A4FC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Asthma shows a broader T2 epithelial gene expression profile; eosinophilic COPD shows a more restricted and partially distinct signature. 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2AA141F-6B85-C0BE-E830-8AED236CBB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16FAB-5090-4CA8-AF73-3E18C6A5BAD3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4181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220 </a:t>
            </a:r>
            <a:r>
              <a:rPr lang="it-IT" dirty="0" err="1"/>
              <a:t>cut</a:t>
            </a:r>
            <a:r>
              <a:rPr lang="it-IT" dirty="0"/>
              <a:t> off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54410-F745-4071-891F-5A6B26A05A08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9136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48E643-6A08-2882-3DAB-F24D89061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38451B2-5C27-549D-B1C3-F7EEB4E198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C977CD-A420-05F1-AF93-82AD8A381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3E81-0704-4EC1-BDC4-8DCECD2313A3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5B97E6-3C23-C29E-1601-A9F9123EB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198280-E655-ABDF-7421-ABB1ECAE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742E6-B4F4-4D54-9DFA-14752EBE74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6729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DB9E9D-38B2-19CB-EBB7-15F5864DA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F569A2A-5FAC-E492-D013-C09D0E2CCC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8A79E8-C88A-0D55-7065-A26D1B7AC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3E81-0704-4EC1-BDC4-8DCECD2313A3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27DFEF-90F1-4A8C-4377-BF2981376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FE3453-B11D-1CC6-C5D3-D5C828B00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742E6-B4F4-4D54-9DFA-14752EBE74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629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6352D4F-4574-FACA-D014-0412353B2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F9CD366-EA09-8C75-A26D-B3F5CAE8E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FC2DE1-EDBD-D24F-F563-B8FCB9896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3E81-0704-4EC1-BDC4-8DCECD2313A3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49FC05-1F42-C65C-1B72-470997781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70BE09-54A6-DBDE-3F9D-9A0C804B9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742E6-B4F4-4D54-9DFA-14752EBE74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519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236AF3-7913-B501-DB47-531D83B9F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D2AC1CF-3D92-C525-B632-7BC015DA91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209234-9404-A24B-49C2-15160DD25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59410-9C73-441A-8FFF-A6B452F6DA67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30B9D6-9914-69C3-41CB-A7ABA517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79BAE3-B9ED-BAD5-6787-FC236D826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FDFFB-3596-4D19-A9DA-E0E78D7A21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5548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3A2F8A-8139-D94E-111E-6000B435B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5EC1D4-8770-F256-4384-19EC5FC85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83AA20-0DFE-4531-E33F-1B608D975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59410-9C73-441A-8FFF-A6B452F6DA67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9B35DB-8965-0F99-6BF3-BCD20F2A1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F90910-E02E-F1E8-7111-F88B1349E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FDFFB-3596-4D19-A9DA-E0E78D7A21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818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EF9BC5-6AD7-D07B-F6E6-C150A2D0E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1B8881A-C1C9-59E9-094A-355142E94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DE9530-8AEB-EEB2-24D9-7AF3A6E14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59410-9C73-441A-8FFF-A6B452F6DA67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D1A1A5-F1E3-737C-221E-32292234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6CB82B-9DA2-EB71-A87F-7048B9AB1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FDFFB-3596-4D19-A9DA-E0E78D7A21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2152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315CF5-741B-26EA-6F8F-B355ED2C6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63253E-A2E5-6681-78C7-712F69B19E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AB931DE-74B5-8912-51A2-D43F33B20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8C362C-3FAF-EFB3-28D7-2003D7486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59410-9C73-441A-8FFF-A6B452F6DA67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CB4CE7C-989E-A417-4A52-F6A79D090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2BEE0AF-E2B7-E971-1B4A-8D1141BCC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FDFFB-3596-4D19-A9DA-E0E78D7A21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1152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5EE265-2CCF-7F3A-0B44-8B688AFA0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5FBB45-1D2D-1C69-AFFA-8DCAC9A36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9CE1239-43B4-3780-E997-8459815FC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DAE5DC1-984D-F9A0-7BC1-941A1F60F9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52FEFD9-DC41-5BF3-59AD-F1E0AD3E73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D2F4337-6853-F031-B754-226F0C64D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59410-9C73-441A-8FFF-A6B452F6DA67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C2A347F-207D-11AC-8169-7110D46B3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85350AF-4995-D700-F7D1-40D91ABB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FDFFB-3596-4D19-A9DA-E0E78D7A21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8480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39494E-C14C-3C0A-0ECE-16EB8C75D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88096CF-AE4C-9C74-8518-FF6F494F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59410-9C73-441A-8FFF-A6B452F6DA67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534AEBC-36B4-D76B-DCCB-975341383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4E4142E-45BD-AD2F-98B2-3B3BECCD3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FDFFB-3596-4D19-A9DA-E0E78D7A21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8202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83E6E56-5D90-925D-3E53-AE2946589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59410-9C73-441A-8FFF-A6B452F6DA67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4FDEDBA-09C4-5C90-69F2-AE957D3B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847BF6B-4A27-0EF4-4F85-20E111DB0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FDFFB-3596-4D19-A9DA-E0E78D7A21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7033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EF4DAF-C4BC-D132-B7EA-8AFE28159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2AC4E8-0821-A354-1199-BE86785FA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B648C6E-6111-A42B-E905-2DF5DC8CD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E13E6D2-2BC7-30F8-E9C0-2AF642645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59410-9C73-441A-8FFF-A6B452F6DA67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017A76F-0DD0-FCFC-47EE-881125068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D18B8C1-0882-D49F-B1F5-72F3E3F4E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FDFFB-3596-4D19-A9DA-E0E78D7A21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1597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543BF4-AD7C-26FD-B391-10692E226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31C3F8-B4CB-9E6A-B5AD-4EF7A64C4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6B975A-4F91-6EB8-0B03-B73583D8D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3E81-0704-4EC1-BDC4-8DCECD2313A3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7534AD-87BC-9FCC-7BC2-96BA09812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4CC820-D140-657B-916E-E4FD76F2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742E6-B4F4-4D54-9DFA-14752EBE74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5653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E7A90B-670F-A0C2-47D5-CA0188059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E64A282-D05D-5D7F-5756-846343C7E7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21FE705-9A79-AA0D-33DB-7B40E9674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4194830-475A-56E9-A947-D5757E96A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59410-9C73-441A-8FFF-A6B452F6DA67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46F92D5-F1DD-0C32-C04E-D434D9FA2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8478EB2-A3C2-F8E6-D982-4E9DA5B45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FDFFB-3596-4D19-A9DA-E0E78D7A21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8253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0A544A-6DE6-8F78-A2E5-5132C58A1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2B84914-AD5D-5C70-1F56-5C427480E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39EF88-6287-9932-280C-DA95BB97E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59410-9C73-441A-8FFF-A6B452F6DA67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6D7D2D-65F6-2454-6448-87FB73B28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2FBED5-4E30-E4F2-ABAB-48C504991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FDFFB-3596-4D19-A9DA-E0E78D7A21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5277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C54BC41-04E7-C588-6CD8-F106076971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BCEBBE3-9CF7-64BF-4E43-171950C3F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C6239C-DDF7-BD54-1E31-6517BF19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59410-9C73-441A-8FFF-A6B452F6DA67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668A25-087D-B8E2-38FF-21C3C1841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F30F28-6330-959E-992A-6A9E12246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FDFFB-3596-4D19-A9DA-E0E78D7A21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9626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2687D-DA56-A470-2F05-E94353CC4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7C53C28-7AF2-58A5-C0B3-1080369F3A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595505"/>
            <a:ext cx="10720388" cy="138499"/>
          </a:xfrm>
        </p:spPr>
        <p:txBody>
          <a:bodyPr wrap="square" anchor="b">
            <a:noAutofit/>
          </a:bodyPr>
          <a:lstStyle>
            <a:lvl1pPr>
              <a:spcBef>
                <a:spcPts val="0"/>
              </a:spcBef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29FC3-DED8-A7C6-027F-5DB6FA9346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76063" y="6587624"/>
            <a:ext cx="346284" cy="1692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974DF9-AD47-4691-BA21-BBFCE3637A9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D147EA7-FDF1-108E-254A-54BCEF9D8826}"/>
              </a:ext>
            </a:extLst>
          </p:cNvPr>
          <p:cNvSpPr txBox="1"/>
          <p:nvPr userDrawn="1"/>
        </p:nvSpPr>
        <p:spPr>
          <a:xfrm rot="16200000">
            <a:off x="10631725" y="5057785"/>
            <a:ext cx="27356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de-CH" sz="1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MAT-CH-2400890-2.0-12/2024</a:t>
            </a:r>
          </a:p>
        </p:txBody>
      </p:sp>
    </p:spTree>
    <p:extLst>
      <p:ext uri="{BB962C8B-B14F-4D97-AF65-F5344CB8AC3E}">
        <p14:creationId xmlns:p14="http://schemas.microsoft.com/office/powerpoint/2010/main" val="7824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4178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B036DF-80D9-0376-9D3C-0603ADAF8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F9C574E-B447-20B1-5DDE-510BC03AD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403413-97D9-3C96-0F3F-EA5A62981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68E60-9667-A049-B1F9-5E1AB6FA4232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1DA966-2390-CE09-4ADA-B3175F8AA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FA91004-7E56-D4C5-3D2A-15D97AE57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FA5-8072-A54D-952F-8DCCFF2A43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505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E534D2-C7AA-B8E6-A922-8CC11EE3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C860BB-2A83-8A64-BDE8-CE42EF142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B46BD8-E02A-C7CB-52D5-ED1A4348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68E60-9667-A049-B1F9-5E1AB6FA4232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E00913-8C38-7D7E-AADA-AD2B8D85B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3FA7D7-24AE-F1AD-9A1E-FC5FC8D1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FA5-8072-A54D-952F-8DCCFF2A43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2092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C315F0-C4DF-068F-0685-3DC24EE9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ACA6D16-A86D-2DCE-4154-6931DF769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CC7DE4-95CF-A294-31B7-87E660595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68E60-9667-A049-B1F9-5E1AB6FA4232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B32892-26F6-ACEA-7F54-8B75C8B0F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5CE178-CC01-5E2F-7992-336116DEA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FA5-8072-A54D-952F-8DCCFF2A43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82252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381AC0-4406-2A27-3F48-F978E883A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1824C7-25CB-73B4-05B3-C1D7581366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9FA025C-25B7-096C-CD31-C09984F7C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5F294C5-ADB1-B2FB-50F2-09CE527EC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68E60-9667-A049-B1F9-5E1AB6FA4232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222EA20-76D4-F96A-50C6-4C40D6CFE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997B223-11DF-D4E9-6EFF-2F1DDC88D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FA5-8072-A54D-952F-8DCCFF2A43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022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9EC604-E24F-FBDB-EE03-F7EE7649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A88768-FFB7-2FC6-5B0D-2A5B34475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EDE2EEF-4F1E-586C-1BFE-33CD4A835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6CF0B1B-5687-256A-82B4-80A9477D9F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81DA6DF-02BE-6001-C660-6CD2F485FD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6CBF356-F278-C389-8410-15AA0D871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68E60-9667-A049-B1F9-5E1AB6FA4232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C3D74C6-DB9F-520C-1217-C3B5CF5A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BA639A1-C4FA-9575-A29C-B6F291D01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FA5-8072-A54D-952F-8DCCFF2A43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851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10CB63-052A-6DC4-364D-06A35E2B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5BE3815-46EE-504B-3249-C921AE320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E308D0-8F42-151D-79AD-CB120251D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3E81-0704-4EC1-BDC4-8DCECD2313A3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144B42-6341-00A1-0FBD-88341A3F6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3A987D-B7A6-5010-05BB-9AA577673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742E6-B4F4-4D54-9DFA-14752EBE74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3998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9AF051-59CE-42CF-8F70-1FFF241B1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525D772-47AC-A886-ADE1-10A7C53A7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68E60-9667-A049-B1F9-5E1AB6FA4232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B972B5C-7074-0B23-F455-5BE9C5B55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2C0863F-3D3C-F7A7-9CA9-CB9263A9D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FA5-8072-A54D-952F-8DCCFF2A43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31048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C6AE054-9CC7-BDC6-42A6-2FD6F376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68E60-9667-A049-B1F9-5E1AB6FA4232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6254382-5E79-1C4E-FCF6-B8FF3B6B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100B62-0B5E-1119-DD58-96B6C2AB9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FA5-8072-A54D-952F-8DCCFF2A43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694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A8BF99-D9FD-AAB1-05B1-6CB290DE7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7F03B2-7CB3-A854-0155-947EA8E97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E907941-A5C1-E2D7-0A59-151EAC816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8F1F29A-F1A2-B537-0CC4-84407BE48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68E60-9667-A049-B1F9-5E1AB6FA4232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4A4B8C1-4ED4-00C5-6D4D-69587479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CAFE807-6D94-6F96-EF18-228DF4255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FA5-8072-A54D-952F-8DCCFF2A43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7005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F32BB9-CB10-01B3-0159-2626236AE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2B6CDE-35F5-47E4-B9B8-30EA5C2C97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49EB483-A2CC-B22A-B815-A35753F79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C61F5E1-6B9F-7967-B3E7-6CE973DB7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68E60-9667-A049-B1F9-5E1AB6FA4232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2BB5514-D92F-30FE-8456-CA4AA041F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578722-2CDC-27D6-18D9-60FFE5E48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FA5-8072-A54D-952F-8DCCFF2A43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13895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3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A03D8E-7E3B-BC3E-C1A1-79C4FE3AE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5752B0F-2CA7-5F0F-8FF8-21FE171E86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D151D1-03D6-FF27-A876-AC3AA00AC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68E60-9667-A049-B1F9-5E1AB6FA4232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5F2A01-C1ED-12A7-596F-185845790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70670E-F524-B986-3DB2-83CF947E4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FA5-8072-A54D-952F-8DCCFF2A43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71604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2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AA4CA4C-1DBC-EEC4-EA66-781C653D50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661020D-2945-FCA8-4B84-8B883FC42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A56847D-8B7E-93A5-0FD1-E8D0EF35C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68E60-9667-A049-B1F9-5E1AB6FA4232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DC7719-AA0F-1D2A-3957-9EC2DDFCA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668883-368D-7BAB-D5B3-67A0A9434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FA5-8072-A54D-952F-8DCCFF2A43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95381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46329" y="459810"/>
            <a:ext cx="4109584" cy="595902"/>
          </a:xfrm>
        </p:spPr>
        <p:txBody>
          <a:bodyPr lIns="0" tIns="0" rIns="0" bIns="0"/>
          <a:lstStyle>
            <a:lvl1pPr>
              <a:defRPr sz="3872" b="0" i="0">
                <a:solidFill>
                  <a:srgbClr val="74489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803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D05D1A-4BAC-C162-9903-093CAEF67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C80D14-D47F-94C0-DFE3-B16FFE7A9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6B4614-9851-73DB-5CC0-768BCC0E9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6B071A3-E40B-8877-D9B6-849C2A8FF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3E81-0704-4EC1-BDC4-8DCECD2313A3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E228A1A-07BD-1784-E5D0-1325ECD0D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84BC328-C176-283E-AA5C-924490CBF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742E6-B4F4-4D54-9DFA-14752EBE74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499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0FFD9E-A54D-E7E2-8AFA-E3A6497EA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F48E6FE-2BDD-9C52-4832-BD272A1C0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D579F2E-BB11-F5DB-F9D6-853C20765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00D6E94-5BFB-39FF-ADBF-3858B2D01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9427CF3-8E66-B650-29B3-BAC8540A6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AC7D009-475D-9AD6-7201-78B561865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3E81-0704-4EC1-BDC4-8DCECD2313A3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1134E24-B1AE-B887-1996-9D8A95372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003889C-6410-C853-E814-7F8B11035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742E6-B4F4-4D54-9DFA-14752EBE74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1597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D9A3A4-FC25-6B7F-02FB-0A6AD8C61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B851CAC-72C2-ADF2-B222-0A7E5225C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3E81-0704-4EC1-BDC4-8DCECD2313A3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0966841-214D-AB96-DE28-007A94EB3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EB31476-B038-4DD6-7F7F-AB04AA9E3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742E6-B4F4-4D54-9DFA-14752EBE74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9745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7F33F2A-5256-144E-16BF-BE5D37244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3E81-0704-4EC1-BDC4-8DCECD2313A3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DE86AEA-4815-A403-F115-F9C987EC5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D222A6-B7BB-AD7E-B6BB-CE05BE97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742E6-B4F4-4D54-9DFA-14752EBE74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566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C1723E-7A8B-185F-ACE0-41C3818E0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5190EC-3D71-18A4-566D-7FC2D32D2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CF4649-F92B-BF2E-B0F2-579204D4A4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E66D8D2-5476-3CEE-7561-E6F0D5AD3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3E81-0704-4EC1-BDC4-8DCECD2313A3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7F58A5C-871D-B191-7EF6-C8A2E728E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5D501A1-7378-128F-0F4C-4A9DD940D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742E6-B4F4-4D54-9DFA-14752EBE74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255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848431-2D9F-0631-4E22-9C9207411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358E74C-E2BE-BB70-3F1A-3CDDB7689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80E2C91-D941-FB3F-5599-5DEBFDEC9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9B78D3-3B2B-3C69-2494-0C9E4A8E2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3E81-0704-4EC1-BDC4-8DCECD2313A3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BE52FDA-CB64-C46E-DD01-91CCC453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054FD5F-4B25-442B-9E7E-951C2E652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742E6-B4F4-4D54-9DFA-14752EBE74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0138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48838F3-14B9-588B-E1DA-7333D1A63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CC41E7-49CF-5BAD-0099-D9ADDC52D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88755A-2F64-7E9A-4EF0-D4D667370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DE3E81-0704-4EC1-BDC4-8DCECD2313A3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4EFCBC-1554-C4A5-ECB6-4CB6A371CC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332CE9-8F49-8FD4-2A97-AC8636CDC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5742E6-B4F4-4D54-9DFA-14752EBE74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97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D8685B6-E821-B441-BF97-5B8460601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D1EF631-C8EB-7572-02C4-C8A3AB2E7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56AD94-29DE-6023-109C-F229B4A7E4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B59410-9C73-441A-8FFF-A6B452F6DA67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1A87C7-1CB2-E706-8960-2A8F192AC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2C248B-3625-D69F-334F-4E2579916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EFDFFB-3596-4D19-A9DA-E0E78D7A21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282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DB1F69E5-FF14-22A3-B1E3-2B4A8C553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0" y="1985653"/>
            <a:ext cx="6835214" cy="2082856"/>
          </a:xfrm>
        </p:spPr>
        <p:txBody>
          <a:bodyPr anchor="t">
            <a:normAutofit/>
          </a:bodyPr>
          <a:lstStyle/>
          <a:p>
            <a:endParaRPr lang="it-IT" b="1" dirty="0"/>
          </a:p>
          <a:p>
            <a:endParaRPr lang="it-IT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it-IT" b="1" dirty="0"/>
              <a:t>Dott. Umberto Semenzato</a:t>
            </a:r>
          </a:p>
          <a:p>
            <a:r>
              <a:rPr lang="it-IT" dirty="0"/>
              <a:t>UOC Pneumologia</a:t>
            </a:r>
          </a:p>
          <a:p>
            <a:endParaRPr lang="it-IT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70E6E19-278E-8AF3-179D-DDBBC510C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8030" y="261054"/>
            <a:ext cx="5225898" cy="782609"/>
          </a:xfrm>
          <a:noFill/>
        </p:spPr>
        <p:txBody>
          <a:bodyPr anchor="t">
            <a:noAutofit/>
          </a:bodyPr>
          <a:lstStyle/>
          <a:p>
            <a:r>
              <a:rPr lang="it-IT" sz="5400" b="1" dirty="0"/>
              <a:t>Esiste la BPCO eosinofila?</a:t>
            </a:r>
          </a:p>
        </p:txBody>
      </p:sp>
      <p:pic>
        <p:nvPicPr>
          <p:cNvPr id="4" name="Picture 2" descr="Homepage Azienda Ospedale - Università Padova">
            <a:extLst>
              <a:ext uri="{FF2B5EF4-FFF2-40B4-BE49-F238E27FC236}">
                <a16:creationId xmlns:a16="http://schemas.microsoft.com/office/drawing/2014/main" id="{386667CF-EC47-12FA-1F6B-DB8C39EEB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309" y="4124882"/>
            <a:ext cx="2556657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ipartimento di Scienze&lt;br/&gt;Cardio-Toraco-Vascolari&lt;br/&gt;e Sanità pubblica">
            <a:extLst>
              <a:ext uri="{FF2B5EF4-FFF2-40B4-BE49-F238E27FC236}">
                <a16:creationId xmlns:a16="http://schemas.microsoft.com/office/drawing/2014/main" id="{38384C14-26FC-2D7D-4EE3-4A8A0D3DD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517" y="5630023"/>
            <a:ext cx="5053584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68410E1-43F5-6A8F-0DAF-86665B13C0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133" r="13149"/>
          <a:stretch>
            <a:fillRect/>
          </a:stretch>
        </p:blipFill>
        <p:spPr>
          <a:xfrm>
            <a:off x="0" y="0"/>
            <a:ext cx="7098030" cy="685800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F0898EC0-900D-4EE7-8225-42E44828F1BE}"/>
              </a:ext>
            </a:extLst>
          </p:cNvPr>
          <p:cNvSpPr/>
          <p:nvPr/>
        </p:nvSpPr>
        <p:spPr>
          <a:xfrm>
            <a:off x="1989438" y="1828800"/>
            <a:ext cx="3188043" cy="383060"/>
          </a:xfrm>
          <a:prstGeom prst="rect">
            <a:avLst/>
          </a:prstGeom>
          <a:solidFill>
            <a:srgbClr val="2B8DCD"/>
          </a:solidFill>
          <a:ln>
            <a:solidFill>
              <a:srgbClr val="2B8D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539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77FEF-8155-123D-34A5-BB86BC90B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2B8A24-6B5B-25E0-5F7C-BE45CD1C8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875"/>
            <a:ext cx="10515600" cy="1325563"/>
          </a:xfrm>
        </p:spPr>
        <p:txBody>
          <a:bodyPr/>
          <a:lstStyle/>
          <a:p>
            <a:pPr algn="ctr"/>
            <a:r>
              <a:rPr lang="it-IT" dirty="0" err="1"/>
              <a:t>Eosinophils</a:t>
            </a:r>
            <a:r>
              <a:rPr lang="it-IT" dirty="0"/>
              <a:t> in COPD: </a:t>
            </a:r>
            <a:r>
              <a:rPr lang="it-IT" dirty="0" err="1"/>
              <a:t>controversies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859ED9-D99C-9738-BA37-E7A193185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9688"/>
            <a:ext cx="9949543" cy="4867275"/>
          </a:xfrm>
        </p:spPr>
        <p:txBody>
          <a:bodyPr/>
          <a:lstStyle/>
          <a:p>
            <a:r>
              <a:rPr lang="it-IT" dirty="0" err="1"/>
              <a:t>Cut</a:t>
            </a:r>
            <a:r>
              <a:rPr lang="it-IT" dirty="0"/>
              <a:t>-off: 300 </a:t>
            </a:r>
            <a:r>
              <a:rPr lang="it-IT" dirty="0" err="1"/>
              <a:t>cells</a:t>
            </a:r>
            <a:r>
              <a:rPr lang="it-IT" dirty="0"/>
              <a:t>/</a:t>
            </a:r>
            <a:r>
              <a:rPr lang="it-IT" dirty="0" err="1"/>
              <a:t>uL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the </a:t>
            </a:r>
            <a:r>
              <a:rPr lang="it-IT" dirty="0" err="1"/>
              <a:t>normal</a:t>
            </a:r>
            <a:r>
              <a:rPr lang="it-IT" dirty="0"/>
              <a:t> </a:t>
            </a:r>
            <a:r>
              <a:rPr lang="it-IT" dirty="0" err="1"/>
              <a:t>value</a:t>
            </a:r>
            <a:r>
              <a:rPr lang="it-IT" dirty="0"/>
              <a:t> of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eos</a:t>
            </a:r>
            <a:r>
              <a:rPr lang="it-IT" dirty="0"/>
              <a:t>. </a:t>
            </a: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412CBEB-8DC3-F2B3-0E29-75C251BAB295}"/>
              </a:ext>
            </a:extLst>
          </p:cNvPr>
          <p:cNvSpPr txBox="1"/>
          <p:nvPr/>
        </p:nvSpPr>
        <p:spPr>
          <a:xfrm>
            <a:off x="468086" y="5954485"/>
            <a:ext cx="10885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Turato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G, Semenzato U et al. Am J Respir Crit Care Med. 2018 May 1;197(9):1216-1219.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Tinè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M, Biondini D, Semenzato U et al. Journal of Clinical Medicine. 2019; 8(7):962.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Polverino F, Sin DD. Eur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Respir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J. 2024;63(5):2400150.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A9C1CD2-E478-9C7C-4C82-AD6D4A2736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0" t="29422" r="14286" b="18877"/>
          <a:stretch/>
        </p:blipFill>
        <p:spPr>
          <a:xfrm>
            <a:off x="712031" y="1938244"/>
            <a:ext cx="10388571" cy="39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1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EDD18-A5F6-E8DC-847D-E86EF5D1F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9B195B-96EA-DBD2-994C-C024D9C0F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875"/>
            <a:ext cx="10515600" cy="1325563"/>
          </a:xfrm>
        </p:spPr>
        <p:txBody>
          <a:bodyPr/>
          <a:lstStyle/>
          <a:p>
            <a:pPr algn="ctr"/>
            <a:r>
              <a:rPr lang="it-IT" dirty="0" err="1"/>
              <a:t>Eosinophils</a:t>
            </a:r>
            <a:r>
              <a:rPr lang="it-IT" dirty="0"/>
              <a:t> in COPD: </a:t>
            </a:r>
            <a:r>
              <a:rPr lang="it-IT" dirty="0" err="1"/>
              <a:t>controversies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56ED01-0DF9-83E4-0833-6780105EF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9688"/>
            <a:ext cx="9949543" cy="4867275"/>
          </a:xfrm>
        </p:spPr>
        <p:txBody>
          <a:bodyPr/>
          <a:lstStyle/>
          <a:p>
            <a:r>
              <a:rPr lang="it-IT" dirty="0" err="1"/>
              <a:t>Cut</a:t>
            </a:r>
            <a:r>
              <a:rPr lang="it-IT" dirty="0"/>
              <a:t>-off: 300 </a:t>
            </a:r>
            <a:r>
              <a:rPr lang="it-IT" dirty="0" err="1"/>
              <a:t>cells</a:t>
            </a:r>
            <a:r>
              <a:rPr lang="it-IT" dirty="0"/>
              <a:t>/</a:t>
            </a:r>
            <a:r>
              <a:rPr lang="it-IT" dirty="0" err="1"/>
              <a:t>uL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the </a:t>
            </a:r>
            <a:r>
              <a:rPr lang="it-IT" dirty="0" err="1"/>
              <a:t>normal</a:t>
            </a:r>
            <a:r>
              <a:rPr lang="it-IT" dirty="0"/>
              <a:t> </a:t>
            </a:r>
            <a:r>
              <a:rPr lang="it-IT" dirty="0" err="1"/>
              <a:t>value</a:t>
            </a:r>
            <a:r>
              <a:rPr lang="it-IT" dirty="0"/>
              <a:t> of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eos</a:t>
            </a:r>
            <a:r>
              <a:rPr lang="it-IT" dirty="0"/>
              <a:t>. </a:t>
            </a:r>
          </a:p>
          <a:p>
            <a:endParaRPr lang="it-IT" dirty="0"/>
          </a:p>
          <a:p>
            <a:r>
              <a:rPr lang="it-IT" dirty="0"/>
              <a:t>Blood </a:t>
            </a:r>
            <a:r>
              <a:rPr lang="it-IT" dirty="0" err="1"/>
              <a:t>eos</a:t>
            </a:r>
            <a:r>
              <a:rPr lang="it-IT" dirty="0"/>
              <a:t> </a:t>
            </a:r>
            <a:r>
              <a:rPr lang="it-IT" dirty="0" err="1"/>
              <a:t>presents</a:t>
            </a:r>
            <a:r>
              <a:rPr lang="it-IT" dirty="0"/>
              <a:t> a </a:t>
            </a:r>
            <a:r>
              <a:rPr lang="it-IT" dirty="0" err="1"/>
              <a:t>significant</a:t>
            </a:r>
            <a:r>
              <a:rPr lang="it-IT" dirty="0"/>
              <a:t> </a:t>
            </a:r>
            <a:r>
              <a:rPr lang="it-IT" dirty="0" err="1"/>
              <a:t>variability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patient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en-US" dirty="0"/>
              <a:t>Blood eosinophil counts in COPD may not accurately reflect eosinophils in the airways.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B2D55DC-1206-D525-AC98-ABA3394B7738}"/>
              </a:ext>
            </a:extLst>
          </p:cNvPr>
          <p:cNvSpPr txBox="1"/>
          <p:nvPr/>
        </p:nvSpPr>
        <p:spPr>
          <a:xfrm>
            <a:off x="468086" y="5954485"/>
            <a:ext cx="10885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Turato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G, Semenzato U et al. Am J Respir Crit Care Med. 2018 May 1;197(9):1216-1219.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Tinè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M, Biondini D, Semenzato U et al. Journal of Clinical Medicine. 2019; 8(7):962.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Polverino F, Sin DD. Eur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Respir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J. 2024;63(5):2400150. </a:t>
            </a:r>
          </a:p>
        </p:txBody>
      </p:sp>
    </p:spTree>
    <p:extLst>
      <p:ext uri="{BB962C8B-B14F-4D97-AF65-F5344CB8AC3E}">
        <p14:creationId xmlns:p14="http://schemas.microsoft.com/office/powerpoint/2010/main" val="48227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6F5E4-581A-077B-7929-DCEAC98D8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6607A1-285A-EC0C-E803-5BF8878E9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875"/>
            <a:ext cx="10515600" cy="1325563"/>
          </a:xfrm>
        </p:spPr>
        <p:txBody>
          <a:bodyPr/>
          <a:lstStyle/>
          <a:p>
            <a:pPr algn="ctr"/>
            <a:r>
              <a:rPr lang="it-IT" dirty="0" err="1"/>
              <a:t>Eosinophils</a:t>
            </a:r>
            <a:r>
              <a:rPr lang="it-IT" dirty="0"/>
              <a:t> in COPD: </a:t>
            </a:r>
            <a:r>
              <a:rPr lang="it-IT" dirty="0" err="1"/>
              <a:t>controversies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EC780BC-0173-CC75-F714-FFC82AED62C4}"/>
              </a:ext>
            </a:extLst>
          </p:cNvPr>
          <p:cNvSpPr txBox="1"/>
          <p:nvPr/>
        </p:nvSpPr>
        <p:spPr>
          <a:xfrm>
            <a:off x="468086" y="6433459"/>
            <a:ext cx="1088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Turato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G, Semenzato U et al. Am J Respir Crit Care Med. 2018 May 1;197(9):1216-1219.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DDC0F4-5D79-342A-F6C3-F851D5A0F6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6" t="30612" r="25624" b="4081"/>
          <a:stretch/>
        </p:blipFill>
        <p:spPr>
          <a:xfrm>
            <a:off x="1860352" y="929942"/>
            <a:ext cx="8471296" cy="539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14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FEF1D-0052-D7F3-1487-B3515D1F8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524DAA1-E225-29E0-20FB-28C048F6053B}"/>
              </a:ext>
            </a:extLst>
          </p:cNvPr>
          <p:cNvSpPr txBox="1"/>
          <p:nvPr/>
        </p:nvSpPr>
        <p:spPr>
          <a:xfrm>
            <a:off x="0" y="6433459"/>
            <a:ext cx="1135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Adapted from Beech A. Eosinophils and COPD. ERS Monograph European Respiratory Society, 2024; pp. 149–167.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800A598B-C02D-408C-7912-E8CB32C68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2F10D87-AB59-1D6E-1F2C-A16A7973D9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74" r="39041" b="44553"/>
          <a:stretch>
            <a:fillRect/>
          </a:stretch>
        </p:blipFill>
        <p:spPr>
          <a:xfrm>
            <a:off x="0" y="847364"/>
            <a:ext cx="5952345" cy="4764765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093EFCEE-9485-F212-9131-2A737E0AB71D}"/>
              </a:ext>
            </a:extLst>
          </p:cNvPr>
          <p:cNvGrpSpPr/>
          <p:nvPr/>
        </p:nvGrpSpPr>
        <p:grpSpPr>
          <a:xfrm>
            <a:off x="6024171" y="843500"/>
            <a:ext cx="6120000" cy="4709755"/>
            <a:chOff x="6024171" y="843500"/>
            <a:chExt cx="6120000" cy="4709755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5AB2CC34-F64D-1CE0-F46A-FE6F166A2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4987" r="43122" b="9041"/>
            <a:stretch>
              <a:fillRect/>
            </a:stretch>
          </p:blipFill>
          <p:spPr>
            <a:xfrm>
              <a:off x="6024172" y="1615386"/>
              <a:ext cx="6096000" cy="3937869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13DFB7C2-E6D1-CB24-A17D-6ACB0D024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674" r="39041" b="84587"/>
            <a:stretch>
              <a:fillRect/>
            </a:stretch>
          </p:blipFill>
          <p:spPr>
            <a:xfrm>
              <a:off x="6024171" y="843500"/>
              <a:ext cx="6120000" cy="7936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820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4E44F-B72C-BBF8-BF6D-0DA7E7C19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18ECD8-A202-48A0-7B9A-67F78F15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122"/>
            <a:ext cx="11924270" cy="1325563"/>
          </a:xfrm>
        </p:spPr>
        <p:txBody>
          <a:bodyPr/>
          <a:lstStyle/>
          <a:p>
            <a:pPr algn="ctr"/>
            <a:r>
              <a:rPr lang="it-IT" dirty="0">
                <a:cs typeface="Times New Roman" panose="02020603050405020304" pitchFamily="18" charset="0"/>
              </a:rPr>
              <a:t>2. </a:t>
            </a:r>
            <a:r>
              <a:rPr lang="en-US" dirty="0">
                <a:cs typeface="Times New Roman" panose="02020603050405020304" pitchFamily="18" charset="0"/>
              </a:rPr>
              <a:t>Eosinophilic COPD: is it just asthma?</a:t>
            </a:r>
            <a:br>
              <a:rPr lang="en-US" dirty="0">
                <a:cs typeface="Times New Roman" panose="02020603050405020304" pitchFamily="18" charset="0"/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9D71EC-3EBD-0F11-8E0E-8A0FF7F2C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9688"/>
            <a:ext cx="9949543" cy="4867275"/>
          </a:xfrm>
        </p:spPr>
        <p:txBody>
          <a:bodyPr>
            <a:normAutofit/>
          </a:bodyPr>
          <a:lstStyle/>
          <a:p>
            <a:r>
              <a:rPr lang="it-IT" sz="3600" dirty="0" err="1"/>
              <a:t>Asthma</a:t>
            </a:r>
            <a:r>
              <a:rPr lang="it-IT" sz="3600" dirty="0"/>
              <a:t> </a:t>
            </a:r>
            <a:r>
              <a:rPr lang="it-IT" sz="3600" dirty="0" err="1"/>
              <a:t>contamination</a:t>
            </a:r>
            <a:r>
              <a:rPr lang="it-IT" sz="3600" dirty="0"/>
              <a:t> in COPD trials</a:t>
            </a:r>
          </a:p>
          <a:p>
            <a:endParaRPr lang="it-IT" sz="3600" dirty="0"/>
          </a:p>
          <a:p>
            <a:r>
              <a:rPr lang="it-IT" sz="3600" dirty="0" err="1"/>
              <a:t>Eosinophils</a:t>
            </a:r>
            <a:r>
              <a:rPr lang="it-IT" sz="3600" dirty="0"/>
              <a:t>: COPD trait or </a:t>
            </a:r>
            <a:r>
              <a:rPr lang="it-IT" sz="3600" dirty="0" err="1"/>
              <a:t>asthma</a:t>
            </a:r>
            <a:r>
              <a:rPr lang="it-IT" sz="3600" dirty="0"/>
              <a:t> footprint?</a:t>
            </a:r>
          </a:p>
          <a:p>
            <a:endParaRPr lang="it-IT" sz="3600" dirty="0"/>
          </a:p>
          <a:p>
            <a:r>
              <a:rPr lang="it-IT" sz="3600" dirty="0"/>
              <a:t>ICS benefit: </a:t>
            </a:r>
            <a:r>
              <a:rPr lang="it-IT" sz="3600" dirty="0" err="1"/>
              <a:t>true</a:t>
            </a:r>
            <a:r>
              <a:rPr lang="it-IT" sz="3600" dirty="0"/>
              <a:t> COPD </a:t>
            </a:r>
            <a:r>
              <a:rPr lang="it-IT" sz="3600" dirty="0" err="1"/>
              <a:t>effect</a:t>
            </a:r>
            <a:r>
              <a:rPr lang="it-IT" sz="3600" dirty="0"/>
              <a:t> or </a:t>
            </a:r>
            <a:r>
              <a:rPr lang="it-IT" sz="3600" dirty="0" err="1"/>
              <a:t>diagnostic</a:t>
            </a:r>
            <a:r>
              <a:rPr lang="it-IT" sz="3600" dirty="0"/>
              <a:t> </a:t>
            </a:r>
            <a:r>
              <a:rPr lang="it-IT" sz="3600" dirty="0" err="1"/>
              <a:t>bias</a:t>
            </a:r>
            <a:r>
              <a:rPr lang="it-IT" sz="3600" dirty="0"/>
              <a:t>?</a:t>
            </a:r>
          </a:p>
          <a:p>
            <a:endParaRPr lang="it-IT" sz="3600" dirty="0"/>
          </a:p>
          <a:p>
            <a:endParaRPr lang="it-IT" sz="3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355A7A7-67EF-A4DD-F35C-6DD66BB0ACA8}"/>
              </a:ext>
            </a:extLst>
          </p:cNvPr>
          <p:cNvSpPr txBox="1"/>
          <p:nvPr/>
        </p:nvSpPr>
        <p:spPr>
          <a:xfrm>
            <a:off x="468086" y="6374617"/>
            <a:ext cx="1088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Park KJ. ERJ Open Res. 2026 </a:t>
            </a:r>
            <a:r>
              <a:rPr lang="it-IT" dirty="0" err="1"/>
              <a:t>Feb</a:t>
            </a:r>
            <a:r>
              <a:rPr lang="it-IT" dirty="0"/>
              <a:t> 16;12(1):01059-2025. </a:t>
            </a:r>
          </a:p>
        </p:txBody>
      </p:sp>
    </p:spTree>
    <p:extLst>
      <p:ext uri="{BB962C8B-B14F-4D97-AF65-F5344CB8AC3E}">
        <p14:creationId xmlns:p14="http://schemas.microsoft.com/office/powerpoint/2010/main" val="23332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FC330-E72F-5E34-F4DE-F99E37EF4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01161B-A440-C4D0-C27A-A88AA02BF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122"/>
            <a:ext cx="11924270" cy="1325563"/>
          </a:xfrm>
        </p:spPr>
        <p:txBody>
          <a:bodyPr/>
          <a:lstStyle/>
          <a:p>
            <a:pPr algn="ctr"/>
            <a:r>
              <a:rPr lang="it-IT" dirty="0">
                <a:cs typeface="Times New Roman" panose="02020603050405020304" pitchFamily="18" charset="0"/>
              </a:rPr>
              <a:t>2. </a:t>
            </a:r>
            <a:r>
              <a:rPr lang="en-US" dirty="0">
                <a:cs typeface="Times New Roman" panose="02020603050405020304" pitchFamily="18" charset="0"/>
              </a:rPr>
              <a:t>Eosinophilic COPD: is it just asthma?</a:t>
            </a:r>
            <a:br>
              <a:rPr lang="en-US" dirty="0">
                <a:cs typeface="Times New Roman" panose="02020603050405020304" pitchFamily="18" charset="0"/>
              </a:rPr>
            </a:b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B9457FE-6BE0-8EA8-DA50-9FDD9029013A}"/>
              </a:ext>
            </a:extLst>
          </p:cNvPr>
          <p:cNvSpPr txBox="1"/>
          <p:nvPr/>
        </p:nvSpPr>
        <p:spPr>
          <a:xfrm>
            <a:off x="468086" y="6374617"/>
            <a:ext cx="1088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Semenzato U, Turato G, Saetta M personal images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F137BD2-446F-8F24-B516-7D80F1406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4465"/>
            <a:ext cx="10515600" cy="5052498"/>
          </a:xfrm>
        </p:spPr>
        <p:txBody>
          <a:bodyPr>
            <a:normAutofit/>
          </a:bodyPr>
          <a:lstStyle/>
          <a:p>
            <a:r>
              <a:rPr lang="en-GB" dirty="0"/>
              <a:t>Pathological studies comparing asthma and COPD provide additional insights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1D03CFBF-E4F9-9B44-56C4-E3854A015349}"/>
              </a:ext>
            </a:extLst>
          </p:cNvPr>
          <p:cNvGrpSpPr/>
          <p:nvPr/>
        </p:nvGrpSpPr>
        <p:grpSpPr>
          <a:xfrm>
            <a:off x="1709247" y="1933181"/>
            <a:ext cx="8477273" cy="2991638"/>
            <a:chOff x="107504" y="2852936"/>
            <a:chExt cx="8893616" cy="3239770"/>
          </a:xfrm>
        </p:grpSpPr>
        <p:pic>
          <p:nvPicPr>
            <p:cNvPr id="12" name="Picture">
              <a:extLst>
                <a:ext uri="{FF2B5EF4-FFF2-40B4-BE49-F238E27FC236}">
                  <a16:creationId xmlns:a16="http://schemas.microsoft.com/office/drawing/2014/main" id="{9E983C01-4E03-982D-F9CA-E39BF3EA042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07504" y="2852936"/>
              <a:ext cx="4319905" cy="3239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">
              <a:extLst>
                <a:ext uri="{FF2B5EF4-FFF2-40B4-BE49-F238E27FC236}">
                  <a16:creationId xmlns:a16="http://schemas.microsoft.com/office/drawing/2014/main" id="{1076AC3B-448A-B833-6F59-0C8C3B69AAD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4932040" y="2852936"/>
              <a:ext cx="4069080" cy="3239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29056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10371-0B58-3C62-9187-E6267CF69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E36A9C-162F-9A53-FAEF-5DB29FDDA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122"/>
            <a:ext cx="11924270" cy="1325563"/>
          </a:xfrm>
        </p:spPr>
        <p:txBody>
          <a:bodyPr/>
          <a:lstStyle/>
          <a:p>
            <a:pPr algn="ctr"/>
            <a:r>
              <a:rPr lang="it-IT" dirty="0">
                <a:cs typeface="Times New Roman" panose="02020603050405020304" pitchFamily="18" charset="0"/>
              </a:rPr>
              <a:t>2. </a:t>
            </a:r>
            <a:r>
              <a:rPr lang="en-US" dirty="0">
                <a:cs typeface="Times New Roman" panose="02020603050405020304" pitchFamily="18" charset="0"/>
              </a:rPr>
              <a:t>Eosinophilic COPD: is it just asthma?</a:t>
            </a:r>
            <a:br>
              <a:rPr lang="en-US" dirty="0">
                <a:cs typeface="Times New Roman" panose="02020603050405020304" pitchFamily="18" charset="0"/>
              </a:rPr>
            </a:b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9A45544-D19C-885E-ADFE-30B65F916CB1}"/>
              </a:ext>
            </a:extLst>
          </p:cNvPr>
          <p:cNvSpPr txBox="1"/>
          <p:nvPr/>
        </p:nvSpPr>
        <p:spPr>
          <a:xfrm>
            <a:off x="468086" y="6374617"/>
            <a:ext cx="1088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Saetta M et al. 1996. Clinical &amp; </a:t>
            </a:r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Allergy</a:t>
            </a:r>
            <a:r>
              <a:rPr lang="it-IT" dirty="0"/>
              <a:t>, 26: 766-774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96F510-A7A7-E10A-CCEE-A1A305D57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93" y="1124465"/>
            <a:ext cx="5257800" cy="5052498"/>
          </a:xfrm>
        </p:spPr>
        <p:txBody>
          <a:bodyPr/>
          <a:lstStyle/>
          <a:p>
            <a:r>
              <a:rPr lang="en-US" dirty="0"/>
              <a:t>Bronchial eosinophilia in both conditions during exacerbations, increased IL-5 in bronchial tissue only in asthma.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788CE6C-4E18-1D6A-E481-D2B3EBDC1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845" y="871157"/>
            <a:ext cx="5574030" cy="522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 2">
            <a:extLst>
              <a:ext uri="{FF2B5EF4-FFF2-40B4-BE49-F238E27FC236}">
                <a16:creationId xmlns:a16="http://schemas.microsoft.com/office/drawing/2014/main" id="{FD6D35F6-B7B5-E2C4-1CC3-F3838D95A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21" y="254644"/>
            <a:ext cx="11226757" cy="591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AA54E51-9673-0DDB-8ED0-5B3B8889A665}"/>
              </a:ext>
            </a:extLst>
          </p:cNvPr>
          <p:cNvSpPr txBox="1"/>
          <p:nvPr/>
        </p:nvSpPr>
        <p:spPr>
          <a:xfrm>
            <a:off x="699714" y="6353180"/>
            <a:ext cx="10581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Beech A et al. </a:t>
            </a:r>
            <a:r>
              <a:rPr lang="en-US" i="1" dirty="0"/>
              <a:t>Breathe (Sheff)</a:t>
            </a:r>
            <a:r>
              <a:rPr lang="en-US" dirty="0"/>
              <a:t>. 2024;20(3):230229.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1034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7561E-5BA5-6B72-1007-3351D0F7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95E495-BCB0-6AF3-E45C-F0F0954AD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392"/>
            <a:ext cx="11924270" cy="1325563"/>
          </a:xfrm>
        </p:spPr>
        <p:txBody>
          <a:bodyPr/>
          <a:lstStyle/>
          <a:p>
            <a:pPr algn="ctr"/>
            <a:r>
              <a:rPr lang="it-IT" b="1" dirty="0"/>
              <a:t>Why </a:t>
            </a:r>
            <a:r>
              <a:rPr lang="it-IT" b="1" dirty="0" err="1"/>
              <a:t>eosinophilic</a:t>
            </a:r>
            <a:r>
              <a:rPr lang="it-IT" b="1" dirty="0"/>
              <a:t> COPD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not</a:t>
            </a:r>
            <a:r>
              <a:rPr lang="it-IT" b="1" dirty="0"/>
              <a:t> </a:t>
            </a:r>
            <a:r>
              <a:rPr lang="it-IT" b="1" dirty="0" err="1"/>
              <a:t>asthma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923B1D8-0161-FFDA-E1BE-F9A3E6375B48}"/>
              </a:ext>
            </a:extLst>
          </p:cNvPr>
          <p:cNvSpPr txBox="1"/>
          <p:nvPr/>
        </p:nvSpPr>
        <p:spPr>
          <a:xfrm>
            <a:off x="468086" y="6374617"/>
            <a:ext cx="1088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Beech A et al. </a:t>
            </a:r>
            <a:r>
              <a:rPr lang="en-US" i="1" dirty="0"/>
              <a:t>Breathe (Sheff)</a:t>
            </a:r>
            <a:r>
              <a:rPr lang="en-US" dirty="0"/>
              <a:t>. 2024;20(3):230229. </a:t>
            </a:r>
            <a:endParaRPr lang="en-US" b="1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E4BA7B19-7372-32EB-2418-44DDC6810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9751"/>
            <a:ext cx="10515600" cy="5077212"/>
          </a:xfrm>
        </p:spPr>
        <p:txBody>
          <a:bodyPr>
            <a:normAutofit/>
          </a:bodyPr>
          <a:lstStyle/>
          <a:p>
            <a:endParaRPr lang="it-IT" dirty="0"/>
          </a:p>
          <a:p>
            <a:r>
              <a:rPr lang="it-IT" dirty="0"/>
              <a:t>Less </a:t>
            </a:r>
            <a:r>
              <a:rPr lang="it-IT" dirty="0" err="1"/>
              <a:t>dominant</a:t>
            </a:r>
            <a:r>
              <a:rPr lang="it-IT" dirty="0"/>
              <a:t> </a:t>
            </a:r>
            <a:r>
              <a:rPr lang="it-IT" dirty="0" err="1"/>
              <a:t>eosinophilic</a:t>
            </a:r>
            <a:r>
              <a:rPr lang="it-IT" dirty="0"/>
              <a:t> </a:t>
            </a:r>
            <a:r>
              <a:rPr lang="it-IT" dirty="0" err="1"/>
              <a:t>inflammation</a:t>
            </a:r>
            <a:r>
              <a:rPr lang="it-IT" dirty="0"/>
              <a:t> </a:t>
            </a:r>
          </a:p>
          <a:p>
            <a:r>
              <a:rPr lang="it-IT" dirty="0" err="1"/>
              <a:t>Distinct</a:t>
            </a:r>
            <a:r>
              <a:rPr lang="it-IT" dirty="0"/>
              <a:t> </a:t>
            </a:r>
            <a:r>
              <a:rPr lang="it-IT" dirty="0" err="1"/>
              <a:t>epithelial</a:t>
            </a:r>
            <a:r>
              <a:rPr lang="it-IT" dirty="0"/>
              <a:t> T2 gene signature </a:t>
            </a:r>
          </a:p>
          <a:p>
            <a:r>
              <a:rPr lang="it-IT" dirty="0" err="1"/>
              <a:t>Weaker</a:t>
            </a:r>
            <a:r>
              <a:rPr lang="it-IT" dirty="0"/>
              <a:t> IgE/IL-4 </a:t>
            </a:r>
            <a:r>
              <a:rPr lang="it-IT" dirty="0" err="1"/>
              <a:t>allergic</a:t>
            </a:r>
            <a:r>
              <a:rPr lang="it-IT" dirty="0"/>
              <a:t> </a:t>
            </a:r>
            <a:r>
              <a:rPr lang="it-IT" dirty="0" err="1"/>
              <a:t>axis</a:t>
            </a:r>
            <a:r>
              <a:rPr lang="it-IT" dirty="0"/>
              <a:t>, Non-IgE </a:t>
            </a:r>
            <a:r>
              <a:rPr lang="it-IT" dirty="0" err="1"/>
              <a:t>mast-cell</a:t>
            </a:r>
            <a:r>
              <a:rPr lang="it-IT" dirty="0"/>
              <a:t> </a:t>
            </a:r>
            <a:r>
              <a:rPr lang="it-IT" dirty="0" err="1"/>
              <a:t>activation</a:t>
            </a:r>
            <a:r>
              <a:rPr lang="it-IT" dirty="0"/>
              <a:t> </a:t>
            </a:r>
          </a:p>
          <a:p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mucus</a:t>
            </a:r>
            <a:r>
              <a:rPr lang="it-IT" dirty="0"/>
              <a:t> </a:t>
            </a:r>
            <a:r>
              <a:rPr lang="it-IT" dirty="0" err="1"/>
              <a:t>pathophysiology</a:t>
            </a:r>
            <a:endParaRPr lang="it-IT" dirty="0"/>
          </a:p>
          <a:p>
            <a:endParaRPr lang="it-IT" dirty="0"/>
          </a:p>
          <a:p>
            <a:r>
              <a:rPr lang="it-IT" b="1" dirty="0" err="1"/>
              <a:t>Shared</a:t>
            </a:r>
            <a:r>
              <a:rPr lang="it-IT" b="1" dirty="0"/>
              <a:t> </a:t>
            </a:r>
            <a:r>
              <a:rPr lang="it-IT" b="1" dirty="0" err="1"/>
              <a:t>treatable</a:t>
            </a:r>
            <a:r>
              <a:rPr lang="it-IT" b="1" dirty="0"/>
              <a:t> trait ≠ </a:t>
            </a:r>
            <a:r>
              <a:rPr lang="it-IT" b="1" dirty="0" err="1"/>
              <a:t>same</a:t>
            </a:r>
            <a:r>
              <a:rPr lang="it-IT" b="1" dirty="0"/>
              <a:t> </a:t>
            </a:r>
            <a:r>
              <a:rPr lang="it-IT" b="1" dirty="0" err="1"/>
              <a:t>disease</a:t>
            </a:r>
            <a:r>
              <a:rPr lang="it-IT" b="1" dirty="0"/>
              <a:t> </a:t>
            </a:r>
            <a:r>
              <a:rPr lang="it-IT" b="1" dirty="0" err="1"/>
              <a:t>biology</a:t>
            </a:r>
            <a:endParaRPr lang="it-IT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103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3215794-9001-7B40-2C01-E515360BB5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986"/>
          <a:stretch/>
        </p:blipFill>
        <p:spPr>
          <a:xfrm>
            <a:off x="2500490" y="777556"/>
            <a:ext cx="7191023" cy="248355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AC1A65-EBF0-88F3-3475-9CD7A0EC8221}"/>
              </a:ext>
            </a:extLst>
          </p:cNvPr>
          <p:cNvSpPr txBox="1"/>
          <p:nvPr/>
        </p:nvSpPr>
        <p:spPr>
          <a:xfrm>
            <a:off x="0" y="3522134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45237D97-BABB-AB6D-4008-780B3A52A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36"/>
          <a:stretch/>
        </p:blipFill>
        <p:spPr bwMode="auto">
          <a:xfrm>
            <a:off x="7055204" y="3245375"/>
            <a:ext cx="5136797" cy="360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F04B32CA-60FF-8881-16E8-F913E6071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27" b="32840"/>
          <a:stretch/>
        </p:blipFill>
        <p:spPr bwMode="auto">
          <a:xfrm>
            <a:off x="0" y="3374000"/>
            <a:ext cx="4581216" cy="32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D034A6A1-0223-7F7E-1B37-C507AC131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61"/>
          <a:stretch/>
        </p:blipFill>
        <p:spPr bwMode="auto">
          <a:xfrm>
            <a:off x="3254829" y="3192551"/>
            <a:ext cx="4780581" cy="360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AD0F77B-7D21-6807-65F7-CBF0D4562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0667"/>
            <a:ext cx="10515600" cy="1325563"/>
          </a:xfrm>
        </p:spPr>
        <p:txBody>
          <a:bodyPr/>
          <a:lstStyle/>
          <a:p>
            <a:r>
              <a:rPr lang="it-IT" dirty="0"/>
              <a:t>3. </a:t>
            </a:r>
            <a:r>
              <a:rPr lang="en-US" dirty="0">
                <a:cs typeface="Times New Roman" panose="02020603050405020304" pitchFamily="18" charset="0"/>
              </a:rPr>
              <a:t>From biomarker to therapeutic target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7695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>
            <a:extLst>
              <a:ext uri="{FF2B5EF4-FFF2-40B4-BE49-F238E27FC236}">
                <a16:creationId xmlns:a16="http://schemas.microsoft.com/office/drawing/2014/main" id="{3997D172-5BB5-4324-A62C-0DDC96CCAD0D}"/>
              </a:ext>
            </a:extLst>
          </p:cNvPr>
          <p:cNvSpPr txBox="1">
            <a:spLocks/>
          </p:cNvSpPr>
          <p:nvPr/>
        </p:nvSpPr>
        <p:spPr bwMode="auto">
          <a:xfrm>
            <a:off x="2374901" y="154517"/>
            <a:ext cx="745701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1" rIns="68580" bIns="34291"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 b="1">
                <a:solidFill>
                  <a:srgbClr val="00529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 Bold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9pPr>
          </a:lstStyle>
          <a:p>
            <a:pPr algn="ctr" defTabSz="1219170">
              <a:lnSpc>
                <a:spcPct val="90000"/>
              </a:lnSpc>
              <a:spcBef>
                <a:spcPct val="0"/>
              </a:spcBef>
              <a:buNone/>
            </a:pPr>
            <a:r>
              <a:rPr lang="en-GB" alt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Conflict of interest disclosure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F26C979D-356F-44A7-9C6D-FBF0F32A7B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433" y="874185"/>
            <a:ext cx="9798051" cy="1297516"/>
          </a:xfrm>
          <a:ln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endParaRPr lang="en-US" altLang="fr-FR" sz="1000" dirty="0">
              <a:latin typeface="Arial" panose="020B0604020202020204" pitchFamily="34" charset="0"/>
              <a:ea typeface="Arial Bold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en-US" altLang="fr-FR" sz="1600" b="1" dirty="0">
                <a:latin typeface="Arial" panose="020B0604020202020204" pitchFamily="34" charset="0"/>
                <a:ea typeface="Arial Bold"/>
                <a:cs typeface="Arial" panose="020B0604020202020204" pitchFamily="34" charset="0"/>
              </a:rPr>
              <a:t>I have the following real or perceived conflicts of interest that relate to this presentation: </a:t>
            </a:r>
          </a:p>
          <a:p>
            <a:pPr marL="214308" indent="-214308" algn="l">
              <a:buFont typeface="Wingdings" panose="05000000000000000000" pitchFamily="2" charset="2"/>
              <a:buChar char="q"/>
              <a:defRPr/>
            </a:pPr>
            <a:endParaRPr lang="fr-CH" altLang="fr-FR" sz="135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8EC8F91-F53D-42E6-BB16-80563E87E6F2}"/>
              </a:ext>
            </a:extLst>
          </p:cNvPr>
          <p:cNvGraphicFramePr>
            <a:graphicFrameLocks noGrp="1"/>
          </p:cNvGraphicFramePr>
          <p:nvPr/>
        </p:nvGraphicFramePr>
        <p:xfrm>
          <a:off x="334434" y="2076451"/>
          <a:ext cx="11569700" cy="368043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47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2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2163">
                <a:tc>
                  <a:txBody>
                    <a:bodyPr/>
                    <a:lstStyle/>
                    <a:p>
                      <a:r>
                        <a:rPr lang="en-GB" sz="15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Affiliation / Financial</a:t>
                      </a:r>
                      <a:r>
                        <a:rPr lang="en-GB" sz="15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interest</a:t>
                      </a:r>
                      <a:endParaRPr lang="en-GB" sz="15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34288" marB="34288"/>
                </a:tc>
                <a:tc>
                  <a:txBody>
                    <a:bodyPr/>
                    <a:lstStyle/>
                    <a:p>
                      <a:r>
                        <a:rPr lang="en-GB" sz="15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Commercial Company</a:t>
                      </a:r>
                    </a:p>
                  </a:txBody>
                  <a:tcPr marL="68585" marR="68585" marT="34288" marB="342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751">
                <a:tc>
                  <a:txBody>
                    <a:bodyPr/>
                    <a:lstStyle/>
                    <a:p>
                      <a:r>
                        <a:rPr lang="en-GB" sz="15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Grants/research</a:t>
                      </a:r>
                      <a:r>
                        <a:rPr lang="en-GB" sz="15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support:</a:t>
                      </a:r>
                    </a:p>
                    <a:p>
                      <a:endParaRPr lang="en-GB" sz="15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34288" marB="34288"/>
                </a:tc>
                <a:tc>
                  <a:txBody>
                    <a:bodyPr/>
                    <a:lstStyle/>
                    <a:p>
                      <a:r>
                        <a:rPr lang="en-GB" sz="15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5" marR="68585" marT="34288" marB="342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751">
                <a:tc>
                  <a:txBody>
                    <a:bodyPr/>
                    <a:lstStyle/>
                    <a:p>
                      <a:r>
                        <a:rPr lang="en-GB" sz="15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Honoraria</a:t>
                      </a:r>
                      <a:r>
                        <a:rPr lang="en-GB" sz="15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 consultation fees:</a:t>
                      </a:r>
                    </a:p>
                    <a:p>
                      <a:endParaRPr lang="en-GB" sz="15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34288" marB="34288"/>
                </a:tc>
                <a:tc>
                  <a:txBody>
                    <a:bodyPr/>
                    <a:lstStyle/>
                    <a:p>
                      <a:r>
                        <a:rPr lang="en-GB" sz="15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AstraZeneca, GlaxoSmithKline, </a:t>
                      </a:r>
                      <a:r>
                        <a:rPr lang="en-GB" sz="1500" noProof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Insmed</a:t>
                      </a:r>
                      <a:r>
                        <a:rPr lang="en-GB" sz="15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Sanofi.</a:t>
                      </a:r>
                    </a:p>
                  </a:txBody>
                  <a:tcPr marL="68585" marR="68585" marT="34288" marB="342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751">
                <a:tc>
                  <a:txBody>
                    <a:bodyPr/>
                    <a:lstStyle/>
                    <a:p>
                      <a:r>
                        <a:rPr lang="en-GB" sz="15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Participation</a:t>
                      </a:r>
                      <a:r>
                        <a:rPr lang="en-GB" sz="15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company sponsored meetings/online events:</a:t>
                      </a:r>
                    </a:p>
                    <a:p>
                      <a:endParaRPr lang="en-GB" sz="15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34288" marB="34288"/>
                </a:tc>
                <a:tc>
                  <a:txBody>
                    <a:bodyPr/>
                    <a:lstStyle/>
                    <a:p>
                      <a:r>
                        <a:rPr lang="en-GB" sz="15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AstraZeneca, Chiesi Farmaceutici, GlaxoSmithKline, </a:t>
                      </a:r>
                      <a:r>
                        <a:rPr lang="en-GB" sz="1500" noProof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Insmed</a:t>
                      </a:r>
                      <a:r>
                        <a:rPr lang="en-GB" sz="15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Menarini, MSD, Sanofi, Sanofi Suisse, Zambon.</a:t>
                      </a:r>
                    </a:p>
                  </a:txBody>
                  <a:tcPr marL="68585" marR="68585" marT="34288" marB="3428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751">
                <a:tc>
                  <a:txBody>
                    <a:bodyPr/>
                    <a:lstStyle/>
                    <a:p>
                      <a:r>
                        <a:rPr lang="en-GB" sz="15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Stock</a:t>
                      </a:r>
                      <a:r>
                        <a:rPr lang="en-GB" sz="15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shareholder:</a:t>
                      </a:r>
                    </a:p>
                    <a:p>
                      <a:endParaRPr lang="en-GB" sz="15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34288" marB="34288"/>
                </a:tc>
                <a:tc>
                  <a:txBody>
                    <a:bodyPr/>
                    <a:lstStyle/>
                    <a:p>
                      <a:r>
                        <a:rPr lang="en-GB" sz="15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5" marR="68585" marT="34288" marB="3428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751">
                <a:tc>
                  <a:txBody>
                    <a:bodyPr/>
                    <a:lstStyle/>
                    <a:p>
                      <a:r>
                        <a:rPr lang="en-GB" sz="15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Spouse / partner:</a:t>
                      </a:r>
                    </a:p>
                    <a:p>
                      <a:endParaRPr lang="en-GB" sz="15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34288" marB="34288"/>
                </a:tc>
                <a:tc>
                  <a:txBody>
                    <a:bodyPr/>
                    <a:lstStyle/>
                    <a:p>
                      <a:r>
                        <a:rPr lang="en-GB" sz="15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5" marR="68585" marT="34288" marB="3428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751">
                <a:tc>
                  <a:txBody>
                    <a:bodyPr/>
                    <a:lstStyle/>
                    <a:p>
                      <a:r>
                        <a:rPr lang="en-GB" sz="15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support / </a:t>
                      </a:r>
                      <a:r>
                        <a:rPr lang="en-GB" sz="15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potential </a:t>
                      </a:r>
                      <a:r>
                        <a:rPr lang="en-GB" sz="15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conflict of interest:</a:t>
                      </a:r>
                    </a:p>
                    <a:p>
                      <a:endParaRPr lang="en-GB" sz="15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34288" marB="34288"/>
                </a:tc>
                <a:tc>
                  <a:txBody>
                    <a:bodyPr/>
                    <a:lstStyle/>
                    <a:p>
                      <a:r>
                        <a:rPr lang="en-US" sz="15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Travel and courses registrations support from AstraZeneca, Chiesi Farmaceutici, </a:t>
                      </a:r>
                      <a:r>
                        <a:rPr lang="en-US" sz="1500" noProof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Insmed</a:t>
                      </a:r>
                      <a:r>
                        <a:rPr lang="en-US" sz="15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Menarini</a:t>
                      </a:r>
                      <a:endParaRPr lang="en-GB" sz="15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34288" marB="3428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3215794-9001-7B40-2C01-E515360BB5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986"/>
          <a:stretch/>
        </p:blipFill>
        <p:spPr>
          <a:xfrm>
            <a:off x="2500490" y="1"/>
            <a:ext cx="7191023" cy="248355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AC1A65-EBF0-88F3-3475-9CD7A0EC8221}"/>
              </a:ext>
            </a:extLst>
          </p:cNvPr>
          <p:cNvSpPr txBox="1"/>
          <p:nvPr/>
        </p:nvSpPr>
        <p:spPr>
          <a:xfrm>
            <a:off x="0" y="3522134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BBA1D82-67D6-CC31-FD4B-E306E9216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77" y="2483556"/>
            <a:ext cx="11559823" cy="334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D1A0DCA-BDE3-B7E3-A135-E78DA84F1B8C}"/>
              </a:ext>
            </a:extLst>
          </p:cNvPr>
          <p:cNvSpPr txBox="1"/>
          <p:nvPr/>
        </p:nvSpPr>
        <p:spPr>
          <a:xfrm>
            <a:off x="0" y="582908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D4D4D"/>
                </a:solidFill>
                <a:latin typeface="Caviar Dreams" panose="020B0402020204020504"/>
              </a:rPr>
              <a:t>Exclusion criteria: current diagnosis of asthma, nonsmokers with a history of asthma.</a:t>
            </a:r>
            <a:endParaRPr lang="it-IT" sz="2400" b="1" dirty="0">
              <a:latin typeface="Caviar Dreams" panose="020B0402020204020504"/>
            </a:endParaRPr>
          </a:p>
        </p:txBody>
      </p:sp>
    </p:spTree>
    <p:extLst>
      <p:ext uri="{BB962C8B-B14F-4D97-AF65-F5344CB8AC3E}">
        <p14:creationId xmlns:p14="http://schemas.microsoft.com/office/powerpoint/2010/main" val="94888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AC1A65-EBF0-88F3-3475-9CD7A0EC8221}"/>
              </a:ext>
            </a:extLst>
          </p:cNvPr>
          <p:cNvSpPr txBox="1"/>
          <p:nvPr/>
        </p:nvSpPr>
        <p:spPr>
          <a:xfrm>
            <a:off x="0" y="3522134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pic>
        <p:nvPicPr>
          <p:cNvPr id="9218" name="Picture 2" descr="Visual Abstract for 'Benralizumab for the Prevention of COPD Exacerbations,' G.J. Criner and Others (10.1056/NEJMoa1905248)">
            <a:extLst>
              <a:ext uri="{FF2B5EF4-FFF2-40B4-BE49-F238E27FC236}">
                <a16:creationId xmlns:a16="http://schemas.microsoft.com/office/drawing/2014/main" id="{7564E5FD-4B14-113F-01CB-CDE5802E2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807" y="68675"/>
            <a:ext cx="9320388" cy="621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473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AC1A65-EBF0-88F3-3475-9CD7A0EC8221}"/>
              </a:ext>
            </a:extLst>
          </p:cNvPr>
          <p:cNvSpPr txBox="1"/>
          <p:nvPr/>
        </p:nvSpPr>
        <p:spPr>
          <a:xfrm>
            <a:off x="0" y="3522134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B31ADA9-4B3A-FF92-7DA7-93620FC3F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180" y="1"/>
            <a:ext cx="9163641" cy="2899159"/>
          </a:xfrm>
          <a:prstGeom prst="rect">
            <a:avLst/>
          </a:prstGeom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296E4492-1844-2E8F-35A1-6C03BE5A3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01"/>
          <a:stretch/>
        </p:blipFill>
        <p:spPr bwMode="auto">
          <a:xfrm>
            <a:off x="6478378" y="2105377"/>
            <a:ext cx="5243017" cy="410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0ADE7762-8DC0-7B4A-F0DB-6D4B129C8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88"/>
          <a:stretch/>
        </p:blipFill>
        <p:spPr bwMode="auto">
          <a:xfrm>
            <a:off x="81959" y="2105379"/>
            <a:ext cx="5494751" cy="410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7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AC1A65-EBF0-88F3-3475-9CD7A0EC8221}"/>
              </a:ext>
            </a:extLst>
          </p:cNvPr>
          <p:cNvSpPr txBox="1"/>
          <p:nvPr/>
        </p:nvSpPr>
        <p:spPr>
          <a:xfrm>
            <a:off x="0" y="3522134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B31ADA9-4B3A-FF92-7DA7-93620FC3F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180" y="1"/>
            <a:ext cx="9163641" cy="289915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FE7E329-BDB6-4944-F4E0-D01303CC59DD}"/>
              </a:ext>
            </a:extLst>
          </p:cNvPr>
          <p:cNvSpPr txBox="1"/>
          <p:nvPr/>
        </p:nvSpPr>
        <p:spPr>
          <a:xfrm>
            <a:off x="383823" y="2899159"/>
            <a:ext cx="116162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Caviar Dreams" panose="020B0402020204020504"/>
              </a:rPr>
              <a:t>Patients</a:t>
            </a:r>
            <a:r>
              <a:rPr lang="it-IT" sz="2400" dirty="0">
                <a:latin typeface="Caviar Dreams" panose="020B0402020204020504"/>
              </a:rPr>
              <a:t> with history of </a:t>
            </a:r>
            <a:r>
              <a:rPr lang="it-IT" sz="2400" dirty="0" err="1">
                <a:latin typeface="Caviar Dreams" panose="020B0402020204020504"/>
              </a:rPr>
              <a:t>asthma</a:t>
            </a:r>
            <a:r>
              <a:rPr lang="it-IT" sz="2400" dirty="0">
                <a:latin typeface="Caviar Dreams" panose="020B0402020204020504"/>
              </a:rPr>
              <a:t> or </a:t>
            </a:r>
            <a:r>
              <a:rPr lang="it-IT" sz="2400" dirty="0" err="1">
                <a:latin typeface="Caviar Dreams" panose="020B0402020204020504"/>
              </a:rPr>
              <a:t>current</a:t>
            </a:r>
            <a:r>
              <a:rPr lang="it-IT" sz="2400" dirty="0">
                <a:latin typeface="Caviar Dreams" panose="020B0402020204020504"/>
              </a:rPr>
              <a:t> </a:t>
            </a:r>
            <a:r>
              <a:rPr lang="it-IT" sz="2400" dirty="0" err="1">
                <a:latin typeface="Caviar Dreams" panose="020B0402020204020504"/>
              </a:rPr>
              <a:t>asthma</a:t>
            </a:r>
            <a:r>
              <a:rPr lang="it-IT" sz="2400" dirty="0">
                <a:latin typeface="Caviar Dreams" panose="020B0402020204020504"/>
              </a:rPr>
              <a:t> </a:t>
            </a:r>
            <a:r>
              <a:rPr lang="it-IT" sz="2400" dirty="0" err="1">
                <a:latin typeface="Caviar Dreams" panose="020B0402020204020504"/>
              </a:rPr>
              <a:t>were</a:t>
            </a:r>
            <a:r>
              <a:rPr lang="it-IT" sz="2400" dirty="0">
                <a:latin typeface="Caviar Dreams" panose="020B0402020204020504"/>
              </a:rPr>
              <a:t> </a:t>
            </a:r>
            <a:r>
              <a:rPr lang="it-IT" sz="2400" dirty="0" err="1">
                <a:latin typeface="Caviar Dreams" panose="020B0402020204020504"/>
              </a:rPr>
              <a:t>excluded</a:t>
            </a:r>
            <a:r>
              <a:rPr lang="it-IT" sz="2400" dirty="0">
                <a:latin typeface="Caviar Dreams" panose="020B0402020204020504"/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it-IT" sz="2400" dirty="0">
              <a:latin typeface="Caviar Dreams" panose="020B0402020204020504"/>
            </a:endParaRPr>
          </a:p>
          <a:p>
            <a:r>
              <a:rPr lang="it-IT" sz="2400" b="1" dirty="0" err="1">
                <a:latin typeface="Caviar Dreams" panose="020B0402020204020504"/>
              </a:rPr>
              <a:t>Mechanism</a:t>
            </a:r>
            <a:r>
              <a:rPr lang="it-IT" sz="2400" b="1" dirty="0">
                <a:latin typeface="Caviar Dreams" panose="020B0402020204020504"/>
              </a:rPr>
              <a:t> of action of </a:t>
            </a:r>
            <a:r>
              <a:rPr lang="it-IT" sz="2400" b="1" dirty="0" err="1">
                <a:latin typeface="Caviar Dreams" panose="020B0402020204020504"/>
              </a:rPr>
              <a:t>dupilumab</a:t>
            </a:r>
            <a:r>
              <a:rPr lang="it-IT" sz="2400" b="1" dirty="0">
                <a:latin typeface="Caviar Dreams" panose="020B0402020204020504"/>
              </a:rPr>
              <a:t> in COPD: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viar Dreams" panose="020B0402020204020504"/>
              </a:rPr>
              <a:t>Mucus changes, decreased airway inflammation, reduced edema, lowered airway resistance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viar Dreams" panose="020B0402020204020504"/>
              </a:rPr>
              <a:t>May reduce up-regulation of NO synthase, T2 helper T-cell differentiation, and recruitment of type 2 inflammation–related effector cells (eosinophils, mast cells, basophils).</a:t>
            </a:r>
            <a:endParaRPr lang="it-IT" sz="2400" dirty="0">
              <a:latin typeface="Caviar Dreams" panose="020B0402020204020504"/>
            </a:endParaRPr>
          </a:p>
        </p:txBody>
      </p:sp>
    </p:spTree>
    <p:extLst>
      <p:ext uri="{BB962C8B-B14F-4D97-AF65-F5344CB8AC3E}">
        <p14:creationId xmlns:p14="http://schemas.microsoft.com/office/powerpoint/2010/main" val="46700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318CB-AA54-9925-2070-D1001CCB7711}"/>
              </a:ext>
            </a:extLst>
          </p:cNvPr>
          <p:cNvSpPr txBox="1">
            <a:spLocks/>
          </p:cNvSpPr>
          <p:nvPr/>
        </p:nvSpPr>
        <p:spPr>
          <a:xfrm>
            <a:off x="335936" y="35023"/>
            <a:ext cx="10800000" cy="6647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Dupilumab Phase 3 Studies: Annualized Rate of Moderate or Severe Exacerbations 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</a:t>
            </a:r>
            <a:b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Patients With Baseline </a:t>
            </a:r>
            <a:r>
              <a:rPr lang="en-US" sz="40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FeNO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≥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 ppb</a:t>
            </a:r>
            <a:endParaRPr lang="en-US" sz="4000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96BB820-A9FE-7DDF-3DA3-A43037E222E3}"/>
              </a:ext>
            </a:extLst>
          </p:cNvPr>
          <p:cNvSpPr txBox="1">
            <a:spLocks/>
          </p:cNvSpPr>
          <p:nvPr/>
        </p:nvSpPr>
        <p:spPr>
          <a:xfrm>
            <a:off x="335936" y="6030494"/>
            <a:ext cx="11520000" cy="540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n-US" sz="900">
                <a:solidFill>
                  <a:schemeClr val="tx2"/>
                </a:solidFill>
                <a:latin typeface="+mj-lt"/>
              </a:rPr>
            </a:br>
            <a:r>
              <a:rPr lang="en-US" sz="900">
                <a:solidFill>
                  <a:schemeClr val="tx2"/>
                </a:solidFill>
                <a:latin typeface="+mj-lt"/>
              </a:rPr>
              <a:t>FeNO, fractional exhaled nitric oxide.</a:t>
            </a:r>
            <a:br>
              <a:rPr lang="en-US" sz="900">
                <a:solidFill>
                  <a:schemeClr val="tx2"/>
                </a:solidFill>
                <a:latin typeface="+mj-lt"/>
              </a:rPr>
            </a:br>
            <a:r>
              <a:rPr lang="en-US" sz="900">
                <a:solidFill>
                  <a:schemeClr val="tx2"/>
                </a:solidFill>
                <a:latin typeface="+mj-lt"/>
              </a:rPr>
              <a:t>1. </a:t>
            </a:r>
            <a:r>
              <a:rPr lang="de-CH" sz="900">
                <a:solidFill>
                  <a:schemeClr val="tx2"/>
                </a:solidFill>
                <a:latin typeface="+mj-lt"/>
              </a:rPr>
              <a:t>Bhatt S. P. et al. (2024). Dupilumab for COPD with Blood Eosinophil Evidence of Type 2 Inflammation. </a:t>
            </a:r>
            <a:r>
              <a:rPr lang="de-CH" sz="900" i="1">
                <a:solidFill>
                  <a:schemeClr val="tx2"/>
                </a:solidFill>
                <a:latin typeface="+mj-lt"/>
              </a:rPr>
              <a:t>The New England Journal of Medicine</a:t>
            </a:r>
            <a:r>
              <a:rPr lang="de-CH" sz="900">
                <a:solidFill>
                  <a:schemeClr val="tx2"/>
                </a:solidFill>
                <a:latin typeface="+mj-lt"/>
              </a:rPr>
              <a:t>, May 20, 2024.</a:t>
            </a:r>
            <a:r>
              <a:rPr lang="en-US" sz="900">
                <a:solidFill>
                  <a:schemeClr val="tx2"/>
                </a:solidFill>
                <a:latin typeface="+mj-lt"/>
              </a:rPr>
              <a:t> 2. </a:t>
            </a:r>
            <a:r>
              <a:rPr lang="de-CH" sz="900">
                <a:solidFill>
                  <a:schemeClr val="tx2"/>
                </a:solidFill>
                <a:latin typeface="+mj-lt"/>
              </a:rPr>
              <a:t>Bhatt, S. P. et al. (2023). Dupilumab for COPD with Type 2 Inflammation Indicated by Eosinophil Counts. </a:t>
            </a:r>
            <a:r>
              <a:rPr lang="de-CH" sz="900" i="1">
                <a:solidFill>
                  <a:schemeClr val="tx2"/>
                </a:solidFill>
                <a:latin typeface="+mj-lt"/>
              </a:rPr>
              <a:t>The New England journal of medicine</a:t>
            </a:r>
            <a:r>
              <a:rPr lang="de-CH" sz="900">
                <a:solidFill>
                  <a:schemeClr val="tx2"/>
                </a:solidFill>
                <a:latin typeface="+mj-lt"/>
              </a:rPr>
              <a:t>, </a:t>
            </a:r>
            <a:r>
              <a:rPr lang="de-CH" sz="900" i="1">
                <a:solidFill>
                  <a:schemeClr val="tx2"/>
                </a:solidFill>
                <a:latin typeface="+mj-lt"/>
              </a:rPr>
              <a:t>389</a:t>
            </a:r>
            <a:r>
              <a:rPr lang="de-CH" sz="900">
                <a:solidFill>
                  <a:schemeClr val="tx2"/>
                </a:solidFill>
                <a:latin typeface="+mj-lt"/>
              </a:rPr>
              <a:t>(3), 205–214. </a:t>
            </a:r>
            <a:endParaRPr lang="en-US" sz="9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B9C45DD-4DF4-E000-DE43-49374EC0BB7B}"/>
              </a:ext>
            </a:extLst>
          </p:cNvPr>
          <p:cNvSpPr txBox="1">
            <a:spLocks/>
          </p:cNvSpPr>
          <p:nvPr/>
        </p:nvSpPr>
        <p:spPr>
          <a:xfrm>
            <a:off x="11673322" y="6546697"/>
            <a:ext cx="182742" cy="184666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76B5FCD-3849-42BD-B56B-22E62382A2C3}" type="slidenum">
              <a:rPr lang="en-GB" sz="1200" smtClean="0">
                <a:solidFill>
                  <a:srgbClr val="184E71"/>
                </a:solidFill>
                <a:latin typeface="Calibri" panose="020F0502020204030204"/>
              </a:rPr>
              <a:pPr algn="r">
                <a:defRPr/>
              </a:pPr>
              <a:t>24</a:t>
            </a:fld>
            <a:endParaRPr lang="en-GB" sz="1200">
              <a:solidFill>
                <a:srgbClr val="184E71"/>
              </a:solidFill>
              <a:latin typeface="Calibri" panose="020F0502020204030204"/>
            </a:endParaRPr>
          </a:p>
        </p:txBody>
      </p:sp>
      <p:graphicFrame>
        <p:nvGraphicFramePr>
          <p:cNvPr id="5" name="Chart 6">
            <a:extLst>
              <a:ext uri="{FF2B5EF4-FFF2-40B4-BE49-F238E27FC236}">
                <a16:creationId xmlns:a16="http://schemas.microsoft.com/office/drawing/2014/main" id="{F80A3B67-D1E1-590C-6F10-08FF272C0EC0}"/>
              </a:ext>
            </a:extLst>
          </p:cNvPr>
          <p:cNvGraphicFramePr/>
          <p:nvPr/>
        </p:nvGraphicFramePr>
        <p:xfrm>
          <a:off x="265570" y="1947740"/>
          <a:ext cx="5905482" cy="3600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9">
            <a:extLst>
              <a:ext uri="{FF2B5EF4-FFF2-40B4-BE49-F238E27FC236}">
                <a16:creationId xmlns:a16="http://schemas.microsoft.com/office/drawing/2014/main" id="{D423E85A-046F-9411-4E2D-4CC54269B902}"/>
              </a:ext>
            </a:extLst>
          </p:cNvPr>
          <p:cNvSpPr txBox="1"/>
          <p:nvPr/>
        </p:nvSpPr>
        <p:spPr>
          <a:xfrm>
            <a:off x="2563955" y="2428149"/>
            <a:ext cx="23749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Rate Ratio (95% CI)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0.47 (0.33 to 0.68)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hart 10">
            <a:extLst>
              <a:ext uri="{FF2B5EF4-FFF2-40B4-BE49-F238E27FC236}">
                <a16:creationId xmlns:a16="http://schemas.microsoft.com/office/drawing/2014/main" id="{D1936E56-59CF-9F09-A718-16AD097B3663}"/>
              </a:ext>
            </a:extLst>
          </p:cNvPr>
          <p:cNvGraphicFramePr/>
          <p:nvPr/>
        </p:nvGraphicFramePr>
        <p:xfrm>
          <a:off x="6331875" y="1947741"/>
          <a:ext cx="5717597" cy="3600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4">
            <a:extLst>
              <a:ext uri="{FF2B5EF4-FFF2-40B4-BE49-F238E27FC236}">
                <a16:creationId xmlns:a16="http://schemas.microsoft.com/office/drawing/2014/main" id="{89689843-B956-ECCB-2864-5DC2D8049C29}"/>
              </a:ext>
            </a:extLst>
          </p:cNvPr>
          <p:cNvSpPr txBox="1"/>
          <p:nvPr/>
        </p:nvSpPr>
        <p:spPr>
          <a:xfrm>
            <a:off x="8316497" y="2458385"/>
            <a:ext cx="23749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Rate Ratio (95% CI)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0.6 (0.5 to 0.9)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=0.005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74B9E5ED-EDCC-982A-25CE-E27F265D6D9C}"/>
              </a:ext>
            </a:extLst>
          </p:cNvPr>
          <p:cNvSpPr txBox="1"/>
          <p:nvPr/>
        </p:nvSpPr>
        <p:spPr>
          <a:xfrm>
            <a:off x="8833248" y="1731814"/>
            <a:ext cx="1175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84E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BOREAS</a:t>
            </a:r>
            <a:r>
              <a:rPr kumimoji="0" lang="en-US" sz="2000" b="1" i="0" u="none" strike="noStrike" kern="1200" cap="none" spc="0" normalizeH="0" baseline="30000" noProof="0">
                <a:ln>
                  <a:noFill/>
                </a:ln>
                <a:solidFill>
                  <a:srgbClr val="184E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A14C5071-AD41-0FAA-C483-F064DD72C3DB}"/>
              </a:ext>
            </a:extLst>
          </p:cNvPr>
          <p:cNvSpPr txBox="1"/>
          <p:nvPr/>
        </p:nvSpPr>
        <p:spPr>
          <a:xfrm>
            <a:off x="3076691" y="1731814"/>
            <a:ext cx="1022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84E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NOTUS</a:t>
            </a:r>
            <a:r>
              <a:rPr kumimoji="0" lang="en-US" sz="2000" b="1" i="0" u="none" strike="noStrike" kern="1200" cap="none" spc="0" normalizeH="0" baseline="30000" noProof="0">
                <a:ln>
                  <a:noFill/>
                </a:ln>
                <a:solidFill>
                  <a:srgbClr val="184E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F6D0E7C2-1060-029A-3FC4-273CB5E0B8CD}"/>
              </a:ext>
            </a:extLst>
          </p:cNvPr>
          <p:cNvSpPr/>
          <p:nvPr/>
        </p:nvSpPr>
        <p:spPr>
          <a:xfrm>
            <a:off x="335937" y="5575760"/>
            <a:ext cx="5905482" cy="55696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F2702080-C154-5A0A-29F3-72493D083F9F}"/>
              </a:ext>
            </a:extLst>
          </p:cNvPr>
          <p:cNvSpPr txBox="1"/>
          <p:nvPr/>
        </p:nvSpPr>
        <p:spPr>
          <a:xfrm>
            <a:off x="1047742" y="5575760"/>
            <a:ext cx="5201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498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52%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84E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reduction in moderate or severe exacerbations in patients with baseline FeNO ≥20 ppb over 52 weeks</a:t>
            </a:r>
            <a:endParaRPr kumimoji="0" lang="en-US" sz="1400" b="0" i="0" u="none" strike="noStrike" kern="1200" cap="none" spc="0" normalizeH="0" baseline="30000" noProof="0">
              <a:ln>
                <a:noFill/>
              </a:ln>
              <a:solidFill>
                <a:srgbClr val="184E7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936DB581-521C-2BB5-E375-D4D96BE6A0A2}"/>
              </a:ext>
            </a:extLst>
          </p:cNvPr>
          <p:cNvSpPr/>
          <p:nvPr/>
        </p:nvSpPr>
        <p:spPr>
          <a:xfrm>
            <a:off x="590504" y="5643463"/>
            <a:ext cx="469982" cy="449372"/>
          </a:xfrm>
          <a:prstGeom prst="downArrow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45FB42D-D69C-1D18-2D8E-F568C906ABA5}"/>
              </a:ext>
            </a:extLst>
          </p:cNvPr>
          <p:cNvSpPr/>
          <p:nvPr/>
        </p:nvSpPr>
        <p:spPr>
          <a:xfrm>
            <a:off x="6425620" y="5547948"/>
            <a:ext cx="5500683" cy="58477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B316447D-5658-7B55-BB26-D7EA4E6537A7}"/>
              </a:ext>
            </a:extLst>
          </p:cNvPr>
          <p:cNvSpPr txBox="1"/>
          <p:nvPr/>
        </p:nvSpPr>
        <p:spPr>
          <a:xfrm>
            <a:off x="6436669" y="5550873"/>
            <a:ext cx="6134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498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36%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84E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reduction in moderate or severe exacerbations over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84E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 weeks (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184E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84E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=0.0005)</a:t>
            </a:r>
            <a:endParaRPr kumimoji="0" lang="en-US" sz="1400" b="0" i="0" u="none" strike="noStrike" kern="1200" cap="none" spc="0" normalizeH="0" baseline="30000" noProof="0">
              <a:ln>
                <a:noFill/>
              </a:ln>
              <a:solidFill>
                <a:srgbClr val="184E7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7D19C7C3-9B7D-D6D1-1590-C6C0B49EB717}"/>
              </a:ext>
            </a:extLst>
          </p:cNvPr>
          <p:cNvSpPr/>
          <p:nvPr/>
        </p:nvSpPr>
        <p:spPr>
          <a:xfrm>
            <a:off x="6698657" y="5638228"/>
            <a:ext cx="469982" cy="449372"/>
          </a:xfrm>
          <a:prstGeom prst="downArrow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061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>
            <a:extLst>
              <a:ext uri="{FF2B5EF4-FFF2-40B4-BE49-F238E27FC236}">
                <a16:creationId xmlns:a16="http://schemas.microsoft.com/office/drawing/2014/main" id="{5DF46CB8-BB63-28B4-FDFE-068E7ADBF4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80" t="14384" r="6097" b="25459"/>
          <a:stretch>
            <a:fillRect/>
          </a:stretch>
        </p:blipFill>
        <p:spPr bwMode="auto">
          <a:xfrm>
            <a:off x="782136" y="1"/>
            <a:ext cx="6567577" cy="58889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06F851D-4EDA-386A-5A8C-5B347D5E060B}"/>
              </a:ext>
            </a:extLst>
          </p:cNvPr>
          <p:cNvSpPr txBox="1"/>
          <p:nvPr/>
        </p:nvSpPr>
        <p:spPr>
          <a:xfrm>
            <a:off x="9073" y="5891601"/>
            <a:ext cx="12182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Initiative for Chronic Obstructive Lung Disease (GOLD) 2026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AD7A962-DE0F-992A-6D82-8AA38ABE3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6144" y="34515"/>
            <a:ext cx="2935856" cy="293585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A0CF77F-0865-70D7-DA4C-8C1F709BB162}"/>
              </a:ext>
            </a:extLst>
          </p:cNvPr>
          <p:cNvSpPr txBox="1"/>
          <p:nvPr/>
        </p:nvSpPr>
        <p:spPr>
          <a:xfrm>
            <a:off x="7414409" y="720177"/>
            <a:ext cx="2935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FeNO</a:t>
            </a:r>
            <a:r>
              <a:rPr lang="it-IT" sz="2400" dirty="0"/>
              <a:t> &gt;20 ppb:</a:t>
            </a:r>
          </a:p>
          <a:p>
            <a:r>
              <a:rPr lang="it-IT" sz="2400" dirty="0" err="1"/>
              <a:t>Higher</a:t>
            </a:r>
            <a:r>
              <a:rPr lang="it-IT" sz="2400" dirty="0"/>
              <a:t> AE</a:t>
            </a:r>
            <a:br>
              <a:rPr lang="it-IT" sz="2400" dirty="0"/>
            </a:br>
            <a:r>
              <a:rPr lang="it-IT" sz="2400" dirty="0" err="1"/>
              <a:t>reduction</a:t>
            </a:r>
            <a:r>
              <a:rPr lang="it-IT" sz="2400" dirty="0"/>
              <a:t> </a:t>
            </a:r>
            <a:br>
              <a:rPr lang="it-IT" sz="2400" dirty="0"/>
            </a:br>
            <a:r>
              <a:rPr lang="it-IT" sz="2400" dirty="0"/>
              <a:t>RR 0.64-0.48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50A16EB-FE7F-F13F-A9EA-E02E5D60142D}"/>
              </a:ext>
            </a:extLst>
          </p:cNvPr>
          <p:cNvSpPr/>
          <p:nvPr/>
        </p:nvSpPr>
        <p:spPr>
          <a:xfrm>
            <a:off x="846833" y="2737449"/>
            <a:ext cx="6567577" cy="3154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B5A9E1B2-BE80-E1FC-987E-7964FA76C0A2}"/>
              </a:ext>
            </a:extLst>
          </p:cNvPr>
          <p:cNvGrpSpPr/>
          <p:nvPr/>
        </p:nvGrpSpPr>
        <p:grpSpPr>
          <a:xfrm>
            <a:off x="7349712" y="2914269"/>
            <a:ext cx="4833216" cy="3518566"/>
            <a:chOff x="5512284" y="2185701"/>
            <a:chExt cx="3624912" cy="2638924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02F7DBB5-E7B5-DBDE-8063-561A05A02B2E}"/>
                </a:ext>
              </a:extLst>
            </p:cNvPr>
            <p:cNvGrpSpPr/>
            <p:nvPr/>
          </p:nvGrpSpPr>
          <p:grpSpPr>
            <a:xfrm>
              <a:off x="5512284" y="2185701"/>
              <a:ext cx="3624912" cy="2405674"/>
              <a:chOff x="3114135" y="1118689"/>
              <a:chExt cx="4879676" cy="3219065"/>
            </a:xfrm>
          </p:grpSpPr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5291DC41-0361-1D76-C098-B3EF1F8C6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" r="82358"/>
              <a:stretch>
                <a:fillRect/>
              </a:stretch>
            </p:blipFill>
            <p:spPr>
              <a:xfrm>
                <a:off x="3114135" y="1126832"/>
                <a:ext cx="1613140" cy="3210922"/>
              </a:xfrm>
              <a:prstGeom prst="rect">
                <a:avLst/>
              </a:prstGeom>
            </p:spPr>
          </p:pic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766FCA7E-A9D9-CCF3-35DA-F80D46631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0031" r="14246"/>
              <a:stretch>
                <a:fillRect/>
              </a:stretch>
            </p:blipFill>
            <p:spPr>
              <a:xfrm>
                <a:off x="4727275" y="1118689"/>
                <a:ext cx="3266536" cy="3210922"/>
              </a:xfrm>
              <a:prstGeom prst="rect">
                <a:avLst/>
              </a:prstGeom>
            </p:spPr>
          </p:pic>
        </p:grp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A34188BE-6D14-5729-AF5E-B5514122AD9F}"/>
                </a:ext>
              </a:extLst>
            </p:cNvPr>
            <p:cNvSpPr txBox="1"/>
            <p:nvPr/>
          </p:nvSpPr>
          <p:spPr>
            <a:xfrm>
              <a:off x="5512284" y="4416725"/>
              <a:ext cx="3624912" cy="407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67" dirty="0"/>
                <a:t>https://doi.org/10.1164/ajrccm.2025.211.Abstracts.A5033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649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F8892F3-C46E-5F57-47DC-3F6F9B4FD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900321-511C-B38D-E498-9972C8720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87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MATINEE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16FDB11-E158-3002-396A-5F1A876A9622}"/>
              </a:ext>
            </a:extLst>
          </p:cNvPr>
          <p:cNvSpPr txBox="1"/>
          <p:nvPr/>
        </p:nvSpPr>
        <p:spPr>
          <a:xfrm>
            <a:off x="699714" y="6520542"/>
            <a:ext cx="10581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 Engl J Med 2025;392:1710-1720 DOI: 10.1056/NEJMoa2413181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359D04B-EFEB-3ABC-EA12-D8F8CE649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26" y="1381025"/>
            <a:ext cx="6839618" cy="451048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9C294AB-8BAB-18FA-372B-891A5D9FF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12" y="646906"/>
            <a:ext cx="4782217" cy="56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95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C2D2C-4CC9-1A03-F8FC-2A3F62875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E24B7D-DF3E-DD3B-F727-01D945F0C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122"/>
            <a:ext cx="11924270" cy="1325563"/>
          </a:xfrm>
        </p:spPr>
        <p:txBody>
          <a:bodyPr/>
          <a:lstStyle/>
          <a:p>
            <a:pPr algn="ctr"/>
            <a:r>
              <a:rPr lang="it-IT" dirty="0">
                <a:cs typeface="Times New Roman" panose="02020603050405020304" pitchFamily="18" charset="0"/>
              </a:rPr>
              <a:t>4. </a:t>
            </a:r>
            <a:r>
              <a:rPr lang="it-IT" dirty="0" err="1">
                <a:cs typeface="Times New Roman" panose="02020603050405020304" pitchFamily="18" charset="0"/>
              </a:rPr>
              <a:t>Diagnostic</a:t>
            </a:r>
            <a:r>
              <a:rPr lang="it-IT" dirty="0">
                <a:cs typeface="Times New Roman" panose="02020603050405020304" pitchFamily="18" charset="0"/>
              </a:rPr>
              <a:t> labels </a:t>
            </a:r>
            <a:r>
              <a:rPr lang="it-IT" dirty="0" err="1">
                <a:cs typeface="Times New Roman" panose="02020603050405020304" pitchFamily="18" charset="0"/>
              </a:rPr>
              <a:t>still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matter</a:t>
            </a:r>
            <a:r>
              <a:rPr lang="it-IT" dirty="0"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A31E70-16DF-21E8-6840-E6DC2FCFF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9688"/>
            <a:ext cx="9949543" cy="4867275"/>
          </a:xfrm>
        </p:spPr>
        <p:txBody>
          <a:bodyPr>
            <a:normAutofit/>
          </a:bodyPr>
          <a:lstStyle/>
          <a:p>
            <a:r>
              <a:rPr lang="en-GB" dirty="0"/>
              <a:t>In clinical practice, distinction between asthma and COPD remains imperfect in some cases. </a:t>
            </a:r>
          </a:p>
          <a:p>
            <a:endParaRPr lang="en-GB" dirty="0"/>
          </a:p>
          <a:p>
            <a:r>
              <a:rPr lang="en-GB" dirty="0"/>
              <a:t>In real-life cohorts it is unlikely that asthma exclusion will be enforced with the same rigor as in randomized controlled trials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75C4794-7714-9246-91F4-D327529C4C05}"/>
              </a:ext>
            </a:extLst>
          </p:cNvPr>
          <p:cNvSpPr txBox="1"/>
          <p:nvPr/>
        </p:nvSpPr>
        <p:spPr>
          <a:xfrm>
            <a:off x="468086" y="6374617"/>
            <a:ext cx="1088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Park KJ. ERJ Open Res. 2026 </a:t>
            </a:r>
            <a:r>
              <a:rPr lang="it-IT" dirty="0" err="1"/>
              <a:t>Feb</a:t>
            </a:r>
            <a:r>
              <a:rPr lang="it-IT" dirty="0"/>
              <a:t> 16;12(1):01059-2025. </a:t>
            </a:r>
          </a:p>
        </p:txBody>
      </p:sp>
    </p:spTree>
    <p:extLst>
      <p:ext uri="{BB962C8B-B14F-4D97-AF65-F5344CB8AC3E}">
        <p14:creationId xmlns:p14="http://schemas.microsoft.com/office/powerpoint/2010/main" val="3554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97F625-6A7E-A134-0E31-3248A766E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BCE79AA1-1F33-817A-3A08-2780249B8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87" y="1707801"/>
            <a:ext cx="10936226" cy="4991797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860019D5-4B96-5406-3AB9-9C831537B68F}"/>
              </a:ext>
            </a:extLst>
          </p:cNvPr>
          <p:cNvSpPr txBox="1">
            <a:spLocks/>
          </p:cNvSpPr>
          <p:nvPr/>
        </p:nvSpPr>
        <p:spPr>
          <a:xfrm>
            <a:off x="838200" y="3614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 b="1" dirty="0">
                <a:cs typeface="Times New Roman" panose="02020603050405020304" pitchFamily="18" charset="0"/>
              </a:rPr>
              <a:t>Real life?</a:t>
            </a:r>
            <a:endParaRPr lang="it-IT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18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6CAE3-A5AE-CB14-79BD-63B40B238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F9A36B-0FEE-FE14-9F8B-630D38EB7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49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it-IT" b="1" dirty="0" err="1"/>
              <a:t>Patient</a:t>
            </a:r>
            <a:r>
              <a:rPr lang="it-IT" b="1" dirty="0"/>
              <a:t> </a:t>
            </a:r>
            <a:r>
              <a:rPr lang="it-IT" b="1" dirty="0" err="1"/>
              <a:t>Selection</a:t>
            </a:r>
            <a:endParaRPr lang="it-IT" b="1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8BB5120-269D-8CEC-E3C0-9E7B8AF05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3623"/>
            <a:ext cx="10515600" cy="5609319"/>
          </a:xfrm>
        </p:spPr>
        <p:txBody>
          <a:bodyPr>
            <a:normAutofit/>
          </a:bodyPr>
          <a:lstStyle/>
          <a:p>
            <a:endParaRPr lang="it-IT" b="1" dirty="0"/>
          </a:p>
          <a:p>
            <a:r>
              <a:rPr lang="it-IT" dirty="0"/>
              <a:t>GOLD-</a:t>
            </a:r>
            <a:r>
              <a:rPr lang="it-IT" dirty="0" err="1"/>
              <a:t>defined</a:t>
            </a:r>
            <a:r>
              <a:rPr lang="it-IT" dirty="0"/>
              <a:t> COPD</a:t>
            </a:r>
          </a:p>
          <a:p>
            <a:r>
              <a:rPr lang="it-IT" dirty="0"/>
              <a:t>Blood </a:t>
            </a:r>
            <a:r>
              <a:rPr lang="it-IT" dirty="0" err="1"/>
              <a:t>eosinophils</a:t>
            </a:r>
            <a:r>
              <a:rPr lang="it-IT" dirty="0"/>
              <a:t> </a:t>
            </a:r>
            <a:r>
              <a:rPr lang="it-IT" b="1" dirty="0"/>
              <a:t>≥300 </a:t>
            </a:r>
            <a:r>
              <a:rPr lang="it-IT" b="1" dirty="0" err="1"/>
              <a:t>cells</a:t>
            </a:r>
            <a:r>
              <a:rPr lang="it-IT" b="1" dirty="0"/>
              <a:t>/µL</a:t>
            </a:r>
            <a:endParaRPr lang="it-IT" dirty="0"/>
          </a:p>
          <a:p>
            <a:r>
              <a:rPr lang="it-IT" dirty="0"/>
              <a:t>≥1 </a:t>
            </a:r>
            <a:r>
              <a:rPr lang="it-IT" dirty="0" err="1"/>
              <a:t>prior-year</a:t>
            </a:r>
            <a:r>
              <a:rPr lang="it-IT" dirty="0"/>
              <a:t> </a:t>
            </a:r>
            <a:r>
              <a:rPr lang="it-IT" dirty="0" err="1"/>
              <a:t>exacerbation</a:t>
            </a:r>
            <a:r>
              <a:rPr lang="it-IT" dirty="0"/>
              <a:t> </a:t>
            </a:r>
            <a:r>
              <a:rPr lang="it-IT" dirty="0" err="1"/>
              <a:t>despite</a:t>
            </a:r>
            <a:r>
              <a:rPr lang="it-IT" dirty="0"/>
              <a:t> </a:t>
            </a:r>
            <a:r>
              <a:rPr lang="it-IT" b="1" dirty="0"/>
              <a:t>triple </a:t>
            </a:r>
            <a:r>
              <a:rPr lang="it-IT" b="1" dirty="0" err="1"/>
              <a:t>inhaler</a:t>
            </a:r>
            <a:r>
              <a:rPr lang="it-IT" b="1" dirty="0"/>
              <a:t> therapy</a:t>
            </a:r>
            <a:endParaRPr lang="it-IT" dirty="0"/>
          </a:p>
          <a:p>
            <a:r>
              <a:rPr lang="it-IT" dirty="0" err="1"/>
              <a:t>Persistent</a:t>
            </a:r>
            <a:r>
              <a:rPr lang="it-IT" dirty="0"/>
              <a:t> </a:t>
            </a:r>
            <a:r>
              <a:rPr lang="it-IT" dirty="0" err="1"/>
              <a:t>symptoms</a:t>
            </a:r>
            <a:r>
              <a:rPr lang="it-IT" dirty="0"/>
              <a:t> (</a:t>
            </a:r>
            <a:r>
              <a:rPr lang="it-IT" dirty="0" err="1"/>
              <a:t>dyspnea</a:t>
            </a:r>
            <a:r>
              <a:rPr lang="it-IT" dirty="0"/>
              <a:t>, </a:t>
            </a:r>
            <a:r>
              <a:rPr lang="it-IT" dirty="0" err="1"/>
              <a:t>cough</a:t>
            </a:r>
            <a:r>
              <a:rPr lang="it-IT" dirty="0"/>
              <a:t>, </a:t>
            </a:r>
            <a:r>
              <a:rPr lang="it-IT" dirty="0" err="1"/>
              <a:t>sputum</a:t>
            </a:r>
            <a:r>
              <a:rPr lang="it-IT" dirty="0"/>
              <a:t>)</a:t>
            </a:r>
          </a:p>
          <a:p>
            <a:r>
              <a:rPr lang="it-IT" dirty="0" err="1"/>
              <a:t>Exclusions</a:t>
            </a:r>
            <a:r>
              <a:rPr lang="it-IT" dirty="0"/>
              <a:t>:</a:t>
            </a:r>
          </a:p>
          <a:p>
            <a:pPr lvl="1"/>
            <a:r>
              <a:rPr lang="it-IT" b="1" u="sng" dirty="0" err="1"/>
              <a:t>Current</a:t>
            </a:r>
            <a:r>
              <a:rPr lang="it-IT" b="1" u="sng" dirty="0"/>
              <a:t> </a:t>
            </a:r>
            <a:r>
              <a:rPr lang="it-IT" dirty="0" err="1"/>
              <a:t>Asthma</a:t>
            </a:r>
            <a:r>
              <a:rPr lang="it-IT" dirty="0"/>
              <a:t> or </a:t>
            </a:r>
            <a:r>
              <a:rPr lang="it-IT" dirty="0" err="1"/>
              <a:t>asthma</a:t>
            </a:r>
            <a:r>
              <a:rPr lang="it-IT" dirty="0"/>
              <a:t>–COPD </a:t>
            </a:r>
            <a:r>
              <a:rPr lang="it-IT" dirty="0" err="1"/>
              <a:t>overlap</a:t>
            </a:r>
            <a:endParaRPr lang="it-IT" dirty="0"/>
          </a:p>
          <a:p>
            <a:pPr lvl="1"/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approved</a:t>
            </a:r>
            <a:r>
              <a:rPr lang="it-IT" dirty="0"/>
              <a:t> </a:t>
            </a:r>
            <a:r>
              <a:rPr lang="it-IT" dirty="0" err="1"/>
              <a:t>indications</a:t>
            </a:r>
            <a:r>
              <a:rPr lang="it-IT" dirty="0"/>
              <a:t> for </a:t>
            </a:r>
            <a:r>
              <a:rPr lang="it-IT" dirty="0" err="1"/>
              <a:t>dupilumab</a:t>
            </a:r>
            <a:r>
              <a:rPr lang="it-IT" dirty="0"/>
              <a:t> (e.g. </a:t>
            </a:r>
            <a:r>
              <a:rPr lang="it-IT" dirty="0" err="1"/>
              <a:t>CRSwNP</a:t>
            </a:r>
            <a:r>
              <a:rPr lang="it-IT" dirty="0"/>
              <a:t>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003B614-AACF-47ED-B22F-ACC6A0F24F82}"/>
              </a:ext>
            </a:extLst>
          </p:cNvPr>
          <p:cNvSpPr txBox="1"/>
          <p:nvPr/>
        </p:nvSpPr>
        <p:spPr>
          <a:xfrm>
            <a:off x="174171" y="6438900"/>
            <a:ext cx="11854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Freund O, et al. </a:t>
            </a:r>
            <a:r>
              <a:rPr lang="it-IT" i="1" dirty="0"/>
              <a:t>Int J Chron </a:t>
            </a:r>
            <a:r>
              <a:rPr lang="it-IT" i="1" dirty="0" err="1"/>
              <a:t>Obstruct</a:t>
            </a:r>
            <a:r>
              <a:rPr lang="it-IT" i="1" dirty="0"/>
              <a:t> </a:t>
            </a:r>
            <a:r>
              <a:rPr lang="it-IT" i="1" dirty="0" err="1"/>
              <a:t>Pulmon</a:t>
            </a:r>
            <a:r>
              <a:rPr lang="it-IT" i="1" dirty="0"/>
              <a:t> </a:t>
            </a:r>
            <a:r>
              <a:rPr lang="it-IT" i="1" dirty="0" err="1"/>
              <a:t>Dis</a:t>
            </a:r>
            <a:r>
              <a:rPr lang="it-IT" dirty="0"/>
              <a:t>. 2025;20:2753-2760. 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615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AB808-F63F-9281-944B-6AC1B2DB3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591E01-C10D-BB19-3F63-90F27D799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0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5400" b="1" dirty="0">
                <a:cs typeface="Times New Roman" panose="02020603050405020304" pitchFamily="18" charset="0"/>
              </a:rPr>
              <a:t>Agenda</a:t>
            </a:r>
            <a:endParaRPr lang="it-IT" b="1" dirty="0">
              <a:cs typeface="Times New Roman" panose="02020603050405020304" pitchFamily="18" charset="0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8F27536-28A8-93A6-D09F-3B28F7A9C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3623"/>
            <a:ext cx="10515600" cy="560931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it-IT" sz="4000" dirty="0">
              <a:latin typeface="+mj-lt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it-IT" sz="4000" dirty="0">
                <a:latin typeface="+mj-lt"/>
                <a:cs typeface="Times New Roman" panose="02020603050405020304" pitchFamily="18" charset="0"/>
              </a:rPr>
              <a:t>A </a:t>
            </a:r>
            <a:r>
              <a:rPr lang="it-IT" sz="4000" dirty="0" err="1">
                <a:latin typeface="+mj-lt"/>
                <a:cs typeface="Times New Roman" panose="02020603050405020304" pitchFamily="18" charset="0"/>
              </a:rPr>
              <a:t>historical</a:t>
            </a:r>
            <a:r>
              <a:rPr lang="it-IT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4000" dirty="0" err="1">
                <a:latin typeface="+mj-lt"/>
                <a:cs typeface="Times New Roman" panose="02020603050405020304" pitchFamily="18" charset="0"/>
              </a:rPr>
              <a:t>perspective</a:t>
            </a:r>
            <a:r>
              <a:rPr lang="it-IT" sz="4000" dirty="0">
                <a:latin typeface="+mj-lt"/>
                <a:cs typeface="Times New Roman" panose="02020603050405020304" pitchFamily="18" charset="0"/>
              </a:rPr>
              <a:t>: </a:t>
            </a:r>
            <a:r>
              <a:rPr lang="it-IT" sz="4000" dirty="0" err="1">
                <a:latin typeface="+mj-lt"/>
                <a:cs typeface="Times New Roman" panose="02020603050405020304" pitchFamily="18" charset="0"/>
              </a:rPr>
              <a:t>eosinophils</a:t>
            </a:r>
            <a:r>
              <a:rPr lang="it-IT" sz="4000" dirty="0">
                <a:latin typeface="+mj-lt"/>
                <a:cs typeface="Times New Roman" panose="02020603050405020304" pitchFamily="18" charset="0"/>
              </a:rPr>
              <a:t> in COPD</a:t>
            </a:r>
          </a:p>
          <a:p>
            <a:pPr marL="514350" indent="-514350">
              <a:buFont typeface="+mj-lt"/>
              <a:buAutoNum type="arabicPeriod"/>
            </a:pPr>
            <a:endParaRPr lang="en-US" sz="4000" dirty="0">
              <a:latin typeface="+mj-lt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4000" dirty="0">
                <a:latin typeface="+mj-lt"/>
                <a:cs typeface="Times New Roman" panose="02020603050405020304" pitchFamily="18" charset="0"/>
              </a:rPr>
              <a:t>Eosinophilic COPD: is it just asthma?</a:t>
            </a:r>
          </a:p>
          <a:p>
            <a:pPr marL="514350" indent="-514350">
              <a:buFont typeface="+mj-lt"/>
              <a:buAutoNum type="arabicPeriod"/>
            </a:pPr>
            <a:endParaRPr lang="en-US" sz="4000" dirty="0">
              <a:latin typeface="+mj-lt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4000" dirty="0">
                <a:latin typeface="+mj-lt"/>
                <a:cs typeface="Times New Roman" panose="02020603050405020304" pitchFamily="18" charset="0"/>
              </a:rPr>
              <a:t>From biomarker to therapeutic target</a:t>
            </a:r>
          </a:p>
          <a:p>
            <a:pPr marL="514350" indent="-514350">
              <a:buFont typeface="+mj-lt"/>
              <a:buAutoNum type="arabicPeriod"/>
            </a:pPr>
            <a:endParaRPr lang="en-US" sz="4000" dirty="0">
              <a:latin typeface="+mj-lt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4000" dirty="0">
                <a:latin typeface="+mj-lt"/>
                <a:cs typeface="Times New Roman" panose="02020603050405020304" pitchFamily="18" charset="0"/>
              </a:rPr>
              <a:t>Diagnostic labels still matter?</a:t>
            </a:r>
            <a:endParaRPr lang="it-IT" sz="4000" dirty="0">
              <a:latin typeface="+mj-lt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it-IT" sz="40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479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7A3CF-71D2-B2FB-3B1F-CFEC59E38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5F05CB-92EB-7419-E400-A11140AE9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49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it-IT" b="1" dirty="0" err="1"/>
              <a:t>Patient</a:t>
            </a:r>
            <a:r>
              <a:rPr lang="it-IT" b="1" dirty="0"/>
              <a:t> </a:t>
            </a:r>
            <a:r>
              <a:rPr lang="it-IT" b="1" dirty="0" err="1"/>
              <a:t>Selection</a:t>
            </a:r>
            <a:endParaRPr lang="it-IT" b="1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5DB308C-D79A-C87C-622D-0FF4AB4B1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3623"/>
            <a:ext cx="10515600" cy="5609319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b="1" dirty="0"/>
              <a:t>Some patients would not meet RCT inclusion criteria:</a:t>
            </a:r>
          </a:p>
          <a:p>
            <a:r>
              <a:rPr lang="en-US" dirty="0"/>
              <a:t>7 were over 80 years’ old</a:t>
            </a:r>
          </a:p>
          <a:p>
            <a:r>
              <a:rPr lang="en-US" dirty="0"/>
              <a:t>4 had FEV1 &lt; 30%</a:t>
            </a:r>
          </a:p>
          <a:p>
            <a:r>
              <a:rPr lang="en-US" dirty="0"/>
              <a:t>7 use OTLT &gt; 12 hours/day</a:t>
            </a:r>
          </a:p>
          <a:p>
            <a:r>
              <a:rPr lang="en-US" dirty="0"/>
              <a:t>2 did not meet the criteria for having chronic bronchitis. </a:t>
            </a:r>
          </a:p>
          <a:p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BCA0426-452E-3C94-ECAD-AC6691221644}"/>
              </a:ext>
            </a:extLst>
          </p:cNvPr>
          <p:cNvSpPr txBox="1"/>
          <p:nvPr/>
        </p:nvSpPr>
        <p:spPr>
          <a:xfrm>
            <a:off x="174171" y="6438900"/>
            <a:ext cx="11854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Freund O, et al. </a:t>
            </a:r>
            <a:r>
              <a:rPr lang="it-IT" i="1" dirty="0"/>
              <a:t>Int J Chron </a:t>
            </a:r>
            <a:r>
              <a:rPr lang="it-IT" i="1" dirty="0" err="1"/>
              <a:t>Obstruct</a:t>
            </a:r>
            <a:r>
              <a:rPr lang="it-IT" i="1" dirty="0"/>
              <a:t> </a:t>
            </a:r>
            <a:r>
              <a:rPr lang="it-IT" i="1" dirty="0" err="1"/>
              <a:t>Pulmon</a:t>
            </a:r>
            <a:r>
              <a:rPr lang="it-IT" i="1" dirty="0"/>
              <a:t> </a:t>
            </a:r>
            <a:r>
              <a:rPr lang="it-IT" i="1" dirty="0" err="1"/>
              <a:t>Dis</a:t>
            </a:r>
            <a:r>
              <a:rPr lang="it-IT" dirty="0"/>
              <a:t>. 2025;20:2753-2760. 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65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C0AA7-A4A8-3F2D-0656-83BBA24D5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277190-1B51-4A8E-F0FD-E5AB2E59F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29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Total exacerbations rate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F74759-7457-962C-0CF5-7361E4896A80}"/>
              </a:ext>
            </a:extLst>
          </p:cNvPr>
          <p:cNvSpPr txBox="1"/>
          <p:nvPr/>
        </p:nvSpPr>
        <p:spPr>
          <a:xfrm>
            <a:off x="174171" y="6438900"/>
            <a:ext cx="11854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Freund O, et al. </a:t>
            </a:r>
            <a:r>
              <a:rPr lang="it-IT" i="1" dirty="0"/>
              <a:t>Int J Chron </a:t>
            </a:r>
            <a:r>
              <a:rPr lang="it-IT" i="1" dirty="0" err="1"/>
              <a:t>Obstruct</a:t>
            </a:r>
            <a:r>
              <a:rPr lang="it-IT" i="1" dirty="0"/>
              <a:t> </a:t>
            </a:r>
            <a:r>
              <a:rPr lang="it-IT" i="1" dirty="0" err="1"/>
              <a:t>Pulmon</a:t>
            </a:r>
            <a:r>
              <a:rPr lang="it-IT" i="1" dirty="0"/>
              <a:t> </a:t>
            </a:r>
            <a:r>
              <a:rPr lang="it-IT" i="1" dirty="0" err="1"/>
              <a:t>Dis</a:t>
            </a:r>
            <a:r>
              <a:rPr lang="it-IT" dirty="0"/>
              <a:t>. 2025;20:2753-2760. 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88576DD4-26DA-1FE3-9772-BEAE48B44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86200" cy="4351338"/>
          </a:xfrm>
        </p:spPr>
        <p:txBody>
          <a:bodyPr/>
          <a:lstStyle/>
          <a:p>
            <a:r>
              <a:rPr lang="it-IT" dirty="0"/>
              <a:t>55% </a:t>
            </a:r>
            <a:r>
              <a:rPr lang="it-IT" dirty="0" err="1"/>
              <a:t>reduction</a:t>
            </a:r>
            <a:r>
              <a:rPr lang="it-IT" dirty="0"/>
              <a:t> (</a:t>
            </a:r>
            <a:r>
              <a:rPr lang="it-IT" dirty="0" err="1"/>
              <a:t>total</a:t>
            </a:r>
            <a:r>
              <a:rPr lang="it-IT" dirty="0"/>
              <a:t>)</a:t>
            </a:r>
          </a:p>
          <a:p>
            <a:endParaRPr lang="it-IT" dirty="0"/>
          </a:p>
          <a:p>
            <a:r>
              <a:rPr lang="it-IT" dirty="0" err="1"/>
              <a:t>Reduction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in severe (</a:t>
            </a:r>
            <a:r>
              <a:rPr lang="it-IT" dirty="0" err="1"/>
              <a:t>median</a:t>
            </a:r>
            <a:r>
              <a:rPr lang="it-IT" dirty="0"/>
              <a:t> 1</a:t>
            </a:r>
            <a:r>
              <a:rPr lang="it-IT" dirty="0">
                <a:sym typeface="Wingdings" panose="05000000000000000000" pitchFamily="2" charset="2"/>
              </a:rPr>
              <a:t>0, p=0.04)</a:t>
            </a:r>
            <a:endParaRPr lang="it-IT" dirty="0"/>
          </a:p>
        </p:txBody>
      </p:sp>
      <p:pic>
        <p:nvPicPr>
          <p:cNvPr id="8" name="Immagine 7" descr="Immagine che contiene diagramma, Rettangolo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2FEDD809-F5CB-055D-43F3-9FA85C788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311" y="1273421"/>
            <a:ext cx="6007578" cy="502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57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3D172-4FA8-AEE2-95B6-770684757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FBA65C-531F-2577-62EC-C46723899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122"/>
            <a:ext cx="11924270" cy="1325563"/>
          </a:xfrm>
        </p:spPr>
        <p:txBody>
          <a:bodyPr/>
          <a:lstStyle/>
          <a:p>
            <a:pPr algn="ctr"/>
            <a:r>
              <a:rPr lang="it-IT" dirty="0">
                <a:cs typeface="Times New Roman" panose="02020603050405020304" pitchFamily="18" charset="0"/>
              </a:rPr>
              <a:t>4. </a:t>
            </a:r>
            <a:r>
              <a:rPr lang="it-IT" dirty="0" err="1">
                <a:cs typeface="Times New Roman" panose="02020603050405020304" pitchFamily="18" charset="0"/>
              </a:rPr>
              <a:t>Diagnostic</a:t>
            </a:r>
            <a:r>
              <a:rPr lang="it-IT" dirty="0">
                <a:cs typeface="Times New Roman" panose="02020603050405020304" pitchFamily="18" charset="0"/>
              </a:rPr>
              <a:t> labels </a:t>
            </a:r>
            <a:r>
              <a:rPr lang="it-IT" dirty="0" err="1">
                <a:cs typeface="Times New Roman" panose="02020603050405020304" pitchFamily="18" charset="0"/>
              </a:rPr>
              <a:t>still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matter</a:t>
            </a:r>
            <a:r>
              <a:rPr lang="it-IT" dirty="0"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E7E789-CE7C-0740-0786-2836DA0B3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9688"/>
            <a:ext cx="9949543" cy="4867275"/>
          </a:xfrm>
        </p:spPr>
        <p:txBody>
          <a:bodyPr>
            <a:normAutofit/>
          </a:bodyPr>
          <a:lstStyle/>
          <a:p>
            <a:r>
              <a:rPr lang="en-US" dirty="0"/>
              <a:t>Real-world evidence will likely face the “concomitant asthma problem”</a:t>
            </a:r>
          </a:p>
          <a:p>
            <a:endParaRPr lang="en-US" dirty="0"/>
          </a:p>
          <a:p>
            <a:r>
              <a:rPr lang="en-US" dirty="0"/>
              <a:t>For the individual patient, coexistence is not necessarily a problem</a:t>
            </a:r>
          </a:p>
          <a:p>
            <a:endParaRPr lang="en-US" dirty="0"/>
          </a:p>
          <a:p>
            <a:r>
              <a:rPr lang="en-US" dirty="0"/>
              <a:t>For research, however, it may become a major source of bias</a:t>
            </a:r>
          </a:p>
          <a:p>
            <a:endParaRPr lang="en-US" dirty="0"/>
          </a:p>
          <a:p>
            <a:r>
              <a:rPr lang="en-US" dirty="0"/>
              <a:t>The same bias may also become a source of knowledge (a clinically relevant population is usually excluded from trials)</a:t>
            </a:r>
          </a:p>
          <a:p>
            <a:endParaRPr lang="en-GB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BFD8B1E-81B3-0EA4-B0B7-0E8F2F5F3D03}"/>
              </a:ext>
            </a:extLst>
          </p:cNvPr>
          <p:cNvSpPr txBox="1"/>
          <p:nvPr/>
        </p:nvSpPr>
        <p:spPr>
          <a:xfrm>
            <a:off x="468086" y="6374617"/>
            <a:ext cx="1088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Semenzato U, Menzella F (</a:t>
            </a:r>
            <a:r>
              <a:rPr lang="it-IT" dirty="0" err="1"/>
              <a:t>viewpoint</a:t>
            </a:r>
            <a:r>
              <a:rPr lang="it-IT" dirty="0"/>
              <a:t>) </a:t>
            </a:r>
            <a:r>
              <a:rPr lang="it-IT" dirty="0" err="1"/>
              <a:t>submitted</a:t>
            </a:r>
            <a:r>
              <a:rPr lang="it-I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9871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F1453-FE33-DE67-2D2F-E11B4FBA0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1B2256-82E7-4029-F9EC-D485762C7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122"/>
            <a:ext cx="11924270" cy="1325563"/>
          </a:xfrm>
        </p:spPr>
        <p:txBody>
          <a:bodyPr/>
          <a:lstStyle/>
          <a:p>
            <a:pPr algn="ctr"/>
            <a:r>
              <a:rPr lang="it-IT" dirty="0">
                <a:cs typeface="Times New Roman" panose="02020603050405020304" pitchFamily="18" charset="0"/>
              </a:rPr>
              <a:t>4. </a:t>
            </a:r>
            <a:r>
              <a:rPr lang="it-IT" dirty="0" err="1">
                <a:cs typeface="Times New Roman" panose="02020603050405020304" pitchFamily="18" charset="0"/>
              </a:rPr>
              <a:t>Diagnostic</a:t>
            </a:r>
            <a:r>
              <a:rPr lang="it-IT" dirty="0">
                <a:cs typeface="Times New Roman" panose="02020603050405020304" pitchFamily="18" charset="0"/>
              </a:rPr>
              <a:t> labels </a:t>
            </a:r>
            <a:r>
              <a:rPr lang="it-IT" dirty="0" err="1">
                <a:cs typeface="Times New Roman" panose="02020603050405020304" pitchFamily="18" charset="0"/>
              </a:rPr>
              <a:t>still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matter</a:t>
            </a:r>
            <a:r>
              <a:rPr lang="it-IT" dirty="0"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02CE33-1F5A-10FC-0FAD-12122AE25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9688"/>
            <a:ext cx="9949543" cy="4867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The solution is not exclusion, but deeper phenotyping:</a:t>
            </a:r>
          </a:p>
          <a:p>
            <a:r>
              <a:rPr lang="en-GB" dirty="0"/>
              <a:t>Anamnestic features</a:t>
            </a:r>
          </a:p>
          <a:p>
            <a:r>
              <a:rPr lang="en-GB" dirty="0"/>
              <a:t>Symptom patterns</a:t>
            </a:r>
          </a:p>
          <a:p>
            <a:r>
              <a:rPr lang="en-GB" dirty="0"/>
              <a:t>Functional assessment</a:t>
            </a:r>
          </a:p>
          <a:p>
            <a:r>
              <a:rPr lang="en-GB" dirty="0"/>
              <a:t>Biomarkers</a:t>
            </a:r>
          </a:p>
          <a:p>
            <a:r>
              <a:rPr lang="en-GB" dirty="0"/>
              <a:t>Radiological evaluation</a:t>
            </a:r>
          </a:p>
          <a:p>
            <a:endParaRPr lang="en-GB" b="1" dirty="0"/>
          </a:p>
          <a:p>
            <a:pPr marL="0" indent="0">
              <a:buNone/>
            </a:pPr>
            <a:r>
              <a:rPr lang="en-GB" dirty="0"/>
              <a:t>These features rarely allow a clear-cut distinction between diseases, but may help define the dominant biological driver.</a:t>
            </a:r>
            <a:endParaRPr lang="en-GB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E94A3F7-496B-BEF9-3561-C4E7F9B30617}"/>
              </a:ext>
            </a:extLst>
          </p:cNvPr>
          <p:cNvSpPr txBox="1"/>
          <p:nvPr/>
        </p:nvSpPr>
        <p:spPr>
          <a:xfrm>
            <a:off x="468086" y="6374617"/>
            <a:ext cx="1088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Semenzato U, Menzella F (</a:t>
            </a:r>
            <a:r>
              <a:rPr lang="it-IT" dirty="0" err="1"/>
              <a:t>viewpoint</a:t>
            </a:r>
            <a:r>
              <a:rPr lang="it-IT" dirty="0"/>
              <a:t>) </a:t>
            </a:r>
            <a:r>
              <a:rPr lang="it-IT" dirty="0" err="1"/>
              <a:t>submitted</a:t>
            </a:r>
            <a:r>
              <a:rPr lang="it-I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1054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asellaDiTesto 231"/>
          <p:cNvSpPr txBox="1"/>
          <p:nvPr/>
        </p:nvSpPr>
        <p:spPr>
          <a:xfrm>
            <a:off x="136490" y="6394519"/>
            <a:ext cx="11755431" cy="418842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r>
              <a:rPr lang="it-IT" sz="2177" spc="-1" dirty="0">
                <a:solidFill>
                  <a:srgbClr val="000000"/>
                </a:solidFill>
                <a:latin typeface="Arial"/>
              </a:rPr>
              <a:t>Semenzato U, Padrin Y, </a:t>
            </a:r>
            <a:r>
              <a:rPr lang="it-IT" sz="2177" spc="-1" dirty="0" err="1">
                <a:solidFill>
                  <a:srgbClr val="000000"/>
                </a:solidFill>
                <a:latin typeface="Arial"/>
              </a:rPr>
              <a:t>Previtero</a:t>
            </a:r>
            <a:r>
              <a:rPr lang="it-IT" sz="2177" spc="-1" dirty="0">
                <a:solidFill>
                  <a:srgbClr val="000000"/>
                </a:solidFill>
                <a:latin typeface="Arial"/>
              </a:rPr>
              <a:t> D et al. ERJ Open </a:t>
            </a:r>
            <a:r>
              <a:rPr lang="it-IT" sz="2177" spc="-1" dirty="0" err="1">
                <a:solidFill>
                  <a:srgbClr val="000000"/>
                </a:solidFill>
                <a:latin typeface="Arial"/>
              </a:rPr>
              <a:t>Research</a:t>
            </a:r>
            <a:r>
              <a:rPr lang="it-IT" sz="2177" spc="-1" dirty="0">
                <a:solidFill>
                  <a:srgbClr val="000000"/>
                </a:solidFill>
                <a:latin typeface="Arial"/>
              </a:rPr>
              <a:t>. </a:t>
            </a:r>
            <a:r>
              <a:rPr lang="it-IT" sz="2177" spc="-1" dirty="0" err="1">
                <a:solidFill>
                  <a:srgbClr val="000000"/>
                </a:solidFill>
                <a:latin typeface="Arial"/>
              </a:rPr>
              <a:t>Accepted</a:t>
            </a:r>
            <a:r>
              <a:rPr lang="it-IT" sz="2177" spc="-1" dirty="0">
                <a:solidFill>
                  <a:srgbClr val="000000"/>
                </a:solidFill>
                <a:latin typeface="Arial"/>
              </a:rPr>
              <a:t> 06/04/2026 </a:t>
            </a:r>
          </a:p>
        </p:txBody>
      </p:sp>
      <p:pic>
        <p:nvPicPr>
          <p:cNvPr id="233" name="Immagine 232"/>
          <p:cNvPicPr/>
          <p:nvPr/>
        </p:nvPicPr>
        <p:blipFill>
          <a:blip r:embed="rId2"/>
          <a:stretch/>
        </p:blipFill>
        <p:spPr>
          <a:xfrm>
            <a:off x="544447" y="76193"/>
            <a:ext cx="11183769" cy="6290462"/>
          </a:xfrm>
          <a:prstGeom prst="rect">
            <a:avLst/>
          </a:prstGeom>
          <a:ln w="0">
            <a:noFill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83CF0A7-9A16-9C49-668C-8D541FD6E045}"/>
              </a:ext>
            </a:extLst>
          </p:cNvPr>
          <p:cNvSpPr/>
          <p:nvPr/>
        </p:nvSpPr>
        <p:spPr>
          <a:xfrm>
            <a:off x="544447" y="3830595"/>
            <a:ext cx="3817488" cy="12233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63D9B-E40E-85E4-08BE-6C6BC821A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71D464-8BF3-4714-E43B-7D7CB2D13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0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5400" b="1" dirty="0">
                <a:cs typeface="Times New Roman" panose="02020603050405020304" pitchFamily="18" charset="0"/>
              </a:rPr>
              <a:t>Take home </a:t>
            </a:r>
            <a:r>
              <a:rPr lang="it-IT" sz="5400" b="1" dirty="0" err="1">
                <a:cs typeface="Times New Roman" panose="02020603050405020304" pitchFamily="18" charset="0"/>
              </a:rPr>
              <a:t>messages</a:t>
            </a:r>
            <a:endParaRPr lang="it-IT" b="1" dirty="0">
              <a:cs typeface="Times New Roman" panose="02020603050405020304" pitchFamily="18" charset="0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3BD01C2-6067-5779-CCEE-734B69897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1620"/>
            <a:ext cx="10515600" cy="5141322"/>
          </a:xfrm>
        </p:spPr>
        <p:txBody>
          <a:bodyPr>
            <a:normAutofit/>
          </a:bodyPr>
          <a:lstStyle/>
          <a:p>
            <a:r>
              <a:rPr lang="en-US" sz="3600" dirty="0"/>
              <a:t>Some patients with COPD show evidence of T2 inflammation</a:t>
            </a:r>
          </a:p>
          <a:p>
            <a:r>
              <a:rPr lang="en-US" sz="3600" dirty="0"/>
              <a:t>T2 inflammation does not necessarily mean concomitant asthma</a:t>
            </a:r>
          </a:p>
          <a:p>
            <a:r>
              <a:rPr lang="en-US" sz="3600" dirty="0"/>
              <a:t>Biologics are now entering the COPD therapeutic landscape</a:t>
            </a:r>
          </a:p>
          <a:p>
            <a:r>
              <a:rPr lang="en-US" sz="3600" dirty="0"/>
              <a:t>Diagnostic labels may matter less at the bedside, but labels still matter for translational research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66675A7-857B-2223-DCA3-A076ED570FD6}"/>
              </a:ext>
            </a:extLst>
          </p:cNvPr>
          <p:cNvSpPr txBox="1"/>
          <p:nvPr/>
        </p:nvSpPr>
        <p:spPr>
          <a:xfrm>
            <a:off x="468086" y="6374617"/>
            <a:ext cx="1088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Personal </a:t>
            </a:r>
            <a:r>
              <a:rPr lang="it-IT" dirty="0" err="1"/>
              <a:t>view</a:t>
            </a:r>
            <a:r>
              <a:rPr lang="it-IT" dirty="0"/>
              <a:t> of the speaker</a:t>
            </a:r>
          </a:p>
        </p:txBody>
      </p:sp>
    </p:spTree>
    <p:extLst>
      <p:ext uri="{BB962C8B-B14F-4D97-AF65-F5344CB8AC3E}">
        <p14:creationId xmlns:p14="http://schemas.microsoft.com/office/powerpoint/2010/main" val="203151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aria aperta, cielo, edificio, sala giochi&#10;&#10;Il contenuto generato dall'IA potrebbe non essere corretto.">
            <a:extLst>
              <a:ext uri="{FF2B5EF4-FFF2-40B4-BE49-F238E27FC236}">
                <a16:creationId xmlns:a16="http://schemas.microsoft.com/office/drawing/2014/main" id="{5E6052CD-42D0-E7A4-FDAF-726939CA3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5" b="5770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8C5766C2-6FA9-C8C8-E668-76A981453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1041722"/>
            <a:ext cx="5291663" cy="53257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Thank you for the attention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2000" b="1" dirty="0"/>
              <a:t>umberto.semenzato@aopd.veneto.it</a:t>
            </a:r>
          </a:p>
        </p:txBody>
      </p:sp>
      <p:pic>
        <p:nvPicPr>
          <p:cNvPr id="5" name="Picture 4" descr="Università degli Studi di Padova - Wikipedia">
            <a:extLst>
              <a:ext uri="{FF2B5EF4-FFF2-40B4-BE49-F238E27FC236}">
                <a16:creationId xmlns:a16="http://schemas.microsoft.com/office/drawing/2014/main" id="{A64AD7FD-B5D1-3546-150D-6BA06E19B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070" y="5369122"/>
            <a:ext cx="1083600" cy="108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omepage Azienda Ospedale - Università Padova">
            <a:extLst>
              <a:ext uri="{FF2B5EF4-FFF2-40B4-BE49-F238E27FC236}">
                <a16:creationId xmlns:a16="http://schemas.microsoft.com/office/drawing/2014/main" id="{D95DF7CA-EC6A-7988-EBE7-90147CE48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298" y="5369122"/>
            <a:ext cx="24003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FDDBE060-6957-11D2-BBF0-DAD8DB143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142" y="5369122"/>
            <a:ext cx="1083600" cy="108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E7B7117-1A8D-97B8-F56E-CD88FED5C057}"/>
              </a:ext>
            </a:extLst>
          </p:cNvPr>
          <p:cNvSpPr txBox="1"/>
          <p:nvPr/>
        </p:nvSpPr>
        <p:spPr>
          <a:xfrm>
            <a:off x="0" y="6549390"/>
            <a:ext cx="6195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Foto di </a:t>
            </a:r>
            <a:r>
              <a:rPr lang="it-IT" sz="1400" dirty="0" err="1">
                <a:solidFill>
                  <a:schemeClr val="bg1"/>
                </a:solidFill>
              </a:rPr>
              <a:t>Vickie</a:t>
            </a:r>
            <a:r>
              <a:rPr lang="it-IT" sz="1400" dirty="0">
                <a:solidFill>
                  <a:schemeClr val="bg1"/>
                </a:solidFill>
              </a:rPr>
              <a:t> </a:t>
            </a:r>
            <a:r>
              <a:rPr lang="it-IT" sz="1400" dirty="0" err="1">
                <a:solidFill>
                  <a:schemeClr val="bg1"/>
                </a:solidFill>
              </a:rPr>
              <a:t>Heydon-Matterface</a:t>
            </a:r>
            <a:r>
              <a:rPr lang="it-IT" sz="1400" dirty="0">
                <a:solidFill>
                  <a:schemeClr val="bg1"/>
                </a:solidFill>
              </a:rPr>
              <a:t> su </a:t>
            </a:r>
            <a:r>
              <a:rPr lang="it-IT" sz="1400" dirty="0" err="1">
                <a:solidFill>
                  <a:schemeClr val="bg1"/>
                </a:solidFill>
              </a:rPr>
              <a:t>Unsplash</a:t>
            </a:r>
            <a:endParaRPr lang="it-IT" sz="1400" dirty="0">
              <a:solidFill>
                <a:schemeClr val="bg1"/>
              </a:solidFill>
            </a:endParaRPr>
          </a:p>
          <a:p>
            <a:endParaRPr lang="it-I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532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6900C0-080A-72E9-AD93-5F6B00052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875"/>
            <a:ext cx="10469880" cy="1325563"/>
          </a:xfrm>
        </p:spPr>
        <p:txBody>
          <a:bodyPr/>
          <a:lstStyle/>
          <a:p>
            <a:pPr algn="ctr"/>
            <a:r>
              <a:rPr lang="it-IT" dirty="0">
                <a:cs typeface="Times New Roman" panose="02020603050405020304" pitchFamily="18" charset="0"/>
              </a:rPr>
              <a:t>1. A </a:t>
            </a:r>
            <a:r>
              <a:rPr lang="it-IT" dirty="0" err="1">
                <a:cs typeface="Times New Roman" panose="02020603050405020304" pitchFamily="18" charset="0"/>
              </a:rPr>
              <a:t>historical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perspective</a:t>
            </a:r>
            <a:r>
              <a:rPr lang="it-IT" dirty="0">
                <a:cs typeface="Times New Roman" panose="02020603050405020304" pitchFamily="18" charset="0"/>
              </a:rPr>
              <a:t>: </a:t>
            </a:r>
            <a:r>
              <a:rPr lang="it-IT" dirty="0"/>
              <a:t>Eos in COPD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009E00-7639-62D0-1A34-562F2C6EC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9688"/>
            <a:ext cx="9949543" cy="4867275"/>
          </a:xfrm>
        </p:spPr>
        <p:txBody>
          <a:bodyPr/>
          <a:lstStyle/>
          <a:p>
            <a:r>
              <a:rPr lang="it-IT" dirty="0"/>
              <a:t>Late 1990s: </a:t>
            </a:r>
            <a:r>
              <a:rPr lang="en-US" dirty="0"/>
              <a:t>baseline sputum eosinophil concentrations predicted therapeutic response to oral prednisone.</a:t>
            </a:r>
          </a:p>
          <a:p>
            <a:endParaRPr lang="en-US" dirty="0"/>
          </a:p>
          <a:p>
            <a:r>
              <a:rPr lang="en-US" dirty="0"/>
              <a:t>In subsequent years it has been assumed that blood eosinophilia is a faithful representation of tissue eosinophilia.</a:t>
            </a:r>
          </a:p>
          <a:p>
            <a:endParaRPr lang="en-US" dirty="0"/>
          </a:p>
          <a:p>
            <a:r>
              <a:rPr lang="it-IT" dirty="0" err="1"/>
              <a:t>Mid</a:t>
            </a:r>
            <a:r>
              <a:rPr lang="it-IT" dirty="0"/>
              <a:t> 2010s: </a:t>
            </a:r>
            <a:r>
              <a:rPr lang="en-US" dirty="0"/>
              <a:t>post-hoc and retrospective analyses of several large COPD clinical trials showing that increased blood eosinophil count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risk of exacerbations, response to ICS.</a:t>
            </a:r>
            <a:endParaRPr lang="it-IT" dirty="0"/>
          </a:p>
        </p:txBody>
      </p:sp>
      <p:pic>
        <p:nvPicPr>
          <p:cNvPr id="4" name="Google Shape;112;p15">
            <a:extLst>
              <a:ext uri="{FF2B5EF4-FFF2-40B4-BE49-F238E27FC236}">
                <a16:creationId xmlns:a16="http://schemas.microsoft.com/office/drawing/2014/main" id="{CD2C385B-4FFF-3A3A-B11D-3EF45ADD152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84460" y="-6"/>
            <a:ext cx="1694643" cy="178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DA8BDE6-591A-58DB-E2BB-D6AD4354B42D}"/>
              </a:ext>
            </a:extLst>
          </p:cNvPr>
          <p:cNvSpPr txBox="1"/>
          <p:nvPr/>
        </p:nvSpPr>
        <p:spPr>
          <a:xfrm>
            <a:off x="468086" y="5954485"/>
            <a:ext cx="10885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Pizzichini E et al. </a:t>
            </a:r>
            <a:r>
              <a:rPr lang="it-IT" dirty="0" err="1"/>
              <a:t>Am</a:t>
            </a:r>
            <a:r>
              <a:rPr lang="it-IT" dirty="0"/>
              <a:t> J </a:t>
            </a:r>
            <a:r>
              <a:rPr lang="it-IT" dirty="0" err="1"/>
              <a:t>Respir</a:t>
            </a:r>
            <a:r>
              <a:rPr lang="it-IT" dirty="0"/>
              <a:t> </a:t>
            </a:r>
            <a:r>
              <a:rPr lang="it-IT" dirty="0" err="1"/>
              <a:t>Crit</a:t>
            </a:r>
            <a:r>
              <a:rPr lang="it-IT" dirty="0"/>
              <a:t> Care </a:t>
            </a:r>
            <a:r>
              <a:rPr lang="it-IT" dirty="0" err="1"/>
              <a:t>Med</a:t>
            </a:r>
            <a:r>
              <a:rPr lang="it-IT" dirty="0"/>
              <a:t> 1998; 158: 1511–1517.</a:t>
            </a:r>
          </a:p>
          <a:p>
            <a:r>
              <a:rPr lang="it-IT" dirty="0" err="1"/>
              <a:t>Tinè</a:t>
            </a:r>
            <a:r>
              <a:rPr lang="it-IT" dirty="0"/>
              <a:t> M, Biondini D, Semenzato U et al. Journal of Clinical Medicine. 2019; 8(7):962.</a:t>
            </a:r>
          </a:p>
          <a:p>
            <a:r>
              <a:rPr lang="it-IT" dirty="0" err="1"/>
              <a:t>Pascoe</a:t>
            </a:r>
            <a:r>
              <a:rPr lang="it-IT" dirty="0"/>
              <a:t> S et al. Lancet </a:t>
            </a:r>
            <a:r>
              <a:rPr lang="it-IT" dirty="0" err="1"/>
              <a:t>Respir</a:t>
            </a:r>
            <a:r>
              <a:rPr lang="it-IT" dirty="0"/>
              <a:t> </a:t>
            </a:r>
            <a:r>
              <a:rPr lang="it-IT" dirty="0" err="1"/>
              <a:t>Med</a:t>
            </a:r>
            <a:r>
              <a:rPr lang="it-IT" dirty="0"/>
              <a:t>. 2015;3(6):435-442.</a:t>
            </a:r>
          </a:p>
        </p:txBody>
      </p:sp>
    </p:spTree>
    <p:extLst>
      <p:ext uri="{BB962C8B-B14F-4D97-AF65-F5344CB8AC3E}">
        <p14:creationId xmlns:p14="http://schemas.microsoft.com/office/powerpoint/2010/main" val="162093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0;p15">
            <a:extLst>
              <a:ext uri="{FF2B5EF4-FFF2-40B4-BE49-F238E27FC236}">
                <a16:creationId xmlns:a16="http://schemas.microsoft.com/office/drawing/2014/main" id="{4E826FF2-C379-9F0C-997C-C8BA8335E5CC}"/>
              </a:ext>
            </a:extLst>
          </p:cNvPr>
          <p:cNvSpPr/>
          <p:nvPr/>
        </p:nvSpPr>
        <p:spPr>
          <a:xfrm>
            <a:off x="496711" y="-12984"/>
            <a:ext cx="10970684" cy="1526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it-IT" sz="5867" b="1" dirty="0">
                <a:latin typeface="Caviar Dreams" panose="020B0402020204020504"/>
              </a:rPr>
              <a:t>GOLD 2007</a:t>
            </a:r>
            <a:endParaRPr sz="2400" b="1" dirty="0">
              <a:latin typeface="Caviar Dreams" panose="020B0402020204020504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112;p15">
            <a:extLst>
              <a:ext uri="{FF2B5EF4-FFF2-40B4-BE49-F238E27FC236}">
                <a16:creationId xmlns:a16="http://schemas.microsoft.com/office/drawing/2014/main" id="{C9FC6492-4864-79E2-72B9-95D7725EE09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84460" y="-6"/>
            <a:ext cx="1694643" cy="17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Risultati immagini per gold copd 2007">
            <a:extLst>
              <a:ext uri="{FF2B5EF4-FFF2-40B4-BE49-F238E27FC236}">
                <a16:creationId xmlns:a16="http://schemas.microsoft.com/office/drawing/2014/main" id="{023D701A-4709-D4F1-546B-C66A8FC6F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456" y="1176732"/>
            <a:ext cx="7819088" cy="510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AD616B1-04D9-EF0F-782B-BD5B1A73181E}"/>
              </a:ext>
            </a:extLst>
          </p:cNvPr>
          <p:cNvSpPr/>
          <p:nvPr/>
        </p:nvSpPr>
        <p:spPr>
          <a:xfrm>
            <a:off x="6096000" y="4223657"/>
            <a:ext cx="3909544" cy="6858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264377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0;p15">
            <a:extLst>
              <a:ext uri="{FF2B5EF4-FFF2-40B4-BE49-F238E27FC236}">
                <a16:creationId xmlns:a16="http://schemas.microsoft.com/office/drawing/2014/main" id="{4E826FF2-C379-9F0C-997C-C8BA8335E5CC}"/>
              </a:ext>
            </a:extLst>
          </p:cNvPr>
          <p:cNvSpPr/>
          <p:nvPr/>
        </p:nvSpPr>
        <p:spPr>
          <a:xfrm>
            <a:off x="496711" y="-12984"/>
            <a:ext cx="10970684" cy="1526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it-IT" sz="5867" b="1" dirty="0">
                <a:latin typeface="Caviar Dreams" panose="020B0402020204020504"/>
              </a:rPr>
              <a:t>GOLD 2011</a:t>
            </a:r>
            <a:endParaRPr sz="2400" b="1" dirty="0">
              <a:latin typeface="Caviar Dreams" panose="020B0402020204020504"/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Risultati immagini per gold copd 2011">
            <a:extLst>
              <a:ext uri="{FF2B5EF4-FFF2-40B4-BE49-F238E27FC236}">
                <a16:creationId xmlns:a16="http://schemas.microsoft.com/office/drawing/2014/main" id="{EA5BD1FA-4231-7513-67AA-5A5833E46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18222" r="16555" b="3685"/>
          <a:stretch/>
        </p:blipFill>
        <p:spPr bwMode="auto">
          <a:xfrm>
            <a:off x="3332842" y="1197428"/>
            <a:ext cx="5526319" cy="488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B2A8546-9F0A-8625-00F1-22712AB048A1}"/>
              </a:ext>
            </a:extLst>
          </p:cNvPr>
          <p:cNvSpPr/>
          <p:nvPr/>
        </p:nvSpPr>
        <p:spPr>
          <a:xfrm>
            <a:off x="3332841" y="1426027"/>
            <a:ext cx="1003512" cy="36467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pic>
        <p:nvPicPr>
          <p:cNvPr id="8" name="Google Shape;112;p15">
            <a:extLst>
              <a:ext uri="{FF2B5EF4-FFF2-40B4-BE49-F238E27FC236}">
                <a16:creationId xmlns:a16="http://schemas.microsoft.com/office/drawing/2014/main" id="{662D666E-042D-DF1C-95B6-2801D5D1739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84460" y="-6"/>
            <a:ext cx="1694643" cy="178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4874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0;p15">
            <a:extLst>
              <a:ext uri="{FF2B5EF4-FFF2-40B4-BE49-F238E27FC236}">
                <a16:creationId xmlns:a16="http://schemas.microsoft.com/office/drawing/2014/main" id="{4E826FF2-C379-9F0C-997C-C8BA8335E5CC}"/>
              </a:ext>
            </a:extLst>
          </p:cNvPr>
          <p:cNvSpPr/>
          <p:nvPr/>
        </p:nvSpPr>
        <p:spPr>
          <a:xfrm>
            <a:off x="496711" y="-12984"/>
            <a:ext cx="10970684" cy="1526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it-IT" sz="5867" b="1" dirty="0">
                <a:latin typeface="Caviar Dreams" panose="020B0402020204020504"/>
              </a:rPr>
              <a:t>GOLD 2017</a:t>
            </a:r>
            <a:endParaRPr sz="2400" b="1" dirty="0">
              <a:latin typeface="Caviar Dreams" panose="020B0402020204020504"/>
              <a:ea typeface="Arial"/>
              <a:cs typeface="Arial"/>
              <a:sym typeface="Arial"/>
            </a:endParaRPr>
          </a:p>
        </p:txBody>
      </p:sp>
      <p:pic>
        <p:nvPicPr>
          <p:cNvPr id="3" name="Picture 4" descr="Risultati immagini per gold copd 2017">
            <a:extLst>
              <a:ext uri="{FF2B5EF4-FFF2-40B4-BE49-F238E27FC236}">
                <a16:creationId xmlns:a16="http://schemas.microsoft.com/office/drawing/2014/main" id="{B396E592-D348-9F10-F468-AA963A5A4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815" y="1189458"/>
            <a:ext cx="8952371" cy="495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352C53C-5D9D-A4A5-D8EE-4BF088B40382}"/>
              </a:ext>
            </a:extLst>
          </p:cNvPr>
          <p:cNvSpPr/>
          <p:nvPr/>
        </p:nvSpPr>
        <p:spPr>
          <a:xfrm>
            <a:off x="6553201" y="2318658"/>
            <a:ext cx="1219199" cy="30262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pic>
        <p:nvPicPr>
          <p:cNvPr id="5" name="Google Shape;112;p15">
            <a:extLst>
              <a:ext uri="{FF2B5EF4-FFF2-40B4-BE49-F238E27FC236}">
                <a16:creationId xmlns:a16="http://schemas.microsoft.com/office/drawing/2014/main" id="{1B0D8A26-494D-B4DD-92AD-9C8EEA6B5D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84460" y="-6"/>
            <a:ext cx="1694643" cy="178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242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0;p15">
            <a:extLst>
              <a:ext uri="{FF2B5EF4-FFF2-40B4-BE49-F238E27FC236}">
                <a16:creationId xmlns:a16="http://schemas.microsoft.com/office/drawing/2014/main" id="{4E826FF2-C379-9F0C-997C-C8BA8335E5CC}"/>
              </a:ext>
            </a:extLst>
          </p:cNvPr>
          <p:cNvSpPr/>
          <p:nvPr/>
        </p:nvSpPr>
        <p:spPr>
          <a:xfrm>
            <a:off x="496711" y="-12984"/>
            <a:ext cx="10970684" cy="1526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it-IT" sz="5867" b="1" dirty="0">
                <a:latin typeface="Caviar Dreams" panose="020B0402020204020504"/>
              </a:rPr>
              <a:t>GOLD 2019</a:t>
            </a:r>
            <a:endParaRPr sz="2400" b="1" dirty="0">
              <a:latin typeface="Caviar Dreams" panose="020B0402020204020504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112;p15">
            <a:extLst>
              <a:ext uri="{FF2B5EF4-FFF2-40B4-BE49-F238E27FC236}">
                <a16:creationId xmlns:a16="http://schemas.microsoft.com/office/drawing/2014/main" id="{DFBCC418-42BD-E579-5AEB-78C99A7D87A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84460" y="-6"/>
            <a:ext cx="1694643" cy="17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1187429-596E-58B3-E7B6-D90B86B1E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17" y="1572264"/>
            <a:ext cx="11074969" cy="460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86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A14D8-F682-3B5D-BD5F-E3D254D29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16CBF6-4B96-2337-12A9-96706C3ABC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0" t="35395" r="6889" b="24438"/>
          <a:stretch>
            <a:fillRect/>
          </a:stretch>
        </p:blipFill>
        <p:spPr bwMode="auto">
          <a:xfrm>
            <a:off x="1595073" y="846778"/>
            <a:ext cx="9001855" cy="54172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Google Shape;110;p15">
            <a:extLst>
              <a:ext uri="{FF2B5EF4-FFF2-40B4-BE49-F238E27FC236}">
                <a16:creationId xmlns:a16="http://schemas.microsoft.com/office/drawing/2014/main" id="{DB2E0B1C-5007-BE3E-BE6B-39D2DE16136B}"/>
              </a:ext>
            </a:extLst>
          </p:cNvPr>
          <p:cNvSpPr/>
          <p:nvPr/>
        </p:nvSpPr>
        <p:spPr>
          <a:xfrm>
            <a:off x="496711" y="-306899"/>
            <a:ext cx="10970684" cy="1526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it-IT" sz="5867" b="1" dirty="0">
                <a:latin typeface="Caviar Dreams" panose="020B0402020204020504"/>
              </a:rPr>
              <a:t>GOLD 2026</a:t>
            </a:r>
            <a:endParaRPr sz="2400" b="1" dirty="0">
              <a:latin typeface="Caviar Dreams" panose="020B0402020204020504"/>
              <a:ea typeface="Arial"/>
              <a:cs typeface="Arial"/>
              <a:sym typeface="Arial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C87D86F-158D-0EAA-131C-917178C6981B}"/>
              </a:ext>
            </a:extLst>
          </p:cNvPr>
          <p:cNvSpPr txBox="1"/>
          <p:nvPr/>
        </p:nvSpPr>
        <p:spPr>
          <a:xfrm>
            <a:off x="9073" y="6435302"/>
            <a:ext cx="12182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Initiative for Chronic Obstructive Lung Disease (GOLD) 2026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03DC076C-6DF3-B5C6-6372-9D7F788E9B79}"/>
              </a:ext>
            </a:extLst>
          </p:cNvPr>
          <p:cNvCxnSpPr/>
          <p:nvPr/>
        </p:nvCxnSpPr>
        <p:spPr>
          <a:xfrm>
            <a:off x="437073" y="2139357"/>
            <a:ext cx="129971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6006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1568</Words>
  <Application>Microsoft Office PowerPoint</Application>
  <PresentationFormat>Widescreen</PresentationFormat>
  <Paragraphs>213</Paragraphs>
  <Slides>36</Slides>
  <Notes>18</Notes>
  <HiddenSlides>4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36</vt:i4>
      </vt:variant>
    </vt:vector>
  </HeadingPairs>
  <TitlesOfParts>
    <vt:vector size="45" baseType="lpstr">
      <vt:lpstr>Aptos</vt:lpstr>
      <vt:lpstr>Aptos Display</vt:lpstr>
      <vt:lpstr>Arial</vt:lpstr>
      <vt:lpstr>Calibri</vt:lpstr>
      <vt:lpstr>Caviar Dreams</vt:lpstr>
      <vt:lpstr>Times New Roman</vt:lpstr>
      <vt:lpstr>Wingdings</vt:lpstr>
      <vt:lpstr>Tema di Office</vt:lpstr>
      <vt:lpstr>1_Tema di Office</vt:lpstr>
      <vt:lpstr>Esiste la BPCO eosinofila?</vt:lpstr>
      <vt:lpstr>Presentazione standard di PowerPoint</vt:lpstr>
      <vt:lpstr>Agenda</vt:lpstr>
      <vt:lpstr>1. A historical perspective: Eos in COPD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Eosinophils in COPD: controversies</vt:lpstr>
      <vt:lpstr>Eosinophils in COPD: controversies</vt:lpstr>
      <vt:lpstr>Eosinophils in COPD: controversies</vt:lpstr>
      <vt:lpstr>Presentazione standard di PowerPoint</vt:lpstr>
      <vt:lpstr>2. Eosinophilic COPD: is it just asthma? </vt:lpstr>
      <vt:lpstr>2. Eosinophilic COPD: is it just asthma? </vt:lpstr>
      <vt:lpstr>2. Eosinophilic COPD: is it just asthma? </vt:lpstr>
      <vt:lpstr>Presentazione standard di PowerPoint</vt:lpstr>
      <vt:lpstr>Why eosinophilic COPD is not asthma</vt:lpstr>
      <vt:lpstr>3. From biomarker to therapeutic target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MATINEE</vt:lpstr>
      <vt:lpstr>4. Diagnostic labels still matter?</vt:lpstr>
      <vt:lpstr>Presentazione standard di PowerPoint</vt:lpstr>
      <vt:lpstr>Patient Selection</vt:lpstr>
      <vt:lpstr>Patient Selection</vt:lpstr>
      <vt:lpstr>Total exacerbations rate</vt:lpstr>
      <vt:lpstr>4. Diagnostic labels still matter?</vt:lpstr>
      <vt:lpstr>4. Diagnostic labels still matter?</vt:lpstr>
      <vt:lpstr>Presentazione standard di PowerPoint</vt:lpstr>
      <vt:lpstr>Take home messages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U. S.</dc:creator>
  <cp:lastModifiedBy>MDB</cp:lastModifiedBy>
  <cp:revision>2</cp:revision>
  <dcterms:created xsi:type="dcterms:W3CDTF">2026-05-11T15:48:56Z</dcterms:created>
  <dcterms:modified xsi:type="dcterms:W3CDTF">2026-05-12T08:54:35Z</dcterms:modified>
</cp:coreProperties>
</file>