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38"/>
  </p:notesMasterIdLst>
  <p:sldIdLst>
    <p:sldId id="308" r:id="rId2"/>
    <p:sldId id="307" r:id="rId3"/>
    <p:sldId id="277" r:id="rId4"/>
    <p:sldId id="261" r:id="rId5"/>
    <p:sldId id="267" r:id="rId6"/>
    <p:sldId id="289" r:id="rId7"/>
    <p:sldId id="276" r:id="rId8"/>
    <p:sldId id="304" r:id="rId9"/>
    <p:sldId id="305" r:id="rId10"/>
    <p:sldId id="284" r:id="rId11"/>
    <p:sldId id="283" r:id="rId12"/>
    <p:sldId id="282" r:id="rId13"/>
    <p:sldId id="288" r:id="rId14"/>
    <p:sldId id="285" r:id="rId15"/>
    <p:sldId id="287" r:id="rId16"/>
    <p:sldId id="286" r:id="rId17"/>
    <p:sldId id="303" r:id="rId18"/>
    <p:sldId id="265" r:id="rId19"/>
    <p:sldId id="302" r:id="rId20"/>
    <p:sldId id="268" r:id="rId21"/>
    <p:sldId id="306" r:id="rId22"/>
    <p:sldId id="271" r:id="rId23"/>
    <p:sldId id="278" r:id="rId24"/>
    <p:sldId id="256" r:id="rId25"/>
    <p:sldId id="259" r:id="rId26"/>
    <p:sldId id="264" r:id="rId27"/>
    <p:sldId id="301" r:id="rId28"/>
    <p:sldId id="272" r:id="rId29"/>
    <p:sldId id="299" r:id="rId30"/>
    <p:sldId id="294" r:id="rId31"/>
    <p:sldId id="295" r:id="rId32"/>
    <p:sldId id="279" r:id="rId33"/>
    <p:sldId id="296" r:id="rId34"/>
    <p:sldId id="297" r:id="rId35"/>
    <p:sldId id="298" r:id="rId36"/>
    <p:sldId id="30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741"/>
  </p:normalViewPr>
  <p:slideViewPr>
    <p:cSldViewPr snapToGrid="0">
      <p:cViewPr varScale="1">
        <p:scale>
          <a:sx n="93" d="100"/>
          <a:sy n="93" d="100"/>
        </p:scale>
        <p:origin x="216" y="744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7T18:54:00.6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24575,'3'0'0,"-1"0"0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7T18:54:00.8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AD3CD-3216-7F4C-AE41-AEE438193D4E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0C5F3-F3F5-2142-887D-61EB55D58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13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06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471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295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692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875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030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630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85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74138-38DA-8180-4371-AA2DACB52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C00208-AB48-35E3-4897-4777B3828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3CB9E78-C79E-919F-6FB9-803E88DD2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4633BB-1A59-2779-A06E-8AD920D7F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088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430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02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2EA6-B3B3-1346-877A-ABDB35D38B2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696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343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060C6-0F0A-993C-34BF-C6FE814BE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3648FFD-22EE-515C-1630-44F548CA5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E044DD-E989-F055-7EEF-6359AD553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6E103D-6E75-ED42-418A-B7EE8B327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173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290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02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819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066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860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007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859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8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812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617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149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380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357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583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199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04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43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00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80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22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0F270-2F78-AA50-203A-4905A49AE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DB714E-A483-15E7-1149-E82C50102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9D5B3D-7F0D-B7E4-F787-62BBA4484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FA0689-61F4-C3D2-7554-9DF23FA4C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10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9C6CB-0198-6553-06BE-BB8608EB3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604CF7-9118-7E78-04F5-9D84F92B0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F5246D-4758-07EA-7C53-87A8951F9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9C3DDC-0B60-2248-1E14-6A0C62CA2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0C5F3-F3F5-2142-887D-61EB55D5826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58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55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50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87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4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55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89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07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53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32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85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69A3D-FA1E-AF4B-903B-A18C4B6B2CE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85C-667D-6F43-B29C-14DA2F7FD0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76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>
            <a:extLst>
              <a:ext uri="{FF2B5EF4-FFF2-40B4-BE49-F238E27FC236}">
                <a16:creationId xmlns:a16="http://schemas.microsoft.com/office/drawing/2014/main" id="{2A4C3E25-37DC-ABFA-51CD-496E171B648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0617B50A-6F55-57A9-E464-111EACA0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" r="126" b="-1"/>
          <a:stretch>
            <a:fillRect/>
          </a:stretch>
        </p:blipFill>
        <p:spPr>
          <a:xfrm>
            <a:off x="0" y="9395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1">
            <a:extLst>
              <a:ext uri="{FF2B5EF4-FFF2-40B4-BE49-F238E27FC236}">
                <a16:creationId xmlns:a16="http://schemas.microsoft.com/office/drawing/2014/main" id="{AF7A53BE-0832-4FCB-5CF2-B26542CBCB05}"/>
              </a:ext>
            </a:extLst>
          </p:cNvPr>
          <p:cNvSpPr>
            <a:spLocks noMove="1" noResize="1"/>
          </p:cNvSpPr>
          <p:nvPr/>
        </p:nvSpPr>
        <p:spPr>
          <a:xfrm flipH="1">
            <a:off x="5125019" y="0"/>
            <a:ext cx="7066976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704033-6B21-739E-49AD-5D64BF3324A0}"/>
              </a:ext>
            </a:extLst>
          </p:cNvPr>
          <p:cNvSpPr txBox="1"/>
          <p:nvPr/>
        </p:nvSpPr>
        <p:spPr>
          <a:xfrm>
            <a:off x="-3043" y="5232900"/>
            <a:ext cx="625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6C964E-8C32-4D1C-762C-0DCCFD077365}"/>
              </a:ext>
            </a:extLst>
          </p:cNvPr>
          <p:cNvSpPr txBox="1"/>
          <p:nvPr/>
        </p:nvSpPr>
        <p:spPr>
          <a:xfrm>
            <a:off x="9741174" y="6307954"/>
            <a:ext cx="5352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Dziura</a:t>
            </a:r>
            <a:r>
              <a:rPr lang="it-IT" sz="800" dirty="0"/>
              <a:t> M et al, </a:t>
            </a:r>
            <a:r>
              <a:rPr lang="it-IT" sz="800" dirty="0" err="1"/>
              <a:t>Symmetry</a:t>
            </a:r>
            <a:r>
              <a:rPr lang="it-IT" sz="800" dirty="0"/>
              <a:t> 2021, 13, 1259.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B4D572-EA2F-DE96-9302-FE1E5DBC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65" y="1597933"/>
            <a:ext cx="6931269" cy="43783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50DC77-6B48-09BF-5FD3-78B396C0D69D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0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61F650-87FF-FDD9-0DB3-F60DCCDD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5815"/>
            <a:ext cx="6099076" cy="410241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E246574-DD00-B7D2-678B-1F569E5B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253" y="744197"/>
            <a:ext cx="6110747" cy="550870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B40A5C-F8E0-DFD1-C479-23A8405247AF}"/>
              </a:ext>
            </a:extLst>
          </p:cNvPr>
          <p:cNvSpPr txBox="1"/>
          <p:nvPr/>
        </p:nvSpPr>
        <p:spPr>
          <a:xfrm>
            <a:off x="7872761" y="6567774"/>
            <a:ext cx="5754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Adapted</a:t>
            </a:r>
            <a:r>
              <a:rPr lang="it-IT" sz="800" dirty="0"/>
              <a:t> from </a:t>
            </a:r>
            <a:r>
              <a:rPr lang="it-IT" sz="800" dirty="0" err="1"/>
              <a:t>Milad</a:t>
            </a:r>
            <a:r>
              <a:rPr lang="it-IT" sz="800" dirty="0"/>
              <a:t> </a:t>
            </a:r>
            <a:r>
              <a:rPr lang="it-IT" sz="800" dirty="0" err="1"/>
              <a:t>N</a:t>
            </a:r>
            <a:r>
              <a:rPr lang="it-IT" sz="800" dirty="0"/>
              <a:t>, Morissette MC. Eur </a:t>
            </a:r>
            <a:r>
              <a:rPr lang="it-IT" sz="800" dirty="0" err="1"/>
              <a:t>Respir</a:t>
            </a:r>
            <a:r>
              <a:rPr lang="it-IT" sz="800" dirty="0"/>
              <a:t> Rev. 2021 </a:t>
            </a:r>
            <a:r>
              <a:rPr lang="it-IT" sz="800" dirty="0" err="1"/>
              <a:t>Dec</a:t>
            </a:r>
            <a:r>
              <a:rPr lang="it-IT" sz="800" dirty="0"/>
              <a:t> 15;30(162):210077</a:t>
            </a:r>
            <a:r>
              <a:rPr lang="it-IT" sz="900" dirty="0"/>
              <a:t>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3E60857-5221-6FFA-381B-3358BD025ABD}"/>
              </a:ext>
            </a:extLst>
          </p:cNvPr>
          <p:cNvSpPr/>
          <p:nvPr/>
        </p:nvSpPr>
        <p:spPr>
          <a:xfrm>
            <a:off x="149902" y="3498548"/>
            <a:ext cx="1199213" cy="189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EE55F5-42E5-363C-B5DB-DCF1958E4CD4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DC594B2-4A2E-7C8B-6139-6209C0A9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909" y="1377663"/>
            <a:ext cx="7698672" cy="46005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5CED56-1B1F-EE34-BF43-045D20D01B7D}"/>
              </a:ext>
            </a:extLst>
          </p:cNvPr>
          <p:cNvSpPr txBox="1"/>
          <p:nvPr/>
        </p:nvSpPr>
        <p:spPr>
          <a:xfrm>
            <a:off x="9208817" y="6419974"/>
            <a:ext cx="43609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Quecchia</a:t>
            </a:r>
            <a:r>
              <a:rPr lang="it-IT" sz="800" dirty="0"/>
              <a:t> C, Vianello A,  Int </a:t>
            </a:r>
            <a:r>
              <a:rPr lang="it-IT" sz="800" dirty="0" err="1"/>
              <a:t>J</a:t>
            </a:r>
            <a:r>
              <a:rPr lang="it-IT" sz="800" dirty="0"/>
              <a:t> Mol Sci. 2025 </a:t>
            </a:r>
            <a:r>
              <a:rPr lang="it-IT" sz="800" dirty="0" err="1"/>
              <a:t>Feb</a:t>
            </a:r>
            <a:r>
              <a:rPr lang="it-IT" sz="800" dirty="0"/>
              <a:t> 28;26(5):2185.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637746-CE82-F521-8A07-BCC16F73689D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4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D7090F-A701-1B28-C24B-1585CEFD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155" y="1493519"/>
            <a:ext cx="4401725" cy="43184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D098E5-5EBB-9244-E5AF-8FD9505B8E0C}"/>
              </a:ext>
            </a:extLst>
          </p:cNvPr>
          <p:cNvSpPr txBox="1"/>
          <p:nvPr/>
        </p:nvSpPr>
        <p:spPr>
          <a:xfrm>
            <a:off x="9178018" y="6534274"/>
            <a:ext cx="39804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Laganà AS et al, </a:t>
            </a:r>
            <a:r>
              <a:rPr lang="it-IT" sz="800" dirty="0" err="1"/>
              <a:t>Med</a:t>
            </a:r>
            <a:r>
              <a:rPr lang="it-IT" sz="800" dirty="0"/>
              <a:t> </a:t>
            </a:r>
            <a:r>
              <a:rPr lang="it-IT" sz="800" dirty="0" err="1"/>
              <a:t>Hypotheses</a:t>
            </a:r>
            <a:r>
              <a:rPr lang="it-IT" sz="800" dirty="0"/>
              <a:t>. 2020 Nov;144:110262.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746F62-CA8E-DDE3-8EC1-7D6A53DCE8BC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091BD0-9DC7-CD47-4880-B320A3E11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9" y="1790008"/>
            <a:ext cx="5938931" cy="3853988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78FB5380-C466-AE85-DFEE-6D23EDF49D52}"/>
              </a:ext>
            </a:extLst>
          </p:cNvPr>
          <p:cNvSpPr/>
          <p:nvPr/>
        </p:nvSpPr>
        <p:spPr>
          <a:xfrm>
            <a:off x="697034" y="3054928"/>
            <a:ext cx="3417766" cy="2757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ritto 7">
            <a:extLst>
              <a:ext uri="{FF2B5EF4-FFF2-40B4-BE49-F238E27FC236}">
                <a16:creationId xmlns:a16="http://schemas.microsoft.com/office/drawing/2014/main" id="{3D500297-F8B7-2725-DE34-CE7B43376E1C}"/>
              </a:ext>
            </a:extLst>
          </p:cNvPr>
          <p:cNvCxnSpPr/>
          <p:nvPr/>
        </p:nvCxnSpPr>
        <p:spPr>
          <a:xfrm>
            <a:off x="1787236" y="4308764"/>
            <a:ext cx="443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1C6F8E50-6068-7E8F-27B0-7EBF2228BE29}"/>
              </a:ext>
            </a:extLst>
          </p:cNvPr>
          <p:cNvCxnSpPr/>
          <p:nvPr/>
        </p:nvCxnSpPr>
        <p:spPr>
          <a:xfrm>
            <a:off x="3505200" y="5541818"/>
            <a:ext cx="858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25F72B-AEA3-0671-0CE2-2E7B32514192}"/>
              </a:ext>
            </a:extLst>
          </p:cNvPr>
          <p:cNvSpPr txBox="1"/>
          <p:nvPr/>
        </p:nvSpPr>
        <p:spPr>
          <a:xfrm>
            <a:off x="309108" y="6534274"/>
            <a:ext cx="49287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Claudia Kent, Encyclopedia of </a:t>
            </a:r>
            <a:r>
              <a:rPr lang="it-IT" sz="800" dirty="0" err="1"/>
              <a:t>Biological</a:t>
            </a:r>
            <a:r>
              <a:rPr lang="it-IT" sz="800" dirty="0"/>
              <a:t> </a:t>
            </a:r>
            <a:r>
              <a:rPr lang="it-IT" sz="800" dirty="0" err="1"/>
              <a:t>Chemistry</a:t>
            </a:r>
            <a:r>
              <a:rPr lang="it-IT" sz="800" dirty="0"/>
              <a:t>, Elsevier,2004,Pages 314-320.</a:t>
            </a:r>
          </a:p>
        </p:txBody>
      </p:sp>
    </p:spTree>
    <p:extLst>
      <p:ext uri="{BB962C8B-B14F-4D97-AF65-F5344CB8AC3E}">
        <p14:creationId xmlns:p14="http://schemas.microsoft.com/office/powerpoint/2010/main" val="251862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8748179-63FB-E4E7-BE3E-0BF055D69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" y="1318634"/>
            <a:ext cx="5003090" cy="51640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4F7936-8D8B-3372-74A2-E4580EB30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566" y="3290455"/>
            <a:ext cx="5883326" cy="26777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FB7456-52B3-996E-9856-B8FAE2AC8880}"/>
              </a:ext>
            </a:extLst>
          </p:cNvPr>
          <p:cNvSpPr txBox="1"/>
          <p:nvPr/>
        </p:nvSpPr>
        <p:spPr>
          <a:xfrm>
            <a:off x="9155697" y="6503567"/>
            <a:ext cx="53228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Hallman</a:t>
            </a:r>
            <a:r>
              <a:rPr lang="it-IT" sz="800" dirty="0"/>
              <a:t> M et al, </a:t>
            </a:r>
            <a:r>
              <a:rPr lang="it-IT" sz="800" dirty="0" err="1"/>
              <a:t>N</a:t>
            </a:r>
            <a:r>
              <a:rPr lang="it-IT" sz="800" dirty="0"/>
              <a:t> </a:t>
            </a:r>
            <a:r>
              <a:rPr lang="it-IT" sz="800" dirty="0" err="1"/>
              <a:t>Engl</a:t>
            </a:r>
            <a:r>
              <a:rPr lang="it-IT" sz="800" dirty="0"/>
              <a:t> </a:t>
            </a:r>
            <a:r>
              <a:rPr lang="it-IT" sz="800" dirty="0" err="1"/>
              <a:t>J</a:t>
            </a:r>
            <a:r>
              <a:rPr lang="it-IT" sz="800" dirty="0"/>
              <a:t> </a:t>
            </a:r>
            <a:r>
              <a:rPr lang="it-IT" sz="800" dirty="0" err="1"/>
              <a:t>Med</a:t>
            </a:r>
            <a:r>
              <a:rPr lang="it-IT" sz="800" dirty="0"/>
              <a:t>. 1992 </a:t>
            </a:r>
            <a:r>
              <a:rPr lang="it-IT" sz="800" dirty="0" err="1"/>
              <a:t>May</a:t>
            </a:r>
            <a:r>
              <a:rPr lang="it-IT" sz="800" dirty="0"/>
              <a:t> 7;326(19):1233-9.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0FC59B-EACA-39B1-C4EB-9822D3A06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716" y="1533884"/>
            <a:ext cx="3227024" cy="12519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6613A3-2911-F82F-072E-E8DAEA74D4AB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3E5F59D-3776-12FB-9AAA-2C6B2085EA41}"/>
              </a:ext>
            </a:extLst>
          </p:cNvPr>
          <p:cNvSpPr/>
          <p:nvPr/>
        </p:nvSpPr>
        <p:spPr>
          <a:xfrm>
            <a:off x="7746919" y="1533884"/>
            <a:ext cx="3560618" cy="147337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19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200E9F-819B-116F-FE21-89E621F03CA8}"/>
              </a:ext>
            </a:extLst>
          </p:cNvPr>
          <p:cNvSpPr txBox="1"/>
          <p:nvPr/>
        </p:nvSpPr>
        <p:spPr>
          <a:xfrm>
            <a:off x="9613900" y="6465454"/>
            <a:ext cx="515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Ji</a:t>
            </a:r>
            <a:r>
              <a:rPr lang="it-IT" sz="800" dirty="0"/>
              <a:t> </a:t>
            </a:r>
            <a:r>
              <a:rPr lang="it-IT" sz="800" dirty="0" err="1"/>
              <a:t>J</a:t>
            </a:r>
            <a:r>
              <a:rPr lang="it-IT" sz="800" dirty="0"/>
              <a:t> et al, Front </a:t>
            </a:r>
            <a:r>
              <a:rPr lang="it-IT" sz="800" dirty="0" err="1"/>
              <a:t>Immunol</a:t>
            </a:r>
            <a:r>
              <a:rPr lang="it-IT" sz="800" dirty="0"/>
              <a:t>. 2021 Sep 27;12:730022.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3E5386-DF4A-3435-4BBD-E732D2AD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983" y="892497"/>
            <a:ext cx="8436033" cy="52682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9530D0-A682-11F7-0670-F485A50BAF94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3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2CA30B-B8C3-C0F1-1FAB-6DC5D2E6EC3D}"/>
              </a:ext>
            </a:extLst>
          </p:cNvPr>
          <p:cNvSpPr txBox="1"/>
          <p:nvPr/>
        </p:nvSpPr>
        <p:spPr>
          <a:xfrm>
            <a:off x="8288397" y="6567774"/>
            <a:ext cx="5754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Adapted</a:t>
            </a:r>
            <a:r>
              <a:rPr lang="it-IT" sz="800" dirty="0"/>
              <a:t> from </a:t>
            </a:r>
            <a:r>
              <a:rPr lang="it-IT" sz="800" dirty="0" err="1"/>
              <a:t>Milad</a:t>
            </a:r>
            <a:r>
              <a:rPr lang="it-IT" sz="800" dirty="0"/>
              <a:t> </a:t>
            </a:r>
            <a:r>
              <a:rPr lang="it-IT" sz="800" dirty="0" err="1"/>
              <a:t>N</a:t>
            </a:r>
            <a:r>
              <a:rPr lang="it-IT" sz="800" dirty="0"/>
              <a:t>, Morissette MC. Eur </a:t>
            </a:r>
            <a:r>
              <a:rPr lang="it-IT" sz="800" dirty="0" err="1"/>
              <a:t>Respir</a:t>
            </a:r>
            <a:r>
              <a:rPr lang="it-IT" sz="800" dirty="0"/>
              <a:t> Rev. 2021 </a:t>
            </a:r>
            <a:r>
              <a:rPr lang="it-IT" sz="800" dirty="0" err="1"/>
              <a:t>Dec</a:t>
            </a:r>
            <a:r>
              <a:rPr lang="it-IT" sz="800" dirty="0"/>
              <a:t> 15;30(162):210077.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2C9ED4-060D-3095-0A80-4A2BE067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00" y="1123329"/>
            <a:ext cx="7464600" cy="54444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7C49BA-7BD6-4FBE-F020-501F03DEABFB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00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B6AF3-6C18-BD23-6F52-F8E1166C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7">
            <a:extLst>
              <a:ext uri="{FF2B5EF4-FFF2-40B4-BE49-F238E27FC236}">
                <a16:creationId xmlns:a16="http://schemas.microsoft.com/office/drawing/2014/main" id="{E6C55173-2002-5A5A-12B5-83D155745E7D}"/>
              </a:ext>
            </a:extLst>
          </p:cNvPr>
          <p:cNvGrpSpPr/>
          <p:nvPr/>
        </p:nvGrpSpPr>
        <p:grpSpPr>
          <a:xfrm>
            <a:off x="4760451" y="2524753"/>
            <a:ext cx="2671097" cy="2612497"/>
            <a:chOff x="4186515" y="1779523"/>
            <a:chExt cx="3600000" cy="3600000"/>
          </a:xfrm>
        </p:grpSpPr>
        <p:grpSp>
          <p:nvGrpSpPr>
            <p:cNvPr id="4" name="Group 55">
              <a:extLst>
                <a:ext uri="{FF2B5EF4-FFF2-40B4-BE49-F238E27FC236}">
                  <a16:creationId xmlns:a16="http://schemas.microsoft.com/office/drawing/2014/main" id="{CA96BAF8-F557-0CBD-4D01-542CC6CD2770}"/>
                </a:ext>
              </a:extLst>
            </p:cNvPr>
            <p:cNvGrpSpPr/>
            <p:nvPr/>
          </p:nvGrpSpPr>
          <p:grpSpPr>
            <a:xfrm>
              <a:off x="4186515" y="1779523"/>
              <a:ext cx="3600000" cy="3600000"/>
              <a:chOff x="4186515" y="1779523"/>
              <a:chExt cx="3600000" cy="3600000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E13385DD-D679-477B-2187-9D30AFC5895C}"/>
                  </a:ext>
                </a:extLst>
              </p:cNvPr>
              <p:cNvSpPr/>
              <p:nvPr/>
            </p:nvSpPr>
            <p:spPr>
              <a:xfrm>
                <a:off x="4186515" y="1779523"/>
                <a:ext cx="3600000" cy="360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131">
                  <a:alpha val="13725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58A7E221-7436-EE7D-8B8D-7AFBD311A13C}"/>
                  </a:ext>
                </a:extLst>
              </p:cNvPr>
              <p:cNvSpPr/>
              <p:nvPr/>
            </p:nvSpPr>
            <p:spPr>
              <a:xfrm>
                <a:off x="4726515" y="2319523"/>
                <a:ext cx="2520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11717"/>
              </a:solidFill>
              <a:ln>
                <a:solidFill>
                  <a:srgbClr val="711717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56">
              <a:extLst>
                <a:ext uri="{FF2B5EF4-FFF2-40B4-BE49-F238E27FC236}">
                  <a16:creationId xmlns:a16="http://schemas.microsoft.com/office/drawing/2014/main" id="{F4BD306C-DCAD-E6DC-DD04-FB9AD8C67B6E}"/>
                </a:ext>
              </a:extLst>
            </p:cNvPr>
            <p:cNvSpPr txBox="1"/>
            <p:nvPr/>
          </p:nvSpPr>
          <p:spPr>
            <a:xfrm>
              <a:off x="4853661" y="3164025"/>
              <a:ext cx="2265707" cy="97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Respiratory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diseases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0">
            <a:extLst>
              <a:ext uri="{FF2B5EF4-FFF2-40B4-BE49-F238E27FC236}">
                <a16:creationId xmlns:a16="http://schemas.microsoft.com/office/drawing/2014/main" id="{3309D48C-BC55-897B-901C-FED44FC5DA3E}"/>
              </a:ext>
            </a:extLst>
          </p:cNvPr>
          <p:cNvGrpSpPr/>
          <p:nvPr/>
        </p:nvGrpSpPr>
        <p:grpSpPr>
          <a:xfrm>
            <a:off x="2578962" y="2118228"/>
            <a:ext cx="2901455" cy="2220622"/>
            <a:chOff x="6661119" y="3118139"/>
            <a:chExt cx="1955235" cy="1529999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4F96810-B46C-2353-2201-B9A4BB2D2BAB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13725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52">
              <a:extLst>
                <a:ext uri="{FF2B5EF4-FFF2-40B4-BE49-F238E27FC236}">
                  <a16:creationId xmlns:a16="http://schemas.microsoft.com/office/drawing/2014/main" id="{F7F4D884-B7D3-11C1-2609-C57F71561A62}"/>
                </a:ext>
              </a:extLst>
            </p:cNvPr>
            <p:cNvSpPr txBox="1"/>
            <p:nvPr/>
          </p:nvSpPr>
          <p:spPr>
            <a:xfrm>
              <a:off x="6661119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Mucus</a:t>
              </a:r>
              <a:r>
                <a:rPr lang="it-IT" sz="2000" b="1" i="1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6FDDEB-2B73-103A-2094-191630618A25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8" name="Group 50">
            <a:extLst>
              <a:ext uri="{FF2B5EF4-FFF2-40B4-BE49-F238E27FC236}">
                <a16:creationId xmlns:a16="http://schemas.microsoft.com/office/drawing/2014/main" id="{DDA28D38-D97C-FB42-685C-414EE83F4EE1}"/>
              </a:ext>
            </a:extLst>
          </p:cNvPr>
          <p:cNvGrpSpPr/>
          <p:nvPr/>
        </p:nvGrpSpPr>
        <p:grpSpPr>
          <a:xfrm>
            <a:off x="6462988" y="1488365"/>
            <a:ext cx="2901456" cy="2220622"/>
            <a:chOff x="6661118" y="3118139"/>
            <a:chExt cx="1955235" cy="15299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A9B5F38-2255-EA99-AEE5-5BF1F134A782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A9D4060A-B68D-380D-F520-1EAC0C7E0909}"/>
                </a:ext>
              </a:extLst>
            </p:cNvPr>
            <p:cNvSpPr txBox="1"/>
            <p:nvPr/>
          </p:nvSpPr>
          <p:spPr>
            <a:xfrm>
              <a:off x="6661118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Inflammation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33E33E7C-E60D-8D5A-F4B8-3AA684A3D4ED}"/>
              </a:ext>
            </a:extLst>
          </p:cNvPr>
          <p:cNvSpPr/>
          <p:nvPr/>
        </p:nvSpPr>
        <p:spPr>
          <a:xfrm>
            <a:off x="6449628" y="4304855"/>
            <a:ext cx="2287441" cy="222062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1">
              <a:lumMod val="50000"/>
              <a:alpha val="13725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0A773DD9-BE94-96DE-2891-966F4D6A2368}"/>
              </a:ext>
            </a:extLst>
          </p:cNvPr>
          <p:cNvSpPr txBox="1"/>
          <p:nvPr/>
        </p:nvSpPr>
        <p:spPr>
          <a:xfrm>
            <a:off x="6483473" y="5123478"/>
            <a:ext cx="2473991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i="1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000" b="1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it-IT" sz="2000" b="1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5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B202AB-F589-7134-D754-EECB3872F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" y="892497"/>
            <a:ext cx="11185950" cy="493712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9CA64-12C6-4FC6-FDFD-201DF02E244B}"/>
              </a:ext>
            </a:extLst>
          </p:cNvPr>
          <p:cNvSpPr txBox="1"/>
          <p:nvPr/>
        </p:nvSpPr>
        <p:spPr>
          <a:xfrm>
            <a:off x="8968153" y="6348047"/>
            <a:ext cx="43609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Quecchia</a:t>
            </a:r>
            <a:r>
              <a:rPr lang="it-IT" sz="800" dirty="0"/>
              <a:t> C, Vianello A,  Int </a:t>
            </a:r>
            <a:r>
              <a:rPr lang="it-IT" sz="800" dirty="0" err="1"/>
              <a:t>J</a:t>
            </a:r>
            <a:r>
              <a:rPr lang="it-IT" sz="800" dirty="0"/>
              <a:t> Mol Sci. 2025 </a:t>
            </a:r>
            <a:r>
              <a:rPr lang="it-IT" sz="800" dirty="0" err="1"/>
              <a:t>Feb</a:t>
            </a:r>
            <a:r>
              <a:rPr lang="it-IT" sz="800" dirty="0"/>
              <a:t> 28;26(5):2185.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5EF4E0-D60D-C190-3E8C-4E335135C445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2875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96F803-0113-69DE-AB61-11FFBEC17872}"/>
              </a:ext>
            </a:extLst>
          </p:cNvPr>
          <p:cNvSpPr txBox="1"/>
          <p:nvPr/>
        </p:nvSpPr>
        <p:spPr>
          <a:xfrm>
            <a:off x="9875519" y="6365557"/>
            <a:ext cx="3709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Spiga A, IJMDAT 2021; 4 : e356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79387-888F-84FA-D263-61C23C24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64" y="2769495"/>
            <a:ext cx="3198221" cy="13263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C8BC591-1CEF-4148-74DA-193C3BEDD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03" y="1457281"/>
            <a:ext cx="7423197" cy="44780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A698CC-C4F6-04DA-C5AE-AC66F8BBE429}"/>
              </a:ext>
            </a:extLst>
          </p:cNvPr>
          <p:cNvSpPr txBox="1"/>
          <p:nvPr/>
        </p:nvSpPr>
        <p:spPr>
          <a:xfrm>
            <a:off x="580292" y="385902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068F12-7C66-4131-E7AA-26EA4737941E}"/>
              </a:ext>
            </a:extLst>
          </p:cNvPr>
          <p:cNvSpPr/>
          <p:nvPr/>
        </p:nvSpPr>
        <p:spPr>
          <a:xfrm>
            <a:off x="580292" y="2660073"/>
            <a:ext cx="3714617" cy="17318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45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15ED8E-058A-FB1B-37F0-349FC1A971E9}"/>
              </a:ext>
            </a:extLst>
          </p:cNvPr>
          <p:cNvSpPr txBox="1"/>
          <p:nvPr/>
        </p:nvSpPr>
        <p:spPr>
          <a:xfrm>
            <a:off x="1794933" y="1782858"/>
            <a:ext cx="90085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</a:t>
            </a:r>
            <a:r>
              <a:rPr lang="it-IT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-inositolo: un nuovo alleato nelle patologie respiratorie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D6B12C-8D1C-B9AB-0C10-4096A5602845}"/>
              </a:ext>
            </a:extLst>
          </p:cNvPr>
          <p:cNvSpPr txBox="1"/>
          <p:nvPr/>
        </p:nvSpPr>
        <p:spPr>
          <a:xfrm>
            <a:off x="2904066" y="4351867"/>
            <a:ext cx="6383867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Alessia Achille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U.O.C. Fisiopatologia Respiratoria</a:t>
            </a:r>
          </a:p>
          <a:p>
            <a:pPr algn="ctr">
              <a:lnSpc>
                <a:spcPct val="150000"/>
              </a:lnSpc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Dipartimento Cardio-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Toraco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-Vascolare</a:t>
            </a:r>
            <a:r>
              <a:rPr kumimoji="0" lang="it-IT" sz="1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 Sanità Pubblica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Azienda Ospedale Università di Padova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646E62-FDB7-F763-F336-29FB12114677}"/>
              </a:ext>
            </a:extLst>
          </p:cNvPr>
          <p:cNvSpPr txBox="1"/>
          <p:nvPr/>
        </p:nvSpPr>
        <p:spPr>
          <a:xfrm>
            <a:off x="8778240" y="6296297"/>
            <a:ext cx="5843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Verna </a:t>
            </a:r>
            <a:r>
              <a:rPr lang="it-IT" sz="800" dirty="0" err="1"/>
              <a:t>R</a:t>
            </a:r>
            <a:r>
              <a:rPr lang="it-IT" sz="800" dirty="0"/>
              <a:t> et al, Eur </a:t>
            </a:r>
            <a:r>
              <a:rPr lang="it-IT" sz="800" dirty="0" err="1"/>
              <a:t>Rev</a:t>
            </a:r>
            <a:r>
              <a:rPr lang="it-IT" sz="800" dirty="0"/>
              <a:t> </a:t>
            </a:r>
            <a:r>
              <a:rPr lang="it-IT" sz="800" dirty="0" err="1"/>
              <a:t>Med</a:t>
            </a:r>
            <a:r>
              <a:rPr lang="it-IT" sz="800" dirty="0"/>
              <a:t> </a:t>
            </a:r>
            <a:r>
              <a:rPr lang="it-IT" sz="800" dirty="0" err="1"/>
              <a:t>Pharmacol</a:t>
            </a:r>
            <a:r>
              <a:rPr lang="it-IT" sz="800" dirty="0"/>
              <a:t> Sci. 2023 Jul;27(14):6876-6881.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8E49A6-D64C-4842-CAC1-16ECD32D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" y="2674133"/>
            <a:ext cx="3692450" cy="13778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9E92BC-DFC9-CDC5-FBA7-F9C600A373E1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95E550A-1EFE-CF72-77A9-6517DF643ABC}"/>
              </a:ext>
            </a:extLst>
          </p:cNvPr>
          <p:cNvSpPr/>
          <p:nvPr/>
        </p:nvSpPr>
        <p:spPr>
          <a:xfrm>
            <a:off x="457200" y="2438400"/>
            <a:ext cx="4003964" cy="20089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22B6AD-8CA9-6852-9725-C6EBB9414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566" y="912061"/>
            <a:ext cx="4953458" cy="506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73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7ACB7-529F-2D36-6430-307EB7C3D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7">
            <a:extLst>
              <a:ext uri="{FF2B5EF4-FFF2-40B4-BE49-F238E27FC236}">
                <a16:creationId xmlns:a16="http://schemas.microsoft.com/office/drawing/2014/main" id="{1164DF66-60E6-7B25-5A98-BF99320E7FBB}"/>
              </a:ext>
            </a:extLst>
          </p:cNvPr>
          <p:cNvGrpSpPr/>
          <p:nvPr/>
        </p:nvGrpSpPr>
        <p:grpSpPr>
          <a:xfrm>
            <a:off x="4760451" y="2524753"/>
            <a:ext cx="2671097" cy="2612497"/>
            <a:chOff x="4186515" y="1779523"/>
            <a:chExt cx="3600000" cy="3600000"/>
          </a:xfrm>
        </p:grpSpPr>
        <p:grpSp>
          <p:nvGrpSpPr>
            <p:cNvPr id="4" name="Group 55">
              <a:extLst>
                <a:ext uri="{FF2B5EF4-FFF2-40B4-BE49-F238E27FC236}">
                  <a16:creationId xmlns:a16="http://schemas.microsoft.com/office/drawing/2014/main" id="{408969B0-DAC9-AC09-FF48-F85A03C073F7}"/>
                </a:ext>
              </a:extLst>
            </p:cNvPr>
            <p:cNvGrpSpPr/>
            <p:nvPr/>
          </p:nvGrpSpPr>
          <p:grpSpPr>
            <a:xfrm>
              <a:off x="4186515" y="1779523"/>
              <a:ext cx="3600000" cy="3600000"/>
              <a:chOff x="4186515" y="1779523"/>
              <a:chExt cx="3600000" cy="3600000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AD7A882B-DF90-7C5E-75DA-F9B97C289A45}"/>
                  </a:ext>
                </a:extLst>
              </p:cNvPr>
              <p:cNvSpPr/>
              <p:nvPr/>
            </p:nvSpPr>
            <p:spPr>
              <a:xfrm>
                <a:off x="4186515" y="1779523"/>
                <a:ext cx="3600000" cy="360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131">
                  <a:alpha val="13725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479F9F02-09A1-4170-5C4A-561F6A5D5342}"/>
                  </a:ext>
                </a:extLst>
              </p:cNvPr>
              <p:cNvSpPr/>
              <p:nvPr/>
            </p:nvSpPr>
            <p:spPr>
              <a:xfrm>
                <a:off x="4726515" y="2319523"/>
                <a:ext cx="2520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11717"/>
              </a:solidFill>
              <a:ln>
                <a:solidFill>
                  <a:srgbClr val="711717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56">
              <a:extLst>
                <a:ext uri="{FF2B5EF4-FFF2-40B4-BE49-F238E27FC236}">
                  <a16:creationId xmlns:a16="http://schemas.microsoft.com/office/drawing/2014/main" id="{62E97566-2F04-5904-6D3B-331EA7240B3B}"/>
                </a:ext>
              </a:extLst>
            </p:cNvPr>
            <p:cNvSpPr txBox="1"/>
            <p:nvPr/>
          </p:nvSpPr>
          <p:spPr>
            <a:xfrm>
              <a:off x="4853661" y="3164025"/>
              <a:ext cx="2265707" cy="97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Respiratory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diseases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0">
            <a:extLst>
              <a:ext uri="{FF2B5EF4-FFF2-40B4-BE49-F238E27FC236}">
                <a16:creationId xmlns:a16="http://schemas.microsoft.com/office/drawing/2014/main" id="{DE4128E9-69C7-C0C0-C496-7C34C4B5B84A}"/>
              </a:ext>
            </a:extLst>
          </p:cNvPr>
          <p:cNvGrpSpPr/>
          <p:nvPr/>
        </p:nvGrpSpPr>
        <p:grpSpPr>
          <a:xfrm>
            <a:off x="2578962" y="2118228"/>
            <a:ext cx="2901455" cy="2220622"/>
            <a:chOff x="6661119" y="3118139"/>
            <a:chExt cx="1955235" cy="1529999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C5F40793-A856-5D41-FE80-44F724AC5D3E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52">
              <a:extLst>
                <a:ext uri="{FF2B5EF4-FFF2-40B4-BE49-F238E27FC236}">
                  <a16:creationId xmlns:a16="http://schemas.microsoft.com/office/drawing/2014/main" id="{BF8199BE-207B-3CEA-158E-1737FFCEF74A}"/>
                </a:ext>
              </a:extLst>
            </p:cNvPr>
            <p:cNvSpPr txBox="1"/>
            <p:nvPr/>
          </p:nvSpPr>
          <p:spPr>
            <a:xfrm>
              <a:off x="6661119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Mucus</a:t>
              </a:r>
              <a:r>
                <a:rPr lang="it-IT" sz="2000" b="1" i="1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08BA50-40EA-DE70-2EB3-16B62359C302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50">
            <a:extLst>
              <a:ext uri="{FF2B5EF4-FFF2-40B4-BE49-F238E27FC236}">
                <a16:creationId xmlns:a16="http://schemas.microsoft.com/office/drawing/2014/main" id="{3F5213E8-BEA0-D05D-088A-01728ABD966E}"/>
              </a:ext>
            </a:extLst>
          </p:cNvPr>
          <p:cNvGrpSpPr/>
          <p:nvPr/>
        </p:nvGrpSpPr>
        <p:grpSpPr>
          <a:xfrm>
            <a:off x="6462988" y="1488365"/>
            <a:ext cx="2901456" cy="2220622"/>
            <a:chOff x="6661118" y="3118139"/>
            <a:chExt cx="1955235" cy="15299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1653E0C-7AE7-DE90-9B0A-FAEA2C61755D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13725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BB9E6BE7-66B6-A8C4-9075-FEEE3AFBE7CB}"/>
                </a:ext>
              </a:extLst>
            </p:cNvPr>
            <p:cNvSpPr txBox="1"/>
            <p:nvPr/>
          </p:nvSpPr>
          <p:spPr>
            <a:xfrm>
              <a:off x="6661118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Inflammation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B3A7C7D6-4403-EB24-D725-990EAD7B7B32}"/>
              </a:ext>
            </a:extLst>
          </p:cNvPr>
          <p:cNvSpPr/>
          <p:nvPr/>
        </p:nvSpPr>
        <p:spPr>
          <a:xfrm>
            <a:off x="6449628" y="4304855"/>
            <a:ext cx="2287441" cy="222062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1">
              <a:lumMod val="50000"/>
              <a:alpha val="13725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4A8B3002-CCAE-A5F4-3931-DD8942959DA9}"/>
              </a:ext>
            </a:extLst>
          </p:cNvPr>
          <p:cNvSpPr txBox="1"/>
          <p:nvPr/>
        </p:nvSpPr>
        <p:spPr>
          <a:xfrm>
            <a:off x="6483473" y="5123478"/>
            <a:ext cx="2473991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i="1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000" b="1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it-IT" sz="2000" b="1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7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CE4298-557A-56F8-D46B-43D163F8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889" y="964626"/>
            <a:ext cx="6411223" cy="502949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F63920-239B-8EDF-4E68-B7A4D7717C37}"/>
              </a:ext>
            </a:extLst>
          </p:cNvPr>
          <p:cNvSpPr txBox="1"/>
          <p:nvPr/>
        </p:nvSpPr>
        <p:spPr>
          <a:xfrm>
            <a:off x="8874501" y="6509289"/>
            <a:ext cx="44945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Veerasamy</a:t>
            </a:r>
            <a:r>
              <a:rPr lang="it-IT" sz="800" dirty="0"/>
              <a:t> V et al, </a:t>
            </a:r>
            <a:r>
              <a:rPr lang="it-IT" sz="800" dirty="0" err="1"/>
              <a:t>Oncol</a:t>
            </a:r>
            <a:r>
              <a:rPr lang="it-IT" sz="800" dirty="0"/>
              <a:t> Res. 2025 Jul 18;33(8):1835-1860.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73C138-CB52-3954-BCC4-5EBD99237E3A}"/>
              </a:ext>
            </a:extLst>
          </p:cNvPr>
          <p:cNvSpPr txBox="1"/>
          <p:nvPr/>
        </p:nvSpPr>
        <p:spPr>
          <a:xfrm>
            <a:off x="3601047" y="6509289"/>
            <a:ext cx="3822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Thatcher JD, Sci </a:t>
            </a:r>
            <a:r>
              <a:rPr lang="it-IT" sz="800" dirty="0" err="1"/>
              <a:t>Signal</a:t>
            </a:r>
            <a:r>
              <a:rPr lang="it-IT" sz="800" dirty="0"/>
              <a:t>. 2010 </a:t>
            </a:r>
            <a:r>
              <a:rPr lang="it-IT" sz="800" dirty="0" err="1"/>
              <a:t>Apr</a:t>
            </a:r>
            <a:r>
              <a:rPr lang="it-IT" sz="800" dirty="0"/>
              <a:t> 27;3(119):tr3.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B34B62-2999-F63C-8CF2-967AD6B79875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FB8B2B-74B0-D9CA-94D0-3381E3EF7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8" y="1508411"/>
            <a:ext cx="5557001" cy="43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5579C4-BA49-2380-1910-C0193032D731}"/>
              </a:ext>
            </a:extLst>
          </p:cNvPr>
          <p:cNvSpPr txBox="1"/>
          <p:nvPr/>
        </p:nvSpPr>
        <p:spPr>
          <a:xfrm>
            <a:off x="8945218" y="6440556"/>
            <a:ext cx="5287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Formoso G et al, </a:t>
            </a:r>
            <a:r>
              <a:rPr lang="it-IT" sz="800" dirty="0" err="1"/>
              <a:t>Diabetes</a:t>
            </a:r>
            <a:r>
              <a:rPr lang="it-IT" sz="800" dirty="0"/>
              <a:t> </a:t>
            </a:r>
            <a:r>
              <a:rPr lang="it-IT" sz="800" dirty="0" err="1"/>
              <a:t>Metab</a:t>
            </a:r>
            <a:r>
              <a:rPr lang="it-IT" sz="800" dirty="0"/>
              <a:t> Res Rev. 2019 Jul;35(5):e3154.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526661-E9F8-29B5-5EBB-8756BEBD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95" y="1512538"/>
            <a:ext cx="8054009" cy="447170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7BDD69-972B-3F37-0864-9B711FB87442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</a:t>
            </a:r>
          </a:p>
        </p:txBody>
      </p:sp>
    </p:spTree>
    <p:extLst>
      <p:ext uri="{BB962C8B-B14F-4D97-AF65-F5344CB8AC3E}">
        <p14:creationId xmlns:p14="http://schemas.microsoft.com/office/powerpoint/2010/main" val="129109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BC5652-F8FB-ACA7-7DDC-A50F98E8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982" y="906409"/>
            <a:ext cx="7978036" cy="55823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9D096A-46F3-5026-84C8-C8B90218C22B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17CEE5-DA8B-7A83-6931-F4E230C3DDCF}"/>
              </a:ext>
            </a:extLst>
          </p:cNvPr>
          <p:cNvSpPr txBox="1"/>
          <p:nvPr/>
        </p:nvSpPr>
        <p:spPr>
          <a:xfrm>
            <a:off x="9410006" y="6564224"/>
            <a:ext cx="4763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Bizzarri M et al, Int </a:t>
            </a:r>
            <a:r>
              <a:rPr lang="it-IT" sz="800" dirty="0" err="1"/>
              <a:t>J</a:t>
            </a:r>
            <a:r>
              <a:rPr lang="it-IT" sz="800" dirty="0"/>
              <a:t> </a:t>
            </a:r>
            <a:r>
              <a:rPr lang="it-IT" sz="800" dirty="0" err="1"/>
              <a:t>Endocrinol</a:t>
            </a:r>
            <a:r>
              <a:rPr lang="it-IT" sz="800" dirty="0"/>
              <a:t>. 2016;2016:5616807. </a:t>
            </a:r>
          </a:p>
        </p:txBody>
      </p:sp>
    </p:spTree>
    <p:extLst>
      <p:ext uri="{BB962C8B-B14F-4D97-AF65-F5344CB8AC3E}">
        <p14:creationId xmlns:p14="http://schemas.microsoft.com/office/powerpoint/2010/main" val="2421019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4EDA3D-5842-EAE1-0FF8-28CEDD96210A}"/>
              </a:ext>
            </a:extLst>
          </p:cNvPr>
          <p:cNvSpPr txBox="1"/>
          <p:nvPr/>
        </p:nvSpPr>
        <p:spPr>
          <a:xfrm>
            <a:off x="9421091" y="6480464"/>
            <a:ext cx="4629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Dinicola </a:t>
            </a:r>
            <a:r>
              <a:rPr lang="it-IT" sz="800" dirty="0" err="1"/>
              <a:t>S</a:t>
            </a:r>
            <a:r>
              <a:rPr lang="it-IT" sz="800" dirty="0"/>
              <a:t> et al, </a:t>
            </a:r>
            <a:r>
              <a:rPr lang="it-IT" sz="800" dirty="0" err="1"/>
              <a:t>Exp</a:t>
            </a:r>
            <a:r>
              <a:rPr lang="it-IT" sz="800" dirty="0"/>
              <a:t> Cell Res. 2016 Jul 1;345(1):37-50.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26EE02-ADA9-D137-D7BF-E37069B07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6" y="1708484"/>
            <a:ext cx="6427524" cy="44867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CCC30F-3362-9DC3-89ED-4DD952BE9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185" y="1956462"/>
            <a:ext cx="5167625" cy="23104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D241C76-9A1B-E294-FFBD-DEB3FD097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185" y="3951854"/>
            <a:ext cx="5167625" cy="18517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817319-D177-F2B1-661B-309C396B4ACB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9A1EF-2367-4215-68E9-455D2A1F8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599" y="188315"/>
            <a:ext cx="3697705" cy="106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3D367A5-C4BE-A0C4-9002-1851C6FCBEEF}"/>
              </a:ext>
            </a:extLst>
          </p:cNvPr>
          <p:cNvSpPr/>
          <p:nvPr/>
        </p:nvSpPr>
        <p:spPr>
          <a:xfrm>
            <a:off x="6821424" y="1956462"/>
            <a:ext cx="347472" cy="311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DD91F66-6DB7-3BF1-9B9F-A5085F8D43F8}"/>
              </a:ext>
            </a:extLst>
          </p:cNvPr>
          <p:cNvSpPr/>
          <p:nvPr/>
        </p:nvSpPr>
        <p:spPr>
          <a:xfrm>
            <a:off x="6821424" y="3951854"/>
            <a:ext cx="347472" cy="315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718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91C231-F8CC-D0D4-BF35-59EE049DB833}"/>
              </a:ext>
            </a:extLst>
          </p:cNvPr>
          <p:cNvSpPr txBox="1"/>
          <p:nvPr/>
        </p:nvSpPr>
        <p:spPr>
          <a:xfrm>
            <a:off x="8696130" y="6438122"/>
            <a:ext cx="52438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Lam</a:t>
            </a:r>
            <a:r>
              <a:rPr lang="it-IT" sz="800" dirty="0"/>
              <a:t> </a:t>
            </a:r>
            <a:r>
              <a:rPr lang="it-IT" sz="800" dirty="0" err="1"/>
              <a:t>S</a:t>
            </a:r>
            <a:r>
              <a:rPr lang="it-IT" sz="800" dirty="0"/>
              <a:t> et al, Cancer </a:t>
            </a:r>
            <a:r>
              <a:rPr lang="it-IT" sz="800" dirty="0" err="1"/>
              <a:t>Epidemiol</a:t>
            </a:r>
            <a:r>
              <a:rPr lang="it-IT" sz="800" dirty="0"/>
              <a:t> </a:t>
            </a:r>
            <a:r>
              <a:rPr lang="it-IT" sz="800" dirty="0" err="1"/>
              <a:t>Biomarkers</a:t>
            </a:r>
            <a:r>
              <a:rPr lang="it-IT" sz="800" dirty="0"/>
              <a:t> </a:t>
            </a:r>
            <a:r>
              <a:rPr lang="it-IT" sz="800" dirty="0" err="1"/>
              <a:t>Prev</a:t>
            </a:r>
            <a:r>
              <a:rPr lang="it-IT" sz="800" dirty="0"/>
              <a:t>. 2006 Aug;15(8):1526-31.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2CFD65-A012-FD79-134A-C2DA56BFD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03" y="2180284"/>
            <a:ext cx="11719593" cy="300270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0FE262-6B7B-56A2-9B9A-B3F94FDB0CAD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1FD467-FAD5-5C8D-4785-958006BD5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992" y="477480"/>
            <a:ext cx="2749804" cy="69654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FE9F858-AD55-7FC3-CBBB-F12A0712B22E}"/>
              </a:ext>
            </a:extLst>
          </p:cNvPr>
          <p:cNvSpPr/>
          <p:nvPr/>
        </p:nvSpPr>
        <p:spPr>
          <a:xfrm>
            <a:off x="9205992" y="369277"/>
            <a:ext cx="2749804" cy="91295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B48E31-FCA2-24A7-FC1C-50FC704EE30E}"/>
              </a:ext>
            </a:extLst>
          </p:cNvPr>
          <p:cNvSpPr/>
          <p:nvPr/>
        </p:nvSpPr>
        <p:spPr>
          <a:xfrm>
            <a:off x="236203" y="4071938"/>
            <a:ext cx="11719593" cy="1314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856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FB9CF1-357C-E633-36AA-1DD7B3368C24}"/>
              </a:ext>
            </a:extLst>
          </p:cNvPr>
          <p:cNvSpPr txBox="1"/>
          <p:nvPr/>
        </p:nvSpPr>
        <p:spPr>
          <a:xfrm>
            <a:off x="9144000" y="6400800"/>
            <a:ext cx="609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Han </a:t>
            </a:r>
            <a:r>
              <a:rPr lang="it-IT" sz="800" dirty="0" err="1"/>
              <a:t>W</a:t>
            </a:r>
            <a:r>
              <a:rPr lang="it-IT" sz="800" dirty="0"/>
              <a:t>, Gills JJ et al, Cancer </a:t>
            </a:r>
            <a:r>
              <a:rPr lang="it-IT" sz="800" dirty="0" err="1"/>
              <a:t>Prev</a:t>
            </a:r>
            <a:r>
              <a:rPr lang="it-IT" sz="800" dirty="0"/>
              <a:t> Res (Phila). 2009 Apr;2(4):370-6.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F0EBBC6-2296-25E8-BC14-7B7CE4D52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680" y="1017475"/>
            <a:ext cx="4740639" cy="54910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CF428B-184E-7E66-A1D4-B2C515002E1C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 </a:t>
            </a:r>
          </a:p>
        </p:txBody>
      </p: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3A4CE64A-D5E4-048C-5CA8-73645AA7F2EA}"/>
              </a:ext>
            </a:extLst>
          </p:cNvPr>
          <p:cNvCxnSpPr/>
          <p:nvPr/>
        </p:nvCxnSpPr>
        <p:spPr>
          <a:xfrm>
            <a:off x="4664990" y="4742481"/>
            <a:ext cx="7594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ritto 5">
            <a:extLst>
              <a:ext uri="{FF2B5EF4-FFF2-40B4-BE49-F238E27FC236}">
                <a16:creationId xmlns:a16="http://schemas.microsoft.com/office/drawing/2014/main" id="{2FCE499A-E4EE-AB25-2974-D1B9A89A4D72}"/>
              </a:ext>
            </a:extLst>
          </p:cNvPr>
          <p:cNvCxnSpPr/>
          <p:nvPr/>
        </p:nvCxnSpPr>
        <p:spPr>
          <a:xfrm>
            <a:off x="6971654" y="4739898"/>
            <a:ext cx="7594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AA5DA4E6-D7BE-8C7A-A8A5-DF96217F7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0" y="446519"/>
            <a:ext cx="2986008" cy="60785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2C21332-FE60-D029-53B1-D7B239665C23}"/>
              </a:ext>
            </a:extLst>
          </p:cNvPr>
          <p:cNvSpPr/>
          <p:nvPr/>
        </p:nvSpPr>
        <p:spPr>
          <a:xfrm>
            <a:off x="8930124" y="369277"/>
            <a:ext cx="3048000" cy="80115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08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5E85F8-DED1-9395-1C85-158E974C0814}"/>
              </a:ext>
            </a:extLst>
          </p:cNvPr>
          <p:cNvSpPr txBox="1"/>
          <p:nvPr/>
        </p:nvSpPr>
        <p:spPr>
          <a:xfrm>
            <a:off x="9355015" y="6418385"/>
            <a:ext cx="3938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Sala V et al, Cell Stress. 2021 Mar 8;5(4):40-51.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96C1E2-9E74-0488-C7A3-3B777F09C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814" y="1060925"/>
            <a:ext cx="5930372" cy="54277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8D7904-1777-D4DD-C0F4-1873148686EF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84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AC0F657-D8B2-101A-68D7-AEA876E70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5" y="1464476"/>
            <a:ext cx="7772400" cy="362538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AC881C-35FA-081A-0828-DB6810474BB8}"/>
              </a:ext>
            </a:extLst>
          </p:cNvPr>
          <p:cNvSpPr txBox="1"/>
          <p:nvPr/>
        </p:nvSpPr>
        <p:spPr>
          <a:xfrm>
            <a:off x="8503920" y="6382871"/>
            <a:ext cx="521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Liang Y et al, </a:t>
            </a:r>
            <a:r>
              <a:rPr lang="it-IT" sz="900" dirty="0" err="1"/>
              <a:t>Oxid</a:t>
            </a:r>
            <a:r>
              <a:rPr lang="it-IT" sz="900" dirty="0"/>
              <a:t> </a:t>
            </a:r>
            <a:r>
              <a:rPr lang="it-IT" sz="900" dirty="0" err="1"/>
              <a:t>Med</a:t>
            </a:r>
            <a:r>
              <a:rPr lang="it-IT" sz="900" dirty="0"/>
              <a:t> Cell </a:t>
            </a:r>
            <a:r>
              <a:rPr lang="it-IT" sz="900" dirty="0" err="1"/>
              <a:t>Longev</a:t>
            </a:r>
            <a:r>
              <a:rPr lang="it-IT" sz="900" dirty="0"/>
              <a:t>. 2022 </a:t>
            </a:r>
            <a:r>
              <a:rPr lang="it-IT" sz="900" dirty="0" err="1"/>
              <a:t>Dec</a:t>
            </a:r>
            <a:r>
              <a:rPr lang="it-IT" sz="900" dirty="0"/>
              <a:t> 23;2022:1030238.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E19765-07A0-4703-3947-F353D277F1CD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0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FD4D61-5532-7142-49C6-EE9CF337F6E7}"/>
              </a:ext>
            </a:extLst>
          </p:cNvPr>
          <p:cNvSpPr txBox="1"/>
          <p:nvPr/>
        </p:nvSpPr>
        <p:spPr>
          <a:xfrm>
            <a:off x="9465498" y="6502303"/>
            <a:ext cx="5719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Placidi M et al, </a:t>
            </a:r>
            <a:r>
              <a:rPr lang="it-IT" sz="800" dirty="0" err="1"/>
              <a:t>Biology</a:t>
            </a:r>
            <a:r>
              <a:rPr lang="it-IT" sz="800" dirty="0"/>
              <a:t> (Basel). 2024 </a:t>
            </a:r>
            <a:r>
              <a:rPr lang="it-IT" sz="800" dirty="0" err="1"/>
              <a:t>Nov</a:t>
            </a:r>
            <a:r>
              <a:rPr lang="it-IT" sz="800" dirty="0"/>
              <a:t> 16;13(11):936.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424187-6DE9-89F7-2F21-C4FEBB0F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86" y="809370"/>
            <a:ext cx="4921827" cy="55614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930897-FB22-4BF3-6091-9A909A6FFCBD}"/>
              </a:ext>
            </a:extLst>
          </p:cNvPr>
          <p:cNvSpPr txBox="1"/>
          <p:nvPr/>
        </p:nvSpPr>
        <p:spPr>
          <a:xfrm>
            <a:off x="580292" y="286150"/>
            <a:ext cx="551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67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FFC26B-95AF-437A-C3BC-C248C0A96BAB}"/>
              </a:ext>
            </a:extLst>
          </p:cNvPr>
          <p:cNvSpPr txBox="1"/>
          <p:nvPr/>
        </p:nvSpPr>
        <p:spPr>
          <a:xfrm>
            <a:off x="9077661" y="6490447"/>
            <a:ext cx="521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Liang Y et al, </a:t>
            </a:r>
            <a:r>
              <a:rPr lang="it-IT" sz="900" dirty="0" err="1"/>
              <a:t>Oxid</a:t>
            </a:r>
            <a:r>
              <a:rPr lang="it-IT" sz="900" dirty="0"/>
              <a:t> </a:t>
            </a:r>
            <a:r>
              <a:rPr lang="it-IT" sz="900" dirty="0" err="1"/>
              <a:t>Med</a:t>
            </a:r>
            <a:r>
              <a:rPr lang="it-IT" sz="900" dirty="0"/>
              <a:t> Cell </a:t>
            </a:r>
            <a:r>
              <a:rPr lang="it-IT" sz="900" dirty="0" err="1"/>
              <a:t>Longev</a:t>
            </a:r>
            <a:r>
              <a:rPr lang="it-IT" sz="900" dirty="0"/>
              <a:t>. 2022 </a:t>
            </a:r>
            <a:r>
              <a:rPr lang="it-IT" sz="900" dirty="0" err="1"/>
              <a:t>Dec</a:t>
            </a:r>
            <a:r>
              <a:rPr lang="it-IT" sz="900" dirty="0"/>
              <a:t> 23;2022:1030238.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5CD2D8-B5F1-03D5-6977-D0944A75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082" y="1289621"/>
            <a:ext cx="8350624" cy="494654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B11B12-4BAF-4125-5229-EF195FBA8832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52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F58468E-E617-4EC4-29A3-B757B787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3" y="1287020"/>
            <a:ext cx="4974771" cy="51380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09B45F-53EE-96F3-2092-FD5569044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043" y="811637"/>
            <a:ext cx="5130800" cy="5613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7CFCEB-E37F-4033-CA6E-68B29F43C14D}"/>
              </a:ext>
            </a:extLst>
          </p:cNvPr>
          <p:cNvSpPr txBox="1"/>
          <p:nvPr/>
        </p:nvSpPr>
        <p:spPr>
          <a:xfrm>
            <a:off x="8961120" y="6627168"/>
            <a:ext cx="521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Liang Y et al, </a:t>
            </a:r>
            <a:r>
              <a:rPr lang="it-IT" sz="900" dirty="0" err="1"/>
              <a:t>Oxid</a:t>
            </a:r>
            <a:r>
              <a:rPr lang="it-IT" sz="900" dirty="0"/>
              <a:t> </a:t>
            </a:r>
            <a:r>
              <a:rPr lang="it-IT" sz="900" dirty="0" err="1"/>
              <a:t>Med</a:t>
            </a:r>
            <a:r>
              <a:rPr lang="it-IT" sz="900" dirty="0"/>
              <a:t> Cell </a:t>
            </a:r>
            <a:r>
              <a:rPr lang="it-IT" sz="900" dirty="0" err="1"/>
              <a:t>Longev</a:t>
            </a:r>
            <a:r>
              <a:rPr lang="it-IT" sz="900" dirty="0"/>
              <a:t>. 2022 </a:t>
            </a:r>
            <a:r>
              <a:rPr lang="it-IT" sz="900" dirty="0" err="1"/>
              <a:t>Dec</a:t>
            </a:r>
            <a:r>
              <a:rPr lang="it-IT" sz="900" dirty="0"/>
              <a:t> 23;2022:1030238. 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9974A779-0A86-2290-FDFE-D23BCF554C43}"/>
              </a:ext>
            </a:extLst>
          </p:cNvPr>
          <p:cNvSpPr/>
          <p:nvPr/>
        </p:nvSpPr>
        <p:spPr>
          <a:xfrm>
            <a:off x="805543" y="1739153"/>
            <a:ext cx="503304" cy="10578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F8A809F-B129-CE2A-29A4-39EF46F88D0A}"/>
              </a:ext>
            </a:extLst>
          </p:cNvPr>
          <p:cNvSpPr/>
          <p:nvPr/>
        </p:nvSpPr>
        <p:spPr>
          <a:xfrm>
            <a:off x="805543" y="4195482"/>
            <a:ext cx="503304" cy="1255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3E94C75-FD68-04AB-3B63-482270F47269}"/>
              </a:ext>
            </a:extLst>
          </p:cNvPr>
          <p:cNvSpPr/>
          <p:nvPr/>
        </p:nvSpPr>
        <p:spPr>
          <a:xfrm>
            <a:off x="3197837" y="1739153"/>
            <a:ext cx="346743" cy="10578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01908C9-7545-8340-4CB3-C5489D5715E4}"/>
              </a:ext>
            </a:extLst>
          </p:cNvPr>
          <p:cNvSpPr/>
          <p:nvPr/>
        </p:nvSpPr>
        <p:spPr>
          <a:xfrm>
            <a:off x="3292928" y="4195482"/>
            <a:ext cx="400531" cy="1255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715973-DA40-D746-1A92-55418ECAFA08}"/>
              </a:ext>
            </a:extLst>
          </p:cNvPr>
          <p:cNvSpPr txBox="1"/>
          <p:nvPr/>
        </p:nvSpPr>
        <p:spPr>
          <a:xfrm>
            <a:off x="580291" y="387565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0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E955E7-B29F-28FF-94C0-5221E667D1F9}"/>
              </a:ext>
            </a:extLst>
          </p:cNvPr>
          <p:cNvSpPr txBox="1"/>
          <p:nvPr/>
        </p:nvSpPr>
        <p:spPr>
          <a:xfrm>
            <a:off x="9570720" y="6400800"/>
            <a:ext cx="524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Li JM et al, </a:t>
            </a:r>
            <a:r>
              <a:rPr lang="it-IT" sz="800" dirty="0" err="1"/>
              <a:t>Respir</a:t>
            </a:r>
            <a:r>
              <a:rPr lang="it-IT" sz="800" dirty="0"/>
              <a:t> Res. 2023 </a:t>
            </a:r>
            <a:r>
              <a:rPr lang="it-IT" sz="800" dirty="0" err="1"/>
              <a:t>May</a:t>
            </a:r>
            <a:r>
              <a:rPr lang="it-IT" sz="800" dirty="0"/>
              <a:t> 16;24(1):132.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84137A-F9AC-01CA-5F8B-D27D49F0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89099"/>
            <a:ext cx="7772400" cy="307980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D5071C-5348-2441-9B52-07450E93EC18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33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E322685-9411-6399-E2E4-88554B50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81" y="1153153"/>
            <a:ext cx="6985604" cy="484124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27A6E39-2BB2-91E1-D69A-A9E27D8A0040}"/>
              </a:ext>
            </a:extLst>
          </p:cNvPr>
          <p:cNvSpPr/>
          <p:nvPr/>
        </p:nvSpPr>
        <p:spPr>
          <a:xfrm>
            <a:off x="336550" y="5808133"/>
            <a:ext cx="611717" cy="491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D0D009B-D68B-46BB-E073-54A3C90E5311}"/>
              </a:ext>
            </a:extLst>
          </p:cNvPr>
          <p:cNvSpPr/>
          <p:nvPr/>
        </p:nvSpPr>
        <p:spPr>
          <a:xfrm>
            <a:off x="336550" y="5689600"/>
            <a:ext cx="61171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DE88E0-2D04-4792-2595-B7A1CFC452AC}"/>
              </a:ext>
            </a:extLst>
          </p:cNvPr>
          <p:cNvSpPr/>
          <p:nvPr/>
        </p:nvSpPr>
        <p:spPr>
          <a:xfrm>
            <a:off x="8009467" y="1424352"/>
            <a:ext cx="592666" cy="48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ritto 12">
            <a:extLst>
              <a:ext uri="{FF2B5EF4-FFF2-40B4-BE49-F238E27FC236}">
                <a16:creationId xmlns:a16="http://schemas.microsoft.com/office/drawing/2014/main" id="{A0778C1B-B64F-3D0C-B42D-764B4036177E}"/>
              </a:ext>
            </a:extLst>
          </p:cNvPr>
          <p:cNvCxnSpPr/>
          <p:nvPr/>
        </p:nvCxnSpPr>
        <p:spPr>
          <a:xfrm>
            <a:off x="4414308" y="5459248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EC2721-ACC7-E41B-3043-69B7C054453D}"/>
              </a:ext>
            </a:extLst>
          </p:cNvPr>
          <p:cNvSpPr txBox="1"/>
          <p:nvPr/>
        </p:nvSpPr>
        <p:spPr>
          <a:xfrm>
            <a:off x="9570720" y="6400800"/>
            <a:ext cx="524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Li JM et al, </a:t>
            </a:r>
            <a:r>
              <a:rPr lang="it-IT" sz="800" dirty="0" err="1"/>
              <a:t>Respir</a:t>
            </a:r>
            <a:r>
              <a:rPr lang="it-IT" sz="800" dirty="0"/>
              <a:t> Res. 2023 </a:t>
            </a:r>
            <a:r>
              <a:rPr lang="it-IT" sz="800" dirty="0" err="1"/>
              <a:t>May</a:t>
            </a:r>
            <a:r>
              <a:rPr lang="it-IT" sz="800" dirty="0"/>
              <a:t> 16;24(1):132. 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90F8B74-41EF-C091-1A35-0C40F4CF16E3}"/>
              </a:ext>
            </a:extLst>
          </p:cNvPr>
          <p:cNvSpPr/>
          <p:nvPr/>
        </p:nvSpPr>
        <p:spPr>
          <a:xfrm>
            <a:off x="0" y="1668909"/>
            <a:ext cx="642408" cy="589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11337B5-AD17-3F53-B8B4-6B0D9FE60DB1}"/>
              </a:ext>
            </a:extLst>
          </p:cNvPr>
          <p:cNvSpPr/>
          <p:nvPr/>
        </p:nvSpPr>
        <p:spPr>
          <a:xfrm>
            <a:off x="0" y="5505061"/>
            <a:ext cx="642408" cy="548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92810EE-BB74-E881-CCD8-775671F43641}"/>
              </a:ext>
            </a:extLst>
          </p:cNvPr>
          <p:cNvSpPr/>
          <p:nvPr/>
        </p:nvSpPr>
        <p:spPr>
          <a:xfrm>
            <a:off x="9067626" y="1634069"/>
            <a:ext cx="1158725" cy="329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510A74-DFB2-DB4B-A537-C32CBB5A4BBE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F1E9E95-B40B-D7AB-7BAB-249BE33526C6}"/>
              </a:ext>
            </a:extLst>
          </p:cNvPr>
          <p:cNvSpPr/>
          <p:nvPr/>
        </p:nvSpPr>
        <p:spPr>
          <a:xfrm>
            <a:off x="2498271" y="1424352"/>
            <a:ext cx="430137" cy="48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2317B4E-2734-EACE-08B6-25437E7EF034}"/>
              </a:ext>
            </a:extLst>
          </p:cNvPr>
          <p:cNvSpPr/>
          <p:nvPr/>
        </p:nvSpPr>
        <p:spPr>
          <a:xfrm>
            <a:off x="2387881" y="5689600"/>
            <a:ext cx="54052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003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34D9896-9B5B-E65D-996C-250869A24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38" y="1072952"/>
            <a:ext cx="8241323" cy="51572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2638E0-912F-D66B-0E34-B140BF83454B}"/>
              </a:ext>
            </a:extLst>
          </p:cNvPr>
          <p:cNvSpPr txBox="1"/>
          <p:nvPr/>
        </p:nvSpPr>
        <p:spPr>
          <a:xfrm>
            <a:off x="9570720" y="6400800"/>
            <a:ext cx="524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Li JM et al, </a:t>
            </a:r>
            <a:r>
              <a:rPr lang="it-IT" sz="800" dirty="0" err="1"/>
              <a:t>Respir</a:t>
            </a:r>
            <a:r>
              <a:rPr lang="it-IT" sz="800" dirty="0"/>
              <a:t> Res. 2023 </a:t>
            </a:r>
            <a:r>
              <a:rPr lang="it-IT" sz="800" dirty="0" err="1"/>
              <a:t>May</a:t>
            </a:r>
            <a:r>
              <a:rPr lang="it-IT" sz="800" dirty="0"/>
              <a:t> 16;24(1):132.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E6195E8-4598-E858-4181-A80D1CDEC88B}"/>
              </a:ext>
            </a:extLst>
          </p:cNvPr>
          <p:cNvSpPr/>
          <p:nvPr/>
        </p:nvSpPr>
        <p:spPr>
          <a:xfrm>
            <a:off x="1975338" y="1436914"/>
            <a:ext cx="525266" cy="37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6476BD2-295A-FE40-273D-FE384425DFF9}"/>
              </a:ext>
            </a:extLst>
          </p:cNvPr>
          <p:cNvSpPr/>
          <p:nvPr/>
        </p:nvSpPr>
        <p:spPr>
          <a:xfrm>
            <a:off x="5169159" y="1380931"/>
            <a:ext cx="410547" cy="35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BD6C38-6E62-2136-6C20-C9A411119B17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62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E37737-74CE-B275-9E01-4C3CD06E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02" y="1870444"/>
            <a:ext cx="5377280" cy="35679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DD6E89-AABD-E1C1-B8D5-5AFFA3C7E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623" y="649384"/>
            <a:ext cx="3861223" cy="55592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60C88B-504E-8E66-71E8-20F6A4613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27381"/>
            <a:ext cx="1870623" cy="30540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55F810-D469-6E55-1215-814588280FBA}"/>
              </a:ext>
            </a:extLst>
          </p:cNvPr>
          <p:cNvSpPr txBox="1"/>
          <p:nvPr/>
        </p:nvSpPr>
        <p:spPr>
          <a:xfrm>
            <a:off x="9570720" y="6400800"/>
            <a:ext cx="524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Li JM et al, </a:t>
            </a:r>
            <a:r>
              <a:rPr lang="it-IT" sz="800" dirty="0" err="1"/>
              <a:t>Respir</a:t>
            </a:r>
            <a:r>
              <a:rPr lang="it-IT" sz="800" dirty="0"/>
              <a:t> Res. 2023 </a:t>
            </a:r>
            <a:r>
              <a:rPr lang="it-IT" sz="800" dirty="0" err="1"/>
              <a:t>May</a:t>
            </a:r>
            <a:r>
              <a:rPr lang="it-IT" sz="800" dirty="0"/>
              <a:t> 16;24(1):132.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B5D73F-8897-4935-FC7B-93364E0E23ED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ritto 7">
            <a:extLst>
              <a:ext uri="{FF2B5EF4-FFF2-40B4-BE49-F238E27FC236}">
                <a16:creationId xmlns:a16="http://schemas.microsoft.com/office/drawing/2014/main" id="{E657ED83-0461-249D-F515-A2510F4DBD4E}"/>
              </a:ext>
            </a:extLst>
          </p:cNvPr>
          <p:cNvCxnSpPr>
            <a:cxnSpLocks/>
          </p:cNvCxnSpPr>
          <p:nvPr/>
        </p:nvCxnSpPr>
        <p:spPr>
          <a:xfrm>
            <a:off x="5809129" y="1541496"/>
            <a:ext cx="0" cy="4530356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1A298160-4590-AFF2-8C7F-12A96ED775B6}"/>
              </a:ext>
            </a:extLst>
          </p:cNvPr>
          <p:cNvSpPr/>
          <p:nvPr/>
        </p:nvSpPr>
        <p:spPr>
          <a:xfrm>
            <a:off x="196202" y="1870444"/>
            <a:ext cx="384089" cy="49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65C318-5446-6CB1-B413-35B47B23761F}"/>
              </a:ext>
            </a:extLst>
          </p:cNvPr>
          <p:cNvSpPr/>
          <p:nvPr/>
        </p:nvSpPr>
        <p:spPr>
          <a:xfrm>
            <a:off x="7966623" y="630887"/>
            <a:ext cx="442271" cy="40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1A0B49E-8CE5-4CE7-49BE-8DA01B36255B}"/>
              </a:ext>
            </a:extLst>
          </p:cNvPr>
          <p:cNvSpPr/>
          <p:nvPr/>
        </p:nvSpPr>
        <p:spPr>
          <a:xfrm>
            <a:off x="6096000" y="2118563"/>
            <a:ext cx="376518" cy="391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15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4BF95E-C63B-6128-3D41-4E825D382412}"/>
              </a:ext>
            </a:extLst>
          </p:cNvPr>
          <p:cNvSpPr txBox="1"/>
          <p:nvPr/>
        </p:nvSpPr>
        <p:spPr>
          <a:xfrm>
            <a:off x="580291" y="369277"/>
            <a:ext cx="862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Home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961641-C85B-0321-0B93-A3D455301622}"/>
              </a:ext>
            </a:extLst>
          </p:cNvPr>
          <p:cNvSpPr txBox="1"/>
          <p:nvPr/>
        </p:nvSpPr>
        <p:spPr>
          <a:xfrm>
            <a:off x="339025" y="1289476"/>
            <a:ext cx="11513950" cy="472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a key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a safe compound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in clinical practice.</a:t>
            </a:r>
          </a:p>
          <a:p>
            <a:pPr marL="342900" indent="-342900"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although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clinical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  <a:p>
            <a:pPr marL="342900" indent="-342900"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osmotic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enhance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hydration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rheology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though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large-scale studies are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lacking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represent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promising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field for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697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EE20BF-5BED-FE21-B326-307269D6D15A}"/>
              </a:ext>
            </a:extLst>
          </p:cNvPr>
          <p:cNvSpPr txBox="1"/>
          <p:nvPr/>
        </p:nvSpPr>
        <p:spPr>
          <a:xfrm>
            <a:off x="9366525" y="6571850"/>
            <a:ext cx="47390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Su XB et al, </a:t>
            </a:r>
            <a:r>
              <a:rPr lang="it-IT" sz="800" dirty="0" err="1"/>
              <a:t>Adv</a:t>
            </a:r>
            <a:r>
              <a:rPr lang="it-IT" sz="800" dirty="0"/>
              <a:t> </a:t>
            </a:r>
            <a:r>
              <a:rPr lang="it-IT" sz="800" dirty="0" err="1"/>
              <a:t>Biol</a:t>
            </a:r>
            <a:r>
              <a:rPr lang="it-IT" sz="800" dirty="0"/>
              <a:t> </a:t>
            </a:r>
            <a:r>
              <a:rPr lang="it-IT" sz="800" dirty="0" err="1"/>
              <a:t>Regul</a:t>
            </a:r>
            <a:r>
              <a:rPr lang="it-IT" sz="800" dirty="0"/>
              <a:t>. 2023 Jan;87:100921.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E15C01-8770-3007-DDE8-BF297AA97FE6}"/>
              </a:ext>
            </a:extLst>
          </p:cNvPr>
          <p:cNvSpPr txBox="1"/>
          <p:nvPr/>
        </p:nvSpPr>
        <p:spPr>
          <a:xfrm>
            <a:off x="580292" y="286150"/>
            <a:ext cx="551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13174D-E1D9-B139-15FF-A34ED27F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251" y="809370"/>
            <a:ext cx="9748227" cy="55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CA125A-3E03-3C1F-A4D0-E220F4C10F00}"/>
              </a:ext>
            </a:extLst>
          </p:cNvPr>
          <p:cNvSpPr txBox="1"/>
          <p:nvPr/>
        </p:nvSpPr>
        <p:spPr>
          <a:xfrm>
            <a:off x="9274629" y="6400800"/>
            <a:ext cx="5347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Kanemaru</a:t>
            </a:r>
            <a:r>
              <a:rPr lang="it-IT" sz="800" dirty="0"/>
              <a:t> K et al, </a:t>
            </a:r>
            <a:r>
              <a:rPr lang="it-IT" sz="800" dirty="0" err="1"/>
              <a:t>Biomolecules</a:t>
            </a:r>
            <a:r>
              <a:rPr lang="it-IT" sz="800" dirty="0"/>
              <a:t>. 2023 </a:t>
            </a:r>
            <a:r>
              <a:rPr lang="it-IT" sz="800" dirty="0" err="1"/>
              <a:t>May</a:t>
            </a:r>
            <a:r>
              <a:rPr lang="it-IT" sz="800" dirty="0"/>
              <a:t> 31;13(6):915.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CA77BC-64F3-DA1C-B3BE-5B1FD062F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61" y="662898"/>
            <a:ext cx="8104678" cy="553220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A7E4D1-0B71-189E-89C9-FCE52B56080F}"/>
              </a:ext>
            </a:extLst>
          </p:cNvPr>
          <p:cNvSpPr txBox="1"/>
          <p:nvPr/>
        </p:nvSpPr>
        <p:spPr>
          <a:xfrm>
            <a:off x="580292" y="369277"/>
            <a:ext cx="847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2DB4C5B-CA3E-9AA0-6986-C9532FE15322}"/>
              </a:ext>
            </a:extLst>
          </p:cNvPr>
          <p:cNvSpPr/>
          <p:nvPr/>
        </p:nvSpPr>
        <p:spPr>
          <a:xfrm>
            <a:off x="4347149" y="1693889"/>
            <a:ext cx="719526" cy="92939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C23A276-A93E-5F99-0664-3F4F88D420B7}"/>
              </a:ext>
            </a:extLst>
          </p:cNvPr>
          <p:cNvSpPr/>
          <p:nvPr/>
        </p:nvSpPr>
        <p:spPr>
          <a:xfrm>
            <a:off x="5126639" y="1693889"/>
            <a:ext cx="719526" cy="82445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B538F3C-77B8-F9A8-56B0-D61D2923545D}"/>
              </a:ext>
            </a:extLst>
          </p:cNvPr>
          <p:cNvSpPr/>
          <p:nvPr/>
        </p:nvSpPr>
        <p:spPr>
          <a:xfrm>
            <a:off x="5906129" y="1837732"/>
            <a:ext cx="439708" cy="52322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25D8B3E-5F5A-EC02-88A1-744A669FBBC2}"/>
              </a:ext>
            </a:extLst>
          </p:cNvPr>
          <p:cNvSpPr/>
          <p:nvPr/>
        </p:nvSpPr>
        <p:spPr>
          <a:xfrm>
            <a:off x="5606321" y="3028013"/>
            <a:ext cx="599607" cy="6295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C0633F-5BCE-F61B-5E25-A2F9C74517A2}"/>
              </a:ext>
            </a:extLst>
          </p:cNvPr>
          <p:cNvSpPr txBox="1"/>
          <p:nvPr/>
        </p:nvSpPr>
        <p:spPr>
          <a:xfrm>
            <a:off x="9220200" y="6426200"/>
            <a:ext cx="546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Croze</a:t>
            </a:r>
            <a:r>
              <a:rPr lang="it-IT" sz="800" dirty="0"/>
              <a:t> ML et al, </a:t>
            </a:r>
            <a:r>
              <a:rPr lang="it-IT" sz="800" dirty="0" err="1"/>
              <a:t>Biochimie</a:t>
            </a:r>
            <a:r>
              <a:rPr lang="it-IT" sz="800" dirty="0"/>
              <a:t>. 2013 Oct;95(10):1811-27.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109875-7C39-A09E-FE73-51392108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54711"/>
            <a:ext cx="7975600" cy="47359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02C038-0132-51BC-FF0D-1C4EA255B618}"/>
              </a:ext>
            </a:extLst>
          </p:cNvPr>
          <p:cNvSpPr txBox="1"/>
          <p:nvPr/>
        </p:nvSpPr>
        <p:spPr>
          <a:xfrm>
            <a:off x="580292" y="369277"/>
            <a:ext cx="847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1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9F40ECDE-2B2A-A499-F861-B6772B7802DD}"/>
              </a:ext>
            </a:extLst>
          </p:cNvPr>
          <p:cNvGrpSpPr/>
          <p:nvPr/>
        </p:nvGrpSpPr>
        <p:grpSpPr>
          <a:xfrm>
            <a:off x="2601327" y="4671982"/>
            <a:ext cx="2160" cy="360"/>
            <a:chOff x="2601327" y="4671982"/>
            <a:chExt cx="21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5EE2EFC9-B106-2161-983F-2EED1CE22CE0}"/>
                    </a:ext>
                  </a:extLst>
                </p14:cNvPr>
                <p14:cNvContentPartPr/>
                <p14:nvPr/>
              </p14:nvContentPartPr>
              <p14:xfrm>
                <a:off x="2601327" y="4671982"/>
                <a:ext cx="2160" cy="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5EE2EFC9-B106-2161-983F-2EED1CE22CE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95207" y="4665862"/>
                  <a:ext cx="144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72C6AE2-679C-0D1A-E526-05C3E97C9F32}"/>
                    </a:ext>
                  </a:extLst>
                </p14:cNvPr>
                <p14:cNvContentPartPr/>
                <p14:nvPr/>
              </p14:nvContentPartPr>
              <p14:xfrm>
                <a:off x="2602767" y="4671982"/>
                <a:ext cx="360" cy="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72C6AE2-679C-0D1A-E526-05C3E97C9F3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96647" y="466586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464BFA33-426F-A96F-6D64-40999F0BE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117" y="1361363"/>
            <a:ext cx="9137765" cy="4568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225411-7256-2606-1BDC-C72CEC57602D}"/>
              </a:ext>
            </a:extLst>
          </p:cNvPr>
          <p:cNvSpPr txBox="1"/>
          <p:nvPr/>
        </p:nvSpPr>
        <p:spPr>
          <a:xfrm>
            <a:off x="580292" y="369277"/>
            <a:ext cx="551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EE226C-F7C3-4D97-045B-37F86D335F05}"/>
              </a:ext>
            </a:extLst>
          </p:cNvPr>
          <p:cNvSpPr txBox="1"/>
          <p:nvPr/>
        </p:nvSpPr>
        <p:spPr>
          <a:xfrm>
            <a:off x="8991600" y="6414655"/>
            <a:ext cx="33805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Kim </a:t>
            </a:r>
            <a:r>
              <a:rPr lang="it-IT" sz="800" dirty="0" err="1"/>
              <a:t>S</a:t>
            </a:r>
            <a:r>
              <a:rPr lang="it-IT" sz="800" dirty="0"/>
              <a:t> et al, Trends </a:t>
            </a:r>
            <a:r>
              <a:rPr lang="it-IT" sz="800" dirty="0" err="1"/>
              <a:t>Biochem</a:t>
            </a:r>
            <a:r>
              <a:rPr lang="it-IT" sz="800" dirty="0"/>
              <a:t> Sci. 2024 Nov;49(11):969-985. </a:t>
            </a:r>
          </a:p>
        </p:txBody>
      </p:sp>
    </p:spTree>
    <p:extLst>
      <p:ext uri="{BB962C8B-B14F-4D97-AF65-F5344CB8AC3E}">
        <p14:creationId xmlns:p14="http://schemas.microsoft.com/office/powerpoint/2010/main" val="56602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BE5E-7EA8-5604-B4E9-4B632813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7">
            <a:extLst>
              <a:ext uri="{FF2B5EF4-FFF2-40B4-BE49-F238E27FC236}">
                <a16:creationId xmlns:a16="http://schemas.microsoft.com/office/drawing/2014/main" id="{76AB7687-5F76-56D3-0EF9-DAF09E930A3C}"/>
              </a:ext>
            </a:extLst>
          </p:cNvPr>
          <p:cNvGrpSpPr/>
          <p:nvPr/>
        </p:nvGrpSpPr>
        <p:grpSpPr>
          <a:xfrm>
            <a:off x="4760451" y="2524753"/>
            <a:ext cx="2671097" cy="2612497"/>
            <a:chOff x="4186515" y="1779523"/>
            <a:chExt cx="3600000" cy="3600000"/>
          </a:xfrm>
        </p:grpSpPr>
        <p:grpSp>
          <p:nvGrpSpPr>
            <p:cNvPr id="4" name="Group 55">
              <a:extLst>
                <a:ext uri="{FF2B5EF4-FFF2-40B4-BE49-F238E27FC236}">
                  <a16:creationId xmlns:a16="http://schemas.microsoft.com/office/drawing/2014/main" id="{32C279EA-0E30-FF66-9426-1FCC5D57C97B}"/>
                </a:ext>
              </a:extLst>
            </p:cNvPr>
            <p:cNvGrpSpPr/>
            <p:nvPr/>
          </p:nvGrpSpPr>
          <p:grpSpPr>
            <a:xfrm>
              <a:off x="4186515" y="1779523"/>
              <a:ext cx="3600000" cy="3600000"/>
              <a:chOff x="4186515" y="1779523"/>
              <a:chExt cx="3600000" cy="3600000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286589C5-C07D-54C3-0593-E8FE5BEBB6CB}"/>
                  </a:ext>
                </a:extLst>
              </p:cNvPr>
              <p:cNvSpPr/>
              <p:nvPr/>
            </p:nvSpPr>
            <p:spPr>
              <a:xfrm>
                <a:off x="4186515" y="1779523"/>
                <a:ext cx="3600000" cy="360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131">
                  <a:alpha val="13725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1CE5DDD1-B1A1-CE09-02FB-5E4DB09B977F}"/>
                  </a:ext>
                </a:extLst>
              </p:cNvPr>
              <p:cNvSpPr/>
              <p:nvPr/>
            </p:nvSpPr>
            <p:spPr>
              <a:xfrm>
                <a:off x="4726515" y="2319523"/>
                <a:ext cx="2520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11717"/>
              </a:solidFill>
              <a:ln>
                <a:solidFill>
                  <a:srgbClr val="711717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56">
              <a:extLst>
                <a:ext uri="{FF2B5EF4-FFF2-40B4-BE49-F238E27FC236}">
                  <a16:creationId xmlns:a16="http://schemas.microsoft.com/office/drawing/2014/main" id="{E806F756-34E1-0DA1-D7C4-1A01B19AFF49}"/>
                </a:ext>
              </a:extLst>
            </p:cNvPr>
            <p:cNvSpPr txBox="1"/>
            <p:nvPr/>
          </p:nvSpPr>
          <p:spPr>
            <a:xfrm>
              <a:off x="4853661" y="3164025"/>
              <a:ext cx="2265707" cy="97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Respiratory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diseases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0">
            <a:extLst>
              <a:ext uri="{FF2B5EF4-FFF2-40B4-BE49-F238E27FC236}">
                <a16:creationId xmlns:a16="http://schemas.microsoft.com/office/drawing/2014/main" id="{40338166-5222-173F-8E09-6E76FB9F46A8}"/>
              </a:ext>
            </a:extLst>
          </p:cNvPr>
          <p:cNvGrpSpPr/>
          <p:nvPr/>
        </p:nvGrpSpPr>
        <p:grpSpPr>
          <a:xfrm>
            <a:off x="2578963" y="2118228"/>
            <a:ext cx="2901456" cy="2220622"/>
            <a:chOff x="6661118" y="3118139"/>
            <a:chExt cx="1955235" cy="1529999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847A9D1-CE3A-4439-4DC4-C143EA32A497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52">
              <a:extLst>
                <a:ext uri="{FF2B5EF4-FFF2-40B4-BE49-F238E27FC236}">
                  <a16:creationId xmlns:a16="http://schemas.microsoft.com/office/drawing/2014/main" id="{6E72435D-C4A3-C973-FEE8-E7B107B24335}"/>
                </a:ext>
              </a:extLst>
            </p:cNvPr>
            <p:cNvSpPr txBox="1"/>
            <p:nvPr/>
          </p:nvSpPr>
          <p:spPr>
            <a:xfrm>
              <a:off x="6661118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Mucus</a:t>
              </a:r>
              <a:r>
                <a:rPr lang="it-IT" sz="2000" b="1" i="1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733FFD-0F01-DDDB-B5A8-53560BC4A801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Group 50">
            <a:extLst>
              <a:ext uri="{FF2B5EF4-FFF2-40B4-BE49-F238E27FC236}">
                <a16:creationId xmlns:a16="http://schemas.microsoft.com/office/drawing/2014/main" id="{0B0DB6DD-64B4-69FC-1C8B-829298CD1E5E}"/>
              </a:ext>
            </a:extLst>
          </p:cNvPr>
          <p:cNvGrpSpPr/>
          <p:nvPr/>
        </p:nvGrpSpPr>
        <p:grpSpPr>
          <a:xfrm>
            <a:off x="6462988" y="1488365"/>
            <a:ext cx="2901456" cy="2220622"/>
            <a:chOff x="6661118" y="3118139"/>
            <a:chExt cx="1955235" cy="15299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B249BB6E-C4DE-69A4-B2C0-030D8A7E0A70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2E5280D4-2C5F-D090-B637-E00766487233}"/>
                </a:ext>
              </a:extLst>
            </p:cNvPr>
            <p:cNvSpPr txBox="1"/>
            <p:nvPr/>
          </p:nvSpPr>
          <p:spPr>
            <a:xfrm>
              <a:off x="6661118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Inflammation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50">
            <a:extLst>
              <a:ext uri="{FF2B5EF4-FFF2-40B4-BE49-F238E27FC236}">
                <a16:creationId xmlns:a16="http://schemas.microsoft.com/office/drawing/2014/main" id="{9FEDE71D-9810-7A11-D349-4459A0EBB551}"/>
              </a:ext>
            </a:extLst>
          </p:cNvPr>
          <p:cNvGrpSpPr/>
          <p:nvPr/>
        </p:nvGrpSpPr>
        <p:grpSpPr>
          <a:xfrm>
            <a:off x="6449632" y="4304855"/>
            <a:ext cx="2507832" cy="2220622"/>
            <a:chOff x="6842039" y="3118139"/>
            <a:chExt cx="1689979" cy="1529999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513D9431-AE02-F59A-174D-C6A51533A6B9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52">
              <a:extLst>
                <a:ext uri="{FF2B5EF4-FFF2-40B4-BE49-F238E27FC236}">
                  <a16:creationId xmlns:a16="http://schemas.microsoft.com/office/drawing/2014/main" id="{4D9C43F3-74AC-19A1-5F6B-F38FDF0563D1}"/>
                </a:ext>
              </a:extLst>
            </p:cNvPr>
            <p:cNvSpPr txBox="1"/>
            <p:nvPr/>
          </p:nvSpPr>
          <p:spPr>
            <a:xfrm>
              <a:off x="6864844" y="3682167"/>
              <a:ext cx="1667174" cy="48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Pulmonary</a:t>
              </a:r>
              <a:r>
                <a:rPr lang="it-IT" sz="2000" b="1" i="1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surfactant</a:t>
              </a:r>
              <a:r>
                <a:rPr lang="it-IT" sz="2000" b="1" i="1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5550-4B4C-A9A3-62EA-553204EF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7">
            <a:extLst>
              <a:ext uri="{FF2B5EF4-FFF2-40B4-BE49-F238E27FC236}">
                <a16:creationId xmlns:a16="http://schemas.microsoft.com/office/drawing/2014/main" id="{91CB3689-B83F-8EEE-D95D-B282FFA54317}"/>
              </a:ext>
            </a:extLst>
          </p:cNvPr>
          <p:cNvGrpSpPr/>
          <p:nvPr/>
        </p:nvGrpSpPr>
        <p:grpSpPr>
          <a:xfrm>
            <a:off x="4760451" y="2524753"/>
            <a:ext cx="2671097" cy="2612497"/>
            <a:chOff x="4186515" y="1779523"/>
            <a:chExt cx="3600000" cy="3600000"/>
          </a:xfrm>
        </p:grpSpPr>
        <p:grpSp>
          <p:nvGrpSpPr>
            <p:cNvPr id="4" name="Group 55">
              <a:extLst>
                <a:ext uri="{FF2B5EF4-FFF2-40B4-BE49-F238E27FC236}">
                  <a16:creationId xmlns:a16="http://schemas.microsoft.com/office/drawing/2014/main" id="{FE4458A9-CF5E-5133-CDE7-ED58F77D6ED2}"/>
                </a:ext>
              </a:extLst>
            </p:cNvPr>
            <p:cNvGrpSpPr/>
            <p:nvPr/>
          </p:nvGrpSpPr>
          <p:grpSpPr>
            <a:xfrm>
              <a:off x="4186515" y="1779523"/>
              <a:ext cx="3600000" cy="3600000"/>
              <a:chOff x="4186515" y="1779523"/>
              <a:chExt cx="3600000" cy="3600000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3AB7A608-5AEA-0BB1-F3F9-2DB3288573C0}"/>
                  </a:ext>
                </a:extLst>
              </p:cNvPr>
              <p:cNvSpPr/>
              <p:nvPr/>
            </p:nvSpPr>
            <p:spPr>
              <a:xfrm>
                <a:off x="4186515" y="1779523"/>
                <a:ext cx="3600000" cy="360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131">
                  <a:alpha val="13725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ACF2E276-57A5-FE66-86C7-F2C01B79C2B9}"/>
                  </a:ext>
                </a:extLst>
              </p:cNvPr>
              <p:cNvSpPr/>
              <p:nvPr/>
            </p:nvSpPr>
            <p:spPr>
              <a:xfrm>
                <a:off x="4726515" y="2319523"/>
                <a:ext cx="2520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11717"/>
              </a:solidFill>
              <a:ln>
                <a:solidFill>
                  <a:srgbClr val="711717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56">
              <a:extLst>
                <a:ext uri="{FF2B5EF4-FFF2-40B4-BE49-F238E27FC236}">
                  <a16:creationId xmlns:a16="http://schemas.microsoft.com/office/drawing/2014/main" id="{DCAF0825-F08A-2B7B-4986-79035F67612B}"/>
                </a:ext>
              </a:extLst>
            </p:cNvPr>
            <p:cNvSpPr txBox="1"/>
            <p:nvPr/>
          </p:nvSpPr>
          <p:spPr>
            <a:xfrm>
              <a:off x="4853661" y="3164025"/>
              <a:ext cx="2265707" cy="97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Respiratory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diseases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0">
            <a:extLst>
              <a:ext uri="{FF2B5EF4-FFF2-40B4-BE49-F238E27FC236}">
                <a16:creationId xmlns:a16="http://schemas.microsoft.com/office/drawing/2014/main" id="{882364EB-F564-B685-88C6-760A09A7869C}"/>
              </a:ext>
            </a:extLst>
          </p:cNvPr>
          <p:cNvGrpSpPr/>
          <p:nvPr/>
        </p:nvGrpSpPr>
        <p:grpSpPr>
          <a:xfrm>
            <a:off x="2578962" y="2118228"/>
            <a:ext cx="2901455" cy="2220622"/>
            <a:chOff x="6661119" y="3118139"/>
            <a:chExt cx="1955235" cy="1529999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886EBA4-9DF2-1903-C665-54C85A79840B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52">
              <a:extLst>
                <a:ext uri="{FF2B5EF4-FFF2-40B4-BE49-F238E27FC236}">
                  <a16:creationId xmlns:a16="http://schemas.microsoft.com/office/drawing/2014/main" id="{26F0DDB7-6C95-9848-8C5C-3D83804CE5F7}"/>
                </a:ext>
              </a:extLst>
            </p:cNvPr>
            <p:cNvSpPr txBox="1"/>
            <p:nvPr/>
          </p:nvSpPr>
          <p:spPr>
            <a:xfrm>
              <a:off x="6661119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Mucus</a:t>
              </a:r>
              <a:r>
                <a:rPr lang="it-IT" sz="2000" b="1" i="1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238090-DE7C-340F-2262-D4C2468E9D79}"/>
              </a:ext>
            </a:extLst>
          </p:cNvPr>
          <p:cNvSpPr txBox="1"/>
          <p:nvPr/>
        </p:nvSpPr>
        <p:spPr>
          <a:xfrm>
            <a:off x="580292" y="369277"/>
            <a:ext cx="73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Myo-inositol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50">
            <a:extLst>
              <a:ext uri="{FF2B5EF4-FFF2-40B4-BE49-F238E27FC236}">
                <a16:creationId xmlns:a16="http://schemas.microsoft.com/office/drawing/2014/main" id="{E2BE7B66-A825-5D5F-9F81-4B6878A4F84C}"/>
              </a:ext>
            </a:extLst>
          </p:cNvPr>
          <p:cNvGrpSpPr/>
          <p:nvPr/>
        </p:nvGrpSpPr>
        <p:grpSpPr>
          <a:xfrm>
            <a:off x="6462988" y="1488365"/>
            <a:ext cx="2901456" cy="2220622"/>
            <a:chOff x="6661118" y="3118139"/>
            <a:chExt cx="1955235" cy="15299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36E3E5A4-F079-50BE-2BBF-CB0D8A1159AE}"/>
                </a:ext>
              </a:extLst>
            </p:cNvPr>
            <p:cNvSpPr/>
            <p:nvPr/>
          </p:nvSpPr>
          <p:spPr>
            <a:xfrm>
              <a:off x="6842039" y="3118139"/>
              <a:ext cx="1541462" cy="15299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3725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63980F6F-9969-1203-C69E-198B8D4BD3AC}"/>
                </a:ext>
              </a:extLst>
            </p:cNvPr>
            <p:cNvSpPr txBox="1"/>
            <p:nvPr/>
          </p:nvSpPr>
          <p:spPr>
            <a:xfrm>
              <a:off x="6661118" y="3685982"/>
              <a:ext cx="1955235" cy="27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i="1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Inflammation</a:t>
              </a:r>
              <a:endPara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3C4C6727-5439-389F-3005-2ED9C2EED096}"/>
              </a:ext>
            </a:extLst>
          </p:cNvPr>
          <p:cNvSpPr/>
          <p:nvPr/>
        </p:nvSpPr>
        <p:spPr>
          <a:xfrm>
            <a:off x="6449628" y="4304855"/>
            <a:ext cx="2287441" cy="222062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lumMod val="75000"/>
              <a:alpha val="13725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A1C02C6F-FED0-A539-1FFD-BCA3FCE63417}"/>
              </a:ext>
            </a:extLst>
          </p:cNvPr>
          <p:cNvSpPr txBox="1"/>
          <p:nvPr/>
        </p:nvSpPr>
        <p:spPr>
          <a:xfrm>
            <a:off x="6483473" y="5123478"/>
            <a:ext cx="2473991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i="1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2000" b="1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it-IT" sz="2000" b="1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15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10059</TotalTime>
  <Words>741</Words>
  <Application>Microsoft Macintosh PowerPoint</Application>
  <PresentationFormat>Widescreen</PresentationFormat>
  <Paragraphs>139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Alessia Achille</dc:creator>
  <cp:lastModifiedBy>Alessia Achille</cp:lastModifiedBy>
  <cp:revision>518</cp:revision>
  <dcterms:created xsi:type="dcterms:W3CDTF">2026-03-14T10:36:45Z</dcterms:created>
  <dcterms:modified xsi:type="dcterms:W3CDTF">2026-05-12T08:06:04Z</dcterms:modified>
</cp:coreProperties>
</file>